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0" r:id="rId4"/>
    <p:sldId id="274" r:id="rId5"/>
    <p:sldId id="277" r:id="rId6"/>
    <p:sldId id="275" r:id="rId7"/>
    <p:sldId id="276" r:id="rId8"/>
    <p:sldId id="279" r:id="rId9"/>
    <p:sldId id="280" r:id="rId10"/>
    <p:sldId id="258" r:id="rId11"/>
    <p:sldId id="268" r:id="rId12"/>
    <p:sldId id="270" r:id="rId13"/>
    <p:sldId id="261" r:id="rId14"/>
  </p:sldIdLst>
  <p:sldSz cx="12193588" cy="6858000"/>
  <p:notesSz cx="6858000" cy="9144000"/>
  <p:defaultTextStyle>
    <a:defPPr>
      <a:defRPr lang="en-US"/>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7600" algn="l" defTabSz="609600" rtl="0" eaLnBrk="1" latinLnBrk="0" hangingPunct="1">
      <a:defRPr sz="2400" kern="1200">
        <a:solidFill>
          <a:schemeClr val="tx1"/>
        </a:solidFill>
        <a:latin typeface="+mn-lt"/>
        <a:ea typeface="+mn-ea"/>
        <a:cs typeface="+mn-cs"/>
      </a:defRPr>
    </a:lvl7pPr>
    <a:lvl8pPr marL="4267200" algn="l" defTabSz="609600" rtl="0" eaLnBrk="1" latinLnBrk="0" hangingPunct="1">
      <a:defRPr sz="2400" kern="1200">
        <a:solidFill>
          <a:schemeClr val="tx1"/>
        </a:solidFill>
        <a:latin typeface="+mn-lt"/>
        <a:ea typeface="+mn-ea"/>
        <a:cs typeface="+mn-cs"/>
      </a:defRPr>
    </a:lvl8pPr>
    <a:lvl9pPr marL="4876800" algn="l" defTabSz="6096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000000"/>
    <a:srgbClr val="6BAE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90" autoAdjust="0"/>
    <p:restoredTop sz="94646"/>
  </p:normalViewPr>
  <p:slideViewPr>
    <p:cSldViewPr snapToGrid="0" snapToObjects="1">
      <p:cViewPr varScale="1">
        <p:scale>
          <a:sx n="63" d="100"/>
          <a:sy n="63" d="100"/>
        </p:scale>
        <p:origin x="520" y="56"/>
      </p:cViewPr>
      <p:guideLst>
        <p:guide orient="horz" pos="2160"/>
        <p:guide pos="3841"/>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228CD-A62B-E240-86D9-D6BBFEAD5053}" type="datetimeFigureOut">
              <a:rPr kumimoji="1" lang="zh-CN" altLang="en-US" smtClean="0"/>
              <a:t>2018/1/7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F70B3-2193-6449-86EB-90E964F6B7D9}" type="slidenum">
              <a:rPr kumimoji="1" lang="zh-CN" altLang="en-US" smtClean="0"/>
              <a:t>‹#›</a:t>
            </a:fld>
            <a:endParaRPr kumimoji="1" lang="zh-CN" altLang="en-US"/>
          </a:p>
        </p:txBody>
      </p:sp>
    </p:spTree>
    <p:extLst>
      <p:ext uri="{BB962C8B-B14F-4D97-AF65-F5344CB8AC3E}">
        <p14:creationId xmlns:p14="http://schemas.microsoft.com/office/powerpoint/2010/main" val="4205687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BF70B3-2193-6449-86EB-90E964F6B7D9}" type="slidenum">
              <a:rPr kumimoji="1" lang="zh-CN" altLang="en-US" smtClean="0"/>
              <a:t>13</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440661" y="759873"/>
            <a:ext cx="662361" cy="379656"/>
          </a:xfrm>
          <a:prstGeom prst="rect">
            <a:avLst/>
          </a:prstGeom>
        </p:spPr>
        <p:txBody>
          <a:bodyPr wrap="none">
            <a:spAutoFit/>
          </a:bodyPr>
          <a:lstStyle/>
          <a:p>
            <a:r>
              <a:rPr lang="zh-CN" altLang="en-US" sz="1865" dirty="0">
                <a:solidFill>
                  <a:srgbClr val="FFFFFF"/>
                </a:solidFill>
                <a:latin typeface="Segoe UI Light" panose="020B0502040204020203"/>
                <a:ea typeface="微软雅黑" panose="020B0503020204020204" charset="-122"/>
                <a:cs typeface="Segoe UI Light" panose="020B0502040204020203"/>
              </a:rPr>
              <a:t>标注</a:t>
            </a:r>
          </a:p>
        </p:txBody>
      </p:sp>
      <p:sp>
        <p:nvSpPr>
          <p:cNvPr id="4" name="矩形 3"/>
          <p:cNvSpPr/>
          <p:nvPr userDrawn="1"/>
        </p:nvSpPr>
        <p:spPr>
          <a:xfrm>
            <a:off x="2858045" y="841948"/>
            <a:ext cx="1336033" cy="3292440"/>
          </a:xfrm>
          <a:prstGeom prst="rect">
            <a:avLst/>
          </a:prstGeom>
        </p:spPr>
        <p:txBody>
          <a:bodyPr wrap="square">
            <a:spAutoFit/>
          </a:bodyPr>
          <a:lstStyle/>
          <a:p>
            <a:pPr>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行距</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背景图片出处</a:t>
            </a:r>
          </a:p>
          <a:p>
            <a:pPr>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声明</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395623" y="841948"/>
            <a:ext cx="3612598" cy="3825791"/>
          </a:xfrm>
          <a:prstGeom prst="rect">
            <a:avLst/>
          </a:prstGeom>
        </p:spPr>
        <p:txBody>
          <a:bodyPr wrap="square">
            <a:spAutoFit/>
          </a:bodyPr>
          <a:lstStyle/>
          <a:p>
            <a:pPr>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英文 </a:t>
            </a:r>
            <a:r>
              <a:rPr lang="en-US" altLang="zh-CN" sz="1335" dirty="0">
                <a:solidFill>
                  <a:srgbClr val="FFFFFF"/>
                </a:solidFill>
                <a:latin typeface="Segoe UI Light" panose="020B0502040204020203"/>
                <a:cs typeface="Segoe UI Light" panose="020B0502040204020203"/>
              </a:rPr>
              <a:t>Century Gothic</a:t>
            </a: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正文 </a:t>
            </a:r>
            <a:r>
              <a:rPr lang="en-US" altLang="zh-CN" sz="1335" dirty="0">
                <a:solidFill>
                  <a:srgbClr val="FFFFFF"/>
                </a:solidFill>
                <a:latin typeface="Segoe UI Light" panose="020B0502040204020203"/>
                <a:ea typeface="微软雅黑" panose="020B0503020204020204" charset="-122"/>
                <a:cs typeface="Segoe UI Light" panose="020B0502040204020203"/>
              </a:rPr>
              <a:t>1.3</a:t>
            </a: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en-US" altLang="zh-CN" sz="1335"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a:solidFill>
                  <a:prstClr val="white"/>
                </a:solidFill>
              </a:rPr>
              <a:t>互联网是一个开放共享的平台</a:t>
            </a:r>
          </a:p>
          <a:p>
            <a:pPr>
              <a:lnSpc>
                <a:spcPct val="130000"/>
              </a:lnSpc>
            </a:pPr>
            <a:r>
              <a:rPr kumimoji="1" lang="en-US" altLang="zh-CN" sz="1335" dirty="0">
                <a:solidFill>
                  <a:srgbClr val="FFFFFF"/>
                </a:solidFill>
                <a:latin typeface="Segoe UI Light" panose="020B0502040204020203"/>
                <a:cs typeface="Segoe UI Light" panose="020B0502040204020203"/>
              </a:rPr>
              <a:t>OfficePLUS</a:t>
            </a:r>
            <a:r>
              <a:rPr lang="zh-CN" altLang="en-US" sz="1335" dirty="0">
                <a:solidFill>
                  <a:prstClr val="white"/>
                </a:solidFill>
              </a:rPr>
              <a:t> 部分设计灵感与元素来源于网络</a:t>
            </a:r>
          </a:p>
          <a:p>
            <a:pPr>
              <a:lnSpc>
                <a:spcPct val="130000"/>
              </a:lnSpc>
            </a:pPr>
            <a:r>
              <a:rPr lang="zh-CN" altLang="en-US" sz="1335" dirty="0">
                <a:solidFill>
                  <a:prstClr val="white"/>
                </a:solidFill>
              </a:rPr>
              <a:t>如有建议请联系 </a:t>
            </a:r>
            <a:r>
              <a:rPr lang="zh-CN" altLang="en-US" sz="1335" dirty="0">
                <a:solidFill>
                  <a:prstClr val="white"/>
                </a:solidFill>
                <a:latin typeface="Segoe UI Light" panose="020B0502040204020203" charset="0"/>
                <a:ea typeface="Segoe UI Light" panose="020B0502040204020203" charset="0"/>
                <a:cs typeface="Segoe UI Light" panose="020B0502040204020203" charset="0"/>
              </a:rPr>
              <a:t>officeplus@microsoft.com</a:t>
            </a:r>
            <a:endParaRPr lang="en-US" altLang="zh-CN" sz="1335" dirty="0">
              <a:solidFill>
                <a:srgbClr val="FFFFFF"/>
              </a:solidFill>
              <a:latin typeface="Segoe UI Light" panose="020B0502040204020203" charset="0"/>
              <a:ea typeface="Segoe UI Light" panose="020B0502040204020203" charset="0"/>
              <a:cs typeface="Segoe UI Light" panose="020B0502040204020203" charset="0"/>
            </a:endParaRPr>
          </a:p>
        </p:txBody>
      </p:sp>
      <p:sp>
        <p:nvSpPr>
          <p:cNvPr id="6" name="矩形 5"/>
          <p:cNvSpPr/>
          <p:nvPr userDrawn="1"/>
        </p:nvSpPr>
        <p:spPr>
          <a:xfrm>
            <a:off x="440661" y="182445"/>
            <a:ext cx="816249" cy="256545"/>
          </a:xfrm>
          <a:prstGeom prst="rect">
            <a:avLst/>
          </a:prstGeom>
        </p:spPr>
        <p:txBody>
          <a:bodyPr wrap="none">
            <a:spAutoFit/>
          </a:bodyPr>
          <a:lstStyle/>
          <a:p>
            <a:r>
              <a:rPr kumimoji="1" lang="en-US" altLang="zh-CN" sz="1065" dirty="0">
                <a:solidFill>
                  <a:srgbClr val="FFFFFF"/>
                </a:solidFill>
                <a:latin typeface="Segoe UI Light" panose="020B0502040204020203"/>
                <a:cs typeface="Segoe UI Light" panose="020B0502040204020203"/>
              </a:rPr>
              <a:t>OfficePLUS</a:t>
            </a:r>
            <a:endParaRPr lang="zh-CN" altLang="en-US" sz="1065" dirty="0">
              <a:solidFill>
                <a:schemeClr val="bg1"/>
              </a:solidFill>
              <a:latin typeface="Segoe UI Light" panose="020B0502040204020203"/>
              <a:cs typeface="Segoe UI Light" panose="020B0502040204020203"/>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5" name="文本框 4"/>
          <p:cNvSpPr txBox="1"/>
          <p:nvPr userDrawn="1"/>
        </p:nvSpPr>
        <p:spPr>
          <a:xfrm>
            <a:off x="4143155" y="4093452"/>
            <a:ext cx="3296095" cy="297454"/>
          </a:xfrm>
          <a:prstGeom prst="rect">
            <a:avLst/>
          </a:prstGeom>
          <a:noFill/>
        </p:spPr>
        <p:txBody>
          <a:bodyPr wrap="none" rtlCol="0">
            <a:spAutoFit/>
          </a:bodyPr>
          <a:lstStyle/>
          <a:p>
            <a:pPr algn="ctr" defTabSz="608965"/>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p>
        </p:txBody>
      </p:sp>
      <p:pic>
        <p:nvPicPr>
          <p:cNvPr id="6" name="图片 5">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67200" y="2862560"/>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8"/>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6089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608965" rtl="0" eaLnBrk="1" latinLnBrk="0" hangingPunct="1">
        <a:spcBef>
          <a:spcPct val="20000"/>
        </a:spcBef>
        <a:buFont typeface="Arial" panose="020B0604020202020204"/>
        <a:buChar char="•"/>
        <a:defRPr sz="4265" kern="1200">
          <a:solidFill>
            <a:schemeClr val="tx1"/>
          </a:solidFill>
          <a:latin typeface="+mn-lt"/>
          <a:ea typeface="+mn-ea"/>
          <a:cs typeface="+mn-cs"/>
        </a:defRPr>
      </a:lvl1pPr>
      <a:lvl2pPr marL="990600" indent="-381000" algn="l" defTabSz="608965" rtl="0" eaLnBrk="1" latinLnBrk="0" hangingPunct="1">
        <a:spcBef>
          <a:spcPct val="20000"/>
        </a:spcBef>
        <a:buFont typeface="Arial" panose="020B0604020202020204"/>
        <a:buChar char="–"/>
        <a:defRPr sz="3735" kern="1200">
          <a:solidFill>
            <a:schemeClr val="tx1"/>
          </a:solidFill>
          <a:latin typeface="+mn-lt"/>
          <a:ea typeface="+mn-ea"/>
          <a:cs typeface="+mn-cs"/>
        </a:defRPr>
      </a:lvl2pPr>
      <a:lvl3pPr marL="1524000" indent="-304800" algn="l" defTabSz="608965" rtl="0" eaLnBrk="1" latinLnBrk="0" hangingPunct="1">
        <a:spcBef>
          <a:spcPct val="20000"/>
        </a:spcBef>
        <a:buFont typeface="Arial" panose="020B0604020202020204"/>
        <a:buChar char="•"/>
        <a:defRPr sz="3200" kern="1200">
          <a:solidFill>
            <a:schemeClr val="tx1"/>
          </a:solidFill>
          <a:latin typeface="+mn-lt"/>
          <a:ea typeface="+mn-ea"/>
          <a:cs typeface="+mn-cs"/>
        </a:defRPr>
      </a:lvl3pPr>
      <a:lvl4pPr marL="21336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4pPr>
      <a:lvl5pPr marL="27432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5pPr>
      <a:lvl6pPr marL="33528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6pPr>
      <a:lvl7pPr marL="39624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7pPr>
      <a:lvl8pPr marL="45720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8pPr>
      <a:lvl9pPr marL="51816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9pPr>
    </p:bodyStyle>
    <p:otherStyle>
      <a:defPPr>
        <a:defRPr lang="en-US"/>
      </a:defPPr>
      <a:lvl1pPr marL="0" algn="l" defTabSz="608965" rtl="0" eaLnBrk="1" latinLnBrk="0" hangingPunct="1">
        <a:defRPr sz="2400" kern="1200">
          <a:solidFill>
            <a:schemeClr val="tx1"/>
          </a:solidFill>
          <a:latin typeface="+mn-lt"/>
          <a:ea typeface="+mn-ea"/>
          <a:cs typeface="+mn-cs"/>
        </a:defRPr>
      </a:lvl1pPr>
      <a:lvl2pPr marL="609600" algn="l" defTabSz="608965" rtl="0" eaLnBrk="1" latinLnBrk="0" hangingPunct="1">
        <a:defRPr sz="2400" kern="1200">
          <a:solidFill>
            <a:schemeClr val="tx1"/>
          </a:solidFill>
          <a:latin typeface="+mn-lt"/>
          <a:ea typeface="+mn-ea"/>
          <a:cs typeface="+mn-cs"/>
        </a:defRPr>
      </a:lvl2pPr>
      <a:lvl3pPr marL="1219200" algn="l" defTabSz="608965" rtl="0" eaLnBrk="1" latinLnBrk="0" hangingPunct="1">
        <a:defRPr sz="2400" kern="1200">
          <a:solidFill>
            <a:schemeClr val="tx1"/>
          </a:solidFill>
          <a:latin typeface="+mn-lt"/>
          <a:ea typeface="+mn-ea"/>
          <a:cs typeface="+mn-cs"/>
        </a:defRPr>
      </a:lvl3pPr>
      <a:lvl4pPr marL="1828800" algn="l" defTabSz="608965" rtl="0" eaLnBrk="1" latinLnBrk="0" hangingPunct="1">
        <a:defRPr sz="2400" kern="1200">
          <a:solidFill>
            <a:schemeClr val="tx1"/>
          </a:solidFill>
          <a:latin typeface="+mn-lt"/>
          <a:ea typeface="+mn-ea"/>
          <a:cs typeface="+mn-cs"/>
        </a:defRPr>
      </a:lvl4pPr>
      <a:lvl5pPr marL="2438400" algn="l" defTabSz="608965" rtl="0" eaLnBrk="1" latinLnBrk="0" hangingPunct="1">
        <a:defRPr sz="2400" kern="1200">
          <a:solidFill>
            <a:schemeClr val="tx1"/>
          </a:solidFill>
          <a:latin typeface="+mn-lt"/>
          <a:ea typeface="+mn-ea"/>
          <a:cs typeface="+mn-cs"/>
        </a:defRPr>
      </a:lvl5pPr>
      <a:lvl6pPr marL="3048000" algn="l" defTabSz="608965" rtl="0" eaLnBrk="1" latinLnBrk="0" hangingPunct="1">
        <a:defRPr sz="2400" kern="1200">
          <a:solidFill>
            <a:schemeClr val="tx1"/>
          </a:solidFill>
          <a:latin typeface="+mn-lt"/>
          <a:ea typeface="+mn-ea"/>
          <a:cs typeface="+mn-cs"/>
        </a:defRPr>
      </a:lvl6pPr>
      <a:lvl7pPr marL="3657600" algn="l" defTabSz="608965" rtl="0" eaLnBrk="1" latinLnBrk="0" hangingPunct="1">
        <a:defRPr sz="2400" kern="1200">
          <a:solidFill>
            <a:schemeClr val="tx1"/>
          </a:solidFill>
          <a:latin typeface="+mn-lt"/>
          <a:ea typeface="+mn-ea"/>
          <a:cs typeface="+mn-cs"/>
        </a:defRPr>
      </a:lvl7pPr>
      <a:lvl8pPr marL="4267200" algn="l" defTabSz="608965" rtl="0" eaLnBrk="1" latinLnBrk="0" hangingPunct="1">
        <a:defRPr sz="2400" kern="1200">
          <a:solidFill>
            <a:schemeClr val="tx1"/>
          </a:solidFill>
          <a:latin typeface="+mn-lt"/>
          <a:ea typeface="+mn-ea"/>
          <a:cs typeface="+mn-cs"/>
        </a:defRPr>
      </a:lvl8pPr>
      <a:lvl9pPr marL="4876800" algn="l" defTabSz="6089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 y="0"/>
            <a:ext cx="12192000" cy="6855688"/>
          </a:xfrm>
          <a:prstGeom prst="rect">
            <a:avLst/>
          </a:prstGeom>
          <a:solidFill>
            <a:srgbClr val="00000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直角三角形 3"/>
          <p:cNvSpPr/>
          <p:nvPr/>
        </p:nvSpPr>
        <p:spPr>
          <a:xfrm>
            <a:off x="795" y="2974837"/>
            <a:ext cx="3880852" cy="3880852"/>
          </a:xfrm>
          <a:prstGeom prst="rtTriangle">
            <a:avLst/>
          </a:prstGeom>
          <a:solidFill>
            <a:srgbClr val="6BA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直角三角形 4"/>
          <p:cNvSpPr/>
          <p:nvPr/>
        </p:nvSpPr>
        <p:spPr>
          <a:xfrm flipH="1">
            <a:off x="8311941" y="2974836"/>
            <a:ext cx="3880853" cy="3880853"/>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矩形 5"/>
          <p:cNvSpPr/>
          <p:nvPr/>
        </p:nvSpPr>
        <p:spPr>
          <a:xfrm>
            <a:off x="794" y="2312"/>
            <a:ext cx="12192000" cy="644392"/>
          </a:xfrm>
          <a:prstGeom prst="rect">
            <a:avLst/>
          </a:prstGeom>
          <a:solidFill>
            <a:srgbClr val="00000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7" name="文本框 6"/>
          <p:cNvSpPr txBox="1"/>
          <p:nvPr/>
        </p:nvSpPr>
        <p:spPr>
          <a:xfrm>
            <a:off x="2926694" y="1056116"/>
            <a:ext cx="6340197" cy="1787605"/>
          </a:xfrm>
          <a:prstGeom prst="rect">
            <a:avLst/>
          </a:prstGeom>
          <a:noFill/>
        </p:spPr>
        <p:txBody>
          <a:bodyPr wrap="none" rtlCol="0">
            <a:spAutoFit/>
          </a:bodyPr>
          <a:lstStyle/>
          <a:p>
            <a:pPr algn="ctr">
              <a:lnSpc>
                <a:spcPct val="120000"/>
              </a:lnSpc>
            </a:pPr>
            <a:r>
              <a:rPr kumimoji="1" lang="zh-CN" altLang="en-US" sz="4800" dirty="0">
                <a:solidFill>
                  <a:schemeClr val="bg1"/>
                </a:solidFill>
              </a:rPr>
              <a:t>信息检索导论课设作业</a:t>
            </a:r>
          </a:p>
          <a:p>
            <a:pPr algn="ctr">
              <a:lnSpc>
                <a:spcPct val="120000"/>
              </a:lnSpc>
            </a:pPr>
            <a:r>
              <a:rPr kumimoji="1" lang="en-US" altLang="zh-CN" sz="4800" dirty="0">
                <a:solidFill>
                  <a:schemeClr val="bg1"/>
                </a:solidFill>
              </a:rPr>
              <a:t>——</a:t>
            </a:r>
            <a:r>
              <a:rPr kumimoji="1" lang="zh-CN" altLang="en-US" sz="4800" dirty="0">
                <a:solidFill>
                  <a:schemeClr val="bg1"/>
                </a:solidFill>
              </a:rPr>
              <a:t>新闻检索系统</a:t>
            </a:r>
          </a:p>
        </p:txBody>
      </p:sp>
      <p:sp>
        <p:nvSpPr>
          <p:cNvPr id="2" name="TextBox 1"/>
          <p:cNvSpPr txBox="1"/>
          <p:nvPr/>
        </p:nvSpPr>
        <p:spPr>
          <a:xfrm>
            <a:off x="2723494" y="3879939"/>
            <a:ext cx="7373258" cy="461665"/>
          </a:xfrm>
          <a:prstGeom prst="rect">
            <a:avLst/>
          </a:prstGeom>
          <a:noFill/>
        </p:spPr>
        <p:txBody>
          <a:bodyPr wrap="square" rtlCol="0">
            <a:spAutoFit/>
          </a:bodyPr>
          <a:lstStyle/>
          <a:p>
            <a:r>
              <a:rPr lang="zh-CN" altLang="en-US" dirty="0">
                <a:solidFill>
                  <a:schemeClr val="bg1"/>
                </a:solidFill>
              </a:rPr>
              <a:t>贺翔宇 邓思艺 冯子朋 张继元 蒋正锴 王琴琴 解贺嘉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V="1">
            <a:off x="796" y="0"/>
            <a:ext cx="1973109" cy="1973109"/>
          </a:xfrm>
          <a:prstGeom prst="rtTriangle">
            <a:avLst/>
          </a:prstGeom>
          <a:solidFill>
            <a:srgbClr val="6BA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框 3"/>
          <p:cNvSpPr txBox="1"/>
          <p:nvPr/>
        </p:nvSpPr>
        <p:spPr>
          <a:xfrm>
            <a:off x="3081154" y="1164163"/>
            <a:ext cx="6031280" cy="625684"/>
          </a:xfrm>
          <a:prstGeom prst="rect">
            <a:avLst/>
          </a:prstGeom>
          <a:noFill/>
        </p:spPr>
        <p:txBody>
          <a:bodyPr wrap="square" rtlCol="0">
            <a:spAutoFit/>
          </a:bodyPr>
          <a:lstStyle/>
          <a:p>
            <a:pPr>
              <a:lnSpc>
                <a:spcPct val="130000"/>
              </a:lnSpc>
            </a:pPr>
            <a:r>
              <a:rPr kumimoji="1" lang="zh-CN" altLang="en-US" sz="1335" dirty="0">
                <a:solidFill>
                  <a:srgbClr val="000000"/>
                </a:solidFill>
              </a:rPr>
              <a:t>标题数字等都可以通过点击和重新输入进行更改，顶部“开始”面板中可以对字体、字号、颜色、行距等进行修改。建议正文</a:t>
            </a:r>
            <a:r>
              <a:rPr kumimoji="1" lang="en-US" altLang="zh-CN" sz="1335" dirty="0">
                <a:solidFill>
                  <a:srgbClr val="000000"/>
                </a:solidFill>
              </a:rPr>
              <a:t>10</a:t>
            </a:r>
            <a:r>
              <a:rPr kumimoji="1" lang="zh-CN" altLang="en-US" sz="1335" dirty="0">
                <a:solidFill>
                  <a:srgbClr val="000000"/>
                </a:solidFill>
              </a:rPr>
              <a:t>号字，</a:t>
            </a:r>
            <a:r>
              <a:rPr kumimoji="1" lang="en-US" altLang="zh-CN" sz="1335" dirty="0">
                <a:solidFill>
                  <a:srgbClr val="000000"/>
                </a:solidFill>
              </a:rPr>
              <a:t>1.3</a:t>
            </a:r>
            <a:r>
              <a:rPr kumimoji="1" lang="zh-CN" altLang="en-US" sz="1335" dirty="0">
                <a:solidFill>
                  <a:srgbClr val="000000"/>
                </a:solidFill>
              </a:rPr>
              <a:t>倍字间距。</a:t>
            </a:r>
          </a:p>
        </p:txBody>
      </p:sp>
      <p:sp>
        <p:nvSpPr>
          <p:cNvPr id="15" name="矩形 14"/>
          <p:cNvSpPr/>
          <p:nvPr/>
        </p:nvSpPr>
        <p:spPr>
          <a:xfrm>
            <a:off x="2060315" y="133111"/>
            <a:ext cx="4335706" cy="584775"/>
          </a:xfrm>
          <a:prstGeom prst="rect">
            <a:avLst/>
          </a:prstGeom>
        </p:spPr>
        <p:txBody>
          <a:bodyPr wrap="square">
            <a:spAutoFit/>
          </a:bodyPr>
          <a:lstStyle/>
          <a:p>
            <a:r>
              <a:rPr kumimoji="1" lang="en-US" altLang="zh-CN" sz="3200" b="1" dirty="0">
                <a:solidFill>
                  <a:srgbClr val="FFFFFF"/>
                </a:solidFill>
              </a:rPr>
              <a:t>PART</a:t>
            </a:r>
            <a:r>
              <a:rPr kumimoji="1" lang="zh-CN" altLang="en-US" sz="3200" b="1" dirty="0">
                <a:solidFill>
                  <a:srgbClr val="FFFFFF"/>
                </a:solidFill>
              </a:rPr>
              <a:t> </a:t>
            </a:r>
            <a:r>
              <a:rPr kumimoji="1" lang="en-US" altLang="zh-CN" sz="3200" b="1" dirty="0">
                <a:solidFill>
                  <a:srgbClr val="6BAE21"/>
                </a:solidFill>
              </a:rPr>
              <a:t>THREE </a:t>
            </a:r>
            <a:r>
              <a:rPr kumimoji="1" lang="zh-CN" altLang="en-US" sz="3200" b="1" dirty="0">
                <a:solidFill>
                  <a:schemeClr val="bg1"/>
                </a:solidFill>
              </a:rPr>
              <a:t>系统展示</a:t>
            </a:r>
            <a:endParaRPr kumimoji="1" lang="en-US" altLang="zh-CN" sz="3200" b="1" dirty="0">
              <a:solidFill>
                <a:schemeClr val="bg1"/>
              </a:solidFill>
            </a:endParaRPr>
          </a:p>
        </p:txBody>
      </p:sp>
      <p:pic>
        <p:nvPicPr>
          <p:cNvPr id="3" name="图片 2">
            <a:extLst>
              <a:ext uri="{FF2B5EF4-FFF2-40B4-BE49-F238E27FC236}">
                <a16:creationId xmlns:a16="http://schemas.microsoft.com/office/drawing/2014/main" id="{5764ED69-C736-410F-895F-BA7706977A03}"/>
              </a:ext>
            </a:extLst>
          </p:cNvPr>
          <p:cNvPicPr>
            <a:picLocks noChangeAspect="1"/>
          </p:cNvPicPr>
          <p:nvPr/>
        </p:nvPicPr>
        <p:blipFill>
          <a:blip r:embed="rId2"/>
          <a:stretch>
            <a:fillRect/>
          </a:stretch>
        </p:blipFill>
        <p:spPr>
          <a:xfrm>
            <a:off x="1201778" y="1164163"/>
            <a:ext cx="9790031" cy="1306208"/>
          </a:xfrm>
          <a:prstGeom prst="rect">
            <a:avLst/>
          </a:prstGeom>
        </p:spPr>
      </p:pic>
      <p:pic>
        <p:nvPicPr>
          <p:cNvPr id="13" name="图片 12">
            <a:extLst>
              <a:ext uri="{FF2B5EF4-FFF2-40B4-BE49-F238E27FC236}">
                <a16:creationId xmlns:a16="http://schemas.microsoft.com/office/drawing/2014/main" id="{603859A1-6D90-434D-993B-3855F8921F16}"/>
              </a:ext>
            </a:extLst>
          </p:cNvPr>
          <p:cNvPicPr>
            <a:picLocks noChangeAspect="1"/>
          </p:cNvPicPr>
          <p:nvPr/>
        </p:nvPicPr>
        <p:blipFill>
          <a:blip r:embed="rId3"/>
          <a:stretch>
            <a:fillRect/>
          </a:stretch>
        </p:blipFill>
        <p:spPr>
          <a:xfrm>
            <a:off x="794569" y="3028737"/>
            <a:ext cx="5811288" cy="2646270"/>
          </a:xfrm>
          <a:prstGeom prst="rect">
            <a:avLst/>
          </a:prstGeom>
        </p:spPr>
      </p:pic>
      <p:pic>
        <p:nvPicPr>
          <p:cNvPr id="17" name="图片 16">
            <a:extLst>
              <a:ext uri="{FF2B5EF4-FFF2-40B4-BE49-F238E27FC236}">
                <a16:creationId xmlns:a16="http://schemas.microsoft.com/office/drawing/2014/main" id="{E2B93B78-8FEA-4226-A324-7F9FECBE3E74}"/>
              </a:ext>
            </a:extLst>
          </p:cNvPr>
          <p:cNvPicPr>
            <a:picLocks noChangeAspect="1"/>
          </p:cNvPicPr>
          <p:nvPr/>
        </p:nvPicPr>
        <p:blipFill>
          <a:blip r:embed="rId4"/>
          <a:stretch>
            <a:fillRect/>
          </a:stretch>
        </p:blipFill>
        <p:spPr>
          <a:xfrm>
            <a:off x="7115571" y="3033780"/>
            <a:ext cx="2241340" cy="2641227"/>
          </a:xfrm>
          <a:prstGeom prst="rect">
            <a:avLst/>
          </a:prstGeom>
        </p:spPr>
      </p:pic>
      <p:pic>
        <p:nvPicPr>
          <p:cNvPr id="18" name="图片 17">
            <a:extLst>
              <a:ext uri="{FF2B5EF4-FFF2-40B4-BE49-F238E27FC236}">
                <a16:creationId xmlns:a16="http://schemas.microsoft.com/office/drawing/2014/main" id="{9E21C5CF-839E-4373-9276-6AC821C24495}"/>
              </a:ext>
            </a:extLst>
          </p:cNvPr>
          <p:cNvPicPr>
            <a:picLocks noChangeAspect="1"/>
          </p:cNvPicPr>
          <p:nvPr/>
        </p:nvPicPr>
        <p:blipFill>
          <a:blip r:embed="rId5"/>
          <a:stretch>
            <a:fillRect/>
          </a:stretch>
        </p:blipFill>
        <p:spPr>
          <a:xfrm>
            <a:off x="9356912" y="3033782"/>
            <a:ext cx="2241340" cy="2641226"/>
          </a:xfrm>
          <a:prstGeom prst="rect">
            <a:avLst/>
          </a:prstGeom>
        </p:spPr>
      </p:pic>
      <p:sp>
        <p:nvSpPr>
          <p:cNvPr id="19" name="矩形 18">
            <a:extLst>
              <a:ext uri="{FF2B5EF4-FFF2-40B4-BE49-F238E27FC236}">
                <a16:creationId xmlns:a16="http://schemas.microsoft.com/office/drawing/2014/main" id="{865A3BAE-E98D-49B3-A682-FFDA61019E25}"/>
              </a:ext>
            </a:extLst>
          </p:cNvPr>
          <p:cNvSpPr/>
          <p:nvPr/>
        </p:nvSpPr>
        <p:spPr>
          <a:xfrm>
            <a:off x="5658211" y="2517472"/>
            <a:ext cx="1107996" cy="369332"/>
          </a:xfrm>
          <a:prstGeom prst="rect">
            <a:avLst/>
          </a:prstGeom>
        </p:spPr>
        <p:txBody>
          <a:bodyPr wrap="none">
            <a:spAutoFit/>
          </a:bodyPr>
          <a:lstStyle/>
          <a:p>
            <a:r>
              <a:rPr lang="zh-CN" altLang="en-US" sz="1800" dirty="0">
                <a:solidFill>
                  <a:srgbClr val="FFFFFF"/>
                </a:solidFill>
                <a:latin typeface="+mn-ea"/>
              </a:rPr>
              <a:t>摘要预览</a:t>
            </a:r>
            <a:endParaRPr lang="zh-CN" altLang="en-US" sz="1800" dirty="0"/>
          </a:p>
        </p:txBody>
      </p:sp>
      <p:sp>
        <p:nvSpPr>
          <p:cNvPr id="20" name="矩形 19">
            <a:extLst>
              <a:ext uri="{FF2B5EF4-FFF2-40B4-BE49-F238E27FC236}">
                <a16:creationId xmlns:a16="http://schemas.microsoft.com/office/drawing/2014/main" id="{2EB5E130-8D5F-4127-8C86-118BECBA2F35}"/>
              </a:ext>
            </a:extLst>
          </p:cNvPr>
          <p:cNvSpPr/>
          <p:nvPr/>
        </p:nvSpPr>
        <p:spPr>
          <a:xfrm>
            <a:off x="2915383" y="5871016"/>
            <a:ext cx="1569660" cy="369332"/>
          </a:xfrm>
          <a:prstGeom prst="rect">
            <a:avLst/>
          </a:prstGeom>
        </p:spPr>
        <p:txBody>
          <a:bodyPr wrap="none">
            <a:spAutoFit/>
          </a:bodyPr>
          <a:lstStyle/>
          <a:p>
            <a:r>
              <a:rPr lang="zh-CN" altLang="en-US" sz="1800" dirty="0">
                <a:solidFill>
                  <a:srgbClr val="FFFFFF"/>
                </a:solidFill>
                <a:latin typeface="+mn-ea"/>
              </a:rPr>
              <a:t>查询自动补全</a:t>
            </a:r>
            <a:endParaRPr lang="zh-CN" altLang="en-US" sz="1800" dirty="0"/>
          </a:p>
        </p:txBody>
      </p:sp>
      <p:sp>
        <p:nvSpPr>
          <p:cNvPr id="21" name="矩形 20">
            <a:extLst>
              <a:ext uri="{FF2B5EF4-FFF2-40B4-BE49-F238E27FC236}">
                <a16:creationId xmlns:a16="http://schemas.microsoft.com/office/drawing/2014/main" id="{B9DE0DEB-0296-4B39-9ACC-935BD48BC3F6}"/>
              </a:ext>
            </a:extLst>
          </p:cNvPr>
          <p:cNvSpPr/>
          <p:nvPr/>
        </p:nvSpPr>
        <p:spPr>
          <a:xfrm>
            <a:off x="8475899" y="5900618"/>
            <a:ext cx="1800493" cy="369332"/>
          </a:xfrm>
          <a:prstGeom prst="rect">
            <a:avLst/>
          </a:prstGeom>
        </p:spPr>
        <p:txBody>
          <a:bodyPr wrap="none">
            <a:spAutoFit/>
          </a:bodyPr>
          <a:lstStyle/>
          <a:p>
            <a:r>
              <a:rPr lang="zh-CN" altLang="en-US" sz="1800" dirty="0">
                <a:solidFill>
                  <a:srgbClr val="FFFFFF"/>
                </a:solidFill>
                <a:latin typeface="+mn-ea"/>
              </a:rPr>
              <a:t>评论及褒贬分析</a:t>
            </a:r>
            <a:endParaRPr lang="zh-CN" altLang="en-US"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5"/>
          <p:cNvSpPr/>
          <p:nvPr/>
        </p:nvSpPr>
        <p:spPr>
          <a:xfrm>
            <a:off x="6021898" y="2272407"/>
            <a:ext cx="3377739" cy="2275692"/>
          </a:xfrm>
          <a:custGeom>
            <a:avLst/>
            <a:gdLst>
              <a:gd name="connsiteX0" fmla="*/ 1170000 w 3473189"/>
              <a:gd name="connsiteY0" fmla="*/ 0 h 2340000"/>
              <a:gd name="connsiteX1" fmla="*/ 2316230 w 3473189"/>
              <a:gd name="connsiteY1" fmla="*/ 934204 h 2340000"/>
              <a:gd name="connsiteX2" fmla="*/ 2322677 w 3473189"/>
              <a:gd name="connsiteY2" fmla="*/ 976446 h 2340000"/>
              <a:gd name="connsiteX3" fmla="*/ 2762234 w 3473189"/>
              <a:gd name="connsiteY3" fmla="*/ 976446 h 2340000"/>
              <a:gd name="connsiteX4" fmla="*/ 2762234 w 3473189"/>
              <a:gd name="connsiteY4" fmla="*/ 782892 h 2340000"/>
              <a:gd name="connsiteX5" fmla="*/ 3473189 w 3473189"/>
              <a:gd name="connsiteY5" fmla="*/ 1170000 h 2340000"/>
              <a:gd name="connsiteX6" fmla="*/ 2762234 w 3473189"/>
              <a:gd name="connsiteY6" fmla="*/ 1557108 h 2340000"/>
              <a:gd name="connsiteX7" fmla="*/ 2762234 w 3473189"/>
              <a:gd name="connsiteY7" fmla="*/ 1363554 h 2340000"/>
              <a:gd name="connsiteX8" fmla="*/ 2322677 w 3473189"/>
              <a:gd name="connsiteY8" fmla="*/ 1363554 h 2340000"/>
              <a:gd name="connsiteX9" fmla="*/ 2316230 w 3473189"/>
              <a:gd name="connsiteY9" fmla="*/ 1405796 h 2340000"/>
              <a:gd name="connsiteX10" fmla="*/ 1170000 w 3473189"/>
              <a:gd name="connsiteY10" fmla="*/ 2340000 h 2340000"/>
              <a:gd name="connsiteX11" fmla="*/ 0 w 3473189"/>
              <a:gd name="connsiteY11" fmla="*/ 1170000 h 2340000"/>
              <a:gd name="connsiteX12" fmla="*/ 1170000 w 3473189"/>
              <a:gd name="connsiteY12" fmla="*/ 0 h 23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3189" h="2340000">
                <a:moveTo>
                  <a:pt x="1170000" y="0"/>
                </a:moveTo>
                <a:cubicBezTo>
                  <a:pt x="1735401" y="0"/>
                  <a:pt x="2207132" y="401055"/>
                  <a:pt x="2316230" y="934204"/>
                </a:cubicBezTo>
                <a:lnTo>
                  <a:pt x="2322677" y="976446"/>
                </a:lnTo>
                <a:lnTo>
                  <a:pt x="2762234" y="976446"/>
                </a:lnTo>
                <a:lnTo>
                  <a:pt x="2762234" y="782892"/>
                </a:lnTo>
                <a:lnTo>
                  <a:pt x="3473189" y="1170000"/>
                </a:lnTo>
                <a:lnTo>
                  <a:pt x="2762234" y="1557108"/>
                </a:lnTo>
                <a:lnTo>
                  <a:pt x="2762234" y="1363554"/>
                </a:lnTo>
                <a:lnTo>
                  <a:pt x="2322677" y="1363554"/>
                </a:lnTo>
                <a:lnTo>
                  <a:pt x="2316230" y="1405796"/>
                </a:lnTo>
                <a:cubicBezTo>
                  <a:pt x="2207132" y="1938945"/>
                  <a:pt x="1735401" y="2340000"/>
                  <a:pt x="1170000" y="2340000"/>
                </a:cubicBezTo>
                <a:cubicBezTo>
                  <a:pt x="523827" y="2340000"/>
                  <a:pt x="0" y="1816173"/>
                  <a:pt x="0" y="1170000"/>
                </a:cubicBezTo>
                <a:cubicBezTo>
                  <a:pt x="0" y="523827"/>
                  <a:pt x="523827" y="0"/>
                  <a:pt x="1170000" y="0"/>
                </a:cubicBezTo>
                <a:close/>
              </a:path>
            </a:pathLst>
          </a:custGeom>
          <a:solidFill>
            <a:srgbClr val="00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任意多边形 6"/>
          <p:cNvSpPr/>
          <p:nvPr/>
        </p:nvSpPr>
        <p:spPr>
          <a:xfrm rot="5400000">
            <a:off x="5202091" y="2816811"/>
            <a:ext cx="3377739" cy="2275691"/>
          </a:xfrm>
          <a:custGeom>
            <a:avLst/>
            <a:gdLst>
              <a:gd name="connsiteX0" fmla="*/ 1170000 w 3473189"/>
              <a:gd name="connsiteY0" fmla="*/ 0 h 2340000"/>
              <a:gd name="connsiteX1" fmla="*/ 2316230 w 3473189"/>
              <a:gd name="connsiteY1" fmla="*/ 934204 h 2340000"/>
              <a:gd name="connsiteX2" fmla="*/ 2322677 w 3473189"/>
              <a:gd name="connsiteY2" fmla="*/ 976446 h 2340000"/>
              <a:gd name="connsiteX3" fmla="*/ 2762234 w 3473189"/>
              <a:gd name="connsiteY3" fmla="*/ 976446 h 2340000"/>
              <a:gd name="connsiteX4" fmla="*/ 2762234 w 3473189"/>
              <a:gd name="connsiteY4" fmla="*/ 782892 h 2340000"/>
              <a:gd name="connsiteX5" fmla="*/ 3473189 w 3473189"/>
              <a:gd name="connsiteY5" fmla="*/ 1170000 h 2340000"/>
              <a:gd name="connsiteX6" fmla="*/ 2762234 w 3473189"/>
              <a:gd name="connsiteY6" fmla="*/ 1557108 h 2340000"/>
              <a:gd name="connsiteX7" fmla="*/ 2762234 w 3473189"/>
              <a:gd name="connsiteY7" fmla="*/ 1363554 h 2340000"/>
              <a:gd name="connsiteX8" fmla="*/ 2322677 w 3473189"/>
              <a:gd name="connsiteY8" fmla="*/ 1363554 h 2340000"/>
              <a:gd name="connsiteX9" fmla="*/ 2316230 w 3473189"/>
              <a:gd name="connsiteY9" fmla="*/ 1405796 h 2340000"/>
              <a:gd name="connsiteX10" fmla="*/ 1170000 w 3473189"/>
              <a:gd name="connsiteY10" fmla="*/ 2340000 h 2340000"/>
              <a:gd name="connsiteX11" fmla="*/ 0 w 3473189"/>
              <a:gd name="connsiteY11" fmla="*/ 1170000 h 2340000"/>
              <a:gd name="connsiteX12" fmla="*/ 1170000 w 3473189"/>
              <a:gd name="connsiteY12" fmla="*/ 0 h 23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3189" h="2340000">
                <a:moveTo>
                  <a:pt x="1170000" y="0"/>
                </a:moveTo>
                <a:cubicBezTo>
                  <a:pt x="1735401" y="0"/>
                  <a:pt x="2207132" y="401055"/>
                  <a:pt x="2316230" y="934204"/>
                </a:cubicBezTo>
                <a:lnTo>
                  <a:pt x="2322677" y="976446"/>
                </a:lnTo>
                <a:lnTo>
                  <a:pt x="2762234" y="976446"/>
                </a:lnTo>
                <a:lnTo>
                  <a:pt x="2762234" y="782892"/>
                </a:lnTo>
                <a:lnTo>
                  <a:pt x="3473189" y="1170000"/>
                </a:lnTo>
                <a:lnTo>
                  <a:pt x="2762234" y="1557108"/>
                </a:lnTo>
                <a:lnTo>
                  <a:pt x="2762234" y="1363554"/>
                </a:lnTo>
                <a:lnTo>
                  <a:pt x="2322677" y="1363554"/>
                </a:lnTo>
                <a:lnTo>
                  <a:pt x="2316230" y="1405796"/>
                </a:lnTo>
                <a:cubicBezTo>
                  <a:pt x="2207132" y="1938945"/>
                  <a:pt x="1735401" y="2340000"/>
                  <a:pt x="1170000" y="2340000"/>
                </a:cubicBezTo>
                <a:cubicBezTo>
                  <a:pt x="523827" y="2340000"/>
                  <a:pt x="0" y="1816173"/>
                  <a:pt x="0" y="1170000"/>
                </a:cubicBezTo>
                <a:cubicBezTo>
                  <a:pt x="0" y="523827"/>
                  <a:pt x="523827" y="0"/>
                  <a:pt x="1170000" y="0"/>
                </a:cubicBezTo>
                <a:close/>
              </a:path>
            </a:pathLst>
          </a:custGeom>
          <a:solidFill>
            <a:srgbClr val="6BAE2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任意多边形 7"/>
          <p:cNvSpPr/>
          <p:nvPr/>
        </p:nvSpPr>
        <p:spPr>
          <a:xfrm rot="16200000">
            <a:off x="4855823" y="1721384"/>
            <a:ext cx="3377739" cy="2275691"/>
          </a:xfrm>
          <a:custGeom>
            <a:avLst/>
            <a:gdLst>
              <a:gd name="connsiteX0" fmla="*/ 1170000 w 3473189"/>
              <a:gd name="connsiteY0" fmla="*/ 0 h 2340000"/>
              <a:gd name="connsiteX1" fmla="*/ 2316230 w 3473189"/>
              <a:gd name="connsiteY1" fmla="*/ 934204 h 2340000"/>
              <a:gd name="connsiteX2" fmla="*/ 2322677 w 3473189"/>
              <a:gd name="connsiteY2" fmla="*/ 976446 h 2340000"/>
              <a:gd name="connsiteX3" fmla="*/ 2762234 w 3473189"/>
              <a:gd name="connsiteY3" fmla="*/ 976446 h 2340000"/>
              <a:gd name="connsiteX4" fmla="*/ 2762234 w 3473189"/>
              <a:gd name="connsiteY4" fmla="*/ 782892 h 2340000"/>
              <a:gd name="connsiteX5" fmla="*/ 3473189 w 3473189"/>
              <a:gd name="connsiteY5" fmla="*/ 1170000 h 2340000"/>
              <a:gd name="connsiteX6" fmla="*/ 2762234 w 3473189"/>
              <a:gd name="connsiteY6" fmla="*/ 1557108 h 2340000"/>
              <a:gd name="connsiteX7" fmla="*/ 2762234 w 3473189"/>
              <a:gd name="connsiteY7" fmla="*/ 1363554 h 2340000"/>
              <a:gd name="connsiteX8" fmla="*/ 2322677 w 3473189"/>
              <a:gd name="connsiteY8" fmla="*/ 1363554 h 2340000"/>
              <a:gd name="connsiteX9" fmla="*/ 2316230 w 3473189"/>
              <a:gd name="connsiteY9" fmla="*/ 1405796 h 2340000"/>
              <a:gd name="connsiteX10" fmla="*/ 1170000 w 3473189"/>
              <a:gd name="connsiteY10" fmla="*/ 2340000 h 2340000"/>
              <a:gd name="connsiteX11" fmla="*/ 0 w 3473189"/>
              <a:gd name="connsiteY11" fmla="*/ 1170000 h 2340000"/>
              <a:gd name="connsiteX12" fmla="*/ 1170000 w 3473189"/>
              <a:gd name="connsiteY12" fmla="*/ 0 h 23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3189" h="2340000">
                <a:moveTo>
                  <a:pt x="1170000" y="0"/>
                </a:moveTo>
                <a:cubicBezTo>
                  <a:pt x="1735401" y="0"/>
                  <a:pt x="2207132" y="401055"/>
                  <a:pt x="2316230" y="934204"/>
                </a:cubicBezTo>
                <a:lnTo>
                  <a:pt x="2322677" y="976446"/>
                </a:lnTo>
                <a:lnTo>
                  <a:pt x="2762234" y="976446"/>
                </a:lnTo>
                <a:lnTo>
                  <a:pt x="2762234" y="782892"/>
                </a:lnTo>
                <a:lnTo>
                  <a:pt x="3473189" y="1170000"/>
                </a:lnTo>
                <a:lnTo>
                  <a:pt x="2762234" y="1557108"/>
                </a:lnTo>
                <a:lnTo>
                  <a:pt x="2762234" y="1363554"/>
                </a:lnTo>
                <a:lnTo>
                  <a:pt x="2322677" y="1363554"/>
                </a:lnTo>
                <a:lnTo>
                  <a:pt x="2316230" y="1405796"/>
                </a:lnTo>
                <a:cubicBezTo>
                  <a:pt x="2207132" y="1938945"/>
                  <a:pt x="1735401" y="2340000"/>
                  <a:pt x="1170000" y="2340000"/>
                </a:cubicBezTo>
                <a:cubicBezTo>
                  <a:pt x="523827" y="2340000"/>
                  <a:pt x="0" y="1816173"/>
                  <a:pt x="0" y="1170000"/>
                </a:cubicBezTo>
                <a:cubicBezTo>
                  <a:pt x="0" y="523827"/>
                  <a:pt x="523827" y="0"/>
                  <a:pt x="1170000" y="0"/>
                </a:cubicBezTo>
                <a:close/>
              </a:path>
            </a:pathLst>
          </a:custGeom>
          <a:solidFill>
            <a:srgbClr val="00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5" name="椭圆 4"/>
          <p:cNvSpPr>
            <a:spLocks noChangeAspect="1"/>
          </p:cNvSpPr>
          <p:nvPr/>
        </p:nvSpPr>
        <p:spPr>
          <a:xfrm>
            <a:off x="5060579" y="2265787"/>
            <a:ext cx="2275691" cy="2275692"/>
          </a:xfrm>
          <a:prstGeom prst="ellipse">
            <a:avLst/>
          </a:prstGeom>
          <a:solidFill>
            <a:srgbClr val="6BAE2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6" name="组合 21"/>
          <p:cNvGrpSpPr>
            <a:grpSpLocks noChangeAspect="1"/>
          </p:cNvGrpSpPr>
          <p:nvPr/>
        </p:nvGrpSpPr>
        <p:grpSpPr>
          <a:xfrm>
            <a:off x="5779625" y="2663771"/>
            <a:ext cx="837596" cy="700213"/>
            <a:chOff x="4271961" y="207963"/>
            <a:chExt cx="600075" cy="501649"/>
          </a:xfrm>
          <a:solidFill>
            <a:schemeClr val="bg1"/>
          </a:solidFill>
        </p:grpSpPr>
        <p:sp>
          <p:nvSpPr>
            <p:cNvPr id="7" name="Rectangle 100"/>
            <p:cNvSpPr>
              <a:spLocks noChangeArrowheads="1"/>
            </p:cNvSpPr>
            <p:nvPr/>
          </p:nvSpPr>
          <p:spPr bwMode="auto">
            <a:xfrm>
              <a:off x="4494213" y="655637"/>
              <a:ext cx="158750" cy="31750"/>
            </a:xfrm>
            <a:prstGeom prst="rect">
              <a:avLst/>
            </a:prstGeom>
            <a:grpFill/>
            <a:ln>
              <a:noFill/>
            </a:ln>
          </p:spPr>
          <p:txBody>
            <a:bodyPr vert="horz" wrap="square" lIns="121920" tIns="60960" rIns="121920" bIns="60960" numCol="1" anchor="t" anchorCtr="0" compatLnSpc="1"/>
            <a:lstStyle/>
            <a:p>
              <a:endParaRPr lang="zh-CN" altLang="en-US" sz="3200"/>
            </a:p>
          </p:txBody>
        </p:sp>
        <p:sp>
          <p:nvSpPr>
            <p:cNvPr id="8" name="Freeform 101"/>
            <p:cNvSpPr>
              <a:spLocks noEditPoints="1"/>
            </p:cNvSpPr>
            <p:nvPr/>
          </p:nvSpPr>
          <p:spPr bwMode="auto">
            <a:xfrm>
              <a:off x="4271961" y="207963"/>
              <a:ext cx="600075" cy="438149"/>
            </a:xfrm>
            <a:custGeom>
              <a:avLst/>
              <a:gdLst>
                <a:gd name="T0" fmla="*/ 370 w 378"/>
                <a:gd name="T1" fmla="*/ 0 h 276"/>
                <a:gd name="T2" fmla="*/ 10 w 378"/>
                <a:gd name="T3" fmla="*/ 0 h 276"/>
                <a:gd name="T4" fmla="*/ 10 w 378"/>
                <a:gd name="T5" fmla="*/ 0 h 276"/>
                <a:gd name="T6" fmla="*/ 6 w 378"/>
                <a:gd name="T7" fmla="*/ 2 h 276"/>
                <a:gd name="T8" fmla="*/ 2 w 378"/>
                <a:gd name="T9" fmla="*/ 4 h 276"/>
                <a:gd name="T10" fmla="*/ 0 w 378"/>
                <a:gd name="T11" fmla="*/ 6 h 276"/>
                <a:gd name="T12" fmla="*/ 0 w 378"/>
                <a:gd name="T13" fmla="*/ 10 h 276"/>
                <a:gd name="T14" fmla="*/ 0 w 378"/>
                <a:gd name="T15" fmla="*/ 266 h 276"/>
                <a:gd name="T16" fmla="*/ 0 w 378"/>
                <a:gd name="T17" fmla="*/ 266 h 276"/>
                <a:gd name="T18" fmla="*/ 0 w 378"/>
                <a:gd name="T19" fmla="*/ 270 h 276"/>
                <a:gd name="T20" fmla="*/ 2 w 378"/>
                <a:gd name="T21" fmla="*/ 274 h 276"/>
                <a:gd name="T22" fmla="*/ 6 w 378"/>
                <a:gd name="T23" fmla="*/ 276 h 276"/>
                <a:gd name="T24" fmla="*/ 10 w 378"/>
                <a:gd name="T25" fmla="*/ 276 h 276"/>
                <a:gd name="T26" fmla="*/ 370 w 378"/>
                <a:gd name="T27" fmla="*/ 276 h 276"/>
                <a:gd name="T28" fmla="*/ 370 w 378"/>
                <a:gd name="T29" fmla="*/ 276 h 276"/>
                <a:gd name="T30" fmla="*/ 374 w 378"/>
                <a:gd name="T31" fmla="*/ 276 h 276"/>
                <a:gd name="T32" fmla="*/ 376 w 378"/>
                <a:gd name="T33" fmla="*/ 274 h 276"/>
                <a:gd name="T34" fmla="*/ 378 w 378"/>
                <a:gd name="T35" fmla="*/ 270 h 276"/>
                <a:gd name="T36" fmla="*/ 378 w 378"/>
                <a:gd name="T37" fmla="*/ 266 h 276"/>
                <a:gd name="T38" fmla="*/ 378 w 378"/>
                <a:gd name="T39" fmla="*/ 10 h 276"/>
                <a:gd name="T40" fmla="*/ 378 w 378"/>
                <a:gd name="T41" fmla="*/ 10 h 276"/>
                <a:gd name="T42" fmla="*/ 378 w 378"/>
                <a:gd name="T43" fmla="*/ 6 h 276"/>
                <a:gd name="T44" fmla="*/ 376 w 378"/>
                <a:gd name="T45" fmla="*/ 4 h 276"/>
                <a:gd name="T46" fmla="*/ 374 w 378"/>
                <a:gd name="T47" fmla="*/ 2 h 276"/>
                <a:gd name="T48" fmla="*/ 370 w 378"/>
                <a:gd name="T49" fmla="*/ 0 h 276"/>
                <a:gd name="T50" fmla="*/ 370 w 378"/>
                <a:gd name="T51" fmla="*/ 0 h 276"/>
                <a:gd name="T52" fmla="*/ 356 w 378"/>
                <a:gd name="T53" fmla="*/ 216 h 276"/>
                <a:gd name="T54" fmla="*/ 24 w 378"/>
                <a:gd name="T55" fmla="*/ 216 h 276"/>
                <a:gd name="T56" fmla="*/ 24 w 378"/>
                <a:gd name="T57" fmla="*/ 24 h 276"/>
                <a:gd name="T58" fmla="*/ 356 w 378"/>
                <a:gd name="T59" fmla="*/ 24 h 276"/>
                <a:gd name="T60" fmla="*/ 356 w 378"/>
                <a:gd name="T61" fmla="*/ 21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8" h="276">
                  <a:moveTo>
                    <a:pt x="370" y="0"/>
                  </a:moveTo>
                  <a:lnTo>
                    <a:pt x="10" y="0"/>
                  </a:lnTo>
                  <a:lnTo>
                    <a:pt x="10" y="0"/>
                  </a:lnTo>
                  <a:lnTo>
                    <a:pt x="6" y="2"/>
                  </a:lnTo>
                  <a:lnTo>
                    <a:pt x="2" y="4"/>
                  </a:lnTo>
                  <a:lnTo>
                    <a:pt x="0" y="6"/>
                  </a:lnTo>
                  <a:lnTo>
                    <a:pt x="0" y="10"/>
                  </a:lnTo>
                  <a:lnTo>
                    <a:pt x="0" y="266"/>
                  </a:lnTo>
                  <a:lnTo>
                    <a:pt x="0" y="266"/>
                  </a:lnTo>
                  <a:lnTo>
                    <a:pt x="0" y="270"/>
                  </a:lnTo>
                  <a:lnTo>
                    <a:pt x="2" y="274"/>
                  </a:lnTo>
                  <a:lnTo>
                    <a:pt x="6" y="276"/>
                  </a:lnTo>
                  <a:lnTo>
                    <a:pt x="10" y="276"/>
                  </a:lnTo>
                  <a:lnTo>
                    <a:pt x="370" y="276"/>
                  </a:lnTo>
                  <a:lnTo>
                    <a:pt x="370" y="276"/>
                  </a:lnTo>
                  <a:lnTo>
                    <a:pt x="374" y="276"/>
                  </a:lnTo>
                  <a:lnTo>
                    <a:pt x="376" y="274"/>
                  </a:lnTo>
                  <a:lnTo>
                    <a:pt x="378" y="270"/>
                  </a:lnTo>
                  <a:lnTo>
                    <a:pt x="378" y="266"/>
                  </a:lnTo>
                  <a:lnTo>
                    <a:pt x="378" y="10"/>
                  </a:lnTo>
                  <a:lnTo>
                    <a:pt x="378" y="10"/>
                  </a:lnTo>
                  <a:lnTo>
                    <a:pt x="378" y="6"/>
                  </a:lnTo>
                  <a:lnTo>
                    <a:pt x="376" y="4"/>
                  </a:lnTo>
                  <a:lnTo>
                    <a:pt x="374" y="2"/>
                  </a:lnTo>
                  <a:lnTo>
                    <a:pt x="370" y="0"/>
                  </a:lnTo>
                  <a:lnTo>
                    <a:pt x="370" y="0"/>
                  </a:lnTo>
                  <a:close/>
                  <a:moveTo>
                    <a:pt x="356" y="216"/>
                  </a:moveTo>
                  <a:lnTo>
                    <a:pt x="24" y="216"/>
                  </a:lnTo>
                  <a:lnTo>
                    <a:pt x="24" y="24"/>
                  </a:lnTo>
                  <a:lnTo>
                    <a:pt x="356" y="24"/>
                  </a:lnTo>
                  <a:lnTo>
                    <a:pt x="356" y="216"/>
                  </a:lnTo>
                  <a:close/>
                </a:path>
              </a:pathLst>
            </a:custGeom>
            <a:grpFill/>
            <a:ln>
              <a:noFill/>
            </a:ln>
          </p:spPr>
          <p:txBody>
            <a:bodyPr vert="horz" wrap="square" lIns="121920" tIns="60960" rIns="121920" bIns="60960" numCol="1" anchor="t" anchorCtr="0" compatLnSpc="1"/>
            <a:lstStyle/>
            <a:p>
              <a:endParaRPr lang="zh-CN" altLang="en-US" sz="3200"/>
            </a:p>
          </p:txBody>
        </p:sp>
        <p:sp>
          <p:nvSpPr>
            <p:cNvPr id="9" name="Freeform 102"/>
            <p:cNvSpPr/>
            <p:nvPr/>
          </p:nvSpPr>
          <p:spPr bwMode="auto">
            <a:xfrm>
              <a:off x="4443411" y="693737"/>
              <a:ext cx="257175" cy="15875"/>
            </a:xfrm>
            <a:custGeom>
              <a:avLst/>
              <a:gdLst>
                <a:gd name="T0" fmla="*/ 156 w 162"/>
                <a:gd name="T1" fmla="*/ 0 h 10"/>
                <a:gd name="T2" fmla="*/ 8 w 162"/>
                <a:gd name="T3" fmla="*/ 0 h 10"/>
                <a:gd name="T4" fmla="*/ 8 w 162"/>
                <a:gd name="T5" fmla="*/ 0 h 10"/>
                <a:gd name="T6" fmla="*/ 2 w 162"/>
                <a:gd name="T7" fmla="*/ 2 h 10"/>
                <a:gd name="T8" fmla="*/ 0 w 162"/>
                <a:gd name="T9" fmla="*/ 8 h 10"/>
                <a:gd name="T10" fmla="*/ 0 w 162"/>
                <a:gd name="T11" fmla="*/ 10 h 10"/>
                <a:gd name="T12" fmla="*/ 162 w 162"/>
                <a:gd name="T13" fmla="*/ 10 h 10"/>
                <a:gd name="T14" fmla="*/ 162 w 162"/>
                <a:gd name="T15" fmla="*/ 8 h 10"/>
                <a:gd name="T16" fmla="*/ 162 w 162"/>
                <a:gd name="T17" fmla="*/ 8 h 10"/>
                <a:gd name="T18" fmla="*/ 160 w 162"/>
                <a:gd name="T19" fmla="*/ 2 h 10"/>
                <a:gd name="T20" fmla="*/ 156 w 162"/>
                <a:gd name="T21" fmla="*/ 0 h 10"/>
                <a:gd name="T22" fmla="*/ 156 w 162"/>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 h="10">
                  <a:moveTo>
                    <a:pt x="156" y="0"/>
                  </a:moveTo>
                  <a:lnTo>
                    <a:pt x="8" y="0"/>
                  </a:lnTo>
                  <a:lnTo>
                    <a:pt x="8" y="0"/>
                  </a:lnTo>
                  <a:lnTo>
                    <a:pt x="2" y="2"/>
                  </a:lnTo>
                  <a:lnTo>
                    <a:pt x="0" y="8"/>
                  </a:lnTo>
                  <a:lnTo>
                    <a:pt x="0" y="10"/>
                  </a:lnTo>
                  <a:lnTo>
                    <a:pt x="162" y="10"/>
                  </a:lnTo>
                  <a:lnTo>
                    <a:pt x="162" y="8"/>
                  </a:lnTo>
                  <a:lnTo>
                    <a:pt x="162" y="8"/>
                  </a:lnTo>
                  <a:lnTo>
                    <a:pt x="160" y="2"/>
                  </a:lnTo>
                  <a:lnTo>
                    <a:pt x="156" y="0"/>
                  </a:lnTo>
                  <a:lnTo>
                    <a:pt x="156" y="0"/>
                  </a:lnTo>
                  <a:close/>
                </a:path>
              </a:pathLst>
            </a:custGeom>
            <a:grpFill/>
            <a:ln>
              <a:noFill/>
            </a:ln>
          </p:spPr>
          <p:txBody>
            <a:bodyPr vert="horz" wrap="square" lIns="121920" tIns="60960" rIns="121920" bIns="60960" numCol="1" anchor="t" anchorCtr="0" compatLnSpc="1"/>
            <a:lstStyle/>
            <a:p>
              <a:endParaRPr lang="zh-CN" altLang="en-US" sz="3200"/>
            </a:p>
          </p:txBody>
        </p:sp>
        <p:sp>
          <p:nvSpPr>
            <p:cNvPr id="10" name="Freeform 103"/>
            <p:cNvSpPr/>
            <p:nvPr/>
          </p:nvSpPr>
          <p:spPr bwMode="auto">
            <a:xfrm>
              <a:off x="4325939" y="458788"/>
              <a:ext cx="69850" cy="69850"/>
            </a:xfrm>
            <a:custGeom>
              <a:avLst/>
              <a:gdLst>
                <a:gd name="T0" fmla="*/ 44 w 44"/>
                <a:gd name="T1" fmla="*/ 22 h 44"/>
                <a:gd name="T2" fmla="*/ 44 w 44"/>
                <a:gd name="T3" fmla="*/ 22 h 44"/>
                <a:gd name="T4" fmla="*/ 42 w 44"/>
                <a:gd name="T5" fmla="*/ 30 h 44"/>
                <a:gd name="T6" fmla="*/ 36 w 44"/>
                <a:gd name="T7" fmla="*/ 36 h 44"/>
                <a:gd name="T8" fmla="*/ 30 w 44"/>
                <a:gd name="T9" fmla="*/ 42 h 44"/>
                <a:gd name="T10" fmla="*/ 22 w 44"/>
                <a:gd name="T11" fmla="*/ 44 h 44"/>
                <a:gd name="T12" fmla="*/ 22 w 44"/>
                <a:gd name="T13" fmla="*/ 44 h 44"/>
                <a:gd name="T14" fmla="*/ 14 w 44"/>
                <a:gd name="T15" fmla="*/ 42 h 44"/>
                <a:gd name="T16" fmla="*/ 6 w 44"/>
                <a:gd name="T17" fmla="*/ 36 h 44"/>
                <a:gd name="T18" fmla="*/ 2 w 44"/>
                <a:gd name="T19" fmla="*/ 30 h 44"/>
                <a:gd name="T20" fmla="*/ 0 w 44"/>
                <a:gd name="T21" fmla="*/ 22 h 44"/>
                <a:gd name="T22" fmla="*/ 0 w 44"/>
                <a:gd name="T23" fmla="*/ 22 h 44"/>
                <a:gd name="T24" fmla="*/ 2 w 44"/>
                <a:gd name="T25" fmla="*/ 14 h 44"/>
                <a:gd name="T26" fmla="*/ 6 w 44"/>
                <a:gd name="T27" fmla="*/ 6 h 44"/>
                <a:gd name="T28" fmla="*/ 14 w 44"/>
                <a:gd name="T29" fmla="*/ 2 h 44"/>
                <a:gd name="T30" fmla="*/ 22 w 44"/>
                <a:gd name="T31" fmla="*/ 0 h 44"/>
                <a:gd name="T32" fmla="*/ 22 w 44"/>
                <a:gd name="T33" fmla="*/ 0 h 44"/>
                <a:gd name="T34" fmla="*/ 30 w 44"/>
                <a:gd name="T35" fmla="*/ 2 h 44"/>
                <a:gd name="T36" fmla="*/ 36 w 44"/>
                <a:gd name="T37" fmla="*/ 6 h 44"/>
                <a:gd name="T38" fmla="*/ 42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2" y="30"/>
                  </a:lnTo>
                  <a:lnTo>
                    <a:pt x="36" y="36"/>
                  </a:lnTo>
                  <a:lnTo>
                    <a:pt x="30" y="42"/>
                  </a:lnTo>
                  <a:lnTo>
                    <a:pt x="22" y="44"/>
                  </a:lnTo>
                  <a:lnTo>
                    <a:pt x="22" y="44"/>
                  </a:lnTo>
                  <a:lnTo>
                    <a:pt x="14" y="42"/>
                  </a:lnTo>
                  <a:lnTo>
                    <a:pt x="6" y="36"/>
                  </a:lnTo>
                  <a:lnTo>
                    <a:pt x="2" y="30"/>
                  </a:lnTo>
                  <a:lnTo>
                    <a:pt x="0" y="22"/>
                  </a:lnTo>
                  <a:lnTo>
                    <a:pt x="0" y="22"/>
                  </a:lnTo>
                  <a:lnTo>
                    <a:pt x="2" y="14"/>
                  </a:lnTo>
                  <a:lnTo>
                    <a:pt x="6" y="6"/>
                  </a:lnTo>
                  <a:lnTo>
                    <a:pt x="14" y="2"/>
                  </a:lnTo>
                  <a:lnTo>
                    <a:pt x="22" y="0"/>
                  </a:lnTo>
                  <a:lnTo>
                    <a:pt x="22" y="0"/>
                  </a:lnTo>
                  <a:lnTo>
                    <a:pt x="30" y="2"/>
                  </a:lnTo>
                  <a:lnTo>
                    <a:pt x="36" y="6"/>
                  </a:lnTo>
                  <a:lnTo>
                    <a:pt x="42" y="14"/>
                  </a:lnTo>
                  <a:lnTo>
                    <a:pt x="44" y="22"/>
                  </a:lnTo>
                  <a:lnTo>
                    <a:pt x="44" y="22"/>
                  </a:lnTo>
                  <a:close/>
                </a:path>
              </a:pathLst>
            </a:custGeom>
            <a:grpFill/>
            <a:ln>
              <a:noFill/>
            </a:ln>
          </p:spPr>
          <p:txBody>
            <a:bodyPr vert="horz" wrap="square" lIns="121920" tIns="60960" rIns="121920" bIns="60960" numCol="1" anchor="t" anchorCtr="0" compatLnSpc="1"/>
            <a:lstStyle/>
            <a:p>
              <a:endParaRPr lang="zh-CN" altLang="en-US" sz="3200"/>
            </a:p>
          </p:txBody>
        </p:sp>
        <p:sp>
          <p:nvSpPr>
            <p:cNvPr id="11" name="Freeform 104"/>
            <p:cNvSpPr/>
            <p:nvPr/>
          </p:nvSpPr>
          <p:spPr bwMode="auto">
            <a:xfrm>
              <a:off x="4414839" y="401638"/>
              <a:ext cx="66675" cy="66675"/>
            </a:xfrm>
            <a:custGeom>
              <a:avLst/>
              <a:gdLst>
                <a:gd name="T0" fmla="*/ 42 w 42"/>
                <a:gd name="T1" fmla="*/ 20 h 42"/>
                <a:gd name="T2" fmla="*/ 42 w 42"/>
                <a:gd name="T3" fmla="*/ 20 h 42"/>
                <a:gd name="T4" fmla="*/ 42 w 42"/>
                <a:gd name="T5" fmla="*/ 30 h 42"/>
                <a:gd name="T6" fmla="*/ 36 w 42"/>
                <a:gd name="T7" fmla="*/ 36 h 42"/>
                <a:gd name="T8" fmla="*/ 30 w 42"/>
                <a:gd name="T9" fmla="*/ 40 h 42"/>
                <a:gd name="T10" fmla="*/ 22 w 42"/>
                <a:gd name="T11" fmla="*/ 42 h 42"/>
                <a:gd name="T12" fmla="*/ 22 w 42"/>
                <a:gd name="T13" fmla="*/ 42 h 42"/>
                <a:gd name="T14" fmla="*/ 12 w 42"/>
                <a:gd name="T15" fmla="*/ 40 h 42"/>
                <a:gd name="T16" fmla="*/ 6 w 42"/>
                <a:gd name="T17" fmla="*/ 36 h 42"/>
                <a:gd name="T18" fmla="*/ 2 w 42"/>
                <a:gd name="T19" fmla="*/ 30 h 42"/>
                <a:gd name="T20" fmla="*/ 0 w 42"/>
                <a:gd name="T21" fmla="*/ 20 h 42"/>
                <a:gd name="T22" fmla="*/ 0 w 42"/>
                <a:gd name="T23" fmla="*/ 20 h 42"/>
                <a:gd name="T24" fmla="*/ 2 w 42"/>
                <a:gd name="T25" fmla="*/ 12 h 42"/>
                <a:gd name="T26" fmla="*/ 6 w 42"/>
                <a:gd name="T27" fmla="*/ 6 h 42"/>
                <a:gd name="T28" fmla="*/ 12 w 42"/>
                <a:gd name="T29" fmla="*/ 0 h 42"/>
                <a:gd name="T30" fmla="*/ 22 w 42"/>
                <a:gd name="T31" fmla="*/ 0 h 42"/>
                <a:gd name="T32" fmla="*/ 22 w 42"/>
                <a:gd name="T33" fmla="*/ 0 h 42"/>
                <a:gd name="T34" fmla="*/ 30 w 42"/>
                <a:gd name="T35" fmla="*/ 0 h 42"/>
                <a:gd name="T36" fmla="*/ 36 w 42"/>
                <a:gd name="T37" fmla="*/ 6 h 42"/>
                <a:gd name="T38" fmla="*/ 42 w 42"/>
                <a:gd name="T39" fmla="*/ 12 h 42"/>
                <a:gd name="T40" fmla="*/ 42 w 42"/>
                <a:gd name="T41" fmla="*/ 20 h 42"/>
                <a:gd name="T42" fmla="*/ 42 w 42"/>
                <a:gd name="T43"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42">
                  <a:moveTo>
                    <a:pt x="42" y="20"/>
                  </a:moveTo>
                  <a:lnTo>
                    <a:pt x="42" y="20"/>
                  </a:lnTo>
                  <a:lnTo>
                    <a:pt x="42" y="30"/>
                  </a:lnTo>
                  <a:lnTo>
                    <a:pt x="36" y="36"/>
                  </a:lnTo>
                  <a:lnTo>
                    <a:pt x="30" y="40"/>
                  </a:lnTo>
                  <a:lnTo>
                    <a:pt x="22" y="42"/>
                  </a:lnTo>
                  <a:lnTo>
                    <a:pt x="22" y="42"/>
                  </a:lnTo>
                  <a:lnTo>
                    <a:pt x="12" y="40"/>
                  </a:lnTo>
                  <a:lnTo>
                    <a:pt x="6" y="36"/>
                  </a:lnTo>
                  <a:lnTo>
                    <a:pt x="2" y="30"/>
                  </a:lnTo>
                  <a:lnTo>
                    <a:pt x="0" y="20"/>
                  </a:lnTo>
                  <a:lnTo>
                    <a:pt x="0" y="20"/>
                  </a:lnTo>
                  <a:lnTo>
                    <a:pt x="2" y="12"/>
                  </a:lnTo>
                  <a:lnTo>
                    <a:pt x="6" y="6"/>
                  </a:lnTo>
                  <a:lnTo>
                    <a:pt x="12" y="0"/>
                  </a:lnTo>
                  <a:lnTo>
                    <a:pt x="22" y="0"/>
                  </a:lnTo>
                  <a:lnTo>
                    <a:pt x="22" y="0"/>
                  </a:lnTo>
                  <a:lnTo>
                    <a:pt x="30" y="0"/>
                  </a:lnTo>
                  <a:lnTo>
                    <a:pt x="36" y="6"/>
                  </a:lnTo>
                  <a:lnTo>
                    <a:pt x="42" y="12"/>
                  </a:lnTo>
                  <a:lnTo>
                    <a:pt x="42" y="20"/>
                  </a:lnTo>
                  <a:lnTo>
                    <a:pt x="42" y="20"/>
                  </a:lnTo>
                  <a:close/>
                </a:path>
              </a:pathLst>
            </a:custGeom>
            <a:grpFill/>
            <a:ln>
              <a:noFill/>
            </a:ln>
          </p:spPr>
          <p:txBody>
            <a:bodyPr vert="horz" wrap="square" lIns="121920" tIns="60960" rIns="121920" bIns="60960" numCol="1" anchor="t" anchorCtr="0" compatLnSpc="1"/>
            <a:lstStyle/>
            <a:p>
              <a:endParaRPr lang="zh-CN" altLang="en-US" sz="3200"/>
            </a:p>
          </p:txBody>
        </p:sp>
        <p:sp>
          <p:nvSpPr>
            <p:cNvPr id="12" name="Freeform 105"/>
            <p:cNvSpPr/>
            <p:nvPr/>
          </p:nvSpPr>
          <p:spPr bwMode="auto">
            <a:xfrm>
              <a:off x="4513264" y="427037"/>
              <a:ext cx="69850" cy="69850"/>
            </a:xfrm>
            <a:custGeom>
              <a:avLst/>
              <a:gdLst>
                <a:gd name="T0" fmla="*/ 44 w 44"/>
                <a:gd name="T1" fmla="*/ 22 h 44"/>
                <a:gd name="T2" fmla="*/ 44 w 44"/>
                <a:gd name="T3" fmla="*/ 22 h 44"/>
                <a:gd name="T4" fmla="*/ 42 w 44"/>
                <a:gd name="T5" fmla="*/ 32 h 44"/>
                <a:gd name="T6" fmla="*/ 36 w 44"/>
                <a:gd name="T7" fmla="*/ 38 h 44"/>
                <a:gd name="T8" fmla="*/ 30 w 44"/>
                <a:gd name="T9" fmla="*/ 42 h 44"/>
                <a:gd name="T10" fmla="*/ 22 w 44"/>
                <a:gd name="T11" fmla="*/ 44 h 44"/>
                <a:gd name="T12" fmla="*/ 22 w 44"/>
                <a:gd name="T13" fmla="*/ 44 h 44"/>
                <a:gd name="T14" fmla="*/ 14 w 44"/>
                <a:gd name="T15" fmla="*/ 42 h 44"/>
                <a:gd name="T16" fmla="*/ 6 w 44"/>
                <a:gd name="T17" fmla="*/ 38 h 44"/>
                <a:gd name="T18" fmla="*/ 2 w 44"/>
                <a:gd name="T19" fmla="*/ 32 h 44"/>
                <a:gd name="T20" fmla="*/ 0 w 44"/>
                <a:gd name="T21" fmla="*/ 22 h 44"/>
                <a:gd name="T22" fmla="*/ 0 w 44"/>
                <a:gd name="T23" fmla="*/ 22 h 44"/>
                <a:gd name="T24" fmla="*/ 2 w 44"/>
                <a:gd name="T25" fmla="*/ 14 h 44"/>
                <a:gd name="T26" fmla="*/ 6 w 44"/>
                <a:gd name="T27" fmla="*/ 8 h 44"/>
                <a:gd name="T28" fmla="*/ 14 w 44"/>
                <a:gd name="T29" fmla="*/ 2 h 44"/>
                <a:gd name="T30" fmla="*/ 22 w 44"/>
                <a:gd name="T31" fmla="*/ 0 h 44"/>
                <a:gd name="T32" fmla="*/ 22 w 44"/>
                <a:gd name="T33" fmla="*/ 0 h 44"/>
                <a:gd name="T34" fmla="*/ 30 w 44"/>
                <a:gd name="T35" fmla="*/ 2 h 44"/>
                <a:gd name="T36" fmla="*/ 36 w 44"/>
                <a:gd name="T37" fmla="*/ 8 h 44"/>
                <a:gd name="T38" fmla="*/ 42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2" y="32"/>
                  </a:lnTo>
                  <a:lnTo>
                    <a:pt x="36" y="38"/>
                  </a:lnTo>
                  <a:lnTo>
                    <a:pt x="30" y="42"/>
                  </a:lnTo>
                  <a:lnTo>
                    <a:pt x="22" y="44"/>
                  </a:lnTo>
                  <a:lnTo>
                    <a:pt x="22" y="44"/>
                  </a:lnTo>
                  <a:lnTo>
                    <a:pt x="14" y="42"/>
                  </a:lnTo>
                  <a:lnTo>
                    <a:pt x="6" y="38"/>
                  </a:lnTo>
                  <a:lnTo>
                    <a:pt x="2" y="32"/>
                  </a:lnTo>
                  <a:lnTo>
                    <a:pt x="0" y="22"/>
                  </a:lnTo>
                  <a:lnTo>
                    <a:pt x="0" y="22"/>
                  </a:lnTo>
                  <a:lnTo>
                    <a:pt x="2" y="14"/>
                  </a:lnTo>
                  <a:lnTo>
                    <a:pt x="6" y="8"/>
                  </a:lnTo>
                  <a:lnTo>
                    <a:pt x="14" y="2"/>
                  </a:lnTo>
                  <a:lnTo>
                    <a:pt x="22" y="0"/>
                  </a:lnTo>
                  <a:lnTo>
                    <a:pt x="22" y="0"/>
                  </a:lnTo>
                  <a:lnTo>
                    <a:pt x="30" y="2"/>
                  </a:lnTo>
                  <a:lnTo>
                    <a:pt x="36" y="8"/>
                  </a:lnTo>
                  <a:lnTo>
                    <a:pt x="42" y="14"/>
                  </a:lnTo>
                  <a:lnTo>
                    <a:pt x="44" y="22"/>
                  </a:lnTo>
                  <a:lnTo>
                    <a:pt x="44" y="22"/>
                  </a:lnTo>
                  <a:close/>
                </a:path>
              </a:pathLst>
            </a:custGeom>
            <a:grpFill/>
            <a:ln>
              <a:noFill/>
            </a:ln>
          </p:spPr>
          <p:txBody>
            <a:bodyPr vert="horz" wrap="square" lIns="121920" tIns="60960" rIns="121920" bIns="60960" numCol="1" anchor="t" anchorCtr="0" compatLnSpc="1"/>
            <a:lstStyle/>
            <a:p>
              <a:endParaRPr lang="zh-CN" altLang="en-US" sz="3200"/>
            </a:p>
          </p:txBody>
        </p:sp>
        <p:sp>
          <p:nvSpPr>
            <p:cNvPr id="13" name="Freeform 106"/>
            <p:cNvSpPr/>
            <p:nvPr/>
          </p:nvSpPr>
          <p:spPr bwMode="auto">
            <a:xfrm>
              <a:off x="4589464" y="338138"/>
              <a:ext cx="69850" cy="69850"/>
            </a:xfrm>
            <a:custGeom>
              <a:avLst/>
              <a:gdLst>
                <a:gd name="T0" fmla="*/ 44 w 44"/>
                <a:gd name="T1" fmla="*/ 22 h 44"/>
                <a:gd name="T2" fmla="*/ 44 w 44"/>
                <a:gd name="T3" fmla="*/ 22 h 44"/>
                <a:gd name="T4" fmla="*/ 42 w 44"/>
                <a:gd name="T5" fmla="*/ 30 h 44"/>
                <a:gd name="T6" fmla="*/ 38 w 44"/>
                <a:gd name="T7" fmla="*/ 38 h 44"/>
                <a:gd name="T8" fmla="*/ 30 w 44"/>
                <a:gd name="T9" fmla="*/ 42 h 44"/>
                <a:gd name="T10" fmla="*/ 22 w 44"/>
                <a:gd name="T11" fmla="*/ 44 h 44"/>
                <a:gd name="T12" fmla="*/ 22 w 44"/>
                <a:gd name="T13" fmla="*/ 44 h 44"/>
                <a:gd name="T14" fmla="*/ 14 w 44"/>
                <a:gd name="T15" fmla="*/ 42 h 44"/>
                <a:gd name="T16" fmla="*/ 8 w 44"/>
                <a:gd name="T17" fmla="*/ 38 h 44"/>
                <a:gd name="T18" fmla="*/ 2 w 44"/>
                <a:gd name="T19" fmla="*/ 30 h 44"/>
                <a:gd name="T20" fmla="*/ 0 w 44"/>
                <a:gd name="T21" fmla="*/ 22 h 44"/>
                <a:gd name="T22" fmla="*/ 0 w 44"/>
                <a:gd name="T23" fmla="*/ 22 h 44"/>
                <a:gd name="T24" fmla="*/ 2 w 44"/>
                <a:gd name="T25" fmla="*/ 14 h 44"/>
                <a:gd name="T26" fmla="*/ 8 w 44"/>
                <a:gd name="T27" fmla="*/ 6 h 44"/>
                <a:gd name="T28" fmla="*/ 14 w 44"/>
                <a:gd name="T29" fmla="*/ 2 h 44"/>
                <a:gd name="T30" fmla="*/ 22 w 44"/>
                <a:gd name="T31" fmla="*/ 0 h 44"/>
                <a:gd name="T32" fmla="*/ 22 w 44"/>
                <a:gd name="T33" fmla="*/ 0 h 44"/>
                <a:gd name="T34" fmla="*/ 30 w 44"/>
                <a:gd name="T35" fmla="*/ 2 h 44"/>
                <a:gd name="T36" fmla="*/ 38 w 44"/>
                <a:gd name="T37" fmla="*/ 6 h 44"/>
                <a:gd name="T38" fmla="*/ 42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2" y="30"/>
                  </a:lnTo>
                  <a:lnTo>
                    <a:pt x="38" y="38"/>
                  </a:lnTo>
                  <a:lnTo>
                    <a:pt x="30" y="42"/>
                  </a:lnTo>
                  <a:lnTo>
                    <a:pt x="22" y="44"/>
                  </a:lnTo>
                  <a:lnTo>
                    <a:pt x="22" y="44"/>
                  </a:lnTo>
                  <a:lnTo>
                    <a:pt x="14" y="42"/>
                  </a:lnTo>
                  <a:lnTo>
                    <a:pt x="8" y="38"/>
                  </a:lnTo>
                  <a:lnTo>
                    <a:pt x="2" y="30"/>
                  </a:lnTo>
                  <a:lnTo>
                    <a:pt x="0" y="22"/>
                  </a:lnTo>
                  <a:lnTo>
                    <a:pt x="0" y="22"/>
                  </a:lnTo>
                  <a:lnTo>
                    <a:pt x="2" y="14"/>
                  </a:lnTo>
                  <a:lnTo>
                    <a:pt x="8" y="6"/>
                  </a:lnTo>
                  <a:lnTo>
                    <a:pt x="14" y="2"/>
                  </a:lnTo>
                  <a:lnTo>
                    <a:pt x="22" y="0"/>
                  </a:lnTo>
                  <a:lnTo>
                    <a:pt x="22" y="0"/>
                  </a:lnTo>
                  <a:lnTo>
                    <a:pt x="30" y="2"/>
                  </a:lnTo>
                  <a:lnTo>
                    <a:pt x="38" y="6"/>
                  </a:lnTo>
                  <a:lnTo>
                    <a:pt x="42" y="14"/>
                  </a:lnTo>
                  <a:lnTo>
                    <a:pt x="44" y="22"/>
                  </a:lnTo>
                  <a:lnTo>
                    <a:pt x="44" y="22"/>
                  </a:lnTo>
                  <a:close/>
                </a:path>
              </a:pathLst>
            </a:custGeom>
            <a:grpFill/>
            <a:ln>
              <a:noFill/>
            </a:ln>
          </p:spPr>
          <p:txBody>
            <a:bodyPr vert="horz" wrap="square" lIns="121920" tIns="60960" rIns="121920" bIns="60960" numCol="1" anchor="t" anchorCtr="0" compatLnSpc="1"/>
            <a:lstStyle/>
            <a:p>
              <a:endParaRPr lang="zh-CN" altLang="en-US" sz="3200"/>
            </a:p>
          </p:txBody>
        </p:sp>
        <p:sp>
          <p:nvSpPr>
            <p:cNvPr id="14" name="Freeform 107"/>
            <p:cNvSpPr/>
            <p:nvPr/>
          </p:nvSpPr>
          <p:spPr bwMode="auto">
            <a:xfrm>
              <a:off x="4665664" y="395288"/>
              <a:ext cx="69850" cy="66675"/>
            </a:xfrm>
            <a:custGeom>
              <a:avLst/>
              <a:gdLst>
                <a:gd name="T0" fmla="*/ 44 w 44"/>
                <a:gd name="T1" fmla="*/ 20 h 42"/>
                <a:gd name="T2" fmla="*/ 44 w 44"/>
                <a:gd name="T3" fmla="*/ 20 h 42"/>
                <a:gd name="T4" fmla="*/ 42 w 44"/>
                <a:gd name="T5" fmla="*/ 30 h 42"/>
                <a:gd name="T6" fmla="*/ 38 w 44"/>
                <a:gd name="T7" fmla="*/ 36 h 42"/>
                <a:gd name="T8" fmla="*/ 30 w 44"/>
                <a:gd name="T9" fmla="*/ 40 h 42"/>
                <a:gd name="T10" fmla="*/ 22 w 44"/>
                <a:gd name="T11" fmla="*/ 42 h 42"/>
                <a:gd name="T12" fmla="*/ 22 w 44"/>
                <a:gd name="T13" fmla="*/ 42 h 42"/>
                <a:gd name="T14" fmla="*/ 14 w 44"/>
                <a:gd name="T15" fmla="*/ 40 h 42"/>
                <a:gd name="T16" fmla="*/ 6 w 44"/>
                <a:gd name="T17" fmla="*/ 36 h 42"/>
                <a:gd name="T18" fmla="*/ 2 w 44"/>
                <a:gd name="T19" fmla="*/ 30 h 42"/>
                <a:gd name="T20" fmla="*/ 0 w 44"/>
                <a:gd name="T21" fmla="*/ 20 h 42"/>
                <a:gd name="T22" fmla="*/ 0 w 44"/>
                <a:gd name="T23" fmla="*/ 20 h 42"/>
                <a:gd name="T24" fmla="*/ 2 w 44"/>
                <a:gd name="T25" fmla="*/ 12 h 42"/>
                <a:gd name="T26" fmla="*/ 6 w 44"/>
                <a:gd name="T27" fmla="*/ 6 h 42"/>
                <a:gd name="T28" fmla="*/ 14 w 44"/>
                <a:gd name="T29" fmla="*/ 0 h 42"/>
                <a:gd name="T30" fmla="*/ 22 w 44"/>
                <a:gd name="T31" fmla="*/ 0 h 42"/>
                <a:gd name="T32" fmla="*/ 22 w 44"/>
                <a:gd name="T33" fmla="*/ 0 h 42"/>
                <a:gd name="T34" fmla="*/ 30 w 44"/>
                <a:gd name="T35" fmla="*/ 0 h 42"/>
                <a:gd name="T36" fmla="*/ 38 w 44"/>
                <a:gd name="T37" fmla="*/ 6 h 42"/>
                <a:gd name="T38" fmla="*/ 42 w 44"/>
                <a:gd name="T39" fmla="*/ 12 h 42"/>
                <a:gd name="T40" fmla="*/ 44 w 44"/>
                <a:gd name="T41" fmla="*/ 20 h 42"/>
                <a:gd name="T42" fmla="*/ 44 w 44"/>
                <a:gd name="T43"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2">
                  <a:moveTo>
                    <a:pt x="44" y="20"/>
                  </a:moveTo>
                  <a:lnTo>
                    <a:pt x="44" y="20"/>
                  </a:lnTo>
                  <a:lnTo>
                    <a:pt x="42" y="30"/>
                  </a:lnTo>
                  <a:lnTo>
                    <a:pt x="38" y="36"/>
                  </a:lnTo>
                  <a:lnTo>
                    <a:pt x="30" y="40"/>
                  </a:lnTo>
                  <a:lnTo>
                    <a:pt x="22" y="42"/>
                  </a:lnTo>
                  <a:lnTo>
                    <a:pt x="22" y="42"/>
                  </a:lnTo>
                  <a:lnTo>
                    <a:pt x="14" y="40"/>
                  </a:lnTo>
                  <a:lnTo>
                    <a:pt x="6" y="36"/>
                  </a:lnTo>
                  <a:lnTo>
                    <a:pt x="2" y="30"/>
                  </a:lnTo>
                  <a:lnTo>
                    <a:pt x="0" y="20"/>
                  </a:lnTo>
                  <a:lnTo>
                    <a:pt x="0" y="20"/>
                  </a:lnTo>
                  <a:lnTo>
                    <a:pt x="2" y="12"/>
                  </a:lnTo>
                  <a:lnTo>
                    <a:pt x="6" y="6"/>
                  </a:lnTo>
                  <a:lnTo>
                    <a:pt x="14" y="0"/>
                  </a:lnTo>
                  <a:lnTo>
                    <a:pt x="22" y="0"/>
                  </a:lnTo>
                  <a:lnTo>
                    <a:pt x="22" y="0"/>
                  </a:lnTo>
                  <a:lnTo>
                    <a:pt x="30" y="0"/>
                  </a:lnTo>
                  <a:lnTo>
                    <a:pt x="38" y="6"/>
                  </a:lnTo>
                  <a:lnTo>
                    <a:pt x="42" y="12"/>
                  </a:lnTo>
                  <a:lnTo>
                    <a:pt x="44" y="20"/>
                  </a:lnTo>
                  <a:lnTo>
                    <a:pt x="44" y="20"/>
                  </a:lnTo>
                  <a:close/>
                </a:path>
              </a:pathLst>
            </a:custGeom>
            <a:grpFill/>
            <a:ln>
              <a:noFill/>
            </a:ln>
          </p:spPr>
          <p:txBody>
            <a:bodyPr vert="horz" wrap="square" lIns="121920" tIns="60960" rIns="121920" bIns="60960" numCol="1" anchor="t" anchorCtr="0" compatLnSpc="1"/>
            <a:lstStyle/>
            <a:p>
              <a:endParaRPr lang="zh-CN" altLang="en-US" sz="3200"/>
            </a:p>
          </p:txBody>
        </p:sp>
        <p:sp>
          <p:nvSpPr>
            <p:cNvPr id="15" name="Freeform 108"/>
            <p:cNvSpPr/>
            <p:nvPr/>
          </p:nvSpPr>
          <p:spPr bwMode="auto">
            <a:xfrm>
              <a:off x="4745036" y="280988"/>
              <a:ext cx="69850" cy="66675"/>
            </a:xfrm>
            <a:custGeom>
              <a:avLst/>
              <a:gdLst>
                <a:gd name="T0" fmla="*/ 44 w 44"/>
                <a:gd name="T1" fmla="*/ 22 h 42"/>
                <a:gd name="T2" fmla="*/ 44 w 44"/>
                <a:gd name="T3" fmla="*/ 22 h 42"/>
                <a:gd name="T4" fmla="*/ 42 w 44"/>
                <a:gd name="T5" fmla="*/ 30 h 42"/>
                <a:gd name="T6" fmla="*/ 38 w 44"/>
                <a:gd name="T7" fmla="*/ 36 h 42"/>
                <a:gd name="T8" fmla="*/ 30 w 44"/>
                <a:gd name="T9" fmla="*/ 42 h 42"/>
                <a:gd name="T10" fmla="*/ 22 w 44"/>
                <a:gd name="T11" fmla="*/ 42 h 42"/>
                <a:gd name="T12" fmla="*/ 22 w 44"/>
                <a:gd name="T13" fmla="*/ 42 h 42"/>
                <a:gd name="T14" fmla="*/ 14 w 44"/>
                <a:gd name="T15" fmla="*/ 42 h 42"/>
                <a:gd name="T16" fmla="*/ 6 w 44"/>
                <a:gd name="T17" fmla="*/ 36 h 42"/>
                <a:gd name="T18" fmla="*/ 2 w 44"/>
                <a:gd name="T19" fmla="*/ 30 h 42"/>
                <a:gd name="T20" fmla="*/ 0 w 44"/>
                <a:gd name="T21" fmla="*/ 22 h 42"/>
                <a:gd name="T22" fmla="*/ 0 w 44"/>
                <a:gd name="T23" fmla="*/ 22 h 42"/>
                <a:gd name="T24" fmla="*/ 2 w 44"/>
                <a:gd name="T25" fmla="*/ 12 h 42"/>
                <a:gd name="T26" fmla="*/ 6 w 44"/>
                <a:gd name="T27" fmla="*/ 6 h 42"/>
                <a:gd name="T28" fmla="*/ 14 w 44"/>
                <a:gd name="T29" fmla="*/ 2 h 42"/>
                <a:gd name="T30" fmla="*/ 22 w 44"/>
                <a:gd name="T31" fmla="*/ 0 h 42"/>
                <a:gd name="T32" fmla="*/ 22 w 44"/>
                <a:gd name="T33" fmla="*/ 0 h 42"/>
                <a:gd name="T34" fmla="*/ 30 w 44"/>
                <a:gd name="T35" fmla="*/ 2 h 42"/>
                <a:gd name="T36" fmla="*/ 38 w 44"/>
                <a:gd name="T37" fmla="*/ 6 h 42"/>
                <a:gd name="T38" fmla="*/ 42 w 44"/>
                <a:gd name="T39" fmla="*/ 12 h 42"/>
                <a:gd name="T40" fmla="*/ 44 w 44"/>
                <a:gd name="T41" fmla="*/ 22 h 42"/>
                <a:gd name="T42" fmla="*/ 44 w 44"/>
                <a:gd name="T43"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2">
                  <a:moveTo>
                    <a:pt x="44" y="22"/>
                  </a:moveTo>
                  <a:lnTo>
                    <a:pt x="44" y="22"/>
                  </a:lnTo>
                  <a:lnTo>
                    <a:pt x="42" y="30"/>
                  </a:lnTo>
                  <a:lnTo>
                    <a:pt x="38" y="36"/>
                  </a:lnTo>
                  <a:lnTo>
                    <a:pt x="30" y="42"/>
                  </a:lnTo>
                  <a:lnTo>
                    <a:pt x="22" y="42"/>
                  </a:lnTo>
                  <a:lnTo>
                    <a:pt x="22" y="42"/>
                  </a:lnTo>
                  <a:lnTo>
                    <a:pt x="14" y="42"/>
                  </a:lnTo>
                  <a:lnTo>
                    <a:pt x="6" y="36"/>
                  </a:lnTo>
                  <a:lnTo>
                    <a:pt x="2" y="30"/>
                  </a:lnTo>
                  <a:lnTo>
                    <a:pt x="0" y="22"/>
                  </a:lnTo>
                  <a:lnTo>
                    <a:pt x="0" y="22"/>
                  </a:lnTo>
                  <a:lnTo>
                    <a:pt x="2" y="12"/>
                  </a:lnTo>
                  <a:lnTo>
                    <a:pt x="6" y="6"/>
                  </a:lnTo>
                  <a:lnTo>
                    <a:pt x="14" y="2"/>
                  </a:lnTo>
                  <a:lnTo>
                    <a:pt x="22" y="0"/>
                  </a:lnTo>
                  <a:lnTo>
                    <a:pt x="22" y="0"/>
                  </a:lnTo>
                  <a:lnTo>
                    <a:pt x="30" y="2"/>
                  </a:lnTo>
                  <a:lnTo>
                    <a:pt x="38" y="6"/>
                  </a:lnTo>
                  <a:lnTo>
                    <a:pt x="42" y="12"/>
                  </a:lnTo>
                  <a:lnTo>
                    <a:pt x="44" y="22"/>
                  </a:lnTo>
                  <a:lnTo>
                    <a:pt x="44" y="22"/>
                  </a:lnTo>
                  <a:close/>
                </a:path>
              </a:pathLst>
            </a:custGeom>
            <a:grpFill/>
            <a:ln>
              <a:noFill/>
            </a:ln>
          </p:spPr>
          <p:txBody>
            <a:bodyPr vert="horz" wrap="square" lIns="121920" tIns="60960" rIns="121920" bIns="60960" numCol="1" anchor="t" anchorCtr="0" compatLnSpc="1"/>
            <a:lstStyle/>
            <a:p>
              <a:endParaRPr lang="zh-CN" altLang="en-US" sz="3200"/>
            </a:p>
          </p:txBody>
        </p:sp>
        <p:sp>
          <p:nvSpPr>
            <p:cNvPr id="16" name="Freeform 109"/>
            <p:cNvSpPr/>
            <p:nvPr/>
          </p:nvSpPr>
          <p:spPr bwMode="auto">
            <a:xfrm>
              <a:off x="4348163" y="303213"/>
              <a:ext cx="444500" cy="203200"/>
            </a:xfrm>
            <a:custGeom>
              <a:avLst/>
              <a:gdLst>
                <a:gd name="T0" fmla="*/ 8 w 280"/>
                <a:gd name="T1" fmla="*/ 128 h 128"/>
                <a:gd name="T2" fmla="*/ 8 w 280"/>
                <a:gd name="T3" fmla="*/ 128 h 128"/>
                <a:gd name="T4" fmla="*/ 4 w 280"/>
                <a:gd name="T5" fmla="*/ 126 h 128"/>
                <a:gd name="T6" fmla="*/ 0 w 280"/>
                <a:gd name="T7" fmla="*/ 124 h 128"/>
                <a:gd name="T8" fmla="*/ 0 w 280"/>
                <a:gd name="T9" fmla="*/ 124 h 128"/>
                <a:gd name="T10" fmla="*/ 0 w 280"/>
                <a:gd name="T11" fmla="*/ 122 h 128"/>
                <a:gd name="T12" fmla="*/ 0 w 280"/>
                <a:gd name="T13" fmla="*/ 118 h 128"/>
                <a:gd name="T14" fmla="*/ 0 w 280"/>
                <a:gd name="T15" fmla="*/ 116 h 128"/>
                <a:gd name="T16" fmla="*/ 4 w 280"/>
                <a:gd name="T17" fmla="*/ 112 h 128"/>
                <a:gd name="T18" fmla="*/ 62 w 280"/>
                <a:gd name="T19" fmla="*/ 74 h 128"/>
                <a:gd name="T20" fmla="*/ 122 w 280"/>
                <a:gd name="T21" fmla="*/ 92 h 128"/>
                <a:gd name="T22" fmla="*/ 174 w 280"/>
                <a:gd name="T23" fmla="*/ 32 h 128"/>
                <a:gd name="T24" fmla="*/ 220 w 280"/>
                <a:gd name="T25" fmla="*/ 68 h 128"/>
                <a:gd name="T26" fmla="*/ 266 w 280"/>
                <a:gd name="T27" fmla="*/ 2 h 128"/>
                <a:gd name="T28" fmla="*/ 266 w 280"/>
                <a:gd name="T29" fmla="*/ 2 h 128"/>
                <a:gd name="T30" fmla="*/ 268 w 280"/>
                <a:gd name="T31" fmla="*/ 0 h 128"/>
                <a:gd name="T32" fmla="*/ 270 w 280"/>
                <a:gd name="T33" fmla="*/ 0 h 128"/>
                <a:gd name="T34" fmla="*/ 274 w 280"/>
                <a:gd name="T35" fmla="*/ 0 h 128"/>
                <a:gd name="T36" fmla="*/ 276 w 280"/>
                <a:gd name="T37" fmla="*/ 0 h 128"/>
                <a:gd name="T38" fmla="*/ 276 w 280"/>
                <a:gd name="T39" fmla="*/ 0 h 128"/>
                <a:gd name="T40" fmla="*/ 278 w 280"/>
                <a:gd name="T41" fmla="*/ 2 h 128"/>
                <a:gd name="T42" fmla="*/ 280 w 280"/>
                <a:gd name="T43" fmla="*/ 6 h 128"/>
                <a:gd name="T44" fmla="*/ 280 w 280"/>
                <a:gd name="T45" fmla="*/ 8 h 128"/>
                <a:gd name="T46" fmla="*/ 278 w 280"/>
                <a:gd name="T47" fmla="*/ 12 h 128"/>
                <a:gd name="T48" fmla="*/ 224 w 280"/>
                <a:gd name="T49" fmla="*/ 90 h 128"/>
                <a:gd name="T50" fmla="*/ 176 w 280"/>
                <a:gd name="T51" fmla="*/ 54 h 128"/>
                <a:gd name="T52" fmla="*/ 128 w 280"/>
                <a:gd name="T53" fmla="*/ 110 h 128"/>
                <a:gd name="T54" fmla="*/ 64 w 280"/>
                <a:gd name="T55" fmla="*/ 92 h 128"/>
                <a:gd name="T56" fmla="*/ 12 w 280"/>
                <a:gd name="T57" fmla="*/ 126 h 128"/>
                <a:gd name="T58" fmla="*/ 12 w 280"/>
                <a:gd name="T59" fmla="*/ 126 h 128"/>
                <a:gd name="T60" fmla="*/ 8 w 280"/>
                <a:gd name="T61" fmla="*/ 128 h 128"/>
                <a:gd name="T62" fmla="*/ 8 w 280"/>
                <a:gd name="T6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0" h="128">
                  <a:moveTo>
                    <a:pt x="8" y="128"/>
                  </a:moveTo>
                  <a:lnTo>
                    <a:pt x="8" y="128"/>
                  </a:lnTo>
                  <a:lnTo>
                    <a:pt x="4" y="126"/>
                  </a:lnTo>
                  <a:lnTo>
                    <a:pt x="0" y="124"/>
                  </a:lnTo>
                  <a:lnTo>
                    <a:pt x="0" y="124"/>
                  </a:lnTo>
                  <a:lnTo>
                    <a:pt x="0" y="122"/>
                  </a:lnTo>
                  <a:lnTo>
                    <a:pt x="0" y="118"/>
                  </a:lnTo>
                  <a:lnTo>
                    <a:pt x="0" y="116"/>
                  </a:lnTo>
                  <a:lnTo>
                    <a:pt x="4" y="112"/>
                  </a:lnTo>
                  <a:lnTo>
                    <a:pt x="62" y="74"/>
                  </a:lnTo>
                  <a:lnTo>
                    <a:pt x="122" y="92"/>
                  </a:lnTo>
                  <a:lnTo>
                    <a:pt x="174" y="32"/>
                  </a:lnTo>
                  <a:lnTo>
                    <a:pt x="220" y="68"/>
                  </a:lnTo>
                  <a:lnTo>
                    <a:pt x="266" y="2"/>
                  </a:lnTo>
                  <a:lnTo>
                    <a:pt x="266" y="2"/>
                  </a:lnTo>
                  <a:lnTo>
                    <a:pt x="268" y="0"/>
                  </a:lnTo>
                  <a:lnTo>
                    <a:pt x="270" y="0"/>
                  </a:lnTo>
                  <a:lnTo>
                    <a:pt x="274" y="0"/>
                  </a:lnTo>
                  <a:lnTo>
                    <a:pt x="276" y="0"/>
                  </a:lnTo>
                  <a:lnTo>
                    <a:pt x="276" y="0"/>
                  </a:lnTo>
                  <a:lnTo>
                    <a:pt x="278" y="2"/>
                  </a:lnTo>
                  <a:lnTo>
                    <a:pt x="280" y="6"/>
                  </a:lnTo>
                  <a:lnTo>
                    <a:pt x="280" y="8"/>
                  </a:lnTo>
                  <a:lnTo>
                    <a:pt x="278" y="12"/>
                  </a:lnTo>
                  <a:lnTo>
                    <a:pt x="224" y="90"/>
                  </a:lnTo>
                  <a:lnTo>
                    <a:pt x="176" y="54"/>
                  </a:lnTo>
                  <a:lnTo>
                    <a:pt x="128" y="110"/>
                  </a:lnTo>
                  <a:lnTo>
                    <a:pt x="64" y="92"/>
                  </a:lnTo>
                  <a:lnTo>
                    <a:pt x="12" y="126"/>
                  </a:lnTo>
                  <a:lnTo>
                    <a:pt x="12" y="126"/>
                  </a:lnTo>
                  <a:lnTo>
                    <a:pt x="8" y="128"/>
                  </a:lnTo>
                  <a:lnTo>
                    <a:pt x="8" y="128"/>
                  </a:lnTo>
                  <a:close/>
                </a:path>
              </a:pathLst>
            </a:custGeom>
            <a:grpFill/>
            <a:ln>
              <a:noFill/>
            </a:ln>
          </p:spPr>
          <p:txBody>
            <a:bodyPr vert="horz" wrap="square" lIns="121920" tIns="60960" rIns="121920" bIns="60960" numCol="1" anchor="t" anchorCtr="0" compatLnSpc="1"/>
            <a:lstStyle/>
            <a:p>
              <a:endParaRPr lang="zh-CN" altLang="en-US" sz="3200"/>
            </a:p>
          </p:txBody>
        </p:sp>
      </p:grpSp>
      <p:sp>
        <p:nvSpPr>
          <p:cNvPr id="17" name="文本框 16"/>
          <p:cNvSpPr txBox="1"/>
          <p:nvPr/>
        </p:nvSpPr>
        <p:spPr>
          <a:xfrm>
            <a:off x="5142695" y="3541459"/>
            <a:ext cx="2097367" cy="584775"/>
          </a:xfrm>
          <a:prstGeom prst="rect">
            <a:avLst/>
          </a:prstGeom>
          <a:noFill/>
        </p:spPr>
        <p:txBody>
          <a:bodyPr wrap="square" rtlCol="0">
            <a:spAutoFit/>
          </a:bodyPr>
          <a:lstStyle/>
          <a:p>
            <a:pPr algn="ctr"/>
            <a:r>
              <a:rPr lang="zh-CN" altLang="en-US" sz="3200" b="1" dirty="0">
                <a:solidFill>
                  <a:schemeClr val="bg1"/>
                </a:solidFill>
              </a:rPr>
              <a:t>经验</a:t>
            </a:r>
            <a:endParaRPr lang="en-US" altLang="zh-CN" sz="3200" b="1" dirty="0">
              <a:solidFill>
                <a:schemeClr val="bg1"/>
              </a:solidFill>
            </a:endParaRPr>
          </a:p>
        </p:txBody>
      </p:sp>
      <p:sp>
        <p:nvSpPr>
          <p:cNvPr id="19" name="文本框 18"/>
          <p:cNvSpPr txBox="1"/>
          <p:nvPr/>
        </p:nvSpPr>
        <p:spPr>
          <a:xfrm>
            <a:off x="7057581" y="1112106"/>
            <a:ext cx="2339315" cy="892360"/>
          </a:xfrm>
          <a:prstGeom prst="rect">
            <a:avLst/>
          </a:prstGeom>
          <a:noFill/>
        </p:spPr>
        <p:txBody>
          <a:bodyPr wrap="square" rtlCol="0">
            <a:spAutoFit/>
          </a:bodyPr>
          <a:lstStyle/>
          <a:p>
            <a:pPr>
              <a:lnSpc>
                <a:spcPct val="130000"/>
              </a:lnSpc>
            </a:pPr>
            <a:r>
              <a:rPr lang="zh-CN" altLang="en-US" sz="1335" dirty="0">
                <a:solidFill>
                  <a:srgbClr val="000000"/>
                </a:solidFill>
                <a:cs typeface="Arial" panose="020B0604020202020204" pitchFamily="34" charset="0"/>
              </a:rPr>
              <a:t>顶部“开始”面板中可以对字体、字号、颜色、行距等进行修改。</a:t>
            </a:r>
          </a:p>
        </p:txBody>
      </p:sp>
      <p:sp>
        <p:nvSpPr>
          <p:cNvPr id="20" name="矩形 19"/>
          <p:cNvSpPr/>
          <p:nvPr/>
        </p:nvSpPr>
        <p:spPr>
          <a:xfrm>
            <a:off x="7057581" y="699461"/>
            <a:ext cx="2255746" cy="461665"/>
          </a:xfrm>
          <a:prstGeom prst="rect">
            <a:avLst/>
          </a:prstGeom>
        </p:spPr>
        <p:txBody>
          <a:bodyPr wrap="none">
            <a:spAutoFit/>
          </a:bodyPr>
          <a:lstStyle/>
          <a:p>
            <a:r>
              <a:rPr lang="en-US" altLang="zh-CN" b="1" dirty="0">
                <a:solidFill>
                  <a:srgbClr val="000000"/>
                </a:solidFill>
                <a:cs typeface="Arial" panose="020B0604020202020204" pitchFamily="34" charset="0"/>
              </a:rPr>
              <a:t>Add Your </a:t>
            </a:r>
            <a:r>
              <a:rPr lang="en-US" altLang="zh-CN" b="1" dirty="0">
                <a:solidFill>
                  <a:srgbClr val="000000"/>
                </a:solidFill>
              </a:rPr>
              <a:t>Text</a:t>
            </a:r>
          </a:p>
        </p:txBody>
      </p:sp>
      <p:sp>
        <p:nvSpPr>
          <p:cNvPr id="22" name="文本框 21"/>
          <p:cNvSpPr txBox="1"/>
          <p:nvPr/>
        </p:nvSpPr>
        <p:spPr>
          <a:xfrm>
            <a:off x="9387682" y="3379906"/>
            <a:ext cx="2688204" cy="1692771"/>
          </a:xfrm>
          <a:prstGeom prst="rect">
            <a:avLst/>
          </a:prstGeom>
          <a:noFill/>
        </p:spPr>
        <p:txBody>
          <a:bodyPr wrap="square" rtlCol="0">
            <a:spAutoFit/>
          </a:bodyPr>
          <a:lstStyle/>
          <a:p>
            <a:pPr>
              <a:lnSpc>
                <a:spcPct val="130000"/>
              </a:lnSpc>
            </a:pPr>
            <a:r>
              <a:rPr lang="zh-CN" altLang="en-US" sz="1600" b="1" dirty="0">
                <a:solidFill>
                  <a:schemeClr val="bg1"/>
                </a:solidFill>
                <a:cs typeface="Arial" panose="020B0604020202020204" pitchFamily="34" charset="0"/>
              </a:rPr>
              <a:t>出于礼貌爬取的考虑，我们并没有采用多线程爬取的策略。在实际中即使是单线程爬取，腾讯新闻也对爬取的速度进行了限制。</a:t>
            </a:r>
          </a:p>
        </p:txBody>
      </p:sp>
      <p:sp>
        <p:nvSpPr>
          <p:cNvPr id="23" name="矩形 22"/>
          <p:cNvSpPr/>
          <p:nvPr/>
        </p:nvSpPr>
        <p:spPr>
          <a:xfrm>
            <a:off x="9387683" y="2967261"/>
            <a:ext cx="1415772" cy="461665"/>
          </a:xfrm>
          <a:prstGeom prst="rect">
            <a:avLst/>
          </a:prstGeom>
        </p:spPr>
        <p:txBody>
          <a:bodyPr wrap="none">
            <a:spAutoFit/>
          </a:bodyPr>
          <a:lstStyle/>
          <a:p>
            <a:r>
              <a:rPr lang="zh-CN" altLang="en-US" b="1" dirty="0">
                <a:solidFill>
                  <a:schemeClr val="bg1"/>
                </a:solidFill>
                <a:cs typeface="Arial" panose="020B0604020202020204" pitchFamily="34" charset="0"/>
              </a:rPr>
              <a:t>新闻爬取</a:t>
            </a:r>
            <a:endParaRPr lang="en-US" altLang="zh-CN" b="1" dirty="0">
              <a:solidFill>
                <a:schemeClr val="bg1"/>
              </a:solidFill>
            </a:endParaRPr>
          </a:p>
        </p:txBody>
      </p:sp>
      <p:sp>
        <p:nvSpPr>
          <p:cNvPr id="25" name="文本框 24"/>
          <p:cNvSpPr txBox="1"/>
          <p:nvPr/>
        </p:nvSpPr>
        <p:spPr>
          <a:xfrm>
            <a:off x="7230264" y="5209849"/>
            <a:ext cx="2985749" cy="1372683"/>
          </a:xfrm>
          <a:prstGeom prst="rect">
            <a:avLst/>
          </a:prstGeom>
          <a:noFill/>
        </p:spPr>
        <p:txBody>
          <a:bodyPr wrap="square" rtlCol="0">
            <a:spAutoFit/>
          </a:bodyPr>
          <a:lstStyle/>
          <a:p>
            <a:pPr>
              <a:lnSpc>
                <a:spcPct val="130000"/>
              </a:lnSpc>
            </a:pPr>
            <a:r>
              <a:rPr lang="zh-CN" altLang="en-US" sz="1600" b="1" dirty="0">
                <a:solidFill>
                  <a:schemeClr val="bg1"/>
                </a:solidFill>
                <a:cs typeface="Arial" panose="020B0604020202020204" pitchFamily="34" charset="0"/>
              </a:rPr>
              <a:t>前缀补全可以满足基本需求。但是可以有更加智能的补全方式，例如加入句子的补全，不只限于词条。</a:t>
            </a:r>
          </a:p>
        </p:txBody>
      </p:sp>
      <p:sp>
        <p:nvSpPr>
          <p:cNvPr id="26" name="矩形 25"/>
          <p:cNvSpPr/>
          <p:nvPr/>
        </p:nvSpPr>
        <p:spPr>
          <a:xfrm>
            <a:off x="7621319" y="211337"/>
            <a:ext cx="2031325" cy="461665"/>
          </a:xfrm>
          <a:prstGeom prst="rect">
            <a:avLst/>
          </a:prstGeom>
        </p:spPr>
        <p:txBody>
          <a:bodyPr wrap="none">
            <a:spAutoFit/>
          </a:bodyPr>
          <a:lstStyle/>
          <a:p>
            <a:r>
              <a:rPr lang="zh-CN" altLang="en-US" b="1" dirty="0">
                <a:solidFill>
                  <a:schemeClr val="bg1"/>
                </a:solidFill>
                <a:cs typeface="Arial" panose="020B0604020202020204" pitchFamily="34" charset="0"/>
              </a:rPr>
              <a:t>相关搜索推荐</a:t>
            </a:r>
            <a:endParaRPr lang="en-US" altLang="zh-CN" b="1" dirty="0">
              <a:solidFill>
                <a:schemeClr val="bg1"/>
              </a:solidFill>
            </a:endParaRPr>
          </a:p>
        </p:txBody>
      </p:sp>
      <p:sp>
        <p:nvSpPr>
          <p:cNvPr id="28" name="直角三角形 27"/>
          <p:cNvSpPr/>
          <p:nvPr/>
        </p:nvSpPr>
        <p:spPr>
          <a:xfrm>
            <a:off x="833" y="-2912533"/>
            <a:ext cx="5752283" cy="9768221"/>
          </a:xfrm>
          <a:prstGeom prst="rtTriangle">
            <a:avLst/>
          </a:prstGeom>
          <a:solidFill>
            <a:srgbClr val="6BA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3200" b="1" dirty="0">
              <a:solidFill>
                <a:srgbClr val="FFFFFF"/>
              </a:solidFill>
            </a:endParaRPr>
          </a:p>
        </p:txBody>
      </p:sp>
      <p:sp>
        <p:nvSpPr>
          <p:cNvPr id="31" name="矩形 30"/>
          <p:cNvSpPr/>
          <p:nvPr/>
        </p:nvSpPr>
        <p:spPr>
          <a:xfrm>
            <a:off x="324543" y="2571963"/>
            <a:ext cx="3071801" cy="1938992"/>
          </a:xfrm>
          <a:prstGeom prst="rect">
            <a:avLst/>
          </a:prstGeom>
        </p:spPr>
        <p:txBody>
          <a:bodyPr wrap="square">
            <a:spAutoFit/>
          </a:bodyPr>
          <a:lstStyle/>
          <a:p>
            <a:pPr>
              <a:lnSpc>
                <a:spcPct val="150000"/>
              </a:lnSpc>
            </a:pPr>
            <a:r>
              <a:rPr kumimoji="1" lang="en-US" altLang="zh-CN" sz="4000" b="1" dirty="0">
                <a:solidFill>
                  <a:srgbClr val="FFFFFF"/>
                </a:solidFill>
              </a:rPr>
              <a:t>PART FOUR</a:t>
            </a:r>
          </a:p>
          <a:p>
            <a:pPr>
              <a:lnSpc>
                <a:spcPct val="150000"/>
              </a:lnSpc>
            </a:pPr>
            <a:r>
              <a:rPr lang="zh-CN" altLang="en-US" sz="4000" b="1" dirty="0">
                <a:solidFill>
                  <a:schemeClr val="bg1"/>
                </a:solidFill>
                <a:latin typeface="微软雅黑" panose="020B0503020204020204" charset="-122"/>
                <a:ea typeface="微软雅黑" panose="020B0503020204020204" charset="-122"/>
                <a:cs typeface="微软雅黑" panose="020B0503020204020204" charset="-122"/>
              </a:rPr>
              <a:t>  经验总结</a:t>
            </a:r>
            <a:endParaRPr lang="en-US" altLang="zh-CN" sz="4000" b="1" dirty="0">
              <a:solidFill>
                <a:schemeClr val="bg1"/>
              </a:solidFill>
              <a:latin typeface="Calibri" panose="020F0502020204030204"/>
              <a:ea typeface="宋体" panose="02010600030101010101" pitchFamily="2" charset="-122"/>
            </a:endParaRPr>
          </a:p>
        </p:txBody>
      </p:sp>
      <p:sp>
        <p:nvSpPr>
          <p:cNvPr id="29" name="矩形 28"/>
          <p:cNvSpPr/>
          <p:nvPr/>
        </p:nvSpPr>
        <p:spPr>
          <a:xfrm>
            <a:off x="7420887" y="4857304"/>
            <a:ext cx="1415772" cy="461665"/>
          </a:xfrm>
          <a:prstGeom prst="rect">
            <a:avLst/>
          </a:prstGeom>
        </p:spPr>
        <p:txBody>
          <a:bodyPr wrap="none">
            <a:spAutoFit/>
          </a:bodyPr>
          <a:lstStyle/>
          <a:p>
            <a:r>
              <a:rPr lang="zh-CN" altLang="en-US" b="1" dirty="0">
                <a:solidFill>
                  <a:schemeClr val="bg1"/>
                </a:solidFill>
                <a:cs typeface="Arial" panose="020B0604020202020204" pitchFamily="34" charset="0"/>
              </a:rPr>
              <a:t>自动补全</a:t>
            </a:r>
            <a:endParaRPr lang="en-US" altLang="zh-CN" b="1" dirty="0">
              <a:solidFill>
                <a:schemeClr val="bg1"/>
              </a:solidFill>
            </a:endParaRPr>
          </a:p>
        </p:txBody>
      </p:sp>
      <p:sp>
        <p:nvSpPr>
          <p:cNvPr id="32" name="文本框 24"/>
          <p:cNvSpPr txBox="1"/>
          <p:nvPr/>
        </p:nvSpPr>
        <p:spPr>
          <a:xfrm>
            <a:off x="7230263" y="660027"/>
            <a:ext cx="2985749" cy="1020664"/>
          </a:xfrm>
          <a:prstGeom prst="rect">
            <a:avLst/>
          </a:prstGeom>
          <a:noFill/>
        </p:spPr>
        <p:txBody>
          <a:bodyPr wrap="square" rtlCol="0">
            <a:spAutoFit/>
          </a:bodyPr>
          <a:lstStyle/>
          <a:p>
            <a:pPr>
              <a:lnSpc>
                <a:spcPct val="130000"/>
              </a:lnSpc>
            </a:pPr>
            <a:r>
              <a:rPr lang="zh-CN" altLang="en-US" sz="1600" b="1" dirty="0">
                <a:solidFill>
                  <a:schemeClr val="bg1"/>
                </a:solidFill>
                <a:cs typeface="Arial" panose="020B0604020202020204" pitchFamily="34" charset="0"/>
              </a:rPr>
              <a:t>有关用户推荐，在数据量并不足够的情况下可以寻求别的思路来代替无法直接获得的信息。</a:t>
            </a:r>
          </a:p>
        </p:txBody>
      </p:sp>
      <p:sp>
        <p:nvSpPr>
          <p:cNvPr id="34" name="矩形 33"/>
          <p:cNvSpPr/>
          <p:nvPr/>
        </p:nvSpPr>
        <p:spPr>
          <a:xfrm>
            <a:off x="2876974" y="237796"/>
            <a:ext cx="2031325" cy="461665"/>
          </a:xfrm>
          <a:prstGeom prst="rect">
            <a:avLst/>
          </a:prstGeom>
        </p:spPr>
        <p:txBody>
          <a:bodyPr wrap="none">
            <a:spAutoFit/>
          </a:bodyPr>
          <a:lstStyle/>
          <a:p>
            <a:r>
              <a:rPr lang="zh-CN" altLang="en-US" b="1" dirty="0">
                <a:solidFill>
                  <a:schemeClr val="bg1"/>
                </a:solidFill>
                <a:cs typeface="Arial" panose="020B0604020202020204" pitchFamily="34" charset="0"/>
              </a:rPr>
              <a:t>评论情感分析</a:t>
            </a:r>
            <a:endParaRPr lang="en-US" altLang="zh-CN" b="1" dirty="0">
              <a:solidFill>
                <a:schemeClr val="bg1"/>
              </a:solidFill>
            </a:endParaRPr>
          </a:p>
        </p:txBody>
      </p:sp>
      <p:sp>
        <p:nvSpPr>
          <p:cNvPr id="35" name="文本框 24"/>
          <p:cNvSpPr txBox="1"/>
          <p:nvPr/>
        </p:nvSpPr>
        <p:spPr>
          <a:xfrm>
            <a:off x="2879444" y="871944"/>
            <a:ext cx="2985749" cy="1372683"/>
          </a:xfrm>
          <a:prstGeom prst="rect">
            <a:avLst/>
          </a:prstGeom>
          <a:noFill/>
        </p:spPr>
        <p:txBody>
          <a:bodyPr wrap="square" rtlCol="0">
            <a:spAutoFit/>
          </a:bodyPr>
          <a:lstStyle/>
          <a:p>
            <a:pPr>
              <a:lnSpc>
                <a:spcPct val="130000"/>
              </a:lnSpc>
            </a:pPr>
            <a:r>
              <a:rPr lang="zh-CN" altLang="en-US" sz="1600" b="1" dirty="0">
                <a:solidFill>
                  <a:schemeClr val="bg1"/>
                </a:solidFill>
                <a:cs typeface="Arial" panose="020B0604020202020204" pitchFamily="34" charset="0"/>
              </a:rPr>
              <a:t>对网络搜索引擎而言</a:t>
            </a:r>
            <a:r>
              <a:rPr lang="en-US" altLang="zh-CN" sz="1600" b="1" dirty="0">
                <a:solidFill>
                  <a:schemeClr val="bg1"/>
                </a:solidFill>
                <a:cs typeface="Arial" panose="020B0604020202020204" pitchFamily="34" charset="0"/>
              </a:rPr>
              <a:t>,</a:t>
            </a:r>
            <a:r>
              <a:rPr lang="zh-CN" altLang="en-US" sz="1600" b="1" dirty="0">
                <a:solidFill>
                  <a:schemeClr val="bg1"/>
                </a:solidFill>
                <a:cs typeface="Arial" panose="020B0604020202020204" pitchFamily="34" charset="0"/>
              </a:rPr>
              <a:t>快速地提供信息是最主要的目的</a:t>
            </a:r>
            <a:r>
              <a:rPr lang="en-US" altLang="zh-CN" sz="1600" b="1" dirty="0">
                <a:solidFill>
                  <a:schemeClr val="bg1"/>
                </a:solidFill>
                <a:cs typeface="Arial" panose="020B0604020202020204" pitchFamily="34" charset="0"/>
              </a:rPr>
              <a:t>,</a:t>
            </a:r>
            <a:r>
              <a:rPr lang="zh-CN" altLang="en-US" sz="1600" b="1" dirty="0">
                <a:solidFill>
                  <a:schemeClr val="bg1"/>
                </a:solidFill>
                <a:cs typeface="Arial" panose="020B0604020202020204" pitchFamily="34" charset="0"/>
              </a:rPr>
              <a:t>因此在正确率尚可的情况下应采用快速而便捷的方法。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直角三角形 95"/>
          <p:cNvSpPr/>
          <p:nvPr/>
        </p:nvSpPr>
        <p:spPr>
          <a:xfrm rot="10800000" flipH="1" flipV="1">
            <a:off x="-12257" y="4901824"/>
            <a:ext cx="1973109" cy="1973109"/>
          </a:xfrm>
          <a:prstGeom prst="rtTriangle">
            <a:avLst/>
          </a:prstGeom>
          <a:solidFill>
            <a:srgbClr val="6BA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8" name="椭圆 57"/>
          <p:cNvSpPr/>
          <p:nvPr/>
        </p:nvSpPr>
        <p:spPr>
          <a:xfrm>
            <a:off x="4755255" y="2222598"/>
            <a:ext cx="2624329" cy="2624329"/>
          </a:xfrm>
          <a:prstGeom prst="ellipse">
            <a:avLst/>
          </a:prstGeom>
          <a:noFill/>
          <a:ln w="95250">
            <a:solidFill>
              <a:srgbClr val="6BAE21"/>
            </a:solid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defTabSz="913765"/>
            <a:endParaRPr lang="zh-CN" altLang="en-US" sz="1865">
              <a:solidFill>
                <a:prstClr val="white"/>
              </a:solidFill>
              <a:latin typeface="Calibri" panose="020F0502020204030204"/>
              <a:ea typeface="宋体" panose="02010600030101010101" pitchFamily="2" charset="-122"/>
            </a:endParaRPr>
          </a:p>
        </p:txBody>
      </p:sp>
      <p:grpSp>
        <p:nvGrpSpPr>
          <p:cNvPr id="59" name="组合 9"/>
          <p:cNvGrpSpPr/>
          <p:nvPr/>
        </p:nvGrpSpPr>
        <p:grpSpPr>
          <a:xfrm>
            <a:off x="9799379" y="132926"/>
            <a:ext cx="1271133" cy="1266208"/>
            <a:chOff x="9834029" y="1372238"/>
            <a:chExt cx="1350370" cy="1345137"/>
          </a:xfrm>
        </p:grpSpPr>
        <p:cxnSp>
          <p:nvCxnSpPr>
            <p:cNvPr id="60" name="直接连接符 85"/>
            <p:cNvCxnSpPr/>
            <p:nvPr/>
          </p:nvCxnSpPr>
          <p:spPr>
            <a:xfrm>
              <a:off x="9834029" y="1750238"/>
              <a:ext cx="703871" cy="0"/>
            </a:xfrm>
            <a:prstGeom prst="line">
              <a:avLst/>
            </a:prstGeom>
            <a:ln w="41275">
              <a:solidFill>
                <a:srgbClr val="6BAE21"/>
              </a:solidFill>
            </a:ln>
          </p:spPr>
          <p:style>
            <a:lnRef idx="1">
              <a:schemeClr val="accent1"/>
            </a:lnRef>
            <a:fillRef idx="0">
              <a:schemeClr val="accent1"/>
            </a:fillRef>
            <a:effectRef idx="0">
              <a:schemeClr val="accent1"/>
            </a:effectRef>
            <a:fontRef idx="minor">
              <a:schemeClr val="tx1"/>
            </a:fontRef>
          </p:style>
        </p:cxnSp>
        <p:cxnSp>
          <p:nvCxnSpPr>
            <p:cNvPr id="61" name="直接连接符 86"/>
            <p:cNvCxnSpPr/>
            <p:nvPr/>
          </p:nvCxnSpPr>
          <p:spPr>
            <a:xfrm rot="5400000">
              <a:off x="10454464" y="2365440"/>
              <a:ext cx="703871" cy="0"/>
            </a:xfrm>
            <a:prstGeom prst="line">
              <a:avLst/>
            </a:prstGeom>
            <a:ln w="41275">
              <a:solidFill>
                <a:srgbClr val="6BAE21"/>
              </a:solidFill>
            </a:ln>
          </p:spPr>
          <p:style>
            <a:lnRef idx="1">
              <a:schemeClr val="accent1"/>
            </a:lnRef>
            <a:fillRef idx="0">
              <a:schemeClr val="accent1"/>
            </a:fillRef>
            <a:effectRef idx="0">
              <a:schemeClr val="accent1"/>
            </a:effectRef>
            <a:fontRef idx="minor">
              <a:schemeClr val="tx1"/>
            </a:fontRef>
          </p:style>
        </p:cxnSp>
        <p:grpSp>
          <p:nvGrpSpPr>
            <p:cNvPr id="62" name="组合 87"/>
            <p:cNvGrpSpPr/>
            <p:nvPr/>
          </p:nvGrpSpPr>
          <p:grpSpPr>
            <a:xfrm>
              <a:off x="10428399" y="1372238"/>
              <a:ext cx="756000" cy="756000"/>
              <a:chOff x="9254466" y="1233074"/>
              <a:chExt cx="756000" cy="756000"/>
            </a:xfrm>
          </p:grpSpPr>
          <p:sp>
            <p:nvSpPr>
              <p:cNvPr id="63" name="椭圆 62"/>
              <p:cNvSpPr/>
              <p:nvPr/>
            </p:nvSpPr>
            <p:spPr>
              <a:xfrm>
                <a:off x="9254466" y="1233074"/>
                <a:ext cx="756000" cy="756000"/>
              </a:xfrm>
              <a:prstGeom prst="ellipse">
                <a:avLst/>
              </a:prstGeom>
              <a:solidFill>
                <a:schemeClr val="bg1"/>
              </a:solidFill>
              <a:ln w="38100">
                <a:solidFill>
                  <a:srgbClr val="6BA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prstClr val="white"/>
                  </a:solidFill>
                  <a:latin typeface="Calibri" panose="020F0502020204030204"/>
                  <a:ea typeface="宋体" panose="02010600030101010101" pitchFamily="2" charset="-122"/>
                </a:endParaRPr>
              </a:p>
            </p:txBody>
          </p:sp>
          <p:sp>
            <p:nvSpPr>
              <p:cNvPr id="64" name="Freeform 7"/>
              <p:cNvSpPr>
                <a:spLocks noEditPoints="1"/>
              </p:cNvSpPr>
              <p:nvPr/>
            </p:nvSpPr>
            <p:spPr bwMode="auto">
              <a:xfrm>
                <a:off x="9398587" y="1430413"/>
                <a:ext cx="467758" cy="361322"/>
              </a:xfrm>
              <a:custGeom>
                <a:avLst/>
                <a:gdLst>
                  <a:gd name="T0" fmla="*/ 67 w 69"/>
                  <a:gd name="T1" fmla="*/ 49 h 54"/>
                  <a:gd name="T2" fmla="*/ 62 w 69"/>
                  <a:gd name="T3" fmla="*/ 54 h 54"/>
                  <a:gd name="T4" fmla="*/ 12 w 69"/>
                  <a:gd name="T5" fmla="*/ 54 h 54"/>
                  <a:gd name="T6" fmla="*/ 7 w 69"/>
                  <a:gd name="T7" fmla="*/ 49 h 54"/>
                  <a:gd name="T8" fmla="*/ 67 w 69"/>
                  <a:gd name="T9" fmla="*/ 49 h 54"/>
                  <a:gd name="T10" fmla="*/ 10 w 69"/>
                  <a:gd name="T11" fmla="*/ 4 h 54"/>
                  <a:gd name="T12" fmla="*/ 7 w 69"/>
                  <a:gd name="T13" fmla="*/ 11 h 54"/>
                  <a:gd name="T14" fmla="*/ 10 w 69"/>
                  <a:gd name="T15" fmla="*/ 18 h 54"/>
                  <a:gd name="T16" fmla="*/ 13 w 69"/>
                  <a:gd name="T17" fmla="*/ 16 h 54"/>
                  <a:gd name="T18" fmla="*/ 11 w 69"/>
                  <a:gd name="T19" fmla="*/ 11 h 54"/>
                  <a:gd name="T20" fmla="*/ 13 w 69"/>
                  <a:gd name="T21" fmla="*/ 5 h 54"/>
                  <a:gd name="T22" fmla="*/ 13 w 69"/>
                  <a:gd name="T23" fmla="*/ 5 h 54"/>
                  <a:gd name="T24" fmla="*/ 10 w 69"/>
                  <a:gd name="T25" fmla="*/ 4 h 54"/>
                  <a:gd name="T26" fmla="*/ 3 w 69"/>
                  <a:gd name="T27" fmla="*/ 0 h 54"/>
                  <a:gd name="T28" fmla="*/ 0 w 69"/>
                  <a:gd name="T29" fmla="*/ 11 h 54"/>
                  <a:gd name="T30" fmla="*/ 3 w 69"/>
                  <a:gd name="T31" fmla="*/ 22 h 54"/>
                  <a:gd name="T32" fmla="*/ 6 w 69"/>
                  <a:gd name="T33" fmla="*/ 20 h 54"/>
                  <a:gd name="T34" fmla="*/ 3 w 69"/>
                  <a:gd name="T35" fmla="*/ 11 h 54"/>
                  <a:gd name="T36" fmla="*/ 6 w 69"/>
                  <a:gd name="T37" fmla="*/ 1 h 54"/>
                  <a:gd name="T38" fmla="*/ 3 w 69"/>
                  <a:gd name="T39" fmla="*/ 0 h 54"/>
                  <a:gd name="T40" fmla="*/ 28 w 69"/>
                  <a:gd name="T41" fmla="*/ 4 h 54"/>
                  <a:gd name="T42" fmla="*/ 30 w 69"/>
                  <a:gd name="T43" fmla="*/ 11 h 54"/>
                  <a:gd name="T44" fmla="*/ 28 w 69"/>
                  <a:gd name="T45" fmla="*/ 18 h 54"/>
                  <a:gd name="T46" fmla="*/ 25 w 69"/>
                  <a:gd name="T47" fmla="*/ 16 h 54"/>
                  <a:gd name="T48" fmla="*/ 27 w 69"/>
                  <a:gd name="T49" fmla="*/ 11 h 54"/>
                  <a:gd name="T50" fmla="*/ 25 w 69"/>
                  <a:gd name="T51" fmla="*/ 5 h 54"/>
                  <a:gd name="T52" fmla="*/ 25 w 69"/>
                  <a:gd name="T53" fmla="*/ 5 h 54"/>
                  <a:gd name="T54" fmla="*/ 28 w 69"/>
                  <a:gd name="T55" fmla="*/ 4 h 54"/>
                  <a:gd name="T56" fmla="*/ 35 w 69"/>
                  <a:gd name="T57" fmla="*/ 0 h 54"/>
                  <a:gd name="T58" fmla="*/ 38 w 69"/>
                  <a:gd name="T59" fmla="*/ 11 h 54"/>
                  <a:gd name="T60" fmla="*/ 35 w 69"/>
                  <a:gd name="T61" fmla="*/ 22 h 54"/>
                  <a:gd name="T62" fmla="*/ 31 w 69"/>
                  <a:gd name="T63" fmla="*/ 20 h 54"/>
                  <a:gd name="T64" fmla="*/ 34 w 69"/>
                  <a:gd name="T65" fmla="*/ 11 h 54"/>
                  <a:gd name="T66" fmla="*/ 31 w 69"/>
                  <a:gd name="T67" fmla="*/ 1 h 54"/>
                  <a:gd name="T68" fmla="*/ 35 w 69"/>
                  <a:gd name="T69" fmla="*/ 0 h 54"/>
                  <a:gd name="T70" fmla="*/ 23 w 69"/>
                  <a:gd name="T71" fmla="*/ 11 h 54"/>
                  <a:gd name="T72" fmla="*/ 21 w 69"/>
                  <a:gd name="T73" fmla="*/ 14 h 54"/>
                  <a:gd name="T74" fmla="*/ 23 w 69"/>
                  <a:gd name="T75" fmla="*/ 35 h 54"/>
                  <a:gd name="T76" fmla="*/ 62 w 69"/>
                  <a:gd name="T77" fmla="*/ 35 h 54"/>
                  <a:gd name="T78" fmla="*/ 67 w 69"/>
                  <a:gd name="T79" fmla="*/ 38 h 54"/>
                  <a:gd name="T80" fmla="*/ 69 w 69"/>
                  <a:gd name="T81" fmla="*/ 38 h 54"/>
                  <a:gd name="T82" fmla="*/ 69 w 69"/>
                  <a:gd name="T83" fmla="*/ 47 h 54"/>
                  <a:gd name="T84" fmla="*/ 4 w 69"/>
                  <a:gd name="T85" fmla="*/ 47 h 54"/>
                  <a:gd name="T86" fmla="*/ 4 w 69"/>
                  <a:gd name="T87" fmla="*/ 38 h 54"/>
                  <a:gd name="T88" fmla="*/ 7 w 69"/>
                  <a:gd name="T89" fmla="*/ 38 h 54"/>
                  <a:gd name="T90" fmla="*/ 12 w 69"/>
                  <a:gd name="T91" fmla="*/ 35 h 54"/>
                  <a:gd name="T92" fmla="*/ 15 w 69"/>
                  <a:gd name="T93" fmla="*/ 35 h 54"/>
                  <a:gd name="T94" fmla="*/ 17 w 69"/>
                  <a:gd name="T95" fmla="*/ 14 h 54"/>
                  <a:gd name="T96" fmla="*/ 15 w 69"/>
                  <a:gd name="T97" fmla="*/ 11 h 54"/>
                  <a:gd name="T98" fmla="*/ 19 w 69"/>
                  <a:gd name="T99" fmla="*/ 7 h 54"/>
                  <a:gd name="T100" fmla="*/ 23 w 69"/>
                  <a:gd name="T101" fmla="*/ 11 h 54"/>
                  <a:gd name="T102" fmla="*/ 55 w 69"/>
                  <a:gd name="T103" fmla="*/ 41 h 54"/>
                  <a:gd name="T104" fmla="*/ 55 w 69"/>
                  <a:gd name="T105" fmla="*/ 44 h 54"/>
                  <a:gd name="T106" fmla="*/ 62 w 69"/>
                  <a:gd name="T107" fmla="*/ 44 h 54"/>
                  <a:gd name="T108" fmla="*/ 62 w 69"/>
                  <a:gd name="T109" fmla="*/ 41 h 54"/>
                  <a:gd name="T110" fmla="*/ 55 w 69"/>
                  <a:gd name="T111" fmla="*/ 41 h 54"/>
                  <a:gd name="T112" fmla="*/ 47 w 69"/>
                  <a:gd name="T113" fmla="*/ 41 h 54"/>
                  <a:gd name="T114" fmla="*/ 47 w 69"/>
                  <a:gd name="T115" fmla="*/ 44 h 54"/>
                  <a:gd name="T116" fmla="*/ 53 w 69"/>
                  <a:gd name="T117" fmla="*/ 44 h 54"/>
                  <a:gd name="T118" fmla="*/ 53 w 69"/>
                  <a:gd name="T119" fmla="*/ 41 h 54"/>
                  <a:gd name="T120" fmla="*/ 47 w 69"/>
                  <a:gd name="T121" fmla="*/ 4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 h="54">
                    <a:moveTo>
                      <a:pt x="67" y="49"/>
                    </a:moveTo>
                    <a:cubicBezTo>
                      <a:pt x="67" y="52"/>
                      <a:pt x="65" y="54"/>
                      <a:pt x="62" y="54"/>
                    </a:cubicBezTo>
                    <a:cubicBezTo>
                      <a:pt x="12" y="54"/>
                      <a:pt x="12" y="54"/>
                      <a:pt x="12" y="54"/>
                    </a:cubicBezTo>
                    <a:cubicBezTo>
                      <a:pt x="9" y="54"/>
                      <a:pt x="7" y="52"/>
                      <a:pt x="7" y="49"/>
                    </a:cubicBezTo>
                    <a:cubicBezTo>
                      <a:pt x="67" y="49"/>
                      <a:pt x="67" y="49"/>
                      <a:pt x="67" y="49"/>
                    </a:cubicBezTo>
                    <a:close/>
                    <a:moveTo>
                      <a:pt x="10" y="4"/>
                    </a:moveTo>
                    <a:cubicBezTo>
                      <a:pt x="8" y="6"/>
                      <a:pt x="7" y="8"/>
                      <a:pt x="7" y="11"/>
                    </a:cubicBezTo>
                    <a:cubicBezTo>
                      <a:pt x="7" y="13"/>
                      <a:pt x="8" y="16"/>
                      <a:pt x="10" y="18"/>
                    </a:cubicBezTo>
                    <a:cubicBezTo>
                      <a:pt x="13" y="16"/>
                      <a:pt x="13" y="16"/>
                      <a:pt x="13" y="16"/>
                    </a:cubicBezTo>
                    <a:cubicBezTo>
                      <a:pt x="12" y="15"/>
                      <a:pt x="11" y="13"/>
                      <a:pt x="11" y="11"/>
                    </a:cubicBezTo>
                    <a:cubicBezTo>
                      <a:pt x="11" y="9"/>
                      <a:pt x="11" y="7"/>
                      <a:pt x="13" y="5"/>
                    </a:cubicBezTo>
                    <a:cubicBezTo>
                      <a:pt x="13" y="5"/>
                      <a:pt x="13" y="5"/>
                      <a:pt x="13" y="5"/>
                    </a:cubicBezTo>
                    <a:cubicBezTo>
                      <a:pt x="10" y="4"/>
                      <a:pt x="10" y="4"/>
                      <a:pt x="10" y="4"/>
                    </a:cubicBezTo>
                    <a:close/>
                    <a:moveTo>
                      <a:pt x="3" y="0"/>
                    </a:moveTo>
                    <a:cubicBezTo>
                      <a:pt x="1" y="3"/>
                      <a:pt x="0" y="7"/>
                      <a:pt x="0" y="11"/>
                    </a:cubicBezTo>
                    <a:cubicBezTo>
                      <a:pt x="0" y="15"/>
                      <a:pt x="1" y="19"/>
                      <a:pt x="3" y="22"/>
                    </a:cubicBezTo>
                    <a:cubicBezTo>
                      <a:pt x="6" y="20"/>
                      <a:pt x="6" y="20"/>
                      <a:pt x="6" y="20"/>
                    </a:cubicBezTo>
                    <a:cubicBezTo>
                      <a:pt x="4" y="17"/>
                      <a:pt x="3" y="14"/>
                      <a:pt x="3" y="11"/>
                    </a:cubicBezTo>
                    <a:cubicBezTo>
                      <a:pt x="3" y="7"/>
                      <a:pt x="4" y="4"/>
                      <a:pt x="6" y="1"/>
                    </a:cubicBezTo>
                    <a:cubicBezTo>
                      <a:pt x="3" y="0"/>
                      <a:pt x="3" y="0"/>
                      <a:pt x="3" y="0"/>
                    </a:cubicBezTo>
                    <a:close/>
                    <a:moveTo>
                      <a:pt x="28" y="4"/>
                    </a:moveTo>
                    <a:cubicBezTo>
                      <a:pt x="30" y="6"/>
                      <a:pt x="30" y="8"/>
                      <a:pt x="30" y="11"/>
                    </a:cubicBezTo>
                    <a:cubicBezTo>
                      <a:pt x="30" y="13"/>
                      <a:pt x="29" y="16"/>
                      <a:pt x="28" y="18"/>
                    </a:cubicBezTo>
                    <a:cubicBezTo>
                      <a:pt x="25" y="16"/>
                      <a:pt x="25" y="16"/>
                      <a:pt x="25" y="16"/>
                    </a:cubicBezTo>
                    <a:cubicBezTo>
                      <a:pt x="26" y="15"/>
                      <a:pt x="27" y="13"/>
                      <a:pt x="27" y="11"/>
                    </a:cubicBezTo>
                    <a:cubicBezTo>
                      <a:pt x="27" y="9"/>
                      <a:pt x="26" y="7"/>
                      <a:pt x="25" y="5"/>
                    </a:cubicBezTo>
                    <a:cubicBezTo>
                      <a:pt x="25" y="5"/>
                      <a:pt x="25" y="5"/>
                      <a:pt x="25" y="5"/>
                    </a:cubicBezTo>
                    <a:cubicBezTo>
                      <a:pt x="28" y="4"/>
                      <a:pt x="28" y="4"/>
                      <a:pt x="28" y="4"/>
                    </a:cubicBezTo>
                    <a:close/>
                    <a:moveTo>
                      <a:pt x="35" y="0"/>
                    </a:moveTo>
                    <a:cubicBezTo>
                      <a:pt x="37" y="3"/>
                      <a:pt x="38" y="7"/>
                      <a:pt x="38" y="11"/>
                    </a:cubicBezTo>
                    <a:cubicBezTo>
                      <a:pt x="38" y="15"/>
                      <a:pt x="37" y="19"/>
                      <a:pt x="35" y="22"/>
                    </a:cubicBezTo>
                    <a:cubicBezTo>
                      <a:pt x="31" y="20"/>
                      <a:pt x="31" y="20"/>
                      <a:pt x="31" y="20"/>
                    </a:cubicBezTo>
                    <a:cubicBezTo>
                      <a:pt x="33" y="17"/>
                      <a:pt x="34" y="14"/>
                      <a:pt x="34" y="11"/>
                    </a:cubicBezTo>
                    <a:cubicBezTo>
                      <a:pt x="34" y="7"/>
                      <a:pt x="33" y="4"/>
                      <a:pt x="31" y="1"/>
                    </a:cubicBezTo>
                    <a:cubicBezTo>
                      <a:pt x="35" y="0"/>
                      <a:pt x="35" y="0"/>
                      <a:pt x="35" y="0"/>
                    </a:cubicBezTo>
                    <a:close/>
                    <a:moveTo>
                      <a:pt x="23" y="11"/>
                    </a:moveTo>
                    <a:cubicBezTo>
                      <a:pt x="23" y="12"/>
                      <a:pt x="22" y="14"/>
                      <a:pt x="21" y="14"/>
                    </a:cubicBezTo>
                    <a:cubicBezTo>
                      <a:pt x="23" y="35"/>
                      <a:pt x="23" y="35"/>
                      <a:pt x="23" y="35"/>
                    </a:cubicBezTo>
                    <a:cubicBezTo>
                      <a:pt x="62" y="35"/>
                      <a:pt x="62" y="35"/>
                      <a:pt x="62" y="35"/>
                    </a:cubicBezTo>
                    <a:cubicBezTo>
                      <a:pt x="64" y="35"/>
                      <a:pt x="66" y="36"/>
                      <a:pt x="67" y="38"/>
                    </a:cubicBezTo>
                    <a:cubicBezTo>
                      <a:pt x="69" y="38"/>
                      <a:pt x="69" y="38"/>
                      <a:pt x="69" y="38"/>
                    </a:cubicBezTo>
                    <a:cubicBezTo>
                      <a:pt x="69" y="47"/>
                      <a:pt x="69" y="47"/>
                      <a:pt x="69" y="47"/>
                    </a:cubicBezTo>
                    <a:cubicBezTo>
                      <a:pt x="4" y="47"/>
                      <a:pt x="4" y="47"/>
                      <a:pt x="4" y="47"/>
                    </a:cubicBezTo>
                    <a:cubicBezTo>
                      <a:pt x="4" y="38"/>
                      <a:pt x="4" y="38"/>
                      <a:pt x="4" y="38"/>
                    </a:cubicBezTo>
                    <a:cubicBezTo>
                      <a:pt x="7" y="38"/>
                      <a:pt x="7" y="38"/>
                      <a:pt x="7" y="38"/>
                    </a:cubicBezTo>
                    <a:cubicBezTo>
                      <a:pt x="8" y="36"/>
                      <a:pt x="9" y="35"/>
                      <a:pt x="12" y="35"/>
                    </a:cubicBezTo>
                    <a:cubicBezTo>
                      <a:pt x="15" y="35"/>
                      <a:pt x="15" y="35"/>
                      <a:pt x="15" y="35"/>
                    </a:cubicBezTo>
                    <a:cubicBezTo>
                      <a:pt x="17" y="14"/>
                      <a:pt x="17" y="14"/>
                      <a:pt x="17" y="14"/>
                    </a:cubicBezTo>
                    <a:cubicBezTo>
                      <a:pt x="16" y="14"/>
                      <a:pt x="15" y="12"/>
                      <a:pt x="15" y="11"/>
                    </a:cubicBezTo>
                    <a:cubicBezTo>
                      <a:pt x="15" y="9"/>
                      <a:pt x="17" y="7"/>
                      <a:pt x="19" y="7"/>
                    </a:cubicBezTo>
                    <a:cubicBezTo>
                      <a:pt x="21" y="7"/>
                      <a:pt x="23" y="9"/>
                      <a:pt x="23" y="11"/>
                    </a:cubicBezTo>
                    <a:close/>
                    <a:moveTo>
                      <a:pt x="55" y="41"/>
                    </a:moveTo>
                    <a:cubicBezTo>
                      <a:pt x="55" y="44"/>
                      <a:pt x="55" y="44"/>
                      <a:pt x="55" y="44"/>
                    </a:cubicBezTo>
                    <a:cubicBezTo>
                      <a:pt x="62" y="44"/>
                      <a:pt x="62" y="44"/>
                      <a:pt x="62" y="44"/>
                    </a:cubicBezTo>
                    <a:cubicBezTo>
                      <a:pt x="62" y="41"/>
                      <a:pt x="62" y="41"/>
                      <a:pt x="62" y="41"/>
                    </a:cubicBezTo>
                    <a:cubicBezTo>
                      <a:pt x="55" y="41"/>
                      <a:pt x="55" y="41"/>
                      <a:pt x="55" y="41"/>
                    </a:cubicBezTo>
                    <a:close/>
                    <a:moveTo>
                      <a:pt x="47" y="41"/>
                    </a:moveTo>
                    <a:cubicBezTo>
                      <a:pt x="47" y="44"/>
                      <a:pt x="47" y="44"/>
                      <a:pt x="47" y="44"/>
                    </a:cubicBezTo>
                    <a:cubicBezTo>
                      <a:pt x="53" y="44"/>
                      <a:pt x="53" y="44"/>
                      <a:pt x="53" y="44"/>
                    </a:cubicBezTo>
                    <a:cubicBezTo>
                      <a:pt x="53" y="41"/>
                      <a:pt x="53" y="41"/>
                      <a:pt x="53" y="41"/>
                    </a:cubicBezTo>
                    <a:lnTo>
                      <a:pt x="47" y="41"/>
                    </a:lnTo>
                    <a:close/>
                  </a:path>
                </a:pathLst>
              </a:custGeom>
              <a:solidFill>
                <a:srgbClr val="6BAE21"/>
              </a:solidFill>
              <a:ln>
                <a:noFill/>
              </a:ln>
            </p:spPr>
            <p:txBody>
              <a:bodyPr vert="horz" wrap="square" lIns="121920" tIns="60960" rIns="121920" bIns="60960" numCol="1" anchor="t" anchorCtr="0" compatLnSpc="1"/>
              <a:lstStyle/>
              <a:p>
                <a:pPr defTabSz="913765"/>
                <a:endParaRPr lang="zh-CN" altLang="en-US" sz="1865">
                  <a:solidFill>
                    <a:prstClr val="black"/>
                  </a:solidFill>
                  <a:latin typeface="Calibri" panose="020F0502020204030204"/>
                  <a:ea typeface="宋体" panose="02010600030101010101" pitchFamily="2" charset="-122"/>
                </a:endParaRPr>
              </a:p>
            </p:txBody>
          </p:sp>
        </p:grpSp>
      </p:grpSp>
      <p:grpSp>
        <p:nvGrpSpPr>
          <p:cNvPr id="2" name="组合 1"/>
          <p:cNvGrpSpPr/>
          <p:nvPr/>
        </p:nvGrpSpPr>
        <p:grpSpPr>
          <a:xfrm>
            <a:off x="1294631" y="157467"/>
            <a:ext cx="1266209" cy="1271132"/>
            <a:chOff x="1396582" y="1243348"/>
            <a:chExt cx="1266209" cy="1271132"/>
          </a:xfrm>
        </p:grpSpPr>
        <p:cxnSp>
          <p:nvCxnSpPr>
            <p:cNvPr id="66" name="直接连接符 80"/>
            <p:cNvCxnSpPr/>
            <p:nvPr/>
          </p:nvCxnSpPr>
          <p:spPr>
            <a:xfrm rot="16200000">
              <a:off x="1421118" y="2183196"/>
              <a:ext cx="662569" cy="0"/>
            </a:xfrm>
            <a:prstGeom prst="line">
              <a:avLst/>
            </a:prstGeom>
            <a:ln w="41275">
              <a:solidFill>
                <a:srgbClr val="6BAE21"/>
              </a:solidFill>
            </a:ln>
          </p:spPr>
          <p:style>
            <a:lnRef idx="1">
              <a:schemeClr val="accent1"/>
            </a:lnRef>
            <a:fillRef idx="0">
              <a:schemeClr val="accent1"/>
            </a:fillRef>
            <a:effectRef idx="0">
              <a:schemeClr val="accent1"/>
            </a:effectRef>
            <a:fontRef idx="minor">
              <a:schemeClr val="tx1"/>
            </a:fontRef>
          </p:style>
        </p:cxnSp>
        <p:cxnSp>
          <p:nvCxnSpPr>
            <p:cNvPr id="67" name="直接连接符 81"/>
            <p:cNvCxnSpPr/>
            <p:nvPr/>
          </p:nvCxnSpPr>
          <p:spPr>
            <a:xfrm>
              <a:off x="2000222" y="1599167"/>
              <a:ext cx="662569" cy="0"/>
            </a:xfrm>
            <a:prstGeom prst="line">
              <a:avLst/>
            </a:prstGeom>
            <a:ln w="41275">
              <a:solidFill>
                <a:srgbClr val="6BAE21"/>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rot="16200000">
              <a:off x="1396582" y="1243348"/>
              <a:ext cx="711640" cy="711640"/>
            </a:xfrm>
            <a:prstGeom prst="ellipse">
              <a:avLst/>
            </a:prstGeom>
            <a:solidFill>
              <a:schemeClr val="bg1"/>
            </a:solidFill>
            <a:ln w="38100">
              <a:solidFill>
                <a:srgbClr val="6BA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prstClr val="white"/>
                </a:solidFill>
                <a:latin typeface="Calibri" panose="020F0502020204030204"/>
                <a:ea typeface="宋体" panose="02010600030101010101" pitchFamily="2" charset="-122"/>
              </a:endParaRPr>
            </a:p>
          </p:txBody>
        </p:sp>
        <p:sp>
          <p:nvSpPr>
            <p:cNvPr id="70" name="Freeform 8"/>
            <p:cNvSpPr>
              <a:spLocks noEditPoints="1"/>
            </p:cNvSpPr>
            <p:nvPr/>
          </p:nvSpPr>
          <p:spPr bwMode="auto">
            <a:xfrm>
              <a:off x="1577069" y="1388242"/>
              <a:ext cx="350667" cy="421855"/>
            </a:xfrm>
            <a:custGeom>
              <a:avLst/>
              <a:gdLst>
                <a:gd name="T0" fmla="*/ 51 w 55"/>
                <a:gd name="T1" fmla="*/ 61 h 67"/>
                <a:gd name="T2" fmla="*/ 38 w 55"/>
                <a:gd name="T3" fmla="*/ 66 h 67"/>
                <a:gd name="T4" fmla="*/ 27 w 55"/>
                <a:gd name="T5" fmla="*/ 0 h 67"/>
                <a:gd name="T6" fmla="*/ 0 w 55"/>
                <a:gd name="T7" fmla="*/ 27 h 67"/>
                <a:gd name="T8" fmla="*/ 26 w 55"/>
                <a:gd name="T9" fmla="*/ 54 h 67"/>
                <a:gd name="T10" fmla="*/ 21 w 55"/>
                <a:gd name="T11" fmla="*/ 59 h 67"/>
                <a:gd name="T12" fmla="*/ 3 w 55"/>
                <a:gd name="T13" fmla="*/ 61 h 67"/>
                <a:gd name="T14" fmla="*/ 21 w 55"/>
                <a:gd name="T15" fmla="*/ 66 h 67"/>
                <a:gd name="T16" fmla="*/ 35 w 55"/>
                <a:gd name="T17" fmla="*/ 67 h 67"/>
                <a:gd name="T18" fmla="*/ 35 w 55"/>
                <a:gd name="T19" fmla="*/ 61 h 67"/>
                <a:gd name="T20" fmla="*/ 29 w 55"/>
                <a:gd name="T21" fmla="*/ 59 h 67"/>
                <a:gd name="T22" fmla="*/ 47 w 55"/>
                <a:gd name="T23" fmla="*/ 46 h 67"/>
                <a:gd name="T24" fmla="*/ 47 w 55"/>
                <a:gd name="T25" fmla="*/ 8 h 67"/>
                <a:gd name="T26" fmla="*/ 48 w 55"/>
                <a:gd name="T27" fmla="*/ 30 h 67"/>
                <a:gd name="T28" fmla="*/ 42 w 55"/>
                <a:gd name="T29" fmla="*/ 34 h 67"/>
                <a:gd name="T30" fmla="*/ 48 w 55"/>
                <a:gd name="T31" fmla="*/ 30 h 67"/>
                <a:gd name="T32" fmla="*/ 36 w 55"/>
                <a:gd name="T33" fmla="*/ 36 h 67"/>
                <a:gd name="T34" fmla="*/ 30 w 55"/>
                <a:gd name="T35" fmla="*/ 30 h 67"/>
                <a:gd name="T36" fmla="*/ 25 w 55"/>
                <a:gd name="T37" fmla="*/ 30 h 67"/>
                <a:gd name="T38" fmla="*/ 18 w 55"/>
                <a:gd name="T39" fmla="*/ 36 h 67"/>
                <a:gd name="T40" fmla="*/ 25 w 55"/>
                <a:gd name="T41" fmla="*/ 30 h 67"/>
                <a:gd name="T42" fmla="*/ 12 w 55"/>
                <a:gd name="T43" fmla="*/ 34 h 67"/>
                <a:gd name="T44" fmla="*/ 6 w 55"/>
                <a:gd name="T45" fmla="*/ 30 h 67"/>
                <a:gd name="T46" fmla="*/ 6 w 55"/>
                <a:gd name="T47" fmla="*/ 25 h 67"/>
                <a:gd name="T48" fmla="*/ 12 w 55"/>
                <a:gd name="T49" fmla="*/ 20 h 67"/>
                <a:gd name="T50" fmla="*/ 6 w 55"/>
                <a:gd name="T51" fmla="*/ 25 h 67"/>
                <a:gd name="T52" fmla="*/ 18 w 55"/>
                <a:gd name="T53" fmla="*/ 18 h 67"/>
                <a:gd name="T54" fmla="*/ 25 w 55"/>
                <a:gd name="T55" fmla="*/ 25 h 67"/>
                <a:gd name="T56" fmla="*/ 30 w 55"/>
                <a:gd name="T57" fmla="*/ 25 h 67"/>
                <a:gd name="T58" fmla="*/ 36 w 55"/>
                <a:gd name="T59" fmla="*/ 18 h 67"/>
                <a:gd name="T60" fmla="*/ 30 w 55"/>
                <a:gd name="T61" fmla="*/ 25 h 67"/>
                <a:gd name="T62" fmla="*/ 42 w 55"/>
                <a:gd name="T63" fmla="*/ 20 h 67"/>
                <a:gd name="T64" fmla="*/ 48 w 55"/>
                <a:gd name="T65" fmla="*/ 25 h 67"/>
                <a:gd name="T66" fmla="*/ 30 w 55"/>
                <a:gd name="T67" fmla="*/ 6 h 67"/>
                <a:gd name="T68" fmla="*/ 34 w 55"/>
                <a:gd name="T69" fmla="*/ 12 h 67"/>
                <a:gd name="T70" fmla="*/ 30 w 55"/>
                <a:gd name="T71" fmla="*/ 6 h 67"/>
                <a:gd name="T72" fmla="*/ 34 w 55"/>
                <a:gd name="T73" fmla="*/ 42 h 67"/>
                <a:gd name="T74" fmla="*/ 30 w 55"/>
                <a:gd name="T75" fmla="*/ 48 h 67"/>
                <a:gd name="T76" fmla="*/ 25 w 55"/>
                <a:gd name="T77" fmla="*/ 48 h 67"/>
                <a:gd name="T78" fmla="*/ 20 w 55"/>
                <a:gd name="T79" fmla="*/ 42 h 67"/>
                <a:gd name="T80" fmla="*/ 25 w 55"/>
                <a:gd name="T81" fmla="*/ 48 h 67"/>
                <a:gd name="T82" fmla="*/ 20 w 55"/>
                <a:gd name="T83" fmla="*/ 12 h 67"/>
                <a:gd name="T84" fmla="*/ 25 w 55"/>
                <a:gd name="T85" fmla="*/ 6 h 67"/>
                <a:gd name="T86" fmla="*/ 46 w 55"/>
                <a:gd name="T87" fmla="*/ 39 h 67"/>
                <a:gd name="T88" fmla="*/ 39 w 55"/>
                <a:gd name="T89" fmla="*/ 45 h 67"/>
                <a:gd name="T90" fmla="*/ 46 w 55"/>
                <a:gd name="T91" fmla="*/ 39 h 67"/>
                <a:gd name="T92" fmla="*/ 16 w 55"/>
                <a:gd name="T93" fmla="*/ 45 h 67"/>
                <a:gd name="T94" fmla="*/ 9 w 55"/>
                <a:gd name="T95" fmla="*/ 39 h 67"/>
                <a:gd name="T96" fmla="*/ 9 w 55"/>
                <a:gd name="T97" fmla="*/ 15 h 67"/>
                <a:gd name="T98" fmla="*/ 16 w 55"/>
                <a:gd name="T99" fmla="*/ 9 h 67"/>
                <a:gd name="T100" fmla="*/ 9 w 55"/>
                <a:gd name="T101" fmla="*/ 15 h 67"/>
                <a:gd name="T102" fmla="*/ 39 w 55"/>
                <a:gd name="T103" fmla="*/ 9 h 67"/>
                <a:gd name="T104" fmla="*/ 46 w 55"/>
                <a:gd name="T105"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 h="67">
                  <a:moveTo>
                    <a:pt x="38" y="61"/>
                  </a:moveTo>
                  <a:cubicBezTo>
                    <a:pt x="51" y="61"/>
                    <a:pt x="51" y="61"/>
                    <a:pt x="51" y="61"/>
                  </a:cubicBezTo>
                  <a:cubicBezTo>
                    <a:pt x="51" y="66"/>
                    <a:pt x="51" y="66"/>
                    <a:pt x="51" y="66"/>
                  </a:cubicBezTo>
                  <a:cubicBezTo>
                    <a:pt x="38" y="66"/>
                    <a:pt x="38" y="66"/>
                    <a:pt x="38" y="66"/>
                  </a:cubicBezTo>
                  <a:cubicBezTo>
                    <a:pt x="38" y="61"/>
                    <a:pt x="38" y="61"/>
                    <a:pt x="38" y="61"/>
                  </a:cubicBezTo>
                  <a:close/>
                  <a:moveTo>
                    <a:pt x="27" y="0"/>
                  </a:moveTo>
                  <a:cubicBezTo>
                    <a:pt x="20" y="0"/>
                    <a:pt x="13" y="3"/>
                    <a:pt x="8" y="8"/>
                  </a:cubicBezTo>
                  <a:cubicBezTo>
                    <a:pt x="3" y="13"/>
                    <a:pt x="0" y="20"/>
                    <a:pt x="0" y="27"/>
                  </a:cubicBezTo>
                  <a:cubicBezTo>
                    <a:pt x="0" y="35"/>
                    <a:pt x="3" y="41"/>
                    <a:pt x="8" y="46"/>
                  </a:cubicBezTo>
                  <a:cubicBezTo>
                    <a:pt x="13" y="51"/>
                    <a:pt x="19" y="54"/>
                    <a:pt x="26" y="54"/>
                  </a:cubicBezTo>
                  <a:cubicBezTo>
                    <a:pt x="26" y="59"/>
                    <a:pt x="26" y="59"/>
                    <a:pt x="26" y="59"/>
                  </a:cubicBezTo>
                  <a:cubicBezTo>
                    <a:pt x="21" y="59"/>
                    <a:pt x="21" y="59"/>
                    <a:pt x="21" y="59"/>
                  </a:cubicBezTo>
                  <a:cubicBezTo>
                    <a:pt x="21" y="61"/>
                    <a:pt x="21" y="61"/>
                    <a:pt x="21" y="61"/>
                  </a:cubicBezTo>
                  <a:cubicBezTo>
                    <a:pt x="3" y="61"/>
                    <a:pt x="3" y="61"/>
                    <a:pt x="3" y="61"/>
                  </a:cubicBezTo>
                  <a:cubicBezTo>
                    <a:pt x="3" y="66"/>
                    <a:pt x="3" y="66"/>
                    <a:pt x="3" y="66"/>
                  </a:cubicBezTo>
                  <a:cubicBezTo>
                    <a:pt x="21" y="66"/>
                    <a:pt x="21" y="66"/>
                    <a:pt x="21" y="66"/>
                  </a:cubicBezTo>
                  <a:cubicBezTo>
                    <a:pt x="21" y="67"/>
                    <a:pt x="21" y="67"/>
                    <a:pt x="21" y="67"/>
                  </a:cubicBezTo>
                  <a:cubicBezTo>
                    <a:pt x="35" y="67"/>
                    <a:pt x="35" y="67"/>
                    <a:pt x="35" y="67"/>
                  </a:cubicBezTo>
                  <a:cubicBezTo>
                    <a:pt x="35" y="66"/>
                    <a:pt x="35" y="66"/>
                    <a:pt x="35" y="66"/>
                  </a:cubicBezTo>
                  <a:cubicBezTo>
                    <a:pt x="35" y="61"/>
                    <a:pt x="35" y="61"/>
                    <a:pt x="35" y="61"/>
                  </a:cubicBezTo>
                  <a:cubicBezTo>
                    <a:pt x="35" y="59"/>
                    <a:pt x="35" y="59"/>
                    <a:pt x="35" y="59"/>
                  </a:cubicBezTo>
                  <a:cubicBezTo>
                    <a:pt x="29" y="59"/>
                    <a:pt x="29" y="59"/>
                    <a:pt x="29" y="59"/>
                  </a:cubicBezTo>
                  <a:cubicBezTo>
                    <a:pt x="29" y="54"/>
                    <a:pt x="29" y="54"/>
                    <a:pt x="29" y="54"/>
                  </a:cubicBezTo>
                  <a:cubicBezTo>
                    <a:pt x="36" y="54"/>
                    <a:pt x="42" y="51"/>
                    <a:pt x="47" y="46"/>
                  </a:cubicBezTo>
                  <a:cubicBezTo>
                    <a:pt x="51" y="41"/>
                    <a:pt x="55" y="35"/>
                    <a:pt x="55" y="27"/>
                  </a:cubicBezTo>
                  <a:cubicBezTo>
                    <a:pt x="55" y="20"/>
                    <a:pt x="51" y="13"/>
                    <a:pt x="47" y="8"/>
                  </a:cubicBezTo>
                  <a:cubicBezTo>
                    <a:pt x="42" y="3"/>
                    <a:pt x="35" y="0"/>
                    <a:pt x="27" y="0"/>
                  </a:cubicBezTo>
                  <a:close/>
                  <a:moveTo>
                    <a:pt x="48" y="30"/>
                  </a:moveTo>
                  <a:cubicBezTo>
                    <a:pt x="47" y="31"/>
                    <a:pt x="46" y="32"/>
                    <a:pt x="43" y="34"/>
                  </a:cubicBezTo>
                  <a:cubicBezTo>
                    <a:pt x="43" y="34"/>
                    <a:pt x="43" y="34"/>
                    <a:pt x="42" y="34"/>
                  </a:cubicBezTo>
                  <a:cubicBezTo>
                    <a:pt x="43" y="33"/>
                    <a:pt x="43" y="31"/>
                    <a:pt x="43" y="30"/>
                  </a:cubicBezTo>
                  <a:cubicBezTo>
                    <a:pt x="48" y="30"/>
                    <a:pt x="48" y="30"/>
                    <a:pt x="48" y="30"/>
                  </a:cubicBezTo>
                  <a:close/>
                  <a:moveTo>
                    <a:pt x="37" y="30"/>
                  </a:moveTo>
                  <a:cubicBezTo>
                    <a:pt x="37" y="32"/>
                    <a:pt x="37" y="34"/>
                    <a:pt x="36" y="36"/>
                  </a:cubicBezTo>
                  <a:cubicBezTo>
                    <a:pt x="34" y="37"/>
                    <a:pt x="32" y="37"/>
                    <a:pt x="30" y="37"/>
                  </a:cubicBezTo>
                  <a:cubicBezTo>
                    <a:pt x="30" y="30"/>
                    <a:pt x="30" y="30"/>
                    <a:pt x="30" y="30"/>
                  </a:cubicBezTo>
                  <a:cubicBezTo>
                    <a:pt x="37" y="30"/>
                    <a:pt x="37" y="30"/>
                    <a:pt x="37" y="30"/>
                  </a:cubicBezTo>
                  <a:close/>
                  <a:moveTo>
                    <a:pt x="25" y="30"/>
                  </a:moveTo>
                  <a:cubicBezTo>
                    <a:pt x="25" y="37"/>
                    <a:pt x="25" y="37"/>
                    <a:pt x="25" y="37"/>
                  </a:cubicBezTo>
                  <a:cubicBezTo>
                    <a:pt x="23" y="37"/>
                    <a:pt x="20" y="37"/>
                    <a:pt x="18" y="36"/>
                  </a:cubicBezTo>
                  <a:cubicBezTo>
                    <a:pt x="18" y="34"/>
                    <a:pt x="17" y="32"/>
                    <a:pt x="17" y="30"/>
                  </a:cubicBezTo>
                  <a:cubicBezTo>
                    <a:pt x="25" y="30"/>
                    <a:pt x="25" y="30"/>
                    <a:pt x="25" y="30"/>
                  </a:cubicBezTo>
                  <a:close/>
                  <a:moveTo>
                    <a:pt x="12" y="30"/>
                  </a:moveTo>
                  <a:cubicBezTo>
                    <a:pt x="12" y="31"/>
                    <a:pt x="12" y="33"/>
                    <a:pt x="12" y="34"/>
                  </a:cubicBezTo>
                  <a:cubicBezTo>
                    <a:pt x="12" y="34"/>
                    <a:pt x="12" y="34"/>
                    <a:pt x="11" y="34"/>
                  </a:cubicBezTo>
                  <a:cubicBezTo>
                    <a:pt x="9" y="32"/>
                    <a:pt x="7" y="31"/>
                    <a:pt x="6" y="30"/>
                  </a:cubicBezTo>
                  <a:cubicBezTo>
                    <a:pt x="12" y="30"/>
                    <a:pt x="12" y="30"/>
                    <a:pt x="12" y="30"/>
                  </a:cubicBezTo>
                  <a:close/>
                  <a:moveTo>
                    <a:pt x="6" y="25"/>
                  </a:moveTo>
                  <a:cubicBezTo>
                    <a:pt x="7" y="23"/>
                    <a:pt x="9" y="22"/>
                    <a:pt x="11" y="21"/>
                  </a:cubicBezTo>
                  <a:cubicBezTo>
                    <a:pt x="12" y="20"/>
                    <a:pt x="12" y="20"/>
                    <a:pt x="12" y="20"/>
                  </a:cubicBezTo>
                  <a:cubicBezTo>
                    <a:pt x="12" y="21"/>
                    <a:pt x="12" y="23"/>
                    <a:pt x="12" y="25"/>
                  </a:cubicBezTo>
                  <a:cubicBezTo>
                    <a:pt x="6" y="25"/>
                    <a:pt x="6" y="25"/>
                    <a:pt x="6" y="25"/>
                  </a:cubicBezTo>
                  <a:close/>
                  <a:moveTo>
                    <a:pt x="17" y="25"/>
                  </a:moveTo>
                  <a:cubicBezTo>
                    <a:pt x="17" y="22"/>
                    <a:pt x="18" y="20"/>
                    <a:pt x="18" y="18"/>
                  </a:cubicBezTo>
                  <a:cubicBezTo>
                    <a:pt x="20" y="18"/>
                    <a:pt x="23" y="17"/>
                    <a:pt x="25" y="17"/>
                  </a:cubicBezTo>
                  <a:cubicBezTo>
                    <a:pt x="25" y="25"/>
                    <a:pt x="25" y="25"/>
                    <a:pt x="25" y="25"/>
                  </a:cubicBezTo>
                  <a:cubicBezTo>
                    <a:pt x="17" y="25"/>
                    <a:pt x="17" y="25"/>
                    <a:pt x="17" y="25"/>
                  </a:cubicBezTo>
                  <a:close/>
                  <a:moveTo>
                    <a:pt x="30" y="25"/>
                  </a:moveTo>
                  <a:cubicBezTo>
                    <a:pt x="30" y="17"/>
                    <a:pt x="30" y="17"/>
                    <a:pt x="30" y="17"/>
                  </a:cubicBezTo>
                  <a:cubicBezTo>
                    <a:pt x="32" y="17"/>
                    <a:pt x="34" y="18"/>
                    <a:pt x="36" y="18"/>
                  </a:cubicBezTo>
                  <a:cubicBezTo>
                    <a:pt x="37" y="20"/>
                    <a:pt x="37" y="22"/>
                    <a:pt x="37" y="25"/>
                  </a:cubicBezTo>
                  <a:cubicBezTo>
                    <a:pt x="30" y="25"/>
                    <a:pt x="30" y="25"/>
                    <a:pt x="30" y="25"/>
                  </a:cubicBezTo>
                  <a:close/>
                  <a:moveTo>
                    <a:pt x="43" y="25"/>
                  </a:moveTo>
                  <a:cubicBezTo>
                    <a:pt x="43" y="23"/>
                    <a:pt x="43" y="21"/>
                    <a:pt x="42" y="20"/>
                  </a:cubicBezTo>
                  <a:cubicBezTo>
                    <a:pt x="43" y="20"/>
                    <a:pt x="43" y="20"/>
                    <a:pt x="43" y="21"/>
                  </a:cubicBezTo>
                  <a:cubicBezTo>
                    <a:pt x="46" y="22"/>
                    <a:pt x="47" y="23"/>
                    <a:pt x="48" y="25"/>
                  </a:cubicBezTo>
                  <a:cubicBezTo>
                    <a:pt x="43" y="25"/>
                    <a:pt x="43" y="25"/>
                    <a:pt x="43" y="25"/>
                  </a:cubicBezTo>
                  <a:close/>
                  <a:moveTo>
                    <a:pt x="30" y="6"/>
                  </a:moveTo>
                  <a:cubicBezTo>
                    <a:pt x="31" y="7"/>
                    <a:pt x="33" y="9"/>
                    <a:pt x="34" y="11"/>
                  </a:cubicBezTo>
                  <a:cubicBezTo>
                    <a:pt x="34" y="11"/>
                    <a:pt x="34" y="12"/>
                    <a:pt x="34" y="12"/>
                  </a:cubicBezTo>
                  <a:cubicBezTo>
                    <a:pt x="33" y="12"/>
                    <a:pt x="31" y="12"/>
                    <a:pt x="30" y="12"/>
                  </a:cubicBezTo>
                  <a:cubicBezTo>
                    <a:pt x="30" y="6"/>
                    <a:pt x="30" y="6"/>
                    <a:pt x="30" y="6"/>
                  </a:cubicBezTo>
                  <a:close/>
                  <a:moveTo>
                    <a:pt x="30" y="43"/>
                  </a:moveTo>
                  <a:cubicBezTo>
                    <a:pt x="31" y="42"/>
                    <a:pt x="33" y="42"/>
                    <a:pt x="34" y="42"/>
                  </a:cubicBezTo>
                  <a:cubicBezTo>
                    <a:pt x="34" y="42"/>
                    <a:pt x="34" y="43"/>
                    <a:pt x="34" y="43"/>
                  </a:cubicBezTo>
                  <a:cubicBezTo>
                    <a:pt x="33" y="45"/>
                    <a:pt x="31" y="47"/>
                    <a:pt x="30" y="48"/>
                  </a:cubicBezTo>
                  <a:cubicBezTo>
                    <a:pt x="30" y="43"/>
                    <a:pt x="30" y="43"/>
                    <a:pt x="30" y="43"/>
                  </a:cubicBezTo>
                  <a:close/>
                  <a:moveTo>
                    <a:pt x="25" y="48"/>
                  </a:moveTo>
                  <a:cubicBezTo>
                    <a:pt x="23" y="47"/>
                    <a:pt x="22" y="45"/>
                    <a:pt x="21" y="43"/>
                  </a:cubicBezTo>
                  <a:cubicBezTo>
                    <a:pt x="21" y="43"/>
                    <a:pt x="20" y="42"/>
                    <a:pt x="20" y="42"/>
                  </a:cubicBezTo>
                  <a:cubicBezTo>
                    <a:pt x="22" y="42"/>
                    <a:pt x="23" y="43"/>
                    <a:pt x="25" y="43"/>
                  </a:cubicBezTo>
                  <a:cubicBezTo>
                    <a:pt x="25" y="48"/>
                    <a:pt x="25" y="48"/>
                    <a:pt x="25" y="48"/>
                  </a:cubicBezTo>
                  <a:close/>
                  <a:moveTo>
                    <a:pt x="25" y="12"/>
                  </a:moveTo>
                  <a:cubicBezTo>
                    <a:pt x="23" y="12"/>
                    <a:pt x="22" y="12"/>
                    <a:pt x="20" y="12"/>
                  </a:cubicBezTo>
                  <a:cubicBezTo>
                    <a:pt x="20" y="12"/>
                    <a:pt x="21" y="11"/>
                    <a:pt x="21" y="11"/>
                  </a:cubicBezTo>
                  <a:cubicBezTo>
                    <a:pt x="22" y="9"/>
                    <a:pt x="23" y="7"/>
                    <a:pt x="25" y="6"/>
                  </a:cubicBezTo>
                  <a:cubicBezTo>
                    <a:pt x="25" y="12"/>
                    <a:pt x="25" y="12"/>
                    <a:pt x="25" y="12"/>
                  </a:cubicBezTo>
                  <a:close/>
                  <a:moveTo>
                    <a:pt x="46" y="39"/>
                  </a:moveTo>
                  <a:cubicBezTo>
                    <a:pt x="45" y="40"/>
                    <a:pt x="44" y="41"/>
                    <a:pt x="43" y="42"/>
                  </a:cubicBezTo>
                  <a:cubicBezTo>
                    <a:pt x="41" y="44"/>
                    <a:pt x="40" y="45"/>
                    <a:pt x="39" y="45"/>
                  </a:cubicBezTo>
                  <a:cubicBezTo>
                    <a:pt x="40" y="44"/>
                    <a:pt x="40" y="42"/>
                    <a:pt x="41" y="41"/>
                  </a:cubicBezTo>
                  <a:cubicBezTo>
                    <a:pt x="43" y="40"/>
                    <a:pt x="44" y="39"/>
                    <a:pt x="46" y="39"/>
                  </a:cubicBezTo>
                  <a:close/>
                  <a:moveTo>
                    <a:pt x="14" y="41"/>
                  </a:moveTo>
                  <a:cubicBezTo>
                    <a:pt x="14" y="42"/>
                    <a:pt x="15" y="44"/>
                    <a:pt x="16" y="45"/>
                  </a:cubicBezTo>
                  <a:cubicBezTo>
                    <a:pt x="14" y="45"/>
                    <a:pt x="13" y="44"/>
                    <a:pt x="12" y="42"/>
                  </a:cubicBezTo>
                  <a:cubicBezTo>
                    <a:pt x="11" y="41"/>
                    <a:pt x="10" y="40"/>
                    <a:pt x="9" y="39"/>
                  </a:cubicBezTo>
                  <a:cubicBezTo>
                    <a:pt x="10" y="39"/>
                    <a:pt x="12" y="40"/>
                    <a:pt x="14" y="41"/>
                  </a:cubicBezTo>
                  <a:close/>
                  <a:moveTo>
                    <a:pt x="9" y="15"/>
                  </a:moveTo>
                  <a:cubicBezTo>
                    <a:pt x="10" y="14"/>
                    <a:pt x="11" y="13"/>
                    <a:pt x="12" y="12"/>
                  </a:cubicBezTo>
                  <a:cubicBezTo>
                    <a:pt x="13" y="11"/>
                    <a:pt x="14" y="10"/>
                    <a:pt x="16" y="9"/>
                  </a:cubicBezTo>
                  <a:cubicBezTo>
                    <a:pt x="15" y="10"/>
                    <a:pt x="14" y="12"/>
                    <a:pt x="14" y="14"/>
                  </a:cubicBezTo>
                  <a:cubicBezTo>
                    <a:pt x="12" y="14"/>
                    <a:pt x="10" y="15"/>
                    <a:pt x="9" y="15"/>
                  </a:cubicBezTo>
                  <a:close/>
                  <a:moveTo>
                    <a:pt x="41" y="14"/>
                  </a:moveTo>
                  <a:cubicBezTo>
                    <a:pt x="40" y="12"/>
                    <a:pt x="40" y="10"/>
                    <a:pt x="39" y="9"/>
                  </a:cubicBezTo>
                  <a:cubicBezTo>
                    <a:pt x="40" y="10"/>
                    <a:pt x="41" y="11"/>
                    <a:pt x="43" y="12"/>
                  </a:cubicBezTo>
                  <a:cubicBezTo>
                    <a:pt x="44" y="13"/>
                    <a:pt x="45" y="14"/>
                    <a:pt x="46" y="15"/>
                  </a:cubicBezTo>
                  <a:cubicBezTo>
                    <a:pt x="44" y="15"/>
                    <a:pt x="43" y="14"/>
                    <a:pt x="41" y="14"/>
                  </a:cubicBezTo>
                  <a:close/>
                </a:path>
              </a:pathLst>
            </a:custGeom>
            <a:solidFill>
              <a:srgbClr val="6BAE21"/>
            </a:solidFill>
            <a:ln>
              <a:noFill/>
            </a:ln>
          </p:spPr>
          <p:txBody>
            <a:bodyPr vert="horz" wrap="square" lIns="121920" tIns="60960" rIns="121920" bIns="60960" numCol="1" anchor="t" anchorCtr="0" compatLnSpc="1"/>
            <a:lstStyle/>
            <a:p>
              <a:pPr defTabSz="913765"/>
              <a:endParaRPr lang="zh-CN" altLang="en-US" sz="1865">
                <a:solidFill>
                  <a:prstClr val="black"/>
                </a:solidFill>
                <a:latin typeface="Calibri" panose="020F0502020204030204"/>
                <a:ea typeface="宋体" panose="02010600030101010101" pitchFamily="2" charset="-122"/>
              </a:endParaRPr>
            </a:p>
          </p:txBody>
        </p:sp>
      </p:grpSp>
      <p:grpSp>
        <p:nvGrpSpPr>
          <p:cNvPr id="71" name="组合 1"/>
          <p:cNvGrpSpPr/>
          <p:nvPr/>
        </p:nvGrpSpPr>
        <p:grpSpPr>
          <a:xfrm>
            <a:off x="1367116" y="5334191"/>
            <a:ext cx="1266208" cy="1271133"/>
            <a:chOff x="1114655" y="4746257"/>
            <a:chExt cx="1345137" cy="1350370"/>
          </a:xfrm>
        </p:grpSpPr>
        <p:cxnSp>
          <p:nvCxnSpPr>
            <p:cNvPr id="72" name="直接连接符 76"/>
            <p:cNvCxnSpPr/>
            <p:nvPr/>
          </p:nvCxnSpPr>
          <p:spPr>
            <a:xfrm rot="5400000" flipV="1">
              <a:off x="1140719" y="5098193"/>
              <a:ext cx="703871" cy="0"/>
            </a:xfrm>
            <a:prstGeom prst="line">
              <a:avLst/>
            </a:prstGeom>
            <a:ln w="41275">
              <a:solidFill>
                <a:srgbClr val="6BAE21"/>
              </a:solidFill>
            </a:ln>
          </p:spPr>
          <p:style>
            <a:lnRef idx="1">
              <a:schemeClr val="accent1"/>
            </a:lnRef>
            <a:fillRef idx="0">
              <a:schemeClr val="accent1"/>
            </a:fillRef>
            <a:effectRef idx="0">
              <a:schemeClr val="accent1"/>
            </a:effectRef>
            <a:fontRef idx="minor">
              <a:schemeClr val="tx1"/>
            </a:fontRef>
          </p:style>
        </p:cxnSp>
        <p:cxnSp>
          <p:nvCxnSpPr>
            <p:cNvPr id="73" name="直接连接符 77"/>
            <p:cNvCxnSpPr/>
            <p:nvPr/>
          </p:nvCxnSpPr>
          <p:spPr>
            <a:xfrm flipV="1">
              <a:off x="1755921" y="5718628"/>
              <a:ext cx="703871" cy="0"/>
            </a:xfrm>
            <a:prstGeom prst="line">
              <a:avLst/>
            </a:prstGeom>
            <a:ln w="41275">
              <a:solidFill>
                <a:srgbClr val="6BAE21"/>
              </a:solidFill>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rot="5400000" flipV="1">
              <a:off x="1114655" y="5340627"/>
              <a:ext cx="756000" cy="756000"/>
            </a:xfrm>
            <a:prstGeom prst="ellipse">
              <a:avLst/>
            </a:prstGeom>
            <a:solidFill>
              <a:schemeClr val="bg1"/>
            </a:solidFill>
            <a:ln w="38100">
              <a:solidFill>
                <a:srgbClr val="6BA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prstClr val="white"/>
                </a:solidFill>
                <a:latin typeface="Calibri" panose="020F0502020204030204"/>
                <a:ea typeface="宋体" panose="02010600030101010101" pitchFamily="2" charset="-122"/>
              </a:endParaRPr>
            </a:p>
          </p:txBody>
        </p:sp>
        <p:sp>
          <p:nvSpPr>
            <p:cNvPr id="75" name="Freeform 6"/>
            <p:cNvSpPr>
              <a:spLocks noEditPoints="1"/>
            </p:cNvSpPr>
            <p:nvPr/>
          </p:nvSpPr>
          <p:spPr bwMode="auto">
            <a:xfrm>
              <a:off x="1258776" y="5467943"/>
              <a:ext cx="467758" cy="501369"/>
            </a:xfrm>
            <a:custGeom>
              <a:avLst/>
              <a:gdLst>
                <a:gd name="T0" fmla="*/ 39 w 69"/>
                <a:gd name="T1" fmla="*/ 43 h 75"/>
                <a:gd name="T2" fmla="*/ 40 w 69"/>
                <a:gd name="T3" fmla="*/ 48 h 75"/>
                <a:gd name="T4" fmla="*/ 36 w 69"/>
                <a:gd name="T5" fmla="*/ 60 h 75"/>
                <a:gd name="T6" fmla="*/ 28 w 69"/>
                <a:gd name="T7" fmla="*/ 69 h 75"/>
                <a:gd name="T8" fmla="*/ 17 w 69"/>
                <a:gd name="T9" fmla="*/ 75 h 75"/>
                <a:gd name="T10" fmla="*/ 6 w 69"/>
                <a:gd name="T11" fmla="*/ 71 h 75"/>
                <a:gd name="T12" fmla="*/ 6 w 69"/>
                <a:gd name="T13" fmla="*/ 71 h 75"/>
                <a:gd name="T14" fmla="*/ 0 w 69"/>
                <a:gd name="T15" fmla="*/ 60 h 75"/>
                <a:gd name="T16" fmla="*/ 4 w 69"/>
                <a:gd name="T17" fmla="*/ 48 h 75"/>
                <a:gd name="T18" fmla="*/ 12 w 69"/>
                <a:gd name="T19" fmla="*/ 39 h 75"/>
                <a:gd name="T20" fmla="*/ 23 w 69"/>
                <a:gd name="T21" fmla="*/ 33 h 75"/>
                <a:gd name="T22" fmla="*/ 29 w 69"/>
                <a:gd name="T23" fmla="*/ 34 h 75"/>
                <a:gd name="T24" fmla="*/ 22 w 69"/>
                <a:gd name="T25" fmla="*/ 42 h 75"/>
                <a:gd name="T26" fmla="*/ 18 w 69"/>
                <a:gd name="T27" fmla="*/ 45 h 75"/>
                <a:gd name="T28" fmla="*/ 10 w 69"/>
                <a:gd name="T29" fmla="*/ 54 h 75"/>
                <a:gd name="T30" fmla="*/ 9 w 69"/>
                <a:gd name="T31" fmla="*/ 59 h 75"/>
                <a:gd name="T32" fmla="*/ 11 w 69"/>
                <a:gd name="T33" fmla="*/ 64 h 75"/>
                <a:gd name="T34" fmla="*/ 11 w 69"/>
                <a:gd name="T35" fmla="*/ 64 h 75"/>
                <a:gd name="T36" fmla="*/ 17 w 69"/>
                <a:gd name="T37" fmla="*/ 66 h 75"/>
                <a:gd name="T38" fmla="*/ 22 w 69"/>
                <a:gd name="T39" fmla="*/ 64 h 75"/>
                <a:gd name="T40" fmla="*/ 30 w 69"/>
                <a:gd name="T41" fmla="*/ 54 h 75"/>
                <a:gd name="T42" fmla="*/ 31 w 69"/>
                <a:gd name="T43" fmla="*/ 51 h 75"/>
                <a:gd name="T44" fmla="*/ 39 w 69"/>
                <a:gd name="T45" fmla="*/ 43 h 75"/>
                <a:gd name="T46" fmla="*/ 63 w 69"/>
                <a:gd name="T47" fmla="*/ 5 h 75"/>
                <a:gd name="T48" fmla="*/ 51 w 69"/>
                <a:gd name="T49" fmla="*/ 1 h 75"/>
                <a:gd name="T50" fmla="*/ 40 w 69"/>
                <a:gd name="T51" fmla="*/ 6 h 75"/>
                <a:gd name="T52" fmla="*/ 32 w 69"/>
                <a:gd name="T53" fmla="*/ 15 h 75"/>
                <a:gd name="T54" fmla="*/ 28 w 69"/>
                <a:gd name="T55" fmla="*/ 27 h 75"/>
                <a:gd name="T56" fmla="*/ 30 w 69"/>
                <a:gd name="T57" fmla="*/ 33 h 75"/>
                <a:gd name="T58" fmla="*/ 37 w 69"/>
                <a:gd name="T59" fmla="*/ 25 h 75"/>
                <a:gd name="T60" fmla="*/ 39 w 69"/>
                <a:gd name="T61" fmla="*/ 21 h 75"/>
                <a:gd name="T62" fmla="*/ 47 w 69"/>
                <a:gd name="T63" fmla="*/ 12 h 75"/>
                <a:gd name="T64" fmla="*/ 52 w 69"/>
                <a:gd name="T65" fmla="*/ 9 h 75"/>
                <a:gd name="T66" fmla="*/ 57 w 69"/>
                <a:gd name="T67" fmla="*/ 11 h 75"/>
                <a:gd name="T68" fmla="*/ 57 w 69"/>
                <a:gd name="T69" fmla="*/ 11 h 75"/>
                <a:gd name="T70" fmla="*/ 60 w 69"/>
                <a:gd name="T71" fmla="*/ 16 h 75"/>
                <a:gd name="T72" fmla="*/ 58 w 69"/>
                <a:gd name="T73" fmla="*/ 22 h 75"/>
                <a:gd name="T74" fmla="*/ 50 w 69"/>
                <a:gd name="T75" fmla="*/ 31 h 75"/>
                <a:gd name="T76" fmla="*/ 47 w 69"/>
                <a:gd name="T77" fmla="*/ 33 h 75"/>
                <a:gd name="T78" fmla="*/ 40 w 69"/>
                <a:gd name="T79" fmla="*/ 42 h 75"/>
                <a:gd name="T80" fmla="*/ 46 w 69"/>
                <a:gd name="T81" fmla="*/ 42 h 75"/>
                <a:gd name="T82" fmla="*/ 57 w 69"/>
                <a:gd name="T83" fmla="*/ 37 h 75"/>
                <a:gd name="T84" fmla="*/ 65 w 69"/>
                <a:gd name="T85" fmla="*/ 28 h 75"/>
                <a:gd name="T86" fmla="*/ 69 w 69"/>
                <a:gd name="T87" fmla="*/ 16 h 75"/>
                <a:gd name="T88" fmla="*/ 63 w 69"/>
                <a:gd name="T89" fmla="*/ 5 h 75"/>
                <a:gd name="T90" fmla="*/ 63 w 69"/>
                <a:gd name="T91" fmla="*/ 5 h 75"/>
                <a:gd name="T92" fmla="*/ 49 w 69"/>
                <a:gd name="T93" fmla="*/ 22 h 75"/>
                <a:gd name="T94" fmla="*/ 42 w 69"/>
                <a:gd name="T95" fmla="*/ 22 h 75"/>
                <a:gd name="T96" fmla="*/ 21 w 69"/>
                <a:gd name="T97" fmla="*/ 46 h 75"/>
                <a:gd name="T98" fmla="*/ 22 w 69"/>
                <a:gd name="T99" fmla="*/ 52 h 75"/>
                <a:gd name="T100" fmla="*/ 22 w 69"/>
                <a:gd name="T101" fmla="*/ 52 h 75"/>
                <a:gd name="T102" fmla="*/ 28 w 69"/>
                <a:gd name="T103" fmla="*/ 52 h 75"/>
                <a:gd name="T104" fmla="*/ 49 w 69"/>
                <a:gd name="T105" fmla="*/ 28 h 75"/>
                <a:gd name="T106" fmla="*/ 49 w 69"/>
                <a:gd name="T107"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 h="75">
                  <a:moveTo>
                    <a:pt x="39" y="43"/>
                  </a:moveTo>
                  <a:cubicBezTo>
                    <a:pt x="40" y="44"/>
                    <a:pt x="40" y="46"/>
                    <a:pt x="40" y="48"/>
                  </a:cubicBezTo>
                  <a:cubicBezTo>
                    <a:pt x="41" y="52"/>
                    <a:pt x="39" y="57"/>
                    <a:pt x="36" y="60"/>
                  </a:cubicBezTo>
                  <a:cubicBezTo>
                    <a:pt x="28" y="69"/>
                    <a:pt x="28" y="69"/>
                    <a:pt x="28" y="69"/>
                  </a:cubicBezTo>
                  <a:cubicBezTo>
                    <a:pt x="25" y="73"/>
                    <a:pt x="21" y="75"/>
                    <a:pt x="17" y="75"/>
                  </a:cubicBezTo>
                  <a:cubicBezTo>
                    <a:pt x="13" y="75"/>
                    <a:pt x="9" y="74"/>
                    <a:pt x="6" y="71"/>
                  </a:cubicBezTo>
                  <a:cubicBezTo>
                    <a:pt x="6" y="71"/>
                    <a:pt x="6" y="71"/>
                    <a:pt x="6" y="71"/>
                  </a:cubicBezTo>
                  <a:cubicBezTo>
                    <a:pt x="2" y="68"/>
                    <a:pt x="0" y="64"/>
                    <a:pt x="0" y="60"/>
                  </a:cubicBezTo>
                  <a:cubicBezTo>
                    <a:pt x="0" y="56"/>
                    <a:pt x="1" y="51"/>
                    <a:pt x="4" y="48"/>
                  </a:cubicBezTo>
                  <a:cubicBezTo>
                    <a:pt x="12" y="39"/>
                    <a:pt x="12" y="39"/>
                    <a:pt x="12" y="39"/>
                  </a:cubicBezTo>
                  <a:cubicBezTo>
                    <a:pt x="15" y="35"/>
                    <a:pt x="19" y="34"/>
                    <a:pt x="23" y="33"/>
                  </a:cubicBezTo>
                  <a:cubicBezTo>
                    <a:pt x="25" y="33"/>
                    <a:pt x="27" y="33"/>
                    <a:pt x="29" y="34"/>
                  </a:cubicBezTo>
                  <a:cubicBezTo>
                    <a:pt x="22" y="42"/>
                    <a:pt x="22" y="42"/>
                    <a:pt x="22" y="42"/>
                  </a:cubicBezTo>
                  <a:cubicBezTo>
                    <a:pt x="21" y="43"/>
                    <a:pt x="19" y="43"/>
                    <a:pt x="18" y="45"/>
                  </a:cubicBezTo>
                  <a:cubicBezTo>
                    <a:pt x="10" y="54"/>
                    <a:pt x="10" y="54"/>
                    <a:pt x="10" y="54"/>
                  </a:cubicBezTo>
                  <a:cubicBezTo>
                    <a:pt x="9" y="55"/>
                    <a:pt x="9" y="57"/>
                    <a:pt x="9" y="59"/>
                  </a:cubicBezTo>
                  <a:cubicBezTo>
                    <a:pt x="9" y="61"/>
                    <a:pt x="10" y="63"/>
                    <a:pt x="11" y="64"/>
                  </a:cubicBezTo>
                  <a:cubicBezTo>
                    <a:pt x="11" y="64"/>
                    <a:pt x="11" y="64"/>
                    <a:pt x="11" y="64"/>
                  </a:cubicBezTo>
                  <a:cubicBezTo>
                    <a:pt x="13" y="66"/>
                    <a:pt x="15" y="66"/>
                    <a:pt x="17" y="66"/>
                  </a:cubicBezTo>
                  <a:cubicBezTo>
                    <a:pt x="19" y="66"/>
                    <a:pt x="20" y="65"/>
                    <a:pt x="22" y="64"/>
                  </a:cubicBezTo>
                  <a:cubicBezTo>
                    <a:pt x="30" y="54"/>
                    <a:pt x="30" y="54"/>
                    <a:pt x="30" y="54"/>
                  </a:cubicBezTo>
                  <a:cubicBezTo>
                    <a:pt x="31" y="53"/>
                    <a:pt x="31" y="52"/>
                    <a:pt x="31" y="51"/>
                  </a:cubicBezTo>
                  <a:cubicBezTo>
                    <a:pt x="39" y="43"/>
                    <a:pt x="39" y="43"/>
                    <a:pt x="39" y="43"/>
                  </a:cubicBezTo>
                  <a:close/>
                  <a:moveTo>
                    <a:pt x="63" y="5"/>
                  </a:moveTo>
                  <a:cubicBezTo>
                    <a:pt x="60" y="2"/>
                    <a:pt x="55" y="0"/>
                    <a:pt x="51" y="1"/>
                  </a:cubicBezTo>
                  <a:cubicBezTo>
                    <a:pt x="47" y="1"/>
                    <a:pt x="43" y="3"/>
                    <a:pt x="40" y="6"/>
                  </a:cubicBezTo>
                  <a:cubicBezTo>
                    <a:pt x="32" y="15"/>
                    <a:pt x="32" y="15"/>
                    <a:pt x="32" y="15"/>
                  </a:cubicBezTo>
                  <a:cubicBezTo>
                    <a:pt x="29" y="19"/>
                    <a:pt x="28" y="23"/>
                    <a:pt x="28" y="27"/>
                  </a:cubicBezTo>
                  <a:cubicBezTo>
                    <a:pt x="28" y="29"/>
                    <a:pt x="29" y="31"/>
                    <a:pt x="30" y="33"/>
                  </a:cubicBezTo>
                  <a:cubicBezTo>
                    <a:pt x="37" y="25"/>
                    <a:pt x="37" y="25"/>
                    <a:pt x="37" y="25"/>
                  </a:cubicBezTo>
                  <a:cubicBezTo>
                    <a:pt x="37" y="24"/>
                    <a:pt x="38" y="22"/>
                    <a:pt x="39" y="21"/>
                  </a:cubicBezTo>
                  <a:cubicBezTo>
                    <a:pt x="47" y="12"/>
                    <a:pt x="47" y="12"/>
                    <a:pt x="47" y="12"/>
                  </a:cubicBezTo>
                  <a:cubicBezTo>
                    <a:pt x="48" y="10"/>
                    <a:pt x="50" y="10"/>
                    <a:pt x="52" y="9"/>
                  </a:cubicBezTo>
                  <a:cubicBezTo>
                    <a:pt x="54" y="9"/>
                    <a:pt x="56" y="10"/>
                    <a:pt x="57" y="11"/>
                  </a:cubicBezTo>
                  <a:cubicBezTo>
                    <a:pt x="57" y="11"/>
                    <a:pt x="57" y="11"/>
                    <a:pt x="57" y="11"/>
                  </a:cubicBezTo>
                  <a:cubicBezTo>
                    <a:pt x="59" y="13"/>
                    <a:pt x="60" y="14"/>
                    <a:pt x="60" y="16"/>
                  </a:cubicBezTo>
                  <a:cubicBezTo>
                    <a:pt x="60" y="18"/>
                    <a:pt x="59" y="20"/>
                    <a:pt x="58" y="22"/>
                  </a:cubicBezTo>
                  <a:cubicBezTo>
                    <a:pt x="50" y="31"/>
                    <a:pt x="50" y="31"/>
                    <a:pt x="50" y="31"/>
                  </a:cubicBezTo>
                  <a:cubicBezTo>
                    <a:pt x="49" y="32"/>
                    <a:pt x="48" y="33"/>
                    <a:pt x="47" y="33"/>
                  </a:cubicBezTo>
                  <a:cubicBezTo>
                    <a:pt x="40" y="42"/>
                    <a:pt x="40" y="42"/>
                    <a:pt x="40" y="42"/>
                  </a:cubicBezTo>
                  <a:cubicBezTo>
                    <a:pt x="42" y="42"/>
                    <a:pt x="44" y="42"/>
                    <a:pt x="46" y="42"/>
                  </a:cubicBezTo>
                  <a:cubicBezTo>
                    <a:pt x="50" y="42"/>
                    <a:pt x="54" y="40"/>
                    <a:pt x="57" y="37"/>
                  </a:cubicBezTo>
                  <a:cubicBezTo>
                    <a:pt x="65" y="28"/>
                    <a:pt x="65" y="28"/>
                    <a:pt x="65" y="28"/>
                  </a:cubicBezTo>
                  <a:cubicBezTo>
                    <a:pt x="68" y="24"/>
                    <a:pt x="69" y="20"/>
                    <a:pt x="69" y="16"/>
                  </a:cubicBezTo>
                  <a:cubicBezTo>
                    <a:pt x="68" y="12"/>
                    <a:pt x="66" y="8"/>
                    <a:pt x="63" y="5"/>
                  </a:cubicBezTo>
                  <a:cubicBezTo>
                    <a:pt x="63" y="5"/>
                    <a:pt x="63" y="5"/>
                    <a:pt x="63" y="5"/>
                  </a:cubicBezTo>
                  <a:close/>
                  <a:moveTo>
                    <a:pt x="49" y="22"/>
                  </a:moveTo>
                  <a:cubicBezTo>
                    <a:pt x="47" y="20"/>
                    <a:pt x="44" y="20"/>
                    <a:pt x="42" y="22"/>
                  </a:cubicBezTo>
                  <a:cubicBezTo>
                    <a:pt x="21" y="46"/>
                    <a:pt x="21" y="46"/>
                    <a:pt x="21" y="46"/>
                  </a:cubicBezTo>
                  <a:cubicBezTo>
                    <a:pt x="20" y="48"/>
                    <a:pt x="20" y="51"/>
                    <a:pt x="22" y="52"/>
                  </a:cubicBezTo>
                  <a:cubicBezTo>
                    <a:pt x="22" y="52"/>
                    <a:pt x="22" y="52"/>
                    <a:pt x="22" y="52"/>
                  </a:cubicBezTo>
                  <a:cubicBezTo>
                    <a:pt x="24" y="54"/>
                    <a:pt x="27" y="54"/>
                    <a:pt x="28" y="52"/>
                  </a:cubicBezTo>
                  <a:cubicBezTo>
                    <a:pt x="49" y="28"/>
                    <a:pt x="49" y="28"/>
                    <a:pt x="49" y="28"/>
                  </a:cubicBezTo>
                  <a:cubicBezTo>
                    <a:pt x="51" y="26"/>
                    <a:pt x="50" y="23"/>
                    <a:pt x="49" y="22"/>
                  </a:cubicBezTo>
                  <a:close/>
                </a:path>
              </a:pathLst>
            </a:custGeom>
            <a:solidFill>
              <a:srgbClr val="6BAE21"/>
            </a:solidFill>
            <a:ln>
              <a:noFill/>
            </a:ln>
          </p:spPr>
          <p:txBody>
            <a:bodyPr vert="horz" wrap="square" lIns="121920" tIns="60960" rIns="121920" bIns="60960" numCol="1" anchor="t" anchorCtr="0" compatLnSpc="1"/>
            <a:lstStyle/>
            <a:p>
              <a:pPr defTabSz="913765"/>
              <a:endParaRPr lang="zh-CN" altLang="en-US" sz="1865">
                <a:solidFill>
                  <a:prstClr val="black"/>
                </a:solidFill>
                <a:latin typeface="Calibri" panose="020F0502020204030204"/>
                <a:ea typeface="宋体" panose="02010600030101010101" pitchFamily="2" charset="-122"/>
              </a:endParaRPr>
            </a:p>
          </p:txBody>
        </p:sp>
      </p:grpSp>
      <p:grpSp>
        <p:nvGrpSpPr>
          <p:cNvPr id="4" name="组合 3"/>
          <p:cNvGrpSpPr/>
          <p:nvPr/>
        </p:nvGrpSpPr>
        <p:grpSpPr>
          <a:xfrm>
            <a:off x="9967802" y="5521352"/>
            <a:ext cx="1266207" cy="1271133"/>
            <a:chOff x="9744715" y="4418876"/>
            <a:chExt cx="1266207" cy="1271133"/>
          </a:xfrm>
        </p:grpSpPr>
        <p:cxnSp>
          <p:nvCxnSpPr>
            <p:cNvPr id="77" name="直接连接符 72"/>
            <p:cNvCxnSpPr/>
            <p:nvPr/>
          </p:nvCxnSpPr>
          <p:spPr>
            <a:xfrm rot="16200000" flipH="1" flipV="1">
              <a:off x="10323819" y="4750161"/>
              <a:ext cx="662569" cy="0"/>
            </a:xfrm>
            <a:prstGeom prst="line">
              <a:avLst/>
            </a:prstGeom>
            <a:ln w="41275">
              <a:solidFill>
                <a:srgbClr val="6BAE21"/>
              </a:solidFill>
            </a:ln>
          </p:spPr>
          <p:style>
            <a:lnRef idx="1">
              <a:schemeClr val="accent1"/>
            </a:lnRef>
            <a:fillRef idx="0">
              <a:schemeClr val="accent1"/>
            </a:fillRef>
            <a:effectRef idx="0">
              <a:schemeClr val="accent1"/>
            </a:effectRef>
            <a:fontRef idx="minor">
              <a:schemeClr val="tx1"/>
            </a:fontRef>
          </p:style>
        </p:cxnSp>
        <p:cxnSp>
          <p:nvCxnSpPr>
            <p:cNvPr id="78" name="直接连接符 73"/>
            <p:cNvCxnSpPr/>
            <p:nvPr/>
          </p:nvCxnSpPr>
          <p:spPr>
            <a:xfrm flipH="1" flipV="1">
              <a:off x="9744715" y="5334191"/>
              <a:ext cx="662569" cy="0"/>
            </a:xfrm>
            <a:prstGeom prst="line">
              <a:avLst/>
            </a:prstGeom>
            <a:ln w="41275">
              <a:solidFill>
                <a:srgbClr val="6BAE21"/>
              </a:solidFill>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rot="16200000" flipH="1" flipV="1">
              <a:off x="10299282" y="4978369"/>
              <a:ext cx="711640" cy="711640"/>
            </a:xfrm>
            <a:prstGeom prst="ellipse">
              <a:avLst/>
            </a:prstGeom>
            <a:solidFill>
              <a:schemeClr val="bg1"/>
            </a:solidFill>
            <a:ln w="38100">
              <a:solidFill>
                <a:srgbClr val="6BA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prstClr val="white"/>
                </a:solidFill>
                <a:latin typeface="Calibri" panose="020F0502020204030204"/>
                <a:ea typeface="宋体" panose="02010600030101010101" pitchFamily="2" charset="-122"/>
              </a:endParaRPr>
            </a:p>
          </p:txBody>
        </p:sp>
        <p:sp>
          <p:nvSpPr>
            <p:cNvPr id="80" name="Freeform 9"/>
            <p:cNvSpPr>
              <a:spLocks noEditPoints="1"/>
            </p:cNvSpPr>
            <p:nvPr/>
          </p:nvSpPr>
          <p:spPr bwMode="auto">
            <a:xfrm>
              <a:off x="10454723" y="5150946"/>
              <a:ext cx="400761" cy="366487"/>
            </a:xfrm>
            <a:custGeom>
              <a:avLst/>
              <a:gdLst>
                <a:gd name="T0" fmla="*/ 6 w 63"/>
                <a:gd name="T1" fmla="*/ 9 h 58"/>
                <a:gd name="T2" fmla="*/ 22 w 63"/>
                <a:gd name="T3" fmla="*/ 1 h 58"/>
                <a:gd name="T4" fmla="*/ 39 w 63"/>
                <a:gd name="T5" fmla="*/ 6 h 58"/>
                <a:gd name="T6" fmla="*/ 47 w 63"/>
                <a:gd name="T7" fmla="*/ 23 h 58"/>
                <a:gd name="T8" fmla="*/ 44 w 63"/>
                <a:gd name="T9" fmla="*/ 37 h 58"/>
                <a:gd name="T10" fmla="*/ 46 w 63"/>
                <a:gd name="T11" fmla="*/ 39 h 58"/>
                <a:gd name="T12" fmla="*/ 48 w 63"/>
                <a:gd name="T13" fmla="*/ 37 h 58"/>
                <a:gd name="T14" fmla="*/ 63 w 63"/>
                <a:gd name="T15" fmla="*/ 49 h 58"/>
                <a:gd name="T16" fmla="*/ 55 w 63"/>
                <a:gd name="T17" fmla="*/ 58 h 58"/>
                <a:gd name="T18" fmla="*/ 41 w 63"/>
                <a:gd name="T19" fmla="*/ 45 h 58"/>
                <a:gd name="T20" fmla="*/ 43 w 63"/>
                <a:gd name="T21" fmla="*/ 43 h 58"/>
                <a:gd name="T22" fmla="*/ 40 w 63"/>
                <a:gd name="T23" fmla="*/ 41 h 58"/>
                <a:gd name="T24" fmla="*/ 25 w 63"/>
                <a:gd name="T25" fmla="*/ 48 h 58"/>
                <a:gd name="T26" fmla="*/ 8 w 63"/>
                <a:gd name="T27" fmla="*/ 42 h 58"/>
                <a:gd name="T28" fmla="*/ 0 w 63"/>
                <a:gd name="T29" fmla="*/ 26 h 58"/>
                <a:gd name="T30" fmla="*/ 6 w 63"/>
                <a:gd name="T31" fmla="*/ 9 h 58"/>
                <a:gd name="T32" fmla="*/ 13 w 63"/>
                <a:gd name="T33" fmla="*/ 21 h 58"/>
                <a:gd name="T34" fmla="*/ 13 w 63"/>
                <a:gd name="T35" fmla="*/ 28 h 58"/>
                <a:gd name="T36" fmla="*/ 21 w 63"/>
                <a:gd name="T37" fmla="*/ 28 h 58"/>
                <a:gd name="T38" fmla="*/ 21 w 63"/>
                <a:gd name="T39" fmla="*/ 35 h 58"/>
                <a:gd name="T40" fmla="*/ 27 w 63"/>
                <a:gd name="T41" fmla="*/ 35 h 58"/>
                <a:gd name="T42" fmla="*/ 27 w 63"/>
                <a:gd name="T43" fmla="*/ 28 h 58"/>
                <a:gd name="T44" fmla="*/ 34 w 63"/>
                <a:gd name="T45" fmla="*/ 28 h 58"/>
                <a:gd name="T46" fmla="*/ 34 w 63"/>
                <a:gd name="T47" fmla="*/ 21 h 58"/>
                <a:gd name="T48" fmla="*/ 27 w 63"/>
                <a:gd name="T49" fmla="*/ 21 h 58"/>
                <a:gd name="T50" fmla="*/ 27 w 63"/>
                <a:gd name="T51" fmla="*/ 14 h 58"/>
                <a:gd name="T52" fmla="*/ 21 w 63"/>
                <a:gd name="T53" fmla="*/ 14 h 58"/>
                <a:gd name="T54" fmla="*/ 21 w 63"/>
                <a:gd name="T55" fmla="*/ 21 h 58"/>
                <a:gd name="T56" fmla="*/ 13 w 63"/>
                <a:gd name="T57" fmla="*/ 21 h 58"/>
                <a:gd name="T58" fmla="*/ 23 w 63"/>
                <a:gd name="T59" fmla="*/ 8 h 58"/>
                <a:gd name="T60" fmla="*/ 12 w 63"/>
                <a:gd name="T61" fmla="*/ 14 h 58"/>
                <a:gd name="T62" fmla="*/ 8 w 63"/>
                <a:gd name="T63" fmla="*/ 25 h 58"/>
                <a:gd name="T64" fmla="*/ 13 w 63"/>
                <a:gd name="T65" fmla="*/ 36 h 58"/>
                <a:gd name="T66" fmla="*/ 25 w 63"/>
                <a:gd name="T67" fmla="*/ 40 h 58"/>
                <a:gd name="T68" fmla="*/ 36 w 63"/>
                <a:gd name="T69" fmla="*/ 35 h 58"/>
                <a:gd name="T70" fmla="*/ 40 w 63"/>
                <a:gd name="T71" fmla="*/ 23 h 58"/>
                <a:gd name="T72" fmla="*/ 34 w 63"/>
                <a:gd name="T73" fmla="*/ 12 h 58"/>
                <a:gd name="T74" fmla="*/ 23 w 63"/>
                <a:gd name="T75"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 h="58">
                  <a:moveTo>
                    <a:pt x="6" y="9"/>
                  </a:moveTo>
                  <a:cubicBezTo>
                    <a:pt x="10" y="4"/>
                    <a:pt x="16" y="1"/>
                    <a:pt x="22" y="1"/>
                  </a:cubicBezTo>
                  <a:cubicBezTo>
                    <a:pt x="28" y="0"/>
                    <a:pt x="34" y="2"/>
                    <a:pt x="39" y="6"/>
                  </a:cubicBezTo>
                  <a:cubicBezTo>
                    <a:pt x="44" y="11"/>
                    <a:pt x="47" y="16"/>
                    <a:pt x="47" y="23"/>
                  </a:cubicBezTo>
                  <a:cubicBezTo>
                    <a:pt x="48" y="27"/>
                    <a:pt x="46" y="32"/>
                    <a:pt x="44" y="37"/>
                  </a:cubicBezTo>
                  <a:cubicBezTo>
                    <a:pt x="46" y="39"/>
                    <a:pt x="46" y="39"/>
                    <a:pt x="46" y="39"/>
                  </a:cubicBezTo>
                  <a:cubicBezTo>
                    <a:pt x="48" y="37"/>
                    <a:pt x="48" y="37"/>
                    <a:pt x="48" y="37"/>
                  </a:cubicBezTo>
                  <a:cubicBezTo>
                    <a:pt x="63" y="49"/>
                    <a:pt x="63" y="49"/>
                    <a:pt x="63" y="49"/>
                  </a:cubicBezTo>
                  <a:cubicBezTo>
                    <a:pt x="55" y="58"/>
                    <a:pt x="55" y="58"/>
                    <a:pt x="55" y="58"/>
                  </a:cubicBezTo>
                  <a:cubicBezTo>
                    <a:pt x="41" y="45"/>
                    <a:pt x="41" y="45"/>
                    <a:pt x="41" y="45"/>
                  </a:cubicBezTo>
                  <a:cubicBezTo>
                    <a:pt x="43" y="43"/>
                    <a:pt x="43" y="43"/>
                    <a:pt x="43" y="43"/>
                  </a:cubicBezTo>
                  <a:cubicBezTo>
                    <a:pt x="40" y="41"/>
                    <a:pt x="40" y="41"/>
                    <a:pt x="40" y="41"/>
                  </a:cubicBezTo>
                  <a:cubicBezTo>
                    <a:pt x="36" y="45"/>
                    <a:pt x="31" y="47"/>
                    <a:pt x="25" y="48"/>
                  </a:cubicBezTo>
                  <a:cubicBezTo>
                    <a:pt x="19" y="48"/>
                    <a:pt x="13" y="46"/>
                    <a:pt x="8" y="42"/>
                  </a:cubicBezTo>
                  <a:cubicBezTo>
                    <a:pt x="3" y="38"/>
                    <a:pt x="1" y="32"/>
                    <a:pt x="0" y="26"/>
                  </a:cubicBezTo>
                  <a:cubicBezTo>
                    <a:pt x="0" y="20"/>
                    <a:pt x="2" y="14"/>
                    <a:pt x="6" y="9"/>
                  </a:cubicBezTo>
                  <a:close/>
                  <a:moveTo>
                    <a:pt x="13" y="21"/>
                  </a:moveTo>
                  <a:cubicBezTo>
                    <a:pt x="13" y="28"/>
                    <a:pt x="13" y="28"/>
                    <a:pt x="13" y="28"/>
                  </a:cubicBezTo>
                  <a:cubicBezTo>
                    <a:pt x="21" y="28"/>
                    <a:pt x="21" y="28"/>
                    <a:pt x="21" y="28"/>
                  </a:cubicBezTo>
                  <a:cubicBezTo>
                    <a:pt x="21" y="35"/>
                    <a:pt x="21" y="35"/>
                    <a:pt x="21" y="35"/>
                  </a:cubicBezTo>
                  <a:cubicBezTo>
                    <a:pt x="27" y="35"/>
                    <a:pt x="27" y="35"/>
                    <a:pt x="27" y="35"/>
                  </a:cubicBezTo>
                  <a:cubicBezTo>
                    <a:pt x="27" y="28"/>
                    <a:pt x="27" y="28"/>
                    <a:pt x="27" y="28"/>
                  </a:cubicBezTo>
                  <a:cubicBezTo>
                    <a:pt x="34" y="28"/>
                    <a:pt x="34" y="28"/>
                    <a:pt x="34" y="28"/>
                  </a:cubicBezTo>
                  <a:cubicBezTo>
                    <a:pt x="34" y="21"/>
                    <a:pt x="34" y="21"/>
                    <a:pt x="34" y="21"/>
                  </a:cubicBezTo>
                  <a:cubicBezTo>
                    <a:pt x="27" y="21"/>
                    <a:pt x="27" y="21"/>
                    <a:pt x="27" y="21"/>
                  </a:cubicBezTo>
                  <a:cubicBezTo>
                    <a:pt x="27" y="14"/>
                    <a:pt x="27" y="14"/>
                    <a:pt x="27" y="14"/>
                  </a:cubicBezTo>
                  <a:cubicBezTo>
                    <a:pt x="21" y="14"/>
                    <a:pt x="21" y="14"/>
                    <a:pt x="21" y="14"/>
                  </a:cubicBezTo>
                  <a:cubicBezTo>
                    <a:pt x="21" y="21"/>
                    <a:pt x="21" y="21"/>
                    <a:pt x="21" y="21"/>
                  </a:cubicBezTo>
                  <a:cubicBezTo>
                    <a:pt x="13" y="21"/>
                    <a:pt x="13" y="21"/>
                    <a:pt x="13" y="21"/>
                  </a:cubicBezTo>
                  <a:close/>
                  <a:moveTo>
                    <a:pt x="23" y="8"/>
                  </a:moveTo>
                  <a:cubicBezTo>
                    <a:pt x="19" y="9"/>
                    <a:pt x="15" y="10"/>
                    <a:pt x="12" y="14"/>
                  </a:cubicBezTo>
                  <a:cubicBezTo>
                    <a:pt x="9" y="17"/>
                    <a:pt x="8" y="21"/>
                    <a:pt x="8" y="25"/>
                  </a:cubicBezTo>
                  <a:cubicBezTo>
                    <a:pt x="8" y="29"/>
                    <a:pt x="10" y="33"/>
                    <a:pt x="13" y="36"/>
                  </a:cubicBezTo>
                  <a:cubicBezTo>
                    <a:pt x="17" y="39"/>
                    <a:pt x="21" y="40"/>
                    <a:pt x="25" y="40"/>
                  </a:cubicBezTo>
                  <a:cubicBezTo>
                    <a:pt x="29" y="40"/>
                    <a:pt x="33" y="38"/>
                    <a:pt x="36" y="35"/>
                  </a:cubicBezTo>
                  <a:cubicBezTo>
                    <a:pt x="39" y="31"/>
                    <a:pt x="40" y="27"/>
                    <a:pt x="40" y="23"/>
                  </a:cubicBezTo>
                  <a:cubicBezTo>
                    <a:pt x="39" y="19"/>
                    <a:pt x="38" y="15"/>
                    <a:pt x="34" y="12"/>
                  </a:cubicBezTo>
                  <a:cubicBezTo>
                    <a:pt x="31" y="9"/>
                    <a:pt x="27" y="8"/>
                    <a:pt x="23" y="8"/>
                  </a:cubicBezTo>
                  <a:close/>
                </a:path>
              </a:pathLst>
            </a:custGeom>
            <a:solidFill>
              <a:srgbClr val="6BAE21"/>
            </a:solidFill>
            <a:ln>
              <a:noFill/>
            </a:ln>
          </p:spPr>
          <p:txBody>
            <a:bodyPr vert="horz" wrap="square" lIns="121920" tIns="60960" rIns="121920" bIns="60960" numCol="1" anchor="t" anchorCtr="0" compatLnSpc="1"/>
            <a:lstStyle/>
            <a:p>
              <a:pPr defTabSz="913765"/>
              <a:endParaRPr lang="zh-CN" altLang="en-US" sz="1865">
                <a:solidFill>
                  <a:prstClr val="black"/>
                </a:solidFill>
                <a:latin typeface="Calibri" panose="020F0502020204030204"/>
                <a:ea typeface="宋体" panose="02010600030101010101" pitchFamily="2" charset="-122"/>
              </a:endParaRPr>
            </a:p>
          </p:txBody>
        </p:sp>
      </p:grpSp>
      <p:sp>
        <p:nvSpPr>
          <p:cNvPr id="82" name="文本框 81"/>
          <p:cNvSpPr txBox="1"/>
          <p:nvPr/>
        </p:nvSpPr>
        <p:spPr>
          <a:xfrm>
            <a:off x="2009606" y="585794"/>
            <a:ext cx="1443024" cy="400110"/>
          </a:xfrm>
          <a:prstGeom prst="rect">
            <a:avLst/>
          </a:prstGeom>
          <a:noFill/>
        </p:spPr>
        <p:txBody>
          <a:bodyPr wrap="none" rtlCol="0">
            <a:spAutoFit/>
          </a:bodyPr>
          <a:lstStyle/>
          <a:p>
            <a:pPr algn="r" defTabSz="913765"/>
            <a:r>
              <a:rPr lang="en-US" altLang="zh-CN" sz="2000" b="1" dirty="0">
                <a:solidFill>
                  <a:schemeClr val="bg1"/>
                </a:solidFill>
                <a:latin typeface="+mn-ea"/>
                <a:cs typeface="Arial" panose="020B0604020202020204" pitchFamily="34" charset="0"/>
              </a:rPr>
              <a:t>1.</a:t>
            </a:r>
            <a:r>
              <a:rPr lang="zh-CN" altLang="en-US" sz="2000" b="1" dirty="0">
                <a:solidFill>
                  <a:schemeClr val="bg1"/>
                </a:solidFill>
                <a:latin typeface="+mn-ea"/>
                <a:cs typeface="Arial" panose="020B0604020202020204" pitchFamily="34" charset="0"/>
              </a:rPr>
              <a:t>新闻爬取</a:t>
            </a:r>
            <a:endParaRPr lang="en-US" altLang="zh-CN" sz="2000" b="1" dirty="0">
              <a:solidFill>
                <a:schemeClr val="bg1"/>
              </a:solidFill>
              <a:latin typeface="+mn-ea"/>
              <a:cs typeface="Arial" panose="020B0604020202020204" pitchFamily="34" charset="0"/>
            </a:endParaRPr>
          </a:p>
        </p:txBody>
      </p:sp>
      <p:sp>
        <p:nvSpPr>
          <p:cNvPr id="83" name="矩形 82"/>
          <p:cNvSpPr/>
          <p:nvPr/>
        </p:nvSpPr>
        <p:spPr>
          <a:xfrm>
            <a:off x="1797661" y="1003180"/>
            <a:ext cx="2957594" cy="2301784"/>
          </a:xfrm>
          <a:prstGeom prst="rect">
            <a:avLst/>
          </a:prstGeom>
        </p:spPr>
        <p:txBody>
          <a:bodyPr wrap="square">
            <a:spAutoFit/>
          </a:bodyPr>
          <a:lstStyle/>
          <a:p>
            <a:pPr defTabSz="913765">
              <a:lnSpc>
                <a:spcPct val="130000"/>
              </a:lnSpc>
            </a:pPr>
            <a:r>
              <a:rPr lang="zh-CN" altLang="en-US" sz="1600" dirty="0">
                <a:solidFill>
                  <a:schemeClr val="bg1"/>
                </a:solidFill>
                <a:latin typeface="微软雅黑" panose="020B0503020204020204" charset="-122"/>
                <a:cs typeface="微软雅黑" panose="020B0503020204020204" charset="-122"/>
              </a:rPr>
              <a:t>实现了对新闻网页动态加载的评论进行爬取，如搜狐新闻评论爬取。</a:t>
            </a:r>
            <a:r>
              <a:rPr lang="zh-CN" altLang="en-US" sz="1600" dirty="0">
                <a:solidFill>
                  <a:schemeClr val="bg1"/>
                </a:solidFill>
                <a:latin typeface="+mn-ea"/>
              </a:rPr>
              <a:t>未借助开源新闻爬取工具，自己实现了对新闻标题，正文，时间，评论内容，评论数目的高效爬取。项目已开源，被此次作业的其他组参考借鉴。</a:t>
            </a:r>
            <a:endParaRPr lang="zh-CN" altLang="en-US" dirty="0">
              <a:solidFill>
                <a:schemeClr val="bg1"/>
              </a:solidFill>
              <a:latin typeface="+mn-ea"/>
            </a:endParaRPr>
          </a:p>
        </p:txBody>
      </p:sp>
      <p:sp>
        <p:nvSpPr>
          <p:cNvPr id="91" name="文本框 90"/>
          <p:cNvSpPr txBox="1"/>
          <p:nvPr/>
        </p:nvSpPr>
        <p:spPr>
          <a:xfrm>
            <a:off x="8296764" y="733780"/>
            <a:ext cx="1443024" cy="400110"/>
          </a:xfrm>
          <a:prstGeom prst="rect">
            <a:avLst/>
          </a:prstGeom>
          <a:noFill/>
        </p:spPr>
        <p:txBody>
          <a:bodyPr wrap="none" rtlCol="0">
            <a:spAutoFit/>
          </a:bodyPr>
          <a:lstStyle/>
          <a:p>
            <a:pPr algn="r" defTabSz="913765"/>
            <a:r>
              <a:rPr lang="en-US" altLang="zh-CN" sz="2000" b="1" dirty="0">
                <a:solidFill>
                  <a:schemeClr val="bg1"/>
                </a:solidFill>
                <a:latin typeface="+mn-ea"/>
                <a:cs typeface="Arial" panose="020B0604020202020204" pitchFamily="34" charset="0"/>
              </a:rPr>
              <a:t>2.</a:t>
            </a:r>
            <a:r>
              <a:rPr lang="zh-CN" altLang="en-US" sz="2000" b="1" dirty="0">
                <a:solidFill>
                  <a:schemeClr val="bg1"/>
                </a:solidFill>
                <a:latin typeface="+mn-ea"/>
                <a:cs typeface="Arial" panose="020B0604020202020204" pitchFamily="34" charset="0"/>
              </a:rPr>
              <a:t>检索排序</a:t>
            </a:r>
            <a:endParaRPr lang="en-US" altLang="zh-CN" sz="2000" b="1" dirty="0">
              <a:solidFill>
                <a:schemeClr val="bg1"/>
              </a:solidFill>
              <a:latin typeface="+mn-ea"/>
              <a:cs typeface="Arial" panose="020B0604020202020204" pitchFamily="34" charset="0"/>
            </a:endParaRPr>
          </a:p>
        </p:txBody>
      </p:sp>
      <p:sp>
        <p:nvSpPr>
          <p:cNvPr id="92" name="矩形 91"/>
          <p:cNvSpPr/>
          <p:nvPr/>
        </p:nvSpPr>
        <p:spPr>
          <a:xfrm>
            <a:off x="7747809" y="1268121"/>
            <a:ext cx="3107675" cy="1061576"/>
          </a:xfrm>
          <a:prstGeom prst="rect">
            <a:avLst/>
          </a:prstGeom>
        </p:spPr>
        <p:txBody>
          <a:bodyPr wrap="square">
            <a:spAutoFit/>
          </a:bodyPr>
          <a:lstStyle/>
          <a:p>
            <a:pPr defTabSz="913765">
              <a:lnSpc>
                <a:spcPct val="130000"/>
              </a:lnSpc>
            </a:pPr>
            <a:r>
              <a:rPr lang="zh-CN" altLang="en-US" sz="1600" dirty="0">
                <a:solidFill>
                  <a:schemeClr val="bg1"/>
                </a:solidFill>
                <a:latin typeface="+mn-ea"/>
              </a:rPr>
              <a:t>与</a:t>
            </a:r>
            <a:r>
              <a:rPr lang="zh-CN" altLang="en-US" sz="1600" dirty="0">
                <a:solidFill>
                  <a:schemeClr val="bg1"/>
                </a:solidFill>
                <a:latin typeface="微软雅黑" panose="020B0503020204020204" charset="-122"/>
                <a:cs typeface="微软雅黑" panose="020B0503020204020204" charset="-122"/>
              </a:rPr>
              <a:t>典型的热度公式相比，添加了评论数的指标，更精准的刻画“热度”</a:t>
            </a:r>
            <a:r>
              <a:rPr lang="zh-CN" altLang="en-US" sz="1600" dirty="0">
                <a:solidFill>
                  <a:schemeClr val="bg1"/>
                </a:solidFill>
                <a:latin typeface="+mn-ea"/>
              </a:rPr>
              <a:t>的含义</a:t>
            </a:r>
            <a:r>
              <a:rPr lang="zh-CN" altLang="en-US" sz="1335" dirty="0">
                <a:solidFill>
                  <a:srgbClr val="E7E6E6">
                    <a:lumMod val="25000"/>
                  </a:srgbClr>
                </a:solidFill>
                <a:latin typeface="+mn-ea"/>
              </a:rPr>
              <a:t>。</a:t>
            </a:r>
          </a:p>
        </p:txBody>
      </p:sp>
      <p:sp>
        <p:nvSpPr>
          <p:cNvPr id="95" name="矩形 94"/>
          <p:cNvSpPr/>
          <p:nvPr/>
        </p:nvSpPr>
        <p:spPr>
          <a:xfrm>
            <a:off x="5358131" y="400090"/>
            <a:ext cx="1826141" cy="584775"/>
          </a:xfrm>
          <a:prstGeom prst="rect">
            <a:avLst/>
          </a:prstGeom>
        </p:spPr>
        <p:txBody>
          <a:bodyPr wrap="none">
            <a:spAutoFit/>
          </a:bodyPr>
          <a:lstStyle/>
          <a:p>
            <a:r>
              <a:rPr kumimoji="1" lang="zh-CN" altLang="en-US" sz="3200" b="1" dirty="0">
                <a:solidFill>
                  <a:srgbClr val="000000"/>
                </a:solidFill>
              </a:rPr>
              <a:t>阶段计划</a:t>
            </a:r>
            <a:endParaRPr kumimoji="1" lang="en-US" altLang="zh-CN" sz="3200" b="1" dirty="0">
              <a:solidFill>
                <a:srgbClr val="000000"/>
              </a:solidFill>
            </a:endParaRPr>
          </a:p>
        </p:txBody>
      </p:sp>
      <p:sp>
        <p:nvSpPr>
          <p:cNvPr id="36" name="矩形 35"/>
          <p:cNvSpPr/>
          <p:nvPr/>
        </p:nvSpPr>
        <p:spPr>
          <a:xfrm>
            <a:off x="4755255" y="2610570"/>
            <a:ext cx="2524568" cy="1661993"/>
          </a:xfrm>
          <a:prstGeom prst="rect">
            <a:avLst/>
          </a:prstGeom>
        </p:spPr>
        <p:txBody>
          <a:bodyPr wrap="square">
            <a:spAutoFit/>
          </a:bodyPr>
          <a:lstStyle/>
          <a:p>
            <a:pPr algn="ctr">
              <a:lnSpc>
                <a:spcPct val="150000"/>
              </a:lnSpc>
            </a:pPr>
            <a:r>
              <a:rPr lang="en-US" altLang="zh-CN" sz="3200" b="1" dirty="0">
                <a:solidFill>
                  <a:schemeClr val="bg1"/>
                </a:solidFill>
                <a:latin typeface="+mn-ea"/>
              </a:rPr>
              <a:t>PART FIVE    </a:t>
            </a:r>
            <a:r>
              <a:rPr lang="zh-CN" altLang="en-US" sz="3600" b="1" dirty="0">
                <a:solidFill>
                  <a:schemeClr val="bg1"/>
                </a:solidFill>
                <a:latin typeface="+mn-ea"/>
              </a:rPr>
              <a:t>创新点</a:t>
            </a:r>
            <a:endParaRPr lang="en-US" altLang="zh-CN" sz="3200" b="1" dirty="0">
              <a:solidFill>
                <a:schemeClr val="bg1"/>
              </a:solidFill>
              <a:latin typeface="+mn-ea"/>
            </a:endParaRPr>
          </a:p>
        </p:txBody>
      </p:sp>
      <p:sp>
        <p:nvSpPr>
          <p:cNvPr id="37" name="文本框 90"/>
          <p:cNvSpPr txBox="1"/>
          <p:nvPr/>
        </p:nvSpPr>
        <p:spPr>
          <a:xfrm>
            <a:off x="8174678" y="3426132"/>
            <a:ext cx="1955985" cy="400110"/>
          </a:xfrm>
          <a:prstGeom prst="rect">
            <a:avLst/>
          </a:prstGeom>
          <a:noFill/>
        </p:spPr>
        <p:txBody>
          <a:bodyPr wrap="none" rtlCol="0">
            <a:spAutoFit/>
          </a:bodyPr>
          <a:lstStyle/>
          <a:p>
            <a:pPr algn="r" defTabSz="913765"/>
            <a:r>
              <a:rPr lang="en-US" altLang="zh-CN" sz="2000" b="1" dirty="0">
                <a:solidFill>
                  <a:schemeClr val="bg1"/>
                </a:solidFill>
                <a:latin typeface="+mn-ea"/>
                <a:cs typeface="Arial" panose="020B0604020202020204" pitchFamily="34" charset="0"/>
              </a:rPr>
              <a:t>4.</a:t>
            </a:r>
            <a:r>
              <a:rPr lang="zh-CN" altLang="en-US" sz="2000" b="1" dirty="0">
                <a:solidFill>
                  <a:schemeClr val="bg1"/>
                </a:solidFill>
                <a:latin typeface="+mn-ea"/>
                <a:cs typeface="Arial" panose="020B0604020202020204" pitchFamily="34" charset="0"/>
              </a:rPr>
              <a:t>相关搜索推荐</a:t>
            </a:r>
            <a:endParaRPr lang="en-US" altLang="zh-CN" sz="2000" b="1" dirty="0">
              <a:solidFill>
                <a:schemeClr val="bg1"/>
              </a:solidFill>
              <a:latin typeface="+mn-ea"/>
              <a:cs typeface="Arial" panose="020B0604020202020204" pitchFamily="34" charset="0"/>
            </a:endParaRPr>
          </a:p>
        </p:txBody>
      </p:sp>
      <p:sp>
        <p:nvSpPr>
          <p:cNvPr id="38" name="矩形 37"/>
          <p:cNvSpPr/>
          <p:nvPr/>
        </p:nvSpPr>
        <p:spPr>
          <a:xfrm>
            <a:off x="7827173" y="3783133"/>
            <a:ext cx="3107675" cy="2653034"/>
          </a:xfrm>
          <a:prstGeom prst="rect">
            <a:avLst/>
          </a:prstGeom>
        </p:spPr>
        <p:txBody>
          <a:bodyPr wrap="square">
            <a:spAutoFit/>
          </a:bodyPr>
          <a:lstStyle/>
          <a:p>
            <a:pPr defTabSz="913765">
              <a:lnSpc>
                <a:spcPct val="130000"/>
              </a:lnSpc>
            </a:pPr>
            <a:r>
              <a:rPr lang="zh-CN" altLang="en-US" sz="1600" dirty="0">
                <a:solidFill>
                  <a:schemeClr val="bg1"/>
                </a:solidFill>
                <a:latin typeface="+mn-ea"/>
              </a:rPr>
              <a:t>在没有大量用户日志数据的情况下，也能够较准确地推荐相关检索词，根据排序依据不同，推荐检索词也会随之变化；在无法直接得知用户所需信息时，利用用户初次搜索的结果中的重要信息作为相关推荐；使用</a:t>
            </a:r>
            <a:r>
              <a:rPr lang="en-US" altLang="zh-CN" sz="1600" dirty="0" err="1">
                <a:solidFill>
                  <a:schemeClr val="bg1"/>
                </a:solidFill>
                <a:latin typeface="+mn-ea"/>
              </a:rPr>
              <a:t>TextRank</a:t>
            </a:r>
            <a:r>
              <a:rPr lang="zh-CN" altLang="en-US" sz="1600" dirty="0">
                <a:solidFill>
                  <a:schemeClr val="bg1"/>
                </a:solidFill>
                <a:latin typeface="+mn-ea"/>
              </a:rPr>
              <a:t>算法进行关键词抽取</a:t>
            </a:r>
            <a:r>
              <a:rPr lang="zh-CN" altLang="en-US" sz="1335" dirty="0">
                <a:solidFill>
                  <a:srgbClr val="E7E6E6">
                    <a:lumMod val="25000"/>
                  </a:srgbClr>
                </a:solidFill>
                <a:latin typeface="+mn-ea"/>
              </a:rPr>
              <a:t>。</a:t>
            </a:r>
          </a:p>
        </p:txBody>
      </p:sp>
      <p:sp>
        <p:nvSpPr>
          <p:cNvPr id="39" name="文本框 81"/>
          <p:cNvSpPr txBox="1"/>
          <p:nvPr/>
        </p:nvSpPr>
        <p:spPr>
          <a:xfrm>
            <a:off x="1970754" y="3583078"/>
            <a:ext cx="1955985" cy="400110"/>
          </a:xfrm>
          <a:prstGeom prst="rect">
            <a:avLst/>
          </a:prstGeom>
          <a:noFill/>
        </p:spPr>
        <p:txBody>
          <a:bodyPr wrap="none" rtlCol="0">
            <a:spAutoFit/>
          </a:bodyPr>
          <a:lstStyle/>
          <a:p>
            <a:pPr algn="r" defTabSz="913765"/>
            <a:r>
              <a:rPr lang="en-US" altLang="zh-CN" sz="2000" b="1" dirty="0">
                <a:solidFill>
                  <a:schemeClr val="bg1"/>
                </a:solidFill>
                <a:latin typeface="+mn-ea"/>
                <a:cs typeface="Arial" panose="020B0604020202020204" pitchFamily="34" charset="0"/>
              </a:rPr>
              <a:t>3.</a:t>
            </a:r>
            <a:r>
              <a:rPr lang="zh-CN" altLang="en-US" sz="2000" b="1" dirty="0">
                <a:solidFill>
                  <a:schemeClr val="bg1"/>
                </a:solidFill>
                <a:latin typeface="+mn-ea"/>
                <a:cs typeface="Arial" panose="020B0604020202020204" pitchFamily="34" charset="0"/>
              </a:rPr>
              <a:t>评论情感分析</a:t>
            </a:r>
            <a:endParaRPr lang="en-US" altLang="zh-CN" sz="2000" b="1" dirty="0">
              <a:solidFill>
                <a:schemeClr val="bg1"/>
              </a:solidFill>
              <a:latin typeface="+mn-ea"/>
              <a:cs typeface="Arial" panose="020B0604020202020204" pitchFamily="34" charset="0"/>
            </a:endParaRPr>
          </a:p>
        </p:txBody>
      </p:sp>
      <p:sp>
        <p:nvSpPr>
          <p:cNvPr id="40" name="矩形 39"/>
          <p:cNvSpPr/>
          <p:nvPr/>
        </p:nvSpPr>
        <p:spPr>
          <a:xfrm>
            <a:off x="1937823" y="3946727"/>
            <a:ext cx="2957594" cy="1981696"/>
          </a:xfrm>
          <a:prstGeom prst="rect">
            <a:avLst/>
          </a:prstGeom>
        </p:spPr>
        <p:txBody>
          <a:bodyPr wrap="square">
            <a:spAutoFit/>
          </a:bodyPr>
          <a:lstStyle/>
          <a:p>
            <a:pPr defTabSz="913765">
              <a:lnSpc>
                <a:spcPct val="130000"/>
              </a:lnSpc>
            </a:pPr>
            <a:r>
              <a:rPr lang="zh-CN" altLang="en-US" sz="1600" dirty="0">
                <a:solidFill>
                  <a:schemeClr val="bg1"/>
                </a:solidFill>
                <a:latin typeface="微软雅黑" panose="020B0503020204020204" charset="-122"/>
                <a:cs typeface="微软雅黑" panose="020B0503020204020204" charset="-122"/>
              </a:rPr>
              <a:t>利用情感词典，无需进行监督学习即可快速进行极性判断；情感词典涵盖较丰富，综合现有开放的资源；不仅对每条句子进行了极性分析，也对总体评论进行了分析统计。</a:t>
            </a:r>
            <a:endParaRPr lang="zh-CN" altLang="en-US" dirty="0">
              <a:solidFill>
                <a:schemeClr val="bg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0"/>
            <a:ext cx="12192000" cy="6855688"/>
          </a:xfrm>
          <a:prstGeom prst="rect">
            <a:avLst/>
          </a:prstGeom>
          <a:solidFill>
            <a:srgbClr val="00000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 name="直角三角形 2"/>
          <p:cNvSpPr/>
          <p:nvPr/>
        </p:nvSpPr>
        <p:spPr>
          <a:xfrm>
            <a:off x="795" y="4604657"/>
            <a:ext cx="2227721" cy="2227721"/>
          </a:xfrm>
          <a:prstGeom prst="rtTriangle">
            <a:avLst/>
          </a:prstGeom>
          <a:solidFill>
            <a:srgbClr val="6BAE21">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框 3"/>
          <p:cNvSpPr txBox="1"/>
          <p:nvPr/>
        </p:nvSpPr>
        <p:spPr>
          <a:xfrm>
            <a:off x="2569004" y="1660907"/>
            <a:ext cx="7055586" cy="2123658"/>
          </a:xfrm>
          <a:prstGeom prst="rect">
            <a:avLst/>
          </a:prstGeom>
          <a:noFill/>
        </p:spPr>
        <p:txBody>
          <a:bodyPr wrap="none" rtlCol="0">
            <a:spAutoFit/>
          </a:bodyPr>
          <a:lstStyle/>
          <a:p>
            <a:pPr algn="ctr"/>
            <a:r>
              <a:rPr kumimoji="1" lang="en-US" altLang="zh-CN" sz="6600" b="1" dirty="0">
                <a:solidFill>
                  <a:schemeClr val="bg1"/>
                </a:solidFill>
                <a:latin typeface="+mj-ea"/>
                <a:ea typeface="+mj-ea"/>
              </a:rPr>
              <a:t>THANK</a:t>
            </a:r>
            <a:r>
              <a:rPr kumimoji="1" lang="zh-CN" altLang="en-US" sz="6600" b="1" dirty="0">
                <a:solidFill>
                  <a:schemeClr val="bg1"/>
                </a:solidFill>
                <a:latin typeface="+mj-ea"/>
                <a:ea typeface="+mj-ea"/>
              </a:rPr>
              <a:t> </a:t>
            </a:r>
            <a:r>
              <a:rPr kumimoji="1" lang="en-US" altLang="zh-CN" sz="6600" b="1" dirty="0">
                <a:solidFill>
                  <a:schemeClr val="bg1"/>
                </a:solidFill>
                <a:latin typeface="+mj-ea"/>
                <a:ea typeface="+mj-ea"/>
              </a:rPr>
              <a:t>YOU</a:t>
            </a:r>
          </a:p>
          <a:p>
            <a:pPr algn="ctr"/>
            <a:r>
              <a:rPr kumimoji="1" lang="en-US" altLang="zh-CN" sz="6600" b="1" dirty="0">
                <a:solidFill>
                  <a:schemeClr val="bg1"/>
                </a:solidFill>
                <a:latin typeface="+mj-ea"/>
                <a:ea typeface="+mj-ea"/>
              </a:rPr>
              <a:t>FOR</a:t>
            </a:r>
            <a:r>
              <a:rPr kumimoji="1" lang="zh-CN" altLang="en-US" sz="6600" b="1" dirty="0">
                <a:solidFill>
                  <a:schemeClr val="bg1"/>
                </a:solidFill>
                <a:latin typeface="+mj-ea"/>
                <a:ea typeface="+mj-ea"/>
              </a:rPr>
              <a:t> </a:t>
            </a:r>
            <a:r>
              <a:rPr kumimoji="1" lang="en-US" altLang="zh-CN" sz="6600" b="1" dirty="0">
                <a:solidFill>
                  <a:schemeClr val="bg1"/>
                </a:solidFill>
                <a:latin typeface="+mj-ea"/>
                <a:ea typeface="+mj-ea"/>
              </a:rPr>
              <a:t>WATCHING</a:t>
            </a:r>
            <a:endParaRPr kumimoji="1" lang="zh-CN" altLang="en-US" sz="6600" b="1" dirty="0">
              <a:solidFill>
                <a:schemeClr val="bg1"/>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a:off x="832" y="-4072811"/>
            <a:ext cx="10546007" cy="10928500"/>
          </a:xfrm>
          <a:prstGeom prst="rtTriangle">
            <a:avLst/>
          </a:prstGeom>
          <a:solidFill>
            <a:srgbClr val="6BA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直角三角形 1"/>
          <p:cNvSpPr/>
          <p:nvPr/>
        </p:nvSpPr>
        <p:spPr>
          <a:xfrm flipH="1">
            <a:off x="1419014" y="-3890864"/>
            <a:ext cx="10773776" cy="10746555"/>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4" name="组合 3"/>
          <p:cNvGrpSpPr/>
          <p:nvPr/>
        </p:nvGrpSpPr>
        <p:grpSpPr>
          <a:xfrm>
            <a:off x="7430741" y="856652"/>
            <a:ext cx="4237395" cy="3255465"/>
            <a:chOff x="5599610" y="1073759"/>
            <a:chExt cx="3178046" cy="2441599"/>
          </a:xfrm>
        </p:grpSpPr>
        <p:sp>
          <p:nvSpPr>
            <p:cNvPr id="10" name="圆角矩形 9"/>
            <p:cNvSpPr/>
            <p:nvPr/>
          </p:nvSpPr>
          <p:spPr>
            <a:xfrm>
              <a:off x="7856640" y="2579854"/>
              <a:ext cx="533717" cy="510062"/>
            </a:xfrm>
            <a:prstGeom prst="roundRect">
              <a:avLst/>
            </a:prstGeom>
            <a:noFill/>
            <a:ln w="3810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12" name="圆角矩形 11"/>
            <p:cNvSpPr/>
            <p:nvPr/>
          </p:nvSpPr>
          <p:spPr>
            <a:xfrm>
              <a:off x="7007154" y="2402226"/>
              <a:ext cx="340977" cy="325864"/>
            </a:xfrm>
            <a:prstGeom prst="roundRect">
              <a:avLst/>
            </a:prstGeom>
            <a:noFill/>
            <a:ln w="3810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13" name="圆角矩形 12"/>
            <p:cNvSpPr/>
            <p:nvPr/>
          </p:nvSpPr>
          <p:spPr>
            <a:xfrm>
              <a:off x="5599610" y="1754611"/>
              <a:ext cx="340977" cy="327002"/>
            </a:xfrm>
            <a:prstGeom prst="roundRect">
              <a:avLst/>
            </a:prstGeom>
            <a:noFill/>
            <a:ln w="3810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14" name="圆角矩形 13"/>
            <p:cNvSpPr/>
            <p:nvPr/>
          </p:nvSpPr>
          <p:spPr>
            <a:xfrm>
              <a:off x="5959016" y="2797748"/>
              <a:ext cx="472093" cy="451170"/>
            </a:xfrm>
            <a:prstGeom prst="roundRect">
              <a:avLst/>
            </a:prstGeom>
            <a:noFill/>
            <a:ln w="3810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15" name="圆角矩形 14"/>
            <p:cNvSpPr/>
            <p:nvPr/>
          </p:nvSpPr>
          <p:spPr>
            <a:xfrm>
              <a:off x="6543648" y="1073759"/>
              <a:ext cx="340977" cy="325864"/>
            </a:xfrm>
            <a:prstGeom prst="roundRect">
              <a:avLst/>
            </a:prstGeom>
            <a:noFill/>
            <a:ln w="3810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16" name="圆角矩形 15"/>
            <p:cNvSpPr/>
            <p:nvPr/>
          </p:nvSpPr>
          <p:spPr>
            <a:xfrm>
              <a:off x="5880571" y="2178808"/>
              <a:ext cx="340977" cy="325864"/>
            </a:xfrm>
            <a:prstGeom prst="roundRect">
              <a:avLst/>
            </a:prstGeom>
            <a:noFill/>
            <a:ln w="3810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17" name="圆角矩形 16"/>
            <p:cNvSpPr/>
            <p:nvPr/>
          </p:nvSpPr>
          <p:spPr>
            <a:xfrm>
              <a:off x="6457595" y="2015875"/>
              <a:ext cx="340977" cy="325864"/>
            </a:xfrm>
            <a:prstGeom prst="roundRect">
              <a:avLst/>
            </a:prstGeom>
            <a:noFill/>
            <a:ln w="3810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18" name="圆角矩形 17"/>
            <p:cNvSpPr/>
            <p:nvPr/>
          </p:nvSpPr>
          <p:spPr>
            <a:xfrm>
              <a:off x="7395497" y="1086963"/>
              <a:ext cx="340977" cy="325864"/>
            </a:xfrm>
            <a:prstGeom prst="roundRect">
              <a:avLst/>
            </a:prstGeom>
            <a:noFill/>
            <a:ln w="3810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19" name="圆角矩形 18"/>
            <p:cNvSpPr/>
            <p:nvPr/>
          </p:nvSpPr>
          <p:spPr>
            <a:xfrm>
              <a:off x="7003257" y="1283278"/>
              <a:ext cx="533717" cy="510062"/>
            </a:xfrm>
            <a:prstGeom prst="roundRect">
              <a:avLst/>
            </a:prstGeom>
            <a:noFill/>
            <a:ln w="3810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20" name="圆角矩形 19"/>
            <p:cNvSpPr/>
            <p:nvPr/>
          </p:nvSpPr>
          <p:spPr>
            <a:xfrm>
              <a:off x="7504477" y="1558063"/>
              <a:ext cx="352163" cy="336555"/>
            </a:xfrm>
            <a:prstGeom prst="roundRect">
              <a:avLst/>
            </a:prstGeom>
            <a:noFill/>
            <a:ln w="3810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21" name="圆角矩形 20"/>
            <p:cNvSpPr/>
            <p:nvPr/>
          </p:nvSpPr>
          <p:spPr>
            <a:xfrm>
              <a:off x="7980629" y="1096980"/>
              <a:ext cx="352163" cy="336555"/>
            </a:xfrm>
            <a:prstGeom prst="roundRect">
              <a:avLst/>
            </a:prstGeom>
            <a:noFill/>
            <a:ln w="3810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22" name="圆角矩形 21"/>
            <p:cNvSpPr/>
            <p:nvPr/>
          </p:nvSpPr>
          <p:spPr>
            <a:xfrm>
              <a:off x="8425493" y="1679321"/>
              <a:ext cx="352163" cy="336555"/>
            </a:xfrm>
            <a:prstGeom prst="roundRect">
              <a:avLst/>
            </a:prstGeom>
            <a:noFill/>
            <a:ln w="3810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23" name="圆角矩形 22"/>
            <p:cNvSpPr/>
            <p:nvPr/>
          </p:nvSpPr>
          <p:spPr>
            <a:xfrm>
              <a:off x="8241409" y="2425511"/>
              <a:ext cx="352163" cy="336555"/>
            </a:xfrm>
            <a:prstGeom prst="roundRect">
              <a:avLst/>
            </a:prstGeom>
            <a:noFill/>
            <a:ln w="3810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24" name="圆角矩形 23"/>
            <p:cNvSpPr/>
            <p:nvPr/>
          </p:nvSpPr>
          <p:spPr>
            <a:xfrm>
              <a:off x="7581807" y="2010530"/>
              <a:ext cx="352163" cy="336555"/>
            </a:xfrm>
            <a:prstGeom prst="roundRect">
              <a:avLst/>
            </a:prstGeom>
            <a:noFill/>
            <a:ln w="3810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51" name="圆角矩形 50"/>
            <p:cNvSpPr/>
            <p:nvPr/>
          </p:nvSpPr>
          <p:spPr>
            <a:xfrm>
              <a:off x="6250996" y="1328922"/>
              <a:ext cx="603035" cy="576308"/>
            </a:xfrm>
            <a:prstGeom prst="roundRect">
              <a:avLst/>
            </a:prstGeom>
            <a:solidFill>
              <a:sysClr val="window" lastClr="FFFFFF"/>
            </a:solidFill>
            <a:ln w="3175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52" name="Freeform 5"/>
            <p:cNvSpPr>
              <a:spLocks noEditPoints="1"/>
            </p:cNvSpPr>
            <p:nvPr/>
          </p:nvSpPr>
          <p:spPr bwMode="auto">
            <a:xfrm>
              <a:off x="6301359" y="1398108"/>
              <a:ext cx="502309" cy="437936"/>
            </a:xfrm>
            <a:custGeom>
              <a:avLst/>
              <a:gdLst>
                <a:gd name="T0" fmla="*/ 121 w 215"/>
                <a:gd name="T1" fmla="*/ 150 h 187"/>
                <a:gd name="T2" fmla="*/ 56 w 215"/>
                <a:gd name="T3" fmla="*/ 97 h 187"/>
                <a:gd name="T4" fmla="*/ 143 w 215"/>
                <a:gd name="T5" fmla="*/ 69 h 187"/>
                <a:gd name="T6" fmla="*/ 215 w 215"/>
                <a:gd name="T7" fmla="*/ 118 h 187"/>
                <a:gd name="T8" fmla="*/ 215 w 215"/>
                <a:gd name="T9" fmla="*/ 150 h 187"/>
                <a:gd name="T10" fmla="*/ 121 w 215"/>
                <a:gd name="T11" fmla="*/ 186 h 187"/>
                <a:gd name="T12" fmla="*/ 121 w 215"/>
                <a:gd name="T13" fmla="*/ 150 h 187"/>
                <a:gd name="T14" fmla="*/ 33 w 215"/>
                <a:gd name="T15" fmla="*/ 74 h 187"/>
                <a:gd name="T16" fmla="*/ 45 w 215"/>
                <a:gd name="T17" fmla="*/ 70 h 187"/>
                <a:gd name="T18" fmla="*/ 31 w 215"/>
                <a:gd name="T19" fmla="*/ 54 h 187"/>
                <a:gd name="T20" fmla="*/ 32 w 215"/>
                <a:gd name="T21" fmla="*/ 52 h 187"/>
                <a:gd name="T22" fmla="*/ 41 w 215"/>
                <a:gd name="T23" fmla="*/ 46 h 187"/>
                <a:gd name="T24" fmla="*/ 94 w 215"/>
                <a:gd name="T25" fmla="*/ 40 h 187"/>
                <a:gd name="T26" fmla="*/ 110 w 215"/>
                <a:gd name="T27" fmla="*/ 39 h 187"/>
                <a:gd name="T28" fmla="*/ 139 w 215"/>
                <a:gd name="T29" fmla="*/ 32 h 187"/>
                <a:gd name="T30" fmla="*/ 145 w 215"/>
                <a:gd name="T31" fmla="*/ 0 h 187"/>
                <a:gd name="T32" fmla="*/ 135 w 215"/>
                <a:gd name="T33" fmla="*/ 2 h 187"/>
                <a:gd name="T34" fmla="*/ 133 w 215"/>
                <a:gd name="T35" fmla="*/ 24 h 187"/>
                <a:gd name="T36" fmla="*/ 110 w 215"/>
                <a:gd name="T37" fmla="*/ 29 h 187"/>
                <a:gd name="T38" fmla="*/ 93 w 215"/>
                <a:gd name="T39" fmla="*/ 30 h 187"/>
                <a:gd name="T40" fmla="*/ 38 w 215"/>
                <a:gd name="T41" fmla="*/ 37 h 187"/>
                <a:gd name="T42" fmla="*/ 24 w 215"/>
                <a:gd name="T43" fmla="*/ 46 h 187"/>
                <a:gd name="T44" fmla="*/ 21 w 215"/>
                <a:gd name="T45" fmla="*/ 53 h 187"/>
                <a:gd name="T46" fmla="*/ 22 w 215"/>
                <a:gd name="T47" fmla="*/ 61 h 187"/>
                <a:gd name="T48" fmla="*/ 33 w 215"/>
                <a:gd name="T49" fmla="*/ 74 h 187"/>
                <a:gd name="T50" fmla="*/ 42 w 215"/>
                <a:gd name="T51" fmla="*/ 94 h 187"/>
                <a:gd name="T52" fmla="*/ 79 w 215"/>
                <a:gd name="T53" fmla="*/ 82 h 187"/>
                <a:gd name="T54" fmla="*/ 46 w 215"/>
                <a:gd name="T55" fmla="*/ 79 h 187"/>
                <a:gd name="T56" fmla="*/ 10 w 215"/>
                <a:gd name="T57" fmla="*/ 90 h 187"/>
                <a:gd name="T58" fmla="*/ 42 w 215"/>
                <a:gd name="T59" fmla="*/ 94 h 187"/>
                <a:gd name="T60" fmla="*/ 61 w 215"/>
                <a:gd name="T61" fmla="*/ 74 h 187"/>
                <a:gd name="T62" fmla="*/ 92 w 215"/>
                <a:gd name="T63" fmla="*/ 78 h 187"/>
                <a:gd name="T64" fmla="*/ 92 w 215"/>
                <a:gd name="T65" fmla="*/ 78 h 187"/>
                <a:gd name="T66" fmla="*/ 130 w 215"/>
                <a:gd name="T67" fmla="*/ 66 h 187"/>
                <a:gd name="T68" fmla="*/ 78 w 215"/>
                <a:gd name="T69" fmla="*/ 69 h 187"/>
                <a:gd name="T70" fmla="*/ 61 w 215"/>
                <a:gd name="T71" fmla="*/ 74 h 187"/>
                <a:gd name="T72" fmla="*/ 0 w 215"/>
                <a:gd name="T73" fmla="*/ 97 h 187"/>
                <a:gd name="T74" fmla="*/ 0 w 215"/>
                <a:gd name="T75" fmla="*/ 127 h 187"/>
                <a:gd name="T76" fmla="*/ 107 w 215"/>
                <a:gd name="T77" fmla="*/ 187 h 187"/>
                <a:gd name="T78" fmla="*/ 107 w 215"/>
                <a:gd name="T79" fmla="*/ 157 h 187"/>
                <a:gd name="T80" fmla="*/ 0 w 215"/>
                <a:gd name="T81" fmla="*/ 9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5" h="187">
                  <a:moveTo>
                    <a:pt x="121" y="150"/>
                  </a:moveTo>
                  <a:cubicBezTo>
                    <a:pt x="112" y="119"/>
                    <a:pt x="87" y="104"/>
                    <a:pt x="56" y="97"/>
                  </a:cubicBezTo>
                  <a:cubicBezTo>
                    <a:pt x="143" y="69"/>
                    <a:pt x="143" y="69"/>
                    <a:pt x="143" y="69"/>
                  </a:cubicBezTo>
                  <a:cubicBezTo>
                    <a:pt x="178" y="78"/>
                    <a:pt x="206" y="100"/>
                    <a:pt x="215" y="118"/>
                  </a:cubicBezTo>
                  <a:cubicBezTo>
                    <a:pt x="215" y="150"/>
                    <a:pt x="215" y="150"/>
                    <a:pt x="215" y="150"/>
                  </a:cubicBezTo>
                  <a:cubicBezTo>
                    <a:pt x="193" y="173"/>
                    <a:pt x="160" y="183"/>
                    <a:pt x="121" y="186"/>
                  </a:cubicBezTo>
                  <a:cubicBezTo>
                    <a:pt x="121" y="174"/>
                    <a:pt x="121" y="162"/>
                    <a:pt x="121" y="150"/>
                  </a:cubicBezTo>
                  <a:close/>
                  <a:moveTo>
                    <a:pt x="33" y="74"/>
                  </a:moveTo>
                  <a:cubicBezTo>
                    <a:pt x="45" y="70"/>
                    <a:pt x="45" y="70"/>
                    <a:pt x="45" y="70"/>
                  </a:cubicBezTo>
                  <a:cubicBezTo>
                    <a:pt x="42" y="68"/>
                    <a:pt x="30" y="59"/>
                    <a:pt x="31" y="54"/>
                  </a:cubicBezTo>
                  <a:cubicBezTo>
                    <a:pt x="31" y="54"/>
                    <a:pt x="32" y="53"/>
                    <a:pt x="32" y="52"/>
                  </a:cubicBezTo>
                  <a:cubicBezTo>
                    <a:pt x="34" y="50"/>
                    <a:pt x="37" y="48"/>
                    <a:pt x="41" y="46"/>
                  </a:cubicBezTo>
                  <a:cubicBezTo>
                    <a:pt x="52" y="42"/>
                    <a:pt x="74" y="41"/>
                    <a:pt x="94" y="40"/>
                  </a:cubicBezTo>
                  <a:cubicBezTo>
                    <a:pt x="100" y="40"/>
                    <a:pt x="105" y="40"/>
                    <a:pt x="110" y="39"/>
                  </a:cubicBezTo>
                  <a:cubicBezTo>
                    <a:pt x="123" y="39"/>
                    <a:pt x="133" y="38"/>
                    <a:pt x="139" y="32"/>
                  </a:cubicBezTo>
                  <a:cubicBezTo>
                    <a:pt x="146" y="27"/>
                    <a:pt x="149" y="17"/>
                    <a:pt x="145" y="0"/>
                  </a:cubicBezTo>
                  <a:cubicBezTo>
                    <a:pt x="135" y="2"/>
                    <a:pt x="135" y="2"/>
                    <a:pt x="135" y="2"/>
                  </a:cubicBezTo>
                  <a:cubicBezTo>
                    <a:pt x="138" y="15"/>
                    <a:pt x="137" y="21"/>
                    <a:pt x="133" y="24"/>
                  </a:cubicBezTo>
                  <a:cubicBezTo>
                    <a:pt x="129" y="28"/>
                    <a:pt x="120" y="28"/>
                    <a:pt x="110" y="29"/>
                  </a:cubicBezTo>
                  <a:cubicBezTo>
                    <a:pt x="104" y="29"/>
                    <a:pt x="99" y="30"/>
                    <a:pt x="93" y="30"/>
                  </a:cubicBezTo>
                  <a:cubicBezTo>
                    <a:pt x="72" y="31"/>
                    <a:pt x="49" y="32"/>
                    <a:pt x="38" y="37"/>
                  </a:cubicBezTo>
                  <a:cubicBezTo>
                    <a:pt x="32" y="39"/>
                    <a:pt x="27" y="42"/>
                    <a:pt x="24" y="46"/>
                  </a:cubicBezTo>
                  <a:cubicBezTo>
                    <a:pt x="22" y="48"/>
                    <a:pt x="21" y="50"/>
                    <a:pt x="21" y="53"/>
                  </a:cubicBezTo>
                  <a:cubicBezTo>
                    <a:pt x="20" y="55"/>
                    <a:pt x="21" y="58"/>
                    <a:pt x="22" y="61"/>
                  </a:cubicBezTo>
                  <a:cubicBezTo>
                    <a:pt x="23" y="65"/>
                    <a:pt x="27" y="69"/>
                    <a:pt x="33" y="74"/>
                  </a:cubicBezTo>
                  <a:close/>
                  <a:moveTo>
                    <a:pt x="42" y="94"/>
                  </a:moveTo>
                  <a:cubicBezTo>
                    <a:pt x="79" y="82"/>
                    <a:pt x="79" y="82"/>
                    <a:pt x="79" y="82"/>
                  </a:cubicBezTo>
                  <a:cubicBezTo>
                    <a:pt x="46" y="79"/>
                    <a:pt x="46" y="79"/>
                    <a:pt x="46" y="79"/>
                  </a:cubicBezTo>
                  <a:cubicBezTo>
                    <a:pt x="10" y="90"/>
                    <a:pt x="10" y="90"/>
                    <a:pt x="10" y="90"/>
                  </a:cubicBezTo>
                  <a:cubicBezTo>
                    <a:pt x="21" y="91"/>
                    <a:pt x="32" y="92"/>
                    <a:pt x="42" y="94"/>
                  </a:cubicBezTo>
                  <a:close/>
                  <a:moveTo>
                    <a:pt x="61" y="74"/>
                  </a:moveTo>
                  <a:cubicBezTo>
                    <a:pt x="92" y="78"/>
                    <a:pt x="92" y="78"/>
                    <a:pt x="92" y="78"/>
                  </a:cubicBezTo>
                  <a:cubicBezTo>
                    <a:pt x="92" y="78"/>
                    <a:pt x="92" y="78"/>
                    <a:pt x="92" y="78"/>
                  </a:cubicBezTo>
                  <a:cubicBezTo>
                    <a:pt x="130" y="66"/>
                    <a:pt x="130" y="66"/>
                    <a:pt x="130" y="66"/>
                  </a:cubicBezTo>
                  <a:cubicBezTo>
                    <a:pt x="113" y="63"/>
                    <a:pt x="96" y="64"/>
                    <a:pt x="78" y="69"/>
                  </a:cubicBezTo>
                  <a:cubicBezTo>
                    <a:pt x="61" y="74"/>
                    <a:pt x="61" y="74"/>
                    <a:pt x="61" y="74"/>
                  </a:cubicBezTo>
                  <a:close/>
                  <a:moveTo>
                    <a:pt x="0" y="97"/>
                  </a:moveTo>
                  <a:cubicBezTo>
                    <a:pt x="0" y="107"/>
                    <a:pt x="0" y="117"/>
                    <a:pt x="0" y="127"/>
                  </a:cubicBezTo>
                  <a:cubicBezTo>
                    <a:pt x="36" y="148"/>
                    <a:pt x="71" y="166"/>
                    <a:pt x="107" y="187"/>
                  </a:cubicBezTo>
                  <a:cubicBezTo>
                    <a:pt x="107" y="177"/>
                    <a:pt x="107" y="167"/>
                    <a:pt x="107" y="157"/>
                  </a:cubicBezTo>
                  <a:cubicBezTo>
                    <a:pt x="95" y="112"/>
                    <a:pt x="50" y="104"/>
                    <a:pt x="0" y="97"/>
                  </a:cubicBezTo>
                  <a:close/>
                </a:path>
              </a:pathLst>
            </a:custGeom>
            <a:solidFill>
              <a:srgbClr val="6BAE21"/>
            </a:solidFill>
            <a:ln>
              <a:noFill/>
            </a:ln>
          </p:spPr>
          <p:txBody>
            <a:bodyPr vert="horz" wrap="square" lIns="121920" tIns="60960" rIns="121920" bIns="60960" numCol="1" anchor="t" anchorCtr="0" compatLnSpc="1"/>
            <a:lstStyle/>
            <a:p>
              <a:pPr defTabSz="1218565">
                <a:defRPr/>
              </a:pPr>
              <a:endParaRPr lang="zh-CN" altLang="en-US" kern="0">
                <a:solidFill>
                  <a:sysClr val="windowText" lastClr="000000"/>
                </a:solidFill>
              </a:endParaRPr>
            </a:p>
          </p:txBody>
        </p:sp>
        <p:sp>
          <p:nvSpPr>
            <p:cNvPr id="49" name="圆角矩形 48"/>
            <p:cNvSpPr/>
            <p:nvPr/>
          </p:nvSpPr>
          <p:spPr>
            <a:xfrm>
              <a:off x="6102147" y="2325839"/>
              <a:ext cx="751148" cy="717856"/>
            </a:xfrm>
            <a:prstGeom prst="roundRect">
              <a:avLst/>
            </a:prstGeom>
            <a:solidFill>
              <a:sysClr val="window" lastClr="FFFFFF"/>
            </a:solidFill>
            <a:ln w="3175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50" name="Freeform 9"/>
            <p:cNvSpPr>
              <a:spLocks noEditPoints="1"/>
            </p:cNvSpPr>
            <p:nvPr/>
          </p:nvSpPr>
          <p:spPr bwMode="auto">
            <a:xfrm>
              <a:off x="6195336" y="2451680"/>
              <a:ext cx="564770" cy="466172"/>
            </a:xfrm>
            <a:custGeom>
              <a:avLst/>
              <a:gdLst>
                <a:gd name="T0" fmla="*/ 122 w 300"/>
                <a:gd name="T1" fmla="*/ 0 h 247"/>
                <a:gd name="T2" fmla="*/ 208 w 300"/>
                <a:gd name="T3" fmla="*/ 36 h 247"/>
                <a:gd name="T4" fmla="*/ 244 w 300"/>
                <a:gd name="T5" fmla="*/ 122 h 247"/>
                <a:gd name="T6" fmla="*/ 208 w 300"/>
                <a:gd name="T7" fmla="*/ 208 h 247"/>
                <a:gd name="T8" fmla="*/ 122 w 300"/>
                <a:gd name="T9" fmla="*/ 244 h 247"/>
                <a:gd name="T10" fmla="*/ 35 w 300"/>
                <a:gd name="T11" fmla="*/ 208 h 247"/>
                <a:gd name="T12" fmla="*/ 0 w 300"/>
                <a:gd name="T13" fmla="*/ 122 h 247"/>
                <a:gd name="T14" fmla="*/ 35 w 300"/>
                <a:gd name="T15" fmla="*/ 36 h 247"/>
                <a:gd name="T16" fmla="*/ 122 w 300"/>
                <a:gd name="T17" fmla="*/ 0 h 247"/>
                <a:gd name="T18" fmla="*/ 175 w 300"/>
                <a:gd name="T19" fmla="*/ 245 h 247"/>
                <a:gd name="T20" fmla="*/ 300 w 300"/>
                <a:gd name="T21" fmla="*/ 158 h 247"/>
                <a:gd name="T22" fmla="*/ 298 w 300"/>
                <a:gd name="T23" fmla="*/ 126 h 247"/>
                <a:gd name="T24" fmla="*/ 175 w 300"/>
                <a:gd name="T25" fmla="*/ 245 h 247"/>
                <a:gd name="T26" fmla="*/ 130 w 300"/>
                <a:gd name="T27" fmla="*/ 80 h 247"/>
                <a:gd name="T28" fmla="*/ 151 w 300"/>
                <a:gd name="T29" fmla="*/ 91 h 247"/>
                <a:gd name="T30" fmla="*/ 181 w 300"/>
                <a:gd name="T31" fmla="*/ 71 h 247"/>
                <a:gd name="T32" fmla="*/ 177 w 300"/>
                <a:gd name="T33" fmla="*/ 66 h 247"/>
                <a:gd name="T34" fmla="*/ 130 w 300"/>
                <a:gd name="T35" fmla="*/ 44 h 247"/>
                <a:gd name="T36" fmla="*/ 130 w 300"/>
                <a:gd name="T37" fmla="*/ 80 h 247"/>
                <a:gd name="T38" fmla="*/ 162 w 300"/>
                <a:gd name="T39" fmla="*/ 108 h 247"/>
                <a:gd name="T40" fmla="*/ 164 w 300"/>
                <a:gd name="T41" fmla="*/ 122 h 247"/>
                <a:gd name="T42" fmla="*/ 161 w 300"/>
                <a:gd name="T43" fmla="*/ 138 h 247"/>
                <a:gd name="T44" fmla="*/ 192 w 300"/>
                <a:gd name="T45" fmla="*/ 157 h 247"/>
                <a:gd name="T46" fmla="*/ 200 w 300"/>
                <a:gd name="T47" fmla="*/ 122 h 247"/>
                <a:gd name="T48" fmla="*/ 192 w 300"/>
                <a:gd name="T49" fmla="*/ 87 h 247"/>
                <a:gd name="T50" fmla="*/ 162 w 300"/>
                <a:gd name="T51" fmla="*/ 108 h 247"/>
                <a:gd name="T52" fmla="*/ 149 w 300"/>
                <a:gd name="T53" fmla="*/ 154 h 247"/>
                <a:gd name="T54" fmla="*/ 130 w 300"/>
                <a:gd name="T55" fmla="*/ 164 h 247"/>
                <a:gd name="T56" fmla="*/ 130 w 300"/>
                <a:gd name="T57" fmla="*/ 200 h 247"/>
                <a:gd name="T58" fmla="*/ 177 w 300"/>
                <a:gd name="T59" fmla="*/ 178 h 247"/>
                <a:gd name="T60" fmla="*/ 181 w 300"/>
                <a:gd name="T61" fmla="*/ 174 h 247"/>
                <a:gd name="T62" fmla="*/ 149 w 300"/>
                <a:gd name="T63" fmla="*/ 154 h 247"/>
                <a:gd name="T64" fmla="*/ 110 w 300"/>
                <a:gd name="T65" fmla="*/ 163 h 247"/>
                <a:gd name="T66" fmla="*/ 94 w 300"/>
                <a:gd name="T67" fmla="*/ 155 h 247"/>
                <a:gd name="T68" fmla="*/ 64 w 300"/>
                <a:gd name="T69" fmla="*/ 176 h 247"/>
                <a:gd name="T70" fmla="*/ 66 w 300"/>
                <a:gd name="T71" fmla="*/ 178 h 247"/>
                <a:gd name="T72" fmla="*/ 110 w 300"/>
                <a:gd name="T73" fmla="*/ 200 h 247"/>
                <a:gd name="T74" fmla="*/ 110 w 300"/>
                <a:gd name="T75" fmla="*/ 163 h 247"/>
                <a:gd name="T76" fmla="*/ 82 w 300"/>
                <a:gd name="T77" fmla="*/ 139 h 247"/>
                <a:gd name="T78" fmla="*/ 79 w 300"/>
                <a:gd name="T79" fmla="*/ 122 h 247"/>
                <a:gd name="T80" fmla="*/ 80 w 300"/>
                <a:gd name="T81" fmla="*/ 111 h 247"/>
                <a:gd name="T82" fmla="*/ 49 w 300"/>
                <a:gd name="T83" fmla="*/ 92 h 247"/>
                <a:gd name="T84" fmla="*/ 43 w 300"/>
                <a:gd name="T85" fmla="*/ 122 h 247"/>
                <a:gd name="T86" fmla="*/ 52 w 300"/>
                <a:gd name="T87" fmla="*/ 159 h 247"/>
                <a:gd name="T88" fmla="*/ 82 w 300"/>
                <a:gd name="T89" fmla="*/ 139 h 247"/>
                <a:gd name="T90" fmla="*/ 90 w 300"/>
                <a:gd name="T91" fmla="*/ 94 h 247"/>
                <a:gd name="T92" fmla="*/ 91 w 300"/>
                <a:gd name="T93" fmla="*/ 92 h 247"/>
                <a:gd name="T94" fmla="*/ 110 w 300"/>
                <a:gd name="T95" fmla="*/ 81 h 247"/>
                <a:gd name="T96" fmla="*/ 110 w 300"/>
                <a:gd name="T97" fmla="*/ 44 h 247"/>
                <a:gd name="T98" fmla="*/ 66 w 300"/>
                <a:gd name="T99" fmla="*/ 66 h 247"/>
                <a:gd name="T100" fmla="*/ 59 w 300"/>
                <a:gd name="T101" fmla="*/ 74 h 247"/>
                <a:gd name="T102" fmla="*/ 90 w 300"/>
                <a:gd name="T103" fmla="*/ 9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47">
                  <a:moveTo>
                    <a:pt x="122" y="0"/>
                  </a:moveTo>
                  <a:cubicBezTo>
                    <a:pt x="155" y="0"/>
                    <a:pt x="186" y="14"/>
                    <a:pt x="208" y="36"/>
                  </a:cubicBezTo>
                  <a:cubicBezTo>
                    <a:pt x="230" y="58"/>
                    <a:pt x="244" y="88"/>
                    <a:pt x="244" y="122"/>
                  </a:cubicBezTo>
                  <a:cubicBezTo>
                    <a:pt x="244" y="156"/>
                    <a:pt x="230" y="186"/>
                    <a:pt x="208" y="208"/>
                  </a:cubicBezTo>
                  <a:cubicBezTo>
                    <a:pt x="186" y="230"/>
                    <a:pt x="155" y="244"/>
                    <a:pt x="122" y="244"/>
                  </a:cubicBezTo>
                  <a:cubicBezTo>
                    <a:pt x="88" y="244"/>
                    <a:pt x="57" y="230"/>
                    <a:pt x="35" y="208"/>
                  </a:cubicBezTo>
                  <a:cubicBezTo>
                    <a:pt x="13" y="186"/>
                    <a:pt x="0" y="156"/>
                    <a:pt x="0" y="122"/>
                  </a:cubicBezTo>
                  <a:cubicBezTo>
                    <a:pt x="0" y="88"/>
                    <a:pt x="13" y="58"/>
                    <a:pt x="35" y="36"/>
                  </a:cubicBezTo>
                  <a:cubicBezTo>
                    <a:pt x="57" y="14"/>
                    <a:pt x="88" y="0"/>
                    <a:pt x="122" y="0"/>
                  </a:cubicBezTo>
                  <a:close/>
                  <a:moveTo>
                    <a:pt x="175" y="245"/>
                  </a:moveTo>
                  <a:cubicBezTo>
                    <a:pt x="292" y="247"/>
                    <a:pt x="257" y="150"/>
                    <a:pt x="300" y="158"/>
                  </a:cubicBezTo>
                  <a:cubicBezTo>
                    <a:pt x="298" y="126"/>
                    <a:pt x="298" y="126"/>
                    <a:pt x="298" y="126"/>
                  </a:cubicBezTo>
                  <a:cubicBezTo>
                    <a:pt x="230" y="122"/>
                    <a:pt x="286" y="229"/>
                    <a:pt x="175" y="245"/>
                  </a:cubicBezTo>
                  <a:close/>
                  <a:moveTo>
                    <a:pt x="130" y="80"/>
                  </a:moveTo>
                  <a:cubicBezTo>
                    <a:pt x="139" y="82"/>
                    <a:pt x="146" y="86"/>
                    <a:pt x="151" y="91"/>
                  </a:cubicBezTo>
                  <a:cubicBezTo>
                    <a:pt x="181" y="71"/>
                    <a:pt x="181" y="71"/>
                    <a:pt x="181" y="71"/>
                  </a:cubicBezTo>
                  <a:cubicBezTo>
                    <a:pt x="180" y="69"/>
                    <a:pt x="179" y="68"/>
                    <a:pt x="177" y="66"/>
                  </a:cubicBezTo>
                  <a:cubicBezTo>
                    <a:pt x="165" y="54"/>
                    <a:pt x="149" y="46"/>
                    <a:pt x="130" y="44"/>
                  </a:cubicBezTo>
                  <a:cubicBezTo>
                    <a:pt x="130" y="80"/>
                    <a:pt x="130" y="80"/>
                    <a:pt x="130" y="80"/>
                  </a:cubicBezTo>
                  <a:close/>
                  <a:moveTo>
                    <a:pt x="162" y="108"/>
                  </a:moveTo>
                  <a:cubicBezTo>
                    <a:pt x="164" y="112"/>
                    <a:pt x="164" y="117"/>
                    <a:pt x="164" y="122"/>
                  </a:cubicBezTo>
                  <a:cubicBezTo>
                    <a:pt x="164" y="128"/>
                    <a:pt x="163" y="133"/>
                    <a:pt x="161" y="138"/>
                  </a:cubicBezTo>
                  <a:cubicBezTo>
                    <a:pt x="192" y="157"/>
                    <a:pt x="192" y="157"/>
                    <a:pt x="192" y="157"/>
                  </a:cubicBezTo>
                  <a:cubicBezTo>
                    <a:pt x="197" y="147"/>
                    <a:pt x="200" y="135"/>
                    <a:pt x="200" y="122"/>
                  </a:cubicBezTo>
                  <a:cubicBezTo>
                    <a:pt x="200" y="110"/>
                    <a:pt x="197" y="98"/>
                    <a:pt x="192" y="87"/>
                  </a:cubicBezTo>
                  <a:cubicBezTo>
                    <a:pt x="162" y="108"/>
                    <a:pt x="162" y="108"/>
                    <a:pt x="162" y="108"/>
                  </a:cubicBezTo>
                  <a:close/>
                  <a:moveTo>
                    <a:pt x="149" y="154"/>
                  </a:moveTo>
                  <a:cubicBezTo>
                    <a:pt x="144" y="159"/>
                    <a:pt x="138" y="162"/>
                    <a:pt x="130" y="164"/>
                  </a:cubicBezTo>
                  <a:cubicBezTo>
                    <a:pt x="130" y="200"/>
                    <a:pt x="130" y="200"/>
                    <a:pt x="130" y="200"/>
                  </a:cubicBezTo>
                  <a:cubicBezTo>
                    <a:pt x="149" y="198"/>
                    <a:pt x="165" y="190"/>
                    <a:pt x="177" y="178"/>
                  </a:cubicBezTo>
                  <a:cubicBezTo>
                    <a:pt x="178" y="176"/>
                    <a:pt x="180" y="175"/>
                    <a:pt x="181" y="174"/>
                  </a:cubicBezTo>
                  <a:cubicBezTo>
                    <a:pt x="149" y="154"/>
                    <a:pt x="149" y="154"/>
                    <a:pt x="149" y="154"/>
                  </a:cubicBezTo>
                  <a:close/>
                  <a:moveTo>
                    <a:pt x="110" y="163"/>
                  </a:moveTo>
                  <a:cubicBezTo>
                    <a:pt x="104" y="162"/>
                    <a:pt x="99" y="159"/>
                    <a:pt x="94" y="155"/>
                  </a:cubicBezTo>
                  <a:cubicBezTo>
                    <a:pt x="64" y="176"/>
                    <a:pt x="64" y="176"/>
                    <a:pt x="64" y="176"/>
                  </a:cubicBezTo>
                  <a:cubicBezTo>
                    <a:pt x="65" y="176"/>
                    <a:pt x="65" y="177"/>
                    <a:pt x="66" y="178"/>
                  </a:cubicBezTo>
                  <a:cubicBezTo>
                    <a:pt x="78" y="189"/>
                    <a:pt x="93" y="197"/>
                    <a:pt x="110" y="200"/>
                  </a:cubicBezTo>
                  <a:cubicBezTo>
                    <a:pt x="110" y="163"/>
                    <a:pt x="110" y="163"/>
                    <a:pt x="110" y="163"/>
                  </a:cubicBezTo>
                  <a:close/>
                  <a:moveTo>
                    <a:pt x="82" y="139"/>
                  </a:moveTo>
                  <a:cubicBezTo>
                    <a:pt x="80" y="134"/>
                    <a:pt x="79" y="128"/>
                    <a:pt x="79" y="122"/>
                  </a:cubicBezTo>
                  <a:cubicBezTo>
                    <a:pt x="79" y="118"/>
                    <a:pt x="79" y="115"/>
                    <a:pt x="80" y="111"/>
                  </a:cubicBezTo>
                  <a:cubicBezTo>
                    <a:pt x="49" y="92"/>
                    <a:pt x="49" y="92"/>
                    <a:pt x="49" y="92"/>
                  </a:cubicBezTo>
                  <a:cubicBezTo>
                    <a:pt x="45" y="101"/>
                    <a:pt x="43" y="111"/>
                    <a:pt x="43" y="122"/>
                  </a:cubicBezTo>
                  <a:cubicBezTo>
                    <a:pt x="43" y="135"/>
                    <a:pt x="46" y="148"/>
                    <a:pt x="52" y="159"/>
                  </a:cubicBezTo>
                  <a:cubicBezTo>
                    <a:pt x="82" y="139"/>
                    <a:pt x="82" y="139"/>
                    <a:pt x="82" y="139"/>
                  </a:cubicBezTo>
                  <a:close/>
                  <a:moveTo>
                    <a:pt x="90" y="94"/>
                  </a:moveTo>
                  <a:cubicBezTo>
                    <a:pt x="90" y="93"/>
                    <a:pt x="91" y="92"/>
                    <a:pt x="91" y="92"/>
                  </a:cubicBezTo>
                  <a:cubicBezTo>
                    <a:pt x="97" y="86"/>
                    <a:pt x="103" y="83"/>
                    <a:pt x="110" y="81"/>
                  </a:cubicBezTo>
                  <a:cubicBezTo>
                    <a:pt x="110" y="44"/>
                    <a:pt x="110" y="44"/>
                    <a:pt x="110" y="44"/>
                  </a:cubicBezTo>
                  <a:cubicBezTo>
                    <a:pt x="93" y="46"/>
                    <a:pt x="78" y="55"/>
                    <a:pt x="66" y="66"/>
                  </a:cubicBezTo>
                  <a:cubicBezTo>
                    <a:pt x="63" y="69"/>
                    <a:pt x="61" y="72"/>
                    <a:pt x="59" y="74"/>
                  </a:cubicBezTo>
                  <a:lnTo>
                    <a:pt x="90" y="94"/>
                  </a:lnTo>
                  <a:close/>
                </a:path>
              </a:pathLst>
            </a:custGeom>
            <a:solidFill>
              <a:srgbClr val="6BAE21"/>
            </a:solidFill>
            <a:ln>
              <a:noFill/>
            </a:ln>
          </p:spPr>
          <p:txBody>
            <a:bodyPr vert="horz" wrap="square" lIns="121920" tIns="60960" rIns="121920" bIns="60960" numCol="1" anchor="t" anchorCtr="0" compatLnSpc="1"/>
            <a:lstStyle/>
            <a:p>
              <a:pPr defTabSz="1218565">
                <a:defRPr/>
              </a:pPr>
              <a:endParaRPr lang="zh-CN" altLang="en-US" kern="0">
                <a:solidFill>
                  <a:sysClr val="windowText" lastClr="000000"/>
                </a:solidFill>
              </a:endParaRPr>
            </a:p>
          </p:txBody>
        </p:sp>
        <p:sp>
          <p:nvSpPr>
            <p:cNvPr id="47" name="圆角矩形 46"/>
            <p:cNvSpPr/>
            <p:nvPr/>
          </p:nvSpPr>
          <p:spPr>
            <a:xfrm>
              <a:off x="6942672" y="2699108"/>
              <a:ext cx="479079" cy="457845"/>
            </a:xfrm>
            <a:prstGeom prst="roundRect">
              <a:avLst/>
            </a:prstGeom>
            <a:solidFill>
              <a:sysClr val="window" lastClr="FFFFFF"/>
            </a:solidFill>
            <a:ln w="3175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48" name="Freeform 13"/>
            <p:cNvSpPr>
              <a:spLocks noEditPoints="1"/>
            </p:cNvSpPr>
            <p:nvPr/>
          </p:nvSpPr>
          <p:spPr bwMode="auto">
            <a:xfrm>
              <a:off x="7011433" y="2752874"/>
              <a:ext cx="341556" cy="350313"/>
            </a:xfrm>
            <a:custGeom>
              <a:avLst/>
              <a:gdLst>
                <a:gd name="T0" fmla="*/ 5 w 96"/>
                <a:gd name="T1" fmla="*/ 42 h 99"/>
                <a:gd name="T2" fmla="*/ 74 w 96"/>
                <a:gd name="T3" fmla="*/ 42 h 99"/>
                <a:gd name="T4" fmla="*/ 77 w 96"/>
                <a:gd name="T5" fmla="*/ 41 h 99"/>
                <a:gd name="T6" fmla="*/ 91 w 96"/>
                <a:gd name="T7" fmla="*/ 47 h 99"/>
                <a:gd name="T8" fmla="*/ 96 w 96"/>
                <a:gd name="T9" fmla="*/ 60 h 99"/>
                <a:gd name="T10" fmla="*/ 91 w 96"/>
                <a:gd name="T11" fmla="*/ 73 h 99"/>
                <a:gd name="T12" fmla="*/ 77 w 96"/>
                <a:gd name="T13" fmla="*/ 78 h 99"/>
                <a:gd name="T14" fmla="*/ 68 w 96"/>
                <a:gd name="T15" fmla="*/ 76 h 99"/>
                <a:gd name="T16" fmla="*/ 62 w 96"/>
                <a:gd name="T17" fmla="*/ 85 h 99"/>
                <a:gd name="T18" fmla="*/ 67 w 96"/>
                <a:gd name="T19" fmla="*/ 85 h 99"/>
                <a:gd name="T20" fmla="*/ 84 w 96"/>
                <a:gd name="T21" fmla="*/ 85 h 99"/>
                <a:gd name="T22" fmla="*/ 71 w 96"/>
                <a:gd name="T23" fmla="*/ 99 h 99"/>
                <a:gd name="T24" fmla="*/ 17 w 96"/>
                <a:gd name="T25" fmla="*/ 99 h 99"/>
                <a:gd name="T26" fmla="*/ 12 w 96"/>
                <a:gd name="T27" fmla="*/ 99 h 99"/>
                <a:gd name="T28" fmla="*/ 0 w 96"/>
                <a:gd name="T29" fmla="*/ 85 h 99"/>
                <a:gd name="T30" fmla="*/ 17 w 96"/>
                <a:gd name="T31" fmla="*/ 85 h 99"/>
                <a:gd name="T32" fmla="*/ 21 w 96"/>
                <a:gd name="T33" fmla="*/ 85 h 99"/>
                <a:gd name="T34" fmla="*/ 5 w 96"/>
                <a:gd name="T35" fmla="*/ 42 h 99"/>
                <a:gd name="T36" fmla="*/ 56 w 96"/>
                <a:gd name="T37" fmla="*/ 36 h 99"/>
                <a:gd name="T38" fmla="*/ 55 w 96"/>
                <a:gd name="T39" fmla="*/ 6 h 99"/>
                <a:gd name="T40" fmla="*/ 56 w 96"/>
                <a:gd name="T41" fmla="*/ 36 h 99"/>
                <a:gd name="T42" fmla="*/ 43 w 96"/>
                <a:gd name="T43" fmla="*/ 30 h 99"/>
                <a:gd name="T44" fmla="*/ 42 w 96"/>
                <a:gd name="T45" fmla="*/ 0 h 99"/>
                <a:gd name="T46" fmla="*/ 43 w 96"/>
                <a:gd name="T47" fmla="*/ 30 h 99"/>
                <a:gd name="T48" fmla="*/ 30 w 96"/>
                <a:gd name="T49" fmla="*/ 34 h 99"/>
                <a:gd name="T50" fmla="*/ 29 w 96"/>
                <a:gd name="T51" fmla="*/ 4 h 99"/>
                <a:gd name="T52" fmla="*/ 30 w 96"/>
                <a:gd name="T53" fmla="*/ 34 h 99"/>
                <a:gd name="T54" fmla="*/ 15 w 96"/>
                <a:gd name="T55" fmla="*/ 53 h 99"/>
                <a:gd name="T56" fmla="*/ 26 w 96"/>
                <a:gd name="T57" fmla="*/ 80 h 99"/>
                <a:gd name="T58" fmla="*/ 33 w 96"/>
                <a:gd name="T59" fmla="*/ 75 h 99"/>
                <a:gd name="T60" fmla="*/ 24 w 96"/>
                <a:gd name="T61" fmla="*/ 52 h 99"/>
                <a:gd name="T62" fmla="*/ 15 w 96"/>
                <a:gd name="T63" fmla="*/ 53 h 99"/>
                <a:gd name="T64" fmla="*/ 77 w 96"/>
                <a:gd name="T65" fmla="*/ 50 h 99"/>
                <a:gd name="T66" fmla="*/ 72 w 96"/>
                <a:gd name="T67" fmla="*/ 68 h 99"/>
                <a:gd name="T68" fmla="*/ 77 w 96"/>
                <a:gd name="T69" fmla="*/ 70 h 99"/>
                <a:gd name="T70" fmla="*/ 84 w 96"/>
                <a:gd name="T71" fmla="*/ 67 h 99"/>
                <a:gd name="T72" fmla="*/ 87 w 96"/>
                <a:gd name="T73" fmla="*/ 60 h 99"/>
                <a:gd name="T74" fmla="*/ 84 w 96"/>
                <a:gd name="T75" fmla="*/ 53 h 99"/>
                <a:gd name="T76" fmla="*/ 77 w 96"/>
                <a:gd name="T77" fmla="*/ 50 h 99"/>
                <a:gd name="T78" fmla="*/ 77 w 96"/>
                <a:gd name="T79"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9">
                  <a:moveTo>
                    <a:pt x="5" y="42"/>
                  </a:moveTo>
                  <a:cubicBezTo>
                    <a:pt x="28" y="42"/>
                    <a:pt x="51" y="42"/>
                    <a:pt x="74" y="42"/>
                  </a:cubicBezTo>
                  <a:cubicBezTo>
                    <a:pt x="75" y="41"/>
                    <a:pt x="76" y="41"/>
                    <a:pt x="77" y="41"/>
                  </a:cubicBezTo>
                  <a:cubicBezTo>
                    <a:pt x="83" y="41"/>
                    <a:pt x="87" y="43"/>
                    <a:pt x="91" y="47"/>
                  </a:cubicBezTo>
                  <a:cubicBezTo>
                    <a:pt x="94" y="50"/>
                    <a:pt x="96" y="55"/>
                    <a:pt x="96" y="60"/>
                  </a:cubicBezTo>
                  <a:cubicBezTo>
                    <a:pt x="96" y="65"/>
                    <a:pt x="94" y="70"/>
                    <a:pt x="91" y="73"/>
                  </a:cubicBezTo>
                  <a:cubicBezTo>
                    <a:pt x="87" y="76"/>
                    <a:pt x="83" y="78"/>
                    <a:pt x="77" y="78"/>
                  </a:cubicBezTo>
                  <a:cubicBezTo>
                    <a:pt x="74" y="78"/>
                    <a:pt x="71" y="78"/>
                    <a:pt x="68" y="76"/>
                  </a:cubicBezTo>
                  <a:cubicBezTo>
                    <a:pt x="67" y="79"/>
                    <a:pt x="65" y="82"/>
                    <a:pt x="62" y="85"/>
                  </a:cubicBezTo>
                  <a:cubicBezTo>
                    <a:pt x="67" y="85"/>
                    <a:pt x="67" y="85"/>
                    <a:pt x="67" y="85"/>
                  </a:cubicBezTo>
                  <a:cubicBezTo>
                    <a:pt x="84" y="85"/>
                    <a:pt x="84" y="85"/>
                    <a:pt x="84" y="85"/>
                  </a:cubicBezTo>
                  <a:cubicBezTo>
                    <a:pt x="71" y="99"/>
                    <a:pt x="71" y="99"/>
                    <a:pt x="71" y="99"/>
                  </a:cubicBezTo>
                  <a:cubicBezTo>
                    <a:pt x="17" y="99"/>
                    <a:pt x="17" y="99"/>
                    <a:pt x="17" y="99"/>
                  </a:cubicBezTo>
                  <a:cubicBezTo>
                    <a:pt x="12" y="99"/>
                    <a:pt x="12" y="99"/>
                    <a:pt x="12" y="99"/>
                  </a:cubicBezTo>
                  <a:cubicBezTo>
                    <a:pt x="0" y="85"/>
                    <a:pt x="0" y="85"/>
                    <a:pt x="0" y="85"/>
                  </a:cubicBezTo>
                  <a:cubicBezTo>
                    <a:pt x="17" y="85"/>
                    <a:pt x="17" y="85"/>
                    <a:pt x="17" y="85"/>
                  </a:cubicBezTo>
                  <a:cubicBezTo>
                    <a:pt x="21" y="85"/>
                    <a:pt x="21" y="85"/>
                    <a:pt x="21" y="85"/>
                  </a:cubicBezTo>
                  <a:cubicBezTo>
                    <a:pt x="11" y="72"/>
                    <a:pt x="6" y="58"/>
                    <a:pt x="5" y="42"/>
                  </a:cubicBezTo>
                  <a:close/>
                  <a:moveTo>
                    <a:pt x="56" y="36"/>
                  </a:moveTo>
                  <a:cubicBezTo>
                    <a:pt x="42" y="15"/>
                    <a:pt x="59" y="19"/>
                    <a:pt x="55" y="6"/>
                  </a:cubicBezTo>
                  <a:cubicBezTo>
                    <a:pt x="64" y="18"/>
                    <a:pt x="50" y="19"/>
                    <a:pt x="56" y="36"/>
                  </a:cubicBezTo>
                  <a:close/>
                  <a:moveTo>
                    <a:pt x="43" y="30"/>
                  </a:moveTo>
                  <a:cubicBezTo>
                    <a:pt x="37" y="13"/>
                    <a:pt x="51" y="12"/>
                    <a:pt x="42" y="0"/>
                  </a:cubicBezTo>
                  <a:cubicBezTo>
                    <a:pt x="46" y="14"/>
                    <a:pt x="29" y="10"/>
                    <a:pt x="43" y="30"/>
                  </a:cubicBezTo>
                  <a:close/>
                  <a:moveTo>
                    <a:pt x="30" y="34"/>
                  </a:moveTo>
                  <a:cubicBezTo>
                    <a:pt x="16" y="14"/>
                    <a:pt x="33" y="18"/>
                    <a:pt x="29" y="4"/>
                  </a:cubicBezTo>
                  <a:cubicBezTo>
                    <a:pt x="38" y="17"/>
                    <a:pt x="24" y="17"/>
                    <a:pt x="30" y="34"/>
                  </a:cubicBezTo>
                  <a:close/>
                  <a:moveTo>
                    <a:pt x="15" y="53"/>
                  </a:moveTo>
                  <a:cubicBezTo>
                    <a:pt x="17" y="62"/>
                    <a:pt x="21" y="72"/>
                    <a:pt x="26" y="80"/>
                  </a:cubicBezTo>
                  <a:cubicBezTo>
                    <a:pt x="33" y="75"/>
                    <a:pt x="33" y="75"/>
                    <a:pt x="33" y="75"/>
                  </a:cubicBezTo>
                  <a:cubicBezTo>
                    <a:pt x="29" y="68"/>
                    <a:pt x="25" y="59"/>
                    <a:pt x="24" y="52"/>
                  </a:cubicBezTo>
                  <a:cubicBezTo>
                    <a:pt x="15" y="53"/>
                    <a:pt x="15" y="53"/>
                    <a:pt x="15" y="53"/>
                  </a:cubicBezTo>
                  <a:close/>
                  <a:moveTo>
                    <a:pt x="77" y="50"/>
                  </a:moveTo>
                  <a:cubicBezTo>
                    <a:pt x="76" y="56"/>
                    <a:pt x="74" y="62"/>
                    <a:pt x="72" y="68"/>
                  </a:cubicBezTo>
                  <a:cubicBezTo>
                    <a:pt x="74" y="69"/>
                    <a:pt x="75" y="70"/>
                    <a:pt x="77" y="70"/>
                  </a:cubicBezTo>
                  <a:cubicBezTo>
                    <a:pt x="80" y="70"/>
                    <a:pt x="83" y="69"/>
                    <a:pt x="84" y="67"/>
                  </a:cubicBezTo>
                  <a:cubicBezTo>
                    <a:pt x="86" y="65"/>
                    <a:pt x="87" y="63"/>
                    <a:pt x="87" y="60"/>
                  </a:cubicBezTo>
                  <a:cubicBezTo>
                    <a:pt x="87" y="57"/>
                    <a:pt x="86" y="55"/>
                    <a:pt x="84" y="53"/>
                  </a:cubicBezTo>
                  <a:cubicBezTo>
                    <a:pt x="83" y="51"/>
                    <a:pt x="80" y="50"/>
                    <a:pt x="77" y="50"/>
                  </a:cubicBezTo>
                  <a:cubicBezTo>
                    <a:pt x="77" y="50"/>
                    <a:pt x="77" y="50"/>
                    <a:pt x="77" y="50"/>
                  </a:cubicBezTo>
                  <a:close/>
                </a:path>
              </a:pathLst>
            </a:custGeom>
            <a:solidFill>
              <a:srgbClr val="6BAE21"/>
            </a:solidFill>
            <a:ln>
              <a:noFill/>
            </a:ln>
          </p:spPr>
          <p:txBody>
            <a:bodyPr vert="horz" wrap="square" lIns="121920" tIns="60960" rIns="121920" bIns="60960" numCol="1" anchor="t" anchorCtr="0" compatLnSpc="1"/>
            <a:lstStyle/>
            <a:p>
              <a:pPr defTabSz="1218565">
                <a:defRPr/>
              </a:pPr>
              <a:endParaRPr lang="zh-CN" altLang="en-US" kern="0">
                <a:solidFill>
                  <a:sysClr val="windowText" lastClr="000000"/>
                </a:solidFill>
              </a:endParaRPr>
            </a:p>
          </p:txBody>
        </p:sp>
        <p:sp>
          <p:nvSpPr>
            <p:cNvPr id="45" name="圆角矩形 44"/>
            <p:cNvSpPr/>
            <p:nvPr/>
          </p:nvSpPr>
          <p:spPr>
            <a:xfrm>
              <a:off x="6898190" y="1715630"/>
              <a:ext cx="775237" cy="740878"/>
            </a:xfrm>
            <a:prstGeom prst="roundRect">
              <a:avLst/>
            </a:prstGeom>
            <a:solidFill>
              <a:sysClr val="window" lastClr="FFFFFF"/>
            </a:solidFill>
            <a:ln w="3175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46" name="Freeform 21"/>
            <p:cNvSpPr>
              <a:spLocks noEditPoints="1"/>
            </p:cNvSpPr>
            <p:nvPr/>
          </p:nvSpPr>
          <p:spPr bwMode="auto">
            <a:xfrm>
              <a:off x="7015444" y="1787658"/>
              <a:ext cx="540730" cy="596822"/>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rgbClr val="6BAE21"/>
            </a:solidFill>
            <a:ln>
              <a:noFill/>
            </a:ln>
          </p:spPr>
          <p:txBody>
            <a:bodyPr vert="horz" wrap="square" lIns="121920" tIns="60960" rIns="121920" bIns="60960" numCol="1" anchor="t" anchorCtr="0" compatLnSpc="1"/>
            <a:lstStyle/>
            <a:p>
              <a:pPr defTabSz="1218565">
                <a:defRPr/>
              </a:pPr>
              <a:endParaRPr lang="zh-CN" altLang="en-US" kern="0">
                <a:solidFill>
                  <a:sysClr val="windowText" lastClr="000000"/>
                </a:solidFill>
              </a:endParaRPr>
            </a:p>
          </p:txBody>
        </p:sp>
        <p:sp>
          <p:nvSpPr>
            <p:cNvPr id="43" name="圆角矩形 42"/>
            <p:cNvSpPr/>
            <p:nvPr/>
          </p:nvSpPr>
          <p:spPr>
            <a:xfrm>
              <a:off x="5779323" y="1348347"/>
              <a:ext cx="418325" cy="399785"/>
            </a:xfrm>
            <a:prstGeom prst="roundRect">
              <a:avLst/>
            </a:prstGeom>
            <a:solidFill>
              <a:sysClr val="window" lastClr="FFFFFF"/>
            </a:solidFill>
            <a:ln w="3175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44" name="Freeform 18"/>
            <p:cNvSpPr>
              <a:spLocks noChangeAspect="1" noEditPoints="1"/>
            </p:cNvSpPr>
            <p:nvPr/>
          </p:nvSpPr>
          <p:spPr bwMode="auto">
            <a:xfrm>
              <a:off x="5849355" y="1394463"/>
              <a:ext cx="278261" cy="307554"/>
            </a:xfrm>
            <a:custGeom>
              <a:avLst/>
              <a:gdLst>
                <a:gd name="T0" fmla="*/ 70 w 80"/>
                <a:gd name="T1" fmla="*/ 82 h 89"/>
                <a:gd name="T2" fmla="*/ 57 w 80"/>
                <a:gd name="T3" fmla="*/ 78 h 89"/>
                <a:gd name="T4" fmla="*/ 54 w 80"/>
                <a:gd name="T5" fmla="*/ 63 h 89"/>
                <a:gd name="T6" fmla="*/ 54 w 80"/>
                <a:gd name="T7" fmla="*/ 51 h 89"/>
                <a:gd name="T8" fmla="*/ 60 w 80"/>
                <a:gd name="T9" fmla="*/ 66 h 89"/>
                <a:gd name="T10" fmla="*/ 66 w 80"/>
                <a:gd name="T11" fmla="*/ 66 h 89"/>
                <a:gd name="T12" fmla="*/ 64 w 80"/>
                <a:gd name="T13" fmla="*/ 53 h 89"/>
                <a:gd name="T14" fmla="*/ 54 w 80"/>
                <a:gd name="T15" fmla="*/ 33 h 89"/>
                <a:gd name="T16" fmla="*/ 54 w 80"/>
                <a:gd name="T17" fmla="*/ 12 h 89"/>
                <a:gd name="T18" fmla="*/ 57 w 80"/>
                <a:gd name="T19" fmla="*/ 7 h 89"/>
                <a:gd name="T20" fmla="*/ 70 w 80"/>
                <a:gd name="T21" fmla="*/ 11 h 89"/>
                <a:gd name="T22" fmla="*/ 79 w 80"/>
                <a:gd name="T23" fmla="*/ 34 h 89"/>
                <a:gd name="T24" fmla="*/ 66 w 80"/>
                <a:gd name="T25" fmla="*/ 22 h 89"/>
                <a:gd name="T26" fmla="*/ 61 w 80"/>
                <a:gd name="T27" fmla="*/ 23 h 89"/>
                <a:gd name="T28" fmla="*/ 66 w 80"/>
                <a:gd name="T29" fmla="*/ 37 h 89"/>
                <a:gd name="T30" fmla="*/ 80 w 80"/>
                <a:gd name="T31" fmla="*/ 57 h 89"/>
                <a:gd name="T32" fmla="*/ 70 w 80"/>
                <a:gd name="T33" fmla="*/ 78 h 89"/>
                <a:gd name="T34" fmla="*/ 48 w 80"/>
                <a:gd name="T35" fmla="*/ 0 h 89"/>
                <a:gd name="T36" fmla="*/ 48 w 80"/>
                <a:gd name="T37" fmla="*/ 26 h 89"/>
                <a:gd name="T38" fmla="*/ 48 w 80"/>
                <a:gd name="T39" fmla="*/ 56 h 89"/>
                <a:gd name="T40" fmla="*/ 48 w 80"/>
                <a:gd name="T41" fmla="*/ 78 h 89"/>
                <a:gd name="T42" fmla="*/ 45 w 80"/>
                <a:gd name="T43" fmla="*/ 89 h 89"/>
                <a:gd name="T44" fmla="*/ 0 w 80"/>
                <a:gd name="T45" fmla="*/ 45 h 89"/>
                <a:gd name="T46" fmla="*/ 45 w 80"/>
                <a:gd name="T47" fmla="*/ 0 h 89"/>
                <a:gd name="T48" fmla="*/ 29 w 80"/>
                <a:gd name="T49" fmla="*/ 61 h 89"/>
                <a:gd name="T50" fmla="*/ 38 w 80"/>
                <a:gd name="T51" fmla="*/ 75 h 89"/>
                <a:gd name="T52" fmla="*/ 21 w 80"/>
                <a:gd name="T53" fmla="*/ 59 h 89"/>
                <a:gd name="T54" fmla="*/ 13 w 80"/>
                <a:gd name="T55" fmla="*/ 54 h 89"/>
                <a:gd name="T56" fmla="*/ 27 w 80"/>
                <a:gd name="T57" fmla="*/ 74 h 89"/>
                <a:gd name="T58" fmla="*/ 13 w 80"/>
                <a:gd name="T59" fmla="*/ 35 h 89"/>
                <a:gd name="T60" fmla="*/ 21 w 80"/>
                <a:gd name="T61" fmla="*/ 31 h 89"/>
                <a:gd name="T62" fmla="*/ 21 w 80"/>
                <a:gd name="T63" fmla="*/ 21 h 89"/>
                <a:gd name="T64" fmla="*/ 29 w 80"/>
                <a:gd name="T65" fmla="*/ 28 h 89"/>
                <a:gd name="T66" fmla="*/ 38 w 80"/>
                <a:gd name="T67" fmla="*/ 14 h 89"/>
                <a:gd name="T68" fmla="*/ 29 w 80"/>
                <a:gd name="T69" fmla="*/ 28 h 89"/>
                <a:gd name="T70" fmla="*/ 27 w 80"/>
                <a:gd name="T71" fmla="*/ 36 h 89"/>
                <a:gd name="T72" fmla="*/ 27 w 80"/>
                <a:gd name="T73" fmla="*/ 53 h 89"/>
                <a:gd name="T74" fmla="*/ 38 w 80"/>
                <a:gd name="T75" fmla="*/ 34 h 89"/>
                <a:gd name="T76" fmla="*/ 14 w 80"/>
                <a:gd name="T77" fmla="*/ 45 h 89"/>
                <a:gd name="T78" fmla="*/ 20 w 80"/>
                <a:gd name="T79" fmla="*/ 4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9">
                  <a:moveTo>
                    <a:pt x="70" y="78"/>
                  </a:moveTo>
                  <a:cubicBezTo>
                    <a:pt x="70" y="82"/>
                    <a:pt x="70" y="82"/>
                    <a:pt x="70" y="82"/>
                  </a:cubicBezTo>
                  <a:cubicBezTo>
                    <a:pt x="57" y="82"/>
                    <a:pt x="57" y="82"/>
                    <a:pt x="57" y="82"/>
                  </a:cubicBezTo>
                  <a:cubicBezTo>
                    <a:pt x="57" y="78"/>
                    <a:pt x="57" y="78"/>
                    <a:pt x="57" y="78"/>
                  </a:cubicBezTo>
                  <a:cubicBezTo>
                    <a:pt x="56" y="77"/>
                    <a:pt x="55" y="77"/>
                    <a:pt x="54" y="77"/>
                  </a:cubicBezTo>
                  <a:cubicBezTo>
                    <a:pt x="54" y="63"/>
                    <a:pt x="54" y="63"/>
                    <a:pt x="54" y="63"/>
                  </a:cubicBezTo>
                  <a:cubicBezTo>
                    <a:pt x="54" y="56"/>
                    <a:pt x="54" y="56"/>
                    <a:pt x="54" y="56"/>
                  </a:cubicBezTo>
                  <a:cubicBezTo>
                    <a:pt x="54" y="51"/>
                    <a:pt x="54" y="51"/>
                    <a:pt x="54" y="51"/>
                  </a:cubicBezTo>
                  <a:cubicBezTo>
                    <a:pt x="60" y="51"/>
                    <a:pt x="60" y="51"/>
                    <a:pt x="60" y="51"/>
                  </a:cubicBezTo>
                  <a:cubicBezTo>
                    <a:pt x="60" y="66"/>
                    <a:pt x="60" y="66"/>
                    <a:pt x="60" y="66"/>
                  </a:cubicBezTo>
                  <a:cubicBezTo>
                    <a:pt x="60" y="68"/>
                    <a:pt x="61" y="69"/>
                    <a:pt x="63" y="69"/>
                  </a:cubicBezTo>
                  <a:cubicBezTo>
                    <a:pt x="65" y="69"/>
                    <a:pt x="66" y="68"/>
                    <a:pt x="66" y="66"/>
                  </a:cubicBezTo>
                  <a:cubicBezTo>
                    <a:pt x="66" y="59"/>
                    <a:pt x="66" y="59"/>
                    <a:pt x="66" y="59"/>
                  </a:cubicBezTo>
                  <a:cubicBezTo>
                    <a:pt x="66" y="57"/>
                    <a:pt x="65" y="55"/>
                    <a:pt x="64" y="53"/>
                  </a:cubicBezTo>
                  <a:cubicBezTo>
                    <a:pt x="63" y="52"/>
                    <a:pt x="59" y="49"/>
                    <a:pt x="54" y="43"/>
                  </a:cubicBezTo>
                  <a:cubicBezTo>
                    <a:pt x="54" y="33"/>
                    <a:pt x="54" y="33"/>
                    <a:pt x="54" y="33"/>
                  </a:cubicBezTo>
                  <a:cubicBezTo>
                    <a:pt x="54" y="26"/>
                    <a:pt x="54" y="26"/>
                    <a:pt x="54" y="26"/>
                  </a:cubicBezTo>
                  <a:cubicBezTo>
                    <a:pt x="54" y="12"/>
                    <a:pt x="54" y="12"/>
                    <a:pt x="54" y="12"/>
                  </a:cubicBezTo>
                  <a:cubicBezTo>
                    <a:pt x="55" y="12"/>
                    <a:pt x="56" y="11"/>
                    <a:pt x="57" y="11"/>
                  </a:cubicBezTo>
                  <a:cubicBezTo>
                    <a:pt x="57" y="7"/>
                    <a:pt x="57" y="7"/>
                    <a:pt x="57" y="7"/>
                  </a:cubicBezTo>
                  <a:cubicBezTo>
                    <a:pt x="70" y="7"/>
                    <a:pt x="70" y="7"/>
                    <a:pt x="70" y="7"/>
                  </a:cubicBezTo>
                  <a:cubicBezTo>
                    <a:pt x="70" y="11"/>
                    <a:pt x="70" y="11"/>
                    <a:pt x="70" y="11"/>
                  </a:cubicBezTo>
                  <a:cubicBezTo>
                    <a:pt x="76" y="13"/>
                    <a:pt x="79" y="16"/>
                    <a:pt x="79" y="22"/>
                  </a:cubicBezTo>
                  <a:cubicBezTo>
                    <a:pt x="79" y="34"/>
                    <a:pt x="79" y="34"/>
                    <a:pt x="79" y="34"/>
                  </a:cubicBezTo>
                  <a:cubicBezTo>
                    <a:pt x="66" y="34"/>
                    <a:pt x="66" y="34"/>
                    <a:pt x="66" y="34"/>
                  </a:cubicBezTo>
                  <a:cubicBezTo>
                    <a:pt x="66" y="22"/>
                    <a:pt x="66" y="22"/>
                    <a:pt x="66" y="22"/>
                  </a:cubicBezTo>
                  <a:cubicBezTo>
                    <a:pt x="66" y="20"/>
                    <a:pt x="65" y="20"/>
                    <a:pt x="63" y="20"/>
                  </a:cubicBezTo>
                  <a:cubicBezTo>
                    <a:pt x="62" y="20"/>
                    <a:pt x="61" y="21"/>
                    <a:pt x="61" y="23"/>
                  </a:cubicBezTo>
                  <a:cubicBezTo>
                    <a:pt x="61" y="28"/>
                    <a:pt x="61" y="28"/>
                    <a:pt x="61" y="28"/>
                  </a:cubicBezTo>
                  <a:cubicBezTo>
                    <a:pt x="61" y="30"/>
                    <a:pt x="63" y="33"/>
                    <a:pt x="66" y="37"/>
                  </a:cubicBezTo>
                  <a:cubicBezTo>
                    <a:pt x="73" y="43"/>
                    <a:pt x="77" y="47"/>
                    <a:pt x="78" y="50"/>
                  </a:cubicBezTo>
                  <a:cubicBezTo>
                    <a:pt x="80" y="52"/>
                    <a:pt x="80" y="54"/>
                    <a:pt x="80" y="57"/>
                  </a:cubicBezTo>
                  <a:cubicBezTo>
                    <a:pt x="80" y="65"/>
                    <a:pt x="80" y="65"/>
                    <a:pt x="80" y="65"/>
                  </a:cubicBezTo>
                  <a:cubicBezTo>
                    <a:pt x="80" y="72"/>
                    <a:pt x="77" y="77"/>
                    <a:pt x="70" y="78"/>
                  </a:cubicBezTo>
                  <a:close/>
                  <a:moveTo>
                    <a:pt x="45" y="0"/>
                  </a:moveTo>
                  <a:cubicBezTo>
                    <a:pt x="46" y="0"/>
                    <a:pt x="47" y="0"/>
                    <a:pt x="48" y="0"/>
                  </a:cubicBezTo>
                  <a:cubicBezTo>
                    <a:pt x="48" y="11"/>
                    <a:pt x="48" y="11"/>
                    <a:pt x="48" y="11"/>
                  </a:cubicBezTo>
                  <a:cubicBezTo>
                    <a:pt x="48" y="26"/>
                    <a:pt x="48" y="26"/>
                    <a:pt x="48" y="26"/>
                  </a:cubicBezTo>
                  <a:cubicBezTo>
                    <a:pt x="48" y="33"/>
                    <a:pt x="48" y="33"/>
                    <a:pt x="48" y="33"/>
                  </a:cubicBezTo>
                  <a:cubicBezTo>
                    <a:pt x="48" y="56"/>
                    <a:pt x="48" y="56"/>
                    <a:pt x="48" y="56"/>
                  </a:cubicBezTo>
                  <a:cubicBezTo>
                    <a:pt x="48" y="63"/>
                    <a:pt x="48" y="63"/>
                    <a:pt x="48" y="63"/>
                  </a:cubicBezTo>
                  <a:cubicBezTo>
                    <a:pt x="48" y="78"/>
                    <a:pt x="48" y="78"/>
                    <a:pt x="48" y="78"/>
                  </a:cubicBezTo>
                  <a:cubicBezTo>
                    <a:pt x="48" y="89"/>
                    <a:pt x="48" y="89"/>
                    <a:pt x="48" y="89"/>
                  </a:cubicBezTo>
                  <a:cubicBezTo>
                    <a:pt x="47" y="89"/>
                    <a:pt x="46" y="89"/>
                    <a:pt x="45" y="89"/>
                  </a:cubicBezTo>
                  <a:cubicBezTo>
                    <a:pt x="33" y="89"/>
                    <a:pt x="22" y="84"/>
                    <a:pt x="13" y="76"/>
                  </a:cubicBezTo>
                  <a:cubicBezTo>
                    <a:pt x="5" y="68"/>
                    <a:pt x="0" y="57"/>
                    <a:pt x="0" y="45"/>
                  </a:cubicBezTo>
                  <a:cubicBezTo>
                    <a:pt x="0" y="32"/>
                    <a:pt x="5" y="21"/>
                    <a:pt x="13" y="13"/>
                  </a:cubicBezTo>
                  <a:cubicBezTo>
                    <a:pt x="22" y="5"/>
                    <a:pt x="33" y="0"/>
                    <a:pt x="45" y="0"/>
                  </a:cubicBezTo>
                  <a:close/>
                  <a:moveTo>
                    <a:pt x="38" y="63"/>
                  </a:moveTo>
                  <a:cubicBezTo>
                    <a:pt x="35" y="62"/>
                    <a:pt x="32" y="62"/>
                    <a:pt x="29" y="61"/>
                  </a:cubicBezTo>
                  <a:cubicBezTo>
                    <a:pt x="31" y="65"/>
                    <a:pt x="32" y="68"/>
                    <a:pt x="34" y="70"/>
                  </a:cubicBezTo>
                  <a:cubicBezTo>
                    <a:pt x="35" y="72"/>
                    <a:pt x="37" y="74"/>
                    <a:pt x="38" y="75"/>
                  </a:cubicBezTo>
                  <a:cubicBezTo>
                    <a:pt x="38" y="63"/>
                    <a:pt x="38" y="63"/>
                    <a:pt x="38" y="63"/>
                  </a:cubicBezTo>
                  <a:close/>
                  <a:moveTo>
                    <a:pt x="21" y="59"/>
                  </a:moveTo>
                  <a:cubicBezTo>
                    <a:pt x="21" y="59"/>
                    <a:pt x="21" y="59"/>
                    <a:pt x="21" y="59"/>
                  </a:cubicBezTo>
                  <a:cubicBezTo>
                    <a:pt x="18" y="57"/>
                    <a:pt x="15" y="56"/>
                    <a:pt x="13" y="54"/>
                  </a:cubicBezTo>
                  <a:cubicBezTo>
                    <a:pt x="14" y="60"/>
                    <a:pt x="17" y="65"/>
                    <a:pt x="21" y="69"/>
                  </a:cubicBezTo>
                  <a:cubicBezTo>
                    <a:pt x="23" y="70"/>
                    <a:pt x="25" y="72"/>
                    <a:pt x="27" y="74"/>
                  </a:cubicBezTo>
                  <a:cubicBezTo>
                    <a:pt x="25" y="69"/>
                    <a:pt x="23" y="64"/>
                    <a:pt x="21" y="59"/>
                  </a:cubicBezTo>
                  <a:close/>
                  <a:moveTo>
                    <a:pt x="13" y="35"/>
                  </a:moveTo>
                  <a:cubicBezTo>
                    <a:pt x="15" y="34"/>
                    <a:pt x="18" y="32"/>
                    <a:pt x="21" y="31"/>
                  </a:cubicBezTo>
                  <a:cubicBezTo>
                    <a:pt x="21" y="31"/>
                    <a:pt x="21" y="31"/>
                    <a:pt x="21" y="31"/>
                  </a:cubicBezTo>
                  <a:cubicBezTo>
                    <a:pt x="23" y="25"/>
                    <a:pt x="25" y="20"/>
                    <a:pt x="27" y="16"/>
                  </a:cubicBezTo>
                  <a:cubicBezTo>
                    <a:pt x="25" y="17"/>
                    <a:pt x="23" y="19"/>
                    <a:pt x="21" y="21"/>
                  </a:cubicBezTo>
                  <a:cubicBezTo>
                    <a:pt x="17" y="25"/>
                    <a:pt x="14" y="30"/>
                    <a:pt x="13" y="35"/>
                  </a:cubicBezTo>
                  <a:close/>
                  <a:moveTo>
                    <a:pt x="29" y="28"/>
                  </a:moveTo>
                  <a:cubicBezTo>
                    <a:pt x="32" y="28"/>
                    <a:pt x="35" y="27"/>
                    <a:pt x="38" y="27"/>
                  </a:cubicBezTo>
                  <a:cubicBezTo>
                    <a:pt x="38" y="14"/>
                    <a:pt x="38" y="14"/>
                    <a:pt x="38" y="14"/>
                  </a:cubicBezTo>
                  <a:cubicBezTo>
                    <a:pt x="37" y="15"/>
                    <a:pt x="35" y="17"/>
                    <a:pt x="34" y="19"/>
                  </a:cubicBezTo>
                  <a:cubicBezTo>
                    <a:pt x="32" y="22"/>
                    <a:pt x="31" y="25"/>
                    <a:pt x="29" y="28"/>
                  </a:cubicBezTo>
                  <a:close/>
                  <a:moveTo>
                    <a:pt x="38" y="34"/>
                  </a:moveTo>
                  <a:cubicBezTo>
                    <a:pt x="34" y="34"/>
                    <a:pt x="31" y="35"/>
                    <a:pt x="27" y="36"/>
                  </a:cubicBezTo>
                  <a:cubicBezTo>
                    <a:pt x="27" y="39"/>
                    <a:pt x="27" y="42"/>
                    <a:pt x="27" y="45"/>
                  </a:cubicBezTo>
                  <a:cubicBezTo>
                    <a:pt x="27" y="48"/>
                    <a:pt x="27" y="51"/>
                    <a:pt x="27" y="53"/>
                  </a:cubicBezTo>
                  <a:cubicBezTo>
                    <a:pt x="31" y="54"/>
                    <a:pt x="34" y="55"/>
                    <a:pt x="38" y="56"/>
                  </a:cubicBezTo>
                  <a:cubicBezTo>
                    <a:pt x="38" y="34"/>
                    <a:pt x="38" y="34"/>
                    <a:pt x="38" y="34"/>
                  </a:cubicBezTo>
                  <a:close/>
                  <a:moveTo>
                    <a:pt x="20" y="39"/>
                  </a:moveTo>
                  <a:cubicBezTo>
                    <a:pt x="16" y="41"/>
                    <a:pt x="14" y="43"/>
                    <a:pt x="14" y="45"/>
                  </a:cubicBezTo>
                  <a:cubicBezTo>
                    <a:pt x="14" y="47"/>
                    <a:pt x="16" y="49"/>
                    <a:pt x="20" y="50"/>
                  </a:cubicBezTo>
                  <a:cubicBezTo>
                    <a:pt x="20" y="49"/>
                    <a:pt x="20" y="47"/>
                    <a:pt x="20" y="45"/>
                  </a:cubicBezTo>
                  <a:cubicBezTo>
                    <a:pt x="20" y="43"/>
                    <a:pt x="20" y="41"/>
                    <a:pt x="20" y="39"/>
                  </a:cubicBezTo>
                  <a:close/>
                </a:path>
              </a:pathLst>
            </a:custGeom>
            <a:solidFill>
              <a:srgbClr val="6BAE21"/>
            </a:solidFill>
            <a:ln>
              <a:noFill/>
            </a:ln>
          </p:spPr>
          <p:txBody>
            <a:bodyPr vert="horz" wrap="square" lIns="121920" tIns="60960" rIns="121920" bIns="60960" numCol="1" anchor="t" anchorCtr="0" compatLnSpc="1"/>
            <a:lstStyle/>
            <a:p>
              <a:pPr defTabSz="1218565">
                <a:defRPr/>
              </a:pPr>
              <a:endParaRPr lang="zh-CN" altLang="en-US" kern="0">
                <a:solidFill>
                  <a:sysClr val="windowText" lastClr="000000"/>
                </a:solidFill>
              </a:endParaRPr>
            </a:p>
          </p:txBody>
        </p:sp>
        <p:sp>
          <p:nvSpPr>
            <p:cNvPr id="41" name="圆角矩形 40"/>
            <p:cNvSpPr/>
            <p:nvPr/>
          </p:nvSpPr>
          <p:spPr>
            <a:xfrm>
              <a:off x="7901272" y="1900806"/>
              <a:ext cx="479079" cy="457845"/>
            </a:xfrm>
            <a:prstGeom prst="roundRect">
              <a:avLst/>
            </a:prstGeom>
            <a:solidFill>
              <a:sysClr val="window" lastClr="FFFFFF"/>
            </a:solidFill>
            <a:ln w="3175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42" name="Freeform 13"/>
            <p:cNvSpPr>
              <a:spLocks noEditPoints="1"/>
            </p:cNvSpPr>
            <p:nvPr/>
          </p:nvSpPr>
          <p:spPr bwMode="auto">
            <a:xfrm>
              <a:off x="7970033" y="1954572"/>
              <a:ext cx="341556" cy="350313"/>
            </a:xfrm>
            <a:custGeom>
              <a:avLst/>
              <a:gdLst>
                <a:gd name="T0" fmla="*/ 5 w 96"/>
                <a:gd name="T1" fmla="*/ 42 h 99"/>
                <a:gd name="T2" fmla="*/ 74 w 96"/>
                <a:gd name="T3" fmla="*/ 42 h 99"/>
                <a:gd name="T4" fmla="*/ 77 w 96"/>
                <a:gd name="T5" fmla="*/ 41 h 99"/>
                <a:gd name="T6" fmla="*/ 91 w 96"/>
                <a:gd name="T7" fmla="*/ 47 h 99"/>
                <a:gd name="T8" fmla="*/ 96 w 96"/>
                <a:gd name="T9" fmla="*/ 60 h 99"/>
                <a:gd name="T10" fmla="*/ 91 w 96"/>
                <a:gd name="T11" fmla="*/ 73 h 99"/>
                <a:gd name="T12" fmla="*/ 77 w 96"/>
                <a:gd name="T13" fmla="*/ 78 h 99"/>
                <a:gd name="T14" fmla="*/ 68 w 96"/>
                <a:gd name="T15" fmla="*/ 76 h 99"/>
                <a:gd name="T16" fmla="*/ 62 w 96"/>
                <a:gd name="T17" fmla="*/ 85 h 99"/>
                <a:gd name="T18" fmla="*/ 67 w 96"/>
                <a:gd name="T19" fmla="*/ 85 h 99"/>
                <a:gd name="T20" fmla="*/ 84 w 96"/>
                <a:gd name="T21" fmla="*/ 85 h 99"/>
                <a:gd name="T22" fmla="*/ 71 w 96"/>
                <a:gd name="T23" fmla="*/ 99 h 99"/>
                <a:gd name="T24" fmla="*/ 17 w 96"/>
                <a:gd name="T25" fmla="*/ 99 h 99"/>
                <a:gd name="T26" fmla="*/ 12 w 96"/>
                <a:gd name="T27" fmla="*/ 99 h 99"/>
                <a:gd name="T28" fmla="*/ 0 w 96"/>
                <a:gd name="T29" fmla="*/ 85 h 99"/>
                <a:gd name="T30" fmla="*/ 17 w 96"/>
                <a:gd name="T31" fmla="*/ 85 h 99"/>
                <a:gd name="T32" fmla="*/ 21 w 96"/>
                <a:gd name="T33" fmla="*/ 85 h 99"/>
                <a:gd name="T34" fmla="*/ 5 w 96"/>
                <a:gd name="T35" fmla="*/ 42 h 99"/>
                <a:gd name="T36" fmla="*/ 56 w 96"/>
                <a:gd name="T37" fmla="*/ 36 h 99"/>
                <a:gd name="T38" fmla="*/ 55 w 96"/>
                <a:gd name="T39" fmla="*/ 6 h 99"/>
                <a:gd name="T40" fmla="*/ 56 w 96"/>
                <a:gd name="T41" fmla="*/ 36 h 99"/>
                <a:gd name="T42" fmla="*/ 43 w 96"/>
                <a:gd name="T43" fmla="*/ 30 h 99"/>
                <a:gd name="T44" fmla="*/ 42 w 96"/>
                <a:gd name="T45" fmla="*/ 0 h 99"/>
                <a:gd name="T46" fmla="*/ 43 w 96"/>
                <a:gd name="T47" fmla="*/ 30 h 99"/>
                <a:gd name="T48" fmla="*/ 30 w 96"/>
                <a:gd name="T49" fmla="*/ 34 h 99"/>
                <a:gd name="T50" fmla="*/ 29 w 96"/>
                <a:gd name="T51" fmla="*/ 4 h 99"/>
                <a:gd name="T52" fmla="*/ 30 w 96"/>
                <a:gd name="T53" fmla="*/ 34 h 99"/>
                <a:gd name="T54" fmla="*/ 15 w 96"/>
                <a:gd name="T55" fmla="*/ 53 h 99"/>
                <a:gd name="T56" fmla="*/ 26 w 96"/>
                <a:gd name="T57" fmla="*/ 80 h 99"/>
                <a:gd name="T58" fmla="*/ 33 w 96"/>
                <a:gd name="T59" fmla="*/ 75 h 99"/>
                <a:gd name="T60" fmla="*/ 24 w 96"/>
                <a:gd name="T61" fmla="*/ 52 h 99"/>
                <a:gd name="T62" fmla="*/ 15 w 96"/>
                <a:gd name="T63" fmla="*/ 53 h 99"/>
                <a:gd name="T64" fmla="*/ 77 w 96"/>
                <a:gd name="T65" fmla="*/ 50 h 99"/>
                <a:gd name="T66" fmla="*/ 72 w 96"/>
                <a:gd name="T67" fmla="*/ 68 h 99"/>
                <a:gd name="T68" fmla="*/ 77 w 96"/>
                <a:gd name="T69" fmla="*/ 70 h 99"/>
                <a:gd name="T70" fmla="*/ 84 w 96"/>
                <a:gd name="T71" fmla="*/ 67 h 99"/>
                <a:gd name="T72" fmla="*/ 87 w 96"/>
                <a:gd name="T73" fmla="*/ 60 h 99"/>
                <a:gd name="T74" fmla="*/ 84 w 96"/>
                <a:gd name="T75" fmla="*/ 53 h 99"/>
                <a:gd name="T76" fmla="*/ 77 w 96"/>
                <a:gd name="T77" fmla="*/ 50 h 99"/>
                <a:gd name="T78" fmla="*/ 77 w 96"/>
                <a:gd name="T79"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9">
                  <a:moveTo>
                    <a:pt x="5" y="42"/>
                  </a:moveTo>
                  <a:cubicBezTo>
                    <a:pt x="28" y="42"/>
                    <a:pt x="51" y="42"/>
                    <a:pt x="74" y="42"/>
                  </a:cubicBezTo>
                  <a:cubicBezTo>
                    <a:pt x="75" y="41"/>
                    <a:pt x="76" y="41"/>
                    <a:pt x="77" y="41"/>
                  </a:cubicBezTo>
                  <a:cubicBezTo>
                    <a:pt x="83" y="41"/>
                    <a:pt x="87" y="43"/>
                    <a:pt x="91" y="47"/>
                  </a:cubicBezTo>
                  <a:cubicBezTo>
                    <a:pt x="94" y="50"/>
                    <a:pt x="96" y="55"/>
                    <a:pt x="96" y="60"/>
                  </a:cubicBezTo>
                  <a:cubicBezTo>
                    <a:pt x="96" y="65"/>
                    <a:pt x="94" y="70"/>
                    <a:pt x="91" y="73"/>
                  </a:cubicBezTo>
                  <a:cubicBezTo>
                    <a:pt x="87" y="76"/>
                    <a:pt x="83" y="78"/>
                    <a:pt x="77" y="78"/>
                  </a:cubicBezTo>
                  <a:cubicBezTo>
                    <a:pt x="74" y="78"/>
                    <a:pt x="71" y="78"/>
                    <a:pt x="68" y="76"/>
                  </a:cubicBezTo>
                  <a:cubicBezTo>
                    <a:pt x="67" y="79"/>
                    <a:pt x="65" y="82"/>
                    <a:pt x="62" y="85"/>
                  </a:cubicBezTo>
                  <a:cubicBezTo>
                    <a:pt x="67" y="85"/>
                    <a:pt x="67" y="85"/>
                    <a:pt x="67" y="85"/>
                  </a:cubicBezTo>
                  <a:cubicBezTo>
                    <a:pt x="84" y="85"/>
                    <a:pt x="84" y="85"/>
                    <a:pt x="84" y="85"/>
                  </a:cubicBezTo>
                  <a:cubicBezTo>
                    <a:pt x="71" y="99"/>
                    <a:pt x="71" y="99"/>
                    <a:pt x="71" y="99"/>
                  </a:cubicBezTo>
                  <a:cubicBezTo>
                    <a:pt x="17" y="99"/>
                    <a:pt x="17" y="99"/>
                    <a:pt x="17" y="99"/>
                  </a:cubicBezTo>
                  <a:cubicBezTo>
                    <a:pt x="12" y="99"/>
                    <a:pt x="12" y="99"/>
                    <a:pt x="12" y="99"/>
                  </a:cubicBezTo>
                  <a:cubicBezTo>
                    <a:pt x="0" y="85"/>
                    <a:pt x="0" y="85"/>
                    <a:pt x="0" y="85"/>
                  </a:cubicBezTo>
                  <a:cubicBezTo>
                    <a:pt x="17" y="85"/>
                    <a:pt x="17" y="85"/>
                    <a:pt x="17" y="85"/>
                  </a:cubicBezTo>
                  <a:cubicBezTo>
                    <a:pt x="21" y="85"/>
                    <a:pt x="21" y="85"/>
                    <a:pt x="21" y="85"/>
                  </a:cubicBezTo>
                  <a:cubicBezTo>
                    <a:pt x="11" y="72"/>
                    <a:pt x="6" y="58"/>
                    <a:pt x="5" y="42"/>
                  </a:cubicBezTo>
                  <a:close/>
                  <a:moveTo>
                    <a:pt x="56" y="36"/>
                  </a:moveTo>
                  <a:cubicBezTo>
                    <a:pt x="42" y="15"/>
                    <a:pt x="59" y="19"/>
                    <a:pt x="55" y="6"/>
                  </a:cubicBezTo>
                  <a:cubicBezTo>
                    <a:pt x="64" y="18"/>
                    <a:pt x="50" y="19"/>
                    <a:pt x="56" y="36"/>
                  </a:cubicBezTo>
                  <a:close/>
                  <a:moveTo>
                    <a:pt x="43" y="30"/>
                  </a:moveTo>
                  <a:cubicBezTo>
                    <a:pt x="37" y="13"/>
                    <a:pt x="51" y="12"/>
                    <a:pt x="42" y="0"/>
                  </a:cubicBezTo>
                  <a:cubicBezTo>
                    <a:pt x="46" y="14"/>
                    <a:pt x="29" y="10"/>
                    <a:pt x="43" y="30"/>
                  </a:cubicBezTo>
                  <a:close/>
                  <a:moveTo>
                    <a:pt x="30" y="34"/>
                  </a:moveTo>
                  <a:cubicBezTo>
                    <a:pt x="16" y="14"/>
                    <a:pt x="33" y="18"/>
                    <a:pt x="29" y="4"/>
                  </a:cubicBezTo>
                  <a:cubicBezTo>
                    <a:pt x="38" y="17"/>
                    <a:pt x="24" y="17"/>
                    <a:pt x="30" y="34"/>
                  </a:cubicBezTo>
                  <a:close/>
                  <a:moveTo>
                    <a:pt x="15" y="53"/>
                  </a:moveTo>
                  <a:cubicBezTo>
                    <a:pt x="17" y="62"/>
                    <a:pt x="21" y="72"/>
                    <a:pt x="26" y="80"/>
                  </a:cubicBezTo>
                  <a:cubicBezTo>
                    <a:pt x="33" y="75"/>
                    <a:pt x="33" y="75"/>
                    <a:pt x="33" y="75"/>
                  </a:cubicBezTo>
                  <a:cubicBezTo>
                    <a:pt x="29" y="68"/>
                    <a:pt x="25" y="59"/>
                    <a:pt x="24" y="52"/>
                  </a:cubicBezTo>
                  <a:cubicBezTo>
                    <a:pt x="15" y="53"/>
                    <a:pt x="15" y="53"/>
                    <a:pt x="15" y="53"/>
                  </a:cubicBezTo>
                  <a:close/>
                  <a:moveTo>
                    <a:pt x="77" y="50"/>
                  </a:moveTo>
                  <a:cubicBezTo>
                    <a:pt x="76" y="56"/>
                    <a:pt x="74" y="62"/>
                    <a:pt x="72" y="68"/>
                  </a:cubicBezTo>
                  <a:cubicBezTo>
                    <a:pt x="74" y="69"/>
                    <a:pt x="75" y="70"/>
                    <a:pt x="77" y="70"/>
                  </a:cubicBezTo>
                  <a:cubicBezTo>
                    <a:pt x="80" y="70"/>
                    <a:pt x="83" y="69"/>
                    <a:pt x="84" y="67"/>
                  </a:cubicBezTo>
                  <a:cubicBezTo>
                    <a:pt x="86" y="65"/>
                    <a:pt x="87" y="63"/>
                    <a:pt x="87" y="60"/>
                  </a:cubicBezTo>
                  <a:cubicBezTo>
                    <a:pt x="87" y="57"/>
                    <a:pt x="86" y="55"/>
                    <a:pt x="84" y="53"/>
                  </a:cubicBezTo>
                  <a:cubicBezTo>
                    <a:pt x="83" y="51"/>
                    <a:pt x="80" y="50"/>
                    <a:pt x="77" y="50"/>
                  </a:cubicBezTo>
                  <a:cubicBezTo>
                    <a:pt x="77" y="50"/>
                    <a:pt x="77" y="50"/>
                    <a:pt x="77" y="50"/>
                  </a:cubicBezTo>
                  <a:close/>
                </a:path>
              </a:pathLst>
            </a:custGeom>
            <a:solidFill>
              <a:srgbClr val="6BAE21"/>
            </a:solidFill>
            <a:ln>
              <a:noFill/>
            </a:ln>
          </p:spPr>
          <p:txBody>
            <a:bodyPr vert="horz" wrap="square" lIns="121920" tIns="60960" rIns="121920" bIns="60960" numCol="1" anchor="t" anchorCtr="0" compatLnSpc="1"/>
            <a:lstStyle/>
            <a:p>
              <a:pPr defTabSz="1218565">
                <a:defRPr/>
              </a:pPr>
              <a:endParaRPr lang="zh-CN" altLang="en-US" kern="0">
                <a:solidFill>
                  <a:sysClr val="windowText" lastClr="000000"/>
                </a:solidFill>
              </a:endParaRPr>
            </a:p>
          </p:txBody>
        </p:sp>
        <p:sp>
          <p:nvSpPr>
            <p:cNvPr id="39" name="圆角矩形 38"/>
            <p:cNvSpPr/>
            <p:nvPr/>
          </p:nvSpPr>
          <p:spPr>
            <a:xfrm>
              <a:off x="7740456" y="1328922"/>
              <a:ext cx="500953" cy="478750"/>
            </a:xfrm>
            <a:prstGeom prst="roundRect">
              <a:avLst/>
            </a:prstGeom>
            <a:solidFill>
              <a:sysClr val="window" lastClr="FFFFFF"/>
            </a:solidFill>
            <a:ln w="3175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40" name="Freeform 9"/>
            <p:cNvSpPr>
              <a:spLocks noEditPoints="1"/>
            </p:cNvSpPr>
            <p:nvPr/>
          </p:nvSpPr>
          <p:spPr bwMode="auto">
            <a:xfrm>
              <a:off x="7802605" y="1412848"/>
              <a:ext cx="376654" cy="310898"/>
            </a:xfrm>
            <a:custGeom>
              <a:avLst/>
              <a:gdLst>
                <a:gd name="T0" fmla="*/ 122 w 300"/>
                <a:gd name="T1" fmla="*/ 0 h 247"/>
                <a:gd name="T2" fmla="*/ 208 w 300"/>
                <a:gd name="T3" fmla="*/ 36 h 247"/>
                <a:gd name="T4" fmla="*/ 244 w 300"/>
                <a:gd name="T5" fmla="*/ 122 h 247"/>
                <a:gd name="T6" fmla="*/ 208 w 300"/>
                <a:gd name="T7" fmla="*/ 208 h 247"/>
                <a:gd name="T8" fmla="*/ 122 w 300"/>
                <a:gd name="T9" fmla="*/ 244 h 247"/>
                <a:gd name="T10" fmla="*/ 35 w 300"/>
                <a:gd name="T11" fmla="*/ 208 h 247"/>
                <a:gd name="T12" fmla="*/ 0 w 300"/>
                <a:gd name="T13" fmla="*/ 122 h 247"/>
                <a:gd name="T14" fmla="*/ 35 w 300"/>
                <a:gd name="T15" fmla="*/ 36 h 247"/>
                <a:gd name="T16" fmla="*/ 122 w 300"/>
                <a:gd name="T17" fmla="*/ 0 h 247"/>
                <a:gd name="T18" fmla="*/ 175 w 300"/>
                <a:gd name="T19" fmla="*/ 245 h 247"/>
                <a:gd name="T20" fmla="*/ 300 w 300"/>
                <a:gd name="T21" fmla="*/ 158 h 247"/>
                <a:gd name="T22" fmla="*/ 298 w 300"/>
                <a:gd name="T23" fmla="*/ 126 h 247"/>
                <a:gd name="T24" fmla="*/ 175 w 300"/>
                <a:gd name="T25" fmla="*/ 245 h 247"/>
                <a:gd name="T26" fmla="*/ 130 w 300"/>
                <a:gd name="T27" fmla="*/ 80 h 247"/>
                <a:gd name="T28" fmla="*/ 151 w 300"/>
                <a:gd name="T29" fmla="*/ 91 h 247"/>
                <a:gd name="T30" fmla="*/ 181 w 300"/>
                <a:gd name="T31" fmla="*/ 71 h 247"/>
                <a:gd name="T32" fmla="*/ 177 w 300"/>
                <a:gd name="T33" fmla="*/ 66 h 247"/>
                <a:gd name="T34" fmla="*/ 130 w 300"/>
                <a:gd name="T35" fmla="*/ 44 h 247"/>
                <a:gd name="T36" fmla="*/ 130 w 300"/>
                <a:gd name="T37" fmla="*/ 80 h 247"/>
                <a:gd name="T38" fmla="*/ 162 w 300"/>
                <a:gd name="T39" fmla="*/ 108 h 247"/>
                <a:gd name="T40" fmla="*/ 164 w 300"/>
                <a:gd name="T41" fmla="*/ 122 h 247"/>
                <a:gd name="T42" fmla="*/ 161 w 300"/>
                <a:gd name="T43" fmla="*/ 138 h 247"/>
                <a:gd name="T44" fmla="*/ 192 w 300"/>
                <a:gd name="T45" fmla="*/ 157 h 247"/>
                <a:gd name="T46" fmla="*/ 200 w 300"/>
                <a:gd name="T47" fmla="*/ 122 h 247"/>
                <a:gd name="T48" fmla="*/ 192 w 300"/>
                <a:gd name="T49" fmla="*/ 87 h 247"/>
                <a:gd name="T50" fmla="*/ 162 w 300"/>
                <a:gd name="T51" fmla="*/ 108 h 247"/>
                <a:gd name="T52" fmla="*/ 149 w 300"/>
                <a:gd name="T53" fmla="*/ 154 h 247"/>
                <a:gd name="T54" fmla="*/ 130 w 300"/>
                <a:gd name="T55" fmla="*/ 164 h 247"/>
                <a:gd name="T56" fmla="*/ 130 w 300"/>
                <a:gd name="T57" fmla="*/ 200 h 247"/>
                <a:gd name="T58" fmla="*/ 177 w 300"/>
                <a:gd name="T59" fmla="*/ 178 h 247"/>
                <a:gd name="T60" fmla="*/ 181 w 300"/>
                <a:gd name="T61" fmla="*/ 174 h 247"/>
                <a:gd name="T62" fmla="*/ 149 w 300"/>
                <a:gd name="T63" fmla="*/ 154 h 247"/>
                <a:gd name="T64" fmla="*/ 110 w 300"/>
                <a:gd name="T65" fmla="*/ 163 h 247"/>
                <a:gd name="T66" fmla="*/ 94 w 300"/>
                <a:gd name="T67" fmla="*/ 155 h 247"/>
                <a:gd name="T68" fmla="*/ 64 w 300"/>
                <a:gd name="T69" fmla="*/ 176 h 247"/>
                <a:gd name="T70" fmla="*/ 66 w 300"/>
                <a:gd name="T71" fmla="*/ 178 h 247"/>
                <a:gd name="T72" fmla="*/ 110 w 300"/>
                <a:gd name="T73" fmla="*/ 200 h 247"/>
                <a:gd name="T74" fmla="*/ 110 w 300"/>
                <a:gd name="T75" fmla="*/ 163 h 247"/>
                <a:gd name="T76" fmla="*/ 82 w 300"/>
                <a:gd name="T77" fmla="*/ 139 h 247"/>
                <a:gd name="T78" fmla="*/ 79 w 300"/>
                <a:gd name="T79" fmla="*/ 122 h 247"/>
                <a:gd name="T80" fmla="*/ 80 w 300"/>
                <a:gd name="T81" fmla="*/ 111 h 247"/>
                <a:gd name="T82" fmla="*/ 49 w 300"/>
                <a:gd name="T83" fmla="*/ 92 h 247"/>
                <a:gd name="T84" fmla="*/ 43 w 300"/>
                <a:gd name="T85" fmla="*/ 122 h 247"/>
                <a:gd name="T86" fmla="*/ 52 w 300"/>
                <a:gd name="T87" fmla="*/ 159 h 247"/>
                <a:gd name="T88" fmla="*/ 82 w 300"/>
                <a:gd name="T89" fmla="*/ 139 h 247"/>
                <a:gd name="T90" fmla="*/ 90 w 300"/>
                <a:gd name="T91" fmla="*/ 94 h 247"/>
                <a:gd name="T92" fmla="*/ 91 w 300"/>
                <a:gd name="T93" fmla="*/ 92 h 247"/>
                <a:gd name="T94" fmla="*/ 110 w 300"/>
                <a:gd name="T95" fmla="*/ 81 h 247"/>
                <a:gd name="T96" fmla="*/ 110 w 300"/>
                <a:gd name="T97" fmla="*/ 44 h 247"/>
                <a:gd name="T98" fmla="*/ 66 w 300"/>
                <a:gd name="T99" fmla="*/ 66 h 247"/>
                <a:gd name="T100" fmla="*/ 59 w 300"/>
                <a:gd name="T101" fmla="*/ 74 h 247"/>
                <a:gd name="T102" fmla="*/ 90 w 300"/>
                <a:gd name="T103" fmla="*/ 9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47">
                  <a:moveTo>
                    <a:pt x="122" y="0"/>
                  </a:moveTo>
                  <a:cubicBezTo>
                    <a:pt x="155" y="0"/>
                    <a:pt x="186" y="14"/>
                    <a:pt x="208" y="36"/>
                  </a:cubicBezTo>
                  <a:cubicBezTo>
                    <a:pt x="230" y="58"/>
                    <a:pt x="244" y="88"/>
                    <a:pt x="244" y="122"/>
                  </a:cubicBezTo>
                  <a:cubicBezTo>
                    <a:pt x="244" y="156"/>
                    <a:pt x="230" y="186"/>
                    <a:pt x="208" y="208"/>
                  </a:cubicBezTo>
                  <a:cubicBezTo>
                    <a:pt x="186" y="230"/>
                    <a:pt x="155" y="244"/>
                    <a:pt x="122" y="244"/>
                  </a:cubicBezTo>
                  <a:cubicBezTo>
                    <a:pt x="88" y="244"/>
                    <a:pt x="57" y="230"/>
                    <a:pt x="35" y="208"/>
                  </a:cubicBezTo>
                  <a:cubicBezTo>
                    <a:pt x="13" y="186"/>
                    <a:pt x="0" y="156"/>
                    <a:pt x="0" y="122"/>
                  </a:cubicBezTo>
                  <a:cubicBezTo>
                    <a:pt x="0" y="88"/>
                    <a:pt x="13" y="58"/>
                    <a:pt x="35" y="36"/>
                  </a:cubicBezTo>
                  <a:cubicBezTo>
                    <a:pt x="57" y="14"/>
                    <a:pt x="88" y="0"/>
                    <a:pt x="122" y="0"/>
                  </a:cubicBezTo>
                  <a:close/>
                  <a:moveTo>
                    <a:pt x="175" y="245"/>
                  </a:moveTo>
                  <a:cubicBezTo>
                    <a:pt x="292" y="247"/>
                    <a:pt x="257" y="150"/>
                    <a:pt x="300" y="158"/>
                  </a:cubicBezTo>
                  <a:cubicBezTo>
                    <a:pt x="298" y="126"/>
                    <a:pt x="298" y="126"/>
                    <a:pt x="298" y="126"/>
                  </a:cubicBezTo>
                  <a:cubicBezTo>
                    <a:pt x="230" y="122"/>
                    <a:pt x="286" y="229"/>
                    <a:pt x="175" y="245"/>
                  </a:cubicBezTo>
                  <a:close/>
                  <a:moveTo>
                    <a:pt x="130" y="80"/>
                  </a:moveTo>
                  <a:cubicBezTo>
                    <a:pt x="139" y="82"/>
                    <a:pt x="146" y="86"/>
                    <a:pt x="151" y="91"/>
                  </a:cubicBezTo>
                  <a:cubicBezTo>
                    <a:pt x="181" y="71"/>
                    <a:pt x="181" y="71"/>
                    <a:pt x="181" y="71"/>
                  </a:cubicBezTo>
                  <a:cubicBezTo>
                    <a:pt x="180" y="69"/>
                    <a:pt x="179" y="68"/>
                    <a:pt x="177" y="66"/>
                  </a:cubicBezTo>
                  <a:cubicBezTo>
                    <a:pt x="165" y="54"/>
                    <a:pt x="149" y="46"/>
                    <a:pt x="130" y="44"/>
                  </a:cubicBezTo>
                  <a:cubicBezTo>
                    <a:pt x="130" y="80"/>
                    <a:pt x="130" y="80"/>
                    <a:pt x="130" y="80"/>
                  </a:cubicBezTo>
                  <a:close/>
                  <a:moveTo>
                    <a:pt x="162" y="108"/>
                  </a:moveTo>
                  <a:cubicBezTo>
                    <a:pt x="164" y="112"/>
                    <a:pt x="164" y="117"/>
                    <a:pt x="164" y="122"/>
                  </a:cubicBezTo>
                  <a:cubicBezTo>
                    <a:pt x="164" y="128"/>
                    <a:pt x="163" y="133"/>
                    <a:pt x="161" y="138"/>
                  </a:cubicBezTo>
                  <a:cubicBezTo>
                    <a:pt x="192" y="157"/>
                    <a:pt x="192" y="157"/>
                    <a:pt x="192" y="157"/>
                  </a:cubicBezTo>
                  <a:cubicBezTo>
                    <a:pt x="197" y="147"/>
                    <a:pt x="200" y="135"/>
                    <a:pt x="200" y="122"/>
                  </a:cubicBezTo>
                  <a:cubicBezTo>
                    <a:pt x="200" y="110"/>
                    <a:pt x="197" y="98"/>
                    <a:pt x="192" y="87"/>
                  </a:cubicBezTo>
                  <a:cubicBezTo>
                    <a:pt x="162" y="108"/>
                    <a:pt x="162" y="108"/>
                    <a:pt x="162" y="108"/>
                  </a:cubicBezTo>
                  <a:close/>
                  <a:moveTo>
                    <a:pt x="149" y="154"/>
                  </a:moveTo>
                  <a:cubicBezTo>
                    <a:pt x="144" y="159"/>
                    <a:pt x="138" y="162"/>
                    <a:pt x="130" y="164"/>
                  </a:cubicBezTo>
                  <a:cubicBezTo>
                    <a:pt x="130" y="200"/>
                    <a:pt x="130" y="200"/>
                    <a:pt x="130" y="200"/>
                  </a:cubicBezTo>
                  <a:cubicBezTo>
                    <a:pt x="149" y="198"/>
                    <a:pt x="165" y="190"/>
                    <a:pt x="177" y="178"/>
                  </a:cubicBezTo>
                  <a:cubicBezTo>
                    <a:pt x="178" y="176"/>
                    <a:pt x="180" y="175"/>
                    <a:pt x="181" y="174"/>
                  </a:cubicBezTo>
                  <a:cubicBezTo>
                    <a:pt x="149" y="154"/>
                    <a:pt x="149" y="154"/>
                    <a:pt x="149" y="154"/>
                  </a:cubicBezTo>
                  <a:close/>
                  <a:moveTo>
                    <a:pt x="110" y="163"/>
                  </a:moveTo>
                  <a:cubicBezTo>
                    <a:pt x="104" y="162"/>
                    <a:pt x="99" y="159"/>
                    <a:pt x="94" y="155"/>
                  </a:cubicBezTo>
                  <a:cubicBezTo>
                    <a:pt x="64" y="176"/>
                    <a:pt x="64" y="176"/>
                    <a:pt x="64" y="176"/>
                  </a:cubicBezTo>
                  <a:cubicBezTo>
                    <a:pt x="65" y="176"/>
                    <a:pt x="65" y="177"/>
                    <a:pt x="66" y="178"/>
                  </a:cubicBezTo>
                  <a:cubicBezTo>
                    <a:pt x="78" y="189"/>
                    <a:pt x="93" y="197"/>
                    <a:pt x="110" y="200"/>
                  </a:cubicBezTo>
                  <a:cubicBezTo>
                    <a:pt x="110" y="163"/>
                    <a:pt x="110" y="163"/>
                    <a:pt x="110" y="163"/>
                  </a:cubicBezTo>
                  <a:close/>
                  <a:moveTo>
                    <a:pt x="82" y="139"/>
                  </a:moveTo>
                  <a:cubicBezTo>
                    <a:pt x="80" y="134"/>
                    <a:pt x="79" y="128"/>
                    <a:pt x="79" y="122"/>
                  </a:cubicBezTo>
                  <a:cubicBezTo>
                    <a:pt x="79" y="118"/>
                    <a:pt x="79" y="115"/>
                    <a:pt x="80" y="111"/>
                  </a:cubicBezTo>
                  <a:cubicBezTo>
                    <a:pt x="49" y="92"/>
                    <a:pt x="49" y="92"/>
                    <a:pt x="49" y="92"/>
                  </a:cubicBezTo>
                  <a:cubicBezTo>
                    <a:pt x="45" y="101"/>
                    <a:pt x="43" y="111"/>
                    <a:pt x="43" y="122"/>
                  </a:cubicBezTo>
                  <a:cubicBezTo>
                    <a:pt x="43" y="135"/>
                    <a:pt x="46" y="148"/>
                    <a:pt x="52" y="159"/>
                  </a:cubicBezTo>
                  <a:cubicBezTo>
                    <a:pt x="82" y="139"/>
                    <a:pt x="82" y="139"/>
                    <a:pt x="82" y="139"/>
                  </a:cubicBezTo>
                  <a:close/>
                  <a:moveTo>
                    <a:pt x="90" y="94"/>
                  </a:moveTo>
                  <a:cubicBezTo>
                    <a:pt x="90" y="93"/>
                    <a:pt x="91" y="92"/>
                    <a:pt x="91" y="92"/>
                  </a:cubicBezTo>
                  <a:cubicBezTo>
                    <a:pt x="97" y="86"/>
                    <a:pt x="103" y="83"/>
                    <a:pt x="110" y="81"/>
                  </a:cubicBezTo>
                  <a:cubicBezTo>
                    <a:pt x="110" y="44"/>
                    <a:pt x="110" y="44"/>
                    <a:pt x="110" y="44"/>
                  </a:cubicBezTo>
                  <a:cubicBezTo>
                    <a:pt x="93" y="46"/>
                    <a:pt x="78" y="55"/>
                    <a:pt x="66" y="66"/>
                  </a:cubicBezTo>
                  <a:cubicBezTo>
                    <a:pt x="63" y="69"/>
                    <a:pt x="61" y="72"/>
                    <a:pt x="59" y="74"/>
                  </a:cubicBezTo>
                  <a:lnTo>
                    <a:pt x="90" y="94"/>
                  </a:lnTo>
                  <a:close/>
                </a:path>
              </a:pathLst>
            </a:custGeom>
            <a:solidFill>
              <a:srgbClr val="6BAE21"/>
            </a:solidFill>
            <a:ln>
              <a:noFill/>
            </a:ln>
          </p:spPr>
          <p:txBody>
            <a:bodyPr vert="horz" wrap="square" lIns="121920" tIns="60960" rIns="121920" bIns="60960" numCol="1" anchor="t" anchorCtr="0" compatLnSpc="1"/>
            <a:lstStyle/>
            <a:p>
              <a:pPr defTabSz="1218565">
                <a:defRPr/>
              </a:pPr>
              <a:endParaRPr lang="zh-CN" altLang="en-US" kern="0">
                <a:solidFill>
                  <a:sysClr val="windowText" lastClr="000000"/>
                </a:solidFill>
              </a:endParaRPr>
            </a:p>
          </p:txBody>
        </p:sp>
        <p:sp>
          <p:nvSpPr>
            <p:cNvPr id="37" name="圆角矩形 36"/>
            <p:cNvSpPr/>
            <p:nvPr/>
          </p:nvSpPr>
          <p:spPr>
            <a:xfrm>
              <a:off x="6645983" y="3115573"/>
              <a:ext cx="418325" cy="399785"/>
            </a:xfrm>
            <a:prstGeom prst="roundRect">
              <a:avLst/>
            </a:prstGeom>
            <a:solidFill>
              <a:sysClr val="window" lastClr="FFFFFF"/>
            </a:solidFill>
            <a:ln w="3175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38" name="Freeform 18"/>
            <p:cNvSpPr>
              <a:spLocks noChangeAspect="1" noEditPoints="1"/>
            </p:cNvSpPr>
            <p:nvPr/>
          </p:nvSpPr>
          <p:spPr bwMode="auto">
            <a:xfrm>
              <a:off x="6716015" y="3161689"/>
              <a:ext cx="278261" cy="307554"/>
            </a:xfrm>
            <a:custGeom>
              <a:avLst/>
              <a:gdLst>
                <a:gd name="T0" fmla="*/ 70 w 80"/>
                <a:gd name="T1" fmla="*/ 82 h 89"/>
                <a:gd name="T2" fmla="*/ 57 w 80"/>
                <a:gd name="T3" fmla="*/ 78 h 89"/>
                <a:gd name="T4" fmla="*/ 54 w 80"/>
                <a:gd name="T5" fmla="*/ 63 h 89"/>
                <a:gd name="T6" fmla="*/ 54 w 80"/>
                <a:gd name="T7" fmla="*/ 51 h 89"/>
                <a:gd name="T8" fmla="*/ 60 w 80"/>
                <a:gd name="T9" fmla="*/ 66 h 89"/>
                <a:gd name="T10" fmla="*/ 66 w 80"/>
                <a:gd name="T11" fmla="*/ 66 h 89"/>
                <a:gd name="T12" fmla="*/ 64 w 80"/>
                <a:gd name="T13" fmla="*/ 53 h 89"/>
                <a:gd name="T14" fmla="*/ 54 w 80"/>
                <a:gd name="T15" fmla="*/ 33 h 89"/>
                <a:gd name="T16" fmla="*/ 54 w 80"/>
                <a:gd name="T17" fmla="*/ 12 h 89"/>
                <a:gd name="T18" fmla="*/ 57 w 80"/>
                <a:gd name="T19" fmla="*/ 7 h 89"/>
                <a:gd name="T20" fmla="*/ 70 w 80"/>
                <a:gd name="T21" fmla="*/ 11 h 89"/>
                <a:gd name="T22" fmla="*/ 79 w 80"/>
                <a:gd name="T23" fmla="*/ 34 h 89"/>
                <a:gd name="T24" fmla="*/ 66 w 80"/>
                <a:gd name="T25" fmla="*/ 22 h 89"/>
                <a:gd name="T26" fmla="*/ 61 w 80"/>
                <a:gd name="T27" fmla="*/ 23 h 89"/>
                <a:gd name="T28" fmla="*/ 66 w 80"/>
                <a:gd name="T29" fmla="*/ 37 h 89"/>
                <a:gd name="T30" fmla="*/ 80 w 80"/>
                <a:gd name="T31" fmla="*/ 57 h 89"/>
                <a:gd name="T32" fmla="*/ 70 w 80"/>
                <a:gd name="T33" fmla="*/ 78 h 89"/>
                <a:gd name="T34" fmla="*/ 48 w 80"/>
                <a:gd name="T35" fmla="*/ 0 h 89"/>
                <a:gd name="T36" fmla="*/ 48 w 80"/>
                <a:gd name="T37" fmla="*/ 26 h 89"/>
                <a:gd name="T38" fmla="*/ 48 w 80"/>
                <a:gd name="T39" fmla="*/ 56 h 89"/>
                <a:gd name="T40" fmla="*/ 48 w 80"/>
                <a:gd name="T41" fmla="*/ 78 h 89"/>
                <a:gd name="T42" fmla="*/ 45 w 80"/>
                <a:gd name="T43" fmla="*/ 89 h 89"/>
                <a:gd name="T44" fmla="*/ 0 w 80"/>
                <a:gd name="T45" fmla="*/ 45 h 89"/>
                <a:gd name="T46" fmla="*/ 45 w 80"/>
                <a:gd name="T47" fmla="*/ 0 h 89"/>
                <a:gd name="T48" fmla="*/ 29 w 80"/>
                <a:gd name="T49" fmla="*/ 61 h 89"/>
                <a:gd name="T50" fmla="*/ 38 w 80"/>
                <a:gd name="T51" fmla="*/ 75 h 89"/>
                <a:gd name="T52" fmla="*/ 21 w 80"/>
                <a:gd name="T53" fmla="*/ 59 h 89"/>
                <a:gd name="T54" fmla="*/ 13 w 80"/>
                <a:gd name="T55" fmla="*/ 54 h 89"/>
                <a:gd name="T56" fmla="*/ 27 w 80"/>
                <a:gd name="T57" fmla="*/ 74 h 89"/>
                <a:gd name="T58" fmla="*/ 13 w 80"/>
                <a:gd name="T59" fmla="*/ 35 h 89"/>
                <a:gd name="T60" fmla="*/ 21 w 80"/>
                <a:gd name="T61" fmla="*/ 31 h 89"/>
                <a:gd name="T62" fmla="*/ 21 w 80"/>
                <a:gd name="T63" fmla="*/ 21 h 89"/>
                <a:gd name="T64" fmla="*/ 29 w 80"/>
                <a:gd name="T65" fmla="*/ 28 h 89"/>
                <a:gd name="T66" fmla="*/ 38 w 80"/>
                <a:gd name="T67" fmla="*/ 14 h 89"/>
                <a:gd name="T68" fmla="*/ 29 w 80"/>
                <a:gd name="T69" fmla="*/ 28 h 89"/>
                <a:gd name="T70" fmla="*/ 27 w 80"/>
                <a:gd name="T71" fmla="*/ 36 h 89"/>
                <a:gd name="T72" fmla="*/ 27 w 80"/>
                <a:gd name="T73" fmla="*/ 53 h 89"/>
                <a:gd name="T74" fmla="*/ 38 w 80"/>
                <a:gd name="T75" fmla="*/ 34 h 89"/>
                <a:gd name="T76" fmla="*/ 14 w 80"/>
                <a:gd name="T77" fmla="*/ 45 h 89"/>
                <a:gd name="T78" fmla="*/ 20 w 80"/>
                <a:gd name="T79" fmla="*/ 4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9">
                  <a:moveTo>
                    <a:pt x="70" y="78"/>
                  </a:moveTo>
                  <a:cubicBezTo>
                    <a:pt x="70" y="82"/>
                    <a:pt x="70" y="82"/>
                    <a:pt x="70" y="82"/>
                  </a:cubicBezTo>
                  <a:cubicBezTo>
                    <a:pt x="57" y="82"/>
                    <a:pt x="57" y="82"/>
                    <a:pt x="57" y="82"/>
                  </a:cubicBezTo>
                  <a:cubicBezTo>
                    <a:pt x="57" y="78"/>
                    <a:pt x="57" y="78"/>
                    <a:pt x="57" y="78"/>
                  </a:cubicBezTo>
                  <a:cubicBezTo>
                    <a:pt x="56" y="77"/>
                    <a:pt x="55" y="77"/>
                    <a:pt x="54" y="77"/>
                  </a:cubicBezTo>
                  <a:cubicBezTo>
                    <a:pt x="54" y="63"/>
                    <a:pt x="54" y="63"/>
                    <a:pt x="54" y="63"/>
                  </a:cubicBezTo>
                  <a:cubicBezTo>
                    <a:pt x="54" y="56"/>
                    <a:pt x="54" y="56"/>
                    <a:pt x="54" y="56"/>
                  </a:cubicBezTo>
                  <a:cubicBezTo>
                    <a:pt x="54" y="51"/>
                    <a:pt x="54" y="51"/>
                    <a:pt x="54" y="51"/>
                  </a:cubicBezTo>
                  <a:cubicBezTo>
                    <a:pt x="60" y="51"/>
                    <a:pt x="60" y="51"/>
                    <a:pt x="60" y="51"/>
                  </a:cubicBezTo>
                  <a:cubicBezTo>
                    <a:pt x="60" y="66"/>
                    <a:pt x="60" y="66"/>
                    <a:pt x="60" y="66"/>
                  </a:cubicBezTo>
                  <a:cubicBezTo>
                    <a:pt x="60" y="68"/>
                    <a:pt x="61" y="69"/>
                    <a:pt x="63" y="69"/>
                  </a:cubicBezTo>
                  <a:cubicBezTo>
                    <a:pt x="65" y="69"/>
                    <a:pt x="66" y="68"/>
                    <a:pt x="66" y="66"/>
                  </a:cubicBezTo>
                  <a:cubicBezTo>
                    <a:pt x="66" y="59"/>
                    <a:pt x="66" y="59"/>
                    <a:pt x="66" y="59"/>
                  </a:cubicBezTo>
                  <a:cubicBezTo>
                    <a:pt x="66" y="57"/>
                    <a:pt x="65" y="55"/>
                    <a:pt x="64" y="53"/>
                  </a:cubicBezTo>
                  <a:cubicBezTo>
                    <a:pt x="63" y="52"/>
                    <a:pt x="59" y="49"/>
                    <a:pt x="54" y="43"/>
                  </a:cubicBezTo>
                  <a:cubicBezTo>
                    <a:pt x="54" y="33"/>
                    <a:pt x="54" y="33"/>
                    <a:pt x="54" y="33"/>
                  </a:cubicBezTo>
                  <a:cubicBezTo>
                    <a:pt x="54" y="26"/>
                    <a:pt x="54" y="26"/>
                    <a:pt x="54" y="26"/>
                  </a:cubicBezTo>
                  <a:cubicBezTo>
                    <a:pt x="54" y="12"/>
                    <a:pt x="54" y="12"/>
                    <a:pt x="54" y="12"/>
                  </a:cubicBezTo>
                  <a:cubicBezTo>
                    <a:pt x="55" y="12"/>
                    <a:pt x="56" y="11"/>
                    <a:pt x="57" y="11"/>
                  </a:cubicBezTo>
                  <a:cubicBezTo>
                    <a:pt x="57" y="7"/>
                    <a:pt x="57" y="7"/>
                    <a:pt x="57" y="7"/>
                  </a:cubicBezTo>
                  <a:cubicBezTo>
                    <a:pt x="70" y="7"/>
                    <a:pt x="70" y="7"/>
                    <a:pt x="70" y="7"/>
                  </a:cubicBezTo>
                  <a:cubicBezTo>
                    <a:pt x="70" y="11"/>
                    <a:pt x="70" y="11"/>
                    <a:pt x="70" y="11"/>
                  </a:cubicBezTo>
                  <a:cubicBezTo>
                    <a:pt x="76" y="13"/>
                    <a:pt x="79" y="16"/>
                    <a:pt x="79" y="22"/>
                  </a:cubicBezTo>
                  <a:cubicBezTo>
                    <a:pt x="79" y="34"/>
                    <a:pt x="79" y="34"/>
                    <a:pt x="79" y="34"/>
                  </a:cubicBezTo>
                  <a:cubicBezTo>
                    <a:pt x="66" y="34"/>
                    <a:pt x="66" y="34"/>
                    <a:pt x="66" y="34"/>
                  </a:cubicBezTo>
                  <a:cubicBezTo>
                    <a:pt x="66" y="22"/>
                    <a:pt x="66" y="22"/>
                    <a:pt x="66" y="22"/>
                  </a:cubicBezTo>
                  <a:cubicBezTo>
                    <a:pt x="66" y="20"/>
                    <a:pt x="65" y="20"/>
                    <a:pt x="63" y="20"/>
                  </a:cubicBezTo>
                  <a:cubicBezTo>
                    <a:pt x="62" y="20"/>
                    <a:pt x="61" y="21"/>
                    <a:pt x="61" y="23"/>
                  </a:cubicBezTo>
                  <a:cubicBezTo>
                    <a:pt x="61" y="28"/>
                    <a:pt x="61" y="28"/>
                    <a:pt x="61" y="28"/>
                  </a:cubicBezTo>
                  <a:cubicBezTo>
                    <a:pt x="61" y="30"/>
                    <a:pt x="63" y="33"/>
                    <a:pt x="66" y="37"/>
                  </a:cubicBezTo>
                  <a:cubicBezTo>
                    <a:pt x="73" y="43"/>
                    <a:pt x="77" y="47"/>
                    <a:pt x="78" y="50"/>
                  </a:cubicBezTo>
                  <a:cubicBezTo>
                    <a:pt x="80" y="52"/>
                    <a:pt x="80" y="54"/>
                    <a:pt x="80" y="57"/>
                  </a:cubicBezTo>
                  <a:cubicBezTo>
                    <a:pt x="80" y="65"/>
                    <a:pt x="80" y="65"/>
                    <a:pt x="80" y="65"/>
                  </a:cubicBezTo>
                  <a:cubicBezTo>
                    <a:pt x="80" y="72"/>
                    <a:pt x="77" y="77"/>
                    <a:pt x="70" y="78"/>
                  </a:cubicBezTo>
                  <a:close/>
                  <a:moveTo>
                    <a:pt x="45" y="0"/>
                  </a:moveTo>
                  <a:cubicBezTo>
                    <a:pt x="46" y="0"/>
                    <a:pt x="47" y="0"/>
                    <a:pt x="48" y="0"/>
                  </a:cubicBezTo>
                  <a:cubicBezTo>
                    <a:pt x="48" y="11"/>
                    <a:pt x="48" y="11"/>
                    <a:pt x="48" y="11"/>
                  </a:cubicBezTo>
                  <a:cubicBezTo>
                    <a:pt x="48" y="26"/>
                    <a:pt x="48" y="26"/>
                    <a:pt x="48" y="26"/>
                  </a:cubicBezTo>
                  <a:cubicBezTo>
                    <a:pt x="48" y="33"/>
                    <a:pt x="48" y="33"/>
                    <a:pt x="48" y="33"/>
                  </a:cubicBezTo>
                  <a:cubicBezTo>
                    <a:pt x="48" y="56"/>
                    <a:pt x="48" y="56"/>
                    <a:pt x="48" y="56"/>
                  </a:cubicBezTo>
                  <a:cubicBezTo>
                    <a:pt x="48" y="63"/>
                    <a:pt x="48" y="63"/>
                    <a:pt x="48" y="63"/>
                  </a:cubicBezTo>
                  <a:cubicBezTo>
                    <a:pt x="48" y="78"/>
                    <a:pt x="48" y="78"/>
                    <a:pt x="48" y="78"/>
                  </a:cubicBezTo>
                  <a:cubicBezTo>
                    <a:pt x="48" y="89"/>
                    <a:pt x="48" y="89"/>
                    <a:pt x="48" y="89"/>
                  </a:cubicBezTo>
                  <a:cubicBezTo>
                    <a:pt x="47" y="89"/>
                    <a:pt x="46" y="89"/>
                    <a:pt x="45" y="89"/>
                  </a:cubicBezTo>
                  <a:cubicBezTo>
                    <a:pt x="33" y="89"/>
                    <a:pt x="22" y="84"/>
                    <a:pt x="13" y="76"/>
                  </a:cubicBezTo>
                  <a:cubicBezTo>
                    <a:pt x="5" y="68"/>
                    <a:pt x="0" y="57"/>
                    <a:pt x="0" y="45"/>
                  </a:cubicBezTo>
                  <a:cubicBezTo>
                    <a:pt x="0" y="32"/>
                    <a:pt x="5" y="21"/>
                    <a:pt x="13" y="13"/>
                  </a:cubicBezTo>
                  <a:cubicBezTo>
                    <a:pt x="22" y="5"/>
                    <a:pt x="33" y="0"/>
                    <a:pt x="45" y="0"/>
                  </a:cubicBezTo>
                  <a:close/>
                  <a:moveTo>
                    <a:pt x="38" y="63"/>
                  </a:moveTo>
                  <a:cubicBezTo>
                    <a:pt x="35" y="62"/>
                    <a:pt x="32" y="62"/>
                    <a:pt x="29" y="61"/>
                  </a:cubicBezTo>
                  <a:cubicBezTo>
                    <a:pt x="31" y="65"/>
                    <a:pt x="32" y="68"/>
                    <a:pt x="34" y="70"/>
                  </a:cubicBezTo>
                  <a:cubicBezTo>
                    <a:pt x="35" y="72"/>
                    <a:pt x="37" y="74"/>
                    <a:pt x="38" y="75"/>
                  </a:cubicBezTo>
                  <a:cubicBezTo>
                    <a:pt x="38" y="63"/>
                    <a:pt x="38" y="63"/>
                    <a:pt x="38" y="63"/>
                  </a:cubicBezTo>
                  <a:close/>
                  <a:moveTo>
                    <a:pt x="21" y="59"/>
                  </a:moveTo>
                  <a:cubicBezTo>
                    <a:pt x="21" y="59"/>
                    <a:pt x="21" y="59"/>
                    <a:pt x="21" y="59"/>
                  </a:cubicBezTo>
                  <a:cubicBezTo>
                    <a:pt x="18" y="57"/>
                    <a:pt x="15" y="56"/>
                    <a:pt x="13" y="54"/>
                  </a:cubicBezTo>
                  <a:cubicBezTo>
                    <a:pt x="14" y="60"/>
                    <a:pt x="17" y="65"/>
                    <a:pt x="21" y="69"/>
                  </a:cubicBezTo>
                  <a:cubicBezTo>
                    <a:pt x="23" y="70"/>
                    <a:pt x="25" y="72"/>
                    <a:pt x="27" y="74"/>
                  </a:cubicBezTo>
                  <a:cubicBezTo>
                    <a:pt x="25" y="69"/>
                    <a:pt x="23" y="64"/>
                    <a:pt x="21" y="59"/>
                  </a:cubicBezTo>
                  <a:close/>
                  <a:moveTo>
                    <a:pt x="13" y="35"/>
                  </a:moveTo>
                  <a:cubicBezTo>
                    <a:pt x="15" y="34"/>
                    <a:pt x="18" y="32"/>
                    <a:pt x="21" y="31"/>
                  </a:cubicBezTo>
                  <a:cubicBezTo>
                    <a:pt x="21" y="31"/>
                    <a:pt x="21" y="31"/>
                    <a:pt x="21" y="31"/>
                  </a:cubicBezTo>
                  <a:cubicBezTo>
                    <a:pt x="23" y="25"/>
                    <a:pt x="25" y="20"/>
                    <a:pt x="27" y="16"/>
                  </a:cubicBezTo>
                  <a:cubicBezTo>
                    <a:pt x="25" y="17"/>
                    <a:pt x="23" y="19"/>
                    <a:pt x="21" y="21"/>
                  </a:cubicBezTo>
                  <a:cubicBezTo>
                    <a:pt x="17" y="25"/>
                    <a:pt x="14" y="30"/>
                    <a:pt x="13" y="35"/>
                  </a:cubicBezTo>
                  <a:close/>
                  <a:moveTo>
                    <a:pt x="29" y="28"/>
                  </a:moveTo>
                  <a:cubicBezTo>
                    <a:pt x="32" y="28"/>
                    <a:pt x="35" y="27"/>
                    <a:pt x="38" y="27"/>
                  </a:cubicBezTo>
                  <a:cubicBezTo>
                    <a:pt x="38" y="14"/>
                    <a:pt x="38" y="14"/>
                    <a:pt x="38" y="14"/>
                  </a:cubicBezTo>
                  <a:cubicBezTo>
                    <a:pt x="37" y="15"/>
                    <a:pt x="35" y="17"/>
                    <a:pt x="34" y="19"/>
                  </a:cubicBezTo>
                  <a:cubicBezTo>
                    <a:pt x="32" y="22"/>
                    <a:pt x="31" y="25"/>
                    <a:pt x="29" y="28"/>
                  </a:cubicBezTo>
                  <a:close/>
                  <a:moveTo>
                    <a:pt x="38" y="34"/>
                  </a:moveTo>
                  <a:cubicBezTo>
                    <a:pt x="34" y="34"/>
                    <a:pt x="31" y="35"/>
                    <a:pt x="27" y="36"/>
                  </a:cubicBezTo>
                  <a:cubicBezTo>
                    <a:pt x="27" y="39"/>
                    <a:pt x="27" y="42"/>
                    <a:pt x="27" y="45"/>
                  </a:cubicBezTo>
                  <a:cubicBezTo>
                    <a:pt x="27" y="48"/>
                    <a:pt x="27" y="51"/>
                    <a:pt x="27" y="53"/>
                  </a:cubicBezTo>
                  <a:cubicBezTo>
                    <a:pt x="31" y="54"/>
                    <a:pt x="34" y="55"/>
                    <a:pt x="38" y="56"/>
                  </a:cubicBezTo>
                  <a:cubicBezTo>
                    <a:pt x="38" y="34"/>
                    <a:pt x="38" y="34"/>
                    <a:pt x="38" y="34"/>
                  </a:cubicBezTo>
                  <a:close/>
                  <a:moveTo>
                    <a:pt x="20" y="39"/>
                  </a:moveTo>
                  <a:cubicBezTo>
                    <a:pt x="16" y="41"/>
                    <a:pt x="14" y="43"/>
                    <a:pt x="14" y="45"/>
                  </a:cubicBezTo>
                  <a:cubicBezTo>
                    <a:pt x="14" y="47"/>
                    <a:pt x="16" y="49"/>
                    <a:pt x="20" y="50"/>
                  </a:cubicBezTo>
                  <a:cubicBezTo>
                    <a:pt x="20" y="49"/>
                    <a:pt x="20" y="47"/>
                    <a:pt x="20" y="45"/>
                  </a:cubicBezTo>
                  <a:cubicBezTo>
                    <a:pt x="20" y="43"/>
                    <a:pt x="20" y="41"/>
                    <a:pt x="20" y="39"/>
                  </a:cubicBezTo>
                  <a:close/>
                </a:path>
              </a:pathLst>
            </a:custGeom>
            <a:solidFill>
              <a:srgbClr val="6BAE21"/>
            </a:solidFill>
            <a:ln>
              <a:noFill/>
            </a:ln>
          </p:spPr>
          <p:txBody>
            <a:bodyPr vert="horz" wrap="square" lIns="121920" tIns="60960" rIns="121920" bIns="60960" numCol="1" anchor="t" anchorCtr="0" compatLnSpc="1"/>
            <a:lstStyle/>
            <a:p>
              <a:pPr defTabSz="1218565">
                <a:defRPr/>
              </a:pPr>
              <a:endParaRPr lang="zh-CN" altLang="en-US" kern="0">
                <a:solidFill>
                  <a:sysClr val="windowText" lastClr="000000"/>
                </a:solidFill>
              </a:endParaRPr>
            </a:p>
          </p:txBody>
        </p:sp>
        <p:sp>
          <p:nvSpPr>
            <p:cNvPr id="35" name="圆角矩形 34"/>
            <p:cNvSpPr/>
            <p:nvPr/>
          </p:nvSpPr>
          <p:spPr>
            <a:xfrm>
              <a:off x="7448989" y="2432089"/>
              <a:ext cx="574969" cy="549485"/>
            </a:xfrm>
            <a:prstGeom prst="roundRect">
              <a:avLst/>
            </a:prstGeom>
            <a:solidFill>
              <a:sysClr val="window" lastClr="FFFFFF"/>
            </a:solidFill>
            <a:ln w="3175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sp>
          <p:nvSpPr>
            <p:cNvPr id="36" name="Freeform 17"/>
            <p:cNvSpPr>
              <a:spLocks noEditPoints="1"/>
            </p:cNvSpPr>
            <p:nvPr/>
          </p:nvSpPr>
          <p:spPr bwMode="auto">
            <a:xfrm>
              <a:off x="7554762" y="2565158"/>
              <a:ext cx="363424" cy="283347"/>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6BAE21"/>
            </a:solidFill>
            <a:ln>
              <a:noFill/>
            </a:ln>
          </p:spPr>
          <p:txBody>
            <a:bodyPr vert="horz" wrap="square" lIns="121920" tIns="60960" rIns="121920" bIns="60960" numCol="1" anchor="t" anchorCtr="0" compatLnSpc="1"/>
            <a:lstStyle/>
            <a:p>
              <a:pPr defTabSz="1218565">
                <a:defRPr/>
              </a:pPr>
              <a:endParaRPr lang="zh-CN" altLang="en-US" kern="0">
                <a:solidFill>
                  <a:sysClr val="windowText" lastClr="000000"/>
                </a:solidFill>
              </a:endParaRPr>
            </a:p>
          </p:txBody>
        </p:sp>
        <p:sp>
          <p:nvSpPr>
            <p:cNvPr id="34" name="圆角矩形 33"/>
            <p:cNvSpPr/>
            <p:nvPr/>
          </p:nvSpPr>
          <p:spPr>
            <a:xfrm>
              <a:off x="6083107" y="1774066"/>
              <a:ext cx="252523" cy="241332"/>
            </a:xfrm>
            <a:prstGeom prst="roundRect">
              <a:avLst/>
            </a:prstGeom>
            <a:noFill/>
            <a:ln w="38100" cap="flat" cmpd="sng" algn="ctr">
              <a:solidFill>
                <a:srgbClr val="6BAE21"/>
              </a:solidFill>
              <a:prstDash val="solid"/>
              <a:miter lim="800000"/>
            </a:ln>
            <a:effectLst/>
          </p:spPr>
          <p:txBody>
            <a:bodyPr rtlCol="0" anchor="ctr"/>
            <a:lstStyle/>
            <a:p>
              <a:pPr algn="ctr" defTabSz="1218565">
                <a:defRPr/>
              </a:pPr>
              <a:endParaRPr lang="zh-CN" altLang="en-US" kern="0">
                <a:solidFill>
                  <a:sysClr val="window" lastClr="FFFFFF"/>
                </a:solidFill>
                <a:latin typeface="Calibri" panose="020F0502020204030204"/>
                <a:ea typeface="宋体" panose="02010600030101010101" pitchFamily="2" charset="-122"/>
              </a:endParaRPr>
            </a:p>
          </p:txBody>
        </p:sp>
      </p:grpSp>
      <p:sp>
        <p:nvSpPr>
          <p:cNvPr id="58" name="文本框 57"/>
          <p:cNvSpPr txBox="1"/>
          <p:nvPr/>
        </p:nvSpPr>
        <p:spPr>
          <a:xfrm>
            <a:off x="985210" y="1630948"/>
            <a:ext cx="1281120" cy="420564"/>
          </a:xfrm>
          <a:prstGeom prst="rect">
            <a:avLst/>
          </a:prstGeom>
          <a:noFill/>
        </p:spPr>
        <p:txBody>
          <a:bodyPr wrap="none" rtlCol="0">
            <a:spAutoFit/>
          </a:bodyPr>
          <a:lstStyle/>
          <a:p>
            <a:r>
              <a:rPr kumimoji="1" lang="zh-CN" altLang="en-US" sz="2135" b="1" dirty="0">
                <a:solidFill>
                  <a:schemeClr val="bg1"/>
                </a:solidFill>
              </a:rPr>
              <a:t>系统介绍</a:t>
            </a:r>
          </a:p>
        </p:txBody>
      </p:sp>
      <p:sp>
        <p:nvSpPr>
          <p:cNvPr id="59" name="文本框 58"/>
          <p:cNvSpPr txBox="1"/>
          <p:nvPr/>
        </p:nvSpPr>
        <p:spPr>
          <a:xfrm>
            <a:off x="985210" y="1382743"/>
            <a:ext cx="1348446" cy="297454"/>
          </a:xfrm>
          <a:prstGeom prst="rect">
            <a:avLst/>
          </a:prstGeom>
          <a:noFill/>
        </p:spPr>
        <p:txBody>
          <a:bodyPr wrap="none" rtlCol="0">
            <a:spAutoFit/>
          </a:bodyPr>
          <a:lstStyle/>
          <a:p>
            <a:r>
              <a:rPr kumimoji="1" lang="en-US" altLang="zh-CN" sz="1335" dirty="0">
                <a:solidFill>
                  <a:schemeClr val="bg1"/>
                </a:solidFill>
              </a:rPr>
              <a:t>THE FIRST PART</a:t>
            </a:r>
            <a:endParaRPr kumimoji="1" lang="zh-CN" altLang="en-US" sz="1335" dirty="0">
              <a:solidFill>
                <a:schemeClr val="bg1"/>
              </a:solidFill>
            </a:endParaRPr>
          </a:p>
        </p:txBody>
      </p:sp>
      <p:sp>
        <p:nvSpPr>
          <p:cNvPr id="60" name="等腰三角形 59"/>
          <p:cNvSpPr/>
          <p:nvPr/>
        </p:nvSpPr>
        <p:spPr>
          <a:xfrm rot="5400000">
            <a:off x="820582" y="1466320"/>
            <a:ext cx="188157" cy="141099"/>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63" name="文本框 62"/>
          <p:cNvSpPr txBox="1"/>
          <p:nvPr/>
        </p:nvSpPr>
        <p:spPr>
          <a:xfrm>
            <a:off x="985210" y="2424292"/>
            <a:ext cx="1281120" cy="420564"/>
          </a:xfrm>
          <a:prstGeom prst="rect">
            <a:avLst/>
          </a:prstGeom>
          <a:noFill/>
        </p:spPr>
        <p:txBody>
          <a:bodyPr wrap="none" rtlCol="0">
            <a:spAutoFit/>
          </a:bodyPr>
          <a:lstStyle/>
          <a:p>
            <a:r>
              <a:rPr kumimoji="1" lang="zh-CN" altLang="en-US" sz="2135" b="1" dirty="0">
                <a:solidFill>
                  <a:schemeClr val="bg1"/>
                </a:solidFill>
              </a:rPr>
              <a:t>设计方案</a:t>
            </a:r>
          </a:p>
        </p:txBody>
      </p:sp>
      <p:sp>
        <p:nvSpPr>
          <p:cNvPr id="64" name="文本框 63"/>
          <p:cNvSpPr txBox="1"/>
          <p:nvPr/>
        </p:nvSpPr>
        <p:spPr>
          <a:xfrm>
            <a:off x="985210" y="2176087"/>
            <a:ext cx="1683474" cy="297454"/>
          </a:xfrm>
          <a:prstGeom prst="rect">
            <a:avLst/>
          </a:prstGeom>
          <a:noFill/>
        </p:spPr>
        <p:txBody>
          <a:bodyPr wrap="none" rtlCol="0">
            <a:spAutoFit/>
          </a:bodyPr>
          <a:lstStyle/>
          <a:p>
            <a:r>
              <a:rPr kumimoji="1" lang="en-US" altLang="zh-CN" sz="1335" dirty="0">
                <a:solidFill>
                  <a:schemeClr val="bg1"/>
                </a:solidFill>
              </a:rPr>
              <a:t>THE SECOND PART</a:t>
            </a:r>
            <a:endParaRPr kumimoji="1" lang="zh-CN" altLang="en-US" sz="1335" dirty="0">
              <a:solidFill>
                <a:schemeClr val="bg1"/>
              </a:solidFill>
            </a:endParaRPr>
          </a:p>
        </p:txBody>
      </p:sp>
      <p:sp>
        <p:nvSpPr>
          <p:cNvPr id="65" name="等腰三角形 64"/>
          <p:cNvSpPr/>
          <p:nvPr/>
        </p:nvSpPr>
        <p:spPr>
          <a:xfrm rot="5400000">
            <a:off x="820582" y="2259664"/>
            <a:ext cx="188157" cy="141099"/>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68" name="文本框 67"/>
          <p:cNvSpPr txBox="1"/>
          <p:nvPr/>
        </p:nvSpPr>
        <p:spPr>
          <a:xfrm>
            <a:off x="985210" y="3217636"/>
            <a:ext cx="1281120" cy="420884"/>
          </a:xfrm>
          <a:prstGeom prst="rect">
            <a:avLst/>
          </a:prstGeom>
          <a:noFill/>
        </p:spPr>
        <p:txBody>
          <a:bodyPr wrap="none" rtlCol="0">
            <a:spAutoFit/>
          </a:bodyPr>
          <a:lstStyle/>
          <a:p>
            <a:r>
              <a:rPr kumimoji="1" lang="zh-CN" altLang="en-US" sz="2135" b="1" dirty="0">
                <a:solidFill>
                  <a:schemeClr val="bg1"/>
                </a:solidFill>
              </a:rPr>
              <a:t>系统展示</a:t>
            </a:r>
          </a:p>
        </p:txBody>
      </p:sp>
      <p:sp>
        <p:nvSpPr>
          <p:cNvPr id="69" name="文本框 68"/>
          <p:cNvSpPr txBox="1"/>
          <p:nvPr/>
        </p:nvSpPr>
        <p:spPr>
          <a:xfrm>
            <a:off x="985210" y="2969431"/>
            <a:ext cx="1423788" cy="297454"/>
          </a:xfrm>
          <a:prstGeom prst="rect">
            <a:avLst/>
          </a:prstGeom>
          <a:noFill/>
        </p:spPr>
        <p:txBody>
          <a:bodyPr wrap="none" rtlCol="0">
            <a:spAutoFit/>
          </a:bodyPr>
          <a:lstStyle/>
          <a:p>
            <a:r>
              <a:rPr kumimoji="1" lang="en-US" altLang="zh-CN" sz="1335" dirty="0">
                <a:solidFill>
                  <a:schemeClr val="bg1"/>
                </a:solidFill>
              </a:rPr>
              <a:t>THE THIRD PART</a:t>
            </a:r>
            <a:endParaRPr kumimoji="1" lang="zh-CN" altLang="en-US" sz="1335" dirty="0">
              <a:solidFill>
                <a:schemeClr val="bg1"/>
              </a:solidFill>
            </a:endParaRPr>
          </a:p>
        </p:txBody>
      </p:sp>
      <p:sp>
        <p:nvSpPr>
          <p:cNvPr id="70" name="等腰三角形 69"/>
          <p:cNvSpPr/>
          <p:nvPr/>
        </p:nvSpPr>
        <p:spPr>
          <a:xfrm rot="5400000">
            <a:off x="820582" y="3053008"/>
            <a:ext cx="188157" cy="141099"/>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73" name="文本框 72"/>
          <p:cNvSpPr txBox="1"/>
          <p:nvPr/>
        </p:nvSpPr>
        <p:spPr>
          <a:xfrm>
            <a:off x="985210" y="4010980"/>
            <a:ext cx="1281120" cy="749436"/>
          </a:xfrm>
          <a:prstGeom prst="rect">
            <a:avLst/>
          </a:prstGeom>
          <a:noFill/>
        </p:spPr>
        <p:txBody>
          <a:bodyPr wrap="none" rtlCol="0">
            <a:spAutoFit/>
          </a:bodyPr>
          <a:lstStyle/>
          <a:p>
            <a:r>
              <a:rPr kumimoji="1" lang="zh-CN" altLang="en-US" sz="2135" b="1" dirty="0">
                <a:solidFill>
                  <a:schemeClr val="bg1"/>
                </a:solidFill>
              </a:rPr>
              <a:t>经验总结</a:t>
            </a:r>
          </a:p>
          <a:p>
            <a:endParaRPr kumimoji="1" lang="zh-CN" altLang="en-US" sz="2135" b="1" dirty="0">
              <a:solidFill>
                <a:schemeClr val="bg1"/>
              </a:solidFill>
            </a:endParaRPr>
          </a:p>
        </p:txBody>
      </p:sp>
      <p:sp>
        <p:nvSpPr>
          <p:cNvPr id="74" name="文本框 73"/>
          <p:cNvSpPr txBox="1"/>
          <p:nvPr/>
        </p:nvSpPr>
        <p:spPr>
          <a:xfrm>
            <a:off x="985210" y="3762775"/>
            <a:ext cx="1603324" cy="297454"/>
          </a:xfrm>
          <a:prstGeom prst="rect">
            <a:avLst/>
          </a:prstGeom>
          <a:noFill/>
        </p:spPr>
        <p:txBody>
          <a:bodyPr wrap="none" rtlCol="0">
            <a:spAutoFit/>
          </a:bodyPr>
          <a:lstStyle/>
          <a:p>
            <a:r>
              <a:rPr kumimoji="1" lang="en-US" altLang="zh-CN" sz="1335" dirty="0">
                <a:solidFill>
                  <a:schemeClr val="bg1"/>
                </a:solidFill>
              </a:rPr>
              <a:t>THE FOURTH PART</a:t>
            </a:r>
            <a:endParaRPr kumimoji="1" lang="zh-CN" altLang="en-US" sz="1335" dirty="0">
              <a:solidFill>
                <a:schemeClr val="bg1"/>
              </a:solidFill>
            </a:endParaRPr>
          </a:p>
        </p:txBody>
      </p:sp>
      <p:sp>
        <p:nvSpPr>
          <p:cNvPr id="75" name="等腰三角形 74"/>
          <p:cNvSpPr/>
          <p:nvPr/>
        </p:nvSpPr>
        <p:spPr>
          <a:xfrm rot="5400000">
            <a:off x="820582" y="3846352"/>
            <a:ext cx="188157" cy="141099"/>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81" name="文本框 80"/>
          <p:cNvSpPr txBox="1"/>
          <p:nvPr/>
        </p:nvSpPr>
        <p:spPr>
          <a:xfrm>
            <a:off x="396238" y="350581"/>
            <a:ext cx="1547218" cy="420564"/>
          </a:xfrm>
          <a:prstGeom prst="rect">
            <a:avLst/>
          </a:prstGeom>
          <a:noFill/>
        </p:spPr>
        <p:txBody>
          <a:bodyPr wrap="none" rtlCol="0">
            <a:spAutoFit/>
          </a:bodyPr>
          <a:lstStyle/>
          <a:p>
            <a:r>
              <a:rPr kumimoji="1" lang="en-US" altLang="zh-CN" sz="2135" b="1" dirty="0">
                <a:solidFill>
                  <a:schemeClr val="bg1"/>
                </a:solidFill>
              </a:rPr>
              <a:t>CONTENTS</a:t>
            </a:r>
            <a:endParaRPr kumimoji="1" lang="zh-CN" altLang="en-US" sz="2135" b="1"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7354" y="4112117"/>
            <a:ext cx="2992847" cy="2358363"/>
          </a:xfrm>
          <a:prstGeom prst="rect">
            <a:avLst/>
          </a:prstGeom>
        </p:spPr>
      </p:pic>
      <p:sp>
        <p:nvSpPr>
          <p:cNvPr id="57" name="等腰三角形 56"/>
          <p:cNvSpPr/>
          <p:nvPr/>
        </p:nvSpPr>
        <p:spPr>
          <a:xfrm rot="5400000">
            <a:off x="817628" y="4717472"/>
            <a:ext cx="188157" cy="141099"/>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61" name="文本框 73"/>
          <p:cNvSpPr txBox="1"/>
          <p:nvPr/>
        </p:nvSpPr>
        <p:spPr>
          <a:xfrm>
            <a:off x="1025285" y="4639294"/>
            <a:ext cx="1359668" cy="297774"/>
          </a:xfrm>
          <a:prstGeom prst="rect">
            <a:avLst/>
          </a:prstGeom>
          <a:noFill/>
        </p:spPr>
        <p:txBody>
          <a:bodyPr wrap="none" rtlCol="0">
            <a:spAutoFit/>
          </a:bodyPr>
          <a:lstStyle/>
          <a:p>
            <a:r>
              <a:rPr kumimoji="1" lang="en-US" altLang="zh-CN" sz="1335" dirty="0">
                <a:solidFill>
                  <a:schemeClr val="bg1"/>
                </a:solidFill>
              </a:rPr>
              <a:t>THE FIFTH PART</a:t>
            </a:r>
            <a:endParaRPr kumimoji="1" lang="zh-CN" altLang="en-US" sz="1335" dirty="0">
              <a:solidFill>
                <a:schemeClr val="bg1"/>
              </a:solidFill>
            </a:endParaRPr>
          </a:p>
        </p:txBody>
      </p:sp>
      <p:sp>
        <p:nvSpPr>
          <p:cNvPr id="62" name="文本框 72"/>
          <p:cNvSpPr txBox="1"/>
          <p:nvPr/>
        </p:nvSpPr>
        <p:spPr>
          <a:xfrm>
            <a:off x="1064559" y="4949362"/>
            <a:ext cx="1007007" cy="420884"/>
          </a:xfrm>
          <a:prstGeom prst="rect">
            <a:avLst/>
          </a:prstGeom>
          <a:noFill/>
        </p:spPr>
        <p:txBody>
          <a:bodyPr wrap="none" rtlCol="0">
            <a:spAutoFit/>
          </a:bodyPr>
          <a:lstStyle/>
          <a:p>
            <a:r>
              <a:rPr kumimoji="1" lang="zh-CN" altLang="en-US" sz="2135" b="1" dirty="0">
                <a:solidFill>
                  <a:schemeClr val="bg1"/>
                </a:solidFill>
              </a:rPr>
              <a:t>创新点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 y="-23310"/>
            <a:ext cx="12192000" cy="6855688"/>
          </a:xfrm>
          <a:prstGeom prst="rect">
            <a:avLst/>
          </a:prstGeom>
          <a:solidFill>
            <a:srgbClr val="00000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直角三角形 1"/>
          <p:cNvSpPr/>
          <p:nvPr/>
        </p:nvSpPr>
        <p:spPr>
          <a:xfrm flipH="1" flipV="1">
            <a:off x="6787733" y="0"/>
            <a:ext cx="5405061" cy="5405061"/>
          </a:xfrm>
          <a:prstGeom prst="rtTriangle">
            <a:avLst/>
          </a:prstGeom>
          <a:solidFill>
            <a:srgbClr val="6BAE21">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p:cNvSpPr/>
          <p:nvPr/>
        </p:nvSpPr>
        <p:spPr>
          <a:xfrm>
            <a:off x="203662" y="1631159"/>
            <a:ext cx="5743659" cy="1292662"/>
          </a:xfrm>
          <a:prstGeom prst="rect">
            <a:avLst/>
          </a:prstGeom>
        </p:spPr>
        <p:txBody>
          <a:bodyPr wrap="square">
            <a:spAutoFit/>
          </a:bodyPr>
          <a:lstStyle/>
          <a:p>
            <a:pPr>
              <a:lnSpc>
                <a:spcPct val="130000"/>
              </a:lnSpc>
            </a:pPr>
            <a:r>
              <a:rPr lang="zh-CN" altLang="en-US" sz="2000" dirty="0">
                <a:solidFill>
                  <a:srgbClr val="FFFFFF"/>
                </a:solidFill>
              </a:rPr>
              <a:t>新闻检索系统：定向采集不少于</a:t>
            </a:r>
            <a:r>
              <a:rPr lang="en-US" altLang="zh-CN" sz="2000" dirty="0">
                <a:solidFill>
                  <a:srgbClr val="FFFFFF"/>
                </a:solidFill>
              </a:rPr>
              <a:t>4</a:t>
            </a:r>
            <a:r>
              <a:rPr lang="zh-CN" altLang="en-US" sz="2000" dirty="0">
                <a:solidFill>
                  <a:srgbClr val="FFFFFF"/>
                </a:solidFill>
              </a:rPr>
              <a:t>个中文社会新闻网站或频道，实现这些网站新闻信息及评论信息的自动爬取、抽取、索引和检索。</a:t>
            </a:r>
            <a:endParaRPr lang="zh-CN" altLang="en-US" sz="2000" dirty="0">
              <a:solidFill>
                <a:srgbClr val="FFFFFF"/>
              </a:solidFill>
              <a:latin typeface="Century Gothic" panose="020B0502020202020204"/>
              <a:ea typeface="微软雅黑" panose="020B0503020204020204" charset="-122"/>
            </a:endParaRPr>
          </a:p>
        </p:txBody>
      </p:sp>
      <p:sp>
        <p:nvSpPr>
          <p:cNvPr id="5" name="矩形 4"/>
          <p:cNvSpPr/>
          <p:nvPr/>
        </p:nvSpPr>
        <p:spPr>
          <a:xfrm>
            <a:off x="62123" y="0"/>
            <a:ext cx="4335706" cy="584775"/>
          </a:xfrm>
          <a:prstGeom prst="rect">
            <a:avLst/>
          </a:prstGeom>
        </p:spPr>
        <p:txBody>
          <a:bodyPr wrap="square">
            <a:spAutoFit/>
          </a:bodyPr>
          <a:lstStyle/>
          <a:p>
            <a:r>
              <a:rPr kumimoji="1" lang="en-US" altLang="zh-CN" sz="3200" b="1" dirty="0">
                <a:solidFill>
                  <a:srgbClr val="FFFFFF"/>
                </a:solidFill>
              </a:rPr>
              <a:t>PART</a:t>
            </a:r>
            <a:r>
              <a:rPr kumimoji="1" lang="zh-CN" altLang="en-US" sz="3200" b="1" dirty="0">
                <a:solidFill>
                  <a:srgbClr val="FFFFFF"/>
                </a:solidFill>
              </a:rPr>
              <a:t> </a:t>
            </a:r>
            <a:r>
              <a:rPr kumimoji="1" lang="en-US" altLang="zh-CN" sz="3200" b="1" dirty="0">
                <a:solidFill>
                  <a:srgbClr val="6BAE21"/>
                </a:solidFill>
              </a:rPr>
              <a:t>ONE </a:t>
            </a:r>
            <a:r>
              <a:rPr kumimoji="1" lang="zh-CN" altLang="en-US" sz="3200" b="1" dirty="0">
                <a:solidFill>
                  <a:srgbClr val="FFFFFF"/>
                </a:solidFill>
              </a:rPr>
              <a:t>系统介绍</a:t>
            </a:r>
            <a:endParaRPr kumimoji="1" lang="en-US" altLang="zh-CN" sz="3200" b="1" dirty="0">
              <a:solidFill>
                <a:srgbClr val="FFFFFF"/>
              </a:solidFill>
            </a:endParaRPr>
          </a:p>
        </p:txBody>
      </p:sp>
      <p:sp>
        <p:nvSpPr>
          <p:cNvPr id="7" name="直角三角形 6"/>
          <p:cNvSpPr/>
          <p:nvPr/>
        </p:nvSpPr>
        <p:spPr>
          <a:xfrm>
            <a:off x="795" y="4604657"/>
            <a:ext cx="2227721" cy="2227721"/>
          </a:xfrm>
          <a:prstGeom prst="rtTriangle">
            <a:avLst/>
          </a:prstGeom>
          <a:solidFill>
            <a:srgbClr val="6BAE21">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a:off x="187151" y="882082"/>
            <a:ext cx="4335706" cy="461665"/>
          </a:xfrm>
          <a:prstGeom prst="rect">
            <a:avLst/>
          </a:prstGeom>
        </p:spPr>
        <p:txBody>
          <a:bodyPr wrap="square">
            <a:spAutoFit/>
          </a:bodyPr>
          <a:lstStyle/>
          <a:p>
            <a:r>
              <a:rPr kumimoji="1" lang="zh-CN" altLang="en-US" b="1" dirty="0">
                <a:solidFill>
                  <a:srgbClr val="FFFFFF"/>
                </a:solidFill>
              </a:rPr>
              <a:t>系统需求</a:t>
            </a:r>
            <a:endParaRPr kumimoji="1" lang="en-US" altLang="zh-CN" b="1" dirty="0">
              <a:solidFill>
                <a:srgbClr val="FFFFFF"/>
              </a:solidFill>
            </a:endParaRPr>
          </a:p>
        </p:txBody>
      </p:sp>
      <p:sp>
        <p:nvSpPr>
          <p:cNvPr id="10" name="矩形 9"/>
          <p:cNvSpPr/>
          <p:nvPr/>
        </p:nvSpPr>
        <p:spPr>
          <a:xfrm>
            <a:off x="203662" y="3163503"/>
            <a:ext cx="5743659" cy="452624"/>
          </a:xfrm>
          <a:prstGeom prst="rect">
            <a:avLst/>
          </a:prstGeom>
        </p:spPr>
        <p:txBody>
          <a:bodyPr wrap="square">
            <a:spAutoFit/>
          </a:bodyPr>
          <a:lstStyle/>
          <a:p>
            <a:pPr>
              <a:lnSpc>
                <a:spcPct val="130000"/>
              </a:lnSpc>
            </a:pPr>
            <a:r>
              <a:rPr lang="zh-CN" altLang="en-US" sz="2000" dirty="0">
                <a:solidFill>
                  <a:srgbClr val="FFC000"/>
                </a:solidFill>
              </a:rPr>
              <a:t>本项目未使用</a:t>
            </a:r>
            <a:r>
              <a:rPr lang="en-US" altLang="zh-CN" sz="2000" dirty="0" err="1">
                <a:solidFill>
                  <a:srgbClr val="FFC000"/>
                </a:solidFill>
              </a:rPr>
              <a:t>lucene</a:t>
            </a:r>
            <a:r>
              <a:rPr lang="zh-CN" altLang="en-US" sz="2000" dirty="0">
                <a:solidFill>
                  <a:srgbClr val="FFC000"/>
                </a:solidFill>
              </a:rPr>
              <a:t>，</a:t>
            </a:r>
            <a:r>
              <a:rPr lang="en-US" altLang="zh-CN" sz="2000" dirty="0">
                <a:solidFill>
                  <a:srgbClr val="FFC000"/>
                </a:solidFill>
              </a:rPr>
              <a:t>Goose</a:t>
            </a:r>
            <a:r>
              <a:rPr lang="zh-CN" altLang="en-US" sz="2000" dirty="0">
                <a:solidFill>
                  <a:srgbClr val="FFC000"/>
                </a:solidFill>
              </a:rPr>
              <a:t>等成熟开源框架。</a:t>
            </a:r>
            <a:endParaRPr lang="zh-CN" altLang="en-US" sz="2000" dirty="0">
              <a:solidFill>
                <a:srgbClr val="FFC000"/>
              </a:solidFill>
              <a:latin typeface="Century Gothic" panose="020B0502020202020204"/>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 y="-23310"/>
            <a:ext cx="12192000" cy="6855688"/>
          </a:xfrm>
          <a:prstGeom prst="rect">
            <a:avLst/>
          </a:prstGeom>
          <a:solidFill>
            <a:srgbClr val="00000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p:cNvSpPr/>
          <p:nvPr/>
        </p:nvSpPr>
        <p:spPr>
          <a:xfrm>
            <a:off x="5515430" y="1799770"/>
            <a:ext cx="5878283" cy="2092881"/>
          </a:xfrm>
          <a:prstGeom prst="rect">
            <a:avLst/>
          </a:prstGeom>
        </p:spPr>
        <p:txBody>
          <a:bodyPr wrap="square">
            <a:spAutoFit/>
          </a:bodyPr>
          <a:lstStyle/>
          <a:p>
            <a:pPr>
              <a:lnSpc>
                <a:spcPct val="130000"/>
              </a:lnSpc>
            </a:pPr>
            <a:r>
              <a:rPr lang="zh-CN" altLang="en-US" sz="2000" dirty="0">
                <a:solidFill>
                  <a:srgbClr val="FFFFFF"/>
                </a:solidFill>
              </a:rPr>
              <a:t>（</a:t>
            </a:r>
            <a:r>
              <a:rPr lang="en-US" altLang="zh-CN" sz="2000" dirty="0">
                <a:solidFill>
                  <a:srgbClr val="FFFFFF"/>
                </a:solidFill>
              </a:rPr>
              <a:t>1</a:t>
            </a:r>
            <a:r>
              <a:rPr lang="zh-CN" altLang="en-US" sz="2000" dirty="0">
                <a:solidFill>
                  <a:srgbClr val="FFFFFF"/>
                </a:solidFill>
              </a:rPr>
              <a:t>）对新闻网页进行爬虫得到语料库；</a:t>
            </a:r>
          </a:p>
          <a:p>
            <a:pPr>
              <a:lnSpc>
                <a:spcPct val="130000"/>
              </a:lnSpc>
            </a:pPr>
            <a:r>
              <a:rPr lang="zh-CN" altLang="en-US" sz="2000" dirty="0">
                <a:solidFill>
                  <a:srgbClr val="FFFFFF"/>
                </a:solidFill>
              </a:rPr>
              <a:t>（</a:t>
            </a:r>
            <a:r>
              <a:rPr lang="en-US" altLang="zh-CN" sz="2000" dirty="0">
                <a:solidFill>
                  <a:srgbClr val="FFFFFF"/>
                </a:solidFill>
              </a:rPr>
              <a:t>2</a:t>
            </a:r>
            <a:r>
              <a:rPr lang="zh-CN" altLang="en-US" sz="2000" dirty="0">
                <a:solidFill>
                  <a:srgbClr val="FFFFFF"/>
                </a:solidFill>
              </a:rPr>
              <a:t>）抽取新闻的主体内容，得到结构化的</a:t>
            </a:r>
            <a:r>
              <a:rPr lang="en-US" altLang="zh-CN" sz="2000" dirty="0">
                <a:solidFill>
                  <a:srgbClr val="FFFFFF"/>
                </a:solidFill>
              </a:rPr>
              <a:t>xml</a:t>
            </a:r>
            <a:r>
              <a:rPr lang="zh-CN" altLang="en-US" sz="2000" dirty="0">
                <a:solidFill>
                  <a:srgbClr val="FFFFFF"/>
                </a:solidFill>
              </a:rPr>
              <a:t>数据；</a:t>
            </a:r>
          </a:p>
          <a:p>
            <a:pPr>
              <a:lnSpc>
                <a:spcPct val="130000"/>
              </a:lnSpc>
            </a:pPr>
            <a:r>
              <a:rPr lang="zh-CN" altLang="en-US" sz="2000" dirty="0">
                <a:solidFill>
                  <a:srgbClr val="FFFFFF"/>
                </a:solidFill>
              </a:rPr>
              <a:t>（</a:t>
            </a:r>
            <a:r>
              <a:rPr lang="en-US" altLang="zh-CN" sz="2000" dirty="0">
                <a:solidFill>
                  <a:srgbClr val="FFFFFF"/>
                </a:solidFill>
              </a:rPr>
              <a:t>3</a:t>
            </a:r>
            <a:r>
              <a:rPr lang="zh-CN" altLang="en-US" sz="2000" dirty="0">
                <a:solidFill>
                  <a:srgbClr val="FFFFFF"/>
                </a:solidFill>
              </a:rPr>
              <a:t>）内存式单遍扫描索引构建方法构建倒排索引，供检索模块使用；</a:t>
            </a:r>
          </a:p>
          <a:p>
            <a:pPr>
              <a:lnSpc>
                <a:spcPct val="130000"/>
              </a:lnSpc>
            </a:pPr>
            <a:r>
              <a:rPr lang="zh-CN" altLang="en-US" sz="2000" dirty="0">
                <a:solidFill>
                  <a:srgbClr val="FFFFFF"/>
                </a:solidFill>
              </a:rPr>
              <a:t>（</a:t>
            </a:r>
            <a:r>
              <a:rPr lang="en-US" altLang="zh-CN" sz="2000" dirty="0">
                <a:solidFill>
                  <a:srgbClr val="FFFFFF"/>
                </a:solidFill>
              </a:rPr>
              <a:t>4</a:t>
            </a:r>
            <a:r>
              <a:rPr lang="zh-CN" altLang="en-US" sz="2000" dirty="0">
                <a:solidFill>
                  <a:srgbClr val="FFFFFF"/>
                </a:solidFill>
              </a:rPr>
              <a:t>）用户输入查询，得到相关文档返回给用户。</a:t>
            </a:r>
          </a:p>
        </p:txBody>
      </p:sp>
      <p:sp>
        <p:nvSpPr>
          <p:cNvPr id="5" name="矩形 4"/>
          <p:cNvSpPr/>
          <p:nvPr/>
        </p:nvSpPr>
        <p:spPr>
          <a:xfrm>
            <a:off x="62123" y="0"/>
            <a:ext cx="4335706" cy="584775"/>
          </a:xfrm>
          <a:prstGeom prst="rect">
            <a:avLst/>
          </a:prstGeom>
        </p:spPr>
        <p:txBody>
          <a:bodyPr wrap="square">
            <a:spAutoFit/>
          </a:bodyPr>
          <a:lstStyle/>
          <a:p>
            <a:r>
              <a:rPr kumimoji="1" lang="en-US" altLang="zh-CN" sz="3200" b="1" dirty="0">
                <a:solidFill>
                  <a:srgbClr val="FFFFFF"/>
                </a:solidFill>
              </a:rPr>
              <a:t>PART</a:t>
            </a:r>
            <a:r>
              <a:rPr kumimoji="1" lang="zh-CN" altLang="en-US" sz="3200" b="1" dirty="0">
                <a:solidFill>
                  <a:srgbClr val="FFFFFF"/>
                </a:solidFill>
              </a:rPr>
              <a:t> </a:t>
            </a:r>
            <a:r>
              <a:rPr kumimoji="1" lang="en-US" altLang="zh-CN" sz="3200" b="1" dirty="0">
                <a:solidFill>
                  <a:srgbClr val="6BAE21"/>
                </a:solidFill>
              </a:rPr>
              <a:t>ONE </a:t>
            </a:r>
            <a:r>
              <a:rPr kumimoji="1" lang="zh-CN" altLang="en-US" sz="3200" b="1" dirty="0">
                <a:solidFill>
                  <a:srgbClr val="FFFFFF"/>
                </a:solidFill>
              </a:rPr>
              <a:t>系统介绍</a:t>
            </a:r>
            <a:endParaRPr kumimoji="1" lang="en-US" altLang="zh-CN" sz="3200" b="1" dirty="0">
              <a:solidFill>
                <a:srgbClr val="FFFFFF"/>
              </a:solidFill>
            </a:endParaRPr>
          </a:p>
        </p:txBody>
      </p:sp>
      <p:sp>
        <p:nvSpPr>
          <p:cNvPr id="9" name="矩形 8"/>
          <p:cNvSpPr/>
          <p:nvPr/>
        </p:nvSpPr>
        <p:spPr>
          <a:xfrm>
            <a:off x="403700" y="593182"/>
            <a:ext cx="4335706" cy="461665"/>
          </a:xfrm>
          <a:prstGeom prst="rect">
            <a:avLst/>
          </a:prstGeom>
        </p:spPr>
        <p:txBody>
          <a:bodyPr wrap="square">
            <a:spAutoFit/>
          </a:bodyPr>
          <a:lstStyle/>
          <a:p>
            <a:r>
              <a:rPr kumimoji="1" lang="zh-CN" altLang="en-US" b="1" dirty="0">
                <a:solidFill>
                  <a:srgbClr val="FFFFFF"/>
                </a:solidFill>
              </a:rPr>
              <a:t>系统框架</a:t>
            </a:r>
            <a:endParaRPr kumimoji="1" lang="en-US" altLang="zh-CN" b="1" dirty="0">
              <a:solidFill>
                <a:srgbClr val="FFFFFF"/>
              </a:solidFill>
            </a:endParaRPr>
          </a:p>
        </p:txBody>
      </p:sp>
      <p:pic>
        <p:nvPicPr>
          <p:cNvPr id="11" name="图片 10" descr="C:\Users\XHJ\AppData\Local\Temp\1515233839(1).png"/>
          <p:cNvPicPr/>
          <p:nvPr/>
        </p:nvPicPr>
        <p:blipFill>
          <a:blip r:embed="rId2">
            <a:extLst>
              <a:ext uri="{28A0092B-C50C-407E-A947-70E740481C1C}">
                <a14:useLocalDpi xmlns:a14="http://schemas.microsoft.com/office/drawing/2010/main" val="0"/>
              </a:ext>
            </a:extLst>
          </a:blip>
          <a:srcRect/>
          <a:stretch>
            <a:fillRect/>
          </a:stretch>
        </p:blipFill>
        <p:spPr bwMode="auto">
          <a:xfrm>
            <a:off x="403700" y="1247969"/>
            <a:ext cx="4773045" cy="4313129"/>
          </a:xfrm>
          <a:prstGeom prst="rect">
            <a:avLst/>
          </a:prstGeom>
          <a:noFill/>
          <a:ln>
            <a:noFill/>
          </a:ln>
        </p:spPr>
      </p:pic>
    </p:spTree>
    <p:extLst>
      <p:ext uri="{BB962C8B-B14F-4D97-AF65-F5344CB8AC3E}">
        <p14:creationId xmlns:p14="http://schemas.microsoft.com/office/powerpoint/2010/main" val="38739087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310"/>
            <a:ext cx="12192000" cy="6855688"/>
          </a:xfrm>
          <a:prstGeom prst="rect">
            <a:avLst/>
          </a:prstGeom>
          <a:solidFill>
            <a:srgbClr val="00000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FFFFFF"/>
              </a:solidFill>
            </a:endParaRPr>
          </a:p>
        </p:txBody>
      </p:sp>
      <p:sp>
        <p:nvSpPr>
          <p:cNvPr id="4" name="矩形 3"/>
          <p:cNvSpPr/>
          <p:nvPr/>
        </p:nvSpPr>
        <p:spPr>
          <a:xfrm>
            <a:off x="230693" y="1514627"/>
            <a:ext cx="9145536" cy="1292662"/>
          </a:xfrm>
          <a:prstGeom prst="rect">
            <a:avLst/>
          </a:prstGeom>
        </p:spPr>
        <p:txBody>
          <a:bodyPr wrap="square">
            <a:spAutoFit/>
          </a:bodyPr>
          <a:lstStyle/>
          <a:p>
            <a:pPr>
              <a:lnSpc>
                <a:spcPct val="130000"/>
              </a:lnSpc>
            </a:pPr>
            <a:r>
              <a:rPr lang="zh-CN" altLang="en-US" sz="2000" dirty="0">
                <a:solidFill>
                  <a:srgbClr val="FFFFFF"/>
                </a:solidFill>
              </a:rPr>
              <a:t>该模块针对搜狐，网易，腾讯三大主流新闻网站及官方的参考消息网站进行了新闻获取。并基于其网站结构，设计了不同的爬取模式。未借助开源新闻爬取工具，自己实现了对新闻标题，正文，时间，评论内容，评论数目的高效爬取。</a:t>
            </a:r>
          </a:p>
        </p:txBody>
      </p:sp>
      <p:sp>
        <p:nvSpPr>
          <p:cNvPr id="5" name="矩形 4"/>
          <p:cNvSpPr/>
          <p:nvPr/>
        </p:nvSpPr>
        <p:spPr>
          <a:xfrm>
            <a:off x="62123" y="0"/>
            <a:ext cx="4335706" cy="584775"/>
          </a:xfrm>
          <a:prstGeom prst="rect">
            <a:avLst/>
          </a:prstGeom>
        </p:spPr>
        <p:txBody>
          <a:bodyPr wrap="square">
            <a:spAutoFit/>
          </a:bodyPr>
          <a:lstStyle/>
          <a:p>
            <a:r>
              <a:rPr kumimoji="1" lang="en-US" altLang="zh-CN" sz="3200" b="1" dirty="0">
                <a:solidFill>
                  <a:srgbClr val="FFFFFF"/>
                </a:solidFill>
              </a:rPr>
              <a:t>PART</a:t>
            </a:r>
            <a:r>
              <a:rPr kumimoji="1" lang="zh-CN" altLang="en-US" sz="3200" b="1" dirty="0">
                <a:solidFill>
                  <a:srgbClr val="FFFFFF"/>
                </a:solidFill>
              </a:rPr>
              <a:t> </a:t>
            </a:r>
            <a:r>
              <a:rPr kumimoji="1" lang="en-US" altLang="zh-CN" sz="3200" b="1" dirty="0">
                <a:solidFill>
                  <a:srgbClr val="6BAE21"/>
                </a:solidFill>
              </a:rPr>
              <a:t>TWO </a:t>
            </a:r>
            <a:r>
              <a:rPr kumimoji="1" lang="zh-CN" altLang="en-US" sz="3200" b="1" dirty="0">
                <a:solidFill>
                  <a:srgbClr val="FFFFFF"/>
                </a:solidFill>
              </a:rPr>
              <a:t>设计方案</a:t>
            </a:r>
            <a:endParaRPr kumimoji="1" lang="en-US" altLang="zh-CN" sz="3200" b="1" dirty="0">
              <a:solidFill>
                <a:srgbClr val="FFFFFF"/>
              </a:solidFill>
            </a:endParaRPr>
          </a:p>
        </p:txBody>
      </p:sp>
      <p:sp>
        <p:nvSpPr>
          <p:cNvPr id="9" name="矩形 8"/>
          <p:cNvSpPr/>
          <p:nvPr/>
        </p:nvSpPr>
        <p:spPr>
          <a:xfrm>
            <a:off x="230693" y="998195"/>
            <a:ext cx="4335706" cy="461665"/>
          </a:xfrm>
          <a:prstGeom prst="rect">
            <a:avLst/>
          </a:prstGeom>
        </p:spPr>
        <p:txBody>
          <a:bodyPr wrap="square">
            <a:spAutoFit/>
          </a:bodyPr>
          <a:lstStyle/>
          <a:p>
            <a:r>
              <a:rPr kumimoji="1" lang="en-US" altLang="zh-CN" b="1" dirty="0">
                <a:solidFill>
                  <a:srgbClr val="FFFFFF"/>
                </a:solidFill>
              </a:rPr>
              <a:t>2.1</a:t>
            </a:r>
            <a:r>
              <a:rPr kumimoji="1" lang="zh-CN" altLang="en-US" b="1" dirty="0">
                <a:solidFill>
                  <a:srgbClr val="FFFFFF"/>
                </a:solidFill>
              </a:rPr>
              <a:t>新闻爬取</a:t>
            </a:r>
            <a:endParaRPr kumimoji="1" lang="en-US" altLang="zh-CN" b="1" dirty="0">
              <a:solidFill>
                <a:srgbClr val="FFFFFF"/>
              </a:solidFill>
            </a:endParaRPr>
          </a:p>
        </p:txBody>
      </p:sp>
      <p:sp>
        <p:nvSpPr>
          <p:cNvPr id="11" name="矩形 10"/>
          <p:cNvSpPr/>
          <p:nvPr/>
        </p:nvSpPr>
        <p:spPr>
          <a:xfrm>
            <a:off x="230693" y="3171566"/>
            <a:ext cx="4335706" cy="461665"/>
          </a:xfrm>
          <a:prstGeom prst="rect">
            <a:avLst/>
          </a:prstGeom>
        </p:spPr>
        <p:txBody>
          <a:bodyPr wrap="square">
            <a:spAutoFit/>
          </a:bodyPr>
          <a:lstStyle/>
          <a:p>
            <a:r>
              <a:rPr kumimoji="1" lang="en-US" altLang="zh-CN" b="1" dirty="0">
                <a:solidFill>
                  <a:srgbClr val="FFFFFF"/>
                </a:solidFill>
              </a:rPr>
              <a:t>2.2</a:t>
            </a:r>
            <a:r>
              <a:rPr kumimoji="1" lang="zh-CN" altLang="en-US" b="1" dirty="0">
                <a:solidFill>
                  <a:srgbClr val="FFFFFF"/>
                </a:solidFill>
              </a:rPr>
              <a:t>索引构建</a:t>
            </a:r>
            <a:endParaRPr kumimoji="1" lang="en-US" altLang="zh-CN" b="1" dirty="0">
              <a:solidFill>
                <a:srgbClr val="FFFFFF"/>
              </a:solidFill>
            </a:endParaRPr>
          </a:p>
        </p:txBody>
      </p:sp>
      <p:sp>
        <p:nvSpPr>
          <p:cNvPr id="12" name="矩形 11"/>
          <p:cNvSpPr/>
          <p:nvPr/>
        </p:nvSpPr>
        <p:spPr>
          <a:xfrm>
            <a:off x="292439" y="3754272"/>
            <a:ext cx="9145536" cy="1692771"/>
          </a:xfrm>
          <a:prstGeom prst="rect">
            <a:avLst/>
          </a:prstGeom>
        </p:spPr>
        <p:txBody>
          <a:bodyPr wrap="square">
            <a:spAutoFit/>
          </a:bodyPr>
          <a:lstStyle/>
          <a:p>
            <a:pPr>
              <a:lnSpc>
                <a:spcPct val="130000"/>
              </a:lnSpc>
            </a:pPr>
            <a:r>
              <a:rPr lang="zh-CN" altLang="en-US" sz="2000" dirty="0">
                <a:solidFill>
                  <a:srgbClr val="FFFFFF"/>
                </a:solidFill>
                <a:latin typeface="微软雅黑"/>
              </a:rPr>
              <a:t>（</a:t>
            </a:r>
            <a:r>
              <a:rPr lang="en-US" altLang="zh-CN" sz="2000" dirty="0">
                <a:solidFill>
                  <a:srgbClr val="FFFFFF"/>
                </a:solidFill>
                <a:latin typeface="微软雅黑"/>
              </a:rPr>
              <a:t>1</a:t>
            </a:r>
            <a:r>
              <a:rPr lang="zh-CN" altLang="en-US" sz="2000" dirty="0">
                <a:solidFill>
                  <a:srgbClr val="FFFFFF"/>
                </a:solidFill>
                <a:latin typeface="微软雅黑"/>
              </a:rPr>
              <a:t>）分词，借助开源的</a:t>
            </a:r>
            <a:r>
              <a:rPr lang="en-US" altLang="zh-CN" sz="2000" dirty="0" err="1">
                <a:solidFill>
                  <a:srgbClr val="FFFFFF"/>
                </a:solidFill>
                <a:latin typeface="微软雅黑"/>
              </a:rPr>
              <a:t>jieba</a:t>
            </a:r>
            <a:r>
              <a:rPr lang="zh-CN" altLang="en-US" sz="2000" dirty="0">
                <a:solidFill>
                  <a:srgbClr val="FFFFFF"/>
                </a:solidFill>
                <a:latin typeface="微软雅黑"/>
              </a:rPr>
              <a:t>中文分词组件来完成；</a:t>
            </a:r>
            <a:endParaRPr lang="en-US" altLang="zh-CN" sz="2000" dirty="0">
              <a:solidFill>
                <a:srgbClr val="FFFFFF"/>
              </a:solidFill>
              <a:latin typeface="微软雅黑"/>
            </a:endParaRPr>
          </a:p>
          <a:p>
            <a:pPr>
              <a:lnSpc>
                <a:spcPct val="130000"/>
              </a:lnSpc>
            </a:pPr>
            <a:r>
              <a:rPr lang="zh-CN" altLang="en-US" sz="2000" dirty="0">
                <a:solidFill>
                  <a:srgbClr val="FFFFFF"/>
                </a:solidFill>
                <a:latin typeface="微软雅黑"/>
              </a:rPr>
              <a:t>（</a:t>
            </a:r>
            <a:r>
              <a:rPr lang="en-US" altLang="zh-CN" sz="2000" dirty="0">
                <a:solidFill>
                  <a:srgbClr val="FFFFFF"/>
                </a:solidFill>
                <a:latin typeface="微软雅黑"/>
              </a:rPr>
              <a:t>2</a:t>
            </a:r>
            <a:r>
              <a:rPr lang="zh-CN" altLang="en-US" sz="2000" dirty="0">
                <a:solidFill>
                  <a:srgbClr val="FFFFFF"/>
                </a:solidFill>
                <a:latin typeface="微软雅黑"/>
              </a:rPr>
              <a:t>）去停用词；</a:t>
            </a:r>
          </a:p>
          <a:p>
            <a:pPr>
              <a:lnSpc>
                <a:spcPct val="130000"/>
              </a:lnSpc>
            </a:pPr>
            <a:r>
              <a:rPr lang="zh-CN" altLang="en-US" sz="2000" dirty="0">
                <a:solidFill>
                  <a:srgbClr val="FFFFFF"/>
                </a:solidFill>
                <a:latin typeface="微软雅黑"/>
              </a:rPr>
              <a:t>（</a:t>
            </a:r>
            <a:r>
              <a:rPr lang="en-US" altLang="zh-CN" sz="2000" dirty="0">
                <a:solidFill>
                  <a:srgbClr val="FFFFFF"/>
                </a:solidFill>
                <a:latin typeface="微软雅黑"/>
              </a:rPr>
              <a:t>3</a:t>
            </a:r>
            <a:r>
              <a:rPr lang="zh-CN" altLang="en-US" sz="2000" dirty="0">
                <a:solidFill>
                  <a:srgbClr val="FFFFFF"/>
                </a:solidFill>
                <a:latin typeface="微软雅黑"/>
              </a:rPr>
              <a:t>）倒排记录表存储，词典用</a:t>
            </a:r>
            <a:r>
              <a:rPr lang="en-US" altLang="zh-CN" sz="2000" dirty="0">
                <a:solidFill>
                  <a:srgbClr val="FFFFFF"/>
                </a:solidFill>
                <a:latin typeface="微软雅黑"/>
              </a:rPr>
              <a:t>B-</a:t>
            </a:r>
            <a:r>
              <a:rPr lang="zh-CN" altLang="en-US" sz="2000" dirty="0">
                <a:solidFill>
                  <a:srgbClr val="FFFFFF"/>
                </a:solidFill>
                <a:latin typeface="微软雅黑"/>
              </a:rPr>
              <a:t>树存储；</a:t>
            </a:r>
          </a:p>
          <a:p>
            <a:pPr>
              <a:lnSpc>
                <a:spcPct val="130000"/>
              </a:lnSpc>
            </a:pPr>
            <a:r>
              <a:rPr lang="zh-CN" altLang="en-US" sz="2000" dirty="0">
                <a:solidFill>
                  <a:srgbClr val="FFFFFF"/>
                </a:solidFill>
                <a:latin typeface="微软雅黑"/>
              </a:rPr>
              <a:t>倒排索引构建算法使用内存式单遍扫描索引构建方法（</a:t>
            </a:r>
            <a:r>
              <a:rPr lang="en-US" altLang="zh-CN" sz="2000" dirty="0">
                <a:solidFill>
                  <a:srgbClr val="FFFFFF"/>
                </a:solidFill>
                <a:latin typeface="微软雅黑"/>
              </a:rPr>
              <a:t>SPIMI</a:t>
            </a:r>
            <a:r>
              <a:rPr lang="zh-CN" altLang="en-US" sz="2000" dirty="0">
                <a:solidFill>
                  <a:srgbClr val="FFFFFF"/>
                </a:solidFill>
                <a:latin typeface="微软雅黑"/>
              </a:rPr>
              <a:t>）</a:t>
            </a:r>
          </a:p>
        </p:txBody>
      </p:sp>
    </p:spTree>
    <p:extLst>
      <p:ext uri="{BB962C8B-B14F-4D97-AF65-F5344CB8AC3E}">
        <p14:creationId xmlns:p14="http://schemas.microsoft.com/office/powerpoint/2010/main" val="33974229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310"/>
            <a:ext cx="12192000" cy="6855688"/>
          </a:xfrm>
          <a:prstGeom prst="rect">
            <a:avLst/>
          </a:prstGeom>
          <a:solidFill>
            <a:srgbClr val="00000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4"/>
          <p:cNvSpPr/>
          <p:nvPr/>
        </p:nvSpPr>
        <p:spPr>
          <a:xfrm>
            <a:off x="62123" y="0"/>
            <a:ext cx="4335706" cy="584775"/>
          </a:xfrm>
          <a:prstGeom prst="rect">
            <a:avLst/>
          </a:prstGeom>
        </p:spPr>
        <p:txBody>
          <a:bodyPr wrap="square">
            <a:spAutoFit/>
          </a:bodyPr>
          <a:lstStyle/>
          <a:p>
            <a:r>
              <a:rPr kumimoji="1" lang="en-US" altLang="zh-CN" sz="3200" b="1" dirty="0">
                <a:solidFill>
                  <a:srgbClr val="FFFFFF"/>
                </a:solidFill>
              </a:rPr>
              <a:t>PART</a:t>
            </a:r>
            <a:r>
              <a:rPr kumimoji="1" lang="zh-CN" altLang="en-US" sz="3200" b="1" dirty="0">
                <a:solidFill>
                  <a:srgbClr val="FFFFFF"/>
                </a:solidFill>
              </a:rPr>
              <a:t> </a:t>
            </a:r>
            <a:r>
              <a:rPr kumimoji="1" lang="en-US" altLang="zh-CN" sz="3200" b="1" dirty="0">
                <a:solidFill>
                  <a:srgbClr val="6BAE21"/>
                </a:solidFill>
              </a:rPr>
              <a:t>TWO </a:t>
            </a:r>
            <a:r>
              <a:rPr kumimoji="1" lang="zh-CN" altLang="en-US" sz="3200" b="1" dirty="0">
                <a:solidFill>
                  <a:srgbClr val="FFFFFF"/>
                </a:solidFill>
              </a:rPr>
              <a:t>设计方案</a:t>
            </a:r>
            <a:endParaRPr kumimoji="1" lang="en-US" altLang="zh-CN" sz="3200" b="1" dirty="0">
              <a:solidFill>
                <a:srgbClr val="FFFFFF"/>
              </a:solidFill>
            </a:endParaRPr>
          </a:p>
        </p:txBody>
      </p:sp>
      <p:sp>
        <p:nvSpPr>
          <p:cNvPr id="14" name="矩形 13"/>
          <p:cNvSpPr/>
          <p:nvPr/>
        </p:nvSpPr>
        <p:spPr>
          <a:xfrm>
            <a:off x="292439" y="991158"/>
            <a:ext cx="4335706" cy="461665"/>
          </a:xfrm>
          <a:prstGeom prst="rect">
            <a:avLst/>
          </a:prstGeom>
        </p:spPr>
        <p:txBody>
          <a:bodyPr wrap="square">
            <a:spAutoFit/>
          </a:bodyPr>
          <a:lstStyle/>
          <a:p>
            <a:r>
              <a:rPr kumimoji="1" lang="en-US" altLang="zh-CN" b="1" dirty="0">
                <a:solidFill>
                  <a:srgbClr val="FFFFFF"/>
                </a:solidFill>
              </a:rPr>
              <a:t>2.3</a:t>
            </a:r>
            <a:r>
              <a:rPr kumimoji="1" lang="zh-CN" altLang="en-US" b="1" dirty="0">
                <a:solidFill>
                  <a:srgbClr val="FFFFFF"/>
                </a:solidFill>
              </a:rPr>
              <a:t>检索模块</a:t>
            </a:r>
            <a:endParaRPr kumimoji="1" lang="en-US" altLang="zh-CN" b="1" dirty="0">
              <a:solidFill>
                <a:srgbClr val="FFFFFF"/>
              </a:solidFill>
            </a:endParaRPr>
          </a:p>
        </p:txBody>
      </p:sp>
      <p:sp>
        <p:nvSpPr>
          <p:cNvPr id="15" name="矩形 14"/>
          <p:cNvSpPr/>
          <p:nvPr/>
        </p:nvSpPr>
        <p:spPr>
          <a:xfrm>
            <a:off x="292438" y="1669616"/>
            <a:ext cx="10157847" cy="3293209"/>
          </a:xfrm>
          <a:prstGeom prst="rect">
            <a:avLst/>
          </a:prstGeom>
        </p:spPr>
        <p:txBody>
          <a:bodyPr wrap="square">
            <a:spAutoFit/>
          </a:bodyPr>
          <a:lstStyle/>
          <a:p>
            <a:pPr>
              <a:lnSpc>
                <a:spcPct val="130000"/>
              </a:lnSpc>
            </a:pPr>
            <a:r>
              <a:rPr lang="zh-CN" altLang="en-US" sz="2000" dirty="0">
                <a:solidFill>
                  <a:srgbClr val="FFFFFF"/>
                </a:solidFill>
                <a:latin typeface="+mn-ea"/>
              </a:rPr>
              <a:t> </a:t>
            </a:r>
            <a:r>
              <a:rPr lang="zh-CN" altLang="en-US" sz="2000" b="1" dirty="0">
                <a:solidFill>
                  <a:srgbClr val="FFFFFF"/>
                </a:solidFill>
                <a:latin typeface="+mn-ea"/>
              </a:rPr>
              <a:t>（</a:t>
            </a:r>
            <a:r>
              <a:rPr lang="en-US" altLang="zh-CN" sz="2000" b="1" dirty="0">
                <a:solidFill>
                  <a:srgbClr val="FFFFFF"/>
                </a:solidFill>
                <a:latin typeface="+mn-ea"/>
              </a:rPr>
              <a:t>1</a:t>
            </a:r>
            <a:r>
              <a:rPr lang="zh-CN" altLang="en-US" sz="2000" b="1" dirty="0">
                <a:solidFill>
                  <a:srgbClr val="FFFFFF"/>
                </a:solidFill>
                <a:latin typeface="+mn-ea"/>
              </a:rPr>
              <a:t>）检索模式</a:t>
            </a:r>
            <a:endParaRPr lang="en-US" altLang="zh-CN" sz="2000" b="1" dirty="0">
              <a:solidFill>
                <a:srgbClr val="FFFFFF"/>
              </a:solidFill>
              <a:latin typeface="+mn-ea"/>
            </a:endParaRPr>
          </a:p>
          <a:p>
            <a:pPr>
              <a:lnSpc>
                <a:spcPct val="130000"/>
              </a:lnSpc>
            </a:pPr>
            <a:r>
              <a:rPr lang="en-US" altLang="zh-CN" sz="2000" dirty="0">
                <a:solidFill>
                  <a:srgbClr val="FFFFFF"/>
                </a:solidFill>
                <a:latin typeface="+mn-ea"/>
              </a:rPr>
              <a:t>  1</a:t>
            </a:r>
            <a:r>
              <a:rPr lang="zh-CN" altLang="en-US" sz="2000" dirty="0">
                <a:solidFill>
                  <a:srgbClr val="FFFFFF"/>
                </a:solidFill>
                <a:latin typeface="+mn-ea"/>
              </a:rPr>
              <a:t>）关键词检索：</a:t>
            </a:r>
            <a:r>
              <a:rPr lang="en-US" altLang="zh-CN" sz="2000" dirty="0" err="1">
                <a:solidFill>
                  <a:srgbClr val="FFFFFF"/>
                </a:solidFill>
                <a:latin typeface="+mn-ea"/>
              </a:rPr>
              <a:t>jieba</a:t>
            </a:r>
            <a:r>
              <a:rPr lang="zh-CN" altLang="en-US" sz="2000" dirty="0">
                <a:solidFill>
                  <a:srgbClr val="FFFFFF"/>
                </a:solidFill>
                <a:latin typeface="+mn-ea"/>
              </a:rPr>
              <a:t>分词，利用</a:t>
            </a:r>
            <a:r>
              <a:rPr lang="en-US" altLang="zh-CN" sz="2000" dirty="0">
                <a:solidFill>
                  <a:srgbClr val="FFFFFF"/>
                </a:solidFill>
                <a:latin typeface="+mn-ea"/>
              </a:rPr>
              <a:t>BM25</a:t>
            </a:r>
            <a:r>
              <a:rPr lang="zh-CN" altLang="en-US" sz="2000" dirty="0">
                <a:solidFill>
                  <a:srgbClr val="FFFFFF"/>
                </a:solidFill>
                <a:latin typeface="+mn-ea"/>
              </a:rPr>
              <a:t>计算公式得到每个文档的分数</a:t>
            </a:r>
            <a:endParaRPr lang="en-US" altLang="zh-CN" sz="2000" dirty="0">
              <a:solidFill>
                <a:srgbClr val="FFFFFF"/>
              </a:solidFill>
              <a:latin typeface="+mn-ea"/>
            </a:endParaRPr>
          </a:p>
          <a:p>
            <a:pPr>
              <a:lnSpc>
                <a:spcPct val="130000"/>
              </a:lnSpc>
            </a:pPr>
            <a:r>
              <a:rPr lang="en-US" altLang="zh-CN" sz="2000" dirty="0">
                <a:solidFill>
                  <a:srgbClr val="FFFFFF"/>
                </a:solidFill>
                <a:latin typeface="+mn-ea"/>
              </a:rPr>
              <a:t>  2</a:t>
            </a:r>
            <a:r>
              <a:rPr lang="zh-CN" altLang="en-US" sz="2000" dirty="0">
                <a:solidFill>
                  <a:srgbClr val="FFFFFF"/>
                </a:solidFill>
                <a:latin typeface="+mn-ea"/>
              </a:rPr>
              <a:t>）布尔检索：实现支持</a:t>
            </a:r>
            <a:r>
              <a:rPr lang="en-US" altLang="zh-CN" sz="2000" dirty="0">
                <a:solidFill>
                  <a:srgbClr val="FFFFFF"/>
                </a:solidFill>
                <a:latin typeface="+mn-ea"/>
              </a:rPr>
              <a:t>OR,AND</a:t>
            </a:r>
            <a:r>
              <a:rPr lang="zh-CN" altLang="en-US" sz="2000" dirty="0">
                <a:solidFill>
                  <a:srgbClr val="FFFFFF"/>
                </a:solidFill>
                <a:latin typeface="+mn-ea"/>
              </a:rPr>
              <a:t>操作</a:t>
            </a:r>
            <a:endParaRPr lang="en-US" altLang="zh-CN" sz="2000" dirty="0">
              <a:solidFill>
                <a:srgbClr val="FFFFFF"/>
              </a:solidFill>
              <a:latin typeface="+mn-ea"/>
            </a:endParaRPr>
          </a:p>
          <a:p>
            <a:pPr>
              <a:lnSpc>
                <a:spcPct val="130000"/>
              </a:lnSpc>
            </a:pPr>
            <a:r>
              <a:rPr lang="zh-CN" altLang="en-US" sz="2000" b="1" dirty="0">
                <a:solidFill>
                  <a:srgbClr val="FFFFFF"/>
                </a:solidFill>
                <a:latin typeface="+mn-ea"/>
              </a:rPr>
              <a:t>（</a:t>
            </a:r>
            <a:r>
              <a:rPr lang="en-US" altLang="zh-CN" sz="2000" b="1" dirty="0">
                <a:solidFill>
                  <a:srgbClr val="FFFFFF"/>
                </a:solidFill>
                <a:latin typeface="+mn-ea"/>
              </a:rPr>
              <a:t>2</a:t>
            </a:r>
            <a:r>
              <a:rPr lang="zh-CN" altLang="en-US" sz="2000" b="1" dirty="0">
                <a:solidFill>
                  <a:srgbClr val="FFFFFF"/>
                </a:solidFill>
                <a:latin typeface="+mn-ea"/>
              </a:rPr>
              <a:t>）检索排序</a:t>
            </a:r>
            <a:endParaRPr lang="en-US" altLang="zh-CN" sz="2000" b="1" dirty="0">
              <a:solidFill>
                <a:srgbClr val="FFFFFF"/>
              </a:solidFill>
              <a:latin typeface="+mn-ea"/>
            </a:endParaRPr>
          </a:p>
          <a:p>
            <a:pPr>
              <a:lnSpc>
                <a:spcPct val="130000"/>
              </a:lnSpc>
            </a:pPr>
            <a:r>
              <a:rPr lang="en-US" altLang="zh-CN" sz="2000" dirty="0">
                <a:solidFill>
                  <a:srgbClr val="FFFFFF"/>
                </a:solidFill>
                <a:latin typeface="+mn-ea"/>
              </a:rPr>
              <a:t>  1</a:t>
            </a:r>
            <a:r>
              <a:rPr lang="zh-CN" altLang="en-US" sz="2000" dirty="0">
                <a:solidFill>
                  <a:srgbClr val="FFFFFF"/>
                </a:solidFill>
                <a:latin typeface="+mn-ea"/>
              </a:rPr>
              <a:t>）按相关度：基于概率的</a:t>
            </a:r>
            <a:r>
              <a:rPr lang="en-US" altLang="zh-CN" sz="2000" dirty="0">
                <a:solidFill>
                  <a:srgbClr val="FFFFFF"/>
                </a:solidFill>
                <a:latin typeface="+mn-ea"/>
              </a:rPr>
              <a:t>BM25</a:t>
            </a:r>
            <a:r>
              <a:rPr lang="zh-CN" altLang="en-US" sz="2000" dirty="0">
                <a:solidFill>
                  <a:srgbClr val="FFFFFF"/>
                </a:solidFill>
                <a:latin typeface="+mn-ea"/>
              </a:rPr>
              <a:t>模型</a:t>
            </a:r>
            <a:endParaRPr lang="en-US" altLang="zh-CN" sz="2000" dirty="0">
              <a:solidFill>
                <a:srgbClr val="FFFFFF"/>
              </a:solidFill>
              <a:latin typeface="+mn-ea"/>
            </a:endParaRPr>
          </a:p>
          <a:p>
            <a:pPr>
              <a:lnSpc>
                <a:spcPct val="130000"/>
              </a:lnSpc>
            </a:pPr>
            <a:r>
              <a:rPr lang="en-US" altLang="zh-CN" sz="2000" dirty="0">
                <a:solidFill>
                  <a:srgbClr val="FFFFFF"/>
                </a:solidFill>
                <a:latin typeface="+mn-ea"/>
              </a:rPr>
              <a:t>  2</a:t>
            </a:r>
            <a:r>
              <a:rPr lang="zh-CN" altLang="en-US" sz="2000" dirty="0">
                <a:solidFill>
                  <a:srgbClr val="FFFFFF"/>
                </a:solidFill>
                <a:latin typeface="+mn-ea"/>
              </a:rPr>
              <a:t>）按时间：实现支持</a:t>
            </a:r>
            <a:r>
              <a:rPr lang="en-US" altLang="zh-CN" sz="2000" dirty="0">
                <a:solidFill>
                  <a:srgbClr val="FFFFFF"/>
                </a:solidFill>
                <a:latin typeface="+mn-ea"/>
              </a:rPr>
              <a:t>OR,AND</a:t>
            </a:r>
            <a:r>
              <a:rPr lang="zh-CN" altLang="en-US" sz="2000" dirty="0">
                <a:solidFill>
                  <a:srgbClr val="FFFFFF"/>
                </a:solidFill>
                <a:latin typeface="+mn-ea"/>
              </a:rPr>
              <a:t>操作</a:t>
            </a:r>
            <a:endParaRPr lang="en-US" altLang="zh-CN" sz="2000" dirty="0">
              <a:solidFill>
                <a:srgbClr val="FFFFFF"/>
              </a:solidFill>
              <a:latin typeface="+mn-ea"/>
            </a:endParaRPr>
          </a:p>
          <a:p>
            <a:pPr>
              <a:lnSpc>
                <a:spcPct val="130000"/>
              </a:lnSpc>
            </a:pPr>
            <a:r>
              <a:rPr lang="en-US" altLang="zh-CN" sz="2000" dirty="0">
                <a:solidFill>
                  <a:srgbClr val="FFFFFF"/>
                </a:solidFill>
                <a:latin typeface="+mn-ea"/>
              </a:rPr>
              <a:t>  3</a:t>
            </a:r>
            <a:r>
              <a:rPr lang="zh-CN" altLang="en-US" sz="2000" dirty="0">
                <a:solidFill>
                  <a:srgbClr val="FFFFFF"/>
                </a:solidFill>
                <a:latin typeface="+mn-ea"/>
              </a:rPr>
              <a:t>）按热度：借鉴</a:t>
            </a:r>
            <a:r>
              <a:rPr lang="en-US" altLang="zh-CN" sz="2000" dirty="0" err="1">
                <a:solidFill>
                  <a:srgbClr val="FFFFFF"/>
                </a:solidFill>
                <a:latin typeface="+mn-ea"/>
              </a:rPr>
              <a:t>reddit</a:t>
            </a:r>
            <a:r>
              <a:rPr lang="zh-CN" altLang="en-US" sz="2000" dirty="0">
                <a:solidFill>
                  <a:srgbClr val="FFFFFF"/>
                </a:solidFill>
                <a:latin typeface="+mn-ea"/>
              </a:rPr>
              <a:t>的热度公式，将其稍作简化，并添加评论数因素自创热度公式</a:t>
            </a:r>
          </a:p>
          <a:p>
            <a:pPr>
              <a:lnSpc>
                <a:spcPct val="130000"/>
              </a:lnSpc>
            </a:pPr>
            <a:endParaRPr lang="zh-CN" altLang="en-US" sz="2000" dirty="0">
              <a:solidFill>
                <a:srgbClr val="FFFFFF"/>
              </a:solidFill>
              <a:latin typeface="+mn-ea"/>
            </a:endParaRPr>
          </a:p>
        </p:txBody>
      </p:sp>
    </p:spTree>
    <p:extLst>
      <p:ext uri="{BB962C8B-B14F-4D97-AF65-F5344CB8AC3E}">
        <p14:creationId xmlns:p14="http://schemas.microsoft.com/office/powerpoint/2010/main" val="35765152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310"/>
            <a:ext cx="12192000" cy="6855688"/>
          </a:xfrm>
          <a:prstGeom prst="rect">
            <a:avLst/>
          </a:prstGeom>
          <a:solidFill>
            <a:srgbClr val="00000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4"/>
          <p:cNvSpPr/>
          <p:nvPr/>
        </p:nvSpPr>
        <p:spPr>
          <a:xfrm>
            <a:off x="62123" y="0"/>
            <a:ext cx="4335706" cy="584775"/>
          </a:xfrm>
          <a:prstGeom prst="rect">
            <a:avLst/>
          </a:prstGeom>
        </p:spPr>
        <p:txBody>
          <a:bodyPr wrap="square">
            <a:spAutoFit/>
          </a:bodyPr>
          <a:lstStyle/>
          <a:p>
            <a:r>
              <a:rPr kumimoji="1" lang="en-US" altLang="zh-CN" sz="3200" b="1" dirty="0">
                <a:solidFill>
                  <a:srgbClr val="FFFFFF"/>
                </a:solidFill>
              </a:rPr>
              <a:t>PART</a:t>
            </a:r>
            <a:r>
              <a:rPr kumimoji="1" lang="zh-CN" altLang="en-US" sz="3200" b="1" dirty="0">
                <a:solidFill>
                  <a:srgbClr val="FFFFFF"/>
                </a:solidFill>
              </a:rPr>
              <a:t> </a:t>
            </a:r>
            <a:r>
              <a:rPr kumimoji="1" lang="en-US" altLang="zh-CN" sz="3200" b="1" dirty="0">
                <a:solidFill>
                  <a:srgbClr val="6BAE21"/>
                </a:solidFill>
              </a:rPr>
              <a:t>TWO </a:t>
            </a:r>
            <a:r>
              <a:rPr kumimoji="1" lang="zh-CN" altLang="en-US" sz="3200" b="1" dirty="0">
                <a:solidFill>
                  <a:srgbClr val="FFFFFF"/>
                </a:solidFill>
              </a:rPr>
              <a:t>设计方案</a:t>
            </a:r>
            <a:endParaRPr kumimoji="1" lang="en-US" altLang="zh-CN" sz="3200" b="1" dirty="0">
              <a:solidFill>
                <a:srgbClr val="FFFFFF"/>
              </a:solidFill>
            </a:endParaRPr>
          </a:p>
        </p:txBody>
      </p:sp>
      <p:sp>
        <p:nvSpPr>
          <p:cNvPr id="11" name="矩形 10"/>
          <p:cNvSpPr/>
          <p:nvPr/>
        </p:nvSpPr>
        <p:spPr>
          <a:xfrm>
            <a:off x="292438" y="666658"/>
            <a:ext cx="4335706" cy="461665"/>
          </a:xfrm>
          <a:prstGeom prst="rect">
            <a:avLst/>
          </a:prstGeom>
        </p:spPr>
        <p:txBody>
          <a:bodyPr wrap="square">
            <a:spAutoFit/>
          </a:bodyPr>
          <a:lstStyle/>
          <a:p>
            <a:r>
              <a:rPr kumimoji="1" lang="en-US" altLang="zh-CN" b="1" dirty="0">
                <a:solidFill>
                  <a:srgbClr val="FFFFFF"/>
                </a:solidFill>
              </a:rPr>
              <a:t>2.4</a:t>
            </a:r>
            <a:r>
              <a:rPr kumimoji="1" lang="zh-CN" altLang="en-US" b="1" dirty="0">
                <a:solidFill>
                  <a:srgbClr val="FFFFFF"/>
                </a:solidFill>
              </a:rPr>
              <a:t>用户接口</a:t>
            </a:r>
            <a:endParaRPr kumimoji="1" lang="en-US" altLang="zh-CN" b="1" dirty="0">
              <a:solidFill>
                <a:srgbClr val="FFFFFF"/>
              </a:solidFill>
            </a:endParaRPr>
          </a:p>
        </p:txBody>
      </p:sp>
      <p:sp>
        <p:nvSpPr>
          <p:cNvPr id="12" name="矩形 11"/>
          <p:cNvSpPr/>
          <p:nvPr/>
        </p:nvSpPr>
        <p:spPr>
          <a:xfrm>
            <a:off x="292438" y="1132464"/>
            <a:ext cx="10927106" cy="6494085"/>
          </a:xfrm>
          <a:prstGeom prst="rect">
            <a:avLst/>
          </a:prstGeom>
        </p:spPr>
        <p:txBody>
          <a:bodyPr wrap="square">
            <a:spAutoFit/>
          </a:bodyPr>
          <a:lstStyle/>
          <a:p>
            <a:pPr>
              <a:lnSpc>
                <a:spcPct val="130000"/>
              </a:lnSpc>
            </a:pPr>
            <a:r>
              <a:rPr lang="zh-CN" altLang="en-US" sz="2000" b="1" dirty="0">
                <a:solidFill>
                  <a:srgbClr val="FFFFFF"/>
                </a:solidFill>
                <a:latin typeface="+mn-ea"/>
              </a:rPr>
              <a:t>（</a:t>
            </a:r>
            <a:r>
              <a:rPr lang="en-US" altLang="zh-CN" sz="2000" b="1" dirty="0">
                <a:solidFill>
                  <a:srgbClr val="FFFFFF"/>
                </a:solidFill>
                <a:latin typeface="+mn-ea"/>
              </a:rPr>
              <a:t>1</a:t>
            </a:r>
            <a:r>
              <a:rPr lang="zh-CN" altLang="en-US" sz="2000" b="1" dirty="0">
                <a:solidFill>
                  <a:srgbClr val="FFFFFF"/>
                </a:solidFill>
                <a:latin typeface="+mn-ea"/>
              </a:rPr>
              <a:t>）查询自动补全</a:t>
            </a:r>
            <a:endParaRPr lang="en-US" altLang="zh-CN" sz="2000" b="1" dirty="0">
              <a:solidFill>
                <a:srgbClr val="FFFFFF"/>
              </a:solidFill>
              <a:latin typeface="+mn-ea"/>
            </a:endParaRPr>
          </a:p>
          <a:p>
            <a:pPr>
              <a:lnSpc>
                <a:spcPct val="130000"/>
              </a:lnSpc>
            </a:pPr>
            <a:r>
              <a:rPr lang="zh-CN" altLang="en-US" sz="2000" dirty="0">
                <a:solidFill>
                  <a:srgbClr val="FFFFFF"/>
                </a:solidFill>
                <a:latin typeface="+mn-ea"/>
              </a:rPr>
              <a:t>根据用户的输入内容，自动完成数据匹配和前端展示，最多展示十条</a:t>
            </a:r>
            <a:endParaRPr lang="en-US" altLang="zh-CN" sz="2000" dirty="0">
              <a:solidFill>
                <a:srgbClr val="FFFFFF"/>
              </a:solidFill>
              <a:latin typeface="+mn-ea"/>
            </a:endParaRPr>
          </a:p>
          <a:p>
            <a:pPr>
              <a:lnSpc>
                <a:spcPct val="130000"/>
              </a:lnSpc>
            </a:pPr>
            <a:r>
              <a:rPr lang="zh-CN" altLang="en-US" sz="2000" b="1" dirty="0">
                <a:solidFill>
                  <a:srgbClr val="FFFFFF"/>
                </a:solidFill>
                <a:latin typeface="+mn-ea"/>
              </a:rPr>
              <a:t>（</a:t>
            </a:r>
            <a:r>
              <a:rPr lang="en-US" altLang="zh-CN" sz="2000" b="1" dirty="0">
                <a:solidFill>
                  <a:srgbClr val="FFFFFF"/>
                </a:solidFill>
                <a:latin typeface="+mn-ea"/>
              </a:rPr>
              <a:t>2</a:t>
            </a:r>
            <a:r>
              <a:rPr lang="zh-CN" altLang="en-US" sz="2000" b="1" dirty="0">
                <a:solidFill>
                  <a:srgbClr val="FFFFFF"/>
                </a:solidFill>
                <a:latin typeface="+mn-ea"/>
              </a:rPr>
              <a:t>）实时</a:t>
            </a:r>
            <a:r>
              <a:rPr lang="en-US" altLang="zh-CN" sz="2000" b="1" dirty="0">
                <a:solidFill>
                  <a:srgbClr val="FFFFFF"/>
                </a:solidFill>
                <a:latin typeface="+mn-ea"/>
              </a:rPr>
              <a:t>snippet</a:t>
            </a:r>
            <a:r>
              <a:rPr lang="zh-CN" altLang="en-US" sz="2000" b="1" dirty="0">
                <a:solidFill>
                  <a:srgbClr val="FFFFFF"/>
                </a:solidFill>
                <a:latin typeface="+mn-ea"/>
              </a:rPr>
              <a:t>生成</a:t>
            </a:r>
            <a:endParaRPr lang="en-US" altLang="zh-CN" sz="2000" b="1" dirty="0">
              <a:solidFill>
                <a:srgbClr val="FFFFFF"/>
              </a:solidFill>
              <a:latin typeface="+mn-ea"/>
            </a:endParaRPr>
          </a:p>
          <a:p>
            <a:pPr>
              <a:lnSpc>
                <a:spcPct val="130000"/>
              </a:lnSpc>
            </a:pPr>
            <a:r>
              <a:rPr lang="zh-CN" altLang="en-US" sz="2000" dirty="0">
                <a:solidFill>
                  <a:srgbClr val="FFFFFF"/>
                </a:solidFill>
                <a:latin typeface="+mn-ea"/>
              </a:rPr>
              <a:t>给用户提供了一个更加方便快速的视角查看检索结果中检索词出现的语境和上下文</a:t>
            </a:r>
            <a:endParaRPr lang="en-US" altLang="zh-CN" sz="2000" dirty="0">
              <a:solidFill>
                <a:srgbClr val="FFFFFF"/>
              </a:solidFill>
              <a:latin typeface="+mn-ea"/>
            </a:endParaRPr>
          </a:p>
          <a:p>
            <a:pPr>
              <a:lnSpc>
                <a:spcPct val="130000"/>
              </a:lnSpc>
            </a:pPr>
            <a:r>
              <a:rPr lang="zh-CN" altLang="en-US" sz="2000" b="1" dirty="0">
                <a:solidFill>
                  <a:srgbClr val="FFFFFF"/>
                </a:solidFill>
                <a:latin typeface="+mn-ea"/>
              </a:rPr>
              <a:t>（</a:t>
            </a:r>
            <a:r>
              <a:rPr lang="en-US" altLang="zh-CN" sz="2000" b="1" dirty="0">
                <a:solidFill>
                  <a:srgbClr val="FFFFFF"/>
                </a:solidFill>
                <a:latin typeface="+mn-ea"/>
              </a:rPr>
              <a:t>3</a:t>
            </a:r>
            <a:r>
              <a:rPr lang="zh-CN" altLang="en-US" sz="2000" b="1" dirty="0">
                <a:solidFill>
                  <a:srgbClr val="FFFFFF"/>
                </a:solidFill>
                <a:latin typeface="+mn-ea"/>
              </a:rPr>
              <a:t>）相关搜索推荐</a:t>
            </a:r>
            <a:endParaRPr lang="en-US" altLang="zh-CN" sz="2000" b="1" dirty="0">
              <a:solidFill>
                <a:srgbClr val="FFFFFF"/>
              </a:solidFill>
              <a:latin typeface="+mn-ea"/>
            </a:endParaRPr>
          </a:p>
          <a:p>
            <a:pPr>
              <a:lnSpc>
                <a:spcPct val="130000"/>
              </a:lnSpc>
            </a:pPr>
            <a:r>
              <a:rPr lang="zh-CN" altLang="en-US" sz="2000" dirty="0">
                <a:solidFill>
                  <a:srgbClr val="FFFFFF"/>
                </a:solidFill>
                <a:latin typeface="+mn-ea"/>
              </a:rPr>
              <a:t>针对用户的搜索给用户提供相关联的搜索词或者用户可能想了解的相关信息</a:t>
            </a:r>
            <a:endParaRPr lang="en-US" altLang="zh-CN" sz="2000" dirty="0">
              <a:solidFill>
                <a:srgbClr val="FFFFFF"/>
              </a:solidFill>
              <a:latin typeface="+mn-ea"/>
            </a:endParaRPr>
          </a:p>
          <a:p>
            <a:pPr>
              <a:lnSpc>
                <a:spcPct val="130000"/>
              </a:lnSpc>
            </a:pPr>
            <a:r>
              <a:rPr lang="zh-CN" altLang="en-US" sz="2000" b="1" dirty="0">
                <a:solidFill>
                  <a:srgbClr val="FFFFFF"/>
                </a:solidFill>
                <a:latin typeface="+mn-ea"/>
              </a:rPr>
              <a:t>（</a:t>
            </a:r>
            <a:r>
              <a:rPr lang="en-US" altLang="zh-CN" sz="2000" b="1" dirty="0">
                <a:solidFill>
                  <a:srgbClr val="FFFFFF"/>
                </a:solidFill>
                <a:latin typeface="+mn-ea"/>
              </a:rPr>
              <a:t>4</a:t>
            </a:r>
            <a:r>
              <a:rPr lang="zh-CN" altLang="en-US" sz="2000" b="1" dirty="0">
                <a:solidFill>
                  <a:srgbClr val="FFFFFF"/>
                </a:solidFill>
                <a:latin typeface="+mn-ea"/>
              </a:rPr>
              <a:t>）热点新闻推荐</a:t>
            </a:r>
            <a:endParaRPr lang="en-US" altLang="zh-CN" sz="2000" b="1" dirty="0">
              <a:solidFill>
                <a:srgbClr val="FFFFFF"/>
              </a:solidFill>
              <a:latin typeface="+mn-ea"/>
            </a:endParaRPr>
          </a:p>
          <a:p>
            <a:pPr>
              <a:lnSpc>
                <a:spcPct val="130000"/>
              </a:lnSpc>
            </a:pPr>
            <a:r>
              <a:rPr lang="zh-CN" altLang="en-US" sz="2000" dirty="0">
                <a:solidFill>
                  <a:srgbClr val="FFFFFF"/>
                </a:solidFill>
                <a:latin typeface="+mn-ea"/>
              </a:rPr>
              <a:t>按热度排序的算法相似，只是去掉与查询相关度的信息，表示为评论数、新闻时间和当前时间的差值的倒数线性加权</a:t>
            </a:r>
            <a:endParaRPr lang="en-US" altLang="zh-CN" sz="2000" dirty="0">
              <a:solidFill>
                <a:srgbClr val="FFFFFF"/>
              </a:solidFill>
              <a:latin typeface="+mn-ea"/>
            </a:endParaRPr>
          </a:p>
          <a:p>
            <a:pPr>
              <a:lnSpc>
                <a:spcPct val="130000"/>
              </a:lnSpc>
            </a:pPr>
            <a:r>
              <a:rPr lang="zh-CN" altLang="en-US" sz="2000" b="1" dirty="0">
                <a:solidFill>
                  <a:srgbClr val="FFFFFF"/>
                </a:solidFill>
                <a:latin typeface="+mn-ea"/>
              </a:rPr>
              <a:t>（</a:t>
            </a:r>
            <a:r>
              <a:rPr lang="en-US" altLang="zh-CN" sz="2000" b="1" dirty="0">
                <a:solidFill>
                  <a:srgbClr val="FFFFFF"/>
                </a:solidFill>
                <a:latin typeface="+mn-ea"/>
              </a:rPr>
              <a:t>5</a:t>
            </a:r>
            <a:r>
              <a:rPr lang="zh-CN" altLang="en-US" sz="2000" b="1" dirty="0">
                <a:solidFill>
                  <a:srgbClr val="FFFFFF"/>
                </a:solidFill>
                <a:latin typeface="+mn-ea"/>
              </a:rPr>
              <a:t>）相似新闻推荐</a:t>
            </a:r>
            <a:endParaRPr lang="en-US" altLang="zh-CN" sz="2000" b="1" dirty="0">
              <a:solidFill>
                <a:srgbClr val="FFFFFF"/>
              </a:solidFill>
              <a:latin typeface="+mn-ea"/>
            </a:endParaRPr>
          </a:p>
          <a:p>
            <a:pPr>
              <a:lnSpc>
                <a:spcPct val="130000"/>
              </a:lnSpc>
            </a:pPr>
            <a:r>
              <a:rPr lang="zh-CN" altLang="en-US" sz="2000" dirty="0">
                <a:solidFill>
                  <a:srgbClr val="FFFFFF"/>
                </a:solidFill>
                <a:latin typeface="+mn-ea"/>
              </a:rPr>
              <a:t>推荐模块的思路是度量两两新闻之间的相似度，取相似度最高的前</a:t>
            </a:r>
            <a:r>
              <a:rPr lang="en-US" altLang="zh-CN" sz="2000" dirty="0">
                <a:solidFill>
                  <a:srgbClr val="FFFFFF"/>
                </a:solidFill>
                <a:latin typeface="+mn-ea"/>
              </a:rPr>
              <a:t>5</a:t>
            </a:r>
            <a:r>
              <a:rPr lang="zh-CN" altLang="en-US" sz="2000" dirty="0">
                <a:solidFill>
                  <a:srgbClr val="FFFFFF"/>
                </a:solidFill>
                <a:latin typeface="+mn-ea"/>
              </a:rPr>
              <a:t>篇新闻作为推荐阅读的新闻</a:t>
            </a:r>
            <a:endParaRPr lang="en-US" altLang="zh-CN" sz="2000" dirty="0">
              <a:solidFill>
                <a:srgbClr val="FFFFFF"/>
              </a:solidFill>
              <a:latin typeface="+mn-ea"/>
            </a:endParaRPr>
          </a:p>
          <a:p>
            <a:pPr>
              <a:lnSpc>
                <a:spcPct val="130000"/>
              </a:lnSpc>
            </a:pPr>
            <a:r>
              <a:rPr lang="zh-CN" altLang="en-US" sz="2000" b="1" dirty="0">
                <a:solidFill>
                  <a:srgbClr val="FFFFFF"/>
                </a:solidFill>
                <a:latin typeface="+mn-ea"/>
              </a:rPr>
              <a:t>（</a:t>
            </a:r>
            <a:r>
              <a:rPr lang="en-US" altLang="zh-CN" sz="2000" b="1" dirty="0">
                <a:solidFill>
                  <a:srgbClr val="FFFFFF"/>
                </a:solidFill>
                <a:latin typeface="+mn-ea"/>
              </a:rPr>
              <a:t>6</a:t>
            </a:r>
            <a:r>
              <a:rPr lang="zh-CN" altLang="en-US" sz="2000" b="1" dirty="0">
                <a:solidFill>
                  <a:srgbClr val="FFFFFF"/>
                </a:solidFill>
                <a:latin typeface="+mn-ea"/>
              </a:rPr>
              <a:t>）情感分析</a:t>
            </a:r>
            <a:endParaRPr lang="en-US" altLang="zh-CN" sz="2000" b="1" dirty="0">
              <a:solidFill>
                <a:srgbClr val="FFFFFF"/>
              </a:solidFill>
              <a:latin typeface="+mn-ea"/>
            </a:endParaRPr>
          </a:p>
          <a:p>
            <a:pPr>
              <a:lnSpc>
                <a:spcPct val="130000"/>
              </a:lnSpc>
            </a:pPr>
            <a:r>
              <a:rPr lang="zh-CN" altLang="en-US" sz="2000" dirty="0">
                <a:solidFill>
                  <a:srgbClr val="FFFFFF"/>
                </a:solidFill>
                <a:latin typeface="+mn-ea"/>
              </a:rPr>
              <a:t>为用户提供了对每条新闻评论的情感极性分析，并且对每篇新闻所有新闻的总体评价极性趋势以及情绪波动情况进行了统计分析</a:t>
            </a:r>
            <a:endParaRPr lang="en-US" altLang="zh-CN" sz="2000" dirty="0">
              <a:solidFill>
                <a:srgbClr val="FFFFFF"/>
              </a:solidFill>
              <a:latin typeface="+mn-ea"/>
            </a:endParaRPr>
          </a:p>
          <a:p>
            <a:pPr>
              <a:lnSpc>
                <a:spcPct val="130000"/>
              </a:lnSpc>
            </a:pPr>
            <a:r>
              <a:rPr lang="zh-CN" altLang="en-US" sz="2000" dirty="0">
                <a:solidFill>
                  <a:srgbClr val="FFFFFF"/>
                </a:solidFill>
                <a:latin typeface="+mn-ea"/>
              </a:rPr>
              <a:t> </a:t>
            </a:r>
            <a:endParaRPr lang="en-US" altLang="zh-CN" sz="2000" dirty="0">
              <a:solidFill>
                <a:srgbClr val="FFFFFF"/>
              </a:solidFill>
              <a:latin typeface="+mn-ea"/>
            </a:endParaRPr>
          </a:p>
          <a:p>
            <a:pPr>
              <a:lnSpc>
                <a:spcPct val="130000"/>
              </a:lnSpc>
            </a:pPr>
            <a:endParaRPr lang="zh-CN" altLang="en-US" sz="2000" dirty="0">
              <a:solidFill>
                <a:srgbClr val="FFFFFF"/>
              </a:solidFill>
              <a:latin typeface="+mn-ea"/>
            </a:endParaRPr>
          </a:p>
        </p:txBody>
      </p:sp>
    </p:spTree>
    <p:extLst>
      <p:ext uri="{BB962C8B-B14F-4D97-AF65-F5344CB8AC3E}">
        <p14:creationId xmlns:p14="http://schemas.microsoft.com/office/powerpoint/2010/main" val="14085400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 y="-23310"/>
            <a:ext cx="12192000" cy="6855688"/>
          </a:xfrm>
          <a:prstGeom prst="rect">
            <a:avLst/>
          </a:prstGeom>
          <a:solidFill>
            <a:srgbClr val="00000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直角三角形 1"/>
          <p:cNvSpPr/>
          <p:nvPr/>
        </p:nvSpPr>
        <p:spPr>
          <a:xfrm flipH="1" flipV="1">
            <a:off x="6787733" y="0"/>
            <a:ext cx="5405061" cy="5405061"/>
          </a:xfrm>
          <a:prstGeom prst="rtTriangle">
            <a:avLst/>
          </a:prstGeom>
          <a:solidFill>
            <a:srgbClr val="6BAE21">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p:cNvSpPr/>
          <p:nvPr/>
        </p:nvSpPr>
        <p:spPr>
          <a:xfrm>
            <a:off x="216179" y="1674702"/>
            <a:ext cx="6939364" cy="2092881"/>
          </a:xfrm>
          <a:prstGeom prst="rect">
            <a:avLst/>
          </a:prstGeom>
        </p:spPr>
        <p:txBody>
          <a:bodyPr wrap="square">
            <a:spAutoFit/>
          </a:bodyPr>
          <a:lstStyle/>
          <a:p>
            <a:pPr>
              <a:lnSpc>
                <a:spcPct val="130000"/>
              </a:lnSpc>
            </a:pPr>
            <a:r>
              <a:rPr lang="zh-CN" altLang="en-US" sz="2000" dirty="0">
                <a:solidFill>
                  <a:srgbClr val="FFFFFF"/>
                </a:solidFill>
                <a:latin typeface="+mn-ea"/>
              </a:rPr>
              <a:t>前端部分采用</a:t>
            </a:r>
            <a:r>
              <a:rPr lang="en-US" altLang="zh-CN" sz="2000" dirty="0">
                <a:solidFill>
                  <a:srgbClr val="FFFFFF"/>
                </a:solidFill>
                <a:latin typeface="+mn-ea"/>
              </a:rPr>
              <a:t>flask</a:t>
            </a:r>
            <a:r>
              <a:rPr lang="zh-CN" altLang="en-US" sz="2000" dirty="0">
                <a:solidFill>
                  <a:srgbClr val="FFFFFF"/>
                </a:solidFill>
                <a:latin typeface="+mn-ea"/>
              </a:rPr>
              <a:t>框架搭建，用</a:t>
            </a:r>
            <a:r>
              <a:rPr lang="en-US" altLang="zh-CN" sz="2000" dirty="0">
                <a:solidFill>
                  <a:srgbClr val="FFFFFF"/>
                </a:solidFill>
                <a:latin typeface="+mn-ea"/>
              </a:rPr>
              <a:t>bootstrap</a:t>
            </a:r>
            <a:r>
              <a:rPr lang="zh-CN" altLang="en-US" sz="2000" dirty="0">
                <a:solidFill>
                  <a:srgbClr val="FFFFFF"/>
                </a:solidFill>
                <a:latin typeface="+mn-ea"/>
              </a:rPr>
              <a:t>框架进行美化，模板匹配采用</a:t>
            </a:r>
            <a:r>
              <a:rPr lang="en-US" altLang="zh-CN" sz="2000" dirty="0">
                <a:solidFill>
                  <a:srgbClr val="FFFFFF"/>
                </a:solidFill>
                <a:latin typeface="+mn-ea"/>
              </a:rPr>
              <a:t>jinja2</a:t>
            </a:r>
            <a:r>
              <a:rPr lang="zh-CN" altLang="en-US" sz="2000" dirty="0">
                <a:solidFill>
                  <a:srgbClr val="FFFFFF"/>
                </a:solidFill>
                <a:latin typeface="+mn-ea"/>
              </a:rPr>
              <a:t>模板引擎搜索界面风格及配色模仿谷歌。</a:t>
            </a:r>
            <a:endParaRPr lang="en-US" altLang="zh-CN" sz="2000" dirty="0">
              <a:solidFill>
                <a:srgbClr val="FFFFFF"/>
              </a:solidFill>
              <a:latin typeface="+mn-ea"/>
            </a:endParaRPr>
          </a:p>
          <a:p>
            <a:pPr>
              <a:lnSpc>
                <a:spcPct val="130000"/>
              </a:lnSpc>
            </a:pPr>
            <a:endParaRPr lang="en-US" altLang="zh-CN" sz="2000" dirty="0">
              <a:solidFill>
                <a:srgbClr val="FFFFFF"/>
              </a:solidFill>
              <a:latin typeface="+mn-ea"/>
            </a:endParaRPr>
          </a:p>
          <a:p>
            <a:pPr>
              <a:lnSpc>
                <a:spcPct val="130000"/>
              </a:lnSpc>
            </a:pPr>
            <a:endParaRPr lang="en-US" altLang="zh-CN" sz="2000" dirty="0">
              <a:solidFill>
                <a:srgbClr val="FFFFFF"/>
              </a:solidFill>
              <a:latin typeface="+mn-ea"/>
            </a:endParaRPr>
          </a:p>
          <a:p>
            <a:pPr>
              <a:lnSpc>
                <a:spcPct val="130000"/>
              </a:lnSpc>
            </a:pPr>
            <a:r>
              <a:rPr lang="zh-CN" altLang="en-US" sz="2000" dirty="0">
                <a:solidFill>
                  <a:srgbClr val="FFC000"/>
                </a:solidFill>
                <a:latin typeface="+mn-ea"/>
              </a:rPr>
              <a:t>前端效果展示见视频附件。</a:t>
            </a:r>
          </a:p>
        </p:txBody>
      </p:sp>
      <p:sp>
        <p:nvSpPr>
          <p:cNvPr id="5" name="矩形 4"/>
          <p:cNvSpPr/>
          <p:nvPr/>
        </p:nvSpPr>
        <p:spPr>
          <a:xfrm>
            <a:off x="62123" y="0"/>
            <a:ext cx="4335706" cy="584775"/>
          </a:xfrm>
          <a:prstGeom prst="rect">
            <a:avLst/>
          </a:prstGeom>
        </p:spPr>
        <p:txBody>
          <a:bodyPr wrap="square">
            <a:spAutoFit/>
          </a:bodyPr>
          <a:lstStyle/>
          <a:p>
            <a:r>
              <a:rPr kumimoji="1" lang="en-US" altLang="zh-CN" sz="3200" b="1" dirty="0">
                <a:solidFill>
                  <a:srgbClr val="FFFFFF"/>
                </a:solidFill>
              </a:rPr>
              <a:t>PART</a:t>
            </a:r>
            <a:r>
              <a:rPr kumimoji="1" lang="zh-CN" altLang="en-US" sz="3200" b="1" dirty="0">
                <a:solidFill>
                  <a:srgbClr val="FFFFFF"/>
                </a:solidFill>
              </a:rPr>
              <a:t> </a:t>
            </a:r>
            <a:r>
              <a:rPr kumimoji="1" lang="en-US" altLang="zh-CN" sz="3200" b="1" dirty="0">
                <a:solidFill>
                  <a:srgbClr val="6BAE21"/>
                </a:solidFill>
              </a:rPr>
              <a:t>TWO </a:t>
            </a:r>
            <a:r>
              <a:rPr kumimoji="1" lang="zh-CN" altLang="en-US" sz="3200" b="1" dirty="0">
                <a:solidFill>
                  <a:srgbClr val="FFFFFF"/>
                </a:solidFill>
              </a:rPr>
              <a:t>设计方案</a:t>
            </a:r>
            <a:endParaRPr kumimoji="1" lang="en-US" altLang="zh-CN" sz="3200" b="1" dirty="0">
              <a:solidFill>
                <a:srgbClr val="FFFFFF"/>
              </a:solidFill>
            </a:endParaRPr>
          </a:p>
        </p:txBody>
      </p:sp>
      <p:sp>
        <p:nvSpPr>
          <p:cNvPr id="7" name="直角三角形 6"/>
          <p:cNvSpPr/>
          <p:nvPr/>
        </p:nvSpPr>
        <p:spPr>
          <a:xfrm>
            <a:off x="795" y="4604657"/>
            <a:ext cx="2227721" cy="2227721"/>
          </a:xfrm>
          <a:prstGeom prst="rtTriangle">
            <a:avLst/>
          </a:prstGeom>
          <a:solidFill>
            <a:srgbClr val="6BAE21">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a:off x="216179" y="998197"/>
            <a:ext cx="4335706" cy="461665"/>
          </a:xfrm>
          <a:prstGeom prst="rect">
            <a:avLst/>
          </a:prstGeom>
        </p:spPr>
        <p:txBody>
          <a:bodyPr wrap="square">
            <a:spAutoFit/>
          </a:bodyPr>
          <a:lstStyle/>
          <a:p>
            <a:r>
              <a:rPr kumimoji="1" lang="en-US" altLang="zh-CN" b="1" dirty="0">
                <a:solidFill>
                  <a:srgbClr val="FFFFFF"/>
                </a:solidFill>
              </a:rPr>
              <a:t>2.5</a:t>
            </a:r>
            <a:r>
              <a:rPr kumimoji="1" lang="zh-CN" altLang="en-US" b="1" dirty="0">
                <a:solidFill>
                  <a:srgbClr val="FFFFFF"/>
                </a:solidFill>
              </a:rPr>
              <a:t>前端模块</a:t>
            </a:r>
            <a:endParaRPr kumimoji="1" lang="en-US" altLang="zh-CN" b="1" dirty="0">
              <a:solidFill>
                <a:srgbClr val="FFFFFF"/>
              </a:solidFill>
            </a:endParaRPr>
          </a:p>
        </p:txBody>
      </p:sp>
    </p:spTree>
    <p:extLst>
      <p:ext uri="{BB962C8B-B14F-4D97-AF65-F5344CB8AC3E}">
        <p14:creationId xmlns:p14="http://schemas.microsoft.com/office/powerpoint/2010/main" val="21091054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V="1">
            <a:off x="796" y="0"/>
            <a:ext cx="1973109" cy="1973109"/>
          </a:xfrm>
          <a:prstGeom prst="rtTriangle">
            <a:avLst/>
          </a:prstGeom>
          <a:solidFill>
            <a:srgbClr val="6BA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框 3"/>
          <p:cNvSpPr txBox="1"/>
          <p:nvPr/>
        </p:nvSpPr>
        <p:spPr>
          <a:xfrm>
            <a:off x="3081154" y="1164163"/>
            <a:ext cx="6031280" cy="625684"/>
          </a:xfrm>
          <a:prstGeom prst="rect">
            <a:avLst/>
          </a:prstGeom>
          <a:noFill/>
        </p:spPr>
        <p:txBody>
          <a:bodyPr wrap="square" rtlCol="0">
            <a:spAutoFit/>
          </a:bodyPr>
          <a:lstStyle/>
          <a:p>
            <a:pPr>
              <a:lnSpc>
                <a:spcPct val="130000"/>
              </a:lnSpc>
            </a:pPr>
            <a:r>
              <a:rPr kumimoji="1" lang="zh-CN" altLang="en-US" sz="1335" dirty="0">
                <a:solidFill>
                  <a:srgbClr val="000000"/>
                </a:solidFill>
              </a:rPr>
              <a:t>标题数字等都可以通过点击和重新输入进行更改，顶部“开始”面板中可以对字体、字号、颜色、行距等进行修改。建议正文</a:t>
            </a:r>
            <a:r>
              <a:rPr kumimoji="1" lang="en-US" altLang="zh-CN" sz="1335" dirty="0">
                <a:solidFill>
                  <a:srgbClr val="000000"/>
                </a:solidFill>
              </a:rPr>
              <a:t>10</a:t>
            </a:r>
            <a:r>
              <a:rPr kumimoji="1" lang="zh-CN" altLang="en-US" sz="1335" dirty="0">
                <a:solidFill>
                  <a:srgbClr val="000000"/>
                </a:solidFill>
              </a:rPr>
              <a:t>号字，</a:t>
            </a:r>
            <a:r>
              <a:rPr kumimoji="1" lang="en-US" altLang="zh-CN" sz="1335" dirty="0">
                <a:solidFill>
                  <a:srgbClr val="000000"/>
                </a:solidFill>
              </a:rPr>
              <a:t>1.3</a:t>
            </a:r>
            <a:r>
              <a:rPr kumimoji="1" lang="zh-CN" altLang="en-US" sz="1335" dirty="0">
                <a:solidFill>
                  <a:srgbClr val="000000"/>
                </a:solidFill>
              </a:rPr>
              <a:t>倍字间距。</a:t>
            </a:r>
          </a:p>
        </p:txBody>
      </p:sp>
      <p:sp>
        <p:nvSpPr>
          <p:cNvPr id="15" name="矩形 14"/>
          <p:cNvSpPr/>
          <p:nvPr/>
        </p:nvSpPr>
        <p:spPr>
          <a:xfrm>
            <a:off x="2060315" y="133111"/>
            <a:ext cx="4335706" cy="584775"/>
          </a:xfrm>
          <a:prstGeom prst="rect">
            <a:avLst/>
          </a:prstGeom>
        </p:spPr>
        <p:txBody>
          <a:bodyPr wrap="square">
            <a:spAutoFit/>
          </a:bodyPr>
          <a:lstStyle/>
          <a:p>
            <a:r>
              <a:rPr kumimoji="1" lang="en-US" altLang="zh-CN" sz="3200" b="1" dirty="0">
                <a:solidFill>
                  <a:srgbClr val="FFFFFF"/>
                </a:solidFill>
              </a:rPr>
              <a:t>PART</a:t>
            </a:r>
            <a:r>
              <a:rPr kumimoji="1" lang="zh-CN" altLang="en-US" sz="3200" b="1" dirty="0">
                <a:solidFill>
                  <a:srgbClr val="FFFFFF"/>
                </a:solidFill>
              </a:rPr>
              <a:t> </a:t>
            </a:r>
            <a:r>
              <a:rPr kumimoji="1" lang="en-US" altLang="zh-CN" sz="3200" b="1" dirty="0">
                <a:solidFill>
                  <a:srgbClr val="6BAE21"/>
                </a:solidFill>
              </a:rPr>
              <a:t>THREE </a:t>
            </a:r>
            <a:r>
              <a:rPr kumimoji="1" lang="zh-CN" altLang="en-US" sz="3200" b="1" dirty="0">
                <a:solidFill>
                  <a:schemeClr val="bg1"/>
                </a:solidFill>
              </a:rPr>
              <a:t>系统展示</a:t>
            </a:r>
            <a:endParaRPr kumimoji="1" lang="en-US" altLang="zh-CN" sz="3200" b="1" dirty="0">
              <a:solidFill>
                <a:schemeClr val="bg1"/>
              </a:solidFill>
            </a:endParaRPr>
          </a:p>
        </p:txBody>
      </p:sp>
      <p:grpSp>
        <p:nvGrpSpPr>
          <p:cNvPr id="20" name="组合 19">
            <a:extLst>
              <a:ext uri="{FF2B5EF4-FFF2-40B4-BE49-F238E27FC236}">
                <a16:creationId xmlns:a16="http://schemas.microsoft.com/office/drawing/2014/main" id="{014BD509-68B4-401C-980A-9278C8B49CB3}"/>
              </a:ext>
            </a:extLst>
          </p:cNvPr>
          <p:cNvGrpSpPr/>
          <p:nvPr/>
        </p:nvGrpSpPr>
        <p:grpSpPr>
          <a:xfrm>
            <a:off x="1878194" y="1032602"/>
            <a:ext cx="3425327" cy="2227941"/>
            <a:chOff x="801990" y="1339831"/>
            <a:chExt cx="6667845" cy="4676122"/>
          </a:xfrm>
        </p:grpSpPr>
        <p:pic>
          <p:nvPicPr>
            <p:cNvPr id="14" name="图片 13">
              <a:extLst>
                <a:ext uri="{FF2B5EF4-FFF2-40B4-BE49-F238E27FC236}">
                  <a16:creationId xmlns:a16="http://schemas.microsoft.com/office/drawing/2014/main" id="{435D1E9A-DD98-4258-AAFB-3D687857D487}"/>
                </a:ext>
              </a:extLst>
            </p:cNvPr>
            <p:cNvPicPr>
              <a:picLocks noChangeAspect="1"/>
            </p:cNvPicPr>
            <p:nvPr/>
          </p:nvPicPr>
          <p:blipFill>
            <a:blip r:embed="rId2"/>
            <a:stretch>
              <a:fillRect/>
            </a:stretch>
          </p:blipFill>
          <p:spPr>
            <a:xfrm>
              <a:off x="801992" y="1339831"/>
              <a:ext cx="6667843" cy="1079555"/>
            </a:xfrm>
            <a:prstGeom prst="rect">
              <a:avLst/>
            </a:prstGeom>
          </p:spPr>
        </p:pic>
        <p:pic>
          <p:nvPicPr>
            <p:cNvPr id="17" name="图片 16">
              <a:extLst>
                <a:ext uri="{FF2B5EF4-FFF2-40B4-BE49-F238E27FC236}">
                  <a16:creationId xmlns:a16="http://schemas.microsoft.com/office/drawing/2014/main" id="{79DFB67A-C7C5-4BEC-9A8D-A2096D13ABD4}"/>
                </a:ext>
              </a:extLst>
            </p:cNvPr>
            <p:cNvPicPr>
              <a:picLocks noChangeAspect="1"/>
            </p:cNvPicPr>
            <p:nvPr/>
          </p:nvPicPr>
          <p:blipFill>
            <a:blip r:embed="rId3"/>
            <a:stretch>
              <a:fillRect/>
            </a:stretch>
          </p:blipFill>
          <p:spPr>
            <a:xfrm>
              <a:off x="801991" y="2419386"/>
              <a:ext cx="6667843" cy="768389"/>
            </a:xfrm>
            <a:prstGeom prst="rect">
              <a:avLst/>
            </a:prstGeom>
          </p:spPr>
        </p:pic>
        <p:pic>
          <p:nvPicPr>
            <p:cNvPr id="19" name="图片 18">
              <a:extLst>
                <a:ext uri="{FF2B5EF4-FFF2-40B4-BE49-F238E27FC236}">
                  <a16:creationId xmlns:a16="http://schemas.microsoft.com/office/drawing/2014/main" id="{5AE793C7-5DCC-479D-94AC-AEF6A502F7B2}"/>
                </a:ext>
              </a:extLst>
            </p:cNvPr>
            <p:cNvPicPr>
              <a:picLocks noChangeAspect="1"/>
            </p:cNvPicPr>
            <p:nvPr/>
          </p:nvPicPr>
          <p:blipFill>
            <a:blip r:embed="rId4"/>
            <a:stretch>
              <a:fillRect/>
            </a:stretch>
          </p:blipFill>
          <p:spPr>
            <a:xfrm>
              <a:off x="801990" y="3190058"/>
              <a:ext cx="6667843" cy="2825895"/>
            </a:xfrm>
            <a:prstGeom prst="rect">
              <a:avLst/>
            </a:prstGeom>
          </p:spPr>
        </p:pic>
      </p:grpSp>
      <p:grpSp>
        <p:nvGrpSpPr>
          <p:cNvPr id="29" name="组合 28">
            <a:extLst>
              <a:ext uri="{FF2B5EF4-FFF2-40B4-BE49-F238E27FC236}">
                <a16:creationId xmlns:a16="http://schemas.microsoft.com/office/drawing/2014/main" id="{7984FD27-88D1-4293-9DD9-B87C1F28B891}"/>
              </a:ext>
            </a:extLst>
          </p:cNvPr>
          <p:cNvGrpSpPr/>
          <p:nvPr/>
        </p:nvGrpSpPr>
        <p:grpSpPr>
          <a:xfrm>
            <a:off x="6500995" y="1043579"/>
            <a:ext cx="3814398" cy="2216964"/>
            <a:chOff x="3849992" y="3003639"/>
            <a:chExt cx="7131417" cy="3407953"/>
          </a:xfrm>
        </p:grpSpPr>
        <p:pic>
          <p:nvPicPr>
            <p:cNvPr id="26" name="图片 25">
              <a:extLst>
                <a:ext uri="{FF2B5EF4-FFF2-40B4-BE49-F238E27FC236}">
                  <a16:creationId xmlns:a16="http://schemas.microsoft.com/office/drawing/2014/main" id="{A01B9C2B-1263-4340-9F1B-3A179959D043}"/>
                </a:ext>
              </a:extLst>
            </p:cNvPr>
            <p:cNvPicPr>
              <a:picLocks noChangeAspect="1"/>
            </p:cNvPicPr>
            <p:nvPr/>
          </p:nvPicPr>
          <p:blipFill>
            <a:blip r:embed="rId5"/>
            <a:stretch>
              <a:fillRect/>
            </a:stretch>
          </p:blipFill>
          <p:spPr>
            <a:xfrm>
              <a:off x="3849992" y="3003639"/>
              <a:ext cx="7131417" cy="1314518"/>
            </a:xfrm>
            <a:prstGeom prst="rect">
              <a:avLst/>
            </a:prstGeom>
          </p:spPr>
        </p:pic>
        <p:pic>
          <p:nvPicPr>
            <p:cNvPr id="28" name="图片 27">
              <a:extLst>
                <a:ext uri="{FF2B5EF4-FFF2-40B4-BE49-F238E27FC236}">
                  <a16:creationId xmlns:a16="http://schemas.microsoft.com/office/drawing/2014/main" id="{23435089-1E34-4049-A2EB-B367312F80A2}"/>
                </a:ext>
              </a:extLst>
            </p:cNvPr>
            <p:cNvPicPr>
              <a:picLocks noChangeAspect="1"/>
            </p:cNvPicPr>
            <p:nvPr/>
          </p:nvPicPr>
          <p:blipFill>
            <a:blip r:embed="rId6"/>
            <a:stretch>
              <a:fillRect/>
            </a:stretch>
          </p:blipFill>
          <p:spPr>
            <a:xfrm>
              <a:off x="3849992" y="4265182"/>
              <a:ext cx="7131417" cy="2146410"/>
            </a:xfrm>
            <a:prstGeom prst="rect">
              <a:avLst/>
            </a:prstGeom>
          </p:spPr>
        </p:pic>
      </p:grpSp>
      <p:pic>
        <p:nvPicPr>
          <p:cNvPr id="30" name="图片 29">
            <a:extLst>
              <a:ext uri="{FF2B5EF4-FFF2-40B4-BE49-F238E27FC236}">
                <a16:creationId xmlns:a16="http://schemas.microsoft.com/office/drawing/2014/main" id="{5D0F9589-D879-494F-BFEB-DC969CF28A62}"/>
              </a:ext>
            </a:extLst>
          </p:cNvPr>
          <p:cNvPicPr>
            <a:picLocks noChangeAspect="1"/>
          </p:cNvPicPr>
          <p:nvPr/>
        </p:nvPicPr>
        <p:blipFill>
          <a:blip r:embed="rId7"/>
          <a:stretch>
            <a:fillRect/>
          </a:stretch>
        </p:blipFill>
        <p:spPr>
          <a:xfrm>
            <a:off x="3239634" y="3850549"/>
            <a:ext cx="6031280" cy="2435210"/>
          </a:xfrm>
          <a:prstGeom prst="rect">
            <a:avLst/>
          </a:prstGeom>
        </p:spPr>
      </p:pic>
      <p:sp>
        <p:nvSpPr>
          <p:cNvPr id="32" name="矩形 31">
            <a:extLst>
              <a:ext uri="{FF2B5EF4-FFF2-40B4-BE49-F238E27FC236}">
                <a16:creationId xmlns:a16="http://schemas.microsoft.com/office/drawing/2014/main" id="{29C9A04F-3E0D-4891-9CFF-129D346301E0}"/>
              </a:ext>
            </a:extLst>
          </p:cNvPr>
          <p:cNvSpPr/>
          <p:nvPr/>
        </p:nvSpPr>
        <p:spPr>
          <a:xfrm>
            <a:off x="3152275" y="3334659"/>
            <a:ext cx="877163" cy="369332"/>
          </a:xfrm>
          <a:prstGeom prst="rect">
            <a:avLst/>
          </a:prstGeom>
        </p:spPr>
        <p:txBody>
          <a:bodyPr wrap="none">
            <a:spAutoFit/>
          </a:bodyPr>
          <a:lstStyle/>
          <a:p>
            <a:r>
              <a:rPr lang="zh-CN" altLang="en-US" sz="1800" dirty="0">
                <a:solidFill>
                  <a:srgbClr val="FFFFFF"/>
                </a:solidFill>
                <a:latin typeface="+mn-ea"/>
              </a:rPr>
              <a:t>主界面</a:t>
            </a:r>
            <a:endParaRPr lang="zh-CN" altLang="en-US" sz="1800" dirty="0"/>
          </a:p>
        </p:txBody>
      </p:sp>
      <p:sp>
        <p:nvSpPr>
          <p:cNvPr id="33" name="矩形 32">
            <a:extLst>
              <a:ext uri="{FF2B5EF4-FFF2-40B4-BE49-F238E27FC236}">
                <a16:creationId xmlns:a16="http://schemas.microsoft.com/office/drawing/2014/main" id="{215B6F83-566D-4BA9-8887-E64481E8DA67}"/>
              </a:ext>
            </a:extLst>
          </p:cNvPr>
          <p:cNvSpPr/>
          <p:nvPr/>
        </p:nvSpPr>
        <p:spPr>
          <a:xfrm>
            <a:off x="7969612" y="3334659"/>
            <a:ext cx="1107996" cy="369332"/>
          </a:xfrm>
          <a:prstGeom prst="rect">
            <a:avLst/>
          </a:prstGeom>
        </p:spPr>
        <p:txBody>
          <a:bodyPr wrap="none">
            <a:spAutoFit/>
          </a:bodyPr>
          <a:lstStyle/>
          <a:p>
            <a:r>
              <a:rPr lang="zh-CN" altLang="en-US" sz="1800" dirty="0">
                <a:solidFill>
                  <a:srgbClr val="FFFFFF"/>
                </a:solidFill>
                <a:latin typeface="+mn-ea"/>
              </a:rPr>
              <a:t>搜索界面</a:t>
            </a:r>
            <a:endParaRPr lang="zh-CN" altLang="en-US" sz="1800" dirty="0"/>
          </a:p>
        </p:txBody>
      </p:sp>
      <p:sp>
        <p:nvSpPr>
          <p:cNvPr id="34" name="矩形 33">
            <a:extLst>
              <a:ext uri="{FF2B5EF4-FFF2-40B4-BE49-F238E27FC236}">
                <a16:creationId xmlns:a16="http://schemas.microsoft.com/office/drawing/2014/main" id="{A5341F45-6E5F-4A58-9FC4-C73AB3719BFA}"/>
              </a:ext>
            </a:extLst>
          </p:cNvPr>
          <p:cNvSpPr/>
          <p:nvPr/>
        </p:nvSpPr>
        <p:spPr>
          <a:xfrm>
            <a:off x="5816692" y="6355557"/>
            <a:ext cx="877163" cy="369332"/>
          </a:xfrm>
          <a:prstGeom prst="rect">
            <a:avLst/>
          </a:prstGeom>
        </p:spPr>
        <p:txBody>
          <a:bodyPr wrap="none">
            <a:spAutoFit/>
          </a:bodyPr>
          <a:lstStyle/>
          <a:p>
            <a:r>
              <a:rPr lang="zh-CN" altLang="en-US" sz="1800" dirty="0">
                <a:solidFill>
                  <a:srgbClr val="FFFFFF"/>
                </a:solidFill>
                <a:latin typeface="+mn-ea"/>
              </a:rPr>
              <a:t>新闻页</a:t>
            </a:r>
            <a:endParaRPr lang="zh-CN" altLang="en-US" sz="1800" dirty="0"/>
          </a:p>
        </p:txBody>
      </p:sp>
    </p:spTree>
    <p:extLst>
      <p:ext uri="{BB962C8B-B14F-4D97-AF65-F5344CB8AC3E}">
        <p14:creationId xmlns:p14="http://schemas.microsoft.com/office/powerpoint/2010/main" val="107346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自定义 106">
      <a:dk1>
        <a:srgbClr val="103154"/>
      </a:dk1>
      <a:lt1>
        <a:srgbClr val="FFFFFF"/>
      </a:lt1>
      <a:dk2>
        <a:srgbClr val="00BFC3"/>
      </a:dk2>
      <a:lt2>
        <a:srgbClr val="0096FF"/>
      </a:lt2>
      <a:accent1>
        <a:srgbClr val="7ABC32"/>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Century Gothic">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1130</Words>
  <Application>Microsoft Office PowerPoint</Application>
  <PresentationFormat>自定义</PresentationFormat>
  <Paragraphs>98</Paragraphs>
  <Slides>13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宋体</vt:lpstr>
      <vt:lpstr>微软雅黑</vt:lpstr>
      <vt:lpstr>Arial</vt:lpstr>
      <vt:lpstr>Calibri</vt:lpstr>
      <vt:lpstr>Century Gothic</vt:lpstr>
      <vt:lpstr>Segoe UI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 PLUS</dc:creator>
  <cp:lastModifiedBy>冯子朋</cp:lastModifiedBy>
  <cp:revision>114</cp:revision>
  <dcterms:created xsi:type="dcterms:W3CDTF">2010-04-12T23:12:00Z</dcterms:created>
  <dcterms:modified xsi:type="dcterms:W3CDTF">2018-01-07T02:57:37Z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KSOProductBuildVer">
    <vt:lpwstr>2052-10.1.0.6929</vt:lpwstr>
  </property>
</Properties>
</file>