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4" r:id="rId3"/>
    <p:sldId id="271" r:id="rId4"/>
    <p:sldId id="278" r:id="rId5"/>
    <p:sldId id="282" r:id="rId6"/>
    <p:sldId id="281" r:id="rId7"/>
    <p:sldId id="280" r:id="rId8"/>
    <p:sldId id="283" r:id="rId9"/>
    <p:sldId id="284" r:id="rId10"/>
    <p:sldId id="285" r:id="rId11"/>
    <p:sldId id="286" r:id="rId12"/>
    <p:sldId id="277" r:id="rId13"/>
    <p:sldId id="276" r:id="rId14"/>
    <p:sldId id="267" r:id="rId15"/>
  </p:sldIdLst>
  <p:sldSz cx="18288000" cy="10287000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Bold" panose="00000800000000000000" pitchFamily="2" charset="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1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22" autoAdjust="0"/>
  </p:normalViewPr>
  <p:slideViewPr>
    <p:cSldViewPr>
      <p:cViewPr varScale="1">
        <p:scale>
          <a:sx n="60" d="100"/>
          <a:sy n="60" d="100"/>
        </p:scale>
        <p:origin x="34" y="235"/>
      </p:cViewPr>
      <p:guideLst>
        <p:guide orient="horz" pos="1656"/>
        <p:guide pos="1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751410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eeexplore.ieee.org/author/37087514139" TargetMode="External"/><Relationship Id="rId4" Type="http://schemas.openxmlformats.org/officeDocument/2006/relationships/hyperlink" Target="https://ieeexplore.ieee.org/author/37087511923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98322">
            <a:off x="13223559" y="-4562678"/>
            <a:ext cx="8774178" cy="8796169"/>
          </a:xfrm>
          <a:custGeom>
            <a:avLst/>
            <a:gdLst/>
            <a:ahLst/>
            <a:cxnLst/>
            <a:rect l="l" t="t" r="r" b="b"/>
            <a:pathLst>
              <a:path w="8774178" h="8796169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455131" y="1836722"/>
            <a:ext cx="753561" cy="75356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743200" y="4867067"/>
            <a:ext cx="12326889" cy="24889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IN" sz="3200" b="1" kern="0" cap="all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AI-Powered Edge Computing Hardware for Welding Quality Defect Detection with Intelligent Voice Assistance</a:t>
            </a:r>
            <a:endParaRPr lang="en-IN" sz="32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ts val="9249"/>
              </a:lnSpc>
              <a:spcBef>
                <a:spcPct val="0"/>
              </a:spcBef>
            </a:pPr>
            <a:endParaRPr lang="en-US" sz="4000" b="1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6315719" y="6037531"/>
            <a:ext cx="1578921" cy="157892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992794" y="302860"/>
            <a:ext cx="10647006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83"/>
              </a:lnSpc>
              <a:spcBef>
                <a:spcPct val="0"/>
              </a:spcBef>
            </a:pPr>
            <a:r>
              <a:rPr lang="en-US" sz="2845" u="none" strike="noStrik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PSG COLLEGE OF TECHNOLOGY , COIMBATORE</a:t>
            </a:r>
          </a:p>
          <a:p>
            <a:pPr marL="0" lvl="0" indent="0" algn="l">
              <a:lnSpc>
                <a:spcPts val="3983"/>
              </a:lnSpc>
              <a:spcBef>
                <a:spcPct val="0"/>
              </a:spcBef>
            </a:pPr>
            <a:r>
              <a:rPr lang="en-US" sz="284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    ECE ASSOCIATION</a:t>
            </a:r>
          </a:p>
          <a:p>
            <a:pPr marL="0" lvl="0" indent="0" algn="l">
              <a:lnSpc>
                <a:spcPts val="3983"/>
              </a:lnSpc>
              <a:spcBef>
                <a:spcPct val="0"/>
              </a:spcBef>
            </a:pPr>
            <a:r>
              <a:rPr lang="en-US" sz="2845" u="none" strike="noStrik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             </a:t>
            </a:r>
            <a:r>
              <a:rPr lang="en-US" sz="1600" u="none" strike="noStrik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PRESENTS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34380" y="6757752"/>
            <a:ext cx="7173539" cy="40866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32"/>
              </a:lnSpc>
            </a:pPr>
            <a:r>
              <a:rPr lang="en-US" sz="330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Team </a:t>
            </a:r>
            <a:r>
              <a:rPr lang="en-US" sz="3308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Name:XQUARTZ</a:t>
            </a:r>
            <a:endParaRPr lang="en-US" sz="3308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4632"/>
              </a:lnSpc>
            </a:pPr>
            <a:r>
              <a:rPr lang="en-US" sz="330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Team Members</a:t>
            </a:r>
          </a:p>
          <a:p>
            <a:pPr lvl="2">
              <a:lnSpc>
                <a:spcPts val="4632"/>
              </a:lnSpc>
            </a:pPr>
            <a:r>
              <a:rPr lang="en-US" sz="330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ABHINEETH K(22L203)</a:t>
            </a:r>
          </a:p>
          <a:p>
            <a:pPr lvl="2">
              <a:lnSpc>
                <a:spcPts val="4632"/>
              </a:lnSpc>
            </a:pPr>
            <a:r>
              <a:rPr lang="en-US" sz="330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DARSHANA R(22L210)</a:t>
            </a:r>
          </a:p>
          <a:p>
            <a:pPr lvl="2">
              <a:lnSpc>
                <a:spcPts val="4632"/>
              </a:lnSpc>
            </a:pPr>
            <a:r>
              <a:rPr lang="en-US" sz="330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NABUHAN N(22L237)</a:t>
            </a:r>
          </a:p>
          <a:p>
            <a:pPr algn="l">
              <a:lnSpc>
                <a:spcPts val="4632"/>
              </a:lnSpc>
              <a:spcBef>
                <a:spcPct val="0"/>
              </a:spcBef>
            </a:pPr>
            <a:r>
              <a:rPr lang="en-US" sz="330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l">
              <a:lnSpc>
                <a:spcPts val="4632"/>
              </a:lnSpc>
              <a:spcBef>
                <a:spcPct val="0"/>
              </a:spcBef>
            </a:pPr>
            <a:endParaRPr lang="en-US" sz="3308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0" y="177740"/>
            <a:ext cx="822962" cy="10972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0" y="302860"/>
            <a:ext cx="2286000" cy="8004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723900"/>
            <a:ext cx="3981081" cy="39810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196" y="1485900"/>
            <a:ext cx="3970804" cy="2481859"/>
          </a:xfrm>
          <a:prstGeom prst="rect">
            <a:avLst/>
          </a:prstGeom>
        </p:spPr>
      </p:pic>
      <p:sp>
        <p:nvSpPr>
          <p:cNvPr id="18" name="TextBox 6"/>
          <p:cNvSpPr txBox="1"/>
          <p:nvPr/>
        </p:nvSpPr>
        <p:spPr>
          <a:xfrm>
            <a:off x="3076399" y="3652946"/>
            <a:ext cx="10479795" cy="10652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49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TENCHIX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6C79B-26AF-EE5F-1B8D-592FCED91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67DD4A2A-1D25-8A5B-D05C-972A820CF185}"/>
              </a:ext>
            </a:extLst>
          </p:cNvPr>
          <p:cNvGrpSpPr/>
          <p:nvPr/>
        </p:nvGrpSpPr>
        <p:grpSpPr>
          <a:xfrm>
            <a:off x="0" y="9734550"/>
            <a:ext cx="18288000" cy="590550"/>
            <a:chOff x="0" y="0"/>
            <a:chExt cx="9414331" cy="964887"/>
          </a:xfrm>
        </p:grpSpPr>
        <p:sp>
          <p:nvSpPr>
            <p:cNvPr id="3" name="Freeform 8">
              <a:extLst>
                <a:ext uri="{FF2B5EF4-FFF2-40B4-BE49-F238E27FC236}">
                  <a16:creationId xmlns:a16="http://schemas.microsoft.com/office/drawing/2014/main" id="{39735019-DF44-00C0-25E8-D1FDB91A1AF5}"/>
                </a:ext>
              </a:extLst>
            </p:cNvPr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" name="TextBox 9">
              <a:extLst>
                <a:ext uri="{FF2B5EF4-FFF2-40B4-BE49-F238E27FC236}">
                  <a16:creationId xmlns:a16="http://schemas.microsoft.com/office/drawing/2014/main" id="{99DE7073-0748-D9C4-7819-A0DCB256EAFE}"/>
                </a:ext>
              </a:extLst>
            </p:cNvPr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0E48B11-A859-35B8-4D67-384196024F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9670001"/>
            <a:ext cx="2088560" cy="731299"/>
          </a:xfrm>
          <a:prstGeom prst="rect">
            <a:avLst/>
          </a:prstGeom>
        </p:spPr>
      </p:pic>
      <p:grpSp>
        <p:nvGrpSpPr>
          <p:cNvPr id="9" name="Group 7">
            <a:extLst>
              <a:ext uri="{FF2B5EF4-FFF2-40B4-BE49-F238E27FC236}">
                <a16:creationId xmlns:a16="http://schemas.microsoft.com/office/drawing/2014/main" id="{8614F2C8-234C-DE9F-12FD-B058D8BA3038}"/>
              </a:ext>
            </a:extLst>
          </p:cNvPr>
          <p:cNvGrpSpPr/>
          <p:nvPr/>
        </p:nvGrpSpPr>
        <p:grpSpPr>
          <a:xfrm>
            <a:off x="0" y="-464660"/>
            <a:ext cx="18288000" cy="1664990"/>
            <a:chOff x="0" y="0"/>
            <a:chExt cx="9414331" cy="964887"/>
          </a:xfrm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A4446E11-4762-0860-AA68-74DD56045575}"/>
                </a:ext>
              </a:extLst>
            </p:cNvPr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8C900948-272B-2233-8724-5C9B30B4EEB0}"/>
                </a:ext>
              </a:extLst>
            </p:cNvPr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D6871B4-8D92-8694-B276-C6D062BC02B1}"/>
              </a:ext>
            </a:extLst>
          </p:cNvPr>
          <p:cNvSpPr txBox="1"/>
          <p:nvPr/>
        </p:nvSpPr>
        <p:spPr>
          <a:xfrm>
            <a:off x="106681" y="64175"/>
            <a:ext cx="119329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b="1" dirty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PROPOSED METHODOLOGY</a:t>
            </a:r>
          </a:p>
          <a:p>
            <a:endParaRPr lang="en-IN" sz="7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E7B7F-1880-727C-4CB5-1FD7DECED380}"/>
              </a:ext>
            </a:extLst>
          </p:cNvPr>
          <p:cNvSpPr txBox="1"/>
          <p:nvPr/>
        </p:nvSpPr>
        <p:spPr>
          <a:xfrm>
            <a:off x="228600" y="1382443"/>
            <a:ext cx="10820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1805" indent="-228600">
              <a:buNone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6. Output Display Using VNC Window</a:t>
            </a:r>
            <a:endParaRPr lang="en-IN" sz="32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71805" indent="-228600" algn="just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1B877F-BF8F-3881-C851-A046CB925330}"/>
              </a:ext>
            </a:extLst>
          </p:cNvPr>
          <p:cNvSpPr txBox="1"/>
          <p:nvPr/>
        </p:nvSpPr>
        <p:spPr>
          <a:xfrm>
            <a:off x="792892" y="1974415"/>
            <a:ext cx="17297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final detection result is displayed on the device (PC screen, Raspberry Pi display, or an external screen).For now the result is viewed on Raspberry Pi’s VNC Window (Fig 9).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user can view: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Weld classification result.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Confidence scores.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Detected defect locations.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Optionally, alerts can be generated for defective welds.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71805" indent="-228600">
              <a:lnSpc>
                <a:spcPct val="150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C2F9C2-72C6-8FC3-0295-A838E33A38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2" b="37489"/>
          <a:stretch/>
        </p:blipFill>
        <p:spPr bwMode="auto">
          <a:xfrm>
            <a:off x="4609343" y="5163065"/>
            <a:ext cx="9069313" cy="37740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 Box 2">
            <a:extLst>
              <a:ext uri="{FF2B5EF4-FFF2-40B4-BE49-F238E27FC236}">
                <a16:creationId xmlns:a16="http://schemas.microsoft.com/office/drawing/2014/main" id="{02052DF9-2634-62A0-5FF2-E9848953E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9122498"/>
            <a:ext cx="3352800" cy="613868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 9: Connecting to VNC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53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6B3E5-6CC5-0C5F-AE90-FD1E063CA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CFA0FD89-ABEE-17F6-505B-914D668A1B8F}"/>
              </a:ext>
            </a:extLst>
          </p:cNvPr>
          <p:cNvGrpSpPr/>
          <p:nvPr/>
        </p:nvGrpSpPr>
        <p:grpSpPr>
          <a:xfrm>
            <a:off x="0" y="9734550"/>
            <a:ext cx="18288000" cy="590550"/>
            <a:chOff x="0" y="0"/>
            <a:chExt cx="9414331" cy="964887"/>
          </a:xfrm>
        </p:grpSpPr>
        <p:sp>
          <p:nvSpPr>
            <p:cNvPr id="3" name="Freeform 8">
              <a:extLst>
                <a:ext uri="{FF2B5EF4-FFF2-40B4-BE49-F238E27FC236}">
                  <a16:creationId xmlns:a16="http://schemas.microsoft.com/office/drawing/2014/main" id="{EBF26B22-3791-C743-26EE-AA47AADB1A82}"/>
                </a:ext>
              </a:extLst>
            </p:cNvPr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" name="TextBox 9">
              <a:extLst>
                <a:ext uri="{FF2B5EF4-FFF2-40B4-BE49-F238E27FC236}">
                  <a16:creationId xmlns:a16="http://schemas.microsoft.com/office/drawing/2014/main" id="{AAD1744A-3CE0-8E84-0B87-202EE7C5A00B}"/>
                </a:ext>
              </a:extLst>
            </p:cNvPr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8A7A0B2-BDE5-132A-8E1B-A9E71FCF59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9670001"/>
            <a:ext cx="2088560" cy="731299"/>
          </a:xfrm>
          <a:prstGeom prst="rect">
            <a:avLst/>
          </a:prstGeom>
        </p:spPr>
      </p:pic>
      <p:grpSp>
        <p:nvGrpSpPr>
          <p:cNvPr id="9" name="Group 7">
            <a:extLst>
              <a:ext uri="{FF2B5EF4-FFF2-40B4-BE49-F238E27FC236}">
                <a16:creationId xmlns:a16="http://schemas.microsoft.com/office/drawing/2014/main" id="{6C338E2C-926D-3A58-8BB5-57B381E48FBD}"/>
              </a:ext>
            </a:extLst>
          </p:cNvPr>
          <p:cNvGrpSpPr/>
          <p:nvPr/>
        </p:nvGrpSpPr>
        <p:grpSpPr>
          <a:xfrm>
            <a:off x="0" y="-464660"/>
            <a:ext cx="18288000" cy="1664990"/>
            <a:chOff x="0" y="0"/>
            <a:chExt cx="9414331" cy="964887"/>
          </a:xfrm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9AC73E98-B37E-8629-DA1C-C969693624DC}"/>
                </a:ext>
              </a:extLst>
            </p:cNvPr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C2E71FFE-0B83-9D54-30D0-7ACDBE97A582}"/>
                </a:ext>
              </a:extLst>
            </p:cNvPr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B5B9AE8-74EC-DD2F-FE4A-C8DD7E9C30E4}"/>
              </a:ext>
            </a:extLst>
          </p:cNvPr>
          <p:cNvSpPr txBox="1"/>
          <p:nvPr/>
        </p:nvSpPr>
        <p:spPr>
          <a:xfrm>
            <a:off x="106681" y="64175"/>
            <a:ext cx="119329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b="1" dirty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PROPOSED METHODOLOGY</a:t>
            </a:r>
          </a:p>
          <a:p>
            <a:endParaRPr lang="en-IN" sz="7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7C891-E6CB-B2CF-4035-7961B9630727}"/>
              </a:ext>
            </a:extLst>
          </p:cNvPr>
          <p:cNvSpPr txBox="1"/>
          <p:nvPr/>
        </p:nvSpPr>
        <p:spPr>
          <a:xfrm>
            <a:off x="539578" y="1718709"/>
            <a:ext cx="38862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1805" indent="-22860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None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WELDING OUTPUT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38F45-E4A8-479B-D09E-7757FFCAD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2518928"/>
            <a:ext cx="7334250" cy="280699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Box 2">
            <a:extLst>
              <a:ext uri="{FF2B5EF4-FFF2-40B4-BE49-F238E27FC236}">
                <a16:creationId xmlns:a16="http://schemas.microsoft.com/office/drawing/2014/main" id="{5E5AB32B-394B-C1B3-CE39-66C98B5E7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453854"/>
            <a:ext cx="6517623" cy="322506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Fig 10 : Bad weld output obtained with real time sample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B0DB1F-32F3-7621-A067-A6E3474F745E}"/>
              </a:ext>
            </a:extLst>
          </p:cNvPr>
          <p:cNvSpPr txBox="1"/>
          <p:nvPr/>
        </p:nvSpPr>
        <p:spPr>
          <a:xfrm>
            <a:off x="304800" y="6021352"/>
            <a:ext cx="487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1805" indent="-228600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GOOD WELDING OUTPUT: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71805" indent="-2286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4509B1-7B03-B3C9-65C2-24A7BB944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559961"/>
            <a:ext cx="7837704" cy="25198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1210C1DF-3B0D-6A2B-692A-F68296307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9204645"/>
            <a:ext cx="6629400" cy="217403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 11 : Good weld output obtained with real time sample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28CE47-55D3-249A-E2E7-0F699F75BC25}"/>
              </a:ext>
            </a:extLst>
          </p:cNvPr>
          <p:cNvSpPr txBox="1"/>
          <p:nvPr/>
        </p:nvSpPr>
        <p:spPr>
          <a:xfrm>
            <a:off x="533400" y="1377482"/>
            <a:ext cx="1725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RESULTS: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30134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9734550"/>
            <a:ext cx="18288000" cy="590550"/>
            <a:chOff x="0" y="0"/>
            <a:chExt cx="9414331" cy="964887"/>
          </a:xfrm>
        </p:grpSpPr>
        <p:sp>
          <p:nvSpPr>
            <p:cNvPr id="3" name="Freeform 8"/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" name="TextBox 9"/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9670001"/>
            <a:ext cx="2088560" cy="731299"/>
          </a:xfrm>
          <a:prstGeom prst="rect">
            <a:avLst/>
          </a:prstGeom>
        </p:spPr>
      </p:pic>
      <p:grpSp>
        <p:nvGrpSpPr>
          <p:cNvPr id="9" name="Group 7"/>
          <p:cNvGrpSpPr/>
          <p:nvPr/>
        </p:nvGrpSpPr>
        <p:grpSpPr>
          <a:xfrm>
            <a:off x="0" y="-464660"/>
            <a:ext cx="18288000" cy="1664990"/>
            <a:chOff x="0" y="0"/>
            <a:chExt cx="9414331" cy="964887"/>
          </a:xfrm>
        </p:grpSpPr>
        <p:sp>
          <p:nvSpPr>
            <p:cNvPr id="10" name="Freeform 8"/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1" name="TextBox 9"/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6681" y="64175"/>
            <a:ext cx="119329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b="1" dirty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FUTURE SCOPE</a:t>
            </a:r>
          </a:p>
          <a:p>
            <a:endParaRPr lang="en-IN" sz="7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FED1F-B2D2-7DB2-AF32-14EC0CC251F8}"/>
              </a:ext>
            </a:extLst>
          </p:cNvPr>
          <p:cNvSpPr txBox="1"/>
          <p:nvPr/>
        </p:nvSpPr>
        <p:spPr>
          <a:xfrm>
            <a:off x="640760" y="1485900"/>
            <a:ext cx="173736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Expand Dataset: Include more diverse welding images and defect types to improve model generalization and accuracy.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Optimize Model for Edge Devices: Further optimize YOLOv8 using pruning and quantization for faster inference on Raspberry Pi.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Industrial Integration: Deploy the system on industrial welding machines for real-time monitoring and quality control.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Multi-Angle Defect Detection: Train the model on multi-angle welding images to detect defects from different perspectives.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Add Weld Type Recognition: Extend the system to recognize and classify different welding techniques (e.g., MIG, TIG).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7203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9734550"/>
            <a:ext cx="18288000" cy="590550"/>
            <a:chOff x="0" y="0"/>
            <a:chExt cx="9414331" cy="964887"/>
          </a:xfrm>
        </p:grpSpPr>
        <p:sp>
          <p:nvSpPr>
            <p:cNvPr id="3" name="Freeform 8"/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" name="TextBox 9"/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9670001"/>
            <a:ext cx="2088560" cy="731299"/>
          </a:xfrm>
          <a:prstGeom prst="rect">
            <a:avLst/>
          </a:prstGeom>
        </p:spPr>
      </p:pic>
      <p:grpSp>
        <p:nvGrpSpPr>
          <p:cNvPr id="9" name="Group 7"/>
          <p:cNvGrpSpPr/>
          <p:nvPr/>
        </p:nvGrpSpPr>
        <p:grpSpPr>
          <a:xfrm>
            <a:off x="0" y="-464660"/>
            <a:ext cx="18288000" cy="1664990"/>
            <a:chOff x="0" y="0"/>
            <a:chExt cx="9414331" cy="964887"/>
          </a:xfrm>
        </p:grpSpPr>
        <p:sp>
          <p:nvSpPr>
            <p:cNvPr id="10" name="Freeform 8"/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1" name="TextBox 9"/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6681" y="64175"/>
            <a:ext cx="119329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b="1" dirty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REFERENCES</a:t>
            </a:r>
          </a:p>
          <a:p>
            <a:endParaRPr lang="en-IN" sz="7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78F7A-527A-7892-BDF5-1B5FD186E9FD}"/>
              </a:ext>
            </a:extLst>
          </p:cNvPr>
          <p:cNvSpPr txBox="1"/>
          <p:nvPr/>
        </p:nvSpPr>
        <p:spPr>
          <a:xfrm>
            <a:off x="609600" y="1790700"/>
            <a:ext cx="16764000" cy="658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800" u="sng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1.</a:t>
            </a:r>
            <a:r>
              <a:rPr lang="en-IN" sz="2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Chun-Hua Zhang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Li Di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IN" sz="2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Zeng An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"Welding Defect Detection Based on YOLOv8," </a:t>
            </a:r>
            <a:r>
              <a:rPr lang="en-IN" sz="2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 of Physics: Conference Series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vol. 446, pp. 371s-383s, 2024. 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2.Sung Ho Ha and Sang Chan Park, "Application of data mining tools to hotel data mart on the intranet for database marketing", </a:t>
            </a:r>
            <a:r>
              <a:rPr lang="en-IN" sz="2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Expert system with application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vol. 15, pp. 1-31, 1998.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en-IN" sz="2800" kern="1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 B. Martin, A. J. Morris and J. Zhang, "Process performance monitoring using multivariate statistical process control", </a:t>
            </a:r>
            <a:r>
              <a:rPr lang="en-IN" sz="2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IEE Proc-Control Theory Appl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vol. 143, no. 2, pp. 32s-44s, March 1996.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Adolfsson Stefan, Ali Bahrami, G. </a:t>
            </a:r>
            <a:r>
              <a:rPr lang="en-IN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Bolmsjö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I. Claesson, "On-line quality monitoring in short-circuit gas metal arc welding", </a:t>
            </a:r>
            <a:r>
              <a:rPr lang="en-IN" sz="2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WELDING JOURNAL-NEW YORK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vol. 78, pp. 59, 1999.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T. Jayakumar, C. K. Mukhopadhyay, S. Venugopal, S. L. Mannan and Baldev Raj, "A review of the application of acoustic emission techniques for monitoring forming and grinding processes", </a:t>
            </a:r>
            <a:r>
              <a:rPr lang="en-IN" sz="2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 of materials processing technology 159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no. 1, pp. 48-61, 2005.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38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 rot="-1898322">
            <a:off x="13299669" y="5075791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1898322">
            <a:off x="-3784911" y="-3899454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5486400" y="4229100"/>
            <a:ext cx="8460437" cy="1577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08"/>
              </a:lnSpc>
            </a:pPr>
            <a:r>
              <a:rPr lang="en-US" sz="10424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9734550"/>
            <a:ext cx="18288000" cy="590550"/>
            <a:chOff x="0" y="0"/>
            <a:chExt cx="9414331" cy="964887"/>
          </a:xfrm>
        </p:grpSpPr>
        <p:sp>
          <p:nvSpPr>
            <p:cNvPr id="3" name="Freeform 8"/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" name="TextBox 9"/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9670001"/>
            <a:ext cx="2088560" cy="731299"/>
          </a:xfrm>
          <a:prstGeom prst="rect">
            <a:avLst/>
          </a:prstGeom>
        </p:spPr>
      </p:pic>
      <p:grpSp>
        <p:nvGrpSpPr>
          <p:cNvPr id="9" name="Group 7"/>
          <p:cNvGrpSpPr/>
          <p:nvPr/>
        </p:nvGrpSpPr>
        <p:grpSpPr>
          <a:xfrm>
            <a:off x="0" y="-464660"/>
            <a:ext cx="18288000" cy="1664990"/>
            <a:chOff x="0" y="0"/>
            <a:chExt cx="9414331" cy="964887"/>
          </a:xfrm>
        </p:grpSpPr>
        <p:sp>
          <p:nvSpPr>
            <p:cNvPr id="10" name="Freeform 8"/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1" name="TextBox 9"/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6681" y="64175"/>
            <a:ext cx="11932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 OVERVIEW</a:t>
            </a:r>
            <a:endParaRPr lang="en-IN" sz="7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18A68-4AF6-1ACF-F324-125BB70FEB78}"/>
              </a:ext>
            </a:extLst>
          </p:cNvPr>
          <p:cNvSpPr txBox="1"/>
          <p:nvPr/>
        </p:nvSpPr>
        <p:spPr>
          <a:xfrm>
            <a:off x="106681" y="1792309"/>
            <a:ext cx="1733479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/>
              <a:t>This project develops an AI-based Welding Quality Detection System using YOLO to classify welds as good, bad, or defective from images. It ensures accurate, real-time inspection with voice feedback, reducing human error and improving efficiency in quality control.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cs typeface="Times New Roman" panose="02020603050405020304" pitchFamily="18" charset="0"/>
              </a:rPr>
              <a:t>The goal is to create an automated, real-time defect detection model that improves welding quality control, reduces manual inspection efforts, and ensures structural integrity in industrial applications.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16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/>
          <p:nvPr/>
        </p:nvGrpSpPr>
        <p:grpSpPr>
          <a:xfrm>
            <a:off x="0" y="9734550"/>
            <a:ext cx="18288000" cy="590550"/>
            <a:chOff x="0" y="0"/>
            <a:chExt cx="9414331" cy="964887"/>
          </a:xfrm>
        </p:grpSpPr>
        <p:sp>
          <p:nvSpPr>
            <p:cNvPr id="3" name="Freeform 8"/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" name="TextBox 9"/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9670001"/>
            <a:ext cx="2088560" cy="731299"/>
          </a:xfrm>
          <a:prstGeom prst="rect">
            <a:avLst/>
          </a:prstGeom>
        </p:spPr>
      </p:pic>
      <p:grpSp>
        <p:nvGrpSpPr>
          <p:cNvPr id="9" name="Group 7"/>
          <p:cNvGrpSpPr/>
          <p:nvPr/>
        </p:nvGrpSpPr>
        <p:grpSpPr>
          <a:xfrm>
            <a:off x="0" y="-464660"/>
            <a:ext cx="18288000" cy="1664990"/>
            <a:chOff x="0" y="0"/>
            <a:chExt cx="9414331" cy="964887"/>
          </a:xfrm>
        </p:grpSpPr>
        <p:sp>
          <p:nvSpPr>
            <p:cNvPr id="10" name="Freeform 8"/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1" name="TextBox 9"/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6681" y="64175"/>
            <a:ext cx="119329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b="1" dirty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BLOCK DIAGRAM</a:t>
            </a:r>
          </a:p>
          <a:p>
            <a:endParaRPr lang="en-IN" sz="7200" dirty="0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C55878F-5467-B471-DDFF-32258D72B183}"/>
              </a:ext>
            </a:extLst>
          </p:cNvPr>
          <p:cNvGrpSpPr>
            <a:grpSpLocks/>
          </p:cNvGrpSpPr>
          <p:nvPr/>
        </p:nvGrpSpPr>
        <p:grpSpPr>
          <a:xfrm>
            <a:off x="482211" y="2624335"/>
            <a:ext cx="2769157" cy="4258146"/>
            <a:chOff x="-349935" y="564565"/>
            <a:chExt cx="909854" cy="2114476"/>
          </a:xfrm>
        </p:grpSpPr>
        <p:sp>
          <p:nvSpPr>
            <p:cNvPr id="22" name="Graphic 24">
              <a:extLst>
                <a:ext uri="{FF2B5EF4-FFF2-40B4-BE49-F238E27FC236}">
                  <a16:creationId xmlns:a16="http://schemas.microsoft.com/office/drawing/2014/main" id="{814CEC08-001B-B51E-2C8B-10C3C4DFC57A}"/>
                </a:ext>
              </a:extLst>
            </p:cNvPr>
            <p:cNvSpPr/>
            <p:nvPr/>
          </p:nvSpPr>
          <p:spPr>
            <a:xfrm>
              <a:off x="-349935" y="564565"/>
              <a:ext cx="830070" cy="1945305"/>
            </a:xfrm>
            <a:custGeom>
              <a:avLst/>
              <a:gdLst/>
              <a:ahLst/>
              <a:cxnLst/>
              <a:rect l="l" t="t" r="r" b="b"/>
              <a:pathLst>
                <a:path w="671195" h="1662430">
                  <a:moveTo>
                    <a:pt x="0" y="67055"/>
                  </a:moveTo>
                  <a:lnTo>
                    <a:pt x="5272" y="40933"/>
                  </a:lnTo>
                  <a:lnTo>
                    <a:pt x="19650" y="19621"/>
                  </a:lnTo>
                  <a:lnTo>
                    <a:pt x="40976" y="5262"/>
                  </a:lnTo>
                  <a:lnTo>
                    <a:pt x="67094" y="0"/>
                  </a:lnTo>
                  <a:lnTo>
                    <a:pt x="603872" y="0"/>
                  </a:lnTo>
                  <a:lnTo>
                    <a:pt x="630014" y="5262"/>
                  </a:lnTo>
                  <a:lnTo>
                    <a:pt x="651370" y="19621"/>
                  </a:lnTo>
                  <a:lnTo>
                    <a:pt x="665772" y="40933"/>
                  </a:lnTo>
                  <a:lnTo>
                    <a:pt x="671055" y="67055"/>
                  </a:lnTo>
                  <a:lnTo>
                    <a:pt x="671055" y="1595119"/>
                  </a:lnTo>
                  <a:lnTo>
                    <a:pt x="665772" y="1621188"/>
                  </a:lnTo>
                  <a:lnTo>
                    <a:pt x="651370" y="1642506"/>
                  </a:lnTo>
                  <a:lnTo>
                    <a:pt x="630014" y="1656895"/>
                  </a:lnTo>
                  <a:lnTo>
                    <a:pt x="603872" y="1662175"/>
                  </a:lnTo>
                  <a:lnTo>
                    <a:pt x="67094" y="1662175"/>
                  </a:lnTo>
                  <a:lnTo>
                    <a:pt x="40976" y="1656893"/>
                  </a:lnTo>
                  <a:lnTo>
                    <a:pt x="19650" y="1642490"/>
                  </a:lnTo>
                  <a:lnTo>
                    <a:pt x="5272" y="1621135"/>
                  </a:lnTo>
                  <a:lnTo>
                    <a:pt x="0" y="1594992"/>
                  </a:lnTo>
                  <a:lnTo>
                    <a:pt x="0" y="67055"/>
                  </a:lnTo>
                  <a:close/>
                </a:path>
              </a:pathLst>
            </a:custGeom>
            <a:ln w="12700">
              <a:solidFill>
                <a:srgbClr val="3C67B0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3" name="Textbox 25">
              <a:extLst>
                <a:ext uri="{FF2B5EF4-FFF2-40B4-BE49-F238E27FC236}">
                  <a16:creationId xmlns:a16="http://schemas.microsoft.com/office/drawing/2014/main" id="{D15A8385-F333-BE74-15AB-697380A0E32C}"/>
                </a:ext>
              </a:extLst>
            </p:cNvPr>
            <p:cNvSpPr txBox="1"/>
            <p:nvPr/>
          </p:nvSpPr>
          <p:spPr>
            <a:xfrm>
              <a:off x="-320509" y="1003911"/>
              <a:ext cx="880428" cy="167513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09855">
                <a:lnSpc>
                  <a:spcPts val="1390"/>
                </a:lnSpc>
                <a:spcAft>
                  <a:spcPts val="800"/>
                </a:spcAft>
                <a:buNone/>
              </a:pP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09855">
                <a:lnSpc>
                  <a:spcPts val="1390"/>
                </a:lnSpc>
                <a:spcAft>
                  <a:spcPts val="800"/>
                </a:spcAft>
                <a:buNone/>
              </a:pPr>
              <a:r>
                <a:rPr lang="en-IN" sz="2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INPUT</a:t>
              </a:r>
              <a:r>
                <a:rPr lang="en-IN" sz="2800" b="1" kern="100" spc="-1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2800" kern="100" spc="-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23190" indent="-36830">
                <a:lnSpc>
                  <a:spcPct val="90000"/>
                </a:lnSpc>
                <a:spcBef>
                  <a:spcPts val="45"/>
                </a:spcBef>
                <a:spcAft>
                  <a:spcPts val="800"/>
                </a:spcAft>
              </a:pPr>
              <a:r>
                <a:rPr lang="en-IN" sz="2800" kern="100" spc="-2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Welding </a:t>
              </a:r>
              <a:r>
                <a:rPr lang="en-IN" sz="2800" kern="100" spc="-1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images</a:t>
              </a:r>
              <a:endPara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Graphic 26">
            <a:extLst>
              <a:ext uri="{FF2B5EF4-FFF2-40B4-BE49-F238E27FC236}">
                <a16:creationId xmlns:a16="http://schemas.microsoft.com/office/drawing/2014/main" id="{1E2A9149-E17C-FB43-BBBF-8E800BADCD52}"/>
              </a:ext>
            </a:extLst>
          </p:cNvPr>
          <p:cNvSpPr>
            <a:spLocks/>
          </p:cNvSpPr>
          <p:nvPr/>
        </p:nvSpPr>
        <p:spPr>
          <a:xfrm>
            <a:off x="3015480" y="4003217"/>
            <a:ext cx="728785" cy="505262"/>
          </a:xfrm>
          <a:custGeom>
            <a:avLst/>
            <a:gdLst/>
            <a:ahLst/>
            <a:cxnLst/>
            <a:rect l="l" t="t" r="r" b="b"/>
            <a:pathLst>
              <a:path w="259079" h="243204">
                <a:moveTo>
                  <a:pt x="137668" y="0"/>
                </a:moveTo>
                <a:lnTo>
                  <a:pt x="137668" y="48641"/>
                </a:lnTo>
                <a:lnTo>
                  <a:pt x="0" y="48641"/>
                </a:lnTo>
                <a:lnTo>
                  <a:pt x="0" y="194183"/>
                </a:lnTo>
                <a:lnTo>
                  <a:pt x="137668" y="194183"/>
                </a:lnTo>
                <a:lnTo>
                  <a:pt x="137668" y="242697"/>
                </a:lnTo>
                <a:lnTo>
                  <a:pt x="258952" y="121412"/>
                </a:lnTo>
                <a:lnTo>
                  <a:pt x="137668" y="0"/>
                </a:lnTo>
                <a:close/>
              </a:path>
            </a:pathLst>
          </a:custGeom>
          <a:solidFill>
            <a:srgbClr val="AFBBDE"/>
          </a:solidFill>
        </p:spPr>
        <p:txBody>
          <a:bodyPr wrap="square" lIns="0" tIns="0" rIns="0" bIns="0" rtlCol="0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4E8CF3-21EC-EFAC-8636-6BD9DFBC14FD}"/>
              </a:ext>
            </a:extLst>
          </p:cNvPr>
          <p:cNvGrpSpPr>
            <a:grpSpLocks/>
          </p:cNvGrpSpPr>
          <p:nvPr/>
        </p:nvGrpSpPr>
        <p:grpSpPr>
          <a:xfrm>
            <a:off x="3714456" y="2624334"/>
            <a:ext cx="2727911" cy="4384181"/>
            <a:chOff x="6350" y="6350"/>
            <a:chExt cx="1411255" cy="2553766"/>
          </a:xfrm>
        </p:grpSpPr>
        <p:sp>
          <p:nvSpPr>
            <p:cNvPr id="26" name="Graphic 28">
              <a:extLst>
                <a:ext uri="{FF2B5EF4-FFF2-40B4-BE49-F238E27FC236}">
                  <a16:creationId xmlns:a16="http://schemas.microsoft.com/office/drawing/2014/main" id="{6C9DAC19-45C1-0E95-B6C5-107CC727B07C}"/>
                </a:ext>
              </a:extLst>
            </p:cNvPr>
            <p:cNvSpPr/>
            <p:nvPr/>
          </p:nvSpPr>
          <p:spPr>
            <a:xfrm>
              <a:off x="6350" y="6350"/>
              <a:ext cx="1411255" cy="2281908"/>
            </a:xfrm>
            <a:custGeom>
              <a:avLst/>
              <a:gdLst/>
              <a:ahLst/>
              <a:cxnLst/>
              <a:rect l="l" t="t" r="r" b="b"/>
              <a:pathLst>
                <a:path w="852169" h="1646555">
                  <a:moveTo>
                    <a:pt x="0" y="85217"/>
                  </a:moveTo>
                  <a:lnTo>
                    <a:pt x="6689" y="52024"/>
                  </a:lnTo>
                  <a:lnTo>
                    <a:pt x="24939" y="24939"/>
                  </a:lnTo>
                  <a:lnTo>
                    <a:pt x="52024" y="6689"/>
                  </a:lnTo>
                  <a:lnTo>
                    <a:pt x="85217" y="0"/>
                  </a:lnTo>
                  <a:lnTo>
                    <a:pt x="766953" y="0"/>
                  </a:lnTo>
                  <a:lnTo>
                    <a:pt x="800145" y="6689"/>
                  </a:lnTo>
                  <a:lnTo>
                    <a:pt x="827230" y="24939"/>
                  </a:lnTo>
                  <a:lnTo>
                    <a:pt x="845480" y="52024"/>
                  </a:lnTo>
                  <a:lnTo>
                    <a:pt x="852170" y="85217"/>
                  </a:lnTo>
                  <a:lnTo>
                    <a:pt x="852170" y="1561084"/>
                  </a:lnTo>
                  <a:lnTo>
                    <a:pt x="845480" y="1594276"/>
                  </a:lnTo>
                  <a:lnTo>
                    <a:pt x="827230" y="1621361"/>
                  </a:lnTo>
                  <a:lnTo>
                    <a:pt x="800145" y="1639611"/>
                  </a:lnTo>
                  <a:lnTo>
                    <a:pt x="766953" y="1646301"/>
                  </a:lnTo>
                  <a:lnTo>
                    <a:pt x="85217" y="1646301"/>
                  </a:lnTo>
                  <a:lnTo>
                    <a:pt x="52024" y="1639611"/>
                  </a:lnTo>
                  <a:lnTo>
                    <a:pt x="24939" y="1621361"/>
                  </a:lnTo>
                  <a:lnTo>
                    <a:pt x="6689" y="1594276"/>
                  </a:lnTo>
                  <a:lnTo>
                    <a:pt x="0" y="1561084"/>
                  </a:lnTo>
                  <a:lnTo>
                    <a:pt x="0" y="85217"/>
                  </a:lnTo>
                  <a:close/>
                </a:path>
              </a:pathLst>
            </a:custGeom>
            <a:ln w="12700">
              <a:solidFill>
                <a:srgbClr val="3C67B0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7" name="Textbox 29">
              <a:extLst>
                <a:ext uri="{FF2B5EF4-FFF2-40B4-BE49-F238E27FC236}">
                  <a16:creationId xmlns:a16="http://schemas.microsoft.com/office/drawing/2014/main" id="{7215044E-9D7B-3436-B6B8-F92F9B9D2A94}"/>
                </a:ext>
              </a:extLst>
            </p:cNvPr>
            <p:cNvSpPr txBox="1"/>
            <p:nvPr/>
          </p:nvSpPr>
          <p:spPr>
            <a:xfrm>
              <a:off x="110676" y="439395"/>
              <a:ext cx="1253275" cy="212072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Bef>
                  <a:spcPts val="940"/>
                </a:spcBef>
                <a:spcAft>
                  <a:spcPts val="800"/>
                </a:spcAft>
                <a:buNone/>
              </a:pPr>
              <a:r>
                <a:rPr lang="en-IN" sz="24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INTERFACE:</a:t>
              </a:r>
              <a:endPara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06045" marR="106045" indent="1270" algn="ctr">
                <a:lnSpc>
                  <a:spcPct val="90000"/>
                </a:lnSpc>
                <a:spcAft>
                  <a:spcPts val="800"/>
                </a:spcAft>
              </a:pPr>
              <a:r>
                <a:rPr lang="en-IN" sz="2400" kern="100" spc="-1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Raspberry </a:t>
              </a:r>
              <a:r>
                <a:rPr lang="en-IN" sz="2400" kern="100" spc="-3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 </a:t>
              </a:r>
              <a:r>
                <a:rPr lang="en-IN" sz="2400" kern="100" spc="-1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connected </a:t>
              </a:r>
              <a:r>
                <a:rPr lang="en-IN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 a PC</a:t>
              </a:r>
            </a:p>
          </p:txBody>
        </p:sp>
      </p:grpSp>
      <p:pic>
        <p:nvPicPr>
          <p:cNvPr id="28" name="Image 30">
            <a:extLst>
              <a:ext uri="{FF2B5EF4-FFF2-40B4-BE49-F238E27FC236}">
                <a16:creationId xmlns:a16="http://schemas.microsoft.com/office/drawing/2014/main" id="{A033C9E1-0F71-858D-24CF-174263F11A9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826" y="3972811"/>
            <a:ext cx="814826" cy="53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Graphic 28">
            <a:extLst>
              <a:ext uri="{FF2B5EF4-FFF2-40B4-BE49-F238E27FC236}">
                <a16:creationId xmlns:a16="http://schemas.microsoft.com/office/drawing/2014/main" id="{BC3366FC-0090-57DC-D228-A816488E8072}"/>
              </a:ext>
            </a:extLst>
          </p:cNvPr>
          <p:cNvSpPr/>
          <p:nvPr/>
        </p:nvSpPr>
        <p:spPr>
          <a:xfrm>
            <a:off x="7178088" y="2624334"/>
            <a:ext cx="2727912" cy="3931401"/>
          </a:xfrm>
          <a:custGeom>
            <a:avLst/>
            <a:gdLst/>
            <a:ahLst/>
            <a:cxnLst/>
            <a:rect l="l" t="t" r="r" b="b"/>
            <a:pathLst>
              <a:path w="852169" h="1646555">
                <a:moveTo>
                  <a:pt x="0" y="85217"/>
                </a:moveTo>
                <a:lnTo>
                  <a:pt x="6689" y="52024"/>
                </a:lnTo>
                <a:lnTo>
                  <a:pt x="24939" y="24939"/>
                </a:lnTo>
                <a:lnTo>
                  <a:pt x="52024" y="6689"/>
                </a:lnTo>
                <a:lnTo>
                  <a:pt x="85217" y="0"/>
                </a:lnTo>
                <a:lnTo>
                  <a:pt x="766953" y="0"/>
                </a:lnTo>
                <a:lnTo>
                  <a:pt x="800145" y="6689"/>
                </a:lnTo>
                <a:lnTo>
                  <a:pt x="827230" y="24939"/>
                </a:lnTo>
                <a:lnTo>
                  <a:pt x="845480" y="52024"/>
                </a:lnTo>
                <a:lnTo>
                  <a:pt x="852170" y="85217"/>
                </a:lnTo>
                <a:lnTo>
                  <a:pt x="852170" y="1561084"/>
                </a:lnTo>
                <a:lnTo>
                  <a:pt x="845480" y="1594276"/>
                </a:lnTo>
                <a:lnTo>
                  <a:pt x="827230" y="1621361"/>
                </a:lnTo>
                <a:lnTo>
                  <a:pt x="800145" y="1639611"/>
                </a:lnTo>
                <a:lnTo>
                  <a:pt x="766953" y="1646301"/>
                </a:lnTo>
                <a:lnTo>
                  <a:pt x="85217" y="1646301"/>
                </a:lnTo>
                <a:lnTo>
                  <a:pt x="52024" y="1639611"/>
                </a:lnTo>
                <a:lnTo>
                  <a:pt x="24939" y="1621361"/>
                </a:lnTo>
                <a:lnTo>
                  <a:pt x="6689" y="1594276"/>
                </a:lnTo>
                <a:lnTo>
                  <a:pt x="0" y="1561084"/>
                </a:lnTo>
                <a:lnTo>
                  <a:pt x="0" y="85217"/>
                </a:lnTo>
                <a:close/>
              </a:path>
            </a:pathLst>
          </a:custGeom>
          <a:ln w="12700">
            <a:solidFill>
              <a:srgbClr val="3C67B0"/>
            </a:solidFill>
            <a:prstDash val="solid"/>
          </a:ln>
        </p:spPr>
        <p:txBody>
          <a:bodyPr wrap="square" lIns="0" tIns="0" rIns="0" bIns="0" rtlCol="0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pic>
        <p:nvPicPr>
          <p:cNvPr id="36" name="Image 30">
            <a:extLst>
              <a:ext uri="{FF2B5EF4-FFF2-40B4-BE49-F238E27FC236}">
                <a16:creationId xmlns:a16="http://schemas.microsoft.com/office/drawing/2014/main" id="{B3B51C6B-AADF-DA6F-3CF5-7E8CB75CDC9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279" y="4003217"/>
            <a:ext cx="736031" cy="52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488CF9E3-671E-DDB9-FF84-30494B69CF63}"/>
              </a:ext>
            </a:extLst>
          </p:cNvPr>
          <p:cNvGrpSpPr>
            <a:grpSpLocks/>
          </p:cNvGrpSpPr>
          <p:nvPr/>
        </p:nvGrpSpPr>
        <p:grpSpPr>
          <a:xfrm>
            <a:off x="10662999" y="2613923"/>
            <a:ext cx="3031034" cy="4902894"/>
            <a:chOff x="-115026" y="66663"/>
            <a:chExt cx="876935" cy="2010447"/>
          </a:xfrm>
        </p:grpSpPr>
        <p:sp>
          <p:nvSpPr>
            <p:cNvPr id="38" name="Graphic 36">
              <a:extLst>
                <a:ext uri="{FF2B5EF4-FFF2-40B4-BE49-F238E27FC236}">
                  <a16:creationId xmlns:a16="http://schemas.microsoft.com/office/drawing/2014/main" id="{97C9C74F-29EC-A2B1-D549-29A6A95DC19F}"/>
                </a:ext>
              </a:extLst>
            </p:cNvPr>
            <p:cNvSpPr/>
            <p:nvPr/>
          </p:nvSpPr>
          <p:spPr>
            <a:xfrm>
              <a:off x="-115026" y="66663"/>
              <a:ext cx="876935" cy="1630680"/>
            </a:xfrm>
            <a:custGeom>
              <a:avLst/>
              <a:gdLst/>
              <a:ahLst/>
              <a:cxnLst/>
              <a:rect l="l" t="t" r="r" b="b"/>
              <a:pathLst>
                <a:path w="876935" h="1630680">
                  <a:moveTo>
                    <a:pt x="0" y="87630"/>
                  </a:moveTo>
                  <a:lnTo>
                    <a:pt x="6887" y="53524"/>
                  </a:lnTo>
                  <a:lnTo>
                    <a:pt x="25669" y="25669"/>
                  </a:lnTo>
                  <a:lnTo>
                    <a:pt x="53524" y="6887"/>
                  </a:lnTo>
                  <a:lnTo>
                    <a:pt x="87629" y="0"/>
                  </a:lnTo>
                  <a:lnTo>
                    <a:pt x="788924" y="0"/>
                  </a:lnTo>
                  <a:lnTo>
                    <a:pt x="823029" y="6887"/>
                  </a:lnTo>
                  <a:lnTo>
                    <a:pt x="850884" y="25669"/>
                  </a:lnTo>
                  <a:lnTo>
                    <a:pt x="869666" y="53524"/>
                  </a:lnTo>
                  <a:lnTo>
                    <a:pt x="876553" y="87630"/>
                  </a:lnTo>
                  <a:lnTo>
                    <a:pt x="876553" y="1542542"/>
                  </a:lnTo>
                  <a:lnTo>
                    <a:pt x="869666" y="1576647"/>
                  </a:lnTo>
                  <a:lnTo>
                    <a:pt x="850884" y="1604502"/>
                  </a:lnTo>
                  <a:lnTo>
                    <a:pt x="823029" y="1623284"/>
                  </a:lnTo>
                  <a:lnTo>
                    <a:pt x="788924" y="1630172"/>
                  </a:lnTo>
                  <a:lnTo>
                    <a:pt x="87629" y="1630172"/>
                  </a:lnTo>
                  <a:lnTo>
                    <a:pt x="53524" y="1623284"/>
                  </a:lnTo>
                  <a:lnTo>
                    <a:pt x="25669" y="1604502"/>
                  </a:lnTo>
                  <a:lnTo>
                    <a:pt x="6887" y="1576647"/>
                  </a:lnTo>
                  <a:lnTo>
                    <a:pt x="0" y="1542542"/>
                  </a:lnTo>
                  <a:lnTo>
                    <a:pt x="0" y="87630"/>
                  </a:lnTo>
                  <a:close/>
                </a:path>
              </a:pathLst>
            </a:custGeom>
            <a:ln w="12699">
              <a:solidFill>
                <a:srgbClr val="3C67B0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N" dirty="0"/>
            </a:p>
          </p:txBody>
        </p:sp>
        <p:sp>
          <p:nvSpPr>
            <p:cNvPr id="39" name="Textbox 37">
              <a:extLst>
                <a:ext uri="{FF2B5EF4-FFF2-40B4-BE49-F238E27FC236}">
                  <a16:creationId xmlns:a16="http://schemas.microsoft.com/office/drawing/2014/main" id="{04ED028A-D40E-B87E-6079-5A9D081F6D03}"/>
                </a:ext>
              </a:extLst>
            </p:cNvPr>
            <p:cNvSpPr txBox="1"/>
            <p:nvPr/>
          </p:nvSpPr>
          <p:spPr>
            <a:xfrm>
              <a:off x="-89386" y="433730"/>
              <a:ext cx="826891" cy="164338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97790" marR="93345" algn="ctr">
                <a:lnSpc>
                  <a:spcPct val="90000"/>
                </a:lnSpc>
                <a:spcBef>
                  <a:spcPts val="590"/>
                </a:spcBef>
                <a:spcAft>
                  <a:spcPts val="800"/>
                </a:spcAft>
                <a:buNone/>
              </a:pPr>
              <a:r>
                <a:rPr lang="en-IN" sz="2400" b="1" kern="100" spc="-1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Percentage </a:t>
              </a:r>
              <a:r>
                <a:rPr lang="en-IN" sz="24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of Quality</a:t>
              </a:r>
              <a:r>
                <a:rPr lang="en-IN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</a:p>
            <a:p>
              <a:pPr marL="97790" marR="93345" algn="ctr">
                <a:lnSpc>
                  <a:spcPct val="90000"/>
                </a:lnSpc>
                <a:spcBef>
                  <a:spcPts val="590"/>
                </a:spcBef>
                <a:spcAft>
                  <a:spcPts val="800"/>
                </a:spcAft>
              </a:pPr>
              <a:r>
                <a:rPr lang="en-IN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2400" kern="100" spc="-1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Prediction </a:t>
              </a:r>
              <a:r>
                <a:rPr lang="en-IN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of quality of weld based on </a:t>
              </a:r>
              <a:r>
                <a:rPr lang="en-IN" sz="2400" kern="100" spc="-2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YOLO</a:t>
              </a:r>
              <a:r>
                <a:rPr lang="en-IN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2400" kern="100" spc="-1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model</a:t>
              </a:r>
              <a:r>
                <a:rPr lang="en-IN" sz="2000" kern="100" spc="-1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C545CDA-BFA4-A3C6-81F3-F0707932857C}"/>
              </a:ext>
            </a:extLst>
          </p:cNvPr>
          <p:cNvGrpSpPr>
            <a:grpSpLocks/>
          </p:cNvGrpSpPr>
          <p:nvPr/>
        </p:nvGrpSpPr>
        <p:grpSpPr>
          <a:xfrm>
            <a:off x="14420855" y="2624334"/>
            <a:ext cx="3010578" cy="4611451"/>
            <a:chOff x="-2106" y="102180"/>
            <a:chExt cx="913765" cy="1898263"/>
          </a:xfrm>
        </p:grpSpPr>
        <p:sp>
          <p:nvSpPr>
            <p:cNvPr id="41" name="Graphic 40">
              <a:extLst>
                <a:ext uri="{FF2B5EF4-FFF2-40B4-BE49-F238E27FC236}">
                  <a16:creationId xmlns:a16="http://schemas.microsoft.com/office/drawing/2014/main" id="{F9C053B3-B36B-BBDE-25B5-4FE672CF1805}"/>
                </a:ext>
              </a:extLst>
            </p:cNvPr>
            <p:cNvSpPr/>
            <p:nvPr/>
          </p:nvSpPr>
          <p:spPr>
            <a:xfrm>
              <a:off x="-2106" y="102180"/>
              <a:ext cx="913765" cy="1630680"/>
            </a:xfrm>
            <a:custGeom>
              <a:avLst/>
              <a:gdLst/>
              <a:ahLst/>
              <a:cxnLst/>
              <a:rect l="l" t="t" r="r" b="b"/>
              <a:pathLst>
                <a:path w="913765" h="1630680">
                  <a:moveTo>
                    <a:pt x="0" y="91439"/>
                  </a:moveTo>
                  <a:lnTo>
                    <a:pt x="7177" y="55828"/>
                  </a:lnTo>
                  <a:lnTo>
                    <a:pt x="26749" y="26765"/>
                  </a:lnTo>
                  <a:lnTo>
                    <a:pt x="55774" y="7179"/>
                  </a:lnTo>
                  <a:lnTo>
                    <a:pt x="91312" y="0"/>
                  </a:lnTo>
                  <a:lnTo>
                    <a:pt x="822198" y="0"/>
                  </a:lnTo>
                  <a:lnTo>
                    <a:pt x="857736" y="7179"/>
                  </a:lnTo>
                  <a:lnTo>
                    <a:pt x="886761" y="26765"/>
                  </a:lnTo>
                  <a:lnTo>
                    <a:pt x="906333" y="55828"/>
                  </a:lnTo>
                  <a:lnTo>
                    <a:pt x="913510" y="91439"/>
                  </a:lnTo>
                  <a:lnTo>
                    <a:pt x="913510" y="1538858"/>
                  </a:lnTo>
                  <a:lnTo>
                    <a:pt x="906333" y="1574470"/>
                  </a:lnTo>
                  <a:lnTo>
                    <a:pt x="886761" y="1603533"/>
                  </a:lnTo>
                  <a:lnTo>
                    <a:pt x="857736" y="1623119"/>
                  </a:lnTo>
                  <a:lnTo>
                    <a:pt x="822198" y="1630298"/>
                  </a:lnTo>
                  <a:lnTo>
                    <a:pt x="91312" y="1630298"/>
                  </a:lnTo>
                  <a:lnTo>
                    <a:pt x="55774" y="1623119"/>
                  </a:lnTo>
                  <a:lnTo>
                    <a:pt x="26749" y="1603533"/>
                  </a:lnTo>
                  <a:lnTo>
                    <a:pt x="7177" y="1574470"/>
                  </a:lnTo>
                  <a:lnTo>
                    <a:pt x="0" y="1538858"/>
                  </a:lnTo>
                  <a:lnTo>
                    <a:pt x="0" y="91439"/>
                  </a:lnTo>
                  <a:close/>
                </a:path>
              </a:pathLst>
            </a:custGeom>
            <a:ln w="12699">
              <a:solidFill>
                <a:srgbClr val="3C67B0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BD5D64-4619-7E8F-55E4-DC37E4FE2374}"/>
                </a:ext>
              </a:extLst>
            </p:cNvPr>
            <p:cNvSpPr txBox="1"/>
            <p:nvPr/>
          </p:nvSpPr>
          <p:spPr>
            <a:xfrm>
              <a:off x="53987" y="342240"/>
              <a:ext cx="801371" cy="165820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77165" marR="175895" indent="1270" algn="ctr">
                <a:lnSpc>
                  <a:spcPct val="90000"/>
                </a:lnSpc>
                <a:spcBef>
                  <a:spcPts val="1250"/>
                </a:spcBef>
                <a:spcAft>
                  <a:spcPts val="800"/>
                </a:spcAft>
                <a:buNone/>
              </a:pPr>
              <a:r>
                <a:rPr lang="en-IN" sz="2400" b="1" kern="100" spc="-1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OUTPUT </a:t>
              </a:r>
              <a:r>
                <a:rPr lang="en-IN" sz="2400" b="1" kern="100" spc="-5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02870" marR="101600" algn="ctr">
                <a:lnSpc>
                  <a:spcPct val="90000"/>
                </a:lnSpc>
                <a:spcBef>
                  <a:spcPts val="520"/>
                </a:spcBef>
                <a:spcAft>
                  <a:spcPts val="800"/>
                </a:spcAft>
                <a:buNone/>
              </a:pPr>
              <a:r>
                <a:rPr lang="en-IN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output is presented via both a visual display and a bilingual voice assistant(ENGLISH,TAMIL).</a:t>
              </a:r>
            </a:p>
            <a:p>
              <a:pPr marL="102870" marR="101600">
                <a:lnSpc>
                  <a:spcPct val="90000"/>
                </a:lnSpc>
                <a:spcBef>
                  <a:spcPts val="520"/>
                </a:spcBef>
                <a:spcAft>
                  <a:spcPts val="800"/>
                </a:spcAft>
                <a:buNone/>
              </a:pP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02870" marR="101600" algn="ctr">
                <a:lnSpc>
                  <a:spcPct val="90000"/>
                </a:lnSpc>
                <a:spcBef>
                  <a:spcPts val="520"/>
                </a:spcBef>
                <a:spcAft>
                  <a:spcPts val="800"/>
                </a:spcAft>
              </a:pPr>
              <a:r>
                <a:rPr lang="en-IN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3" name="Image 38">
            <a:extLst>
              <a:ext uri="{FF2B5EF4-FFF2-40B4-BE49-F238E27FC236}">
                <a16:creationId xmlns:a16="http://schemas.microsoft.com/office/drawing/2014/main" id="{38734A50-CE8C-6395-47DB-C667443CBF4F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461" y="4092162"/>
            <a:ext cx="773959" cy="41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33">
            <a:extLst>
              <a:ext uri="{FF2B5EF4-FFF2-40B4-BE49-F238E27FC236}">
                <a16:creationId xmlns:a16="http://schemas.microsoft.com/office/drawing/2014/main" id="{05F57FA4-CEAF-687C-1A6A-27F76619AAF6}"/>
              </a:ext>
            </a:extLst>
          </p:cNvPr>
          <p:cNvSpPr txBox="1"/>
          <p:nvPr/>
        </p:nvSpPr>
        <p:spPr>
          <a:xfrm>
            <a:off x="7311894" y="3490733"/>
            <a:ext cx="2624284" cy="33055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4945" marR="194310" indent="1270" algn="ctr">
              <a:lnSpc>
                <a:spcPct val="90000"/>
              </a:lnSpc>
              <a:spcBef>
                <a:spcPts val="1180"/>
              </a:spcBef>
              <a:spcAft>
                <a:spcPts val="800"/>
              </a:spcAft>
              <a:buNone/>
            </a:pPr>
            <a:r>
              <a:rPr lang="en-IN" sz="2400" b="1" kern="1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DETECTION</a:t>
            </a:r>
            <a:r>
              <a:rPr lang="en-IN" sz="2400" kern="1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4140" marR="104140" algn="ctr">
              <a:lnSpc>
                <a:spcPct val="90000"/>
              </a:lnSpc>
              <a:spcBef>
                <a:spcPts val="515"/>
              </a:spcBef>
              <a:spcAft>
                <a:spcPts val="1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Yolo v8 pre- trained</a:t>
            </a:r>
            <a:r>
              <a:rPr lang="en-IN" sz="2400" kern="100" spc="-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models used</a:t>
            </a:r>
            <a:r>
              <a:rPr lang="en-IN" sz="2400" kern="100" spc="-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IN" sz="2400" kern="100" spc="-7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 detection and </a:t>
            </a:r>
            <a:r>
              <a:rPr lang="en-IN" sz="2400" kern="1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r>
              <a:rPr lang="en-IN" sz="2400" kern="1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23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801A8-697C-F3A4-076A-B1A39022A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4BB511B4-D8EF-2C80-9C93-4F587DA5EAF2}"/>
              </a:ext>
            </a:extLst>
          </p:cNvPr>
          <p:cNvGrpSpPr/>
          <p:nvPr/>
        </p:nvGrpSpPr>
        <p:grpSpPr>
          <a:xfrm>
            <a:off x="0" y="9734550"/>
            <a:ext cx="18288000" cy="590550"/>
            <a:chOff x="0" y="0"/>
            <a:chExt cx="9414331" cy="964887"/>
          </a:xfrm>
        </p:grpSpPr>
        <p:sp>
          <p:nvSpPr>
            <p:cNvPr id="3" name="Freeform 8">
              <a:extLst>
                <a:ext uri="{FF2B5EF4-FFF2-40B4-BE49-F238E27FC236}">
                  <a16:creationId xmlns:a16="http://schemas.microsoft.com/office/drawing/2014/main" id="{D5CB99F3-A624-FE61-7CA8-865C04F97987}"/>
                </a:ext>
              </a:extLst>
            </p:cNvPr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" name="TextBox 9">
              <a:extLst>
                <a:ext uri="{FF2B5EF4-FFF2-40B4-BE49-F238E27FC236}">
                  <a16:creationId xmlns:a16="http://schemas.microsoft.com/office/drawing/2014/main" id="{E45D41AE-D91B-01E4-EE8C-411DCCB81D1A}"/>
                </a:ext>
              </a:extLst>
            </p:cNvPr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AEE51CE-90B6-1D8B-AAF2-FA60F18454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9670001"/>
            <a:ext cx="2088560" cy="731299"/>
          </a:xfrm>
          <a:prstGeom prst="rect">
            <a:avLst/>
          </a:prstGeom>
        </p:spPr>
      </p:pic>
      <p:grpSp>
        <p:nvGrpSpPr>
          <p:cNvPr id="9" name="Group 7">
            <a:extLst>
              <a:ext uri="{FF2B5EF4-FFF2-40B4-BE49-F238E27FC236}">
                <a16:creationId xmlns:a16="http://schemas.microsoft.com/office/drawing/2014/main" id="{FD50B49D-89BE-A627-1603-5C7F592C401A}"/>
              </a:ext>
            </a:extLst>
          </p:cNvPr>
          <p:cNvGrpSpPr/>
          <p:nvPr/>
        </p:nvGrpSpPr>
        <p:grpSpPr>
          <a:xfrm>
            <a:off x="0" y="-464660"/>
            <a:ext cx="18288000" cy="1664990"/>
            <a:chOff x="0" y="0"/>
            <a:chExt cx="9414331" cy="964887"/>
          </a:xfrm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867421F-4354-F929-A013-6D69F4C10405}"/>
                </a:ext>
              </a:extLst>
            </p:cNvPr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097B601D-D2CC-1629-AFF2-2E2686A9F266}"/>
                </a:ext>
              </a:extLst>
            </p:cNvPr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FAD1EC-08DD-BE77-237A-2C60FBF2AE4E}"/>
              </a:ext>
            </a:extLst>
          </p:cNvPr>
          <p:cNvSpPr txBox="1"/>
          <p:nvPr/>
        </p:nvSpPr>
        <p:spPr>
          <a:xfrm>
            <a:off x="106681" y="64175"/>
            <a:ext cx="119329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b="1" dirty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PROPOSED METHODOLOGY</a:t>
            </a:r>
          </a:p>
          <a:p>
            <a:endParaRPr lang="en-IN" sz="7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2B9C6-088B-BD2A-C896-5E6447CE8F62}"/>
              </a:ext>
            </a:extLst>
          </p:cNvPr>
          <p:cNvSpPr txBox="1"/>
          <p:nvPr/>
        </p:nvSpPr>
        <p:spPr>
          <a:xfrm>
            <a:off x="381001" y="1943100"/>
            <a:ext cx="17800318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METHODOLOGY:</a:t>
            </a:r>
          </a:p>
          <a:p>
            <a:endParaRPr lang="en-US" dirty="0"/>
          </a:p>
          <a:p>
            <a:r>
              <a:rPr lang="en-US" sz="3200" b="1" dirty="0"/>
              <a:t>1.Input - Welding Images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Welding images are captured in real-time using an IP camera installed on a mobile phone or can be uploaded manually.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images are sent to the Raspberry Pi via the IP address.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images shown in Fig 2 and Fig 3 are collected from real-world welding samples, datasets (Kaggle), or synthetic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Preprocessing is performed: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Resize images to 640×640 for YOLO.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Apply normalization (scaling pixel values).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Convert to YOLO annotation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5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0FFFF-7CF6-0D0C-3615-4BF1DEDFD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DA0B77E5-9F07-05C9-3A05-086E80F31DEF}"/>
              </a:ext>
            </a:extLst>
          </p:cNvPr>
          <p:cNvGrpSpPr/>
          <p:nvPr/>
        </p:nvGrpSpPr>
        <p:grpSpPr>
          <a:xfrm>
            <a:off x="0" y="9734550"/>
            <a:ext cx="18288000" cy="590550"/>
            <a:chOff x="0" y="0"/>
            <a:chExt cx="9414331" cy="964887"/>
          </a:xfrm>
        </p:grpSpPr>
        <p:sp>
          <p:nvSpPr>
            <p:cNvPr id="3" name="Freeform 8">
              <a:extLst>
                <a:ext uri="{FF2B5EF4-FFF2-40B4-BE49-F238E27FC236}">
                  <a16:creationId xmlns:a16="http://schemas.microsoft.com/office/drawing/2014/main" id="{575A6F3D-84FA-B665-5764-DBCA5621F07B}"/>
                </a:ext>
              </a:extLst>
            </p:cNvPr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" name="TextBox 9">
              <a:extLst>
                <a:ext uri="{FF2B5EF4-FFF2-40B4-BE49-F238E27FC236}">
                  <a16:creationId xmlns:a16="http://schemas.microsoft.com/office/drawing/2014/main" id="{0971C435-CCA4-EB1E-1E79-2AF1372BDBD9}"/>
                </a:ext>
              </a:extLst>
            </p:cNvPr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AA5348F-FDCA-41AE-A46E-56B8C82A0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9670001"/>
            <a:ext cx="2088560" cy="731299"/>
          </a:xfrm>
          <a:prstGeom prst="rect">
            <a:avLst/>
          </a:prstGeom>
        </p:spPr>
      </p:pic>
      <p:grpSp>
        <p:nvGrpSpPr>
          <p:cNvPr id="9" name="Group 7">
            <a:extLst>
              <a:ext uri="{FF2B5EF4-FFF2-40B4-BE49-F238E27FC236}">
                <a16:creationId xmlns:a16="http://schemas.microsoft.com/office/drawing/2014/main" id="{7B9A5FA8-59B3-EFF9-C325-C5383661EAF0}"/>
              </a:ext>
            </a:extLst>
          </p:cNvPr>
          <p:cNvGrpSpPr/>
          <p:nvPr/>
        </p:nvGrpSpPr>
        <p:grpSpPr>
          <a:xfrm>
            <a:off x="0" y="-464660"/>
            <a:ext cx="18288000" cy="1664990"/>
            <a:chOff x="0" y="0"/>
            <a:chExt cx="9414331" cy="964887"/>
          </a:xfrm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0BE62E2-37D2-0610-7DF5-65047BA44DDC}"/>
                </a:ext>
              </a:extLst>
            </p:cNvPr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60827A79-F611-48F9-C711-5A7B6A48EA5D}"/>
                </a:ext>
              </a:extLst>
            </p:cNvPr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E5A6F9F-1483-CFD5-27FD-7C1A13A14EBB}"/>
              </a:ext>
            </a:extLst>
          </p:cNvPr>
          <p:cNvSpPr txBox="1"/>
          <p:nvPr/>
        </p:nvSpPr>
        <p:spPr>
          <a:xfrm>
            <a:off x="106681" y="64175"/>
            <a:ext cx="119329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b="1" dirty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PROPOSED METHODOLOGY</a:t>
            </a:r>
          </a:p>
          <a:p>
            <a:endParaRPr lang="en-IN" sz="7200" dirty="0">
              <a:solidFill>
                <a:schemeClr val="bg1"/>
              </a:solidFill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2550B8E6-FAC1-F170-0CA4-FF11F698C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127" y="1411801"/>
            <a:ext cx="5240251" cy="28194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 2:  Input Image - Bad Weld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A53B7-9D8A-3CD6-85BF-0489294949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" t="16667" b="16667"/>
          <a:stretch/>
        </p:blipFill>
        <p:spPr bwMode="auto">
          <a:xfrm>
            <a:off x="2362200" y="2188031"/>
            <a:ext cx="12978365" cy="29554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 Box 2">
            <a:extLst>
              <a:ext uri="{FF2B5EF4-FFF2-40B4-BE49-F238E27FC236}">
                <a16:creationId xmlns:a16="http://schemas.microsoft.com/office/drawing/2014/main" id="{14AF6228-199C-8065-F392-842E4385C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999" y="5434113"/>
            <a:ext cx="6196506" cy="281940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 3: Input Image - Good Weld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80DEC6-CDAB-DD84-8F4F-FD595186352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8" b="1567"/>
          <a:stretch/>
        </p:blipFill>
        <p:spPr bwMode="auto">
          <a:xfrm rot="16200000">
            <a:off x="7682226" y="403310"/>
            <a:ext cx="2923548" cy="145382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295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EC7E3-CDF3-F319-A690-4CE19CA77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0AE68E9D-A170-238F-E27F-8262E565446E}"/>
              </a:ext>
            </a:extLst>
          </p:cNvPr>
          <p:cNvGrpSpPr/>
          <p:nvPr/>
        </p:nvGrpSpPr>
        <p:grpSpPr>
          <a:xfrm>
            <a:off x="0" y="9734550"/>
            <a:ext cx="18288000" cy="590550"/>
            <a:chOff x="0" y="0"/>
            <a:chExt cx="9414331" cy="964887"/>
          </a:xfrm>
        </p:grpSpPr>
        <p:sp>
          <p:nvSpPr>
            <p:cNvPr id="3" name="Freeform 8">
              <a:extLst>
                <a:ext uri="{FF2B5EF4-FFF2-40B4-BE49-F238E27FC236}">
                  <a16:creationId xmlns:a16="http://schemas.microsoft.com/office/drawing/2014/main" id="{E1E788FB-EA9F-E18D-E721-7A5F0A371632}"/>
                </a:ext>
              </a:extLst>
            </p:cNvPr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" name="TextBox 9">
              <a:extLst>
                <a:ext uri="{FF2B5EF4-FFF2-40B4-BE49-F238E27FC236}">
                  <a16:creationId xmlns:a16="http://schemas.microsoft.com/office/drawing/2014/main" id="{0354B999-4886-73C7-CBF6-27DBD088B08A}"/>
                </a:ext>
              </a:extLst>
            </p:cNvPr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134F981-3513-95AB-2396-E4D7B45B69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9670001"/>
            <a:ext cx="2088560" cy="731299"/>
          </a:xfrm>
          <a:prstGeom prst="rect">
            <a:avLst/>
          </a:prstGeom>
        </p:spPr>
      </p:pic>
      <p:grpSp>
        <p:nvGrpSpPr>
          <p:cNvPr id="9" name="Group 7">
            <a:extLst>
              <a:ext uri="{FF2B5EF4-FFF2-40B4-BE49-F238E27FC236}">
                <a16:creationId xmlns:a16="http://schemas.microsoft.com/office/drawing/2014/main" id="{2FB16F7B-A95D-1C1E-5FAC-1E1423CA3C22}"/>
              </a:ext>
            </a:extLst>
          </p:cNvPr>
          <p:cNvGrpSpPr/>
          <p:nvPr/>
        </p:nvGrpSpPr>
        <p:grpSpPr>
          <a:xfrm>
            <a:off x="0" y="-464660"/>
            <a:ext cx="18288000" cy="1664990"/>
            <a:chOff x="0" y="0"/>
            <a:chExt cx="9414331" cy="964887"/>
          </a:xfrm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677D90E-4186-781F-B3FF-DC93C96EED02}"/>
                </a:ext>
              </a:extLst>
            </p:cNvPr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98EA9DAB-65BD-4CBA-1780-A1204580BFB1}"/>
                </a:ext>
              </a:extLst>
            </p:cNvPr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83388C2-4A8C-3D9C-179E-59366D3D1678}"/>
              </a:ext>
            </a:extLst>
          </p:cNvPr>
          <p:cNvSpPr txBox="1"/>
          <p:nvPr/>
        </p:nvSpPr>
        <p:spPr>
          <a:xfrm>
            <a:off x="106681" y="64175"/>
            <a:ext cx="119329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b="1" dirty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PROPOSED METHODOLOGY</a:t>
            </a:r>
          </a:p>
          <a:p>
            <a:endParaRPr lang="en-IN" sz="7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3DDD0-3D92-CA37-3C3D-4FE758FEC9B0}"/>
              </a:ext>
            </a:extLst>
          </p:cNvPr>
          <p:cNvSpPr txBox="1"/>
          <p:nvPr/>
        </p:nvSpPr>
        <p:spPr>
          <a:xfrm>
            <a:off x="609600" y="1785705"/>
            <a:ext cx="7315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2.Dataset Preparation in </a:t>
            </a:r>
            <a:r>
              <a:rPr lang="en-IN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Roboflow</a:t>
            </a: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FA5AC-4BA7-E753-0E35-5C5FE5D648F6}"/>
              </a:ext>
            </a:extLst>
          </p:cNvPr>
          <p:cNvSpPr txBox="1"/>
          <p:nvPr/>
        </p:nvSpPr>
        <p:spPr>
          <a:xfrm>
            <a:off x="609600" y="2066457"/>
            <a:ext cx="1740476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1805" indent="-228600">
              <a:buNone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Annotation: Manually label weld regions using bounding boxes.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Augmentation: Apply transformations like flipping, rotation, and brightness adjustments.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Format Conversion: Convert the dataset to YOLOv8-compatible format.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Export Dataset: Download the dataset and integrate it with the YOLO model and the model is trained using </a:t>
            </a:r>
            <a:r>
              <a:rPr lang="en-IN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Roboflow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as shown in the Fig 4.</a:t>
            </a:r>
          </a:p>
          <a:p>
            <a:pPr marL="528955" indent="-285750">
              <a:buFont typeface="Arial" panose="020B0604020202020204" pitchFamily="34" charset="0"/>
              <a:buChar char="•"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3" name="Image 48" descr="A close-up of a metal bar  Description automatically generated">
            <a:extLst>
              <a:ext uri="{FF2B5EF4-FFF2-40B4-BE49-F238E27FC236}">
                <a16:creationId xmlns:a16="http://schemas.microsoft.com/office/drawing/2014/main" id="{89CD7708-009E-8CC1-506B-E9CD339BB6DF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5353415"/>
            <a:ext cx="8153400" cy="4196868"/>
          </a:xfrm>
          <a:prstGeom prst="rect">
            <a:avLst/>
          </a:prstGeom>
        </p:spPr>
      </p:pic>
      <p:sp>
        <p:nvSpPr>
          <p:cNvPr id="14" name="Text Box 2">
            <a:extLst>
              <a:ext uri="{FF2B5EF4-FFF2-40B4-BE49-F238E27FC236}">
                <a16:creationId xmlns:a16="http://schemas.microsoft.com/office/drawing/2014/main" id="{ACCD390C-E83A-5CF9-9E01-53BC495E8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9261060"/>
            <a:ext cx="5257800" cy="286371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Fig 4: Output obtained in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Roboflow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1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65CC0-0B19-BB75-2B72-2BE863FC9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90A20D45-29C0-2B36-2B26-A9FFCF6E0DA6}"/>
              </a:ext>
            </a:extLst>
          </p:cNvPr>
          <p:cNvGrpSpPr/>
          <p:nvPr/>
        </p:nvGrpSpPr>
        <p:grpSpPr>
          <a:xfrm>
            <a:off x="0" y="9734550"/>
            <a:ext cx="18288000" cy="590550"/>
            <a:chOff x="0" y="0"/>
            <a:chExt cx="9414331" cy="964887"/>
          </a:xfrm>
        </p:grpSpPr>
        <p:sp>
          <p:nvSpPr>
            <p:cNvPr id="3" name="Freeform 8">
              <a:extLst>
                <a:ext uri="{FF2B5EF4-FFF2-40B4-BE49-F238E27FC236}">
                  <a16:creationId xmlns:a16="http://schemas.microsoft.com/office/drawing/2014/main" id="{47F3ACB6-823F-5823-D991-33154ED06CBB}"/>
                </a:ext>
              </a:extLst>
            </p:cNvPr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" name="TextBox 9">
              <a:extLst>
                <a:ext uri="{FF2B5EF4-FFF2-40B4-BE49-F238E27FC236}">
                  <a16:creationId xmlns:a16="http://schemas.microsoft.com/office/drawing/2014/main" id="{AC09FE1A-F544-5AF7-AE41-5E27922E7CEE}"/>
                </a:ext>
              </a:extLst>
            </p:cNvPr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3AE5FDE-10A6-BA5C-43B8-B26BB42A35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9670001"/>
            <a:ext cx="2088560" cy="731299"/>
          </a:xfrm>
          <a:prstGeom prst="rect">
            <a:avLst/>
          </a:prstGeom>
        </p:spPr>
      </p:pic>
      <p:grpSp>
        <p:nvGrpSpPr>
          <p:cNvPr id="9" name="Group 7">
            <a:extLst>
              <a:ext uri="{FF2B5EF4-FFF2-40B4-BE49-F238E27FC236}">
                <a16:creationId xmlns:a16="http://schemas.microsoft.com/office/drawing/2014/main" id="{0E7C566C-7D43-8775-2A3A-7F468079BEDF}"/>
              </a:ext>
            </a:extLst>
          </p:cNvPr>
          <p:cNvGrpSpPr/>
          <p:nvPr/>
        </p:nvGrpSpPr>
        <p:grpSpPr>
          <a:xfrm>
            <a:off x="0" y="-464660"/>
            <a:ext cx="18288000" cy="1664990"/>
            <a:chOff x="0" y="0"/>
            <a:chExt cx="9414331" cy="964887"/>
          </a:xfrm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8BB952B7-9FC7-684B-22C0-1CD50A2D0577}"/>
                </a:ext>
              </a:extLst>
            </p:cNvPr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C91EDC72-560B-42F0-743A-D3AE8096C457}"/>
                </a:ext>
              </a:extLst>
            </p:cNvPr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8FE2A99-3F04-B46D-FA7B-450993C78F48}"/>
              </a:ext>
            </a:extLst>
          </p:cNvPr>
          <p:cNvSpPr txBox="1"/>
          <p:nvPr/>
        </p:nvSpPr>
        <p:spPr>
          <a:xfrm>
            <a:off x="106681" y="64175"/>
            <a:ext cx="119329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b="1" dirty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PROPOSED METHODOLOGY</a:t>
            </a:r>
          </a:p>
          <a:p>
            <a:endParaRPr lang="en-IN" sz="7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A4D38-5C85-02AF-7523-CCD12FE560AF}"/>
              </a:ext>
            </a:extLst>
          </p:cNvPr>
          <p:cNvSpPr txBox="1"/>
          <p:nvPr/>
        </p:nvSpPr>
        <p:spPr>
          <a:xfrm>
            <a:off x="457200" y="1426798"/>
            <a:ext cx="153162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trained YOLO model (best.pt) is transferred to Raspberry Pi as shown in Fig.6.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Raspberry Pi is connected to a PC for setup and debugging.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Required dependencies are installed (torch, </a:t>
            </a:r>
            <a:r>
              <a:rPr lang="en-US" sz="2800" dirty="0" err="1"/>
              <a:t>opencv</a:t>
            </a:r>
            <a:r>
              <a:rPr lang="en-US" sz="2800" dirty="0"/>
              <a:t>, </a:t>
            </a:r>
            <a:r>
              <a:rPr lang="en-US" sz="2800" dirty="0" err="1"/>
              <a:t>numpy</a:t>
            </a:r>
            <a:r>
              <a:rPr lang="en-US" sz="2800" dirty="0"/>
              <a:t>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 camera module or USB camera is connected to capture real-time image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E581FB-1895-853C-34CB-970C27530137}"/>
              </a:ext>
            </a:extLst>
          </p:cNvPr>
          <p:cNvSpPr txBox="1"/>
          <p:nvPr/>
        </p:nvSpPr>
        <p:spPr>
          <a:xfrm>
            <a:off x="457200" y="1396902"/>
            <a:ext cx="744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3.Raspberry Pi Connected to a PC</a:t>
            </a:r>
          </a:p>
          <a:p>
            <a:endParaRPr lang="en-IN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47E57A-CA4A-EE0A-BC11-FE15FD8A8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8"/>
          <a:stretch/>
        </p:blipFill>
        <p:spPr bwMode="auto">
          <a:xfrm>
            <a:off x="913856" y="4745562"/>
            <a:ext cx="15545888" cy="69887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C49A86C8-8ABE-92D6-B6D1-CB6C08B16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5525104"/>
            <a:ext cx="8115300" cy="113892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914400"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 5: Connecting raspberry pi to PC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CC8D61-7E02-A9D3-B0BB-B6E68724F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452" y="6125705"/>
            <a:ext cx="10768696" cy="295745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 Box 2">
            <a:extLst>
              <a:ext uri="{FF2B5EF4-FFF2-40B4-BE49-F238E27FC236}">
                <a16:creationId xmlns:a16="http://schemas.microsoft.com/office/drawing/2014/main" id="{74ABD045-E153-5D6E-6F3E-ABC7A8F89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9168500"/>
            <a:ext cx="7924800" cy="317999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914400"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 6: Yolo model(best.pt) is dumped in Raspberry pi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55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261E1-F8BD-AC18-4113-ABFD6B597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79E340A9-C1F5-4170-339A-737A2824CE82}"/>
              </a:ext>
            </a:extLst>
          </p:cNvPr>
          <p:cNvGrpSpPr/>
          <p:nvPr/>
        </p:nvGrpSpPr>
        <p:grpSpPr>
          <a:xfrm>
            <a:off x="0" y="9734550"/>
            <a:ext cx="18288000" cy="590550"/>
            <a:chOff x="0" y="0"/>
            <a:chExt cx="9414331" cy="964887"/>
          </a:xfrm>
        </p:grpSpPr>
        <p:sp>
          <p:nvSpPr>
            <p:cNvPr id="3" name="Freeform 8">
              <a:extLst>
                <a:ext uri="{FF2B5EF4-FFF2-40B4-BE49-F238E27FC236}">
                  <a16:creationId xmlns:a16="http://schemas.microsoft.com/office/drawing/2014/main" id="{32D5E602-1E5A-56D9-1AA6-173288A69497}"/>
                </a:ext>
              </a:extLst>
            </p:cNvPr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" name="TextBox 9">
              <a:extLst>
                <a:ext uri="{FF2B5EF4-FFF2-40B4-BE49-F238E27FC236}">
                  <a16:creationId xmlns:a16="http://schemas.microsoft.com/office/drawing/2014/main" id="{33DEDC2E-CA22-829E-86FC-27F371877AEF}"/>
                </a:ext>
              </a:extLst>
            </p:cNvPr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EE076F5-41C7-5D85-4D0A-BE89F6214A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9670001"/>
            <a:ext cx="2088560" cy="731299"/>
          </a:xfrm>
          <a:prstGeom prst="rect">
            <a:avLst/>
          </a:prstGeom>
        </p:spPr>
      </p:pic>
      <p:grpSp>
        <p:nvGrpSpPr>
          <p:cNvPr id="9" name="Group 7">
            <a:extLst>
              <a:ext uri="{FF2B5EF4-FFF2-40B4-BE49-F238E27FC236}">
                <a16:creationId xmlns:a16="http://schemas.microsoft.com/office/drawing/2014/main" id="{85E363E0-1AA8-3B89-BEC0-0DF05742988E}"/>
              </a:ext>
            </a:extLst>
          </p:cNvPr>
          <p:cNvGrpSpPr/>
          <p:nvPr/>
        </p:nvGrpSpPr>
        <p:grpSpPr>
          <a:xfrm>
            <a:off x="0" y="-464660"/>
            <a:ext cx="18288000" cy="1664990"/>
            <a:chOff x="0" y="0"/>
            <a:chExt cx="9414331" cy="964887"/>
          </a:xfrm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4C3C14AF-BCD0-E02D-F28C-F0808B7863B8}"/>
                </a:ext>
              </a:extLst>
            </p:cNvPr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E5955E32-C234-8BE7-E1DE-3BA0CB19CA16}"/>
                </a:ext>
              </a:extLst>
            </p:cNvPr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4B4FE81-CFD4-6A55-8D12-CA5F0B38CADB}"/>
              </a:ext>
            </a:extLst>
          </p:cNvPr>
          <p:cNvSpPr txBox="1"/>
          <p:nvPr/>
        </p:nvSpPr>
        <p:spPr>
          <a:xfrm>
            <a:off x="106681" y="64175"/>
            <a:ext cx="119329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b="1" dirty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PROPOSED METHODOLOGY</a:t>
            </a:r>
          </a:p>
          <a:p>
            <a:endParaRPr lang="en-IN" sz="7200" dirty="0">
              <a:solidFill>
                <a:schemeClr val="bg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995E8B-D718-FDB0-69C6-6FA211145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40371"/>
            <a:ext cx="13989048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4.Object Detection Using YOLOv8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YOLOv8 model is loaded onto Raspberry Pi.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The trained model detects and classifies welds into:</a:t>
            </a:r>
            <a:endParaRPr lang="en-US" altLang="en-US" sz="2800" dirty="0">
              <a:latin typeface="+mn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Good Weld (Fig 8)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Bad Weld (Fig 7)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</a:rPr>
              <a:t>Based on YOLO's confidence score, the quality of the weld is predicted.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model calculates </a:t>
            </a:r>
            <a:r>
              <a:rPr lang="en-IN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(Mean Average Precision) to evaluate detection performance.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CF9008D3-8299-29BE-706E-28DCE5D6C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" t="20891" r="3123" b="28706"/>
          <a:stretch>
            <a:fillRect/>
          </a:stretch>
        </p:blipFill>
        <p:spPr bwMode="auto">
          <a:xfrm>
            <a:off x="3049559" y="6268844"/>
            <a:ext cx="13255520" cy="243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2">
            <a:extLst>
              <a:ext uri="{FF2B5EF4-FFF2-40B4-BE49-F238E27FC236}">
                <a16:creationId xmlns:a16="http://schemas.microsoft.com/office/drawing/2014/main" id="{A5C2A413-9937-FAB2-52E5-E7CE79157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9021163"/>
            <a:ext cx="3657438" cy="613868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 7: Output -Bad Weld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82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2F74B-190B-C3B5-7010-A703DD351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AA633D5E-6AC8-E8F5-AFB5-83E33F13FA74}"/>
              </a:ext>
            </a:extLst>
          </p:cNvPr>
          <p:cNvGrpSpPr/>
          <p:nvPr/>
        </p:nvGrpSpPr>
        <p:grpSpPr>
          <a:xfrm>
            <a:off x="0" y="9734550"/>
            <a:ext cx="18288000" cy="590550"/>
            <a:chOff x="0" y="0"/>
            <a:chExt cx="9414331" cy="964887"/>
          </a:xfrm>
        </p:grpSpPr>
        <p:sp>
          <p:nvSpPr>
            <p:cNvPr id="3" name="Freeform 8">
              <a:extLst>
                <a:ext uri="{FF2B5EF4-FFF2-40B4-BE49-F238E27FC236}">
                  <a16:creationId xmlns:a16="http://schemas.microsoft.com/office/drawing/2014/main" id="{EFD1A5EE-F61C-568A-447D-D51D54B776B3}"/>
                </a:ext>
              </a:extLst>
            </p:cNvPr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" name="TextBox 9">
              <a:extLst>
                <a:ext uri="{FF2B5EF4-FFF2-40B4-BE49-F238E27FC236}">
                  <a16:creationId xmlns:a16="http://schemas.microsoft.com/office/drawing/2014/main" id="{AD905695-C879-C7B5-BCF5-82643014885D}"/>
                </a:ext>
              </a:extLst>
            </p:cNvPr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30F2038-26C6-94AE-3D6D-82F3EBF598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800" y="9670001"/>
            <a:ext cx="2088560" cy="731299"/>
          </a:xfrm>
          <a:prstGeom prst="rect">
            <a:avLst/>
          </a:prstGeom>
        </p:spPr>
      </p:pic>
      <p:grpSp>
        <p:nvGrpSpPr>
          <p:cNvPr id="9" name="Group 7">
            <a:extLst>
              <a:ext uri="{FF2B5EF4-FFF2-40B4-BE49-F238E27FC236}">
                <a16:creationId xmlns:a16="http://schemas.microsoft.com/office/drawing/2014/main" id="{62147E8F-A5A6-1F28-0936-4E74DFEA3F6C}"/>
              </a:ext>
            </a:extLst>
          </p:cNvPr>
          <p:cNvGrpSpPr/>
          <p:nvPr/>
        </p:nvGrpSpPr>
        <p:grpSpPr>
          <a:xfrm>
            <a:off x="0" y="-464660"/>
            <a:ext cx="18288000" cy="1664990"/>
            <a:chOff x="0" y="0"/>
            <a:chExt cx="9414331" cy="964887"/>
          </a:xfrm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188D7AD5-8D42-BDD2-EB45-A26F691ACA5A}"/>
                </a:ext>
              </a:extLst>
            </p:cNvPr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86959AE8-CE71-883B-C710-94E3F39B822F}"/>
                </a:ext>
              </a:extLst>
            </p:cNvPr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A843867-7BA8-BA7E-2C0B-053964E9D0EA}"/>
              </a:ext>
            </a:extLst>
          </p:cNvPr>
          <p:cNvSpPr txBox="1"/>
          <p:nvPr/>
        </p:nvSpPr>
        <p:spPr>
          <a:xfrm>
            <a:off x="106681" y="64175"/>
            <a:ext cx="119329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5400" b="1" dirty="0">
                <a:solidFill>
                  <a:schemeClr val="bg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PROPOSED METHODOLOGY</a:t>
            </a:r>
          </a:p>
          <a:p>
            <a:endParaRPr lang="en-IN" sz="7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1BF355-572E-3708-9EA0-9F16349ACBCB}"/>
              </a:ext>
            </a:extLst>
          </p:cNvPr>
          <p:cNvSpPr txBox="1"/>
          <p:nvPr/>
        </p:nvSpPr>
        <p:spPr>
          <a:xfrm>
            <a:off x="1181100" y="6197335"/>
            <a:ext cx="1455420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AI-assisted voice feedback system enhances the usability of the welding quality detection system by providing real-time auditory feedback on the detected weld quality.</a:t>
            </a:r>
          </a:p>
          <a:p>
            <a:pPr marL="457200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It is implemented using Text-to-Speech (TTS) technology, allowing users to receive the output in two languages (English &amp; Tamil).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A4B015-93ED-E908-673F-4F1A296AD747}"/>
              </a:ext>
            </a:extLst>
          </p:cNvPr>
          <p:cNvSpPr txBox="1"/>
          <p:nvPr/>
        </p:nvSpPr>
        <p:spPr>
          <a:xfrm>
            <a:off x="1181100" y="5440556"/>
            <a:ext cx="51030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5.AI-Assisted Voice Feedback</a:t>
            </a: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994128-ED87-165C-6E3B-35776505CC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t="21122" r="1498" b="28266"/>
          <a:stretch/>
        </p:blipFill>
        <p:spPr bwMode="auto">
          <a:xfrm>
            <a:off x="1818811" y="1692409"/>
            <a:ext cx="13611722" cy="23148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Text Box 2">
            <a:extLst>
              <a:ext uri="{FF2B5EF4-FFF2-40B4-BE49-F238E27FC236}">
                <a16:creationId xmlns:a16="http://schemas.microsoft.com/office/drawing/2014/main" id="{F533934A-06DA-553F-E02A-4968F482E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4179221"/>
            <a:ext cx="3276600" cy="628166"/>
          </a:xfrm>
          <a:prstGeom prst="rect">
            <a:avLst/>
          </a:prstGeom>
          <a:solidFill>
            <a:srgbClr val="FFFFFF"/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 8 :Output -Good Weld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6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1056</Words>
  <Application>Microsoft Office PowerPoint</Application>
  <PresentationFormat>Custom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Montserrat Bold</vt:lpstr>
      <vt:lpstr>Calibri</vt:lpstr>
      <vt:lpstr>Montserrat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Violet Professional Modern Technology Pitch Deck Presentation</dc:title>
  <dc:creator>BMHP</dc:creator>
  <cp:lastModifiedBy>Abhineeth Kannan</cp:lastModifiedBy>
  <cp:revision>16</cp:revision>
  <dcterms:created xsi:type="dcterms:W3CDTF">2006-08-16T00:00:00Z</dcterms:created>
  <dcterms:modified xsi:type="dcterms:W3CDTF">2025-03-22T19:27:03Z</dcterms:modified>
  <dc:identifier>DAGRdVKon7c</dc:identifier>
</cp:coreProperties>
</file>