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4032" y="2913754"/>
            <a:ext cx="287020" cy="28702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50671" y="326150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971054" y="325754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148857" y="325754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308881" y="325119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245713" y="32575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399" y="0"/>
                </a:moveTo>
                <a:lnTo>
                  <a:pt x="0" y="19050"/>
                </a:lnTo>
                <a:lnTo>
                  <a:pt x="25399" y="38100"/>
                </a:lnTo>
                <a:lnTo>
                  <a:pt x="25399" y="0"/>
                </a:lnTo>
                <a:close/>
              </a:path>
              <a:path w="203200" h="38100">
                <a:moveTo>
                  <a:pt x="177801" y="0"/>
                </a:moveTo>
                <a:lnTo>
                  <a:pt x="177801" y="38100"/>
                </a:lnTo>
                <a:lnTo>
                  <a:pt x="203201" y="19050"/>
                </a:lnTo>
                <a:lnTo>
                  <a:pt x="177801" y="0"/>
                </a:lnTo>
                <a:close/>
              </a:path>
            </a:pathLst>
          </a:custGeom>
          <a:solidFill>
            <a:srgbClr val="D6D6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609272" y="32638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520371" y="32575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1" y="0"/>
                </a:moveTo>
                <a:lnTo>
                  <a:pt x="0" y="19050"/>
                </a:lnTo>
                <a:lnTo>
                  <a:pt x="25401" y="38100"/>
                </a:lnTo>
                <a:lnTo>
                  <a:pt x="25401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596572" y="325119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71231" y="325119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795030" y="32575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871231" y="328929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145890" y="325119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51028" y="32816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423964" y="32551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4329107" y="325119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4000" y="0"/>
                </a:moveTo>
                <a:lnTo>
                  <a:pt x="0" y="0"/>
                </a:lnTo>
                <a:lnTo>
                  <a:pt x="0" y="140107"/>
                </a:lnTo>
                <a:lnTo>
                  <a:pt x="2304000" y="140107"/>
                </a:lnTo>
                <a:lnTo>
                  <a:pt x="2304000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230400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9" y="0"/>
                </a:moveTo>
                <a:lnTo>
                  <a:pt x="0" y="0"/>
                </a:lnTo>
                <a:lnTo>
                  <a:pt x="0" y="140107"/>
                </a:lnTo>
                <a:lnTo>
                  <a:pt x="2303999" y="140107"/>
                </a:lnTo>
                <a:lnTo>
                  <a:pt x="230399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84032" y="2913754"/>
            <a:ext cx="287020" cy="28702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50671" y="326150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971054" y="325754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148857" y="325754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308881" y="325119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245713" y="32575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399" y="0"/>
                </a:moveTo>
                <a:lnTo>
                  <a:pt x="0" y="19050"/>
                </a:lnTo>
                <a:lnTo>
                  <a:pt x="25399" y="38100"/>
                </a:lnTo>
                <a:lnTo>
                  <a:pt x="25399" y="0"/>
                </a:lnTo>
                <a:close/>
              </a:path>
              <a:path w="203200" h="38100">
                <a:moveTo>
                  <a:pt x="177801" y="0"/>
                </a:moveTo>
                <a:lnTo>
                  <a:pt x="177801" y="38100"/>
                </a:lnTo>
                <a:lnTo>
                  <a:pt x="203201" y="19050"/>
                </a:lnTo>
                <a:lnTo>
                  <a:pt x="177801" y="0"/>
                </a:lnTo>
                <a:close/>
              </a:path>
            </a:pathLst>
          </a:custGeom>
          <a:solidFill>
            <a:srgbClr val="D6D6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609272" y="32638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520371" y="32575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1" y="0"/>
                </a:moveTo>
                <a:lnTo>
                  <a:pt x="0" y="19050"/>
                </a:lnTo>
                <a:lnTo>
                  <a:pt x="25401" y="38100"/>
                </a:lnTo>
                <a:lnTo>
                  <a:pt x="25401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596572" y="325119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71231" y="325119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795030" y="32575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871231" y="328929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145890" y="325119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51028" y="32816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423964" y="32551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4329107" y="325119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4000" y="0"/>
                </a:moveTo>
                <a:lnTo>
                  <a:pt x="0" y="0"/>
                </a:lnTo>
                <a:lnTo>
                  <a:pt x="0" y="140107"/>
                </a:lnTo>
                <a:lnTo>
                  <a:pt x="2304000" y="140107"/>
                </a:lnTo>
                <a:lnTo>
                  <a:pt x="2304000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5292" y="876438"/>
            <a:ext cx="153951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C0000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901" y="965516"/>
            <a:ext cx="4314825" cy="1017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8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image" Target="../media/image3.png"/><Relationship Id="rId4" Type="http://schemas.openxmlformats.org/officeDocument/2006/relationships/slide" Target="slide5.xml"/><Relationship Id="rId5" Type="http://schemas.openxmlformats.org/officeDocument/2006/relationships/slide" Target="slide8.xml"/><Relationship Id="rId6" Type="http://schemas.openxmlformats.org/officeDocument/2006/relationships/image" Target="../media/image4.png"/><Relationship Id="rId7" Type="http://schemas.openxmlformats.org/officeDocument/2006/relationships/slide" Target="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.xml"/><Relationship Id="rId3" Type="http://schemas.openxmlformats.org/officeDocument/2006/relationships/image" Target="../media/image4.png"/><Relationship Id="rId4" Type="http://schemas.openxmlformats.org/officeDocument/2006/relationships/slide" Target="slide3.xml"/><Relationship Id="rId5" Type="http://schemas.openxmlformats.org/officeDocument/2006/relationships/slide" Target="slide8.xml"/><Relationship Id="rId6" Type="http://schemas.openxmlformats.org/officeDocument/2006/relationships/image" Target="../media/image3.png"/><Relationship Id="rId7" Type="http://schemas.openxmlformats.org/officeDocument/2006/relationships/slide" Target="slide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8.xml"/><Relationship Id="rId3" Type="http://schemas.openxmlformats.org/officeDocument/2006/relationships/image" Target="../media/image4.png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image" Target="../media/image3.png"/><Relationship Id="rId7" Type="http://schemas.openxmlformats.org/officeDocument/2006/relationships/slide" Target="slide1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9891"/>
            <a:ext cx="4608000" cy="9674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35"/>
              </a:spcBef>
            </a:pPr>
            <a:r>
              <a:rPr dirty="0" spc="30"/>
              <a:t>对外俄语等级考试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2603" y="1135565"/>
            <a:ext cx="314325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 spc="-105">
                <a:solidFill>
                  <a:srgbClr val="CC0000"/>
                </a:solidFill>
                <a:latin typeface="Lucida Sans Unicode"/>
                <a:cs typeface="Lucida Sans Unicode"/>
              </a:rPr>
              <a:t>Тестирование</a:t>
            </a:r>
            <a:r>
              <a:rPr dirty="0" sz="1100" spc="15">
                <a:solidFill>
                  <a:srgbClr val="CC0000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35">
                <a:solidFill>
                  <a:srgbClr val="CC0000"/>
                </a:solidFill>
                <a:latin typeface="Lucida Sans Unicode"/>
                <a:cs typeface="Lucida Sans Unicode"/>
              </a:rPr>
              <a:t>по</a:t>
            </a:r>
            <a:r>
              <a:rPr dirty="0" sz="1100" spc="15">
                <a:solidFill>
                  <a:srgbClr val="CC0000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5">
                <a:solidFill>
                  <a:srgbClr val="CC0000"/>
                </a:solidFill>
                <a:latin typeface="Lucida Sans Unicode"/>
                <a:cs typeface="Lucida Sans Unicode"/>
              </a:rPr>
              <a:t>русскому</a:t>
            </a:r>
            <a:r>
              <a:rPr dirty="0" sz="1100" spc="15">
                <a:solidFill>
                  <a:srgbClr val="CC0000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90">
                <a:solidFill>
                  <a:srgbClr val="CC0000"/>
                </a:solidFill>
                <a:latin typeface="Lucida Sans Unicode"/>
                <a:cs typeface="Lucida Sans Unicode"/>
              </a:rPr>
              <a:t>/0ыку</a:t>
            </a:r>
            <a:r>
              <a:rPr dirty="0" sz="1100" spc="15">
                <a:solidFill>
                  <a:srgbClr val="CC0000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85">
                <a:solidFill>
                  <a:srgbClr val="CC0000"/>
                </a:solidFill>
                <a:latin typeface="Lucida Sans Unicode"/>
                <a:cs typeface="Lucida Sans Unicode"/>
              </a:rPr>
              <a:t>как</a:t>
            </a:r>
            <a:r>
              <a:rPr dirty="0" sz="1100" spc="15">
                <a:solidFill>
                  <a:srgbClr val="CC0000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10">
                <a:solidFill>
                  <a:srgbClr val="CC0000"/>
                </a:solidFill>
                <a:latin typeface="Lucida Sans Unicode"/>
                <a:cs typeface="Lucida Sans Unicode"/>
              </a:rPr>
              <a:t>иностранному</a:t>
            </a:r>
            <a:endParaRPr sz="11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100" spc="50">
                <a:solidFill>
                  <a:srgbClr val="CC0000"/>
                </a:solidFill>
                <a:latin typeface="Microsoft Sans Serif"/>
                <a:cs typeface="Microsoft Sans Serif"/>
              </a:rPr>
              <a:t>(</a:t>
            </a:r>
            <a:r>
              <a:rPr dirty="0" sz="1100" spc="40">
                <a:solidFill>
                  <a:srgbClr val="CC0000"/>
                </a:solidFill>
                <a:latin typeface="Lucida Sans Unicode"/>
                <a:cs typeface="Lucida Sans Unicode"/>
              </a:rPr>
              <a:t>Т</a:t>
            </a:r>
            <a:r>
              <a:rPr dirty="0" sz="1100" spc="80">
                <a:solidFill>
                  <a:srgbClr val="CC0000"/>
                </a:solidFill>
                <a:latin typeface="Lucida Sans Unicode"/>
                <a:cs typeface="Lucida Sans Unicode"/>
              </a:rPr>
              <a:t>Р</a:t>
            </a:r>
            <a:r>
              <a:rPr dirty="0" sz="1100" spc="95">
                <a:solidFill>
                  <a:srgbClr val="CC0000"/>
                </a:solidFill>
                <a:latin typeface="Lucida Sans Unicode"/>
                <a:cs typeface="Lucida Sans Unicode"/>
              </a:rPr>
              <a:t>К</a:t>
            </a:r>
            <a:r>
              <a:rPr dirty="0" sz="1100" spc="-70">
                <a:solidFill>
                  <a:srgbClr val="CC0000"/>
                </a:solidFill>
                <a:latin typeface="Lucida Sans Unicode"/>
                <a:cs typeface="Lucida Sans Unicode"/>
              </a:rPr>
              <a:t>И</a:t>
            </a:r>
            <a:r>
              <a:rPr dirty="0" sz="1100" spc="-5">
                <a:solidFill>
                  <a:srgbClr val="CC0000"/>
                </a:solidFill>
                <a:latin typeface="Microsoft Sans Serif"/>
                <a:cs typeface="Microsoft Sans Serif"/>
              </a:rPr>
              <a:t>,</a:t>
            </a:r>
            <a:r>
              <a:rPr dirty="0" sz="1100" spc="65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85">
                <a:solidFill>
                  <a:srgbClr val="CC0000"/>
                </a:solidFill>
                <a:latin typeface="Lucida Sans Unicode"/>
                <a:cs typeface="Lucida Sans Unicode"/>
              </a:rPr>
              <a:t>у</a:t>
            </a:r>
            <a:r>
              <a:rPr dirty="0" sz="1100" spc="-140">
                <a:solidFill>
                  <a:srgbClr val="CC0000"/>
                </a:solidFill>
                <a:latin typeface="Lucida Sans Unicode"/>
                <a:cs typeface="Lucida Sans Unicode"/>
              </a:rPr>
              <a:t>р</a:t>
            </a:r>
            <a:r>
              <a:rPr dirty="0" sz="1100" spc="-135">
                <a:solidFill>
                  <a:srgbClr val="CC0000"/>
                </a:solidFill>
                <a:latin typeface="Lucida Sans Unicode"/>
                <a:cs typeface="Lucida Sans Unicode"/>
              </a:rPr>
              <a:t>о</a:t>
            </a:r>
            <a:r>
              <a:rPr dirty="0" sz="1100" spc="-60">
                <a:solidFill>
                  <a:srgbClr val="CC0000"/>
                </a:solidFill>
                <a:latin typeface="Lucida Sans Unicode"/>
                <a:cs typeface="Lucida Sans Unicode"/>
              </a:rPr>
              <a:t>в</a:t>
            </a:r>
            <a:r>
              <a:rPr dirty="0" sz="1100" spc="-135">
                <a:solidFill>
                  <a:srgbClr val="CC0000"/>
                </a:solidFill>
                <a:latin typeface="Lucida Sans Unicode"/>
                <a:cs typeface="Lucida Sans Unicode"/>
              </a:rPr>
              <a:t>н</a:t>
            </a:r>
            <a:r>
              <a:rPr dirty="0" sz="1100" spc="-114">
                <a:solidFill>
                  <a:srgbClr val="CC0000"/>
                </a:solidFill>
                <a:latin typeface="Lucida Sans Unicode"/>
                <a:cs typeface="Lucida Sans Unicode"/>
              </a:rPr>
              <a:t>и</a:t>
            </a:r>
            <a:r>
              <a:rPr dirty="0" sz="1100" spc="10">
                <a:solidFill>
                  <a:srgbClr val="CC0000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45">
                <a:solidFill>
                  <a:srgbClr val="CC0000"/>
                </a:solidFill>
                <a:latin typeface="Lucida Sans Unicode"/>
                <a:cs typeface="Lucida Sans Unicode"/>
              </a:rPr>
              <a:t>А</a:t>
            </a:r>
            <a:r>
              <a:rPr dirty="0" sz="1100" spc="-75">
                <a:solidFill>
                  <a:srgbClr val="CC0000"/>
                </a:solidFill>
                <a:latin typeface="Microsoft Sans Serif"/>
                <a:cs typeface="Microsoft Sans Serif"/>
              </a:rPr>
              <a:t>1</a:t>
            </a:r>
            <a:r>
              <a:rPr dirty="0" sz="1100" spc="-10">
                <a:solidFill>
                  <a:srgbClr val="CC0000"/>
                </a:solidFill>
                <a:latin typeface="Microsoft Sans Serif"/>
                <a:cs typeface="Microsoft Sans Serif"/>
              </a:rPr>
              <a:t>-</a:t>
            </a:r>
            <a:r>
              <a:rPr dirty="0" sz="1100" spc="-70">
                <a:solidFill>
                  <a:srgbClr val="CC0000"/>
                </a:solidFill>
                <a:latin typeface="Lucida Sans Unicode"/>
                <a:cs typeface="Lucida Sans Unicode"/>
              </a:rPr>
              <a:t>С</a:t>
            </a:r>
            <a:r>
              <a:rPr dirty="0" sz="1100" spc="-75">
                <a:solidFill>
                  <a:srgbClr val="CC0000"/>
                </a:solidFill>
                <a:latin typeface="Microsoft Sans Serif"/>
                <a:cs typeface="Microsoft Sans Serif"/>
              </a:rPr>
              <a:t>2</a:t>
            </a:r>
            <a:r>
              <a:rPr dirty="0" sz="1100" spc="50">
                <a:solidFill>
                  <a:srgbClr val="CC0000"/>
                </a:solidFill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2732" y="2079245"/>
            <a:ext cx="1062990" cy="5765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latin typeface="Tahoma"/>
                <a:cs typeface="Tahoma"/>
              </a:rPr>
              <a:t>Alpaca</a:t>
            </a:r>
            <a:r>
              <a:rPr dirty="0" sz="1400" spc="30">
                <a:latin typeface="SimSun"/>
                <a:cs typeface="SimSun"/>
              </a:rPr>
              <a:t>工作室</a:t>
            </a:r>
            <a:endParaRPr sz="14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305"/>
              </a:spcBef>
            </a:pPr>
            <a:r>
              <a:rPr dirty="0" sz="1100" spc="-75">
                <a:latin typeface="Microsoft Sans Serif"/>
                <a:cs typeface="Microsoft Sans Serif"/>
              </a:rPr>
              <a:t>2018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278"/>
            <a:ext cx="4608195" cy="109855"/>
            <a:chOff x="0" y="334627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27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7" y="0"/>
                  </a:moveTo>
                  <a:lnTo>
                    <a:pt x="0" y="0"/>
                  </a:lnTo>
                  <a:lnTo>
                    <a:pt x="0" y="109723"/>
                  </a:lnTo>
                  <a:lnTo>
                    <a:pt x="1535977" y="109723"/>
                  </a:lnTo>
                  <a:lnTo>
                    <a:pt x="1535977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7" y="334627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3"/>
                  </a:lnTo>
                  <a:lnTo>
                    <a:pt x="1535976" y="1097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3" y="334627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7" y="0"/>
                  </a:moveTo>
                  <a:lnTo>
                    <a:pt x="0" y="0"/>
                  </a:lnTo>
                  <a:lnTo>
                    <a:pt x="0" y="109723"/>
                  </a:lnTo>
                  <a:lnTo>
                    <a:pt x="1535977" y="109723"/>
                  </a:lnTo>
                  <a:lnTo>
                    <a:pt x="153597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903798" y="3333625"/>
            <a:ext cx="2038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7A0000"/>
                </a:solidFill>
                <a:latin typeface="Lucida Sans Unicode"/>
                <a:cs typeface="Lucida Sans Unicode"/>
              </a:rPr>
              <a:t>2018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90028" y="3333625"/>
            <a:ext cx="2635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7A0000"/>
                </a:solidFill>
                <a:latin typeface="Lucida Sans Unicode"/>
                <a:cs typeface="Lucida Sans Unicode"/>
              </a:rPr>
              <a:t>1</a:t>
            </a:r>
            <a:r>
              <a:rPr dirty="0" sz="60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dirty="0" sz="600" spc="35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dirty="0" sz="60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dirty="0" sz="600" spc="-30">
                <a:solidFill>
                  <a:srgbClr val="7A0000"/>
                </a:solidFill>
                <a:latin typeface="Lucida Sans Unicode"/>
                <a:cs typeface="Lucida Sans Unicode"/>
              </a:rPr>
              <a:t>10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40107"/>
            <a:ext cx="4608195" cy="35433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7874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20"/>
              </a:spcBef>
            </a:pPr>
            <a:r>
              <a:rPr dirty="0" sz="1400" spc="30">
                <a:solidFill>
                  <a:srgbClr val="CC0000"/>
                </a:solidFill>
                <a:latin typeface="SimSun"/>
                <a:cs typeface="SimSun"/>
              </a:rPr>
              <a:t>学生关心的问题</a:t>
            </a:r>
            <a:endParaRPr sz="1400">
              <a:latin typeface="SimSun"/>
              <a:cs typeface="SimSu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136" y="1511075"/>
            <a:ext cx="69187" cy="691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937" y="1385812"/>
            <a:ext cx="1272540" cy="655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281940">
              <a:lnSpc>
                <a:spcPct val="125299"/>
              </a:lnSpc>
              <a:spcBef>
                <a:spcPts val="100"/>
              </a:spcBef>
            </a:pPr>
            <a:r>
              <a:rPr dirty="0" sz="1100" spc="-10">
                <a:solidFill>
                  <a:srgbClr val="000000"/>
                </a:solidFill>
              </a:rPr>
              <a:t>如何准备考试？ </a:t>
            </a:r>
            <a:r>
              <a:rPr dirty="0" sz="1100" spc="-10">
                <a:solidFill>
                  <a:srgbClr val="000000"/>
                </a:solidFill>
              </a:rPr>
              <a:t>好不好通过？</a:t>
            </a:r>
            <a:endParaRPr sz="1100"/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solidFill>
                  <a:srgbClr val="000000"/>
                </a:solidFill>
              </a:rPr>
              <a:t>通过之后有什么用？</a:t>
            </a:r>
            <a:endParaRPr sz="11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136" y="1721107"/>
            <a:ext cx="69187" cy="691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136" y="1931140"/>
            <a:ext cx="69187" cy="6918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6278"/>
            <a:ext cx="4608195" cy="109855"/>
            <a:chOff x="0" y="334627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27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7" y="0"/>
                  </a:moveTo>
                  <a:lnTo>
                    <a:pt x="0" y="0"/>
                  </a:lnTo>
                  <a:lnTo>
                    <a:pt x="0" y="109723"/>
                  </a:lnTo>
                  <a:lnTo>
                    <a:pt x="1535977" y="109723"/>
                  </a:lnTo>
                  <a:lnTo>
                    <a:pt x="1535977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7" y="334627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3"/>
                  </a:lnTo>
                  <a:lnTo>
                    <a:pt x="1535976" y="1097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3" y="334627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7" y="0"/>
                  </a:moveTo>
                  <a:lnTo>
                    <a:pt x="0" y="0"/>
                  </a:lnTo>
                  <a:lnTo>
                    <a:pt x="0" y="109723"/>
                  </a:lnTo>
                  <a:lnTo>
                    <a:pt x="1535977" y="109723"/>
                  </a:lnTo>
                  <a:lnTo>
                    <a:pt x="153597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859232" y="3333625"/>
            <a:ext cx="2038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7A0000"/>
                </a:solidFill>
                <a:latin typeface="Lucida Sans Unicode"/>
                <a:cs typeface="Lucida Sans Unicode"/>
              </a:rPr>
              <a:t>2018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5462" y="3333625"/>
            <a:ext cx="3079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7A0000"/>
                </a:solidFill>
                <a:latin typeface="Lucida Sans Unicode"/>
                <a:cs typeface="Lucida Sans Unicode"/>
              </a:rPr>
              <a:t>10</a:t>
            </a:r>
            <a:r>
              <a:rPr dirty="0" sz="60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dirty="0" sz="600" spc="35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dirty="0" sz="600" spc="5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dirty="0" sz="600" spc="-30">
                <a:solidFill>
                  <a:srgbClr val="7A0000"/>
                </a:solidFill>
                <a:latin typeface="Lucida Sans Unicode"/>
                <a:cs typeface="Lucida Sans Unicode"/>
              </a:rPr>
              <a:t>10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40107"/>
            <a:ext cx="4608195" cy="35433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7874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20"/>
              </a:spcBef>
            </a:pPr>
            <a:r>
              <a:rPr dirty="0" sz="1400" spc="30">
                <a:solidFill>
                  <a:srgbClr val="CC0000"/>
                </a:solidFill>
                <a:latin typeface="SimSun"/>
                <a:cs typeface="SimSun"/>
              </a:rPr>
              <a:t>目录</a:t>
            </a:r>
            <a:endParaRPr sz="1400">
              <a:latin typeface="SimSun"/>
              <a:cs typeface="SimSu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621" y="1217630"/>
            <a:ext cx="69187" cy="691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3725" y="1139771"/>
            <a:ext cx="579755" cy="535940"/>
          </a:xfrm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solidFill>
                  <a:srgbClr val="000000"/>
                </a:solidFill>
                <a:hlinkClick r:id="rId3" action="ppaction://hlinksldjump"/>
              </a:rPr>
              <a:t>等级水平 </a:t>
            </a:r>
            <a:r>
              <a:rPr dirty="0" sz="1100" spc="-10">
                <a:solidFill>
                  <a:srgbClr val="000000"/>
                </a:solidFill>
                <a:hlinkClick r:id="rId4" action="ppaction://hlinksldjump"/>
              </a:rPr>
              <a:t>考试科目 </a:t>
            </a:r>
            <a:r>
              <a:rPr dirty="0" sz="1100" spc="-10">
                <a:solidFill>
                  <a:srgbClr val="000000"/>
                </a:solidFill>
                <a:hlinkClick r:id="rId5" action="ppaction://hlinksldjump"/>
              </a:rPr>
              <a:t>考试费用</a:t>
            </a:r>
            <a:endParaRPr sz="11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621" y="1389705"/>
            <a:ext cx="69187" cy="691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621" y="1561779"/>
            <a:ext cx="69187" cy="6918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6278"/>
            <a:ext cx="4608195" cy="109855"/>
            <a:chOff x="0" y="334627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27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7" y="0"/>
                  </a:moveTo>
                  <a:lnTo>
                    <a:pt x="0" y="0"/>
                  </a:lnTo>
                  <a:lnTo>
                    <a:pt x="0" y="109723"/>
                  </a:lnTo>
                  <a:lnTo>
                    <a:pt x="1535977" y="109723"/>
                  </a:lnTo>
                  <a:lnTo>
                    <a:pt x="1535977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7" y="334627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3"/>
                  </a:lnTo>
                  <a:lnTo>
                    <a:pt x="1535976" y="1097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3" y="334627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7" y="0"/>
                  </a:moveTo>
                  <a:lnTo>
                    <a:pt x="0" y="0"/>
                  </a:lnTo>
                  <a:lnTo>
                    <a:pt x="0" y="109723"/>
                  </a:lnTo>
                  <a:lnTo>
                    <a:pt x="1535977" y="109723"/>
                  </a:lnTo>
                  <a:lnTo>
                    <a:pt x="153597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903798" y="3333625"/>
            <a:ext cx="2038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7A0000"/>
                </a:solidFill>
                <a:latin typeface="Lucida Sans Unicode"/>
                <a:cs typeface="Lucida Sans Unicode"/>
              </a:rPr>
              <a:t>2018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90028" y="3333625"/>
            <a:ext cx="2635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7A0000"/>
                </a:solidFill>
                <a:latin typeface="Lucida Sans Unicode"/>
                <a:cs typeface="Lucida Sans Unicode"/>
              </a:rPr>
              <a:t>2</a:t>
            </a:r>
            <a:r>
              <a:rPr dirty="0" sz="60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dirty="0" sz="600" spc="35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dirty="0" sz="60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dirty="0" sz="600" spc="-30">
                <a:solidFill>
                  <a:srgbClr val="7A0000"/>
                </a:solidFill>
                <a:latin typeface="Lucida Sans Unicode"/>
                <a:cs typeface="Lucida Sans Unicode"/>
              </a:rPr>
              <a:t>10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4001" y="0"/>
            <a:ext cx="2304415" cy="14033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13335" rIns="0" bIns="0" rtlCol="0" vert="horz">
            <a:spAutoFit/>
          </a:bodyPr>
          <a:lstStyle/>
          <a:p>
            <a:pPr marL="67310">
              <a:lnSpc>
                <a:spcPct val="100000"/>
              </a:lnSpc>
              <a:spcBef>
                <a:spcPts val="105"/>
              </a:spcBef>
            </a:pPr>
            <a:r>
              <a:rPr dirty="0" sz="600" spc="-5">
                <a:solidFill>
                  <a:srgbClr val="7A0000"/>
                </a:solidFill>
                <a:latin typeface="SimSun"/>
                <a:cs typeface="SimSun"/>
                <a:hlinkClick r:id="rId2" action="ppaction://hlinksldjump"/>
              </a:rPr>
              <a:t>等级水平</a:t>
            </a:r>
            <a:endParaRPr sz="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40107"/>
            <a:ext cx="4608195" cy="35433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78740" rIns="0" bIns="0" rtlCol="0" vert="horz">
            <a:spAutoFit/>
          </a:bodyPr>
          <a:lstStyle/>
          <a:p>
            <a:pPr marL="223520">
              <a:lnSpc>
                <a:spcPct val="100000"/>
              </a:lnSpc>
              <a:spcBef>
                <a:spcPts val="620"/>
              </a:spcBef>
            </a:pPr>
            <a:r>
              <a:rPr dirty="0" sz="1400" spc="30">
                <a:solidFill>
                  <a:srgbClr val="CC0000"/>
                </a:solidFill>
                <a:latin typeface="SimSun"/>
                <a:cs typeface="SimSun"/>
              </a:rPr>
              <a:t>目录</a:t>
            </a:r>
            <a:endParaRPr sz="1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621" y="1217630"/>
            <a:ext cx="69187" cy="691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3725" y="1139771"/>
            <a:ext cx="57975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SimSun"/>
                <a:cs typeface="SimSun"/>
                <a:hlinkClick r:id="rId2" action="ppaction://hlinksldjump"/>
              </a:rPr>
              <a:t>等级水平 </a:t>
            </a:r>
            <a:r>
              <a:rPr dirty="0" sz="1100" spc="-10">
                <a:solidFill>
                  <a:srgbClr val="CCCCCC"/>
                </a:solidFill>
                <a:latin typeface="SimSun"/>
                <a:cs typeface="SimSun"/>
                <a:hlinkClick r:id="rId4" action="ppaction://hlinksldjump"/>
              </a:rPr>
              <a:t>考试科目 </a:t>
            </a:r>
            <a:r>
              <a:rPr dirty="0" sz="1100" spc="-10">
                <a:solidFill>
                  <a:srgbClr val="CCCCCC"/>
                </a:solidFill>
                <a:latin typeface="SimSun"/>
                <a:cs typeface="SimSun"/>
                <a:hlinkClick r:id="rId5" action="ppaction://hlinksldjump"/>
              </a:rPr>
              <a:t>考试费用</a:t>
            </a:r>
            <a:endParaRPr sz="1100">
              <a:latin typeface="SimSun"/>
              <a:cs typeface="SimSun"/>
            </a:endParaRPr>
          </a:p>
        </p:txBody>
      </p:sp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7621" y="1389705"/>
            <a:ext cx="69187" cy="691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7621" y="1561779"/>
            <a:ext cx="69187" cy="691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278"/>
            <a:ext cx="3072130" cy="109855"/>
            <a:chOff x="0" y="3346278"/>
            <a:chExt cx="3072130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27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7" y="0"/>
                  </a:moveTo>
                  <a:lnTo>
                    <a:pt x="0" y="0"/>
                  </a:lnTo>
                  <a:lnTo>
                    <a:pt x="0" y="109723"/>
                  </a:lnTo>
                  <a:lnTo>
                    <a:pt x="1535977" y="109723"/>
                  </a:lnTo>
                  <a:lnTo>
                    <a:pt x="1535977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35977" y="334627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3"/>
                  </a:lnTo>
                  <a:lnTo>
                    <a:pt x="1535976" y="1097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002459" y="3333625"/>
            <a:ext cx="6330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F0000"/>
                </a:solidFill>
                <a:latin typeface="SimSun"/>
                <a:cs typeface="SimSun"/>
                <a:hlinkClick r:id="rId7" action="ppaction://hlinksldjump"/>
              </a:rPr>
              <a:t>对外俄语等级考试</a:t>
            </a:r>
            <a:endParaRPr sz="6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1953" y="334627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7" y="0"/>
                </a:moveTo>
                <a:lnTo>
                  <a:pt x="0" y="0"/>
                </a:lnTo>
                <a:lnTo>
                  <a:pt x="0" y="109723"/>
                </a:lnTo>
                <a:lnTo>
                  <a:pt x="1535977" y="109723"/>
                </a:lnTo>
                <a:lnTo>
                  <a:pt x="153597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903798" y="3333625"/>
            <a:ext cx="2038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7A0000"/>
                </a:solidFill>
                <a:latin typeface="Lucida Sans Unicode"/>
                <a:cs typeface="Lucida Sans Unicode"/>
              </a:rPr>
              <a:t>2018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90028" y="3333625"/>
            <a:ext cx="2635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7A0000"/>
                </a:solidFill>
                <a:latin typeface="Lucida Sans Unicode"/>
                <a:cs typeface="Lucida Sans Unicode"/>
              </a:rPr>
              <a:t>3</a:t>
            </a:r>
            <a:r>
              <a:rPr dirty="0" sz="60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dirty="0" sz="600" spc="35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dirty="0" sz="60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dirty="0" sz="600" spc="-30">
                <a:solidFill>
                  <a:srgbClr val="7A0000"/>
                </a:solidFill>
                <a:latin typeface="Lucida Sans Unicode"/>
                <a:cs typeface="Lucida Sans Unicode"/>
              </a:rPr>
              <a:t>10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107"/>
            <a:ext cx="4608195" cy="354330"/>
          </a:xfrm>
          <a:prstGeom prst="rect"/>
          <a:solidFill>
            <a:srgbClr val="F2F2F2"/>
          </a:solidFill>
        </p:spPr>
        <p:txBody>
          <a:bodyPr wrap="square" lIns="0" tIns="7874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20"/>
              </a:spcBef>
            </a:pPr>
            <a:r>
              <a:rPr dirty="0" spc="30"/>
              <a:t>等级水平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136" y="686662"/>
            <a:ext cx="69187" cy="691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136" y="1040933"/>
            <a:ext cx="69187" cy="691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136" y="1547036"/>
            <a:ext cx="69187" cy="691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136" y="2053137"/>
            <a:ext cx="69187" cy="691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136" y="2559240"/>
            <a:ext cx="69187" cy="691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136" y="3065342"/>
            <a:ext cx="69187" cy="6918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278"/>
            <a:ext cx="4608195" cy="109855"/>
            <a:chOff x="0" y="334627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27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7" y="0"/>
                  </a:moveTo>
                  <a:lnTo>
                    <a:pt x="0" y="0"/>
                  </a:lnTo>
                  <a:lnTo>
                    <a:pt x="0" y="109723"/>
                  </a:lnTo>
                  <a:lnTo>
                    <a:pt x="1535977" y="109723"/>
                  </a:lnTo>
                  <a:lnTo>
                    <a:pt x="1535977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35977" y="334627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3"/>
                  </a:lnTo>
                  <a:lnTo>
                    <a:pt x="1535976" y="1097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71953" y="334627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7" y="0"/>
                  </a:moveTo>
                  <a:lnTo>
                    <a:pt x="0" y="0"/>
                  </a:lnTo>
                  <a:lnTo>
                    <a:pt x="0" y="109723"/>
                  </a:lnTo>
                  <a:lnTo>
                    <a:pt x="1535977" y="109723"/>
                  </a:lnTo>
                  <a:lnTo>
                    <a:pt x="153597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02937" y="617196"/>
            <a:ext cx="4150360" cy="2833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dirty="0" sz="1000" spc="60">
                <a:latin typeface="Verdana"/>
                <a:cs typeface="Verdana"/>
              </a:rPr>
              <a:t>Т</a:t>
            </a:r>
            <a:r>
              <a:rPr dirty="0" sz="1000" spc="-100">
                <a:latin typeface="Verdana"/>
                <a:cs typeface="Verdana"/>
              </a:rPr>
              <a:t>Э</a:t>
            </a:r>
            <a:r>
              <a:rPr dirty="0" sz="1000" spc="45">
                <a:latin typeface="Verdana"/>
                <a:cs typeface="Verdana"/>
              </a:rPr>
              <a:t>У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200">
                <a:latin typeface="Verdana"/>
                <a:cs typeface="Verdana"/>
              </a:rPr>
              <a:t>—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70">
                <a:latin typeface="Verdana"/>
                <a:cs typeface="Verdana"/>
              </a:rPr>
              <a:t>Э</a:t>
            </a:r>
            <a:r>
              <a:rPr dirty="0" sz="1000" spc="-100">
                <a:latin typeface="Verdana"/>
                <a:cs typeface="Verdana"/>
              </a:rPr>
              <a:t>л</a:t>
            </a:r>
            <a:r>
              <a:rPr dirty="0" sz="1000" spc="-155">
                <a:latin typeface="Verdana"/>
                <a:cs typeface="Verdana"/>
              </a:rPr>
              <a:t>е</a:t>
            </a:r>
            <a:r>
              <a:rPr dirty="0" sz="1000" spc="-30">
                <a:latin typeface="Verdana"/>
                <a:cs typeface="Verdana"/>
              </a:rPr>
              <a:t>м</a:t>
            </a:r>
            <a:r>
              <a:rPr dirty="0" sz="1000" spc="-155">
                <a:latin typeface="Verdana"/>
                <a:cs typeface="Verdana"/>
              </a:rPr>
              <a:t>е</a:t>
            </a:r>
            <a:r>
              <a:rPr dirty="0" sz="1000" spc="-125">
                <a:latin typeface="Verdana"/>
                <a:cs typeface="Verdana"/>
              </a:rPr>
              <a:t>н</a:t>
            </a:r>
            <a:r>
              <a:rPr dirty="0" sz="1000" spc="-40">
                <a:latin typeface="Verdana"/>
                <a:cs typeface="Verdana"/>
              </a:rPr>
              <a:t>т</a:t>
            </a:r>
            <a:r>
              <a:rPr dirty="0" sz="1000" spc="-125">
                <a:latin typeface="Verdana"/>
                <a:cs typeface="Verdana"/>
              </a:rPr>
              <a:t>а</a:t>
            </a:r>
            <a:r>
              <a:rPr dirty="0" sz="1000" spc="-110">
                <a:latin typeface="Verdana"/>
                <a:cs typeface="Verdana"/>
              </a:rPr>
              <a:t>р</a:t>
            </a:r>
            <a:r>
              <a:rPr dirty="0" sz="1000" spc="-125">
                <a:latin typeface="Verdana"/>
                <a:cs typeface="Verdana"/>
              </a:rPr>
              <a:t>н</a:t>
            </a:r>
            <a:r>
              <a:rPr dirty="0" sz="1000" spc="-114">
                <a:latin typeface="Verdana"/>
                <a:cs typeface="Verdana"/>
              </a:rPr>
              <a:t>ы</a:t>
            </a:r>
            <a:r>
              <a:rPr dirty="0" sz="1000" spc="-110">
                <a:latin typeface="Verdana"/>
                <a:cs typeface="Verdana"/>
              </a:rPr>
              <a:t>й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135">
                <a:latin typeface="Verdana"/>
                <a:cs typeface="Verdana"/>
              </a:rPr>
              <a:t>у</a:t>
            </a:r>
            <a:r>
              <a:rPr dirty="0" sz="1000" spc="-110">
                <a:latin typeface="Verdana"/>
                <a:cs typeface="Verdana"/>
              </a:rPr>
              <a:t>р</a:t>
            </a:r>
            <a:r>
              <a:rPr dirty="0" sz="1000" spc="-110">
                <a:latin typeface="Verdana"/>
                <a:cs typeface="Verdana"/>
              </a:rPr>
              <a:t>о</a:t>
            </a:r>
            <a:r>
              <a:rPr dirty="0" sz="1000" spc="-120">
                <a:latin typeface="Verdana"/>
                <a:cs typeface="Verdana"/>
              </a:rPr>
              <a:t>в</a:t>
            </a:r>
            <a:r>
              <a:rPr dirty="0" sz="1000" spc="-155">
                <a:latin typeface="Verdana"/>
                <a:cs typeface="Verdana"/>
              </a:rPr>
              <a:t>е</a:t>
            </a:r>
            <a:r>
              <a:rPr dirty="0" sz="1000" spc="-125">
                <a:latin typeface="Verdana"/>
                <a:cs typeface="Verdana"/>
              </a:rPr>
              <a:t>н</a:t>
            </a:r>
            <a:r>
              <a:rPr dirty="0" sz="1000" spc="-160">
                <a:latin typeface="Verdana"/>
                <a:cs typeface="Verdana"/>
              </a:rPr>
              <a:t>1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50">
                <a:latin typeface="Microsoft Sans Serif"/>
                <a:cs typeface="Microsoft Sans Serif"/>
              </a:rPr>
              <a:t>(</a:t>
            </a:r>
            <a:r>
              <a:rPr dirty="0" sz="1000" spc="-25">
                <a:latin typeface="Verdana"/>
                <a:cs typeface="Verdana"/>
              </a:rPr>
              <a:t>А</a:t>
            </a:r>
            <a:r>
              <a:rPr dirty="0" sz="1000" spc="-60">
                <a:latin typeface="Microsoft Sans Serif"/>
                <a:cs typeface="Microsoft Sans Serif"/>
              </a:rPr>
              <a:t>1</a:t>
            </a:r>
            <a:r>
              <a:rPr dirty="0" sz="1000" spc="50">
                <a:latin typeface="Microsoft Sans Serif"/>
                <a:cs typeface="Microsoft Sans Serif"/>
              </a:rPr>
              <a:t>)</a:t>
            </a:r>
            <a:r>
              <a:rPr dirty="0" sz="1000" spc="-5">
                <a:latin typeface="Microsoft Sans Serif"/>
                <a:cs typeface="Microsoft Sans Serif"/>
              </a:rPr>
              <a:t>;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200"/>
              </a:lnSpc>
            </a:pPr>
            <a:r>
              <a:rPr dirty="0" sz="1000" spc="-5">
                <a:latin typeface="SimSun"/>
                <a:cs typeface="SimSun"/>
              </a:rPr>
              <a:t>基础级：词汇</a:t>
            </a:r>
            <a:r>
              <a:rPr dirty="0" sz="1000" spc="-60">
                <a:latin typeface="Microsoft Sans Serif"/>
                <a:cs typeface="Microsoft Sans Serif"/>
              </a:rPr>
              <a:t>780</a:t>
            </a:r>
            <a:r>
              <a:rPr dirty="0" sz="1000" spc="-5">
                <a:latin typeface="SimSun"/>
                <a:cs typeface="SimSun"/>
              </a:rPr>
              <a:t>以上，日常基本交流；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ts val="1200"/>
              </a:lnSpc>
              <a:spcBef>
                <a:spcPts val="395"/>
              </a:spcBef>
            </a:pPr>
            <a:r>
              <a:rPr dirty="0" sz="1000" spc="60">
                <a:latin typeface="Verdana"/>
                <a:cs typeface="Verdana"/>
              </a:rPr>
              <a:t>Т</a:t>
            </a:r>
            <a:r>
              <a:rPr dirty="0" sz="1000" spc="-25">
                <a:latin typeface="Verdana"/>
                <a:cs typeface="Verdana"/>
              </a:rPr>
              <a:t>Б</a:t>
            </a:r>
            <a:r>
              <a:rPr dirty="0" sz="1000" spc="45">
                <a:latin typeface="Verdana"/>
                <a:cs typeface="Verdana"/>
              </a:rPr>
              <a:t>У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200">
                <a:latin typeface="Verdana"/>
                <a:cs typeface="Verdana"/>
              </a:rPr>
              <a:t>—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25">
                <a:latin typeface="Verdana"/>
                <a:cs typeface="Verdana"/>
              </a:rPr>
              <a:t>Б</a:t>
            </a:r>
            <a:r>
              <a:rPr dirty="0" sz="1000" spc="-125">
                <a:latin typeface="Verdana"/>
                <a:cs typeface="Verdana"/>
              </a:rPr>
              <a:t>а</a:t>
            </a:r>
            <a:r>
              <a:rPr dirty="0" sz="1000" spc="-195">
                <a:latin typeface="Verdana"/>
                <a:cs typeface="Verdana"/>
              </a:rPr>
              <a:t>4</a:t>
            </a:r>
            <a:r>
              <a:rPr dirty="0" sz="1000" spc="-110">
                <a:latin typeface="Verdana"/>
                <a:cs typeface="Verdana"/>
              </a:rPr>
              <a:t>о</a:t>
            </a:r>
            <a:r>
              <a:rPr dirty="0" sz="1000" spc="-120">
                <a:latin typeface="Verdana"/>
                <a:cs typeface="Verdana"/>
              </a:rPr>
              <a:t>в</a:t>
            </a:r>
            <a:r>
              <a:rPr dirty="0" sz="1000" spc="-114">
                <a:latin typeface="Verdana"/>
                <a:cs typeface="Verdana"/>
              </a:rPr>
              <a:t>ы</a:t>
            </a:r>
            <a:r>
              <a:rPr dirty="0" sz="1000" spc="-110">
                <a:latin typeface="Verdana"/>
                <a:cs typeface="Verdana"/>
              </a:rPr>
              <a:t>й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135">
                <a:latin typeface="Verdana"/>
                <a:cs typeface="Verdana"/>
              </a:rPr>
              <a:t>у</a:t>
            </a:r>
            <a:r>
              <a:rPr dirty="0" sz="1000" spc="-110">
                <a:latin typeface="Verdana"/>
                <a:cs typeface="Verdana"/>
              </a:rPr>
              <a:t>р</a:t>
            </a:r>
            <a:r>
              <a:rPr dirty="0" sz="1000" spc="-110">
                <a:latin typeface="Verdana"/>
                <a:cs typeface="Verdana"/>
              </a:rPr>
              <a:t>о</a:t>
            </a:r>
            <a:r>
              <a:rPr dirty="0" sz="1000" spc="-120">
                <a:latin typeface="Verdana"/>
                <a:cs typeface="Verdana"/>
              </a:rPr>
              <a:t>в</a:t>
            </a:r>
            <a:r>
              <a:rPr dirty="0" sz="1000" spc="-155">
                <a:latin typeface="Verdana"/>
                <a:cs typeface="Verdana"/>
              </a:rPr>
              <a:t>е</a:t>
            </a:r>
            <a:r>
              <a:rPr dirty="0" sz="1000" spc="-125">
                <a:latin typeface="Verdana"/>
                <a:cs typeface="Verdana"/>
              </a:rPr>
              <a:t>н</a:t>
            </a:r>
            <a:r>
              <a:rPr dirty="0" sz="1000" spc="-160">
                <a:latin typeface="Verdana"/>
                <a:cs typeface="Verdana"/>
              </a:rPr>
              <a:t>1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50">
                <a:latin typeface="Microsoft Sans Serif"/>
                <a:cs typeface="Microsoft Sans Serif"/>
              </a:rPr>
              <a:t>(</a:t>
            </a:r>
            <a:r>
              <a:rPr dirty="0" sz="1000" spc="-25">
                <a:latin typeface="Verdana"/>
                <a:cs typeface="Verdana"/>
              </a:rPr>
              <a:t>А</a:t>
            </a:r>
            <a:r>
              <a:rPr dirty="0" sz="1000" spc="-60">
                <a:latin typeface="Microsoft Sans Serif"/>
                <a:cs typeface="Microsoft Sans Serif"/>
              </a:rPr>
              <a:t>2</a:t>
            </a:r>
            <a:r>
              <a:rPr dirty="0" sz="1000" spc="50">
                <a:latin typeface="Microsoft Sans Serif"/>
                <a:cs typeface="Microsoft Sans Serif"/>
              </a:rPr>
              <a:t>)</a:t>
            </a:r>
            <a:r>
              <a:rPr dirty="0" sz="1000" spc="-5">
                <a:latin typeface="Microsoft Sans Serif"/>
                <a:cs typeface="Microsoft Sans Serif"/>
              </a:rPr>
              <a:t>;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95"/>
              </a:lnSpc>
            </a:pPr>
            <a:r>
              <a:rPr dirty="0" sz="1000" spc="-5">
                <a:latin typeface="SimSun"/>
                <a:cs typeface="SimSun"/>
              </a:rPr>
              <a:t>初级：词汇</a:t>
            </a:r>
            <a:r>
              <a:rPr dirty="0" sz="1000" spc="-60">
                <a:latin typeface="Microsoft Sans Serif"/>
                <a:cs typeface="Microsoft Sans Serif"/>
              </a:rPr>
              <a:t>1300</a:t>
            </a:r>
            <a:r>
              <a:rPr dirty="0" sz="1000" spc="-5">
                <a:latin typeface="SimSun"/>
                <a:cs typeface="SimSun"/>
              </a:rPr>
              <a:t>以上，在一定场景下进行日常生活和社会文化的基本交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ts val="1200"/>
              </a:lnSpc>
            </a:pPr>
            <a:r>
              <a:rPr dirty="0" sz="1000" spc="-5">
                <a:latin typeface="SimSun"/>
                <a:cs typeface="SimSun"/>
              </a:rPr>
              <a:t>流</a:t>
            </a:r>
            <a:r>
              <a:rPr dirty="0" sz="1000" spc="50">
                <a:latin typeface="Microsoft Sans Serif"/>
                <a:cs typeface="Microsoft Sans Serif"/>
              </a:rPr>
              <a:t>)</a:t>
            </a:r>
            <a:r>
              <a:rPr dirty="0" sz="1000" spc="15">
                <a:latin typeface="Microsoft Sans Serif"/>
                <a:cs typeface="Microsoft Sans Serif"/>
              </a:rPr>
              <a:t> </a:t>
            </a:r>
            <a:r>
              <a:rPr dirty="0" sz="1000" spc="-5">
                <a:latin typeface="SimSun"/>
                <a:cs typeface="SimSun"/>
              </a:rPr>
              <a:t>；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ts val="1200"/>
              </a:lnSpc>
              <a:spcBef>
                <a:spcPts val="395"/>
              </a:spcBef>
            </a:pPr>
            <a:r>
              <a:rPr dirty="0" sz="1000" spc="60">
                <a:latin typeface="Verdana"/>
                <a:cs typeface="Verdana"/>
              </a:rPr>
              <a:t>Т</a:t>
            </a:r>
            <a:r>
              <a:rPr dirty="0" sz="1000" spc="30">
                <a:latin typeface="Verdana"/>
                <a:cs typeface="Verdana"/>
              </a:rPr>
              <a:t>Р</a:t>
            </a:r>
            <a:r>
              <a:rPr dirty="0" sz="1000" spc="-5">
                <a:latin typeface="Verdana"/>
                <a:cs typeface="Verdana"/>
              </a:rPr>
              <a:t>К</a:t>
            </a:r>
            <a:r>
              <a:rPr dirty="0" sz="1000" spc="-60">
                <a:latin typeface="Verdana"/>
                <a:cs typeface="Verdana"/>
              </a:rPr>
              <a:t>И</a:t>
            </a:r>
            <a:r>
              <a:rPr dirty="0" sz="1000" spc="-5">
                <a:latin typeface="Microsoft Sans Serif"/>
                <a:cs typeface="Microsoft Sans Serif"/>
              </a:rPr>
              <a:t>-</a:t>
            </a:r>
            <a:r>
              <a:rPr dirty="0" sz="1000" spc="-60">
                <a:latin typeface="Microsoft Sans Serif"/>
                <a:cs typeface="Microsoft Sans Serif"/>
              </a:rPr>
              <a:t>1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00">
                <a:latin typeface="Verdana"/>
                <a:cs typeface="Verdana"/>
              </a:rPr>
              <a:t>—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65">
                <a:latin typeface="Verdana"/>
                <a:cs typeface="Verdana"/>
              </a:rPr>
              <a:t>П</a:t>
            </a:r>
            <a:r>
              <a:rPr dirty="0" sz="1000" spc="-155">
                <a:latin typeface="Verdana"/>
                <a:cs typeface="Verdana"/>
              </a:rPr>
              <a:t>е</a:t>
            </a:r>
            <a:r>
              <a:rPr dirty="0" sz="1000" spc="-110">
                <a:latin typeface="Verdana"/>
                <a:cs typeface="Verdana"/>
              </a:rPr>
              <a:t>р</a:t>
            </a:r>
            <a:r>
              <a:rPr dirty="0" sz="1000" spc="-120">
                <a:latin typeface="Verdana"/>
                <a:cs typeface="Verdana"/>
              </a:rPr>
              <a:t>в</a:t>
            </a:r>
            <a:r>
              <a:rPr dirty="0" sz="1000" spc="-114">
                <a:latin typeface="Verdana"/>
                <a:cs typeface="Verdana"/>
              </a:rPr>
              <a:t>ы</a:t>
            </a:r>
            <a:r>
              <a:rPr dirty="0" sz="1000" spc="-110">
                <a:latin typeface="Verdana"/>
                <a:cs typeface="Verdana"/>
              </a:rPr>
              <a:t>й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95">
                <a:latin typeface="Verdana"/>
                <a:cs typeface="Verdana"/>
              </a:rPr>
              <a:t>с</a:t>
            </a:r>
            <a:r>
              <a:rPr dirty="0" sz="1000" spc="-155">
                <a:latin typeface="Verdana"/>
                <a:cs typeface="Verdana"/>
              </a:rPr>
              <a:t>е</a:t>
            </a:r>
            <a:r>
              <a:rPr dirty="0" sz="1000" spc="-110">
                <a:latin typeface="Verdana"/>
                <a:cs typeface="Verdana"/>
              </a:rPr>
              <a:t>р</a:t>
            </a:r>
            <a:r>
              <a:rPr dirty="0" sz="1000" spc="-40">
                <a:latin typeface="Verdana"/>
                <a:cs typeface="Verdana"/>
              </a:rPr>
              <a:t>т</a:t>
            </a:r>
            <a:r>
              <a:rPr dirty="0" sz="1000" spc="-110">
                <a:latin typeface="Verdana"/>
                <a:cs typeface="Verdana"/>
              </a:rPr>
              <a:t>и</a:t>
            </a:r>
            <a:r>
              <a:rPr dirty="0" sz="1000" spc="-80">
                <a:latin typeface="Verdana"/>
                <a:cs typeface="Verdana"/>
              </a:rPr>
              <a:t>ф</a:t>
            </a:r>
            <a:r>
              <a:rPr dirty="0" sz="1000" spc="-110">
                <a:latin typeface="Verdana"/>
                <a:cs typeface="Verdana"/>
              </a:rPr>
              <a:t>и</a:t>
            </a:r>
            <a:r>
              <a:rPr dirty="0" sz="1000" spc="-140">
                <a:latin typeface="Verdana"/>
                <a:cs typeface="Verdana"/>
              </a:rPr>
              <a:t>к</a:t>
            </a:r>
            <a:r>
              <a:rPr dirty="0" sz="1000" spc="-125">
                <a:latin typeface="Verdana"/>
                <a:cs typeface="Verdana"/>
              </a:rPr>
              <a:t>а</a:t>
            </a:r>
            <a:r>
              <a:rPr dirty="0" sz="1000" spc="-100">
                <a:latin typeface="Verdana"/>
                <a:cs typeface="Verdana"/>
              </a:rPr>
              <a:t>ц</a:t>
            </a:r>
            <a:r>
              <a:rPr dirty="0" sz="1000" spc="-110">
                <a:latin typeface="Verdana"/>
                <a:cs typeface="Verdana"/>
              </a:rPr>
              <a:t>и</a:t>
            </a:r>
            <a:r>
              <a:rPr dirty="0" sz="1000" spc="-110">
                <a:latin typeface="Verdana"/>
                <a:cs typeface="Verdana"/>
              </a:rPr>
              <a:t>о</a:t>
            </a:r>
            <a:r>
              <a:rPr dirty="0" sz="1000" spc="-125">
                <a:latin typeface="Verdana"/>
                <a:cs typeface="Verdana"/>
              </a:rPr>
              <a:t>нн</a:t>
            </a:r>
            <a:r>
              <a:rPr dirty="0" sz="1000" spc="-114">
                <a:latin typeface="Verdana"/>
                <a:cs typeface="Verdana"/>
              </a:rPr>
              <a:t>ы</a:t>
            </a:r>
            <a:r>
              <a:rPr dirty="0" sz="1000" spc="-110">
                <a:latin typeface="Verdana"/>
                <a:cs typeface="Verdana"/>
              </a:rPr>
              <a:t>й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135">
                <a:latin typeface="Verdana"/>
                <a:cs typeface="Verdana"/>
              </a:rPr>
              <a:t>у</a:t>
            </a:r>
            <a:r>
              <a:rPr dirty="0" sz="1000" spc="-110">
                <a:latin typeface="Verdana"/>
                <a:cs typeface="Verdana"/>
              </a:rPr>
              <a:t>р</a:t>
            </a:r>
            <a:r>
              <a:rPr dirty="0" sz="1000" spc="-110">
                <a:latin typeface="Verdana"/>
                <a:cs typeface="Verdana"/>
              </a:rPr>
              <a:t>о</a:t>
            </a:r>
            <a:r>
              <a:rPr dirty="0" sz="1000" spc="-120">
                <a:latin typeface="Verdana"/>
                <a:cs typeface="Verdana"/>
              </a:rPr>
              <a:t>в</a:t>
            </a:r>
            <a:r>
              <a:rPr dirty="0" sz="1000" spc="-155">
                <a:latin typeface="Verdana"/>
                <a:cs typeface="Verdana"/>
              </a:rPr>
              <a:t>е</a:t>
            </a:r>
            <a:r>
              <a:rPr dirty="0" sz="1000" spc="-125">
                <a:latin typeface="Verdana"/>
                <a:cs typeface="Verdana"/>
              </a:rPr>
              <a:t>н</a:t>
            </a:r>
            <a:r>
              <a:rPr dirty="0" sz="1000" spc="-160">
                <a:latin typeface="Verdana"/>
                <a:cs typeface="Verdana"/>
              </a:rPr>
              <a:t>1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50">
                <a:latin typeface="Microsoft Sans Serif"/>
                <a:cs typeface="Microsoft Sans Serif"/>
              </a:rPr>
              <a:t>(</a:t>
            </a:r>
            <a:r>
              <a:rPr dirty="0" sz="1000" spc="-25">
                <a:latin typeface="Verdana"/>
                <a:cs typeface="Verdana"/>
              </a:rPr>
              <a:t>В</a:t>
            </a:r>
            <a:r>
              <a:rPr dirty="0" sz="1000" spc="-60">
                <a:latin typeface="Microsoft Sans Serif"/>
                <a:cs typeface="Microsoft Sans Serif"/>
              </a:rPr>
              <a:t>1</a:t>
            </a:r>
            <a:r>
              <a:rPr dirty="0" sz="1000" spc="50">
                <a:latin typeface="Microsoft Sans Serif"/>
                <a:cs typeface="Microsoft Sans Serif"/>
              </a:rPr>
              <a:t>)</a:t>
            </a:r>
            <a:r>
              <a:rPr dirty="0" sz="1000" spc="-5">
                <a:latin typeface="Microsoft Sans Serif"/>
                <a:cs typeface="Microsoft Sans Serif"/>
              </a:rPr>
              <a:t>;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95"/>
              </a:lnSpc>
            </a:pPr>
            <a:r>
              <a:rPr dirty="0" sz="1000" spc="-5">
                <a:latin typeface="SimSun"/>
                <a:cs typeface="SimSun"/>
              </a:rPr>
              <a:t>一级：词汇</a:t>
            </a:r>
            <a:r>
              <a:rPr dirty="0" sz="1000" spc="-60">
                <a:latin typeface="Microsoft Sans Serif"/>
                <a:cs typeface="Microsoft Sans Serif"/>
              </a:rPr>
              <a:t>2300</a:t>
            </a:r>
            <a:r>
              <a:rPr dirty="0" sz="1000" spc="-5">
                <a:latin typeface="SimSun"/>
                <a:cs typeface="SimSun"/>
              </a:rPr>
              <a:t>以上，在日常生活和专业领域进行一定的交流，进入俄罗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ts val="1200"/>
              </a:lnSpc>
            </a:pPr>
            <a:r>
              <a:rPr dirty="0" sz="1000" spc="-5">
                <a:latin typeface="SimSun"/>
                <a:cs typeface="SimSun"/>
              </a:rPr>
              <a:t>斯大学的条件；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ts val="1200"/>
              </a:lnSpc>
              <a:spcBef>
                <a:spcPts val="390"/>
              </a:spcBef>
            </a:pPr>
            <a:r>
              <a:rPr dirty="0" sz="1000" spc="60">
                <a:latin typeface="Verdana"/>
                <a:cs typeface="Verdana"/>
              </a:rPr>
              <a:t>Т</a:t>
            </a:r>
            <a:r>
              <a:rPr dirty="0" sz="1000" spc="30">
                <a:latin typeface="Verdana"/>
                <a:cs typeface="Verdana"/>
              </a:rPr>
              <a:t>Р</a:t>
            </a:r>
            <a:r>
              <a:rPr dirty="0" sz="1000" spc="-5">
                <a:latin typeface="Verdana"/>
                <a:cs typeface="Verdana"/>
              </a:rPr>
              <a:t>К</a:t>
            </a:r>
            <a:r>
              <a:rPr dirty="0" sz="1000" spc="-60">
                <a:latin typeface="Verdana"/>
                <a:cs typeface="Verdana"/>
              </a:rPr>
              <a:t>И</a:t>
            </a:r>
            <a:r>
              <a:rPr dirty="0" sz="1000" spc="-5">
                <a:latin typeface="Microsoft Sans Serif"/>
                <a:cs typeface="Microsoft Sans Serif"/>
              </a:rPr>
              <a:t>-</a:t>
            </a:r>
            <a:r>
              <a:rPr dirty="0" sz="1000" spc="-60">
                <a:latin typeface="Microsoft Sans Serif"/>
                <a:cs typeface="Microsoft Sans Serif"/>
              </a:rPr>
              <a:t>2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00">
                <a:latin typeface="Verdana"/>
                <a:cs typeface="Verdana"/>
              </a:rPr>
              <a:t>—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25">
                <a:latin typeface="Verdana"/>
                <a:cs typeface="Verdana"/>
              </a:rPr>
              <a:t>В</a:t>
            </a:r>
            <a:r>
              <a:rPr dirty="0" sz="1000" spc="-40">
                <a:latin typeface="Verdana"/>
                <a:cs typeface="Verdana"/>
              </a:rPr>
              <a:t>т</a:t>
            </a:r>
            <a:r>
              <a:rPr dirty="0" sz="1000" spc="-110">
                <a:latin typeface="Verdana"/>
                <a:cs typeface="Verdana"/>
              </a:rPr>
              <a:t>о</a:t>
            </a:r>
            <a:r>
              <a:rPr dirty="0" sz="1000" spc="-110">
                <a:latin typeface="Verdana"/>
                <a:cs typeface="Verdana"/>
              </a:rPr>
              <a:t>р</a:t>
            </a:r>
            <a:r>
              <a:rPr dirty="0" sz="1000" spc="-110">
                <a:latin typeface="Verdana"/>
                <a:cs typeface="Verdana"/>
              </a:rPr>
              <a:t>о</a:t>
            </a:r>
            <a:r>
              <a:rPr dirty="0" sz="1000" spc="-110">
                <a:latin typeface="Verdana"/>
                <a:cs typeface="Verdana"/>
              </a:rPr>
              <a:t>й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95">
                <a:latin typeface="Verdana"/>
                <a:cs typeface="Verdana"/>
              </a:rPr>
              <a:t>с</a:t>
            </a:r>
            <a:r>
              <a:rPr dirty="0" sz="1000" spc="-155">
                <a:latin typeface="Verdana"/>
                <a:cs typeface="Verdana"/>
              </a:rPr>
              <a:t>е</a:t>
            </a:r>
            <a:r>
              <a:rPr dirty="0" sz="1000" spc="-110">
                <a:latin typeface="Verdana"/>
                <a:cs typeface="Verdana"/>
              </a:rPr>
              <a:t>р</a:t>
            </a:r>
            <a:r>
              <a:rPr dirty="0" sz="1000" spc="-40">
                <a:latin typeface="Verdana"/>
                <a:cs typeface="Verdana"/>
              </a:rPr>
              <a:t>т</a:t>
            </a:r>
            <a:r>
              <a:rPr dirty="0" sz="1000" spc="-110">
                <a:latin typeface="Verdana"/>
                <a:cs typeface="Verdana"/>
              </a:rPr>
              <a:t>и</a:t>
            </a:r>
            <a:r>
              <a:rPr dirty="0" sz="1000" spc="-80">
                <a:latin typeface="Verdana"/>
                <a:cs typeface="Verdana"/>
              </a:rPr>
              <a:t>ф</a:t>
            </a:r>
            <a:r>
              <a:rPr dirty="0" sz="1000" spc="-110">
                <a:latin typeface="Verdana"/>
                <a:cs typeface="Verdana"/>
              </a:rPr>
              <a:t>и</a:t>
            </a:r>
            <a:r>
              <a:rPr dirty="0" sz="1000" spc="-140">
                <a:latin typeface="Verdana"/>
                <a:cs typeface="Verdana"/>
              </a:rPr>
              <a:t>к</a:t>
            </a:r>
            <a:r>
              <a:rPr dirty="0" sz="1000" spc="-125">
                <a:latin typeface="Verdana"/>
                <a:cs typeface="Verdana"/>
              </a:rPr>
              <a:t>а</a:t>
            </a:r>
            <a:r>
              <a:rPr dirty="0" sz="1000" spc="-100">
                <a:latin typeface="Verdana"/>
                <a:cs typeface="Verdana"/>
              </a:rPr>
              <a:t>ц</a:t>
            </a:r>
            <a:r>
              <a:rPr dirty="0" sz="1000" spc="-110">
                <a:latin typeface="Verdana"/>
                <a:cs typeface="Verdana"/>
              </a:rPr>
              <a:t>и</a:t>
            </a:r>
            <a:r>
              <a:rPr dirty="0" sz="1000" spc="-110">
                <a:latin typeface="Verdana"/>
                <a:cs typeface="Verdana"/>
              </a:rPr>
              <a:t>о</a:t>
            </a:r>
            <a:r>
              <a:rPr dirty="0" sz="1000" spc="-125">
                <a:latin typeface="Verdana"/>
                <a:cs typeface="Verdana"/>
              </a:rPr>
              <a:t>нн</a:t>
            </a:r>
            <a:r>
              <a:rPr dirty="0" sz="1000" spc="-114">
                <a:latin typeface="Verdana"/>
                <a:cs typeface="Verdana"/>
              </a:rPr>
              <a:t>ы</a:t>
            </a:r>
            <a:r>
              <a:rPr dirty="0" sz="1000" spc="-110">
                <a:latin typeface="Verdana"/>
                <a:cs typeface="Verdana"/>
              </a:rPr>
              <a:t>й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135">
                <a:latin typeface="Verdana"/>
                <a:cs typeface="Verdana"/>
              </a:rPr>
              <a:t>у</a:t>
            </a:r>
            <a:r>
              <a:rPr dirty="0" sz="1000" spc="-110">
                <a:latin typeface="Verdana"/>
                <a:cs typeface="Verdana"/>
              </a:rPr>
              <a:t>р</a:t>
            </a:r>
            <a:r>
              <a:rPr dirty="0" sz="1000" spc="-110">
                <a:latin typeface="Verdana"/>
                <a:cs typeface="Verdana"/>
              </a:rPr>
              <a:t>о</a:t>
            </a:r>
            <a:r>
              <a:rPr dirty="0" sz="1000" spc="-120">
                <a:latin typeface="Verdana"/>
                <a:cs typeface="Verdana"/>
              </a:rPr>
              <a:t>в</a:t>
            </a:r>
            <a:r>
              <a:rPr dirty="0" sz="1000" spc="-155">
                <a:latin typeface="Verdana"/>
                <a:cs typeface="Verdana"/>
              </a:rPr>
              <a:t>е</a:t>
            </a:r>
            <a:r>
              <a:rPr dirty="0" sz="1000" spc="-125">
                <a:latin typeface="Verdana"/>
                <a:cs typeface="Verdana"/>
              </a:rPr>
              <a:t>н</a:t>
            </a:r>
            <a:r>
              <a:rPr dirty="0" sz="1000" spc="-160">
                <a:latin typeface="Verdana"/>
                <a:cs typeface="Verdana"/>
              </a:rPr>
              <a:t>1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50">
                <a:latin typeface="Microsoft Sans Serif"/>
                <a:cs typeface="Microsoft Sans Serif"/>
              </a:rPr>
              <a:t>(</a:t>
            </a:r>
            <a:r>
              <a:rPr dirty="0" sz="1000" spc="-25">
                <a:latin typeface="Verdana"/>
                <a:cs typeface="Verdana"/>
              </a:rPr>
              <a:t>В</a:t>
            </a:r>
            <a:r>
              <a:rPr dirty="0" sz="1000" spc="-60">
                <a:latin typeface="Microsoft Sans Serif"/>
                <a:cs typeface="Microsoft Sans Serif"/>
              </a:rPr>
              <a:t>2</a:t>
            </a:r>
            <a:r>
              <a:rPr dirty="0" sz="1000" spc="50">
                <a:latin typeface="Microsoft Sans Serif"/>
                <a:cs typeface="Microsoft Sans Serif"/>
              </a:rPr>
              <a:t>)</a:t>
            </a:r>
            <a:r>
              <a:rPr dirty="0" sz="1000" spc="-5">
                <a:latin typeface="Microsoft Sans Serif"/>
                <a:cs typeface="Microsoft Sans Serif"/>
              </a:rPr>
              <a:t>;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95"/>
              </a:lnSpc>
            </a:pPr>
            <a:r>
              <a:rPr dirty="0" sz="1000" spc="-5">
                <a:latin typeface="SimSun"/>
                <a:cs typeface="SimSun"/>
              </a:rPr>
              <a:t>二级：词汇</a:t>
            </a:r>
            <a:r>
              <a:rPr dirty="0" sz="1000" spc="-60">
                <a:latin typeface="Microsoft Sans Serif"/>
                <a:cs typeface="Microsoft Sans Serif"/>
              </a:rPr>
              <a:t>5000</a:t>
            </a:r>
            <a:r>
              <a:rPr dirty="0" sz="1000" spc="-5">
                <a:latin typeface="SimSun"/>
                <a:cs typeface="SimSun"/>
              </a:rPr>
              <a:t>以上，有较高的交际技能，能满足各种交际场合的需要，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ts val="1200"/>
              </a:lnSpc>
            </a:pPr>
            <a:r>
              <a:rPr dirty="0" sz="1000" spc="-5">
                <a:latin typeface="SimSun"/>
                <a:cs typeface="SimSun"/>
              </a:rPr>
              <a:t>能就专业领域进行交流，攻读非语言硕士；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ts val="1200"/>
              </a:lnSpc>
              <a:spcBef>
                <a:spcPts val="395"/>
              </a:spcBef>
            </a:pPr>
            <a:r>
              <a:rPr dirty="0" sz="1000" spc="60">
                <a:latin typeface="Verdana"/>
                <a:cs typeface="Verdana"/>
              </a:rPr>
              <a:t>Т</a:t>
            </a:r>
            <a:r>
              <a:rPr dirty="0" sz="1000" spc="30">
                <a:latin typeface="Verdana"/>
                <a:cs typeface="Verdana"/>
              </a:rPr>
              <a:t>Р</a:t>
            </a:r>
            <a:r>
              <a:rPr dirty="0" sz="1000" spc="-5">
                <a:latin typeface="Verdana"/>
                <a:cs typeface="Verdana"/>
              </a:rPr>
              <a:t>К</a:t>
            </a:r>
            <a:r>
              <a:rPr dirty="0" sz="1000" spc="-60">
                <a:latin typeface="Verdana"/>
                <a:cs typeface="Verdana"/>
              </a:rPr>
              <a:t>И</a:t>
            </a:r>
            <a:r>
              <a:rPr dirty="0" sz="1000" spc="-5">
                <a:latin typeface="Microsoft Sans Serif"/>
                <a:cs typeface="Microsoft Sans Serif"/>
              </a:rPr>
              <a:t>-</a:t>
            </a:r>
            <a:r>
              <a:rPr dirty="0" sz="1000" spc="-60">
                <a:latin typeface="Microsoft Sans Serif"/>
                <a:cs typeface="Microsoft Sans Serif"/>
              </a:rPr>
              <a:t>3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00">
                <a:latin typeface="Verdana"/>
                <a:cs typeface="Verdana"/>
              </a:rPr>
              <a:t>—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60">
                <a:latin typeface="Verdana"/>
                <a:cs typeface="Verdana"/>
              </a:rPr>
              <a:t>Т</a:t>
            </a:r>
            <a:r>
              <a:rPr dirty="0" sz="1000" spc="-110">
                <a:latin typeface="Verdana"/>
                <a:cs typeface="Verdana"/>
              </a:rPr>
              <a:t>р</a:t>
            </a:r>
            <a:r>
              <a:rPr dirty="0" sz="1000" spc="-155">
                <a:latin typeface="Verdana"/>
                <a:cs typeface="Verdana"/>
              </a:rPr>
              <a:t>е</a:t>
            </a:r>
            <a:r>
              <a:rPr dirty="0" sz="1000" spc="-40">
                <a:latin typeface="Verdana"/>
                <a:cs typeface="Verdana"/>
              </a:rPr>
              <a:t>т</a:t>
            </a:r>
            <a:r>
              <a:rPr dirty="0" sz="1000" spc="-110">
                <a:latin typeface="Verdana"/>
                <a:cs typeface="Verdana"/>
              </a:rPr>
              <a:t>ий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95">
                <a:latin typeface="Verdana"/>
                <a:cs typeface="Verdana"/>
              </a:rPr>
              <a:t>с</a:t>
            </a:r>
            <a:r>
              <a:rPr dirty="0" sz="1000" spc="-155">
                <a:latin typeface="Verdana"/>
                <a:cs typeface="Verdana"/>
              </a:rPr>
              <a:t>е</a:t>
            </a:r>
            <a:r>
              <a:rPr dirty="0" sz="1000" spc="-110">
                <a:latin typeface="Verdana"/>
                <a:cs typeface="Verdana"/>
              </a:rPr>
              <a:t>р</a:t>
            </a:r>
            <a:r>
              <a:rPr dirty="0" sz="1000" spc="-40">
                <a:latin typeface="Verdana"/>
                <a:cs typeface="Verdana"/>
              </a:rPr>
              <a:t>т</a:t>
            </a:r>
            <a:r>
              <a:rPr dirty="0" sz="1000" spc="-110">
                <a:latin typeface="Verdana"/>
                <a:cs typeface="Verdana"/>
              </a:rPr>
              <a:t>и</a:t>
            </a:r>
            <a:r>
              <a:rPr dirty="0" sz="1000" spc="-80">
                <a:latin typeface="Verdana"/>
                <a:cs typeface="Verdana"/>
              </a:rPr>
              <a:t>ф</a:t>
            </a:r>
            <a:r>
              <a:rPr dirty="0" sz="1000" spc="-110">
                <a:latin typeface="Verdana"/>
                <a:cs typeface="Verdana"/>
              </a:rPr>
              <a:t>и</a:t>
            </a:r>
            <a:r>
              <a:rPr dirty="0" sz="1000" spc="-140">
                <a:latin typeface="Verdana"/>
                <a:cs typeface="Verdana"/>
              </a:rPr>
              <a:t>к</a:t>
            </a:r>
            <a:r>
              <a:rPr dirty="0" sz="1000" spc="-125">
                <a:latin typeface="Verdana"/>
                <a:cs typeface="Verdana"/>
              </a:rPr>
              <a:t>а</a:t>
            </a:r>
            <a:r>
              <a:rPr dirty="0" sz="1000" spc="-100">
                <a:latin typeface="Verdana"/>
                <a:cs typeface="Verdana"/>
              </a:rPr>
              <a:t>ц</a:t>
            </a:r>
            <a:r>
              <a:rPr dirty="0" sz="1000" spc="-110">
                <a:latin typeface="Verdana"/>
                <a:cs typeface="Verdana"/>
              </a:rPr>
              <a:t>и</a:t>
            </a:r>
            <a:r>
              <a:rPr dirty="0" sz="1000" spc="-110">
                <a:latin typeface="Verdana"/>
                <a:cs typeface="Verdana"/>
              </a:rPr>
              <a:t>о</a:t>
            </a:r>
            <a:r>
              <a:rPr dirty="0" sz="1000" spc="-125">
                <a:latin typeface="Verdana"/>
                <a:cs typeface="Verdana"/>
              </a:rPr>
              <a:t>нн</a:t>
            </a:r>
            <a:r>
              <a:rPr dirty="0" sz="1000" spc="-114">
                <a:latin typeface="Verdana"/>
                <a:cs typeface="Verdana"/>
              </a:rPr>
              <a:t>ы</a:t>
            </a:r>
            <a:r>
              <a:rPr dirty="0" sz="1000" spc="-110">
                <a:latin typeface="Verdana"/>
                <a:cs typeface="Verdana"/>
              </a:rPr>
              <a:t>й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135">
                <a:latin typeface="Verdana"/>
                <a:cs typeface="Verdana"/>
              </a:rPr>
              <a:t>у</a:t>
            </a:r>
            <a:r>
              <a:rPr dirty="0" sz="1000" spc="-110">
                <a:latin typeface="Verdana"/>
                <a:cs typeface="Verdana"/>
              </a:rPr>
              <a:t>р</a:t>
            </a:r>
            <a:r>
              <a:rPr dirty="0" sz="1000" spc="-110">
                <a:latin typeface="Verdana"/>
                <a:cs typeface="Verdana"/>
              </a:rPr>
              <a:t>о</a:t>
            </a:r>
            <a:r>
              <a:rPr dirty="0" sz="1000" spc="-120">
                <a:latin typeface="Verdana"/>
                <a:cs typeface="Verdana"/>
              </a:rPr>
              <a:t>в</a:t>
            </a:r>
            <a:r>
              <a:rPr dirty="0" sz="1000" spc="-155">
                <a:latin typeface="Verdana"/>
                <a:cs typeface="Verdana"/>
              </a:rPr>
              <a:t>е</a:t>
            </a:r>
            <a:r>
              <a:rPr dirty="0" sz="1000" spc="-125">
                <a:latin typeface="Verdana"/>
                <a:cs typeface="Verdana"/>
              </a:rPr>
              <a:t>н</a:t>
            </a:r>
            <a:r>
              <a:rPr dirty="0" sz="1000" spc="-160">
                <a:latin typeface="Verdana"/>
                <a:cs typeface="Verdana"/>
              </a:rPr>
              <a:t>1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50">
                <a:latin typeface="Microsoft Sans Serif"/>
                <a:cs typeface="Microsoft Sans Serif"/>
              </a:rPr>
              <a:t>(</a:t>
            </a:r>
            <a:r>
              <a:rPr dirty="0" sz="1000" spc="-65">
                <a:latin typeface="Verdana"/>
                <a:cs typeface="Verdana"/>
              </a:rPr>
              <a:t>С</a:t>
            </a:r>
            <a:r>
              <a:rPr dirty="0" sz="1000" spc="-60">
                <a:latin typeface="Microsoft Sans Serif"/>
                <a:cs typeface="Microsoft Sans Serif"/>
              </a:rPr>
              <a:t>1</a:t>
            </a:r>
            <a:r>
              <a:rPr dirty="0" sz="1000" spc="50">
                <a:latin typeface="Microsoft Sans Serif"/>
                <a:cs typeface="Microsoft Sans Serif"/>
              </a:rPr>
              <a:t>)</a:t>
            </a:r>
            <a:r>
              <a:rPr dirty="0" sz="1000" spc="-5">
                <a:latin typeface="Microsoft Sans Serif"/>
                <a:cs typeface="Microsoft Sans Serif"/>
              </a:rPr>
              <a:t>;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95"/>
              </a:lnSpc>
            </a:pPr>
            <a:r>
              <a:rPr dirty="0" sz="1000" spc="-5">
                <a:latin typeface="SimSun"/>
                <a:cs typeface="SimSun"/>
              </a:rPr>
              <a:t>三级：词汇</a:t>
            </a:r>
            <a:r>
              <a:rPr dirty="0" sz="1000" spc="-60">
                <a:latin typeface="Microsoft Sans Serif"/>
                <a:cs typeface="Microsoft Sans Serif"/>
              </a:rPr>
              <a:t>9000</a:t>
            </a:r>
            <a:r>
              <a:rPr dirty="0" sz="1000" spc="5">
                <a:latin typeface="Microsoft Sans Serif"/>
                <a:cs typeface="Microsoft Sans Serif"/>
              </a:rPr>
              <a:t> </a:t>
            </a:r>
            <a:r>
              <a:rPr dirty="0" sz="1000" spc="-5">
                <a:latin typeface="SimSun"/>
                <a:cs typeface="SimSun"/>
              </a:rPr>
              <a:t>以上，很高的交流能力，可满足各种场合下的。交际需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ts val="1200"/>
              </a:lnSpc>
            </a:pPr>
            <a:r>
              <a:rPr dirty="0" sz="1000" spc="-5">
                <a:latin typeface="SimSun"/>
                <a:cs typeface="SimSun"/>
              </a:rPr>
              <a:t>要，并可从事语言学领域的职业活动。攻读语言学硕士的必要条件</a:t>
            </a:r>
            <a:r>
              <a:rPr dirty="0" sz="1000" spc="50">
                <a:latin typeface="Microsoft Sans Serif"/>
                <a:cs typeface="Microsoft Sans Serif"/>
              </a:rPr>
              <a:t>)</a:t>
            </a:r>
            <a:r>
              <a:rPr dirty="0" sz="1000" spc="5">
                <a:latin typeface="Microsoft Sans Serif"/>
                <a:cs typeface="Microsoft Sans Serif"/>
              </a:rPr>
              <a:t> </a:t>
            </a:r>
            <a:r>
              <a:rPr dirty="0" sz="1000" spc="-5">
                <a:latin typeface="SimSun"/>
                <a:cs typeface="SimSun"/>
              </a:rPr>
              <a:t>；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ts val="1200"/>
              </a:lnSpc>
              <a:spcBef>
                <a:spcPts val="395"/>
              </a:spcBef>
            </a:pPr>
            <a:r>
              <a:rPr dirty="0" sz="1000" spc="60">
                <a:latin typeface="Verdana"/>
                <a:cs typeface="Verdana"/>
              </a:rPr>
              <a:t>Т</a:t>
            </a:r>
            <a:r>
              <a:rPr dirty="0" sz="1000" spc="30">
                <a:latin typeface="Verdana"/>
                <a:cs typeface="Verdana"/>
              </a:rPr>
              <a:t>Р</a:t>
            </a:r>
            <a:r>
              <a:rPr dirty="0" sz="1000" spc="-5">
                <a:latin typeface="Verdana"/>
                <a:cs typeface="Verdana"/>
              </a:rPr>
              <a:t>К</a:t>
            </a:r>
            <a:r>
              <a:rPr dirty="0" sz="1000" spc="-60">
                <a:latin typeface="Verdana"/>
                <a:cs typeface="Verdana"/>
              </a:rPr>
              <a:t>И</a:t>
            </a:r>
            <a:r>
              <a:rPr dirty="0" sz="1000" spc="-200">
                <a:latin typeface="Verdana"/>
                <a:cs typeface="Verdana"/>
              </a:rPr>
              <a:t>—</a:t>
            </a:r>
            <a:r>
              <a:rPr dirty="0" sz="1000" spc="-60">
                <a:latin typeface="Microsoft Sans Serif"/>
                <a:cs typeface="Microsoft Sans Serif"/>
              </a:rPr>
              <a:t>4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00">
                <a:latin typeface="Verdana"/>
                <a:cs typeface="Verdana"/>
              </a:rPr>
              <a:t>—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25">
                <a:latin typeface="Verdana"/>
                <a:cs typeface="Verdana"/>
              </a:rPr>
              <a:t>Ч</a:t>
            </a:r>
            <a:r>
              <a:rPr dirty="0" sz="1000" spc="-155">
                <a:latin typeface="Verdana"/>
                <a:cs typeface="Verdana"/>
              </a:rPr>
              <a:t>е</a:t>
            </a:r>
            <a:r>
              <a:rPr dirty="0" sz="1000" spc="-40">
                <a:latin typeface="Verdana"/>
                <a:cs typeface="Verdana"/>
              </a:rPr>
              <a:t>т</a:t>
            </a:r>
            <a:r>
              <a:rPr dirty="0" sz="1000" spc="-120">
                <a:latin typeface="Verdana"/>
                <a:cs typeface="Verdana"/>
              </a:rPr>
              <a:t>в</a:t>
            </a:r>
            <a:r>
              <a:rPr dirty="0" sz="1000" spc="-155">
                <a:latin typeface="Verdana"/>
                <a:cs typeface="Verdana"/>
              </a:rPr>
              <a:t>ё</a:t>
            </a:r>
            <a:r>
              <a:rPr dirty="0" sz="1000" spc="-110">
                <a:latin typeface="Verdana"/>
                <a:cs typeface="Verdana"/>
              </a:rPr>
              <a:t>р</a:t>
            </a:r>
            <a:r>
              <a:rPr dirty="0" sz="1000" spc="-40">
                <a:latin typeface="Verdana"/>
                <a:cs typeface="Verdana"/>
              </a:rPr>
              <a:t>т</a:t>
            </a:r>
            <a:r>
              <a:rPr dirty="0" sz="1000" spc="-114">
                <a:latin typeface="Verdana"/>
                <a:cs typeface="Verdana"/>
              </a:rPr>
              <a:t>ы</a:t>
            </a:r>
            <a:r>
              <a:rPr dirty="0" sz="1000" spc="-110">
                <a:latin typeface="Verdana"/>
                <a:cs typeface="Verdana"/>
              </a:rPr>
              <a:t>й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95">
                <a:latin typeface="Verdana"/>
                <a:cs typeface="Verdana"/>
              </a:rPr>
              <a:t>с</a:t>
            </a:r>
            <a:r>
              <a:rPr dirty="0" sz="1000" spc="-155">
                <a:latin typeface="Verdana"/>
                <a:cs typeface="Verdana"/>
              </a:rPr>
              <a:t>е</a:t>
            </a:r>
            <a:r>
              <a:rPr dirty="0" sz="1000" spc="-110">
                <a:latin typeface="Verdana"/>
                <a:cs typeface="Verdana"/>
              </a:rPr>
              <a:t>р</a:t>
            </a:r>
            <a:r>
              <a:rPr dirty="0" sz="1000" spc="-40">
                <a:latin typeface="Verdana"/>
                <a:cs typeface="Verdana"/>
              </a:rPr>
              <a:t>т</a:t>
            </a:r>
            <a:r>
              <a:rPr dirty="0" sz="1000" spc="-110">
                <a:latin typeface="Verdana"/>
                <a:cs typeface="Verdana"/>
              </a:rPr>
              <a:t>и</a:t>
            </a:r>
            <a:r>
              <a:rPr dirty="0" sz="1000" spc="-80">
                <a:latin typeface="Verdana"/>
                <a:cs typeface="Verdana"/>
              </a:rPr>
              <a:t>ф</a:t>
            </a:r>
            <a:r>
              <a:rPr dirty="0" sz="1000" spc="-110">
                <a:latin typeface="Verdana"/>
                <a:cs typeface="Verdana"/>
              </a:rPr>
              <a:t>и</a:t>
            </a:r>
            <a:r>
              <a:rPr dirty="0" sz="1000" spc="-140">
                <a:latin typeface="Verdana"/>
                <a:cs typeface="Verdana"/>
              </a:rPr>
              <a:t>к</a:t>
            </a:r>
            <a:r>
              <a:rPr dirty="0" sz="1000" spc="-125">
                <a:latin typeface="Verdana"/>
                <a:cs typeface="Verdana"/>
              </a:rPr>
              <a:t>а</a:t>
            </a:r>
            <a:r>
              <a:rPr dirty="0" sz="1000" spc="-100">
                <a:latin typeface="Verdana"/>
                <a:cs typeface="Verdana"/>
              </a:rPr>
              <a:t>ц</a:t>
            </a:r>
            <a:r>
              <a:rPr dirty="0" sz="1000" spc="-110">
                <a:latin typeface="Verdana"/>
                <a:cs typeface="Verdana"/>
              </a:rPr>
              <a:t>и</a:t>
            </a:r>
            <a:r>
              <a:rPr dirty="0" sz="1000" spc="-110">
                <a:latin typeface="Verdana"/>
                <a:cs typeface="Verdana"/>
              </a:rPr>
              <a:t>о</a:t>
            </a:r>
            <a:r>
              <a:rPr dirty="0" sz="1000" spc="-125">
                <a:latin typeface="Verdana"/>
                <a:cs typeface="Verdana"/>
              </a:rPr>
              <a:t>нн</a:t>
            </a:r>
            <a:r>
              <a:rPr dirty="0" sz="1000" spc="-114">
                <a:latin typeface="Verdana"/>
                <a:cs typeface="Verdana"/>
              </a:rPr>
              <a:t>ы</a:t>
            </a:r>
            <a:r>
              <a:rPr dirty="0" sz="1000" spc="-110">
                <a:latin typeface="Verdana"/>
                <a:cs typeface="Verdana"/>
              </a:rPr>
              <a:t>й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135">
                <a:latin typeface="Verdana"/>
                <a:cs typeface="Verdana"/>
              </a:rPr>
              <a:t>у</a:t>
            </a:r>
            <a:r>
              <a:rPr dirty="0" sz="1000" spc="-110">
                <a:latin typeface="Verdana"/>
                <a:cs typeface="Verdana"/>
              </a:rPr>
              <a:t>р</a:t>
            </a:r>
            <a:r>
              <a:rPr dirty="0" sz="1000" spc="-110">
                <a:latin typeface="Verdana"/>
                <a:cs typeface="Verdana"/>
              </a:rPr>
              <a:t>о</a:t>
            </a:r>
            <a:r>
              <a:rPr dirty="0" sz="1000" spc="-120">
                <a:latin typeface="Verdana"/>
                <a:cs typeface="Verdana"/>
              </a:rPr>
              <a:t>в</a:t>
            </a:r>
            <a:r>
              <a:rPr dirty="0" sz="1000" spc="-155">
                <a:latin typeface="Verdana"/>
                <a:cs typeface="Verdana"/>
              </a:rPr>
              <a:t>е</a:t>
            </a:r>
            <a:r>
              <a:rPr dirty="0" sz="1000" spc="-125">
                <a:latin typeface="Verdana"/>
                <a:cs typeface="Verdana"/>
              </a:rPr>
              <a:t>н</a:t>
            </a:r>
            <a:r>
              <a:rPr dirty="0" sz="1000" spc="-160">
                <a:latin typeface="Verdana"/>
                <a:cs typeface="Verdana"/>
              </a:rPr>
              <a:t>1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50">
                <a:latin typeface="Microsoft Sans Serif"/>
                <a:cs typeface="Microsoft Sans Serif"/>
              </a:rPr>
              <a:t>(</a:t>
            </a:r>
            <a:r>
              <a:rPr dirty="0" sz="1000" spc="-65">
                <a:latin typeface="Verdana"/>
                <a:cs typeface="Verdana"/>
              </a:rPr>
              <a:t>С</a:t>
            </a:r>
            <a:r>
              <a:rPr dirty="0" sz="1000" spc="-60">
                <a:latin typeface="Microsoft Sans Serif"/>
                <a:cs typeface="Microsoft Sans Serif"/>
              </a:rPr>
              <a:t>2</a:t>
            </a:r>
            <a:r>
              <a:rPr dirty="0" sz="1000" spc="50">
                <a:latin typeface="Microsoft Sans Serif"/>
                <a:cs typeface="Microsoft Sans Serif"/>
              </a:rPr>
              <a:t>)</a:t>
            </a:r>
            <a:r>
              <a:rPr dirty="0" sz="1000" spc="-5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200"/>
              </a:lnSpc>
            </a:pPr>
            <a:r>
              <a:rPr dirty="0" sz="1000" spc="-5">
                <a:latin typeface="SimSun"/>
                <a:cs typeface="SimSun"/>
              </a:rPr>
              <a:t>四级：接近母语水平。</a:t>
            </a:r>
            <a:endParaRPr sz="1000">
              <a:latin typeface="SimSun"/>
              <a:cs typeface="SimSun"/>
            </a:endParaRPr>
          </a:p>
          <a:p>
            <a:pPr algn="r" marR="5080">
              <a:lnSpc>
                <a:spcPct val="100000"/>
              </a:lnSpc>
              <a:spcBef>
                <a:spcPts val="265"/>
              </a:spcBef>
              <a:tabLst>
                <a:tab pos="386080" algn="l"/>
              </a:tabLst>
            </a:pPr>
            <a:r>
              <a:rPr dirty="0" sz="600" spc="-30">
                <a:solidFill>
                  <a:srgbClr val="7A0000"/>
                </a:solidFill>
                <a:latin typeface="Lucida Sans Unicode"/>
                <a:cs typeface="Lucida Sans Unicode"/>
              </a:rPr>
              <a:t>2018	4</a:t>
            </a:r>
            <a:r>
              <a:rPr dirty="0" sz="600" spc="5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dirty="0" sz="600" spc="35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dirty="0" sz="600" spc="5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dirty="0" sz="600" spc="-30">
                <a:solidFill>
                  <a:srgbClr val="7A0000"/>
                </a:solidFill>
                <a:latin typeface="Lucida Sans Unicode"/>
                <a:cs typeface="Lucida Sans Unicode"/>
              </a:rPr>
              <a:t>10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4001" y="0"/>
            <a:ext cx="2304415" cy="14033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13335" rIns="0" bIns="0" rtlCol="0" vert="horz">
            <a:spAutoFit/>
          </a:bodyPr>
          <a:lstStyle/>
          <a:p>
            <a:pPr marL="67310">
              <a:lnSpc>
                <a:spcPct val="100000"/>
              </a:lnSpc>
              <a:spcBef>
                <a:spcPts val="105"/>
              </a:spcBef>
            </a:pPr>
            <a:r>
              <a:rPr dirty="0" sz="600" spc="-5">
                <a:solidFill>
                  <a:srgbClr val="7A0000"/>
                </a:solidFill>
                <a:latin typeface="SimSun"/>
                <a:cs typeface="SimSun"/>
                <a:hlinkClick r:id="rId2" action="ppaction://hlinksldjump"/>
              </a:rPr>
              <a:t>考试科目</a:t>
            </a:r>
            <a:endParaRPr sz="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40107"/>
            <a:ext cx="4608195" cy="35433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78740" rIns="0" bIns="0" rtlCol="0" vert="horz">
            <a:spAutoFit/>
          </a:bodyPr>
          <a:lstStyle/>
          <a:p>
            <a:pPr marL="223520">
              <a:lnSpc>
                <a:spcPct val="100000"/>
              </a:lnSpc>
              <a:spcBef>
                <a:spcPts val="620"/>
              </a:spcBef>
            </a:pPr>
            <a:r>
              <a:rPr dirty="0" sz="1400" spc="30">
                <a:solidFill>
                  <a:srgbClr val="CC0000"/>
                </a:solidFill>
                <a:latin typeface="SimSun"/>
                <a:cs typeface="SimSun"/>
              </a:rPr>
              <a:t>目录</a:t>
            </a:r>
            <a:endParaRPr sz="1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621" y="1217630"/>
            <a:ext cx="69187" cy="691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3725" y="1139771"/>
            <a:ext cx="57975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solidFill>
                  <a:srgbClr val="CCCCCC"/>
                </a:solidFill>
                <a:latin typeface="SimSun"/>
                <a:cs typeface="SimSun"/>
                <a:hlinkClick r:id="rId4" action="ppaction://hlinksldjump"/>
              </a:rPr>
              <a:t>等级水平 </a:t>
            </a:r>
            <a:r>
              <a:rPr dirty="0" sz="1100" spc="-10">
                <a:latin typeface="SimSun"/>
                <a:cs typeface="SimSun"/>
                <a:hlinkClick r:id="rId2" action="ppaction://hlinksldjump"/>
              </a:rPr>
              <a:t>考试科目 </a:t>
            </a:r>
            <a:r>
              <a:rPr dirty="0" sz="1100" spc="-10">
                <a:solidFill>
                  <a:srgbClr val="CCCCCC"/>
                </a:solidFill>
                <a:latin typeface="SimSun"/>
                <a:cs typeface="SimSun"/>
                <a:hlinkClick r:id="rId5" action="ppaction://hlinksldjump"/>
              </a:rPr>
              <a:t>考试费用</a:t>
            </a:r>
            <a:endParaRPr sz="1100">
              <a:latin typeface="SimSun"/>
              <a:cs typeface="SimSun"/>
            </a:endParaRPr>
          </a:p>
        </p:txBody>
      </p:sp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7621" y="1389705"/>
            <a:ext cx="69187" cy="691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621" y="1561779"/>
            <a:ext cx="69187" cy="691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278"/>
            <a:ext cx="3072130" cy="109855"/>
            <a:chOff x="0" y="3346278"/>
            <a:chExt cx="3072130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27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7" y="0"/>
                  </a:moveTo>
                  <a:lnTo>
                    <a:pt x="0" y="0"/>
                  </a:lnTo>
                  <a:lnTo>
                    <a:pt x="0" y="109723"/>
                  </a:lnTo>
                  <a:lnTo>
                    <a:pt x="1535977" y="109723"/>
                  </a:lnTo>
                  <a:lnTo>
                    <a:pt x="1535977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35977" y="334627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3"/>
                  </a:lnTo>
                  <a:lnTo>
                    <a:pt x="1535976" y="1097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002459" y="3333625"/>
            <a:ext cx="6330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F0000"/>
                </a:solidFill>
                <a:latin typeface="SimSun"/>
                <a:cs typeface="SimSun"/>
                <a:hlinkClick r:id="rId7" action="ppaction://hlinksldjump"/>
              </a:rPr>
              <a:t>对外俄语等级考试</a:t>
            </a:r>
            <a:endParaRPr sz="6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1953" y="334627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7" y="0"/>
                </a:moveTo>
                <a:lnTo>
                  <a:pt x="0" y="0"/>
                </a:lnTo>
                <a:lnTo>
                  <a:pt x="0" y="109723"/>
                </a:lnTo>
                <a:lnTo>
                  <a:pt x="1535977" y="109723"/>
                </a:lnTo>
                <a:lnTo>
                  <a:pt x="153597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903798" y="3333625"/>
            <a:ext cx="2038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7A0000"/>
                </a:solidFill>
                <a:latin typeface="Lucida Sans Unicode"/>
                <a:cs typeface="Lucida Sans Unicode"/>
              </a:rPr>
              <a:t>2018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90028" y="3333625"/>
            <a:ext cx="2635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7A0000"/>
                </a:solidFill>
                <a:latin typeface="Lucida Sans Unicode"/>
                <a:cs typeface="Lucida Sans Unicode"/>
              </a:rPr>
              <a:t>5</a:t>
            </a:r>
            <a:r>
              <a:rPr dirty="0" sz="60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dirty="0" sz="600" spc="35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dirty="0" sz="60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dirty="0" sz="600" spc="-30">
                <a:solidFill>
                  <a:srgbClr val="7A0000"/>
                </a:solidFill>
                <a:latin typeface="Lucida Sans Unicode"/>
                <a:cs typeface="Lucida Sans Unicode"/>
              </a:rPr>
              <a:t>10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107"/>
            <a:ext cx="4608195" cy="354330"/>
          </a:xfrm>
          <a:prstGeom prst="rect"/>
          <a:solidFill>
            <a:srgbClr val="F2F2F2"/>
          </a:solidFill>
        </p:spPr>
        <p:txBody>
          <a:bodyPr wrap="square" lIns="0" tIns="7874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20"/>
              </a:spcBef>
            </a:pPr>
            <a:r>
              <a:rPr dirty="0" spc="30"/>
              <a:t>考试科目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065781"/>
            <a:ext cx="4608195" cy="485140"/>
            <a:chOff x="0" y="1065781"/>
            <a:chExt cx="4608195" cy="4851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39743"/>
              <a:ext cx="4608000" cy="536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65781"/>
              <a:ext cx="4608000" cy="48467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1633150"/>
            <a:ext cx="4608195" cy="1056005"/>
            <a:chOff x="0" y="1633150"/>
            <a:chExt cx="4608195" cy="105600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823876"/>
              <a:ext cx="4608000" cy="536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33150"/>
              <a:ext cx="4608000" cy="105599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5845" y="1005057"/>
            <a:ext cx="4238625" cy="156527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100" spc="-10">
                <a:solidFill>
                  <a:srgbClr val="3333B3"/>
                </a:solidFill>
                <a:latin typeface="SimSun"/>
                <a:cs typeface="SimSun"/>
              </a:rPr>
              <a:t>考试科目</a:t>
            </a: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100" spc="-10">
                <a:latin typeface="SimSun"/>
                <a:cs typeface="SimSun"/>
              </a:rPr>
              <a:t>语法词汇、阅读、写作、听力、口语。</a:t>
            </a:r>
            <a:endParaRPr sz="11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solidFill>
                  <a:srgbClr val="3333B3"/>
                </a:solidFill>
                <a:latin typeface="SimSun"/>
                <a:cs typeface="SimSun"/>
              </a:rPr>
              <a:t>考试安排</a:t>
            </a: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100" spc="-10">
                <a:latin typeface="SimSun"/>
                <a:cs typeface="SimSun"/>
              </a:rPr>
              <a:t>考试一般分两天进行。</a:t>
            </a: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SimSun"/>
                <a:cs typeface="SimSun"/>
              </a:rPr>
              <a:t>第一天考</a:t>
            </a:r>
            <a:r>
              <a:rPr dirty="0" sz="1100" spc="-75">
                <a:latin typeface="Microsoft Sans Serif"/>
                <a:cs typeface="Microsoft Sans Serif"/>
              </a:rPr>
              <a:t>3</a:t>
            </a:r>
            <a:r>
              <a:rPr dirty="0" sz="1100" spc="-10">
                <a:latin typeface="SimSun"/>
                <a:cs typeface="SimSun"/>
              </a:rPr>
              <a:t>科：语法词汇</a:t>
            </a:r>
            <a:r>
              <a:rPr dirty="0" sz="1100" spc="-75">
                <a:latin typeface="Microsoft Sans Serif"/>
                <a:cs typeface="Microsoft Sans Serif"/>
              </a:rPr>
              <a:t>(</a:t>
            </a:r>
            <a:r>
              <a:rPr dirty="0" sz="1100" spc="-75">
                <a:latin typeface="Lucida Sans Unicode"/>
                <a:cs typeface="Lucida Sans Unicode"/>
              </a:rPr>
              <a:t>Лексика</a:t>
            </a:r>
            <a:r>
              <a:rPr dirty="0" sz="1100" spc="-10">
                <a:latin typeface="SimSun"/>
                <a:cs typeface="SimSun"/>
              </a:rPr>
              <a:t>、</a:t>
            </a:r>
            <a:r>
              <a:rPr dirty="0" sz="1100" spc="-70">
                <a:latin typeface="Lucida Sans Unicode"/>
                <a:cs typeface="Lucida Sans Unicode"/>
              </a:rPr>
              <a:t>Грамматика</a:t>
            </a:r>
            <a:r>
              <a:rPr dirty="0" sz="1100" spc="-70">
                <a:latin typeface="Microsoft Sans Serif"/>
                <a:cs typeface="Microsoft Sans Serif"/>
              </a:rPr>
              <a:t>)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SimSun"/>
                <a:cs typeface="SimSun"/>
              </a:rPr>
              <a:t>和阅读</a:t>
            </a:r>
            <a:r>
              <a:rPr dirty="0" sz="1100" spc="-65">
                <a:latin typeface="SimSun"/>
                <a:cs typeface="SimSun"/>
              </a:rPr>
              <a:t>（</a:t>
            </a:r>
            <a:r>
              <a:rPr dirty="0" sz="1100" spc="-65">
                <a:latin typeface="Lucida Sans Unicode"/>
                <a:cs typeface="Lucida Sans Unicode"/>
              </a:rPr>
              <a:t>Чтение</a:t>
            </a:r>
            <a:r>
              <a:rPr dirty="0" sz="1100" spc="-65">
                <a:latin typeface="SimSun"/>
                <a:cs typeface="SimSun"/>
              </a:rPr>
              <a:t>）</a:t>
            </a:r>
            <a:r>
              <a:rPr dirty="0" sz="1100" spc="-10">
                <a:latin typeface="SimSun"/>
                <a:cs typeface="SimSun"/>
              </a:rPr>
              <a:t>、</a:t>
            </a: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SimSun"/>
                <a:cs typeface="SimSun"/>
              </a:rPr>
              <a:t>写作</a:t>
            </a:r>
            <a:r>
              <a:rPr dirty="0" sz="1100" spc="50">
                <a:latin typeface="Microsoft Sans Serif"/>
                <a:cs typeface="Microsoft Sans Serif"/>
              </a:rPr>
              <a:t>(</a:t>
            </a:r>
            <a:r>
              <a:rPr dirty="0" sz="1100" spc="-60">
                <a:latin typeface="Lucida Sans Unicode"/>
                <a:cs typeface="Lucida Sans Unicode"/>
              </a:rPr>
              <a:t>П</a:t>
            </a:r>
            <a:r>
              <a:rPr dirty="0" sz="1100" spc="-114">
                <a:latin typeface="Lucida Sans Unicode"/>
                <a:cs typeface="Lucida Sans Unicode"/>
              </a:rPr>
              <a:t>и</a:t>
            </a:r>
            <a:r>
              <a:rPr dirty="0" sz="1100" spc="-85">
                <a:latin typeface="Lucida Sans Unicode"/>
                <a:cs typeface="Lucida Sans Unicode"/>
              </a:rPr>
              <a:t>с</a:t>
            </a:r>
            <a:r>
              <a:rPr dirty="0" sz="1100" spc="170">
                <a:latin typeface="Lucida Sans Unicode"/>
                <a:cs typeface="Lucida Sans Unicode"/>
              </a:rPr>
              <a:t>;</a:t>
            </a:r>
            <a:r>
              <a:rPr dirty="0" sz="1100" spc="-80">
                <a:latin typeface="Lucida Sans Unicode"/>
                <a:cs typeface="Lucida Sans Unicode"/>
              </a:rPr>
              <a:t>м</a:t>
            </a:r>
            <a:r>
              <a:rPr dirty="0" sz="1100" spc="-135">
                <a:latin typeface="Lucida Sans Unicode"/>
                <a:cs typeface="Lucida Sans Unicode"/>
              </a:rPr>
              <a:t>о</a:t>
            </a:r>
            <a:r>
              <a:rPr dirty="0" sz="1100" spc="50">
                <a:latin typeface="Microsoft Sans Serif"/>
                <a:cs typeface="Microsoft Sans Serif"/>
              </a:rPr>
              <a:t>)</a:t>
            </a:r>
            <a:r>
              <a:rPr dirty="0" sz="1100" spc="-10">
                <a:latin typeface="SimSun"/>
                <a:cs typeface="SimSun"/>
              </a:rPr>
              <a:t>；</a:t>
            </a: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SimSun"/>
                <a:cs typeface="SimSun"/>
              </a:rPr>
              <a:t>第二天考</a:t>
            </a:r>
            <a:r>
              <a:rPr dirty="0" sz="1100" spc="-75">
                <a:latin typeface="Microsoft Sans Serif"/>
                <a:cs typeface="Microsoft Sans Serif"/>
              </a:rPr>
              <a:t>2</a:t>
            </a:r>
            <a:r>
              <a:rPr dirty="0" sz="1100" spc="-10">
                <a:latin typeface="SimSun"/>
                <a:cs typeface="SimSun"/>
              </a:rPr>
              <a:t>科：听力</a:t>
            </a:r>
            <a:r>
              <a:rPr dirty="0" sz="1100" spc="50">
                <a:latin typeface="Microsoft Sans Serif"/>
                <a:cs typeface="Microsoft Sans Serif"/>
              </a:rPr>
              <a:t>(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0">
                <a:latin typeface="Lucida Sans Unicode"/>
                <a:cs typeface="Lucida Sans Unicode"/>
              </a:rPr>
              <a:t>Аудирование</a:t>
            </a:r>
            <a:r>
              <a:rPr dirty="0" sz="1100" spc="-100">
                <a:latin typeface="Microsoft Sans Serif"/>
                <a:cs typeface="Microsoft Sans Serif"/>
              </a:rPr>
              <a:t>)</a:t>
            </a:r>
            <a:r>
              <a:rPr dirty="0" sz="1100" spc="-10">
                <a:latin typeface="SimSun"/>
                <a:cs typeface="SimSun"/>
              </a:rPr>
              <a:t>和口语</a:t>
            </a:r>
            <a:r>
              <a:rPr dirty="0" sz="1100" spc="-85">
                <a:latin typeface="Microsoft Sans Serif"/>
                <a:cs typeface="Microsoft Sans Serif"/>
              </a:rPr>
              <a:t>(</a:t>
            </a:r>
            <a:r>
              <a:rPr dirty="0" sz="1100" spc="-85">
                <a:latin typeface="Lucida Sans Unicode"/>
                <a:cs typeface="Lucida Sans Unicode"/>
              </a:rPr>
              <a:t>Говорение</a:t>
            </a:r>
            <a:r>
              <a:rPr dirty="0" sz="1100" spc="-85">
                <a:latin typeface="Microsoft Sans Serif"/>
                <a:cs typeface="Microsoft Sans Serif"/>
              </a:rPr>
              <a:t>)</a:t>
            </a:r>
            <a:r>
              <a:rPr dirty="0" sz="1100" spc="-10">
                <a:latin typeface="SimSun"/>
                <a:cs typeface="SimSun"/>
              </a:rPr>
              <a:t>。</a:t>
            </a:r>
            <a:endParaRPr sz="1100">
              <a:latin typeface="SimSun"/>
              <a:cs typeface="SimSu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6278"/>
            <a:ext cx="4608195" cy="109855"/>
            <a:chOff x="0" y="334627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27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7" y="0"/>
                  </a:moveTo>
                  <a:lnTo>
                    <a:pt x="0" y="0"/>
                  </a:lnTo>
                  <a:lnTo>
                    <a:pt x="0" y="109723"/>
                  </a:lnTo>
                  <a:lnTo>
                    <a:pt x="1535977" y="109723"/>
                  </a:lnTo>
                  <a:lnTo>
                    <a:pt x="1535977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35977" y="334627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3"/>
                  </a:lnTo>
                  <a:lnTo>
                    <a:pt x="1535976" y="1097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71953" y="334627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7" y="0"/>
                  </a:moveTo>
                  <a:lnTo>
                    <a:pt x="0" y="0"/>
                  </a:lnTo>
                  <a:lnTo>
                    <a:pt x="0" y="109723"/>
                  </a:lnTo>
                  <a:lnTo>
                    <a:pt x="1535977" y="109723"/>
                  </a:lnTo>
                  <a:lnTo>
                    <a:pt x="153597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903798" y="3333625"/>
            <a:ext cx="2038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7A0000"/>
                </a:solidFill>
                <a:latin typeface="Lucida Sans Unicode"/>
                <a:cs typeface="Lucida Sans Unicode"/>
              </a:rPr>
              <a:t>2018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90028" y="3333625"/>
            <a:ext cx="2635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7A0000"/>
                </a:solidFill>
                <a:latin typeface="Lucida Sans Unicode"/>
                <a:cs typeface="Lucida Sans Unicode"/>
              </a:rPr>
              <a:t>6</a:t>
            </a:r>
            <a:r>
              <a:rPr dirty="0" sz="60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dirty="0" sz="600" spc="35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dirty="0" sz="60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dirty="0" sz="600" spc="-30">
                <a:solidFill>
                  <a:srgbClr val="7A0000"/>
                </a:solidFill>
                <a:latin typeface="Lucida Sans Unicode"/>
                <a:cs typeface="Lucida Sans Unicode"/>
              </a:rPr>
              <a:t>10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107"/>
            <a:ext cx="4608195" cy="354330"/>
          </a:xfrm>
          <a:prstGeom prst="rect"/>
          <a:solidFill>
            <a:srgbClr val="F2F2F2"/>
          </a:solidFill>
        </p:spPr>
        <p:txBody>
          <a:bodyPr wrap="square" lIns="0" tIns="7874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20"/>
              </a:spcBef>
            </a:pPr>
            <a:r>
              <a:rPr dirty="0" spc="30"/>
              <a:t>考试科目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5" y="713050"/>
            <a:ext cx="579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3333B3"/>
                </a:solidFill>
                <a:latin typeface="SimSun"/>
                <a:cs typeface="SimSun"/>
              </a:rPr>
              <a:t>考试时长</a:t>
            </a:r>
            <a:endParaRPr sz="11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693841"/>
            <a:ext cx="4608195" cy="1424305"/>
            <a:chOff x="0" y="693841"/>
            <a:chExt cx="4608195" cy="14243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94408"/>
              <a:ext cx="4608000" cy="536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93841"/>
              <a:ext cx="4608000" cy="1424271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7901" y="965516"/>
          <a:ext cx="4314825" cy="1017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905"/>
                <a:gridCol w="589915"/>
                <a:gridCol w="589915"/>
                <a:gridCol w="589914"/>
                <a:gridCol w="589914"/>
                <a:gridCol w="589914"/>
                <a:gridCol w="589914"/>
              </a:tblGrid>
              <a:tr h="126742">
                <a:tc>
                  <a:txBody>
                    <a:bodyPr/>
                    <a:lstStyle/>
                    <a:p>
                      <a:pPr algn="ctr">
                        <a:lnSpc>
                          <a:spcPts val="855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科目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5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基础级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5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初级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5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一级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855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二级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5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三级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5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四级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词汇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dirty="0" sz="800" spc="-10">
                          <a:latin typeface="Microsoft Sans Serif"/>
                          <a:cs typeface="Microsoft Sans Serif"/>
                        </a:rPr>
                        <a:t>50</a:t>
                      </a:r>
                      <a:r>
                        <a:rPr dirty="0" sz="800" spc="-10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dirty="0" sz="800" spc="-10">
                          <a:latin typeface="Microsoft Sans Serif"/>
                          <a:cs typeface="Microsoft Sans Serif"/>
                        </a:rPr>
                        <a:t>50</a:t>
                      </a:r>
                      <a:r>
                        <a:rPr dirty="0" sz="800" spc="-10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dirty="0" sz="800" spc="-10">
                          <a:latin typeface="Microsoft Sans Serif"/>
                          <a:cs typeface="Microsoft Sans Serif"/>
                        </a:rPr>
                        <a:t>60</a:t>
                      </a:r>
                      <a:r>
                        <a:rPr dirty="0" sz="800" spc="-10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0970">
                        <a:lnSpc>
                          <a:spcPts val="840"/>
                        </a:lnSpc>
                      </a:pPr>
                      <a:r>
                        <a:rPr dirty="0" sz="800" spc="-10">
                          <a:latin typeface="Microsoft Sans Serif"/>
                          <a:cs typeface="Microsoft Sans Serif"/>
                        </a:rPr>
                        <a:t>90</a:t>
                      </a:r>
                      <a:r>
                        <a:rPr dirty="0" sz="800" spc="-10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dirty="0" sz="800" spc="-10">
                          <a:latin typeface="Microsoft Sans Serif"/>
                          <a:cs typeface="Microsoft Sans Serif"/>
                        </a:rPr>
                        <a:t>90</a:t>
                      </a:r>
                      <a:r>
                        <a:rPr dirty="0" sz="800" spc="-10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dirty="0" sz="800" spc="-10">
                          <a:latin typeface="Microsoft Sans Serif"/>
                          <a:cs typeface="Microsoft Sans Serif"/>
                        </a:rPr>
                        <a:t>60</a:t>
                      </a:r>
                      <a:r>
                        <a:rPr dirty="0" sz="800" spc="-10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126121">
                <a:tc>
                  <a:txBody>
                    <a:bodyPr/>
                    <a:lstStyle/>
                    <a:p>
                      <a:pPr algn="ctr">
                        <a:lnSpc>
                          <a:spcPts val="85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阅读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0"/>
                        </a:lnSpc>
                      </a:pPr>
                      <a:r>
                        <a:rPr dirty="0" sz="800" spc="-10">
                          <a:latin typeface="Microsoft Sans Serif"/>
                          <a:cs typeface="Microsoft Sans Serif"/>
                        </a:rPr>
                        <a:t>50</a:t>
                      </a:r>
                      <a:r>
                        <a:rPr dirty="0" sz="800" spc="-10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0"/>
                        </a:lnSpc>
                      </a:pPr>
                      <a:r>
                        <a:rPr dirty="0" sz="800" spc="-10">
                          <a:latin typeface="Microsoft Sans Serif"/>
                          <a:cs typeface="Microsoft Sans Serif"/>
                        </a:rPr>
                        <a:t>50</a:t>
                      </a:r>
                      <a:r>
                        <a:rPr dirty="0" sz="800" spc="-10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0"/>
                        </a:lnSpc>
                      </a:pPr>
                      <a:r>
                        <a:rPr dirty="0" sz="800" spc="-10">
                          <a:latin typeface="Microsoft Sans Serif"/>
                          <a:cs typeface="Microsoft Sans Serif"/>
                        </a:rPr>
                        <a:t>50</a:t>
                      </a:r>
                      <a:r>
                        <a:rPr dirty="0" sz="800" spc="-10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0970">
                        <a:lnSpc>
                          <a:spcPts val="850"/>
                        </a:lnSpc>
                      </a:pPr>
                      <a:r>
                        <a:rPr dirty="0" sz="800" spc="-10">
                          <a:latin typeface="Microsoft Sans Serif"/>
                          <a:cs typeface="Microsoft Sans Serif"/>
                        </a:rPr>
                        <a:t>60</a:t>
                      </a:r>
                      <a:r>
                        <a:rPr dirty="0" sz="800" spc="-10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0"/>
                        </a:lnSpc>
                      </a:pPr>
                      <a:r>
                        <a:rPr dirty="0" sz="800" spc="-10">
                          <a:latin typeface="Microsoft Sans Serif"/>
                          <a:cs typeface="Microsoft Sans Serif"/>
                        </a:rPr>
                        <a:t>75</a:t>
                      </a:r>
                      <a:r>
                        <a:rPr dirty="0" sz="800" spc="-10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0"/>
                        </a:lnSpc>
                      </a:pPr>
                      <a:r>
                        <a:rPr dirty="0" sz="800" spc="-10">
                          <a:latin typeface="Microsoft Sans Serif"/>
                          <a:cs typeface="Microsoft Sans Serif"/>
                        </a:rPr>
                        <a:t>80</a:t>
                      </a:r>
                      <a:r>
                        <a:rPr dirty="0" sz="800" spc="-10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126742">
                <a:tc>
                  <a:txBody>
                    <a:bodyPr/>
                    <a:lstStyle/>
                    <a:p>
                      <a:pPr algn="ctr">
                        <a:lnSpc>
                          <a:spcPts val="855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听力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5"/>
                        </a:lnSpc>
                      </a:pPr>
                      <a:r>
                        <a:rPr dirty="0" sz="800" spc="-10">
                          <a:latin typeface="Microsoft Sans Serif"/>
                          <a:cs typeface="Microsoft Sans Serif"/>
                        </a:rPr>
                        <a:t>30</a:t>
                      </a:r>
                      <a:r>
                        <a:rPr dirty="0" sz="800" spc="-10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5"/>
                        </a:lnSpc>
                      </a:pPr>
                      <a:r>
                        <a:rPr dirty="0" sz="800" spc="-10">
                          <a:latin typeface="Microsoft Sans Serif"/>
                          <a:cs typeface="Microsoft Sans Serif"/>
                        </a:rPr>
                        <a:t>35</a:t>
                      </a:r>
                      <a:r>
                        <a:rPr dirty="0" sz="800" spc="-10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5"/>
                        </a:lnSpc>
                      </a:pPr>
                      <a:r>
                        <a:rPr dirty="0" sz="800" spc="-10">
                          <a:latin typeface="Microsoft Sans Serif"/>
                          <a:cs typeface="Microsoft Sans Serif"/>
                        </a:rPr>
                        <a:t>35</a:t>
                      </a:r>
                      <a:r>
                        <a:rPr dirty="0" sz="800" spc="-10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0970">
                        <a:lnSpc>
                          <a:spcPts val="855"/>
                        </a:lnSpc>
                      </a:pPr>
                      <a:r>
                        <a:rPr dirty="0" sz="800" spc="-10">
                          <a:latin typeface="Microsoft Sans Serif"/>
                          <a:cs typeface="Microsoft Sans Serif"/>
                        </a:rPr>
                        <a:t>35</a:t>
                      </a:r>
                      <a:r>
                        <a:rPr dirty="0" sz="800" spc="-10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5"/>
                        </a:lnSpc>
                      </a:pPr>
                      <a:r>
                        <a:rPr dirty="0" sz="800" spc="-10">
                          <a:latin typeface="Microsoft Sans Serif"/>
                          <a:cs typeface="Microsoft Sans Serif"/>
                        </a:rPr>
                        <a:t>35</a:t>
                      </a:r>
                      <a:r>
                        <a:rPr dirty="0" sz="800" spc="-10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5"/>
                        </a:lnSpc>
                      </a:pPr>
                      <a:r>
                        <a:rPr dirty="0" sz="800" spc="-10">
                          <a:latin typeface="Microsoft Sans Serif"/>
                          <a:cs typeface="Microsoft Sans Serif"/>
                        </a:rPr>
                        <a:t>40</a:t>
                      </a:r>
                      <a:r>
                        <a:rPr dirty="0" sz="800" spc="-10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127595">
                <a:tc>
                  <a:txBody>
                    <a:bodyPr/>
                    <a:lstStyle/>
                    <a:p>
                      <a:pPr algn="ctr">
                        <a:lnSpc>
                          <a:spcPts val="86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写作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0"/>
                        </a:lnSpc>
                      </a:pPr>
                      <a:r>
                        <a:rPr dirty="0" sz="800" spc="-10">
                          <a:latin typeface="Microsoft Sans Serif"/>
                          <a:cs typeface="Microsoft Sans Serif"/>
                        </a:rPr>
                        <a:t>50</a:t>
                      </a:r>
                      <a:r>
                        <a:rPr dirty="0" sz="800" spc="-10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0"/>
                        </a:lnSpc>
                      </a:pPr>
                      <a:r>
                        <a:rPr dirty="0" sz="800" spc="-10">
                          <a:latin typeface="Microsoft Sans Serif"/>
                          <a:cs typeface="Microsoft Sans Serif"/>
                        </a:rPr>
                        <a:t>50</a:t>
                      </a:r>
                      <a:r>
                        <a:rPr dirty="0" sz="800" spc="-10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0"/>
                        </a:lnSpc>
                      </a:pPr>
                      <a:r>
                        <a:rPr dirty="0" sz="800" spc="-10">
                          <a:latin typeface="Microsoft Sans Serif"/>
                          <a:cs typeface="Microsoft Sans Serif"/>
                        </a:rPr>
                        <a:t>60</a:t>
                      </a:r>
                      <a:r>
                        <a:rPr dirty="0" sz="800" spc="-10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0970">
                        <a:lnSpc>
                          <a:spcPts val="860"/>
                        </a:lnSpc>
                      </a:pPr>
                      <a:r>
                        <a:rPr dirty="0" sz="800" spc="-10">
                          <a:latin typeface="Microsoft Sans Serif"/>
                          <a:cs typeface="Microsoft Sans Serif"/>
                        </a:rPr>
                        <a:t>60</a:t>
                      </a:r>
                      <a:r>
                        <a:rPr dirty="0" sz="800" spc="-10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0"/>
                        </a:lnSpc>
                      </a:pPr>
                      <a:r>
                        <a:rPr dirty="0" sz="800" spc="-10">
                          <a:latin typeface="Microsoft Sans Serif"/>
                          <a:cs typeface="Microsoft Sans Serif"/>
                        </a:rPr>
                        <a:t>60</a:t>
                      </a:r>
                      <a:r>
                        <a:rPr dirty="0" sz="800" spc="-10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0"/>
                        </a:lnSpc>
                      </a:pPr>
                      <a:r>
                        <a:rPr dirty="0" sz="800" spc="-10">
                          <a:latin typeface="Microsoft Sans Serif"/>
                          <a:cs typeface="Microsoft Sans Serif"/>
                        </a:rPr>
                        <a:t>60</a:t>
                      </a:r>
                      <a:r>
                        <a:rPr dirty="0" sz="800" spc="-10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126121">
                <a:tc>
                  <a:txBody>
                    <a:bodyPr/>
                    <a:lstStyle/>
                    <a:p>
                      <a:pPr algn="ctr">
                        <a:lnSpc>
                          <a:spcPts val="85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口语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0"/>
                        </a:lnSpc>
                      </a:pPr>
                      <a:r>
                        <a:rPr dirty="0" sz="800" spc="-10">
                          <a:latin typeface="Microsoft Sans Serif"/>
                          <a:cs typeface="Microsoft Sans Serif"/>
                        </a:rPr>
                        <a:t>30</a:t>
                      </a:r>
                      <a:r>
                        <a:rPr dirty="0" sz="800" spc="-10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0"/>
                        </a:lnSpc>
                      </a:pPr>
                      <a:r>
                        <a:rPr dirty="0" sz="800" spc="-10">
                          <a:latin typeface="Microsoft Sans Serif"/>
                          <a:cs typeface="Microsoft Sans Serif"/>
                        </a:rPr>
                        <a:t>25</a:t>
                      </a:r>
                      <a:r>
                        <a:rPr dirty="0" sz="800" spc="-10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0"/>
                        </a:lnSpc>
                      </a:pPr>
                      <a:r>
                        <a:rPr dirty="0" sz="800" spc="-10">
                          <a:latin typeface="Microsoft Sans Serif"/>
                          <a:cs typeface="Microsoft Sans Serif"/>
                        </a:rPr>
                        <a:t>25</a:t>
                      </a:r>
                      <a:r>
                        <a:rPr dirty="0" sz="800" spc="-10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0970">
                        <a:lnSpc>
                          <a:spcPts val="850"/>
                        </a:lnSpc>
                      </a:pPr>
                      <a:r>
                        <a:rPr dirty="0" sz="800" spc="-10">
                          <a:latin typeface="Microsoft Sans Serif"/>
                          <a:cs typeface="Microsoft Sans Serif"/>
                        </a:rPr>
                        <a:t>35</a:t>
                      </a:r>
                      <a:r>
                        <a:rPr dirty="0" sz="800" spc="-10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0"/>
                        </a:lnSpc>
                      </a:pPr>
                      <a:r>
                        <a:rPr dirty="0" sz="800" spc="-10">
                          <a:latin typeface="Microsoft Sans Serif"/>
                          <a:cs typeface="Microsoft Sans Serif"/>
                        </a:rPr>
                        <a:t>40</a:t>
                      </a:r>
                      <a:r>
                        <a:rPr dirty="0" sz="800" spc="-10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0"/>
                        </a:lnSpc>
                      </a:pPr>
                      <a:r>
                        <a:rPr dirty="0" sz="800" spc="-10">
                          <a:latin typeface="Microsoft Sans Serif"/>
                          <a:cs typeface="Microsoft Sans Serif"/>
                        </a:rPr>
                        <a:t>50</a:t>
                      </a:r>
                      <a:r>
                        <a:rPr dirty="0" sz="800" spc="-10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126265">
                <a:tc>
                  <a:txBody>
                    <a:bodyPr/>
                    <a:lstStyle/>
                    <a:p>
                      <a:pPr algn="ctr">
                        <a:lnSpc>
                          <a:spcPts val="850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总时长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0"/>
                        </a:lnSpc>
                      </a:pPr>
                      <a:r>
                        <a:rPr dirty="0" sz="800" spc="-5">
                          <a:latin typeface="Microsoft Sans Serif"/>
                          <a:cs typeface="Microsoft Sans Serif"/>
                        </a:rPr>
                        <a:t>3</a:t>
                      </a:r>
                      <a:r>
                        <a:rPr dirty="0" sz="800" spc="-5">
                          <a:latin typeface="Trebuchet MS"/>
                          <a:cs typeface="Trebuchet MS"/>
                        </a:rPr>
                        <a:t>ч</a:t>
                      </a:r>
                      <a:r>
                        <a:rPr dirty="0" sz="800" spc="-5">
                          <a:latin typeface="Microsoft Sans Serif"/>
                          <a:cs typeface="Microsoft Sans Serif"/>
                        </a:rPr>
                        <a:t>.30</a:t>
                      </a:r>
                      <a:r>
                        <a:rPr dirty="0" sz="800" spc="-5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0"/>
                        </a:lnSpc>
                      </a:pPr>
                      <a:r>
                        <a:rPr dirty="0" sz="800" spc="-5">
                          <a:latin typeface="Microsoft Sans Serif"/>
                          <a:cs typeface="Microsoft Sans Serif"/>
                        </a:rPr>
                        <a:t>3</a:t>
                      </a:r>
                      <a:r>
                        <a:rPr dirty="0" sz="800" spc="-5">
                          <a:latin typeface="Trebuchet MS"/>
                          <a:cs typeface="Trebuchet MS"/>
                        </a:rPr>
                        <a:t>ч</a:t>
                      </a:r>
                      <a:r>
                        <a:rPr dirty="0" sz="800" spc="-5">
                          <a:latin typeface="Microsoft Sans Serif"/>
                          <a:cs typeface="Microsoft Sans Serif"/>
                        </a:rPr>
                        <a:t>.30</a:t>
                      </a:r>
                      <a:r>
                        <a:rPr dirty="0" sz="800" spc="-5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0"/>
                        </a:lnSpc>
                      </a:pPr>
                      <a:r>
                        <a:rPr dirty="0" sz="800" spc="-5">
                          <a:latin typeface="Microsoft Sans Serif"/>
                          <a:cs typeface="Microsoft Sans Serif"/>
                        </a:rPr>
                        <a:t>3</a:t>
                      </a:r>
                      <a:r>
                        <a:rPr dirty="0" sz="800" spc="-5">
                          <a:latin typeface="Trebuchet MS"/>
                          <a:cs typeface="Trebuchet MS"/>
                        </a:rPr>
                        <a:t>ч</a:t>
                      </a:r>
                      <a:r>
                        <a:rPr dirty="0" sz="800" spc="-5">
                          <a:latin typeface="Microsoft Sans Serif"/>
                          <a:cs typeface="Microsoft Sans Serif"/>
                        </a:rPr>
                        <a:t>.50</a:t>
                      </a:r>
                      <a:r>
                        <a:rPr dirty="0" sz="800" spc="-5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850"/>
                        </a:lnSpc>
                      </a:pPr>
                      <a:r>
                        <a:rPr dirty="0" sz="800" spc="-5">
                          <a:latin typeface="Microsoft Sans Serif"/>
                          <a:cs typeface="Microsoft Sans Serif"/>
                        </a:rPr>
                        <a:t>4</a:t>
                      </a:r>
                      <a:r>
                        <a:rPr dirty="0" sz="800" spc="-5">
                          <a:latin typeface="Trebuchet MS"/>
                          <a:cs typeface="Trebuchet MS"/>
                        </a:rPr>
                        <a:t>ч</a:t>
                      </a:r>
                      <a:r>
                        <a:rPr dirty="0" sz="800" spc="-5">
                          <a:latin typeface="Microsoft Sans Serif"/>
                          <a:cs typeface="Microsoft Sans Serif"/>
                        </a:rPr>
                        <a:t>.40</a:t>
                      </a:r>
                      <a:r>
                        <a:rPr dirty="0" sz="800" spc="-5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0"/>
                        </a:lnSpc>
                      </a:pPr>
                      <a:r>
                        <a:rPr dirty="0" sz="800" spc="-5">
                          <a:latin typeface="Microsoft Sans Serif"/>
                          <a:cs typeface="Microsoft Sans Serif"/>
                        </a:rPr>
                        <a:t>5</a:t>
                      </a:r>
                      <a:r>
                        <a:rPr dirty="0" sz="800" spc="-5">
                          <a:latin typeface="Trebuchet MS"/>
                          <a:cs typeface="Trebuchet MS"/>
                        </a:rPr>
                        <a:t>ч</a:t>
                      </a:r>
                      <a:r>
                        <a:rPr dirty="0" sz="800" spc="-5">
                          <a:latin typeface="Microsoft Sans Serif"/>
                          <a:cs typeface="Microsoft Sans Serif"/>
                        </a:rPr>
                        <a:t>.00</a:t>
                      </a:r>
                      <a:r>
                        <a:rPr dirty="0" sz="800" spc="-5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0"/>
                        </a:lnSpc>
                      </a:pPr>
                      <a:r>
                        <a:rPr dirty="0" sz="800" spc="-5">
                          <a:latin typeface="Microsoft Sans Serif"/>
                          <a:cs typeface="Microsoft Sans Serif"/>
                        </a:rPr>
                        <a:t>4</a:t>
                      </a:r>
                      <a:r>
                        <a:rPr dirty="0" sz="800" spc="-5">
                          <a:latin typeface="Trebuchet MS"/>
                          <a:cs typeface="Trebuchet MS"/>
                        </a:rPr>
                        <a:t>ч</a:t>
                      </a:r>
                      <a:r>
                        <a:rPr dirty="0" sz="800" spc="-5">
                          <a:latin typeface="Microsoft Sans Serif"/>
                          <a:cs typeface="Microsoft Sans Serif"/>
                        </a:rPr>
                        <a:t>.50</a:t>
                      </a:r>
                      <a:r>
                        <a:rPr dirty="0" sz="800" spc="-5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127151">
                <a:tc>
                  <a:txBody>
                    <a:bodyPr/>
                    <a:lstStyle/>
                    <a:p>
                      <a:pPr algn="ctr">
                        <a:lnSpc>
                          <a:spcPts val="855"/>
                        </a:lnSpc>
                      </a:pPr>
                      <a:r>
                        <a:rPr dirty="0" sz="800">
                          <a:latin typeface="SimSun"/>
                          <a:cs typeface="SimSun"/>
                        </a:rPr>
                        <a:t>笔试部分时长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5"/>
                        </a:lnSpc>
                      </a:pPr>
                      <a:r>
                        <a:rPr dirty="0" sz="800" spc="-15">
                          <a:latin typeface="Microsoft Sans Serif"/>
                          <a:cs typeface="Microsoft Sans Serif"/>
                        </a:rPr>
                        <a:t>180</a:t>
                      </a:r>
                      <a:r>
                        <a:rPr dirty="0" sz="800" spc="-15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5"/>
                        </a:lnSpc>
                      </a:pPr>
                      <a:r>
                        <a:rPr dirty="0" sz="800" spc="-15">
                          <a:latin typeface="Microsoft Sans Serif"/>
                          <a:cs typeface="Microsoft Sans Serif"/>
                        </a:rPr>
                        <a:t>185</a:t>
                      </a:r>
                      <a:r>
                        <a:rPr dirty="0" sz="800" spc="-15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5"/>
                        </a:lnSpc>
                      </a:pPr>
                      <a:r>
                        <a:rPr dirty="0" sz="800" spc="-15">
                          <a:latin typeface="Microsoft Sans Serif"/>
                          <a:cs typeface="Microsoft Sans Serif"/>
                        </a:rPr>
                        <a:t>205</a:t>
                      </a:r>
                      <a:r>
                        <a:rPr dirty="0" sz="800" spc="-15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4300">
                        <a:lnSpc>
                          <a:spcPts val="855"/>
                        </a:lnSpc>
                      </a:pPr>
                      <a:r>
                        <a:rPr dirty="0" sz="800" spc="-15">
                          <a:latin typeface="Microsoft Sans Serif"/>
                          <a:cs typeface="Microsoft Sans Serif"/>
                        </a:rPr>
                        <a:t>280</a:t>
                      </a:r>
                      <a:r>
                        <a:rPr dirty="0" sz="800" spc="-15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5"/>
                        </a:lnSpc>
                      </a:pPr>
                      <a:r>
                        <a:rPr dirty="0" sz="800" spc="-15">
                          <a:latin typeface="Microsoft Sans Serif"/>
                          <a:cs typeface="Microsoft Sans Serif"/>
                        </a:rPr>
                        <a:t>260</a:t>
                      </a:r>
                      <a:r>
                        <a:rPr dirty="0" sz="800" spc="-15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5"/>
                        </a:lnSpc>
                      </a:pPr>
                      <a:r>
                        <a:rPr dirty="0" sz="800" spc="-15">
                          <a:latin typeface="Microsoft Sans Serif"/>
                          <a:cs typeface="Microsoft Sans Serif"/>
                        </a:rPr>
                        <a:t>290</a:t>
                      </a:r>
                      <a:r>
                        <a:rPr dirty="0" sz="800" spc="-15">
                          <a:latin typeface="Trebuchet MS"/>
                          <a:cs typeface="Trebuchet MS"/>
                        </a:rPr>
                        <a:t>мин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0" y="2174909"/>
            <a:ext cx="4608195" cy="1031875"/>
            <a:chOff x="0" y="2174909"/>
            <a:chExt cx="4608195" cy="10318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364296"/>
              <a:ext cx="4608000" cy="536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74909"/>
              <a:ext cx="4608000" cy="103154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5845" y="2130172"/>
            <a:ext cx="4320540" cy="97980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100" spc="-10">
                <a:solidFill>
                  <a:srgbClr val="3333B3"/>
                </a:solidFill>
                <a:latin typeface="SimSun"/>
                <a:cs typeface="SimSun"/>
              </a:rPr>
              <a:t>温馨提醒：</a:t>
            </a: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100" spc="-10">
                <a:latin typeface="SimSun"/>
                <a:cs typeface="SimSun"/>
              </a:rPr>
              <a:t>每一科考试分数均达到</a:t>
            </a:r>
            <a:r>
              <a:rPr dirty="0" sz="1100" spc="-75">
                <a:latin typeface="Microsoft Sans Serif"/>
                <a:cs typeface="Microsoft Sans Serif"/>
              </a:rPr>
              <a:t>66</a:t>
            </a:r>
            <a:r>
              <a:rPr dirty="0" sz="1100" spc="-75">
                <a:latin typeface="Microsoft Sans Serif"/>
                <a:cs typeface="Microsoft Sans Serif"/>
              </a:rPr>
              <a:t>%</a:t>
            </a:r>
            <a:r>
              <a:rPr dirty="0" sz="1100" spc="-10">
                <a:latin typeface="SimSun"/>
                <a:cs typeface="SimSun"/>
              </a:rPr>
              <a:t>方可通过考试。若其中某一科分数低</a:t>
            </a:r>
            <a:endParaRPr sz="1100">
              <a:latin typeface="SimSun"/>
              <a:cs typeface="SimSun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10">
                <a:latin typeface="SimSun"/>
                <a:cs typeface="SimSun"/>
              </a:rPr>
              <a:t>于</a:t>
            </a:r>
            <a:r>
              <a:rPr dirty="0" sz="1100" spc="-60">
                <a:latin typeface="Microsoft Sans Serif"/>
                <a:cs typeface="Microsoft Sans Serif"/>
              </a:rPr>
              <a:t>66%</a:t>
            </a:r>
            <a:r>
              <a:rPr dirty="0" sz="1100" spc="-60">
                <a:latin typeface="SimSun"/>
                <a:cs typeface="SimSun"/>
              </a:rPr>
              <a:t>，</a:t>
            </a:r>
            <a:r>
              <a:rPr dirty="0" sz="1100" spc="-10">
                <a:latin typeface="SimSun"/>
                <a:cs typeface="SimSun"/>
              </a:rPr>
              <a:t>考生可补交额外费用（总费用的</a:t>
            </a:r>
            <a:r>
              <a:rPr dirty="0" sz="1100" spc="-60">
                <a:latin typeface="Microsoft Sans Serif"/>
                <a:cs typeface="Microsoft Sans Serif"/>
              </a:rPr>
              <a:t>50%</a:t>
            </a:r>
            <a:r>
              <a:rPr dirty="0" sz="1100" spc="-60">
                <a:latin typeface="SimSun"/>
                <a:cs typeface="SimSun"/>
              </a:rPr>
              <a:t>）</a:t>
            </a:r>
            <a:r>
              <a:rPr dirty="0" sz="1100" spc="-10">
                <a:latin typeface="SimSun"/>
                <a:cs typeface="SimSun"/>
              </a:rPr>
              <a:t>对此科目进行单独补 </a:t>
            </a:r>
            <a:r>
              <a:rPr dirty="0" sz="1100" spc="-5">
                <a:latin typeface="SimSun"/>
                <a:cs typeface="SimSun"/>
              </a:rPr>
              <a:t> </a:t>
            </a:r>
            <a:r>
              <a:rPr dirty="0" sz="1100" spc="-10">
                <a:latin typeface="SimSun"/>
                <a:cs typeface="SimSun"/>
              </a:rPr>
              <a:t>考。补考时其他科目成绩有效。全部考试通过后给予颁发等级证书。证 </a:t>
            </a:r>
            <a:r>
              <a:rPr dirty="0" sz="1100" spc="-10">
                <a:latin typeface="SimSun"/>
                <a:cs typeface="SimSun"/>
              </a:rPr>
              <a:t>书有效期为</a:t>
            </a:r>
            <a:r>
              <a:rPr dirty="0" sz="1100" spc="-75">
                <a:latin typeface="Microsoft Sans Serif"/>
                <a:cs typeface="Microsoft Sans Serif"/>
              </a:rPr>
              <a:t>2</a:t>
            </a:r>
            <a:r>
              <a:rPr dirty="0" sz="1100" spc="-10">
                <a:latin typeface="SimSun"/>
                <a:cs typeface="SimSun"/>
              </a:rPr>
              <a:t>年。</a:t>
            </a:r>
            <a:endParaRPr sz="1100">
              <a:latin typeface="SimSun"/>
              <a:cs typeface="SimSu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278"/>
            <a:ext cx="4608195" cy="109855"/>
            <a:chOff x="0" y="334627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27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7" y="0"/>
                  </a:moveTo>
                  <a:lnTo>
                    <a:pt x="0" y="0"/>
                  </a:lnTo>
                  <a:lnTo>
                    <a:pt x="0" y="109723"/>
                  </a:lnTo>
                  <a:lnTo>
                    <a:pt x="1535977" y="109723"/>
                  </a:lnTo>
                  <a:lnTo>
                    <a:pt x="1535977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35977" y="334627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3"/>
                  </a:lnTo>
                  <a:lnTo>
                    <a:pt x="1535976" y="1097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71953" y="334627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7" y="0"/>
                  </a:moveTo>
                  <a:lnTo>
                    <a:pt x="0" y="0"/>
                  </a:lnTo>
                  <a:lnTo>
                    <a:pt x="0" y="109723"/>
                  </a:lnTo>
                  <a:lnTo>
                    <a:pt x="1535977" y="109723"/>
                  </a:lnTo>
                  <a:lnTo>
                    <a:pt x="153597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903798" y="3333625"/>
            <a:ext cx="2038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7A0000"/>
                </a:solidFill>
                <a:latin typeface="Lucida Sans Unicode"/>
                <a:cs typeface="Lucida Sans Unicode"/>
              </a:rPr>
              <a:t>2018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90028" y="3333625"/>
            <a:ext cx="2635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7A0000"/>
                </a:solidFill>
                <a:latin typeface="Lucida Sans Unicode"/>
                <a:cs typeface="Lucida Sans Unicode"/>
              </a:rPr>
              <a:t>7</a:t>
            </a:r>
            <a:r>
              <a:rPr dirty="0" sz="60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dirty="0" sz="600" spc="35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dirty="0" sz="60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dirty="0" sz="600" spc="-30">
                <a:solidFill>
                  <a:srgbClr val="7A0000"/>
                </a:solidFill>
                <a:latin typeface="Lucida Sans Unicode"/>
                <a:cs typeface="Lucida Sans Unicode"/>
              </a:rPr>
              <a:t>10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4001" y="0"/>
            <a:ext cx="2304415" cy="14033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13335" rIns="0" bIns="0" rtlCol="0" vert="horz">
            <a:spAutoFit/>
          </a:bodyPr>
          <a:lstStyle/>
          <a:p>
            <a:pPr marL="67310">
              <a:lnSpc>
                <a:spcPct val="100000"/>
              </a:lnSpc>
              <a:spcBef>
                <a:spcPts val="105"/>
              </a:spcBef>
            </a:pPr>
            <a:r>
              <a:rPr dirty="0" sz="600" spc="-5">
                <a:solidFill>
                  <a:srgbClr val="7A0000"/>
                </a:solidFill>
                <a:latin typeface="SimSun"/>
                <a:cs typeface="SimSun"/>
                <a:hlinkClick r:id="rId2" action="ppaction://hlinksldjump"/>
              </a:rPr>
              <a:t>考试费用</a:t>
            </a:r>
            <a:endParaRPr sz="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40107"/>
            <a:ext cx="4608195" cy="35433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78740" rIns="0" bIns="0" rtlCol="0" vert="horz">
            <a:spAutoFit/>
          </a:bodyPr>
          <a:lstStyle/>
          <a:p>
            <a:pPr marL="223520">
              <a:lnSpc>
                <a:spcPct val="100000"/>
              </a:lnSpc>
              <a:spcBef>
                <a:spcPts val="620"/>
              </a:spcBef>
            </a:pPr>
            <a:r>
              <a:rPr dirty="0" sz="1400" spc="30">
                <a:solidFill>
                  <a:srgbClr val="CC0000"/>
                </a:solidFill>
                <a:latin typeface="SimSun"/>
                <a:cs typeface="SimSun"/>
              </a:rPr>
              <a:t>目录</a:t>
            </a:r>
            <a:endParaRPr sz="1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621" y="1217630"/>
            <a:ext cx="69187" cy="691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3725" y="1139771"/>
            <a:ext cx="57975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solidFill>
                  <a:srgbClr val="CCCCCC"/>
                </a:solidFill>
                <a:latin typeface="SimSun"/>
                <a:cs typeface="SimSun"/>
                <a:hlinkClick r:id="rId4" action="ppaction://hlinksldjump"/>
              </a:rPr>
              <a:t>等级水平 </a:t>
            </a:r>
            <a:r>
              <a:rPr dirty="0" sz="1100" spc="-10">
                <a:solidFill>
                  <a:srgbClr val="CCCCCC"/>
                </a:solidFill>
                <a:latin typeface="SimSun"/>
                <a:cs typeface="SimSun"/>
                <a:hlinkClick r:id="rId5" action="ppaction://hlinksldjump"/>
              </a:rPr>
              <a:t>考试科目 </a:t>
            </a:r>
            <a:r>
              <a:rPr dirty="0" sz="1100" spc="-10">
                <a:latin typeface="SimSun"/>
                <a:cs typeface="SimSun"/>
                <a:hlinkClick r:id="rId2" action="ppaction://hlinksldjump"/>
              </a:rPr>
              <a:t>考试费用</a:t>
            </a:r>
            <a:endParaRPr sz="1100">
              <a:latin typeface="SimSun"/>
              <a:cs typeface="SimSu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621" y="1389705"/>
            <a:ext cx="69187" cy="691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7621" y="1561779"/>
            <a:ext cx="69187" cy="691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278"/>
            <a:ext cx="3072130" cy="109855"/>
            <a:chOff x="0" y="3346278"/>
            <a:chExt cx="3072130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27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7" y="0"/>
                  </a:moveTo>
                  <a:lnTo>
                    <a:pt x="0" y="0"/>
                  </a:lnTo>
                  <a:lnTo>
                    <a:pt x="0" y="109723"/>
                  </a:lnTo>
                  <a:lnTo>
                    <a:pt x="1535977" y="109723"/>
                  </a:lnTo>
                  <a:lnTo>
                    <a:pt x="1535977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35977" y="334627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3"/>
                  </a:lnTo>
                  <a:lnTo>
                    <a:pt x="1535976" y="1097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002459" y="3333625"/>
            <a:ext cx="6330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F0000"/>
                </a:solidFill>
                <a:latin typeface="SimSun"/>
                <a:cs typeface="SimSun"/>
                <a:hlinkClick r:id="rId7" action="ppaction://hlinksldjump"/>
              </a:rPr>
              <a:t>对外俄语等级考试</a:t>
            </a:r>
            <a:endParaRPr sz="6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1953" y="334627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7" y="0"/>
                </a:moveTo>
                <a:lnTo>
                  <a:pt x="0" y="0"/>
                </a:lnTo>
                <a:lnTo>
                  <a:pt x="0" y="109723"/>
                </a:lnTo>
                <a:lnTo>
                  <a:pt x="1535977" y="109723"/>
                </a:lnTo>
                <a:lnTo>
                  <a:pt x="153597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903798" y="3333625"/>
            <a:ext cx="2038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7A0000"/>
                </a:solidFill>
                <a:latin typeface="Lucida Sans Unicode"/>
                <a:cs typeface="Lucida Sans Unicode"/>
              </a:rPr>
              <a:t>2018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90028" y="3333625"/>
            <a:ext cx="2635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7A0000"/>
                </a:solidFill>
                <a:latin typeface="Lucida Sans Unicode"/>
                <a:cs typeface="Lucida Sans Unicode"/>
              </a:rPr>
              <a:t>8</a:t>
            </a:r>
            <a:r>
              <a:rPr dirty="0" sz="60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dirty="0" sz="600" spc="35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dirty="0" sz="60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dirty="0" sz="600" spc="-30">
                <a:solidFill>
                  <a:srgbClr val="7A0000"/>
                </a:solidFill>
                <a:latin typeface="Lucida Sans Unicode"/>
                <a:cs typeface="Lucida Sans Unicode"/>
              </a:rPr>
              <a:t>10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400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9" y="0"/>
                </a:moveTo>
                <a:lnTo>
                  <a:pt x="0" y="0"/>
                </a:lnTo>
                <a:lnTo>
                  <a:pt x="0" y="140107"/>
                </a:lnTo>
                <a:lnTo>
                  <a:pt x="2303999" y="140107"/>
                </a:lnTo>
                <a:lnTo>
                  <a:pt x="230399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140107"/>
            <a:ext cx="4608195" cy="35433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7874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20"/>
              </a:spcBef>
            </a:pPr>
            <a:r>
              <a:rPr dirty="0" sz="1400" spc="30">
                <a:solidFill>
                  <a:srgbClr val="CC0000"/>
                </a:solidFill>
                <a:latin typeface="SimSun"/>
                <a:cs typeface="SimSun"/>
              </a:rPr>
              <a:t>考试费用</a:t>
            </a:r>
            <a:endParaRPr sz="1400">
              <a:latin typeface="SimSun"/>
              <a:cs typeface="SimSu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9022" y="645651"/>
          <a:ext cx="3872865" cy="2545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7070"/>
                <a:gridCol w="1068070"/>
                <a:gridCol w="840105"/>
              </a:tblGrid>
              <a:tr h="144238">
                <a:tc>
                  <a:txBody>
                    <a:bodyPr/>
                    <a:lstStyle/>
                    <a:p>
                      <a:pPr marL="78105">
                        <a:lnSpc>
                          <a:spcPts val="965"/>
                        </a:lnSpc>
                      </a:pPr>
                      <a:r>
                        <a:rPr dirty="0" sz="900">
                          <a:latin typeface="SimSun"/>
                          <a:cs typeface="SimSun"/>
                        </a:rPr>
                        <a:t>等级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>
                          <a:latin typeface="SimSun"/>
                          <a:cs typeface="SimSun"/>
                        </a:rPr>
                        <a:t>每人所需考试费用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>
                          <a:latin typeface="SimSun"/>
                          <a:cs typeface="SimSun"/>
                        </a:rPr>
                        <a:t>补考一科费用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422596">
                <a:tc>
                  <a:txBody>
                    <a:bodyPr/>
                    <a:lstStyle/>
                    <a:p>
                      <a:pPr marL="78105">
                        <a:lnSpc>
                          <a:spcPts val="965"/>
                        </a:lnSpc>
                      </a:pPr>
                      <a:r>
                        <a:rPr dirty="0" sz="900" spc="-5">
                          <a:latin typeface="SimSun"/>
                          <a:cs typeface="SimSun"/>
                        </a:rPr>
                        <a:t>基</a:t>
                      </a:r>
                      <a:r>
                        <a:rPr dirty="0" sz="900" spc="15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900" spc="-5">
                          <a:latin typeface="SimSun"/>
                          <a:cs typeface="SimSun"/>
                        </a:rPr>
                        <a:t>础</a:t>
                      </a:r>
                      <a:r>
                        <a:rPr dirty="0" sz="900" spc="15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900" spc="-5">
                          <a:latin typeface="SimSun"/>
                          <a:cs typeface="SimSun"/>
                        </a:rPr>
                        <a:t>级</a:t>
                      </a:r>
                      <a:r>
                        <a:rPr dirty="0" sz="900" spc="10">
                          <a:latin typeface="Trebuchet MS"/>
                          <a:cs typeface="Trebuchet MS"/>
                        </a:rPr>
                        <a:t>(ТЭУ/А1)-Минимал+ный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  <a:p>
                      <a:pPr marL="78105" marR="70485">
                        <a:lnSpc>
                          <a:spcPct val="101499"/>
                        </a:lnSpc>
                        <a:tabLst>
                          <a:tab pos="967740" algn="l"/>
                        </a:tabLst>
                      </a:pPr>
                      <a:r>
                        <a:rPr dirty="0" sz="900">
                          <a:latin typeface="Trebuchet MS"/>
                          <a:cs typeface="Trebuchet MS"/>
                        </a:rPr>
                        <a:t>у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р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о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в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е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н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900" spc="-30">
                          <a:latin typeface="Trebuchet MS"/>
                          <a:cs typeface="Trebuchet MS"/>
                        </a:rPr>
                        <a:t>к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о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мм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у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н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и</a:t>
                      </a:r>
                      <a:r>
                        <a:rPr dirty="0" sz="900" spc="-30">
                          <a:latin typeface="Trebuchet MS"/>
                          <a:cs typeface="Trebuchet MS"/>
                        </a:rPr>
                        <a:t>к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а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т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и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в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н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о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й  </a:t>
                      </a:r>
                      <a:r>
                        <a:rPr dirty="0" sz="900" spc="-30">
                          <a:latin typeface="Trebuchet MS"/>
                          <a:cs typeface="Trebuchet MS"/>
                        </a:rPr>
                        <a:t>компетенции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 spc="-20">
                          <a:latin typeface="Trebuchet MS"/>
                          <a:cs typeface="Trebuchet MS"/>
                        </a:rPr>
                        <a:t>5700руб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 spc="-20">
                          <a:latin typeface="Trebuchet MS"/>
                          <a:cs typeface="Trebuchet MS"/>
                        </a:rPr>
                        <a:t>2850руб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283417">
                <a:tc>
                  <a:txBody>
                    <a:bodyPr/>
                    <a:lstStyle/>
                    <a:p>
                      <a:pPr marL="78105">
                        <a:lnSpc>
                          <a:spcPts val="965"/>
                        </a:lnSpc>
                      </a:pPr>
                      <a:r>
                        <a:rPr dirty="0" sz="900" spc="-5">
                          <a:latin typeface="SimSun"/>
                          <a:cs typeface="SimSun"/>
                        </a:rPr>
                        <a:t>初级</a:t>
                      </a:r>
                      <a:r>
                        <a:rPr dirty="0" sz="900" spc="15">
                          <a:latin typeface="Trebuchet MS"/>
                          <a:cs typeface="Trebuchet MS"/>
                        </a:rPr>
                        <a:t>(ТБУ/А2)-Начал+ный</a:t>
                      </a:r>
                      <a:r>
                        <a:rPr dirty="0" sz="9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35">
                          <a:latin typeface="Trebuchet MS"/>
                          <a:cs typeface="Trebuchet MS"/>
                        </a:rPr>
                        <a:t>уровен+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900" spc="-25">
                          <a:latin typeface="Trebuchet MS"/>
                          <a:cs typeface="Trebuchet MS"/>
                        </a:rPr>
                        <a:t>коммуникативной</a:t>
                      </a:r>
                      <a:r>
                        <a:rPr dirty="0" sz="900" spc="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30">
                          <a:latin typeface="Trebuchet MS"/>
                          <a:cs typeface="Trebuchet MS"/>
                        </a:rPr>
                        <a:t>компетенции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 spc="-20">
                          <a:latin typeface="Trebuchet MS"/>
                          <a:cs typeface="Trebuchet MS"/>
                        </a:rPr>
                        <a:t>6000руб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 spc="-20">
                          <a:latin typeface="Trebuchet MS"/>
                          <a:cs typeface="Trebuchet MS"/>
                        </a:rPr>
                        <a:t>3000руб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561773">
                <a:tc>
                  <a:txBody>
                    <a:bodyPr/>
                    <a:lstStyle/>
                    <a:p>
                      <a:pPr algn="just" marL="78105">
                        <a:lnSpc>
                          <a:spcPts val="965"/>
                        </a:lnSpc>
                      </a:pPr>
                      <a:r>
                        <a:rPr dirty="0" sz="900">
                          <a:latin typeface="SimSun"/>
                          <a:cs typeface="SimSun"/>
                        </a:rPr>
                        <a:t>—</a:t>
                      </a:r>
                      <a:r>
                        <a:rPr dirty="0" sz="900" spc="-19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900">
                          <a:latin typeface="SimSun"/>
                          <a:cs typeface="SimSun"/>
                        </a:rPr>
                        <a:t>级</a:t>
                      </a:r>
                      <a:r>
                        <a:rPr dirty="0" sz="900" spc="-19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900">
                          <a:latin typeface="SimSun"/>
                          <a:cs typeface="SimSun"/>
                        </a:rPr>
                        <a:t>认</a:t>
                      </a:r>
                      <a:r>
                        <a:rPr dirty="0" sz="900" spc="-19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900">
                          <a:latin typeface="SimSun"/>
                          <a:cs typeface="SimSun"/>
                        </a:rPr>
                        <a:t>证</a:t>
                      </a:r>
                      <a:r>
                        <a:rPr dirty="0" sz="90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900" spc="-14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Т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Р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К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И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В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)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С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р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е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д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н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ий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  <a:p>
                      <a:pPr algn="just" marL="78105" marR="70485">
                        <a:lnSpc>
                          <a:spcPct val="101499"/>
                        </a:lnSpc>
                        <a:tabLst>
                          <a:tab pos="967740" algn="l"/>
                        </a:tabLst>
                      </a:pPr>
                      <a:r>
                        <a:rPr dirty="0" sz="900">
                          <a:latin typeface="Trebuchet MS"/>
                          <a:cs typeface="Trebuchet MS"/>
                        </a:rPr>
                        <a:t>у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р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о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в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е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н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900" spc="-30">
                          <a:latin typeface="Trebuchet MS"/>
                          <a:cs typeface="Trebuchet MS"/>
                        </a:rPr>
                        <a:t>к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о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мм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у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н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и</a:t>
                      </a:r>
                      <a:r>
                        <a:rPr dirty="0" sz="900" spc="-30">
                          <a:latin typeface="Trebuchet MS"/>
                          <a:cs typeface="Trebuchet MS"/>
                        </a:rPr>
                        <a:t>к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а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т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и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в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н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о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й  </a:t>
                      </a:r>
                      <a:r>
                        <a:rPr dirty="0" sz="900" spc="-30">
                          <a:latin typeface="Trebuchet MS"/>
                          <a:cs typeface="Trebuchet MS"/>
                        </a:rPr>
                        <a:t>компетенции.Уровен+ </a:t>
                      </a:r>
                      <a:r>
                        <a:rPr dirty="0" sz="900" spc="-25">
                          <a:latin typeface="Trebuchet MS"/>
                          <a:cs typeface="Trebuchet MS"/>
                        </a:rPr>
                        <a:t>абитуриента </a:t>
                      </a:r>
                      <a:r>
                        <a:rPr dirty="0" sz="900" spc="-2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40">
                          <a:latin typeface="Trebuchet MS"/>
                          <a:cs typeface="Trebuchet MS"/>
                        </a:rPr>
                        <a:t>ввуAы</a:t>
                      </a:r>
                      <a:r>
                        <a:rPr dirty="0" sz="900" spc="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95">
                          <a:latin typeface="Trebuchet MS"/>
                          <a:cs typeface="Trebuchet MS"/>
                        </a:rPr>
                        <a:t>РФ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 spc="-20">
                          <a:latin typeface="Trebuchet MS"/>
                          <a:cs typeface="Trebuchet MS"/>
                        </a:rPr>
                        <a:t>6000руб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 spc="-20">
                          <a:latin typeface="Trebuchet MS"/>
                          <a:cs typeface="Trebuchet MS"/>
                        </a:rPr>
                        <a:t>3000руб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422594">
                <a:tc>
                  <a:txBody>
                    <a:bodyPr/>
                    <a:lstStyle/>
                    <a:p>
                      <a:pPr marL="78105">
                        <a:lnSpc>
                          <a:spcPts val="965"/>
                        </a:lnSpc>
                        <a:tabLst>
                          <a:tab pos="389890" algn="l"/>
                          <a:tab pos="701675" algn="l"/>
                          <a:tab pos="1014094" algn="l"/>
                        </a:tabLst>
                      </a:pPr>
                      <a:r>
                        <a:rPr dirty="0" sz="900" spc="-5">
                          <a:latin typeface="SimSun"/>
                          <a:cs typeface="SimSun"/>
                        </a:rPr>
                        <a:t>二	级	认	证</a:t>
                      </a:r>
                      <a:r>
                        <a:rPr dirty="0" sz="900" spc="30">
                          <a:latin typeface="Trebuchet MS"/>
                          <a:cs typeface="Trebuchet MS"/>
                        </a:rPr>
                        <a:t>(ТРКИ-II/В2)-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  <a:p>
                      <a:pPr marL="78105" marR="70485">
                        <a:lnSpc>
                          <a:spcPct val="101499"/>
                        </a:lnSpc>
                        <a:tabLst>
                          <a:tab pos="864869" algn="l"/>
                          <a:tab pos="1480185" algn="l"/>
                        </a:tabLst>
                      </a:pPr>
                      <a:r>
                        <a:rPr dirty="0" sz="900">
                          <a:latin typeface="Trebuchet MS"/>
                          <a:cs typeface="Trebuchet MS"/>
                        </a:rPr>
                        <a:t>Д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о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с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т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а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т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о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ч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н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о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в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ы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с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о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к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ий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у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р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о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в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е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н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+  </a:t>
                      </a:r>
                      <a:r>
                        <a:rPr dirty="0" sz="900" spc="-25">
                          <a:latin typeface="Trebuchet MS"/>
                          <a:cs typeface="Trebuchet MS"/>
                        </a:rPr>
                        <a:t>коммуникативной</a:t>
                      </a:r>
                      <a:r>
                        <a:rPr dirty="0" sz="900" spc="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30">
                          <a:latin typeface="Trebuchet MS"/>
                          <a:cs typeface="Trebuchet MS"/>
                        </a:rPr>
                        <a:t>компетенции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 spc="-20">
                          <a:latin typeface="Trebuchet MS"/>
                          <a:cs typeface="Trebuchet MS"/>
                        </a:rPr>
                        <a:t>6300руб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 spc="-20">
                          <a:latin typeface="Trebuchet MS"/>
                          <a:cs typeface="Trebuchet MS"/>
                        </a:rPr>
                        <a:t>3150руб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283417">
                <a:tc>
                  <a:txBody>
                    <a:bodyPr/>
                    <a:lstStyle/>
                    <a:p>
                      <a:pPr marL="78105">
                        <a:lnSpc>
                          <a:spcPts val="965"/>
                        </a:lnSpc>
                        <a:tabLst>
                          <a:tab pos="1480185" algn="l"/>
                        </a:tabLst>
                      </a:pPr>
                      <a:r>
                        <a:rPr dirty="0" sz="900" spc="-5">
                          <a:latin typeface="SimSun"/>
                          <a:cs typeface="SimSun"/>
                        </a:rPr>
                        <a:t>三</a:t>
                      </a:r>
                      <a:r>
                        <a:rPr dirty="0" sz="900" spc="24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900" spc="-5">
                          <a:latin typeface="SimSun"/>
                          <a:cs typeface="SimSun"/>
                        </a:rPr>
                        <a:t>级</a:t>
                      </a:r>
                      <a:r>
                        <a:rPr dirty="0" sz="900" spc="24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900" spc="-5">
                          <a:latin typeface="SimSun"/>
                          <a:cs typeface="SimSun"/>
                        </a:rPr>
                        <a:t>认</a:t>
                      </a:r>
                      <a:r>
                        <a:rPr dirty="0" sz="900" spc="24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900" spc="-5">
                          <a:latin typeface="SimSun"/>
                          <a:cs typeface="SimSun"/>
                        </a:rPr>
                        <a:t>证</a:t>
                      </a:r>
                      <a:r>
                        <a:rPr dirty="0" sz="900" spc="-5">
                          <a:latin typeface="Trebuchet MS"/>
                          <a:cs typeface="Trebuchet MS"/>
                        </a:rPr>
                        <a:t>-Высокий	</a:t>
                      </a:r>
                      <a:r>
                        <a:rPr dirty="0" sz="900" spc="-35">
                          <a:latin typeface="Trebuchet MS"/>
                          <a:cs typeface="Trebuchet MS"/>
                        </a:rPr>
                        <a:t>уровен+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900" spc="-25">
                          <a:latin typeface="Trebuchet MS"/>
                          <a:cs typeface="Trebuchet MS"/>
                        </a:rPr>
                        <a:t>коммуникативной</a:t>
                      </a:r>
                      <a:r>
                        <a:rPr dirty="0" sz="900" spc="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30">
                          <a:latin typeface="Trebuchet MS"/>
                          <a:cs typeface="Trebuchet MS"/>
                        </a:rPr>
                        <a:t>компетенции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 spc="-20">
                          <a:latin typeface="Trebuchet MS"/>
                          <a:cs typeface="Trebuchet MS"/>
                        </a:rPr>
                        <a:t>6500руб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 spc="-20">
                          <a:latin typeface="Trebuchet MS"/>
                          <a:cs typeface="Trebuchet MS"/>
                        </a:rPr>
                        <a:t>3250руб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422595">
                <a:tc>
                  <a:txBody>
                    <a:bodyPr/>
                    <a:lstStyle/>
                    <a:p>
                      <a:pPr marL="78105">
                        <a:lnSpc>
                          <a:spcPts val="965"/>
                        </a:lnSpc>
                      </a:pPr>
                      <a:r>
                        <a:rPr dirty="0" sz="900" spc="45">
                          <a:latin typeface="SimSun"/>
                          <a:cs typeface="SimSun"/>
                        </a:rPr>
                        <a:t>四级认</a:t>
                      </a:r>
                      <a:r>
                        <a:rPr dirty="0" sz="900">
                          <a:latin typeface="SimSun"/>
                          <a:cs typeface="SimSun"/>
                        </a:rPr>
                        <a:t>证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Т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Р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К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И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)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С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в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о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б</a:t>
                      </a:r>
                      <a:r>
                        <a:rPr dirty="0" sz="900" spc="-25">
                          <a:latin typeface="Trebuchet MS"/>
                          <a:cs typeface="Trebuchet MS"/>
                        </a:rPr>
                        <a:t>о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д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н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о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е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  <a:p>
                      <a:pPr marL="78105" marR="70485">
                        <a:lnSpc>
                          <a:spcPct val="101499"/>
                        </a:lnSpc>
                      </a:pPr>
                      <a:r>
                        <a:rPr dirty="0" sz="900" spc="-40">
                          <a:latin typeface="Trebuchet MS"/>
                          <a:cs typeface="Trebuchet MS"/>
                        </a:rPr>
                        <a:t>владение</a:t>
                      </a:r>
                      <a:r>
                        <a:rPr dirty="0" sz="9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30">
                          <a:latin typeface="Trebuchet MS"/>
                          <a:cs typeface="Trebuchet MS"/>
                        </a:rPr>
                        <a:t>русским</a:t>
                      </a:r>
                      <a:r>
                        <a:rPr dirty="0" sz="9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40">
                          <a:latin typeface="Trebuchet MS"/>
                          <a:cs typeface="Trebuchet MS"/>
                        </a:rPr>
                        <a:t>EAыком,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50">
                          <a:latin typeface="Trebuchet MS"/>
                          <a:cs typeface="Trebuchet MS"/>
                        </a:rPr>
                        <a:t>блиAкое </a:t>
                      </a:r>
                      <a:r>
                        <a:rPr dirty="0" sz="900" spc="-2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5">
                          <a:latin typeface="Trebuchet MS"/>
                          <a:cs typeface="Trebuchet MS"/>
                        </a:rPr>
                        <a:t>куровнF</a:t>
                      </a:r>
                      <a:r>
                        <a:rPr dirty="0" sz="900" spc="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30">
                          <a:latin typeface="Trebuchet MS"/>
                          <a:cs typeface="Trebuchet MS"/>
                        </a:rPr>
                        <a:t>носителE</a:t>
                      </a:r>
                      <a:r>
                        <a:rPr dirty="0" sz="900" spc="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40">
                          <a:latin typeface="Trebuchet MS"/>
                          <a:cs typeface="Trebuchet MS"/>
                        </a:rPr>
                        <a:t>EAыка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 spc="-20">
                          <a:latin typeface="Trebuchet MS"/>
                          <a:cs typeface="Trebuchet MS"/>
                        </a:rPr>
                        <a:t>6500руб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 spc="-20">
                          <a:latin typeface="Trebuchet MS"/>
                          <a:cs typeface="Trebuchet MS"/>
                        </a:rPr>
                        <a:t>3250руб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0" y="3346278"/>
            <a:ext cx="4608195" cy="109855"/>
            <a:chOff x="0" y="334627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27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7" y="0"/>
                  </a:moveTo>
                  <a:lnTo>
                    <a:pt x="0" y="0"/>
                  </a:lnTo>
                  <a:lnTo>
                    <a:pt x="0" y="109723"/>
                  </a:lnTo>
                  <a:lnTo>
                    <a:pt x="1535977" y="109723"/>
                  </a:lnTo>
                  <a:lnTo>
                    <a:pt x="1535977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7" y="334627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3"/>
                  </a:lnTo>
                  <a:lnTo>
                    <a:pt x="1535976" y="1097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3" y="334627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7" y="0"/>
                  </a:moveTo>
                  <a:lnTo>
                    <a:pt x="0" y="0"/>
                  </a:lnTo>
                  <a:lnTo>
                    <a:pt x="0" y="109723"/>
                  </a:lnTo>
                  <a:lnTo>
                    <a:pt x="1535977" y="109723"/>
                  </a:lnTo>
                  <a:lnTo>
                    <a:pt x="153597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903798" y="3333625"/>
            <a:ext cx="2038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7A0000"/>
                </a:solidFill>
                <a:latin typeface="Lucida Sans Unicode"/>
                <a:cs typeface="Lucida Sans Unicode"/>
              </a:rPr>
              <a:t>2018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90028" y="3333625"/>
            <a:ext cx="2635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7A0000"/>
                </a:solidFill>
                <a:latin typeface="Lucida Sans Unicode"/>
                <a:cs typeface="Lucida Sans Unicode"/>
              </a:rPr>
              <a:t>9</a:t>
            </a:r>
            <a:r>
              <a:rPr dirty="0" sz="60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dirty="0" sz="600" spc="35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dirty="0" sz="60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dirty="0" sz="600" spc="-30">
                <a:solidFill>
                  <a:srgbClr val="7A0000"/>
                </a:solidFill>
                <a:latin typeface="Lucida Sans Unicode"/>
                <a:cs typeface="Lucida Sans Unicode"/>
              </a:rPr>
              <a:t>10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2022-11-13T17:57:56Z</dcterms:created>
  <dcterms:modified xsi:type="dcterms:W3CDTF">2022-11-13T17:57:56Z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2022-01-19T00:00:00Z</vt:filetime>
  </property>
  <property fmtid="{D5CDD505-2E9C-101B-9397-08002B2CF9AE}" pid="3" name="Creator">
    <vt:lpwstr>TexpadTeX CoreGraphicsOutputContext backend: 646</vt:lpwstr>
  </property>
  <property fmtid="{D5CDD505-2E9C-101B-9397-08002B2CF9AE}" pid="4" name="LastSaved">
    <vt:filetime>2022-11-13T00:00:00Z</vt:filetime>
  </property>
</Properties>
</file>