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2A438-7E02-E529-BA0D-CB21D1809734}" v="2010" dt="2024-11-26T04:27:02.356"/>
    <p1510:client id="{AF613C31-CE3C-FB53-1F17-1C1A2EC810B3}" v="17" dt="2024-11-26T02:14:02.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40662" y="-183923"/>
            <a:ext cx="9144000" cy="1069856"/>
          </a:xfrm>
        </p:spPr>
        <p:txBody>
          <a:bodyPr>
            <a:normAutofit/>
          </a:bodyPr>
          <a:lstStyle/>
          <a:p>
            <a:r>
              <a:rPr lang="en-US" sz="2400" dirty="0">
                <a:solidFill>
                  <a:srgbClr val="333333"/>
                </a:solidFill>
                <a:ea typeface="+mj-lt"/>
                <a:cs typeface="+mj-lt"/>
              </a:rPr>
              <a:t>Executive Summary slide</a:t>
            </a:r>
            <a:br>
              <a:rPr lang="en-US" sz="2400" dirty="0">
                <a:solidFill>
                  <a:srgbClr val="333333"/>
                </a:solidFill>
                <a:ea typeface="+mj-lt"/>
                <a:cs typeface="+mj-lt"/>
              </a:rPr>
            </a:br>
            <a:endParaRPr lang="en-US" sz="2400" dirty="0"/>
          </a:p>
        </p:txBody>
      </p:sp>
      <p:sp>
        <p:nvSpPr>
          <p:cNvPr id="3" name="Subtitle 2"/>
          <p:cNvSpPr>
            <a:spLocks noGrp="1"/>
          </p:cNvSpPr>
          <p:nvPr>
            <p:ph type="subTitle" idx="1"/>
          </p:nvPr>
        </p:nvSpPr>
        <p:spPr>
          <a:xfrm>
            <a:off x="1340662" y="657166"/>
            <a:ext cx="9144000" cy="2068273"/>
          </a:xfrm>
        </p:spPr>
        <p:txBody>
          <a:bodyPr vert="horz" lIns="91440" tIns="45720" rIns="91440" bIns="45720" rtlCol="0" anchor="t">
            <a:normAutofit/>
          </a:bodyPr>
          <a:lstStyle/>
          <a:p>
            <a:pPr algn="l"/>
            <a:r>
              <a:rPr lang="en-US" dirty="0">
                <a:latin typeface="system-ui"/>
              </a:rPr>
              <a:t>SpaceX advertises Falcon 9 rocket launches on its website with a cost of 62 million dollars; other providers cost upward of 165 million dollars each, much of the savings is because SpaceX can reuse the first stage. Therefore if we can determine if the first stage will land, we can determine the cost of a launch. </a:t>
            </a:r>
          </a:p>
          <a:p>
            <a:endParaRPr lang="en-US" dirty="0"/>
          </a:p>
        </p:txBody>
      </p:sp>
      <p:sp>
        <p:nvSpPr>
          <p:cNvPr id="4" name="TextBox 3">
            <a:extLst>
              <a:ext uri="{FF2B5EF4-FFF2-40B4-BE49-F238E27FC236}">
                <a16:creationId xmlns:a16="http://schemas.microsoft.com/office/drawing/2014/main" id="{E82ACD25-1185-2246-755B-A6945584CA19}"/>
              </a:ext>
            </a:extLst>
          </p:cNvPr>
          <p:cNvSpPr txBox="1"/>
          <p:nvPr/>
        </p:nvSpPr>
        <p:spPr>
          <a:xfrm>
            <a:off x="1340661" y="2727158"/>
            <a:ext cx="882315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We first collect the data using python web scraping method then use </a:t>
            </a:r>
            <a:r>
              <a:rPr lang="en-US" sz="2000" err="1"/>
              <a:t>sql</a:t>
            </a:r>
            <a:r>
              <a:rPr lang="en-US" sz="2000" dirty="0"/>
              <a:t> to manipulate the data and using python to do the EDA and visualization, including folium map and dash interactive visualization and at last, we will train machine learning model to predict the successful landing rate. </a:t>
            </a:r>
          </a:p>
        </p:txBody>
      </p:sp>
      <p:sp>
        <p:nvSpPr>
          <p:cNvPr id="5" name="TextBox 4">
            <a:extLst>
              <a:ext uri="{FF2B5EF4-FFF2-40B4-BE49-F238E27FC236}">
                <a16:creationId xmlns:a16="http://schemas.microsoft.com/office/drawing/2014/main" id="{4A7925BE-AEFA-8E47-71D1-CE9A4315A676}"/>
              </a:ext>
            </a:extLst>
          </p:cNvPr>
          <p:cNvSpPr txBox="1"/>
          <p:nvPr/>
        </p:nvSpPr>
        <p:spPr>
          <a:xfrm>
            <a:off x="1489623" y="4388661"/>
            <a:ext cx="842210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What we find is that the Flight number has positive correlation with the success rate, payload usually negative correlation. And all four machine learning classification methods we use give similar accuracy on the test data.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Picture 3" descr="A pie chart with different colored circles&#10;&#10;Description automatically generated">
            <a:extLst>
              <a:ext uri="{FF2B5EF4-FFF2-40B4-BE49-F238E27FC236}">
                <a16:creationId xmlns:a16="http://schemas.microsoft.com/office/drawing/2014/main" id="{259C7DC0-F4BB-86FE-8ADC-5AE620956650}"/>
              </a:ext>
            </a:extLst>
          </p:cNvPr>
          <p:cNvPicPr>
            <a:picLocks noChangeAspect="1"/>
          </p:cNvPicPr>
          <p:nvPr/>
        </p:nvPicPr>
        <p:blipFill>
          <a:blip r:embed="rId2"/>
          <a:stretch>
            <a:fillRect/>
          </a:stretch>
        </p:blipFill>
        <p:spPr>
          <a:xfrm>
            <a:off x="-3573" y="140886"/>
            <a:ext cx="11749545" cy="4955259"/>
          </a:xfrm>
          <a:prstGeom prst="rect">
            <a:avLst/>
          </a:prstGeom>
        </p:spPr>
      </p:pic>
      <p:sp>
        <p:nvSpPr>
          <p:cNvPr id="5" name="TextBox 4">
            <a:extLst>
              <a:ext uri="{FF2B5EF4-FFF2-40B4-BE49-F238E27FC236}">
                <a16:creationId xmlns:a16="http://schemas.microsoft.com/office/drawing/2014/main" id="{2E58F380-E86A-463F-F78F-D228E3E5ABEB}"/>
              </a:ext>
            </a:extLst>
          </p:cNvPr>
          <p:cNvSpPr txBox="1"/>
          <p:nvPr/>
        </p:nvSpPr>
        <p:spPr>
          <a:xfrm>
            <a:off x="2507225" y="5260257"/>
            <a:ext cx="458838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Using python dash, we can see the percentage of the total success </a:t>
            </a:r>
            <a:r>
              <a:rPr lang="en-US" dirty="0" err="1"/>
              <a:t>lauches</a:t>
            </a:r>
            <a:r>
              <a:rPr lang="en-US" dirty="0"/>
              <a:t> by each site</a:t>
            </a:r>
          </a:p>
        </p:txBody>
      </p:sp>
    </p:spTree>
    <p:extLst>
      <p:ext uri="{BB962C8B-B14F-4D97-AF65-F5344CB8AC3E}">
        <p14:creationId xmlns:p14="http://schemas.microsoft.com/office/powerpoint/2010/main" val="218568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pic>
        <p:nvPicPr>
          <p:cNvPr id="4" name="Picture 3" descr="A pie chart with a number of percentages&#10;&#10;Description automatically generated">
            <a:extLst>
              <a:ext uri="{FF2B5EF4-FFF2-40B4-BE49-F238E27FC236}">
                <a16:creationId xmlns:a16="http://schemas.microsoft.com/office/drawing/2014/main" id="{5398C49F-2D09-375D-5A3A-59175F332119}"/>
              </a:ext>
            </a:extLst>
          </p:cNvPr>
          <p:cNvPicPr>
            <a:picLocks noChangeAspect="1"/>
          </p:cNvPicPr>
          <p:nvPr/>
        </p:nvPicPr>
        <p:blipFill>
          <a:blip r:embed="rId2"/>
          <a:stretch>
            <a:fillRect/>
          </a:stretch>
        </p:blipFill>
        <p:spPr>
          <a:xfrm>
            <a:off x="1524000" y="322349"/>
            <a:ext cx="9586451" cy="3984657"/>
          </a:xfrm>
          <a:prstGeom prst="rect">
            <a:avLst/>
          </a:prstGeom>
        </p:spPr>
      </p:pic>
      <p:sp>
        <p:nvSpPr>
          <p:cNvPr id="5" name="TextBox 4">
            <a:extLst>
              <a:ext uri="{FF2B5EF4-FFF2-40B4-BE49-F238E27FC236}">
                <a16:creationId xmlns:a16="http://schemas.microsoft.com/office/drawing/2014/main" id="{FDEBEB95-B50F-9F63-7E0C-C45B4F1D71BA}"/>
              </a:ext>
            </a:extLst>
          </p:cNvPr>
          <p:cNvSpPr txBox="1"/>
          <p:nvPr/>
        </p:nvSpPr>
        <p:spPr>
          <a:xfrm>
            <a:off x="1589548" y="4490064"/>
            <a:ext cx="79805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And we can pick a particular launch site to see the successful rate</a:t>
            </a:r>
          </a:p>
        </p:txBody>
      </p:sp>
    </p:spTree>
    <p:extLst>
      <p:ext uri="{BB962C8B-B14F-4D97-AF65-F5344CB8AC3E}">
        <p14:creationId xmlns:p14="http://schemas.microsoft.com/office/powerpoint/2010/main" val="2200096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1935" y="4978554"/>
            <a:ext cx="9144000" cy="1655762"/>
          </a:xfrm>
        </p:spPr>
        <p:txBody>
          <a:bodyPr vert="horz" lIns="91440" tIns="45720" rIns="91440" bIns="45720" rtlCol="0" anchor="t">
            <a:normAutofit/>
          </a:bodyPr>
          <a:lstStyle/>
          <a:p>
            <a:r>
              <a:rPr lang="en-US" dirty="0"/>
              <a:t>We can pick different Payload Mass an visualize the success rate</a:t>
            </a:r>
          </a:p>
        </p:txBody>
      </p:sp>
      <p:pic>
        <p:nvPicPr>
          <p:cNvPr id="4" name="Picture 3">
            <a:extLst>
              <a:ext uri="{FF2B5EF4-FFF2-40B4-BE49-F238E27FC236}">
                <a16:creationId xmlns:a16="http://schemas.microsoft.com/office/drawing/2014/main" id="{E260EFC6-BFA6-D7D0-CC1F-734F8D71FE60}"/>
              </a:ext>
            </a:extLst>
          </p:cNvPr>
          <p:cNvPicPr>
            <a:picLocks noChangeAspect="1"/>
          </p:cNvPicPr>
          <p:nvPr/>
        </p:nvPicPr>
        <p:blipFill>
          <a:blip r:embed="rId2"/>
          <a:stretch>
            <a:fillRect/>
          </a:stretch>
        </p:blipFill>
        <p:spPr>
          <a:xfrm>
            <a:off x="688259" y="195073"/>
            <a:ext cx="10471354" cy="4460434"/>
          </a:xfrm>
          <a:prstGeom prst="rect">
            <a:avLst/>
          </a:prstGeom>
        </p:spPr>
      </p:pic>
    </p:spTree>
    <p:extLst>
      <p:ext uri="{BB962C8B-B14F-4D97-AF65-F5344CB8AC3E}">
        <p14:creationId xmlns:p14="http://schemas.microsoft.com/office/powerpoint/2010/main" val="3940472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52120" y="285882"/>
            <a:ext cx="9144000" cy="1447991"/>
          </a:xfrm>
        </p:spPr>
        <p:txBody>
          <a:bodyPr>
            <a:normAutofit/>
          </a:bodyPr>
          <a:lstStyle/>
          <a:p>
            <a:r>
              <a:rPr lang="en-US" sz="4000" dirty="0"/>
              <a:t>Classification ML using Logistic Regression, SVM, Decision Tree and KNN</a:t>
            </a:r>
          </a:p>
        </p:txBody>
      </p:sp>
      <p:pic>
        <p:nvPicPr>
          <p:cNvPr id="4" name="Picture 3" descr="A screenshot of a computer&#10;&#10;Description automatically generated">
            <a:extLst>
              <a:ext uri="{FF2B5EF4-FFF2-40B4-BE49-F238E27FC236}">
                <a16:creationId xmlns:a16="http://schemas.microsoft.com/office/drawing/2014/main" id="{BBBA32C5-21B7-4E67-CC80-90838B595558}"/>
              </a:ext>
            </a:extLst>
          </p:cNvPr>
          <p:cNvPicPr>
            <a:picLocks noChangeAspect="1"/>
          </p:cNvPicPr>
          <p:nvPr/>
        </p:nvPicPr>
        <p:blipFill>
          <a:blip r:embed="rId2"/>
          <a:stretch>
            <a:fillRect/>
          </a:stretch>
        </p:blipFill>
        <p:spPr>
          <a:xfrm>
            <a:off x="572932" y="1732700"/>
            <a:ext cx="11249741" cy="125895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CC0FF49-6A22-0207-4720-74D08AFDBE63}"/>
              </a:ext>
            </a:extLst>
          </p:cNvPr>
          <p:cNvPicPr>
            <a:picLocks noChangeAspect="1"/>
          </p:cNvPicPr>
          <p:nvPr/>
        </p:nvPicPr>
        <p:blipFill>
          <a:blip r:embed="rId3"/>
          <a:stretch>
            <a:fillRect/>
          </a:stretch>
        </p:blipFill>
        <p:spPr>
          <a:xfrm>
            <a:off x="572994" y="2991714"/>
            <a:ext cx="11257935" cy="1370806"/>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0201D3E9-9AFD-B99F-1FBF-98CA84F8451F}"/>
              </a:ext>
            </a:extLst>
          </p:cNvPr>
          <p:cNvPicPr>
            <a:picLocks noChangeAspect="1"/>
          </p:cNvPicPr>
          <p:nvPr/>
        </p:nvPicPr>
        <p:blipFill>
          <a:blip r:embed="rId4"/>
          <a:stretch>
            <a:fillRect/>
          </a:stretch>
        </p:blipFill>
        <p:spPr>
          <a:xfrm>
            <a:off x="567450" y="4353375"/>
            <a:ext cx="11257935" cy="113049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6DB40C2-83B1-1D2D-200A-75F4581CB01A}"/>
              </a:ext>
            </a:extLst>
          </p:cNvPr>
          <p:cNvPicPr>
            <a:picLocks noChangeAspect="1"/>
          </p:cNvPicPr>
          <p:nvPr/>
        </p:nvPicPr>
        <p:blipFill>
          <a:blip r:embed="rId5"/>
          <a:stretch>
            <a:fillRect/>
          </a:stretch>
        </p:blipFill>
        <p:spPr>
          <a:xfrm>
            <a:off x="573550" y="5477704"/>
            <a:ext cx="11241546" cy="1351303"/>
          </a:xfrm>
          <a:prstGeom prst="rect">
            <a:avLst/>
          </a:prstGeom>
        </p:spPr>
      </p:pic>
    </p:spTree>
    <p:extLst>
      <p:ext uri="{BB962C8B-B14F-4D97-AF65-F5344CB8AC3E}">
        <p14:creationId xmlns:p14="http://schemas.microsoft.com/office/powerpoint/2010/main" val="3296419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6" name="Picture 5" descr="A black numbers on a white background&#10;&#10;Description automatically generated">
            <a:extLst>
              <a:ext uri="{FF2B5EF4-FFF2-40B4-BE49-F238E27FC236}">
                <a16:creationId xmlns:a16="http://schemas.microsoft.com/office/drawing/2014/main" id="{48C0BD8F-8A92-A136-DF81-378C4CB33D81}"/>
              </a:ext>
            </a:extLst>
          </p:cNvPr>
          <p:cNvPicPr>
            <a:picLocks noChangeAspect="1"/>
          </p:cNvPicPr>
          <p:nvPr/>
        </p:nvPicPr>
        <p:blipFill>
          <a:blip r:embed="rId2"/>
          <a:stretch>
            <a:fillRect/>
          </a:stretch>
        </p:blipFill>
        <p:spPr>
          <a:xfrm>
            <a:off x="172577" y="370042"/>
            <a:ext cx="7618975" cy="1660627"/>
          </a:xfrm>
          <a:prstGeom prst="rect">
            <a:avLst/>
          </a:prstGeom>
        </p:spPr>
      </p:pic>
      <p:pic>
        <p:nvPicPr>
          <p:cNvPr id="7" name="Picture 6">
            <a:extLst>
              <a:ext uri="{FF2B5EF4-FFF2-40B4-BE49-F238E27FC236}">
                <a16:creationId xmlns:a16="http://schemas.microsoft.com/office/drawing/2014/main" id="{94E7132C-2581-EB48-D116-B6285E4550BD}"/>
              </a:ext>
            </a:extLst>
          </p:cNvPr>
          <p:cNvPicPr>
            <a:picLocks noChangeAspect="1"/>
          </p:cNvPicPr>
          <p:nvPr/>
        </p:nvPicPr>
        <p:blipFill>
          <a:blip r:embed="rId3"/>
          <a:stretch>
            <a:fillRect/>
          </a:stretch>
        </p:blipFill>
        <p:spPr>
          <a:xfrm>
            <a:off x="179881" y="2002503"/>
            <a:ext cx="6940689" cy="4827638"/>
          </a:xfrm>
          <a:prstGeom prst="rect">
            <a:avLst/>
          </a:prstGeom>
        </p:spPr>
      </p:pic>
      <p:sp>
        <p:nvSpPr>
          <p:cNvPr id="8" name="TextBox 7">
            <a:extLst>
              <a:ext uri="{FF2B5EF4-FFF2-40B4-BE49-F238E27FC236}">
                <a16:creationId xmlns:a16="http://schemas.microsoft.com/office/drawing/2014/main" id="{C598527D-FAAD-2D8A-6C0E-E872549832AB}"/>
              </a:ext>
            </a:extLst>
          </p:cNvPr>
          <p:cNvSpPr txBox="1"/>
          <p:nvPr/>
        </p:nvSpPr>
        <p:spPr>
          <a:xfrm>
            <a:off x="7833032" y="2343354"/>
            <a:ext cx="3883741"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The accuracy rate in training set of different classification method is relatively close to each other and the test accuracy and confusion matrix is the same for all 4 methods. So we cannot tell which method is better for this classification problem. We may need to use a larger set of data so we can have a larger test data set.</a:t>
            </a:r>
          </a:p>
        </p:txBody>
      </p:sp>
    </p:spTree>
    <p:extLst>
      <p:ext uri="{BB962C8B-B14F-4D97-AF65-F5344CB8AC3E}">
        <p14:creationId xmlns:p14="http://schemas.microsoft.com/office/powerpoint/2010/main" val="130908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FB26F-C8AF-9F9B-2501-FC79C9059FAF}"/>
              </a:ext>
            </a:extLst>
          </p:cNvPr>
          <p:cNvSpPr txBox="1"/>
          <p:nvPr/>
        </p:nvSpPr>
        <p:spPr>
          <a:xfrm>
            <a:off x="2326105" y="595849"/>
            <a:ext cx="669184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Summary :  With high Flight number, the landing is more likely to success. And the successful rate is increasing since 2013 to 2020.(Our data ends at 2020). The orbit will higher successful rate usually combines with high Flight number and low payload.  </a:t>
            </a:r>
          </a:p>
        </p:txBody>
      </p:sp>
    </p:spTree>
    <p:extLst>
      <p:ext uri="{BB962C8B-B14F-4D97-AF65-F5344CB8AC3E}">
        <p14:creationId xmlns:p14="http://schemas.microsoft.com/office/powerpoint/2010/main" val="390128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E54D-B37E-B2EA-1DA7-DA9931A72DE2}"/>
              </a:ext>
            </a:extLst>
          </p:cNvPr>
          <p:cNvSpPr>
            <a:spLocks noGrp="1"/>
          </p:cNvSpPr>
          <p:nvPr>
            <p:ph type="title"/>
          </p:nvPr>
        </p:nvSpPr>
        <p:spPr/>
        <p:txBody>
          <a:bodyPr/>
          <a:lstStyle/>
          <a:p>
            <a:r>
              <a:rPr lang="en-US" dirty="0"/>
              <a:t>         Introduction : </a:t>
            </a:r>
          </a:p>
        </p:txBody>
      </p:sp>
      <p:sp>
        <p:nvSpPr>
          <p:cNvPr id="3" name="Content Placeholder 2">
            <a:extLst>
              <a:ext uri="{FF2B5EF4-FFF2-40B4-BE49-F238E27FC236}">
                <a16:creationId xmlns:a16="http://schemas.microsoft.com/office/drawing/2014/main" id="{7FB7082B-3931-942E-0A18-7B5883E483EA}"/>
              </a:ext>
            </a:extLst>
          </p:cNvPr>
          <p:cNvSpPr>
            <a:spLocks noGrp="1"/>
          </p:cNvSpPr>
          <p:nvPr>
            <p:ph idx="1"/>
          </p:nvPr>
        </p:nvSpPr>
        <p:spPr/>
        <p:txBody>
          <a:bodyPr vert="horz" lIns="91440" tIns="45720" rIns="91440" bIns="45720" rtlCol="0" anchor="t">
            <a:noAutofit/>
          </a:bodyPr>
          <a:lstStyle/>
          <a:p>
            <a:pPr marL="0" indent="0">
              <a:buNone/>
            </a:pPr>
            <a:r>
              <a:rPr lang="en-US" sz="3200" dirty="0">
                <a:latin typeface="system-ui"/>
              </a:rPr>
              <a:t>     I am </a:t>
            </a:r>
            <a:r>
              <a:rPr lang="en-US" sz="3200" dirty="0" err="1">
                <a:latin typeface="system-ui"/>
              </a:rPr>
              <a:t>Ziqin</a:t>
            </a:r>
            <a:r>
              <a:rPr lang="en-US" sz="3200" dirty="0">
                <a:latin typeface="system-ui"/>
              </a:rPr>
              <a:t> He and in this project, we will predict if the Falcon 9 rocket first stage will land successfully. SpaceX advertises Falcon 9 rocket launches on its website with a cost of 62 million dollars; other providers cost upward of 165 million dollars each, much of the savings is because SpaceX can reuse the first stage. Therefore if we can determine if the first stage will land, we can determine the cost of a launch. </a:t>
            </a:r>
            <a:endParaRPr lang="en-US" sz="3200"/>
          </a:p>
        </p:txBody>
      </p:sp>
    </p:spTree>
    <p:extLst>
      <p:ext uri="{BB962C8B-B14F-4D97-AF65-F5344CB8AC3E}">
        <p14:creationId xmlns:p14="http://schemas.microsoft.com/office/powerpoint/2010/main" val="213945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C982-20AB-A0D4-4FB3-0074F3C94EE0}"/>
              </a:ext>
            </a:extLst>
          </p:cNvPr>
          <p:cNvSpPr>
            <a:spLocks noGrp="1"/>
          </p:cNvSpPr>
          <p:nvPr>
            <p:ph type="title"/>
          </p:nvPr>
        </p:nvSpPr>
        <p:spPr/>
        <p:txBody>
          <a:bodyPr/>
          <a:lstStyle/>
          <a:p>
            <a:r>
              <a:rPr lang="en-US" dirty="0"/>
              <a:t>Use get request to do data collection and beautiful soup to do web scraping</a:t>
            </a:r>
          </a:p>
        </p:txBody>
      </p:sp>
      <p:pic>
        <p:nvPicPr>
          <p:cNvPr id="4" name="Content Placeholder 3" descr="A screenshot of a computer program&#10;&#10;Description automatically generated">
            <a:extLst>
              <a:ext uri="{FF2B5EF4-FFF2-40B4-BE49-F238E27FC236}">
                <a16:creationId xmlns:a16="http://schemas.microsoft.com/office/drawing/2014/main" id="{A8796CAB-D749-0D0E-21AA-87C96114EA70}"/>
              </a:ext>
            </a:extLst>
          </p:cNvPr>
          <p:cNvPicPr>
            <a:picLocks noGrp="1" noChangeAspect="1"/>
          </p:cNvPicPr>
          <p:nvPr>
            <p:ph idx="1"/>
          </p:nvPr>
        </p:nvPicPr>
        <p:blipFill>
          <a:blip r:embed="rId2"/>
          <a:stretch>
            <a:fillRect/>
          </a:stretch>
        </p:blipFill>
        <p:spPr>
          <a:xfrm>
            <a:off x="148962" y="1926055"/>
            <a:ext cx="5194710" cy="4150354"/>
          </a:xfrm>
        </p:spPr>
      </p:pic>
      <p:pic>
        <p:nvPicPr>
          <p:cNvPr id="5" name="Picture 4" descr="A screenshot of a computer&#10;&#10;Description automatically generated">
            <a:extLst>
              <a:ext uri="{FF2B5EF4-FFF2-40B4-BE49-F238E27FC236}">
                <a16:creationId xmlns:a16="http://schemas.microsoft.com/office/drawing/2014/main" id="{CE85C0E0-9436-6697-BDEA-7C784A9287AE}"/>
              </a:ext>
            </a:extLst>
          </p:cNvPr>
          <p:cNvPicPr>
            <a:picLocks noChangeAspect="1"/>
          </p:cNvPicPr>
          <p:nvPr/>
        </p:nvPicPr>
        <p:blipFill>
          <a:blip r:embed="rId3"/>
          <a:stretch>
            <a:fillRect/>
          </a:stretch>
        </p:blipFill>
        <p:spPr>
          <a:xfrm>
            <a:off x="5686323" y="1943480"/>
            <a:ext cx="6096000" cy="4150909"/>
          </a:xfrm>
          <a:prstGeom prst="rect">
            <a:avLst/>
          </a:prstGeom>
        </p:spPr>
      </p:pic>
    </p:spTree>
    <p:extLst>
      <p:ext uri="{BB962C8B-B14F-4D97-AF65-F5344CB8AC3E}">
        <p14:creationId xmlns:p14="http://schemas.microsoft.com/office/powerpoint/2010/main" val="71204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43742" y="524234"/>
            <a:ext cx="9144000" cy="2387600"/>
          </a:xfrm>
        </p:spPr>
        <p:txBody>
          <a:bodyPr>
            <a:normAutofit/>
          </a:bodyPr>
          <a:lstStyle/>
          <a:p>
            <a:r>
              <a:rPr lang="en-US" sz="2800" dirty="0"/>
              <a:t>Using </a:t>
            </a:r>
            <a:r>
              <a:rPr lang="en-US" sz="2800" dirty="0" err="1"/>
              <a:t>sql</a:t>
            </a:r>
            <a:r>
              <a:rPr lang="en-US" sz="2800" dirty="0"/>
              <a:t> to do EDA, we find there are 4 launch sites.  101 trials and completed the mission 100 times. And we did other </a:t>
            </a:r>
            <a:r>
              <a:rPr lang="en-US" sz="2800" dirty="0" err="1"/>
              <a:t>anaylsis</a:t>
            </a:r>
            <a:r>
              <a:rPr lang="en-US" sz="2800" dirty="0"/>
              <a:t> such as which boosters carry more than 4000kg payloads and the success rate of landing during a period of time.</a:t>
            </a:r>
          </a:p>
        </p:txBody>
      </p:sp>
      <p:sp>
        <p:nvSpPr>
          <p:cNvPr id="3" name="Subtitle 2"/>
          <p:cNvSpPr>
            <a:spLocks noGrp="1"/>
          </p:cNvSpPr>
          <p:nvPr>
            <p:ph type="subTitle" idx="1"/>
          </p:nvPr>
        </p:nvSpPr>
        <p:spPr/>
        <p:txBody>
          <a:bodyPr/>
          <a:lstStyle/>
          <a:p>
            <a:endParaRPr lang="en-US"/>
          </a:p>
        </p:txBody>
      </p:sp>
      <p:pic>
        <p:nvPicPr>
          <p:cNvPr id="4" name="Picture 3" descr="A screenshot of a phone&#10;&#10;Description automatically generated">
            <a:extLst>
              <a:ext uri="{FF2B5EF4-FFF2-40B4-BE49-F238E27FC236}">
                <a16:creationId xmlns:a16="http://schemas.microsoft.com/office/drawing/2014/main" id="{B6DA94DB-9DFB-8A59-2112-51E3632EFAB3}"/>
              </a:ext>
            </a:extLst>
          </p:cNvPr>
          <p:cNvPicPr>
            <a:picLocks noChangeAspect="1"/>
          </p:cNvPicPr>
          <p:nvPr/>
        </p:nvPicPr>
        <p:blipFill>
          <a:blip r:embed="rId2"/>
          <a:stretch>
            <a:fillRect/>
          </a:stretch>
        </p:blipFill>
        <p:spPr>
          <a:xfrm>
            <a:off x="3050499" y="3275854"/>
            <a:ext cx="2190750" cy="2609850"/>
          </a:xfrm>
          <a:prstGeom prst="rect">
            <a:avLst/>
          </a:prstGeom>
        </p:spPr>
      </p:pic>
      <p:pic>
        <p:nvPicPr>
          <p:cNvPr id="5" name="Picture 4" descr="A screenshot of a phone&#10;&#10;Description automatically generated">
            <a:extLst>
              <a:ext uri="{FF2B5EF4-FFF2-40B4-BE49-F238E27FC236}">
                <a16:creationId xmlns:a16="http://schemas.microsoft.com/office/drawing/2014/main" id="{5EE55B09-7125-A7D3-1002-FB0BF49A30BD}"/>
              </a:ext>
            </a:extLst>
          </p:cNvPr>
          <p:cNvPicPr>
            <a:picLocks noChangeAspect="1"/>
          </p:cNvPicPr>
          <p:nvPr/>
        </p:nvPicPr>
        <p:blipFill>
          <a:blip r:embed="rId3"/>
          <a:stretch>
            <a:fillRect/>
          </a:stretch>
        </p:blipFill>
        <p:spPr>
          <a:xfrm>
            <a:off x="5803475" y="3547399"/>
            <a:ext cx="2343150" cy="1714500"/>
          </a:xfrm>
          <a:prstGeom prst="rect">
            <a:avLst/>
          </a:prstGeom>
        </p:spPr>
      </p:pic>
    </p:spTree>
    <p:extLst>
      <p:ext uri="{BB962C8B-B14F-4D97-AF65-F5344CB8AC3E}">
        <p14:creationId xmlns:p14="http://schemas.microsoft.com/office/powerpoint/2010/main" val="363945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29032" y="343976"/>
            <a:ext cx="9144000" cy="1617407"/>
          </a:xfrm>
        </p:spPr>
        <p:txBody>
          <a:bodyPr>
            <a:normAutofit fontScale="90000"/>
          </a:bodyPr>
          <a:lstStyle/>
          <a:p>
            <a:r>
              <a:rPr lang="en-US" sz="2800" dirty="0" err="1"/>
              <a:t>Sql</a:t>
            </a:r>
            <a:r>
              <a:rPr lang="en-US" sz="2800" dirty="0"/>
              <a:t> : First time landing successfully.  Average payload mass carried by booster version F9 v1.1 And the data analysis in a particular year for example the failure landing (drone ship) records in year 2015.</a:t>
            </a:r>
          </a:p>
        </p:txBody>
      </p:sp>
      <p:sp>
        <p:nvSpPr>
          <p:cNvPr id="3" name="Subtitle 2"/>
          <p:cNvSpPr>
            <a:spLocks noGrp="1"/>
          </p:cNvSpPr>
          <p:nvPr>
            <p:ph type="subTitle" idx="1"/>
          </p:nvPr>
        </p:nvSpPr>
        <p:spPr/>
        <p:txBody>
          <a:bodyPr/>
          <a:lstStyle/>
          <a:p>
            <a:endParaRPr lang="en-US"/>
          </a:p>
        </p:txBody>
      </p:sp>
      <p:pic>
        <p:nvPicPr>
          <p:cNvPr id="4" name="Picture 3" descr="A close up of a date&#10;&#10;Description automatically generated">
            <a:extLst>
              <a:ext uri="{FF2B5EF4-FFF2-40B4-BE49-F238E27FC236}">
                <a16:creationId xmlns:a16="http://schemas.microsoft.com/office/drawing/2014/main" id="{DCC64E32-08DD-D130-A52B-52A8A5F39818}"/>
              </a:ext>
            </a:extLst>
          </p:cNvPr>
          <p:cNvPicPr>
            <a:picLocks noChangeAspect="1"/>
          </p:cNvPicPr>
          <p:nvPr/>
        </p:nvPicPr>
        <p:blipFill>
          <a:blip r:embed="rId2"/>
          <a:stretch>
            <a:fillRect/>
          </a:stretch>
        </p:blipFill>
        <p:spPr>
          <a:xfrm>
            <a:off x="1522353" y="2429851"/>
            <a:ext cx="2536517" cy="2353391"/>
          </a:xfrm>
          <a:prstGeom prst="rect">
            <a:avLst/>
          </a:prstGeom>
        </p:spPr>
      </p:pic>
      <p:pic>
        <p:nvPicPr>
          <p:cNvPr id="5" name="Picture 4" descr="A screenshot of a phone&#10;&#10;Description automatically generated">
            <a:extLst>
              <a:ext uri="{FF2B5EF4-FFF2-40B4-BE49-F238E27FC236}">
                <a16:creationId xmlns:a16="http://schemas.microsoft.com/office/drawing/2014/main" id="{3CFCB258-360F-1C97-89BC-A40537946623}"/>
              </a:ext>
            </a:extLst>
          </p:cNvPr>
          <p:cNvPicPr>
            <a:picLocks noChangeAspect="1"/>
          </p:cNvPicPr>
          <p:nvPr/>
        </p:nvPicPr>
        <p:blipFill>
          <a:blip r:embed="rId3"/>
          <a:stretch>
            <a:fillRect/>
          </a:stretch>
        </p:blipFill>
        <p:spPr>
          <a:xfrm>
            <a:off x="5404045" y="2358708"/>
            <a:ext cx="6096000" cy="272374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2E17AEBB-20F5-9CCF-C307-63D0201B1628}"/>
              </a:ext>
            </a:extLst>
          </p:cNvPr>
          <p:cNvPicPr>
            <a:picLocks noChangeAspect="1"/>
          </p:cNvPicPr>
          <p:nvPr/>
        </p:nvPicPr>
        <p:blipFill>
          <a:blip r:embed="rId4"/>
          <a:stretch>
            <a:fillRect/>
          </a:stretch>
        </p:blipFill>
        <p:spPr>
          <a:xfrm>
            <a:off x="2359742" y="5262756"/>
            <a:ext cx="6096000" cy="1412488"/>
          </a:xfrm>
          <a:prstGeom prst="rect">
            <a:avLst/>
          </a:prstGeom>
        </p:spPr>
      </p:pic>
    </p:spTree>
    <p:extLst>
      <p:ext uri="{BB962C8B-B14F-4D97-AF65-F5344CB8AC3E}">
        <p14:creationId xmlns:p14="http://schemas.microsoft.com/office/powerpoint/2010/main" val="77274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8556" y="473827"/>
            <a:ext cx="9144000" cy="1655762"/>
          </a:xfrm>
        </p:spPr>
        <p:txBody>
          <a:bodyPr vert="horz" lIns="91440" tIns="45720" rIns="91440" bIns="45720" rtlCol="0" anchor="t">
            <a:normAutofit/>
          </a:bodyPr>
          <a:lstStyle/>
          <a:p>
            <a:r>
              <a:rPr lang="en-US" dirty="0"/>
              <a:t>Python visualization EDA:</a:t>
            </a:r>
          </a:p>
        </p:txBody>
      </p:sp>
      <p:pic>
        <p:nvPicPr>
          <p:cNvPr id="4" name="Picture 3" descr="A graph of flight number&#10;&#10;Description automatically generated">
            <a:extLst>
              <a:ext uri="{FF2B5EF4-FFF2-40B4-BE49-F238E27FC236}">
                <a16:creationId xmlns:a16="http://schemas.microsoft.com/office/drawing/2014/main" id="{DE94533D-7FC5-55E9-7000-4E851397ED05}"/>
              </a:ext>
            </a:extLst>
          </p:cNvPr>
          <p:cNvPicPr>
            <a:picLocks noChangeAspect="1"/>
          </p:cNvPicPr>
          <p:nvPr/>
        </p:nvPicPr>
        <p:blipFill>
          <a:blip r:embed="rId2"/>
          <a:stretch>
            <a:fillRect/>
          </a:stretch>
        </p:blipFill>
        <p:spPr>
          <a:xfrm>
            <a:off x="-28647" y="1084888"/>
            <a:ext cx="6708298" cy="2577983"/>
          </a:xfrm>
          <a:prstGeom prst="rect">
            <a:avLst/>
          </a:prstGeom>
        </p:spPr>
      </p:pic>
      <p:sp>
        <p:nvSpPr>
          <p:cNvPr id="6" name="TextBox 5">
            <a:extLst>
              <a:ext uri="{FF2B5EF4-FFF2-40B4-BE49-F238E27FC236}">
                <a16:creationId xmlns:a16="http://schemas.microsoft.com/office/drawing/2014/main" id="{6551D216-7CC6-5AA7-4184-7EC0D5C5400F}"/>
              </a:ext>
            </a:extLst>
          </p:cNvPr>
          <p:cNvSpPr txBox="1"/>
          <p:nvPr/>
        </p:nvSpPr>
        <p:spPr>
          <a:xfrm>
            <a:off x="7471037" y="1248992"/>
            <a:ext cx="410219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With larger Flight Number, the first stage seems to land with higher successful rate. And even with large pay load, high flight number still shows good landing result trend.</a:t>
            </a:r>
          </a:p>
        </p:txBody>
      </p:sp>
      <p:pic>
        <p:nvPicPr>
          <p:cNvPr id="7" name="Picture 6" descr="A graph of flight number&#10;&#10;Description automatically generated">
            <a:extLst>
              <a:ext uri="{FF2B5EF4-FFF2-40B4-BE49-F238E27FC236}">
                <a16:creationId xmlns:a16="http://schemas.microsoft.com/office/drawing/2014/main" id="{A86082E6-720E-39D1-ED2B-316188543748}"/>
              </a:ext>
            </a:extLst>
          </p:cNvPr>
          <p:cNvPicPr>
            <a:picLocks noChangeAspect="1"/>
          </p:cNvPicPr>
          <p:nvPr/>
        </p:nvPicPr>
        <p:blipFill>
          <a:blip r:embed="rId3"/>
          <a:stretch>
            <a:fillRect/>
          </a:stretch>
        </p:blipFill>
        <p:spPr>
          <a:xfrm>
            <a:off x="-16387" y="3784631"/>
            <a:ext cx="4621162" cy="2840917"/>
          </a:xfrm>
          <a:prstGeom prst="rect">
            <a:avLst/>
          </a:prstGeom>
        </p:spPr>
      </p:pic>
      <p:sp>
        <p:nvSpPr>
          <p:cNvPr id="8" name="TextBox 7">
            <a:extLst>
              <a:ext uri="{FF2B5EF4-FFF2-40B4-BE49-F238E27FC236}">
                <a16:creationId xmlns:a16="http://schemas.microsoft.com/office/drawing/2014/main" id="{11FDF8C5-06CD-C6E0-EAD4-7B5B34CF7B99}"/>
              </a:ext>
            </a:extLst>
          </p:cNvPr>
          <p:cNvSpPr txBox="1"/>
          <p:nvPr/>
        </p:nvSpPr>
        <p:spPr>
          <a:xfrm>
            <a:off x="9323703" y="4010649"/>
            <a:ext cx="249410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For different launch </a:t>
            </a:r>
            <a:r>
              <a:rPr lang="en-US" sz="2400"/>
              <a:t>sites and orbits,  larger </a:t>
            </a:r>
            <a:r>
              <a:rPr lang="en-US" sz="2400" dirty="0"/>
              <a:t>flight number also shows better landing results. </a:t>
            </a:r>
          </a:p>
        </p:txBody>
      </p:sp>
      <p:pic>
        <p:nvPicPr>
          <p:cNvPr id="9" name="Picture 8" descr="A graph of flight number&#10;&#10;Description automatically generated">
            <a:extLst>
              <a:ext uri="{FF2B5EF4-FFF2-40B4-BE49-F238E27FC236}">
                <a16:creationId xmlns:a16="http://schemas.microsoft.com/office/drawing/2014/main" id="{EE3391AD-B5E3-0101-E222-2ED8262316E6}"/>
              </a:ext>
            </a:extLst>
          </p:cNvPr>
          <p:cNvPicPr>
            <a:picLocks noChangeAspect="1"/>
          </p:cNvPicPr>
          <p:nvPr/>
        </p:nvPicPr>
        <p:blipFill>
          <a:blip r:embed="rId4"/>
          <a:stretch>
            <a:fillRect/>
          </a:stretch>
        </p:blipFill>
        <p:spPr>
          <a:xfrm>
            <a:off x="4604774" y="3750097"/>
            <a:ext cx="4670323" cy="2913805"/>
          </a:xfrm>
          <a:prstGeom prst="rect">
            <a:avLst/>
          </a:prstGeom>
        </p:spPr>
      </p:pic>
    </p:spTree>
    <p:extLst>
      <p:ext uri="{BB962C8B-B14F-4D97-AF65-F5344CB8AC3E}">
        <p14:creationId xmlns:p14="http://schemas.microsoft.com/office/powerpoint/2010/main" val="425055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FB3924-0CAC-749F-1B51-78CC740386AB}"/>
              </a:ext>
            </a:extLst>
          </p:cNvPr>
          <p:cNvPicPr>
            <a:picLocks noChangeAspect="1"/>
          </p:cNvPicPr>
          <p:nvPr/>
        </p:nvPicPr>
        <p:blipFill>
          <a:blip r:embed="rId2"/>
          <a:stretch>
            <a:fillRect/>
          </a:stretch>
        </p:blipFill>
        <p:spPr>
          <a:xfrm>
            <a:off x="265801" y="340322"/>
            <a:ext cx="4536326" cy="3393768"/>
          </a:xfrm>
          <a:prstGeom prst="rect">
            <a:avLst/>
          </a:prstGeom>
        </p:spPr>
      </p:pic>
      <p:sp>
        <p:nvSpPr>
          <p:cNvPr id="5" name="TextBox 4">
            <a:extLst>
              <a:ext uri="{FF2B5EF4-FFF2-40B4-BE49-F238E27FC236}">
                <a16:creationId xmlns:a16="http://schemas.microsoft.com/office/drawing/2014/main" id="{942D93F0-CA1B-C175-59FC-251959510C5F}"/>
              </a:ext>
            </a:extLst>
          </p:cNvPr>
          <p:cNvSpPr txBox="1"/>
          <p:nvPr/>
        </p:nvSpPr>
        <p:spPr>
          <a:xfrm>
            <a:off x="344129" y="4080387"/>
            <a:ext cx="503083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We plot the success rate with respect to different orbit. We see that with orbit ES-L1, GEO, HEO and SSO, the landings are all successful.</a:t>
            </a:r>
          </a:p>
        </p:txBody>
      </p:sp>
      <p:pic>
        <p:nvPicPr>
          <p:cNvPr id="6" name="Picture 5">
            <a:extLst>
              <a:ext uri="{FF2B5EF4-FFF2-40B4-BE49-F238E27FC236}">
                <a16:creationId xmlns:a16="http://schemas.microsoft.com/office/drawing/2014/main" id="{44B1EF22-817F-820D-4AED-AD9D91719821}"/>
              </a:ext>
            </a:extLst>
          </p:cNvPr>
          <p:cNvPicPr>
            <a:picLocks noChangeAspect="1"/>
          </p:cNvPicPr>
          <p:nvPr/>
        </p:nvPicPr>
        <p:blipFill>
          <a:blip r:embed="rId3"/>
          <a:stretch>
            <a:fillRect/>
          </a:stretch>
        </p:blipFill>
        <p:spPr>
          <a:xfrm>
            <a:off x="5374105" y="831083"/>
            <a:ext cx="6096000" cy="2904103"/>
          </a:xfrm>
          <a:prstGeom prst="rect">
            <a:avLst/>
          </a:prstGeom>
        </p:spPr>
      </p:pic>
      <p:sp>
        <p:nvSpPr>
          <p:cNvPr id="7" name="TextBox 6">
            <a:extLst>
              <a:ext uri="{FF2B5EF4-FFF2-40B4-BE49-F238E27FC236}">
                <a16:creationId xmlns:a16="http://schemas.microsoft.com/office/drawing/2014/main" id="{0EB95956-D3DA-1402-03BC-43F5409E1F7A}"/>
              </a:ext>
            </a:extLst>
          </p:cNvPr>
          <p:cNvSpPr txBox="1"/>
          <p:nvPr/>
        </p:nvSpPr>
        <p:spPr>
          <a:xfrm>
            <a:off x="5763699" y="4148029"/>
            <a:ext cx="578661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system-ui"/>
                <a:ea typeface="system-ui"/>
                <a:cs typeface="system-ui"/>
              </a:rPr>
              <a:t>With heavy payloads the successful landing or positive landing rate are more for </a:t>
            </a:r>
            <a:r>
              <a:rPr lang="en-US" sz="2000" err="1">
                <a:latin typeface="system-ui"/>
                <a:ea typeface="system-ui"/>
                <a:cs typeface="system-ui"/>
              </a:rPr>
              <a:t>Polar,LEO</a:t>
            </a:r>
            <a:r>
              <a:rPr lang="en-US" sz="2000" dirty="0">
                <a:latin typeface="system-ui"/>
                <a:ea typeface="system-ui"/>
                <a:cs typeface="system-ui"/>
              </a:rPr>
              <a:t> and ISS.</a:t>
            </a:r>
          </a:p>
          <a:p>
            <a:r>
              <a:rPr lang="en-US" sz="2000" dirty="0">
                <a:latin typeface="system-ui"/>
                <a:ea typeface="system-ui"/>
                <a:cs typeface="system-ui"/>
              </a:rPr>
              <a:t>However, for GTO, it's difficult to distinguish between successful and unsuccessful landings as both outcomes are present.</a:t>
            </a:r>
            <a:endParaRPr lang="en-US" sz="2000" dirty="0"/>
          </a:p>
        </p:txBody>
      </p:sp>
    </p:spTree>
    <p:extLst>
      <p:ext uri="{BB962C8B-B14F-4D97-AF65-F5344CB8AC3E}">
        <p14:creationId xmlns:p14="http://schemas.microsoft.com/office/powerpoint/2010/main" val="262424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A graph with a line going up&#10;&#10;Description automatically generated">
            <a:extLst>
              <a:ext uri="{FF2B5EF4-FFF2-40B4-BE49-F238E27FC236}">
                <a16:creationId xmlns:a16="http://schemas.microsoft.com/office/drawing/2014/main" id="{5F7C0210-E043-6F93-29AA-84DFA115859F}"/>
              </a:ext>
            </a:extLst>
          </p:cNvPr>
          <p:cNvPicPr>
            <a:picLocks noChangeAspect="1"/>
          </p:cNvPicPr>
          <p:nvPr/>
        </p:nvPicPr>
        <p:blipFill>
          <a:blip r:embed="rId2"/>
          <a:stretch>
            <a:fillRect/>
          </a:stretch>
        </p:blipFill>
        <p:spPr>
          <a:xfrm>
            <a:off x="677403" y="523660"/>
            <a:ext cx="5543300" cy="4114800"/>
          </a:xfrm>
          <a:prstGeom prst="rect">
            <a:avLst/>
          </a:prstGeom>
        </p:spPr>
      </p:pic>
      <p:sp>
        <p:nvSpPr>
          <p:cNvPr id="6" name="TextBox 5">
            <a:extLst>
              <a:ext uri="{FF2B5EF4-FFF2-40B4-BE49-F238E27FC236}">
                <a16:creationId xmlns:a16="http://schemas.microsoft.com/office/drawing/2014/main" id="{ADEDC88B-C0CD-B964-DDAE-420EAF2C44DC}"/>
              </a:ext>
            </a:extLst>
          </p:cNvPr>
          <p:cNvSpPr txBox="1"/>
          <p:nvPr/>
        </p:nvSpPr>
        <p:spPr>
          <a:xfrm>
            <a:off x="7013677" y="1245419"/>
            <a:ext cx="386735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system-ui"/>
                <a:ea typeface="system-ui"/>
                <a:cs typeface="system-ui"/>
              </a:rPr>
              <a:t>you can observe that the </a:t>
            </a:r>
            <a:r>
              <a:rPr lang="en-US" sz="2400" dirty="0" err="1">
                <a:latin typeface="system-ui"/>
                <a:ea typeface="system-ui"/>
                <a:cs typeface="system-ui"/>
              </a:rPr>
              <a:t>sucess</a:t>
            </a:r>
            <a:r>
              <a:rPr lang="en-US" sz="2400" dirty="0">
                <a:latin typeface="system-ui"/>
                <a:ea typeface="system-ui"/>
                <a:cs typeface="system-ui"/>
              </a:rPr>
              <a:t> rate since 2013 kept increasing till 2020</a:t>
            </a:r>
            <a:endParaRPr lang="en-US"/>
          </a:p>
        </p:txBody>
      </p:sp>
    </p:spTree>
    <p:extLst>
      <p:ext uri="{BB962C8B-B14F-4D97-AF65-F5344CB8AC3E}">
        <p14:creationId xmlns:p14="http://schemas.microsoft.com/office/powerpoint/2010/main" val="383943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5" name="Picture 4" descr="A map of the united states&#10;&#10;Description automatically generated">
            <a:extLst>
              <a:ext uri="{FF2B5EF4-FFF2-40B4-BE49-F238E27FC236}">
                <a16:creationId xmlns:a16="http://schemas.microsoft.com/office/drawing/2014/main" id="{D720A512-1296-6493-BDC7-DA6C698AAEC3}"/>
              </a:ext>
            </a:extLst>
          </p:cNvPr>
          <p:cNvPicPr>
            <a:picLocks noChangeAspect="1"/>
          </p:cNvPicPr>
          <p:nvPr/>
        </p:nvPicPr>
        <p:blipFill>
          <a:blip r:embed="rId2"/>
          <a:stretch>
            <a:fillRect/>
          </a:stretch>
        </p:blipFill>
        <p:spPr>
          <a:xfrm>
            <a:off x="229419" y="93054"/>
            <a:ext cx="6096000" cy="3115892"/>
          </a:xfrm>
          <a:prstGeom prst="rect">
            <a:avLst/>
          </a:prstGeom>
        </p:spPr>
      </p:pic>
      <p:sp>
        <p:nvSpPr>
          <p:cNvPr id="6" name="TextBox 5">
            <a:extLst>
              <a:ext uri="{FF2B5EF4-FFF2-40B4-BE49-F238E27FC236}">
                <a16:creationId xmlns:a16="http://schemas.microsoft.com/office/drawing/2014/main" id="{83B69B84-545F-FEB0-FD2A-009569ADC0A5}"/>
              </a:ext>
            </a:extLst>
          </p:cNvPr>
          <p:cNvSpPr txBox="1"/>
          <p:nvPr/>
        </p:nvSpPr>
        <p:spPr>
          <a:xfrm>
            <a:off x="7046451" y="835742"/>
            <a:ext cx="476864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We use python folium to do the map visualization and we can see the launch sites are all close to the coastline. And we can check out how many landings at each launch sites with the line connecting the launch sites with nearest railway, highway, coastline and city.</a:t>
            </a:r>
          </a:p>
        </p:txBody>
      </p:sp>
      <p:pic>
        <p:nvPicPr>
          <p:cNvPr id="7" name="Picture 6" descr="A map with a blue line&#10;&#10;Description automatically generated">
            <a:extLst>
              <a:ext uri="{FF2B5EF4-FFF2-40B4-BE49-F238E27FC236}">
                <a16:creationId xmlns:a16="http://schemas.microsoft.com/office/drawing/2014/main" id="{90318124-3274-C981-D87A-60D86C936E74}"/>
              </a:ext>
            </a:extLst>
          </p:cNvPr>
          <p:cNvPicPr>
            <a:picLocks noChangeAspect="1"/>
          </p:cNvPicPr>
          <p:nvPr/>
        </p:nvPicPr>
        <p:blipFill>
          <a:blip r:embed="rId3"/>
          <a:stretch>
            <a:fillRect/>
          </a:stretch>
        </p:blipFill>
        <p:spPr>
          <a:xfrm>
            <a:off x="229419" y="3210908"/>
            <a:ext cx="6096000" cy="3648054"/>
          </a:xfrm>
          <a:prstGeom prst="rect">
            <a:avLst/>
          </a:prstGeom>
        </p:spPr>
      </p:pic>
    </p:spTree>
    <p:extLst>
      <p:ext uri="{BB962C8B-B14F-4D97-AF65-F5344CB8AC3E}">
        <p14:creationId xmlns:p14="http://schemas.microsoft.com/office/powerpoint/2010/main" val="148538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Executive Summary slide </vt:lpstr>
      <vt:lpstr>         Introduction : </vt:lpstr>
      <vt:lpstr>Use get request to do data collection and beautiful soup to do web scraping</vt:lpstr>
      <vt:lpstr>Using sql to do EDA, we find there are 4 launch sites.  101 trials and completed the mission 100 times. And we did other anaylsis such as which boosters carry more than 4000kg payloads and the success rate of landing during a period of time.</vt:lpstr>
      <vt:lpstr>Sql : First time landing successfully.  Average payload mass carried by booster version F9 v1.1 And the data analysis in a particular year for example the failure landing (drone ship) records in year 2015.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ML using Logistic Regression, SVM, Decision Tree and KNN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360</cp:revision>
  <dcterms:created xsi:type="dcterms:W3CDTF">2024-11-26T02:11:09Z</dcterms:created>
  <dcterms:modified xsi:type="dcterms:W3CDTF">2024-11-26T04:27:32Z</dcterms:modified>
</cp:coreProperties>
</file>