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9" r:id="rId3"/>
    <p:sldId id="257" r:id="rId4"/>
    <p:sldId id="262" r:id="rId5"/>
    <p:sldId id="287" r:id="rId6"/>
    <p:sldId id="310" r:id="rId7"/>
    <p:sldId id="291" r:id="rId8"/>
    <p:sldId id="309" r:id="rId9"/>
    <p:sldId id="290" r:id="rId10"/>
    <p:sldId id="300" r:id="rId11"/>
    <p:sldId id="274" r:id="rId12"/>
    <p:sldId id="302" r:id="rId13"/>
    <p:sldId id="303" r:id="rId14"/>
    <p:sldId id="292" r:id="rId15"/>
    <p:sldId id="307" r:id="rId16"/>
    <p:sldId id="305" r:id="rId17"/>
    <p:sldId id="308" r:id="rId18"/>
    <p:sldId id="311" r:id="rId19"/>
    <p:sldId id="314" r:id="rId20"/>
    <p:sldId id="294" r:id="rId21"/>
    <p:sldId id="316" r:id="rId22"/>
    <p:sldId id="279" r:id="rId23"/>
    <p:sldId id="280" r:id="rId24"/>
    <p:sldId id="317" r:id="rId25"/>
    <p:sldId id="318" r:id="rId2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8"/>
    </p:embeddedFont>
    <p:embeddedFont>
      <p:font typeface="Dosis" panose="020B0604020202020204" pitchFamily="2" charset="0"/>
      <p:regular r:id="rId29"/>
      <p:bold r:id="rId30"/>
    </p:embeddedFont>
    <p:embeddedFont>
      <p:font typeface="Roboto" panose="020B0604020202020204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E5FB282-3B94-438E-B3D6-35BDD2422E3F}">
          <p14:sldIdLst>
            <p14:sldId id="256"/>
            <p14:sldId id="259"/>
            <p14:sldId id="257"/>
            <p14:sldId id="262"/>
            <p14:sldId id="287"/>
            <p14:sldId id="310"/>
            <p14:sldId id="291"/>
            <p14:sldId id="309"/>
            <p14:sldId id="290"/>
            <p14:sldId id="300"/>
            <p14:sldId id="274"/>
            <p14:sldId id="302"/>
            <p14:sldId id="303"/>
            <p14:sldId id="292"/>
            <p14:sldId id="307"/>
            <p14:sldId id="305"/>
            <p14:sldId id="308"/>
            <p14:sldId id="311"/>
          </p14:sldIdLst>
        </p14:section>
        <p14:section name="Untitled Section" id="{3C541B55-DFE3-4B2C-AEFF-A6AE5E476C8A}">
          <p14:sldIdLst>
            <p14:sldId id="314"/>
            <p14:sldId id="294"/>
            <p14:sldId id="316"/>
            <p14:sldId id="279"/>
            <p14:sldId id="280"/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783CA3-BE23-4D98-B2A0-96A8EBFD1FB0}">
  <a:tblStyle styleId="{9A783CA3-BE23-4D98-B2A0-96A8EBFD1F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1434" autoAdjust="0"/>
  </p:normalViewPr>
  <p:slideViewPr>
    <p:cSldViewPr snapToGrid="0">
      <p:cViewPr varScale="1">
        <p:scale>
          <a:sx n="82" d="100"/>
          <a:sy n="82" d="100"/>
        </p:scale>
        <p:origin x="60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816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280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Literature review can mostly be words it doesn’t have to be written down.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 thing: Related literature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Bunch of papers that have treated oil price changes as exogenous. Then I talk about the seminal paper of Kilian and spinoff versions of that. Kilian kickstarted this literature on </a:t>
            </a:r>
            <a:r>
              <a:rPr lang="en-US" dirty="0" err="1"/>
              <a:t>distangling</a:t>
            </a:r>
            <a:r>
              <a:rPr lang="en-US" dirty="0"/>
              <a:t> supply and demand shocks and that’s important. Third thing is how other papers have extended Kilian’s framework and looked at OPEC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595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9087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Let’s look at the x shock.</a:t>
            </a:r>
          </a:p>
          <a:p>
            <a:pPr marL="139700" indent="0">
              <a:buNone/>
            </a:pPr>
            <a:r>
              <a:rPr lang="en-US" dirty="0"/>
              <a:t>One standard deviation shock increases WIP by 1.2. It’s a permanent shock and is very </a:t>
            </a:r>
            <a:r>
              <a:rPr lang="en-US" dirty="0" err="1"/>
              <a:t>persistnet</a:t>
            </a:r>
            <a:r>
              <a:rPr lang="en-US" dirty="0"/>
              <a:t>. Demand increases </a:t>
            </a:r>
            <a:r>
              <a:rPr lang="en-US" dirty="0" err="1"/>
              <a:t>presenetantly</a:t>
            </a:r>
            <a:r>
              <a:rPr lang="en-US" dirty="0"/>
              <a:t> for 1 year and </a:t>
            </a:r>
            <a:r>
              <a:rPr lang="en-US" dirty="0" err="1"/>
              <a:t>remainds</a:t>
            </a:r>
            <a:r>
              <a:rPr lang="en-US" dirty="0"/>
              <a:t> high.</a:t>
            </a:r>
          </a:p>
          <a:p>
            <a:pPr marL="139700" indent="0">
              <a:buNone/>
            </a:pPr>
            <a:r>
              <a:rPr lang="en-US" dirty="0"/>
              <a:t>An example of this is China’s boom. Permanent demand increases.</a:t>
            </a:r>
          </a:p>
          <a:p>
            <a:pPr marL="139700" indent="0">
              <a:buNone/>
            </a:pPr>
            <a:r>
              <a:rPr lang="en-US" dirty="0"/>
              <a:t>In response, prices are increasing. Increases in global demand increases prices. This is consistent with our priors. We’re interested in the elasticity of this. </a:t>
            </a:r>
          </a:p>
          <a:p>
            <a:pPr marL="139700" indent="0">
              <a:buNone/>
            </a:pPr>
            <a:r>
              <a:rPr lang="en-US" dirty="0"/>
              <a:t>Increases prices persistently by 4%. Little overshooting in the short run.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How does supply respond? Start with OPEC. If OPEC was trying to reduce oil price volatility, they would increase production.  On net, OPEC increases production by 1%.</a:t>
            </a:r>
          </a:p>
          <a:p>
            <a:pPr marL="139700" indent="0">
              <a:buNone/>
            </a:pPr>
            <a:r>
              <a:rPr lang="en-US" dirty="0"/>
              <a:t>Care about elasticity.</a:t>
            </a:r>
          </a:p>
          <a:p>
            <a:pPr marL="139700" indent="0">
              <a:buNone/>
            </a:pPr>
            <a:r>
              <a:rPr lang="en-US" dirty="0"/>
              <a:t>Last thing is dynamics. Our demand shocks is a level shift. Oil prices overshoot and then is permanently higher. OPEC dynamics track the growth rate shock, take </a:t>
            </a:r>
            <a:r>
              <a:rPr lang="en-US" dirty="0" err="1"/>
              <a:t>abit</a:t>
            </a:r>
            <a:r>
              <a:rPr lang="en-US" dirty="0"/>
              <a:t> but they also increase. Non-OPEC responds similarly to OPEC, but responds half of that of OPEC.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0086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Calculate standard </a:t>
            </a:r>
            <a:r>
              <a:rPr lang="en-US" dirty="0" err="1"/>
              <a:t>devation</a:t>
            </a:r>
            <a:r>
              <a:rPr lang="en-US" dirty="0"/>
              <a:t> of oil prices, subtract each component and recalculate standard deviations. With all the numbers calculate the percent.</a:t>
            </a:r>
          </a:p>
          <a:p>
            <a:r>
              <a:rPr lang="en-US" dirty="0"/>
              <a:t>Calculate standard deviation of each component to the oil price, Four percentages each add to 100 in the end.</a:t>
            </a:r>
          </a:p>
          <a:p>
            <a:endParaRPr lang="en-US" dirty="0"/>
          </a:p>
          <a:p>
            <a:pPr marL="13970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4110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impulses write about contribution to </a:t>
            </a:r>
            <a:r>
              <a:rPr lang="en-US" dirty="0" err="1"/>
              <a:t>opec</a:t>
            </a:r>
            <a:r>
              <a:rPr lang="en-US" dirty="0"/>
              <a:t> variability. Check historical decompositions.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7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Literature review can mostly be words it doesn’t have to be written down.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 thing: Related literature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Bunch of papers that have treated oil price changes as exogenous. Then I talk about the seminal paper of Kilian and spinoff versions of that. Kilian kickstarted this literature on </a:t>
            </a:r>
            <a:r>
              <a:rPr lang="en-US" dirty="0" err="1"/>
              <a:t>distangling</a:t>
            </a:r>
            <a:r>
              <a:rPr lang="en-US" dirty="0"/>
              <a:t> supply and demand shocks and that’s important. Third thing is how other papers have extended Kilian’s framework and looked at OPEC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895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/>
              <a:t>(see for example Hamilton 1983, </a:t>
            </a:r>
            <a:r>
              <a:rPr lang="en-US" sz="1100" dirty="0" err="1"/>
              <a:t>Cuñado</a:t>
            </a:r>
            <a:r>
              <a:rPr lang="en-US" sz="1100" dirty="0"/>
              <a:t> and </a:t>
            </a:r>
            <a:r>
              <a:rPr lang="en-US" sz="1100" dirty="0" err="1"/>
              <a:t>Gracia</a:t>
            </a:r>
            <a:r>
              <a:rPr lang="en-US" sz="1100" dirty="0"/>
              <a:t> 2003, </a:t>
            </a:r>
            <a:r>
              <a:rPr lang="en-US" sz="1100" dirty="0" err="1"/>
              <a:t>Bodenstein</a:t>
            </a:r>
            <a:r>
              <a:rPr lang="en-US" sz="1100" dirty="0"/>
              <a:t> et al. 2012 and </a:t>
            </a:r>
            <a:r>
              <a:rPr lang="en-US" sz="1100" dirty="0" err="1"/>
              <a:t>Nyangarika</a:t>
            </a:r>
            <a:r>
              <a:rPr lang="en-US" sz="1100" dirty="0"/>
              <a:t> et al. 2018).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Missing episodes in OPEC </a:t>
            </a:r>
            <a:r>
              <a:rPr lang="en-US" dirty="0" err="1"/>
              <a:t>historyyank</a:t>
            </a:r>
            <a:r>
              <a:rPr lang="en-US" dirty="0"/>
              <a:t> wars, oil embargo, </a:t>
            </a:r>
            <a:r>
              <a:rPr lang="en-US" dirty="0" err="1"/>
              <a:t>iran</a:t>
            </a:r>
            <a:r>
              <a:rPr lang="en-US" dirty="0"/>
              <a:t> Iraq war etc. Mention that people have thought of OPEC as the main source of oil price volatility, which contradicts their mandate. Make sure to mention that OPEC has been a source of volatility and make a bullet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 bullet point 8% of global GDP. Get across it’s really important, big cost of production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Second, important for economic aggregates. Give an example volatility in headline inflation comes from gasoline prices. At this point there’s a consensus in the literature that variations in oil prices have big macro effects.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Last point is that </a:t>
            </a:r>
            <a:r>
              <a:rPr lang="en-US" dirty="0" err="1"/>
              <a:t>ti’s</a:t>
            </a:r>
            <a:r>
              <a:rPr lang="en-US" dirty="0"/>
              <a:t> a global commodity par excellence. Expect global </a:t>
            </a:r>
            <a:r>
              <a:rPr lang="en-US" dirty="0" err="1"/>
              <a:t>shiftsto</a:t>
            </a:r>
            <a:r>
              <a:rPr lang="en-US" dirty="0"/>
              <a:t> supply and demand to effect prices.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Literature review can mostly be words it doesn’t have to be written down.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 thing: Related literature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Bunch of papers that have treated oil price changes as exogenous. Then I talk about the seminal paper of Kilian and spinoff versions of that. Kilian kickstarted this literature on </a:t>
            </a:r>
            <a:r>
              <a:rPr lang="en-US" dirty="0" err="1"/>
              <a:t>distangling</a:t>
            </a:r>
            <a:r>
              <a:rPr lang="en-US" dirty="0"/>
              <a:t> supply and demand shocks and that’s important. Third thing is how other papers have extended Kilian’s framework and looked at OPEC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7921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Make a note to talk about the sample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Literatures are in one slide. Talk about what the literature says and how this paper contributes to the understanding.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Related literature: list them and the </a:t>
            </a:r>
            <a:r>
              <a:rPr lang="en-US" dirty="0" err="1"/>
              <a:t>ntalk</a:t>
            </a:r>
            <a:r>
              <a:rPr lang="en-US" dirty="0"/>
              <a:t> about one.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979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Literature review can mostly be words it doesn’t have to be written down.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 thing: Related literature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Bunch of papers that have treated oil price changes as exogenous. Then I talk about the seminal paper of Kilian and spinoff versions of that. Kilian kickstarted this literature on </a:t>
            </a:r>
            <a:r>
              <a:rPr lang="en-US" dirty="0" err="1"/>
              <a:t>distangling</a:t>
            </a:r>
            <a:r>
              <a:rPr lang="en-US" dirty="0"/>
              <a:t> supply and demand shocks and that’s important. Third thing is how other papers have extended Kilian’s framework and looked at OPEC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4155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bullet point USING SVAR and extending identification of Kilian (2009)</a:t>
            </a:r>
          </a:p>
          <a:p>
            <a:r>
              <a:rPr lang="en-US" dirty="0"/>
              <a:t>Kilian assumes that OPEC can not respond in the </a:t>
            </a:r>
            <a:r>
              <a:rPr lang="en-US" dirty="0" err="1"/>
              <a:t>samem</a:t>
            </a:r>
            <a:r>
              <a:rPr lang="en-US" dirty="0"/>
              <a:t> </a:t>
            </a:r>
            <a:r>
              <a:rPr lang="en-US" dirty="0" err="1"/>
              <a:t>onth</a:t>
            </a:r>
            <a:r>
              <a:rPr lang="en-US" dirty="0"/>
              <a:t>. I am relaxing this assumption and if we can assume </a:t>
            </a:r>
            <a:r>
              <a:rPr lang="en-US" dirty="0" err="1"/>
              <a:t>OPEc</a:t>
            </a:r>
            <a:r>
              <a:rPr lang="en-US" dirty="0"/>
              <a:t> can respond in the same month, we have to allow it to respond to </a:t>
            </a:r>
            <a:r>
              <a:rPr lang="en-US" dirty="0" err="1"/>
              <a:t>btoth</a:t>
            </a:r>
            <a:r>
              <a:rPr lang="en-US" dirty="0"/>
              <a:t> supply and demand. And that’s not what the 2014 paper did.</a:t>
            </a:r>
          </a:p>
          <a:p>
            <a:endParaRPr lang="en-US" dirty="0"/>
          </a:p>
          <a:p>
            <a:pPr marL="139700" indent="0">
              <a:buNone/>
            </a:pPr>
            <a:r>
              <a:rPr lang="en-CA" dirty="0"/>
              <a:t>Say that this is a causal model, these are economic shocks… to get to that point, I need to carefully motivate the identification restrictions. Kilian said that supply does not respond contemporaneously, inelastic in the short run</a:t>
            </a:r>
          </a:p>
          <a:p>
            <a:pPr marL="139700" indent="0">
              <a:buNone/>
            </a:pPr>
            <a:r>
              <a:rPr lang="en-CA" dirty="0"/>
              <a:t>Price can respond contemporaneously , perfect market. Just like Kaufmann we are relaxing OPEC assumption.  </a:t>
            </a:r>
          </a:p>
          <a:p>
            <a:pPr marL="139700" indent="0">
              <a:buNone/>
            </a:pPr>
            <a:endParaRPr lang="en-CA" dirty="0"/>
          </a:p>
          <a:p>
            <a:pPr marL="139700" indent="0">
              <a:buNone/>
            </a:pPr>
            <a:r>
              <a:rPr lang="en-CA" dirty="0"/>
              <a:t>Kilian introduced his identification restrictions it’s good. Kaufmann assumes… if OPEC has excess capacity it should respond to </a:t>
            </a:r>
            <a:r>
              <a:rPr lang="en-CA" dirty="0" err="1"/>
              <a:t>asupply</a:t>
            </a:r>
            <a:r>
              <a:rPr lang="en-CA" dirty="0"/>
              <a:t> and demand shocks. This let </a:t>
            </a:r>
            <a:r>
              <a:rPr lang="en-CA" dirty="0" err="1"/>
              <a:t>mets</a:t>
            </a:r>
            <a:r>
              <a:rPr lang="en-CA" dirty="0"/>
              <a:t> disentangle OPEC and non-OPEC production. To answer if OPEC  has been contributing to oil price </a:t>
            </a:r>
            <a:r>
              <a:rPr lang="en-CA" dirty="0" err="1"/>
              <a:t>volaatilty</a:t>
            </a:r>
            <a:r>
              <a:rPr lang="en-CA" dirty="0"/>
              <a:t>, I look at structural estimate impulse responses…</a:t>
            </a:r>
          </a:p>
        </p:txBody>
      </p:sp>
    </p:spTree>
    <p:extLst>
      <p:ext uri="{BB962C8B-B14F-4D97-AF65-F5344CB8AC3E}">
        <p14:creationId xmlns:p14="http://schemas.microsoft.com/office/powerpoint/2010/main" val="1233913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Literature review can mostly be words it doesn’t have to be written down.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 thing: Related literature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Bunch of papers that have treated oil price changes as exogenous. Then I talk about the seminal paper of Kilian and spinoff versions of that. Kilian kickstarted this literature on </a:t>
            </a:r>
            <a:r>
              <a:rPr lang="en-US" dirty="0" err="1"/>
              <a:t>distangling</a:t>
            </a:r>
            <a:r>
              <a:rPr lang="en-US" dirty="0"/>
              <a:t> supply and demand shocks and that’s important. Third thing is how other papers have extended Kilian’s framework and looked at OPEC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339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32" name="Google Shape;32;p5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43" name="Google Shape;43;p6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95" name="Google Shape;95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1" name="Google Shape;101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0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18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  <p:sldLayoutId id="2147483658" r:id="rId6"/>
    <p:sldLayoutId id="214748366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OPEC Supply and Oil Price Volatility</a:t>
            </a:r>
            <a:br>
              <a:rPr lang="en" dirty="0"/>
            </a:br>
            <a:r>
              <a:rPr lang="en" sz="1600" dirty="0"/>
              <a:t>EC681: Final Presentation</a:t>
            </a:r>
            <a:br>
              <a:rPr lang="en" sz="1600" dirty="0"/>
            </a:br>
            <a:r>
              <a:rPr lang="en" sz="1600" dirty="0"/>
              <a:t>Ziqiu Zhu, 205199990</a:t>
            </a:r>
            <a:br>
              <a:rPr lang="en" sz="1600" dirty="0"/>
            </a:br>
            <a:r>
              <a:rPr lang="en" sz="1600" dirty="0"/>
              <a:t>Wilfrid Laurier University</a:t>
            </a:r>
            <a:br>
              <a:rPr lang="en" sz="1600" dirty="0"/>
            </a:br>
            <a:br>
              <a:rPr lang="en" sz="1600" dirty="0"/>
            </a:br>
            <a:r>
              <a:rPr lang="en" sz="1600" dirty="0"/>
              <a:t>Supervisor: Professsor Snudden</a:t>
            </a:r>
            <a:br>
              <a:rPr lang="en" sz="1600" dirty="0"/>
            </a:br>
            <a:br>
              <a:rPr lang="en" sz="1600" dirty="0"/>
            </a:br>
            <a:r>
              <a:rPr lang="en" sz="1600" dirty="0"/>
              <a:t>April 9, 2021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Google Shape;144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04900" y="1277625"/>
                <a:ext cx="7581900" cy="3648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n-US" sz="1600" dirty="0"/>
                  <a:t>VAR model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𝑁𝑂𝑃𝐸𝐶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𝑊𝐼𝑃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𝑃𝑂𝐼𝐿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𝑂𝑃𝐸𝐶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 dirty="0"/>
                  <a:t>’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𝑁𝑂𝑃𝐸𝐶</m:t>
                    </m:r>
                  </m:oMath>
                </a14:m>
                <a:r>
                  <a:rPr lang="en-CA" sz="1400" dirty="0"/>
                  <a:t> denotes non-OPEC production</a:t>
                </a:r>
                <a:r>
                  <a:rPr lang="en-US" sz="1400" dirty="0"/>
                  <a:t> (EIA, 2021). </a:t>
                </a:r>
                <a:endParaRPr lang="en-CA" sz="1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𝑊𝐼𝑃</m:t>
                    </m:r>
                  </m:oMath>
                </a14:m>
                <a:r>
                  <a:rPr lang="en-CA" sz="1400" dirty="0"/>
                  <a:t> denotes world industrial production </a:t>
                </a:r>
                <a:r>
                  <a:rPr lang="en-US" sz="1400" dirty="0"/>
                  <a:t>(Baumeister and Hamilton, 2019).</a:t>
                </a:r>
                <a:endParaRPr lang="en-CA" sz="1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𝑃𝑂𝐼𝐿</m:t>
                    </m:r>
                  </m:oMath>
                </a14:m>
                <a:r>
                  <a:rPr lang="en-CA" sz="1400" dirty="0"/>
                  <a:t> denotes the real </a:t>
                </a:r>
                <a:r>
                  <a:rPr lang="en-US" sz="1400" dirty="0"/>
                  <a:t>price of Brent (EIA, 2021). 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𝑂𝑃𝐸𝐶</m:t>
                    </m:r>
                  </m:oMath>
                </a14:m>
                <a:r>
                  <a:rPr lang="en-CA" sz="1400" dirty="0"/>
                  <a:t> denotes OPEC production </a:t>
                </a:r>
                <a:r>
                  <a:rPr lang="en-US" sz="1400" dirty="0"/>
                  <a:t>(EIA, 2021). </a:t>
                </a:r>
                <a:endParaRPr lang="en-CA" sz="1400" dirty="0"/>
              </a:p>
              <a:p>
                <a:pPr lvl="1"/>
                <a:endParaRPr lang="en-CA" sz="2000" dirty="0"/>
              </a:p>
              <a:p>
                <a:r>
                  <a:rPr lang="en-CA" sz="1600" dirty="0"/>
                  <a:t>All series in logged first differences</a:t>
                </a:r>
              </a:p>
              <a:p>
                <a:pPr marL="457200" lvl="0" indent="-419100" algn="l" rtl="0">
                  <a:spcBef>
                    <a:spcPts val="600"/>
                  </a:spcBef>
                  <a:spcAft>
                    <a:spcPts val="0"/>
                  </a:spcAft>
                  <a:buSzPts val="3000"/>
                  <a:buChar char="▸"/>
                </a:pPr>
                <a:r>
                  <a:rPr lang="en-US" sz="1600" dirty="0"/>
                  <a:t>Monthly series from January 1973 – August 2020.</a:t>
                </a:r>
              </a:p>
            </p:txBody>
          </p:sp>
        </mc:Choice>
        <mc:Fallback xmlns="">
          <p:sp>
            <p:nvSpPr>
              <p:cNvPr id="144" name="Google Shape;144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04900" y="1277625"/>
                <a:ext cx="7581900" cy="3648300"/>
              </a:xfrm>
              <a:prstGeom prst="rect">
                <a:avLst/>
              </a:prstGeom>
              <a:blipFill>
                <a:blip r:embed="rId3"/>
                <a:stretch>
                  <a:fillRect l="-1286" t="-33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6973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/>
              <a:t>Activity Index: World Industrial Production</a:t>
            </a:r>
            <a:endParaRPr dirty="0"/>
          </a:p>
        </p:txBody>
      </p:sp>
      <p:sp>
        <p:nvSpPr>
          <p:cNvPr id="270" name="Google Shape;270;p3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DE7E61F-5817-40C8-86B4-EEAD914E2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" b="521"/>
          <a:stretch/>
        </p:blipFill>
        <p:spPr>
          <a:xfrm>
            <a:off x="1353780" y="731700"/>
            <a:ext cx="6436440" cy="309763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186D0F-7EF4-49AE-8273-0ADDBD7ED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591811"/>
              </p:ext>
            </p:extLst>
          </p:nvPr>
        </p:nvGraphicFramePr>
        <p:xfrm>
          <a:off x="1960836" y="3938301"/>
          <a:ext cx="5063628" cy="403913"/>
        </p:xfrm>
        <a:graphic>
          <a:graphicData uri="http://schemas.openxmlformats.org/drawingml/2006/table">
            <a:tbl>
              <a:tblPr firstRow="1" firstCol="1" bandRow="1"/>
              <a:tblGrid>
                <a:gridCol w="976948">
                  <a:extLst>
                    <a:ext uri="{9D8B030D-6E8A-4147-A177-3AD203B41FA5}">
                      <a16:colId xmlns:a16="http://schemas.microsoft.com/office/drawing/2014/main" val="1606899771"/>
                    </a:ext>
                  </a:extLst>
                </a:gridCol>
                <a:gridCol w="817336">
                  <a:extLst>
                    <a:ext uri="{9D8B030D-6E8A-4147-A177-3AD203B41FA5}">
                      <a16:colId xmlns:a16="http://schemas.microsoft.com/office/drawing/2014/main" val="811998817"/>
                    </a:ext>
                  </a:extLst>
                </a:gridCol>
                <a:gridCol w="817336">
                  <a:extLst>
                    <a:ext uri="{9D8B030D-6E8A-4147-A177-3AD203B41FA5}">
                      <a16:colId xmlns:a16="http://schemas.microsoft.com/office/drawing/2014/main" val="4262128158"/>
                    </a:ext>
                  </a:extLst>
                </a:gridCol>
                <a:gridCol w="817336">
                  <a:extLst>
                    <a:ext uri="{9D8B030D-6E8A-4147-A177-3AD203B41FA5}">
                      <a16:colId xmlns:a16="http://schemas.microsoft.com/office/drawing/2014/main" val="2594449918"/>
                    </a:ext>
                  </a:extLst>
                </a:gridCol>
                <a:gridCol w="817336">
                  <a:extLst>
                    <a:ext uri="{9D8B030D-6E8A-4147-A177-3AD203B41FA5}">
                      <a16:colId xmlns:a16="http://schemas.microsoft.com/office/drawing/2014/main" val="1830534472"/>
                    </a:ext>
                  </a:extLst>
                </a:gridCol>
                <a:gridCol w="817336">
                  <a:extLst>
                    <a:ext uri="{9D8B030D-6E8A-4147-A177-3AD203B41FA5}">
                      <a16:colId xmlns:a16="http://schemas.microsoft.com/office/drawing/2014/main" val="1472086031"/>
                    </a:ext>
                  </a:extLst>
                </a:gridCol>
              </a:tblGrid>
              <a:tr h="12101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CA" sz="1200" b="1" cap="all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CA" sz="1200" b="1" cap="all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Min.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CA" sz="1200" b="1" cap="all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CA" sz="1200" b="1" cap="all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CA" sz="1200" b="1" cap="all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Max.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CA" sz="1200" b="1" cap="all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S.D.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58720"/>
                  </a:ext>
                </a:extLst>
              </a:tr>
              <a:tr h="222811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CA" sz="1200" b="1" cap="all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WIP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-8.84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4.47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CA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4632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/>
              <a:t>Global Crude Oil Production</a:t>
            </a:r>
            <a:endParaRPr dirty="0"/>
          </a:p>
        </p:txBody>
      </p:sp>
      <p:sp>
        <p:nvSpPr>
          <p:cNvPr id="270" name="Google Shape;270;p3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5DB382F2-A58E-444E-AC69-9E26A246C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88" y="730863"/>
            <a:ext cx="6966050" cy="295483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89D87D-47D8-43AA-8BB5-637FD9E5949A}"/>
              </a:ext>
            </a:extLst>
          </p:cNvPr>
          <p:cNvCxnSpPr>
            <a:cxnSpLocks/>
          </p:cNvCxnSpPr>
          <p:nvPr/>
        </p:nvCxnSpPr>
        <p:spPr>
          <a:xfrm flipV="1">
            <a:off x="2170889" y="2208281"/>
            <a:ext cx="553818" cy="53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6BFA25-C7EB-4E28-AB9C-8597E443C135}"/>
              </a:ext>
            </a:extLst>
          </p:cNvPr>
          <p:cNvSpPr txBox="1"/>
          <p:nvPr/>
        </p:nvSpPr>
        <p:spPr>
          <a:xfrm>
            <a:off x="1576188" y="2738803"/>
            <a:ext cx="1244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accent1"/>
                </a:solidFill>
              </a:rPr>
              <a:t>’80 Iran-Iraq War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5FB031-99F7-481E-813B-E3B48211E35D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214107" y="2088412"/>
            <a:ext cx="682206" cy="79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78EA321-099E-4227-AED5-051CF6113C05}"/>
              </a:ext>
            </a:extLst>
          </p:cNvPr>
          <p:cNvSpPr txBox="1"/>
          <p:nvPr/>
        </p:nvSpPr>
        <p:spPr>
          <a:xfrm>
            <a:off x="5531901" y="2883214"/>
            <a:ext cx="1364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accent1"/>
                </a:solidFill>
              </a:rPr>
              <a:t>’14 OPEC Collapse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1E5533-7C61-420F-84EE-B734D09501FF}"/>
              </a:ext>
            </a:extLst>
          </p:cNvPr>
          <p:cNvSpPr txBox="1"/>
          <p:nvPr/>
        </p:nvSpPr>
        <p:spPr>
          <a:xfrm>
            <a:off x="6789100" y="2637497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accent1"/>
                </a:solidFill>
              </a:rPr>
              <a:t>‘20 Covid-19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4E49A7-8DE7-4A63-AFE2-659638F751F5}"/>
              </a:ext>
            </a:extLst>
          </p:cNvPr>
          <p:cNvCxnSpPr>
            <a:cxnSpLocks/>
          </p:cNvCxnSpPr>
          <p:nvPr/>
        </p:nvCxnSpPr>
        <p:spPr>
          <a:xfrm flipV="1">
            <a:off x="7372171" y="2174321"/>
            <a:ext cx="295454" cy="50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AC8E72-9B32-4A0C-B9FC-292DC07229BE}"/>
              </a:ext>
            </a:extLst>
          </p:cNvPr>
          <p:cNvCxnSpPr>
            <a:cxnSpLocks/>
          </p:cNvCxnSpPr>
          <p:nvPr/>
        </p:nvCxnSpPr>
        <p:spPr>
          <a:xfrm flipH="1">
            <a:off x="6266829" y="1740584"/>
            <a:ext cx="219143" cy="19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DFB613D-194C-424C-9C3E-D66088E31055}"/>
              </a:ext>
            </a:extLst>
          </p:cNvPr>
          <p:cNvSpPr txBox="1"/>
          <p:nvPr/>
        </p:nvSpPr>
        <p:spPr>
          <a:xfrm>
            <a:off x="6266829" y="1497881"/>
            <a:ext cx="1006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accent1"/>
                </a:solidFill>
              </a:rPr>
              <a:t>‘08 Recession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51EAE0-8198-4996-95CC-F301DDC2504A}"/>
              </a:ext>
            </a:extLst>
          </p:cNvPr>
          <p:cNvSpPr txBox="1"/>
          <p:nvPr/>
        </p:nvSpPr>
        <p:spPr>
          <a:xfrm>
            <a:off x="4827007" y="1791167"/>
            <a:ext cx="936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accent1"/>
                </a:solidFill>
              </a:rPr>
              <a:t>‘00 Dot-com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20C256-7FC3-4BE7-AB2A-850CC6A0E928}"/>
              </a:ext>
            </a:extLst>
          </p:cNvPr>
          <p:cNvCxnSpPr>
            <a:cxnSpLocks/>
          </p:cNvCxnSpPr>
          <p:nvPr/>
        </p:nvCxnSpPr>
        <p:spPr>
          <a:xfrm flipH="1">
            <a:off x="5127245" y="1993781"/>
            <a:ext cx="62517" cy="27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4AADBF-74F4-4AA9-90BD-5E2B5644B890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4560814" y="2268121"/>
            <a:ext cx="481623" cy="43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4ADC4B0-7777-4FBB-B475-566C934E9E84}"/>
              </a:ext>
            </a:extLst>
          </p:cNvPr>
          <p:cNvSpPr txBox="1"/>
          <p:nvPr/>
        </p:nvSpPr>
        <p:spPr>
          <a:xfrm>
            <a:off x="3844720" y="2699400"/>
            <a:ext cx="1432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accent1"/>
                </a:solidFill>
              </a:rPr>
              <a:t>’98 East Asian Crisis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6E146A-71DA-4931-8FBA-3E537BE2C5B4}"/>
              </a:ext>
            </a:extLst>
          </p:cNvPr>
          <p:cNvSpPr txBox="1"/>
          <p:nvPr/>
        </p:nvSpPr>
        <p:spPr>
          <a:xfrm>
            <a:off x="3205712" y="1931282"/>
            <a:ext cx="987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accent1"/>
                </a:solidFill>
              </a:rPr>
              <a:t> ‘90 Gulf war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72989C-7576-4FB6-812A-D9013692849B}"/>
              </a:ext>
            </a:extLst>
          </p:cNvPr>
          <p:cNvCxnSpPr>
            <a:cxnSpLocks/>
          </p:cNvCxnSpPr>
          <p:nvPr/>
        </p:nvCxnSpPr>
        <p:spPr>
          <a:xfrm>
            <a:off x="3716487" y="2174321"/>
            <a:ext cx="327177" cy="30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1B1B2E-DA56-4122-B612-86CD9E630B9D}"/>
              </a:ext>
            </a:extLst>
          </p:cNvPr>
          <p:cNvSpPr txBox="1"/>
          <p:nvPr/>
        </p:nvSpPr>
        <p:spPr>
          <a:xfrm>
            <a:off x="1488919" y="1136295"/>
            <a:ext cx="1235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accent1"/>
                </a:solidFill>
              </a:rPr>
              <a:t> ‘73 Oil Embargo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4DCB02-A698-4D9A-B85E-B4BBCAF22BE8}"/>
              </a:ext>
            </a:extLst>
          </p:cNvPr>
          <p:cNvCxnSpPr>
            <a:cxnSpLocks/>
          </p:cNvCxnSpPr>
          <p:nvPr/>
        </p:nvCxnSpPr>
        <p:spPr>
          <a:xfrm flipH="1">
            <a:off x="1930400" y="1384717"/>
            <a:ext cx="103643" cy="683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A7D74258-DA90-4DF1-BD80-F46D59A5F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44761"/>
              </p:ext>
            </p:extLst>
          </p:nvPr>
        </p:nvGraphicFramePr>
        <p:xfrm>
          <a:off x="1930400" y="3779381"/>
          <a:ext cx="5063628" cy="624668"/>
        </p:xfrm>
        <a:graphic>
          <a:graphicData uri="http://schemas.openxmlformats.org/drawingml/2006/table">
            <a:tbl>
              <a:tblPr firstRow="1" firstCol="1" bandRow="1"/>
              <a:tblGrid>
                <a:gridCol w="976948">
                  <a:extLst>
                    <a:ext uri="{9D8B030D-6E8A-4147-A177-3AD203B41FA5}">
                      <a16:colId xmlns:a16="http://schemas.microsoft.com/office/drawing/2014/main" val="1606899771"/>
                    </a:ext>
                  </a:extLst>
                </a:gridCol>
                <a:gridCol w="817336">
                  <a:extLst>
                    <a:ext uri="{9D8B030D-6E8A-4147-A177-3AD203B41FA5}">
                      <a16:colId xmlns:a16="http://schemas.microsoft.com/office/drawing/2014/main" val="811998817"/>
                    </a:ext>
                  </a:extLst>
                </a:gridCol>
                <a:gridCol w="817336">
                  <a:extLst>
                    <a:ext uri="{9D8B030D-6E8A-4147-A177-3AD203B41FA5}">
                      <a16:colId xmlns:a16="http://schemas.microsoft.com/office/drawing/2014/main" val="4262128158"/>
                    </a:ext>
                  </a:extLst>
                </a:gridCol>
                <a:gridCol w="817336">
                  <a:extLst>
                    <a:ext uri="{9D8B030D-6E8A-4147-A177-3AD203B41FA5}">
                      <a16:colId xmlns:a16="http://schemas.microsoft.com/office/drawing/2014/main" val="2594449918"/>
                    </a:ext>
                  </a:extLst>
                </a:gridCol>
                <a:gridCol w="817336">
                  <a:extLst>
                    <a:ext uri="{9D8B030D-6E8A-4147-A177-3AD203B41FA5}">
                      <a16:colId xmlns:a16="http://schemas.microsoft.com/office/drawing/2014/main" val="1830534472"/>
                    </a:ext>
                  </a:extLst>
                </a:gridCol>
                <a:gridCol w="817336">
                  <a:extLst>
                    <a:ext uri="{9D8B030D-6E8A-4147-A177-3AD203B41FA5}">
                      <a16:colId xmlns:a16="http://schemas.microsoft.com/office/drawing/2014/main" val="1472086031"/>
                    </a:ext>
                  </a:extLst>
                </a:gridCol>
              </a:tblGrid>
              <a:tr h="12101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CA" sz="1200" b="1" cap="all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CA" sz="1200" b="1" cap="all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Min.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CA" sz="1200" b="1" cap="all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CA" sz="1200" b="1" cap="all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CA" sz="1200" b="1" cap="all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Max.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CA" sz="1200" b="1" cap="all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S.D.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58720"/>
                  </a:ext>
                </a:extLst>
              </a:tr>
              <a:tr h="222811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CA" sz="1200" b="1" cap="all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NOPEC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-11.07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463289"/>
                  </a:ext>
                </a:extLst>
              </a:tr>
              <a:tr h="22075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CA" sz="1200" b="1" cap="all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OPEC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-21.09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-0.02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11.42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CA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3.53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010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/>
              <a:t>Real Brent Oil Price</a:t>
            </a:r>
            <a:endParaRPr dirty="0"/>
          </a:p>
        </p:txBody>
      </p:sp>
      <p:sp>
        <p:nvSpPr>
          <p:cNvPr id="270" name="Google Shape;270;p3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5208A3B-535A-4D44-AEAB-56F018F76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01" y="731700"/>
            <a:ext cx="6879797" cy="3262587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7B7CD5F-ADFD-4D8E-A354-6494DFFD8716}"/>
              </a:ext>
            </a:extLst>
          </p:cNvPr>
          <p:cNvCxnSpPr>
            <a:cxnSpLocks/>
          </p:cNvCxnSpPr>
          <p:nvPr/>
        </p:nvCxnSpPr>
        <p:spPr>
          <a:xfrm flipH="1">
            <a:off x="2630284" y="1136577"/>
            <a:ext cx="480978" cy="190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5EBAFED-441C-4038-A3B8-60878AAF20B1}"/>
              </a:ext>
            </a:extLst>
          </p:cNvPr>
          <p:cNvSpPr txBox="1"/>
          <p:nvPr/>
        </p:nvSpPr>
        <p:spPr>
          <a:xfrm>
            <a:off x="2658030" y="911234"/>
            <a:ext cx="1244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accent1"/>
                </a:solidFill>
              </a:rPr>
              <a:t>’80 Iran-Iraq War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580E80E-AD46-453E-819C-60DB83FFC8E7}"/>
              </a:ext>
            </a:extLst>
          </p:cNvPr>
          <p:cNvCxnSpPr>
            <a:cxnSpLocks/>
          </p:cNvCxnSpPr>
          <p:nvPr/>
        </p:nvCxnSpPr>
        <p:spPr>
          <a:xfrm flipV="1">
            <a:off x="6387479" y="2047875"/>
            <a:ext cx="558411" cy="1017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C7B6F40-E332-49E3-A6AE-068F92A8EF26}"/>
              </a:ext>
            </a:extLst>
          </p:cNvPr>
          <p:cNvSpPr txBox="1"/>
          <p:nvPr/>
        </p:nvSpPr>
        <p:spPr>
          <a:xfrm>
            <a:off x="5531901" y="3035620"/>
            <a:ext cx="1364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accent1"/>
                </a:solidFill>
              </a:rPr>
              <a:t>’14 OPEC Collapse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2A4D35-FDA2-4782-ABC4-E8135F1BBD7F}"/>
              </a:ext>
            </a:extLst>
          </p:cNvPr>
          <p:cNvSpPr txBox="1"/>
          <p:nvPr/>
        </p:nvSpPr>
        <p:spPr>
          <a:xfrm>
            <a:off x="6423952" y="3402916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accent1"/>
                </a:solidFill>
              </a:rPr>
              <a:t>‘20 Covid-19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0FA4F5-D628-4BCD-A6BD-B92729E62269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6945890" y="2957886"/>
            <a:ext cx="655379" cy="445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F8F435B-2CA9-4D52-A994-7E2C631061A7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6216898" y="1145634"/>
            <a:ext cx="800926" cy="700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44B96AD-88C5-4297-A443-377A73DA49E2}"/>
              </a:ext>
            </a:extLst>
          </p:cNvPr>
          <p:cNvSpPr txBox="1"/>
          <p:nvPr/>
        </p:nvSpPr>
        <p:spPr>
          <a:xfrm>
            <a:off x="6514449" y="868635"/>
            <a:ext cx="1006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accent1"/>
                </a:solidFill>
              </a:rPr>
              <a:t>‘08 Recession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E48A2D-B05D-40AD-A3D9-8D10DCB24617}"/>
              </a:ext>
            </a:extLst>
          </p:cNvPr>
          <p:cNvSpPr txBox="1"/>
          <p:nvPr/>
        </p:nvSpPr>
        <p:spPr>
          <a:xfrm>
            <a:off x="4827007" y="2557939"/>
            <a:ext cx="936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accent1"/>
                </a:solidFill>
              </a:rPr>
              <a:t>‘00 Dot-com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8FA2978-A50B-4CBB-8119-429412144AA8}"/>
              </a:ext>
            </a:extLst>
          </p:cNvPr>
          <p:cNvCxnSpPr>
            <a:cxnSpLocks/>
          </p:cNvCxnSpPr>
          <p:nvPr/>
        </p:nvCxnSpPr>
        <p:spPr>
          <a:xfrm flipH="1">
            <a:off x="5153025" y="2744513"/>
            <a:ext cx="76017" cy="29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2C0CD-6FC0-4E37-8F96-56FFCA91A473}"/>
              </a:ext>
            </a:extLst>
          </p:cNvPr>
          <p:cNvCxnSpPr>
            <a:cxnSpLocks/>
          </p:cNvCxnSpPr>
          <p:nvPr/>
        </p:nvCxnSpPr>
        <p:spPr>
          <a:xfrm flipV="1">
            <a:off x="4701453" y="3540696"/>
            <a:ext cx="251108" cy="31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5CF5909-AEA6-4CFA-AA5B-8868E7D98DA9}"/>
              </a:ext>
            </a:extLst>
          </p:cNvPr>
          <p:cNvSpPr txBox="1"/>
          <p:nvPr/>
        </p:nvSpPr>
        <p:spPr>
          <a:xfrm>
            <a:off x="3186123" y="3421403"/>
            <a:ext cx="1432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accent1"/>
                </a:solidFill>
              </a:rPr>
              <a:t>’98 East Asian Crisis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2EAA25B-8D3F-49C2-B21E-287013E7D29C}"/>
              </a:ext>
            </a:extLst>
          </p:cNvPr>
          <p:cNvSpPr txBox="1"/>
          <p:nvPr/>
        </p:nvSpPr>
        <p:spPr>
          <a:xfrm>
            <a:off x="3256625" y="2196007"/>
            <a:ext cx="987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accent1"/>
                </a:solidFill>
              </a:rPr>
              <a:t> ‘90 Gulf war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BEE9212-6569-4367-A795-C52113FBA857}"/>
              </a:ext>
            </a:extLst>
          </p:cNvPr>
          <p:cNvCxnSpPr>
            <a:cxnSpLocks/>
          </p:cNvCxnSpPr>
          <p:nvPr/>
        </p:nvCxnSpPr>
        <p:spPr>
          <a:xfrm>
            <a:off x="3703437" y="2416753"/>
            <a:ext cx="198780" cy="618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988D5D6-A18F-4A5D-98DD-C746D6A2EA50}"/>
              </a:ext>
            </a:extLst>
          </p:cNvPr>
          <p:cNvSpPr txBox="1"/>
          <p:nvPr/>
        </p:nvSpPr>
        <p:spPr>
          <a:xfrm>
            <a:off x="1312506" y="1880415"/>
            <a:ext cx="1235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accent1"/>
                </a:solidFill>
              </a:rPr>
              <a:t> ‘73 Oil Embargo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D0C6BD9-1FB8-48A9-B916-AF5EBE6012A3}"/>
              </a:ext>
            </a:extLst>
          </p:cNvPr>
          <p:cNvCxnSpPr>
            <a:cxnSpLocks/>
          </p:cNvCxnSpPr>
          <p:nvPr/>
        </p:nvCxnSpPr>
        <p:spPr>
          <a:xfrm>
            <a:off x="1732234" y="2139700"/>
            <a:ext cx="102651" cy="11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8D6F065C-B054-4FC8-A5EA-DC70DB416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907541"/>
              </p:ext>
            </p:extLst>
          </p:nvPr>
        </p:nvGraphicFramePr>
        <p:xfrm>
          <a:off x="1960836" y="3994287"/>
          <a:ext cx="5063628" cy="403913"/>
        </p:xfrm>
        <a:graphic>
          <a:graphicData uri="http://schemas.openxmlformats.org/drawingml/2006/table">
            <a:tbl>
              <a:tblPr firstRow="1" firstCol="1" bandRow="1"/>
              <a:tblGrid>
                <a:gridCol w="976948">
                  <a:extLst>
                    <a:ext uri="{9D8B030D-6E8A-4147-A177-3AD203B41FA5}">
                      <a16:colId xmlns:a16="http://schemas.microsoft.com/office/drawing/2014/main" val="1606899771"/>
                    </a:ext>
                  </a:extLst>
                </a:gridCol>
                <a:gridCol w="817336">
                  <a:extLst>
                    <a:ext uri="{9D8B030D-6E8A-4147-A177-3AD203B41FA5}">
                      <a16:colId xmlns:a16="http://schemas.microsoft.com/office/drawing/2014/main" val="811998817"/>
                    </a:ext>
                  </a:extLst>
                </a:gridCol>
                <a:gridCol w="817336">
                  <a:extLst>
                    <a:ext uri="{9D8B030D-6E8A-4147-A177-3AD203B41FA5}">
                      <a16:colId xmlns:a16="http://schemas.microsoft.com/office/drawing/2014/main" val="4262128158"/>
                    </a:ext>
                  </a:extLst>
                </a:gridCol>
                <a:gridCol w="817336">
                  <a:extLst>
                    <a:ext uri="{9D8B030D-6E8A-4147-A177-3AD203B41FA5}">
                      <a16:colId xmlns:a16="http://schemas.microsoft.com/office/drawing/2014/main" val="2594449918"/>
                    </a:ext>
                  </a:extLst>
                </a:gridCol>
                <a:gridCol w="817336">
                  <a:extLst>
                    <a:ext uri="{9D8B030D-6E8A-4147-A177-3AD203B41FA5}">
                      <a16:colId xmlns:a16="http://schemas.microsoft.com/office/drawing/2014/main" val="1830534472"/>
                    </a:ext>
                  </a:extLst>
                </a:gridCol>
                <a:gridCol w="817336">
                  <a:extLst>
                    <a:ext uri="{9D8B030D-6E8A-4147-A177-3AD203B41FA5}">
                      <a16:colId xmlns:a16="http://schemas.microsoft.com/office/drawing/2014/main" val="1472086031"/>
                    </a:ext>
                  </a:extLst>
                </a:gridCol>
              </a:tblGrid>
              <a:tr h="12101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CA" sz="1200" b="1" cap="all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CA" sz="1200" b="1" cap="all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Min.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CA" sz="1200" b="1" cap="all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CA" sz="1200" b="1" cap="all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CA" sz="1200" b="1" cap="all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Max.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CA" sz="1200" b="1" cap="all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S.D.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58720"/>
                  </a:ext>
                </a:extLst>
              </a:tr>
              <a:tr h="222811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CA" sz="1200" b="1" cap="all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POIL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-54.90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-0.38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120.40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10.39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463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446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ctrTitle"/>
          </p:nvPr>
        </p:nvSpPr>
        <p:spPr>
          <a:xfrm>
            <a:off x="1028472" y="2345350"/>
            <a:ext cx="589849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</a:t>
            </a:r>
            <a:r>
              <a:rPr lang="en-CA" dirty="0"/>
              <a:t>Empirical Results</a:t>
            </a:r>
            <a:endParaRPr dirty="0"/>
          </a:p>
        </p:txBody>
      </p:sp>
      <p:sp>
        <p:nvSpPr>
          <p:cNvPr id="132" name="Google Shape;132;p16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09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1C2B-11FF-43AF-B2EA-EBA6C342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Impulse Response Functions, OPEC production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FDD1D-317A-47E3-B545-D466D9727F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66CDF-5227-469B-8644-DA296A1C85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A9FBE662-8503-4E12-9D62-39F27B9A1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62" y="1025176"/>
            <a:ext cx="5721804" cy="39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93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Impulse Response Functions, Non-OPEC production</a:t>
            </a:r>
            <a:endParaRPr dirty="0"/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Picture 2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12B844CA-A633-4DBF-985C-312B79259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990" y="1025175"/>
            <a:ext cx="5907385" cy="390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96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B892-E271-46F9-806D-840C6010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Impulse Response Functions, Demand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60647-98AB-4D1E-912C-DA5D154531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BB762-4DC1-494F-91BB-1AD2C488E8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B8A5D55-273F-402C-AFF1-94D3351AA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097" y="1025175"/>
            <a:ext cx="5911913" cy="39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98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8B20-38E7-49C9-91C5-F3436736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Variance Decompositions, Price of Oil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6A003-7634-4E97-AB38-6834A1BA2E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39AF4-CB61-4797-BB0D-1B5932DB7D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8B14DBB5-ADF1-4AF5-843A-18D9376A0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798" y="1025175"/>
            <a:ext cx="6068404" cy="39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26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0921-3DD6-4407-833B-9E92117C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93CF1-2119-4957-8BA6-76140A5B25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Lag selection</a:t>
            </a:r>
          </a:p>
          <a:p>
            <a:pPr lvl="1"/>
            <a:r>
              <a:rPr lang="en-US" sz="1400" dirty="0"/>
              <a:t>AIC reports lag length of 6</a:t>
            </a:r>
          </a:p>
          <a:p>
            <a:pPr lvl="1"/>
            <a:r>
              <a:rPr lang="en-US" sz="1400" dirty="0"/>
              <a:t>Kilian (2009) uses lag length of 24</a:t>
            </a:r>
            <a:endParaRPr lang="en-CA" sz="1400" dirty="0"/>
          </a:p>
          <a:p>
            <a:pPr lvl="1"/>
            <a:r>
              <a:rPr lang="en-CA" sz="1400" dirty="0"/>
              <a:t>Robust to 6 and 24 lag specifications</a:t>
            </a:r>
            <a:endParaRPr lang="en-CA" sz="2000" dirty="0"/>
          </a:p>
          <a:p>
            <a:r>
              <a:rPr lang="en-CA" sz="1600" dirty="0"/>
              <a:t>Structural Break in 1996</a:t>
            </a:r>
          </a:p>
          <a:p>
            <a:pPr lvl="1"/>
            <a:r>
              <a:rPr lang="en-CA" sz="1400" dirty="0"/>
              <a:t>Post-1996:</a:t>
            </a:r>
          </a:p>
          <a:p>
            <a:pPr lvl="2"/>
            <a:r>
              <a:rPr lang="en-CA" sz="1400" dirty="0"/>
              <a:t>Robust to estimates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649EF-C54F-48C7-9293-B9F26C598D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683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</a:t>
            </a:r>
            <a:r>
              <a:rPr lang="en-CA" dirty="0"/>
              <a:t>Background</a:t>
            </a:r>
            <a:endParaRPr dirty="0"/>
          </a:p>
        </p:txBody>
      </p:sp>
      <p:sp>
        <p:nvSpPr>
          <p:cNvPr id="132" name="Google Shape;132;p16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ctrTitle"/>
          </p:nvPr>
        </p:nvSpPr>
        <p:spPr>
          <a:xfrm>
            <a:off x="1028472" y="2345350"/>
            <a:ext cx="589849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6. </a:t>
            </a:r>
            <a:r>
              <a:rPr lang="en-CA" dirty="0"/>
              <a:t>Conclusion</a:t>
            </a:r>
            <a:endParaRPr dirty="0"/>
          </a:p>
        </p:txBody>
      </p:sp>
      <p:sp>
        <p:nvSpPr>
          <p:cNvPr id="132" name="Google Shape;132;p16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9140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8B20-38E7-49C9-91C5-F3436736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Remarks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6A003-7634-4E97-AB38-6834A1BA2E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OPEC behavior consistent with a market-sharing cartel</a:t>
            </a:r>
          </a:p>
          <a:p>
            <a:r>
              <a:rPr lang="en-US" sz="1600" dirty="0"/>
              <a:t>Results consistent with Kilian (2009) on the importance of demand</a:t>
            </a:r>
            <a:endParaRPr lang="en-CA" sz="2000" dirty="0"/>
          </a:p>
          <a:p>
            <a:r>
              <a:rPr lang="en-CA" sz="1600" dirty="0"/>
              <a:t>Future studies</a:t>
            </a:r>
          </a:p>
          <a:p>
            <a:pPr lvl="1"/>
            <a:r>
              <a:rPr lang="en-CA" sz="1400" dirty="0"/>
              <a:t>Relax restrictions with Bayesian SVARs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39AF4-CB61-4797-BB0D-1B5932DB7D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6807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Thank you for listening!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4294967295"/>
          </p:nvPr>
        </p:nvSpPr>
        <p:spPr>
          <a:xfrm>
            <a:off x="1033300" y="3008595"/>
            <a:ext cx="7185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</a:rPr>
              <a:t>Any questions?</a:t>
            </a:r>
            <a:endParaRPr sz="24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317" name="Google Shape;317;p3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23C315-6BC0-4363-91F3-63A85CEEC91A}"/>
              </a:ext>
            </a:extLst>
          </p:cNvPr>
          <p:cNvSpPr/>
          <p:nvPr/>
        </p:nvSpPr>
        <p:spPr>
          <a:xfrm>
            <a:off x="594900" y="1044510"/>
            <a:ext cx="8526780" cy="368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Alhajjia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A., &amp;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Huettner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 (2000). OPEC and other commodity cartels: a comparison.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Energy Policy 28:15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1151-1164.</a:t>
            </a:r>
            <a:endParaRPr lang="en-CA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Álvarez, I. A., Di Nino, V., &amp;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Venditti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F. (2020). Strategic interactions and price dynamics in the global oil market.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Working Paper Series 2368, European Central Bank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CA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Baumeister, C., &amp; Hamilton, J. D. (2019). Structural Interpretation of Vector Autoregressions with Incomplete Identification: Revisiting the Role of Oil Supply and Demand Shocks.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American Economic Review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109, 1873-1910.</a:t>
            </a:r>
            <a:endParaRPr lang="en-CA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Baumeister, C.,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Korobilis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D., &amp; Lee, T. K. (2020). Energy Markets and Global Economic Conditions.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Review of Economics and Statistics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forthcoming.</a:t>
            </a:r>
            <a:endParaRPr lang="en-CA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Behar, A., &amp; Ritz, R. A. (2014). OPEC vs US shale: Analyzing the shift to a market-share strategy.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Energy Economics, 63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185-198.</a:t>
            </a:r>
            <a:endParaRPr lang="en-CA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Hamilton, J. D. (2003). What is an Oil Shock?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Econometrics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113: 363-398.</a:t>
            </a:r>
            <a:endParaRPr lang="en-CA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Hamilton, J. D. (2019). Measuring global economic activity.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Applied Econometrics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CA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1D669-F3EB-4C0F-A0A3-7DABCB61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CAC58-252B-4248-87DE-4721625807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6CCC16-0501-494C-966E-CD196837EA15}"/>
              </a:ext>
            </a:extLst>
          </p:cNvPr>
          <p:cNvSpPr/>
          <p:nvPr/>
        </p:nvSpPr>
        <p:spPr>
          <a:xfrm>
            <a:off x="594900" y="1136510"/>
            <a:ext cx="8698080" cy="3355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Jones, C. M., &amp; Kaul, G. (1996). Oil and the Stock Markets.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Journal of Finance, 51:2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463-491.</a:t>
            </a:r>
            <a:endParaRPr lang="en-CA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Kilian, L. (2008). Exogenous Oil Supply Shocks: How Big Are They and How Much Do They Matter for the U.S. Economy?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Review of Economics and Statistics, 90:2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216-240.</a:t>
            </a:r>
            <a:endParaRPr lang="en-CA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Kilian, L. (2009). Not All Oil Price Shocks Are Alike: Disentangling Demand and.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American Economic Review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99:3, 1053–1069.</a:t>
            </a:r>
            <a:endParaRPr lang="en-CA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Kolodzeij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M., &amp; Kaufmann, R. (2014). Oil demand shocks reconsidered: A cointegrated vector autoregression.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Energy Economics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41(C), 33-40.</a:t>
            </a:r>
            <a:endParaRPr lang="en-CA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Leblanc, M., &amp; Chinn, M. D. (2004). Do High Oil Prices Presage Inflation? The Evidence from G-5 Countries.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UC Santa Cruz Economics Working Paper No. 561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CA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OPEC. (2021).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About Us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Organization of the Petroleum Exporting Countries: https://www.opec.org/opec_web/en/about_us/23.htm#:~:text=In%20accordance%20with%20its%20Statute,of%20petroleum%20to%20consumers%2C%20a</a:t>
            </a:r>
            <a:endParaRPr lang="en-CA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632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1D88-AF50-4B83-801D-32630895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543B9-A285-485B-89B5-CE957F9F2D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75877A-C821-42CB-8537-A923491C31FC}"/>
              </a:ext>
            </a:extLst>
          </p:cNvPr>
          <p:cNvSpPr/>
          <p:nvPr/>
        </p:nvSpPr>
        <p:spPr>
          <a:xfrm>
            <a:off x="594900" y="1149575"/>
            <a:ext cx="7795260" cy="1665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Ratti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R. A., &amp;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Vespignani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 L. (2015). OPEC and non-OPEC oil production and the global economy.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Energy Economics, 50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364-378.</a:t>
            </a:r>
            <a:endParaRPr lang="en-CA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Smith, J. L. (2005). Inscrutable OPEC? Behavioral Tests of the Cartel Hypothesis.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Energy Journal, 26:1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51-82.</a:t>
            </a:r>
            <a:endParaRPr lang="en-CA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U.S. Energy Information Administration. (2020, January).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EIA: https://www.eia.gov/international/data/world</a:t>
            </a:r>
            <a:endParaRPr lang="en-CA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10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2"/>
          </p:nvPr>
        </p:nvSpPr>
        <p:spPr>
          <a:xfrm>
            <a:off x="1101375" y="1349550"/>
            <a:ext cx="3481200" cy="17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highlight>
                  <a:schemeClr val="accent1"/>
                </a:highlight>
              </a:rPr>
              <a:t>CRUDE OIL</a:t>
            </a:r>
            <a:endParaRPr sz="1600" dirty="0">
              <a:highlight>
                <a:schemeClr val="accent1"/>
              </a:highlight>
            </a:endParaRPr>
          </a:p>
          <a:p>
            <a:pPr marL="285750" indent="-285750">
              <a:buClr>
                <a:schemeClr val="dk1"/>
              </a:buClr>
              <a:buSzPct val="100000"/>
            </a:pPr>
            <a:r>
              <a:rPr lang="en-US" sz="1600" dirty="0"/>
              <a:t>Makes up 8% of Global GDP</a:t>
            </a:r>
          </a:p>
          <a:p>
            <a:pPr marL="285750" indent="-285750">
              <a:buClr>
                <a:schemeClr val="dk1"/>
              </a:buClr>
              <a:buSzPct val="100000"/>
            </a:pPr>
            <a:r>
              <a:rPr lang="en-US" sz="1600" dirty="0"/>
              <a:t>Significant influence on economic aggregates</a:t>
            </a:r>
          </a:p>
          <a:p>
            <a:pPr marL="285750" indent="-285750">
              <a:buClr>
                <a:schemeClr val="dk1"/>
              </a:buClr>
              <a:buSzPct val="100000"/>
            </a:pPr>
            <a:r>
              <a:rPr lang="en-US" sz="1600" dirty="0"/>
              <a:t>Price derived from shifts in global supply and demand.</a:t>
            </a:r>
          </a:p>
          <a:p>
            <a:pPr marL="285750" indent="-285750">
              <a:buClr>
                <a:schemeClr val="dk1"/>
              </a:buClr>
              <a:buSzPct val="100000"/>
            </a:pPr>
            <a:r>
              <a:rPr lang="en-US" sz="1600"/>
              <a:t>Global commodity</a:t>
            </a:r>
            <a:endParaRPr lang="en-US"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16" name="Google Shape;116;p14"/>
          <p:cNvSpPr txBox="1">
            <a:spLocks noGrp="1"/>
          </p:cNvSpPr>
          <p:nvPr>
            <p:ph type="body" idx="2"/>
          </p:nvPr>
        </p:nvSpPr>
        <p:spPr>
          <a:xfrm>
            <a:off x="4809306" y="1349550"/>
            <a:ext cx="3877200" cy="17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highlight>
                  <a:schemeClr val="accent1"/>
                </a:highlight>
              </a:rPr>
              <a:t>OPEC</a:t>
            </a:r>
            <a:endParaRPr sz="1600" dirty="0">
              <a:highlight>
                <a:schemeClr val="accent1"/>
              </a:highlight>
            </a:endParaRPr>
          </a:p>
          <a:p>
            <a:pPr marL="285750" indent="-285750">
              <a:buSzPct val="100000"/>
            </a:pPr>
            <a:r>
              <a:rPr lang="en" sz="1600" dirty="0"/>
              <a:t>Intergovernmental organization of 13 countries.</a:t>
            </a:r>
            <a:endParaRPr sz="1600" dirty="0"/>
          </a:p>
          <a:p>
            <a:pPr marL="285750" indent="-285750">
              <a:buSzPct val="100000"/>
            </a:pPr>
            <a:r>
              <a:rPr lang="en" sz="1600" dirty="0"/>
              <a:t>Produces 40% of the world’s crude oil (EIA, 2021).</a:t>
            </a:r>
          </a:p>
          <a:p>
            <a:pPr marL="285750" indent="-285750">
              <a:buSzPct val="100000"/>
            </a:pPr>
            <a:r>
              <a:rPr lang="en" sz="1600" dirty="0"/>
              <a:t>Unifying goal to reduce oil price fluctuations (OPEC 2021).</a:t>
            </a:r>
          </a:p>
          <a:p>
            <a:pPr marL="285750" indent="-285750">
              <a:buSzPct val="100000"/>
            </a:pPr>
            <a:r>
              <a:rPr lang="en" sz="1600" dirty="0"/>
              <a:t>Episodes of OPEC contributing to oil price volatility</a:t>
            </a:r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</a:t>
            </a:r>
            <a:fld id="{00000000-1234-1234-1234-123412341234}" type="slidenum">
              <a:rPr lang="en" smtClean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ctrTitle" idx="4294967295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1"/>
                </a:solidFill>
              </a:rPr>
              <a:t>Has OPEC been meeting its mandate on reducing oil price volatility?</a:t>
            </a:r>
            <a:endParaRPr sz="3200" dirty="0">
              <a:solidFill>
                <a:schemeClr val="accent1"/>
              </a:solidFill>
            </a:endParaRPr>
          </a:p>
        </p:txBody>
      </p:sp>
      <p:sp>
        <p:nvSpPr>
          <p:cNvPr id="151" name="Google Shape;151;p19"/>
          <p:cNvSpPr txBox="1">
            <a:spLocks noGrp="1"/>
          </p:cNvSpPr>
          <p:nvPr>
            <p:ph type="subTitle" idx="4294967295"/>
          </p:nvPr>
        </p:nvSpPr>
        <p:spPr>
          <a:xfrm>
            <a:off x="1090699" y="3655474"/>
            <a:ext cx="7130171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1600" dirty="0"/>
              <a:t>H</a:t>
            </a:r>
            <a:r>
              <a:rPr lang="en-CA" sz="1600" dirty="0" err="1"/>
              <a:t>ypothesis</a:t>
            </a:r>
            <a:r>
              <a:rPr lang="en-CA" sz="1600" dirty="0"/>
              <a:t>: </a:t>
            </a:r>
            <a:r>
              <a:rPr lang="en" sz="1600" dirty="0"/>
              <a:t>OPEC has on net contributed positively to oil price volatility.</a:t>
            </a:r>
            <a:endParaRPr sz="1600" dirty="0"/>
          </a:p>
        </p:txBody>
      </p:sp>
      <p:grpSp>
        <p:nvGrpSpPr>
          <p:cNvPr id="152" name="Google Shape;152;p19"/>
          <p:cNvGrpSpPr/>
          <p:nvPr/>
        </p:nvGrpSpPr>
        <p:grpSpPr>
          <a:xfrm>
            <a:off x="6759209" y="507618"/>
            <a:ext cx="1645833" cy="1645812"/>
            <a:chOff x="6643075" y="3664250"/>
            <a:chExt cx="407950" cy="407975"/>
          </a:xfrm>
        </p:grpSpPr>
        <p:sp>
          <p:nvSpPr>
            <p:cNvPr id="153" name="Google Shape;153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19"/>
          <p:cNvGrpSpPr/>
          <p:nvPr/>
        </p:nvGrpSpPr>
        <p:grpSpPr>
          <a:xfrm rot="2185988">
            <a:off x="3980781" y="976828"/>
            <a:ext cx="676638" cy="676644"/>
            <a:chOff x="576250" y="4319400"/>
            <a:chExt cx="442075" cy="442050"/>
          </a:xfrm>
        </p:grpSpPr>
        <p:sp>
          <p:nvSpPr>
            <p:cNvPr id="156" name="Google Shape;156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19"/>
          <p:cNvSpPr/>
          <p:nvPr/>
        </p:nvSpPr>
        <p:spPr>
          <a:xfrm>
            <a:off x="6365361" y="887713"/>
            <a:ext cx="257246" cy="2456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9"/>
          <p:cNvSpPr/>
          <p:nvPr/>
        </p:nvSpPr>
        <p:spPr>
          <a:xfrm rot="2697415">
            <a:off x="8060604" y="2145273"/>
            <a:ext cx="390522" cy="3728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8369546" y="1932400"/>
            <a:ext cx="156409" cy="14941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9"/>
          <p:cNvSpPr/>
          <p:nvPr/>
        </p:nvSpPr>
        <p:spPr>
          <a:xfrm rot="1279885">
            <a:off x="6187127" y="1628627"/>
            <a:ext cx="156402" cy="149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7" name="Google Shape;413;p39">
            <a:extLst>
              <a:ext uri="{FF2B5EF4-FFF2-40B4-BE49-F238E27FC236}">
                <a16:creationId xmlns:a16="http://schemas.microsoft.com/office/drawing/2014/main" id="{6085FA2B-3BD6-49FC-8D97-B9EFE6988737}"/>
              </a:ext>
            </a:extLst>
          </p:cNvPr>
          <p:cNvGrpSpPr/>
          <p:nvPr/>
        </p:nvGrpSpPr>
        <p:grpSpPr>
          <a:xfrm>
            <a:off x="7494726" y="274059"/>
            <a:ext cx="299911" cy="424768"/>
            <a:chOff x="3979850" y="1598950"/>
            <a:chExt cx="356825" cy="505375"/>
          </a:xfrm>
        </p:grpSpPr>
        <p:sp>
          <p:nvSpPr>
            <p:cNvPr id="18" name="Google Shape;414;p39">
              <a:extLst>
                <a:ext uri="{FF2B5EF4-FFF2-40B4-BE49-F238E27FC236}">
                  <a16:creationId xmlns:a16="http://schemas.microsoft.com/office/drawing/2014/main" id="{8DAB6531-129C-4DF3-A44D-0719050F3167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15;p39">
              <a:extLst>
                <a:ext uri="{FF2B5EF4-FFF2-40B4-BE49-F238E27FC236}">
                  <a16:creationId xmlns:a16="http://schemas.microsoft.com/office/drawing/2014/main" id="{12D2AE89-B7C9-4766-80E6-5E08CA67628A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</a:t>
            </a:r>
            <a:r>
              <a:rPr lang="en-CA" dirty="0"/>
              <a:t>Literature Review</a:t>
            </a:r>
            <a:endParaRPr dirty="0"/>
          </a:p>
        </p:txBody>
      </p:sp>
      <p:sp>
        <p:nvSpPr>
          <p:cNvPr id="132" name="Google Shape;132;p16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5612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Relevant Literature</a:t>
            </a:r>
            <a:endParaRPr dirty="0"/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US" sz="1600" dirty="0"/>
              <a:t>OPEC Behavior</a:t>
            </a:r>
          </a:p>
          <a:p>
            <a:pPr lvl="1" indent="-419100">
              <a:spcBef>
                <a:spcPts val="600"/>
              </a:spcBef>
              <a:buSzPts val="3000"/>
              <a:buFont typeface="Roboto"/>
              <a:buChar char="▸"/>
            </a:pPr>
            <a:r>
              <a:rPr lang="en-US" sz="1400" dirty="0"/>
              <a:t>No consensus in the literature (Griffin 1985*; </a:t>
            </a:r>
            <a:r>
              <a:rPr lang="en-US" sz="1400" dirty="0" err="1"/>
              <a:t>Alhiji</a:t>
            </a:r>
            <a:r>
              <a:rPr lang="en-US" sz="1400" dirty="0"/>
              <a:t> and </a:t>
            </a:r>
            <a:r>
              <a:rPr lang="en-US" sz="1400" dirty="0" err="1"/>
              <a:t>Heuttner</a:t>
            </a:r>
            <a:r>
              <a:rPr lang="en-US" sz="1400" dirty="0"/>
              <a:t> 2000; </a:t>
            </a:r>
            <a:r>
              <a:rPr lang="en-US" sz="1400" b="1" dirty="0"/>
              <a:t>Smith 2005*</a:t>
            </a:r>
            <a:r>
              <a:rPr lang="en-US" sz="1400" dirty="0"/>
              <a:t>)</a:t>
            </a:r>
          </a:p>
          <a:p>
            <a:pPr lvl="1" indent="-419100">
              <a:spcBef>
                <a:spcPts val="600"/>
              </a:spcBef>
              <a:buSzPts val="3000"/>
              <a:buChar char="▸"/>
            </a:pPr>
            <a:r>
              <a:rPr lang="en-US" sz="1400" dirty="0"/>
              <a:t>OPEC behaves less than a frictionless Cartel</a:t>
            </a:r>
          </a:p>
          <a:p>
            <a:pPr lvl="0"/>
            <a:r>
              <a:rPr lang="en-US" sz="1600" dirty="0"/>
              <a:t>Modeling Oil Price Changes</a:t>
            </a:r>
          </a:p>
          <a:p>
            <a:pPr lvl="1" indent="-419100">
              <a:spcBef>
                <a:spcPts val="600"/>
              </a:spcBef>
              <a:buSzPts val="3000"/>
              <a:buFont typeface="Roboto"/>
              <a:buChar char="▸"/>
            </a:pPr>
            <a:r>
              <a:rPr lang="en-US" sz="1400" dirty="0"/>
              <a:t>Historically thought to be caused by exogenous political events (Hamilton 1985; Jones and Kaul 1996; </a:t>
            </a:r>
            <a:r>
              <a:rPr lang="en-US" sz="1400" b="1" dirty="0"/>
              <a:t>Hamilton 2003*</a:t>
            </a:r>
            <a:r>
              <a:rPr lang="en-US" sz="1400" dirty="0"/>
              <a:t>)</a:t>
            </a:r>
          </a:p>
          <a:p>
            <a:pPr lvl="1" indent="-419100">
              <a:spcBef>
                <a:spcPts val="600"/>
              </a:spcBef>
              <a:buSzPts val="3000"/>
              <a:buChar char="▸"/>
            </a:pPr>
            <a:r>
              <a:rPr lang="en-US" sz="1400" dirty="0"/>
              <a:t>Now thought of as endogenously determined in global markets (Kilian 2008; </a:t>
            </a:r>
            <a:r>
              <a:rPr lang="en-US" sz="1400" b="1" dirty="0"/>
              <a:t>Killian 2009*</a:t>
            </a:r>
            <a:r>
              <a:rPr lang="en-US" sz="1400" dirty="0"/>
              <a:t>)</a:t>
            </a:r>
          </a:p>
          <a:p>
            <a:pPr lvl="1" indent="-419100">
              <a:spcBef>
                <a:spcPts val="600"/>
              </a:spcBef>
              <a:buSzPts val="3000"/>
              <a:buChar char="▸"/>
            </a:pPr>
            <a:r>
              <a:rPr lang="en-US" sz="1400" dirty="0"/>
              <a:t>However, Kilian (2009) understates the role of supply (</a:t>
            </a:r>
            <a:r>
              <a:rPr lang="en-US" sz="1400" b="1" dirty="0" err="1"/>
              <a:t>Kodozeij</a:t>
            </a:r>
            <a:r>
              <a:rPr lang="en-US" sz="1400" b="1" dirty="0"/>
              <a:t> and Kaufmann 2014*</a:t>
            </a:r>
            <a:r>
              <a:rPr lang="en-US" sz="1400" dirty="0"/>
              <a:t>; </a:t>
            </a:r>
            <a:r>
              <a:rPr lang="en-US" sz="1400" dirty="0" err="1"/>
              <a:t>Ratti</a:t>
            </a:r>
            <a:r>
              <a:rPr lang="en-US" sz="1400" dirty="0"/>
              <a:t> and </a:t>
            </a:r>
            <a:r>
              <a:rPr lang="en-US" sz="1400" dirty="0" err="1"/>
              <a:t>Vespignani</a:t>
            </a:r>
            <a:r>
              <a:rPr lang="en-US" sz="1400" dirty="0"/>
              <a:t> 2015*; </a:t>
            </a:r>
            <a:r>
              <a:rPr lang="en-CA" sz="1400" dirty="0"/>
              <a:t>Álvarez and </a:t>
            </a:r>
            <a:r>
              <a:rPr lang="en-CA" sz="1400" dirty="0" err="1"/>
              <a:t>Venditti</a:t>
            </a:r>
            <a:r>
              <a:rPr lang="en-CA" sz="1400" dirty="0"/>
              <a:t> 2020)</a:t>
            </a:r>
          </a:p>
          <a:p>
            <a:pPr marL="38100" indent="0">
              <a:buNone/>
            </a:pPr>
            <a:endParaRPr lang="en-CA" sz="1400" dirty="0"/>
          </a:p>
          <a:p>
            <a:pPr marL="38100" indent="0">
              <a:buNone/>
            </a:pPr>
            <a:r>
              <a:rPr lang="en-CA" sz="1400" dirty="0"/>
              <a:t>*These papers did not have meaningful quantifiable results</a:t>
            </a:r>
            <a:endParaRPr lang="en-US" sz="1400" dirty="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endParaRPr sz="1600" b="1" dirty="0"/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450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ctrTitle"/>
          </p:nvPr>
        </p:nvSpPr>
        <p:spPr>
          <a:xfrm>
            <a:off x="1028472" y="2345350"/>
            <a:ext cx="606706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</a:t>
            </a:r>
            <a:r>
              <a:rPr lang="en-CA" dirty="0"/>
              <a:t>Empirical Specification</a:t>
            </a:r>
            <a:endParaRPr dirty="0"/>
          </a:p>
        </p:txBody>
      </p:sp>
      <p:sp>
        <p:nvSpPr>
          <p:cNvPr id="132" name="Google Shape;132;p16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605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0921-3DD6-4407-833B-9E92117C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Specification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E93CF1-2119-4957-8BA6-76140A5B252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A" sz="1600" dirty="0"/>
                  <a:t>Use SVAR and extending identification of Kilian (2009) and </a:t>
                </a:r>
                <a:r>
                  <a:rPr lang="en-CA" sz="1600" dirty="0" err="1"/>
                  <a:t>Kodozeij</a:t>
                </a:r>
                <a:r>
                  <a:rPr lang="en-CA" sz="1600" dirty="0"/>
                  <a:t> and Kaufman (2014)</a:t>
                </a:r>
              </a:p>
              <a:p>
                <a:r>
                  <a:rPr lang="en-CA" sz="1600" dirty="0"/>
                  <a:t>Structural VAR representation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CA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A" sz="1400" dirty="0"/>
                  <a:t> are structural innovations</a:t>
                </a:r>
              </a:p>
              <a:p>
                <a:pPr lvl="1"/>
                <a:r>
                  <a:rPr lang="en-CA" sz="1400" dirty="0"/>
                  <a:t>reduced form errors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A" sz="1400" dirty="0"/>
                  <a:t> can be decomposed as</a:t>
                </a:r>
                <a:br>
                  <a:rPr lang="en-CA" sz="1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CA" sz="1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≡</m:t>
                    </m:r>
                    <m:d>
                      <m:dPr>
                        <m:ctrlPr>
                          <a:rPr lang="en-CA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CA" sz="1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CA" sz="14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𝑁𝑂𝑃𝐸𝐶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CA" sz="1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CA" sz="14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𝑊𝐼𝑃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CA" sz="14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𝑂𝑃𝐸𝐶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CA" sz="14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𝑃𝑂𝐼𝐿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41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43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44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𝑛𝑜𝑛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𝑂𝑃𝐸𝐶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𝑠𝑢𝑝𝑝𝑙𝑦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𝑠h𝑜𝑐𝑘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𝑎𝑔𝑔𝑟𝑒𝑔𝑎𝑡𝑒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𝑑𝑒𝑚𝑎𝑛𝑑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𝑠h𝑜𝑐𝑘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𝑂𝑃𝐸𝐶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𝑠𝑢𝑝𝑝𝑙𝑦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𝑠h𝑜𝑐𝑘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𝑜𝑖𝑙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𝑠𝑝𝑒𝑐𝑖𝑓𝑖𝑐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𝑑𝑒𝑚𝑎𝑛𝑑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𝑠h𝑜𝑐𝑘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CA" sz="1400" dirty="0"/>
              </a:p>
              <a:p>
                <a:r>
                  <a:rPr lang="en-US" sz="1600" dirty="0"/>
                  <a:t>Allows for impulse response functions (IRF) and historical variance decompositions.</a:t>
                </a:r>
                <a:endParaRPr lang="en-CA" sz="1600" dirty="0"/>
              </a:p>
              <a:p>
                <a:pPr lvl="1"/>
                <a:endParaRPr lang="en-CA" sz="1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E93CF1-2119-4957-8BA6-76140A5B25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286" t="-33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649EF-C54F-48C7-9293-B9F26C598D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1072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</a:t>
            </a:r>
            <a:r>
              <a:rPr lang="en-CA" dirty="0"/>
              <a:t>Data</a:t>
            </a:r>
            <a:endParaRPr dirty="0"/>
          </a:p>
        </p:txBody>
      </p:sp>
      <p:sp>
        <p:nvSpPr>
          <p:cNvPr id="132" name="Google Shape;132;p16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5940254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8472</TotalTime>
  <Words>2152</Words>
  <Application>Microsoft Office PowerPoint</Application>
  <PresentationFormat>On-screen Show (16:9)</PresentationFormat>
  <Paragraphs>211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Cambria Math</vt:lpstr>
      <vt:lpstr>Arial</vt:lpstr>
      <vt:lpstr>Roboto</vt:lpstr>
      <vt:lpstr>Times New Roman</vt:lpstr>
      <vt:lpstr>Dosis</vt:lpstr>
      <vt:lpstr>William template</vt:lpstr>
      <vt:lpstr>OPEC Supply and Oil Price Volatility EC681: Final Presentation Ziqiu Zhu, 205199990 Wilfrid Laurier University  Supervisor: Professsor Snudden  April 9, 2021</vt:lpstr>
      <vt:lpstr>1. Background</vt:lpstr>
      <vt:lpstr>Motivation</vt:lpstr>
      <vt:lpstr>Has OPEC been meeting its mandate on reducing oil price volatility?</vt:lpstr>
      <vt:lpstr>2. Literature Review</vt:lpstr>
      <vt:lpstr>Relevant Literature</vt:lpstr>
      <vt:lpstr>3. Empirical Specification</vt:lpstr>
      <vt:lpstr>Model Specification</vt:lpstr>
      <vt:lpstr>4. Data</vt:lpstr>
      <vt:lpstr>Variables</vt:lpstr>
      <vt:lpstr>PowerPoint Presentation</vt:lpstr>
      <vt:lpstr>PowerPoint Presentation</vt:lpstr>
      <vt:lpstr>PowerPoint Presentation</vt:lpstr>
      <vt:lpstr>5. Empirical Results</vt:lpstr>
      <vt:lpstr>Impulse Response Functions, OPEC production</vt:lpstr>
      <vt:lpstr>Impulse Response Functions, Non-OPEC production</vt:lpstr>
      <vt:lpstr>Impulse Response Functions, Demand</vt:lpstr>
      <vt:lpstr>Historical Variance Decompositions, Price of Oil</vt:lpstr>
      <vt:lpstr>Sensitivity Analysis</vt:lpstr>
      <vt:lpstr>6. Conclusion</vt:lpstr>
      <vt:lpstr>Final Remarks</vt:lpstr>
      <vt:lpstr>Thank you for listening!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OPEC Supply and Oil Price Volatility</dc:title>
  <dc:creator>Ziqiu</dc:creator>
  <cp:lastModifiedBy>Ziqiu Zhu</cp:lastModifiedBy>
  <cp:revision>126</cp:revision>
  <dcterms:modified xsi:type="dcterms:W3CDTF">2021-10-01T16:00:33Z</dcterms:modified>
</cp:coreProperties>
</file>