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61" r:id="rId3"/>
    <p:sldId id="265" r:id="rId4"/>
    <p:sldId id="263" r:id="rId5"/>
    <p:sldId id="257" r:id="rId6"/>
    <p:sldId id="260" r:id="rId7"/>
    <p:sldId id="258" r:id="rId8"/>
    <p:sldId id="259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1351E6-F241-CE42-BB67-3073036D353D}" v="597" dt="2024-01-11T03:56:18.314"/>
    <p1510:client id="{BBE20767-D733-4114-9B00-E1B7B0D188AA}" v="266" dt="2024-01-11T02:26:40.365"/>
    <p1510:client id="{F7AB65A6-5C16-6117-BBD2-2F5888DFC617}" v="209" dt="2024-01-11T14:49:51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1/14/2024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7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027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601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75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49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9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7814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1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87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83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1/14/2024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2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1/14/2024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3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tem.tech/hipaa-cybersecurity-compliance/" TargetMode="External"/><Relationship Id="rId2" Type="http://schemas.openxmlformats.org/officeDocument/2006/relationships/hyperlink" Target="http://www.totem.te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oofpoint.com/us/threat-reference/ferpa-compliance#:~:text=In%20addition%20to%20protecting%20studen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Open doors">
            <a:extLst>
              <a:ext uri="{FF2B5EF4-FFF2-40B4-BE49-F238E27FC236}">
                <a16:creationId xmlns:a16="http://schemas.microsoft.com/office/drawing/2014/main" id="{BAAA017E-AFAA-1B2B-F2B4-5EA00287DD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C2F3FA0-960A-435A-AC72-8ADCBF50F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1139"/>
            <a:ext cx="12192000" cy="1644556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2783" y="547062"/>
            <a:ext cx="10268712" cy="846223"/>
          </a:xfrm>
        </p:spPr>
        <p:txBody>
          <a:bodyPr anchor="b">
            <a:normAutofit/>
          </a:bodyPr>
          <a:lstStyle/>
          <a:p>
            <a:r>
              <a:rPr lang="en-US" sz="5400" dirty="0"/>
              <a:t>Medical Office Merger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1644" y="4821073"/>
            <a:ext cx="10268712" cy="12378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1000"/>
              </a:lnSpc>
              <a:spcBef>
                <a:spcPts val="20"/>
              </a:spcBef>
              <a:spcAft>
                <a:spcPts val="600"/>
              </a:spcAft>
            </a:pPr>
            <a:r>
              <a:rPr lang="en-US" sz="1200" cap="all" dirty="0">
                <a:latin typeface="Segoe UI"/>
                <a:cs typeface="Segoe UI"/>
              </a:rPr>
              <a:t>Shantel </a:t>
            </a:r>
            <a:r>
              <a:rPr lang="en-US" sz="1200" cap="all" err="1">
                <a:latin typeface="Segoe UI"/>
                <a:cs typeface="Segoe UI"/>
              </a:rPr>
              <a:t>reid</a:t>
            </a:r>
            <a:r>
              <a:rPr lang="en-US" sz="1200" cap="all" dirty="0">
                <a:latin typeface="Segoe UI"/>
                <a:cs typeface="Segoe UI"/>
              </a:rPr>
              <a:t>, </a:t>
            </a:r>
            <a:r>
              <a:rPr lang="en-US" sz="1200" cap="all" err="1">
                <a:latin typeface="Segoe UI"/>
                <a:cs typeface="Segoe UI"/>
              </a:rPr>
              <a:t>ebonee</a:t>
            </a:r>
            <a:r>
              <a:rPr lang="en-US" sz="1200" cap="all" dirty="0">
                <a:latin typeface="Segoe UI"/>
                <a:cs typeface="Segoe UI"/>
              </a:rPr>
              <a:t> smiley, willie </a:t>
            </a:r>
            <a:r>
              <a:rPr lang="en-US" sz="1200" cap="all" err="1">
                <a:latin typeface="Segoe UI"/>
                <a:cs typeface="Segoe UI"/>
              </a:rPr>
              <a:t>solomon</a:t>
            </a:r>
            <a:r>
              <a:rPr lang="en-US" sz="1200" cap="all" dirty="0">
                <a:latin typeface="Segoe UI"/>
                <a:cs typeface="Segoe UI"/>
              </a:rPr>
              <a:t>, nazir </a:t>
            </a:r>
            <a:r>
              <a:rPr lang="en-US" sz="1200" cap="all" err="1">
                <a:latin typeface="Segoe UI"/>
                <a:cs typeface="Segoe UI"/>
              </a:rPr>
              <a:t>terrell</a:t>
            </a:r>
            <a:endParaRPr lang="en-US" sz="1200"/>
          </a:p>
          <a:p>
            <a:pPr>
              <a:lnSpc>
                <a:spcPct val="91000"/>
              </a:lnSpc>
              <a:spcBef>
                <a:spcPts val="20"/>
              </a:spcBef>
              <a:spcAft>
                <a:spcPts val="600"/>
              </a:spcAft>
            </a:pPr>
            <a:r>
              <a:rPr lang="en-US" sz="1200" cap="all" dirty="0">
                <a:latin typeface="Segoe UI"/>
                <a:cs typeface="Segoe UI"/>
              </a:rPr>
              <a:t>COMPUTER &amp; INFORMATION SYSTEMS, ECPI UNIVERSITY</a:t>
            </a:r>
            <a:endParaRPr lang="en-US" sz="1200">
              <a:latin typeface="Segoe UI"/>
              <a:cs typeface="Segoe UI"/>
            </a:endParaRPr>
          </a:p>
          <a:p>
            <a:pPr>
              <a:lnSpc>
                <a:spcPct val="91000"/>
              </a:lnSpc>
              <a:spcBef>
                <a:spcPts val="20"/>
              </a:spcBef>
              <a:spcAft>
                <a:spcPts val="600"/>
              </a:spcAft>
            </a:pPr>
            <a:r>
              <a:rPr lang="en-US" sz="1200" cap="all" dirty="0">
                <a:latin typeface="Segoe UI"/>
                <a:cs typeface="Segoe UI"/>
              </a:rPr>
              <a:t>CIS207L: Routing and switching lab</a:t>
            </a:r>
            <a:endParaRPr lang="en-US" sz="1200">
              <a:latin typeface="Segoe UI"/>
              <a:cs typeface="Segoe UI"/>
            </a:endParaRPr>
          </a:p>
          <a:p>
            <a:pPr>
              <a:lnSpc>
                <a:spcPct val="91000"/>
              </a:lnSpc>
              <a:spcBef>
                <a:spcPts val="20"/>
              </a:spcBef>
              <a:spcAft>
                <a:spcPts val="600"/>
              </a:spcAft>
            </a:pPr>
            <a:r>
              <a:rPr lang="en-US" sz="1200" cap="all" dirty="0">
                <a:latin typeface="Segoe UI"/>
                <a:cs typeface="Segoe UI"/>
              </a:rPr>
              <a:t>DR. </a:t>
            </a:r>
            <a:r>
              <a:rPr lang="en-US" sz="1200" cap="all" err="1">
                <a:latin typeface="Segoe UI"/>
                <a:cs typeface="Segoe UI"/>
              </a:rPr>
              <a:t>rufi</a:t>
            </a:r>
            <a:r>
              <a:rPr lang="en-US" sz="1200" cap="all" dirty="0">
                <a:latin typeface="Segoe UI"/>
                <a:cs typeface="Segoe UI"/>
              </a:rPr>
              <a:t>, a.</a:t>
            </a:r>
            <a:endParaRPr lang="en-US" sz="1200">
              <a:latin typeface="Segoe UI"/>
              <a:cs typeface="Segoe UI"/>
            </a:endParaRPr>
          </a:p>
          <a:p>
            <a:pPr>
              <a:lnSpc>
                <a:spcPct val="91000"/>
              </a:lnSpc>
              <a:spcBef>
                <a:spcPts val="20"/>
              </a:spcBef>
              <a:spcAft>
                <a:spcPts val="600"/>
              </a:spcAft>
            </a:pPr>
            <a:r>
              <a:rPr lang="en-US" sz="1200" cap="all" dirty="0">
                <a:latin typeface="Segoe UI"/>
                <a:cs typeface="Segoe UI"/>
              </a:rPr>
              <a:t>JANUARY 10, 2024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691D-3F58-8D42-CA0E-E41094FAE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2C739-CB88-A378-6D3D-4BB9278E7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cap="all" dirty="0">
                <a:latin typeface="Calibri"/>
                <a:cs typeface="Calibri"/>
              </a:rPr>
              <a:t>HIPAA SECURITY RULE REQUIREMENTS &amp; HOW TO COMPLY - TOTEM. (N.D.). </a:t>
            </a:r>
            <a:r>
              <a:rPr lang="en-US" sz="2000" cap="all" dirty="0">
                <a:latin typeface="Calibri"/>
                <a:cs typeface="Calibri"/>
                <a:hlinkClick r:id="rId2"/>
              </a:rPr>
              <a:t>WWW.TOTEM.TECH</a:t>
            </a:r>
            <a:r>
              <a:rPr lang="en-US" sz="2000" cap="all" dirty="0">
                <a:latin typeface="Calibri"/>
                <a:cs typeface="Calibri"/>
              </a:rPr>
              <a:t>. </a:t>
            </a:r>
            <a:r>
              <a:rPr lang="en-US" sz="2000" cap="all" dirty="0">
                <a:latin typeface="Calibri"/>
                <a:cs typeface="Calibri"/>
                <a:hlinkClick r:id="rId3"/>
              </a:rPr>
              <a:t>HTTPS://WWW.TOTEM.TECH/HIPAA-CYBERSECURITY-COMPLIANCE/</a:t>
            </a: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cap="all" dirty="0">
                <a:latin typeface="Calibri"/>
                <a:cs typeface="Calibri"/>
              </a:rPr>
              <a:t>WHAT IS FERPA COMPLIANCE? - MEANING, LAWS &amp; MORE | PROOFPOINT US. (2021, AUGUST 2). PROOFPOINT. </a:t>
            </a:r>
            <a:r>
              <a:rPr lang="en-US" sz="2000" cap="all" dirty="0">
                <a:latin typeface="Calibri"/>
                <a:cs typeface="Calibri"/>
                <a:hlinkClick r:id="rId4"/>
              </a:rPr>
              <a:t>HTTPS://WWW.PROOFPOINT.COM/US/THREAT-REFERENCE/FERPA-COMPLIANCE#:~:TEXT=IN%20ADDITION%20TO%20PROTECTING%20STUDENT</a:t>
            </a:r>
            <a:endParaRPr lang="en-US"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D79E-3EB9-001B-28A3-F9217013E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2997-E1CC-B83D-1971-7076A95F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algn="ctr"/>
            <a:r>
              <a:rPr lang="en-US" dirty="0"/>
              <a:t>The purpose of this project is to:</a:t>
            </a:r>
            <a:endParaRPr lang="en-US"/>
          </a:p>
          <a:p>
            <a:pPr marL="457200" indent="-457200" algn="ctr">
              <a:buChar char="•"/>
            </a:pPr>
            <a:r>
              <a:rPr lang="en-US" dirty="0"/>
              <a:t>Connect the multiple offices into one with a singular dedicated working network</a:t>
            </a:r>
          </a:p>
          <a:p>
            <a:pPr marL="457200" indent="-457200" algn="ctr">
              <a:buChar char="•"/>
            </a:pPr>
            <a:r>
              <a:rPr lang="en-US" dirty="0"/>
              <a:t>Fix security concerns within the network </a:t>
            </a:r>
          </a:p>
          <a:p>
            <a:pPr marL="457200" indent="-457200" algn="ctr">
              <a:buChar char="•"/>
            </a:pPr>
            <a:r>
              <a:rPr lang="en-US" dirty="0"/>
              <a:t>Create a solution to the HIPPA and FERPA policy violations</a:t>
            </a:r>
          </a:p>
          <a:p>
            <a:pPr marL="457200" indent="-457200" algn="ctr">
              <a:buChar char="•"/>
            </a:pPr>
            <a:r>
              <a:rPr lang="en-US" dirty="0"/>
              <a:t>Restructure the network to run smoother and with little to no issue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BC377B7-18F1-42AD-A1DD-E1D6A5B27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1841A4-7885-47BE-9A2A-B2602CA1A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44652"/>
            <a:ext cx="10908792" cy="55686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74D25630-8917-6160-DE03-ACD3004C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65" y="1947583"/>
            <a:ext cx="5546102" cy="4203225"/>
          </a:xfrm>
          <a:prstGeom prst="rect">
            <a:avLst/>
          </a:prstGeom>
        </p:spPr>
      </p:pic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377A4011-A67F-B90E-4AF8-3BD57D6E6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870" y="1946847"/>
            <a:ext cx="5484464" cy="4207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D835C-4095-08A5-FDFB-BFB1BDE223C0}"/>
              </a:ext>
            </a:extLst>
          </p:cNvPr>
          <p:cNvSpPr txBox="1"/>
          <p:nvPr/>
        </p:nvSpPr>
        <p:spPr>
          <a:xfrm>
            <a:off x="1091595" y="1339883"/>
            <a:ext cx="3822700" cy="374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Previous Network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8F690-3A87-93E9-95F3-85B19E14B708}"/>
              </a:ext>
            </a:extLst>
          </p:cNvPr>
          <p:cNvSpPr txBox="1"/>
          <p:nvPr/>
        </p:nvSpPr>
        <p:spPr>
          <a:xfrm>
            <a:off x="7790341" y="127638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Updated Network</a:t>
            </a:r>
          </a:p>
        </p:txBody>
      </p:sp>
    </p:spTree>
    <p:extLst>
      <p:ext uri="{BB962C8B-B14F-4D97-AF65-F5344CB8AC3E}">
        <p14:creationId xmlns:p14="http://schemas.microsoft.com/office/powerpoint/2010/main" val="3604775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5EF87D4-0613-7B48-FF54-E3E1A5021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5"/>
            <a:ext cx="11298296" cy="54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74E14-B755-BAE8-854C-9A9FC9E5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sz="5100"/>
              <a:t>Changes (Small Office)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E0F3-CFA7-A6A8-31C7-DC506425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1000"/>
              </a:lnSpc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Added restrictions to what can and cannot be accessed by staff and patients</a:t>
            </a:r>
            <a:endParaRPr lang="en-US" dirty="0"/>
          </a:p>
          <a:p>
            <a:pPr marL="342900" indent="-342900">
              <a:lnSpc>
                <a:spcPct val="91000"/>
              </a:lnSpc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Added a server to the office</a:t>
            </a:r>
          </a:p>
          <a:p>
            <a:pPr marL="342900" indent="-342900">
              <a:lnSpc>
                <a:spcPct val="91000"/>
              </a:lnSpc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Added Access Point for staff to connect to internet with devices from home</a:t>
            </a:r>
          </a:p>
          <a:p>
            <a:pPr marL="342900" indent="-342900">
              <a:lnSpc>
                <a:spcPct val="91000"/>
              </a:lnSpc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Added Access Point for patients to connect to internet</a:t>
            </a:r>
          </a:p>
          <a:p>
            <a:pPr>
              <a:lnSpc>
                <a:spcPct val="91000"/>
              </a:lnSpc>
            </a:pPr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2B4244DD-2377-8140-0B19-5B8CAEE9C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1684812"/>
            <a:ext cx="4795019" cy="34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4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7729FB-134C-68EE-7D22-556DEA07B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036D1-A89E-7E3B-F381-43B46649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sz="5600"/>
              <a:t>Changes (accounting Office)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61F4D-B457-9CB2-C089-88BB6A2B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91000"/>
              </a:lnSpc>
              <a:buChar char="•"/>
            </a:pPr>
            <a:r>
              <a:rPr lang="en-US" sz="2400" dirty="0"/>
              <a:t>Added restrictions to what can and cannot be accessed by staff and patients</a:t>
            </a:r>
            <a:endParaRPr lang="en-US" dirty="0"/>
          </a:p>
          <a:p>
            <a:pPr marL="342900" indent="-342900">
              <a:lnSpc>
                <a:spcPct val="91000"/>
              </a:lnSpc>
              <a:buChar char="•"/>
            </a:pPr>
            <a:r>
              <a:rPr lang="en-US" sz="2400" dirty="0"/>
              <a:t>Added a second server to the office for data security</a:t>
            </a:r>
          </a:p>
          <a:p>
            <a:pPr marL="342900" indent="-342900">
              <a:lnSpc>
                <a:spcPct val="91000"/>
              </a:lnSpc>
              <a:buChar char="•"/>
            </a:pPr>
            <a:r>
              <a:rPr lang="en-US" sz="2400" dirty="0"/>
              <a:t>Added second Access Point for staff to connect to internet with devices from home</a:t>
            </a:r>
          </a:p>
          <a:p>
            <a:pPr marL="342900" indent="-342900">
              <a:lnSpc>
                <a:spcPct val="91000"/>
              </a:lnSpc>
              <a:buChar char="•"/>
            </a:pPr>
            <a:r>
              <a:rPr lang="en-US" sz="2400" dirty="0"/>
              <a:t>Added Access Point for patients to connect to internet</a:t>
            </a:r>
          </a:p>
          <a:p>
            <a:pPr>
              <a:lnSpc>
                <a:spcPct val="91000"/>
              </a:lnSpc>
            </a:pPr>
            <a:endParaRPr lang="en-US" sz="2400"/>
          </a:p>
        </p:txBody>
      </p:sp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97FDEB8A-B477-26AB-84B0-C76E8CF5B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136" y="3656963"/>
            <a:ext cx="4012870" cy="17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9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25E724-1896-8E06-3F8E-BE9A5A62F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B6D1D7F-141C-4D8E-BFBA-D95B68E16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8DA214-7FDA-4C9D-A7CF-9AD725E2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7F89CE-BF52-4AF5-8B0B-7E9693734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0D510-855F-C695-EB71-0D18BBC8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38" y="640080"/>
            <a:ext cx="4500737" cy="2194560"/>
          </a:xfrm>
        </p:spPr>
        <p:txBody>
          <a:bodyPr>
            <a:normAutofit/>
          </a:bodyPr>
          <a:lstStyle/>
          <a:p>
            <a:r>
              <a:rPr lang="en-US" sz="5600"/>
              <a:t>Changes (East Office)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C117-A97B-2454-9B43-98759F164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2916936"/>
            <a:ext cx="4500737" cy="32644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91000"/>
              </a:lnSpc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Added restrictions to what can and cannot be accessed by staff and patients</a:t>
            </a:r>
            <a:endParaRPr lang="en-US" dirty="0"/>
          </a:p>
          <a:p>
            <a:pPr marL="342900" indent="-342900">
              <a:lnSpc>
                <a:spcPct val="91000"/>
              </a:lnSpc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Allow staff to access the internet using devices brought from home</a:t>
            </a:r>
          </a:p>
          <a:p>
            <a:pPr marL="342900" indent="-342900">
              <a:lnSpc>
                <a:spcPct val="91000"/>
              </a:lnSpc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Allow patients to access the internet in the office</a:t>
            </a:r>
          </a:p>
          <a:p>
            <a:pPr>
              <a:lnSpc>
                <a:spcPct val="91000"/>
              </a:lnSpc>
            </a:pPr>
            <a:endParaRPr lang="en-US" sz="2400">
              <a:solidFill>
                <a:schemeClr val="bg1"/>
              </a:solidFill>
            </a:endParaRPr>
          </a:p>
        </p:txBody>
      </p:sp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2396724C-94F4-6796-7CF0-7DEA04320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22" y="1872722"/>
            <a:ext cx="4795019" cy="311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72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75AE80-32D7-F17D-CE86-D2D89A380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58FB36D-73B3-45EF-8CD4-221CCC8BE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7835D7-DF12-420F-843A-1C5083D2B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2115D-DD3B-26E6-9B21-F68A493A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/>
          </a:bodyPr>
          <a:lstStyle/>
          <a:p>
            <a:r>
              <a:rPr lang="en-US" dirty="0"/>
              <a:t>Changes (West Office)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5C7E-2153-25D0-A09F-ED62F8EFE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784143"/>
            <a:ext cx="5782586" cy="3433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91000"/>
              </a:lnSpc>
              <a:buChar char="•"/>
            </a:pPr>
            <a:r>
              <a:rPr lang="en-US" dirty="0"/>
              <a:t>Added restrictions to what can and cannot be accessed by staff and patients</a:t>
            </a:r>
            <a:endParaRPr lang="en-US"/>
          </a:p>
          <a:p>
            <a:pPr marL="457200" indent="-457200">
              <a:lnSpc>
                <a:spcPct val="91000"/>
              </a:lnSpc>
              <a:buChar char="•"/>
            </a:pPr>
            <a:r>
              <a:rPr lang="en-US" dirty="0"/>
              <a:t>Allow staff to access the internet using devices brought from home</a:t>
            </a:r>
            <a:endParaRPr lang="en-US"/>
          </a:p>
          <a:p>
            <a:pPr marL="457200" indent="-457200">
              <a:lnSpc>
                <a:spcPct val="91000"/>
              </a:lnSpc>
              <a:buChar char="•"/>
            </a:pPr>
            <a:r>
              <a:rPr lang="en-US" dirty="0"/>
              <a:t>Allow patients to access the internet in the office</a:t>
            </a:r>
            <a:endParaRPr lang="en-US"/>
          </a:p>
          <a:p>
            <a:pPr>
              <a:lnSpc>
                <a:spcPct val="91000"/>
              </a:lnSpc>
            </a:pPr>
            <a:endParaRPr lang="en-US"/>
          </a:p>
        </p:txBody>
      </p:sp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BC555FDB-E0D6-F0E9-B9C8-A3DF85747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136" y="3466352"/>
            <a:ext cx="4012870" cy="213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10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6F7A-DBC3-3206-4E5A-406D17B3E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Hippa</a:t>
            </a:r>
            <a:r>
              <a:rPr lang="en-US" dirty="0"/>
              <a:t> &amp; </a:t>
            </a:r>
            <a:r>
              <a:rPr lang="en-US" dirty="0" err="1"/>
              <a:t>Ferpa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35DFB-7009-378F-C9BF-F99C018D1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Char char="•"/>
            </a:pPr>
            <a:r>
              <a:rPr lang="en-US" dirty="0"/>
              <a:t>Patients and Staff have different access points to the network</a:t>
            </a:r>
          </a:p>
          <a:p>
            <a:pPr marL="457200" indent="-457200">
              <a:buChar char="•"/>
            </a:pPr>
            <a:endParaRPr lang="en-US" dirty="0"/>
          </a:p>
          <a:p>
            <a:pPr marL="457200" indent="-457200">
              <a:buChar char="•"/>
            </a:pPr>
            <a:r>
              <a:rPr lang="en-US" dirty="0"/>
              <a:t>This along with restrictions on what can and can't be accessed prevent patients from having access to any branches data and staff from having access to unrelated offices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58CF4-B617-E965-1052-7D3B52C52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60120" y="6105566"/>
            <a:ext cx="11021953" cy="615909"/>
          </a:xfrm>
        </p:spPr>
        <p:txBody>
          <a:bodyPr/>
          <a:lstStyle/>
          <a:p>
            <a:endParaRPr lang="en-US" dirty="0">
              <a:latin typeface="Calibri"/>
              <a:cs typeface="Calibri"/>
            </a:endParaRPr>
          </a:p>
          <a:p>
            <a:r>
              <a:rPr lang="en-US" sz="2000" dirty="0">
                <a:latin typeface="Calibri"/>
                <a:cs typeface="Calibri"/>
              </a:rPr>
              <a:t>TOTEM. (N.D.), PROOFPOINT US. (2021, AUGUST 2)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23479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AnalogousFromDarkSeedRightStep">
      <a:dk1>
        <a:srgbClr val="000000"/>
      </a:dk1>
      <a:lt1>
        <a:srgbClr val="FFFFFF"/>
      </a:lt1>
      <a:dk2>
        <a:srgbClr val="1B2F2E"/>
      </a:dk2>
      <a:lt2>
        <a:srgbClr val="F3F0F3"/>
      </a:lt2>
      <a:accent1>
        <a:srgbClr val="48B755"/>
      </a:accent1>
      <a:accent2>
        <a:srgbClr val="3BB17A"/>
      </a:accent2>
      <a:accent3>
        <a:srgbClr val="45B0AA"/>
      </a:accent3>
      <a:accent4>
        <a:srgbClr val="3B86B1"/>
      </a:accent4>
      <a:accent5>
        <a:srgbClr val="4D67C3"/>
      </a:accent5>
      <a:accent6>
        <a:srgbClr val="5D47B6"/>
      </a:accent6>
      <a:hlink>
        <a:srgbClr val="AF823A"/>
      </a:hlink>
      <a:folHlink>
        <a:srgbClr val="7F7F7F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JuxtaposeVTI</vt:lpstr>
      <vt:lpstr>Medical Office Merger</vt:lpstr>
      <vt:lpstr>The Project</vt:lpstr>
      <vt:lpstr>PowerPoint Presentation</vt:lpstr>
      <vt:lpstr>PowerPoint Presentation</vt:lpstr>
      <vt:lpstr>Changes (Small Office)</vt:lpstr>
      <vt:lpstr>Changes (accounting Office)</vt:lpstr>
      <vt:lpstr>Changes (East Office)</vt:lpstr>
      <vt:lpstr>Changes (West Office)</vt:lpstr>
      <vt:lpstr>Hippa &amp; Ferpa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272</cp:revision>
  <dcterms:created xsi:type="dcterms:W3CDTF">2024-01-11T02:06:32Z</dcterms:created>
  <dcterms:modified xsi:type="dcterms:W3CDTF">2024-01-14T18:24:23Z</dcterms:modified>
</cp:coreProperties>
</file>