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3BD09-9621-49C7-A0A1-8062147C9AA1}" type="datetimeFigureOut">
              <a:rPr lang="es-CR" smtClean="0"/>
              <a:t>15/8/2018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8500-9212-47BC-8C81-3D87385CFE5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40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En el ejemplo siguiente, se supone que una tabla está enlazada a un conjunto de datos que incluye un campo para el identificador de producto </a:t>
            </a:r>
            <a:r>
              <a:rPr lang="es-CR" dirty="0" err="1" smtClean="0"/>
              <a:t>ProductID</a:t>
            </a:r>
            <a:r>
              <a:rPr lang="es-CR" dirty="0" smtClean="0"/>
              <a:t>. Un conjunto de datos independiente denominado "</a:t>
            </a:r>
            <a:r>
              <a:rPr lang="es-CR" dirty="0" err="1" smtClean="0"/>
              <a:t>Product</a:t>
            </a:r>
            <a:r>
              <a:rPr lang="es-CR" dirty="0" smtClean="0"/>
              <a:t>" contiene el identificador de producto, ID, y el nombre de producto, </a:t>
            </a:r>
            <a:r>
              <a:rPr lang="es-CR" dirty="0" err="1" smtClean="0"/>
              <a:t>Name</a:t>
            </a:r>
            <a:r>
              <a:rPr lang="es-CR" dirty="0" smtClean="0"/>
              <a:t>.</a:t>
            </a:r>
          </a:p>
          <a:p>
            <a:r>
              <a:rPr lang="es-CR" dirty="0" smtClean="0"/>
              <a:t>En la expresión siguiente, </a:t>
            </a:r>
            <a:r>
              <a:rPr lang="es-CR" dirty="0" err="1" smtClean="0"/>
              <a:t>Lookup</a:t>
            </a:r>
            <a:r>
              <a:rPr lang="es-CR" dirty="0" smtClean="0"/>
              <a:t> compara el valor de </a:t>
            </a:r>
            <a:r>
              <a:rPr lang="es-CR" dirty="0" err="1" smtClean="0"/>
              <a:t>ProductID</a:t>
            </a:r>
            <a:r>
              <a:rPr lang="es-CR" dirty="0" smtClean="0"/>
              <a:t> con ID en cada fila del conjunto de datos denominado "</a:t>
            </a:r>
            <a:r>
              <a:rPr lang="es-CR" dirty="0" err="1" smtClean="0"/>
              <a:t>Product</a:t>
            </a:r>
            <a:r>
              <a:rPr lang="es-CR" dirty="0" smtClean="0"/>
              <a:t>" y, cuando se encuentra una coincidencia, devuelve el valor del campo </a:t>
            </a:r>
            <a:r>
              <a:rPr lang="es-CR" dirty="0" err="1" smtClean="0"/>
              <a:t>Name</a:t>
            </a:r>
            <a:r>
              <a:rPr lang="es-CR" dirty="0" smtClean="0"/>
              <a:t> para dicha fila.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500-9212-47BC-8C81-3D87385CFE54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621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7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PIVOT, </a:t>
            </a:r>
            <a:r>
              <a:rPr lang="es-CR" dirty="0" err="1" smtClean="0"/>
              <a:t>Unpivot</a:t>
            </a:r>
            <a:r>
              <a:rPr lang="es-CR" dirty="0" smtClean="0"/>
              <a:t> y </a:t>
            </a:r>
            <a:r>
              <a:rPr lang="es-CR" dirty="0" err="1" smtClean="0"/>
              <a:t>lookup</a:t>
            </a:r>
            <a:r>
              <a:rPr lang="es-CR" dirty="0" smtClean="0"/>
              <a:t>	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s-CR" dirty="0" smtClean="0"/>
          </a:p>
          <a:p>
            <a:pPr algn="r"/>
            <a:endParaRPr lang="es-CR" dirty="0"/>
          </a:p>
          <a:p>
            <a:pPr algn="r"/>
            <a:r>
              <a:rPr lang="es-CR" dirty="0" smtClean="0"/>
              <a:t>Daniel </a:t>
            </a:r>
            <a:r>
              <a:rPr lang="es-CR" dirty="0"/>
              <a:t>Enrique </a:t>
            </a:r>
            <a:r>
              <a:rPr lang="es-CR" dirty="0" err="1"/>
              <a:t>Lépiz</a:t>
            </a:r>
            <a:r>
              <a:rPr lang="es-CR" dirty="0"/>
              <a:t> Alfaro</a:t>
            </a:r>
          </a:p>
          <a:p>
            <a:pPr algn="r"/>
            <a:r>
              <a:rPr lang="es-CR" dirty="0" smtClean="0"/>
              <a:t>Jorge Adrián Gómez González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504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err="1" smtClean="0"/>
              <a:t>Pivot</a:t>
            </a:r>
            <a:endParaRPr lang="es-CR" dirty="0"/>
          </a:p>
          <a:p>
            <a:pPr lvl="1"/>
            <a:r>
              <a:rPr lang="es-CR" dirty="0" smtClean="0"/>
              <a:t>¿Qué es un </a:t>
            </a:r>
            <a:r>
              <a:rPr lang="es-CR" dirty="0" err="1" smtClean="0"/>
              <a:t>Pivot</a:t>
            </a:r>
            <a:r>
              <a:rPr lang="es-CR" dirty="0" smtClean="0"/>
              <a:t>?</a:t>
            </a:r>
          </a:p>
          <a:p>
            <a:pPr lvl="1"/>
            <a:r>
              <a:rPr lang="es-CR" dirty="0" smtClean="0"/>
              <a:t>Ejemplo</a:t>
            </a:r>
          </a:p>
          <a:p>
            <a:r>
              <a:rPr lang="es-CR" dirty="0" err="1" smtClean="0"/>
              <a:t>Unpivot</a:t>
            </a:r>
            <a:endParaRPr lang="es-CR" dirty="0" smtClean="0"/>
          </a:p>
          <a:p>
            <a:pPr lvl="1"/>
            <a:r>
              <a:rPr lang="es-CR" dirty="0"/>
              <a:t>¿Qué es </a:t>
            </a:r>
            <a:r>
              <a:rPr lang="es-CR" dirty="0" smtClean="0"/>
              <a:t>un </a:t>
            </a:r>
            <a:r>
              <a:rPr lang="es-CR" dirty="0" err="1" smtClean="0"/>
              <a:t>Unpivot</a:t>
            </a:r>
            <a:r>
              <a:rPr lang="es-CR" dirty="0"/>
              <a:t>?</a:t>
            </a:r>
          </a:p>
          <a:p>
            <a:pPr lvl="1"/>
            <a:r>
              <a:rPr lang="es-CR" dirty="0" smtClean="0"/>
              <a:t>Ejemplo</a:t>
            </a:r>
            <a:endParaRPr lang="es-CR" dirty="0" smtClean="0"/>
          </a:p>
          <a:p>
            <a:r>
              <a:rPr lang="es-CR" dirty="0" err="1" smtClean="0"/>
              <a:t>Lookup</a:t>
            </a:r>
            <a:endParaRPr lang="es-CR" dirty="0" smtClean="0"/>
          </a:p>
          <a:p>
            <a:pPr lvl="1"/>
            <a:r>
              <a:rPr lang="es-CR" dirty="0"/>
              <a:t>¿Qué es un </a:t>
            </a:r>
            <a:r>
              <a:rPr lang="es-CR" dirty="0" err="1" smtClean="0"/>
              <a:t>Lookup</a:t>
            </a:r>
            <a:r>
              <a:rPr lang="es-CR" dirty="0" smtClean="0"/>
              <a:t>?</a:t>
            </a:r>
            <a:endParaRPr lang="es-CR" dirty="0"/>
          </a:p>
          <a:p>
            <a:pPr lvl="1"/>
            <a:r>
              <a:rPr lang="es-CR" dirty="0"/>
              <a:t>Ejemplo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0709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Pivot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8413"/>
            <a:ext cx="9905999" cy="2051580"/>
          </a:xfrm>
        </p:spPr>
        <p:txBody>
          <a:bodyPr>
            <a:normAutofit/>
          </a:bodyPr>
          <a:lstStyle/>
          <a:p>
            <a:r>
              <a:rPr lang="es-CR" dirty="0" smtClean="0"/>
              <a:t>Un </a:t>
            </a:r>
            <a:r>
              <a:rPr lang="es-CR" dirty="0" err="1" smtClean="0"/>
              <a:t>pivot</a:t>
            </a:r>
            <a:r>
              <a:rPr lang="es-CR" dirty="0" smtClean="0"/>
              <a:t> es un componente de SSIS que convierte </a:t>
            </a:r>
            <a:r>
              <a:rPr lang="es-CR" dirty="0"/>
              <a:t>un conjunto de datos normalizado en una versión menos normalizada pero más compacta al girar los datos de entrada en un valor de columna.</a:t>
            </a:r>
            <a:endParaRPr lang="es-CR" dirty="0" smtClean="0"/>
          </a:p>
          <a:p>
            <a:r>
              <a:rPr lang="es-CR" dirty="0" smtClean="0"/>
              <a:t>Un </a:t>
            </a:r>
            <a:r>
              <a:rPr lang="es-CR" dirty="0" err="1" smtClean="0"/>
              <a:t>pivot</a:t>
            </a:r>
            <a:r>
              <a:rPr lang="es-CR" dirty="0" smtClean="0"/>
              <a:t> es un mecanismo en el cuál podemos cambiar las columnas en filas.</a:t>
            </a:r>
          </a:p>
          <a:p>
            <a:pPr marL="0" indent="0">
              <a:buNone/>
            </a:pPr>
            <a:endParaRPr lang="es-C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54085"/>
              </p:ext>
            </p:extLst>
          </p:nvPr>
        </p:nvGraphicFramePr>
        <p:xfrm>
          <a:off x="3074718" y="4418634"/>
          <a:ext cx="7388630" cy="1551094"/>
        </p:xfrm>
        <a:graphic>
          <a:graphicData uri="http://schemas.openxmlformats.org/drawingml/2006/table">
            <a:tbl>
              <a:tblPr/>
              <a:tblGrid>
                <a:gridCol w="839617">
                  <a:extLst>
                    <a:ext uri="{9D8B030D-6E8A-4147-A177-3AD203B41FA5}">
                      <a16:colId xmlns:a16="http://schemas.microsoft.com/office/drawing/2014/main" val="230096223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1643877370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649173016"/>
                    </a:ext>
                  </a:extLst>
                </a:gridCol>
                <a:gridCol w="335847">
                  <a:extLst>
                    <a:ext uri="{9D8B030D-6E8A-4147-A177-3AD203B41FA5}">
                      <a16:colId xmlns:a16="http://schemas.microsoft.com/office/drawing/2014/main" val="2082234588"/>
                    </a:ext>
                  </a:extLst>
                </a:gridCol>
                <a:gridCol w="335847">
                  <a:extLst>
                    <a:ext uri="{9D8B030D-6E8A-4147-A177-3AD203B41FA5}">
                      <a16:colId xmlns:a16="http://schemas.microsoft.com/office/drawing/2014/main" val="1551379719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1063070198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3457803152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148783110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1504456399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3367433559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 err="1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DíaDelMes</a:t>
                      </a:r>
                      <a:endParaRPr lang="es-CR" sz="1400" b="1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Gastos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54244"/>
                  </a:ext>
                </a:extLst>
              </a:tr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DíaDelMes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Lunes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Martes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Miércoles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345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Lunes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Gastos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17466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Martes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7371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Miércoles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825843"/>
                  </a:ext>
                </a:extLst>
              </a:tr>
            </a:tbl>
          </a:graphicData>
        </a:graphic>
      </p:graphicFrame>
      <p:sp>
        <p:nvSpPr>
          <p:cNvPr id="7" name="Flecha derecha 6"/>
          <p:cNvSpPr/>
          <p:nvPr/>
        </p:nvSpPr>
        <p:spPr>
          <a:xfrm>
            <a:off x="5669876" y="4776165"/>
            <a:ext cx="548051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CuadroTexto 7"/>
          <p:cNvSpPr txBox="1"/>
          <p:nvPr/>
        </p:nvSpPr>
        <p:spPr>
          <a:xfrm>
            <a:off x="1807620" y="4690880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Ejemplo: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4208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UNPIVOT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</a:t>
            </a:r>
            <a:r>
              <a:rPr lang="es-CR" dirty="0" smtClean="0"/>
              <a:t>ealiza </a:t>
            </a:r>
            <a:r>
              <a:rPr lang="es-CR" dirty="0"/>
              <a:t>la operación contraria a PIVOT girando las columnas de una expresión con valores de tabla a valores de columna.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15"/>
              </p:ext>
            </p:extLst>
          </p:nvPr>
        </p:nvGraphicFramePr>
        <p:xfrm>
          <a:off x="3153095" y="4092063"/>
          <a:ext cx="7388630" cy="1551094"/>
        </p:xfrm>
        <a:graphic>
          <a:graphicData uri="http://schemas.openxmlformats.org/drawingml/2006/table">
            <a:tbl>
              <a:tblPr/>
              <a:tblGrid>
                <a:gridCol w="839617">
                  <a:extLst>
                    <a:ext uri="{9D8B030D-6E8A-4147-A177-3AD203B41FA5}">
                      <a16:colId xmlns:a16="http://schemas.microsoft.com/office/drawing/2014/main" val="230096223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1643877370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649173016"/>
                    </a:ext>
                  </a:extLst>
                </a:gridCol>
                <a:gridCol w="335847">
                  <a:extLst>
                    <a:ext uri="{9D8B030D-6E8A-4147-A177-3AD203B41FA5}">
                      <a16:colId xmlns:a16="http://schemas.microsoft.com/office/drawing/2014/main" val="2082234588"/>
                    </a:ext>
                  </a:extLst>
                </a:gridCol>
                <a:gridCol w="335847">
                  <a:extLst>
                    <a:ext uri="{9D8B030D-6E8A-4147-A177-3AD203B41FA5}">
                      <a16:colId xmlns:a16="http://schemas.microsoft.com/office/drawing/2014/main" val="1551379719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1063070198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3457803152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148783110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1504456399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3367433559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 err="1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DíaDelMes</a:t>
                      </a:r>
                      <a:endParaRPr lang="es-CR" sz="1400" b="1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Gastos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54244"/>
                  </a:ext>
                </a:extLst>
              </a:tr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DíaDelMes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Lunes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Martes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Miércoles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345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Lunes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Gastos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17466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Martes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7371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Miércoles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825843"/>
                  </a:ext>
                </a:extLst>
              </a:tr>
            </a:tbl>
          </a:graphicData>
        </a:graphic>
      </p:graphicFrame>
      <p:sp>
        <p:nvSpPr>
          <p:cNvPr id="5" name="Flecha derecha 4"/>
          <p:cNvSpPr/>
          <p:nvPr/>
        </p:nvSpPr>
        <p:spPr>
          <a:xfrm rot="10800000">
            <a:off x="5748253" y="4449594"/>
            <a:ext cx="548051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CuadroTexto 5"/>
          <p:cNvSpPr txBox="1"/>
          <p:nvPr/>
        </p:nvSpPr>
        <p:spPr>
          <a:xfrm>
            <a:off x="1885997" y="4364309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Ejemplo: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92062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Lookup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0575"/>
            <a:ext cx="9905999" cy="3541714"/>
          </a:xfrm>
        </p:spPr>
        <p:txBody>
          <a:bodyPr>
            <a:normAutofit/>
          </a:bodyPr>
          <a:lstStyle/>
          <a:p>
            <a:r>
              <a:rPr lang="es-CR" dirty="0" smtClean="0"/>
              <a:t>Es </a:t>
            </a:r>
            <a:r>
              <a:rPr lang="es-CR" dirty="0"/>
              <a:t>un componente de SSIS de transformación muy útil que realiza la operación de búsqueda al conectar el valor de entrada con las columnas de la tabla de datos o del conjunto de datos de la tabla. Compara datos de origen con el conjunto de datos de tabla existente y filtra los que coinciden y los que no coinciden</a:t>
            </a:r>
            <a:r>
              <a:rPr lang="es-CR" dirty="0" smtClean="0"/>
              <a:t>.</a:t>
            </a:r>
          </a:p>
          <a:p>
            <a:r>
              <a:rPr lang="es-CR" dirty="0"/>
              <a:t>Devuelve el primer valor coincidente para el nombre especificado de un conjunto de datos que contiene pares nombre/valor.</a:t>
            </a:r>
            <a:endParaRPr lang="es-CR" dirty="0" smtClean="0"/>
          </a:p>
          <a:p>
            <a:endParaRPr lang="es-C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33250"/>
              </p:ext>
            </p:extLst>
          </p:nvPr>
        </p:nvGraphicFramePr>
        <p:xfrm>
          <a:off x="3438711" y="5199427"/>
          <a:ext cx="839617" cy="1326770"/>
        </p:xfrm>
        <a:graphic>
          <a:graphicData uri="http://schemas.openxmlformats.org/drawingml/2006/table">
            <a:tbl>
              <a:tblPr/>
              <a:tblGrid>
                <a:gridCol w="839617">
                  <a:extLst>
                    <a:ext uri="{9D8B030D-6E8A-4147-A177-3AD203B41FA5}">
                      <a16:colId xmlns:a16="http://schemas.microsoft.com/office/drawing/2014/main" val="230096223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  <a:endParaRPr lang="es-CR" sz="1400" b="1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54244"/>
                  </a:ext>
                </a:extLst>
              </a:tr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es-CR" sz="1400" b="0" i="0" u="none" strike="noStrike" baseline="0" dirty="0" err="1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345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IDProducto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17466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Unidades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737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92981"/>
              </p:ext>
            </p:extLst>
          </p:nvPr>
        </p:nvGraphicFramePr>
        <p:xfrm>
          <a:off x="4720505" y="5199427"/>
          <a:ext cx="839617" cy="1102446"/>
        </p:xfrm>
        <a:graphic>
          <a:graphicData uri="http://schemas.openxmlformats.org/drawingml/2006/table">
            <a:tbl>
              <a:tblPr/>
              <a:tblGrid>
                <a:gridCol w="839617">
                  <a:extLst>
                    <a:ext uri="{9D8B030D-6E8A-4147-A177-3AD203B41FA5}">
                      <a16:colId xmlns:a16="http://schemas.microsoft.com/office/drawing/2014/main" val="230096223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Producto</a:t>
                      </a:r>
                      <a:endParaRPr lang="es-CR" sz="1400" b="1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54244"/>
                  </a:ext>
                </a:extLst>
              </a:tr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IDProducto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345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17466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995725" y="5662757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Ejemplo:</a:t>
            </a:r>
            <a:endParaRPr lang="es-CR" sz="2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560122" y="5522976"/>
            <a:ext cx="6162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/>
              <a:t>=</a:t>
            </a:r>
            <a:r>
              <a:rPr lang="es-CR" sz="1600" dirty="0" err="1"/>
              <a:t>Lookup</a:t>
            </a:r>
            <a:r>
              <a:rPr lang="es-CR" sz="1600" dirty="0"/>
              <a:t>(</a:t>
            </a:r>
            <a:r>
              <a:rPr lang="es-CR" sz="1600" dirty="0" err="1"/>
              <a:t>Fields!ProductID.Value</a:t>
            </a:r>
            <a:r>
              <a:rPr lang="es-CR" sz="1600" dirty="0"/>
              <a:t>, </a:t>
            </a:r>
            <a:r>
              <a:rPr lang="es-CR" sz="1600" dirty="0" err="1"/>
              <a:t>Fields!ID.Value</a:t>
            </a:r>
            <a:r>
              <a:rPr lang="es-CR" sz="1600" dirty="0"/>
              <a:t>, </a:t>
            </a:r>
            <a:r>
              <a:rPr lang="es-CR" sz="1600" dirty="0" err="1"/>
              <a:t>Fields!Name.Value</a:t>
            </a:r>
            <a:r>
              <a:rPr lang="es-CR" sz="1600" dirty="0"/>
              <a:t>, "</a:t>
            </a:r>
            <a:r>
              <a:rPr lang="es-CR" sz="1600" dirty="0" err="1"/>
              <a:t>Product</a:t>
            </a:r>
            <a:r>
              <a:rPr lang="es-CR" sz="1600" dirty="0"/>
              <a:t>") 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197036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371</TotalTime>
  <Words>370</Words>
  <Application>Microsoft Office PowerPoint</Application>
  <PresentationFormat>Panorámica</PresentationFormat>
  <Paragraphs>97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Circuito</vt:lpstr>
      <vt:lpstr>PIVOT, Unpivot y lookup </vt:lpstr>
      <vt:lpstr>Agenda</vt:lpstr>
      <vt:lpstr>Pivot</vt:lpstr>
      <vt:lpstr>UNPIVOT</vt:lpstr>
      <vt:lpstr>Lookup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</dc:title>
  <dc:creator>Jorge Gomez Gonzalez</dc:creator>
  <cp:lastModifiedBy>Jorge Gomez Gonzalez</cp:lastModifiedBy>
  <cp:revision>17</cp:revision>
  <dcterms:created xsi:type="dcterms:W3CDTF">2018-08-14T19:05:00Z</dcterms:created>
  <dcterms:modified xsi:type="dcterms:W3CDTF">2018-08-15T15:33:56Z</dcterms:modified>
</cp:coreProperties>
</file>