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3" r:id="rId1"/>
  </p:sldMasterIdLst>
  <p:notesMasterIdLst>
    <p:notesMasterId r:id="rId8"/>
  </p:notesMasterIdLst>
  <p:sldIdLst>
    <p:sldId id="256" r:id="rId2"/>
    <p:sldId id="261" r:id="rId3"/>
    <p:sldId id="257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58364" autoAdjust="0"/>
  </p:normalViewPr>
  <p:slideViewPr>
    <p:cSldViewPr snapToGrid="0">
      <p:cViewPr>
        <p:scale>
          <a:sx n="75" d="100"/>
          <a:sy n="75" d="100"/>
        </p:scale>
        <p:origin x="5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3BD09-9621-49C7-A0A1-8062147C9AA1}" type="datetimeFigureOut">
              <a:rPr lang="es-CR" smtClean="0"/>
              <a:t>20/8/2018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A8500-9212-47BC-8C81-3D87385CFE5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7409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En el ejemplo siguiente, se supone que una tabla está enlazada a un conjunto de datos que incluye un campo para el identificador de producto </a:t>
            </a:r>
            <a:r>
              <a:rPr lang="es-CR" dirty="0" err="1" smtClean="0"/>
              <a:t>ProductID</a:t>
            </a:r>
            <a:r>
              <a:rPr lang="es-CR" dirty="0" smtClean="0"/>
              <a:t>. Un conjunto de datos independiente denominado "</a:t>
            </a:r>
            <a:r>
              <a:rPr lang="es-CR" dirty="0" err="1" smtClean="0"/>
              <a:t>Product</a:t>
            </a:r>
            <a:r>
              <a:rPr lang="es-CR" dirty="0" smtClean="0"/>
              <a:t>" contiene el identificador de producto, ID, y el nombre de producto, </a:t>
            </a:r>
            <a:r>
              <a:rPr lang="es-CR" dirty="0" err="1" smtClean="0"/>
              <a:t>Name</a:t>
            </a:r>
            <a:r>
              <a:rPr lang="es-CR" dirty="0" smtClean="0"/>
              <a:t>.</a:t>
            </a:r>
          </a:p>
          <a:p>
            <a:r>
              <a:rPr lang="es-CR" dirty="0" smtClean="0"/>
              <a:t>En la expresión siguiente, </a:t>
            </a:r>
            <a:r>
              <a:rPr lang="es-CR" dirty="0" err="1" smtClean="0"/>
              <a:t>Lookup</a:t>
            </a:r>
            <a:r>
              <a:rPr lang="es-CR" dirty="0" smtClean="0"/>
              <a:t> compara el valor de </a:t>
            </a:r>
            <a:r>
              <a:rPr lang="es-CR" dirty="0" err="1" smtClean="0"/>
              <a:t>ProductID</a:t>
            </a:r>
            <a:r>
              <a:rPr lang="es-CR" dirty="0" smtClean="0"/>
              <a:t> con ID en cada fila del conjunto de datos denominado "</a:t>
            </a:r>
            <a:r>
              <a:rPr lang="es-CR" dirty="0" err="1" smtClean="0"/>
              <a:t>Product</a:t>
            </a:r>
            <a:r>
              <a:rPr lang="es-CR" dirty="0" smtClean="0"/>
              <a:t>" y, cuando se encuentra una coincidencia, devuelve el valor del campo </a:t>
            </a:r>
            <a:r>
              <a:rPr lang="es-CR" dirty="0" err="1" smtClean="0"/>
              <a:t>Name</a:t>
            </a:r>
            <a:r>
              <a:rPr lang="es-CR" dirty="0" smtClean="0"/>
              <a:t> para dicha fila.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A8500-9212-47BC-8C81-3D87385CFE54}" type="slidenum">
              <a:rPr lang="es-CR" smtClean="0"/>
              <a:t>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9621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3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8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65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9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8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44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47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76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7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9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4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2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6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1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PIVOT, </a:t>
            </a:r>
            <a:r>
              <a:rPr lang="es-CR" dirty="0" err="1" smtClean="0"/>
              <a:t>Unpivot</a:t>
            </a:r>
            <a:r>
              <a:rPr lang="es-CR" dirty="0" smtClean="0"/>
              <a:t> y </a:t>
            </a:r>
            <a:r>
              <a:rPr lang="es-CR" dirty="0" err="1" smtClean="0"/>
              <a:t>lookup</a:t>
            </a:r>
            <a:r>
              <a:rPr lang="es-CR" dirty="0" smtClean="0"/>
              <a:t>	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es-CR" dirty="0" smtClean="0"/>
          </a:p>
          <a:p>
            <a:pPr algn="r"/>
            <a:endParaRPr lang="es-CR" dirty="0"/>
          </a:p>
          <a:p>
            <a:pPr algn="r"/>
            <a:r>
              <a:rPr lang="es-CR" dirty="0" smtClean="0"/>
              <a:t>Daniel </a:t>
            </a:r>
            <a:r>
              <a:rPr lang="es-CR" dirty="0"/>
              <a:t>Enrique </a:t>
            </a:r>
            <a:r>
              <a:rPr lang="es-CR" dirty="0" err="1"/>
              <a:t>Lépiz</a:t>
            </a:r>
            <a:r>
              <a:rPr lang="es-CR" dirty="0"/>
              <a:t> Alfaro</a:t>
            </a:r>
          </a:p>
          <a:p>
            <a:pPr algn="r"/>
            <a:r>
              <a:rPr lang="es-CR" dirty="0" smtClean="0"/>
              <a:t>Jorge Adrián Gómez González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5044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Agenda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R" dirty="0" err="1" smtClean="0"/>
              <a:t>Pivot</a:t>
            </a:r>
            <a:endParaRPr lang="es-CR" dirty="0"/>
          </a:p>
          <a:p>
            <a:pPr lvl="1"/>
            <a:r>
              <a:rPr lang="es-CR" dirty="0" smtClean="0"/>
              <a:t>¿Qué es un </a:t>
            </a:r>
            <a:r>
              <a:rPr lang="es-CR" dirty="0" err="1" smtClean="0"/>
              <a:t>Pivot</a:t>
            </a:r>
            <a:r>
              <a:rPr lang="es-CR" dirty="0" smtClean="0"/>
              <a:t>?</a:t>
            </a:r>
          </a:p>
          <a:p>
            <a:pPr lvl="1"/>
            <a:r>
              <a:rPr lang="es-CR" dirty="0" smtClean="0"/>
              <a:t>Ejemplo</a:t>
            </a:r>
          </a:p>
          <a:p>
            <a:r>
              <a:rPr lang="es-CR" dirty="0" err="1" smtClean="0"/>
              <a:t>Unpivot</a:t>
            </a:r>
            <a:endParaRPr lang="es-CR" dirty="0" smtClean="0"/>
          </a:p>
          <a:p>
            <a:pPr lvl="1"/>
            <a:r>
              <a:rPr lang="es-CR" dirty="0"/>
              <a:t>¿Qué es </a:t>
            </a:r>
            <a:r>
              <a:rPr lang="es-CR" dirty="0" smtClean="0"/>
              <a:t>un </a:t>
            </a:r>
            <a:r>
              <a:rPr lang="es-CR" dirty="0" err="1" smtClean="0"/>
              <a:t>Unpivot</a:t>
            </a:r>
            <a:r>
              <a:rPr lang="es-CR" dirty="0"/>
              <a:t>?</a:t>
            </a:r>
          </a:p>
          <a:p>
            <a:pPr lvl="1"/>
            <a:r>
              <a:rPr lang="es-CR" dirty="0" smtClean="0"/>
              <a:t>Ejemplo</a:t>
            </a:r>
          </a:p>
          <a:p>
            <a:r>
              <a:rPr lang="es-CR" dirty="0" err="1" smtClean="0"/>
              <a:t>Lookup</a:t>
            </a:r>
            <a:endParaRPr lang="es-CR" dirty="0" smtClean="0"/>
          </a:p>
          <a:p>
            <a:pPr lvl="1"/>
            <a:r>
              <a:rPr lang="es-CR" dirty="0"/>
              <a:t>¿Qué es un </a:t>
            </a:r>
            <a:r>
              <a:rPr lang="es-CR" dirty="0" err="1" smtClean="0"/>
              <a:t>Lookup</a:t>
            </a:r>
            <a:r>
              <a:rPr lang="es-CR" dirty="0" smtClean="0"/>
              <a:t>?</a:t>
            </a:r>
            <a:endParaRPr lang="es-CR" dirty="0"/>
          </a:p>
          <a:p>
            <a:pPr lvl="1"/>
            <a:r>
              <a:rPr lang="es-CR" dirty="0"/>
              <a:t>Ejemplo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0709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Pivot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818412"/>
            <a:ext cx="9905999" cy="3557151"/>
          </a:xfrm>
        </p:spPr>
        <p:txBody>
          <a:bodyPr>
            <a:normAutofit/>
          </a:bodyPr>
          <a:lstStyle/>
          <a:p>
            <a:endParaRPr lang="es-CR" dirty="0"/>
          </a:p>
          <a:p>
            <a:r>
              <a:rPr lang="es-CR" dirty="0" smtClean="0"/>
              <a:t>Un </a:t>
            </a:r>
            <a:r>
              <a:rPr lang="es-CR" dirty="0" err="1" smtClean="0"/>
              <a:t>pivot</a:t>
            </a:r>
            <a:r>
              <a:rPr lang="es-CR" dirty="0" smtClean="0"/>
              <a:t> es un componente de SSIS que convierte </a:t>
            </a:r>
            <a:r>
              <a:rPr lang="es-CR" dirty="0"/>
              <a:t>un conjunto de datos normalizado en una versión menos normalizada pero más compacta al girar los datos de entrada en un valor de columna.</a:t>
            </a:r>
            <a:endParaRPr lang="es-CR" dirty="0" smtClean="0"/>
          </a:p>
          <a:p>
            <a:r>
              <a:rPr lang="es-CR" dirty="0" smtClean="0"/>
              <a:t>Un </a:t>
            </a:r>
            <a:r>
              <a:rPr lang="es-CR" dirty="0" err="1" smtClean="0"/>
              <a:t>pivot</a:t>
            </a:r>
            <a:r>
              <a:rPr lang="es-CR" dirty="0" smtClean="0"/>
              <a:t> es un mecanismo en el cuál podemos cambiar las columnas en filas.</a:t>
            </a:r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08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Ejemplo PIVOT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Si tenemos una consulta</a:t>
            </a:r>
            <a:r>
              <a:rPr lang="es-CR" dirty="0" smtClean="0"/>
              <a:t>:</a:t>
            </a:r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320" y="2097088"/>
            <a:ext cx="5401546" cy="12776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373" y="4020344"/>
            <a:ext cx="2362200" cy="2095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060" y="4097193"/>
            <a:ext cx="6038850" cy="866775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4209508" y="4694134"/>
            <a:ext cx="548051" cy="318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23670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UNPIVOT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R</a:t>
            </a:r>
            <a:r>
              <a:rPr lang="es-CR" dirty="0" smtClean="0"/>
              <a:t>ealiza </a:t>
            </a:r>
            <a:r>
              <a:rPr lang="es-CR" dirty="0"/>
              <a:t>la operación contraria a PIVOT girando las </a:t>
            </a:r>
            <a:r>
              <a:rPr lang="es-CR" dirty="0" smtClean="0"/>
              <a:t>filas </a:t>
            </a:r>
            <a:r>
              <a:rPr lang="es-CR" dirty="0"/>
              <a:t>de una expresión con valores de tabla a valores de columna.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207126" y="4354104"/>
            <a:ext cx="1267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 smtClean="0"/>
              <a:t>Ejemplo:</a:t>
            </a:r>
            <a:endParaRPr lang="es-CR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92" y="3848100"/>
            <a:ext cx="2362200" cy="2095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279" y="3924949"/>
            <a:ext cx="6038850" cy="866775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 rot="10800000">
            <a:off x="4800727" y="4521890"/>
            <a:ext cx="548051" cy="318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2062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Lookup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810575"/>
            <a:ext cx="9905999" cy="3541714"/>
          </a:xfrm>
        </p:spPr>
        <p:txBody>
          <a:bodyPr>
            <a:normAutofit/>
          </a:bodyPr>
          <a:lstStyle/>
          <a:p>
            <a:r>
              <a:rPr lang="es-CR" dirty="0" smtClean="0"/>
              <a:t>Es </a:t>
            </a:r>
            <a:r>
              <a:rPr lang="es-CR" dirty="0"/>
              <a:t>un componente de SSIS de transformación muy útil que realiza la operación de búsqueda al conectar el valor de entrada con las columnas de la tabla de datos o del conjunto de datos de la tabla. Compara datos de origen con el conjunto de datos de tabla existente y filtra los que coinciden y los que no coinciden</a:t>
            </a:r>
            <a:r>
              <a:rPr lang="es-CR" dirty="0" smtClean="0"/>
              <a:t>.</a:t>
            </a:r>
          </a:p>
          <a:p>
            <a:r>
              <a:rPr lang="es-CR" dirty="0"/>
              <a:t>Devuelve el primer valor coincidente para el nombre especificado de un conjunto de datos que contiene pares nombre/valor.</a:t>
            </a:r>
            <a:endParaRPr lang="es-CR" dirty="0" smtClean="0"/>
          </a:p>
          <a:p>
            <a:endParaRPr lang="es-CR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433250"/>
              </p:ext>
            </p:extLst>
          </p:nvPr>
        </p:nvGraphicFramePr>
        <p:xfrm>
          <a:off x="3438711" y="5199427"/>
          <a:ext cx="839617" cy="1326770"/>
        </p:xfrm>
        <a:graphic>
          <a:graphicData uri="http://schemas.openxmlformats.org/drawingml/2006/table">
            <a:tbl>
              <a:tblPr/>
              <a:tblGrid>
                <a:gridCol w="839617">
                  <a:extLst>
                    <a:ext uri="{9D8B030D-6E8A-4147-A177-3AD203B41FA5}">
                      <a16:colId xmlns:a16="http://schemas.microsoft.com/office/drawing/2014/main" val="230096223"/>
                    </a:ext>
                  </a:extLst>
                </a:gridCol>
              </a:tblGrid>
              <a:tr h="439061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 dirty="0" smtClean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Compras</a:t>
                      </a:r>
                      <a:endParaRPr lang="es-CR" sz="1400" b="1" i="0" u="none" strike="noStrike" dirty="0">
                        <a:solidFill>
                          <a:srgbClr val="99FF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654244"/>
                  </a:ext>
                </a:extLst>
              </a:tr>
              <a:tr h="439061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 err="1" smtClean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es-CR" sz="1400" b="0" i="0" u="none" strike="noStrike" baseline="0" dirty="0" err="1" smtClean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Compras</a:t>
                      </a:r>
                      <a:endParaRPr lang="es-CR" sz="1400" b="0" i="0" u="none" strike="noStrike" dirty="0">
                        <a:solidFill>
                          <a:srgbClr val="99FF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834509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 err="1" smtClean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IDProducto</a:t>
                      </a:r>
                      <a:endParaRPr lang="es-CR" sz="1400" b="0" i="0" u="none" strike="noStrike" dirty="0">
                        <a:solidFill>
                          <a:srgbClr val="99FF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917466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 smtClean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Unidades</a:t>
                      </a:r>
                      <a:endParaRPr lang="es-CR" sz="1400" b="0" i="0" u="none" strike="noStrike" dirty="0">
                        <a:solidFill>
                          <a:srgbClr val="99FF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7371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1995725" y="5662757"/>
            <a:ext cx="1267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 smtClean="0"/>
              <a:t>Ejemplo:</a:t>
            </a:r>
            <a:endParaRPr lang="es-CR" sz="20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560122" y="5522976"/>
            <a:ext cx="6162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/>
              <a:t>“</a:t>
            </a:r>
            <a:r>
              <a:rPr lang="es-CR" sz="1600" b="1" dirty="0" smtClean="0">
                <a:solidFill>
                  <a:srgbClr val="99FF33"/>
                </a:solidFill>
                <a:latin typeface="Calibri" panose="020F0502020204030204" pitchFamily="34" charset="0"/>
              </a:rPr>
              <a:t>Producto</a:t>
            </a:r>
            <a:r>
              <a:rPr lang="es-CR" sz="1600" dirty="0" smtClean="0"/>
              <a:t>”, “</a:t>
            </a:r>
            <a:r>
              <a:rPr lang="es-CR" sz="1600" dirty="0" err="1" smtClean="0">
                <a:solidFill>
                  <a:srgbClr val="99FF33"/>
                </a:solidFill>
                <a:latin typeface="Calibri" panose="020F0502020204030204" pitchFamily="34" charset="0"/>
              </a:rPr>
              <a:t>IDProducto</a:t>
            </a:r>
            <a:r>
              <a:rPr lang="es-CR" sz="1600" b="1" dirty="0" smtClean="0">
                <a:solidFill>
                  <a:srgbClr val="99FF33"/>
                </a:solidFill>
                <a:latin typeface="Calibri" panose="020F0502020204030204" pitchFamily="34" charset="0"/>
              </a:rPr>
              <a:t>”,”</a:t>
            </a:r>
            <a:r>
              <a:rPr lang="es-CR" sz="1600" b="1" dirty="0" err="1" smtClean="0">
                <a:solidFill>
                  <a:srgbClr val="99FF33"/>
                </a:solidFill>
                <a:latin typeface="Calibri" panose="020F0502020204030204" pitchFamily="34" charset="0"/>
              </a:rPr>
              <a:t>Name</a:t>
            </a:r>
            <a:r>
              <a:rPr lang="es-CR" sz="1600" b="1" dirty="0" smtClean="0">
                <a:solidFill>
                  <a:srgbClr val="99FF33"/>
                </a:solidFill>
                <a:latin typeface="Calibri" panose="020F0502020204030204" pitchFamily="34" charset="0"/>
              </a:rPr>
              <a:t>”</a:t>
            </a:r>
            <a:endParaRPr lang="es-CR" sz="1600" dirty="0">
              <a:solidFill>
                <a:srgbClr val="99FF3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435</TotalTime>
  <Words>310</Words>
  <Application>Microsoft Office PowerPoint</Application>
  <PresentationFormat>Panorámica</PresentationFormat>
  <Paragraphs>37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Circuito</vt:lpstr>
      <vt:lpstr>PIVOT, Unpivot y lookup </vt:lpstr>
      <vt:lpstr>Agenda</vt:lpstr>
      <vt:lpstr>Pivot</vt:lpstr>
      <vt:lpstr>Ejemplo PIVOT</vt:lpstr>
      <vt:lpstr>UNPIVOT</vt:lpstr>
      <vt:lpstr>Lookup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PIVOT</dc:title>
  <dc:creator>Jorge Gomez Gonzalez</dc:creator>
  <cp:lastModifiedBy>Jorge Gomez Gonzalez</cp:lastModifiedBy>
  <cp:revision>22</cp:revision>
  <dcterms:created xsi:type="dcterms:W3CDTF">2018-08-14T19:05:00Z</dcterms:created>
  <dcterms:modified xsi:type="dcterms:W3CDTF">2018-08-20T20:21:59Z</dcterms:modified>
</cp:coreProperties>
</file>