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5836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BD09-9621-49C7-A0A1-8062147C9AA1}" type="datetimeFigureOut">
              <a:rPr lang="es-CR" smtClean="0"/>
              <a:t>20/8/2018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8500-9212-47BC-8C81-3D87385CFE5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40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En el ejemplo siguiente, se supone que una tabla está enlazada a un conjunto de datos que incluye un campo para el identificador de producto </a:t>
            </a:r>
            <a:r>
              <a:rPr lang="es-CR" dirty="0" err="1"/>
              <a:t>ProductID</a:t>
            </a:r>
            <a:r>
              <a:rPr lang="es-CR" dirty="0"/>
              <a:t>. Un conjunto de datos independiente denominado "</a:t>
            </a:r>
            <a:r>
              <a:rPr lang="es-CR" dirty="0" err="1"/>
              <a:t>Product</a:t>
            </a:r>
            <a:r>
              <a:rPr lang="es-CR" dirty="0"/>
              <a:t>" contiene el identificador de producto, ID, y el nombre de producto, </a:t>
            </a:r>
            <a:r>
              <a:rPr lang="es-CR" dirty="0" err="1"/>
              <a:t>Name</a:t>
            </a:r>
            <a:r>
              <a:rPr lang="es-CR" dirty="0"/>
              <a:t>.</a:t>
            </a:r>
          </a:p>
          <a:p>
            <a:r>
              <a:rPr lang="es-CR" dirty="0"/>
              <a:t>En la expresión siguiente, </a:t>
            </a:r>
            <a:r>
              <a:rPr lang="es-CR" dirty="0" err="1"/>
              <a:t>Lookup</a:t>
            </a:r>
            <a:r>
              <a:rPr lang="es-CR" dirty="0"/>
              <a:t> compara el valor de </a:t>
            </a:r>
            <a:r>
              <a:rPr lang="es-CR" dirty="0" err="1"/>
              <a:t>ProductID</a:t>
            </a:r>
            <a:r>
              <a:rPr lang="es-CR" dirty="0"/>
              <a:t> con ID en cada fila del conjunto de datos denominado "</a:t>
            </a:r>
            <a:r>
              <a:rPr lang="es-CR" dirty="0" err="1"/>
              <a:t>Product</a:t>
            </a:r>
            <a:r>
              <a:rPr lang="es-CR" dirty="0"/>
              <a:t>" y, cuando se encuentra una coincidencia, devuelve el valor del campo </a:t>
            </a:r>
            <a:r>
              <a:rPr lang="es-CR" dirty="0" err="1"/>
              <a:t>Name</a:t>
            </a:r>
            <a:r>
              <a:rPr lang="es-CR" dirty="0"/>
              <a:t> para dicha fila.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500-9212-47BC-8C81-3D87385CFE54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9621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3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9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44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7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PIVOT, </a:t>
            </a:r>
            <a:r>
              <a:rPr lang="es-CR" dirty="0" err="1"/>
              <a:t>Unpivot</a:t>
            </a:r>
            <a:r>
              <a:rPr lang="es-CR" dirty="0"/>
              <a:t> y </a:t>
            </a:r>
            <a:r>
              <a:rPr lang="es-CR" dirty="0" err="1"/>
              <a:t>lookup</a:t>
            </a:r>
            <a:r>
              <a:rPr lang="es-CR" dirty="0"/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s-CR" dirty="0"/>
          </a:p>
          <a:p>
            <a:pPr algn="r"/>
            <a:endParaRPr lang="es-CR" dirty="0"/>
          </a:p>
          <a:p>
            <a:pPr algn="r"/>
            <a:r>
              <a:rPr lang="es-CR" dirty="0"/>
              <a:t>Daniel Enrique </a:t>
            </a:r>
            <a:r>
              <a:rPr lang="es-CR" dirty="0" err="1"/>
              <a:t>Lépiz</a:t>
            </a:r>
            <a:r>
              <a:rPr lang="es-CR" dirty="0"/>
              <a:t> Alfaro</a:t>
            </a:r>
          </a:p>
          <a:p>
            <a:pPr algn="r"/>
            <a:r>
              <a:rPr lang="es-CR" dirty="0"/>
              <a:t>Jorge Adrián Gómez González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504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/>
              <a:t>Pivot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Pivot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r>
              <a:rPr lang="es-CR" dirty="0" err="1"/>
              <a:t>Unpivot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Unpivot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r>
              <a:rPr lang="es-CR" dirty="0" err="1"/>
              <a:t>Lookup</a:t>
            </a:r>
            <a:endParaRPr lang="es-CR" dirty="0"/>
          </a:p>
          <a:p>
            <a:pPr lvl="1"/>
            <a:r>
              <a:rPr lang="es-CR" dirty="0"/>
              <a:t>¿Qué es un </a:t>
            </a:r>
            <a:r>
              <a:rPr lang="es-CR" dirty="0" err="1"/>
              <a:t>Lookup</a:t>
            </a:r>
            <a:r>
              <a:rPr lang="es-CR" dirty="0"/>
              <a:t>?</a:t>
            </a:r>
          </a:p>
          <a:p>
            <a:pPr lvl="1"/>
            <a:r>
              <a:rPr lang="es-CR" dirty="0"/>
              <a:t>Ejemplo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070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Pivot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8412"/>
            <a:ext cx="9905999" cy="3557151"/>
          </a:xfrm>
        </p:spPr>
        <p:txBody>
          <a:bodyPr>
            <a:normAutofit/>
          </a:bodyPr>
          <a:lstStyle/>
          <a:p>
            <a:endParaRPr lang="es-CR" dirty="0"/>
          </a:p>
          <a:p>
            <a:r>
              <a:rPr lang="es-CR" dirty="0"/>
              <a:t>Un </a:t>
            </a:r>
            <a:r>
              <a:rPr lang="es-CR" dirty="0" err="1"/>
              <a:t>pivot</a:t>
            </a:r>
            <a:r>
              <a:rPr lang="es-CR" dirty="0"/>
              <a:t> es un componente de SSIS que convierte un conjunto de datos normalizado en una versión menos normalizada pero más compacta al girar los datos de entrada en un valor de columna.</a:t>
            </a:r>
          </a:p>
          <a:p>
            <a:r>
              <a:rPr lang="es-CR" dirty="0"/>
              <a:t>Un </a:t>
            </a:r>
            <a:r>
              <a:rPr lang="es-CR" dirty="0" err="1"/>
              <a:t>pivot</a:t>
            </a:r>
            <a:r>
              <a:rPr lang="es-CR" dirty="0"/>
              <a:t> es un mecanismo en el cuál podemos cambiar las columnas en filas.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0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PIVOT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tenemos una consulta: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20" y="2097088"/>
            <a:ext cx="5401546" cy="12776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73" y="4020344"/>
            <a:ext cx="236220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060" y="4097193"/>
            <a:ext cx="6038850" cy="8667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209508" y="4694134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36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UNPIVOT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Realiza la operación contraria a PIVOT girando las filas de una expresión con valores de tabla a valores de columna.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207126" y="4354104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Ejemplo: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92" y="3848100"/>
            <a:ext cx="2362200" cy="2095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79" y="3924949"/>
            <a:ext cx="6038850" cy="8667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0800000">
            <a:off x="4800727" y="4521890"/>
            <a:ext cx="548051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062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Lookup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10575"/>
            <a:ext cx="9905999" cy="3541714"/>
          </a:xfrm>
        </p:spPr>
        <p:txBody>
          <a:bodyPr>
            <a:normAutofit/>
          </a:bodyPr>
          <a:lstStyle/>
          <a:p>
            <a:r>
              <a:rPr lang="es-CR" dirty="0"/>
              <a:t>Es un componente de SSIS de transformación muy útil que realiza la operación de búsqueda al conectar el valor de entrada con las columnas de la tabla de datos o del conjunto de datos de la tabla. Compara datos de origen con el conjunto de datos de tabla existente y filtra los que coinciden y los que no coinciden.</a:t>
            </a:r>
          </a:p>
          <a:p>
            <a:r>
              <a:rPr lang="es-CR" dirty="0"/>
              <a:t>Devuelve el primer valor coincidente para el nombre especificado de un conjunto de datos que contiene pares nombre/valor.</a:t>
            </a:r>
          </a:p>
          <a:p>
            <a:endParaRPr lang="es-C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250"/>
              </p:ext>
            </p:extLst>
          </p:nvPr>
        </p:nvGraphicFramePr>
        <p:xfrm>
          <a:off x="3438711" y="5199427"/>
          <a:ext cx="839617" cy="1326770"/>
        </p:xfrm>
        <a:graphic>
          <a:graphicData uri="http://schemas.openxmlformats.org/drawingml/2006/table">
            <a:tbl>
              <a:tblPr/>
              <a:tblGrid>
                <a:gridCol w="839617">
                  <a:extLst>
                    <a:ext uri="{9D8B030D-6E8A-4147-A177-3AD203B41FA5}">
                      <a16:colId xmlns:a16="http://schemas.microsoft.com/office/drawing/2014/main" val="230096223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1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4244"/>
                  </a:ext>
                </a:extLst>
              </a:tr>
              <a:tr h="439061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s-CR" sz="1400" b="0" i="0" u="none" strike="noStrike" baseline="0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Compras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834509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 err="1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IDProducto</a:t>
                      </a:r>
                      <a:endParaRPr lang="es-CR" sz="1400" b="0" i="0" u="none" strike="noStrike" dirty="0">
                        <a:solidFill>
                          <a:srgbClr val="99FF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917466"/>
                  </a:ext>
                </a:extLst>
              </a:tr>
              <a:tr h="224324">
                <a:tc>
                  <a:txBody>
                    <a:bodyPr/>
                    <a:lstStyle/>
                    <a:p>
                      <a:pPr algn="ctr" fontAlgn="b"/>
                      <a:r>
                        <a:rPr lang="es-CR" sz="1400" b="0" i="0" u="none" strike="noStrike" dirty="0">
                          <a:solidFill>
                            <a:srgbClr val="99FF33"/>
                          </a:solidFill>
                          <a:effectLst/>
                          <a:latin typeface="Calibri" panose="020F0502020204030204" pitchFamily="34" charset="0"/>
                        </a:rPr>
                        <a:t>Unidades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737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995725" y="5662757"/>
            <a:ext cx="126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Ejemplo: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560122" y="5522976"/>
            <a:ext cx="616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/>
              <a:t>“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Producto</a:t>
            </a:r>
            <a:r>
              <a:rPr lang="es-CR" sz="1600" dirty="0"/>
              <a:t>”, “</a:t>
            </a:r>
            <a:r>
              <a:rPr lang="es-CR" sz="1600" dirty="0" err="1">
                <a:solidFill>
                  <a:srgbClr val="99FF33"/>
                </a:solidFill>
                <a:latin typeface="Calibri" panose="020F0502020204030204" pitchFamily="34" charset="0"/>
              </a:rPr>
              <a:t>IDProducto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”,”</a:t>
            </a:r>
            <a:r>
              <a:rPr lang="es-CR" sz="1600" b="1" dirty="0" err="1">
                <a:solidFill>
                  <a:srgbClr val="99FF33"/>
                </a:solidFill>
                <a:latin typeface="Calibri" panose="020F0502020204030204" pitchFamily="34" charset="0"/>
              </a:rPr>
              <a:t>Name</a:t>
            </a:r>
            <a:r>
              <a:rPr lang="es-CR" sz="1600" b="1" dirty="0">
                <a:solidFill>
                  <a:srgbClr val="99FF33"/>
                </a:solidFill>
                <a:latin typeface="Calibri" panose="020F0502020204030204" pitchFamily="34" charset="0"/>
              </a:rPr>
              <a:t>”</a:t>
            </a:r>
            <a:endParaRPr lang="es-CR" sz="1600" dirty="0">
              <a:solidFill>
                <a:srgbClr val="99FF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A27-137F-4211-BA63-03A52BDB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Videos de la Presentación y Demostración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F5A5-9AEC-4EF0-8D74-66E7F982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https://www.youtube.com/playlist?list=PL505ikS4_cz5VZ3eEmzFxl2bhVQydkjG0</a:t>
            </a:r>
          </a:p>
        </p:txBody>
      </p:sp>
    </p:spTree>
    <p:extLst>
      <p:ext uri="{BB962C8B-B14F-4D97-AF65-F5344CB8AC3E}">
        <p14:creationId xmlns:p14="http://schemas.microsoft.com/office/powerpoint/2010/main" val="376440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435</TotalTime>
  <Words>333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Circuito</vt:lpstr>
      <vt:lpstr>PIVOT, Unpivot y lookup </vt:lpstr>
      <vt:lpstr>Agenda</vt:lpstr>
      <vt:lpstr>Pivot</vt:lpstr>
      <vt:lpstr>Ejemplo PIVOT</vt:lpstr>
      <vt:lpstr>UNPIVOT</vt:lpstr>
      <vt:lpstr>Lookup</vt:lpstr>
      <vt:lpstr>Videos de la Presentación y Demostración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</dc:title>
  <dc:creator>Jorge Gomez Gonzalez</dc:creator>
  <cp:lastModifiedBy>Daniel Lépiz</cp:lastModifiedBy>
  <cp:revision>23</cp:revision>
  <dcterms:created xsi:type="dcterms:W3CDTF">2018-08-14T19:05:00Z</dcterms:created>
  <dcterms:modified xsi:type="dcterms:W3CDTF">2018-08-20T21:13:02Z</dcterms:modified>
</cp:coreProperties>
</file>