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3"/>
  </p:notesMasterIdLst>
  <p:sldIdLst>
    <p:sldId id="256" r:id="rId2"/>
    <p:sldId id="257" r:id="rId3"/>
    <p:sldId id="258" r:id="rId4"/>
    <p:sldId id="264" r:id="rId5"/>
    <p:sldId id="259" r:id="rId6"/>
    <p:sldId id="260" r:id="rId7"/>
    <p:sldId id="266" r:id="rId8"/>
    <p:sldId id="262" r:id="rId9"/>
    <p:sldId id="261"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35E64-076D-A55B-B986-485AD33A2100}" v="500" dt="2021-07-01T13:19:24.139"/>
    <p1510:client id="{BA46E5EB-DE15-FB6F-B585-A1F757B03DA9}" v="53" dt="2021-06-30T22:04:17.482"/>
    <p1510:client id="{C97948C1-CAC6-5990-6EAE-5E964797DA56}" v="1946" dt="2021-07-01T12:55:53.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573CA-CF0C-4ADC-967C-5A939D6B7E82}" type="datetimeFigureOut">
              <a:rPr lang="en-US"/>
              <a:t>7/2/2021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00829-4784-4F80-9779-4AAAC88787DA}" type="slidenum">
              <a:rPr lang="en-US"/>
              <a:t>‹#›</a:t>
            </a:fld>
            <a:endParaRPr lang="en-US"/>
          </a:p>
        </p:txBody>
      </p:sp>
    </p:spTree>
    <p:extLst>
      <p:ext uri="{BB962C8B-B14F-4D97-AF65-F5344CB8AC3E}">
        <p14:creationId xmlns:p14="http://schemas.microsoft.com/office/powerpoint/2010/main" val="396418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1200829-4784-4F80-9779-4AAAC88787DA}" type="slidenum">
              <a:rPr lang="en-US"/>
              <a:t>1</a:t>
            </a:fld>
            <a:endParaRPr lang="en-US"/>
          </a:p>
        </p:txBody>
      </p:sp>
    </p:spTree>
    <p:extLst>
      <p:ext uri="{BB962C8B-B14F-4D97-AF65-F5344CB8AC3E}">
        <p14:creationId xmlns:p14="http://schemas.microsoft.com/office/powerpoint/2010/main" val="366400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7/2/2021</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4411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79697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7/2/2021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6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16371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7/2/2021</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94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90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480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07673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7/2/2021</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42827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7/2/2021</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423669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7/2/2021</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155743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7/2/2021</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6562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24" r:id="rId4"/>
    <p:sldLayoutId id="2147483725"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78114-05CD-4604-9A73-DAF71F477750}"/>
              </a:ext>
            </a:extLst>
          </p:cNvPr>
          <p:cNvSpPr>
            <a:spLocks noGrp="1"/>
          </p:cNvSpPr>
          <p:nvPr>
            <p:ph type="ctrTitle"/>
          </p:nvPr>
        </p:nvSpPr>
        <p:spPr>
          <a:xfrm>
            <a:off x="1139589" y="1709530"/>
            <a:ext cx="5837464" cy="3311479"/>
          </a:xfrm>
        </p:spPr>
        <p:txBody>
          <a:bodyPr anchor="b">
            <a:normAutofit/>
          </a:bodyPr>
          <a:lstStyle/>
          <a:p>
            <a:pPr>
              <a:lnSpc>
                <a:spcPct val="115000"/>
              </a:lnSpc>
            </a:pPr>
            <a:r>
              <a:rPr lang="en-US" b="1">
                <a:solidFill>
                  <a:schemeClr val="tx2"/>
                </a:solidFill>
                <a:latin typeface="TW Cen MT"/>
                <a:ea typeface="Meiryo"/>
              </a:rPr>
              <a:t>DIY Lab</a:t>
            </a:r>
            <a:br>
              <a:rPr lang="en-US" b="1">
                <a:solidFill>
                  <a:schemeClr val="tx2"/>
                </a:solidFill>
                <a:latin typeface="TW Cen MT"/>
                <a:ea typeface="Meiryo"/>
              </a:rPr>
            </a:br>
            <a:r>
              <a:rPr lang="en-US" b="1">
                <a:solidFill>
                  <a:schemeClr val="tx2"/>
                </a:solidFill>
                <a:latin typeface="TW Cen MT"/>
                <a:ea typeface="Meiryo"/>
              </a:rPr>
              <a:t>DY17003</a:t>
            </a:r>
            <a:br>
              <a:rPr lang="en-US" b="1">
                <a:solidFill>
                  <a:schemeClr val="tx2"/>
                </a:solidFill>
                <a:latin typeface="TW Cen MT"/>
                <a:ea typeface="Meiryo"/>
              </a:rPr>
            </a:br>
            <a:endParaRPr lang="en-US" b="1">
              <a:solidFill>
                <a:schemeClr val="tx2"/>
              </a:solidFill>
              <a:latin typeface="TW Cen MT"/>
              <a:ea typeface="Meiryo"/>
            </a:endParaRPr>
          </a:p>
        </p:txBody>
      </p:sp>
      <p:sp>
        <p:nvSpPr>
          <p:cNvPr id="3" name="Subtitle 2">
            <a:extLst>
              <a:ext uri="{FF2B5EF4-FFF2-40B4-BE49-F238E27FC236}">
                <a16:creationId xmlns:a16="http://schemas.microsoft.com/office/drawing/2014/main" id="{F187CB8C-361D-4070-9D83-5FE6A177E934}"/>
              </a:ext>
            </a:extLst>
          </p:cNvPr>
          <p:cNvSpPr>
            <a:spLocks noGrp="1"/>
          </p:cNvSpPr>
          <p:nvPr>
            <p:ph type="subTitle" idx="1"/>
          </p:nvPr>
        </p:nvSpPr>
        <p:spPr>
          <a:xfrm>
            <a:off x="1143000" y="4796890"/>
            <a:ext cx="5834053" cy="958441"/>
          </a:xfrm>
        </p:spPr>
        <p:txBody>
          <a:bodyPr vert="horz" lIns="109728" tIns="109728" rIns="109728" bIns="91440" rtlCol="0" anchor="t">
            <a:noAutofit/>
          </a:bodyPr>
          <a:lstStyle/>
          <a:p>
            <a:pPr>
              <a:lnSpc>
                <a:spcPct val="140000"/>
              </a:lnSpc>
            </a:pPr>
            <a:r>
              <a:rPr lang="en-US" sz="1900" b="1" cap="all">
                <a:solidFill>
                  <a:schemeClr val="tx2"/>
                </a:solidFill>
                <a:latin typeface="TW Cen MT"/>
              </a:rPr>
              <a:t>GROUP P</a:t>
            </a:r>
            <a:endParaRPr lang="en-US" sz="1900" b="1">
              <a:solidFill>
                <a:schemeClr val="tx2"/>
              </a:solidFill>
              <a:ea typeface="+mn-lt"/>
              <a:cs typeface="+mn-lt"/>
            </a:endParaRPr>
          </a:p>
          <a:p>
            <a:pPr>
              <a:lnSpc>
                <a:spcPct val="140000"/>
              </a:lnSpc>
            </a:pPr>
            <a:r>
              <a:rPr lang="en-US" sz="1900" b="1" cap="all">
                <a:solidFill>
                  <a:schemeClr val="tx2"/>
                </a:solidFill>
                <a:latin typeface="TW Cen MT"/>
              </a:rPr>
              <a:t>Section 20</a:t>
            </a:r>
          </a:p>
        </p:txBody>
      </p:sp>
      <p:pic>
        <p:nvPicPr>
          <p:cNvPr id="10" name="Picture 3" descr="Multicolored network background">
            <a:extLst>
              <a:ext uri="{FF2B5EF4-FFF2-40B4-BE49-F238E27FC236}">
                <a16:creationId xmlns:a16="http://schemas.microsoft.com/office/drawing/2014/main" id="{2EB13564-D200-456E-B261-6F89E2B9B842}"/>
              </a:ext>
            </a:extLst>
          </p:cNvPr>
          <p:cNvPicPr>
            <a:picLocks noChangeAspect="1"/>
          </p:cNvPicPr>
          <p:nvPr/>
        </p:nvPicPr>
        <p:blipFill rotWithShape="1">
          <a:blip r:embed="rId3"/>
          <a:srcRect l="15095" r="33796" b="1"/>
          <a:stretch/>
        </p:blipFill>
        <p:spPr>
          <a:xfrm>
            <a:off x="7585467" y="1074544"/>
            <a:ext cx="4606533" cy="5069861"/>
          </a:xfrm>
          <a:prstGeom prst="rect">
            <a:avLst/>
          </a:prstGeom>
        </p:spPr>
      </p:pic>
      <p:sp>
        <p:nvSpPr>
          <p:cNvPr id="28" name="Rectangle 27">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14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4ACA8-9E7D-4D6B-88C3-9594EAE6A088}"/>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Contribution of Members</a:t>
            </a:r>
            <a:endParaRPr lang="en-US">
              <a:solidFill>
                <a:schemeClr val="bg1"/>
              </a:solidFill>
            </a:endParaRPr>
          </a:p>
        </p:txBody>
      </p:sp>
      <p:sp>
        <p:nvSpPr>
          <p:cNvPr id="36" name="Rectangle 28">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0F46B4-902D-4842-B0F3-ECCB853E2E98}"/>
              </a:ext>
            </a:extLst>
          </p:cNvPr>
          <p:cNvSpPr>
            <a:spLocks noGrp="1"/>
          </p:cNvSpPr>
          <p:nvPr>
            <p:ph idx="1"/>
          </p:nvPr>
        </p:nvSpPr>
        <p:spPr>
          <a:xfrm>
            <a:off x="1535371" y="2702257"/>
            <a:ext cx="9935571" cy="3426158"/>
          </a:xfrm>
        </p:spPr>
        <p:txBody>
          <a:bodyPr anchor="t">
            <a:normAutofit/>
          </a:bodyPr>
          <a:lstStyle/>
          <a:p>
            <a:r>
              <a:rPr lang="en-US">
                <a:ea typeface="Meiryo"/>
              </a:rPr>
              <a:t>Himadri Pandya: Coding of video feed and presentation.</a:t>
            </a:r>
          </a:p>
          <a:p>
            <a:r>
              <a:rPr lang="en-US">
                <a:ea typeface="Meiryo"/>
              </a:rPr>
              <a:t>Kondapalli Vivek Abhiram: Video Editing and Resource collection.</a:t>
            </a:r>
          </a:p>
          <a:p>
            <a:r>
              <a:rPr lang="en-US">
                <a:ea typeface="Meiryo"/>
              </a:rPr>
              <a:t>Samarth Singh: Coding of image feed and presentation.</a:t>
            </a:r>
          </a:p>
          <a:p>
            <a:r>
              <a:rPr lang="en-US">
                <a:ea typeface="Meiryo"/>
              </a:rPr>
              <a:t>Navya Jattan: Research and documentation.</a:t>
            </a:r>
          </a:p>
        </p:txBody>
      </p:sp>
    </p:spTree>
    <p:extLst>
      <p:ext uri="{BB962C8B-B14F-4D97-AF65-F5344CB8AC3E}">
        <p14:creationId xmlns:p14="http://schemas.microsoft.com/office/powerpoint/2010/main" val="60162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1" name="Rectangle 1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8051A-999C-4F38-985C-673617805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25360-2407-4121-844E-A7563A333BBB}"/>
              </a:ext>
            </a:extLst>
          </p:cNvPr>
          <p:cNvSpPr>
            <a:spLocks noGrp="1"/>
          </p:cNvSpPr>
          <p:nvPr>
            <p:ph type="title"/>
          </p:nvPr>
        </p:nvSpPr>
        <p:spPr>
          <a:xfrm>
            <a:off x="1139589" y="1536751"/>
            <a:ext cx="6073254" cy="3807725"/>
          </a:xfrm>
        </p:spPr>
        <p:txBody>
          <a:bodyPr vert="horz" lIns="109728" tIns="109728" rIns="109728" bIns="91440" rtlCol="0" anchor="ctr">
            <a:normAutofit/>
          </a:bodyPr>
          <a:lstStyle/>
          <a:p>
            <a:pPr algn="ctr">
              <a:lnSpc>
                <a:spcPct val="125000"/>
              </a:lnSpc>
            </a:pPr>
            <a:r>
              <a:rPr lang="en-US" sz="6600" b="0" cap="all">
                <a:solidFill>
                  <a:schemeClr val="bg1"/>
                </a:solidFill>
              </a:rPr>
              <a:t>Thank You</a:t>
            </a:r>
          </a:p>
        </p:txBody>
      </p:sp>
      <p:sp>
        <p:nvSpPr>
          <p:cNvPr id="21" name="Rectangle 20">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5E389A3-2501-4131-8C64-1530AAF5F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001026-2FEF-483E-964D-67CD7E096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EB196E-F444-432F-8790-88C18E667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04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37" name="Rectangle 36">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DD26E19D-9C37-4E8D-AD9C-34D342CE6236}"/>
              </a:ext>
            </a:extLst>
          </p:cNvPr>
          <p:cNvPicPr>
            <a:picLocks noChangeAspect="1"/>
          </p:cNvPicPr>
          <p:nvPr/>
        </p:nvPicPr>
        <p:blipFill rotWithShape="1">
          <a:blip r:embed="rId2"/>
          <a:srcRect/>
          <a:stretch/>
        </p:blipFill>
        <p:spPr>
          <a:xfrm>
            <a:off x="-89627" y="-1"/>
            <a:ext cx="12191980" cy="6858002"/>
          </a:xfrm>
          <a:prstGeom prst="rect">
            <a:avLst/>
          </a:prstGeom>
        </p:spPr>
      </p:pic>
      <p:sp>
        <p:nvSpPr>
          <p:cNvPr id="41" name="Rectangle 4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607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ECD43-66B3-4DB4-B4A4-CE342A408F7D}"/>
              </a:ext>
            </a:extLst>
          </p:cNvPr>
          <p:cNvSpPr>
            <a:spLocks noGrp="1"/>
          </p:cNvSpPr>
          <p:nvPr>
            <p:ph type="title"/>
          </p:nvPr>
        </p:nvSpPr>
        <p:spPr>
          <a:xfrm>
            <a:off x="5770601" y="1299956"/>
            <a:ext cx="4797502" cy="1646763"/>
          </a:xfrm>
        </p:spPr>
        <p:txBody>
          <a:bodyPr vert="horz" lIns="109728" tIns="109728" rIns="109728" bIns="91440" rtlCol="0" anchor="b">
            <a:noAutofit/>
          </a:bodyPr>
          <a:lstStyle/>
          <a:p>
            <a:pPr marL="57150">
              <a:lnSpc>
                <a:spcPct val="115000"/>
              </a:lnSpc>
              <a:spcAft>
                <a:spcPts val="600"/>
              </a:spcAft>
            </a:pPr>
            <a:r>
              <a:rPr lang="en-US" sz="1800" cap="all" dirty="0">
                <a:solidFill>
                  <a:schemeClr val="bg1"/>
                </a:solidFill>
              </a:rPr>
              <a:t>Himadri Pandya (20ME10047)</a:t>
            </a:r>
            <a:endParaRPr lang="en-US" sz="1800" cap="all" dirty="0">
              <a:solidFill>
                <a:schemeClr val="bg1"/>
              </a:solidFill>
              <a:ea typeface="Meiryo"/>
            </a:endParaRPr>
          </a:p>
          <a:p>
            <a:pPr marL="57150">
              <a:lnSpc>
                <a:spcPct val="115000"/>
              </a:lnSpc>
              <a:spcAft>
                <a:spcPts val="600"/>
              </a:spcAft>
            </a:pPr>
            <a:r>
              <a:rPr lang="en-US" sz="1800" cap="all" dirty="0">
                <a:solidFill>
                  <a:schemeClr val="bg1"/>
                </a:solidFill>
              </a:rPr>
              <a:t>Samarth Singh (20MF10031)</a:t>
            </a:r>
            <a:endParaRPr lang="en-US" sz="1800" cap="all" dirty="0">
              <a:solidFill>
                <a:schemeClr val="bg1"/>
              </a:solidFill>
              <a:ea typeface="Meiryo"/>
            </a:endParaRPr>
          </a:p>
          <a:p>
            <a:pPr marL="57150">
              <a:lnSpc>
                <a:spcPct val="115000"/>
              </a:lnSpc>
              <a:spcAft>
                <a:spcPts val="600"/>
              </a:spcAft>
            </a:pPr>
            <a:r>
              <a:rPr lang="en-US" sz="1800" cap="all" dirty="0" err="1">
                <a:solidFill>
                  <a:schemeClr val="bg1"/>
                </a:solidFill>
              </a:rPr>
              <a:t>Kondapalli</a:t>
            </a:r>
            <a:r>
              <a:rPr lang="en-US" sz="1800" cap="all" dirty="0">
                <a:solidFill>
                  <a:schemeClr val="bg1"/>
                </a:solidFill>
              </a:rPr>
              <a:t> Vivek </a:t>
            </a:r>
            <a:r>
              <a:rPr lang="en-US" sz="1800" cap="all" dirty="0" err="1">
                <a:solidFill>
                  <a:schemeClr val="bg1"/>
                </a:solidFill>
              </a:rPr>
              <a:t>Abhiram</a:t>
            </a:r>
            <a:r>
              <a:rPr lang="en-US" sz="1800" cap="all" dirty="0">
                <a:solidFill>
                  <a:schemeClr val="bg1"/>
                </a:solidFill>
              </a:rPr>
              <a:t> (20IM30008)</a:t>
            </a:r>
            <a:endParaRPr lang="en-US" sz="1800" cap="all" dirty="0">
              <a:solidFill>
                <a:schemeClr val="bg1"/>
              </a:solidFill>
              <a:ea typeface="Meiryo"/>
            </a:endParaRPr>
          </a:p>
          <a:p>
            <a:pPr marL="57150">
              <a:lnSpc>
                <a:spcPct val="115000"/>
              </a:lnSpc>
              <a:spcAft>
                <a:spcPts val="600"/>
              </a:spcAft>
            </a:pPr>
            <a:r>
              <a:rPr lang="en-US" sz="1800" cap="all" dirty="0" err="1">
                <a:solidFill>
                  <a:schemeClr val="bg1"/>
                </a:solidFill>
              </a:rPr>
              <a:t>Navya</a:t>
            </a:r>
            <a:r>
              <a:rPr lang="en-US" sz="1800" cap="all" dirty="0">
                <a:solidFill>
                  <a:schemeClr val="bg1"/>
                </a:solidFill>
              </a:rPr>
              <a:t> </a:t>
            </a:r>
            <a:r>
              <a:rPr lang="en-US" sz="1800" cap="all" dirty="0" err="1">
                <a:solidFill>
                  <a:schemeClr val="bg1"/>
                </a:solidFill>
              </a:rPr>
              <a:t>Jattan</a:t>
            </a:r>
            <a:r>
              <a:rPr lang="en-US" sz="1800" cap="all">
                <a:solidFill>
                  <a:schemeClr val="bg1"/>
                </a:solidFill>
              </a:rPr>
              <a:t> (20MA20037)</a:t>
            </a:r>
            <a:endParaRPr lang="en-US" sz="1800" cap="all" dirty="0">
              <a:solidFill>
                <a:schemeClr val="bg1"/>
              </a:solidFill>
              <a:ea typeface="Meiryo"/>
            </a:endParaRPr>
          </a:p>
        </p:txBody>
      </p:sp>
      <p:sp>
        <p:nvSpPr>
          <p:cNvPr id="43" name="Rectangle 4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21226"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4230"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12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3B59E90-C2E6-4C7B-B62A-9A39E4D13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1B2979-9B0F-4F3C-A912-A0A5339D7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16940"/>
            <a:ext cx="1000102" cy="422446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D88D065-482C-41CF-99A2-50EFB1B94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626" y="1616940"/>
            <a:ext cx="11190374" cy="418256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66127-35D0-460E-BEF9-C3BE8782127C}"/>
              </a:ext>
            </a:extLst>
          </p:cNvPr>
          <p:cNvSpPr>
            <a:spLocks noGrp="1"/>
          </p:cNvSpPr>
          <p:nvPr>
            <p:ph type="title"/>
          </p:nvPr>
        </p:nvSpPr>
        <p:spPr>
          <a:xfrm>
            <a:off x="1668219" y="1910866"/>
            <a:ext cx="5408670" cy="1054972"/>
          </a:xfrm>
        </p:spPr>
        <p:txBody>
          <a:bodyPr vert="horz" lIns="109728" tIns="109728" rIns="109728" bIns="91440" rtlCol="0" anchor="ctr">
            <a:normAutofit/>
          </a:bodyPr>
          <a:lstStyle/>
          <a:p>
            <a:r>
              <a:rPr lang="en-US" sz="3200"/>
              <a:t>Mask Detection</a:t>
            </a:r>
          </a:p>
        </p:txBody>
      </p:sp>
      <p:sp>
        <p:nvSpPr>
          <p:cNvPr id="38" name="Rectangle 37">
            <a:extLst>
              <a:ext uri="{FF2B5EF4-FFF2-40B4-BE49-F238E27FC236}">
                <a16:creationId xmlns:a16="http://schemas.microsoft.com/office/drawing/2014/main" id="{E0B15B07-5DFC-49A7-83E7-33AE560DD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89632" y="3669992"/>
            <a:ext cx="42245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3E1A6E1-A101-407D-9872-0506425C7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974" y="0"/>
            <a:ext cx="4667026" cy="16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49E4F89-BD43-4E3D-88E8-6C7E8AA9F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7405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460314F-F74D-4816-99F9-1E243A3408A9}"/>
              </a:ext>
            </a:extLst>
          </p:cNvPr>
          <p:cNvSpPr>
            <a:spLocks noGrp="1"/>
          </p:cNvSpPr>
          <p:nvPr>
            <p:ph sz="half" idx="2"/>
          </p:nvPr>
        </p:nvSpPr>
        <p:spPr>
          <a:xfrm>
            <a:off x="1665170" y="2979166"/>
            <a:ext cx="5426595" cy="2483379"/>
          </a:xfrm>
        </p:spPr>
        <p:txBody>
          <a:bodyPr vert="horz" lIns="109728" tIns="109728" rIns="109728" bIns="91440" rtlCol="0" anchor="t">
            <a:normAutofit/>
          </a:bodyPr>
          <a:lstStyle/>
          <a:p>
            <a:pPr indent="-285750">
              <a:buFont typeface="Corbel" panose="020B0503020204020204" pitchFamily="34" charset="0"/>
              <a:buChar char="•"/>
            </a:pPr>
            <a:r>
              <a:rPr lang="en-US"/>
              <a:t>Face Detection Using OpenCV</a:t>
            </a:r>
          </a:p>
          <a:p>
            <a:pPr indent="-285750">
              <a:buFont typeface="Corbel" panose="020B0503020204020204" pitchFamily="34" charset="0"/>
              <a:buChar char="•"/>
            </a:pPr>
            <a:r>
              <a:rPr lang="en-US"/>
              <a:t>Model to recognize faces wearing a mask</a:t>
            </a:r>
          </a:p>
          <a:p>
            <a:pPr indent="-285750">
              <a:buFont typeface="Corbel" panose="020B0503020204020204" pitchFamily="34" charset="0"/>
              <a:buChar char="•"/>
            </a:pPr>
            <a:endParaRPr lang="en-US"/>
          </a:p>
        </p:txBody>
      </p:sp>
      <p:pic>
        <p:nvPicPr>
          <p:cNvPr id="8" name="Graphic 7" descr="Eye">
            <a:extLst>
              <a:ext uri="{FF2B5EF4-FFF2-40B4-BE49-F238E27FC236}">
                <a16:creationId xmlns:a16="http://schemas.microsoft.com/office/drawing/2014/main" id="{AF95C041-E1CD-4D47-930B-7FFD0C180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2027" y="2125761"/>
            <a:ext cx="3194434" cy="3194434"/>
          </a:xfrm>
          <a:prstGeom prst="rect">
            <a:avLst/>
          </a:prstGeom>
        </p:spPr>
      </p:pic>
      <p:sp>
        <p:nvSpPr>
          <p:cNvPr id="44" name="Rectangle 43">
            <a:extLst>
              <a:ext uri="{FF2B5EF4-FFF2-40B4-BE49-F238E27FC236}">
                <a16:creationId xmlns:a16="http://schemas.microsoft.com/office/drawing/2014/main" id="{71153701-84AC-48F8-BF95-FD091301A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842394"/>
            <a:ext cx="7498081" cy="100924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25FF1E9-6522-482B-A20C-EA7AF7CAA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08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0CEDF7-1225-4242-8C30-EA518372A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7995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84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0D015-BB6F-40C9-B149-FE71DCD1FC0E}"/>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Objectives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4967CE-631D-411E-AF16-446C6D318874}"/>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sz="1700" b="0">
                <a:ea typeface="+mn-lt"/>
                <a:cs typeface="+mn-lt"/>
              </a:rPr>
              <a:t>Using Face Mask Detection System, Hospitals can monitor if their staff is wearing masks during their shift or not. If any health worker is found without a mask, it will be visible in the feed.</a:t>
            </a:r>
          </a:p>
          <a:p>
            <a:pPr marL="285750" indent="-285750">
              <a:buFont typeface="Arial" panose="020B0503020204020204" pitchFamily="34" charset="0"/>
              <a:buChar char="•"/>
            </a:pPr>
            <a:r>
              <a:rPr lang="en-US" sz="1700" b="0">
                <a:ea typeface="+mn-lt"/>
                <a:cs typeface="+mn-lt"/>
              </a:rPr>
              <a:t>The Face Mask Detection System can also be used in office premises to detect if employees are maintaining necessary precautions at work. It efficiently monitors employees with/without masks.</a:t>
            </a:r>
          </a:p>
          <a:p>
            <a:pPr marL="285750" indent="-285750">
              <a:buFont typeface="Arial" panose="020B0503020204020204" pitchFamily="34" charset="0"/>
              <a:buChar char="•"/>
            </a:pPr>
            <a:r>
              <a:rPr lang="en-US" sz="1700" b="0">
                <a:ea typeface="+mn-lt"/>
                <a:cs typeface="+mn-lt"/>
              </a:rPr>
              <a:t>Other implementable areas are railway stations, schools and public places.</a:t>
            </a:r>
            <a:endParaRPr lang="en-US" sz="1700" b="0">
              <a:ea typeface="Meiryo"/>
            </a:endParaRPr>
          </a:p>
        </p:txBody>
      </p:sp>
    </p:spTree>
    <p:extLst>
      <p:ext uri="{BB962C8B-B14F-4D97-AF65-F5344CB8AC3E}">
        <p14:creationId xmlns:p14="http://schemas.microsoft.com/office/powerpoint/2010/main" val="336836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BD391-54E6-4642-BD18-A9B89A44E6CB}"/>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50000"/>
              </a:lnSpc>
            </a:pPr>
            <a:r>
              <a:rPr lang="en-US" sz="3600">
                <a:solidFill>
                  <a:schemeClr val="bg1"/>
                </a:solidFill>
              </a:rPr>
              <a:t>Face Detection Using OpenCV</a:t>
            </a:r>
          </a:p>
          <a:p>
            <a:pPr>
              <a:lnSpc>
                <a:spcPct val="150000"/>
              </a:lnSpc>
            </a:pPr>
            <a:endParaRPr lang="en-US" sz="3600">
              <a:solidFill>
                <a:schemeClr val="bg1"/>
              </a:solidFill>
            </a:endParaRPr>
          </a:p>
        </p:txBody>
      </p:sp>
      <p:sp>
        <p:nvSpPr>
          <p:cNvPr id="18" name="Rectangle 1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79E267-2FBF-43E5-8E63-F50963C7B830}"/>
              </a:ext>
            </a:extLst>
          </p:cNvPr>
          <p:cNvSpPr>
            <a:spLocks noGrp="1"/>
          </p:cNvSpPr>
          <p:nvPr>
            <p:ph idx="1"/>
          </p:nvPr>
        </p:nvSpPr>
        <p:spPr>
          <a:xfrm>
            <a:off x="1535371" y="2702257"/>
            <a:ext cx="9935571" cy="3426158"/>
          </a:xfrm>
        </p:spPr>
        <p:txBody>
          <a:bodyPr vert="horz" lIns="109728" tIns="109728" rIns="109728" bIns="91440" rtlCol="0" anchor="t">
            <a:normAutofit/>
          </a:bodyPr>
          <a:lstStyle/>
          <a:p>
            <a:pPr>
              <a:lnSpc>
                <a:spcPct val="130000"/>
              </a:lnSpc>
            </a:pPr>
            <a:r>
              <a:rPr lang="en-US" sz="1400" b="0"/>
              <a:t>Haar Cascade algorithm, also known as Voila-Jones algorithm to detect faces. It is basically a machine learning object detection algorithm which is used to identify objects in an image or video. In OpenCV, we have several trained  Haar Cascade models which are saved as XML files. Instead of creating and training the model from scratch, we use this file. We are going to use “haarcascade_frontalface_alt2.xml” file in this project. </a:t>
            </a:r>
          </a:p>
          <a:p>
            <a:pPr>
              <a:lnSpc>
                <a:spcPct val="130000"/>
              </a:lnSpc>
            </a:pPr>
            <a:r>
              <a:rPr lang="en-US" sz="1400" b="0"/>
              <a:t>path to the XML file of  goes as an argument to CascadeClassifier() method of OpenCV.</a:t>
            </a:r>
          </a:p>
          <a:p>
            <a:pPr>
              <a:lnSpc>
                <a:spcPct val="130000"/>
              </a:lnSpc>
            </a:pPr>
            <a:r>
              <a:rPr lang="en-US" sz="1400" b="0"/>
              <a:t>The CascadeClassifier() object we created has a method detectMultiScale(), which receives a frame(image) as an argument and runs the classifier cascade over the image. The term MultiScale indicates that the algorithm looks at subregions of the image in multiple scales, to detect faces of varying sizes.</a:t>
            </a:r>
            <a:endParaRPr lang="en-US" sz="1400"/>
          </a:p>
        </p:txBody>
      </p:sp>
    </p:spTree>
    <p:extLst>
      <p:ext uri="{BB962C8B-B14F-4D97-AF65-F5344CB8AC3E}">
        <p14:creationId xmlns:p14="http://schemas.microsoft.com/office/powerpoint/2010/main" val="22980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C03C2-CBC3-48F6-A227-7E06338E23A3}"/>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40000"/>
              </a:lnSpc>
            </a:pPr>
            <a:r>
              <a:rPr lang="en-US" sz="1800">
                <a:solidFill>
                  <a:schemeClr val="bg1"/>
                </a:solidFill>
              </a:rPr>
              <a:t>Model to recognize faces wearing a mask</a:t>
            </a:r>
            <a:br>
              <a:rPr lang="en-US" sz="1800"/>
            </a:br>
            <a:r>
              <a:rPr lang="en-US" sz="1100" b="0">
                <a:solidFill>
                  <a:schemeClr val="bg1"/>
                </a:solidFill>
              </a:rPr>
              <a:t>classifier that can differentiate between faces with masks and without masks</a:t>
            </a:r>
            <a:endParaRPr lang="en-US" sz="1100" b="0">
              <a:solidFill>
                <a:schemeClr val="bg1"/>
              </a:solidFill>
              <a:ea typeface="Meiryo"/>
            </a:endParaRPr>
          </a:p>
          <a:p>
            <a:pPr>
              <a:lnSpc>
                <a:spcPct val="140000"/>
              </a:lnSpc>
            </a:pPr>
            <a:endParaRPr lang="en-US" sz="1100" b="0">
              <a:solidFill>
                <a:schemeClr val="bg1"/>
              </a:solidFill>
              <a:ea typeface="Meiryo"/>
            </a:endParaRPr>
          </a:p>
        </p:txBody>
      </p:sp>
      <p:sp>
        <p:nvSpPr>
          <p:cNvPr id="18" name="Rectangle 1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A22257-1A80-48CB-B8BD-314023E23BC4}"/>
              </a:ext>
            </a:extLst>
          </p:cNvPr>
          <p:cNvSpPr>
            <a:spLocks noGrp="1"/>
          </p:cNvSpPr>
          <p:nvPr>
            <p:ph idx="1"/>
          </p:nvPr>
        </p:nvSpPr>
        <p:spPr>
          <a:xfrm>
            <a:off x="1493618" y="2180339"/>
            <a:ext cx="9935571" cy="4730952"/>
          </a:xfrm>
        </p:spPr>
        <p:txBody>
          <a:bodyPr vert="horz" lIns="109728" tIns="109728" rIns="109728" bIns="91440" rtlCol="0" anchor="t">
            <a:noAutofit/>
          </a:bodyPr>
          <a:lstStyle/>
          <a:p>
            <a:pPr>
              <a:lnSpc>
                <a:spcPct val="130000"/>
              </a:lnSpc>
            </a:pPr>
            <a:r>
              <a:rPr lang="en-US" sz="1300" b="0"/>
              <a:t>creating this classifier, we need data in the form of Images containing images with mask on and off Since these images are very less in number, we cannot train a neural network from scratch. Instead, we finetune a pre-trained network called MobileNetV2 which is trained on the </a:t>
            </a:r>
            <a:r>
              <a:rPr lang="en-US" sz="1300" b="0" err="1"/>
              <a:t>Imagenet</a:t>
            </a:r>
            <a:r>
              <a:rPr lang="en-US" sz="1300" b="0"/>
              <a:t> dataset.</a:t>
            </a:r>
            <a:endParaRPr lang="en-US" sz="1300" b="0">
              <a:ea typeface="Meiryo"/>
            </a:endParaRPr>
          </a:p>
          <a:p>
            <a:pPr>
              <a:lnSpc>
                <a:spcPct val="130000"/>
              </a:lnSpc>
            </a:pPr>
            <a:r>
              <a:rPr lang="en-US" sz="1300" b="0"/>
              <a:t>dataset is contained in two folders viz- </a:t>
            </a:r>
            <a:r>
              <a:rPr lang="en-US" sz="1300" b="0" err="1"/>
              <a:t>with_masks</a:t>
            </a:r>
            <a:r>
              <a:rPr lang="en-US" sz="1300" b="0"/>
              <a:t> and </a:t>
            </a:r>
            <a:r>
              <a:rPr lang="en-US" sz="1300" b="0" err="1"/>
              <a:t>without_masks</a:t>
            </a:r>
            <a:r>
              <a:rPr lang="en-US" sz="1300" b="0"/>
              <a:t>. So we can easily get the labels by extracting the folder name from the path. Also, the images were preprocessed image and resize it to 224x 224 dimensions.</a:t>
            </a:r>
            <a:endParaRPr lang="en-US" sz="1300" b="0">
              <a:ea typeface="Meiryo"/>
            </a:endParaRPr>
          </a:p>
          <a:p>
            <a:pPr>
              <a:lnSpc>
                <a:spcPct val="130000"/>
              </a:lnSpc>
            </a:pPr>
            <a:r>
              <a:rPr lang="en-US" sz="1300" b="0"/>
              <a:t>loaded the pre-trained model and customize it according to our problem. So we just remove the top layers of this pre-trained model and add few layers of our own. As you can see the last layer has two nodes as we have only two outputs. This is called transfer learning.</a:t>
            </a:r>
            <a:endParaRPr lang="en-US" sz="1300" b="0">
              <a:ea typeface="Meiryo"/>
            </a:endParaRPr>
          </a:p>
          <a:p>
            <a:pPr>
              <a:lnSpc>
                <a:spcPct val="130000"/>
              </a:lnSpc>
            </a:pPr>
            <a:r>
              <a:rPr lang="en-US" sz="1300" b="0"/>
              <a:t>Now we need to convert the labels into one-hot encoding. After that, we split the data into training and testing sets to evaluate them. Also, the next step is data augmentation which significantly increases the diversity of data available for training models, without actually collecting new data. Data augmentation techniques such as cropping, rotation, shearing and horizontal flipping are commonly used to train large neural networks.</a:t>
            </a:r>
            <a:endParaRPr lang="en-US" sz="1300">
              <a:ea typeface="Meiryo"/>
            </a:endParaRPr>
          </a:p>
        </p:txBody>
      </p:sp>
    </p:spTree>
    <p:extLst>
      <p:ext uri="{BB962C8B-B14F-4D97-AF65-F5344CB8AC3E}">
        <p14:creationId xmlns:p14="http://schemas.microsoft.com/office/powerpoint/2010/main" val="246470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1" name="Rectangle 1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7648" y="-4078"/>
            <a:ext cx="3031302" cy="105654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C6B177-0D45-4129-AAC6-121B645D0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788"/>
            <a:ext cx="647701" cy="50978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C3162B-47DE-4EA0-A4BE-9A143AEC6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13" y="1069788"/>
            <a:ext cx="8516959" cy="5076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67615"/>
            <a:ext cx="1218590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2021-07-01-18-45-09-trim_JcIH1RST_Iuzh">
            <a:hlinkClick r:id="" action="ppaction://media"/>
            <a:extLst>
              <a:ext uri="{FF2B5EF4-FFF2-40B4-BE49-F238E27FC236}">
                <a16:creationId xmlns:a16="http://schemas.microsoft.com/office/drawing/2014/main" id="{EDF691CF-776C-405E-AAE5-AA203FEB490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19275" y="1287868"/>
            <a:ext cx="5273675" cy="4632173"/>
          </a:xfrm>
          <a:prstGeom prst="rect">
            <a:avLst/>
          </a:prstGeom>
        </p:spPr>
      </p:pic>
      <p:sp>
        <p:nvSpPr>
          <p:cNvPr id="3" name="TextBox 2">
            <a:extLst>
              <a:ext uri="{FF2B5EF4-FFF2-40B4-BE49-F238E27FC236}">
                <a16:creationId xmlns:a16="http://schemas.microsoft.com/office/drawing/2014/main" id="{04653FE3-908F-48A4-8AA5-9024F0F7B9FE}"/>
              </a:ext>
            </a:extLst>
          </p:cNvPr>
          <p:cNvSpPr txBox="1"/>
          <p:nvPr/>
        </p:nvSpPr>
        <p:spPr>
          <a:xfrm>
            <a:off x="9650017" y="2789886"/>
            <a:ext cx="2563748" cy="1754326"/>
          </a:xfrm>
          <a:prstGeom prst="rect">
            <a:avLst/>
          </a:prstGeom>
          <a:noFill/>
        </p:spPr>
        <p:txBody>
          <a:bodyPr wrap="square" rtlCol="0">
            <a:spAutoFit/>
          </a:bodyPr>
          <a:lstStyle/>
          <a:p>
            <a:r>
              <a:rPr lang="en-US" sz="3600" b="1" dirty="0">
                <a:latin typeface="Tw Cen MT" panose="020B0602020104020603" pitchFamily="34" charset="0"/>
              </a:rPr>
              <a:t>Google Teachable Machine</a:t>
            </a:r>
          </a:p>
        </p:txBody>
      </p:sp>
    </p:spTree>
    <p:extLst>
      <p:ext uri="{BB962C8B-B14F-4D97-AF65-F5344CB8AC3E}">
        <p14:creationId xmlns:p14="http://schemas.microsoft.com/office/powerpoint/2010/main" val="19675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40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D5A6C-1DC9-47B1-AB6B-2A5CFC8956A9}"/>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Video Feed Model</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DE1C62-D1BA-4D4B-AE6B-E2236A0D10FF}"/>
              </a:ext>
            </a:extLst>
          </p:cNvPr>
          <p:cNvSpPr>
            <a:spLocks noGrp="1"/>
          </p:cNvSpPr>
          <p:nvPr>
            <p:ph idx="1"/>
          </p:nvPr>
        </p:nvSpPr>
        <p:spPr>
          <a:xfrm>
            <a:off x="1535371" y="2702257"/>
            <a:ext cx="9935571" cy="3426158"/>
          </a:xfrm>
        </p:spPr>
        <p:txBody>
          <a:bodyPr anchor="t">
            <a:normAutofit/>
          </a:bodyPr>
          <a:lstStyle/>
          <a:p>
            <a:r>
              <a:rPr lang="en-US">
                <a:ea typeface="Meiryo"/>
              </a:rPr>
              <a:t>This model builds upon our previous work and gives a more real-time approach. It combines all the image frames captured from the camera and stores in in an array; it integrates the frame capture and displays whether the face recognized in the feed is wearing a mask or not. It finally displays this output with a frame around the recognized face.</a:t>
            </a:r>
            <a:endParaRPr lang="en-US"/>
          </a:p>
        </p:txBody>
      </p:sp>
    </p:spTree>
    <p:extLst>
      <p:ext uri="{BB962C8B-B14F-4D97-AF65-F5344CB8AC3E}">
        <p14:creationId xmlns:p14="http://schemas.microsoft.com/office/powerpoint/2010/main" val="66500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C43B7C9-C725-4ABC-8DA0-9E80CF96B416}"/>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0218E-AA96-42D1-BB0F-701B77C3E36B}"/>
              </a:ext>
            </a:extLst>
          </p:cNvPr>
          <p:cNvSpPr>
            <a:spLocks noGrp="1"/>
          </p:cNvSpPr>
          <p:nvPr>
            <p:ph type="title"/>
          </p:nvPr>
        </p:nvSpPr>
        <p:spPr>
          <a:xfrm>
            <a:off x="4794634" y="332450"/>
            <a:ext cx="6754447" cy="1471622"/>
          </a:xfrm>
        </p:spPr>
        <p:txBody>
          <a:bodyPr anchor="b">
            <a:normAutofit/>
          </a:bodyPr>
          <a:lstStyle/>
          <a:p>
            <a:pPr>
              <a:lnSpc>
                <a:spcPct val="140000"/>
              </a:lnSpc>
            </a:pPr>
            <a:r>
              <a:rPr lang="en-US" sz="2800">
                <a:ea typeface="Meiryo"/>
              </a:rPr>
              <a:t>Improvisations in the Video Feed Model</a:t>
            </a:r>
          </a:p>
        </p:txBody>
      </p:sp>
      <p:sp>
        <p:nvSpPr>
          <p:cNvPr id="15" name="Rectangle 1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037D50-E329-4DDD-ADBD-7F6ABC12BA95}"/>
              </a:ext>
            </a:extLst>
          </p:cNvPr>
          <p:cNvSpPr>
            <a:spLocks noGrp="1"/>
          </p:cNvSpPr>
          <p:nvPr>
            <p:ph idx="1"/>
          </p:nvPr>
        </p:nvSpPr>
        <p:spPr>
          <a:xfrm>
            <a:off x="4794637" y="1940001"/>
            <a:ext cx="6754446" cy="3834594"/>
          </a:xfrm>
        </p:spPr>
        <p:txBody>
          <a:bodyPr anchor="t">
            <a:normAutofit/>
          </a:bodyPr>
          <a:lstStyle/>
          <a:p>
            <a:pPr marL="285750" indent="-285750">
              <a:buFont typeface="Arial" panose="020B0503020204020204" pitchFamily="34" charset="0"/>
              <a:buChar char="•"/>
            </a:pPr>
            <a:r>
              <a:rPr lang="en-US">
                <a:ea typeface="Meiryo"/>
              </a:rPr>
              <a:t>Real-time Identification: The program readily captures the video frames and gives the result with minimal lag.</a:t>
            </a:r>
          </a:p>
          <a:p>
            <a:pPr marL="285750" indent="-285750">
              <a:buFont typeface="Arial" panose="020B0503020204020204" pitchFamily="34" charset="0"/>
              <a:buChar char="•"/>
            </a:pPr>
            <a:r>
              <a:rPr lang="en-US">
                <a:ea typeface="Meiryo"/>
              </a:rPr>
              <a:t>Multiple-face Detection: The model can recognize more than one faces in the feed.</a:t>
            </a:r>
          </a:p>
        </p:txBody>
      </p:sp>
      <p:sp>
        <p:nvSpPr>
          <p:cNvPr id="17" name="Rectangle 1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252172"/>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0"/>
      </a:dk2>
      <a:lt2>
        <a:srgbClr val="F0F3F3"/>
      </a:lt2>
      <a:accent1>
        <a:srgbClr val="C34D63"/>
      </a:accent1>
      <a:accent2>
        <a:srgbClr val="B13B83"/>
      </a:accent2>
      <a:accent3>
        <a:srgbClr val="C14DC3"/>
      </a:accent3>
      <a:accent4>
        <a:srgbClr val="7D3BB1"/>
      </a:accent4>
      <a:accent5>
        <a:srgbClr val="5E4DC3"/>
      </a:accent5>
      <a:accent6>
        <a:srgbClr val="3B5BB1"/>
      </a:accent6>
      <a:hlink>
        <a:srgbClr val="7956C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9594E5758B2F4FA8A5780CA457F572" ma:contentTypeVersion="10" ma:contentTypeDescription="Create a new document." ma:contentTypeScope="" ma:versionID="0e3b69ea0925d28394ccf14f296e6d67">
  <xsd:schema xmlns:xsd="http://www.w3.org/2001/XMLSchema" xmlns:xs="http://www.w3.org/2001/XMLSchema" xmlns:p="http://schemas.microsoft.com/office/2006/metadata/properties" xmlns:ns2="ffa34a1b-979e-45f0-8abc-6ec382118230" targetNamespace="http://schemas.microsoft.com/office/2006/metadata/properties" ma:root="true" ma:fieldsID="a6343b1e4205f7fb9cd9723a752ffc27" ns2:_="">
    <xsd:import namespace="ffa34a1b-979e-45f0-8abc-6ec3821182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34a1b-979e-45f0-8abc-6ec3821182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FEB861-6613-4FF9-B8DD-1E4455E7EC54}"/>
</file>

<file path=customXml/itemProps2.xml><?xml version="1.0" encoding="utf-8"?>
<ds:datastoreItem xmlns:ds="http://schemas.openxmlformats.org/officeDocument/2006/customXml" ds:itemID="{338E4A31-AA2A-478B-AC08-B0A0BBBB5111}"/>
</file>

<file path=customXml/itemProps3.xml><?xml version="1.0" encoding="utf-8"?>
<ds:datastoreItem xmlns:ds="http://schemas.openxmlformats.org/officeDocument/2006/customXml" ds:itemID="{4E024FF0-27EF-46FF-BFCB-AE97E205556C}"/>
</file>

<file path=docProps/app.xml><?xml version="1.0" encoding="utf-8"?>
<Properties xmlns="http://schemas.openxmlformats.org/officeDocument/2006/extended-properties" xmlns:vt="http://schemas.openxmlformats.org/officeDocument/2006/docPropsVTypes">
  <Template>office theme</Template>
  <TotalTime>36</TotalTime>
  <Words>688</Words>
  <Application>Microsoft Office PowerPoint</Application>
  <PresentationFormat>Widescreen</PresentationFormat>
  <Paragraphs>36</Paragraphs>
  <Slides>11</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Arial</vt:lpstr>
      <vt:lpstr>Calibri</vt:lpstr>
      <vt:lpstr>Corbel</vt:lpstr>
      <vt:lpstr>TW Cen MT</vt:lpstr>
      <vt:lpstr>TW Cen MT</vt:lpstr>
      <vt:lpstr>ShojiVTI</vt:lpstr>
      <vt:lpstr>DIY Lab DY17003 </vt:lpstr>
      <vt:lpstr>Himadri Pandya (20ME10047) Samarth Singh (20MF10031) Kondapalli Vivek Abhiram (20IM30008) Navya Jattan (20MA20037)</vt:lpstr>
      <vt:lpstr>Mask Detection</vt:lpstr>
      <vt:lpstr>Objectives</vt:lpstr>
      <vt:lpstr>Face Detection Using OpenCV </vt:lpstr>
      <vt:lpstr>Model to recognize faces wearing a mask classifier that can differentiate between faces with masks and without masks </vt:lpstr>
      <vt:lpstr>PowerPoint Presentation</vt:lpstr>
      <vt:lpstr>Video Feed Model</vt:lpstr>
      <vt:lpstr>Improvisations in the Video Feed Model</vt:lpstr>
      <vt:lpstr>Contribution of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Himadri Pandya</cp:lastModifiedBy>
  <cp:revision>11</cp:revision>
  <dcterms:created xsi:type="dcterms:W3CDTF">2021-06-30T21:05:09Z</dcterms:created>
  <dcterms:modified xsi:type="dcterms:W3CDTF">2021-07-02T17:46:17Z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0x0101005B9594E5758B2F4FA8A5780CA457F572</vt:lpwstr>
  </property>
</Properties>
</file>