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media/image1.svg" ContentType="image/svg+xml"/>
  <Override PartName="/ppt/media/image2.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413" r:id="rId3"/>
    <p:sldId id="414" r:id="rId4"/>
    <p:sldId id="417" r:id="rId5"/>
    <p:sldId id="416" r:id="rId6"/>
    <p:sldId id="418" r:id="rId7"/>
    <p:sldId id="454" r:id="rId8"/>
    <p:sldId id="455" r:id="rId9"/>
    <p:sldId id="436" r:id="rId10"/>
    <p:sldId id="419" r:id="rId11"/>
    <p:sldId id="420" r:id="rId12"/>
    <p:sldId id="409" r:id="rId13"/>
    <p:sldId id="423" r:id="rId14"/>
    <p:sldId id="424" r:id="rId15"/>
    <p:sldId id="425" r:id="rId16"/>
    <p:sldId id="426" r:id="rId17"/>
    <p:sldId id="410" r:id="rId18"/>
    <p:sldId id="428" r:id="rId19"/>
    <p:sldId id="411" r:id="rId20"/>
    <p:sldId id="430" r:id="rId21"/>
    <p:sldId id="431" r:id="rId22"/>
    <p:sldId id="473" r:id="rId23"/>
    <p:sldId id="432" r:id="rId24"/>
    <p:sldId id="433" r:id="rId25"/>
    <p:sldId id="434" r:id="rId26"/>
    <p:sldId id="435"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32"/>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3F8A981-3E44-4F9E-9620-E1436454B45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E2FAB6E-AF1B-4F12-89F1-3294CF601EB5}">
      <dgm:prSet phldrT="[Text]"/>
      <dgm:spPr/>
      <dgm:t>
        <a:bodyPr/>
        <a:lstStyle/>
        <a:p>
          <a:r>
            <a:rPr lang="en-US"/>
            <a:t>Direct Replacement</a:t>
          </a:r>
        </a:p>
      </dgm:t>
    </dgm:pt>
    <dgm:pt modelId="{8106A99B-49D9-4C6D-B01D-24D512E14F31}" cxnId="{14FBEA17-1857-4AA7-8437-857D461985BB}" type="parTrans">
      <dgm:prSet/>
      <dgm:spPr/>
      <dgm:t>
        <a:bodyPr/>
        <a:lstStyle/>
        <a:p>
          <a:endParaRPr lang="en-US"/>
        </a:p>
      </dgm:t>
    </dgm:pt>
    <dgm:pt modelId="{DBE38888-0A22-4979-B435-392EB13919E4}" cxnId="{14FBEA17-1857-4AA7-8437-857D461985BB}" type="sibTrans">
      <dgm:prSet/>
      <dgm:spPr/>
      <dgm:t>
        <a:bodyPr/>
        <a:lstStyle/>
        <a:p>
          <a:endParaRPr lang="en-US"/>
        </a:p>
      </dgm:t>
    </dgm:pt>
    <dgm:pt modelId="{BEE8A673-02C8-4077-BDD4-82968FE0AF7B}">
      <dgm:prSet phldrT="[Text]"/>
      <dgm:spPr/>
      <dgm:t>
        <a:bodyPr/>
        <a:lstStyle/>
        <a:p>
          <a:r>
            <a:rPr lang="en-US"/>
            <a:t>POS Tagger</a:t>
          </a:r>
        </a:p>
      </dgm:t>
    </dgm:pt>
    <dgm:pt modelId="{3977EEA2-13AB-4264-A7D4-0567E53BFB5E}" cxnId="{1DBA940D-BCF6-4B56-941F-D8562AFA4D98}" type="parTrans">
      <dgm:prSet/>
      <dgm:spPr/>
      <dgm:t>
        <a:bodyPr/>
        <a:lstStyle/>
        <a:p>
          <a:endParaRPr lang="en-US"/>
        </a:p>
      </dgm:t>
    </dgm:pt>
    <dgm:pt modelId="{4D4179DF-3085-4230-9675-E60D141514D9}" cxnId="{1DBA940D-BCF6-4B56-941F-D8562AFA4D98}" type="sibTrans">
      <dgm:prSet/>
      <dgm:spPr/>
      <dgm:t>
        <a:bodyPr/>
        <a:lstStyle/>
        <a:p>
          <a:endParaRPr lang="en-US"/>
        </a:p>
      </dgm:t>
    </dgm:pt>
    <dgm:pt modelId="{86F36198-F4E3-4C91-8A09-6E83716E3537}">
      <dgm:prSet/>
      <dgm:spPr/>
      <dgm:t>
        <a:bodyPr/>
        <a:lstStyle/>
        <a:p>
          <a:r>
            <a:rPr lang="en-US"/>
            <a:t>Mark the words to be directly replaced with target words in template.</a:t>
          </a:r>
        </a:p>
      </dgm:t>
    </dgm:pt>
    <dgm:pt modelId="{EA204BCE-0917-46D8-8672-067A088FEB02}" cxnId="{057D5557-E71C-411B-BA37-B9999720DDA5}" type="parTrans">
      <dgm:prSet/>
      <dgm:spPr/>
      <dgm:t>
        <a:bodyPr/>
        <a:lstStyle/>
        <a:p>
          <a:endParaRPr lang="en-US"/>
        </a:p>
      </dgm:t>
    </dgm:pt>
    <dgm:pt modelId="{5B3BF546-3355-4E3E-B1F9-7CD20A69021C}" cxnId="{057D5557-E71C-411B-BA37-B9999720DDA5}" type="sibTrans">
      <dgm:prSet/>
      <dgm:spPr/>
      <dgm:t>
        <a:bodyPr/>
        <a:lstStyle/>
        <a:p>
          <a:endParaRPr lang="en-US"/>
        </a:p>
      </dgm:t>
    </dgm:pt>
    <dgm:pt modelId="{40E82E48-D39A-492D-B96E-A1CB0AE8A286}">
      <dgm:prSet/>
      <dgm:spPr/>
      <dgm:t>
        <a:bodyPr/>
        <a:lstStyle/>
        <a:p>
          <a:r>
            <a:rPr lang="en-US"/>
            <a:t>POS Tagging the words in STT result</a:t>
          </a:r>
        </a:p>
      </dgm:t>
    </dgm:pt>
    <dgm:pt modelId="{BEC7F4F2-E8CB-49B4-AAC1-01E8614A22C8}" cxnId="{DAD771EA-2CC3-48F2-90DE-400401EE7DE2}" type="parTrans">
      <dgm:prSet/>
      <dgm:spPr/>
      <dgm:t>
        <a:bodyPr/>
        <a:lstStyle/>
        <a:p>
          <a:endParaRPr lang="en-US"/>
        </a:p>
      </dgm:t>
    </dgm:pt>
    <dgm:pt modelId="{FD574DAD-23A6-4E48-A453-9C7765D78890}" cxnId="{DAD771EA-2CC3-48F2-90DE-400401EE7DE2}" type="sibTrans">
      <dgm:prSet/>
      <dgm:spPr/>
      <dgm:t>
        <a:bodyPr/>
        <a:lstStyle/>
        <a:p>
          <a:endParaRPr lang="en-US"/>
        </a:p>
      </dgm:t>
    </dgm:pt>
    <dgm:pt modelId="{C0A6051C-1FC2-4C61-B033-3233DF9DFBA5}">
      <dgm:prSet/>
      <dgm:spPr/>
      <dgm:t>
        <a:bodyPr/>
        <a:lstStyle/>
        <a:p>
          <a:r>
            <a:rPr lang="en-US"/>
            <a:t>Detect if Text from STT result satisfy the pre-defined rules in the rules template file</a:t>
          </a:r>
        </a:p>
      </dgm:t>
    </dgm:pt>
    <dgm:pt modelId="{24BFCC32-E647-40BA-931F-664992C1A409}" cxnId="{70C6DAE0-B038-4ACD-BCAF-C45D2A87D5D0}" type="parTrans">
      <dgm:prSet/>
      <dgm:spPr/>
      <dgm:t>
        <a:bodyPr/>
        <a:lstStyle/>
        <a:p>
          <a:endParaRPr lang="en-US"/>
        </a:p>
      </dgm:t>
    </dgm:pt>
    <dgm:pt modelId="{9B3BC4E8-9888-4861-A4D0-F91A07058DAA}" cxnId="{70C6DAE0-B038-4ACD-BCAF-C45D2A87D5D0}" type="sibTrans">
      <dgm:prSet/>
      <dgm:spPr/>
      <dgm:t>
        <a:bodyPr/>
        <a:lstStyle/>
        <a:p>
          <a:endParaRPr lang="en-US"/>
        </a:p>
      </dgm:t>
    </dgm:pt>
    <dgm:pt modelId="{F80BC4A2-7868-4ADE-A31C-D105C1B2F0F4}">
      <dgm:prSet/>
      <dgm:spPr/>
      <dgm:t>
        <a:bodyPr/>
        <a:lstStyle/>
        <a:p>
          <a:r>
            <a:rPr lang="en-US"/>
            <a:t>Detect if Text from STT result contains the words</a:t>
          </a:r>
        </a:p>
      </dgm:t>
    </dgm:pt>
    <dgm:pt modelId="{FEB324CB-5E98-424F-B90A-EBD8E49E4CFA}" cxnId="{A0FD64F1-2F07-4635-B5E8-A7AB06C408A5}" type="parTrans">
      <dgm:prSet/>
      <dgm:spPr/>
      <dgm:t>
        <a:bodyPr/>
        <a:lstStyle/>
        <a:p>
          <a:endParaRPr lang="en-US"/>
        </a:p>
      </dgm:t>
    </dgm:pt>
    <dgm:pt modelId="{AB9BD4E0-1043-46FE-84F9-4A201DB19AA0}" cxnId="{A0FD64F1-2F07-4635-B5E8-A7AB06C408A5}" type="sibTrans">
      <dgm:prSet/>
      <dgm:spPr/>
      <dgm:t>
        <a:bodyPr/>
        <a:lstStyle/>
        <a:p>
          <a:endParaRPr lang="en-US"/>
        </a:p>
      </dgm:t>
    </dgm:pt>
    <dgm:pt modelId="{846E3588-BC59-43EE-AB52-AB6063CA641E}" type="pres">
      <dgm:prSet presAssocID="{C3F8A981-3E44-4F9E-9620-E1436454B455}" presName="linear" presStyleCnt="0">
        <dgm:presLayoutVars>
          <dgm:dir/>
          <dgm:animLvl val="lvl"/>
          <dgm:resizeHandles val="exact"/>
        </dgm:presLayoutVars>
      </dgm:prSet>
      <dgm:spPr/>
    </dgm:pt>
    <dgm:pt modelId="{D5D18033-31D7-449D-A033-DFC3E74FE5FE}" type="pres">
      <dgm:prSet presAssocID="{CE2FAB6E-AF1B-4F12-89F1-3294CF601EB5}" presName="parentLin" presStyleCnt="0"/>
      <dgm:spPr/>
    </dgm:pt>
    <dgm:pt modelId="{7D2D546B-6B93-4026-8E01-B52BD2D5BE8A}" type="pres">
      <dgm:prSet presAssocID="{CE2FAB6E-AF1B-4F12-89F1-3294CF601EB5}" presName="parentLeftMargin" presStyleLbl="node1" presStyleIdx="0" presStyleCnt="2"/>
      <dgm:spPr/>
    </dgm:pt>
    <dgm:pt modelId="{DB4073A3-93B1-49C9-BDDA-82CFBB4A176A}" type="pres">
      <dgm:prSet presAssocID="{CE2FAB6E-AF1B-4F12-89F1-3294CF601EB5}" presName="parentText" presStyleLbl="node1" presStyleIdx="0" presStyleCnt="2">
        <dgm:presLayoutVars>
          <dgm:chMax val="0"/>
          <dgm:bulletEnabled val="1"/>
        </dgm:presLayoutVars>
      </dgm:prSet>
      <dgm:spPr/>
    </dgm:pt>
    <dgm:pt modelId="{1D9FD9E7-0A23-458C-B996-137EE7F158CC}" type="pres">
      <dgm:prSet presAssocID="{CE2FAB6E-AF1B-4F12-89F1-3294CF601EB5}" presName="negativeSpace" presStyleCnt="0"/>
      <dgm:spPr/>
    </dgm:pt>
    <dgm:pt modelId="{3E5D1832-DE10-4C23-88B9-7F826816F1D4}" type="pres">
      <dgm:prSet presAssocID="{CE2FAB6E-AF1B-4F12-89F1-3294CF601EB5}" presName="childText" presStyleLbl="conFgAcc1" presStyleIdx="0" presStyleCnt="2">
        <dgm:presLayoutVars>
          <dgm:bulletEnabled val="1"/>
        </dgm:presLayoutVars>
      </dgm:prSet>
      <dgm:spPr/>
    </dgm:pt>
    <dgm:pt modelId="{305F6A71-AB7E-43CF-A942-273762F0F034}" type="pres">
      <dgm:prSet presAssocID="{DBE38888-0A22-4979-B435-392EB13919E4}" presName="spaceBetweenRectangles" presStyleCnt="0"/>
      <dgm:spPr/>
    </dgm:pt>
    <dgm:pt modelId="{34E03932-2ED8-447C-A4AD-8A05E66F7A35}" type="pres">
      <dgm:prSet presAssocID="{BEE8A673-02C8-4077-BDD4-82968FE0AF7B}" presName="parentLin" presStyleCnt="0"/>
      <dgm:spPr/>
    </dgm:pt>
    <dgm:pt modelId="{4D7B89E5-8175-4E23-BC28-CD692EBBFC7B}" type="pres">
      <dgm:prSet presAssocID="{BEE8A673-02C8-4077-BDD4-82968FE0AF7B}" presName="parentLeftMargin" presStyleLbl="node1" presStyleIdx="0" presStyleCnt="2"/>
      <dgm:spPr/>
    </dgm:pt>
    <dgm:pt modelId="{BF342D8E-334C-4359-B850-EFD6FF9FBC44}" type="pres">
      <dgm:prSet presAssocID="{BEE8A673-02C8-4077-BDD4-82968FE0AF7B}" presName="parentText" presStyleLbl="node1" presStyleIdx="1" presStyleCnt="2">
        <dgm:presLayoutVars>
          <dgm:chMax val="0"/>
          <dgm:bulletEnabled val="1"/>
        </dgm:presLayoutVars>
      </dgm:prSet>
      <dgm:spPr/>
    </dgm:pt>
    <dgm:pt modelId="{E257F153-A500-4D66-B987-8E18E898158D}" type="pres">
      <dgm:prSet presAssocID="{BEE8A673-02C8-4077-BDD4-82968FE0AF7B}" presName="negativeSpace" presStyleCnt="0"/>
      <dgm:spPr/>
    </dgm:pt>
    <dgm:pt modelId="{BD8469B8-2949-448B-BDFD-404542A446FD}" type="pres">
      <dgm:prSet presAssocID="{BEE8A673-02C8-4077-BDD4-82968FE0AF7B}" presName="childText" presStyleLbl="conFgAcc1" presStyleIdx="1" presStyleCnt="2">
        <dgm:presLayoutVars>
          <dgm:bulletEnabled val="1"/>
        </dgm:presLayoutVars>
      </dgm:prSet>
      <dgm:spPr/>
    </dgm:pt>
  </dgm:ptLst>
  <dgm:cxnLst>
    <dgm:cxn modelId="{1DBA940D-BCF6-4B56-941F-D8562AFA4D98}" srcId="{C3F8A981-3E44-4F9E-9620-E1436454B455}" destId="{BEE8A673-02C8-4077-BDD4-82968FE0AF7B}" srcOrd="1" destOrd="0" parTransId="{3977EEA2-13AB-4264-A7D4-0567E53BFB5E}" sibTransId="{4D4179DF-3085-4230-9675-E60D141514D9}"/>
    <dgm:cxn modelId="{14FBEA17-1857-4AA7-8437-857D461985BB}" srcId="{C3F8A981-3E44-4F9E-9620-E1436454B455}" destId="{CE2FAB6E-AF1B-4F12-89F1-3294CF601EB5}" srcOrd="0" destOrd="0" parTransId="{8106A99B-49D9-4C6D-B01D-24D512E14F31}" sibTransId="{DBE38888-0A22-4979-B435-392EB13919E4}"/>
    <dgm:cxn modelId="{78F8311F-043A-4EEF-BE55-419F6A49BF7E}" type="presOf" srcId="{CE2FAB6E-AF1B-4F12-89F1-3294CF601EB5}" destId="{DB4073A3-93B1-49C9-BDDA-82CFBB4A176A}" srcOrd="1" destOrd="0" presId="urn:microsoft.com/office/officeart/2005/8/layout/list1"/>
    <dgm:cxn modelId="{BDAC0433-B1E9-4B5E-9689-303D1BD3E4F3}" type="presOf" srcId="{86F36198-F4E3-4C91-8A09-6E83716E3537}" destId="{3E5D1832-DE10-4C23-88B9-7F826816F1D4}" srcOrd="0" destOrd="0" presId="urn:microsoft.com/office/officeart/2005/8/layout/list1"/>
    <dgm:cxn modelId="{697EC734-AC18-4D49-8AC1-1627FFEF5F65}" type="presOf" srcId="{BEE8A673-02C8-4077-BDD4-82968FE0AF7B}" destId="{BF342D8E-334C-4359-B850-EFD6FF9FBC44}" srcOrd="1" destOrd="0" presId="urn:microsoft.com/office/officeart/2005/8/layout/list1"/>
    <dgm:cxn modelId="{4199C462-11C7-4BD2-9DD2-586BA2C2B19C}" type="presOf" srcId="{C0A6051C-1FC2-4C61-B033-3233DF9DFBA5}" destId="{BD8469B8-2949-448B-BDFD-404542A446FD}" srcOrd="0" destOrd="1" presId="urn:microsoft.com/office/officeart/2005/8/layout/list1"/>
    <dgm:cxn modelId="{0EC8C843-9081-48DA-9EAC-2DF0C5B6ADEA}" type="presOf" srcId="{F80BC4A2-7868-4ADE-A31C-D105C1B2F0F4}" destId="{3E5D1832-DE10-4C23-88B9-7F826816F1D4}" srcOrd="0" destOrd="1" presId="urn:microsoft.com/office/officeart/2005/8/layout/list1"/>
    <dgm:cxn modelId="{057D5557-E71C-411B-BA37-B9999720DDA5}" srcId="{CE2FAB6E-AF1B-4F12-89F1-3294CF601EB5}" destId="{86F36198-F4E3-4C91-8A09-6E83716E3537}" srcOrd="0" destOrd="0" parTransId="{EA204BCE-0917-46D8-8672-067A088FEB02}" sibTransId="{5B3BF546-3355-4E3E-B1F9-7CD20A69021C}"/>
    <dgm:cxn modelId="{B62B0393-2EBE-4078-AD6A-D615029D5D1A}" type="presOf" srcId="{CE2FAB6E-AF1B-4F12-89F1-3294CF601EB5}" destId="{7D2D546B-6B93-4026-8E01-B52BD2D5BE8A}" srcOrd="0" destOrd="0" presId="urn:microsoft.com/office/officeart/2005/8/layout/list1"/>
    <dgm:cxn modelId="{CAC66BBE-FD79-426C-A6B5-6D60846BDCCD}" type="presOf" srcId="{40E82E48-D39A-492D-B96E-A1CB0AE8A286}" destId="{BD8469B8-2949-448B-BDFD-404542A446FD}" srcOrd="0" destOrd="0" presId="urn:microsoft.com/office/officeart/2005/8/layout/list1"/>
    <dgm:cxn modelId="{0D21D0D9-7598-4A8A-86F8-A294AEE94672}" type="presOf" srcId="{C3F8A981-3E44-4F9E-9620-E1436454B455}" destId="{846E3588-BC59-43EE-AB52-AB6063CA641E}" srcOrd="0" destOrd="0" presId="urn:microsoft.com/office/officeart/2005/8/layout/list1"/>
    <dgm:cxn modelId="{70C6DAE0-B038-4ACD-BCAF-C45D2A87D5D0}" srcId="{BEE8A673-02C8-4077-BDD4-82968FE0AF7B}" destId="{C0A6051C-1FC2-4C61-B033-3233DF9DFBA5}" srcOrd="1" destOrd="0" parTransId="{24BFCC32-E647-40BA-931F-664992C1A409}" sibTransId="{9B3BC4E8-9888-4861-A4D0-F91A07058DAA}"/>
    <dgm:cxn modelId="{7961F2E2-9D05-4FB0-902A-6EF65519B25A}" type="presOf" srcId="{BEE8A673-02C8-4077-BDD4-82968FE0AF7B}" destId="{4D7B89E5-8175-4E23-BC28-CD692EBBFC7B}" srcOrd="0" destOrd="0" presId="urn:microsoft.com/office/officeart/2005/8/layout/list1"/>
    <dgm:cxn modelId="{DAD771EA-2CC3-48F2-90DE-400401EE7DE2}" srcId="{BEE8A673-02C8-4077-BDD4-82968FE0AF7B}" destId="{40E82E48-D39A-492D-B96E-A1CB0AE8A286}" srcOrd="0" destOrd="0" parTransId="{BEC7F4F2-E8CB-49B4-AAC1-01E8614A22C8}" sibTransId="{FD574DAD-23A6-4E48-A453-9C7765D78890}"/>
    <dgm:cxn modelId="{A0FD64F1-2F07-4635-B5E8-A7AB06C408A5}" srcId="{CE2FAB6E-AF1B-4F12-89F1-3294CF601EB5}" destId="{F80BC4A2-7868-4ADE-A31C-D105C1B2F0F4}" srcOrd="1" destOrd="0" parTransId="{FEB324CB-5E98-424F-B90A-EBD8E49E4CFA}" sibTransId="{AB9BD4E0-1043-46FE-84F9-4A201DB19AA0}"/>
    <dgm:cxn modelId="{1330A329-ADDA-4EF3-88D2-858D3A858A2D}" type="presParOf" srcId="{846E3588-BC59-43EE-AB52-AB6063CA641E}" destId="{D5D18033-31D7-449D-A033-DFC3E74FE5FE}" srcOrd="0" destOrd="0" presId="urn:microsoft.com/office/officeart/2005/8/layout/list1"/>
    <dgm:cxn modelId="{6F13C5A0-AED8-42F6-B0A3-9A9B0BB4C26C}" type="presParOf" srcId="{D5D18033-31D7-449D-A033-DFC3E74FE5FE}" destId="{7D2D546B-6B93-4026-8E01-B52BD2D5BE8A}" srcOrd="0" destOrd="0" presId="urn:microsoft.com/office/officeart/2005/8/layout/list1"/>
    <dgm:cxn modelId="{8FA5304C-1BE4-460F-8F7A-4ED42ACD9C03}" type="presParOf" srcId="{D5D18033-31D7-449D-A033-DFC3E74FE5FE}" destId="{DB4073A3-93B1-49C9-BDDA-82CFBB4A176A}" srcOrd="1" destOrd="0" presId="urn:microsoft.com/office/officeart/2005/8/layout/list1"/>
    <dgm:cxn modelId="{E4F064D6-2D37-40BE-AE51-358A700E3732}" type="presParOf" srcId="{846E3588-BC59-43EE-AB52-AB6063CA641E}" destId="{1D9FD9E7-0A23-458C-B996-137EE7F158CC}" srcOrd="1" destOrd="0" presId="urn:microsoft.com/office/officeart/2005/8/layout/list1"/>
    <dgm:cxn modelId="{5E84908A-DDA7-4A1D-94DB-56E3AB6AC11C}" type="presParOf" srcId="{846E3588-BC59-43EE-AB52-AB6063CA641E}" destId="{3E5D1832-DE10-4C23-88B9-7F826816F1D4}" srcOrd="2" destOrd="0" presId="urn:microsoft.com/office/officeart/2005/8/layout/list1"/>
    <dgm:cxn modelId="{AB5119EF-8046-4F7F-AC65-FA95E39B2DD2}" type="presParOf" srcId="{846E3588-BC59-43EE-AB52-AB6063CA641E}" destId="{305F6A71-AB7E-43CF-A942-273762F0F034}" srcOrd="3" destOrd="0" presId="urn:microsoft.com/office/officeart/2005/8/layout/list1"/>
    <dgm:cxn modelId="{425F6850-654C-442B-9746-8DA6EEE82C46}" type="presParOf" srcId="{846E3588-BC59-43EE-AB52-AB6063CA641E}" destId="{34E03932-2ED8-447C-A4AD-8A05E66F7A35}" srcOrd="4" destOrd="0" presId="urn:microsoft.com/office/officeart/2005/8/layout/list1"/>
    <dgm:cxn modelId="{27BD465C-A455-4EEE-8B57-6BCCFB228463}" type="presParOf" srcId="{34E03932-2ED8-447C-A4AD-8A05E66F7A35}" destId="{4D7B89E5-8175-4E23-BC28-CD692EBBFC7B}" srcOrd="0" destOrd="0" presId="urn:microsoft.com/office/officeart/2005/8/layout/list1"/>
    <dgm:cxn modelId="{5175F65A-E6F6-47BA-8BE4-C7EDEFB9B2CE}" type="presParOf" srcId="{34E03932-2ED8-447C-A4AD-8A05E66F7A35}" destId="{BF342D8E-334C-4359-B850-EFD6FF9FBC44}" srcOrd="1" destOrd="0" presId="urn:microsoft.com/office/officeart/2005/8/layout/list1"/>
    <dgm:cxn modelId="{A8DC4890-4D10-4C22-A262-F4765D4CB115}" type="presParOf" srcId="{846E3588-BC59-43EE-AB52-AB6063CA641E}" destId="{E257F153-A500-4D66-B987-8E18E898158D}" srcOrd="5" destOrd="0" presId="urn:microsoft.com/office/officeart/2005/8/layout/list1"/>
    <dgm:cxn modelId="{FDA0619E-4BB0-4508-8450-900DD1390A8D}" type="presParOf" srcId="{846E3588-BC59-43EE-AB52-AB6063CA641E}" destId="{BD8469B8-2949-448B-BDFD-404542A446FD}" srcOrd="6"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5D1832-DE10-4C23-88B9-7F826816F1D4}">
      <dsp:nvSpPr>
        <dsp:cNvPr id="0" name=""/>
        <dsp:cNvSpPr/>
      </dsp:nvSpPr>
      <dsp:spPr>
        <a:xfrm>
          <a:off x="0" y="323821"/>
          <a:ext cx="5733143" cy="13041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956" tIns="374904" rIns="44495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Mark the words to be directly replaced with target words in template.</a:t>
          </a:r>
        </a:p>
        <a:p>
          <a:pPr marL="171450" lvl="1" indent="-171450" algn="l" defTabSz="800100">
            <a:lnSpc>
              <a:spcPct val="90000"/>
            </a:lnSpc>
            <a:spcBef>
              <a:spcPct val="0"/>
            </a:spcBef>
            <a:spcAft>
              <a:spcPct val="15000"/>
            </a:spcAft>
            <a:buChar char="•"/>
          </a:pPr>
          <a:r>
            <a:rPr lang="en-US" sz="1800" kern="1200"/>
            <a:t>Detect if Text from STT result contains the words</a:t>
          </a:r>
        </a:p>
      </dsp:txBody>
      <dsp:txXfrm>
        <a:off x="0" y="323821"/>
        <a:ext cx="5733143" cy="1304100"/>
      </dsp:txXfrm>
    </dsp:sp>
    <dsp:sp modelId="{DB4073A3-93B1-49C9-BDDA-82CFBB4A176A}">
      <dsp:nvSpPr>
        <dsp:cNvPr id="0" name=""/>
        <dsp:cNvSpPr/>
      </dsp:nvSpPr>
      <dsp:spPr>
        <a:xfrm>
          <a:off x="286657" y="58141"/>
          <a:ext cx="4013200"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1689" tIns="0" rIns="151689" bIns="0" numCol="1" spcCol="1270" anchor="ctr" anchorCtr="0">
          <a:noAutofit/>
        </a:bodyPr>
        <a:lstStyle/>
        <a:p>
          <a:pPr marL="0" lvl="0" indent="0" algn="l" defTabSz="800100">
            <a:lnSpc>
              <a:spcPct val="90000"/>
            </a:lnSpc>
            <a:spcBef>
              <a:spcPct val="0"/>
            </a:spcBef>
            <a:spcAft>
              <a:spcPct val="35000"/>
            </a:spcAft>
            <a:buNone/>
          </a:pPr>
          <a:r>
            <a:rPr lang="en-US" sz="1800" kern="1200"/>
            <a:t>Direct Replacement</a:t>
          </a:r>
        </a:p>
      </dsp:txBody>
      <dsp:txXfrm>
        <a:off x="312596" y="84080"/>
        <a:ext cx="3961322" cy="479482"/>
      </dsp:txXfrm>
    </dsp:sp>
    <dsp:sp modelId="{BD8469B8-2949-448B-BDFD-404542A446FD}">
      <dsp:nvSpPr>
        <dsp:cNvPr id="0" name=""/>
        <dsp:cNvSpPr/>
      </dsp:nvSpPr>
      <dsp:spPr>
        <a:xfrm>
          <a:off x="0" y="1990802"/>
          <a:ext cx="5733143" cy="13041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956" tIns="374904" rIns="44495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POS Tagging the words in STT result</a:t>
          </a:r>
        </a:p>
        <a:p>
          <a:pPr marL="171450" lvl="1" indent="-171450" algn="l" defTabSz="800100">
            <a:lnSpc>
              <a:spcPct val="90000"/>
            </a:lnSpc>
            <a:spcBef>
              <a:spcPct val="0"/>
            </a:spcBef>
            <a:spcAft>
              <a:spcPct val="15000"/>
            </a:spcAft>
            <a:buChar char="•"/>
          </a:pPr>
          <a:r>
            <a:rPr lang="en-US" sz="1800" kern="1200"/>
            <a:t>Detect if Text from STT result satisfy the pre-defined rules in the rules template file</a:t>
          </a:r>
        </a:p>
      </dsp:txBody>
      <dsp:txXfrm>
        <a:off x="0" y="1990802"/>
        <a:ext cx="5733143" cy="1304100"/>
      </dsp:txXfrm>
    </dsp:sp>
    <dsp:sp modelId="{BF342D8E-334C-4359-B850-EFD6FF9FBC44}">
      <dsp:nvSpPr>
        <dsp:cNvPr id="0" name=""/>
        <dsp:cNvSpPr/>
      </dsp:nvSpPr>
      <dsp:spPr>
        <a:xfrm>
          <a:off x="286657" y="1725122"/>
          <a:ext cx="4013200"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1689" tIns="0" rIns="151689" bIns="0" numCol="1" spcCol="1270" anchor="ctr" anchorCtr="0">
          <a:noAutofit/>
        </a:bodyPr>
        <a:lstStyle/>
        <a:p>
          <a:pPr marL="0" lvl="0" indent="0" algn="l" defTabSz="800100">
            <a:lnSpc>
              <a:spcPct val="90000"/>
            </a:lnSpc>
            <a:spcBef>
              <a:spcPct val="0"/>
            </a:spcBef>
            <a:spcAft>
              <a:spcPct val="35000"/>
            </a:spcAft>
            <a:buNone/>
          </a:pPr>
          <a:r>
            <a:rPr lang="en-US" sz="1800" kern="1200"/>
            <a:t>POS Tagger</a:t>
          </a:r>
        </a:p>
      </dsp:txBody>
      <dsp:txXfrm>
        <a:off x="312596" y="1751061"/>
        <a:ext cx="3961322"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a:t>BASIC LAYOUT</a:t>
            </a:r>
            <a:endParaRPr lang="en-US" altLang="ko-KR"/>
          </a:p>
        </p:txBody>
      </p:sp>
      <p:sp>
        <p:nvSpPr>
          <p:cNvPr id="3" name="Date Placeholder 2"/>
          <p:cNvSpPr>
            <a:spLocks noGrp="1"/>
          </p:cNvSpPr>
          <p:nvPr>
            <p:ph type="dt" sz="half" idx="11"/>
          </p:nvPr>
        </p:nvSpPr>
        <p:spPr/>
        <p:txBody>
          <a:bodyPr/>
          <a:lstStyle/>
          <a:p>
            <a:fld id="{0EE76918-E559-3D49-ADCA-3C53E433209B}" type="datetime1">
              <a:rPr lang="en-SG" smtClean="0"/>
            </a:fld>
            <a:endParaRPr lang="en-GB"/>
          </a:p>
        </p:txBody>
      </p:sp>
      <p:sp>
        <p:nvSpPr>
          <p:cNvPr id="4" name="Footer Placeholder 3"/>
          <p:cNvSpPr>
            <a:spLocks noGrp="1"/>
          </p:cNvSpPr>
          <p:nvPr>
            <p:ph type="ftr" sz="quarter" idx="12"/>
          </p:nvPr>
        </p:nvSpPr>
        <p:spPr/>
        <p:txBody>
          <a:bodyPr/>
          <a:lstStyle/>
          <a:p>
            <a:endParaRPr lang="en-GB"/>
          </a:p>
        </p:txBody>
      </p:sp>
      <p:sp>
        <p:nvSpPr>
          <p:cNvPr id="5" name="Slide Number Placeholder 4"/>
          <p:cNvSpPr>
            <a:spLocks noGrp="1"/>
          </p:cNvSpPr>
          <p:nvPr>
            <p:ph type="sldNum" sz="quarter" idx="13"/>
          </p:nvPr>
        </p:nvSpPr>
        <p:spPr/>
        <p:txBody>
          <a:bodyPr/>
          <a:lstStyle/>
          <a:p>
            <a:fld id="{330EA680-D336-4FF7-8B7A-9848BB0A1C32}"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79.xml"/><Relationship Id="rId5" Type="http://schemas.openxmlformats.org/officeDocument/2006/relationships/image" Target="../media/image2.svg"/><Relationship Id="rId4" Type="http://schemas.openxmlformats.org/officeDocument/2006/relationships/image" Target="../media/image9.png"/><Relationship Id="rId3" Type="http://schemas.openxmlformats.org/officeDocument/2006/relationships/image" Target="../media/image1.svg"/><Relationship Id="rId2" Type="http://schemas.openxmlformats.org/officeDocument/2006/relationships/image" Target="../media/image8.png"/><Relationship Id="rId1" Type="http://schemas.openxmlformats.org/officeDocument/2006/relationships/tags" Target="../tags/tag78.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4.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6.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66.xml"/><Relationship Id="rId6" Type="http://schemas.openxmlformats.org/officeDocument/2006/relationships/image" Target="../media/image1.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8.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3.xml"/><Relationship Id="rId1" Type="http://schemas.openxmlformats.org/officeDocument/2006/relationships/tags" Target="../tags/tag9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4.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95.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0.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1.xml"/><Relationship Id="rId2" Type="http://schemas.openxmlformats.org/officeDocument/2006/relationships/image" Target="../media/image4.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3.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a:t>Extra step</a:t>
            </a:r>
            <a:r>
              <a:rPr lang="zh-CN" altLang="zh-CN"/>
              <a:t> maintenance</a:t>
            </a:r>
            <a:endParaRPr lang="zh-CN" altLang="zh-CN"/>
          </a:p>
        </p:txBody>
      </p:sp>
      <p:sp>
        <p:nvSpPr>
          <p:cNvPr id="3" name="副标题 2"/>
          <p:cNvSpPr>
            <a:spLocks noGrp="1"/>
          </p:cNvSpPr>
          <p:nvPr>
            <p:ph type="subTitle" idx="1"/>
            <p:custDataLst>
              <p:tags r:id="rId2"/>
            </p:custDataLst>
          </p:nvPr>
        </p:nvSpPr>
        <p:spPr/>
        <p:txBody>
          <a:bodyPr/>
          <a:p>
            <a:pPr marL="342900" indent="-342900">
              <a:buFont typeface="Arial" panose="020B0604020202020204" pitchFamily="34" charset="0"/>
              <a:buChar char="•"/>
            </a:pPr>
            <a:r>
              <a:rPr lang="en-US" altLang="zh-CN"/>
              <a:t>Maintain word replacement function</a:t>
            </a:r>
            <a:endParaRPr lang="zh-CN" altLang="en-US"/>
          </a:p>
          <a:p>
            <a:pPr marL="342900" indent="-342900">
              <a:buFont typeface="Arial" panose="020B0604020202020204" pitchFamily="34" charset="0"/>
              <a:buChar char="•"/>
            </a:pPr>
            <a:r>
              <a:rPr lang="en-US" altLang="zh-CN"/>
              <a:t>Maintain m</a:t>
            </a:r>
            <a:r>
              <a:rPr lang="en-US" altLang="zh-CN">
                <a:ea typeface="宋体" panose="02010600030101010101" pitchFamily="2" charset="-122"/>
                <a:cs typeface="Arial" panose="020B0604020202020204"/>
                <a:sym typeface="+mn-ea"/>
              </a:rPr>
              <a:t>asking profanity function</a:t>
            </a:r>
            <a:endParaRPr lang="en-US" altLang="zh-CN"/>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608400" y="140405"/>
            <a:ext cx="10969200" cy="705600"/>
          </a:xfrm>
        </p:spPr>
        <p:txBody>
          <a:bodyPr/>
          <a:p>
            <a:r>
              <a:rPr lang="en-US" altLang="zh-CN" sz="2400">
                <a:sym typeface="+mn-ea"/>
              </a:rPr>
              <a:t>Maintain m</a:t>
            </a:r>
            <a:r>
              <a:rPr lang="en-US" altLang="zh-CN" sz="2400">
                <a:ea typeface="宋体" panose="02010600030101010101" pitchFamily="2" charset="-122"/>
                <a:cs typeface="Arial" panose="020B0604020202020204"/>
                <a:sym typeface="+mn-ea"/>
              </a:rPr>
              <a:t>asking profanity function</a:t>
            </a:r>
            <a:endParaRPr lang="en-US" altLang="zh-CN" sz="2400">
              <a:sym typeface="+mn-ea"/>
            </a:endParaRPr>
          </a:p>
        </p:txBody>
      </p:sp>
      <p:sp>
        <p:nvSpPr>
          <p:cNvPr id="5" name="内容占位符 4"/>
          <p:cNvSpPr>
            <a:spLocks noGrp="1"/>
          </p:cNvSpPr>
          <p:nvPr>
            <p:ph idx="1"/>
          </p:nvPr>
        </p:nvSpPr>
        <p:spPr>
          <a:xfrm>
            <a:off x="611505" y="845820"/>
            <a:ext cx="10968990" cy="1543050"/>
          </a:xfrm>
        </p:spPr>
        <p:txBody>
          <a:bodyPr/>
          <a:p>
            <a:r>
              <a:rPr lang="zh-CN" altLang="en-US" b="1">
                <a:latin typeface="微软雅黑" panose="020B0503020204020204" pitchFamily="34" charset="-122"/>
                <a:cs typeface="Calibri" panose="020F0502020204030204" charset="0"/>
                <a:sym typeface="+mn-ea"/>
              </a:rPr>
              <a:t>How to maintain?</a:t>
            </a:r>
            <a:endParaRPr lang="en-US" altLang="zh-CN" b="1"/>
          </a:p>
          <a:p>
            <a:r>
              <a:rPr lang="en-US" altLang="zh-CN">
                <a:sym typeface="+mn-ea"/>
              </a:rPr>
              <a:t>Just add or delete words in the </a:t>
            </a:r>
            <a:r>
              <a:rPr lang="en-US" b="1">
                <a:sym typeface="+mn-ea"/>
              </a:rPr>
              <a:t>swear_words_list.txt.</a:t>
            </a:r>
            <a:endParaRPr lang="en-US" b="1">
              <a:sym typeface="+mn-ea"/>
            </a:endParaRPr>
          </a:p>
          <a:p>
            <a:r>
              <a:rPr lang="en-US" altLang="zh-CN" b="1">
                <a:sym typeface="+mn-ea"/>
              </a:rPr>
              <a:t>Path: uob_website/analysis/utils/swear_words_list.txt</a:t>
            </a:r>
            <a:endParaRPr lang="en-US" altLang="zh-CN">
              <a:sym typeface="+mn-ea"/>
            </a:endParaRPr>
          </a:p>
        </p:txBody>
      </p:sp>
      <p:grpSp>
        <p:nvGrpSpPr>
          <p:cNvPr id="15" name="组合 14"/>
          <p:cNvGrpSpPr/>
          <p:nvPr/>
        </p:nvGrpSpPr>
        <p:grpSpPr>
          <a:xfrm>
            <a:off x="1056005" y="2334895"/>
            <a:ext cx="2553970" cy="3685540"/>
            <a:chOff x="12964" y="2911"/>
            <a:chExt cx="4022" cy="5804"/>
          </a:xfrm>
        </p:grpSpPr>
        <p:pic>
          <p:nvPicPr>
            <p:cNvPr id="6" name="图片 5"/>
            <p:cNvPicPr>
              <a:picLocks noChangeAspect="1"/>
            </p:cNvPicPr>
            <p:nvPr/>
          </p:nvPicPr>
          <p:blipFill>
            <a:blip r:embed="rId1"/>
            <a:stretch>
              <a:fillRect/>
            </a:stretch>
          </p:blipFill>
          <p:spPr>
            <a:xfrm>
              <a:off x="14506" y="3762"/>
              <a:ext cx="2480" cy="4280"/>
            </a:xfrm>
            <a:prstGeom prst="rect">
              <a:avLst/>
            </a:prstGeom>
          </p:spPr>
        </p:pic>
        <p:sp>
          <p:nvSpPr>
            <p:cNvPr id="9" name="TextBox 11"/>
            <p:cNvSpPr txBox="1"/>
            <p:nvPr/>
          </p:nvSpPr>
          <p:spPr>
            <a:xfrm>
              <a:off x="12964" y="2911"/>
              <a:ext cx="4022" cy="580"/>
            </a:xfrm>
            <a:prstGeom prst="rect">
              <a:avLst/>
            </a:prstGeom>
            <a:noFill/>
          </p:spPr>
          <p:txBody>
            <a:bodyPr wrap="square" rtlCol="0">
              <a:spAutoFit/>
            </a:bodyPr>
            <a:p>
              <a:r>
                <a:rPr lang="en-US" b="1"/>
                <a:t>swear_words_list.txt </a:t>
              </a:r>
              <a:endParaRPr lang="en-US" b="1"/>
            </a:p>
          </p:txBody>
        </p:sp>
        <p:sp>
          <p:nvSpPr>
            <p:cNvPr id="14" name="TextBox 11"/>
            <p:cNvSpPr txBox="1"/>
            <p:nvPr/>
          </p:nvSpPr>
          <p:spPr>
            <a:xfrm>
              <a:off x="14286" y="8233"/>
              <a:ext cx="1378" cy="483"/>
            </a:xfrm>
            <a:prstGeom prst="rect">
              <a:avLst/>
            </a:prstGeom>
            <a:noFill/>
          </p:spPr>
          <p:txBody>
            <a:bodyPr wrap="none" rtlCol="0">
              <a:spAutoFit/>
            </a:bodyPr>
            <a:p>
              <a:r>
                <a:rPr lang="en-US" sz="1400"/>
                <a:t>Example </a:t>
              </a:r>
              <a:endParaRPr lang="en-US" sz="1400"/>
            </a:p>
          </p:txBody>
        </p:sp>
      </p:gr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Label</a:t>
            </a:r>
            <a:r>
              <a:rPr lang="en-US" altLang="zh-CN"/>
              <a:t>ing</a:t>
            </a:r>
            <a:r>
              <a:rPr lang="zh-CN" altLang="zh-CN"/>
              <a:t> maintenance</a:t>
            </a:r>
            <a:endParaRPr lang="zh-CN" altLang="zh-CN"/>
          </a:p>
        </p:txBody>
      </p:sp>
      <p:sp>
        <p:nvSpPr>
          <p:cNvPr id="3" name="副标题 2"/>
          <p:cNvSpPr>
            <a:spLocks noGrp="1"/>
          </p:cNvSpPr>
          <p:nvPr>
            <p:ph type="subTitle" idx="1"/>
            <p:custDataLst>
              <p:tags r:id="rId2"/>
            </p:custDataLst>
          </p:nvPr>
        </p:nvSpPr>
        <p:spPr/>
        <p:txBody>
          <a:bodyPr/>
          <a:p>
            <a:pPr marL="342900" indent="-342900">
              <a:buFont typeface="Arial" panose="020B0604020202020204" pitchFamily="34" charset="0"/>
              <a:buChar char="•"/>
            </a:pPr>
            <a:r>
              <a:rPr lang="en-US" altLang="zh-CN"/>
              <a:t>Maintain labeling t</a:t>
            </a:r>
            <a:r>
              <a:rPr lang="zh-CN" altLang="en-US"/>
              <a:t>emplate</a:t>
            </a:r>
            <a:endParaRPr lang="zh-CN" altLang="en-US"/>
          </a:p>
          <a:p>
            <a:pPr marL="342900" indent="-342900">
              <a:buFont typeface="Arial" panose="020B0604020202020204" pitchFamily="34" charset="0"/>
              <a:buChar char="•"/>
            </a:pPr>
            <a:r>
              <a:rPr lang="zh-CN" altLang="en-US"/>
              <a:t>Retrain the Word2Vec model on colab</a:t>
            </a:r>
            <a:endParaRPr lang="zh-CN" altLang="en-US"/>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Labeling</a:t>
            </a:r>
            <a:endParaRPr lang="en-US" altLang="zh-CN"/>
          </a:p>
        </p:txBody>
      </p:sp>
      <p:sp>
        <p:nvSpPr>
          <p:cNvPr id="3" name="内容占位符 2"/>
          <p:cNvSpPr>
            <a:spLocks noGrp="1"/>
          </p:cNvSpPr>
          <p:nvPr>
            <p:ph idx="1"/>
          </p:nvPr>
        </p:nvSpPr>
        <p:spPr>
          <a:xfrm>
            <a:off x="438220" y="1313870"/>
            <a:ext cx="10969200" cy="4759200"/>
          </a:xfrm>
        </p:spPr>
        <p:txBody>
          <a:bodyPr/>
          <a:p>
            <a:r>
              <a:rPr lang="en-US" altLang="zh-CN" b="1">
                <a:sym typeface="+mn-ea"/>
              </a:rPr>
              <a:t>What is the labeling used for? And h</a:t>
            </a:r>
            <a:r>
              <a:rPr lang="zh-CN" altLang="en-US" b="1">
                <a:sym typeface="+mn-ea"/>
              </a:rPr>
              <a:t>ow does it work?</a:t>
            </a:r>
            <a:endParaRPr lang="zh-CN" altLang="en-US" b="1">
              <a:sym typeface="+mn-ea"/>
            </a:endParaRPr>
          </a:p>
          <a:p>
            <a:endParaRPr lang="zh-CN" altLang="en-US"/>
          </a:p>
        </p:txBody>
      </p:sp>
      <p:graphicFrame>
        <p:nvGraphicFramePr>
          <p:cNvPr id="35" name="Table 35"/>
          <p:cNvGraphicFramePr>
            <a:graphicFrameLocks noGrp="1"/>
          </p:cNvGraphicFramePr>
          <p:nvPr>
            <p:custDataLst>
              <p:tags r:id="rId1"/>
            </p:custDataLst>
          </p:nvPr>
        </p:nvGraphicFramePr>
        <p:xfrm>
          <a:off x="1237262" y="1833562"/>
          <a:ext cx="3529641" cy="1259840"/>
        </p:xfrm>
        <a:graphic>
          <a:graphicData uri="http://schemas.openxmlformats.org/drawingml/2006/table">
            <a:tbl>
              <a:tblPr firstRow="1" bandRow="1">
                <a:tableStyleId>{F5AB1C69-6EDB-4FF4-983F-18BD219EF322}</a:tableStyleId>
              </a:tblPr>
              <a:tblGrid>
                <a:gridCol w="1354002"/>
                <a:gridCol w="2175639"/>
              </a:tblGrid>
              <a:tr h="370840">
                <a:tc>
                  <a:txBody>
                    <a:bodyPr/>
                    <a:p>
                      <a:r>
                        <a:rPr lang="en-US" sz="1400"/>
                        <a:t>Speaker Label</a:t>
                      </a:r>
                      <a:endParaRPr lang="en-US" sz="1400"/>
                    </a:p>
                  </a:txBody>
                  <a:tcPr/>
                </a:tc>
                <a:tc>
                  <a:txBody>
                    <a:bodyPr/>
                    <a:p>
                      <a:r>
                        <a:rPr lang="en-US" sz="1400"/>
                        <a:t>Text</a:t>
                      </a:r>
                      <a:endParaRPr lang="en-US" sz="1400"/>
                    </a:p>
                  </a:txBody>
                  <a:tcPr/>
                </a:tc>
              </a:tr>
              <a:tr h="370840">
                <a:tc>
                  <a:txBody>
                    <a:bodyPr/>
                    <a:p>
                      <a:r>
                        <a:rPr lang="en-US" sz="1400"/>
                        <a:t>Speaker 0</a:t>
                      </a:r>
                      <a:endParaRPr lang="en-US" sz="1400"/>
                    </a:p>
                  </a:txBody>
                  <a:tcPr/>
                </a:tc>
                <a:tc>
                  <a:txBody>
                    <a:bodyPr/>
                    <a:p>
                      <a:r>
                        <a:rPr lang="en-US" sz="1400"/>
                        <a:t>Hello</a:t>
                      </a:r>
                      <a:endParaRPr lang="en-US" sz="1400"/>
                    </a:p>
                  </a:txBody>
                  <a:tcPr/>
                </a:tc>
              </a:tr>
              <a:tr h="370840">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400"/>
                        <a:t>Speaker 1</a:t>
                      </a:r>
                      <a:endParaRPr lang="en-US" sz="1400"/>
                    </a:p>
                  </a:txBody>
                  <a:tcPr/>
                </a:tc>
                <a:tc>
                  <a:txBody>
                    <a:bodyPr/>
                    <a:p>
                      <a:r>
                        <a:rPr lang="en-US" sz="1400"/>
                        <a:t>Hello good afternoon</a:t>
                      </a:r>
                      <a:endParaRPr lang="en-US" sz="1400"/>
                    </a:p>
                  </a:txBody>
                  <a:tcPr/>
                </a:tc>
              </a:tr>
            </a:tbl>
          </a:graphicData>
        </a:graphic>
      </p:graphicFrame>
      <p:graphicFrame>
        <p:nvGraphicFramePr>
          <p:cNvPr id="36" name="Table 36"/>
          <p:cNvGraphicFramePr>
            <a:graphicFrameLocks noGrp="1"/>
          </p:cNvGraphicFramePr>
          <p:nvPr/>
        </p:nvGraphicFramePr>
        <p:xfrm>
          <a:off x="4323080" y="5009515"/>
          <a:ext cx="3093085" cy="1737360"/>
        </p:xfrm>
        <a:graphic>
          <a:graphicData uri="http://schemas.openxmlformats.org/drawingml/2006/table">
            <a:tbl>
              <a:tblPr firstRow="1" bandRow="1">
                <a:tableStyleId>{0505E3EF-67EA-436B-97B2-0124C06EBD24}</a:tableStyleId>
              </a:tblPr>
              <a:tblGrid>
                <a:gridCol w="3093085"/>
              </a:tblGrid>
              <a:tr h="304800">
                <a:tc>
                  <a:txBody>
                    <a:bodyPr/>
                    <a:p>
                      <a:pPr lvl="0">
                        <a:buNone/>
                      </a:pPr>
                      <a:r>
                        <a:rPr lang="en-US" sz="1400" b="0" kern="1200">
                          <a:solidFill>
                            <a:schemeClr val="dk1"/>
                          </a:solidFill>
                        </a:rPr>
                        <a:t>Hello, this is … calling from UOB</a:t>
                      </a:r>
                      <a:endParaRPr lang="en-US" sz="1400" b="0" kern="1200">
                        <a:solidFill>
                          <a:schemeClr val="dk1"/>
                        </a:solidFill>
                      </a:endParaRPr>
                    </a:p>
                  </a:txBody>
                  <a:tcPr/>
                </a:tc>
              </a:tr>
              <a:tr h="304800">
                <a:tc>
                  <a:txBody>
                    <a:bodyPr/>
                    <a:p>
                      <a:r>
                        <a:rPr lang="en-US" sz="1400" b="0" kern="1200">
                          <a:solidFill>
                            <a:schemeClr val="dk1"/>
                          </a:solidFill>
                        </a:rPr>
                        <a:t>NRIC/Passport number</a:t>
                      </a:r>
                      <a:endParaRPr lang="en-US" sz="1400" b="0" kern="1200">
                        <a:solidFill>
                          <a:schemeClr val="dk1"/>
                        </a:solidFill>
                        <a:latin typeface="+mn-lt"/>
                        <a:ea typeface="+mn-ea"/>
                        <a:cs typeface="+mn-cs"/>
                      </a:endParaRPr>
                    </a:p>
                  </a:txBody>
                  <a:tcPr/>
                </a:tc>
              </a:tr>
              <a:tr h="304800">
                <a:tc>
                  <a:txBody>
                    <a:bodyPr/>
                    <a:p>
                      <a:r>
                        <a:rPr lang="en-US" sz="1400"/>
                        <a:t>Your education qualification</a:t>
                      </a:r>
                      <a:endParaRPr lang="en-US" sz="1400"/>
                    </a:p>
                  </a:txBody>
                  <a:tcPr/>
                </a:tc>
              </a:tr>
              <a:tr h="518160">
                <a:tc>
                  <a:txBody>
                    <a:bodyPr/>
                    <a:p>
                      <a:r>
                        <a:rPr lang="en-US" sz="1400"/>
                        <a:t>Length of investment required from you</a:t>
                      </a:r>
                      <a:endParaRPr lang="en-US" sz="1400"/>
                    </a:p>
                  </a:txBody>
                  <a:tcPr/>
                </a:tc>
              </a:tr>
              <a:tr h="304800">
                <a:tc>
                  <a:txBody>
                    <a:bodyPr/>
                    <a:p>
                      <a:r>
                        <a:rPr lang="en-US" sz="1400"/>
                        <a:t>……</a:t>
                      </a:r>
                      <a:endParaRPr lang="en-US" sz="1400"/>
                    </a:p>
                  </a:txBody>
                  <a:tcPr/>
                </a:tc>
              </a:tr>
            </a:tbl>
          </a:graphicData>
        </a:graphic>
      </p:graphicFrame>
      <p:grpSp>
        <p:nvGrpSpPr>
          <p:cNvPr id="7" name="组合 6"/>
          <p:cNvGrpSpPr/>
          <p:nvPr/>
        </p:nvGrpSpPr>
        <p:grpSpPr>
          <a:xfrm>
            <a:off x="2052955" y="2640330"/>
            <a:ext cx="8979384" cy="2240280"/>
            <a:chOff x="2337" y="4078"/>
            <a:chExt cx="15400" cy="4532"/>
          </a:xfrm>
        </p:grpSpPr>
        <p:sp>
          <p:nvSpPr>
            <p:cNvPr id="8" name="Rectangle 7"/>
            <p:cNvSpPr/>
            <p:nvPr/>
          </p:nvSpPr>
          <p:spPr>
            <a:xfrm>
              <a:off x="2337" y="5172"/>
              <a:ext cx="3185" cy="1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cs typeface="Calibri" panose="020F0502020204030204"/>
                </a:rPr>
                <a:t>SD: Speaker N</a:t>
              </a:r>
              <a:endParaRPr lang="en-US"/>
            </a:p>
          </p:txBody>
        </p:sp>
        <p:sp>
          <p:nvSpPr>
            <p:cNvPr id="10" name="Rectangle 9"/>
            <p:cNvSpPr/>
            <p:nvPr/>
          </p:nvSpPr>
          <p:spPr>
            <a:xfrm>
              <a:off x="2337" y="6623"/>
              <a:ext cx="3185" cy="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p>
              <a:pPr algn="ctr"/>
              <a:r>
                <a:rPr lang="en-US">
                  <a:cs typeface="Calibri" panose="020F0502020204030204"/>
                </a:rPr>
                <a:t>STT: Audio Text</a:t>
              </a:r>
              <a:endParaRPr lang="en-US">
                <a:cs typeface="Calibri" panose="020F0502020204030204"/>
              </a:endParaRPr>
            </a:p>
          </p:txBody>
        </p:sp>
        <p:pic>
          <p:nvPicPr>
            <p:cNvPr id="25" name="Graphic 24" descr="User outline"/>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968" y="6838"/>
              <a:ext cx="1440" cy="1440"/>
            </a:xfrm>
            <a:prstGeom prst="rect">
              <a:avLst/>
            </a:prstGeom>
          </p:spPr>
        </p:pic>
        <p:pic>
          <p:nvPicPr>
            <p:cNvPr id="26" name="Graphic 25" descr="Call center outline"/>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968" y="4673"/>
              <a:ext cx="1440" cy="1440"/>
            </a:xfrm>
            <a:prstGeom prst="rect">
              <a:avLst/>
            </a:prstGeom>
          </p:spPr>
        </p:pic>
        <p:sp>
          <p:nvSpPr>
            <p:cNvPr id="23" name="TextBox 22"/>
            <p:cNvSpPr txBox="1"/>
            <p:nvPr/>
          </p:nvSpPr>
          <p:spPr>
            <a:xfrm>
              <a:off x="15408" y="7346"/>
              <a:ext cx="2329" cy="745"/>
            </a:xfrm>
            <a:prstGeom prst="rect">
              <a:avLst/>
            </a:prstGeom>
            <a:noFill/>
          </p:spPr>
          <p:txBody>
            <a:bodyPr wrap="square" rtlCol="0">
              <a:spAutoFit/>
            </a:bodyPr>
            <a:p>
              <a:r>
                <a:rPr lang="en-US" b="1"/>
                <a:t>Customer</a:t>
              </a:r>
              <a:endParaRPr lang="en-US" b="1"/>
            </a:p>
          </p:txBody>
        </p:sp>
        <p:sp>
          <p:nvSpPr>
            <p:cNvPr id="24" name="TextBox 23"/>
            <p:cNvSpPr txBox="1"/>
            <p:nvPr/>
          </p:nvSpPr>
          <p:spPr>
            <a:xfrm>
              <a:off x="15408" y="5138"/>
              <a:ext cx="1650" cy="745"/>
            </a:xfrm>
            <a:prstGeom prst="rect">
              <a:avLst/>
            </a:prstGeom>
            <a:noFill/>
          </p:spPr>
          <p:txBody>
            <a:bodyPr wrap="square" rtlCol="0">
              <a:spAutoFit/>
            </a:bodyPr>
            <a:p>
              <a:r>
                <a:rPr lang="en-US" b="1"/>
                <a:t>Agent</a:t>
              </a:r>
              <a:endParaRPr lang="en-US" b="1"/>
            </a:p>
          </p:txBody>
        </p:sp>
        <p:sp>
          <p:nvSpPr>
            <p:cNvPr id="6" name="Left Brace 3"/>
            <p:cNvSpPr/>
            <p:nvPr/>
          </p:nvSpPr>
          <p:spPr>
            <a:xfrm>
              <a:off x="13019" y="4592"/>
              <a:ext cx="578" cy="3802"/>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43" name="Callout: Down Arrow 42"/>
            <p:cNvSpPr/>
            <p:nvPr/>
          </p:nvSpPr>
          <p:spPr>
            <a:xfrm>
              <a:off x="8462" y="4078"/>
              <a:ext cx="4188" cy="2298"/>
            </a:xfrm>
            <a:prstGeom prst="downArrowCallout">
              <a:avLst>
                <a:gd name="adj1" fmla="val 9344"/>
                <a:gd name="adj2" fmla="val 17172"/>
                <a:gd name="adj3" fmla="val 25000"/>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p>
              <a:pPr algn="ctr"/>
              <a:r>
                <a:rPr lang="zh-CN" altLang="en-US">
                  <a:ea typeface="宋体" panose="02010600030101010101" pitchFamily="2" charset="-122"/>
                  <a:cs typeface="Calibri" panose="020F0502020204030204"/>
                </a:rPr>
                <a:t>Word2Vec Model</a:t>
              </a:r>
              <a:endParaRPr lang="zh-CN" altLang="en-US">
                <a:solidFill>
                  <a:schemeClr val="lt1"/>
                </a:solidFill>
                <a:cs typeface="Calibri" panose="020F0502020204030204"/>
              </a:endParaRPr>
            </a:p>
            <a:p>
              <a:pPr algn="ctr"/>
              <a:r>
                <a:rPr lang="en-US" altLang="zh-CN">
                  <a:ea typeface="宋体" panose="02010600030101010101" pitchFamily="2" charset="-122"/>
                  <a:cs typeface="Calibri" panose="020F0502020204030204"/>
                </a:rPr>
                <a:t>(Word Mover's Distance)</a:t>
              </a:r>
              <a:endParaRPr lang="zh-CN" altLang="en-US">
                <a:ea typeface="宋体" panose="02010600030101010101" pitchFamily="2" charset="-122"/>
                <a:cs typeface="Calibri" panose="020F0502020204030204"/>
              </a:endParaRPr>
            </a:p>
          </p:txBody>
        </p:sp>
        <p:sp>
          <p:nvSpPr>
            <p:cNvPr id="44" name="Callout: Up Arrow 43"/>
            <p:cNvSpPr/>
            <p:nvPr/>
          </p:nvSpPr>
          <p:spPr>
            <a:xfrm>
              <a:off x="6300" y="6560"/>
              <a:ext cx="3958" cy="2050"/>
            </a:xfrm>
            <a:prstGeom prst="upArrowCallout">
              <a:avLst>
                <a:gd name="adj1" fmla="val 12528"/>
                <a:gd name="adj2" fmla="val 20011"/>
                <a:gd name="adj3" fmla="val 25000"/>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cs typeface="Calibri" panose="020F0502020204030204"/>
                </a:rPr>
                <a:t>Checklist </a:t>
              </a:r>
              <a:endParaRPr lang="en-US">
                <a:cs typeface="Calibri" panose="020F0502020204030204"/>
              </a:endParaRPr>
            </a:p>
            <a:p>
              <a:pPr algn="ctr"/>
              <a:r>
                <a:rPr lang="en-US">
                  <a:cs typeface="Calibri" panose="020F0502020204030204"/>
                </a:rPr>
                <a:t>(Template)</a:t>
              </a:r>
              <a:endParaRPr lang="en-US"/>
            </a:p>
          </p:txBody>
        </p:sp>
        <p:sp>
          <p:nvSpPr>
            <p:cNvPr id="12" name="Right Bracket 11"/>
            <p:cNvSpPr/>
            <p:nvPr/>
          </p:nvSpPr>
          <p:spPr>
            <a:xfrm>
              <a:off x="5523" y="5589"/>
              <a:ext cx="177" cy="1833"/>
            </a:xfrm>
            <a:prstGeom prst="rightBracket">
              <a:avLst/>
            </a:prstGeom>
            <a:ln w="28575"/>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45" name="Arrow: Right 44"/>
            <p:cNvSpPr/>
            <p:nvPr/>
          </p:nvSpPr>
          <p:spPr>
            <a:xfrm>
              <a:off x="5700" y="6318"/>
              <a:ext cx="7254" cy="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Tree>
    <p:custDataLst>
      <p:tags r:id="rId6"/>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Labeling</a:t>
            </a:r>
            <a:endParaRPr lang="en-US" altLang="zh-CN"/>
          </a:p>
        </p:txBody>
      </p:sp>
      <p:sp>
        <p:nvSpPr>
          <p:cNvPr id="3" name="内容占位符 2"/>
          <p:cNvSpPr>
            <a:spLocks noGrp="1"/>
          </p:cNvSpPr>
          <p:nvPr>
            <p:ph idx="1"/>
          </p:nvPr>
        </p:nvSpPr>
        <p:spPr>
          <a:xfrm>
            <a:off x="438220" y="1313870"/>
            <a:ext cx="10969200" cy="4759200"/>
          </a:xfrm>
        </p:spPr>
        <p:txBody>
          <a:bodyPr/>
          <a:p>
            <a:r>
              <a:rPr lang="en-US" altLang="zh-CN" b="1">
                <a:sym typeface="+mn-ea"/>
              </a:rPr>
              <a:t>What is the labeling used for? </a:t>
            </a:r>
            <a:endParaRPr lang="en-US" altLang="zh-CN" b="1">
              <a:sym typeface="+mn-ea"/>
            </a:endParaRPr>
          </a:p>
          <a:p>
            <a:r>
              <a:rPr lang="zh-CN" altLang="en-US"/>
              <a:t>Labeling is to identify which of Speaker 0 and Speaker 1 distinguished by SD module is the Agent and which is the Customer</a:t>
            </a:r>
            <a:r>
              <a:rPr lang="en-US" altLang="zh-CN"/>
              <a:t>. </a:t>
            </a:r>
            <a:r>
              <a:rPr lang="zh-CN" altLang="en-US"/>
              <a:t>Distinguishing Agent and Customer is helpful for subsequent analysis of a series of use cases.</a:t>
            </a:r>
            <a:endParaRPr lang="zh-CN" altLang="en-US"/>
          </a:p>
          <a:p>
            <a:pPr marL="0" indent="0">
              <a:buNone/>
            </a:pPr>
            <a:endParaRPr lang="zh-CN" altLang="en-US" b="1">
              <a:sym typeface="+mn-ea"/>
            </a:endParaRPr>
          </a:p>
          <a:p>
            <a:endParaRPr lang="zh-CN" altLang="en-US"/>
          </a:p>
        </p:txBody>
      </p:sp>
      <p:pic>
        <p:nvPicPr>
          <p:cNvPr id="1742902670" name="Picture 174290267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90420" y="3302000"/>
            <a:ext cx="8627110" cy="2264410"/>
          </a:xfrm>
          <a:prstGeom prst="rect">
            <a:avLst/>
          </a:prstGeom>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Labeling</a:t>
            </a:r>
            <a:endParaRPr lang="en-US" altLang="zh-CN"/>
          </a:p>
        </p:txBody>
      </p:sp>
      <p:sp>
        <p:nvSpPr>
          <p:cNvPr id="3" name="内容占位符 2"/>
          <p:cNvSpPr>
            <a:spLocks noGrp="1"/>
          </p:cNvSpPr>
          <p:nvPr>
            <p:ph idx="1"/>
          </p:nvPr>
        </p:nvSpPr>
        <p:spPr>
          <a:xfrm>
            <a:off x="438220" y="1313870"/>
            <a:ext cx="10969200" cy="4759200"/>
          </a:xfrm>
        </p:spPr>
        <p:txBody>
          <a:bodyPr/>
          <a:p>
            <a:r>
              <a:rPr lang="en-US" altLang="zh-CN" b="1">
                <a:sym typeface="+mn-ea"/>
              </a:rPr>
              <a:t>H</a:t>
            </a:r>
            <a:r>
              <a:rPr lang="zh-CN" altLang="en-US" b="1">
                <a:sym typeface="+mn-ea"/>
              </a:rPr>
              <a:t>ow does it work?</a:t>
            </a:r>
            <a:endParaRPr lang="zh-CN" altLang="en-US" b="1">
              <a:sym typeface="+mn-ea"/>
            </a:endParaRPr>
          </a:p>
          <a:p>
            <a:r>
              <a:rPr lang="en-US" altLang="zh-CN">
                <a:sym typeface="+mn-ea"/>
              </a:rPr>
              <a:t>A</a:t>
            </a:r>
            <a:r>
              <a:rPr lang="zh-CN" altLang="en-US">
                <a:sym typeface="+mn-ea"/>
              </a:rPr>
              <a:t>fter we have the discrimination results of Speaker 0 and Speaker 1 of SD and the text results of STT, we use the </a:t>
            </a:r>
            <a:r>
              <a:rPr lang="zh-CN" altLang="en-US" b="1">
                <a:sym typeface="+mn-ea"/>
              </a:rPr>
              <a:t>Agent speech template</a:t>
            </a:r>
            <a:r>
              <a:rPr lang="zh-CN" altLang="en-US">
                <a:sym typeface="+mn-ea"/>
              </a:rPr>
              <a:t> (In current case called 'checklist') given by the company to calculate the similarity between the speech template and the text of speakers respectively. The more similar speaker is labeled as Agent, and the other is labeled as Customer.</a:t>
            </a:r>
            <a:endParaRPr lang="zh-CN" altLang="en-US">
              <a:sym typeface="+mn-ea"/>
            </a:endParaRPr>
          </a:p>
          <a:p>
            <a:r>
              <a:rPr lang="zh-CN" altLang="en-US">
                <a:sym typeface="+mn-ea"/>
              </a:rPr>
              <a:t>In a more theoretical process, we will convert the text from Speaker 0 and Speaker 1 and the speech template into vectors through the pre-trained </a:t>
            </a:r>
            <a:r>
              <a:rPr lang="zh-CN" altLang="en-US" b="1">
                <a:sym typeface="+mn-ea"/>
              </a:rPr>
              <a:t>Word2Vec model</a:t>
            </a:r>
            <a:r>
              <a:rPr lang="zh-CN" altLang="en-US">
                <a:sym typeface="+mn-ea"/>
              </a:rPr>
              <a:t> and calculate the similarity through Word Mover's Distance. The smaller the distance, the more similar the text is. If the text is more similar to the Agent speech template, label the speaker as Agent.</a:t>
            </a:r>
            <a:endParaRPr lang="zh-CN" altLang="en-US">
              <a:sym typeface="+mn-ea"/>
            </a:endParaRPr>
          </a:p>
          <a:p>
            <a:endParaRPr lang="zh-CN" altLang="en-US"/>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Maintain</a:t>
            </a:r>
            <a:endParaRPr lang="en-US" altLang="zh-CN"/>
          </a:p>
        </p:txBody>
      </p:sp>
      <p:sp>
        <p:nvSpPr>
          <p:cNvPr id="3" name="内容占位符 2"/>
          <p:cNvSpPr>
            <a:spLocks noGrp="1"/>
          </p:cNvSpPr>
          <p:nvPr>
            <p:ph idx="1"/>
          </p:nvPr>
        </p:nvSpPr>
        <p:spPr>
          <a:xfrm>
            <a:off x="438220" y="1313870"/>
            <a:ext cx="10969200" cy="4759200"/>
          </a:xfrm>
        </p:spPr>
        <p:txBody>
          <a:bodyPr/>
          <a:p>
            <a:r>
              <a:rPr lang="zh-CN" altLang="en-US" b="1">
                <a:sym typeface="+mn-ea"/>
              </a:rPr>
              <a:t>When does it need to be maintained?</a:t>
            </a:r>
            <a:endParaRPr lang="zh-CN" altLang="en-US" b="1">
              <a:sym typeface="+mn-ea"/>
            </a:endParaRPr>
          </a:p>
          <a:p>
            <a:r>
              <a:rPr lang="zh-CN" altLang="en-US"/>
              <a:t>At present, the common phrases used by </a:t>
            </a:r>
            <a:r>
              <a:rPr lang="en-US" altLang="zh-CN"/>
              <a:t>Agent</a:t>
            </a:r>
            <a:r>
              <a:rPr lang="zh-CN" altLang="en-US"/>
              <a:t> in the application scenarios of </a:t>
            </a:r>
            <a:r>
              <a:rPr lang="zh-CN" altLang="en-US" b="1"/>
              <a:t>Mystery S</a:t>
            </a:r>
            <a:r>
              <a:rPr lang="en-US" altLang="zh-CN" b="1"/>
              <a:t>hopping</a:t>
            </a:r>
            <a:r>
              <a:rPr lang="zh-CN" altLang="en-US"/>
              <a:t> and </a:t>
            </a:r>
            <a:r>
              <a:rPr lang="zh-CN" altLang="en-US" b="1"/>
              <a:t>Call Center</a:t>
            </a:r>
            <a:r>
              <a:rPr lang="zh-CN" altLang="en-US"/>
              <a:t> have been added to </a:t>
            </a:r>
            <a:r>
              <a:rPr lang="zh-CN" altLang="en-US" b="1"/>
              <a:t>checklist.txt</a:t>
            </a:r>
            <a:r>
              <a:rPr lang="zh-CN" altLang="en-US"/>
              <a:t>.</a:t>
            </a:r>
            <a:endParaRPr lang="zh-CN" altLang="en-US"/>
          </a:p>
          <a:p>
            <a:r>
              <a:rPr lang="zh-CN" altLang="en-US"/>
              <a:t>If you </a:t>
            </a:r>
            <a:r>
              <a:rPr lang="zh-CN" altLang="en-US" b="1"/>
              <a:t>change </a:t>
            </a:r>
            <a:r>
              <a:rPr lang="en-US" altLang="zh-CN" b="1"/>
              <a:t>to </a:t>
            </a:r>
            <a:r>
              <a:rPr lang="zh-CN" altLang="en-US" b="1"/>
              <a:t>a new business scenario</a:t>
            </a:r>
            <a:r>
              <a:rPr lang="zh-CN" altLang="en-US"/>
              <a:t>, it is best to modify checklist.txt and retrain the Word2Vec model in colab (very convenient and fast</a:t>
            </a:r>
            <a:r>
              <a:rPr lang="en-US" altLang="zh-CN"/>
              <a:t>(a few seconds)</a:t>
            </a:r>
            <a:r>
              <a:rPr lang="zh-CN" altLang="en-US"/>
              <a:t>).</a:t>
            </a:r>
            <a:endParaRPr lang="zh-CN" altLang="en-US"/>
          </a:p>
          <a:p>
            <a:r>
              <a:rPr lang="zh-CN" altLang="en-US"/>
              <a:t>If maintenance is required, first maintain the checklist.txt, and then use the new checklist.txt to retrain the Word2Vec model.</a:t>
            </a:r>
            <a:endParaRPr lang="zh-CN" altLang="en-US"/>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Maintain labeling t</a:t>
            </a:r>
            <a:r>
              <a:rPr lang="zh-CN" altLang="en-US">
                <a:sym typeface="+mn-ea"/>
              </a:rPr>
              <a:t>emplate</a:t>
            </a:r>
            <a:endParaRPr lang="zh-CN" altLang="en-US">
              <a:sym typeface="+mn-ea"/>
            </a:endParaRPr>
          </a:p>
        </p:txBody>
      </p:sp>
      <p:sp>
        <p:nvSpPr>
          <p:cNvPr id="3" name="内容占位符 2"/>
          <p:cNvSpPr>
            <a:spLocks noGrp="1"/>
          </p:cNvSpPr>
          <p:nvPr>
            <p:ph idx="1"/>
          </p:nvPr>
        </p:nvSpPr>
        <p:spPr/>
        <p:txBody>
          <a:bodyPr/>
          <a:p>
            <a:r>
              <a:rPr lang="en-US" altLang="zh-CN" b="1"/>
              <a:t>Path: pretrained-model/label/checklist.txt</a:t>
            </a:r>
            <a:endParaRPr lang="en-US" altLang="zh-CN"/>
          </a:p>
          <a:p>
            <a:r>
              <a:rPr lang="en-US" altLang="zh-CN"/>
              <a:t>checklist.txt example: </a:t>
            </a:r>
            <a:endParaRPr lang="en-US" altLang="zh-CN"/>
          </a:p>
        </p:txBody>
      </p:sp>
      <p:pic>
        <p:nvPicPr>
          <p:cNvPr id="4" name="图片 3"/>
          <p:cNvPicPr>
            <a:picLocks noChangeAspect="1"/>
          </p:cNvPicPr>
          <p:nvPr/>
        </p:nvPicPr>
        <p:blipFill>
          <a:blip r:embed="rId1"/>
          <a:stretch>
            <a:fillRect/>
          </a:stretch>
        </p:blipFill>
        <p:spPr>
          <a:xfrm>
            <a:off x="2545715" y="2641600"/>
            <a:ext cx="5944870" cy="2456815"/>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Maintain labeling t</a:t>
            </a:r>
            <a:r>
              <a:rPr lang="zh-CN" altLang="en-US">
                <a:sym typeface="+mn-ea"/>
              </a:rPr>
              <a:t>emplate</a:t>
            </a:r>
            <a:endParaRPr lang="zh-CN" altLang="en-US">
              <a:sym typeface="+mn-ea"/>
            </a:endParaRPr>
          </a:p>
        </p:txBody>
      </p:sp>
      <p:sp>
        <p:nvSpPr>
          <p:cNvPr id="3" name="内容占位符 2"/>
          <p:cNvSpPr>
            <a:spLocks noGrp="1"/>
          </p:cNvSpPr>
          <p:nvPr>
            <p:ph idx="1"/>
          </p:nvPr>
        </p:nvSpPr>
        <p:spPr>
          <a:xfrm>
            <a:off x="608330" y="1490345"/>
            <a:ext cx="11516360" cy="5275580"/>
          </a:xfrm>
        </p:spPr>
        <p:txBody>
          <a:bodyPr>
            <a:normAutofit lnSpcReduction="10000"/>
          </a:bodyPr>
          <a:p>
            <a:r>
              <a:rPr lang="en-US" altLang="zh-CN"/>
              <a:t>checklist.txt example: </a:t>
            </a:r>
            <a:endParaRPr lang="en-US" altLang="zh-CN"/>
          </a:p>
          <a:p>
            <a:endParaRPr lang="en-US" altLang="zh-CN"/>
          </a:p>
          <a:p>
            <a:endParaRPr lang="en-US" altLang="zh-CN"/>
          </a:p>
          <a:p>
            <a:endParaRPr lang="en-US" altLang="zh-CN"/>
          </a:p>
          <a:p>
            <a:endParaRPr lang="en-US" altLang="zh-CN"/>
          </a:p>
          <a:p>
            <a:endParaRPr lang="en-US" altLang="zh-CN"/>
          </a:p>
          <a:p>
            <a:endParaRPr lang="en-US" altLang="zh-CN" b="1"/>
          </a:p>
          <a:p>
            <a:r>
              <a:rPr lang="en-US" altLang="zh-CN" b="1"/>
              <a:t>How to maintain?</a:t>
            </a:r>
            <a:endParaRPr lang="en-US" altLang="zh-CN" b="1"/>
          </a:p>
          <a:p>
            <a:r>
              <a:rPr lang="en-US" altLang="zh-CN"/>
              <a:t>You can directly add the commonly used text of </a:t>
            </a:r>
            <a:r>
              <a:rPr lang="en-US" altLang="zh-CN" b="1"/>
              <a:t>Agent</a:t>
            </a:r>
            <a:r>
              <a:rPr lang="zh-CN" altLang="en-US" b="1"/>
              <a:t>（</a:t>
            </a:r>
            <a:r>
              <a:rPr lang="en-US" altLang="zh-CN" b="1"/>
              <a:t>not Customer)</a:t>
            </a:r>
            <a:r>
              <a:rPr lang="en-US" altLang="zh-CN"/>
              <a:t> in this txt, the more data the better. Then put the checklist.txt under the path: </a:t>
            </a:r>
            <a:r>
              <a:rPr lang="en-US" altLang="zh-CN">
                <a:sym typeface="+mn-ea"/>
              </a:rPr>
              <a:t>main/pretrained/model/label/checklist.txt</a:t>
            </a:r>
            <a:endParaRPr lang="en-US" altLang="zh-CN">
              <a:sym typeface="+mn-ea"/>
            </a:endParaRPr>
          </a:p>
          <a:p>
            <a:r>
              <a:rPr lang="en-US" altLang="zh-CN"/>
              <a:t>Next, train a new Word2Vec model with this new checklist.txt!</a:t>
            </a:r>
            <a:endParaRPr lang="en-US" altLang="zh-CN"/>
          </a:p>
        </p:txBody>
      </p:sp>
      <p:pic>
        <p:nvPicPr>
          <p:cNvPr id="4" name="图片 3"/>
          <p:cNvPicPr>
            <a:picLocks noChangeAspect="1"/>
          </p:cNvPicPr>
          <p:nvPr/>
        </p:nvPicPr>
        <p:blipFill>
          <a:blip r:embed="rId1"/>
          <a:stretch>
            <a:fillRect/>
          </a:stretch>
        </p:blipFill>
        <p:spPr>
          <a:xfrm>
            <a:off x="2764790" y="2034540"/>
            <a:ext cx="5944870" cy="2456815"/>
          </a:xfrm>
          <a:prstGeom prst="rect">
            <a:avLst/>
          </a:prstGeom>
        </p:spPr>
      </p:pic>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Retrain the Word2Vec model on colab</a:t>
            </a:r>
            <a:endParaRPr lang="zh-CN" altLang="en-US"/>
          </a:p>
        </p:txBody>
      </p:sp>
      <p:sp>
        <p:nvSpPr>
          <p:cNvPr id="3" name="内容占位符 2"/>
          <p:cNvSpPr>
            <a:spLocks noGrp="1"/>
          </p:cNvSpPr>
          <p:nvPr>
            <p:ph idx="1"/>
          </p:nvPr>
        </p:nvSpPr>
        <p:spPr/>
        <p:txBody>
          <a:bodyPr/>
          <a:p>
            <a:r>
              <a:rPr lang="en-US" altLang="zh-CN" b="1"/>
              <a:t>Code path: </a:t>
            </a:r>
            <a:r>
              <a:rPr lang="en-US" altLang="zh-CN" b="1">
                <a:sym typeface="+mn-ea"/>
              </a:rPr>
              <a:t>in the ucloud folder: Documentation/Labeling model maintain(retrain)</a:t>
            </a:r>
            <a:endParaRPr lang="en-US" altLang="zh-CN" b="1">
              <a:sym typeface="+mn-ea"/>
            </a:endParaRPr>
          </a:p>
          <a:p>
            <a:r>
              <a:rPr lang="en-US" altLang="zh-CN"/>
              <a:t>Labelling_w2vtrainmodel.ipynb (train on colab) (recommend)</a:t>
            </a:r>
            <a:endParaRPr lang="en-US" altLang="zh-CN"/>
          </a:p>
          <a:p>
            <a:r>
              <a:rPr lang="en-US" altLang="zh-CN"/>
              <a:t>labelling_w2vtrainmodel.py (train on prem)</a:t>
            </a:r>
            <a:endParaRPr lang="en-US" altLang="zh-CN"/>
          </a:p>
          <a:p>
            <a:r>
              <a:rPr lang="en-US" altLang="zh-CN" b="1"/>
              <a:t>Workflow:</a:t>
            </a:r>
            <a:endParaRPr lang="en-US" altLang="zh-CN" b="1"/>
          </a:p>
          <a:p>
            <a:endParaRPr lang="en-US" altLang="zh-CN" b="1"/>
          </a:p>
        </p:txBody>
      </p:sp>
      <p:pic>
        <p:nvPicPr>
          <p:cNvPr id="176278422" name="Picture 1762784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29055" y="3463925"/>
            <a:ext cx="9745345" cy="2924175"/>
          </a:xfrm>
          <a:prstGeom prst="rect">
            <a:avLst/>
          </a:prstGeom>
        </p:spPr>
      </p:pic>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Retrain the Word2Vec model on colab</a:t>
            </a:r>
            <a:endParaRPr lang="zh-CN" altLang="en-US"/>
          </a:p>
        </p:txBody>
      </p:sp>
      <p:sp>
        <p:nvSpPr>
          <p:cNvPr id="3" name="内容占位符 2"/>
          <p:cNvSpPr>
            <a:spLocks noGrp="1"/>
          </p:cNvSpPr>
          <p:nvPr>
            <p:ph idx="1"/>
          </p:nvPr>
        </p:nvSpPr>
        <p:spPr/>
        <p:txBody>
          <a:bodyPr/>
          <a:p>
            <a:r>
              <a:rPr lang="en-US" altLang="zh-CN" b="1"/>
              <a:t>Need to prepare: </a:t>
            </a:r>
            <a:endParaRPr lang="en-US" altLang="zh-CN" b="1"/>
          </a:p>
          <a:p>
            <a:r>
              <a:rPr lang="en-US" altLang="zh-CN">
                <a:sym typeface="+mn-ea"/>
              </a:rPr>
              <a:t>checklist.txt with common text of Agent</a:t>
            </a:r>
            <a:endParaRPr lang="en-US" altLang="zh-CN">
              <a:sym typeface="+mn-ea"/>
            </a:endParaRPr>
          </a:p>
          <a:p>
            <a:r>
              <a:rPr lang="en-US" altLang="zh-CN" b="1">
                <a:sym typeface="+mn-ea"/>
              </a:rPr>
              <a:t>How to use code: </a:t>
            </a:r>
            <a:endParaRPr lang="en-US" altLang="zh-CN" b="1">
              <a:sym typeface="+mn-ea"/>
            </a:endParaRPr>
          </a:p>
          <a:p>
            <a:r>
              <a:rPr lang="en-US" altLang="zh-CN">
                <a:sym typeface="+mn-ea"/>
              </a:rPr>
              <a:t>1. Put the path of checklist.txt here.</a:t>
            </a:r>
            <a:endParaRPr lang="en-US" altLang="zh-CN">
              <a:sym typeface="+mn-ea"/>
            </a:endParaRPr>
          </a:p>
          <a:p>
            <a:endParaRPr lang="en-US" altLang="zh-CN" b="1">
              <a:sym typeface="+mn-ea"/>
            </a:endParaRPr>
          </a:p>
        </p:txBody>
      </p:sp>
      <p:pic>
        <p:nvPicPr>
          <p:cNvPr id="4" name="图片 3"/>
          <p:cNvPicPr>
            <a:picLocks noChangeAspect="1"/>
          </p:cNvPicPr>
          <p:nvPr/>
        </p:nvPicPr>
        <p:blipFill>
          <a:blip r:embed="rId1"/>
          <a:stretch>
            <a:fillRect/>
          </a:stretch>
        </p:blipFill>
        <p:spPr>
          <a:xfrm>
            <a:off x="1090295" y="3806825"/>
            <a:ext cx="6360795" cy="1960880"/>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140405"/>
            <a:ext cx="10969200" cy="705600"/>
          </a:xfrm>
        </p:spPr>
        <p:txBody>
          <a:bodyPr/>
          <a:p>
            <a:r>
              <a:rPr lang="en-US" altLang="zh-CN" sz="2400">
                <a:sym typeface="+mn-ea"/>
              </a:rPr>
              <a:t>Maintain word replacement function</a:t>
            </a:r>
            <a:endParaRPr lang="en-US" altLang="zh-CN" sz="2400">
              <a:sym typeface="+mn-ea"/>
            </a:endParaRPr>
          </a:p>
        </p:txBody>
      </p:sp>
      <p:sp>
        <p:nvSpPr>
          <p:cNvPr id="3" name="内容占位符 2"/>
          <p:cNvSpPr>
            <a:spLocks noGrp="1"/>
          </p:cNvSpPr>
          <p:nvPr>
            <p:ph idx="1"/>
          </p:nvPr>
        </p:nvSpPr>
        <p:spPr>
          <a:xfrm>
            <a:off x="611575" y="845875"/>
            <a:ext cx="10969200" cy="4759200"/>
          </a:xfrm>
        </p:spPr>
        <p:txBody>
          <a:bodyPr/>
          <a:p>
            <a:r>
              <a:rPr lang="en-US" altLang="zh-CN" sz="1600" b="1"/>
              <a:t>What is the word replacement function used for?</a:t>
            </a:r>
            <a:endParaRPr lang="en-US" altLang="zh-CN" sz="1600" b="1"/>
          </a:p>
          <a:p>
            <a:r>
              <a:rPr lang="en-US" sz="1600" b="1">
                <a:sym typeface="+mn-ea"/>
              </a:rPr>
              <a:t>Problems:</a:t>
            </a:r>
            <a:endParaRPr lang="en-US" sz="1600" b="1"/>
          </a:p>
          <a:p>
            <a:pPr marL="285750" indent="-285750">
              <a:buFont typeface="Arial" panose="020B0604020202020204" pitchFamily="34" charset="0"/>
              <a:buChar char="•"/>
            </a:pPr>
            <a:r>
              <a:rPr lang="en-US" sz="1600">
                <a:sym typeface="+mn-ea"/>
              </a:rPr>
              <a:t>Some Proper Nouns are </a:t>
            </a:r>
            <a:r>
              <a:rPr lang="en-US" sz="1600" u="sng">
                <a:sym typeface="+mn-ea"/>
              </a:rPr>
              <a:t>not learned</a:t>
            </a:r>
            <a:r>
              <a:rPr lang="en-US" sz="1600">
                <a:sym typeface="+mn-ea"/>
              </a:rPr>
              <a:t> by machine learning model before. Therefore, pre-trained STT model cannot recognize them correctly.</a:t>
            </a:r>
            <a:endParaRPr lang="en-US" sz="1600"/>
          </a:p>
          <a:p>
            <a:pPr marL="285750" indent="-285750">
              <a:buFont typeface="Arial" panose="020B0604020202020204" pitchFamily="34" charset="0"/>
              <a:buChar char="•"/>
            </a:pPr>
            <a:r>
              <a:rPr lang="en-US" sz="1600" u="sng">
                <a:sym typeface="+mn-ea"/>
              </a:rPr>
              <a:t>Expensive and time-consuming to finetune</a:t>
            </a:r>
            <a:r>
              <a:rPr lang="en-US" sz="1600">
                <a:sym typeface="+mn-ea"/>
              </a:rPr>
              <a:t> the STT model if new proper nouns occurs.</a:t>
            </a:r>
            <a:endParaRPr lang="en-US" sz="1600">
              <a:sym typeface="+mn-ea"/>
            </a:endParaRPr>
          </a:p>
          <a:p>
            <a:pPr marL="285750" indent="-285750">
              <a:buFont typeface="Arial" panose="020B0604020202020204" pitchFamily="34" charset="0"/>
              <a:buChar char="•"/>
            </a:pPr>
            <a:r>
              <a:rPr lang="en-US" altLang="zh-CN" sz="1600" b="1">
                <a:sym typeface="+mn-ea"/>
              </a:rPr>
              <a:t>Methods:</a:t>
            </a:r>
            <a:endParaRPr lang="en-US" altLang="zh-CN" sz="1600" b="1">
              <a:sym typeface="+mn-ea"/>
            </a:endParaRPr>
          </a:p>
        </p:txBody>
      </p:sp>
      <p:sp>
        <p:nvSpPr>
          <p:cNvPr id="4" name="灯片编号占位符 3"/>
          <p:cNvSpPr>
            <a:spLocks noGrp="1"/>
          </p:cNvSpPr>
          <p:nvPr>
            <p:ph type="sldNum" sz="quarter" idx="13"/>
          </p:nvPr>
        </p:nvSpPr>
        <p:spPr>
          <a:xfrm>
            <a:off x="8877600" y="6238200"/>
            <a:ext cx="2700000" cy="316800"/>
          </a:xfrm>
        </p:spPr>
        <p:txBody>
          <a:bodyPr/>
          <a:p>
            <a:fld id="{330EA680-D336-4FF7-8B7A-9848BB0A1C32}" type="slidenum">
              <a:rPr lang="en-GB" smtClean="0"/>
            </a:fld>
            <a:endParaRPr lang="en-GB"/>
          </a:p>
        </p:txBody>
      </p:sp>
      <p:graphicFrame>
        <p:nvGraphicFramePr>
          <p:cNvPr id="6" name="Diagram 5"/>
          <p:cNvGraphicFramePr/>
          <p:nvPr/>
        </p:nvGraphicFramePr>
        <p:xfrm>
          <a:off x="493486" y="3292231"/>
          <a:ext cx="5733143" cy="335304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2" name="TextBox 11"/>
          <p:cNvSpPr txBox="1"/>
          <p:nvPr/>
        </p:nvSpPr>
        <p:spPr>
          <a:xfrm>
            <a:off x="6522720" y="3726815"/>
            <a:ext cx="4927600" cy="368300"/>
          </a:xfrm>
          <a:prstGeom prst="rect">
            <a:avLst/>
          </a:prstGeom>
          <a:noFill/>
        </p:spPr>
        <p:txBody>
          <a:bodyPr wrap="square" rtlCol="0">
            <a:spAutoFit/>
          </a:bodyPr>
          <a:p>
            <a:r>
              <a:rPr lang="en-US" b="1"/>
              <a:t>Template: stt_replace_template.csv </a:t>
            </a:r>
            <a:endParaRPr lang="en-US" b="1"/>
          </a:p>
        </p:txBody>
      </p:sp>
      <p:pic>
        <p:nvPicPr>
          <p:cNvPr id="5" name="图片 4"/>
          <p:cNvPicPr>
            <a:picLocks noChangeAspect="1"/>
          </p:cNvPicPr>
          <p:nvPr/>
        </p:nvPicPr>
        <p:blipFill>
          <a:blip r:embed="rId6"/>
          <a:stretch>
            <a:fillRect/>
          </a:stretch>
        </p:blipFill>
        <p:spPr>
          <a:xfrm>
            <a:off x="6651625" y="4397375"/>
            <a:ext cx="5257800" cy="1143000"/>
          </a:xfrm>
          <a:prstGeom prst="rect">
            <a:avLst/>
          </a:prstGeom>
        </p:spPr>
      </p:pic>
      <p:sp>
        <p:nvSpPr>
          <p:cNvPr id="7" name="TextBox 11"/>
          <p:cNvSpPr txBox="1"/>
          <p:nvPr/>
        </p:nvSpPr>
        <p:spPr>
          <a:xfrm>
            <a:off x="8770077" y="5605236"/>
            <a:ext cx="875030" cy="306705"/>
          </a:xfrm>
          <a:prstGeom prst="rect">
            <a:avLst/>
          </a:prstGeom>
          <a:noFill/>
        </p:spPr>
        <p:txBody>
          <a:bodyPr wrap="none" rtlCol="0">
            <a:spAutoFit/>
          </a:bodyPr>
          <a:p>
            <a:r>
              <a:rPr lang="en-US" sz="1400"/>
              <a:t>Example </a:t>
            </a:r>
            <a:endParaRPr lang="en-US" sz="1400"/>
          </a:p>
        </p:txBody>
      </p:sp>
    </p:spTree>
    <p:custDataLst>
      <p:tags r:id="rId7"/>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Retrain the Word2Vec model on colab</a:t>
            </a:r>
            <a:endParaRPr lang="zh-CN" altLang="en-US"/>
          </a:p>
        </p:txBody>
      </p:sp>
      <p:sp>
        <p:nvSpPr>
          <p:cNvPr id="3" name="内容占位符 2"/>
          <p:cNvSpPr>
            <a:spLocks noGrp="1"/>
          </p:cNvSpPr>
          <p:nvPr>
            <p:ph idx="1"/>
          </p:nvPr>
        </p:nvSpPr>
        <p:spPr>
          <a:xfrm>
            <a:off x="608330" y="1490345"/>
            <a:ext cx="10968990" cy="5256530"/>
          </a:xfrm>
        </p:spPr>
        <p:txBody>
          <a:bodyPr>
            <a:normAutofit lnSpcReduction="10000"/>
          </a:bodyPr>
          <a:p>
            <a:r>
              <a:rPr lang="en-US" altLang="zh-CN" b="1">
                <a:sym typeface="+mn-ea"/>
              </a:rPr>
              <a:t>How to use code: </a:t>
            </a:r>
            <a:endParaRPr lang="en-US" altLang="zh-CN" b="1">
              <a:sym typeface="+mn-ea"/>
            </a:endParaRPr>
          </a:p>
          <a:p>
            <a:r>
              <a:rPr lang="en-US" altLang="zh-CN">
                <a:sym typeface="+mn-ea"/>
              </a:rPr>
              <a:t>2. Put the path and name of the new model here.</a:t>
            </a:r>
            <a:endParaRPr lang="en-US" altLang="zh-CN">
              <a:sym typeface="+mn-ea"/>
            </a:endParaRPr>
          </a:p>
          <a:p>
            <a:r>
              <a:rPr lang="en-US" altLang="zh-CN">
                <a:sym typeface="+mn-ea"/>
              </a:rPr>
              <a:t>As shown in the figure below, if only the name is entered, the model will be stored in the default path.</a:t>
            </a:r>
            <a:endParaRPr lang="en-US" altLang="zh-CN">
              <a:sym typeface="+mn-ea"/>
            </a:endParaRPr>
          </a:p>
          <a:p>
            <a:endParaRPr lang="en-US" altLang="zh-CN">
              <a:sym typeface="+mn-ea"/>
            </a:endParaRPr>
          </a:p>
          <a:p>
            <a:endParaRPr lang="en-US" altLang="zh-CN">
              <a:sym typeface="+mn-ea"/>
            </a:endParaRPr>
          </a:p>
          <a:p>
            <a:endParaRPr lang="en-US" altLang="zh-CN">
              <a:sym typeface="+mn-ea"/>
            </a:endParaRPr>
          </a:p>
          <a:p>
            <a:endParaRPr lang="en-US" altLang="zh-CN">
              <a:sym typeface="+mn-ea"/>
            </a:endParaRPr>
          </a:p>
          <a:p>
            <a:r>
              <a:rPr lang="en-US" altLang="zh-CN">
                <a:sym typeface="+mn-ea"/>
              </a:rPr>
              <a:t>3. The rest of the code can be run directly without changes, and training on colab is fast.</a:t>
            </a:r>
            <a:endParaRPr lang="en-US" altLang="zh-CN">
              <a:sym typeface="+mn-ea"/>
            </a:endParaRPr>
          </a:p>
          <a:p>
            <a:r>
              <a:rPr lang="en-US" altLang="zh-CN">
                <a:sym typeface="+mn-ea"/>
              </a:rPr>
              <a:t>4. Next, put the new model into the path: pretrained-model/label. Replace the existing label_wordvector_model.</a:t>
            </a:r>
            <a:endParaRPr lang="en-US" altLang="zh-CN">
              <a:sym typeface="+mn-ea"/>
            </a:endParaRPr>
          </a:p>
          <a:p>
            <a:endParaRPr lang="en-US" altLang="zh-CN" b="1">
              <a:sym typeface="+mn-ea"/>
            </a:endParaRPr>
          </a:p>
        </p:txBody>
      </p:sp>
      <p:pic>
        <p:nvPicPr>
          <p:cNvPr id="5" name="图片 4"/>
          <p:cNvPicPr>
            <a:picLocks noChangeAspect="1"/>
          </p:cNvPicPr>
          <p:nvPr/>
        </p:nvPicPr>
        <p:blipFill>
          <a:blip r:embed="rId1"/>
          <a:stretch>
            <a:fillRect/>
          </a:stretch>
        </p:blipFill>
        <p:spPr>
          <a:xfrm>
            <a:off x="3209925" y="3042285"/>
            <a:ext cx="5095240" cy="1798320"/>
          </a:xfrm>
          <a:prstGeom prst="rect">
            <a:avLst/>
          </a:prstGeom>
        </p:spPr>
      </p:pic>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Retrain the Word2Vec model on colab</a:t>
            </a:r>
            <a:endParaRPr lang="zh-CN" altLang="en-US"/>
          </a:p>
        </p:txBody>
      </p:sp>
      <p:sp>
        <p:nvSpPr>
          <p:cNvPr id="3" name="内容占位符 2"/>
          <p:cNvSpPr>
            <a:spLocks noGrp="1"/>
          </p:cNvSpPr>
          <p:nvPr>
            <p:ph idx="1"/>
          </p:nvPr>
        </p:nvSpPr>
        <p:spPr>
          <a:xfrm>
            <a:off x="608330" y="1490345"/>
            <a:ext cx="10968990" cy="5256530"/>
          </a:xfrm>
        </p:spPr>
        <p:txBody>
          <a:bodyPr>
            <a:normAutofit lnSpcReduction="10000"/>
          </a:bodyPr>
          <a:p>
            <a:r>
              <a:rPr lang="en-US" altLang="zh-CN" b="1">
                <a:sym typeface="+mn-ea"/>
              </a:rPr>
              <a:t>How to use code: </a:t>
            </a:r>
            <a:endParaRPr lang="en-US" altLang="zh-CN" b="1">
              <a:sym typeface="+mn-ea"/>
            </a:endParaRPr>
          </a:p>
          <a:p>
            <a:r>
              <a:rPr lang="en-US" altLang="zh-CN">
                <a:sym typeface="+mn-ea"/>
              </a:rPr>
              <a:t>5. The model name needs to be changed in the python code file, uob_website/analysis/uob_extractmodel.py.</a:t>
            </a:r>
            <a:endParaRPr lang="en-US" altLang="zh-CN">
              <a:sym typeface="+mn-ea"/>
            </a:endParaRPr>
          </a:p>
          <a:p>
            <a:endParaRPr lang="en-US" altLang="zh-CN">
              <a:sym typeface="+mn-ea"/>
            </a:endParaRPr>
          </a:p>
          <a:p>
            <a:endParaRPr lang="en-US" altLang="zh-CN">
              <a:sym typeface="+mn-ea"/>
            </a:endParaRPr>
          </a:p>
          <a:p>
            <a:endParaRPr lang="en-US" altLang="zh-CN">
              <a:sym typeface="+mn-ea"/>
            </a:endParaRPr>
          </a:p>
          <a:p>
            <a:endParaRPr lang="en-US" altLang="zh-CN">
              <a:sym typeface="+mn-ea"/>
            </a:endParaRPr>
          </a:p>
          <a:p>
            <a:r>
              <a:rPr lang="en-US" altLang="zh-CN" b="1">
                <a:sym typeface="+mn-ea"/>
              </a:rPr>
              <a:t>If you save the new model name as the same “label_wordvector_model”, you can directly replace the model and omit this step.</a:t>
            </a:r>
            <a:endParaRPr lang="en-US" altLang="zh-CN">
              <a:sym typeface="+mn-ea"/>
            </a:endParaRPr>
          </a:p>
          <a:p>
            <a:endParaRPr lang="en-US" altLang="zh-CN">
              <a:sym typeface="+mn-ea"/>
            </a:endParaRPr>
          </a:p>
        </p:txBody>
      </p:sp>
      <p:pic>
        <p:nvPicPr>
          <p:cNvPr id="4" name="图片 3"/>
          <p:cNvPicPr>
            <a:picLocks noChangeAspect="1"/>
          </p:cNvPicPr>
          <p:nvPr/>
        </p:nvPicPr>
        <p:blipFill>
          <a:blip r:embed="rId1"/>
          <a:stretch>
            <a:fillRect/>
          </a:stretch>
        </p:blipFill>
        <p:spPr>
          <a:xfrm>
            <a:off x="405130" y="2702560"/>
            <a:ext cx="11172190" cy="1602740"/>
          </a:xfrm>
          <a:prstGeom prst="rect">
            <a:avLst/>
          </a:prstGeom>
        </p:spPr>
      </p:pic>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635" y="914400"/>
            <a:ext cx="12192000" cy="2570480"/>
          </a:xfrm>
        </p:spPr>
        <p:txBody>
          <a:bodyPr/>
          <a:p>
            <a:r>
              <a:rPr lang="en-US"/>
              <a:t>How to test STT accuracy</a:t>
            </a:r>
            <a:endParaRPr lang="zh-CN" altLang="en-US"/>
          </a:p>
        </p:txBody>
      </p:sp>
      <p:sp>
        <p:nvSpPr>
          <p:cNvPr id="3" name="副标题 2"/>
          <p:cNvSpPr>
            <a:spLocks noGrp="1"/>
          </p:cNvSpPr>
          <p:nvPr>
            <p:ph type="subTitle" idx="1"/>
            <p:custDataLst>
              <p:tags r:id="rId2"/>
            </p:custDataLst>
          </p:nvPr>
        </p:nvSpPr>
        <p:spPr/>
        <p:txBody>
          <a:bodyPr/>
          <a:p>
            <a:pPr marL="342900" indent="-342900">
              <a:buFont typeface="Arial" panose="020B0604020202020204" pitchFamily="34" charset="0"/>
              <a:buChar char="•"/>
            </a:pPr>
            <a:r>
              <a:rPr lang="en-US"/>
              <a:t>By character</a:t>
            </a:r>
            <a:endParaRPr lang="en-US"/>
          </a:p>
          <a:p>
            <a:pPr marL="342900" indent="-342900">
              <a:buFont typeface="Arial" panose="020B0604020202020204" pitchFamily="34" charset="0"/>
              <a:buChar char="•"/>
            </a:pPr>
            <a:r>
              <a:rPr lang="en-US"/>
              <a:t>By words</a:t>
            </a:r>
            <a:endParaRPr lang="en-US"/>
          </a:p>
        </p:txBody>
      </p:sp>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a:t>
            </a:r>
            <a:r>
              <a:rPr lang="zh-CN" altLang="en-US"/>
              <a:t>ifference</a:t>
            </a:r>
            <a:endParaRPr lang="zh-CN" altLang="en-US"/>
          </a:p>
        </p:txBody>
      </p:sp>
      <p:sp>
        <p:nvSpPr>
          <p:cNvPr id="3" name="内容占位符 2"/>
          <p:cNvSpPr>
            <a:spLocks noGrp="1"/>
          </p:cNvSpPr>
          <p:nvPr>
            <p:ph idx="1"/>
          </p:nvPr>
        </p:nvSpPr>
        <p:spPr/>
        <p:txBody>
          <a:bodyPr/>
          <a:p>
            <a:r>
              <a:rPr lang="en-US" altLang="zh-CN" b="1"/>
              <a:t>For example:</a:t>
            </a:r>
            <a:endParaRPr lang="en-US" altLang="zh-CN" b="1"/>
          </a:p>
          <a:p>
            <a:endParaRPr lang="en-US" altLang="zh-CN" b="1"/>
          </a:p>
          <a:p>
            <a:endParaRPr lang="en-US" altLang="zh-CN" b="1"/>
          </a:p>
          <a:p>
            <a:r>
              <a:rPr lang="en-US" altLang="zh-CN"/>
              <a:t>By character the accuracy for the example is 83.33%. Differences of only one space will be considered.</a:t>
            </a:r>
            <a:endParaRPr lang="en-US" altLang="zh-CN"/>
          </a:p>
          <a:p>
            <a:r>
              <a:rPr lang="en-US" altLang="zh-CN"/>
              <a:t>By words the accuracy for the example is 0%. Because there are no words to match.</a:t>
            </a:r>
            <a:endParaRPr lang="en-US" altLang="zh-CN"/>
          </a:p>
          <a:p>
            <a:pPr marL="0" indent="0">
              <a:buNone/>
            </a:pPr>
            <a:endParaRPr lang="en-US" altLang="zh-CN"/>
          </a:p>
          <a:p>
            <a:pPr marL="0" indent="0">
              <a:buNone/>
            </a:pPr>
            <a:endParaRPr lang="en-US" altLang="zh-CN"/>
          </a:p>
        </p:txBody>
      </p:sp>
      <p:graphicFrame>
        <p:nvGraphicFramePr>
          <p:cNvPr id="4" name="表格 3"/>
          <p:cNvGraphicFramePr/>
          <p:nvPr>
            <p:custDataLst>
              <p:tags r:id="rId1"/>
            </p:custDataLst>
          </p:nvPr>
        </p:nvGraphicFramePr>
        <p:xfrm>
          <a:off x="1400810" y="2101850"/>
          <a:ext cx="8533130" cy="762000"/>
        </p:xfrm>
        <a:graphic>
          <a:graphicData uri="http://schemas.openxmlformats.org/drawingml/2006/table">
            <a:tbl>
              <a:tblPr firstRow="1" bandRow="1">
                <a:tableStyleId>{5C22544A-7EE6-4342-B048-85BDC9FD1C3A}</a:tableStyleId>
              </a:tblPr>
              <a:tblGrid>
                <a:gridCol w="4266565"/>
                <a:gridCol w="4266565"/>
              </a:tblGrid>
              <a:tr h="381000">
                <a:tc>
                  <a:txBody>
                    <a:bodyPr/>
                    <a:p>
                      <a:pPr>
                        <a:buNone/>
                      </a:pPr>
                      <a:r>
                        <a:rPr lang="en-US" altLang="zh-CN"/>
                        <a:t>Accurate transcript</a:t>
                      </a:r>
                      <a:endParaRPr lang="en-US" altLang="zh-CN"/>
                    </a:p>
                  </a:txBody>
                  <a:tcPr/>
                </a:tc>
                <a:tc>
                  <a:txBody>
                    <a:bodyPr/>
                    <a:p>
                      <a:pPr>
                        <a:buNone/>
                      </a:pPr>
                      <a:r>
                        <a:rPr lang="en-US" altLang="zh-CN"/>
                        <a:t>STT results</a:t>
                      </a:r>
                      <a:endParaRPr lang="en-US" altLang="zh-CN"/>
                    </a:p>
                  </a:txBody>
                  <a:tcPr/>
                </a:tc>
              </a:tr>
              <a:tr h="381000">
                <a:tc>
                  <a:txBody>
                    <a:bodyPr/>
                    <a:p>
                      <a:pPr>
                        <a:buNone/>
                      </a:pPr>
                      <a:r>
                        <a:rPr lang="en-US" altLang="zh-CN"/>
                        <a:t>justin</a:t>
                      </a:r>
                      <a:endParaRPr lang="en-US" altLang="zh-CN"/>
                    </a:p>
                  </a:txBody>
                  <a:tcPr/>
                </a:tc>
                <a:tc>
                  <a:txBody>
                    <a:bodyPr/>
                    <a:p>
                      <a:pPr>
                        <a:buNone/>
                      </a:pPr>
                      <a:r>
                        <a:rPr lang="en-US" altLang="zh-CN"/>
                        <a:t>just in</a:t>
                      </a:r>
                      <a:endParaRPr lang="en-US" altLang="zh-CN"/>
                    </a:p>
                  </a:txBody>
                  <a:tcPr/>
                </a:tc>
              </a:tr>
            </a:tbl>
          </a:graphicData>
        </a:graphic>
      </p:graphicFrame>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How to test STT accuracy</a:t>
            </a:r>
            <a:endParaRPr lang="en-US" altLang="zh-CN"/>
          </a:p>
        </p:txBody>
      </p:sp>
      <p:sp>
        <p:nvSpPr>
          <p:cNvPr id="3" name="内容占位符 2"/>
          <p:cNvSpPr>
            <a:spLocks noGrp="1"/>
          </p:cNvSpPr>
          <p:nvPr>
            <p:ph idx="1"/>
          </p:nvPr>
        </p:nvSpPr>
        <p:spPr/>
        <p:txBody>
          <a:bodyPr/>
          <a:p>
            <a:r>
              <a:rPr lang="en-US" altLang="zh-CN" b="1"/>
              <a:t>Code path: in the ucloud folder: Documentation/Test documentation/Test3 STT Accuracy</a:t>
            </a:r>
            <a:endParaRPr lang="en-US" altLang="zh-CN" b="1"/>
          </a:p>
          <a:p>
            <a:r>
              <a:rPr lang="en-US" altLang="zh-CN"/>
              <a:t>accuracy by character.py</a:t>
            </a:r>
            <a:endParaRPr lang="en-US" altLang="zh-CN"/>
          </a:p>
          <a:p>
            <a:r>
              <a:rPr lang="en-US" altLang="zh-CN"/>
              <a:t>accuracy by words.py</a:t>
            </a:r>
            <a:endParaRPr lang="en-US" altLang="zh-CN"/>
          </a:p>
          <a:p>
            <a:r>
              <a:rPr lang="en-US" altLang="zh-CN" b="1"/>
              <a:t>How to use:</a:t>
            </a:r>
            <a:endParaRPr lang="en-US" altLang="zh-CN" b="1"/>
          </a:p>
          <a:p>
            <a:r>
              <a:rPr lang="en-US" altLang="zh-CN"/>
              <a:t>1. First prepare a csv or excel with two columns. One column 'transcript' is the actual text, and one column 'stt' is the result of stt. As shown below:</a:t>
            </a:r>
            <a:endParaRPr lang="en-US" altLang="zh-CN"/>
          </a:p>
          <a:p>
            <a:endParaRPr lang="en-US" altLang="zh-CN" b="1"/>
          </a:p>
        </p:txBody>
      </p:sp>
      <p:pic>
        <p:nvPicPr>
          <p:cNvPr id="4" name="图片 3"/>
          <p:cNvPicPr>
            <a:picLocks noChangeAspect="1"/>
          </p:cNvPicPr>
          <p:nvPr/>
        </p:nvPicPr>
        <p:blipFill>
          <a:blip r:embed="rId1"/>
          <a:stretch>
            <a:fillRect/>
          </a:stretch>
        </p:blipFill>
        <p:spPr>
          <a:xfrm>
            <a:off x="920750" y="4663440"/>
            <a:ext cx="10350500" cy="1651000"/>
          </a:xfrm>
          <a:prstGeom prst="rect">
            <a:avLst/>
          </a:prstGeom>
        </p:spPr>
      </p:pic>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How to test STT accuracy</a:t>
            </a:r>
            <a:endParaRPr lang="en-US" altLang="zh-CN"/>
          </a:p>
        </p:txBody>
      </p:sp>
      <p:sp>
        <p:nvSpPr>
          <p:cNvPr id="3" name="内容占位符 2"/>
          <p:cNvSpPr>
            <a:spLocks noGrp="1"/>
          </p:cNvSpPr>
          <p:nvPr>
            <p:ph idx="1"/>
          </p:nvPr>
        </p:nvSpPr>
        <p:spPr/>
        <p:txBody>
          <a:bodyPr/>
          <a:p>
            <a:r>
              <a:rPr lang="en-US" altLang="zh-CN" b="1"/>
              <a:t>How to use:</a:t>
            </a:r>
            <a:endParaRPr lang="en-US" altLang="zh-CN" b="1"/>
          </a:p>
          <a:p>
            <a:r>
              <a:rPr lang="en-US" altLang="zh-CN"/>
              <a:t>2. Write path</a:t>
            </a:r>
            <a:endParaRPr lang="en-US" altLang="zh-CN"/>
          </a:p>
          <a:p>
            <a:r>
              <a:rPr lang="en-US" altLang="zh-CN"/>
              <a:t>For excel: </a:t>
            </a:r>
            <a:endParaRPr lang="en-US" altLang="zh-CN"/>
          </a:p>
          <a:p>
            <a:r>
              <a:rPr lang="en-US" altLang="zh-CN"/>
              <a:t>For csv: </a:t>
            </a:r>
            <a:endParaRPr lang="en-US" altLang="zh-CN"/>
          </a:p>
          <a:p>
            <a:r>
              <a:rPr lang="en-US" altLang="zh-CN"/>
              <a:t>3. Path to output file</a:t>
            </a:r>
            <a:endParaRPr lang="en-US" altLang="zh-CN"/>
          </a:p>
          <a:p>
            <a:endParaRPr lang="en-US" altLang="zh-CN"/>
          </a:p>
          <a:p>
            <a:r>
              <a:rPr lang="en-US" altLang="zh-CN"/>
              <a:t>4. Run the code </a:t>
            </a:r>
            <a:endParaRPr lang="en-US" altLang="zh-CN"/>
          </a:p>
        </p:txBody>
      </p:sp>
      <p:pic>
        <p:nvPicPr>
          <p:cNvPr id="5" name="图片 4"/>
          <p:cNvPicPr>
            <a:picLocks noChangeAspect="1"/>
          </p:cNvPicPr>
          <p:nvPr/>
        </p:nvPicPr>
        <p:blipFill>
          <a:blip r:embed="rId1"/>
          <a:stretch>
            <a:fillRect/>
          </a:stretch>
        </p:blipFill>
        <p:spPr>
          <a:xfrm>
            <a:off x="2148840" y="2402205"/>
            <a:ext cx="3890010" cy="669925"/>
          </a:xfrm>
          <a:prstGeom prst="rect">
            <a:avLst/>
          </a:prstGeom>
        </p:spPr>
      </p:pic>
      <p:pic>
        <p:nvPicPr>
          <p:cNvPr id="6" name="图片 5"/>
          <p:cNvPicPr>
            <a:picLocks noChangeAspect="1"/>
          </p:cNvPicPr>
          <p:nvPr/>
        </p:nvPicPr>
        <p:blipFill>
          <a:blip r:embed="rId2"/>
          <a:stretch>
            <a:fillRect/>
          </a:stretch>
        </p:blipFill>
        <p:spPr>
          <a:xfrm>
            <a:off x="2237740" y="2969260"/>
            <a:ext cx="3324860" cy="601345"/>
          </a:xfrm>
          <a:prstGeom prst="rect">
            <a:avLst/>
          </a:prstGeom>
        </p:spPr>
      </p:pic>
      <p:pic>
        <p:nvPicPr>
          <p:cNvPr id="7" name="图片 6"/>
          <p:cNvPicPr>
            <a:picLocks noChangeAspect="1"/>
          </p:cNvPicPr>
          <p:nvPr/>
        </p:nvPicPr>
        <p:blipFill>
          <a:blip r:embed="rId3"/>
          <a:stretch>
            <a:fillRect/>
          </a:stretch>
        </p:blipFill>
        <p:spPr>
          <a:xfrm>
            <a:off x="975360" y="3845560"/>
            <a:ext cx="6653530" cy="689610"/>
          </a:xfrm>
          <a:prstGeom prst="rect">
            <a:avLst/>
          </a:prstGeom>
        </p:spPr>
      </p:pic>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608400" y="140405"/>
            <a:ext cx="10969200" cy="705600"/>
          </a:xfrm>
        </p:spPr>
        <p:txBody>
          <a:bodyPr/>
          <a:p>
            <a:r>
              <a:rPr lang="en-US" altLang="zh-CN" sz="2400">
                <a:sym typeface="+mn-ea"/>
              </a:rPr>
              <a:t>Maintain word replacement function</a:t>
            </a:r>
            <a:endParaRPr lang="en-US" altLang="zh-CN" sz="2400">
              <a:sym typeface="+mn-ea"/>
            </a:endParaRPr>
          </a:p>
        </p:txBody>
      </p:sp>
      <p:sp>
        <p:nvSpPr>
          <p:cNvPr id="5" name="内容占位符 4"/>
          <p:cNvSpPr>
            <a:spLocks noGrp="1"/>
          </p:cNvSpPr>
          <p:nvPr>
            <p:ph idx="1"/>
          </p:nvPr>
        </p:nvSpPr>
        <p:spPr>
          <a:xfrm>
            <a:off x="608400" y="845875"/>
            <a:ext cx="10969200" cy="4759200"/>
          </a:xfrm>
        </p:spPr>
        <p:txBody>
          <a:bodyPr/>
          <a:p>
            <a:r>
              <a:rPr lang="zh-CN" altLang="en-US" b="1"/>
              <a:t>How does it work?</a:t>
            </a:r>
            <a:endParaRPr lang="zh-CN" altLang="en-US" b="1"/>
          </a:p>
        </p:txBody>
      </p:sp>
      <p:grpSp>
        <p:nvGrpSpPr>
          <p:cNvPr id="17" name="组合 16"/>
          <p:cNvGrpSpPr/>
          <p:nvPr/>
        </p:nvGrpSpPr>
        <p:grpSpPr>
          <a:xfrm>
            <a:off x="135255" y="1412240"/>
            <a:ext cx="11818620" cy="5322570"/>
            <a:chOff x="123" y="2224"/>
            <a:chExt cx="18612" cy="8382"/>
          </a:xfrm>
        </p:grpSpPr>
        <p:sp>
          <p:nvSpPr>
            <p:cNvPr id="6" name="Oval 3"/>
            <p:cNvSpPr/>
            <p:nvPr/>
          </p:nvSpPr>
          <p:spPr>
            <a:xfrm>
              <a:off x="8859" y="7016"/>
              <a:ext cx="1152" cy="727"/>
            </a:xfrm>
            <a:prstGeom prst="ellipse">
              <a:avLst/>
            </a:prstGeom>
            <a:solidFill>
              <a:srgbClr val="ADC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GB" sz="1600"/>
            </a:p>
          </p:txBody>
        </p:sp>
        <p:sp>
          <p:nvSpPr>
            <p:cNvPr id="7" name="TextBox 4"/>
            <p:cNvSpPr txBox="1"/>
            <p:nvPr/>
          </p:nvSpPr>
          <p:spPr>
            <a:xfrm>
              <a:off x="784" y="5116"/>
              <a:ext cx="1488" cy="628"/>
            </a:xfrm>
            <a:prstGeom prst="rect">
              <a:avLst/>
            </a:prstGeom>
            <a:noFill/>
          </p:spPr>
          <p:txBody>
            <a:bodyPr wrap="square" rtlCol="0">
              <a:spAutoFit/>
            </a:bodyPr>
            <a:p>
              <a:r>
                <a:rPr lang="en-GB" sz="2000"/>
                <a:t>‘uob’</a:t>
              </a:r>
              <a:endParaRPr lang="en-GB" sz="2000"/>
            </a:p>
          </p:txBody>
        </p:sp>
        <p:sp>
          <p:nvSpPr>
            <p:cNvPr id="8" name="Left Brace 5"/>
            <p:cNvSpPr/>
            <p:nvPr/>
          </p:nvSpPr>
          <p:spPr>
            <a:xfrm>
              <a:off x="2480" y="3887"/>
              <a:ext cx="992" cy="35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en-GB" sz="1600"/>
            </a:p>
          </p:txBody>
        </p:sp>
        <p:sp>
          <p:nvSpPr>
            <p:cNvPr id="9" name="TextBox 6"/>
            <p:cNvSpPr txBox="1"/>
            <p:nvPr/>
          </p:nvSpPr>
          <p:spPr>
            <a:xfrm>
              <a:off x="3655" y="7033"/>
              <a:ext cx="9472" cy="628"/>
            </a:xfrm>
            <a:prstGeom prst="rect">
              <a:avLst/>
            </a:prstGeom>
            <a:noFill/>
          </p:spPr>
          <p:txBody>
            <a:bodyPr wrap="square" rtlCol="0">
              <a:spAutoFit/>
            </a:bodyPr>
            <a:p>
              <a:r>
                <a:rPr lang="en-GB" sz="2000"/>
                <a:t>Use POS tagger: I am David, from </a:t>
              </a:r>
              <a:r>
                <a:rPr lang="en-GB" sz="2000" u="sng"/>
                <a:t>your will be</a:t>
              </a:r>
              <a:r>
                <a:rPr lang="en-GB" sz="2000"/>
                <a:t>.</a:t>
              </a:r>
              <a:endParaRPr lang="en-GB" sz="2000"/>
            </a:p>
          </p:txBody>
        </p:sp>
        <p:sp>
          <p:nvSpPr>
            <p:cNvPr id="10" name="TextBox 7"/>
            <p:cNvSpPr txBox="1"/>
            <p:nvPr/>
          </p:nvSpPr>
          <p:spPr>
            <a:xfrm>
              <a:off x="3655" y="3433"/>
              <a:ext cx="9472" cy="628"/>
            </a:xfrm>
            <a:prstGeom prst="rect">
              <a:avLst/>
            </a:prstGeom>
            <a:noFill/>
          </p:spPr>
          <p:txBody>
            <a:bodyPr wrap="square" rtlCol="0">
              <a:spAutoFit/>
            </a:bodyPr>
            <a:p>
              <a:r>
                <a:rPr lang="en-GB" sz="2000"/>
                <a:t>Directly replace: I am David, from </a:t>
              </a:r>
              <a:r>
                <a:rPr lang="en-GB" sz="2000" u="sng"/>
                <a:t>u o p</a:t>
              </a:r>
              <a:r>
                <a:rPr lang="en-GB" sz="2000"/>
                <a:t>.</a:t>
              </a:r>
              <a:endParaRPr lang="en-GB" sz="2000"/>
            </a:p>
          </p:txBody>
        </p:sp>
        <p:cxnSp>
          <p:nvCxnSpPr>
            <p:cNvPr id="11" name="Straight Arrow Connector 8"/>
            <p:cNvCxnSpPr/>
            <p:nvPr/>
          </p:nvCxnSpPr>
          <p:spPr>
            <a:xfrm>
              <a:off x="10832" y="4040"/>
              <a:ext cx="0" cy="30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9"/>
            <p:cNvSpPr txBox="1"/>
            <p:nvPr/>
          </p:nvSpPr>
          <p:spPr>
            <a:xfrm>
              <a:off x="11000" y="4924"/>
              <a:ext cx="7735" cy="1598"/>
            </a:xfrm>
            <a:prstGeom prst="rect">
              <a:avLst/>
            </a:prstGeom>
            <a:noFill/>
          </p:spPr>
          <p:txBody>
            <a:bodyPr wrap="square" rtlCol="0">
              <a:spAutoFit/>
            </a:bodyPr>
            <a:p>
              <a:r>
                <a:rPr lang="en-GB" sz="2000"/>
                <a:t>Find words to replace.</a:t>
              </a:r>
              <a:endParaRPr lang="en-GB" sz="2000"/>
            </a:p>
            <a:p>
              <a:r>
                <a:rPr lang="en-GB" sz="2000"/>
                <a:t>Words or phrases that sound similar to proper nouns.</a:t>
              </a:r>
              <a:endParaRPr lang="en-GB" sz="2000"/>
            </a:p>
          </p:txBody>
        </p:sp>
        <p:cxnSp>
          <p:nvCxnSpPr>
            <p:cNvPr id="13" name="Straight Arrow Connector 10"/>
            <p:cNvCxnSpPr/>
            <p:nvPr/>
          </p:nvCxnSpPr>
          <p:spPr>
            <a:xfrm>
              <a:off x="9483" y="6221"/>
              <a:ext cx="0" cy="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1"/>
            <p:cNvSpPr txBox="1"/>
            <p:nvPr/>
          </p:nvSpPr>
          <p:spPr>
            <a:xfrm>
              <a:off x="5744" y="4495"/>
              <a:ext cx="4920" cy="1695"/>
            </a:xfrm>
            <a:prstGeom prst="rect">
              <a:avLst/>
            </a:prstGeom>
            <a:noFill/>
            <a:ln>
              <a:solidFill>
                <a:srgbClr val="4472C4"/>
              </a:solidFill>
            </a:ln>
          </p:spPr>
          <p:txBody>
            <a:bodyPr wrap="square" rtlCol="0">
              <a:spAutoFit/>
            </a:bodyPr>
            <a:p>
              <a:r>
                <a:rPr lang="en-GB" sz="1600"/>
                <a:t>POS tagger: Check the POS of the preceding or following word. E.g. The POS of the word before ‘uob’ is usually ‘ADP’.</a:t>
              </a:r>
              <a:endParaRPr lang="en-GB" sz="1600"/>
            </a:p>
          </p:txBody>
        </p:sp>
        <p:sp>
          <p:nvSpPr>
            <p:cNvPr id="15" name="TextBox 12"/>
            <p:cNvSpPr txBox="1"/>
            <p:nvPr/>
          </p:nvSpPr>
          <p:spPr>
            <a:xfrm>
              <a:off x="751" y="2224"/>
              <a:ext cx="3459" cy="628"/>
            </a:xfrm>
            <a:prstGeom prst="rect">
              <a:avLst/>
            </a:prstGeom>
            <a:noFill/>
          </p:spPr>
          <p:txBody>
            <a:bodyPr wrap="square" rtlCol="0">
              <a:spAutoFit/>
            </a:bodyPr>
            <a:p>
              <a:r>
                <a:rPr lang="en-GB" sz="2000"/>
                <a:t>E.g.</a:t>
              </a:r>
              <a:endParaRPr lang="en-GB" sz="2000"/>
            </a:p>
          </p:txBody>
        </p:sp>
        <p:sp>
          <p:nvSpPr>
            <p:cNvPr id="16" name="TextBox 13"/>
            <p:cNvSpPr txBox="1"/>
            <p:nvPr/>
          </p:nvSpPr>
          <p:spPr>
            <a:xfrm>
              <a:off x="11000" y="4470"/>
              <a:ext cx="528" cy="531"/>
            </a:xfrm>
            <a:prstGeom prst="rect">
              <a:avLst/>
            </a:prstGeom>
            <a:solidFill>
              <a:srgbClr val="ADCDEA"/>
            </a:solidFill>
          </p:spPr>
          <p:txBody>
            <a:bodyPr wrap="square" rtlCol="0">
              <a:spAutoFit/>
            </a:bodyPr>
            <a:p>
              <a:r>
                <a:rPr lang="en-GB" sz="1600"/>
                <a:t>1</a:t>
              </a:r>
              <a:endParaRPr lang="en-GB" sz="1600"/>
            </a:p>
          </p:txBody>
        </p:sp>
        <p:sp>
          <p:nvSpPr>
            <p:cNvPr id="18" name="TextBox 14"/>
            <p:cNvSpPr txBox="1"/>
            <p:nvPr/>
          </p:nvSpPr>
          <p:spPr>
            <a:xfrm>
              <a:off x="6079" y="6548"/>
              <a:ext cx="528" cy="531"/>
            </a:xfrm>
            <a:prstGeom prst="rect">
              <a:avLst/>
            </a:prstGeom>
            <a:solidFill>
              <a:srgbClr val="ADCDEA"/>
            </a:solidFill>
          </p:spPr>
          <p:txBody>
            <a:bodyPr wrap="square" rtlCol="0">
              <a:spAutoFit/>
            </a:bodyPr>
            <a:p>
              <a:r>
                <a:rPr lang="en-GB" sz="1600"/>
                <a:t>2</a:t>
              </a:r>
              <a:endParaRPr lang="en-GB" sz="1600"/>
            </a:p>
          </p:txBody>
        </p:sp>
        <p:sp>
          <p:nvSpPr>
            <p:cNvPr id="19" name="TextBox 15"/>
            <p:cNvSpPr txBox="1"/>
            <p:nvPr/>
          </p:nvSpPr>
          <p:spPr>
            <a:xfrm>
              <a:off x="123" y="9687"/>
              <a:ext cx="6697" cy="919"/>
            </a:xfrm>
            <a:prstGeom prst="rect">
              <a:avLst/>
            </a:prstGeom>
            <a:noFill/>
          </p:spPr>
          <p:txBody>
            <a:bodyPr wrap="square" rtlCol="0">
              <a:spAutoFit/>
            </a:bodyPr>
            <a:p>
              <a:r>
                <a:rPr lang="en-US" sz="1600">
                  <a:solidFill>
                    <a:schemeClr val="bg1">
                      <a:lumMod val="50000"/>
                    </a:schemeClr>
                  </a:solidFill>
                </a:rPr>
                <a:t>Note: </a:t>
              </a:r>
              <a:endParaRPr lang="en-US" sz="1600">
                <a:solidFill>
                  <a:schemeClr val="bg1">
                    <a:lumMod val="50000"/>
                  </a:schemeClr>
                </a:solidFill>
              </a:endParaRPr>
            </a:p>
            <a:p>
              <a:pPr marL="285750" indent="-285750">
                <a:buFont typeface="Arial" panose="020B0604020202020204" pitchFamily="34" charset="0"/>
                <a:buChar char="•"/>
              </a:pPr>
              <a:r>
                <a:rPr lang="en-US" sz="1600">
                  <a:solidFill>
                    <a:schemeClr val="bg1">
                      <a:lumMod val="50000"/>
                    </a:schemeClr>
                  </a:solidFill>
                </a:rPr>
                <a:t>POS: Part of Speech</a:t>
              </a:r>
              <a:endParaRPr lang="en-US" sz="1600">
                <a:solidFill>
                  <a:schemeClr val="bg1">
                    <a:lumMod val="50000"/>
                  </a:schemeClr>
                </a:solidFill>
              </a:endParaRPr>
            </a:p>
          </p:txBody>
        </p:sp>
      </p:gr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400" y="845875"/>
            <a:ext cx="10969200" cy="4759200"/>
          </a:xfrm>
        </p:spPr>
        <p:txBody>
          <a:bodyPr/>
          <a:p>
            <a:r>
              <a:rPr lang="zh-CN" altLang="en-US" b="1">
                <a:sym typeface="+mn-ea"/>
              </a:rPr>
              <a:t>When does it need to be maintained?</a:t>
            </a:r>
            <a:endParaRPr lang="zh-CN" altLang="en-US" b="1"/>
          </a:p>
          <a:p>
            <a:r>
              <a:rPr lang="zh-CN" altLang="en-US"/>
              <a:t>There are new words that need to be replaced, or there are words that no longer need to be replaced, and the template needs to be changed.</a:t>
            </a:r>
            <a:endParaRPr lang="zh-CN" altLang="en-US"/>
          </a:p>
          <a:p>
            <a:r>
              <a:rPr lang="zh-CN" altLang="en-US" b="1"/>
              <a:t>How to maintain?</a:t>
            </a:r>
            <a:endParaRPr lang="zh-CN" altLang="en-US" b="1"/>
          </a:p>
          <a:p>
            <a:r>
              <a:rPr lang="zh-CN" altLang="en-US"/>
              <a:t>No need to change the code </a:t>
            </a:r>
            <a:r>
              <a:rPr lang="zh-CN" altLang="en-US" b="1"/>
              <a:t>just update the template</a:t>
            </a:r>
            <a:r>
              <a:rPr lang="zh-CN" altLang="en-US"/>
              <a:t>. </a:t>
            </a:r>
            <a:r>
              <a:rPr lang="en-US" altLang="zh-CN"/>
              <a:t>(See next page for details.)</a:t>
            </a:r>
            <a:endParaRPr lang="en-US" altLang="zh-CN"/>
          </a:p>
          <a:p>
            <a:r>
              <a:rPr lang="en-US" altLang="zh-CN" b="1"/>
              <a:t>Path: uob_website/analysis/utils/stt_replace_template.csv</a:t>
            </a:r>
            <a:endParaRPr lang="en-US" altLang="zh-CN" b="1"/>
          </a:p>
        </p:txBody>
      </p:sp>
      <p:sp>
        <p:nvSpPr>
          <p:cNvPr id="4" name="标题 3"/>
          <p:cNvSpPr>
            <a:spLocks noGrp="1"/>
          </p:cNvSpPr>
          <p:nvPr>
            <p:ph type="title"/>
          </p:nvPr>
        </p:nvSpPr>
        <p:spPr>
          <a:xfrm>
            <a:off x="608400" y="140405"/>
            <a:ext cx="10969200" cy="705600"/>
          </a:xfrm>
        </p:spPr>
        <p:txBody>
          <a:bodyPr/>
          <a:p>
            <a:r>
              <a:rPr lang="en-US" altLang="zh-CN" sz="2400">
                <a:sym typeface="+mn-ea"/>
              </a:rPr>
              <a:t>Maintain word replacement function</a:t>
            </a:r>
            <a:endParaRPr lang="en-US" altLang="zh-CN" sz="2400">
              <a:sym typeface="+mn-ea"/>
            </a:endParaRPr>
          </a:p>
        </p:txBody>
      </p:sp>
      <p:grpSp>
        <p:nvGrpSpPr>
          <p:cNvPr id="6" name="组合 5"/>
          <p:cNvGrpSpPr/>
          <p:nvPr/>
        </p:nvGrpSpPr>
        <p:grpSpPr>
          <a:xfrm>
            <a:off x="757555" y="3791585"/>
            <a:ext cx="5386705" cy="2184400"/>
            <a:chOff x="10272" y="5869"/>
            <a:chExt cx="8483" cy="3440"/>
          </a:xfrm>
        </p:grpSpPr>
        <p:sp>
          <p:nvSpPr>
            <p:cNvPr id="12" name="TextBox 11"/>
            <p:cNvSpPr txBox="1"/>
            <p:nvPr/>
          </p:nvSpPr>
          <p:spPr>
            <a:xfrm>
              <a:off x="10272" y="5869"/>
              <a:ext cx="7760" cy="580"/>
            </a:xfrm>
            <a:prstGeom prst="rect">
              <a:avLst/>
            </a:prstGeom>
            <a:noFill/>
          </p:spPr>
          <p:txBody>
            <a:bodyPr wrap="square" rtlCol="0">
              <a:spAutoFit/>
            </a:bodyPr>
            <a:p>
              <a:r>
                <a:rPr lang="en-US" b="1"/>
                <a:t>Template: stt_replace_template.csv </a:t>
              </a:r>
              <a:endParaRPr lang="en-US" b="1"/>
            </a:p>
          </p:txBody>
        </p:sp>
        <p:pic>
          <p:nvPicPr>
            <p:cNvPr id="5" name="图片 4"/>
            <p:cNvPicPr>
              <a:picLocks noChangeAspect="1"/>
            </p:cNvPicPr>
            <p:nvPr/>
          </p:nvPicPr>
          <p:blipFill>
            <a:blip r:embed="rId1"/>
            <a:stretch>
              <a:fillRect/>
            </a:stretch>
          </p:blipFill>
          <p:spPr>
            <a:xfrm>
              <a:off x="10475" y="6925"/>
              <a:ext cx="8280" cy="1800"/>
            </a:xfrm>
            <a:prstGeom prst="rect">
              <a:avLst/>
            </a:prstGeom>
          </p:spPr>
        </p:pic>
        <p:sp>
          <p:nvSpPr>
            <p:cNvPr id="7" name="TextBox 11"/>
            <p:cNvSpPr txBox="1"/>
            <p:nvPr/>
          </p:nvSpPr>
          <p:spPr>
            <a:xfrm>
              <a:off x="13795" y="8827"/>
              <a:ext cx="1378" cy="483"/>
            </a:xfrm>
            <a:prstGeom prst="rect">
              <a:avLst/>
            </a:prstGeom>
            <a:noFill/>
          </p:spPr>
          <p:txBody>
            <a:bodyPr wrap="none" rtlCol="0">
              <a:spAutoFit/>
            </a:bodyPr>
            <a:p>
              <a:r>
                <a:rPr lang="en-US" sz="1400"/>
                <a:t>Example </a:t>
              </a:r>
              <a:endParaRPr lang="en-US" sz="1400"/>
            </a:p>
          </p:txBody>
        </p:sp>
      </p:gr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608400" y="140405"/>
            <a:ext cx="10969200" cy="705600"/>
          </a:xfrm>
        </p:spPr>
        <p:txBody>
          <a:bodyPr/>
          <a:p>
            <a:r>
              <a:rPr lang="en-US" altLang="zh-CN" sz="2400">
                <a:sym typeface="+mn-ea"/>
              </a:rPr>
              <a:t>Maintain word replacement function</a:t>
            </a:r>
            <a:endParaRPr lang="en-US" altLang="zh-CN" sz="2400">
              <a:sym typeface="+mn-ea"/>
            </a:endParaRPr>
          </a:p>
        </p:txBody>
      </p:sp>
      <p:sp>
        <p:nvSpPr>
          <p:cNvPr id="5" name="内容占位符 4"/>
          <p:cNvSpPr>
            <a:spLocks noGrp="1"/>
          </p:cNvSpPr>
          <p:nvPr>
            <p:ph idx="1"/>
          </p:nvPr>
        </p:nvSpPr>
        <p:spPr>
          <a:xfrm>
            <a:off x="528320" y="945515"/>
            <a:ext cx="6625590" cy="5504180"/>
          </a:xfrm>
        </p:spPr>
        <p:txBody>
          <a:bodyPr>
            <a:noAutofit/>
          </a:bodyPr>
          <a:p>
            <a:pPr>
              <a:lnSpc>
                <a:spcPct val="100000"/>
              </a:lnSpc>
            </a:pPr>
            <a:r>
              <a:rPr lang="zh-CN" altLang="en-US" b="1">
                <a:latin typeface="微软雅黑" panose="020B0503020204020204" pitchFamily="34" charset="-122"/>
                <a:cs typeface="Calibri" panose="020F0502020204030204" charset="0"/>
              </a:rPr>
              <a:t>How to maintain?</a:t>
            </a:r>
            <a:endParaRPr lang="zh-CN" altLang="en-US" b="1">
              <a:latin typeface="微软雅黑" panose="020B0503020204020204" pitchFamily="34" charset="-122"/>
              <a:cs typeface="Calibri" panose="020F0502020204030204" charset="0"/>
            </a:endParaRPr>
          </a:p>
          <a:p>
            <a:pPr>
              <a:lnSpc>
                <a:spcPct val="100000"/>
              </a:lnSpc>
            </a:pPr>
            <a:r>
              <a:rPr lang="en-US" altLang="zh-CN" sz="1200" b="1">
                <a:latin typeface="微软雅黑" panose="020B0503020204020204" pitchFamily="34" charset="-122"/>
                <a:cs typeface="Calibri" panose="020F0502020204030204" charset="0"/>
              </a:rPr>
              <a:t>Each line represents a rule for a word that needs to be replaced</a:t>
            </a:r>
            <a:endParaRPr lang="en-US" altLang="zh-CN" sz="1200">
              <a:latin typeface="微软雅黑" panose="020B0503020204020204" pitchFamily="34" charset="-122"/>
              <a:cs typeface="Calibri" panose="020F0502020204030204" charset="0"/>
            </a:endParaRPr>
          </a:p>
          <a:p>
            <a:pPr>
              <a:lnSpc>
                <a:spcPct val="100000"/>
              </a:lnSpc>
            </a:pPr>
            <a:r>
              <a:rPr lang="en-US" altLang="zh-CN" sz="1200" b="1">
                <a:latin typeface="微软雅黑" panose="020B0503020204020204" pitchFamily="34" charset="-122"/>
                <a:cs typeface="Calibri" panose="020F0502020204030204" charset="0"/>
              </a:rPr>
              <a:t>POS universal_tagset reference:</a:t>
            </a:r>
            <a:r>
              <a:rPr lang="en-US" altLang="zh-CN" sz="1200">
                <a:latin typeface="微软雅黑" panose="020B0503020204020204" pitchFamily="34" charset="-122"/>
                <a:cs typeface="Calibri" panose="020F0502020204030204" charset="0"/>
              </a:rPr>
              <a:t> https://universaldependencies.org/u/pos/all.html#al-u-pos/</a:t>
            </a:r>
            <a:endParaRPr lang="en-US" altLang="zh-CN" sz="1200">
              <a:latin typeface="微软雅黑" panose="020B0503020204020204" pitchFamily="34" charset="-122"/>
              <a:cs typeface="Calibri" panose="020F0502020204030204" charset="0"/>
            </a:endParaRPr>
          </a:p>
          <a:p>
            <a:pPr>
              <a:lnSpc>
                <a:spcPct val="100000"/>
              </a:lnSpc>
            </a:pPr>
            <a:r>
              <a:rPr lang="en-US" altLang="zh-CN" sz="1200">
                <a:latin typeface="微软雅黑" panose="020B0503020204020204" pitchFamily="34" charset="-122"/>
                <a:cs typeface="Calibri" panose="020F0502020204030204" charset="0"/>
              </a:rPr>
              <a:t>For column </a:t>
            </a:r>
            <a:r>
              <a:rPr lang="en-US" altLang="zh-CN" sz="1200" b="1">
                <a:latin typeface="微软雅黑" panose="020B0503020204020204" pitchFamily="34" charset="-122"/>
                <a:cs typeface="Calibri" panose="020F0502020204030204" charset="0"/>
              </a:rPr>
              <a:t>"key"</a:t>
            </a:r>
            <a:r>
              <a:rPr lang="en-US" altLang="zh-CN" sz="1200">
                <a:latin typeface="微软雅黑" panose="020B0503020204020204" pitchFamily="34" charset="-122"/>
                <a:cs typeface="Calibri" panose="020F0502020204030204" charset="0"/>
              </a:rPr>
              <a:t>: Fill in the word we want, e.g. uob.</a:t>
            </a:r>
            <a:endParaRPr lang="en-US" altLang="zh-CN" sz="1200">
              <a:latin typeface="微软雅黑" panose="020B0503020204020204" pitchFamily="34" charset="-122"/>
              <a:cs typeface="Calibri" panose="020F0502020204030204" charset="0"/>
            </a:endParaRPr>
          </a:p>
          <a:p>
            <a:pPr>
              <a:lnSpc>
                <a:spcPct val="100000"/>
              </a:lnSpc>
            </a:pPr>
            <a:r>
              <a:rPr lang="en-US" altLang="zh-CN" sz="1200">
                <a:latin typeface="微软雅黑" panose="020B0503020204020204" pitchFamily="34" charset="-122"/>
                <a:cs typeface="Calibri" panose="020F0502020204030204" charset="0"/>
              </a:rPr>
              <a:t>For column </a:t>
            </a:r>
            <a:r>
              <a:rPr lang="en-US" altLang="zh-CN" sz="1200" b="1">
                <a:latin typeface="微软雅黑" panose="020B0503020204020204" pitchFamily="34" charset="-122"/>
                <a:cs typeface="Calibri" panose="020F0502020204030204" charset="0"/>
              </a:rPr>
              <a:t>"pos_before"</a:t>
            </a:r>
            <a:r>
              <a:rPr lang="en-US" altLang="zh-CN" sz="1200">
                <a:latin typeface="微软雅黑" panose="020B0503020204020204" pitchFamily="34" charset="-122"/>
                <a:cs typeface="Calibri" panose="020F0502020204030204" charset="0"/>
              </a:rPr>
              <a:t>: The POS of a word preceding that word, e.g. ADP.</a:t>
            </a:r>
            <a:endParaRPr lang="en-US" altLang="zh-CN" sz="1200">
              <a:latin typeface="微软雅黑" panose="020B0503020204020204" pitchFamily="34" charset="-122"/>
              <a:cs typeface="Calibri" panose="020F0502020204030204" charset="0"/>
            </a:endParaRPr>
          </a:p>
          <a:p>
            <a:pPr>
              <a:lnSpc>
                <a:spcPct val="100000"/>
              </a:lnSpc>
            </a:pPr>
            <a:r>
              <a:rPr lang="en-US" altLang="zh-CN" sz="1200">
                <a:latin typeface="微软雅黑" panose="020B0503020204020204" pitchFamily="34" charset="-122"/>
                <a:cs typeface="Calibri" panose="020F0502020204030204" charset="0"/>
              </a:rPr>
              <a:t>For column </a:t>
            </a:r>
            <a:r>
              <a:rPr lang="en-US" altLang="zh-CN" sz="1200" b="1">
                <a:latin typeface="微软雅黑" panose="020B0503020204020204" pitchFamily="34" charset="-122"/>
                <a:cs typeface="Calibri" panose="020F0502020204030204" charset="0"/>
              </a:rPr>
              <a:t>"pos_after"</a:t>
            </a:r>
            <a:r>
              <a:rPr lang="en-US" altLang="zh-CN" sz="1200">
                <a:latin typeface="微软雅黑" panose="020B0503020204020204" pitchFamily="34" charset="-122"/>
                <a:cs typeface="Calibri" panose="020F0502020204030204" charset="0"/>
              </a:rPr>
              <a:t>: The POS of a word that follows that word, e.g. VERB.</a:t>
            </a:r>
            <a:endParaRPr lang="en-US" altLang="zh-CN" sz="1200">
              <a:latin typeface="微软雅黑" panose="020B0503020204020204" pitchFamily="34" charset="-122"/>
              <a:cs typeface="Calibri" panose="020F0502020204030204" charset="0"/>
            </a:endParaRPr>
          </a:p>
          <a:p>
            <a:pPr>
              <a:lnSpc>
                <a:spcPct val="100000"/>
              </a:lnSpc>
            </a:pPr>
            <a:r>
              <a:rPr lang="en-US" altLang="zh-CN" sz="1200">
                <a:latin typeface="微软雅黑" panose="020B0503020204020204" pitchFamily="34" charset="-122"/>
                <a:cs typeface="Calibri" panose="020F0502020204030204" charset="0"/>
              </a:rPr>
              <a:t>For column </a:t>
            </a:r>
            <a:r>
              <a:rPr lang="en-US" altLang="zh-CN" sz="1200" b="1">
                <a:latin typeface="微软雅黑" panose="020B0503020204020204" pitchFamily="34" charset="-122"/>
                <a:cs typeface="Calibri" panose="020F0502020204030204" charset="0"/>
              </a:rPr>
              <a:t>"replace"</a:t>
            </a:r>
            <a:r>
              <a:rPr lang="en-US" altLang="zh-CN" sz="1200">
                <a:latin typeface="微软雅黑" panose="020B0503020204020204" pitchFamily="34" charset="-122"/>
                <a:cs typeface="Calibri" panose="020F0502020204030204" charset="0"/>
              </a:rPr>
              <a:t>: STT may be identified as, e.g. your bb;you will be.</a:t>
            </a:r>
            <a:endParaRPr lang="en-US" altLang="zh-CN" sz="1200">
              <a:latin typeface="微软雅黑" panose="020B0503020204020204" pitchFamily="34" charset="-122"/>
              <a:cs typeface="Calibri" panose="020F0502020204030204" charset="0"/>
            </a:endParaRPr>
          </a:p>
          <a:p>
            <a:pPr>
              <a:lnSpc>
                <a:spcPct val="100000"/>
              </a:lnSpc>
            </a:pPr>
            <a:r>
              <a:rPr lang="en-US" altLang="zh-CN" sz="1200">
                <a:latin typeface="微软雅黑" panose="020B0503020204020204" pitchFamily="34" charset="-122"/>
                <a:cs typeface="Calibri" panose="020F0502020204030204" charset="0"/>
              </a:rPr>
              <a:t>For column </a:t>
            </a:r>
            <a:r>
              <a:rPr lang="en-US" altLang="zh-CN" sz="1200" b="1">
                <a:latin typeface="微软雅黑" panose="020B0503020204020204" pitchFamily="34" charset="-122"/>
                <a:cs typeface="Calibri" panose="020F0502020204030204" charset="0"/>
              </a:rPr>
              <a:t>"flag_direct_replace"</a:t>
            </a:r>
            <a:r>
              <a:rPr lang="en-US" altLang="zh-CN" sz="1200">
                <a:latin typeface="微软雅黑" panose="020B0503020204020204" pitchFamily="34" charset="-122"/>
                <a:cs typeface="Calibri" panose="020F0502020204030204" charset="0"/>
              </a:rPr>
              <a:t>: If you want to </a:t>
            </a:r>
            <a:r>
              <a:rPr lang="en-US" altLang="zh-CN" sz="1200" b="1">
                <a:latin typeface="微软雅黑" panose="020B0503020204020204" pitchFamily="34" charset="-122"/>
                <a:cs typeface="Calibri" panose="020F0502020204030204" charset="0"/>
              </a:rPr>
              <a:t>directly replace</a:t>
            </a:r>
            <a:r>
              <a:rPr lang="en-US" altLang="zh-CN" sz="1200">
                <a:latin typeface="微软雅黑" panose="020B0503020204020204" pitchFamily="34" charset="-122"/>
                <a:cs typeface="Calibri" panose="020F0502020204030204" charset="0"/>
              </a:rPr>
              <a:t> some words without considering the part of speech, </a:t>
            </a:r>
            <a:r>
              <a:rPr lang="en-US" altLang="zh-CN" sz="1200" b="1">
                <a:latin typeface="微软雅黑" panose="020B0503020204020204" pitchFamily="34" charset="-122"/>
                <a:cs typeface="Calibri" panose="020F0502020204030204" charset="0"/>
              </a:rPr>
              <a:t>mark "x"</a:t>
            </a:r>
            <a:r>
              <a:rPr lang="en-US" altLang="zh-CN" sz="1200">
                <a:latin typeface="微软雅黑" panose="020B0503020204020204" pitchFamily="34" charset="-122"/>
                <a:cs typeface="Calibri" panose="020F0502020204030204" charset="0"/>
              </a:rPr>
              <a:t> here.</a:t>
            </a:r>
            <a:endParaRPr lang="en-US" altLang="zh-CN" sz="1200">
              <a:latin typeface="微软雅黑" panose="020B0503020204020204" pitchFamily="34" charset="-122"/>
              <a:cs typeface="Calibri" panose="020F0502020204030204" charset="0"/>
            </a:endParaRPr>
          </a:p>
          <a:p>
            <a:pPr>
              <a:lnSpc>
                <a:spcPct val="100000"/>
              </a:lnSpc>
            </a:pPr>
            <a:r>
              <a:rPr lang="en-US" altLang="zh-CN" sz="1200">
                <a:latin typeface="微软雅黑" panose="020B0503020204020204" pitchFamily="34" charset="-122"/>
                <a:cs typeface="Calibri" panose="020F0502020204030204" charset="0"/>
                <a:sym typeface="+mn-ea"/>
              </a:rPr>
              <a:t>More details can be seen in the examples in following pages.</a:t>
            </a:r>
            <a:endParaRPr lang="en-US" altLang="zh-CN" sz="1200">
              <a:latin typeface="微软雅黑" panose="020B0503020204020204" pitchFamily="34" charset="-122"/>
              <a:cs typeface="Calibri" panose="020F0502020204030204" charset="0"/>
            </a:endParaRPr>
          </a:p>
          <a:p>
            <a:pPr>
              <a:lnSpc>
                <a:spcPct val="100000"/>
              </a:lnSpc>
            </a:pPr>
            <a:r>
              <a:rPr lang="en-US" altLang="zh-CN" sz="1200">
                <a:latin typeface="微软雅黑" panose="020B0503020204020204" pitchFamily="34" charset="-122"/>
                <a:cs typeface="Calibri" panose="020F0502020204030204" charset="0"/>
              </a:rPr>
              <a:t>Note: </a:t>
            </a:r>
            <a:r>
              <a:rPr lang="en-US" altLang="zh-CN" sz="1200" b="1">
                <a:latin typeface="微软雅黑" panose="020B0503020204020204" pitchFamily="34" charset="-122"/>
                <a:cs typeface="Calibri" panose="020F0502020204030204" charset="0"/>
              </a:rPr>
              <a:t>In the 'pos_before', 'pos_after' and 'replace' columns</a:t>
            </a:r>
            <a:r>
              <a:rPr lang="en-US" altLang="zh-CN" sz="1200">
                <a:latin typeface="微软雅黑" panose="020B0503020204020204" pitchFamily="34" charset="-122"/>
                <a:cs typeface="Calibri" panose="020F0502020204030204" charset="0"/>
              </a:rPr>
              <a:t>, if there is more than one possibility, </a:t>
            </a:r>
            <a:r>
              <a:rPr lang="en-US" altLang="zh-CN" sz="1200" b="1">
                <a:latin typeface="微软雅黑" panose="020B0503020204020204" pitchFamily="34" charset="-122"/>
                <a:cs typeface="Calibri" panose="020F0502020204030204" charset="0"/>
              </a:rPr>
              <a:t>separate each with ';'</a:t>
            </a:r>
            <a:r>
              <a:rPr lang="en-US" altLang="zh-CN" sz="1200">
                <a:latin typeface="微软雅黑" panose="020B0503020204020204" pitchFamily="34" charset="-122"/>
                <a:cs typeface="Calibri" panose="020F0502020204030204" charset="0"/>
              </a:rPr>
              <a:t> and </a:t>
            </a:r>
            <a:r>
              <a:rPr lang="en-US" altLang="zh-CN" sz="1200" b="1">
                <a:latin typeface="微软雅黑" panose="020B0503020204020204" pitchFamily="34" charset="-122"/>
                <a:cs typeface="Calibri" panose="020F0502020204030204" charset="0"/>
              </a:rPr>
              <a:t>do not add spaces before or after the ';'</a:t>
            </a:r>
            <a:r>
              <a:rPr lang="en-US" altLang="zh-CN" sz="1200">
                <a:latin typeface="微软雅黑" panose="020B0503020204020204" pitchFamily="34" charset="-122"/>
                <a:cs typeface="Calibri" panose="020F0502020204030204" charset="0"/>
              </a:rPr>
              <a:t>.</a:t>
            </a:r>
            <a:endParaRPr lang="en-US" altLang="zh-CN" sz="1200">
              <a:latin typeface="微软雅黑" panose="020B0503020204020204" pitchFamily="34" charset="-122"/>
              <a:cs typeface="Calibri" panose="020F0502020204030204" charset="0"/>
            </a:endParaRPr>
          </a:p>
          <a:p>
            <a:pPr lvl="1">
              <a:lnSpc>
                <a:spcPct val="100000"/>
              </a:lnSpc>
            </a:pPr>
            <a:r>
              <a:rPr lang="en-US" altLang="zh-CN" sz="1065">
                <a:latin typeface="微软雅黑" panose="020B0503020204020204" pitchFamily="34" charset="-122"/>
                <a:cs typeface="Calibri" panose="020F0502020204030204" charset="0"/>
              </a:rPr>
              <a:t>e.g. your bb;your obey;you will be</a:t>
            </a:r>
            <a:endParaRPr lang="en-US" altLang="zh-CN" sz="1065">
              <a:latin typeface="微软雅黑" panose="020B0503020204020204" pitchFamily="34" charset="-122"/>
              <a:cs typeface="Calibri" panose="020F0502020204030204" charset="0"/>
            </a:endParaRPr>
          </a:p>
          <a:p>
            <a:pPr lvl="1">
              <a:lnSpc>
                <a:spcPct val="100000"/>
              </a:lnSpc>
            </a:pPr>
            <a:r>
              <a:rPr lang="en-US" altLang="zh-CN" sz="1065">
                <a:latin typeface="微软雅黑" panose="020B0503020204020204" pitchFamily="34" charset="-122"/>
                <a:cs typeface="Calibri" panose="020F0502020204030204" charset="0"/>
              </a:rPr>
              <a:t>e.g. ADP;VERB</a:t>
            </a:r>
            <a:endParaRPr lang="en-US" altLang="zh-CN" sz="1065">
              <a:latin typeface="微软雅黑" panose="020B0503020204020204" pitchFamily="34" charset="-122"/>
              <a:cs typeface="Calibri" panose="020F0502020204030204" charset="0"/>
            </a:endParaRPr>
          </a:p>
          <a:p>
            <a:pPr>
              <a:lnSpc>
                <a:spcPct val="100000"/>
              </a:lnSpc>
            </a:pPr>
            <a:r>
              <a:rPr lang="en-US" altLang="zh-CN" sz="1200">
                <a:latin typeface="微软雅黑" panose="020B0503020204020204" pitchFamily="34" charset="-122"/>
                <a:cs typeface="Calibri" panose="020F0502020204030204" charset="0"/>
              </a:rPr>
              <a:t>Note: The conditions in pos_before and pos_after are "or", not "and".</a:t>
            </a:r>
            <a:endParaRPr lang="en-US" altLang="zh-CN" sz="1200">
              <a:latin typeface="微软雅黑" panose="020B0503020204020204" pitchFamily="34" charset="-122"/>
              <a:cs typeface="Calibri" panose="020F0502020204030204" charset="0"/>
            </a:endParaRPr>
          </a:p>
          <a:p>
            <a:pPr marL="0" indent="0">
              <a:lnSpc>
                <a:spcPct val="100000"/>
              </a:lnSpc>
              <a:buNone/>
            </a:pPr>
            <a:endParaRPr lang="en-US" altLang="zh-CN" sz="1200">
              <a:latin typeface="微软雅黑" panose="020B0503020204020204" pitchFamily="34" charset="-122"/>
              <a:cs typeface="Calibri" panose="020F0502020204030204" charset="0"/>
            </a:endParaRPr>
          </a:p>
        </p:txBody>
      </p:sp>
      <p:grpSp>
        <p:nvGrpSpPr>
          <p:cNvPr id="6" name="组合 5"/>
          <p:cNvGrpSpPr/>
          <p:nvPr/>
        </p:nvGrpSpPr>
        <p:grpSpPr>
          <a:xfrm>
            <a:off x="7421651" y="1778635"/>
            <a:ext cx="4520159" cy="2291715"/>
            <a:chOff x="10474" y="5116"/>
            <a:chExt cx="8281" cy="3609"/>
          </a:xfrm>
        </p:grpSpPr>
        <p:sp>
          <p:nvSpPr>
            <p:cNvPr id="12" name="TextBox 11"/>
            <p:cNvSpPr txBox="1"/>
            <p:nvPr/>
          </p:nvSpPr>
          <p:spPr>
            <a:xfrm>
              <a:off x="10474" y="5116"/>
              <a:ext cx="7760" cy="580"/>
            </a:xfrm>
            <a:prstGeom prst="rect">
              <a:avLst/>
            </a:prstGeom>
            <a:noFill/>
          </p:spPr>
          <p:txBody>
            <a:bodyPr wrap="square" rtlCol="0">
              <a:spAutoFit/>
            </a:bodyPr>
            <a:p>
              <a:r>
                <a:rPr lang="en-US" b="1"/>
                <a:t>Template: stt_replace_template.csv </a:t>
              </a:r>
              <a:endParaRPr lang="en-US" b="1"/>
            </a:p>
          </p:txBody>
        </p:sp>
        <p:pic>
          <p:nvPicPr>
            <p:cNvPr id="7" name="图片 6"/>
            <p:cNvPicPr>
              <a:picLocks noChangeAspect="1"/>
            </p:cNvPicPr>
            <p:nvPr/>
          </p:nvPicPr>
          <p:blipFill>
            <a:blip r:embed="rId1"/>
            <a:stretch>
              <a:fillRect/>
            </a:stretch>
          </p:blipFill>
          <p:spPr>
            <a:xfrm>
              <a:off x="10475" y="6925"/>
              <a:ext cx="8280" cy="1800"/>
            </a:xfrm>
            <a:prstGeom prst="rect">
              <a:avLst/>
            </a:prstGeom>
          </p:spPr>
        </p:pic>
      </p:grpSp>
      <p:sp>
        <p:nvSpPr>
          <p:cNvPr id="9" name="矩形 8"/>
          <p:cNvSpPr/>
          <p:nvPr/>
        </p:nvSpPr>
        <p:spPr>
          <a:xfrm>
            <a:off x="7303135" y="2807335"/>
            <a:ext cx="4758055" cy="358140"/>
          </a:xfrm>
          <a:prstGeom prst="rect">
            <a:avLst/>
          </a:prstGeom>
          <a:noFill/>
          <a:ln w="19050"/>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0" name="文本框 9"/>
          <p:cNvSpPr txBox="1"/>
          <p:nvPr/>
        </p:nvSpPr>
        <p:spPr>
          <a:xfrm>
            <a:off x="9039225" y="2352675"/>
            <a:ext cx="1284605" cy="368300"/>
          </a:xfrm>
          <a:prstGeom prst="rect">
            <a:avLst/>
          </a:prstGeom>
          <a:noFill/>
        </p:spPr>
        <p:txBody>
          <a:bodyPr wrap="square" rtlCol="0">
            <a:spAutoFit/>
          </a:bodyPr>
          <a:p>
            <a:r>
              <a:rPr lang="en-US" altLang="zh-CN"/>
              <a:t>5 columns</a:t>
            </a:r>
            <a:endParaRPr lang="en-US" altLang="zh-CN"/>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608400" y="140405"/>
            <a:ext cx="10969200" cy="705600"/>
          </a:xfrm>
        </p:spPr>
        <p:txBody>
          <a:bodyPr/>
          <a:p>
            <a:r>
              <a:rPr lang="en-US" altLang="zh-CN" sz="2400">
                <a:sym typeface="+mn-ea"/>
              </a:rPr>
              <a:t>Maintain word replacement function</a:t>
            </a:r>
            <a:endParaRPr lang="en-US" altLang="zh-CN" sz="2400">
              <a:sym typeface="+mn-ea"/>
            </a:endParaRPr>
          </a:p>
        </p:txBody>
      </p:sp>
      <p:sp>
        <p:nvSpPr>
          <p:cNvPr id="5" name="内容占位符 4"/>
          <p:cNvSpPr>
            <a:spLocks noGrp="1"/>
          </p:cNvSpPr>
          <p:nvPr>
            <p:ph idx="1"/>
          </p:nvPr>
        </p:nvSpPr>
        <p:spPr>
          <a:xfrm>
            <a:off x="528320" y="945515"/>
            <a:ext cx="6625590" cy="5504180"/>
          </a:xfrm>
        </p:spPr>
        <p:txBody>
          <a:bodyPr>
            <a:noAutofit/>
          </a:bodyPr>
          <a:p>
            <a:pPr>
              <a:lnSpc>
                <a:spcPct val="100000"/>
              </a:lnSpc>
            </a:pPr>
            <a:r>
              <a:rPr lang="zh-CN" altLang="en-US" b="1">
                <a:latin typeface="微软雅黑" panose="020B0503020204020204" pitchFamily="34" charset="-122"/>
                <a:cs typeface="Calibri" panose="020F0502020204030204" charset="0"/>
              </a:rPr>
              <a:t>How to maintain?</a:t>
            </a:r>
            <a:endParaRPr lang="zh-CN" altLang="en-US" b="1">
              <a:latin typeface="微软雅黑" panose="020B0503020204020204" pitchFamily="34" charset="-122"/>
              <a:cs typeface="Calibri" panose="020F0502020204030204" charset="0"/>
            </a:endParaRPr>
          </a:p>
          <a:p>
            <a:pPr>
              <a:lnSpc>
                <a:spcPct val="100000"/>
              </a:lnSpc>
            </a:pPr>
            <a:r>
              <a:rPr lang="en-US" altLang="zh-CN" sz="1200" b="1">
                <a:latin typeface="微软雅黑" panose="020B0503020204020204" pitchFamily="34" charset="-122"/>
                <a:cs typeface="Calibri" panose="020F0502020204030204" charset="0"/>
              </a:rPr>
              <a:t>Example1 (use pos tagger):</a:t>
            </a:r>
            <a:endParaRPr lang="en-US" altLang="zh-CN" sz="1200" b="1">
              <a:latin typeface="微软雅黑" panose="020B0503020204020204" pitchFamily="34" charset="-122"/>
              <a:cs typeface="Calibri" panose="020F0502020204030204" charset="0"/>
            </a:endParaRPr>
          </a:p>
          <a:p>
            <a:pPr>
              <a:lnSpc>
                <a:spcPct val="100000"/>
              </a:lnSpc>
            </a:pPr>
            <a:r>
              <a:rPr lang="en-US" altLang="zh-CN" sz="1200">
                <a:latin typeface="微软雅黑" panose="020B0503020204020204" pitchFamily="34" charset="-122"/>
                <a:cs typeface="Calibri" panose="020F0502020204030204" charset="0"/>
              </a:rPr>
              <a:t>Situation: The word "uob" is often recognized by the STT as "you will be" or "your obey".</a:t>
            </a:r>
            <a:endParaRPr lang="en-US" altLang="zh-CN" sz="1200">
              <a:latin typeface="微软雅黑" panose="020B0503020204020204" pitchFamily="34" charset="-122"/>
              <a:cs typeface="Calibri" panose="020F0502020204030204" charset="0"/>
            </a:endParaRPr>
          </a:p>
          <a:p>
            <a:pPr lvl="1">
              <a:lnSpc>
                <a:spcPct val="100000"/>
              </a:lnSpc>
            </a:pPr>
            <a:r>
              <a:rPr lang="en-US" altLang="zh-CN" sz="1065">
                <a:latin typeface="微软雅黑" panose="020B0503020204020204" pitchFamily="34" charset="-122"/>
                <a:cs typeface="Calibri" panose="020F0502020204030204" charset="0"/>
              </a:rPr>
              <a:t>1. The correct words for "you will be" and "your obey" are "uob", so they have the same key and can be filled in one line. Fill "you will be" and "your obey" into the column 'replace' separated by a semicolon ";", and fill in "uob" into the column 'key'.</a:t>
            </a:r>
            <a:endParaRPr lang="en-US" altLang="zh-CN" sz="1065">
              <a:latin typeface="微软雅黑" panose="020B0503020204020204" pitchFamily="34" charset="-122"/>
              <a:cs typeface="Calibri" panose="020F0502020204030204" charset="0"/>
            </a:endParaRPr>
          </a:p>
          <a:p>
            <a:pPr lvl="1">
              <a:lnSpc>
                <a:spcPct val="100000"/>
              </a:lnSpc>
            </a:pPr>
            <a:endParaRPr lang="en-US" altLang="zh-CN" sz="1065">
              <a:latin typeface="微软雅黑" panose="020B0503020204020204" pitchFamily="34" charset="-122"/>
              <a:cs typeface="Calibri" panose="020F0502020204030204" charset="0"/>
            </a:endParaRPr>
          </a:p>
          <a:p>
            <a:pPr lvl="1">
              <a:lnSpc>
                <a:spcPct val="100000"/>
              </a:lnSpc>
            </a:pPr>
            <a:endParaRPr lang="en-US" altLang="zh-CN" sz="1065">
              <a:latin typeface="微软雅黑" panose="020B0503020204020204" pitchFamily="34" charset="-122"/>
              <a:cs typeface="Calibri" panose="020F0502020204030204" charset="0"/>
            </a:endParaRPr>
          </a:p>
          <a:p>
            <a:pPr lvl="1">
              <a:lnSpc>
                <a:spcPct val="100000"/>
              </a:lnSpc>
            </a:pPr>
            <a:endParaRPr lang="en-US" altLang="zh-CN" sz="1065">
              <a:latin typeface="微软雅黑" panose="020B0503020204020204" pitchFamily="34" charset="-122"/>
              <a:cs typeface="Calibri" panose="020F0502020204030204" charset="0"/>
            </a:endParaRPr>
          </a:p>
          <a:p>
            <a:pPr lvl="1">
              <a:lnSpc>
                <a:spcPct val="100000"/>
              </a:lnSpc>
            </a:pPr>
            <a:r>
              <a:rPr lang="en-US" altLang="zh-CN" sz="1065">
                <a:latin typeface="微软雅黑" panose="020B0503020204020204" pitchFamily="34" charset="-122"/>
                <a:cs typeface="Calibri" panose="020F0502020204030204" charset="0"/>
              </a:rPr>
              <a:t>2. Consider often adding prepositions and verbs before the correct vocabulary "uob", such as "calling from uob", choose uob", and often adding nouns after "uob", such as "uob account", however those for "you will be", "your obey" not often occur together. So refer to POS universal_tagset reference: https://universaldependencies.org/u/pos/all.html#al-u-pos/, fill "ADP;VERB" into column 'pos_before', and fill in "NOUN" into column 'pos_after'.</a:t>
            </a:r>
            <a:endParaRPr lang="en-US" altLang="zh-CN" sz="1065">
              <a:latin typeface="微软雅黑" panose="020B0503020204020204" pitchFamily="34" charset="-122"/>
              <a:cs typeface="Calibri" panose="020F0502020204030204" charset="0"/>
            </a:endParaRPr>
          </a:p>
          <a:p>
            <a:pPr lvl="1">
              <a:lnSpc>
                <a:spcPct val="100000"/>
              </a:lnSpc>
            </a:pPr>
            <a:endParaRPr lang="en-US" altLang="zh-CN" sz="1065">
              <a:latin typeface="微软雅黑" panose="020B0503020204020204" pitchFamily="34" charset="-122"/>
              <a:cs typeface="Calibri" panose="020F0502020204030204" charset="0"/>
            </a:endParaRPr>
          </a:p>
          <a:p>
            <a:pPr lvl="1">
              <a:lnSpc>
                <a:spcPct val="100000"/>
              </a:lnSpc>
            </a:pPr>
            <a:endParaRPr lang="en-US" altLang="zh-CN" sz="1065">
              <a:latin typeface="微软雅黑" panose="020B0503020204020204" pitchFamily="34" charset="-122"/>
              <a:cs typeface="Calibri" panose="020F0502020204030204" charset="0"/>
            </a:endParaRPr>
          </a:p>
          <a:p>
            <a:pPr lvl="1">
              <a:lnSpc>
                <a:spcPct val="100000"/>
              </a:lnSpc>
            </a:pPr>
            <a:endParaRPr lang="en-US" altLang="zh-CN" sz="1065">
              <a:latin typeface="微软雅黑" panose="020B0503020204020204" pitchFamily="34" charset="-122"/>
              <a:cs typeface="Calibri" panose="020F0502020204030204" charset="0"/>
            </a:endParaRPr>
          </a:p>
          <a:p>
            <a:pPr lvl="1">
              <a:lnSpc>
                <a:spcPct val="100000"/>
              </a:lnSpc>
            </a:pPr>
            <a:r>
              <a:rPr lang="en-US" altLang="zh-CN" sz="1065">
                <a:latin typeface="微软雅黑" panose="020B0503020204020204" pitchFamily="34" charset="-122"/>
                <a:cs typeface="Calibri" panose="020F0502020204030204" charset="0"/>
              </a:rPr>
              <a:t>Because the method of using POS tagger is selected instead of direct replacement, the fifth column 'flag_direct_replace' can be left blank.</a:t>
            </a:r>
            <a:endParaRPr lang="en-US" altLang="zh-CN" sz="1065">
              <a:latin typeface="微软雅黑" panose="020B0503020204020204" pitchFamily="34" charset="-122"/>
              <a:cs typeface="Calibri" panose="020F0502020204030204" charset="0"/>
            </a:endParaRPr>
          </a:p>
          <a:p>
            <a:pPr lvl="1">
              <a:lnSpc>
                <a:spcPct val="100000"/>
              </a:lnSpc>
            </a:pPr>
            <a:r>
              <a:rPr lang="en-US" altLang="zh-CN" sz="1065">
                <a:latin typeface="微软雅黑" panose="020B0503020204020204" pitchFamily="34" charset="-122"/>
                <a:cs typeface="Calibri" panose="020F0502020204030204" charset="0"/>
              </a:rPr>
              <a:t>A rule is done just like that.</a:t>
            </a:r>
            <a:endParaRPr lang="en-US" altLang="zh-CN" sz="1065">
              <a:latin typeface="微软雅黑" panose="020B0503020204020204" pitchFamily="34" charset="-122"/>
              <a:cs typeface="Calibri" panose="020F0502020204030204" charset="0"/>
            </a:endParaRPr>
          </a:p>
        </p:txBody>
      </p:sp>
      <p:grpSp>
        <p:nvGrpSpPr>
          <p:cNvPr id="6" name="组合 5"/>
          <p:cNvGrpSpPr/>
          <p:nvPr/>
        </p:nvGrpSpPr>
        <p:grpSpPr>
          <a:xfrm>
            <a:off x="7421651" y="1778635"/>
            <a:ext cx="4520159" cy="2291715"/>
            <a:chOff x="10474" y="5116"/>
            <a:chExt cx="8281" cy="3609"/>
          </a:xfrm>
        </p:grpSpPr>
        <p:sp>
          <p:nvSpPr>
            <p:cNvPr id="12" name="TextBox 11"/>
            <p:cNvSpPr txBox="1"/>
            <p:nvPr/>
          </p:nvSpPr>
          <p:spPr>
            <a:xfrm>
              <a:off x="10474" y="5116"/>
              <a:ext cx="7760" cy="580"/>
            </a:xfrm>
            <a:prstGeom prst="rect">
              <a:avLst/>
            </a:prstGeom>
            <a:noFill/>
          </p:spPr>
          <p:txBody>
            <a:bodyPr wrap="square" rtlCol="0">
              <a:spAutoFit/>
            </a:bodyPr>
            <a:p>
              <a:r>
                <a:rPr lang="en-US" b="1"/>
                <a:t>Template: stt_replace_template.csv </a:t>
              </a:r>
              <a:endParaRPr lang="en-US" b="1"/>
            </a:p>
          </p:txBody>
        </p:sp>
        <p:pic>
          <p:nvPicPr>
            <p:cNvPr id="7" name="图片 6"/>
            <p:cNvPicPr>
              <a:picLocks noChangeAspect="1"/>
            </p:cNvPicPr>
            <p:nvPr/>
          </p:nvPicPr>
          <p:blipFill>
            <a:blip r:embed="rId1"/>
            <a:stretch>
              <a:fillRect/>
            </a:stretch>
          </p:blipFill>
          <p:spPr>
            <a:xfrm>
              <a:off x="10475" y="6925"/>
              <a:ext cx="8280" cy="1800"/>
            </a:xfrm>
            <a:prstGeom prst="rect">
              <a:avLst/>
            </a:prstGeom>
          </p:spPr>
        </p:pic>
      </p:grpSp>
      <p:sp>
        <p:nvSpPr>
          <p:cNvPr id="9" name="矩形 8"/>
          <p:cNvSpPr/>
          <p:nvPr/>
        </p:nvSpPr>
        <p:spPr>
          <a:xfrm>
            <a:off x="7303135" y="2807335"/>
            <a:ext cx="4758055" cy="358140"/>
          </a:xfrm>
          <a:prstGeom prst="rect">
            <a:avLst/>
          </a:prstGeom>
          <a:noFill/>
          <a:ln w="19050"/>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0" name="文本框 9"/>
          <p:cNvSpPr txBox="1"/>
          <p:nvPr/>
        </p:nvSpPr>
        <p:spPr>
          <a:xfrm>
            <a:off x="9039225" y="2352675"/>
            <a:ext cx="1284605" cy="368300"/>
          </a:xfrm>
          <a:prstGeom prst="rect">
            <a:avLst/>
          </a:prstGeom>
          <a:noFill/>
        </p:spPr>
        <p:txBody>
          <a:bodyPr wrap="square" rtlCol="0">
            <a:spAutoFit/>
          </a:bodyPr>
          <a:p>
            <a:r>
              <a:rPr lang="en-US" altLang="zh-CN"/>
              <a:t>5 columns</a:t>
            </a:r>
            <a:endParaRPr lang="en-US" altLang="zh-CN"/>
          </a:p>
        </p:txBody>
      </p:sp>
      <p:pic>
        <p:nvPicPr>
          <p:cNvPr id="2" name="图片 1"/>
          <p:cNvPicPr>
            <a:picLocks noChangeAspect="1"/>
          </p:cNvPicPr>
          <p:nvPr/>
        </p:nvPicPr>
        <p:blipFill>
          <a:blip r:embed="rId2"/>
          <a:stretch>
            <a:fillRect/>
          </a:stretch>
        </p:blipFill>
        <p:spPr>
          <a:xfrm>
            <a:off x="1249680" y="2927350"/>
            <a:ext cx="5461000" cy="520700"/>
          </a:xfrm>
          <a:prstGeom prst="rect">
            <a:avLst/>
          </a:prstGeom>
        </p:spPr>
      </p:pic>
      <p:pic>
        <p:nvPicPr>
          <p:cNvPr id="3" name="图片 2"/>
          <p:cNvPicPr>
            <a:picLocks noChangeAspect="1"/>
          </p:cNvPicPr>
          <p:nvPr/>
        </p:nvPicPr>
        <p:blipFill>
          <a:blip r:embed="rId3"/>
          <a:stretch>
            <a:fillRect/>
          </a:stretch>
        </p:blipFill>
        <p:spPr>
          <a:xfrm>
            <a:off x="1249680" y="4999990"/>
            <a:ext cx="5492750" cy="501650"/>
          </a:xfrm>
          <a:prstGeom prst="rect">
            <a:avLst/>
          </a:prstGeom>
        </p:spPr>
      </p:pic>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608400" y="140405"/>
            <a:ext cx="10969200" cy="705600"/>
          </a:xfrm>
        </p:spPr>
        <p:txBody>
          <a:bodyPr/>
          <a:p>
            <a:r>
              <a:rPr lang="en-US" altLang="zh-CN" sz="2400">
                <a:sym typeface="+mn-ea"/>
              </a:rPr>
              <a:t>Maintain word replacement function</a:t>
            </a:r>
            <a:endParaRPr lang="en-US" altLang="zh-CN" sz="2400">
              <a:sym typeface="+mn-ea"/>
            </a:endParaRPr>
          </a:p>
        </p:txBody>
      </p:sp>
      <p:sp>
        <p:nvSpPr>
          <p:cNvPr id="5" name="内容占位符 4"/>
          <p:cNvSpPr>
            <a:spLocks noGrp="1"/>
          </p:cNvSpPr>
          <p:nvPr>
            <p:ph idx="1"/>
          </p:nvPr>
        </p:nvSpPr>
        <p:spPr>
          <a:xfrm>
            <a:off x="528320" y="945515"/>
            <a:ext cx="6625590" cy="5504180"/>
          </a:xfrm>
        </p:spPr>
        <p:txBody>
          <a:bodyPr>
            <a:noAutofit/>
          </a:bodyPr>
          <a:p>
            <a:pPr>
              <a:lnSpc>
                <a:spcPct val="100000"/>
              </a:lnSpc>
            </a:pPr>
            <a:r>
              <a:rPr lang="zh-CN" altLang="en-US" b="1">
                <a:latin typeface="微软雅黑" panose="020B0503020204020204" pitchFamily="34" charset="-122"/>
                <a:cs typeface="Calibri" panose="020F0502020204030204" charset="0"/>
              </a:rPr>
              <a:t>How to maintain?</a:t>
            </a:r>
            <a:endParaRPr lang="zh-CN" altLang="en-US" b="1">
              <a:latin typeface="微软雅黑" panose="020B0503020204020204" pitchFamily="34" charset="-122"/>
              <a:cs typeface="Calibri" panose="020F0502020204030204" charset="0"/>
            </a:endParaRPr>
          </a:p>
          <a:p>
            <a:pPr>
              <a:lnSpc>
                <a:spcPct val="100000"/>
              </a:lnSpc>
            </a:pPr>
            <a:r>
              <a:rPr lang="en-US" altLang="zh-CN" sz="1200" b="1">
                <a:latin typeface="微软雅黑" panose="020B0503020204020204" pitchFamily="34" charset="-122"/>
                <a:cs typeface="Calibri" panose="020F0502020204030204" charset="0"/>
              </a:rPr>
              <a:t>Example2 (directly replace):</a:t>
            </a:r>
            <a:endParaRPr lang="en-US" altLang="zh-CN" sz="1200">
              <a:latin typeface="微软雅黑" panose="020B0503020204020204" pitchFamily="34" charset="-122"/>
              <a:cs typeface="Calibri" panose="020F0502020204030204" charset="0"/>
            </a:endParaRPr>
          </a:p>
          <a:p>
            <a:pPr>
              <a:lnSpc>
                <a:spcPct val="100000"/>
              </a:lnSpc>
            </a:pPr>
            <a:r>
              <a:rPr lang="en-US" altLang="zh-CN" sz="1200">
                <a:latin typeface="微软雅黑" panose="020B0503020204020204" pitchFamily="34" charset="-122"/>
                <a:cs typeface="Calibri" panose="020F0502020204030204" charset="0"/>
              </a:rPr>
              <a:t>Situation: "n r i c" often appears in STT results as individual letters instead of "nric".</a:t>
            </a:r>
            <a:endParaRPr lang="en-US" altLang="zh-CN" sz="1200">
              <a:latin typeface="微软雅黑" panose="020B0503020204020204" pitchFamily="34" charset="-122"/>
              <a:cs typeface="Calibri" panose="020F0502020204030204" charset="0"/>
            </a:endParaRPr>
          </a:p>
          <a:p>
            <a:pPr lvl="1">
              <a:lnSpc>
                <a:spcPct val="100000"/>
              </a:lnSpc>
            </a:pPr>
            <a:r>
              <a:rPr lang="en-US" altLang="zh-CN" sz="1065">
                <a:latin typeface="微软雅黑" panose="020B0503020204020204" pitchFamily="34" charset="-122"/>
                <a:cs typeface="Calibri" panose="020F0502020204030204" charset="0"/>
              </a:rPr>
              <a:t>Want to replace "n r i c" directly with "nric" in STT results. </a:t>
            </a:r>
            <a:endParaRPr lang="en-US" altLang="zh-CN" sz="1065">
              <a:latin typeface="微软雅黑" panose="020B0503020204020204" pitchFamily="34" charset="-122"/>
              <a:cs typeface="Calibri" panose="020F0502020204030204" charset="0"/>
            </a:endParaRPr>
          </a:p>
          <a:p>
            <a:pPr lvl="1">
              <a:lnSpc>
                <a:spcPct val="100000"/>
              </a:lnSpc>
            </a:pPr>
            <a:r>
              <a:rPr lang="en-US" altLang="zh-CN" sz="1065">
                <a:latin typeface="微软雅黑" panose="020B0503020204020204" pitchFamily="34" charset="-122"/>
                <a:cs typeface="Calibri" panose="020F0502020204030204" charset="0"/>
              </a:rPr>
              <a:t>Fill "nric" into column 'key', fill "n r i c" into column 'replace', do not need to fill in columns 'pos_before' and 'pos_after', fill in "x" in column 'flag_direct_replace'.</a:t>
            </a:r>
            <a:endParaRPr lang="en-US" altLang="zh-CN" sz="1065">
              <a:latin typeface="微软雅黑" panose="020B0503020204020204" pitchFamily="34" charset="-122"/>
              <a:cs typeface="Calibri" panose="020F0502020204030204" charset="0"/>
            </a:endParaRPr>
          </a:p>
          <a:p>
            <a:pPr lvl="1">
              <a:lnSpc>
                <a:spcPct val="100000"/>
              </a:lnSpc>
            </a:pPr>
            <a:endParaRPr lang="en-US" altLang="zh-CN" sz="1065">
              <a:latin typeface="微软雅黑" panose="020B0503020204020204" pitchFamily="34" charset="-122"/>
              <a:cs typeface="Calibri" panose="020F0502020204030204" charset="0"/>
            </a:endParaRPr>
          </a:p>
          <a:p>
            <a:pPr lvl="1">
              <a:lnSpc>
                <a:spcPct val="100000"/>
              </a:lnSpc>
            </a:pPr>
            <a:endParaRPr lang="en-US" altLang="zh-CN" sz="1065">
              <a:latin typeface="微软雅黑" panose="020B0503020204020204" pitchFamily="34" charset="-122"/>
              <a:cs typeface="Calibri" panose="020F0502020204030204" charset="0"/>
            </a:endParaRPr>
          </a:p>
          <a:p>
            <a:pPr lvl="1">
              <a:lnSpc>
                <a:spcPct val="100000"/>
              </a:lnSpc>
            </a:pPr>
            <a:endParaRPr lang="en-US" altLang="zh-CN" sz="1065">
              <a:latin typeface="微软雅黑" panose="020B0503020204020204" pitchFamily="34" charset="-122"/>
              <a:cs typeface="Calibri" panose="020F0502020204030204" charset="0"/>
            </a:endParaRPr>
          </a:p>
          <a:p>
            <a:pPr lvl="1">
              <a:lnSpc>
                <a:spcPct val="100000"/>
              </a:lnSpc>
            </a:pPr>
            <a:r>
              <a:rPr lang="en-US" altLang="zh-CN" sz="1065">
                <a:latin typeface="微软雅黑" panose="020B0503020204020204" pitchFamily="34" charset="-122"/>
                <a:cs typeface="Calibri" panose="020F0502020204030204" charset="0"/>
              </a:rPr>
              <a:t>A direct replacement rule is done.</a:t>
            </a:r>
            <a:endParaRPr lang="en-US" altLang="zh-CN" sz="1065">
              <a:latin typeface="微软雅黑" panose="020B0503020204020204" pitchFamily="34" charset="-122"/>
              <a:cs typeface="Calibri" panose="020F0502020204030204" charset="0"/>
            </a:endParaRPr>
          </a:p>
          <a:p>
            <a:pPr lvl="1">
              <a:lnSpc>
                <a:spcPct val="100000"/>
              </a:lnSpc>
            </a:pPr>
            <a:endParaRPr lang="en-US" altLang="zh-CN" sz="1065">
              <a:latin typeface="微软雅黑" panose="020B0503020204020204" pitchFamily="34" charset="-122"/>
              <a:cs typeface="Calibri" panose="020F0502020204030204" charset="0"/>
            </a:endParaRPr>
          </a:p>
        </p:txBody>
      </p:sp>
      <p:grpSp>
        <p:nvGrpSpPr>
          <p:cNvPr id="6" name="组合 5"/>
          <p:cNvGrpSpPr/>
          <p:nvPr/>
        </p:nvGrpSpPr>
        <p:grpSpPr>
          <a:xfrm>
            <a:off x="7421651" y="1778635"/>
            <a:ext cx="4520159" cy="2291715"/>
            <a:chOff x="10474" y="5116"/>
            <a:chExt cx="8281" cy="3609"/>
          </a:xfrm>
        </p:grpSpPr>
        <p:sp>
          <p:nvSpPr>
            <p:cNvPr id="12" name="TextBox 11"/>
            <p:cNvSpPr txBox="1"/>
            <p:nvPr/>
          </p:nvSpPr>
          <p:spPr>
            <a:xfrm>
              <a:off x="10474" y="5116"/>
              <a:ext cx="7760" cy="580"/>
            </a:xfrm>
            <a:prstGeom prst="rect">
              <a:avLst/>
            </a:prstGeom>
            <a:noFill/>
          </p:spPr>
          <p:txBody>
            <a:bodyPr wrap="square" rtlCol="0">
              <a:spAutoFit/>
            </a:bodyPr>
            <a:p>
              <a:r>
                <a:rPr lang="en-US" b="1"/>
                <a:t>Template: stt_replace_template.csv </a:t>
              </a:r>
              <a:endParaRPr lang="en-US" b="1"/>
            </a:p>
          </p:txBody>
        </p:sp>
        <p:pic>
          <p:nvPicPr>
            <p:cNvPr id="7" name="图片 6"/>
            <p:cNvPicPr>
              <a:picLocks noChangeAspect="1"/>
            </p:cNvPicPr>
            <p:nvPr/>
          </p:nvPicPr>
          <p:blipFill>
            <a:blip r:embed="rId1"/>
            <a:stretch>
              <a:fillRect/>
            </a:stretch>
          </p:blipFill>
          <p:spPr>
            <a:xfrm>
              <a:off x="10475" y="6925"/>
              <a:ext cx="8280" cy="1800"/>
            </a:xfrm>
            <a:prstGeom prst="rect">
              <a:avLst/>
            </a:prstGeom>
          </p:spPr>
        </p:pic>
      </p:grpSp>
      <p:sp>
        <p:nvSpPr>
          <p:cNvPr id="9" name="矩形 8"/>
          <p:cNvSpPr/>
          <p:nvPr/>
        </p:nvSpPr>
        <p:spPr>
          <a:xfrm>
            <a:off x="7303135" y="2807335"/>
            <a:ext cx="4758055" cy="358140"/>
          </a:xfrm>
          <a:prstGeom prst="rect">
            <a:avLst/>
          </a:prstGeom>
          <a:noFill/>
          <a:ln w="19050"/>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0" name="文本框 9"/>
          <p:cNvSpPr txBox="1"/>
          <p:nvPr/>
        </p:nvSpPr>
        <p:spPr>
          <a:xfrm>
            <a:off x="9039225" y="2352675"/>
            <a:ext cx="1284605" cy="368300"/>
          </a:xfrm>
          <a:prstGeom prst="rect">
            <a:avLst/>
          </a:prstGeom>
          <a:noFill/>
        </p:spPr>
        <p:txBody>
          <a:bodyPr wrap="square" rtlCol="0">
            <a:spAutoFit/>
          </a:bodyPr>
          <a:p>
            <a:r>
              <a:rPr lang="en-US" altLang="zh-CN"/>
              <a:t>5 columns</a:t>
            </a:r>
            <a:endParaRPr lang="en-US" altLang="zh-CN"/>
          </a:p>
        </p:txBody>
      </p:sp>
      <p:pic>
        <p:nvPicPr>
          <p:cNvPr id="8" name="图片 7"/>
          <p:cNvPicPr>
            <a:picLocks noChangeAspect="1"/>
          </p:cNvPicPr>
          <p:nvPr/>
        </p:nvPicPr>
        <p:blipFill>
          <a:blip r:embed="rId2"/>
          <a:stretch>
            <a:fillRect/>
          </a:stretch>
        </p:blipFill>
        <p:spPr>
          <a:xfrm>
            <a:off x="1229995" y="3041015"/>
            <a:ext cx="5492750" cy="438150"/>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608400" y="140405"/>
            <a:ext cx="10969200" cy="705600"/>
          </a:xfrm>
        </p:spPr>
        <p:txBody>
          <a:bodyPr/>
          <a:p>
            <a:r>
              <a:rPr lang="en-US" altLang="zh-CN" sz="2400">
                <a:sym typeface="+mn-ea"/>
              </a:rPr>
              <a:t>Maintain word replacement function</a:t>
            </a:r>
            <a:endParaRPr lang="en-US" altLang="zh-CN" sz="2400">
              <a:sym typeface="+mn-ea"/>
            </a:endParaRPr>
          </a:p>
        </p:txBody>
      </p:sp>
      <p:sp>
        <p:nvSpPr>
          <p:cNvPr id="5" name="内容占位符 4"/>
          <p:cNvSpPr>
            <a:spLocks noGrp="1"/>
          </p:cNvSpPr>
          <p:nvPr>
            <p:ph idx="1"/>
          </p:nvPr>
        </p:nvSpPr>
        <p:spPr>
          <a:xfrm>
            <a:off x="528320" y="945515"/>
            <a:ext cx="10507345" cy="5504180"/>
          </a:xfrm>
        </p:spPr>
        <p:txBody>
          <a:bodyPr>
            <a:noAutofit/>
          </a:bodyPr>
          <a:p>
            <a:pPr>
              <a:lnSpc>
                <a:spcPct val="100000"/>
              </a:lnSpc>
            </a:pPr>
            <a:r>
              <a:rPr lang="zh-CN" altLang="en-US" b="1">
                <a:latin typeface="微软雅黑" panose="020B0503020204020204" pitchFamily="34" charset="-122"/>
                <a:cs typeface="Calibri" panose="020F0502020204030204" charset="0"/>
              </a:rPr>
              <a:t>How to maintain?</a:t>
            </a:r>
            <a:endParaRPr lang="zh-CN" altLang="en-US" b="1">
              <a:latin typeface="微软雅黑" panose="020B0503020204020204" pitchFamily="34" charset="-122"/>
              <a:cs typeface="Calibri" panose="020F0502020204030204" charset="0"/>
            </a:endParaRPr>
          </a:p>
          <a:p>
            <a:pPr>
              <a:lnSpc>
                <a:spcPct val="100000"/>
              </a:lnSpc>
            </a:pPr>
            <a:r>
              <a:rPr lang="en-US" altLang="zh-CN" sz="1600" b="1">
                <a:latin typeface="微软雅黑" panose="020B0503020204020204" pitchFamily="34" charset="-122"/>
                <a:cs typeface="Calibri" panose="020F0502020204030204" charset="0"/>
              </a:rPr>
              <a:t>Very important:</a:t>
            </a:r>
            <a:r>
              <a:rPr lang="en-US" altLang="zh-CN" sz="1600">
                <a:latin typeface="微软雅黑" panose="020B0503020204020204" pitchFamily="34" charset="-122"/>
                <a:cs typeface="Calibri" panose="020F0502020204030204" charset="0"/>
              </a:rPr>
              <a:t> </a:t>
            </a:r>
            <a:endParaRPr lang="en-US" altLang="zh-CN" sz="1600">
              <a:latin typeface="微软雅黑" panose="020B0503020204020204" pitchFamily="34" charset="-122"/>
              <a:cs typeface="Calibri" panose="020F0502020204030204" charset="0"/>
            </a:endParaRPr>
          </a:p>
          <a:p>
            <a:pPr>
              <a:lnSpc>
                <a:spcPct val="100000"/>
              </a:lnSpc>
            </a:pPr>
            <a:r>
              <a:rPr lang="en-US" altLang="zh-CN" sz="1600">
                <a:latin typeface="微软雅黑" panose="020B0503020204020204" pitchFamily="34" charset="-122"/>
                <a:cs typeface="Calibri" panose="020F0502020204030204" charset="0"/>
              </a:rPr>
              <a:t>In the 'replace' column, if there is an inclusion relationship, such as "n r i c" including "i c", the included ones should be written at the back. Such as "n r i c;ic". </a:t>
            </a:r>
            <a:endParaRPr lang="en-US" altLang="zh-CN" sz="1600">
              <a:latin typeface="微软雅黑" panose="020B0503020204020204" pitchFamily="34" charset="-122"/>
              <a:cs typeface="Calibri" panose="020F0502020204030204" charset="0"/>
            </a:endParaRPr>
          </a:p>
          <a:p>
            <a:pPr>
              <a:lnSpc>
                <a:spcPct val="100000"/>
              </a:lnSpc>
            </a:pPr>
            <a:r>
              <a:rPr lang="en-US" altLang="zh-CN" sz="1600">
                <a:latin typeface="微软雅黑" panose="020B0503020204020204" pitchFamily="34" charset="-122"/>
                <a:cs typeface="Calibri" panose="020F0502020204030204" charset="0"/>
              </a:rPr>
              <a:t>If there are two 'key', that is, </a:t>
            </a:r>
            <a:r>
              <a:rPr lang="en-US" altLang="zh-CN" sz="1600">
                <a:latin typeface="微软雅黑" panose="020B0503020204020204" pitchFamily="34" charset="-122"/>
                <a:cs typeface="Calibri" panose="020F0502020204030204" charset="0"/>
                <a:sym typeface="+mn-ea"/>
              </a:rPr>
              <a:t>"</a:t>
            </a:r>
            <a:r>
              <a:rPr lang="en-US" altLang="zh-CN" sz="1600">
                <a:latin typeface="微软雅黑" panose="020B0503020204020204" pitchFamily="34" charset="-122"/>
                <a:cs typeface="Calibri" panose="020F0502020204030204" charset="0"/>
              </a:rPr>
              <a:t>n r i c</a:t>
            </a:r>
            <a:r>
              <a:rPr lang="en-US" altLang="zh-CN" sz="1600">
                <a:latin typeface="微软雅黑" panose="020B0503020204020204" pitchFamily="34" charset="-122"/>
                <a:cs typeface="Calibri" panose="020F0502020204030204" charset="0"/>
                <a:sym typeface="+mn-ea"/>
              </a:rPr>
              <a:t>"</a:t>
            </a:r>
            <a:r>
              <a:rPr lang="en-US" altLang="zh-CN" sz="1600">
                <a:latin typeface="微软雅黑" panose="020B0503020204020204" pitchFamily="34" charset="-122"/>
                <a:cs typeface="Calibri" panose="020F0502020204030204" charset="0"/>
              </a:rPr>
              <a:t> is replaced by </a:t>
            </a:r>
            <a:r>
              <a:rPr lang="en-US" altLang="zh-CN" sz="1600">
                <a:latin typeface="微软雅黑" panose="020B0503020204020204" pitchFamily="34" charset="-122"/>
                <a:cs typeface="Calibri" panose="020F0502020204030204" charset="0"/>
                <a:sym typeface="+mn-ea"/>
              </a:rPr>
              <a:t>"</a:t>
            </a:r>
            <a:r>
              <a:rPr lang="en-US" altLang="zh-CN" sz="1600">
                <a:latin typeface="微软雅黑" panose="020B0503020204020204" pitchFamily="34" charset="-122"/>
                <a:cs typeface="Calibri" panose="020F0502020204030204" charset="0"/>
              </a:rPr>
              <a:t>nric</a:t>
            </a:r>
            <a:r>
              <a:rPr lang="en-US" altLang="zh-CN" sz="1600">
                <a:latin typeface="微软雅黑" panose="020B0503020204020204" pitchFamily="34" charset="-122"/>
                <a:cs typeface="Calibri" panose="020F0502020204030204" charset="0"/>
                <a:sym typeface="+mn-ea"/>
              </a:rPr>
              <a:t>"</a:t>
            </a:r>
            <a:r>
              <a:rPr lang="en-US" altLang="zh-CN" sz="1600">
                <a:latin typeface="微软雅黑" panose="020B0503020204020204" pitchFamily="34" charset="-122"/>
                <a:cs typeface="Calibri" panose="020F0502020204030204" charset="0"/>
              </a:rPr>
              <a:t>, </a:t>
            </a:r>
            <a:r>
              <a:rPr lang="en-US" altLang="zh-CN" sz="1600">
                <a:latin typeface="微软雅黑" panose="020B0503020204020204" pitchFamily="34" charset="-122"/>
                <a:cs typeface="Calibri" panose="020F0502020204030204" charset="0"/>
                <a:sym typeface="+mn-ea"/>
              </a:rPr>
              <a:t>"</a:t>
            </a:r>
            <a:r>
              <a:rPr lang="en-US" altLang="zh-CN" sz="1600">
                <a:latin typeface="微软雅黑" panose="020B0503020204020204" pitchFamily="34" charset="-122"/>
                <a:cs typeface="Calibri" panose="020F0502020204030204" charset="0"/>
              </a:rPr>
              <a:t>ic</a:t>
            </a:r>
            <a:r>
              <a:rPr lang="en-US" altLang="zh-CN" sz="1600">
                <a:latin typeface="微软雅黑" panose="020B0503020204020204" pitchFamily="34" charset="-122"/>
                <a:cs typeface="Calibri" panose="020F0502020204030204" charset="0"/>
                <a:sym typeface="+mn-ea"/>
              </a:rPr>
              <a:t>"</a:t>
            </a:r>
            <a:r>
              <a:rPr lang="en-US" altLang="zh-CN" sz="1600">
                <a:latin typeface="微软雅黑" panose="020B0503020204020204" pitchFamily="34" charset="-122"/>
                <a:cs typeface="Calibri" panose="020F0502020204030204" charset="0"/>
              </a:rPr>
              <a:t> is replaced by </a:t>
            </a:r>
            <a:r>
              <a:rPr lang="en-US" altLang="zh-CN" sz="1600">
                <a:latin typeface="微软雅黑" panose="020B0503020204020204" pitchFamily="34" charset="-122"/>
                <a:cs typeface="Calibri" panose="020F0502020204030204" charset="0"/>
                <a:sym typeface="+mn-ea"/>
              </a:rPr>
              <a:t>"</a:t>
            </a:r>
            <a:r>
              <a:rPr lang="en-US" altLang="zh-CN" sz="1600">
                <a:latin typeface="微软雅黑" panose="020B0503020204020204" pitchFamily="34" charset="-122"/>
                <a:cs typeface="Calibri" panose="020F0502020204030204" charset="0"/>
              </a:rPr>
              <a:t>ic</a:t>
            </a:r>
            <a:r>
              <a:rPr lang="en-US" altLang="zh-CN" sz="1600">
                <a:latin typeface="微软雅黑" panose="020B0503020204020204" pitchFamily="34" charset="-122"/>
                <a:cs typeface="Calibri" panose="020F0502020204030204" charset="0"/>
                <a:sym typeface="+mn-ea"/>
              </a:rPr>
              <a:t>"</a:t>
            </a:r>
            <a:r>
              <a:rPr lang="en-US" altLang="zh-CN" sz="1600">
                <a:latin typeface="微软雅黑" panose="020B0503020204020204" pitchFamily="34" charset="-122"/>
                <a:cs typeface="Calibri" panose="020F0502020204030204" charset="0"/>
              </a:rPr>
              <a:t>. In this case, two lines of rules need to be written, and the included one should be written below, as shown below.</a:t>
            </a:r>
            <a:endParaRPr lang="en-US" altLang="zh-CN" sz="1600">
              <a:latin typeface="微软雅黑" panose="020B0503020204020204" pitchFamily="34" charset="-122"/>
              <a:cs typeface="Calibri" panose="020F0502020204030204" charset="0"/>
            </a:endParaRPr>
          </a:p>
        </p:txBody>
      </p:sp>
      <p:pic>
        <p:nvPicPr>
          <p:cNvPr id="2" name="图片 1"/>
          <p:cNvPicPr>
            <a:picLocks noChangeAspect="1"/>
          </p:cNvPicPr>
          <p:nvPr/>
        </p:nvPicPr>
        <p:blipFill>
          <a:blip r:embed="rId1"/>
          <a:stretch>
            <a:fillRect/>
          </a:stretch>
        </p:blipFill>
        <p:spPr>
          <a:xfrm>
            <a:off x="911225" y="3351530"/>
            <a:ext cx="10369550" cy="692150"/>
          </a:xfrm>
          <a:prstGeom prst="rect">
            <a:avLst/>
          </a:prstGeom>
        </p:spPr>
      </p:pic>
      <p:sp>
        <p:nvSpPr>
          <p:cNvPr id="3" name="矩形 2"/>
          <p:cNvSpPr/>
          <p:nvPr/>
        </p:nvSpPr>
        <p:spPr>
          <a:xfrm>
            <a:off x="3771265" y="3724910"/>
            <a:ext cx="497840" cy="31877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上箭头 7"/>
          <p:cNvSpPr/>
          <p:nvPr/>
        </p:nvSpPr>
        <p:spPr>
          <a:xfrm>
            <a:off x="3964940" y="4110355"/>
            <a:ext cx="109855" cy="328295"/>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2677160" y="4528820"/>
            <a:ext cx="4528185" cy="368300"/>
          </a:xfrm>
          <a:prstGeom prst="rect">
            <a:avLst/>
          </a:prstGeom>
          <a:noFill/>
        </p:spPr>
        <p:txBody>
          <a:bodyPr wrap="square" rtlCol="0">
            <a:spAutoFit/>
          </a:bodyPr>
          <a:p>
            <a:r>
              <a:rPr lang="en-US" altLang="zh-CN"/>
              <a:t>The rule of "i c" is written below "n r i c".</a:t>
            </a:r>
            <a:endParaRPr lang="en-US" altLang="zh-CN"/>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608400" y="140405"/>
            <a:ext cx="10969200" cy="705600"/>
          </a:xfrm>
        </p:spPr>
        <p:txBody>
          <a:bodyPr/>
          <a:p>
            <a:r>
              <a:rPr lang="en-US" altLang="zh-CN" sz="2400">
                <a:sym typeface="+mn-ea"/>
              </a:rPr>
              <a:t>Maintain m</a:t>
            </a:r>
            <a:r>
              <a:rPr lang="en-US" altLang="zh-CN" sz="2400">
                <a:ea typeface="宋体" panose="02010600030101010101" pitchFamily="2" charset="-122"/>
                <a:cs typeface="Arial" panose="020B0604020202020204"/>
                <a:sym typeface="+mn-ea"/>
              </a:rPr>
              <a:t>asking profanity function</a:t>
            </a:r>
            <a:endParaRPr lang="en-US" altLang="zh-CN" sz="2400">
              <a:sym typeface="+mn-ea"/>
            </a:endParaRPr>
          </a:p>
        </p:txBody>
      </p:sp>
      <p:sp>
        <p:nvSpPr>
          <p:cNvPr id="5" name="内容占位符 4"/>
          <p:cNvSpPr>
            <a:spLocks noGrp="1"/>
          </p:cNvSpPr>
          <p:nvPr>
            <p:ph idx="1"/>
          </p:nvPr>
        </p:nvSpPr>
        <p:spPr>
          <a:xfrm>
            <a:off x="611505" y="845820"/>
            <a:ext cx="10968990" cy="1543050"/>
          </a:xfrm>
        </p:spPr>
        <p:txBody>
          <a:bodyPr/>
          <a:p>
            <a:r>
              <a:rPr lang="en-US" altLang="zh-CN" b="1"/>
              <a:t>What is the masking profanity function used for? And h</a:t>
            </a:r>
            <a:r>
              <a:rPr lang="zh-CN" altLang="en-US" b="1">
                <a:sym typeface="+mn-ea"/>
              </a:rPr>
              <a:t>ow does it work?</a:t>
            </a:r>
            <a:endParaRPr lang="en-US" altLang="zh-CN" b="1"/>
          </a:p>
          <a:p>
            <a:r>
              <a:rPr lang="en-US" altLang="zh-CN">
                <a:sym typeface="+mn-ea"/>
              </a:rPr>
              <a:t>Used to mask bad words.</a:t>
            </a:r>
            <a:endParaRPr lang="en-US" altLang="zh-CN">
              <a:sym typeface="+mn-ea"/>
            </a:endParaRPr>
          </a:p>
          <a:p>
            <a:r>
              <a:rPr lang="en-US" altLang="zh-CN">
                <a:sym typeface="+mn-ea"/>
              </a:rPr>
              <a:t>Replace words in swear_words_list.txt with '***'.</a:t>
            </a:r>
            <a:endParaRPr lang="en-US" altLang="zh-CN">
              <a:sym typeface="+mn-ea"/>
            </a:endParaRPr>
          </a:p>
        </p:txBody>
      </p:sp>
      <p:grpSp>
        <p:nvGrpSpPr>
          <p:cNvPr id="10" name="组合 9"/>
          <p:cNvGrpSpPr/>
          <p:nvPr/>
        </p:nvGrpSpPr>
        <p:grpSpPr>
          <a:xfrm>
            <a:off x="281940" y="2784475"/>
            <a:ext cx="7826375" cy="3562985"/>
            <a:chOff x="911" y="2818"/>
            <a:chExt cx="16414" cy="5611"/>
          </a:xfrm>
        </p:grpSpPr>
        <p:pic>
          <p:nvPicPr>
            <p:cNvPr id="8" name="图片 9" descr="图形用户界面&#10;&#10;已自动生成说明"/>
            <p:cNvPicPr>
              <a:picLocks noChangeAspect="1"/>
            </p:cNvPicPr>
            <p:nvPr/>
          </p:nvPicPr>
          <p:blipFill>
            <a:blip r:embed="rId1"/>
            <a:stretch>
              <a:fillRect/>
            </a:stretch>
          </p:blipFill>
          <p:spPr>
            <a:xfrm>
              <a:off x="911" y="3314"/>
              <a:ext cx="6949" cy="4971"/>
            </a:xfrm>
            <a:prstGeom prst="rect">
              <a:avLst/>
            </a:prstGeom>
          </p:spPr>
        </p:pic>
        <p:sp>
          <p:nvSpPr>
            <p:cNvPr id="11" name="txt-open-file-format_28947"/>
            <p:cNvSpPr/>
            <p:nvPr/>
          </p:nvSpPr>
          <p:spPr>
            <a:xfrm>
              <a:off x="10125" y="2818"/>
              <a:ext cx="742" cy="960"/>
            </a:xfrm>
            <a:custGeom>
              <a:avLst/>
              <a:gdLst>
                <a:gd name="T0" fmla="*/ 5304 w 9076"/>
                <a:gd name="T1" fmla="*/ 9 h 11743"/>
                <a:gd name="T2" fmla="*/ 5711 w 9076"/>
                <a:gd name="T3" fmla="*/ 166 h 11743"/>
                <a:gd name="T4" fmla="*/ 8911 w 9076"/>
                <a:gd name="T5" fmla="*/ 3366 h 11743"/>
                <a:gd name="T6" fmla="*/ 9067 w 9076"/>
                <a:gd name="T7" fmla="*/ 3773 h 11743"/>
                <a:gd name="T8" fmla="*/ 9067 w 9076"/>
                <a:gd name="T9" fmla="*/ 10410 h 11743"/>
                <a:gd name="T10" fmla="*/ 7734 w 9076"/>
                <a:gd name="T11" fmla="*/ 11743 h 11743"/>
                <a:gd name="T12" fmla="*/ 1334 w 9076"/>
                <a:gd name="T13" fmla="*/ 11743 h 11743"/>
                <a:gd name="T14" fmla="*/ 1 w 9076"/>
                <a:gd name="T15" fmla="*/ 10407 h 11743"/>
                <a:gd name="T16" fmla="*/ 1 w 9076"/>
                <a:gd name="T17" fmla="*/ 1345 h 11743"/>
                <a:gd name="T18" fmla="*/ 1332 w 9076"/>
                <a:gd name="T19" fmla="*/ 9 h 11743"/>
                <a:gd name="T20" fmla="*/ 5304 w 9076"/>
                <a:gd name="T21" fmla="*/ 9 h 11743"/>
                <a:gd name="T22" fmla="*/ 4801 w 9076"/>
                <a:gd name="T23" fmla="*/ 1076 h 11743"/>
                <a:gd name="T24" fmla="*/ 1332 w 9076"/>
                <a:gd name="T25" fmla="*/ 1076 h 11743"/>
                <a:gd name="T26" fmla="*/ 1067 w 9076"/>
                <a:gd name="T27" fmla="*/ 1345 h 11743"/>
                <a:gd name="T28" fmla="*/ 1067 w 9076"/>
                <a:gd name="T29" fmla="*/ 10407 h 11743"/>
                <a:gd name="T30" fmla="*/ 1334 w 9076"/>
                <a:gd name="T31" fmla="*/ 10676 h 11743"/>
                <a:gd name="T32" fmla="*/ 7734 w 9076"/>
                <a:gd name="T33" fmla="*/ 10676 h 11743"/>
                <a:gd name="T34" fmla="*/ 8001 w 9076"/>
                <a:gd name="T35" fmla="*/ 10410 h 11743"/>
                <a:gd name="T36" fmla="*/ 8001 w 9076"/>
                <a:gd name="T37" fmla="*/ 4276 h 11743"/>
                <a:gd name="T38" fmla="*/ 5334 w 9076"/>
                <a:gd name="T39" fmla="*/ 4276 h 11743"/>
                <a:gd name="T40" fmla="*/ 4801 w 9076"/>
                <a:gd name="T41" fmla="*/ 3743 h 11743"/>
                <a:gd name="T42" fmla="*/ 4801 w 9076"/>
                <a:gd name="T43" fmla="*/ 1076 h 11743"/>
                <a:gd name="T44" fmla="*/ 5867 w 9076"/>
                <a:gd name="T45" fmla="*/ 1830 h 11743"/>
                <a:gd name="T46" fmla="*/ 5867 w 9076"/>
                <a:gd name="T47" fmla="*/ 3209 h 11743"/>
                <a:gd name="T48" fmla="*/ 7247 w 9076"/>
                <a:gd name="T49" fmla="*/ 3209 h 11743"/>
                <a:gd name="T50" fmla="*/ 5867 w 9076"/>
                <a:gd name="T51" fmla="*/ 1830 h 11743"/>
                <a:gd name="T52" fmla="*/ 2667 w 9076"/>
                <a:gd name="T53" fmla="*/ 6943 h 11743"/>
                <a:gd name="T54" fmla="*/ 2134 w 9076"/>
                <a:gd name="T55" fmla="*/ 6409 h 11743"/>
                <a:gd name="T56" fmla="*/ 2667 w 9076"/>
                <a:gd name="T57" fmla="*/ 5876 h 11743"/>
                <a:gd name="T58" fmla="*/ 6401 w 9076"/>
                <a:gd name="T59" fmla="*/ 5876 h 11743"/>
                <a:gd name="T60" fmla="*/ 6934 w 9076"/>
                <a:gd name="T61" fmla="*/ 6409 h 11743"/>
                <a:gd name="T62" fmla="*/ 6401 w 9076"/>
                <a:gd name="T63" fmla="*/ 6943 h 11743"/>
                <a:gd name="T64" fmla="*/ 2667 w 9076"/>
                <a:gd name="T65" fmla="*/ 6943 h 11743"/>
                <a:gd name="T66" fmla="*/ 2667 w 9076"/>
                <a:gd name="T67" fmla="*/ 9076 h 11743"/>
                <a:gd name="T68" fmla="*/ 2134 w 9076"/>
                <a:gd name="T69" fmla="*/ 8543 h 11743"/>
                <a:gd name="T70" fmla="*/ 2667 w 9076"/>
                <a:gd name="T71" fmla="*/ 8009 h 11743"/>
                <a:gd name="T72" fmla="*/ 5334 w 9076"/>
                <a:gd name="T73" fmla="*/ 8009 h 11743"/>
                <a:gd name="T74" fmla="*/ 5867 w 9076"/>
                <a:gd name="T75" fmla="*/ 8543 h 11743"/>
                <a:gd name="T76" fmla="*/ 5334 w 9076"/>
                <a:gd name="T77" fmla="*/ 9076 h 11743"/>
                <a:gd name="T78" fmla="*/ 2667 w 9076"/>
                <a:gd name="T79" fmla="*/ 9076 h 11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76" h="11743">
                  <a:moveTo>
                    <a:pt x="5304" y="9"/>
                  </a:moveTo>
                  <a:cubicBezTo>
                    <a:pt x="5456" y="0"/>
                    <a:pt x="5605" y="57"/>
                    <a:pt x="5711" y="166"/>
                  </a:cubicBezTo>
                  <a:lnTo>
                    <a:pt x="8911" y="3366"/>
                  </a:lnTo>
                  <a:cubicBezTo>
                    <a:pt x="9029" y="3483"/>
                    <a:pt x="9076" y="3631"/>
                    <a:pt x="9067" y="3773"/>
                  </a:cubicBezTo>
                  <a:lnTo>
                    <a:pt x="9067" y="10410"/>
                  </a:lnTo>
                  <a:cubicBezTo>
                    <a:pt x="9067" y="11146"/>
                    <a:pt x="8470" y="11743"/>
                    <a:pt x="7734" y="11743"/>
                  </a:cubicBezTo>
                  <a:lnTo>
                    <a:pt x="1334" y="11743"/>
                  </a:lnTo>
                  <a:cubicBezTo>
                    <a:pt x="597" y="11743"/>
                    <a:pt x="0" y="11145"/>
                    <a:pt x="1" y="10407"/>
                  </a:cubicBezTo>
                  <a:lnTo>
                    <a:pt x="1" y="1345"/>
                  </a:lnTo>
                  <a:cubicBezTo>
                    <a:pt x="1" y="609"/>
                    <a:pt x="599" y="9"/>
                    <a:pt x="1332" y="9"/>
                  </a:cubicBezTo>
                  <a:lnTo>
                    <a:pt x="5304" y="9"/>
                  </a:lnTo>
                  <a:close/>
                  <a:moveTo>
                    <a:pt x="4801" y="1076"/>
                  </a:moveTo>
                  <a:lnTo>
                    <a:pt x="1332" y="1076"/>
                  </a:lnTo>
                  <a:cubicBezTo>
                    <a:pt x="1188" y="1076"/>
                    <a:pt x="1067" y="1197"/>
                    <a:pt x="1067" y="1345"/>
                  </a:cubicBezTo>
                  <a:lnTo>
                    <a:pt x="1067" y="10407"/>
                  </a:lnTo>
                  <a:cubicBezTo>
                    <a:pt x="1066" y="10555"/>
                    <a:pt x="1186" y="10676"/>
                    <a:pt x="1334" y="10676"/>
                  </a:cubicBezTo>
                  <a:lnTo>
                    <a:pt x="7734" y="10676"/>
                  </a:lnTo>
                  <a:cubicBezTo>
                    <a:pt x="7881" y="10676"/>
                    <a:pt x="8000" y="10557"/>
                    <a:pt x="8001" y="10410"/>
                  </a:cubicBezTo>
                  <a:lnTo>
                    <a:pt x="8001" y="4276"/>
                  </a:lnTo>
                  <a:lnTo>
                    <a:pt x="5334" y="4276"/>
                  </a:lnTo>
                  <a:cubicBezTo>
                    <a:pt x="5039" y="4276"/>
                    <a:pt x="4801" y="4037"/>
                    <a:pt x="4801" y="3743"/>
                  </a:cubicBezTo>
                  <a:lnTo>
                    <a:pt x="4801" y="1076"/>
                  </a:lnTo>
                  <a:close/>
                  <a:moveTo>
                    <a:pt x="5867" y="1830"/>
                  </a:moveTo>
                  <a:lnTo>
                    <a:pt x="5867" y="3209"/>
                  </a:lnTo>
                  <a:lnTo>
                    <a:pt x="7247" y="3209"/>
                  </a:lnTo>
                  <a:lnTo>
                    <a:pt x="5867" y="1830"/>
                  </a:lnTo>
                  <a:close/>
                  <a:moveTo>
                    <a:pt x="2667" y="6943"/>
                  </a:moveTo>
                  <a:cubicBezTo>
                    <a:pt x="2373" y="6943"/>
                    <a:pt x="2134" y="6704"/>
                    <a:pt x="2134" y="6409"/>
                  </a:cubicBezTo>
                  <a:cubicBezTo>
                    <a:pt x="2134" y="6115"/>
                    <a:pt x="2373" y="5876"/>
                    <a:pt x="2667" y="5876"/>
                  </a:cubicBezTo>
                  <a:lnTo>
                    <a:pt x="6401" y="5876"/>
                  </a:lnTo>
                  <a:cubicBezTo>
                    <a:pt x="6695" y="5876"/>
                    <a:pt x="6934" y="6115"/>
                    <a:pt x="6934" y="6409"/>
                  </a:cubicBezTo>
                  <a:cubicBezTo>
                    <a:pt x="6934" y="6704"/>
                    <a:pt x="6695" y="6943"/>
                    <a:pt x="6401" y="6943"/>
                  </a:cubicBezTo>
                  <a:lnTo>
                    <a:pt x="2667" y="6943"/>
                  </a:lnTo>
                  <a:close/>
                  <a:moveTo>
                    <a:pt x="2667" y="9076"/>
                  </a:moveTo>
                  <a:cubicBezTo>
                    <a:pt x="2373" y="9076"/>
                    <a:pt x="2134" y="8837"/>
                    <a:pt x="2134" y="8543"/>
                  </a:cubicBezTo>
                  <a:cubicBezTo>
                    <a:pt x="2134" y="8248"/>
                    <a:pt x="2373" y="8009"/>
                    <a:pt x="2667" y="8009"/>
                  </a:cubicBezTo>
                  <a:lnTo>
                    <a:pt x="5334" y="8009"/>
                  </a:lnTo>
                  <a:cubicBezTo>
                    <a:pt x="5629" y="8009"/>
                    <a:pt x="5867" y="8248"/>
                    <a:pt x="5867" y="8543"/>
                  </a:cubicBezTo>
                  <a:cubicBezTo>
                    <a:pt x="5867" y="8837"/>
                    <a:pt x="5629" y="9076"/>
                    <a:pt x="5334" y="9076"/>
                  </a:cubicBezTo>
                  <a:lnTo>
                    <a:pt x="2667" y="907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a:p>
          </p:txBody>
        </p:sp>
        <p:sp>
          <p:nvSpPr>
            <p:cNvPr id="12" name="txt-open-file-format_28947"/>
            <p:cNvSpPr/>
            <p:nvPr/>
          </p:nvSpPr>
          <p:spPr>
            <a:xfrm>
              <a:off x="13024" y="5073"/>
              <a:ext cx="685" cy="727"/>
            </a:xfrm>
            <a:custGeom>
              <a:avLst/>
              <a:gdLst>
                <a:gd name="T0" fmla="*/ 4647 w 7514"/>
                <a:gd name="T1" fmla="*/ 7139 h 7812"/>
                <a:gd name="T2" fmla="*/ 7514 w 7514"/>
                <a:gd name="T3" fmla="*/ 6637 h 7812"/>
                <a:gd name="T4" fmla="*/ 7013 w 7514"/>
                <a:gd name="T5" fmla="*/ 653 h 7812"/>
                <a:gd name="T6" fmla="*/ 4616 w 7514"/>
                <a:gd name="T7" fmla="*/ 654 h 7812"/>
                <a:gd name="T8" fmla="*/ 0 w 7514"/>
                <a:gd name="T9" fmla="*/ 616 h 7812"/>
                <a:gd name="T10" fmla="*/ 4616 w 7514"/>
                <a:gd name="T11" fmla="*/ 7812 h 7812"/>
                <a:gd name="T12" fmla="*/ 4647 w 7514"/>
                <a:gd name="T13" fmla="*/ 940 h 7812"/>
                <a:gd name="T14" fmla="*/ 7228 w 7514"/>
                <a:gd name="T15" fmla="*/ 1155 h 7812"/>
                <a:gd name="T16" fmla="*/ 7013 w 7514"/>
                <a:gd name="T17" fmla="*/ 6853 h 7812"/>
                <a:gd name="T18" fmla="*/ 4616 w 7514"/>
                <a:gd name="T19" fmla="*/ 6849 h 7812"/>
                <a:gd name="T20" fmla="*/ 6818 w 7514"/>
                <a:gd name="T21" fmla="*/ 5098 h 7812"/>
                <a:gd name="T22" fmla="*/ 6818 w 7514"/>
                <a:gd name="T23" fmla="*/ 4907 h 7812"/>
                <a:gd name="T24" fmla="*/ 4616 w 7514"/>
                <a:gd name="T25" fmla="*/ 4322 h 7812"/>
                <a:gd name="T26" fmla="*/ 6914 w 7514"/>
                <a:gd name="T27" fmla="*/ 4226 h 7812"/>
                <a:gd name="T28" fmla="*/ 4616 w 7514"/>
                <a:gd name="T29" fmla="*/ 4131 h 7812"/>
                <a:gd name="T30" fmla="*/ 6818 w 7514"/>
                <a:gd name="T31" fmla="*/ 3563 h 7812"/>
                <a:gd name="T32" fmla="*/ 6818 w 7514"/>
                <a:gd name="T33" fmla="*/ 3372 h 7812"/>
                <a:gd name="T34" fmla="*/ 4616 w 7514"/>
                <a:gd name="T35" fmla="*/ 2799 h 7812"/>
                <a:gd name="T36" fmla="*/ 5896 w 7514"/>
                <a:gd name="T37" fmla="*/ 2704 h 7812"/>
                <a:gd name="T38" fmla="*/ 4616 w 7514"/>
                <a:gd name="T39" fmla="*/ 2608 h 7812"/>
                <a:gd name="T40" fmla="*/ 4647 w 7514"/>
                <a:gd name="T41" fmla="*/ 940 h 7812"/>
                <a:gd name="T42" fmla="*/ 961 w 7514"/>
                <a:gd name="T43" fmla="*/ 3439 h 7812"/>
                <a:gd name="T44" fmla="*/ 649 w 7514"/>
                <a:gd name="T45" fmla="*/ 4635 h 7812"/>
                <a:gd name="T46" fmla="*/ 288 w 7514"/>
                <a:gd name="T47" fmla="*/ 3451 h 7812"/>
                <a:gd name="T48" fmla="*/ 1346 w 7514"/>
                <a:gd name="T49" fmla="*/ 3147 h 7812"/>
                <a:gd name="T50" fmla="*/ 1346 w 7514"/>
                <a:gd name="T51" fmla="*/ 3433 h 7812"/>
                <a:gd name="T52" fmla="*/ 2203 w 7514"/>
                <a:gd name="T53" fmla="*/ 4394 h 7812"/>
                <a:gd name="T54" fmla="*/ 2064 w 7514"/>
                <a:gd name="T55" fmla="*/ 4114 h 7812"/>
                <a:gd name="T56" fmla="*/ 1826 w 7514"/>
                <a:gd name="T57" fmla="*/ 4665 h 7812"/>
                <a:gd name="T58" fmla="*/ 1872 w 7514"/>
                <a:gd name="T59" fmla="*/ 3890 h 7812"/>
                <a:gd name="T60" fmla="*/ 1844 w 7514"/>
                <a:gd name="T61" fmla="*/ 3134 h 7812"/>
                <a:gd name="T62" fmla="*/ 2087 w 7514"/>
                <a:gd name="T63" fmla="*/ 3666 h 7812"/>
                <a:gd name="T64" fmla="*/ 2194 w 7514"/>
                <a:gd name="T65" fmla="*/ 3408 h 7812"/>
                <a:gd name="T66" fmla="*/ 2721 w 7514"/>
                <a:gd name="T67" fmla="*/ 3111 h 7812"/>
                <a:gd name="T68" fmla="*/ 2744 w 7514"/>
                <a:gd name="T69" fmla="*/ 4688 h 7812"/>
                <a:gd name="T70" fmla="*/ 4092 w 7514"/>
                <a:gd name="T71" fmla="*/ 3388 h 7812"/>
                <a:gd name="T72" fmla="*/ 3633 w 7514"/>
                <a:gd name="T73" fmla="*/ 4710 h 7812"/>
                <a:gd name="T74" fmla="*/ 3260 w 7514"/>
                <a:gd name="T75" fmla="*/ 3401 h 7812"/>
                <a:gd name="T76" fmla="*/ 2831 w 7514"/>
                <a:gd name="T77" fmla="*/ 3108 h 7812"/>
                <a:gd name="T78" fmla="*/ 4092 w 7514"/>
                <a:gd name="T79" fmla="*/ 3388 h 7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514" h="7812">
                  <a:moveTo>
                    <a:pt x="4616" y="7138"/>
                  </a:moveTo>
                  <a:cubicBezTo>
                    <a:pt x="4627" y="7138"/>
                    <a:pt x="4637" y="7139"/>
                    <a:pt x="4647" y="7139"/>
                  </a:cubicBezTo>
                  <a:lnTo>
                    <a:pt x="7013" y="7139"/>
                  </a:lnTo>
                  <a:cubicBezTo>
                    <a:pt x="7289" y="7139"/>
                    <a:pt x="7514" y="6914"/>
                    <a:pt x="7514" y="6637"/>
                  </a:cubicBezTo>
                  <a:lnTo>
                    <a:pt x="7514" y="1155"/>
                  </a:lnTo>
                  <a:cubicBezTo>
                    <a:pt x="7514" y="878"/>
                    <a:pt x="7289" y="653"/>
                    <a:pt x="7013" y="653"/>
                  </a:cubicBezTo>
                  <a:lnTo>
                    <a:pt x="4647" y="653"/>
                  </a:lnTo>
                  <a:cubicBezTo>
                    <a:pt x="4637" y="653"/>
                    <a:pt x="4627" y="654"/>
                    <a:pt x="4616" y="654"/>
                  </a:cubicBezTo>
                  <a:lnTo>
                    <a:pt x="4616" y="0"/>
                  </a:lnTo>
                  <a:lnTo>
                    <a:pt x="0" y="616"/>
                  </a:lnTo>
                  <a:lnTo>
                    <a:pt x="0" y="7180"/>
                  </a:lnTo>
                  <a:lnTo>
                    <a:pt x="4616" y="7812"/>
                  </a:lnTo>
                  <a:lnTo>
                    <a:pt x="4616" y="7138"/>
                  </a:lnTo>
                  <a:close/>
                  <a:moveTo>
                    <a:pt x="4647" y="940"/>
                  </a:moveTo>
                  <a:lnTo>
                    <a:pt x="7013" y="940"/>
                  </a:lnTo>
                  <a:cubicBezTo>
                    <a:pt x="7131" y="940"/>
                    <a:pt x="7228" y="1036"/>
                    <a:pt x="7228" y="1155"/>
                  </a:cubicBezTo>
                  <a:lnTo>
                    <a:pt x="7228" y="6638"/>
                  </a:lnTo>
                  <a:cubicBezTo>
                    <a:pt x="7228" y="6756"/>
                    <a:pt x="7131" y="6853"/>
                    <a:pt x="7013" y="6853"/>
                  </a:cubicBezTo>
                  <a:lnTo>
                    <a:pt x="4647" y="6853"/>
                  </a:lnTo>
                  <a:cubicBezTo>
                    <a:pt x="4637" y="6853"/>
                    <a:pt x="4627" y="6851"/>
                    <a:pt x="4616" y="6849"/>
                  </a:cubicBezTo>
                  <a:lnTo>
                    <a:pt x="4616" y="5098"/>
                  </a:lnTo>
                  <a:lnTo>
                    <a:pt x="6818" y="5098"/>
                  </a:lnTo>
                  <a:cubicBezTo>
                    <a:pt x="6871" y="5098"/>
                    <a:pt x="6914" y="5056"/>
                    <a:pt x="6914" y="5003"/>
                  </a:cubicBezTo>
                  <a:cubicBezTo>
                    <a:pt x="6914" y="4950"/>
                    <a:pt x="6871" y="4907"/>
                    <a:pt x="6818" y="4907"/>
                  </a:cubicBezTo>
                  <a:lnTo>
                    <a:pt x="4616" y="4907"/>
                  </a:lnTo>
                  <a:lnTo>
                    <a:pt x="4616" y="4322"/>
                  </a:lnTo>
                  <a:lnTo>
                    <a:pt x="6818" y="4322"/>
                  </a:lnTo>
                  <a:cubicBezTo>
                    <a:pt x="6871" y="4322"/>
                    <a:pt x="6914" y="4279"/>
                    <a:pt x="6914" y="4226"/>
                  </a:cubicBezTo>
                  <a:cubicBezTo>
                    <a:pt x="6914" y="4173"/>
                    <a:pt x="6871" y="4131"/>
                    <a:pt x="6818" y="4131"/>
                  </a:cubicBezTo>
                  <a:lnTo>
                    <a:pt x="4616" y="4131"/>
                  </a:lnTo>
                  <a:lnTo>
                    <a:pt x="4616" y="3563"/>
                  </a:lnTo>
                  <a:lnTo>
                    <a:pt x="6818" y="3563"/>
                  </a:lnTo>
                  <a:cubicBezTo>
                    <a:pt x="6871" y="3563"/>
                    <a:pt x="6914" y="3520"/>
                    <a:pt x="6914" y="3468"/>
                  </a:cubicBezTo>
                  <a:cubicBezTo>
                    <a:pt x="6914" y="3415"/>
                    <a:pt x="6871" y="3372"/>
                    <a:pt x="6818" y="3372"/>
                  </a:cubicBezTo>
                  <a:lnTo>
                    <a:pt x="4616" y="3372"/>
                  </a:lnTo>
                  <a:lnTo>
                    <a:pt x="4616" y="2799"/>
                  </a:lnTo>
                  <a:lnTo>
                    <a:pt x="5801" y="2799"/>
                  </a:lnTo>
                  <a:cubicBezTo>
                    <a:pt x="5853" y="2799"/>
                    <a:pt x="5896" y="2757"/>
                    <a:pt x="5896" y="2704"/>
                  </a:cubicBezTo>
                  <a:cubicBezTo>
                    <a:pt x="5896" y="2651"/>
                    <a:pt x="5853" y="2608"/>
                    <a:pt x="5801" y="2608"/>
                  </a:cubicBezTo>
                  <a:lnTo>
                    <a:pt x="4616" y="2608"/>
                  </a:lnTo>
                  <a:lnTo>
                    <a:pt x="4616" y="943"/>
                  </a:lnTo>
                  <a:cubicBezTo>
                    <a:pt x="4626" y="941"/>
                    <a:pt x="4637" y="940"/>
                    <a:pt x="4647" y="940"/>
                  </a:cubicBezTo>
                  <a:close/>
                  <a:moveTo>
                    <a:pt x="1346" y="3433"/>
                  </a:moveTo>
                  <a:lnTo>
                    <a:pt x="961" y="3439"/>
                  </a:lnTo>
                  <a:lnTo>
                    <a:pt x="961" y="4643"/>
                  </a:lnTo>
                  <a:lnTo>
                    <a:pt x="649" y="4635"/>
                  </a:lnTo>
                  <a:lnTo>
                    <a:pt x="649" y="3445"/>
                  </a:lnTo>
                  <a:lnTo>
                    <a:pt x="288" y="3451"/>
                  </a:lnTo>
                  <a:lnTo>
                    <a:pt x="288" y="3175"/>
                  </a:lnTo>
                  <a:lnTo>
                    <a:pt x="1346" y="3147"/>
                  </a:lnTo>
                  <a:lnTo>
                    <a:pt x="1346" y="3433"/>
                  </a:lnTo>
                  <a:lnTo>
                    <a:pt x="1346" y="3433"/>
                  </a:lnTo>
                  <a:close/>
                  <a:moveTo>
                    <a:pt x="2340" y="4678"/>
                  </a:moveTo>
                  <a:lnTo>
                    <a:pt x="2203" y="4394"/>
                  </a:lnTo>
                  <a:cubicBezTo>
                    <a:pt x="2147" y="4285"/>
                    <a:pt x="2111" y="4204"/>
                    <a:pt x="2069" y="4115"/>
                  </a:cubicBezTo>
                  <a:lnTo>
                    <a:pt x="2064" y="4114"/>
                  </a:lnTo>
                  <a:cubicBezTo>
                    <a:pt x="2033" y="4204"/>
                    <a:pt x="1996" y="4283"/>
                    <a:pt x="1949" y="4390"/>
                  </a:cubicBezTo>
                  <a:lnTo>
                    <a:pt x="1826" y="4665"/>
                  </a:lnTo>
                  <a:lnTo>
                    <a:pt x="1450" y="4655"/>
                  </a:lnTo>
                  <a:lnTo>
                    <a:pt x="1872" y="3890"/>
                  </a:lnTo>
                  <a:lnTo>
                    <a:pt x="1465" y="3144"/>
                  </a:lnTo>
                  <a:lnTo>
                    <a:pt x="1844" y="3134"/>
                  </a:lnTo>
                  <a:lnTo>
                    <a:pt x="1973" y="3411"/>
                  </a:lnTo>
                  <a:cubicBezTo>
                    <a:pt x="2018" y="3504"/>
                    <a:pt x="2051" y="3579"/>
                    <a:pt x="2087" y="3666"/>
                  </a:cubicBezTo>
                  <a:lnTo>
                    <a:pt x="2091" y="3666"/>
                  </a:lnTo>
                  <a:cubicBezTo>
                    <a:pt x="2127" y="3567"/>
                    <a:pt x="2156" y="3498"/>
                    <a:pt x="2194" y="3408"/>
                  </a:cubicBezTo>
                  <a:lnTo>
                    <a:pt x="2322" y="3122"/>
                  </a:lnTo>
                  <a:lnTo>
                    <a:pt x="2721" y="3111"/>
                  </a:lnTo>
                  <a:lnTo>
                    <a:pt x="2286" y="3881"/>
                  </a:lnTo>
                  <a:lnTo>
                    <a:pt x="2744" y="4688"/>
                  </a:lnTo>
                  <a:lnTo>
                    <a:pt x="2340" y="4678"/>
                  </a:lnTo>
                  <a:close/>
                  <a:moveTo>
                    <a:pt x="4092" y="3388"/>
                  </a:moveTo>
                  <a:lnTo>
                    <a:pt x="3633" y="3395"/>
                  </a:lnTo>
                  <a:lnTo>
                    <a:pt x="3633" y="4710"/>
                  </a:lnTo>
                  <a:lnTo>
                    <a:pt x="3260" y="4701"/>
                  </a:lnTo>
                  <a:lnTo>
                    <a:pt x="3260" y="3401"/>
                  </a:lnTo>
                  <a:lnTo>
                    <a:pt x="2831" y="3409"/>
                  </a:lnTo>
                  <a:lnTo>
                    <a:pt x="2831" y="3108"/>
                  </a:lnTo>
                  <a:lnTo>
                    <a:pt x="4092" y="3075"/>
                  </a:lnTo>
                  <a:lnTo>
                    <a:pt x="4092" y="3388"/>
                  </a:lnTo>
                  <a:lnTo>
                    <a:pt x="4092" y="33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 name="TextBox 6"/>
            <p:cNvSpPr txBox="1"/>
            <p:nvPr/>
          </p:nvSpPr>
          <p:spPr>
            <a:xfrm>
              <a:off x="11112" y="2892"/>
              <a:ext cx="2448" cy="531"/>
            </a:xfrm>
            <a:prstGeom prst="rect">
              <a:avLst/>
            </a:prstGeom>
            <a:noFill/>
          </p:spPr>
          <p:txBody>
            <a:bodyPr wrap="square" rtlCol="0">
              <a:spAutoFit/>
            </a:bodyPr>
            <a:lstStyle/>
            <a:p>
              <a:r>
                <a:rPr lang="en-GB" sz="1600"/>
                <a:t>Input: Text</a:t>
              </a:r>
              <a:endParaRPr lang="en-GB" sz="1600"/>
            </a:p>
          </p:txBody>
        </p:sp>
        <p:sp>
          <p:nvSpPr>
            <p:cNvPr id="13" name="TextBox 12"/>
            <p:cNvSpPr txBox="1"/>
            <p:nvPr/>
          </p:nvSpPr>
          <p:spPr>
            <a:xfrm>
              <a:off x="13813" y="5036"/>
              <a:ext cx="3512" cy="531"/>
            </a:xfrm>
            <a:prstGeom prst="rect">
              <a:avLst/>
            </a:prstGeom>
            <a:noFill/>
          </p:spPr>
          <p:txBody>
            <a:bodyPr wrap="square" rtlCol="0">
              <a:spAutoFit/>
            </a:bodyPr>
            <a:lstStyle/>
            <a:p>
              <a:r>
                <a:rPr lang="en-GB" sz="1600"/>
                <a:t>Swear words list</a:t>
              </a:r>
              <a:endParaRPr lang="en-GB" sz="1600"/>
            </a:p>
          </p:txBody>
        </p:sp>
        <p:sp>
          <p:nvSpPr>
            <p:cNvPr id="16" name="Arrow: Down 15"/>
            <p:cNvSpPr/>
            <p:nvPr/>
          </p:nvSpPr>
          <p:spPr>
            <a:xfrm>
              <a:off x="12061" y="4346"/>
              <a:ext cx="432" cy="2803"/>
            </a:xfrm>
            <a:prstGeom prst="downArrow">
              <a:avLst/>
            </a:prstGeom>
            <a:solidFill>
              <a:srgbClr val="ADC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17" name="batman_86495"/>
            <p:cNvSpPr/>
            <p:nvPr/>
          </p:nvSpPr>
          <p:spPr>
            <a:xfrm>
              <a:off x="7792" y="4920"/>
              <a:ext cx="599" cy="960"/>
            </a:xfrm>
            <a:custGeom>
              <a:avLst/>
              <a:gdLst>
                <a:gd name="T0" fmla="*/ 738 w 1735"/>
                <a:gd name="T1" fmla="*/ 2787 h 2787"/>
                <a:gd name="T2" fmla="*/ 472 w 1735"/>
                <a:gd name="T3" fmla="*/ 2683 h 2787"/>
                <a:gd name="T4" fmla="*/ 463 w 1735"/>
                <a:gd name="T5" fmla="*/ 2749 h 2787"/>
                <a:gd name="T6" fmla="*/ 234 w 1735"/>
                <a:gd name="T7" fmla="*/ 2718 h 2787"/>
                <a:gd name="T8" fmla="*/ 59 w 1735"/>
                <a:gd name="T9" fmla="*/ 1223 h 2787"/>
                <a:gd name="T10" fmla="*/ 252 w 1735"/>
                <a:gd name="T11" fmla="*/ 0 h 2787"/>
                <a:gd name="T12" fmla="*/ 300 w 1735"/>
                <a:gd name="T13" fmla="*/ 42 h 2787"/>
                <a:gd name="T14" fmla="*/ 530 w 1735"/>
                <a:gd name="T15" fmla="*/ 711 h 2787"/>
                <a:gd name="T16" fmla="*/ 1341 w 1735"/>
                <a:gd name="T17" fmla="*/ 727 h 2787"/>
                <a:gd name="T18" fmla="*/ 1483 w 1735"/>
                <a:gd name="T19" fmla="*/ 0 h 2787"/>
                <a:gd name="T20" fmla="*/ 1532 w 1735"/>
                <a:gd name="T21" fmla="*/ 41 h 2787"/>
                <a:gd name="T22" fmla="*/ 1730 w 1735"/>
                <a:gd name="T23" fmla="*/ 2433 h 2787"/>
                <a:gd name="T24" fmla="*/ 1294 w 1735"/>
                <a:gd name="T25" fmla="*/ 2755 h 2787"/>
                <a:gd name="T26" fmla="*/ 1263 w 1735"/>
                <a:gd name="T27" fmla="*/ 2729 h 2787"/>
                <a:gd name="T28" fmla="*/ 1185 w 1735"/>
                <a:gd name="T29" fmla="*/ 2732 h 2787"/>
                <a:gd name="T30" fmla="*/ 868 w 1735"/>
                <a:gd name="T31" fmla="*/ 2734 h 2787"/>
                <a:gd name="T32" fmla="*/ 1156 w 1735"/>
                <a:gd name="T33" fmla="*/ 2688 h 2787"/>
                <a:gd name="T34" fmla="*/ 1263 w 1735"/>
                <a:gd name="T35" fmla="*/ 2015 h 2787"/>
                <a:gd name="T36" fmla="*/ 858 w 1735"/>
                <a:gd name="T37" fmla="*/ 2160 h 2787"/>
                <a:gd name="T38" fmla="*/ 472 w 1735"/>
                <a:gd name="T39" fmla="*/ 2619 h 2787"/>
                <a:gd name="T40" fmla="*/ 738 w 1735"/>
                <a:gd name="T41" fmla="*/ 2734 h 2787"/>
                <a:gd name="T42" fmla="*/ 1316 w 1735"/>
                <a:gd name="T43" fmla="*/ 2634 h 2787"/>
                <a:gd name="T44" fmla="*/ 1491 w 1735"/>
                <a:gd name="T45" fmla="*/ 2666 h 2787"/>
                <a:gd name="T46" fmla="*/ 1623 w 1735"/>
                <a:gd name="T47" fmla="*/ 1225 h 2787"/>
                <a:gd name="T48" fmla="*/ 1390 w 1735"/>
                <a:gd name="T49" fmla="*/ 760 h 2787"/>
                <a:gd name="T50" fmla="*/ 1199 w 1735"/>
                <a:gd name="T51" fmla="*/ 764 h 2787"/>
                <a:gd name="T52" fmla="*/ 374 w 1735"/>
                <a:gd name="T53" fmla="*/ 783 h 2787"/>
                <a:gd name="T54" fmla="*/ 251 w 1735"/>
                <a:gd name="T55" fmla="*/ 79 h 2787"/>
                <a:gd name="T56" fmla="*/ 59 w 1735"/>
                <a:gd name="T57" fmla="*/ 2435 h 2787"/>
                <a:gd name="T58" fmla="*/ 419 w 1735"/>
                <a:gd name="T59" fmla="*/ 2697 h 2787"/>
                <a:gd name="T60" fmla="*/ 419 w 1735"/>
                <a:gd name="T61" fmla="*/ 2633 h 2787"/>
                <a:gd name="T62" fmla="*/ 430 w 1735"/>
                <a:gd name="T63" fmla="*/ 1955 h 2787"/>
                <a:gd name="T64" fmla="*/ 868 w 1735"/>
                <a:gd name="T65" fmla="*/ 2106 h 2787"/>
                <a:gd name="T66" fmla="*/ 1305 w 1735"/>
                <a:gd name="T67" fmla="*/ 1955 h 2787"/>
                <a:gd name="T68" fmla="*/ 1316 w 1735"/>
                <a:gd name="T69" fmla="*/ 2633 h 2787"/>
                <a:gd name="T70" fmla="*/ 1141 w 1735"/>
                <a:gd name="T71" fmla="*/ 2443 h 2787"/>
                <a:gd name="T72" fmla="*/ 868 w 1735"/>
                <a:gd name="T73" fmla="*/ 2394 h 2787"/>
                <a:gd name="T74" fmla="*/ 569 w 1735"/>
                <a:gd name="T75" fmla="*/ 2424 h 2787"/>
                <a:gd name="T76" fmla="*/ 868 w 1735"/>
                <a:gd name="T77" fmla="*/ 2341 h 2787"/>
                <a:gd name="T78" fmla="*/ 1166 w 1735"/>
                <a:gd name="T79" fmla="*/ 2424 h 2787"/>
                <a:gd name="T80" fmla="*/ 1154 w 1735"/>
                <a:gd name="T81" fmla="*/ 1759 h 2787"/>
                <a:gd name="T82" fmla="*/ 1008 w 1735"/>
                <a:gd name="T83" fmla="*/ 1630 h 2787"/>
                <a:gd name="T84" fmla="*/ 1393 w 1735"/>
                <a:gd name="T85" fmla="*/ 1485 h 2787"/>
                <a:gd name="T86" fmla="*/ 1426 w 1735"/>
                <a:gd name="T87" fmla="*/ 1520 h 2787"/>
                <a:gd name="T88" fmla="*/ 1154 w 1735"/>
                <a:gd name="T89" fmla="*/ 1759 h 2787"/>
                <a:gd name="T90" fmla="*/ 1110 w 1735"/>
                <a:gd name="T91" fmla="*/ 1695 h 2787"/>
                <a:gd name="T92" fmla="*/ 1209 w 1735"/>
                <a:gd name="T93" fmla="*/ 1695 h 2787"/>
                <a:gd name="T94" fmla="*/ 1068 w 1735"/>
                <a:gd name="T95" fmla="*/ 1643 h 2787"/>
                <a:gd name="T96" fmla="*/ 509 w 1735"/>
                <a:gd name="T97" fmla="*/ 1745 h 2787"/>
                <a:gd name="T98" fmla="*/ 314 w 1735"/>
                <a:gd name="T99" fmla="*/ 1492 h 2787"/>
                <a:gd name="T100" fmla="*/ 709 w 1735"/>
                <a:gd name="T101" fmla="*/ 1600 h 2787"/>
                <a:gd name="T102" fmla="*/ 653 w 1735"/>
                <a:gd name="T103" fmla="*/ 1741 h 2787"/>
                <a:gd name="T104" fmla="*/ 386 w 1735"/>
                <a:gd name="T105" fmla="*/ 1555 h 2787"/>
                <a:gd name="T106" fmla="*/ 626 w 1735"/>
                <a:gd name="T107" fmla="*/ 1695 h 2787"/>
                <a:gd name="T108" fmla="*/ 386 w 1735"/>
                <a:gd name="T109" fmla="*/ 1555 h 2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35" h="2787">
                  <a:moveTo>
                    <a:pt x="997" y="2787"/>
                  </a:moveTo>
                  <a:lnTo>
                    <a:pt x="738" y="2787"/>
                  </a:lnTo>
                  <a:cubicBezTo>
                    <a:pt x="671" y="2787"/>
                    <a:pt x="607" y="2768"/>
                    <a:pt x="550" y="2732"/>
                  </a:cubicBezTo>
                  <a:lnTo>
                    <a:pt x="472" y="2683"/>
                  </a:lnTo>
                  <a:lnTo>
                    <a:pt x="472" y="2729"/>
                  </a:lnTo>
                  <a:cubicBezTo>
                    <a:pt x="472" y="2737"/>
                    <a:pt x="469" y="2744"/>
                    <a:pt x="463" y="2749"/>
                  </a:cubicBezTo>
                  <a:cubicBezTo>
                    <a:pt x="457" y="2754"/>
                    <a:pt x="449" y="2757"/>
                    <a:pt x="441" y="2755"/>
                  </a:cubicBezTo>
                  <a:lnTo>
                    <a:pt x="234" y="2718"/>
                  </a:lnTo>
                  <a:cubicBezTo>
                    <a:pt x="99" y="2694"/>
                    <a:pt x="0" y="2571"/>
                    <a:pt x="6" y="2433"/>
                  </a:cubicBezTo>
                  <a:cubicBezTo>
                    <a:pt x="18" y="2127"/>
                    <a:pt x="40" y="1562"/>
                    <a:pt x="59" y="1223"/>
                  </a:cubicBezTo>
                  <a:cubicBezTo>
                    <a:pt x="78" y="867"/>
                    <a:pt x="158" y="330"/>
                    <a:pt x="203" y="41"/>
                  </a:cubicBezTo>
                  <a:cubicBezTo>
                    <a:pt x="207" y="17"/>
                    <a:pt x="227" y="0"/>
                    <a:pt x="252" y="0"/>
                  </a:cubicBezTo>
                  <a:lnTo>
                    <a:pt x="252" y="0"/>
                  </a:lnTo>
                  <a:cubicBezTo>
                    <a:pt x="277" y="0"/>
                    <a:pt x="297" y="18"/>
                    <a:pt x="300" y="42"/>
                  </a:cubicBezTo>
                  <a:lnTo>
                    <a:pt x="394" y="727"/>
                  </a:lnTo>
                  <a:lnTo>
                    <a:pt x="530" y="711"/>
                  </a:lnTo>
                  <a:cubicBezTo>
                    <a:pt x="754" y="686"/>
                    <a:pt x="981" y="686"/>
                    <a:pt x="1205" y="711"/>
                  </a:cubicBezTo>
                  <a:lnTo>
                    <a:pt x="1341" y="727"/>
                  </a:lnTo>
                  <a:lnTo>
                    <a:pt x="1435" y="42"/>
                  </a:lnTo>
                  <a:cubicBezTo>
                    <a:pt x="1438" y="18"/>
                    <a:pt x="1458" y="0"/>
                    <a:pt x="1483" y="0"/>
                  </a:cubicBezTo>
                  <a:lnTo>
                    <a:pt x="1484" y="0"/>
                  </a:lnTo>
                  <a:cubicBezTo>
                    <a:pt x="1508" y="0"/>
                    <a:pt x="1528" y="17"/>
                    <a:pt x="1532" y="41"/>
                  </a:cubicBezTo>
                  <a:cubicBezTo>
                    <a:pt x="1577" y="330"/>
                    <a:pt x="1657" y="867"/>
                    <a:pt x="1676" y="1222"/>
                  </a:cubicBezTo>
                  <a:cubicBezTo>
                    <a:pt x="1695" y="1561"/>
                    <a:pt x="1718" y="2127"/>
                    <a:pt x="1730" y="2433"/>
                  </a:cubicBezTo>
                  <a:cubicBezTo>
                    <a:pt x="1735" y="2571"/>
                    <a:pt x="1637" y="2694"/>
                    <a:pt x="1501" y="2718"/>
                  </a:cubicBezTo>
                  <a:lnTo>
                    <a:pt x="1294" y="2755"/>
                  </a:lnTo>
                  <a:cubicBezTo>
                    <a:pt x="1287" y="2756"/>
                    <a:pt x="1279" y="2754"/>
                    <a:pt x="1272" y="2749"/>
                  </a:cubicBezTo>
                  <a:cubicBezTo>
                    <a:pt x="1266" y="2744"/>
                    <a:pt x="1263" y="2737"/>
                    <a:pt x="1263" y="2729"/>
                  </a:cubicBezTo>
                  <a:lnTo>
                    <a:pt x="1263" y="2683"/>
                  </a:lnTo>
                  <a:lnTo>
                    <a:pt x="1185" y="2732"/>
                  </a:lnTo>
                  <a:cubicBezTo>
                    <a:pt x="1129" y="2768"/>
                    <a:pt x="1064" y="2787"/>
                    <a:pt x="997" y="2787"/>
                  </a:cubicBezTo>
                  <a:close/>
                  <a:moveTo>
                    <a:pt x="868" y="2734"/>
                  </a:moveTo>
                  <a:lnTo>
                    <a:pt x="997" y="2734"/>
                  </a:lnTo>
                  <a:cubicBezTo>
                    <a:pt x="1054" y="2734"/>
                    <a:pt x="1109" y="2718"/>
                    <a:pt x="1156" y="2688"/>
                  </a:cubicBezTo>
                  <a:lnTo>
                    <a:pt x="1263" y="2619"/>
                  </a:lnTo>
                  <a:lnTo>
                    <a:pt x="1263" y="2015"/>
                  </a:lnTo>
                  <a:lnTo>
                    <a:pt x="877" y="2160"/>
                  </a:lnTo>
                  <a:cubicBezTo>
                    <a:pt x="871" y="2162"/>
                    <a:pt x="864" y="2162"/>
                    <a:pt x="858" y="2160"/>
                  </a:cubicBezTo>
                  <a:lnTo>
                    <a:pt x="472" y="2015"/>
                  </a:lnTo>
                  <a:lnTo>
                    <a:pt x="472" y="2619"/>
                  </a:lnTo>
                  <a:lnTo>
                    <a:pt x="579" y="2688"/>
                  </a:lnTo>
                  <a:cubicBezTo>
                    <a:pt x="627" y="2718"/>
                    <a:pt x="682" y="2734"/>
                    <a:pt x="738" y="2734"/>
                  </a:cubicBezTo>
                  <a:lnTo>
                    <a:pt x="868" y="2734"/>
                  </a:lnTo>
                  <a:close/>
                  <a:moveTo>
                    <a:pt x="1316" y="2634"/>
                  </a:moveTo>
                  <a:lnTo>
                    <a:pt x="1316" y="2697"/>
                  </a:lnTo>
                  <a:lnTo>
                    <a:pt x="1491" y="2666"/>
                  </a:lnTo>
                  <a:cubicBezTo>
                    <a:pt x="1601" y="2646"/>
                    <a:pt x="1681" y="2547"/>
                    <a:pt x="1676" y="2435"/>
                  </a:cubicBezTo>
                  <a:cubicBezTo>
                    <a:pt x="1664" y="2129"/>
                    <a:pt x="1641" y="1564"/>
                    <a:pt x="1623" y="1225"/>
                  </a:cubicBezTo>
                  <a:cubicBezTo>
                    <a:pt x="1604" y="884"/>
                    <a:pt x="1530" y="373"/>
                    <a:pt x="1484" y="79"/>
                  </a:cubicBezTo>
                  <a:lnTo>
                    <a:pt x="1390" y="760"/>
                  </a:lnTo>
                  <a:cubicBezTo>
                    <a:pt x="1389" y="774"/>
                    <a:pt x="1375" y="784"/>
                    <a:pt x="1361" y="783"/>
                  </a:cubicBezTo>
                  <a:lnTo>
                    <a:pt x="1199" y="764"/>
                  </a:lnTo>
                  <a:cubicBezTo>
                    <a:pt x="979" y="739"/>
                    <a:pt x="756" y="739"/>
                    <a:pt x="536" y="764"/>
                  </a:cubicBezTo>
                  <a:lnTo>
                    <a:pt x="374" y="783"/>
                  </a:lnTo>
                  <a:cubicBezTo>
                    <a:pt x="360" y="784"/>
                    <a:pt x="347" y="774"/>
                    <a:pt x="345" y="760"/>
                  </a:cubicBezTo>
                  <a:lnTo>
                    <a:pt x="251" y="79"/>
                  </a:lnTo>
                  <a:cubicBezTo>
                    <a:pt x="205" y="373"/>
                    <a:pt x="131" y="884"/>
                    <a:pt x="112" y="1225"/>
                  </a:cubicBezTo>
                  <a:cubicBezTo>
                    <a:pt x="94" y="1565"/>
                    <a:pt x="71" y="2129"/>
                    <a:pt x="59" y="2435"/>
                  </a:cubicBezTo>
                  <a:cubicBezTo>
                    <a:pt x="54" y="2547"/>
                    <a:pt x="134" y="2646"/>
                    <a:pt x="244" y="2666"/>
                  </a:cubicBezTo>
                  <a:lnTo>
                    <a:pt x="419" y="2697"/>
                  </a:lnTo>
                  <a:lnTo>
                    <a:pt x="419" y="2634"/>
                  </a:lnTo>
                  <a:lnTo>
                    <a:pt x="419" y="2633"/>
                  </a:lnTo>
                  <a:lnTo>
                    <a:pt x="419" y="1977"/>
                  </a:lnTo>
                  <a:cubicBezTo>
                    <a:pt x="419" y="1968"/>
                    <a:pt x="423" y="1960"/>
                    <a:pt x="430" y="1955"/>
                  </a:cubicBezTo>
                  <a:cubicBezTo>
                    <a:pt x="438" y="1950"/>
                    <a:pt x="447" y="1949"/>
                    <a:pt x="455" y="1952"/>
                  </a:cubicBezTo>
                  <a:lnTo>
                    <a:pt x="868" y="2106"/>
                  </a:lnTo>
                  <a:lnTo>
                    <a:pt x="1280" y="1952"/>
                  </a:lnTo>
                  <a:cubicBezTo>
                    <a:pt x="1288" y="1949"/>
                    <a:pt x="1298" y="1950"/>
                    <a:pt x="1305" y="1955"/>
                  </a:cubicBezTo>
                  <a:cubicBezTo>
                    <a:pt x="1312" y="1960"/>
                    <a:pt x="1316" y="1968"/>
                    <a:pt x="1316" y="1977"/>
                  </a:cubicBezTo>
                  <a:lnTo>
                    <a:pt x="1316" y="2633"/>
                  </a:lnTo>
                  <a:cubicBezTo>
                    <a:pt x="1316" y="2634"/>
                    <a:pt x="1316" y="2634"/>
                    <a:pt x="1316" y="2634"/>
                  </a:cubicBezTo>
                  <a:close/>
                  <a:moveTo>
                    <a:pt x="1141" y="2443"/>
                  </a:moveTo>
                  <a:cubicBezTo>
                    <a:pt x="1138" y="2443"/>
                    <a:pt x="1135" y="2443"/>
                    <a:pt x="1133" y="2442"/>
                  </a:cubicBezTo>
                  <a:cubicBezTo>
                    <a:pt x="1131" y="2441"/>
                    <a:pt x="982" y="2394"/>
                    <a:pt x="868" y="2394"/>
                  </a:cubicBezTo>
                  <a:cubicBezTo>
                    <a:pt x="753" y="2394"/>
                    <a:pt x="604" y="2441"/>
                    <a:pt x="603" y="2442"/>
                  </a:cubicBezTo>
                  <a:cubicBezTo>
                    <a:pt x="589" y="2446"/>
                    <a:pt x="574" y="2438"/>
                    <a:pt x="569" y="2424"/>
                  </a:cubicBezTo>
                  <a:cubicBezTo>
                    <a:pt x="565" y="2410"/>
                    <a:pt x="572" y="2395"/>
                    <a:pt x="587" y="2391"/>
                  </a:cubicBezTo>
                  <a:cubicBezTo>
                    <a:pt x="593" y="2389"/>
                    <a:pt x="745" y="2341"/>
                    <a:pt x="868" y="2341"/>
                  </a:cubicBezTo>
                  <a:cubicBezTo>
                    <a:pt x="991" y="2341"/>
                    <a:pt x="1142" y="2389"/>
                    <a:pt x="1149" y="2391"/>
                  </a:cubicBezTo>
                  <a:cubicBezTo>
                    <a:pt x="1163" y="2395"/>
                    <a:pt x="1171" y="2410"/>
                    <a:pt x="1166" y="2424"/>
                  </a:cubicBezTo>
                  <a:cubicBezTo>
                    <a:pt x="1162" y="2436"/>
                    <a:pt x="1152" y="2443"/>
                    <a:pt x="1141" y="2443"/>
                  </a:cubicBezTo>
                  <a:close/>
                  <a:moveTo>
                    <a:pt x="1154" y="1759"/>
                  </a:moveTo>
                  <a:cubicBezTo>
                    <a:pt x="1127" y="1759"/>
                    <a:pt x="1104" y="1753"/>
                    <a:pt x="1082" y="1741"/>
                  </a:cubicBezTo>
                  <a:cubicBezTo>
                    <a:pt x="1022" y="1705"/>
                    <a:pt x="1009" y="1633"/>
                    <a:pt x="1008" y="1630"/>
                  </a:cubicBezTo>
                  <a:cubicBezTo>
                    <a:pt x="1006" y="1617"/>
                    <a:pt x="1014" y="1604"/>
                    <a:pt x="1026" y="1600"/>
                  </a:cubicBezTo>
                  <a:lnTo>
                    <a:pt x="1393" y="1485"/>
                  </a:lnTo>
                  <a:cubicBezTo>
                    <a:pt x="1403" y="1482"/>
                    <a:pt x="1414" y="1485"/>
                    <a:pt x="1421" y="1492"/>
                  </a:cubicBezTo>
                  <a:cubicBezTo>
                    <a:pt x="1428" y="1500"/>
                    <a:pt x="1430" y="1511"/>
                    <a:pt x="1426" y="1520"/>
                  </a:cubicBezTo>
                  <a:cubicBezTo>
                    <a:pt x="1423" y="1528"/>
                    <a:pt x="1349" y="1702"/>
                    <a:pt x="1227" y="1745"/>
                  </a:cubicBezTo>
                  <a:cubicBezTo>
                    <a:pt x="1201" y="1755"/>
                    <a:pt x="1176" y="1759"/>
                    <a:pt x="1154" y="1759"/>
                  </a:cubicBezTo>
                  <a:close/>
                  <a:moveTo>
                    <a:pt x="1068" y="1643"/>
                  </a:moveTo>
                  <a:cubicBezTo>
                    <a:pt x="1075" y="1659"/>
                    <a:pt x="1087" y="1682"/>
                    <a:pt x="1110" y="1695"/>
                  </a:cubicBezTo>
                  <a:cubicBezTo>
                    <a:pt x="1135" y="1709"/>
                    <a:pt x="1168" y="1709"/>
                    <a:pt x="1209" y="1695"/>
                  </a:cubicBezTo>
                  <a:lnTo>
                    <a:pt x="1209" y="1695"/>
                  </a:lnTo>
                  <a:cubicBezTo>
                    <a:pt x="1271" y="1673"/>
                    <a:pt x="1320" y="1604"/>
                    <a:pt x="1349" y="1555"/>
                  </a:cubicBezTo>
                  <a:lnTo>
                    <a:pt x="1068" y="1643"/>
                  </a:lnTo>
                  <a:close/>
                  <a:moveTo>
                    <a:pt x="582" y="1759"/>
                  </a:moveTo>
                  <a:cubicBezTo>
                    <a:pt x="559" y="1759"/>
                    <a:pt x="535" y="1755"/>
                    <a:pt x="509" y="1745"/>
                  </a:cubicBezTo>
                  <a:cubicBezTo>
                    <a:pt x="386" y="1702"/>
                    <a:pt x="312" y="1528"/>
                    <a:pt x="309" y="1520"/>
                  </a:cubicBezTo>
                  <a:cubicBezTo>
                    <a:pt x="305" y="1511"/>
                    <a:pt x="307" y="1500"/>
                    <a:pt x="314" y="1492"/>
                  </a:cubicBezTo>
                  <a:cubicBezTo>
                    <a:pt x="321" y="1485"/>
                    <a:pt x="332" y="1482"/>
                    <a:pt x="342" y="1485"/>
                  </a:cubicBezTo>
                  <a:lnTo>
                    <a:pt x="709" y="1600"/>
                  </a:lnTo>
                  <a:cubicBezTo>
                    <a:pt x="722" y="1604"/>
                    <a:pt x="729" y="1617"/>
                    <a:pt x="727" y="1630"/>
                  </a:cubicBezTo>
                  <a:cubicBezTo>
                    <a:pt x="727" y="1633"/>
                    <a:pt x="713" y="1705"/>
                    <a:pt x="653" y="1741"/>
                  </a:cubicBezTo>
                  <a:cubicBezTo>
                    <a:pt x="632" y="1753"/>
                    <a:pt x="608" y="1759"/>
                    <a:pt x="582" y="1759"/>
                  </a:cubicBezTo>
                  <a:close/>
                  <a:moveTo>
                    <a:pt x="386" y="1555"/>
                  </a:moveTo>
                  <a:cubicBezTo>
                    <a:pt x="415" y="1604"/>
                    <a:pt x="464" y="1673"/>
                    <a:pt x="526" y="1695"/>
                  </a:cubicBezTo>
                  <a:cubicBezTo>
                    <a:pt x="567" y="1709"/>
                    <a:pt x="601" y="1709"/>
                    <a:pt x="626" y="1695"/>
                  </a:cubicBezTo>
                  <a:cubicBezTo>
                    <a:pt x="648" y="1682"/>
                    <a:pt x="661" y="1659"/>
                    <a:pt x="668" y="1643"/>
                  </a:cubicBezTo>
                  <a:lnTo>
                    <a:pt x="386" y="1555"/>
                  </a:lnTo>
                  <a:close/>
                </a:path>
              </a:pathLst>
            </a:custGeom>
            <a:solidFill>
              <a:schemeClr val="accent1"/>
            </a:solidFill>
            <a:ln w="1905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p>
          </p:txBody>
        </p:sp>
        <p:sp>
          <p:nvSpPr>
            <p:cNvPr id="19" name="TextBox 18"/>
            <p:cNvSpPr txBox="1"/>
            <p:nvPr/>
          </p:nvSpPr>
          <p:spPr>
            <a:xfrm>
              <a:off x="8440" y="5036"/>
              <a:ext cx="3512" cy="531"/>
            </a:xfrm>
            <a:prstGeom prst="rect">
              <a:avLst/>
            </a:prstGeom>
            <a:noFill/>
          </p:spPr>
          <p:txBody>
            <a:bodyPr wrap="square" rtlCol="0">
              <a:spAutoFit/>
            </a:bodyPr>
            <a:lstStyle/>
            <a:p>
              <a:r>
                <a:rPr lang="en-GB" sz="1600"/>
                <a:t>Mask with ‘***’</a:t>
              </a:r>
              <a:endParaRPr lang="en-GB" sz="1600"/>
            </a:p>
          </p:txBody>
        </p:sp>
        <p:sp>
          <p:nvSpPr>
            <p:cNvPr id="20" name="txt-open-file-format_28947"/>
            <p:cNvSpPr/>
            <p:nvPr/>
          </p:nvSpPr>
          <p:spPr>
            <a:xfrm>
              <a:off x="10378" y="7469"/>
              <a:ext cx="742" cy="960"/>
            </a:xfrm>
            <a:custGeom>
              <a:avLst/>
              <a:gdLst>
                <a:gd name="T0" fmla="*/ 5304 w 9076"/>
                <a:gd name="T1" fmla="*/ 9 h 11743"/>
                <a:gd name="T2" fmla="*/ 5711 w 9076"/>
                <a:gd name="T3" fmla="*/ 166 h 11743"/>
                <a:gd name="T4" fmla="*/ 8911 w 9076"/>
                <a:gd name="T5" fmla="*/ 3366 h 11743"/>
                <a:gd name="T6" fmla="*/ 9067 w 9076"/>
                <a:gd name="T7" fmla="*/ 3773 h 11743"/>
                <a:gd name="T8" fmla="*/ 9067 w 9076"/>
                <a:gd name="T9" fmla="*/ 10410 h 11743"/>
                <a:gd name="T10" fmla="*/ 7734 w 9076"/>
                <a:gd name="T11" fmla="*/ 11743 h 11743"/>
                <a:gd name="T12" fmla="*/ 1334 w 9076"/>
                <a:gd name="T13" fmla="*/ 11743 h 11743"/>
                <a:gd name="T14" fmla="*/ 1 w 9076"/>
                <a:gd name="T15" fmla="*/ 10407 h 11743"/>
                <a:gd name="T16" fmla="*/ 1 w 9076"/>
                <a:gd name="T17" fmla="*/ 1345 h 11743"/>
                <a:gd name="T18" fmla="*/ 1332 w 9076"/>
                <a:gd name="T19" fmla="*/ 9 h 11743"/>
                <a:gd name="T20" fmla="*/ 5304 w 9076"/>
                <a:gd name="T21" fmla="*/ 9 h 11743"/>
                <a:gd name="T22" fmla="*/ 4801 w 9076"/>
                <a:gd name="T23" fmla="*/ 1076 h 11743"/>
                <a:gd name="T24" fmla="*/ 1332 w 9076"/>
                <a:gd name="T25" fmla="*/ 1076 h 11743"/>
                <a:gd name="T26" fmla="*/ 1067 w 9076"/>
                <a:gd name="T27" fmla="*/ 1345 h 11743"/>
                <a:gd name="T28" fmla="*/ 1067 w 9076"/>
                <a:gd name="T29" fmla="*/ 10407 h 11743"/>
                <a:gd name="T30" fmla="*/ 1334 w 9076"/>
                <a:gd name="T31" fmla="*/ 10676 h 11743"/>
                <a:gd name="T32" fmla="*/ 7734 w 9076"/>
                <a:gd name="T33" fmla="*/ 10676 h 11743"/>
                <a:gd name="T34" fmla="*/ 8001 w 9076"/>
                <a:gd name="T35" fmla="*/ 10410 h 11743"/>
                <a:gd name="T36" fmla="*/ 8001 w 9076"/>
                <a:gd name="T37" fmla="*/ 4276 h 11743"/>
                <a:gd name="T38" fmla="*/ 5334 w 9076"/>
                <a:gd name="T39" fmla="*/ 4276 h 11743"/>
                <a:gd name="T40" fmla="*/ 4801 w 9076"/>
                <a:gd name="T41" fmla="*/ 3743 h 11743"/>
                <a:gd name="T42" fmla="*/ 4801 w 9076"/>
                <a:gd name="T43" fmla="*/ 1076 h 11743"/>
                <a:gd name="T44" fmla="*/ 5867 w 9076"/>
                <a:gd name="T45" fmla="*/ 1830 h 11743"/>
                <a:gd name="T46" fmla="*/ 5867 w 9076"/>
                <a:gd name="T47" fmla="*/ 3209 h 11743"/>
                <a:gd name="T48" fmla="*/ 7247 w 9076"/>
                <a:gd name="T49" fmla="*/ 3209 h 11743"/>
                <a:gd name="T50" fmla="*/ 5867 w 9076"/>
                <a:gd name="T51" fmla="*/ 1830 h 11743"/>
                <a:gd name="T52" fmla="*/ 2667 w 9076"/>
                <a:gd name="T53" fmla="*/ 6943 h 11743"/>
                <a:gd name="T54" fmla="*/ 2134 w 9076"/>
                <a:gd name="T55" fmla="*/ 6409 h 11743"/>
                <a:gd name="T56" fmla="*/ 2667 w 9076"/>
                <a:gd name="T57" fmla="*/ 5876 h 11743"/>
                <a:gd name="T58" fmla="*/ 6401 w 9076"/>
                <a:gd name="T59" fmla="*/ 5876 h 11743"/>
                <a:gd name="T60" fmla="*/ 6934 w 9076"/>
                <a:gd name="T61" fmla="*/ 6409 h 11743"/>
                <a:gd name="T62" fmla="*/ 6401 w 9076"/>
                <a:gd name="T63" fmla="*/ 6943 h 11743"/>
                <a:gd name="T64" fmla="*/ 2667 w 9076"/>
                <a:gd name="T65" fmla="*/ 6943 h 11743"/>
                <a:gd name="T66" fmla="*/ 2667 w 9076"/>
                <a:gd name="T67" fmla="*/ 9076 h 11743"/>
                <a:gd name="T68" fmla="*/ 2134 w 9076"/>
                <a:gd name="T69" fmla="*/ 8543 h 11743"/>
                <a:gd name="T70" fmla="*/ 2667 w 9076"/>
                <a:gd name="T71" fmla="*/ 8009 h 11743"/>
                <a:gd name="T72" fmla="*/ 5334 w 9076"/>
                <a:gd name="T73" fmla="*/ 8009 h 11743"/>
                <a:gd name="T74" fmla="*/ 5867 w 9076"/>
                <a:gd name="T75" fmla="*/ 8543 h 11743"/>
                <a:gd name="T76" fmla="*/ 5334 w 9076"/>
                <a:gd name="T77" fmla="*/ 9076 h 11743"/>
                <a:gd name="T78" fmla="*/ 2667 w 9076"/>
                <a:gd name="T79" fmla="*/ 9076 h 11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76" h="11743">
                  <a:moveTo>
                    <a:pt x="5304" y="9"/>
                  </a:moveTo>
                  <a:cubicBezTo>
                    <a:pt x="5456" y="0"/>
                    <a:pt x="5605" y="57"/>
                    <a:pt x="5711" y="166"/>
                  </a:cubicBezTo>
                  <a:lnTo>
                    <a:pt x="8911" y="3366"/>
                  </a:lnTo>
                  <a:cubicBezTo>
                    <a:pt x="9029" y="3483"/>
                    <a:pt x="9076" y="3631"/>
                    <a:pt x="9067" y="3773"/>
                  </a:cubicBezTo>
                  <a:lnTo>
                    <a:pt x="9067" y="10410"/>
                  </a:lnTo>
                  <a:cubicBezTo>
                    <a:pt x="9067" y="11146"/>
                    <a:pt x="8470" y="11743"/>
                    <a:pt x="7734" y="11743"/>
                  </a:cubicBezTo>
                  <a:lnTo>
                    <a:pt x="1334" y="11743"/>
                  </a:lnTo>
                  <a:cubicBezTo>
                    <a:pt x="597" y="11743"/>
                    <a:pt x="0" y="11145"/>
                    <a:pt x="1" y="10407"/>
                  </a:cubicBezTo>
                  <a:lnTo>
                    <a:pt x="1" y="1345"/>
                  </a:lnTo>
                  <a:cubicBezTo>
                    <a:pt x="1" y="609"/>
                    <a:pt x="599" y="9"/>
                    <a:pt x="1332" y="9"/>
                  </a:cubicBezTo>
                  <a:lnTo>
                    <a:pt x="5304" y="9"/>
                  </a:lnTo>
                  <a:close/>
                  <a:moveTo>
                    <a:pt x="4801" y="1076"/>
                  </a:moveTo>
                  <a:lnTo>
                    <a:pt x="1332" y="1076"/>
                  </a:lnTo>
                  <a:cubicBezTo>
                    <a:pt x="1188" y="1076"/>
                    <a:pt x="1067" y="1197"/>
                    <a:pt x="1067" y="1345"/>
                  </a:cubicBezTo>
                  <a:lnTo>
                    <a:pt x="1067" y="10407"/>
                  </a:lnTo>
                  <a:cubicBezTo>
                    <a:pt x="1066" y="10555"/>
                    <a:pt x="1186" y="10676"/>
                    <a:pt x="1334" y="10676"/>
                  </a:cubicBezTo>
                  <a:lnTo>
                    <a:pt x="7734" y="10676"/>
                  </a:lnTo>
                  <a:cubicBezTo>
                    <a:pt x="7881" y="10676"/>
                    <a:pt x="8000" y="10557"/>
                    <a:pt x="8001" y="10410"/>
                  </a:cubicBezTo>
                  <a:lnTo>
                    <a:pt x="8001" y="4276"/>
                  </a:lnTo>
                  <a:lnTo>
                    <a:pt x="5334" y="4276"/>
                  </a:lnTo>
                  <a:cubicBezTo>
                    <a:pt x="5039" y="4276"/>
                    <a:pt x="4801" y="4037"/>
                    <a:pt x="4801" y="3743"/>
                  </a:cubicBezTo>
                  <a:lnTo>
                    <a:pt x="4801" y="1076"/>
                  </a:lnTo>
                  <a:close/>
                  <a:moveTo>
                    <a:pt x="5867" y="1830"/>
                  </a:moveTo>
                  <a:lnTo>
                    <a:pt x="5867" y="3209"/>
                  </a:lnTo>
                  <a:lnTo>
                    <a:pt x="7247" y="3209"/>
                  </a:lnTo>
                  <a:lnTo>
                    <a:pt x="5867" y="1830"/>
                  </a:lnTo>
                  <a:close/>
                  <a:moveTo>
                    <a:pt x="2667" y="6943"/>
                  </a:moveTo>
                  <a:cubicBezTo>
                    <a:pt x="2373" y="6943"/>
                    <a:pt x="2134" y="6704"/>
                    <a:pt x="2134" y="6409"/>
                  </a:cubicBezTo>
                  <a:cubicBezTo>
                    <a:pt x="2134" y="6115"/>
                    <a:pt x="2373" y="5876"/>
                    <a:pt x="2667" y="5876"/>
                  </a:cubicBezTo>
                  <a:lnTo>
                    <a:pt x="6401" y="5876"/>
                  </a:lnTo>
                  <a:cubicBezTo>
                    <a:pt x="6695" y="5876"/>
                    <a:pt x="6934" y="6115"/>
                    <a:pt x="6934" y="6409"/>
                  </a:cubicBezTo>
                  <a:cubicBezTo>
                    <a:pt x="6934" y="6704"/>
                    <a:pt x="6695" y="6943"/>
                    <a:pt x="6401" y="6943"/>
                  </a:cubicBezTo>
                  <a:lnTo>
                    <a:pt x="2667" y="6943"/>
                  </a:lnTo>
                  <a:close/>
                  <a:moveTo>
                    <a:pt x="2667" y="9076"/>
                  </a:moveTo>
                  <a:cubicBezTo>
                    <a:pt x="2373" y="9076"/>
                    <a:pt x="2134" y="8837"/>
                    <a:pt x="2134" y="8543"/>
                  </a:cubicBezTo>
                  <a:cubicBezTo>
                    <a:pt x="2134" y="8248"/>
                    <a:pt x="2373" y="8009"/>
                    <a:pt x="2667" y="8009"/>
                  </a:cubicBezTo>
                  <a:lnTo>
                    <a:pt x="5334" y="8009"/>
                  </a:lnTo>
                  <a:cubicBezTo>
                    <a:pt x="5629" y="8009"/>
                    <a:pt x="5867" y="8248"/>
                    <a:pt x="5867" y="8543"/>
                  </a:cubicBezTo>
                  <a:cubicBezTo>
                    <a:pt x="5867" y="8837"/>
                    <a:pt x="5629" y="9076"/>
                    <a:pt x="5334" y="9076"/>
                  </a:cubicBezTo>
                  <a:lnTo>
                    <a:pt x="2667" y="907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a:p>
          </p:txBody>
        </p:sp>
        <p:sp>
          <p:nvSpPr>
            <p:cNvPr id="21" name="TextBox 20"/>
            <p:cNvSpPr txBox="1"/>
            <p:nvPr/>
          </p:nvSpPr>
          <p:spPr>
            <a:xfrm>
              <a:off x="11365" y="7544"/>
              <a:ext cx="2891" cy="531"/>
            </a:xfrm>
            <a:prstGeom prst="rect">
              <a:avLst/>
            </a:prstGeom>
            <a:noFill/>
          </p:spPr>
          <p:txBody>
            <a:bodyPr wrap="square" rtlCol="0">
              <a:spAutoFit/>
            </a:bodyPr>
            <a:lstStyle/>
            <a:p>
              <a:r>
                <a:rPr lang="en-GB" sz="1600"/>
                <a:t>Output: Text</a:t>
              </a:r>
              <a:endParaRPr lang="en-GB" sz="1600"/>
            </a:p>
          </p:txBody>
        </p:sp>
      </p:grpSp>
      <p:grpSp>
        <p:nvGrpSpPr>
          <p:cNvPr id="15" name="组合 14"/>
          <p:cNvGrpSpPr/>
          <p:nvPr/>
        </p:nvGrpSpPr>
        <p:grpSpPr>
          <a:xfrm>
            <a:off x="8769985" y="2661920"/>
            <a:ext cx="2553970" cy="3685540"/>
            <a:chOff x="12964" y="2911"/>
            <a:chExt cx="4022" cy="5804"/>
          </a:xfrm>
        </p:grpSpPr>
        <p:pic>
          <p:nvPicPr>
            <p:cNvPr id="6" name="图片 5"/>
            <p:cNvPicPr>
              <a:picLocks noChangeAspect="1"/>
            </p:cNvPicPr>
            <p:nvPr/>
          </p:nvPicPr>
          <p:blipFill>
            <a:blip r:embed="rId2"/>
            <a:stretch>
              <a:fillRect/>
            </a:stretch>
          </p:blipFill>
          <p:spPr>
            <a:xfrm>
              <a:off x="14506" y="3762"/>
              <a:ext cx="2480" cy="4280"/>
            </a:xfrm>
            <a:prstGeom prst="rect">
              <a:avLst/>
            </a:prstGeom>
          </p:spPr>
        </p:pic>
        <p:sp>
          <p:nvSpPr>
            <p:cNvPr id="9" name="TextBox 11"/>
            <p:cNvSpPr txBox="1"/>
            <p:nvPr/>
          </p:nvSpPr>
          <p:spPr>
            <a:xfrm>
              <a:off x="12964" y="2911"/>
              <a:ext cx="4022" cy="580"/>
            </a:xfrm>
            <a:prstGeom prst="rect">
              <a:avLst/>
            </a:prstGeom>
            <a:noFill/>
          </p:spPr>
          <p:txBody>
            <a:bodyPr wrap="square" rtlCol="0">
              <a:spAutoFit/>
            </a:bodyPr>
            <a:p>
              <a:r>
                <a:rPr lang="en-US" b="1"/>
                <a:t>swear_words_list.txt </a:t>
              </a:r>
              <a:endParaRPr lang="en-US" b="1"/>
            </a:p>
          </p:txBody>
        </p:sp>
        <p:sp>
          <p:nvSpPr>
            <p:cNvPr id="14" name="TextBox 11"/>
            <p:cNvSpPr txBox="1"/>
            <p:nvPr/>
          </p:nvSpPr>
          <p:spPr>
            <a:xfrm>
              <a:off x="14286" y="8233"/>
              <a:ext cx="1378" cy="483"/>
            </a:xfrm>
            <a:prstGeom prst="rect">
              <a:avLst/>
            </a:prstGeom>
            <a:noFill/>
          </p:spPr>
          <p:txBody>
            <a:bodyPr wrap="none" rtlCol="0">
              <a:spAutoFit/>
            </a:bodyPr>
            <a:p>
              <a:r>
                <a:rPr lang="en-US" sz="1400"/>
                <a:t>Example </a:t>
              </a:r>
              <a:endParaRPr lang="en-US" sz="1400"/>
            </a:p>
          </p:txBody>
        </p:sp>
      </p:gr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76.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UNIT_TABLE_BEAUTIFY" val="smartTable{74cfda6c-66d4-4d87-b891-304ef14518b6}"/>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KSO_WM_BEAUTIFY_FLAG" val="#wm#"/>
  <p:tag name="KSO_WM_TEMPLATE_CATEGORY" val="custom"/>
  <p:tag name="KSO_WM_TEMPLATE_INDEX" val="20205081"/>
</p:tagLst>
</file>

<file path=ppt/tags/tag85.xml><?xml version="1.0" encoding="utf-8"?>
<p:tagLst xmlns:p="http://schemas.openxmlformats.org/presentationml/2006/main">
  <p:tag name="KSO_WM_BEAUTIFY_FLAG" val="#wm#"/>
  <p:tag name="KSO_WM_TEMPLATE_CATEGORY" val="custom"/>
  <p:tag name="KSO_WM_TEMPLATE_INDEX" val="20205081"/>
</p:tagLst>
</file>

<file path=ppt/tags/tag86.xml><?xml version="1.0" encoding="utf-8"?>
<p:tagLst xmlns:p="http://schemas.openxmlformats.org/presentationml/2006/main">
  <p:tag name="KSO_WM_BEAUTIFY_FLAG" val="#wm#"/>
  <p:tag name="KSO_WM_TEMPLATE_CATEGORY" val="custom"/>
  <p:tag name="KSO_WM_TEMPLATE_INDEX" val="20205081"/>
</p:tagLst>
</file>

<file path=ppt/tags/tag87.xml><?xml version="1.0" encoding="utf-8"?>
<p:tagLst xmlns:p="http://schemas.openxmlformats.org/presentationml/2006/main">
  <p:tag name="KSO_WM_BEAUTIFY_FLAG" val="#wm#"/>
  <p:tag name="KSO_WM_TEMPLATE_CATEGORY" val="custom"/>
  <p:tag name="KSO_WM_TEMPLATE_INDEX" val="20205081"/>
</p:tagLst>
</file>

<file path=ppt/tags/tag88.xml><?xml version="1.0" encoding="utf-8"?>
<p:tagLst xmlns:p="http://schemas.openxmlformats.org/presentationml/2006/main">
  <p:tag name="KSO_WM_BEAUTIFY_FLAG" val="#wm#"/>
  <p:tag name="KSO_WM_TEMPLATE_CATEGORY" val="custom"/>
  <p:tag name="KSO_WM_TEMPLATE_INDEX" val="20205081"/>
</p:tagLst>
</file>

<file path=ppt/tags/tag89.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9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2.xml><?xml version="1.0" encoding="utf-8"?>
<p:tagLst xmlns:p="http://schemas.openxmlformats.org/presentationml/2006/main">
  <p:tag name="KSO_WM_UNIT_TABLE_BEAUTIFY" val="smartTable{e60a0fcb-e60f-4d28-baef-22cc49150d17}"/>
</p:tagLst>
</file>

<file path=ppt/tags/tag93.xml><?xml version="1.0" encoding="utf-8"?>
<p:tagLst xmlns:p="http://schemas.openxmlformats.org/presentationml/2006/main">
  <p:tag name="KSO_WM_BEAUTIFY_FLAG" val="#wm#"/>
  <p:tag name="KSO_WM_TEMPLATE_CATEGORY" val="custom"/>
  <p:tag name="KSO_WM_TEMPLATE_INDEX" val="20205081"/>
</p:tagLst>
</file>

<file path=ppt/tags/tag94.xml><?xml version="1.0" encoding="utf-8"?>
<p:tagLst xmlns:p="http://schemas.openxmlformats.org/presentationml/2006/main">
  <p:tag name="KSO_WM_BEAUTIFY_FLAG" val="#wm#"/>
  <p:tag name="KSO_WM_TEMPLATE_CATEGORY" val="custom"/>
  <p:tag name="KSO_WM_TEMPLATE_INDEX" val="20205081"/>
</p:tagLst>
</file>

<file path=ppt/tags/tag95.xml><?xml version="1.0" encoding="utf-8"?>
<p:tagLst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8790</Words>
  <Application>WPS 演示</Application>
  <PresentationFormat>宽屏</PresentationFormat>
  <Paragraphs>317</Paragraphs>
  <Slides>25</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Arial</vt:lpstr>
      <vt:lpstr>宋体</vt:lpstr>
      <vt:lpstr>Wingdings</vt:lpstr>
      <vt:lpstr>微软雅黑</vt:lpstr>
      <vt:lpstr>Wingdings</vt:lpstr>
      <vt:lpstr>Arial</vt:lpstr>
      <vt:lpstr>Calibri</vt:lpstr>
      <vt:lpstr>Arial Unicode MS</vt:lpstr>
      <vt:lpstr>Calibri</vt:lpstr>
      <vt:lpstr>Office 主题​​</vt:lpstr>
      <vt:lpstr>Extra step maintenance</vt:lpstr>
      <vt:lpstr>Maintain word replacement function</vt:lpstr>
      <vt:lpstr>Maintain word replacement function</vt:lpstr>
      <vt:lpstr>Maintain word replacement function</vt:lpstr>
      <vt:lpstr>Maintain word replacement function</vt:lpstr>
      <vt:lpstr>Maintain word replacement function</vt:lpstr>
      <vt:lpstr>Maintain word replacement function</vt:lpstr>
      <vt:lpstr>Maintain word replacement function</vt:lpstr>
      <vt:lpstr>Maintain masking profanity function</vt:lpstr>
      <vt:lpstr>Maintain masking profanity function</vt:lpstr>
      <vt:lpstr>Labeling maintenance</vt:lpstr>
      <vt:lpstr>Labeling</vt:lpstr>
      <vt:lpstr>Labeling</vt:lpstr>
      <vt:lpstr>Labeling</vt:lpstr>
      <vt:lpstr>Maintain</vt:lpstr>
      <vt:lpstr>Maintain labeling template</vt:lpstr>
      <vt:lpstr>Maintain labeling template</vt:lpstr>
      <vt:lpstr>Retrain the Word2Vec model on colab</vt:lpstr>
      <vt:lpstr>Retrain the Word2Vec model on colab</vt:lpstr>
      <vt:lpstr>Retrain the Word2Vec model on colab</vt:lpstr>
      <vt:lpstr>Retrain the Word2Vec model on colab</vt:lpstr>
      <vt:lpstr>How to test STT accuracy</vt:lpstr>
      <vt:lpstr>Difference</vt:lpstr>
      <vt:lpstr>How to test STT accuracy</vt:lpstr>
      <vt:lpstr>How to test STT accuracy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可爱多果果</cp:lastModifiedBy>
  <cp:revision>231</cp:revision>
  <dcterms:created xsi:type="dcterms:W3CDTF">2019-06-19T02:08:00Z</dcterms:created>
  <dcterms:modified xsi:type="dcterms:W3CDTF">2022-06-28T03:10:33Z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