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419" r:id="rId7"/>
    <p:sldId id="445" r:id="rId8"/>
    <p:sldId id="392" r:id="rId9"/>
    <p:sldId id="393" r:id="rId10"/>
    <p:sldId id="396" r:id="rId11"/>
    <p:sldId id="394" r:id="rId12"/>
    <p:sldId id="421" r:id="rId13"/>
    <p:sldId id="395" r:id="rId14"/>
    <p:sldId id="446" r:id="rId15"/>
    <p:sldId id="444" r:id="rId16"/>
    <p:sldId id="447" r:id="rId17"/>
    <p:sldId id="420" r:id="rId18"/>
    <p:sldId id="43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6D80D-BD5D-4F36-BCCF-18D348B83A6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B8383-C5E5-4076-9CA3-4AB68C0CE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3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B8383-C5E5-4076-9CA3-4AB68C0CE1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06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AD36-B2DE-4285-A2B7-A707272D9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2299F-4E9B-43D0-9E67-86ADB7D3A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85917-39DA-4557-A70F-31616A23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C0D32-D79B-45D4-BF17-B750C547A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B79FE-A64C-4386-A7D9-736031F8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8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DAA7-1396-42FE-A27B-10ECCFA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73A62-DE8E-4FE2-BE07-BB1B77A59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39762-5909-4C11-9715-17C5BCDB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B98A7-0750-4508-922F-8A0D2E2E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CECEE-262E-4072-B428-A0299429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2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B4EC8F-A33F-4642-B32E-57C1B90A8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F4953-6468-4C41-A220-E41B70598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8FA0D-4E92-4768-9FA4-C1292D2F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416C8-F0ED-4648-99D2-10936BAD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3B908-ACBD-4330-BD65-4C7CCD1D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63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3B2EA90-AADE-4FEC-AB5C-BA7E4B8504AC}" type="datetime1">
              <a:rPr lang="en-SG" smtClean="0"/>
              <a:t>28 Jun 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32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818E-0172-4AEF-964C-5B9D95D2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CEB91-4D00-4E48-B237-E9022F324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AF301-FCDB-49DA-B1F6-F8CB44D6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C9595-F831-48DB-A2A1-281B1F27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470BD-C019-49AA-8788-169DD352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4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1BED-4E73-4D53-8FC2-9F992D661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47695-30EB-482C-B41C-5448398DA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25850-7736-41A5-8D00-19DBB70E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D62AE-F3F0-443B-AE4D-B7242375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537E4-042E-4371-9E18-069E36BF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3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9981-35F2-4D1A-B9C5-AC20AE18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9791E-DDA8-4F05-B2FB-20653912F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2C4D9-5ACA-42DE-9ACE-A07A487B6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28CAD-15FE-4EDC-B1C8-FD59B62D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4B25D-D98B-4955-924F-048CE9E81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007F5-A380-496A-9571-699C5B1B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2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7A83-3246-4FE1-B6B7-D7CFE2C2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E36A7-20AB-49E2-962E-E2898003D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32183-C83D-48F6-B9D1-5A161FB76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55FDF-64BB-4284-9EBF-C1ED321EF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3E089-71FB-4F88-9E07-9F023FB77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F8BC3-A94F-43E2-9B8F-7E191F83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A0F9A-0C56-433F-9DDC-F7333E41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6F89D-6D9D-4F3E-9E0D-D7BF0CB9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4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7979-3A1D-4759-9D63-E77941EE5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D1C92-D139-4F63-B169-2BD9FD150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555FA-320C-486D-9727-491EE468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4254F-5F79-44F5-A2BF-2F488362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9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A697B-DF2B-49D3-9B2C-534CAFC1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1E97A-F6AC-412C-89AB-663090BA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D360C-C9D1-4692-8BB0-568283F0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07F5-835B-4A61-8B54-757406E9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0AA69-8511-4913-BBDE-738DCECA1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E7E1A-C281-46D6-B6B2-7449E9E10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42467-11AE-40D0-98C3-885F6D0E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CF556-4603-483F-B228-21111E66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ABF2C-3949-4B49-AAA4-2F006CE1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9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A1B7-6C85-4EE8-8E3D-E3848F96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5A10D-41A8-4652-8B7D-ABE6CA950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F8312-EEC4-4300-B902-B75937549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607DA-3DAC-4DC0-9619-4C286442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C299D-3B48-4C1C-BCF6-823179E00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205F9-37D3-4D42-B6FA-CDDE9FBF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0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B0816-3041-4A0C-9B4D-9B683605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46193-8020-4A82-801F-483FF72B4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B8003-5330-48D5-A849-CD14F438A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96DE-0D36-4043-B197-B43A25F7152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5883-224F-4B09-96A9-E244A888C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164E4-6571-4482-9C36-730280A6B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4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5B19-44B2-4B10-BEEA-F1C38BCA9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  <a:latin typeface="+mn-lt"/>
              </a:rPr>
              <a:t>Voice-To-Text</a:t>
            </a:r>
            <a:r>
              <a:rPr lang="en-US" dirty="0">
                <a:latin typeface="+mn-lt"/>
              </a:rPr>
              <a:t> </a:t>
            </a:r>
            <a:r>
              <a:rPr lang="en-US" b="0" dirty="0">
                <a:effectLst/>
                <a:latin typeface="+mn-lt"/>
              </a:rPr>
              <a:t>Analysis Web User Guide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18D5A-7FBD-4217-9586-1B30FAEFFF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98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C931689E-C63E-4904-B2E1-C09AA81CE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92" y="1058357"/>
            <a:ext cx="10190671" cy="5201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History (3/7)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10</a:t>
            </a:fld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60BC0B6-C453-4DE8-9835-0638248DE075}"/>
              </a:ext>
            </a:extLst>
          </p:cNvPr>
          <p:cNvGrpSpPr/>
          <p:nvPr/>
        </p:nvGrpSpPr>
        <p:grpSpPr>
          <a:xfrm>
            <a:off x="7723163" y="4360985"/>
            <a:ext cx="3010488" cy="984738"/>
            <a:chOff x="1316185" y="3924726"/>
            <a:chExt cx="3010488" cy="98473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78A36F4-E22A-4C09-8F50-CA8154D9DACD}"/>
                </a:ext>
              </a:extLst>
            </p:cNvPr>
            <p:cNvSpPr/>
            <p:nvPr/>
          </p:nvSpPr>
          <p:spPr>
            <a:xfrm>
              <a:off x="3890575" y="4566119"/>
              <a:ext cx="436098" cy="34334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4280B6DF-7D20-4E0D-B6EE-73449096C5BC}"/>
                </a:ext>
              </a:extLst>
            </p:cNvPr>
            <p:cNvSpPr/>
            <p:nvPr/>
          </p:nvSpPr>
          <p:spPr>
            <a:xfrm>
              <a:off x="1316185" y="3924726"/>
              <a:ext cx="2076593" cy="984738"/>
            </a:xfrm>
            <a:prstGeom prst="wedgeRoundRectCallout">
              <a:avLst>
                <a:gd name="adj1" fmla="val 72587"/>
                <a:gd name="adj2" fmla="val 28338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1. Click on the “</a:t>
              </a:r>
              <a:r>
                <a:rPr lang="en-US" sz="1400" u="sng" dirty="0">
                  <a:solidFill>
                    <a:sysClr val="windowText" lastClr="000000"/>
                  </a:solidFill>
                </a:rPr>
                <a:t>Delete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 button, system will popup a Confirm window.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809310-F04B-4E41-B617-AB6FAAC79D3E}"/>
              </a:ext>
            </a:extLst>
          </p:cNvPr>
          <p:cNvGrpSpPr/>
          <p:nvPr/>
        </p:nvGrpSpPr>
        <p:grpSpPr>
          <a:xfrm>
            <a:off x="6865035" y="1290235"/>
            <a:ext cx="3868616" cy="1859533"/>
            <a:chOff x="-475838" y="3924726"/>
            <a:chExt cx="3868616" cy="185953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B9BE3CE-F1E3-44F5-BEA4-FA035DC2D0C8}"/>
                </a:ext>
              </a:extLst>
            </p:cNvPr>
            <p:cNvSpPr/>
            <p:nvPr/>
          </p:nvSpPr>
          <p:spPr>
            <a:xfrm>
              <a:off x="-475838" y="5324212"/>
              <a:ext cx="1209820" cy="46004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A7B9427B-0932-4FD3-BEC3-5658D310AA6E}"/>
                </a:ext>
              </a:extLst>
            </p:cNvPr>
            <p:cNvSpPr/>
            <p:nvPr/>
          </p:nvSpPr>
          <p:spPr>
            <a:xfrm>
              <a:off x="1316185" y="3924726"/>
              <a:ext cx="2076593" cy="1593642"/>
            </a:xfrm>
            <a:prstGeom prst="wedgeRoundRectCallout">
              <a:avLst>
                <a:gd name="adj1" fmla="val -84579"/>
                <a:gd name="adj2" fmla="val 37477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2. Click “</a:t>
              </a:r>
              <a:r>
                <a:rPr lang="en-US" sz="1400" u="sng" dirty="0">
                  <a:solidFill>
                    <a:sysClr val="windowText" lastClr="000000"/>
                  </a:solidFill>
                </a:rPr>
                <a:t>Delete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”, the audio will not be shown in the list;</a:t>
              </a:r>
            </a:p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3. Click “</a:t>
              </a:r>
              <a:r>
                <a:rPr lang="en-US" sz="1400" u="sng" dirty="0">
                  <a:solidFill>
                    <a:sysClr val="windowText" lastClr="000000"/>
                  </a:solidFill>
                </a:rPr>
                <a:t>Close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 to cancel the action.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9532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F44A812-0708-4131-9CE1-71226C1A7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95" y="1259061"/>
            <a:ext cx="10079105" cy="51428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History (4/7)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11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B934F8-8F3B-4F3A-86C6-FF50B82D5318}"/>
              </a:ext>
            </a:extLst>
          </p:cNvPr>
          <p:cNvGrpSpPr/>
          <p:nvPr/>
        </p:nvGrpSpPr>
        <p:grpSpPr>
          <a:xfrm>
            <a:off x="9489830" y="1786320"/>
            <a:ext cx="2512691" cy="1825562"/>
            <a:chOff x="175531" y="4209549"/>
            <a:chExt cx="2512691" cy="182556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8A57C4A-0B66-4A8A-8BE0-2D93EC72D5F7}"/>
                </a:ext>
              </a:extLst>
            </p:cNvPr>
            <p:cNvSpPr/>
            <p:nvPr/>
          </p:nvSpPr>
          <p:spPr>
            <a:xfrm>
              <a:off x="175531" y="5691766"/>
              <a:ext cx="436098" cy="34334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peech Bubble: Rectangle with Corners Rounded 8">
              <a:extLst>
                <a:ext uri="{FF2B5EF4-FFF2-40B4-BE49-F238E27FC236}">
                  <a16:creationId xmlns:a16="http://schemas.microsoft.com/office/drawing/2014/main" id="{0C3E2046-EE6D-4A49-96C8-9718A065627E}"/>
                </a:ext>
              </a:extLst>
            </p:cNvPr>
            <p:cNvSpPr/>
            <p:nvPr/>
          </p:nvSpPr>
          <p:spPr>
            <a:xfrm>
              <a:off x="611629" y="4209549"/>
              <a:ext cx="2076593" cy="984738"/>
            </a:xfrm>
            <a:prstGeom prst="wedgeRoundRectCallout">
              <a:avLst>
                <a:gd name="adj1" fmla="val -56804"/>
                <a:gd name="adj2" fmla="val 96910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1. Click on the “</a:t>
              </a:r>
              <a:r>
                <a:rPr lang="en-US" sz="1400" u="sng" dirty="0">
                  <a:solidFill>
                    <a:sysClr val="windowText" lastClr="000000"/>
                  </a:solidFill>
                </a:rPr>
                <a:t>Start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 button, system will popup an Analysis Selection window.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B375241-C393-41A4-AE08-9E3DD808E763}"/>
              </a:ext>
            </a:extLst>
          </p:cNvPr>
          <p:cNvGrpSpPr/>
          <p:nvPr/>
        </p:nvGrpSpPr>
        <p:grpSpPr>
          <a:xfrm>
            <a:off x="2352588" y="1800587"/>
            <a:ext cx="3415166" cy="1811295"/>
            <a:chOff x="611629" y="4209549"/>
            <a:chExt cx="3415166" cy="1811295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338489A-F77A-465B-8A55-30370E7AC5F3}"/>
                </a:ext>
              </a:extLst>
            </p:cNvPr>
            <p:cNvSpPr/>
            <p:nvPr/>
          </p:nvSpPr>
          <p:spPr>
            <a:xfrm>
              <a:off x="2932799" y="5264427"/>
              <a:ext cx="1093996" cy="75641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Speech Bubble: Rectangle with Corners Rounded 11">
              <a:extLst>
                <a:ext uri="{FF2B5EF4-FFF2-40B4-BE49-F238E27FC236}">
                  <a16:creationId xmlns:a16="http://schemas.microsoft.com/office/drawing/2014/main" id="{4E4CF158-C863-4FAB-9385-3937DBD4A9C5}"/>
                </a:ext>
              </a:extLst>
            </p:cNvPr>
            <p:cNvSpPr/>
            <p:nvPr/>
          </p:nvSpPr>
          <p:spPr>
            <a:xfrm>
              <a:off x="611629" y="4209549"/>
              <a:ext cx="2076593" cy="984738"/>
            </a:xfrm>
            <a:prstGeom prst="wedgeRoundRectCallout">
              <a:avLst>
                <a:gd name="adj1" fmla="val 59038"/>
                <a:gd name="adj2" fmla="val 91196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2. Tick the checkbox to </a:t>
              </a:r>
              <a:r>
                <a:rPr lang="en-US" sz="1400" u="sng" dirty="0">
                  <a:solidFill>
                    <a:sysClr val="windowText" lastClr="000000"/>
                  </a:solidFill>
                </a:rPr>
                <a:t>select the analysis 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you want to perform on the audio.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6AD31A-3953-42D2-9172-6B4B41A740D0}"/>
              </a:ext>
            </a:extLst>
          </p:cNvPr>
          <p:cNvGrpSpPr/>
          <p:nvPr/>
        </p:nvGrpSpPr>
        <p:grpSpPr>
          <a:xfrm>
            <a:off x="7072173" y="3671668"/>
            <a:ext cx="2473929" cy="2011679"/>
            <a:chOff x="2932799" y="5685902"/>
            <a:chExt cx="2473929" cy="201167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5B0BED9-AC4E-4F74-9665-43E772B0419F}"/>
                </a:ext>
              </a:extLst>
            </p:cNvPr>
            <p:cNvSpPr/>
            <p:nvPr/>
          </p:nvSpPr>
          <p:spPr>
            <a:xfrm>
              <a:off x="2932799" y="5685902"/>
              <a:ext cx="1093996" cy="39389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6DB2A9D9-2049-43E3-B4E1-81DCEB99BA8D}"/>
                </a:ext>
              </a:extLst>
            </p:cNvPr>
            <p:cNvSpPr/>
            <p:nvPr/>
          </p:nvSpPr>
          <p:spPr>
            <a:xfrm>
              <a:off x="3330135" y="6627248"/>
              <a:ext cx="2076593" cy="1070333"/>
            </a:xfrm>
            <a:prstGeom prst="wedgeRoundRectCallout">
              <a:avLst>
                <a:gd name="adj1" fmla="val -37159"/>
                <a:gd name="adj2" fmla="val -100233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3. Click “</a:t>
              </a:r>
              <a:r>
                <a:rPr lang="en-US" sz="1400" u="sng" dirty="0">
                  <a:solidFill>
                    <a:sysClr val="windowText" lastClr="000000"/>
                  </a:solidFill>
                </a:rPr>
                <a:t>Start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 to start the analysis in backend;</a:t>
              </a:r>
            </a:p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4. Click “</a:t>
              </a:r>
              <a:r>
                <a:rPr lang="en-US" sz="1400" u="sng" dirty="0">
                  <a:solidFill>
                    <a:sysClr val="windowText" lastClr="000000"/>
                  </a:solidFill>
                </a:rPr>
                <a:t>Close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 to cancel the action.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6899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9CB4D531-D09B-9FE7-62BA-E5A2E8722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11" y="1294419"/>
            <a:ext cx="9989388" cy="50599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History (5/7)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12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0DFF9E-2053-4AD4-8E6A-7D52E2E2D516}"/>
              </a:ext>
            </a:extLst>
          </p:cNvPr>
          <p:cNvGrpSpPr/>
          <p:nvPr/>
        </p:nvGrpSpPr>
        <p:grpSpPr>
          <a:xfrm>
            <a:off x="7191874" y="1063756"/>
            <a:ext cx="2627375" cy="2551641"/>
            <a:chOff x="5450915" y="3782211"/>
            <a:chExt cx="2627375" cy="255164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8FF4E07-770D-4657-A2D9-54DFE54CEC48}"/>
                </a:ext>
              </a:extLst>
            </p:cNvPr>
            <p:cNvSpPr/>
            <p:nvPr/>
          </p:nvSpPr>
          <p:spPr>
            <a:xfrm>
              <a:off x="7694243" y="5936139"/>
              <a:ext cx="384047" cy="39771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peech Bubble: Rectangle with Corners Rounded 8">
              <a:extLst>
                <a:ext uri="{FF2B5EF4-FFF2-40B4-BE49-F238E27FC236}">
                  <a16:creationId xmlns:a16="http://schemas.microsoft.com/office/drawing/2014/main" id="{BE8A836A-3921-4FA8-B5DE-7F5074C5004D}"/>
                </a:ext>
              </a:extLst>
            </p:cNvPr>
            <p:cNvSpPr/>
            <p:nvPr/>
          </p:nvSpPr>
          <p:spPr>
            <a:xfrm>
              <a:off x="5450915" y="3782211"/>
              <a:ext cx="2076593" cy="1777918"/>
            </a:xfrm>
            <a:prstGeom prst="wedgeRoundRectCallout">
              <a:avLst>
                <a:gd name="adj1" fmla="val 55651"/>
                <a:gd name="adj2" fmla="val 80119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5. The spinning circle means this audio is </a:t>
              </a:r>
              <a:r>
                <a:rPr lang="en-US" sz="1400" u="sng" dirty="0">
                  <a:solidFill>
                    <a:sysClr val="windowText" lastClr="000000"/>
                  </a:solidFill>
                </a:rPr>
                <a:t>being processed 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in backend. It may take a long time if your audio is long.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6408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History (6/7)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13</a:t>
            </a:fld>
            <a:endParaRPr lang="en-GB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F85D80DB-42C3-A42E-4EBE-7A838BF79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79" y="1325182"/>
            <a:ext cx="9716218" cy="49408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1F495D3-07DE-4ACD-9AA9-EB95DEAA1F54}"/>
              </a:ext>
            </a:extLst>
          </p:cNvPr>
          <p:cNvGrpSpPr/>
          <p:nvPr/>
        </p:nvGrpSpPr>
        <p:grpSpPr>
          <a:xfrm>
            <a:off x="1514799" y="3601328"/>
            <a:ext cx="3955391" cy="1820025"/>
            <a:chOff x="1514799" y="3601328"/>
            <a:chExt cx="3955391" cy="182002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D99F6F2-EE31-C1B7-F255-C7361D7C5F03}"/>
                </a:ext>
              </a:extLst>
            </p:cNvPr>
            <p:cNvSpPr/>
            <p:nvPr/>
          </p:nvSpPr>
          <p:spPr>
            <a:xfrm>
              <a:off x="1514799" y="4581776"/>
              <a:ext cx="423583" cy="83957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peech Bubble: Rectangle with Corners Rounded 8">
              <a:extLst>
                <a:ext uri="{FF2B5EF4-FFF2-40B4-BE49-F238E27FC236}">
                  <a16:creationId xmlns:a16="http://schemas.microsoft.com/office/drawing/2014/main" id="{AA987B3A-4D14-4F9E-A0FE-6B35A8AF5F01}"/>
                </a:ext>
              </a:extLst>
            </p:cNvPr>
            <p:cNvSpPr/>
            <p:nvPr/>
          </p:nvSpPr>
          <p:spPr>
            <a:xfrm>
              <a:off x="3393597" y="3601328"/>
              <a:ext cx="2076593" cy="798041"/>
            </a:xfrm>
            <a:prstGeom prst="wedgeRoundRectCallout">
              <a:avLst>
                <a:gd name="adj1" fmla="val -119129"/>
                <a:gd name="adj2" fmla="val 112560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1. Select multiple audios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03F1855-0934-40DD-9493-AC83F45A8B83}"/>
              </a:ext>
            </a:extLst>
          </p:cNvPr>
          <p:cNvGrpSpPr/>
          <p:nvPr/>
        </p:nvGrpSpPr>
        <p:grpSpPr>
          <a:xfrm>
            <a:off x="6096000" y="5069281"/>
            <a:ext cx="4427290" cy="1287069"/>
            <a:chOff x="6079996" y="5134707"/>
            <a:chExt cx="4427290" cy="128706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BA189E-2C6D-8D40-DC15-847F236FD959}"/>
                </a:ext>
              </a:extLst>
            </p:cNvPr>
            <p:cNvSpPr/>
            <p:nvPr/>
          </p:nvSpPr>
          <p:spPr>
            <a:xfrm>
              <a:off x="9177930" y="5516304"/>
              <a:ext cx="1329356" cy="60954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69565712-8FD9-4221-9CD5-A3543C6DE514}"/>
                </a:ext>
              </a:extLst>
            </p:cNvPr>
            <p:cNvSpPr/>
            <p:nvPr/>
          </p:nvSpPr>
          <p:spPr>
            <a:xfrm>
              <a:off x="6079996" y="5134707"/>
              <a:ext cx="2076593" cy="1287069"/>
            </a:xfrm>
            <a:prstGeom prst="wedgeRoundRectCallout">
              <a:avLst>
                <a:gd name="adj1" fmla="val 96975"/>
                <a:gd name="adj2" fmla="val 4870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2. Perform analysis/deletion action on selected audios together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6586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History (7/7)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14</a:t>
            </a:fld>
            <a:endParaRPr lang="en-GB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F85D80DB-42C3-A42E-4EBE-7A838BF79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79" y="1325182"/>
            <a:ext cx="9716218" cy="49408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518CD03-ED26-4D10-8864-B8FA17CC9271}"/>
              </a:ext>
            </a:extLst>
          </p:cNvPr>
          <p:cNvGrpSpPr/>
          <p:nvPr/>
        </p:nvGrpSpPr>
        <p:grpSpPr>
          <a:xfrm>
            <a:off x="7776245" y="5532818"/>
            <a:ext cx="3185052" cy="724361"/>
            <a:chOff x="7776245" y="5532818"/>
            <a:chExt cx="3185052" cy="72436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BA189E-2C6D-8D40-DC15-847F236FD959}"/>
                </a:ext>
              </a:extLst>
            </p:cNvPr>
            <p:cNvSpPr/>
            <p:nvPr/>
          </p:nvSpPr>
          <p:spPr>
            <a:xfrm>
              <a:off x="10452295" y="5532818"/>
              <a:ext cx="509002" cy="60954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69565712-8FD9-4221-9CD5-A3543C6DE514}"/>
                </a:ext>
              </a:extLst>
            </p:cNvPr>
            <p:cNvSpPr/>
            <p:nvPr/>
          </p:nvSpPr>
          <p:spPr>
            <a:xfrm>
              <a:off x="7776245" y="5532818"/>
              <a:ext cx="2205955" cy="724361"/>
            </a:xfrm>
            <a:prstGeom prst="wedgeRoundRectCallout">
              <a:avLst>
                <a:gd name="adj1" fmla="val 69553"/>
                <a:gd name="adj2" fmla="val 2928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Scroll up to the top</a:t>
              </a:r>
            </a:p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Scroll down to the bottom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6BC14DB-8B32-41C4-91B9-8C1A4FB5D03F}"/>
              </a:ext>
            </a:extLst>
          </p:cNvPr>
          <p:cNvGrpSpPr/>
          <p:nvPr/>
        </p:nvGrpSpPr>
        <p:grpSpPr>
          <a:xfrm>
            <a:off x="6797148" y="3066819"/>
            <a:ext cx="3185051" cy="724361"/>
            <a:chOff x="7776245" y="5532818"/>
            <a:chExt cx="3185051" cy="72436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4CDFFD-029C-4E7D-9D81-03D606A8ACFC}"/>
                </a:ext>
              </a:extLst>
            </p:cNvPr>
            <p:cNvSpPr/>
            <p:nvPr/>
          </p:nvSpPr>
          <p:spPr>
            <a:xfrm>
              <a:off x="10545127" y="5659364"/>
              <a:ext cx="416169" cy="35169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AA81F4E3-3560-4854-A055-A02DACFB3E2D}"/>
                </a:ext>
              </a:extLst>
            </p:cNvPr>
            <p:cNvSpPr/>
            <p:nvPr/>
          </p:nvSpPr>
          <p:spPr>
            <a:xfrm>
              <a:off x="7776245" y="5532818"/>
              <a:ext cx="2205955" cy="724361"/>
            </a:xfrm>
            <a:prstGeom prst="wedgeRoundRectCallout">
              <a:avLst>
                <a:gd name="adj1" fmla="val 73379"/>
                <a:gd name="adj2" fmla="val -14551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Go to the </a:t>
              </a:r>
              <a:r>
                <a:rPr lang="en-US" sz="1400" u="sng" dirty="0">
                  <a:solidFill>
                    <a:sysClr val="windowText" lastClr="000000"/>
                  </a:solidFill>
                </a:rPr>
                <a:t>Report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page to view analysis 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3610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9D89E28-30C1-46D1-BA87-1C0A89B39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606" y="1406769"/>
            <a:ext cx="9443054" cy="48252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Report (1/3)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15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12203F-B6D8-4E97-A743-CDD236DD70FD}"/>
              </a:ext>
            </a:extLst>
          </p:cNvPr>
          <p:cNvGrpSpPr/>
          <p:nvPr/>
        </p:nvGrpSpPr>
        <p:grpSpPr>
          <a:xfrm>
            <a:off x="1275143" y="1615675"/>
            <a:ext cx="10806694" cy="3040731"/>
            <a:chOff x="5788936" y="6643829"/>
            <a:chExt cx="10806694" cy="304073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BCC67AB-A608-43ED-8C0D-B4E6083DB1A7}"/>
                </a:ext>
              </a:extLst>
            </p:cNvPr>
            <p:cNvSpPr/>
            <p:nvPr/>
          </p:nvSpPr>
          <p:spPr>
            <a:xfrm>
              <a:off x="5788936" y="7485780"/>
              <a:ext cx="9388168" cy="219878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peech Bubble: Rectangle with Corners Rounded 7">
              <a:extLst>
                <a:ext uri="{FF2B5EF4-FFF2-40B4-BE49-F238E27FC236}">
                  <a16:creationId xmlns:a16="http://schemas.microsoft.com/office/drawing/2014/main" id="{DE5D9631-F784-4A93-A800-93574373B7F4}"/>
                </a:ext>
              </a:extLst>
            </p:cNvPr>
            <p:cNvSpPr/>
            <p:nvPr/>
          </p:nvSpPr>
          <p:spPr>
            <a:xfrm>
              <a:off x="15262059" y="6643829"/>
              <a:ext cx="1333571" cy="841951"/>
            </a:xfrm>
            <a:prstGeom prst="wedgeRoundRectCallout">
              <a:avLst>
                <a:gd name="adj1" fmla="val -74418"/>
                <a:gd name="adj2" fmla="val 45687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Audio Info Section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8CE232-83EB-4B05-A923-1681685BF8DF}"/>
              </a:ext>
            </a:extLst>
          </p:cNvPr>
          <p:cNvGrpSpPr/>
          <p:nvPr/>
        </p:nvGrpSpPr>
        <p:grpSpPr>
          <a:xfrm>
            <a:off x="1318444" y="4656405"/>
            <a:ext cx="10806694" cy="1597914"/>
            <a:chOff x="5788936" y="7690827"/>
            <a:chExt cx="10806694" cy="199373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BF11A3A-1604-45B5-A7C3-9BDFD5238AC8}"/>
                </a:ext>
              </a:extLst>
            </p:cNvPr>
            <p:cNvSpPr/>
            <p:nvPr/>
          </p:nvSpPr>
          <p:spPr>
            <a:xfrm>
              <a:off x="5788936" y="7690827"/>
              <a:ext cx="9388168" cy="199373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peech Bubble: Rectangle with Corners Rounded 11">
              <a:extLst>
                <a:ext uri="{FF2B5EF4-FFF2-40B4-BE49-F238E27FC236}">
                  <a16:creationId xmlns:a16="http://schemas.microsoft.com/office/drawing/2014/main" id="{9B29CB3F-11E0-40E8-B270-635AD1A2522C}"/>
                </a:ext>
              </a:extLst>
            </p:cNvPr>
            <p:cNvSpPr/>
            <p:nvPr/>
          </p:nvSpPr>
          <p:spPr>
            <a:xfrm>
              <a:off x="15262059" y="7845743"/>
              <a:ext cx="1333571" cy="841951"/>
            </a:xfrm>
            <a:prstGeom prst="wedgeRoundRectCallout">
              <a:avLst>
                <a:gd name="adj1" fmla="val -74418"/>
                <a:gd name="adj2" fmla="val 45687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Report Section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311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8AD4A1-A1C6-463E-BA3F-7C027B03F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23" y="1463044"/>
            <a:ext cx="9525052" cy="48671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Report (2/3)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16</a:t>
            </a:fld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81A4E55-BFFF-47FE-87EB-D27D42134355}"/>
              </a:ext>
            </a:extLst>
          </p:cNvPr>
          <p:cNvGrpSpPr/>
          <p:nvPr/>
        </p:nvGrpSpPr>
        <p:grpSpPr>
          <a:xfrm>
            <a:off x="162111" y="3429000"/>
            <a:ext cx="4044129" cy="2825319"/>
            <a:chOff x="162111" y="3429000"/>
            <a:chExt cx="4044129" cy="282531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E12203F-B6D8-4E97-A743-CDD236DD70FD}"/>
                </a:ext>
              </a:extLst>
            </p:cNvPr>
            <p:cNvGrpSpPr/>
            <p:nvPr/>
          </p:nvGrpSpPr>
          <p:grpSpPr>
            <a:xfrm>
              <a:off x="162111" y="3429000"/>
              <a:ext cx="4044129" cy="1047691"/>
              <a:chOff x="4675904" y="8457154"/>
              <a:chExt cx="4044129" cy="1047691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BCC67AB-A608-43ED-8C0D-B4E6083DB1A7}"/>
                  </a:ext>
                </a:extLst>
              </p:cNvPr>
              <p:cNvSpPr/>
              <p:nvPr/>
            </p:nvSpPr>
            <p:spPr>
              <a:xfrm>
                <a:off x="7060045" y="8457154"/>
                <a:ext cx="1659988" cy="41148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E5D9631-F784-4A93-A800-93574373B7F4}"/>
                  </a:ext>
                </a:extLst>
              </p:cNvPr>
              <p:cNvSpPr/>
              <p:nvPr/>
            </p:nvSpPr>
            <p:spPr>
              <a:xfrm>
                <a:off x="4675904" y="8662894"/>
                <a:ext cx="1791064" cy="84195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Audio Players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ysClr val="windowText" lastClr="000000"/>
                    </a:solidFill>
                  </a:rPr>
                  <a:t>Original Audio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ysClr val="windowText" lastClr="000000"/>
                    </a:solidFill>
                  </a:rPr>
                  <a:t>Sliced Audio</a:t>
                </a: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D458D9F-60FA-49F0-9FB6-2344AFCA7DDE}"/>
                </a:ext>
              </a:extLst>
            </p:cNvPr>
            <p:cNvSpPr/>
            <p:nvPr/>
          </p:nvSpPr>
          <p:spPr>
            <a:xfrm>
              <a:off x="1360097" y="5236357"/>
              <a:ext cx="1791065" cy="101796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6D1B1F1-451E-452B-93ED-3D708D36EE9F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 flipV="1">
              <a:off x="1953175" y="3634740"/>
              <a:ext cx="593077" cy="4209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002CB2F-F446-42D3-AD66-37D3D78B8D7B}"/>
                </a:ext>
              </a:extLst>
            </p:cNvPr>
            <p:cNvCxnSpPr>
              <a:cxnSpLocks/>
              <a:stCxn id="8" idx="3"/>
              <a:endCxn id="13" idx="0"/>
            </p:cNvCxnSpPr>
            <p:nvPr/>
          </p:nvCxnSpPr>
          <p:spPr>
            <a:xfrm>
              <a:off x="1953175" y="4055716"/>
              <a:ext cx="302455" cy="11806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5D66C13-11BE-46BE-9167-C41120102222}"/>
              </a:ext>
            </a:extLst>
          </p:cNvPr>
          <p:cNvGrpSpPr/>
          <p:nvPr/>
        </p:nvGrpSpPr>
        <p:grpSpPr>
          <a:xfrm>
            <a:off x="6635590" y="4031277"/>
            <a:ext cx="3603235" cy="851567"/>
            <a:chOff x="7887615" y="4918059"/>
            <a:chExt cx="3603235" cy="851567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81FB28F-ADC5-4B65-B69B-4259F6777BC3}"/>
                </a:ext>
              </a:extLst>
            </p:cNvPr>
            <p:cNvSpPr/>
            <p:nvPr/>
          </p:nvSpPr>
          <p:spPr>
            <a:xfrm>
              <a:off x="10396025" y="5560954"/>
              <a:ext cx="1094825" cy="20867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peech Bubble: Rectangle with Corners Rounded 21">
              <a:extLst>
                <a:ext uri="{FF2B5EF4-FFF2-40B4-BE49-F238E27FC236}">
                  <a16:creationId xmlns:a16="http://schemas.microsoft.com/office/drawing/2014/main" id="{A0FF0B72-1618-4866-B8D1-338EA021998D}"/>
                </a:ext>
              </a:extLst>
            </p:cNvPr>
            <p:cNvSpPr/>
            <p:nvPr/>
          </p:nvSpPr>
          <p:spPr>
            <a:xfrm>
              <a:off x="7887615" y="4918059"/>
              <a:ext cx="2205955" cy="724361"/>
            </a:xfrm>
            <a:prstGeom prst="wedgeRoundRectCallout">
              <a:avLst>
                <a:gd name="adj1" fmla="val 61263"/>
                <a:gd name="adj2" fmla="val 53422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Download the report as a csv file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2696D3-3254-404E-B675-4421A8CE2390}"/>
              </a:ext>
            </a:extLst>
          </p:cNvPr>
          <p:cNvGrpSpPr/>
          <p:nvPr/>
        </p:nvGrpSpPr>
        <p:grpSpPr>
          <a:xfrm>
            <a:off x="6635590" y="4900466"/>
            <a:ext cx="3614959" cy="1060252"/>
            <a:chOff x="7875891" y="5578576"/>
            <a:chExt cx="3614959" cy="1060252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72B846F-810C-4888-8561-1931AB648AF9}"/>
                </a:ext>
              </a:extLst>
            </p:cNvPr>
            <p:cNvSpPr/>
            <p:nvPr/>
          </p:nvSpPr>
          <p:spPr>
            <a:xfrm>
              <a:off x="10396025" y="5578576"/>
              <a:ext cx="1094825" cy="20376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5D540ECB-F79C-4934-9FB0-502CEE6746CB}"/>
                </a:ext>
              </a:extLst>
            </p:cNvPr>
            <p:cNvSpPr/>
            <p:nvPr/>
          </p:nvSpPr>
          <p:spPr>
            <a:xfrm>
              <a:off x="7875891" y="5914467"/>
              <a:ext cx="2205955" cy="724361"/>
            </a:xfrm>
            <a:prstGeom prst="wedgeRoundRectCallout">
              <a:avLst>
                <a:gd name="adj1" fmla="val 63814"/>
                <a:gd name="adj2" fmla="val -78640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Switch on/off hiding empty text rows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0348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Report (3/3)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E1A250-CE80-47C6-97D9-0D90C5EC0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951" y="1503181"/>
            <a:ext cx="9580098" cy="48531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6968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4F9BFB-1A7C-4705-BCCE-4E4EFB7D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18</a:t>
            </a:fld>
            <a:endParaRPr lang="en-GB"/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BFA11CF6-82D4-B75E-8E75-6F359B679429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anose="020B060402020209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About</a:t>
            </a:r>
          </a:p>
        </p:txBody>
      </p:sp>
      <p:pic>
        <p:nvPicPr>
          <p:cNvPr id="2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C56B29A-493C-56C4-777F-8C677E05A1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" b="2769"/>
          <a:stretch/>
        </p:blipFill>
        <p:spPr>
          <a:xfrm>
            <a:off x="1158815" y="1304781"/>
            <a:ext cx="9558074" cy="4751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DC168E3-9167-48F0-A1E6-452EF365E11C}"/>
              </a:ext>
            </a:extLst>
          </p:cNvPr>
          <p:cNvGrpSpPr/>
          <p:nvPr/>
        </p:nvGrpSpPr>
        <p:grpSpPr>
          <a:xfrm>
            <a:off x="1158815" y="2690333"/>
            <a:ext cx="4615972" cy="724361"/>
            <a:chOff x="2399116" y="3368443"/>
            <a:chExt cx="4615972" cy="72436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754066B-86C3-4F27-A780-00417695C296}"/>
                </a:ext>
              </a:extLst>
            </p:cNvPr>
            <p:cNvSpPr/>
            <p:nvPr/>
          </p:nvSpPr>
          <p:spPr>
            <a:xfrm>
              <a:off x="2399116" y="3526862"/>
              <a:ext cx="1387437" cy="34461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FB6B4537-C671-4C8D-A875-B0BAB89AB751}"/>
                </a:ext>
              </a:extLst>
            </p:cNvPr>
            <p:cNvSpPr/>
            <p:nvPr/>
          </p:nvSpPr>
          <p:spPr>
            <a:xfrm>
              <a:off x="4809133" y="3368443"/>
              <a:ext cx="2205955" cy="724361"/>
            </a:xfrm>
            <a:prstGeom prst="wedgeRoundRectCallout">
              <a:avLst>
                <a:gd name="adj1" fmla="val -96890"/>
                <a:gd name="adj2" fmla="val -957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Download the user guide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6B62D3B-F33B-45A2-8E90-97965919323F}"/>
              </a:ext>
            </a:extLst>
          </p:cNvPr>
          <p:cNvGrpSpPr/>
          <p:nvPr/>
        </p:nvGrpSpPr>
        <p:grpSpPr>
          <a:xfrm>
            <a:off x="9282648" y="1829574"/>
            <a:ext cx="1720316" cy="1732883"/>
            <a:chOff x="9282648" y="1829574"/>
            <a:chExt cx="1720316" cy="173288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8859DFB-4A9D-43FE-8DB8-78362803106E}"/>
                </a:ext>
              </a:extLst>
            </p:cNvPr>
            <p:cNvSpPr/>
            <p:nvPr/>
          </p:nvSpPr>
          <p:spPr>
            <a:xfrm>
              <a:off x="10142806" y="1829574"/>
              <a:ext cx="703385" cy="36512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84A6DE72-9BD0-410C-BD35-90E45D7C20C6}"/>
                </a:ext>
              </a:extLst>
            </p:cNvPr>
            <p:cNvSpPr/>
            <p:nvPr/>
          </p:nvSpPr>
          <p:spPr>
            <a:xfrm>
              <a:off x="9282648" y="2838210"/>
              <a:ext cx="1720316" cy="724247"/>
            </a:xfrm>
            <a:prstGeom prst="wedgeRoundRectCallout">
              <a:avLst>
                <a:gd name="adj1" fmla="val 23616"/>
                <a:gd name="adj2" fmla="val -137356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Log out the web portal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3395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B9B27-EC36-41BF-BD7D-5CDCB291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399991-9401-4F5D-9F62-4AE3BD5DB5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493780"/>
              </p:ext>
            </p:extLst>
          </p:nvPr>
        </p:nvGraphicFramePr>
        <p:xfrm>
          <a:off x="838200" y="1825625"/>
          <a:ext cx="10515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023874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615696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238654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27512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71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2022.06.09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Tongtong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94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2022.06.28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</a:t>
                      </a:r>
                      <a:r>
                        <a:rPr lang="en-US" altLang="zh-CN" dirty="0" err="1"/>
                        <a:t>engRui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some functional instructions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47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72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97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585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98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C1C3-BEE5-4A53-8316-F7F56FAB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98903-B2F3-4CA9-A141-37101E721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  <a:p>
            <a:r>
              <a:rPr lang="en-US" dirty="0"/>
              <a:t>Main</a:t>
            </a:r>
          </a:p>
          <a:p>
            <a:r>
              <a:rPr lang="en-US" dirty="0"/>
              <a:t>Upload</a:t>
            </a:r>
          </a:p>
          <a:p>
            <a:r>
              <a:rPr lang="en-US" dirty="0"/>
              <a:t>History</a:t>
            </a:r>
          </a:p>
          <a:p>
            <a:r>
              <a:rPr lang="en-US" dirty="0"/>
              <a:t>Report</a:t>
            </a:r>
          </a:p>
          <a:p>
            <a:r>
              <a:rPr lang="en-US" dirty="0"/>
              <a:t>About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2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9F481E-755B-4DB2-ABA9-7E573AA40CA6}"/>
              </a:ext>
            </a:extLst>
          </p:cNvPr>
          <p:cNvSpPr txBox="1"/>
          <p:nvPr/>
        </p:nvSpPr>
        <p:spPr>
          <a:xfrm>
            <a:off x="1472241" y="6123543"/>
            <a:ext cx="867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can login with his/her username and password.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DCC84B2A-8D9E-41DF-AB28-EAB39A38C653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4400" dirty="0">
                <a:solidFill>
                  <a:schemeClr val="tx1"/>
                </a:solidFill>
                <a:ea typeface="+mj-ea"/>
                <a:cs typeface="+mj-cs"/>
              </a:rPr>
              <a:t>Login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4AEFCA-5172-7E4A-15F4-280030F2E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241" y="1670755"/>
            <a:ext cx="8890000" cy="384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2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F6F799-5CD0-23A7-DFFB-CE8150920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72" y="1829212"/>
            <a:ext cx="11975828" cy="30781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9F481E-755B-4DB2-ABA9-7E573AA40CA6}"/>
              </a:ext>
            </a:extLst>
          </p:cNvPr>
          <p:cNvSpPr txBox="1"/>
          <p:nvPr/>
        </p:nvSpPr>
        <p:spPr>
          <a:xfrm>
            <a:off x="2195268" y="4722708"/>
            <a:ext cx="867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designed as a dashboard to show </a:t>
            </a:r>
            <a:r>
              <a:rPr lang="en-US" u="sng" dirty="0"/>
              <a:t>summary information </a:t>
            </a:r>
            <a:r>
              <a:rPr lang="en-US" dirty="0"/>
              <a:t>of </a:t>
            </a:r>
            <a:r>
              <a:rPr lang="en-US" u="sng" dirty="0"/>
              <a:t>current user</a:t>
            </a:r>
            <a:r>
              <a:rPr lang="en-US" dirty="0"/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34E0E3-9D53-4E01-87B4-4AF9106F96F5}"/>
              </a:ext>
            </a:extLst>
          </p:cNvPr>
          <p:cNvSpPr/>
          <p:nvPr/>
        </p:nvSpPr>
        <p:spPr>
          <a:xfrm>
            <a:off x="11379200" y="2393950"/>
            <a:ext cx="474266" cy="1447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0CD366-5F69-40B7-BAC8-326C4F3925B9}"/>
              </a:ext>
            </a:extLst>
          </p:cNvPr>
          <p:cNvSpPr/>
          <p:nvPr/>
        </p:nvSpPr>
        <p:spPr>
          <a:xfrm>
            <a:off x="102772" y="3543300"/>
            <a:ext cx="1895330" cy="566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77DC9F-9B22-4F92-B297-AB0AD879B42B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1050437" y="4109525"/>
            <a:ext cx="5813913" cy="6131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DD4FBE-9D1D-4A3D-B771-6AA776EE8F94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8934450" y="2538659"/>
            <a:ext cx="2681883" cy="21840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2B811E35-35D6-4B74-B212-51D08B1E5D12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4400" dirty="0">
                <a:solidFill>
                  <a:schemeClr val="tx1"/>
                </a:solidFill>
                <a:ea typeface="+mj-ea"/>
                <a:cs typeface="+mj-cs"/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60791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A85750-FE2C-F11E-0402-368BD3AB0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4531"/>
            <a:ext cx="12192000" cy="2928938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4E5802A-96C0-47E3-A4A4-52D545D11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Upload (1/2)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6</a:t>
            </a:fld>
            <a:endParaRPr lang="en-GB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59D0E5B9-C5CF-4192-887C-03A21E07412A}"/>
              </a:ext>
            </a:extLst>
          </p:cNvPr>
          <p:cNvSpPr/>
          <p:nvPr/>
        </p:nvSpPr>
        <p:spPr>
          <a:xfrm>
            <a:off x="893799" y="4327841"/>
            <a:ext cx="1716259" cy="1055078"/>
          </a:xfrm>
          <a:prstGeom prst="wedgeRoundRectCallout">
            <a:avLst>
              <a:gd name="adj1" fmla="val 71789"/>
              <a:gd name="adj2" fmla="val -79137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1. Click here to choose the file to upload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F2048750-DB1A-4019-A7B2-0908C0DD1856}"/>
              </a:ext>
            </a:extLst>
          </p:cNvPr>
          <p:cNvSpPr/>
          <p:nvPr/>
        </p:nvSpPr>
        <p:spPr>
          <a:xfrm>
            <a:off x="770124" y="3043780"/>
            <a:ext cx="1716259" cy="928468"/>
          </a:xfrm>
          <a:prstGeom prst="wedgeRoundRectCallout">
            <a:avLst>
              <a:gd name="adj1" fmla="val 73110"/>
              <a:gd name="adj2" fmla="val -897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2. [Optional] Input Description for the upload file.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FC3547-1994-4638-AAC5-817BCB9414EA}"/>
              </a:ext>
            </a:extLst>
          </p:cNvPr>
          <p:cNvGrpSpPr/>
          <p:nvPr/>
        </p:nvGrpSpPr>
        <p:grpSpPr>
          <a:xfrm>
            <a:off x="7491738" y="3807336"/>
            <a:ext cx="1716259" cy="1905960"/>
            <a:chOff x="4873646" y="2976008"/>
            <a:chExt cx="1716259" cy="190596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0B8277C-052D-43FF-B2E3-C56A5B519DAC}"/>
                </a:ext>
              </a:extLst>
            </p:cNvPr>
            <p:cNvSpPr/>
            <p:nvPr/>
          </p:nvSpPr>
          <p:spPr>
            <a:xfrm flipV="1">
              <a:off x="5699911" y="2976008"/>
              <a:ext cx="444997" cy="28135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Speech Bubble: Rectangle with Corners Rounded 15">
              <a:extLst>
                <a:ext uri="{FF2B5EF4-FFF2-40B4-BE49-F238E27FC236}">
                  <a16:creationId xmlns:a16="http://schemas.microsoft.com/office/drawing/2014/main" id="{7E7E8C9A-1226-402D-95BD-2846EBAA0D9D}"/>
                </a:ext>
              </a:extLst>
            </p:cNvPr>
            <p:cNvSpPr/>
            <p:nvPr/>
          </p:nvSpPr>
          <p:spPr>
            <a:xfrm>
              <a:off x="4873646" y="3826890"/>
              <a:ext cx="1716259" cy="1055078"/>
            </a:xfrm>
            <a:prstGeom prst="wedgeRoundRectCallout">
              <a:avLst>
                <a:gd name="adj1" fmla="val 7034"/>
                <a:gd name="adj2" fmla="val -97804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3. Click here to upload your chosen file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2DAADB-0EC9-4FEA-AF31-F8D3DB5358DA}"/>
              </a:ext>
            </a:extLst>
          </p:cNvPr>
          <p:cNvGrpSpPr/>
          <p:nvPr/>
        </p:nvGrpSpPr>
        <p:grpSpPr>
          <a:xfrm>
            <a:off x="8763000" y="3807336"/>
            <a:ext cx="2259925" cy="1863393"/>
            <a:chOff x="4482016" y="2960321"/>
            <a:chExt cx="2259925" cy="186339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5B0B7C2-D516-4636-A44D-FAE1B14CB70D}"/>
                </a:ext>
              </a:extLst>
            </p:cNvPr>
            <p:cNvSpPr/>
            <p:nvPr/>
          </p:nvSpPr>
          <p:spPr>
            <a:xfrm flipV="1">
              <a:off x="4482016" y="2960321"/>
              <a:ext cx="444997" cy="28135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peech Bubble: Rectangle with Corners Rounded 18">
              <a:extLst>
                <a:ext uri="{FF2B5EF4-FFF2-40B4-BE49-F238E27FC236}">
                  <a16:creationId xmlns:a16="http://schemas.microsoft.com/office/drawing/2014/main" id="{12E89499-5A18-4783-8760-3CC0022ABC23}"/>
                </a:ext>
              </a:extLst>
            </p:cNvPr>
            <p:cNvSpPr/>
            <p:nvPr/>
          </p:nvSpPr>
          <p:spPr>
            <a:xfrm>
              <a:off x="5025682" y="3768636"/>
              <a:ext cx="1716259" cy="1055078"/>
            </a:xfrm>
            <a:prstGeom prst="wedgeRoundRectCallout">
              <a:avLst>
                <a:gd name="adj1" fmla="val -55261"/>
                <a:gd name="adj2" fmla="val -96471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4. Click here to clear the field for choosing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4010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B706F4-42ED-A986-74E8-21A8103D5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56177"/>
            <a:ext cx="9826433" cy="5362314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Upload (2/2)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7</a:t>
            </a:fld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38A635-B230-42BE-BB4C-5EEFA2E6089D}"/>
              </a:ext>
            </a:extLst>
          </p:cNvPr>
          <p:cNvGrpSpPr/>
          <p:nvPr/>
        </p:nvGrpSpPr>
        <p:grpSpPr>
          <a:xfrm>
            <a:off x="2138113" y="2999154"/>
            <a:ext cx="3583237" cy="1738063"/>
            <a:chOff x="5216182" y="3066593"/>
            <a:chExt cx="3583237" cy="173806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843F7EC-02D6-4334-B6AF-FE78281E2911}"/>
                </a:ext>
              </a:extLst>
            </p:cNvPr>
            <p:cNvSpPr/>
            <p:nvPr/>
          </p:nvSpPr>
          <p:spPr>
            <a:xfrm flipV="1">
              <a:off x="6527701" y="3066593"/>
              <a:ext cx="2271718" cy="17670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peech Bubble: Rectangle with Corners Rounded 7">
              <a:extLst>
                <a:ext uri="{FF2B5EF4-FFF2-40B4-BE49-F238E27FC236}">
                  <a16:creationId xmlns:a16="http://schemas.microsoft.com/office/drawing/2014/main" id="{5248A2BE-0255-4C10-B0AB-D7229A3034FC}"/>
                </a:ext>
              </a:extLst>
            </p:cNvPr>
            <p:cNvSpPr/>
            <p:nvPr/>
          </p:nvSpPr>
          <p:spPr>
            <a:xfrm>
              <a:off x="5216182" y="3749578"/>
              <a:ext cx="1716259" cy="1055078"/>
            </a:xfrm>
            <a:prstGeom prst="wedgeRoundRectCallout">
              <a:avLst>
                <a:gd name="adj1" fmla="val 61132"/>
                <a:gd name="adj2" fmla="val -93804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After upload is done, it will show this message.</a:t>
              </a:r>
            </a:p>
          </p:txBody>
        </p:sp>
      </p:grp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96B22336-EB6A-6BDD-9156-2CA8324E06A5}"/>
              </a:ext>
            </a:extLst>
          </p:cNvPr>
          <p:cNvSpPr/>
          <p:nvPr/>
        </p:nvSpPr>
        <p:spPr>
          <a:xfrm>
            <a:off x="6894341" y="4806089"/>
            <a:ext cx="1716259" cy="1055078"/>
          </a:xfrm>
          <a:prstGeom prst="wedgeRoundRectCallout">
            <a:avLst>
              <a:gd name="adj1" fmla="val -62815"/>
              <a:gd name="adj2" fmla="val 79529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Popup message to show upload status</a:t>
            </a:r>
          </a:p>
        </p:txBody>
      </p:sp>
    </p:spTree>
    <p:extLst>
      <p:ext uri="{BB962C8B-B14F-4D97-AF65-F5344CB8AC3E}">
        <p14:creationId xmlns:p14="http://schemas.microsoft.com/office/powerpoint/2010/main" val="420107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EA43E11-C162-B1F8-D3E7-90B8DE61F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0" y="1108064"/>
            <a:ext cx="10382250" cy="5689960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History (1/7)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8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E42FE7-E63F-414F-81D4-1D8A049F56A6}"/>
              </a:ext>
            </a:extLst>
          </p:cNvPr>
          <p:cNvGrpSpPr/>
          <p:nvPr/>
        </p:nvGrpSpPr>
        <p:grpSpPr>
          <a:xfrm>
            <a:off x="8515350" y="2438104"/>
            <a:ext cx="2903617" cy="3473743"/>
            <a:chOff x="13331652" y="1875834"/>
            <a:chExt cx="2903617" cy="347374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D67570D-5A24-4588-ADB8-20F0CC2C9608}"/>
                </a:ext>
              </a:extLst>
            </p:cNvPr>
            <p:cNvSpPr/>
            <p:nvPr/>
          </p:nvSpPr>
          <p:spPr>
            <a:xfrm flipV="1">
              <a:off x="13331652" y="1875834"/>
              <a:ext cx="914400" cy="347374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Speech Bubble: Rectangle with Corners Rounded 7">
              <a:extLst>
                <a:ext uri="{FF2B5EF4-FFF2-40B4-BE49-F238E27FC236}">
                  <a16:creationId xmlns:a16="http://schemas.microsoft.com/office/drawing/2014/main" id="{39B77631-3F91-42BA-866E-4879B54B1BBC}"/>
                </a:ext>
              </a:extLst>
            </p:cNvPr>
            <p:cNvSpPr/>
            <p:nvPr/>
          </p:nvSpPr>
          <p:spPr>
            <a:xfrm>
              <a:off x="14519010" y="3457850"/>
              <a:ext cx="1716259" cy="724247"/>
            </a:xfrm>
            <a:prstGeom prst="wedgeRoundRectCallout">
              <a:avLst>
                <a:gd name="adj1" fmla="val -56900"/>
                <a:gd name="adj2" fmla="val -74298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Single Action on individual audio</a:t>
              </a:r>
            </a:p>
          </p:txBody>
        </p:sp>
      </p:grp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3B131C06-AE33-4575-8839-CBBC6FC4863B}"/>
              </a:ext>
            </a:extLst>
          </p:cNvPr>
          <p:cNvSpPr/>
          <p:nvPr/>
        </p:nvSpPr>
        <p:spPr>
          <a:xfrm>
            <a:off x="111786" y="3212500"/>
            <a:ext cx="1365319" cy="740544"/>
          </a:xfrm>
          <a:prstGeom prst="wedgeRoundRectCallout">
            <a:avLst>
              <a:gd name="adj1" fmla="val 60297"/>
              <a:gd name="adj2" fmla="val -28612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ysClr val="windowText" lastClr="000000"/>
                </a:solidFill>
              </a:rPr>
              <a:t>Unanalyzed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40845675-D571-4F3D-A44B-BA915633A0F2}"/>
              </a:ext>
            </a:extLst>
          </p:cNvPr>
          <p:cNvSpPr/>
          <p:nvPr/>
        </p:nvSpPr>
        <p:spPr>
          <a:xfrm>
            <a:off x="111787" y="4174975"/>
            <a:ext cx="1365319" cy="1529741"/>
          </a:xfrm>
          <a:prstGeom prst="wedgeRoundRectCallout">
            <a:avLst>
              <a:gd name="adj1" fmla="val 63553"/>
              <a:gd name="adj2" fmla="val 18928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ysClr val="windowText" lastClr="000000"/>
                </a:solidFill>
              </a:rPr>
              <a:t>Incomplete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B0A7A1-6BBE-17CB-7AFC-628CD4F0F3FF}"/>
              </a:ext>
            </a:extLst>
          </p:cNvPr>
          <p:cNvGrpSpPr/>
          <p:nvPr/>
        </p:nvGrpSpPr>
        <p:grpSpPr>
          <a:xfrm>
            <a:off x="8627891" y="826121"/>
            <a:ext cx="2535409" cy="1466349"/>
            <a:chOff x="13291793" y="111451"/>
            <a:chExt cx="2535409" cy="146634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A65AB13-F904-C315-5ABF-F717A05F61BA}"/>
                </a:ext>
              </a:extLst>
            </p:cNvPr>
            <p:cNvSpPr/>
            <p:nvPr/>
          </p:nvSpPr>
          <p:spPr>
            <a:xfrm flipV="1">
              <a:off x="14188902" y="1404192"/>
              <a:ext cx="1638300" cy="17360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Speech Bubble: Rectangle with Corners Rounded 13">
              <a:extLst>
                <a:ext uri="{FF2B5EF4-FFF2-40B4-BE49-F238E27FC236}">
                  <a16:creationId xmlns:a16="http://schemas.microsoft.com/office/drawing/2014/main" id="{7D550289-D672-4668-B577-19C52E74EDE1}"/>
                </a:ext>
              </a:extLst>
            </p:cNvPr>
            <p:cNvSpPr/>
            <p:nvPr/>
          </p:nvSpPr>
          <p:spPr>
            <a:xfrm>
              <a:off x="13291793" y="111451"/>
              <a:ext cx="1716259" cy="724247"/>
            </a:xfrm>
            <a:prstGeom prst="wedgeRoundRectCallout">
              <a:avLst>
                <a:gd name="adj1" fmla="val 21908"/>
                <a:gd name="adj2" fmla="val 105440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Audio status sample</a:t>
              </a:r>
            </a:p>
          </p:txBody>
        </p:sp>
      </p:grp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11496C8E-8AA9-9D42-F1C9-118E4F289011}"/>
              </a:ext>
            </a:extLst>
          </p:cNvPr>
          <p:cNvSpPr/>
          <p:nvPr/>
        </p:nvSpPr>
        <p:spPr>
          <a:xfrm>
            <a:off x="111785" y="2341123"/>
            <a:ext cx="1365319" cy="740544"/>
          </a:xfrm>
          <a:prstGeom prst="wedgeRoundRectCallout">
            <a:avLst>
              <a:gd name="adj1" fmla="val 60297"/>
              <a:gd name="adj2" fmla="val -5460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ysClr val="windowText" lastClr="000000"/>
                </a:solidFill>
              </a:rPr>
              <a:t>Complete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21BD42-49B9-89AC-1743-8485BCF312B9}"/>
              </a:ext>
            </a:extLst>
          </p:cNvPr>
          <p:cNvGrpSpPr/>
          <p:nvPr/>
        </p:nvGrpSpPr>
        <p:grpSpPr>
          <a:xfrm>
            <a:off x="1498600" y="5911847"/>
            <a:ext cx="3177295" cy="724247"/>
            <a:chOff x="11763202" y="4780186"/>
            <a:chExt cx="3177295" cy="724247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0A6A660-6BA4-4306-35B0-6A83BDD6CCB5}"/>
                </a:ext>
              </a:extLst>
            </p:cNvPr>
            <p:cNvSpPr/>
            <p:nvPr/>
          </p:nvSpPr>
          <p:spPr>
            <a:xfrm flipV="1">
              <a:off x="11763202" y="4985501"/>
              <a:ext cx="914400" cy="23918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Speech Bubble: Rectangle with Corners Rounded 17">
              <a:extLst>
                <a:ext uri="{FF2B5EF4-FFF2-40B4-BE49-F238E27FC236}">
                  <a16:creationId xmlns:a16="http://schemas.microsoft.com/office/drawing/2014/main" id="{1EB10AD6-4D30-36B7-3511-BA7314E81CDE}"/>
                </a:ext>
              </a:extLst>
            </p:cNvPr>
            <p:cNvSpPr/>
            <p:nvPr/>
          </p:nvSpPr>
          <p:spPr>
            <a:xfrm>
              <a:off x="13224238" y="4780186"/>
              <a:ext cx="1716259" cy="724247"/>
            </a:xfrm>
            <a:prstGeom prst="wedgeRoundRectCallout">
              <a:avLst>
                <a:gd name="adj1" fmla="val -71700"/>
                <a:gd name="adj2" fmla="val -6787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Bulk Action on selected audios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273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FEB6E118-FD54-25FC-D0AE-9C2C6CCF6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65" y="1174379"/>
            <a:ext cx="10003766" cy="50843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History (2/7)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9</a:t>
            </a:fld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88414E-02AF-4461-B674-24D88D817C30}"/>
              </a:ext>
            </a:extLst>
          </p:cNvPr>
          <p:cNvGrpSpPr/>
          <p:nvPr/>
        </p:nvGrpSpPr>
        <p:grpSpPr>
          <a:xfrm>
            <a:off x="0" y="3629465"/>
            <a:ext cx="3833526" cy="1369282"/>
            <a:chOff x="0" y="3629465"/>
            <a:chExt cx="3833526" cy="136928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6E149E3-66A3-A11B-D3DB-5EB22B71E8C8}"/>
                </a:ext>
              </a:extLst>
            </p:cNvPr>
            <p:cNvSpPr/>
            <p:nvPr/>
          </p:nvSpPr>
          <p:spPr>
            <a:xfrm>
              <a:off x="1720316" y="4566119"/>
              <a:ext cx="2113210" cy="43262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2570E0F1-9101-4A7F-93CC-EC92E7359554}"/>
                </a:ext>
              </a:extLst>
            </p:cNvPr>
            <p:cNvSpPr/>
            <p:nvPr/>
          </p:nvSpPr>
          <p:spPr>
            <a:xfrm>
              <a:off x="0" y="3629465"/>
              <a:ext cx="1720316" cy="1152968"/>
            </a:xfrm>
            <a:prstGeom prst="wedgeRoundRectCallout">
              <a:avLst>
                <a:gd name="adj1" fmla="val 80039"/>
                <a:gd name="adj2" fmla="val 35481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Click on the Audio Name, it will show the audio information.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32435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789207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</TotalTime>
  <Words>407</Words>
  <Application>Microsoft Office PowerPoint</Application>
  <PresentationFormat>Widescreen</PresentationFormat>
  <Paragraphs>87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Voice-To-Text Analysis Web User Guide</vt:lpstr>
      <vt:lpstr>Versions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Voice-To-Text Analysis Web UserGuide</dc:title>
  <dc:creator>赵 彤彤</dc:creator>
  <cp:lastModifiedBy>Zeng Rui</cp:lastModifiedBy>
  <cp:revision>23</cp:revision>
  <dcterms:created xsi:type="dcterms:W3CDTF">2022-06-09T08:25:20Z</dcterms:created>
  <dcterms:modified xsi:type="dcterms:W3CDTF">2022-06-28T09:11:15Z</dcterms:modified>
</cp:coreProperties>
</file>