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09" r:id="rId3"/>
    <p:sldId id="423" r:id="rId4"/>
    <p:sldId id="424" r:id="rId5"/>
    <p:sldId id="425" r:id="rId6"/>
    <p:sldId id="426" r:id="rId7"/>
    <p:sldId id="410" r:id="rId8"/>
    <p:sldId id="428" r:id="rId9"/>
    <p:sldId id="411" r:id="rId10"/>
    <p:sldId id="430" r:id="rId11"/>
    <p:sldId id="43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a:t>BASIC LAYOUT</a:t>
            </a:r>
            <a:endParaRPr lang="en-US" altLang="ko-KR"/>
          </a:p>
        </p:txBody>
      </p:sp>
      <p:sp>
        <p:nvSpPr>
          <p:cNvPr id="3" name="Date Placeholder 2"/>
          <p:cNvSpPr>
            <a:spLocks noGrp="1"/>
          </p:cNvSpPr>
          <p:nvPr>
            <p:ph type="dt" sz="half" idx="11"/>
          </p:nvPr>
        </p:nvSpPr>
        <p:spPr/>
        <p:txBody>
          <a:bodyPr/>
          <a:lstStyle/>
          <a:p>
            <a:fld id="{0EE76918-E559-3D49-ADCA-3C53E433209B}" type="datetime1">
              <a:rPr lang="en-SG" smtClean="0"/>
            </a:fld>
            <a:endParaRPr lang="en-GB"/>
          </a:p>
        </p:txBody>
      </p:sp>
      <p:sp>
        <p:nvSpPr>
          <p:cNvPr id="4" name="Footer Placeholder 3"/>
          <p:cNvSpPr>
            <a:spLocks noGrp="1"/>
          </p:cNvSpPr>
          <p:nvPr>
            <p:ph type="ftr" sz="quarter" idx="12"/>
          </p:nvPr>
        </p:nvSpPr>
        <p:spPr/>
        <p:txBody>
          <a:bodyPr/>
          <a:lstStyle/>
          <a:p>
            <a:endParaRPr lang="en-GB"/>
          </a:p>
        </p:txBody>
      </p:sp>
      <p:sp>
        <p:nvSpPr>
          <p:cNvPr id="5" name="Slide Number Placeholder 4"/>
          <p:cNvSpPr>
            <a:spLocks noGrp="1"/>
          </p:cNvSpPr>
          <p:nvPr>
            <p:ph type="sldNum" sz="quarter" idx="13"/>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7.xml"/><Relationship Id="rId5" Type="http://schemas.openxmlformats.org/officeDocument/2006/relationships/image" Target="../media/image2.svg"/><Relationship Id="rId4" Type="http://schemas.openxmlformats.org/officeDocument/2006/relationships/image" Target="../media/image2.png"/><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Label</a:t>
            </a:r>
            <a:r>
              <a:rPr lang="en-US" altLang="zh-CN"/>
              <a:t>ing</a:t>
            </a:r>
            <a:r>
              <a:rPr lang="zh-CN" altLang="zh-CN"/>
              <a:t> maintenance</a:t>
            </a:r>
            <a:endParaRPr lang="zh-CN" altLang="zh-CN"/>
          </a:p>
        </p:txBody>
      </p:sp>
      <p:sp>
        <p:nvSpPr>
          <p:cNvPr id="3" name="副标题 2"/>
          <p:cNvSpPr>
            <a:spLocks noGrp="1"/>
          </p:cNvSpPr>
          <p:nvPr>
            <p:ph type="subTitle" idx="1"/>
            <p:custDataLst>
              <p:tags r:id="rId2"/>
            </p:custDataLst>
          </p:nvPr>
        </p:nvSpPr>
        <p:spPr/>
        <p:txBody>
          <a:bodyPr/>
          <a:p>
            <a:pPr marL="342900" indent="-342900">
              <a:buFont typeface="Arial" panose="020B0604020202020204" pitchFamily="34" charset="0"/>
              <a:buChar char="•"/>
            </a:pPr>
            <a:r>
              <a:rPr lang="en-US" altLang="zh-CN"/>
              <a:t>Maintain labeling t</a:t>
            </a:r>
            <a:r>
              <a:rPr lang="zh-CN" altLang="en-US"/>
              <a:t>emplate</a:t>
            </a:r>
            <a:endParaRPr lang="zh-CN" altLang="en-US"/>
          </a:p>
          <a:p>
            <a:pPr marL="342900" indent="-342900">
              <a:buFont typeface="Arial" panose="020B0604020202020204" pitchFamily="34" charset="0"/>
              <a:buChar char="•"/>
            </a:pPr>
            <a:r>
              <a:rPr lang="zh-CN" altLang="en-US"/>
              <a:t>Retrain the Word2Vec model on colab</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sym typeface="+mn-ea"/>
              </a:rPr>
              <a:t>How to use code: </a:t>
            </a:r>
            <a:endParaRPr lang="en-US" altLang="zh-CN" b="1">
              <a:sym typeface="+mn-ea"/>
            </a:endParaRPr>
          </a:p>
          <a:p>
            <a:r>
              <a:rPr lang="en-US" altLang="zh-CN">
                <a:sym typeface="+mn-ea"/>
              </a:rPr>
              <a:t>2. Put the path and name of the new model here.</a:t>
            </a:r>
            <a:endParaRPr lang="en-US" altLang="zh-CN">
              <a:sym typeface="+mn-ea"/>
            </a:endParaRPr>
          </a:p>
          <a:p>
            <a:r>
              <a:rPr lang="en-US" altLang="zh-CN">
                <a:sym typeface="+mn-ea"/>
              </a:rPr>
              <a:t>As shown in the figure below, if only the name is entered, the model will be stored in the default path.</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sym typeface="+mn-ea"/>
            </a:endParaRPr>
          </a:p>
          <a:p>
            <a:r>
              <a:rPr lang="en-US" altLang="zh-CN">
                <a:sym typeface="+mn-ea"/>
              </a:rPr>
              <a:t>3. The rest of the code can be run directly without changes, and training on colab is fast.</a:t>
            </a:r>
            <a:endParaRPr lang="en-US" altLang="zh-CN">
              <a:sym typeface="+mn-ea"/>
            </a:endParaRPr>
          </a:p>
          <a:p>
            <a:endParaRPr lang="en-US" altLang="zh-CN" b="1">
              <a:sym typeface="+mn-ea"/>
            </a:endParaRPr>
          </a:p>
        </p:txBody>
      </p:sp>
      <p:pic>
        <p:nvPicPr>
          <p:cNvPr id="5" name="图片 4"/>
          <p:cNvPicPr>
            <a:picLocks noChangeAspect="1"/>
          </p:cNvPicPr>
          <p:nvPr/>
        </p:nvPicPr>
        <p:blipFill>
          <a:blip r:embed="rId1"/>
          <a:stretch>
            <a:fillRect/>
          </a:stretch>
        </p:blipFill>
        <p:spPr>
          <a:xfrm>
            <a:off x="1398270" y="3369945"/>
            <a:ext cx="5731510" cy="202311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And h</a:t>
            </a:r>
            <a:r>
              <a:rPr lang="zh-CN" altLang="en-US" b="1">
                <a:sym typeface="+mn-ea"/>
              </a:rPr>
              <a:t>ow does it work?</a:t>
            </a:r>
            <a:endParaRPr lang="zh-CN" altLang="en-US" b="1">
              <a:sym typeface="+mn-ea"/>
            </a:endParaRPr>
          </a:p>
          <a:p>
            <a:endParaRPr lang="zh-CN" altLang="en-US"/>
          </a:p>
        </p:txBody>
      </p:sp>
      <p:graphicFrame>
        <p:nvGraphicFramePr>
          <p:cNvPr id="35" name="Table 35"/>
          <p:cNvGraphicFramePr>
            <a:graphicFrameLocks noGrp="1"/>
          </p:cNvGraphicFramePr>
          <p:nvPr>
            <p:custDataLst>
              <p:tags r:id="rId1"/>
            </p:custDataLst>
          </p:nvPr>
        </p:nvGraphicFramePr>
        <p:xfrm>
          <a:off x="1237262" y="1833562"/>
          <a:ext cx="3529641" cy="1259840"/>
        </p:xfrm>
        <a:graphic>
          <a:graphicData uri="http://schemas.openxmlformats.org/drawingml/2006/table">
            <a:tbl>
              <a:tblPr firstRow="1" bandRow="1">
                <a:tableStyleId>{F5AB1C69-6EDB-4FF4-983F-18BD219EF322}</a:tableStyleId>
              </a:tblPr>
              <a:tblGrid>
                <a:gridCol w="1354002"/>
                <a:gridCol w="2175639"/>
              </a:tblGrid>
              <a:tr h="370840">
                <a:tc>
                  <a:txBody>
                    <a:bodyPr/>
                    <a:p>
                      <a:r>
                        <a:rPr lang="en-US" sz="1400"/>
                        <a:t>Speaker Label</a:t>
                      </a:r>
                      <a:endParaRPr lang="en-US" sz="1400"/>
                    </a:p>
                  </a:txBody>
                  <a:tcPr/>
                </a:tc>
                <a:tc>
                  <a:txBody>
                    <a:bodyPr/>
                    <a:p>
                      <a:r>
                        <a:rPr lang="en-US" sz="1400"/>
                        <a:t>Text</a:t>
                      </a:r>
                      <a:endParaRPr lang="en-US" sz="1400"/>
                    </a:p>
                  </a:txBody>
                  <a:tcPr/>
                </a:tc>
              </a:tr>
              <a:tr h="370840">
                <a:tc>
                  <a:txBody>
                    <a:bodyPr/>
                    <a:p>
                      <a:r>
                        <a:rPr lang="en-US" sz="1400"/>
                        <a:t>Speaker 0</a:t>
                      </a:r>
                      <a:endParaRPr lang="en-US" sz="1400"/>
                    </a:p>
                  </a:txBody>
                  <a:tcPr/>
                </a:tc>
                <a:tc>
                  <a:txBody>
                    <a:bodyPr/>
                    <a:p>
                      <a:r>
                        <a:rPr lang="en-US" sz="1400"/>
                        <a:t>Hello</a:t>
                      </a:r>
                      <a:endParaRPr lang="en-US" sz="1400"/>
                    </a:p>
                  </a:txBody>
                  <a:tcPr/>
                </a:tc>
              </a:tr>
              <a:tr h="370840">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a:t>Speaker 1</a:t>
                      </a:r>
                      <a:endParaRPr lang="en-US" sz="1400"/>
                    </a:p>
                  </a:txBody>
                  <a:tcPr/>
                </a:tc>
                <a:tc>
                  <a:txBody>
                    <a:bodyPr/>
                    <a:p>
                      <a:r>
                        <a:rPr lang="en-US" sz="1400"/>
                        <a:t>Hello good afternoon</a:t>
                      </a:r>
                      <a:endParaRPr lang="en-US" sz="1400"/>
                    </a:p>
                  </a:txBody>
                  <a:tcPr/>
                </a:tc>
              </a:tr>
            </a:tbl>
          </a:graphicData>
        </a:graphic>
      </p:graphicFrame>
      <p:graphicFrame>
        <p:nvGraphicFramePr>
          <p:cNvPr id="36" name="Table 36"/>
          <p:cNvGraphicFramePr>
            <a:graphicFrameLocks noGrp="1"/>
          </p:cNvGraphicFramePr>
          <p:nvPr/>
        </p:nvGraphicFramePr>
        <p:xfrm>
          <a:off x="4323080" y="5009515"/>
          <a:ext cx="3093085" cy="1737360"/>
        </p:xfrm>
        <a:graphic>
          <a:graphicData uri="http://schemas.openxmlformats.org/drawingml/2006/table">
            <a:tbl>
              <a:tblPr firstRow="1" bandRow="1">
                <a:tableStyleId>{0505E3EF-67EA-436B-97B2-0124C06EBD24}</a:tableStyleId>
              </a:tblPr>
              <a:tblGrid>
                <a:gridCol w="3093085"/>
              </a:tblGrid>
              <a:tr h="304800">
                <a:tc>
                  <a:txBody>
                    <a:bodyPr/>
                    <a:p>
                      <a:pPr lvl="0">
                        <a:buNone/>
                      </a:pPr>
                      <a:r>
                        <a:rPr lang="en-US" sz="1400" b="0" kern="1200">
                          <a:solidFill>
                            <a:schemeClr val="dk1"/>
                          </a:solidFill>
                        </a:rPr>
                        <a:t>Hello, this is … calling from UOB</a:t>
                      </a:r>
                      <a:endParaRPr lang="en-US" sz="1400" b="0" kern="1200">
                        <a:solidFill>
                          <a:schemeClr val="dk1"/>
                        </a:solidFill>
                      </a:endParaRPr>
                    </a:p>
                  </a:txBody>
                  <a:tcPr/>
                </a:tc>
              </a:tr>
              <a:tr h="304800">
                <a:tc>
                  <a:txBody>
                    <a:bodyPr/>
                    <a:p>
                      <a:r>
                        <a:rPr lang="en-US" sz="1400" b="0" kern="1200">
                          <a:solidFill>
                            <a:schemeClr val="dk1"/>
                          </a:solidFill>
                        </a:rPr>
                        <a:t>NRIC/Passport number</a:t>
                      </a:r>
                      <a:endParaRPr lang="en-US" sz="1400" b="0" kern="1200">
                        <a:solidFill>
                          <a:schemeClr val="dk1"/>
                        </a:solidFill>
                        <a:latin typeface="+mn-lt"/>
                        <a:ea typeface="+mn-ea"/>
                        <a:cs typeface="+mn-cs"/>
                      </a:endParaRPr>
                    </a:p>
                  </a:txBody>
                  <a:tcPr/>
                </a:tc>
              </a:tr>
              <a:tr h="304800">
                <a:tc>
                  <a:txBody>
                    <a:bodyPr/>
                    <a:p>
                      <a:r>
                        <a:rPr lang="en-US" sz="1400"/>
                        <a:t>Your education qualification</a:t>
                      </a:r>
                      <a:endParaRPr lang="en-US" sz="1400"/>
                    </a:p>
                  </a:txBody>
                  <a:tcPr/>
                </a:tc>
              </a:tr>
              <a:tr h="518160">
                <a:tc>
                  <a:txBody>
                    <a:bodyPr/>
                    <a:p>
                      <a:r>
                        <a:rPr lang="en-US" sz="1400"/>
                        <a:t>Length of investment required from you</a:t>
                      </a:r>
                      <a:endParaRPr lang="en-US" sz="1400"/>
                    </a:p>
                  </a:txBody>
                  <a:tcPr/>
                </a:tc>
              </a:tr>
              <a:tr h="304800">
                <a:tc>
                  <a:txBody>
                    <a:bodyPr/>
                    <a:p>
                      <a:r>
                        <a:rPr lang="en-US" sz="1400"/>
                        <a:t>……</a:t>
                      </a:r>
                      <a:endParaRPr lang="en-US" sz="1400"/>
                    </a:p>
                  </a:txBody>
                  <a:tcPr/>
                </a:tc>
              </a:tr>
            </a:tbl>
          </a:graphicData>
        </a:graphic>
      </p:graphicFrame>
      <p:grpSp>
        <p:nvGrpSpPr>
          <p:cNvPr id="7" name="组合 6"/>
          <p:cNvGrpSpPr/>
          <p:nvPr/>
        </p:nvGrpSpPr>
        <p:grpSpPr>
          <a:xfrm>
            <a:off x="2052955" y="2640330"/>
            <a:ext cx="8979384" cy="2240280"/>
            <a:chOff x="2337" y="4078"/>
            <a:chExt cx="15400" cy="4532"/>
          </a:xfrm>
        </p:grpSpPr>
        <p:sp>
          <p:nvSpPr>
            <p:cNvPr id="8" name="Rectangle 7"/>
            <p:cNvSpPr/>
            <p:nvPr/>
          </p:nvSpPr>
          <p:spPr>
            <a:xfrm>
              <a:off x="2337" y="5172"/>
              <a:ext cx="3185" cy="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SD: Speaker N</a:t>
              </a:r>
              <a:endParaRPr lang="en-US"/>
            </a:p>
          </p:txBody>
        </p:sp>
        <p:sp>
          <p:nvSpPr>
            <p:cNvPr id="10" name="Rectangle 9"/>
            <p:cNvSpPr/>
            <p:nvPr/>
          </p:nvSpPr>
          <p:spPr>
            <a:xfrm>
              <a:off x="2337" y="6623"/>
              <a:ext cx="3185" cy="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en-US">
                  <a:cs typeface="Calibri" panose="020F0502020204030204"/>
                </a:rPr>
                <a:t>STT: Audio Text</a:t>
              </a:r>
              <a:endParaRPr lang="en-US">
                <a:cs typeface="Calibri" panose="020F0502020204030204"/>
              </a:endParaRPr>
            </a:p>
          </p:txBody>
        </p:sp>
        <p:pic>
          <p:nvPicPr>
            <p:cNvPr id="25" name="Graphic 24" descr="User outlin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68" y="6838"/>
              <a:ext cx="1440" cy="1440"/>
            </a:xfrm>
            <a:prstGeom prst="rect">
              <a:avLst/>
            </a:prstGeom>
          </p:spPr>
        </p:pic>
        <p:pic>
          <p:nvPicPr>
            <p:cNvPr id="26" name="Graphic 25" descr="Call center outline"/>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68" y="4673"/>
              <a:ext cx="1440" cy="1440"/>
            </a:xfrm>
            <a:prstGeom prst="rect">
              <a:avLst/>
            </a:prstGeom>
          </p:spPr>
        </p:pic>
        <p:sp>
          <p:nvSpPr>
            <p:cNvPr id="23" name="TextBox 22"/>
            <p:cNvSpPr txBox="1"/>
            <p:nvPr/>
          </p:nvSpPr>
          <p:spPr>
            <a:xfrm>
              <a:off x="15408" y="7346"/>
              <a:ext cx="2329" cy="745"/>
            </a:xfrm>
            <a:prstGeom prst="rect">
              <a:avLst/>
            </a:prstGeom>
            <a:noFill/>
          </p:spPr>
          <p:txBody>
            <a:bodyPr wrap="square" rtlCol="0">
              <a:spAutoFit/>
            </a:bodyPr>
            <a:p>
              <a:r>
                <a:rPr lang="en-US" b="1"/>
                <a:t>Customer</a:t>
              </a:r>
              <a:endParaRPr lang="en-US" b="1"/>
            </a:p>
          </p:txBody>
        </p:sp>
        <p:sp>
          <p:nvSpPr>
            <p:cNvPr id="24" name="TextBox 23"/>
            <p:cNvSpPr txBox="1"/>
            <p:nvPr/>
          </p:nvSpPr>
          <p:spPr>
            <a:xfrm>
              <a:off x="15408" y="5138"/>
              <a:ext cx="1650" cy="745"/>
            </a:xfrm>
            <a:prstGeom prst="rect">
              <a:avLst/>
            </a:prstGeom>
            <a:noFill/>
          </p:spPr>
          <p:txBody>
            <a:bodyPr wrap="square" rtlCol="0">
              <a:spAutoFit/>
            </a:bodyPr>
            <a:p>
              <a:r>
                <a:rPr lang="en-US" b="1"/>
                <a:t>Agent</a:t>
              </a:r>
              <a:endParaRPr lang="en-US" b="1"/>
            </a:p>
          </p:txBody>
        </p:sp>
        <p:sp>
          <p:nvSpPr>
            <p:cNvPr id="6" name="Left Brace 3"/>
            <p:cNvSpPr/>
            <p:nvPr/>
          </p:nvSpPr>
          <p:spPr>
            <a:xfrm>
              <a:off x="13019" y="4592"/>
              <a:ext cx="578" cy="38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3" name="Callout: Down Arrow 42"/>
            <p:cNvSpPr/>
            <p:nvPr/>
          </p:nvSpPr>
          <p:spPr>
            <a:xfrm>
              <a:off x="8462" y="4078"/>
              <a:ext cx="4188" cy="2298"/>
            </a:xfrm>
            <a:prstGeom prst="downArrowCallout">
              <a:avLst>
                <a:gd name="adj1" fmla="val 9344"/>
                <a:gd name="adj2" fmla="val 17172"/>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r>
                <a:rPr lang="zh-CN" altLang="en-US">
                  <a:ea typeface="宋体" panose="02010600030101010101" pitchFamily="2" charset="-122"/>
                  <a:cs typeface="Calibri" panose="020F0502020204030204"/>
                </a:rPr>
                <a:t>Word2Vec Model</a:t>
              </a:r>
              <a:endParaRPr lang="zh-CN" altLang="en-US">
                <a:solidFill>
                  <a:schemeClr val="lt1"/>
                </a:solidFill>
                <a:cs typeface="Calibri" panose="020F0502020204030204"/>
              </a:endParaRPr>
            </a:p>
            <a:p>
              <a:pPr algn="ctr"/>
              <a:r>
                <a:rPr lang="en-US" altLang="zh-CN">
                  <a:ea typeface="宋体" panose="02010600030101010101" pitchFamily="2" charset="-122"/>
                  <a:cs typeface="Calibri" panose="020F0502020204030204"/>
                </a:rPr>
                <a:t>(Word Mover's Distance)</a:t>
              </a:r>
              <a:endParaRPr lang="zh-CN" altLang="en-US">
                <a:ea typeface="宋体" panose="02010600030101010101" pitchFamily="2" charset="-122"/>
                <a:cs typeface="Calibri" panose="020F0502020204030204"/>
              </a:endParaRPr>
            </a:p>
          </p:txBody>
        </p:sp>
        <p:sp>
          <p:nvSpPr>
            <p:cNvPr id="44" name="Callout: Up Arrow 43"/>
            <p:cNvSpPr/>
            <p:nvPr/>
          </p:nvSpPr>
          <p:spPr>
            <a:xfrm>
              <a:off x="6300" y="6560"/>
              <a:ext cx="3958" cy="2050"/>
            </a:xfrm>
            <a:prstGeom prst="upArrowCallout">
              <a:avLst>
                <a:gd name="adj1" fmla="val 12528"/>
                <a:gd name="adj2" fmla="val 20011"/>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cs typeface="Calibri" panose="020F0502020204030204"/>
                </a:rPr>
                <a:t>Checklist </a:t>
              </a:r>
              <a:endParaRPr lang="en-US">
                <a:cs typeface="Calibri" panose="020F0502020204030204"/>
              </a:endParaRPr>
            </a:p>
            <a:p>
              <a:pPr algn="ctr"/>
              <a:r>
                <a:rPr lang="en-US">
                  <a:cs typeface="Calibri" panose="020F0502020204030204"/>
                </a:rPr>
                <a:t>(Template)</a:t>
              </a:r>
              <a:endParaRPr lang="en-US"/>
            </a:p>
          </p:txBody>
        </p:sp>
        <p:sp>
          <p:nvSpPr>
            <p:cNvPr id="12" name="Right Bracket 11"/>
            <p:cNvSpPr/>
            <p:nvPr/>
          </p:nvSpPr>
          <p:spPr>
            <a:xfrm>
              <a:off x="5523" y="5589"/>
              <a:ext cx="177" cy="1833"/>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45" name="Arrow: Right 44"/>
            <p:cNvSpPr/>
            <p:nvPr/>
          </p:nvSpPr>
          <p:spPr>
            <a:xfrm>
              <a:off x="5700" y="6318"/>
              <a:ext cx="7254" cy="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What is the labeling used for? </a:t>
            </a:r>
            <a:endParaRPr lang="en-US" altLang="zh-CN" b="1">
              <a:sym typeface="+mn-ea"/>
            </a:endParaRPr>
          </a:p>
          <a:p>
            <a:r>
              <a:rPr lang="zh-CN" altLang="en-US"/>
              <a:t>Labeling is to identify which of Speaker 0 and Speaker 1 distinguished by SD module is the Agent and which is the Customer</a:t>
            </a:r>
            <a:r>
              <a:rPr lang="en-US" altLang="zh-CN"/>
              <a:t>. </a:t>
            </a:r>
            <a:r>
              <a:rPr lang="zh-CN" altLang="en-US"/>
              <a:t>Distinguishing Agent and Customer is helpful for subsequent analysis of a series of use cases.</a:t>
            </a:r>
            <a:endParaRPr lang="zh-CN" altLang="en-US"/>
          </a:p>
          <a:p>
            <a:pPr marL="0" indent="0">
              <a:buNone/>
            </a:pPr>
            <a:endParaRPr lang="zh-CN" altLang="en-US" b="1">
              <a:sym typeface="+mn-ea"/>
            </a:endParaRPr>
          </a:p>
          <a:p>
            <a:endParaRPr lang="zh-CN" altLang="en-US"/>
          </a:p>
        </p:txBody>
      </p:sp>
      <p:pic>
        <p:nvPicPr>
          <p:cNvPr id="1742902670" name="Picture 174290267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0420" y="3302000"/>
            <a:ext cx="8627110" cy="226441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Labeling</a:t>
            </a:r>
            <a:endParaRPr lang="en-US" altLang="zh-CN"/>
          </a:p>
        </p:txBody>
      </p:sp>
      <p:sp>
        <p:nvSpPr>
          <p:cNvPr id="3" name="内容占位符 2"/>
          <p:cNvSpPr>
            <a:spLocks noGrp="1"/>
          </p:cNvSpPr>
          <p:nvPr>
            <p:ph idx="1"/>
          </p:nvPr>
        </p:nvSpPr>
        <p:spPr>
          <a:xfrm>
            <a:off x="438220" y="1313870"/>
            <a:ext cx="10969200" cy="4759200"/>
          </a:xfrm>
        </p:spPr>
        <p:txBody>
          <a:bodyPr/>
          <a:p>
            <a:r>
              <a:rPr lang="en-US" altLang="zh-CN" b="1">
                <a:sym typeface="+mn-ea"/>
              </a:rPr>
              <a:t>H</a:t>
            </a:r>
            <a:r>
              <a:rPr lang="zh-CN" altLang="en-US" b="1">
                <a:sym typeface="+mn-ea"/>
              </a:rPr>
              <a:t>ow does it work?</a:t>
            </a:r>
            <a:endParaRPr lang="zh-CN" altLang="en-US" b="1">
              <a:sym typeface="+mn-ea"/>
            </a:endParaRPr>
          </a:p>
          <a:p>
            <a:r>
              <a:rPr lang="en-US" altLang="zh-CN">
                <a:sym typeface="+mn-ea"/>
              </a:rPr>
              <a:t>A</a:t>
            </a:r>
            <a:r>
              <a:rPr lang="zh-CN" altLang="en-US">
                <a:sym typeface="+mn-ea"/>
              </a:rPr>
              <a:t>fter we have the discrimination results of Speaker 0 and Speaker 1 of SD and the text results of STT, we use the </a:t>
            </a:r>
            <a:r>
              <a:rPr lang="zh-CN" altLang="en-US" b="1">
                <a:sym typeface="+mn-ea"/>
              </a:rPr>
              <a:t>Agent speech template</a:t>
            </a:r>
            <a:r>
              <a:rPr lang="zh-CN" altLang="en-US">
                <a:sym typeface="+mn-ea"/>
              </a:rPr>
              <a:t> (In current case called 'checklist') given by the company to calculate the similarity between the speech template and the text of speakers respectively. The more similar speaker is labeled as Agent, and the other is labeled as Customer.</a:t>
            </a:r>
            <a:endParaRPr lang="zh-CN" altLang="en-US">
              <a:sym typeface="+mn-ea"/>
            </a:endParaRPr>
          </a:p>
          <a:p>
            <a:r>
              <a:rPr lang="zh-CN" altLang="en-US">
                <a:sym typeface="+mn-ea"/>
              </a:rPr>
              <a:t>In a more theoretical process, we will convert the text from Speaker 0 and Speaker 1 and the speech template into vectors through the pre-trained </a:t>
            </a:r>
            <a:r>
              <a:rPr lang="zh-CN" altLang="en-US" b="1">
                <a:sym typeface="+mn-ea"/>
              </a:rPr>
              <a:t>Word2Vec model</a:t>
            </a:r>
            <a:r>
              <a:rPr lang="zh-CN" altLang="en-US">
                <a:sym typeface="+mn-ea"/>
              </a:rPr>
              <a:t> and calculate the similarity through Word Mover's Distance. The smaller the distance, the more similar the text is. If the text is more similar to the Agent speech template, label the speaker as Agent.</a:t>
            </a:r>
            <a:endParaRPr lang="zh-CN" altLang="en-US">
              <a:sym typeface="+mn-ea"/>
            </a:endParaRPr>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Maintain</a:t>
            </a:r>
            <a:endParaRPr lang="en-US" altLang="zh-CN"/>
          </a:p>
        </p:txBody>
      </p:sp>
      <p:sp>
        <p:nvSpPr>
          <p:cNvPr id="3" name="内容占位符 2"/>
          <p:cNvSpPr>
            <a:spLocks noGrp="1"/>
          </p:cNvSpPr>
          <p:nvPr>
            <p:ph idx="1"/>
          </p:nvPr>
        </p:nvSpPr>
        <p:spPr>
          <a:xfrm>
            <a:off x="438220" y="1313870"/>
            <a:ext cx="10969200" cy="4759200"/>
          </a:xfrm>
        </p:spPr>
        <p:txBody>
          <a:bodyPr/>
          <a:p>
            <a:r>
              <a:rPr lang="zh-CN" altLang="en-US" b="1">
                <a:sym typeface="+mn-ea"/>
              </a:rPr>
              <a:t>When does it need to be maintained?</a:t>
            </a:r>
            <a:endParaRPr lang="zh-CN" altLang="en-US" b="1">
              <a:sym typeface="+mn-ea"/>
            </a:endParaRPr>
          </a:p>
          <a:p>
            <a:r>
              <a:rPr lang="zh-CN" altLang="en-US"/>
              <a:t>At present, the common phrases used by </a:t>
            </a:r>
            <a:r>
              <a:rPr lang="en-US" altLang="zh-CN"/>
              <a:t>Agent</a:t>
            </a:r>
            <a:r>
              <a:rPr lang="zh-CN" altLang="en-US"/>
              <a:t> in the application scenarios of </a:t>
            </a:r>
            <a:r>
              <a:rPr lang="zh-CN" altLang="en-US" b="1"/>
              <a:t>Mystery S</a:t>
            </a:r>
            <a:r>
              <a:rPr lang="en-US" altLang="zh-CN" b="1"/>
              <a:t>hopping</a:t>
            </a:r>
            <a:r>
              <a:rPr lang="zh-CN" altLang="en-US"/>
              <a:t> and </a:t>
            </a:r>
            <a:r>
              <a:rPr lang="zh-CN" altLang="en-US" b="1"/>
              <a:t>Call Center</a:t>
            </a:r>
            <a:r>
              <a:rPr lang="zh-CN" altLang="en-US"/>
              <a:t> have been added to </a:t>
            </a:r>
            <a:r>
              <a:rPr lang="zh-CN" altLang="en-US" b="1"/>
              <a:t>checklist.txt</a:t>
            </a:r>
            <a:r>
              <a:rPr lang="zh-CN" altLang="en-US"/>
              <a:t>.</a:t>
            </a:r>
            <a:endParaRPr lang="zh-CN" altLang="en-US"/>
          </a:p>
          <a:p>
            <a:r>
              <a:rPr lang="zh-CN" altLang="en-US"/>
              <a:t>If you </a:t>
            </a:r>
            <a:r>
              <a:rPr lang="zh-CN" altLang="en-US" b="1"/>
              <a:t>change </a:t>
            </a:r>
            <a:r>
              <a:rPr lang="en-US" altLang="zh-CN" b="1"/>
              <a:t>to </a:t>
            </a:r>
            <a:r>
              <a:rPr lang="zh-CN" altLang="en-US" b="1"/>
              <a:t>a new business scenario</a:t>
            </a:r>
            <a:r>
              <a:rPr lang="zh-CN" altLang="en-US"/>
              <a:t>, it is best to modify checklist.txt and retrain the Word2Vec model in colab (very convenient and fast</a:t>
            </a:r>
            <a:r>
              <a:rPr lang="en-US" altLang="zh-CN"/>
              <a:t>(a few seconds)</a:t>
            </a:r>
            <a:r>
              <a:rPr lang="zh-CN" altLang="en-US"/>
              <a:t>).</a:t>
            </a:r>
            <a:endParaRPr lang="zh-CN" altLang="en-US"/>
          </a:p>
          <a:p>
            <a:r>
              <a:rPr lang="zh-CN" altLang="en-US"/>
              <a:t>If maintenance is required, first maintain the checklist.txt, and then use the new checklist.txt to retrain the Word2Vec model.</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p:txBody>
          <a:bodyPr/>
          <a:p>
            <a:r>
              <a:rPr lang="en-US" altLang="zh-CN"/>
              <a:t>Path: main/pretrained-model/label/checklist.txt</a:t>
            </a:r>
            <a:endParaRPr lang="en-US" altLang="zh-CN"/>
          </a:p>
          <a:p>
            <a:r>
              <a:rPr lang="en-US" altLang="zh-CN"/>
              <a:t>checklist.txt example: </a:t>
            </a:r>
            <a:endParaRPr lang="en-US" altLang="zh-CN"/>
          </a:p>
        </p:txBody>
      </p:sp>
      <p:pic>
        <p:nvPicPr>
          <p:cNvPr id="4" name="图片 3"/>
          <p:cNvPicPr>
            <a:picLocks noChangeAspect="1"/>
          </p:cNvPicPr>
          <p:nvPr/>
        </p:nvPicPr>
        <p:blipFill>
          <a:blip r:embed="rId1"/>
          <a:stretch>
            <a:fillRect/>
          </a:stretch>
        </p:blipFill>
        <p:spPr>
          <a:xfrm>
            <a:off x="2545715" y="2641600"/>
            <a:ext cx="5944870" cy="24568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Maintain labeling t</a:t>
            </a:r>
            <a:r>
              <a:rPr lang="zh-CN" altLang="en-US">
                <a:sym typeface="+mn-ea"/>
              </a:rPr>
              <a:t>emplate</a:t>
            </a:r>
            <a:endParaRPr lang="zh-CN" altLang="en-US">
              <a:sym typeface="+mn-ea"/>
            </a:endParaRPr>
          </a:p>
        </p:txBody>
      </p:sp>
      <p:sp>
        <p:nvSpPr>
          <p:cNvPr id="3" name="内容占位符 2"/>
          <p:cNvSpPr>
            <a:spLocks noGrp="1"/>
          </p:cNvSpPr>
          <p:nvPr>
            <p:ph idx="1"/>
          </p:nvPr>
        </p:nvSpPr>
        <p:spPr>
          <a:xfrm>
            <a:off x="608330" y="1490345"/>
            <a:ext cx="11516360" cy="5275580"/>
          </a:xfrm>
        </p:spPr>
        <p:txBody>
          <a:bodyPr>
            <a:normAutofit lnSpcReduction="10000"/>
          </a:bodyPr>
          <a:p>
            <a:r>
              <a:rPr lang="en-US" altLang="zh-CN"/>
              <a:t>checklist.txt example: </a:t>
            </a:r>
            <a:endParaRPr lang="en-US" altLang="zh-CN"/>
          </a:p>
          <a:p>
            <a:endParaRPr lang="en-US" altLang="zh-CN"/>
          </a:p>
          <a:p>
            <a:endParaRPr lang="en-US" altLang="zh-CN"/>
          </a:p>
          <a:p>
            <a:endParaRPr lang="en-US" altLang="zh-CN"/>
          </a:p>
          <a:p>
            <a:endParaRPr lang="en-US" altLang="zh-CN"/>
          </a:p>
          <a:p>
            <a:endParaRPr lang="en-US" altLang="zh-CN"/>
          </a:p>
          <a:p>
            <a:endParaRPr lang="en-US" altLang="zh-CN" b="1"/>
          </a:p>
          <a:p>
            <a:r>
              <a:rPr lang="en-US" altLang="zh-CN" b="1"/>
              <a:t>How to maintain?</a:t>
            </a:r>
            <a:endParaRPr lang="en-US" altLang="zh-CN" b="1"/>
          </a:p>
          <a:p>
            <a:r>
              <a:rPr lang="en-US" altLang="zh-CN"/>
              <a:t>You can directly add the commonly used text of </a:t>
            </a:r>
            <a:r>
              <a:rPr lang="en-US" altLang="zh-CN" b="1"/>
              <a:t>Agent</a:t>
            </a:r>
            <a:r>
              <a:rPr lang="zh-CN" altLang="en-US" b="1"/>
              <a:t>（</a:t>
            </a:r>
            <a:r>
              <a:rPr lang="en-US" altLang="zh-CN" b="1"/>
              <a:t>not Customer)</a:t>
            </a:r>
            <a:r>
              <a:rPr lang="en-US" altLang="zh-CN"/>
              <a:t> in this txt, the more data the better. Then put the checklist.txt under the path: </a:t>
            </a:r>
            <a:r>
              <a:rPr lang="en-US" altLang="zh-CN">
                <a:sym typeface="+mn-ea"/>
              </a:rPr>
              <a:t>main/pretrained/model/label/checklist.txt</a:t>
            </a:r>
            <a:endParaRPr lang="en-US" altLang="zh-CN">
              <a:sym typeface="+mn-ea"/>
            </a:endParaRPr>
          </a:p>
          <a:p>
            <a:r>
              <a:rPr lang="en-US" altLang="zh-CN"/>
              <a:t>Next, train a new Word2Vec model with this new checklist.txt!</a:t>
            </a:r>
            <a:endParaRPr lang="en-US" altLang="zh-CN"/>
          </a:p>
        </p:txBody>
      </p:sp>
      <p:pic>
        <p:nvPicPr>
          <p:cNvPr id="4" name="图片 3"/>
          <p:cNvPicPr>
            <a:picLocks noChangeAspect="1"/>
          </p:cNvPicPr>
          <p:nvPr/>
        </p:nvPicPr>
        <p:blipFill>
          <a:blip r:embed="rId1"/>
          <a:stretch>
            <a:fillRect/>
          </a:stretch>
        </p:blipFill>
        <p:spPr>
          <a:xfrm>
            <a:off x="2764790" y="2034540"/>
            <a:ext cx="5944870" cy="245681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Code: </a:t>
            </a:r>
            <a:r>
              <a:rPr lang="en-US" altLang="zh-CN" b="1">
                <a:sym typeface="+mn-ea"/>
              </a:rPr>
              <a:t>in the ucloud folder Documentation/Labeling model maintain(retrain)</a:t>
            </a:r>
            <a:endParaRPr lang="en-US" altLang="zh-CN" b="1">
              <a:sym typeface="+mn-ea"/>
            </a:endParaRPr>
          </a:p>
          <a:p>
            <a:r>
              <a:rPr lang="en-US" altLang="zh-CN"/>
              <a:t>Labelling_w2vtrainmodel.ipynb (train on colab) (recommend)</a:t>
            </a:r>
            <a:endParaRPr lang="en-US" altLang="zh-CN"/>
          </a:p>
          <a:p>
            <a:r>
              <a:rPr lang="en-US" altLang="zh-CN"/>
              <a:t>labelling_w2vtrainmodel.py (train on prem)</a:t>
            </a:r>
            <a:endParaRPr lang="en-US" altLang="zh-CN"/>
          </a:p>
          <a:p>
            <a:r>
              <a:rPr lang="en-US" altLang="zh-CN" b="1"/>
              <a:t>Workflow:</a:t>
            </a:r>
            <a:endParaRPr lang="en-US" altLang="zh-CN" b="1"/>
          </a:p>
          <a:p>
            <a:endParaRPr lang="en-US" altLang="zh-CN" b="1"/>
          </a:p>
        </p:txBody>
      </p:sp>
      <p:pic>
        <p:nvPicPr>
          <p:cNvPr id="176278422" name="Picture 1762784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29055" y="3463925"/>
            <a:ext cx="9745345" cy="292417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Retrain the Word2Vec model on colab</a:t>
            </a:r>
            <a:endParaRPr lang="zh-CN" altLang="en-US"/>
          </a:p>
        </p:txBody>
      </p:sp>
      <p:sp>
        <p:nvSpPr>
          <p:cNvPr id="3" name="内容占位符 2"/>
          <p:cNvSpPr>
            <a:spLocks noGrp="1"/>
          </p:cNvSpPr>
          <p:nvPr>
            <p:ph idx="1"/>
          </p:nvPr>
        </p:nvSpPr>
        <p:spPr/>
        <p:txBody>
          <a:bodyPr/>
          <a:p>
            <a:r>
              <a:rPr lang="en-US" altLang="zh-CN" b="1"/>
              <a:t>Need to prepare: </a:t>
            </a:r>
            <a:endParaRPr lang="en-US" altLang="zh-CN" b="1"/>
          </a:p>
          <a:p>
            <a:r>
              <a:rPr lang="en-US" altLang="zh-CN">
                <a:sym typeface="+mn-ea"/>
              </a:rPr>
              <a:t>checklist.txt with common text of Agent</a:t>
            </a:r>
            <a:endParaRPr lang="en-US" altLang="zh-CN">
              <a:sym typeface="+mn-ea"/>
            </a:endParaRPr>
          </a:p>
          <a:p>
            <a:r>
              <a:rPr lang="en-US" altLang="zh-CN" b="1">
                <a:sym typeface="+mn-ea"/>
              </a:rPr>
              <a:t>How to use code: </a:t>
            </a:r>
            <a:endParaRPr lang="en-US" altLang="zh-CN" b="1">
              <a:sym typeface="+mn-ea"/>
            </a:endParaRPr>
          </a:p>
          <a:p>
            <a:r>
              <a:rPr lang="en-US" altLang="zh-CN">
                <a:sym typeface="+mn-ea"/>
              </a:rPr>
              <a:t>1. Put the path of checklist.txt here.</a:t>
            </a:r>
            <a:endParaRPr lang="en-US" altLang="zh-CN">
              <a:sym typeface="+mn-ea"/>
            </a:endParaRPr>
          </a:p>
          <a:p>
            <a:endParaRPr lang="en-US" altLang="zh-CN" b="1">
              <a:sym typeface="+mn-ea"/>
            </a:endParaRPr>
          </a:p>
        </p:txBody>
      </p:sp>
      <p:pic>
        <p:nvPicPr>
          <p:cNvPr id="4" name="图片 3"/>
          <p:cNvPicPr>
            <a:picLocks noChangeAspect="1"/>
          </p:cNvPicPr>
          <p:nvPr/>
        </p:nvPicPr>
        <p:blipFill>
          <a:blip r:embed="rId1"/>
          <a:stretch>
            <a:fillRect/>
          </a:stretch>
        </p:blipFill>
        <p:spPr>
          <a:xfrm>
            <a:off x="1090295" y="3806825"/>
            <a:ext cx="6360795" cy="196088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TABLE_BEAUTIFY" val="smartTable{74cfda6c-66d4-4d87-b891-304ef14518b6}"/>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2977</Words>
  <Application>WPS 演示</Application>
  <PresentationFormat>宽屏</PresentationFormat>
  <Paragraphs>113</Paragraphs>
  <Slides>10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微软雅黑</vt:lpstr>
      <vt:lpstr>Wingdings</vt:lpstr>
      <vt:lpstr>Arial</vt:lpstr>
      <vt:lpstr>Calibri</vt:lpstr>
      <vt:lpstr>Calibri</vt:lpstr>
      <vt:lpstr>Arial Unicode MS</vt:lpstr>
      <vt:lpstr>Office 主题​​</vt:lpstr>
      <vt:lpstr>Labeling maintenance</vt:lpstr>
      <vt:lpstr>Labeling</vt:lpstr>
      <vt:lpstr>Labeling</vt:lpstr>
      <vt:lpstr>Labeling</vt:lpstr>
      <vt:lpstr>Maintain</vt:lpstr>
      <vt:lpstr>Maintain labeling template</vt:lpstr>
      <vt:lpstr>Maintain labeling template</vt:lpstr>
      <vt:lpstr>Retrain the Word2Vec model on colab</vt:lpstr>
      <vt:lpstr>Retrain the Word2Vec model on colab</vt:lpstr>
      <vt:lpstr>Retrain the Word2Vec model on colab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可爱多果果</cp:lastModifiedBy>
  <cp:revision>206</cp:revision>
  <dcterms:created xsi:type="dcterms:W3CDTF">2019-06-19T02:08:00Z</dcterms:created>
  <dcterms:modified xsi:type="dcterms:W3CDTF">2022-06-27T03:00:54Z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