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9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21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6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5038" y="762507"/>
            <a:ext cx="3112770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65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879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2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352925"/>
            <a:chOff x="0" y="0"/>
            <a:chExt cx="12192000" cy="4352925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biLevel thresh="25000"/>
            </a:blip>
            <a:stretch>
              <a:fillRect/>
            </a:stretch>
          </p:blipFill>
          <p:spPr>
            <a:xfrm>
              <a:off x="0" y="0"/>
              <a:ext cx="12191996" cy="4352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454151" y="0"/>
              <a:ext cx="11734800" cy="4352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0" y="0"/>
              <a:ext cx="8543544" cy="4352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6062472" y="0"/>
              <a:ext cx="5010912" cy="34381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3563" y="2172715"/>
            <a:ext cx="8157845" cy="142731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>
              <a:lnSpc>
                <a:spcPts val="5210"/>
              </a:lnSpc>
              <a:spcBef>
                <a:spcPts val="730"/>
              </a:spcBef>
            </a:pPr>
            <a:r>
              <a:rPr lang="en-US" sz="4800" dirty="0">
                <a:solidFill>
                  <a:srgbClr val="FFFFFF"/>
                </a:solidFill>
                <a:latin typeface="Calibri Light"/>
                <a:cs typeface="Calibri Light"/>
              </a:rPr>
              <a:t>Understanding Customer Churn : Comprehensive Analysis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9421" y="5373116"/>
            <a:ext cx="203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libri"/>
                <a:cs typeface="Calibri"/>
              </a:rPr>
              <a:t>B</a:t>
            </a:r>
            <a:r>
              <a:rPr lang="en-US" sz="2400" spc="-70" dirty="0">
                <a:latin typeface="Calibri"/>
                <a:cs typeface="Calibri"/>
              </a:rPr>
              <a:t>y</a:t>
            </a:r>
            <a:r>
              <a:rPr sz="2400" spc="-7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spc="-55" dirty="0">
                <a:latin typeface="Calibri"/>
                <a:cs typeface="Calibri"/>
              </a:rPr>
              <a:t>Purity Kibaki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0F13-F96B-2071-2A93-9B77BD4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95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5093335" cy="6858000"/>
          </a:xfrm>
          <a:custGeom>
            <a:avLst/>
            <a:gdLst/>
            <a:ahLst/>
            <a:cxnLst/>
            <a:rect l="l" t="t" r="r" b="b"/>
            <a:pathLst>
              <a:path w="5093335" h="6858000">
                <a:moveTo>
                  <a:pt x="5093209" y="0"/>
                </a:moveTo>
                <a:lnTo>
                  <a:pt x="0" y="0"/>
                </a:lnTo>
                <a:lnTo>
                  <a:pt x="0" y="6857999"/>
                </a:lnTo>
                <a:lnTo>
                  <a:pt x="5093209" y="6857999"/>
                </a:lnTo>
                <a:lnTo>
                  <a:pt x="509320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3480" y="2809747"/>
            <a:ext cx="2280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FFFF"/>
                </a:solidFill>
                <a:latin typeface="Calibri Light"/>
                <a:cs typeface="Calibri Light"/>
              </a:rPr>
              <a:t>Outline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8388" y="681465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6"/>
                </a:lnTo>
                <a:lnTo>
                  <a:pt x="6929" y="92957"/>
                </a:lnTo>
                <a:lnTo>
                  <a:pt x="0" y="135917"/>
                </a:lnTo>
                <a:lnTo>
                  <a:pt x="0" y="679570"/>
                </a:lnTo>
                <a:lnTo>
                  <a:pt x="6929" y="722531"/>
                </a:lnTo>
                <a:lnTo>
                  <a:pt x="26224" y="759842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2"/>
                </a:lnTo>
                <a:lnTo>
                  <a:pt x="6256710" y="722531"/>
                </a:lnTo>
                <a:lnTo>
                  <a:pt x="6263640" y="679570"/>
                </a:lnTo>
                <a:lnTo>
                  <a:pt x="6263640" y="135917"/>
                </a:lnTo>
                <a:lnTo>
                  <a:pt x="6256710" y="92957"/>
                </a:lnTo>
                <a:lnTo>
                  <a:pt x="6237415" y="55646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8388" y="1594874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6"/>
                </a:lnTo>
                <a:lnTo>
                  <a:pt x="6929" y="92957"/>
                </a:lnTo>
                <a:lnTo>
                  <a:pt x="0" y="135917"/>
                </a:lnTo>
                <a:lnTo>
                  <a:pt x="0" y="679571"/>
                </a:lnTo>
                <a:lnTo>
                  <a:pt x="6929" y="722532"/>
                </a:lnTo>
                <a:lnTo>
                  <a:pt x="26224" y="759843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3"/>
                </a:lnTo>
                <a:lnTo>
                  <a:pt x="6256710" y="722532"/>
                </a:lnTo>
                <a:lnTo>
                  <a:pt x="6263640" y="679571"/>
                </a:lnTo>
                <a:lnTo>
                  <a:pt x="6263640" y="135917"/>
                </a:lnTo>
                <a:lnTo>
                  <a:pt x="6256710" y="92957"/>
                </a:lnTo>
                <a:lnTo>
                  <a:pt x="6237415" y="55646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55C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8388" y="2508285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6"/>
                </a:lnTo>
                <a:lnTo>
                  <a:pt x="6929" y="92957"/>
                </a:lnTo>
                <a:lnTo>
                  <a:pt x="0" y="135917"/>
                </a:lnTo>
                <a:lnTo>
                  <a:pt x="0" y="679570"/>
                </a:lnTo>
                <a:lnTo>
                  <a:pt x="6929" y="722531"/>
                </a:lnTo>
                <a:lnTo>
                  <a:pt x="26224" y="759842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2"/>
                </a:lnTo>
                <a:lnTo>
                  <a:pt x="6256710" y="722531"/>
                </a:lnTo>
                <a:lnTo>
                  <a:pt x="6263640" y="679570"/>
                </a:lnTo>
                <a:lnTo>
                  <a:pt x="6263640" y="135917"/>
                </a:lnTo>
                <a:lnTo>
                  <a:pt x="6256710" y="92957"/>
                </a:lnTo>
                <a:lnTo>
                  <a:pt x="6237415" y="55646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50C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625038" y="762507"/>
            <a:ext cx="3112770" cy="2231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</a:rPr>
              <a:t>Background</a:t>
            </a:r>
            <a:endParaRPr sz="2800" dirty="0"/>
          </a:p>
          <a:p>
            <a:pPr marL="12700" marR="5080">
              <a:lnSpc>
                <a:spcPts val="7200"/>
              </a:lnSpc>
              <a:spcBef>
                <a:spcPts val="560"/>
              </a:spcBef>
            </a:pPr>
            <a:r>
              <a:rPr sz="2800" dirty="0">
                <a:solidFill>
                  <a:srgbClr val="FFFFFF"/>
                </a:solidFill>
              </a:rPr>
              <a:t>Business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Problem </a:t>
            </a:r>
            <a:r>
              <a:rPr sz="2800" spc="-20" dirty="0">
                <a:solidFill>
                  <a:srgbClr val="FFFFFF"/>
                </a:solidFill>
              </a:rPr>
              <a:t>Data</a:t>
            </a: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5468388" y="3421695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6"/>
                </a:lnTo>
                <a:lnTo>
                  <a:pt x="6929" y="92957"/>
                </a:lnTo>
                <a:lnTo>
                  <a:pt x="0" y="135917"/>
                </a:lnTo>
                <a:lnTo>
                  <a:pt x="0" y="679571"/>
                </a:lnTo>
                <a:lnTo>
                  <a:pt x="6929" y="722532"/>
                </a:lnTo>
                <a:lnTo>
                  <a:pt x="26224" y="759843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3"/>
                </a:lnTo>
                <a:lnTo>
                  <a:pt x="6256710" y="722532"/>
                </a:lnTo>
                <a:lnTo>
                  <a:pt x="6263640" y="679571"/>
                </a:lnTo>
                <a:lnTo>
                  <a:pt x="6263640" y="135917"/>
                </a:lnTo>
                <a:lnTo>
                  <a:pt x="6256710" y="92957"/>
                </a:lnTo>
                <a:lnTo>
                  <a:pt x="6237415" y="55646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4BC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8388" y="4335105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7"/>
                </a:lnTo>
                <a:lnTo>
                  <a:pt x="6929" y="92958"/>
                </a:lnTo>
                <a:lnTo>
                  <a:pt x="0" y="135919"/>
                </a:lnTo>
                <a:lnTo>
                  <a:pt x="0" y="679571"/>
                </a:lnTo>
                <a:lnTo>
                  <a:pt x="6929" y="722532"/>
                </a:lnTo>
                <a:lnTo>
                  <a:pt x="26224" y="759843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3"/>
                </a:lnTo>
                <a:lnTo>
                  <a:pt x="6256710" y="722532"/>
                </a:lnTo>
                <a:lnTo>
                  <a:pt x="6263640" y="679571"/>
                </a:lnTo>
                <a:lnTo>
                  <a:pt x="6263640" y="135919"/>
                </a:lnTo>
                <a:lnTo>
                  <a:pt x="6256710" y="92958"/>
                </a:lnTo>
                <a:lnTo>
                  <a:pt x="6237415" y="55647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4AB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8388" y="5248516"/>
            <a:ext cx="6263640" cy="815975"/>
          </a:xfrm>
          <a:custGeom>
            <a:avLst/>
            <a:gdLst/>
            <a:ahLst/>
            <a:cxnLst/>
            <a:rect l="l" t="t" r="r" b="b"/>
            <a:pathLst>
              <a:path w="6263640" h="815975">
                <a:moveTo>
                  <a:pt x="6127722" y="0"/>
                </a:moveTo>
                <a:lnTo>
                  <a:pt x="135917" y="0"/>
                </a:lnTo>
                <a:lnTo>
                  <a:pt x="92957" y="6929"/>
                </a:lnTo>
                <a:lnTo>
                  <a:pt x="55646" y="26224"/>
                </a:lnTo>
                <a:lnTo>
                  <a:pt x="26224" y="55646"/>
                </a:lnTo>
                <a:lnTo>
                  <a:pt x="6929" y="92957"/>
                </a:lnTo>
                <a:lnTo>
                  <a:pt x="0" y="135917"/>
                </a:lnTo>
                <a:lnTo>
                  <a:pt x="0" y="679571"/>
                </a:lnTo>
                <a:lnTo>
                  <a:pt x="6929" y="722532"/>
                </a:lnTo>
                <a:lnTo>
                  <a:pt x="26224" y="759842"/>
                </a:lnTo>
                <a:lnTo>
                  <a:pt x="55646" y="789265"/>
                </a:lnTo>
                <a:lnTo>
                  <a:pt x="92957" y="808560"/>
                </a:lnTo>
                <a:lnTo>
                  <a:pt x="135917" y="815489"/>
                </a:lnTo>
                <a:lnTo>
                  <a:pt x="6127722" y="815489"/>
                </a:lnTo>
                <a:lnTo>
                  <a:pt x="6170682" y="808560"/>
                </a:lnTo>
                <a:lnTo>
                  <a:pt x="6207993" y="789265"/>
                </a:lnTo>
                <a:lnTo>
                  <a:pt x="6237415" y="759842"/>
                </a:lnTo>
                <a:lnTo>
                  <a:pt x="6256710" y="722532"/>
                </a:lnTo>
                <a:lnTo>
                  <a:pt x="6263640" y="679571"/>
                </a:lnTo>
                <a:lnTo>
                  <a:pt x="6263640" y="135917"/>
                </a:lnTo>
                <a:lnTo>
                  <a:pt x="6256710" y="92957"/>
                </a:lnTo>
                <a:lnTo>
                  <a:pt x="6237415" y="55646"/>
                </a:lnTo>
                <a:lnTo>
                  <a:pt x="6207993" y="26224"/>
                </a:lnTo>
                <a:lnTo>
                  <a:pt x="6170682" y="6929"/>
                </a:lnTo>
                <a:lnTo>
                  <a:pt x="6127722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5038" y="3502659"/>
            <a:ext cx="2110740" cy="2156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ETHODOLOGY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7200"/>
              </a:lnSpc>
              <a:spcBef>
                <a:spcPts val="560"/>
              </a:spcBef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FINDINGS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ONCLUSIONS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 Light"/>
                <a:cs typeface="Calibri Light"/>
              </a:rPr>
              <a:t>Background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4170" y="2421635"/>
            <a:ext cx="6410960" cy="174406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Customer churn impacts every organization. In the case of this telecommunications company, the root causes are initially identified. </a:t>
            </a:r>
          </a:p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Machine learning techniques are then employed to determine which models yield the most precise forecasts for future predictions.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 descr="Stick figure families holding hand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1913867"/>
            <a:ext cx="4635571" cy="30903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0933" y="2115116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>
                <a:moveTo>
                  <a:pt x="0" y="0"/>
                </a:moveTo>
                <a:lnTo>
                  <a:pt x="6309360" y="1"/>
                </a:lnTo>
              </a:path>
            </a:pathLst>
          </a:custGeom>
          <a:ln w="19050">
            <a:solidFill>
              <a:srgbClr val="63C3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699" y="2728467"/>
            <a:ext cx="1778000" cy="118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2705" marR="5080" indent="-40640">
              <a:lnSpc>
                <a:spcPts val="4320"/>
              </a:lnSpc>
              <a:spcBef>
                <a:spcPts val="645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Business </a:t>
            </a: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Problem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998" y="995171"/>
            <a:ext cx="6097270" cy="16383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Maximize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customer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Minimize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customer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turnover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causes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customer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turnover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4D031-ECF5-8131-7BA2-597FE7BA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98" y="2633471"/>
            <a:ext cx="6541001" cy="34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595" y="3277107"/>
            <a:ext cx="967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998" y="2034540"/>
            <a:ext cx="5900420" cy="10169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21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Telecom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lang="en-US" sz="2000" dirty="0">
                <a:latin typeface="Calibri"/>
                <a:cs typeface="Calibri"/>
              </a:rPr>
              <a:t> available on Kaggle with 3,333 customers.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Contains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including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198" y="3027171"/>
            <a:ext cx="2078989" cy="17170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Calibri"/>
                <a:cs typeface="Calibri"/>
              </a:rPr>
              <a:t>daytime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Calibri"/>
                <a:cs typeface="Calibri"/>
              </a:rPr>
              <a:t>night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International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Calibri"/>
                <a:cs typeface="Calibri"/>
              </a:rPr>
              <a:t>Customer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service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calls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International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plan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Churn/turnover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277107"/>
            <a:ext cx="2895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Method</a:t>
            </a:r>
            <a:r>
              <a:rPr lang="en-US"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ology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998" y="2416047"/>
            <a:ext cx="4967605" cy="241091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significance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10" dirty="0">
                <a:latin typeface="Calibri"/>
                <a:cs typeface="Calibri"/>
              </a:rPr>
              <a:t>Address class imbalance</a:t>
            </a: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10" dirty="0">
                <a:latin typeface="Calibri"/>
                <a:cs typeface="Calibri"/>
              </a:rPr>
              <a:t>Remove non-necessary variables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Split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lang="en-US" sz="2000" spc="-4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lang="en-US" sz="2000" spc="-25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25" dirty="0">
                <a:latin typeface="Calibri"/>
                <a:cs typeface="Calibri"/>
              </a:rPr>
              <a:t>Employ Feature selection</a:t>
            </a: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25" dirty="0">
                <a:latin typeface="Calibri"/>
                <a:cs typeface="Calibri"/>
              </a:rPr>
              <a:t>Implement Machine Learning models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880" y="3277107"/>
            <a:ext cx="1472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Results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2068" y="5086603"/>
            <a:ext cx="58724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Customer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International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turnover.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910303"/>
            <a:ext cx="253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Feature</a:t>
            </a:r>
            <a:r>
              <a:rPr sz="1800" spc="-70" dirty="0"/>
              <a:t> </a:t>
            </a:r>
            <a:r>
              <a:rPr sz="1800" dirty="0"/>
              <a:t>Importance</a:t>
            </a:r>
            <a:r>
              <a:rPr sz="1800" spc="-65" dirty="0"/>
              <a:t> </a:t>
            </a:r>
            <a:r>
              <a:rPr sz="1800" spc="-10" dirty="0"/>
              <a:t>results</a:t>
            </a:r>
            <a:endParaRPr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BCDA-C3AD-2971-8517-B8FCCEBA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762000"/>
            <a:ext cx="7429500" cy="432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847" y="2179827"/>
            <a:ext cx="2496185" cy="118429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1460" marR="5080" indent="-239395" algn="r">
              <a:lnSpc>
                <a:spcPct val="89700"/>
              </a:lnSpc>
              <a:spcBef>
                <a:spcPts val="595"/>
              </a:spcBef>
            </a:pP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Summary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 of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Findings</a:t>
            </a:r>
            <a:r>
              <a:rPr sz="40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lang="en-US" sz="4000" spc="-5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0" y="1421495"/>
            <a:ext cx="6325235" cy="324640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Customers with an International Plan are 7 times more likely to leave compared to those without.</a:t>
            </a: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Each additional customer service call increases the likelihood of churn by a factor of 1.55.</a:t>
            </a: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Customers making international calls are less likely to churn, with an odds ratio of 0.92.</a:t>
            </a: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Having a Voicemail Plan decreases the likelihood of churn significantly, with an odds ratio of 0.16.</a:t>
            </a: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F1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score,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deciding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spc="-35" dirty="0">
                <a:latin typeface="Calibri"/>
                <a:cs typeface="Calibri"/>
              </a:rPr>
              <a:t>factor.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Random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Forests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best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model.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579" y="2979928"/>
            <a:ext cx="14725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Results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672492"/>
          </a:xfrm>
          <a:prstGeom prst="rect">
            <a:avLst/>
          </a:prstGeom>
        </p:spPr>
        <p:txBody>
          <a:bodyPr vert="horz" wrap="square" lIns="0" tIns="178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Models findings</a:t>
            </a:r>
            <a:endParaRPr lang="en-US"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4534340" y="2101264"/>
            <a:ext cx="7003075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Model Performances: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Logistic Regression: Accuracy score of 0.70.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Decision Trees, and Random Forests: Accuracy score of 0.87.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3297428"/>
            <a:ext cx="5686623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F1 Scores: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Decision Trees: F1 score of 0.42.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Random Forests: F1 score of 0.55.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9175" y="4275835"/>
            <a:ext cx="6324763" cy="12949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lang="en-US" sz="2000" b="1" dirty="0">
                <a:latin typeface="Calibri"/>
                <a:cs typeface="Calibri"/>
              </a:rPr>
              <a:t>Best Model:</a:t>
            </a:r>
          </a:p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lang="en-US" sz="2000" dirty="0">
                <a:latin typeface="Calibri"/>
                <a:cs typeface="Calibri"/>
              </a:rPr>
              <a:t>Random Forests emerged as the best model based on accuracy and F1 score.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299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Gill Sans MT</vt:lpstr>
      <vt:lpstr>Gallery</vt:lpstr>
      <vt:lpstr>PowerPoint Presentation</vt:lpstr>
      <vt:lpstr>Background Business Problem Data</vt:lpstr>
      <vt:lpstr>Background</vt:lpstr>
      <vt:lpstr>PowerPoint Presentation</vt:lpstr>
      <vt:lpstr>PowerPoint Presentation</vt:lpstr>
      <vt:lpstr>PowerPoint Presentation</vt:lpstr>
      <vt:lpstr>Feature Importance results</vt:lpstr>
      <vt:lpstr>PowerPoint Presentation</vt:lpstr>
      <vt:lpstr>Models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Finance License</cp:lastModifiedBy>
  <cp:revision>1</cp:revision>
  <dcterms:created xsi:type="dcterms:W3CDTF">2024-05-22T19:16:01Z</dcterms:created>
  <dcterms:modified xsi:type="dcterms:W3CDTF">2024-05-22T19:58:06Z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2022-08-02T00:00:00Z</vt:filetime>
  </property>
  <property fmtid="{D5CDD505-2E9C-101B-9397-08002B2CF9AE}" pid="3" name="LastSaved">
    <vt:filetime>2024-05-22T00:00:00Z</vt:filetime>
  </property>
  <property fmtid="{D5CDD505-2E9C-101B-9397-08002B2CF9AE}" pid="4" name="Producer">
    <vt:lpwstr>macOS Version 12.5 (Build 21G72) Quartz PDFContext</vt:lpwstr>
  </property>
</Properties>
</file>