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handoutMasterIdLst>
    <p:handoutMasterId r:id="rId15"/>
  </p:handoutMasterIdLst>
  <p:sldIdLst>
    <p:sldId id="309" r:id="rId2"/>
    <p:sldId id="485" r:id="rId3"/>
    <p:sldId id="495" r:id="rId4"/>
    <p:sldId id="463" r:id="rId5"/>
    <p:sldId id="486" r:id="rId6"/>
    <p:sldId id="476" r:id="rId7"/>
    <p:sldId id="489" r:id="rId8"/>
    <p:sldId id="490" r:id="rId9"/>
    <p:sldId id="492" r:id="rId10"/>
    <p:sldId id="493" r:id="rId11"/>
    <p:sldId id="49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638">
          <p15:clr>
            <a:srgbClr val="A4A3A4"/>
          </p15:clr>
        </p15:guide>
        <p15:guide id="2" pos="5316">
          <p15:clr>
            <a:srgbClr val="A4A3A4"/>
          </p15:clr>
        </p15:guide>
        <p15:guide id="3" orient="horz" pos="918">
          <p15:clr>
            <a:srgbClr val="A4A3A4"/>
          </p15:clr>
        </p15:guide>
        <p15:guide id="4" orient="horz" pos="330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文杰" initials="刘"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96DB"/>
    <a:srgbClr val="31CD61"/>
    <a:srgbClr val="FEC480"/>
    <a:srgbClr val="FEA5A2"/>
    <a:srgbClr val="C92323"/>
    <a:srgbClr val="D9D9D9"/>
    <a:srgbClr val="005CA2"/>
    <a:srgbClr val="06DCA9"/>
    <a:srgbClr val="93D780"/>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82850" autoAdjust="0"/>
  </p:normalViewPr>
  <p:slideViewPr>
    <p:cSldViewPr snapToGrid="0" showGuides="1">
      <p:cViewPr>
        <p:scale>
          <a:sx n="75" d="100"/>
          <a:sy n="75" d="100"/>
        </p:scale>
        <p:origin x="571" y="-110"/>
      </p:cViewPr>
      <p:guideLst>
        <p:guide pos="2638"/>
        <p:guide pos="5316"/>
        <p:guide orient="horz" pos="918"/>
        <p:guide orient="horz" pos="3306"/>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86B27-8F20-4657-8EAB-2C64E89A4D54}" type="datetimeFigureOut">
              <a:rPr lang="zh-CN" altLang="en-US" smtClean="0"/>
              <a:t>2024/11/22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020B4-C4F0-47FB-9EF6-DA1D8CA35CE4}"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
        <p:nvSpPr>
          <p:cNvPr id="4" name="Slide Number Placeholder 3"/>
          <p:cNvSpPr>
            <a:spLocks noGrp="1"/>
          </p:cNvSpPr>
          <p:nvPr>
            <p:ph type="sldNum" sz="quarter" idx="5"/>
          </p:nvPr>
        </p:nvSpPr>
        <p:spPr/>
        <p:txBody>
          <a:bodyPr/>
          <a:lstStyle/>
          <a:p>
            <a:fld id="{923020B4-C4F0-47FB-9EF6-DA1D8CA35CE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11</a:t>
            </a:fld>
            <a:endParaRPr lang="zh-CN" altLang="en-US"/>
          </a:p>
        </p:txBody>
      </p:sp>
    </p:spTree>
    <p:extLst>
      <p:ext uri="{BB962C8B-B14F-4D97-AF65-F5344CB8AC3E}">
        <p14:creationId xmlns:p14="http://schemas.microsoft.com/office/powerpoint/2010/main" val="26615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923020B4-C4F0-47FB-9EF6-DA1D8CA35CE4}"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3</a:t>
            </a:fld>
            <a:endParaRPr lang="zh-CN" altLang="en-US"/>
          </a:p>
        </p:txBody>
      </p:sp>
    </p:spTree>
    <p:extLst>
      <p:ext uri="{BB962C8B-B14F-4D97-AF65-F5344CB8AC3E}">
        <p14:creationId xmlns:p14="http://schemas.microsoft.com/office/powerpoint/2010/main" val="87717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 随着近些年大语言模型的迅速发展，其具有强大的学习和规划能力，能够处理更加复杂、抽象的任务，并在自然语言理解、图像识别、推理决策等方面展现出前所未有的性能。基于大语言模型的智能体能够利用大语言模型的强大能力，从而自主、通用地与环境进行交互，成为了当前研究的热点。</a:t>
            </a: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4</a:t>
            </a:fld>
            <a:endParaRPr lang="zh-CN" altLang="en-US"/>
          </a:p>
        </p:txBody>
      </p:sp>
    </p:spTree>
    <p:extLst>
      <p:ext uri="{BB962C8B-B14F-4D97-AF65-F5344CB8AC3E}">
        <p14:creationId xmlns:p14="http://schemas.microsoft.com/office/powerpoint/2010/main" val="21265591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尽管以往的研究已经探索了构建用于工具调用的微调方案和任务分解方法，但这些工作未能充分激发</a:t>
            </a:r>
            <a:r>
              <a:rPr lang="en-US" altLang="zh-CN" dirty="0">
                <a:latin typeface="Times New Roman" panose="02020603050405020304" pitchFamily="18" charset="0"/>
                <a:ea typeface="宋体" panose="02010600030101010101" pitchFamily="2" charset="-122"/>
                <a:cs typeface="Times New Roman" panose="02020603050405020304" pitchFamily="18" charset="0"/>
              </a:rPr>
              <a:t>LLM</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中的工具使用能力，并且存在一定的局限性：</a:t>
            </a: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5</a:t>
            </a:fld>
            <a:endParaRPr lang="zh-CN" altLang="en-US"/>
          </a:p>
        </p:txBody>
      </p:sp>
    </p:spTree>
    <p:extLst>
      <p:ext uri="{BB962C8B-B14F-4D97-AF65-F5344CB8AC3E}">
        <p14:creationId xmlns:p14="http://schemas.microsoft.com/office/powerpoint/2010/main" val="2994462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针对函数调用数据质量的研究不足：数据质量对于微调效果有着极其重要的意义，但之前的研究，主要聚焦于通用指令遵循数据质量的研究和探讨，并未有人针对函数调用数据的质量做深入研究。而函数调用数据与通用指令遵循数据有着明显的结构上的差别，仅根据通用指令遵循数据的优化方法对其进行优化，可能会得到次优效果。</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基于微调的工具学习方法直接在</a:t>
            </a:r>
            <a:r>
              <a:rPr lang="zh-CN" altLang="en-US" kern="100" dirty="0">
                <a:latin typeface="Times New Roman" panose="02020603050405020304" pitchFamily="18" charset="0"/>
                <a:ea typeface="宋体" panose="02010600030101010101" pitchFamily="2" charset="-122"/>
              </a:rPr>
              <a:t>函数调用</a:t>
            </a:r>
            <a:r>
              <a:rPr lang="zh-CN" altLang="zh-CN" kern="100" dirty="0">
                <a:latin typeface="Times New Roman" panose="02020603050405020304" pitchFamily="18" charset="0"/>
                <a:ea typeface="宋体" panose="02010600030101010101" pitchFamily="2" charset="-122"/>
              </a:rPr>
              <a:t>数据集上微调大语言模型的参数，为了支持</a:t>
            </a:r>
            <a:r>
              <a:rPr lang="en-US" altLang="zh-CN" kern="100" dirty="0">
                <a:latin typeface="Times New Roman" panose="02020603050405020304" pitchFamily="18" charset="0"/>
                <a:ea typeface="宋体" panose="02010600030101010101" pitchFamily="2" charset="-122"/>
              </a:rPr>
              <a:t>Agent</a:t>
            </a:r>
            <a:r>
              <a:rPr lang="zh-CN" altLang="zh-CN" kern="100" dirty="0">
                <a:latin typeface="Times New Roman" panose="02020603050405020304" pitchFamily="18" charset="0"/>
                <a:ea typeface="宋体" panose="02010600030101010101" pitchFamily="2" charset="-122"/>
              </a:rPr>
              <a:t>模型的开发，研究人员已经</a:t>
            </a:r>
            <a:r>
              <a:rPr lang="zh-CN" altLang="en-US" kern="100" dirty="0">
                <a:latin typeface="Times New Roman" panose="02020603050405020304" pitchFamily="18" charset="0"/>
                <a:ea typeface="宋体" panose="02010600030101010101" pitchFamily="2" charset="-122"/>
              </a:rPr>
              <a:t>做了许多相关研究工作</a:t>
            </a:r>
            <a:r>
              <a:rPr lang="zh-CN" altLang="zh-CN" kern="100" dirty="0">
                <a:latin typeface="Times New Roman" panose="02020603050405020304" pitchFamily="18" charset="0"/>
                <a:ea typeface="宋体" panose="02010600030101010101" pitchFamily="2" charset="-122"/>
              </a:rPr>
              <a:t>。</a:t>
            </a:r>
            <a:r>
              <a:rPr lang="zh-CN" altLang="en-US" kern="100" dirty="0">
                <a:latin typeface="Times New Roman" panose="02020603050405020304" pitchFamily="18" charset="0"/>
                <a:ea typeface="宋体" panose="02010600030101010101" pitchFamily="2" charset="-122"/>
              </a:rPr>
              <a:t>如</a:t>
            </a:r>
            <a:r>
              <a:rPr lang="en-US" altLang="zh-CN" kern="100" dirty="0" err="1">
                <a:latin typeface="Times New Roman" panose="02020603050405020304" pitchFamily="18" charset="0"/>
                <a:ea typeface="宋体" panose="02010600030101010101" pitchFamily="2" charset="-122"/>
              </a:rPr>
              <a:t>AgentInstruct</a:t>
            </a:r>
            <a:r>
              <a:rPr lang="zh-CN" altLang="en-US"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APIBank</a:t>
            </a:r>
            <a:r>
              <a:rPr lang="zh-CN" altLang="en-US" kern="100" dirty="0">
                <a:latin typeface="Times New Roman" panose="02020603050405020304" pitchFamily="18" charset="0"/>
                <a:ea typeface="宋体" panose="02010600030101010101" pitchFamily="2" charset="-122"/>
              </a:rPr>
              <a:t>、</a:t>
            </a:r>
            <a:r>
              <a:rPr lang="en-US" altLang="zh-CN" kern="100" dirty="0" err="1">
                <a:latin typeface="Times New Roman" panose="02020603050405020304" pitchFamily="18" charset="0"/>
                <a:ea typeface="宋体" panose="02010600030101010101" pitchFamily="2" charset="-122"/>
              </a:rPr>
              <a:t>Toolalpaca</a:t>
            </a:r>
            <a:r>
              <a:rPr lang="zh-CN" altLang="en-US" kern="100" dirty="0">
                <a:latin typeface="Times New Roman" panose="02020603050405020304" pitchFamily="18" charset="0"/>
                <a:ea typeface="宋体" panose="02010600030101010101" pitchFamily="2" charset="-122"/>
              </a:rPr>
              <a:t>等。</a:t>
            </a:r>
            <a:r>
              <a:rPr lang="zh-CN" altLang="zh-CN" kern="100" dirty="0">
                <a:latin typeface="Times New Roman" panose="02020603050405020304" pitchFamily="18" charset="0"/>
                <a:ea typeface="宋体" panose="02010600030101010101" pitchFamily="2" charset="-122"/>
              </a:rPr>
              <a:t>然而，大多数</a:t>
            </a:r>
            <a:r>
              <a:rPr lang="zh-CN" altLang="en-US" kern="100" dirty="0">
                <a:latin typeface="Times New Roman" panose="02020603050405020304" pitchFamily="18" charset="0"/>
                <a:ea typeface="宋体" panose="02010600030101010101" pitchFamily="2" charset="-122"/>
              </a:rPr>
              <a:t>研究使用的</a:t>
            </a:r>
            <a:r>
              <a:rPr lang="zh-CN" altLang="zh-CN" kern="100" dirty="0">
                <a:latin typeface="Times New Roman" panose="02020603050405020304" pitchFamily="18" charset="0"/>
                <a:ea typeface="宋体" panose="02010600030101010101" pitchFamily="2" charset="-122"/>
              </a:rPr>
              <a:t>数据集没有经过严格验证，通常包含噪声数据。更重要的是，对于</a:t>
            </a:r>
            <a:r>
              <a:rPr lang="zh-CN" altLang="en-US" kern="100" dirty="0">
                <a:latin typeface="Times New Roman" panose="02020603050405020304" pitchFamily="18" charset="0"/>
                <a:ea typeface="宋体" panose="02010600030101010101" pitchFamily="2" charset="-122"/>
              </a:rPr>
              <a:t>函数</a:t>
            </a:r>
            <a:r>
              <a:rPr lang="zh-CN" altLang="zh-CN" kern="100" dirty="0">
                <a:latin typeface="Times New Roman" panose="02020603050405020304" pitchFamily="18" charset="0"/>
                <a:ea typeface="宋体" panose="02010600030101010101" pitchFamily="2" charset="-122"/>
              </a:rPr>
              <a:t>调用数据集的质量这一重要因素，这些工作中并未做深入涉及。</a:t>
            </a: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6</a:t>
            </a:fld>
            <a:endParaRPr lang="zh-CN" altLang="en-US"/>
          </a:p>
        </p:txBody>
      </p:sp>
    </p:spTree>
    <p:extLst>
      <p:ext uri="{BB962C8B-B14F-4D97-AF65-F5344CB8AC3E}">
        <p14:creationId xmlns:p14="http://schemas.microsoft.com/office/powerpoint/2010/main" val="1069981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00" dirty="0">
                <a:latin typeface="Times New Roman" panose="02020603050405020304" pitchFamily="18" charset="0"/>
                <a:ea typeface="宋体" panose="02010600030101010101" pitchFamily="2" charset="-122"/>
              </a:rPr>
              <a:t>任务执行利用</a:t>
            </a:r>
            <a:r>
              <a:rPr lang="en-US" altLang="zh-CN" kern="100" dirty="0">
                <a:latin typeface="Times New Roman" panose="02020603050405020304" pitchFamily="18" charset="0"/>
                <a:ea typeface="宋体" panose="02010600030101010101" pitchFamily="2" charset="-122"/>
              </a:rPr>
              <a:t>LLM</a:t>
            </a:r>
            <a:r>
              <a:rPr lang="zh-CN" altLang="en-US" kern="100" dirty="0">
                <a:latin typeface="Times New Roman" panose="02020603050405020304" pitchFamily="18" charset="0"/>
                <a:ea typeface="宋体" panose="02010600030101010101" pitchFamily="2" charset="-122"/>
              </a:rPr>
              <a:t>固有的上下文学习能力，其中工具的描述信息被视为输入。然而，由于输入长度的限制，当提示包含大量的工具信息时，模型推理速度会不可接受地变慢，因此限制了模型目前仅能使用少数工具来处理任务。</a:t>
            </a:r>
            <a:endParaRPr lang="en-US" altLang="zh-CN" kern="100" dirty="0">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05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kern="100" dirty="0">
                <a:latin typeface="Times New Roman" panose="02020603050405020304" pitchFamily="18" charset="0"/>
                <a:ea typeface="宋体" panose="02010600030101010101" pitchFamily="2" charset="-122"/>
              </a:rPr>
              <a:t>当前的研究工作都通常假设用户能够为给定指令提前手动指定理想的</a:t>
            </a:r>
            <a:r>
              <a:rPr lang="en-US" altLang="zh-CN" kern="100" dirty="0">
                <a:latin typeface="Times New Roman" panose="02020603050405020304" pitchFamily="18" charset="0"/>
                <a:ea typeface="宋体" panose="02010600030101010101" pitchFamily="2" charset="-122"/>
              </a:rPr>
              <a:t>API</a:t>
            </a:r>
            <a:r>
              <a:rPr lang="zh-CN" altLang="en-US" kern="100" dirty="0">
                <a:latin typeface="Times New Roman" panose="02020603050405020304" pitchFamily="18" charset="0"/>
                <a:ea typeface="宋体" panose="02010600030101010101" pitchFamily="2" charset="-122"/>
              </a:rPr>
              <a:t>集，可这在海量</a:t>
            </a:r>
            <a:r>
              <a:rPr lang="en-US" altLang="zh-CN" kern="100" dirty="0">
                <a:latin typeface="Times New Roman" panose="02020603050405020304" pitchFamily="18" charset="0"/>
                <a:ea typeface="宋体" panose="02010600030101010101" pitchFamily="2" charset="-122"/>
              </a:rPr>
              <a:t>API</a:t>
            </a:r>
            <a:r>
              <a:rPr lang="zh-CN" altLang="en-US" kern="100" dirty="0">
                <a:latin typeface="Times New Roman" panose="02020603050405020304" pitchFamily="18" charset="0"/>
                <a:ea typeface="宋体" panose="02010600030101010101" pitchFamily="2" charset="-122"/>
              </a:rPr>
              <a:t>的现实场景中并不现实，随着向量数据库技术的发展，我们可以方便地将工具信息存储其中，但如何根据用户</a:t>
            </a:r>
            <a:r>
              <a:rPr lang="en-US" altLang="zh-CN" kern="100" dirty="0">
                <a:latin typeface="Times New Roman" panose="02020603050405020304" pitchFamily="18" charset="0"/>
                <a:ea typeface="宋体" panose="02010600030101010101" pitchFamily="2" charset="-122"/>
              </a:rPr>
              <a:t>Query</a:t>
            </a:r>
            <a:r>
              <a:rPr lang="zh-CN" altLang="en-US" kern="100" dirty="0">
                <a:latin typeface="Times New Roman" panose="02020603050405020304" pitchFamily="18" charset="0"/>
                <a:ea typeface="宋体" panose="02010600030101010101" pitchFamily="2" charset="-122"/>
              </a:rPr>
              <a:t>快速找到任务相关的工具列表，对减少上下文长度和促使大模型准确生成规划，都有极其重要的意义。</a:t>
            </a:r>
            <a:endParaRPr lang="zh-CN" altLang="zh-CN" sz="105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7</a:t>
            </a:fld>
            <a:endParaRPr lang="zh-CN" altLang="en-US"/>
          </a:p>
        </p:txBody>
      </p:sp>
    </p:spTree>
    <p:extLst>
      <p:ext uri="{BB962C8B-B14F-4D97-AF65-F5344CB8AC3E}">
        <p14:creationId xmlns:p14="http://schemas.microsoft.com/office/powerpoint/2010/main" val="377219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虽然对微调数据质量的研究众多，但微调数据的“质量”究竟为何物，至今仍没有明确定义，所以，对函数调用数据的质量探究将是我们的重点工作。</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针对数据噪声问题，我们在生成数据集之后添加执行引擎进行执行检查，确保微调数据集中数据的有效性。为探究针对函数调用的微调数据质量，我们设计了一系列多维度数据质量对比微调实验。</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8</a:t>
            </a:fld>
            <a:endParaRPr lang="zh-CN" altLang="en-US"/>
          </a:p>
        </p:txBody>
      </p:sp>
    </p:spTree>
    <p:extLst>
      <p:ext uri="{BB962C8B-B14F-4D97-AF65-F5344CB8AC3E}">
        <p14:creationId xmlns:p14="http://schemas.microsoft.com/office/powerpoint/2010/main" val="350520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要让大语言模型可靠地调用工具，执行任务，我们必须给与它尽量详细清晰的工具介绍，而这往往会导致很长的上下文。</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我们对工具的描述信息也是经过调整后就不再变动，我们可以预先将工具的描述信息分块进行预先计算，从而提升模型的任务执行效率。</a:t>
            </a: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9</a:t>
            </a:fld>
            <a:endParaRPr lang="zh-CN" altLang="en-US"/>
          </a:p>
        </p:txBody>
      </p:sp>
    </p:spTree>
    <p:extLst>
      <p:ext uri="{BB962C8B-B14F-4D97-AF65-F5344CB8AC3E}">
        <p14:creationId xmlns:p14="http://schemas.microsoft.com/office/powerpoint/2010/main" val="12489526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面对海量</a:t>
            </a:r>
            <a:r>
              <a:rPr lang="en-US" altLang="zh-CN" kern="100" dirty="0">
                <a:latin typeface="Times New Roman" panose="02020603050405020304" pitchFamily="18" charset="0"/>
                <a:ea typeface="宋体" panose="02010600030101010101" pitchFamily="2" charset="-122"/>
              </a:rPr>
              <a:t>API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，我们不可能将所有的</a:t>
            </a:r>
            <a:r>
              <a:rPr lang="en-US" altLang="zh-CN" kern="100" dirty="0">
                <a:latin typeface="Times New Roman" panose="02020603050405020304" pitchFamily="18" charset="0"/>
                <a:ea typeface="宋体" panose="02010600030101010101" pitchFamily="2" charset="-122"/>
              </a:rPr>
              <a:t>API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一一输入大模型，让其进行挑选使用。所以，如何根据用户</a:t>
            </a:r>
            <a:r>
              <a:rPr lang="en-US" altLang="zh-CN" kern="100" dirty="0">
                <a:latin typeface="Times New Roman" panose="02020603050405020304" pitchFamily="18" charset="0"/>
                <a:ea typeface="宋体" panose="02010600030101010101" pitchFamily="2" charset="-122"/>
              </a:rPr>
              <a:t>Query</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来迅速从工具库中找到任务相关的</a:t>
            </a:r>
            <a:r>
              <a:rPr lang="en-US" altLang="zh-CN" kern="100" dirty="0">
                <a:latin typeface="Times New Roman" panose="02020603050405020304" pitchFamily="18" charset="0"/>
                <a:ea typeface="宋体" panose="02010600030101010101" pitchFamily="2" charset="-122"/>
              </a:rPr>
              <a:t>API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是一个关键问题。首先，我们</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预期通过对比学习方法训练一个</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Embedding</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模型</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kern="100" dirty="0">
                <a:latin typeface="Times New Roman" panose="02020603050405020304" pitchFamily="18" charset="0"/>
                <a:ea typeface="宋体" panose="02010600030101010101" pitchFamily="2" charset="-122"/>
              </a:rPr>
              <a:t>API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检索</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器</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kern="100" dirty="0">
                <a:latin typeface="Times New Roman" panose="02020603050405020304" pitchFamily="18" charset="0"/>
                <a:ea typeface="宋体" panose="02010600030101010101" pitchFamily="2" charset="-122"/>
              </a:rPr>
              <a:t>API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信息进行语义嵌入后存入向量数据库中，当接收到用户</a:t>
            </a:r>
            <a:r>
              <a:rPr lang="en-US" altLang="zh-CN" kern="100" dirty="0">
                <a:latin typeface="Times New Roman" panose="02020603050405020304" pitchFamily="18" charset="0"/>
                <a:ea typeface="宋体" panose="02010600030101010101" pitchFamily="2" charset="-122"/>
              </a:rPr>
              <a:t>Query</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之后，检索模型可以快速找到语义相关的</a:t>
            </a:r>
            <a:r>
              <a:rPr lang="en-US" altLang="zh-CN" kern="100" dirty="0">
                <a:latin typeface="Times New Roman" panose="02020603050405020304" pitchFamily="18" charset="0"/>
                <a:ea typeface="宋体" panose="02010600030101010101" pitchFamily="2" charset="-122"/>
              </a:rPr>
              <a:t>API</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p>
        </p:txBody>
      </p:sp>
      <p:sp>
        <p:nvSpPr>
          <p:cNvPr id="4" name="灯片编号占位符 3"/>
          <p:cNvSpPr>
            <a:spLocks noGrp="1"/>
          </p:cNvSpPr>
          <p:nvPr>
            <p:ph type="sldNum" sz="quarter" idx="10"/>
          </p:nvPr>
        </p:nvSpPr>
        <p:spPr/>
        <p:txBody>
          <a:bodyPr/>
          <a:lstStyle/>
          <a:p>
            <a:fld id="{923020B4-C4F0-47FB-9EF6-DA1D8CA35CE4}" type="slidenum">
              <a:rPr lang="zh-CN" altLang="en-US" smtClean="0"/>
              <a:t>10</a:t>
            </a:fld>
            <a:endParaRPr lang="zh-CN" altLang="en-US"/>
          </a:p>
        </p:txBody>
      </p:sp>
    </p:spTree>
    <p:extLst>
      <p:ext uri="{BB962C8B-B14F-4D97-AF65-F5344CB8AC3E}">
        <p14:creationId xmlns:p14="http://schemas.microsoft.com/office/powerpoint/2010/main" val="404448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标题页">
    <p:spTree>
      <p:nvGrpSpPr>
        <p:cNvPr id="1" name=""/>
        <p:cNvGrpSpPr/>
        <p:nvPr/>
      </p:nvGrpSpPr>
      <p:grpSpPr>
        <a:xfrm>
          <a:off x="0" y="0"/>
          <a:ext cx="0" cy="0"/>
          <a:chOff x="0" y="0"/>
          <a:chExt cx="0" cy="0"/>
        </a:xfrm>
      </p:grpSpPr>
      <p:sp>
        <p:nvSpPr>
          <p:cNvPr id="6" name="矩形 5"/>
          <p:cNvSpPr/>
          <p:nvPr userDrawn="1"/>
        </p:nvSpPr>
        <p:spPr>
          <a:xfrm>
            <a:off x="0" y="1515573"/>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userDrawn="1"/>
        </p:nvSpPr>
        <p:spPr>
          <a:xfrm>
            <a:off x="5182609" y="602182"/>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2" name="椭圆 11"/>
          <p:cNvSpPr/>
          <p:nvPr userDrawn="1"/>
        </p:nvSpPr>
        <p:spPr>
          <a:xfrm>
            <a:off x="5268952" y="688525"/>
            <a:ext cx="1654096" cy="165409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 name="标题 1"/>
          <p:cNvSpPr>
            <a:spLocks noGrp="1"/>
          </p:cNvSpPr>
          <p:nvPr>
            <p:ph type="title" hasCustomPrompt="1"/>
          </p:nvPr>
        </p:nvSpPr>
        <p:spPr>
          <a:xfrm>
            <a:off x="838200" y="2846503"/>
            <a:ext cx="10515600" cy="1674626"/>
          </a:xfrm>
          <a:prstGeom prst="rect">
            <a:avLst/>
          </a:prstGeom>
          <a:noFill/>
        </p:spPr>
        <p:txBody>
          <a:bodyPr wrap="square" rtlCol="0">
            <a:spAutoFit/>
          </a:bodyPr>
          <a:lstStyle>
            <a:lvl1pPr>
              <a:defRPr kumimoji="0" lang="zh-CN" altLang="en-US" sz="4800" b="1" i="0" u="none" strike="noStrike" cap="none" spc="400" normalizeH="0" baseline="0" dirty="0">
                <a:ln>
                  <a:noFill/>
                </a:ln>
                <a:solidFill>
                  <a:prstClr val="white"/>
                </a:solidFill>
                <a:effectLst/>
                <a:uLnTx/>
                <a:uFillTx/>
                <a:latin typeface="阿里巴巴普惠体 B" panose="00020600040101010101" pitchFamily="18" charset="-122"/>
                <a:ea typeface="阿里巴巴普惠体 B" panose="00020600040101010101" pitchFamily="18" charset="-122"/>
                <a:cs typeface="+mn-cs"/>
              </a:defRPr>
            </a:lvl1pPr>
          </a:lstStyle>
          <a:p>
            <a:pPr marL="0" marR="0" lvl="0" indent="0" algn="ctr" fontAlgn="auto">
              <a:lnSpc>
                <a:spcPct val="110000"/>
              </a:lnSpc>
              <a:spcBef>
                <a:spcPts val="0"/>
              </a:spcBef>
              <a:spcAft>
                <a:spcPts val="0"/>
              </a:spcAft>
              <a:buClrTx/>
              <a:buSzTx/>
              <a:buFontTx/>
            </a:pPr>
            <a:r>
              <a:rPr lang="zh-CN" altLang="en-US" dirty="0"/>
              <a:t>单击此处编辑</a:t>
            </a:r>
            <a:br>
              <a:rPr lang="en-US" altLang="zh-CN" dirty="0"/>
            </a:br>
            <a:r>
              <a:rPr lang="zh-CN" altLang="en-US" dirty="0"/>
              <a:t>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2" name="圆角矩形 1"/>
          <p:cNvSpPr/>
          <p:nvPr userDrawn="1"/>
        </p:nvSpPr>
        <p:spPr>
          <a:xfrm>
            <a:off x="417455" y="0"/>
            <a:ext cx="4011561" cy="6858000"/>
          </a:xfrm>
          <a:prstGeom prst="roundRect">
            <a:avLst>
              <a:gd name="adj" fmla="val 0"/>
            </a:avLst>
          </a:prstGeom>
          <a:solidFill>
            <a:schemeClr val="bg1">
              <a:lumMod val="85000"/>
            </a:schemeClr>
          </a:solidFill>
          <a:ln>
            <a:noFill/>
          </a:ln>
          <a:effectLst>
            <a:outerShdw blurRad="279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阿里巴巴普惠体 R" panose="00020600040101010101" pitchFamily="18" charset="-122"/>
              <a:ea typeface="阿里巴巴普惠体 R" panose="00020600040101010101" pitchFamily="18" charset="-122"/>
              <a:cs typeface="+mn-cs"/>
            </a:endParaRPr>
          </a:p>
        </p:txBody>
      </p:sp>
      <p:sp>
        <p:nvSpPr>
          <p:cNvPr id="3" name="圆角矩形 1"/>
          <p:cNvSpPr/>
          <p:nvPr userDrawn="1"/>
        </p:nvSpPr>
        <p:spPr>
          <a:xfrm>
            <a:off x="0" y="0"/>
            <a:ext cx="4215539" cy="6858000"/>
          </a:xfrm>
          <a:prstGeom prst="roundRect">
            <a:avLst>
              <a:gd name="adj" fmla="val 0"/>
            </a:avLst>
          </a:prstGeom>
          <a:solidFill>
            <a:schemeClr val="accent1"/>
          </a:solidFill>
          <a:ln>
            <a:noFill/>
          </a:ln>
          <a:effectLst>
            <a:outerShdw blurRad="279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阿里巴巴普惠体 R" panose="00020600040101010101" pitchFamily="18" charset="-122"/>
              <a:ea typeface="阿里巴巴普惠体 R" panose="00020600040101010101" pitchFamily="18" charset="-122"/>
              <a:cs typeface="+mn-cs"/>
            </a:endParaRPr>
          </a:p>
        </p:txBody>
      </p:sp>
      <p:sp>
        <p:nvSpPr>
          <p:cNvPr id="4" name="矩形 3"/>
          <p:cNvSpPr/>
          <p:nvPr userDrawn="1"/>
        </p:nvSpPr>
        <p:spPr>
          <a:xfrm>
            <a:off x="6096000" y="1443841"/>
            <a:ext cx="4457950" cy="397031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0" i="0" u="none" strike="noStrike" kern="0" cap="none" spc="0" normalizeH="0" baseline="0" noProof="0" dirty="0">
                <a:ln>
                  <a:noFill/>
                </a:ln>
                <a:solidFill>
                  <a:schemeClr val="accent1"/>
                </a:solidFill>
                <a:effectLst/>
                <a:uLnTx/>
                <a:uFillTx/>
                <a:latin typeface="阿里巴巴普惠体 R" panose="00020600040101010101" pitchFamily="18" charset="-122"/>
                <a:ea typeface="阿里巴巴普惠体 R" panose="00020600040101010101" pitchFamily="18" charset="-122"/>
              </a:rPr>
              <a:t>第一部分</a:t>
            </a:r>
            <a:endParaRPr kumimoji="0" lang="en-US" altLang="zh-CN" sz="2800" b="0" i="0" u="none" strike="noStrike" kern="0" cap="none" spc="0" normalizeH="0" baseline="0" noProof="0" dirty="0">
              <a:ln>
                <a:noFill/>
              </a:ln>
              <a:solidFill>
                <a:schemeClr val="tx1">
                  <a:lumMod val="75000"/>
                  <a:lumOff val="25000"/>
                </a:schemeClr>
              </a:solidFill>
              <a:effectLst/>
              <a:uLnTx/>
              <a:uFillTx/>
              <a:latin typeface="阿里巴巴普惠体 R" panose="00020600040101010101" pitchFamily="18" charset="-122"/>
              <a:ea typeface="阿里巴巴普惠体 R"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2800" b="0" i="0" u="none" strike="noStrike" kern="0" cap="none" spc="0" normalizeH="0" baseline="0" noProof="0" dirty="0">
              <a:ln>
                <a:noFill/>
              </a:ln>
              <a:solidFill>
                <a:schemeClr val="tx1">
                  <a:lumMod val="75000"/>
                  <a:lumOff val="25000"/>
                </a:schemeClr>
              </a:solidFill>
              <a:effectLst/>
              <a:uLnTx/>
              <a:uFillTx/>
              <a:latin typeface="阿里巴巴普惠体 R" panose="00020600040101010101" pitchFamily="18" charset="-122"/>
              <a:ea typeface="阿里巴巴普惠体 R"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800" kern="0" dirty="0">
                <a:solidFill>
                  <a:schemeClr val="accent1"/>
                </a:solidFill>
                <a:latin typeface="阿里巴巴普惠体 R" panose="00020600040101010101" pitchFamily="18" charset="-122"/>
                <a:ea typeface="阿里巴巴普惠体 R" panose="00020600040101010101" pitchFamily="18" charset="-122"/>
              </a:rPr>
              <a:t>第二部分</a:t>
            </a:r>
            <a:endParaRPr kumimoji="0" lang="zh-CN" altLang="en-US" sz="2800" b="0" i="0" u="none" strike="noStrike" kern="0" cap="none" spc="0" normalizeH="0" baseline="0" noProof="0" dirty="0">
              <a:ln>
                <a:noFill/>
              </a:ln>
              <a:solidFill>
                <a:schemeClr val="tx1">
                  <a:lumMod val="75000"/>
                  <a:lumOff val="25000"/>
                </a:schemeClr>
              </a:solidFill>
              <a:effectLst/>
              <a:uLnTx/>
              <a:uFillTx/>
              <a:latin typeface="阿里巴巴普惠体 R" panose="00020600040101010101" pitchFamily="18" charset="-122"/>
              <a:ea typeface="阿里巴巴普惠体 R"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2800" b="0" i="0" u="none" strike="noStrike" kern="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800" kern="0" dirty="0">
                <a:solidFill>
                  <a:schemeClr val="accent1"/>
                </a:solidFill>
                <a:latin typeface="阿里巴巴普惠体 R" panose="00020600040101010101" pitchFamily="18" charset="-122"/>
                <a:ea typeface="阿里巴巴普惠体 R" panose="00020600040101010101" pitchFamily="18" charset="-122"/>
              </a:rPr>
              <a:t>第三部分</a:t>
            </a:r>
            <a:endParaRPr kumimoji="0" lang="zh-CN" altLang="en-US" sz="2800" b="0" i="0" u="none" strike="noStrike" kern="0" cap="none" spc="0" normalizeH="0" baseline="0" noProof="0" dirty="0">
              <a:ln>
                <a:noFill/>
              </a:ln>
              <a:solidFill>
                <a:schemeClr val="tx1">
                  <a:lumMod val="75000"/>
                  <a:lumOff val="25000"/>
                </a:schemeClr>
              </a:solidFill>
              <a:effectLst/>
              <a:uLnTx/>
              <a:uFillTx/>
              <a:latin typeface="阿里巴巴普惠体 R" panose="00020600040101010101" pitchFamily="18" charset="-122"/>
              <a:ea typeface="阿里巴巴普惠体 R"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2800" b="0" i="0" u="none" strike="noStrike" kern="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800" kern="0" dirty="0">
                <a:solidFill>
                  <a:schemeClr val="accent1"/>
                </a:solidFill>
                <a:latin typeface="阿里巴巴普惠体 R" panose="00020600040101010101" pitchFamily="18" charset="-122"/>
                <a:ea typeface="阿里巴巴普惠体 R" panose="00020600040101010101" pitchFamily="18" charset="-122"/>
              </a:rPr>
              <a:t>第四部分</a:t>
            </a:r>
            <a:endParaRPr kumimoji="0" lang="zh-CN" altLang="en-US" sz="2800" b="0" i="0" u="none" strike="noStrike" kern="0" cap="none" spc="0" normalizeH="0" baseline="0" noProof="0" dirty="0">
              <a:ln>
                <a:noFill/>
              </a:ln>
              <a:solidFill>
                <a:schemeClr val="tx1">
                  <a:lumMod val="75000"/>
                  <a:lumOff val="25000"/>
                </a:schemeClr>
              </a:solidFill>
              <a:effectLst/>
              <a:uLnTx/>
              <a:uFillTx/>
              <a:latin typeface="阿里巴巴普惠体 R" panose="00020600040101010101" pitchFamily="18" charset="-122"/>
              <a:ea typeface="阿里巴巴普惠体 R"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defRPr/>
            </a:pPr>
            <a:endParaRPr kumimoji="0" lang="en-US" altLang="zh-CN" sz="2800" b="0" i="0" u="none" strike="noStrike" kern="0" cap="none" spc="0" normalizeH="0" baseline="0" noProof="0" dirty="0">
              <a:ln>
                <a:noFill/>
              </a:ln>
              <a:solidFill>
                <a:sysClr val="windowText" lastClr="000000"/>
              </a:solidFill>
              <a:effectLst/>
              <a:uLnTx/>
              <a:uFillTx/>
              <a:latin typeface="阿里巴巴普惠体 R" panose="00020600040101010101" pitchFamily="18" charset="-122"/>
              <a:ea typeface="阿里巴巴普惠体 R"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defRPr/>
            </a:pPr>
            <a:r>
              <a:rPr lang="zh-CN" altLang="en-US" sz="2800" kern="0" dirty="0">
                <a:solidFill>
                  <a:schemeClr val="accent1"/>
                </a:solidFill>
                <a:latin typeface="阿里巴巴普惠体 R" panose="00020600040101010101" pitchFamily="18" charset="-122"/>
                <a:ea typeface="阿里巴巴普惠体 R" panose="00020600040101010101" pitchFamily="18" charset="-122"/>
              </a:rPr>
              <a:t>第五部分</a:t>
            </a:r>
            <a:endParaRPr kumimoji="0" lang="zh-CN" altLang="en-US" sz="2800" b="0" i="0" u="none" strike="noStrike" kern="0" cap="none" spc="0" normalizeH="0" baseline="0" noProof="0" dirty="0">
              <a:ln>
                <a:noFill/>
              </a:ln>
              <a:solidFill>
                <a:schemeClr val="tx1">
                  <a:lumMod val="75000"/>
                  <a:lumOff val="25000"/>
                </a:schemeClr>
              </a:solidFill>
              <a:effectLst/>
              <a:uLnTx/>
              <a:uFillTx/>
              <a:latin typeface="阿里巴巴普惠体 R" panose="00020600040101010101" pitchFamily="18" charset="-122"/>
              <a:ea typeface="阿里巴巴普惠体 R" panose="00020600040101010101" pitchFamily="18" charset="-122"/>
            </a:endParaRPr>
          </a:p>
        </p:txBody>
      </p:sp>
      <p:cxnSp>
        <p:nvCxnSpPr>
          <p:cNvPr id="5" name="直接连接符 4"/>
          <p:cNvCxnSpPr/>
          <p:nvPr userDrawn="1"/>
        </p:nvCxnSpPr>
        <p:spPr>
          <a:xfrm>
            <a:off x="6205463" y="2054375"/>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6" name="直接连接符 5"/>
          <p:cNvCxnSpPr/>
          <p:nvPr userDrawn="1"/>
        </p:nvCxnSpPr>
        <p:spPr>
          <a:xfrm>
            <a:off x="6205463" y="2953017"/>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7" name="直接连接符 6"/>
          <p:cNvCxnSpPr/>
          <p:nvPr userDrawn="1"/>
        </p:nvCxnSpPr>
        <p:spPr>
          <a:xfrm>
            <a:off x="6205463" y="3787602"/>
            <a:ext cx="3879397" cy="0"/>
          </a:xfrm>
          <a:prstGeom prst="line">
            <a:avLst/>
          </a:prstGeom>
          <a:noFill/>
          <a:ln w="6350" cap="flat" cmpd="sng" algn="ctr">
            <a:solidFill>
              <a:sysClr val="window" lastClr="FFFFFF">
                <a:lumMod val="75000"/>
                <a:alpha val="50000"/>
              </a:sysClr>
            </a:solidFill>
            <a:prstDash val="solid"/>
            <a:miter lim="800000"/>
          </a:ln>
          <a:effectLst/>
        </p:spPr>
      </p:cxnSp>
      <p:cxnSp>
        <p:nvCxnSpPr>
          <p:cNvPr id="8" name="直接连接符 7"/>
          <p:cNvCxnSpPr/>
          <p:nvPr userDrawn="1"/>
        </p:nvCxnSpPr>
        <p:spPr>
          <a:xfrm>
            <a:off x="6205463" y="4634838"/>
            <a:ext cx="3765090" cy="0"/>
          </a:xfrm>
          <a:prstGeom prst="line">
            <a:avLst/>
          </a:prstGeom>
          <a:noFill/>
          <a:ln w="6350" cap="flat" cmpd="sng" algn="ctr">
            <a:solidFill>
              <a:sysClr val="window" lastClr="FFFFFF">
                <a:lumMod val="75000"/>
                <a:alpha val="50000"/>
              </a:sysClr>
            </a:solidFill>
            <a:prstDash val="solid"/>
            <a:miter lim="800000"/>
          </a:ln>
          <a:effectLst/>
        </p:spPr>
      </p:cxnSp>
      <p:cxnSp>
        <p:nvCxnSpPr>
          <p:cNvPr id="9" name="直接连接符 8"/>
          <p:cNvCxnSpPr/>
          <p:nvPr userDrawn="1"/>
        </p:nvCxnSpPr>
        <p:spPr>
          <a:xfrm>
            <a:off x="6205463" y="5598309"/>
            <a:ext cx="3879397" cy="0"/>
          </a:xfrm>
          <a:prstGeom prst="line">
            <a:avLst/>
          </a:prstGeom>
          <a:noFill/>
          <a:ln w="6350" cap="flat" cmpd="sng" algn="ctr">
            <a:solidFill>
              <a:sysClr val="window" lastClr="FFFFFF">
                <a:lumMod val="75000"/>
                <a:alpha val="50000"/>
              </a:sysClr>
            </a:solidFill>
            <a:prstDash val="solid"/>
            <a:miter lim="800000"/>
          </a:ln>
          <a:effectLst/>
        </p:spPr>
      </p:cxnSp>
      <p:grpSp>
        <p:nvGrpSpPr>
          <p:cNvPr id="10" name="组合 9"/>
          <p:cNvGrpSpPr/>
          <p:nvPr userDrawn="1"/>
        </p:nvGrpSpPr>
        <p:grpSpPr>
          <a:xfrm>
            <a:off x="1129826" y="2445677"/>
            <a:ext cx="1954627" cy="1966644"/>
            <a:chOff x="1074057" y="2518270"/>
            <a:chExt cx="1954627" cy="1966644"/>
          </a:xfrm>
        </p:grpSpPr>
        <p:sp>
          <p:nvSpPr>
            <p:cNvPr id="11" name="矩形 10"/>
            <p:cNvSpPr/>
            <p:nvPr/>
          </p:nvSpPr>
          <p:spPr>
            <a:xfrm>
              <a:off x="1074057" y="2518270"/>
              <a:ext cx="1349939" cy="1966644"/>
            </a:xfrm>
            <a:prstGeom prst="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n>
                  <a:solidFill>
                    <a:schemeClr val="bg1"/>
                  </a:solidFill>
                </a:ln>
                <a:solidFill>
                  <a:srgbClr val="82318E"/>
                </a:solidFill>
                <a:ea typeface="阿里巴巴普惠体 R" panose="00020600040101010101" pitchFamily="18" charset="-122"/>
              </a:endParaRPr>
            </a:p>
          </p:txBody>
        </p:sp>
        <p:grpSp>
          <p:nvGrpSpPr>
            <p:cNvPr id="12" name="组合 11"/>
            <p:cNvGrpSpPr/>
            <p:nvPr/>
          </p:nvGrpSpPr>
          <p:grpSpPr>
            <a:xfrm>
              <a:off x="1185596" y="2891057"/>
              <a:ext cx="1843088" cy="1221070"/>
              <a:chOff x="1185596" y="2806967"/>
              <a:chExt cx="1843088" cy="1221070"/>
            </a:xfrm>
          </p:grpSpPr>
          <p:sp>
            <p:nvSpPr>
              <p:cNvPr id="13" name="文本框 12"/>
              <p:cNvSpPr txBox="1"/>
              <p:nvPr/>
            </p:nvSpPr>
            <p:spPr>
              <a:xfrm>
                <a:off x="1185596" y="2806967"/>
                <a:ext cx="1843088" cy="1015663"/>
              </a:xfrm>
              <a:prstGeom prst="rect">
                <a:avLst/>
              </a:prstGeom>
              <a:solidFill>
                <a:schemeClr val="accent1"/>
              </a:solid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chemeClr val="bg1"/>
                    </a:solidFill>
                    <a:effectLst/>
                    <a:uLnTx/>
                    <a:uFillTx/>
                    <a:latin typeface="阿里巴巴普惠体 B" panose="00020600040101010101" pitchFamily="18" charset="-122"/>
                    <a:ea typeface="阿里巴巴普惠体 B" panose="00020600040101010101" pitchFamily="18" charset="-122"/>
                  </a:rPr>
                  <a:t>目录</a:t>
                </a:r>
              </a:p>
            </p:txBody>
          </p:sp>
          <p:sp>
            <p:nvSpPr>
              <p:cNvPr id="14" name="文本框 13"/>
              <p:cNvSpPr txBox="1"/>
              <p:nvPr/>
            </p:nvSpPr>
            <p:spPr>
              <a:xfrm>
                <a:off x="1305170" y="3689483"/>
                <a:ext cx="1536282" cy="338554"/>
              </a:xfrm>
              <a:prstGeom prst="rect">
                <a:avLst/>
              </a:prstGeom>
              <a:solidFill>
                <a:schemeClr val="accent1"/>
              </a:solid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bg1"/>
                    </a:solidFill>
                    <a:effectLst/>
                    <a:uLnTx/>
                    <a:uFillTx/>
                    <a:latin typeface="阿里巴巴普惠体 R" panose="00020600040101010101" pitchFamily="18" charset="-122"/>
                    <a:ea typeface="阿里巴巴普惠体 R" panose="00020600040101010101" pitchFamily="18" charset="-122"/>
                  </a:rPr>
                  <a:t>CONTENTS</a:t>
                </a:r>
                <a:endParaRPr kumimoji="0" lang="zh-CN" altLang="en-US" sz="1600" i="0" u="none" strike="noStrike" kern="1200" cap="none" spc="0" normalizeH="0" baseline="0" noProof="0" dirty="0">
                  <a:ln>
                    <a:noFill/>
                  </a:ln>
                  <a:solidFill>
                    <a:schemeClr val="bg1"/>
                  </a:solidFill>
                  <a:effectLst/>
                  <a:uLnTx/>
                  <a:uFillTx/>
                  <a:latin typeface="阿里巴巴普惠体 R" panose="00020600040101010101" pitchFamily="18" charset="-122"/>
                  <a:ea typeface="阿里巴巴普惠体 R" panose="00020600040101010101" pitchFamily="18" charset="-122"/>
                </a:endParaRPr>
              </a:p>
            </p:txBody>
          </p:sp>
        </p:grpSp>
      </p:grpSp>
      <p:sp>
        <p:nvSpPr>
          <p:cNvPr id="44" name="文本占位符 43"/>
          <p:cNvSpPr>
            <a:spLocks noGrp="1"/>
          </p:cNvSpPr>
          <p:nvPr>
            <p:ph type="body" sz="quarter" idx="10" hasCustomPrompt="1"/>
          </p:nvPr>
        </p:nvSpPr>
        <p:spPr>
          <a:xfrm>
            <a:off x="7705725" y="1466850"/>
            <a:ext cx="2379663" cy="419100"/>
          </a:xfrm>
          <a:prstGeom prst="rect">
            <a:avLst/>
          </a:prstGeom>
        </p:spPr>
        <p:txBody>
          <a:bodyPr/>
          <a:lstStyle>
            <a:lvl1pPr marL="0" indent="0">
              <a:buNone/>
              <a:defRPr>
                <a:solidFill>
                  <a:schemeClr val="tx1">
                    <a:lumMod val="85000"/>
                    <a:lumOff val="15000"/>
                  </a:schemeClr>
                </a:solidFill>
                <a:ea typeface="阿里巴巴普惠体 R" panose="00020600040101010101" pitchFamily="18" charset="-122"/>
              </a:defRPr>
            </a:lvl1pPr>
          </a:lstStyle>
          <a:p>
            <a:pPr lvl="0"/>
            <a:r>
              <a:rPr lang="zh-CN" altLang="en-US" dirty="0"/>
              <a:t>编辑母版文本</a:t>
            </a:r>
          </a:p>
        </p:txBody>
      </p:sp>
      <p:sp>
        <p:nvSpPr>
          <p:cNvPr id="45" name="文本占位符 43"/>
          <p:cNvSpPr>
            <a:spLocks noGrp="1"/>
          </p:cNvSpPr>
          <p:nvPr>
            <p:ph type="body" sz="quarter" idx="11" hasCustomPrompt="1"/>
          </p:nvPr>
        </p:nvSpPr>
        <p:spPr>
          <a:xfrm>
            <a:off x="7705725" y="2319725"/>
            <a:ext cx="2379663" cy="419100"/>
          </a:xfrm>
          <a:prstGeom prst="rect">
            <a:avLst/>
          </a:prstGeom>
        </p:spPr>
        <p:txBody>
          <a:bodyPr/>
          <a:lstStyle>
            <a:lvl1pPr marL="0" indent="0">
              <a:buNone/>
              <a:defRPr>
                <a:solidFill>
                  <a:schemeClr val="tx1">
                    <a:lumMod val="85000"/>
                    <a:lumOff val="15000"/>
                  </a:schemeClr>
                </a:solidFill>
                <a:ea typeface="阿里巴巴普惠体 R" panose="00020600040101010101" pitchFamily="18" charset="-122"/>
              </a:defRPr>
            </a:lvl1pPr>
          </a:lstStyle>
          <a:p>
            <a:pPr lvl="0"/>
            <a:r>
              <a:rPr lang="zh-CN" altLang="en-US" dirty="0"/>
              <a:t>编辑母版文本</a:t>
            </a:r>
          </a:p>
        </p:txBody>
      </p:sp>
      <p:sp>
        <p:nvSpPr>
          <p:cNvPr id="46" name="文本占位符 43"/>
          <p:cNvSpPr>
            <a:spLocks noGrp="1"/>
          </p:cNvSpPr>
          <p:nvPr>
            <p:ph type="body" sz="quarter" idx="12" hasCustomPrompt="1"/>
          </p:nvPr>
        </p:nvSpPr>
        <p:spPr>
          <a:xfrm>
            <a:off x="7705725" y="3185301"/>
            <a:ext cx="2379663" cy="419100"/>
          </a:xfrm>
          <a:prstGeom prst="rect">
            <a:avLst/>
          </a:prstGeom>
        </p:spPr>
        <p:txBody>
          <a:bodyPr/>
          <a:lstStyle>
            <a:lvl1pPr marL="0" indent="0">
              <a:buNone/>
              <a:defRPr>
                <a:solidFill>
                  <a:schemeClr val="tx1">
                    <a:lumMod val="85000"/>
                    <a:lumOff val="15000"/>
                  </a:schemeClr>
                </a:solidFill>
                <a:ea typeface="阿里巴巴普惠体 R" panose="00020600040101010101" pitchFamily="18" charset="-122"/>
              </a:defRPr>
            </a:lvl1pPr>
          </a:lstStyle>
          <a:p>
            <a:pPr lvl="0"/>
            <a:r>
              <a:rPr lang="zh-CN" altLang="en-US" dirty="0"/>
              <a:t>编辑母版文本</a:t>
            </a:r>
          </a:p>
        </p:txBody>
      </p:sp>
      <p:sp>
        <p:nvSpPr>
          <p:cNvPr id="47" name="文本占位符 43"/>
          <p:cNvSpPr>
            <a:spLocks noGrp="1"/>
          </p:cNvSpPr>
          <p:nvPr>
            <p:ph type="body" sz="quarter" idx="13" hasCustomPrompt="1"/>
          </p:nvPr>
        </p:nvSpPr>
        <p:spPr>
          <a:xfrm>
            <a:off x="7705725" y="4039534"/>
            <a:ext cx="2379663" cy="419100"/>
          </a:xfrm>
          <a:prstGeom prst="rect">
            <a:avLst/>
          </a:prstGeom>
        </p:spPr>
        <p:txBody>
          <a:bodyPr/>
          <a:lstStyle>
            <a:lvl1pPr marL="0" indent="0">
              <a:buNone/>
              <a:defRPr>
                <a:solidFill>
                  <a:schemeClr val="tx1">
                    <a:lumMod val="85000"/>
                    <a:lumOff val="15000"/>
                  </a:schemeClr>
                </a:solidFill>
                <a:ea typeface="阿里巴巴普惠体 R" panose="00020600040101010101" pitchFamily="18" charset="-122"/>
              </a:defRPr>
            </a:lvl1pPr>
          </a:lstStyle>
          <a:p>
            <a:pPr lvl="0"/>
            <a:r>
              <a:rPr lang="zh-CN" altLang="en-US" dirty="0"/>
              <a:t>编辑母版文本</a:t>
            </a:r>
          </a:p>
        </p:txBody>
      </p:sp>
      <p:sp>
        <p:nvSpPr>
          <p:cNvPr id="48" name="文本占位符 43"/>
          <p:cNvSpPr>
            <a:spLocks noGrp="1"/>
          </p:cNvSpPr>
          <p:nvPr>
            <p:ph type="body" sz="quarter" idx="14" hasCustomPrompt="1"/>
          </p:nvPr>
        </p:nvSpPr>
        <p:spPr>
          <a:xfrm>
            <a:off x="7705725" y="4876072"/>
            <a:ext cx="2379663" cy="419100"/>
          </a:xfrm>
          <a:prstGeom prst="rect">
            <a:avLst/>
          </a:prstGeom>
        </p:spPr>
        <p:txBody>
          <a:bodyPr/>
          <a:lstStyle>
            <a:lvl1pPr marL="0" indent="0">
              <a:buNone/>
              <a:defRPr>
                <a:solidFill>
                  <a:schemeClr val="tx1">
                    <a:lumMod val="85000"/>
                    <a:lumOff val="15000"/>
                  </a:schemeClr>
                </a:solidFill>
                <a:ea typeface="阿里巴巴普惠体 R" panose="00020600040101010101" pitchFamily="18" charset="-122"/>
              </a:defRPr>
            </a:lvl1pPr>
          </a:lstStyle>
          <a:p>
            <a:pPr lvl="0"/>
            <a:r>
              <a:rPr lang="zh-CN" altLang="en-US" dirty="0"/>
              <a:t>编辑母版文本</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1">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userDrawn="1"/>
        </p:nvSpPr>
        <p:spPr>
          <a:xfrm>
            <a:off x="0" y="0"/>
            <a:ext cx="12192000" cy="6858000"/>
          </a:xfrm>
          <a:prstGeom prst="rect">
            <a:avLst/>
          </a:pr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5" name="矩形: 圆角 4"/>
          <p:cNvSpPr/>
          <p:nvPr userDrawn="1"/>
        </p:nvSpPr>
        <p:spPr>
          <a:xfrm>
            <a:off x="2133600" y="2494639"/>
            <a:ext cx="1143000" cy="1143000"/>
          </a:xfrm>
          <a:prstGeom prst="roundRect">
            <a:avLst/>
          </a:pr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6" name="文本框 5"/>
          <p:cNvSpPr txBox="1"/>
          <p:nvPr userDrawn="1"/>
        </p:nvSpPr>
        <p:spPr>
          <a:xfrm>
            <a:off x="3412988" y="2712196"/>
            <a:ext cx="2479812" cy="707886"/>
          </a:xfrm>
          <a:prstGeom prst="rect">
            <a:avLst/>
          </a:prstGeom>
          <a:noFill/>
        </p:spPr>
        <p:txBody>
          <a:bodyPr wrap="square" rtlCol="0">
            <a:spAutoFit/>
          </a:bodyPr>
          <a:lstStyle/>
          <a:p>
            <a:r>
              <a:rPr lang="en-US" altLang="zh-CN" sz="4000" b="1" dirty="0">
                <a:solidFill>
                  <a:schemeClr val="bg1"/>
                </a:solidFill>
                <a:latin typeface="阿里巴巴普惠体 B" panose="00020600040101010101" pitchFamily="18" charset="-122"/>
                <a:ea typeface="阿里巴巴普惠体 B" panose="00020600040101010101" pitchFamily="18" charset="-122"/>
              </a:rPr>
              <a:t>PART  </a:t>
            </a:r>
            <a:r>
              <a:rPr lang="en-US" altLang="zh-CN" sz="4000" b="1" dirty="0">
                <a:solidFill>
                  <a:schemeClr val="bg1"/>
                </a:solidFill>
                <a:latin typeface="+mj-lt"/>
                <a:ea typeface="阿里巴巴普惠体 B" panose="00020600040101010101" pitchFamily="18" charset="-122"/>
              </a:rPr>
              <a:t>01</a:t>
            </a:r>
            <a:endParaRPr lang="zh-CN" altLang="en-US" sz="4000" b="1" dirty="0">
              <a:solidFill>
                <a:schemeClr val="bg1"/>
              </a:solidFill>
              <a:latin typeface="阿里巴巴普惠体 B" panose="00020600040101010101" pitchFamily="18" charset="-122"/>
              <a:ea typeface="阿里巴巴普惠体 B" panose="00020600040101010101" pitchFamily="18" charset="-122"/>
            </a:endParaRPr>
          </a:p>
        </p:txBody>
      </p:sp>
      <p:sp>
        <p:nvSpPr>
          <p:cNvPr id="2" name="标题 1"/>
          <p:cNvSpPr>
            <a:spLocks noGrp="1"/>
          </p:cNvSpPr>
          <p:nvPr userDrawn="1">
            <p:ph type="title" hasCustomPrompt="1"/>
          </p:nvPr>
        </p:nvSpPr>
        <p:spPr>
          <a:xfrm>
            <a:off x="6096000" y="2700714"/>
            <a:ext cx="4292600" cy="652294"/>
          </a:xfrm>
          <a:prstGeom prst="rect">
            <a:avLst/>
          </a:prstGeom>
          <a:noFill/>
        </p:spPr>
        <p:txBody>
          <a:bodyPr wrap="square" rtlCol="0">
            <a:spAutoFit/>
          </a:bodyPr>
          <a:lstStyle>
            <a:lvl1pPr>
              <a:defRPr lang="zh-CN" altLang="en-US" sz="4000" b="1" dirty="0">
                <a:solidFill>
                  <a:schemeClr val="bg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2">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userDrawn="1"/>
        </p:nvSpPr>
        <p:spPr>
          <a:xfrm>
            <a:off x="0" y="0"/>
            <a:ext cx="12192000" cy="6858000"/>
          </a:xfrm>
          <a:prstGeom prst="rect">
            <a:avLst/>
          </a:pr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5" name="矩形: 圆角 4"/>
          <p:cNvSpPr/>
          <p:nvPr userDrawn="1"/>
        </p:nvSpPr>
        <p:spPr>
          <a:xfrm>
            <a:off x="2133600" y="2494639"/>
            <a:ext cx="1143000" cy="1143000"/>
          </a:xfrm>
          <a:prstGeom prst="roundRect">
            <a:avLst/>
          </a:pr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6" name="文本框 5"/>
          <p:cNvSpPr txBox="1"/>
          <p:nvPr userDrawn="1"/>
        </p:nvSpPr>
        <p:spPr>
          <a:xfrm>
            <a:off x="3412988" y="2712196"/>
            <a:ext cx="2479812" cy="707886"/>
          </a:xfrm>
          <a:prstGeom prst="rect">
            <a:avLst/>
          </a:prstGeom>
          <a:noFill/>
        </p:spPr>
        <p:txBody>
          <a:bodyPr wrap="square" rtlCol="0">
            <a:spAutoFit/>
          </a:bodyPr>
          <a:lstStyle/>
          <a:p>
            <a:r>
              <a:rPr lang="en-US" altLang="zh-CN" sz="4000" b="1" dirty="0">
                <a:solidFill>
                  <a:schemeClr val="bg1"/>
                </a:solidFill>
                <a:latin typeface="阿里巴巴普惠体 B" panose="00020600040101010101" pitchFamily="18" charset="-122"/>
                <a:ea typeface="阿里巴巴普惠体 B" panose="00020600040101010101" pitchFamily="18" charset="-122"/>
              </a:rPr>
              <a:t>PART  </a:t>
            </a:r>
            <a:r>
              <a:rPr lang="en-US" altLang="zh-CN" sz="4000" b="1" dirty="0">
                <a:solidFill>
                  <a:schemeClr val="bg1"/>
                </a:solidFill>
                <a:latin typeface="+mj-lt"/>
                <a:ea typeface="阿里巴巴普惠体 B" panose="00020600040101010101" pitchFamily="18" charset="-122"/>
              </a:rPr>
              <a:t>02</a:t>
            </a:r>
            <a:endParaRPr lang="zh-CN" altLang="en-US" sz="4000" b="1" dirty="0">
              <a:solidFill>
                <a:schemeClr val="bg1"/>
              </a:solidFill>
              <a:latin typeface="阿里巴巴普惠体 B" panose="00020600040101010101" pitchFamily="18" charset="-122"/>
              <a:ea typeface="阿里巴巴普惠体 B" panose="00020600040101010101" pitchFamily="18" charset="-122"/>
            </a:endParaRPr>
          </a:p>
        </p:txBody>
      </p:sp>
      <p:sp>
        <p:nvSpPr>
          <p:cNvPr id="2" name="标题 1"/>
          <p:cNvSpPr>
            <a:spLocks noGrp="1"/>
          </p:cNvSpPr>
          <p:nvPr userDrawn="1">
            <p:ph type="title" hasCustomPrompt="1"/>
          </p:nvPr>
        </p:nvSpPr>
        <p:spPr>
          <a:xfrm>
            <a:off x="6096000" y="2700714"/>
            <a:ext cx="4292600" cy="652294"/>
          </a:xfrm>
          <a:prstGeom prst="rect">
            <a:avLst/>
          </a:prstGeom>
          <a:noFill/>
        </p:spPr>
        <p:txBody>
          <a:bodyPr wrap="square" rtlCol="0">
            <a:spAutoFit/>
          </a:bodyPr>
          <a:lstStyle>
            <a:lvl1pPr>
              <a:defRPr lang="zh-CN" altLang="en-US" sz="4000" b="1" dirty="0">
                <a:solidFill>
                  <a:schemeClr val="bg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过渡页3">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userDrawn="1"/>
        </p:nvSpPr>
        <p:spPr>
          <a:xfrm>
            <a:off x="0" y="0"/>
            <a:ext cx="12192000" cy="6858000"/>
          </a:xfrm>
          <a:prstGeom prst="rect">
            <a:avLst/>
          </a:pr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5" name="矩形: 圆角 4"/>
          <p:cNvSpPr/>
          <p:nvPr userDrawn="1"/>
        </p:nvSpPr>
        <p:spPr>
          <a:xfrm>
            <a:off x="2133600" y="2494639"/>
            <a:ext cx="1143000" cy="1143000"/>
          </a:xfrm>
          <a:prstGeom prst="roundRect">
            <a:avLst/>
          </a:pr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6" name="文本框 5"/>
          <p:cNvSpPr txBox="1"/>
          <p:nvPr userDrawn="1"/>
        </p:nvSpPr>
        <p:spPr>
          <a:xfrm>
            <a:off x="3412988" y="2712196"/>
            <a:ext cx="2479812" cy="707886"/>
          </a:xfrm>
          <a:prstGeom prst="rect">
            <a:avLst/>
          </a:prstGeom>
          <a:noFill/>
        </p:spPr>
        <p:txBody>
          <a:bodyPr wrap="square" rtlCol="0">
            <a:spAutoFit/>
          </a:bodyPr>
          <a:lstStyle/>
          <a:p>
            <a:r>
              <a:rPr lang="en-US" altLang="zh-CN" sz="4000" b="1" dirty="0">
                <a:solidFill>
                  <a:schemeClr val="bg1"/>
                </a:solidFill>
                <a:latin typeface="阿里巴巴普惠体 B" panose="00020600040101010101" pitchFamily="18" charset="-122"/>
                <a:ea typeface="阿里巴巴普惠体 B" panose="00020600040101010101" pitchFamily="18" charset="-122"/>
              </a:rPr>
              <a:t>PART  </a:t>
            </a:r>
            <a:r>
              <a:rPr lang="en-US" altLang="zh-CN" sz="4000" b="1" dirty="0">
                <a:solidFill>
                  <a:schemeClr val="bg1"/>
                </a:solidFill>
                <a:latin typeface="+mj-lt"/>
                <a:ea typeface="阿里巴巴普惠体 B" panose="00020600040101010101" pitchFamily="18" charset="-122"/>
              </a:rPr>
              <a:t>03</a:t>
            </a:r>
            <a:endParaRPr lang="zh-CN" altLang="en-US" sz="4000" b="1" dirty="0">
              <a:solidFill>
                <a:schemeClr val="bg1"/>
              </a:solidFill>
              <a:latin typeface="阿里巴巴普惠体 B" panose="00020600040101010101" pitchFamily="18" charset="-122"/>
              <a:ea typeface="阿里巴巴普惠体 B" panose="00020600040101010101" pitchFamily="18" charset="-122"/>
            </a:endParaRPr>
          </a:p>
        </p:txBody>
      </p:sp>
      <p:sp>
        <p:nvSpPr>
          <p:cNvPr id="2" name="标题 1"/>
          <p:cNvSpPr>
            <a:spLocks noGrp="1"/>
          </p:cNvSpPr>
          <p:nvPr userDrawn="1">
            <p:ph type="title" hasCustomPrompt="1"/>
          </p:nvPr>
        </p:nvSpPr>
        <p:spPr>
          <a:xfrm>
            <a:off x="6096000" y="2700714"/>
            <a:ext cx="4292600" cy="652294"/>
          </a:xfrm>
          <a:prstGeom prst="rect">
            <a:avLst/>
          </a:prstGeom>
          <a:noFill/>
        </p:spPr>
        <p:txBody>
          <a:bodyPr wrap="square" rtlCol="0">
            <a:spAutoFit/>
          </a:bodyPr>
          <a:lstStyle>
            <a:lvl1pPr>
              <a:defRPr lang="zh-CN" altLang="en-US" sz="4000" b="1" dirty="0">
                <a:solidFill>
                  <a:schemeClr val="bg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过渡页4">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userDrawn="1"/>
        </p:nvSpPr>
        <p:spPr>
          <a:xfrm>
            <a:off x="0" y="0"/>
            <a:ext cx="12192000" cy="6858000"/>
          </a:xfrm>
          <a:prstGeom prst="rect">
            <a:avLst/>
          </a:pr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5" name="矩形: 圆角 4"/>
          <p:cNvSpPr/>
          <p:nvPr userDrawn="1"/>
        </p:nvSpPr>
        <p:spPr>
          <a:xfrm>
            <a:off x="2133600" y="2494639"/>
            <a:ext cx="1143000" cy="1143000"/>
          </a:xfrm>
          <a:prstGeom prst="roundRect">
            <a:avLst/>
          </a:pr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6" name="文本框 5"/>
          <p:cNvSpPr txBox="1"/>
          <p:nvPr userDrawn="1"/>
        </p:nvSpPr>
        <p:spPr>
          <a:xfrm>
            <a:off x="3412988" y="2712196"/>
            <a:ext cx="2479812" cy="707886"/>
          </a:xfrm>
          <a:prstGeom prst="rect">
            <a:avLst/>
          </a:prstGeom>
          <a:noFill/>
        </p:spPr>
        <p:txBody>
          <a:bodyPr wrap="square" rtlCol="0">
            <a:spAutoFit/>
          </a:bodyPr>
          <a:lstStyle/>
          <a:p>
            <a:r>
              <a:rPr lang="en-US" altLang="zh-CN" sz="4000" b="1" dirty="0">
                <a:solidFill>
                  <a:schemeClr val="bg1"/>
                </a:solidFill>
                <a:latin typeface="阿里巴巴普惠体 B" panose="00020600040101010101" pitchFamily="18" charset="-122"/>
                <a:ea typeface="阿里巴巴普惠体 B" panose="00020600040101010101" pitchFamily="18" charset="-122"/>
              </a:rPr>
              <a:t>PART  </a:t>
            </a:r>
            <a:r>
              <a:rPr lang="en-US" altLang="zh-CN" sz="4000" b="1" dirty="0">
                <a:solidFill>
                  <a:schemeClr val="bg1"/>
                </a:solidFill>
                <a:latin typeface="+mj-lt"/>
                <a:ea typeface="阿里巴巴普惠体 B" panose="00020600040101010101" pitchFamily="18" charset="-122"/>
              </a:rPr>
              <a:t>04</a:t>
            </a:r>
            <a:endParaRPr lang="zh-CN" altLang="en-US" sz="4000" b="1" dirty="0">
              <a:solidFill>
                <a:schemeClr val="bg1"/>
              </a:solidFill>
              <a:latin typeface="阿里巴巴普惠体 B" panose="00020600040101010101" pitchFamily="18" charset="-122"/>
              <a:ea typeface="阿里巴巴普惠体 B" panose="00020600040101010101" pitchFamily="18" charset="-122"/>
            </a:endParaRPr>
          </a:p>
        </p:txBody>
      </p:sp>
      <p:sp>
        <p:nvSpPr>
          <p:cNvPr id="2" name="标题 1"/>
          <p:cNvSpPr>
            <a:spLocks noGrp="1"/>
          </p:cNvSpPr>
          <p:nvPr userDrawn="1">
            <p:ph type="title" hasCustomPrompt="1"/>
          </p:nvPr>
        </p:nvSpPr>
        <p:spPr>
          <a:xfrm>
            <a:off x="6096000" y="2700714"/>
            <a:ext cx="4292600" cy="652294"/>
          </a:xfrm>
          <a:prstGeom prst="rect">
            <a:avLst/>
          </a:prstGeom>
          <a:noFill/>
        </p:spPr>
        <p:txBody>
          <a:bodyPr wrap="square" rtlCol="0">
            <a:spAutoFit/>
          </a:bodyPr>
          <a:lstStyle>
            <a:lvl1pPr>
              <a:defRPr lang="zh-CN" altLang="en-US" sz="4000" b="1" dirty="0">
                <a:solidFill>
                  <a:schemeClr val="bg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过渡页5">
    <p:spTree>
      <p:nvGrpSpPr>
        <p:cNvPr id="1" name=""/>
        <p:cNvGrpSpPr/>
        <p:nvPr/>
      </p:nvGrpSpPr>
      <p:grpSpPr>
        <a:xfrm>
          <a:off x="0" y="0"/>
          <a:ext cx="0" cy="0"/>
          <a:chOff x="0" y="0"/>
          <a:chExt cx="0" cy="0"/>
        </a:xfrm>
      </p:grpSpPr>
      <p:pic>
        <p:nvPicPr>
          <p:cNvPr id="3" name="图片 2" descr="图片包含 图书馆, 场景, 房间, 室内&#10;&#10;已生成极高可信度的说明"/>
          <p:cNvPicPr>
            <a:picLocks noChangeAspect="1"/>
          </p:cNvPicPr>
          <p:nvPr userDrawn="1"/>
        </p:nvPicPr>
        <p:blipFill rotWithShape="1">
          <a:blip r:embed="rId2">
            <a:extLst>
              <a:ext uri="{BEBA8EAE-BF5A-486C-A8C5-ECC9F3942E4B}">
                <a14:imgProps xmlns:a14="http://schemas.microsoft.com/office/drawing/2010/main">
                  <a14:imgLayer r:embed="rId3">
                    <a14:imgEffect>
                      <a14:colorTemperature colorTemp="4672"/>
                    </a14:imgEffect>
                    <a14:imgEffect>
                      <a14:saturation sat="168000"/>
                    </a14:imgEffect>
                  </a14:imgLayer>
                </a14:imgProps>
              </a:ext>
              <a:ext uri="{28A0092B-C50C-407E-A947-70E740481C1C}">
                <a14:useLocalDpi xmlns:a14="http://schemas.microsoft.com/office/drawing/2010/main" val="0"/>
              </a:ext>
            </a:extLst>
          </a:blip>
          <a:srcRect b="15666"/>
          <a:stretch>
            <a:fillRect/>
          </a:stretch>
        </p:blipFill>
        <p:spPr>
          <a:xfrm>
            <a:off x="0" y="0"/>
            <a:ext cx="12192000" cy="6858000"/>
          </a:xfrm>
          <a:prstGeom prst="rect">
            <a:avLst/>
          </a:prstGeom>
        </p:spPr>
      </p:pic>
      <p:sp>
        <p:nvSpPr>
          <p:cNvPr id="4" name="矩形 3"/>
          <p:cNvSpPr/>
          <p:nvPr userDrawn="1"/>
        </p:nvSpPr>
        <p:spPr>
          <a:xfrm>
            <a:off x="0" y="0"/>
            <a:ext cx="12192000" cy="6858000"/>
          </a:xfrm>
          <a:prstGeom prst="rect">
            <a:avLst/>
          </a:prstGeom>
          <a:solidFill>
            <a:schemeClr val="accent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5" name="矩形: 圆角 4"/>
          <p:cNvSpPr/>
          <p:nvPr userDrawn="1"/>
        </p:nvSpPr>
        <p:spPr>
          <a:xfrm>
            <a:off x="2133600" y="2494639"/>
            <a:ext cx="1143000" cy="1143000"/>
          </a:xfrm>
          <a:prstGeom prst="roundRect">
            <a:avLst/>
          </a:prstGeom>
          <a:blipFill dpi="0" rotWithShape="1">
            <a:blip r:embed="rId4"/>
            <a:srcRect/>
            <a:stretch>
              <a:fillRect/>
            </a:stretch>
          </a:blip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6" name="文本框 5"/>
          <p:cNvSpPr txBox="1"/>
          <p:nvPr userDrawn="1"/>
        </p:nvSpPr>
        <p:spPr>
          <a:xfrm>
            <a:off x="3412988" y="2712196"/>
            <a:ext cx="2479812" cy="707886"/>
          </a:xfrm>
          <a:prstGeom prst="rect">
            <a:avLst/>
          </a:prstGeom>
          <a:noFill/>
        </p:spPr>
        <p:txBody>
          <a:bodyPr wrap="square" rtlCol="0">
            <a:spAutoFit/>
          </a:bodyPr>
          <a:lstStyle/>
          <a:p>
            <a:r>
              <a:rPr lang="en-US" altLang="zh-CN" sz="4000" b="1" dirty="0">
                <a:solidFill>
                  <a:schemeClr val="bg1"/>
                </a:solidFill>
                <a:latin typeface="阿里巴巴普惠体 B" panose="00020600040101010101" pitchFamily="18" charset="-122"/>
                <a:ea typeface="阿里巴巴普惠体 B" panose="00020600040101010101" pitchFamily="18" charset="-122"/>
              </a:rPr>
              <a:t>PART  </a:t>
            </a:r>
            <a:r>
              <a:rPr lang="en-US" altLang="zh-CN" sz="4000" b="1" dirty="0">
                <a:solidFill>
                  <a:schemeClr val="bg1"/>
                </a:solidFill>
                <a:latin typeface="+mj-lt"/>
                <a:ea typeface="阿里巴巴普惠体 B" panose="00020600040101010101" pitchFamily="18" charset="-122"/>
              </a:rPr>
              <a:t>05</a:t>
            </a:r>
            <a:endParaRPr lang="zh-CN" altLang="en-US" sz="4000" b="1" dirty="0">
              <a:solidFill>
                <a:schemeClr val="bg1"/>
              </a:solidFill>
              <a:latin typeface="阿里巴巴普惠体 B" panose="00020600040101010101" pitchFamily="18" charset="-122"/>
              <a:ea typeface="阿里巴巴普惠体 B" panose="00020600040101010101" pitchFamily="18" charset="-122"/>
            </a:endParaRPr>
          </a:p>
        </p:txBody>
      </p:sp>
      <p:sp>
        <p:nvSpPr>
          <p:cNvPr id="2" name="标题 1"/>
          <p:cNvSpPr>
            <a:spLocks noGrp="1"/>
          </p:cNvSpPr>
          <p:nvPr userDrawn="1">
            <p:ph type="title" hasCustomPrompt="1"/>
          </p:nvPr>
        </p:nvSpPr>
        <p:spPr>
          <a:xfrm>
            <a:off x="6096000" y="2700714"/>
            <a:ext cx="4292600" cy="652294"/>
          </a:xfrm>
          <a:prstGeom prst="rect">
            <a:avLst/>
          </a:prstGeom>
          <a:noFill/>
        </p:spPr>
        <p:txBody>
          <a:bodyPr wrap="square" rtlCol="0">
            <a:spAutoFit/>
          </a:bodyPr>
          <a:lstStyle>
            <a:lvl1pPr>
              <a:defRPr lang="zh-CN" altLang="en-US" sz="4000" b="1" dirty="0">
                <a:solidFill>
                  <a:schemeClr val="bg1"/>
                </a:solidFill>
                <a:latin typeface="阿里巴巴普惠体 B" panose="00020600040101010101" pitchFamily="18" charset="-122"/>
                <a:ea typeface="阿里巴巴普惠体 B" panose="00020600040101010101" pitchFamily="18" charset="-122"/>
                <a:cs typeface="+mn-cs"/>
              </a:defRPr>
            </a:lvl1pPr>
          </a:lstStyle>
          <a:p>
            <a:pPr marL="0" lvl="0"/>
            <a:r>
              <a:rPr lang="zh-CN" altLang="en-US" dirty="0"/>
              <a:t>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grpSp>
        <p:nvGrpSpPr>
          <p:cNvPr id="5" name="组合 4"/>
          <p:cNvGrpSpPr/>
          <p:nvPr userDrawn="1"/>
        </p:nvGrpSpPr>
        <p:grpSpPr>
          <a:xfrm flipV="1">
            <a:off x="0" y="6487888"/>
            <a:ext cx="12192000" cy="370112"/>
            <a:chOff x="0" y="-40730"/>
            <a:chExt cx="12192000" cy="370112"/>
          </a:xfrm>
        </p:grpSpPr>
        <p:sp>
          <p:nvSpPr>
            <p:cNvPr id="6" name="矩形 5"/>
            <p:cNvSpPr/>
            <p:nvPr userDrawn="1"/>
          </p:nvSpPr>
          <p:spPr>
            <a:xfrm>
              <a:off x="0" y="-40730"/>
              <a:ext cx="12192000" cy="370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7" name="矩形 6"/>
            <p:cNvSpPr/>
            <p:nvPr userDrawn="1"/>
          </p:nvSpPr>
          <p:spPr>
            <a:xfrm>
              <a:off x="0" y="-40730"/>
              <a:ext cx="12192000" cy="285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grpSp>
      <p:sp>
        <p:nvSpPr>
          <p:cNvPr id="96" name="菱形 95"/>
          <p:cNvSpPr/>
          <p:nvPr userDrawn="1"/>
        </p:nvSpPr>
        <p:spPr>
          <a:xfrm>
            <a:off x="600451" y="370197"/>
            <a:ext cx="372167" cy="372166"/>
          </a:xfrm>
          <a:prstGeom prst="diamond">
            <a:avLst/>
          </a:prstGeom>
          <a:solidFill>
            <a:schemeClr val="bg1">
              <a:lumMod val="8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97" name="菱形 96"/>
          <p:cNvSpPr/>
          <p:nvPr userDrawn="1"/>
        </p:nvSpPr>
        <p:spPr>
          <a:xfrm>
            <a:off x="356797" y="312627"/>
            <a:ext cx="487308" cy="487307"/>
          </a:xfrm>
          <a:prstGeom prst="diamond">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3" name="内容占位符 2"/>
          <p:cNvSpPr>
            <a:spLocks noGrp="1"/>
          </p:cNvSpPr>
          <p:nvPr>
            <p:ph sz="quarter" idx="10" hasCustomPrompt="1"/>
          </p:nvPr>
        </p:nvSpPr>
        <p:spPr>
          <a:xfrm>
            <a:off x="1077913" y="357733"/>
            <a:ext cx="5685026" cy="442201"/>
          </a:xfrm>
          <a:prstGeom prst="rect">
            <a:avLst/>
          </a:prstGeom>
        </p:spPr>
        <p:txBody>
          <a:bodyPr/>
          <a:lstStyle>
            <a:lvl1pPr marL="0" indent="0">
              <a:buNone/>
              <a:defRPr b="1">
                <a:solidFill>
                  <a:schemeClr val="accent1"/>
                </a:solidFill>
                <a:latin typeface="阿里巴巴普惠体 B" panose="00020600040101010101" pitchFamily="18" charset="-122"/>
                <a:ea typeface="阿里巴巴普惠体 B" panose="00020600040101010101" pitchFamily="18" charset="-122"/>
              </a:defRPr>
            </a:lvl1pPr>
            <a:lvl2pPr marL="457200" indent="0">
              <a:buNone/>
              <a:defRPr b="1">
                <a:solidFill>
                  <a:schemeClr val="accent1"/>
                </a:solidFill>
                <a:latin typeface="+mj-ea"/>
                <a:ea typeface="+mj-ea"/>
              </a:defRPr>
            </a:lvl2pPr>
          </a:lstStyle>
          <a:p>
            <a:pPr lvl="0"/>
            <a:r>
              <a:rPr lang="zh-CN" altLang="en-US" dirty="0"/>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72C21ECF-1164-4CDE-8EFE-A0EC1B31F891}"/>
              </a:ext>
            </a:extLst>
          </p:cNvPr>
          <p:cNvSpPr txBox="1">
            <a:spLocks/>
          </p:cNvSpPr>
          <p:nvPr userDrawn="1"/>
        </p:nvSpPr>
        <p:spPr>
          <a:xfrm>
            <a:off x="8970819" y="6234430"/>
            <a:ext cx="2743200"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F6148D-C340-4E3F-A763-F05CA6CA1DFA}"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6.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sv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1.png"/><Relationship Id="rId5" Type="http://schemas.microsoft.com/office/2007/relationships/hdphoto" Target="../media/hdphoto2.wdp"/><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33.png"/><Relationship Id="rId18" Type="http://schemas.openxmlformats.org/officeDocument/2006/relationships/image" Target="../media/image38.svg"/><Relationship Id="rId3" Type="http://schemas.openxmlformats.org/officeDocument/2006/relationships/image" Target="../media/image17.png"/><Relationship Id="rId21" Type="http://schemas.openxmlformats.org/officeDocument/2006/relationships/image" Target="../media/image41.png"/><Relationship Id="rId7" Type="http://schemas.openxmlformats.org/officeDocument/2006/relationships/image" Target="../media/image21.png"/><Relationship Id="rId12" Type="http://schemas.openxmlformats.org/officeDocument/2006/relationships/image" Target="../media/image26.svg"/><Relationship Id="rId17" Type="http://schemas.openxmlformats.org/officeDocument/2006/relationships/image" Target="../media/image37.png"/><Relationship Id="rId2" Type="http://schemas.openxmlformats.org/officeDocument/2006/relationships/notesSlide" Target="../notesSlides/notesSlide7.xml"/><Relationship Id="rId16" Type="http://schemas.openxmlformats.org/officeDocument/2006/relationships/image" Target="../media/image36.svg"/><Relationship Id="rId20" Type="http://schemas.openxmlformats.org/officeDocument/2006/relationships/image" Target="../media/image40.svg"/><Relationship Id="rId1" Type="http://schemas.openxmlformats.org/officeDocument/2006/relationships/slideLayout" Target="../slideLayouts/slideLayout8.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35.png"/><Relationship Id="rId10" Type="http://schemas.openxmlformats.org/officeDocument/2006/relationships/image" Target="../media/image24.svg"/><Relationship Id="rId19" Type="http://schemas.openxmlformats.org/officeDocument/2006/relationships/image" Target="../media/image39.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34.svg"/><Relationship Id="rId22" Type="http://schemas.openxmlformats.org/officeDocument/2006/relationships/image" Target="../media/image42.svg"/></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23594" y="2767280"/>
            <a:ext cx="8577470" cy="2308324"/>
          </a:xfrm>
        </p:spPr>
        <p:txBody>
          <a:bodyPr/>
          <a:lstStyle/>
          <a:p>
            <a:pPr algn="ctr">
              <a:lnSpc>
                <a:spcPct val="100000"/>
              </a:lnSpc>
            </a:pPr>
            <a:r>
              <a:rPr lang="zh-CN" altLang="en-US" sz="4000" b="0" dirty="0">
                <a:latin typeface="华文中宋" panose="02010600040101010101" pitchFamily="2" charset="-122"/>
                <a:ea typeface="华文中宋" panose="02010600040101010101" pitchFamily="2" charset="-122"/>
                <a:cs typeface="Times New Roman Italic" panose="02020503050405090304" charset="0"/>
              </a:rPr>
              <a:t>面向大语言模型的任务型工具调用关键技术研究</a:t>
            </a:r>
            <a:br>
              <a:rPr lang="en-US" altLang="zh-CN" sz="4000" b="0" dirty="0">
                <a:latin typeface="华文中宋" panose="02010600040101010101" pitchFamily="2" charset="-122"/>
                <a:ea typeface="华文中宋" panose="02010600040101010101" pitchFamily="2" charset="-122"/>
                <a:cs typeface="Times New Roman Italic" panose="02020503050405090304" charset="0"/>
              </a:rPr>
            </a:br>
            <a:br>
              <a:rPr lang="en-US" altLang="zh-CN" sz="4000" b="0" dirty="0">
                <a:latin typeface="华文中宋" panose="02010600040101010101" pitchFamily="2" charset="-122"/>
                <a:ea typeface="华文中宋" panose="02010600040101010101" pitchFamily="2" charset="-122"/>
                <a:cs typeface="Times New Roman Italic" panose="02020503050405090304" charset="0"/>
              </a:rPr>
            </a:br>
            <a:r>
              <a:rPr lang="zh-CN" altLang="en-US" sz="2400" b="0" dirty="0">
                <a:latin typeface="华文中宋" panose="02010600040101010101" pitchFamily="2" charset="-122"/>
                <a:ea typeface="华文中宋" panose="02010600040101010101" pitchFamily="2" charset="-122"/>
                <a:cs typeface="Times New Roman Italic" panose="02020503050405090304" charset="0"/>
              </a:rPr>
              <a:t>开题答辩</a:t>
            </a:r>
            <a:endParaRPr lang="zh-CN" altLang="en-US" sz="4000" b="0" dirty="0">
              <a:latin typeface="华文中宋" panose="02010600040101010101" pitchFamily="2" charset="-122"/>
              <a:ea typeface="华文中宋" panose="02010600040101010101" pitchFamily="2" charset="-122"/>
              <a:cs typeface="Times New Roman Italic" panose="02020503050405090304" charset="0"/>
            </a:endParaRPr>
          </a:p>
        </p:txBody>
      </p:sp>
      <p:sp>
        <p:nvSpPr>
          <p:cNvPr id="5" name="矩形 4"/>
          <p:cNvSpPr/>
          <p:nvPr/>
        </p:nvSpPr>
        <p:spPr>
          <a:xfrm>
            <a:off x="3059370" y="5861539"/>
            <a:ext cx="3620627"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汇报人： </a:t>
            </a: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杨新华</a:t>
            </a: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p:txBody>
      </p:sp>
      <p:pic>
        <p:nvPicPr>
          <p:cNvPr id="8" name="图片 7"/>
          <p:cNvPicPr>
            <a:picLocks noChangeAspect="1"/>
          </p:cNvPicPr>
          <p:nvPr/>
        </p:nvPicPr>
        <p:blipFill>
          <a:blip r:embed="rId3"/>
          <a:stretch>
            <a:fillRect/>
          </a:stretch>
        </p:blipFill>
        <p:spPr>
          <a:xfrm>
            <a:off x="5056726" y="471235"/>
            <a:ext cx="2078547" cy="2042081"/>
          </a:xfrm>
          <a:prstGeom prst="rect">
            <a:avLst/>
          </a:prstGeom>
        </p:spPr>
      </p:pic>
      <p:sp>
        <p:nvSpPr>
          <p:cNvPr id="6" name="矩形 5">
            <a:extLst>
              <a:ext uri="{FF2B5EF4-FFF2-40B4-BE49-F238E27FC236}">
                <a16:creationId xmlns:a16="http://schemas.microsoft.com/office/drawing/2014/main" id="{25F80184-0110-4924-8AC6-5CDD877FF060}"/>
              </a:ext>
            </a:extLst>
          </p:cNvPr>
          <p:cNvSpPr/>
          <p:nvPr/>
        </p:nvSpPr>
        <p:spPr>
          <a:xfrm>
            <a:off x="5521216" y="5861539"/>
            <a:ext cx="3620627" cy="36830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chemeClr val="tx1">
                    <a:lumMod val="75000"/>
                    <a:lumOff val="25000"/>
                  </a:schemeClr>
                </a:solidFill>
                <a:latin typeface="华文楷体" panose="02010600040101010101" pitchFamily="2" charset="-122"/>
                <a:ea typeface="华文楷体" panose="02010600040101010101" pitchFamily="2" charset="-122"/>
              </a:rPr>
              <a:t>导师</a:t>
            </a:r>
            <a:r>
              <a:rPr kumimoji="0" lang="zh-CN" altLang="en-US" sz="1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 李传文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组合 81">
            <a:extLst>
              <a:ext uri="{FF2B5EF4-FFF2-40B4-BE49-F238E27FC236}">
                <a16:creationId xmlns:a16="http://schemas.microsoft.com/office/drawing/2014/main" id="{12EDADEB-FF5B-44FA-94A1-0049FAE10CE5}"/>
              </a:ext>
            </a:extLst>
          </p:cNvPr>
          <p:cNvGrpSpPr/>
          <p:nvPr/>
        </p:nvGrpSpPr>
        <p:grpSpPr>
          <a:xfrm>
            <a:off x="3425871" y="1746286"/>
            <a:ext cx="1658250" cy="4115037"/>
            <a:chOff x="3913551" y="1746286"/>
            <a:chExt cx="1658250" cy="4115037"/>
          </a:xfrm>
        </p:grpSpPr>
        <p:cxnSp>
          <p:nvCxnSpPr>
            <p:cNvPr id="110" name="连接符: 肘形 109">
              <a:extLst>
                <a:ext uri="{FF2B5EF4-FFF2-40B4-BE49-F238E27FC236}">
                  <a16:creationId xmlns:a16="http://schemas.microsoft.com/office/drawing/2014/main" id="{2508E147-8D53-4569-848D-A9E39B47B499}"/>
                </a:ext>
              </a:extLst>
            </p:cNvPr>
            <p:cNvCxnSpPr>
              <a:cxnSpLocks/>
            </p:cNvCxnSpPr>
            <p:nvPr/>
          </p:nvCxnSpPr>
          <p:spPr>
            <a:xfrm>
              <a:off x="3913551" y="4107001"/>
              <a:ext cx="986302" cy="94883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4" name="连接符: 肘形 1053">
              <a:extLst>
                <a:ext uri="{FF2B5EF4-FFF2-40B4-BE49-F238E27FC236}">
                  <a16:creationId xmlns:a16="http://schemas.microsoft.com/office/drawing/2014/main" id="{F2A01265-8B09-479A-B461-38E2E90D25D7}"/>
                </a:ext>
              </a:extLst>
            </p:cNvPr>
            <p:cNvCxnSpPr>
              <a:cxnSpLocks/>
            </p:cNvCxnSpPr>
            <p:nvPr/>
          </p:nvCxnSpPr>
          <p:spPr>
            <a:xfrm flipV="1">
              <a:off x="3923577" y="2408999"/>
              <a:ext cx="986302" cy="948834"/>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2" name="矩形 1051">
              <a:extLst>
                <a:ext uri="{FF2B5EF4-FFF2-40B4-BE49-F238E27FC236}">
                  <a16:creationId xmlns:a16="http://schemas.microsoft.com/office/drawing/2014/main" id="{0670A770-9AE6-46CD-B29F-627C844C70A8}"/>
                </a:ext>
              </a:extLst>
            </p:cNvPr>
            <p:cNvSpPr/>
            <p:nvPr/>
          </p:nvSpPr>
          <p:spPr>
            <a:xfrm>
              <a:off x="4930798" y="1746286"/>
              <a:ext cx="294507" cy="1003361"/>
            </a:xfrm>
            <a:prstGeom prst="rect">
              <a:avLst/>
            </a:prstGeom>
            <a:solidFill>
              <a:srgbClr val="31CD6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93" name="矩形 92">
              <a:extLst>
                <a:ext uri="{FF2B5EF4-FFF2-40B4-BE49-F238E27FC236}">
                  <a16:creationId xmlns:a16="http://schemas.microsoft.com/office/drawing/2014/main" id="{35047F22-8C21-48A0-A6BB-2A57D0DBA957}"/>
                </a:ext>
              </a:extLst>
            </p:cNvPr>
            <p:cNvSpPr/>
            <p:nvPr/>
          </p:nvSpPr>
          <p:spPr>
            <a:xfrm>
              <a:off x="4930798" y="3143532"/>
              <a:ext cx="294507" cy="1003361"/>
            </a:xfrm>
            <a:prstGeom prst="rect">
              <a:avLst/>
            </a:prstGeom>
            <a:solidFill>
              <a:srgbClr val="1296D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94" name="矩形 93">
              <a:extLst>
                <a:ext uri="{FF2B5EF4-FFF2-40B4-BE49-F238E27FC236}">
                  <a16:creationId xmlns:a16="http://schemas.microsoft.com/office/drawing/2014/main" id="{4D719924-0643-41C3-8BA5-88B1D3B61741}"/>
                </a:ext>
              </a:extLst>
            </p:cNvPr>
            <p:cNvSpPr/>
            <p:nvPr/>
          </p:nvSpPr>
          <p:spPr>
            <a:xfrm>
              <a:off x="4930798" y="4510298"/>
              <a:ext cx="294507" cy="1003361"/>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cxnSp>
          <p:nvCxnSpPr>
            <p:cNvPr id="111" name="直接箭头连接符 110">
              <a:extLst>
                <a:ext uri="{FF2B5EF4-FFF2-40B4-BE49-F238E27FC236}">
                  <a16:creationId xmlns:a16="http://schemas.microsoft.com/office/drawing/2014/main" id="{8F02C3D2-E33E-40E1-9D44-9D09E269BEB5}"/>
                </a:ext>
              </a:extLst>
            </p:cNvPr>
            <p:cNvCxnSpPr>
              <a:cxnSpLocks/>
            </p:cNvCxnSpPr>
            <p:nvPr/>
          </p:nvCxnSpPr>
          <p:spPr>
            <a:xfrm>
              <a:off x="4242606" y="3710030"/>
              <a:ext cx="688192" cy="164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04189782-1B35-47D5-A861-4010E9215053}"/>
                </a:ext>
              </a:extLst>
            </p:cNvPr>
            <p:cNvSpPr txBox="1"/>
            <p:nvPr/>
          </p:nvSpPr>
          <p:spPr>
            <a:xfrm>
              <a:off x="4680075" y="2727634"/>
              <a:ext cx="891726" cy="307777"/>
            </a:xfrm>
            <a:prstGeom prst="rect">
              <a:avLst/>
            </a:prstGeom>
            <a:noFill/>
          </p:spPr>
          <p:txBody>
            <a:bodyPr wrap="square" rtlCol="0">
              <a:spAutoFit/>
            </a:bodyPr>
            <a:lstStyle/>
            <a:p>
              <a:r>
                <a:rPr lang="en-US" altLang="zh-CN" sz="1400" i="1" dirty="0">
                  <a:latin typeface="Times New Roman" panose="02020603050405020304" pitchFamily="18" charset="0"/>
                  <a:cs typeface="Times New Roman" panose="02020603050405020304" pitchFamily="18" charset="0"/>
                </a:rPr>
                <a:t>f </a:t>
              </a:r>
              <a:r>
                <a:rPr lang="en-US" altLang="zh-CN" sz="1400" baseline="300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i="1" dirty="0">
                  <a:latin typeface="Times New Roman" panose="02020603050405020304" pitchFamily="18" charset="0"/>
                  <a:cs typeface="Times New Roman" panose="02020603050405020304" pitchFamily="18" charset="0"/>
                </a:rPr>
                <a:t>θ</a:t>
              </a:r>
              <a:r>
                <a:rPr lang="en-US" altLang="zh-CN" sz="1400" dirty="0">
                  <a:latin typeface="Times New Roman" panose="02020603050405020304" pitchFamily="18" charset="0"/>
                  <a:cs typeface="Times New Roman" panose="02020603050405020304" pitchFamily="18" charset="0"/>
                </a:rPr>
                <a:t>(</a:t>
              </a:r>
              <a:r>
                <a:rPr lang="en-US" altLang="zh-CN" sz="1400" i="1" dirty="0">
                  <a:latin typeface="Times New Roman" panose="02020603050405020304" pitchFamily="18" charset="0"/>
                  <a:cs typeface="Times New Roman" panose="02020603050405020304" pitchFamily="18" charset="0"/>
                </a:rPr>
                <a:t>I </a:t>
              </a:r>
              <a:r>
                <a:rPr lang="en-US" altLang="zh-CN" sz="1400" i="1" baseline="300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a:t>
              </a:r>
              <a:endParaRPr lang="zh-CN" altLang="en-US" sz="1400" baseline="30000" dirty="0">
                <a:latin typeface="Times New Roman" panose="02020603050405020304" pitchFamily="18" charset="0"/>
                <a:cs typeface="Times New Roman" panose="02020603050405020304" pitchFamily="18" charset="0"/>
              </a:endParaRPr>
            </a:p>
          </p:txBody>
        </p:sp>
        <p:sp>
          <p:nvSpPr>
            <p:cNvPr id="114" name="文本框 113">
              <a:extLst>
                <a:ext uri="{FF2B5EF4-FFF2-40B4-BE49-F238E27FC236}">
                  <a16:creationId xmlns:a16="http://schemas.microsoft.com/office/drawing/2014/main" id="{5C37A975-3909-4BD5-8512-CABD24D19A7E}"/>
                </a:ext>
              </a:extLst>
            </p:cNvPr>
            <p:cNvSpPr txBox="1"/>
            <p:nvPr/>
          </p:nvSpPr>
          <p:spPr>
            <a:xfrm>
              <a:off x="4650300" y="4140590"/>
              <a:ext cx="891726" cy="307777"/>
            </a:xfrm>
            <a:prstGeom prst="rect">
              <a:avLst/>
            </a:prstGeom>
            <a:noFill/>
          </p:spPr>
          <p:txBody>
            <a:bodyPr wrap="square" rtlCol="0">
              <a:spAutoFit/>
            </a:bodyPr>
            <a:lstStyle/>
            <a:p>
              <a:r>
                <a:rPr lang="en-US" altLang="zh-CN" sz="1400" i="1" dirty="0">
                  <a:latin typeface="Times New Roman" panose="02020603050405020304" pitchFamily="18" charset="0"/>
                  <a:cs typeface="Times New Roman" panose="02020603050405020304" pitchFamily="18" charset="0"/>
                </a:rPr>
                <a:t>f </a:t>
              </a:r>
              <a:r>
                <a:rPr lang="en-US" altLang="zh-CN" sz="1400" i="1" baseline="30000" dirty="0">
                  <a:latin typeface="Times New Roman" panose="02020603050405020304" pitchFamily="18" charset="0"/>
                  <a:cs typeface="Times New Roman" panose="02020603050405020304" pitchFamily="18" charset="0"/>
                </a:rPr>
                <a:t>α</a:t>
              </a:r>
              <a:r>
                <a:rPr lang="en-US" altLang="zh-CN" sz="1400" baseline="300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i="1" dirty="0">
                  <a:latin typeface="Times New Roman" panose="02020603050405020304" pitchFamily="18" charset="0"/>
                  <a:cs typeface="Times New Roman" panose="02020603050405020304" pitchFamily="18" charset="0"/>
                </a:rPr>
                <a:t>θ</a:t>
              </a:r>
              <a:r>
                <a:rPr lang="en-US" altLang="zh-CN" sz="1400" dirty="0">
                  <a:latin typeface="Times New Roman" panose="02020603050405020304" pitchFamily="18" charset="0"/>
                  <a:cs typeface="Times New Roman" panose="02020603050405020304" pitchFamily="18" charset="0"/>
                </a:rPr>
                <a:t>(</a:t>
              </a:r>
              <a:r>
                <a:rPr lang="en-US" altLang="zh-CN" sz="1400" i="1" dirty="0">
                  <a:latin typeface="Times New Roman" panose="02020603050405020304" pitchFamily="18" charset="0"/>
                  <a:cs typeface="Times New Roman" panose="02020603050405020304" pitchFamily="18" charset="0"/>
                </a:rPr>
                <a:t>I </a:t>
              </a:r>
              <a:r>
                <a:rPr lang="en-US" altLang="zh-CN" sz="1400" i="1" baseline="30000" dirty="0">
                  <a:latin typeface="Times New Roman" panose="02020603050405020304" pitchFamily="18" charset="0"/>
                  <a:cs typeface="Times New Roman" panose="02020603050405020304" pitchFamily="18" charset="0"/>
                </a:rPr>
                <a:t>α</a:t>
              </a:r>
              <a:r>
                <a:rPr lang="en-US" altLang="zh-CN" sz="1400" dirty="0">
                  <a:latin typeface="Times New Roman" panose="02020603050405020304" pitchFamily="18" charset="0"/>
                  <a:cs typeface="Times New Roman" panose="02020603050405020304" pitchFamily="18" charset="0"/>
                </a:rPr>
                <a:t>)</a:t>
              </a:r>
              <a:endParaRPr lang="zh-CN" altLang="en-US" sz="1400" baseline="30000" dirty="0">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A3FA652F-7FCC-409D-B0CF-A1CD93EF1B64}"/>
                </a:ext>
              </a:extLst>
            </p:cNvPr>
            <p:cNvSpPr txBox="1"/>
            <p:nvPr/>
          </p:nvSpPr>
          <p:spPr>
            <a:xfrm>
              <a:off x="4632188" y="5553546"/>
              <a:ext cx="891726" cy="307777"/>
            </a:xfrm>
            <a:prstGeom prst="rect">
              <a:avLst/>
            </a:prstGeom>
            <a:noFill/>
          </p:spPr>
          <p:txBody>
            <a:bodyPr wrap="square" rtlCol="0">
              <a:spAutoFit/>
            </a:bodyPr>
            <a:lstStyle/>
            <a:p>
              <a:r>
                <a:rPr lang="en-US" altLang="zh-CN" sz="1400" i="1" dirty="0">
                  <a:latin typeface="Times New Roman" panose="02020603050405020304" pitchFamily="18" charset="0"/>
                  <a:cs typeface="Times New Roman" panose="02020603050405020304" pitchFamily="18" charset="0"/>
                </a:rPr>
                <a:t>f </a:t>
              </a:r>
              <a:r>
                <a:rPr lang="en-US" altLang="zh-CN" sz="1400" i="1" baseline="30000" dirty="0">
                  <a:latin typeface="Times New Roman" panose="02020603050405020304" pitchFamily="18" charset="0"/>
                  <a:cs typeface="Times New Roman" panose="02020603050405020304" pitchFamily="18" charset="0"/>
                </a:rPr>
                <a:t>-</a:t>
              </a:r>
              <a:r>
                <a:rPr lang="en-US" altLang="zh-CN" sz="1400" baseline="300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 </a:t>
              </a:r>
              <a:r>
                <a:rPr lang="en-US" altLang="zh-CN" sz="1400" i="1" dirty="0">
                  <a:latin typeface="Times New Roman" panose="02020603050405020304" pitchFamily="18" charset="0"/>
                  <a:cs typeface="Times New Roman" panose="02020603050405020304" pitchFamily="18" charset="0"/>
                </a:rPr>
                <a:t>θ</a:t>
              </a:r>
              <a:r>
                <a:rPr lang="en-US" altLang="zh-CN" sz="1400" dirty="0">
                  <a:latin typeface="Times New Roman" panose="02020603050405020304" pitchFamily="18" charset="0"/>
                  <a:cs typeface="Times New Roman" panose="02020603050405020304" pitchFamily="18" charset="0"/>
                </a:rPr>
                <a:t>(</a:t>
              </a:r>
              <a:r>
                <a:rPr lang="en-US" altLang="zh-CN" sz="1400" i="1" dirty="0">
                  <a:latin typeface="Times New Roman" panose="02020603050405020304" pitchFamily="18" charset="0"/>
                  <a:cs typeface="Times New Roman" panose="02020603050405020304" pitchFamily="18" charset="0"/>
                </a:rPr>
                <a:t>I </a:t>
              </a:r>
              <a:r>
                <a:rPr lang="en-US" altLang="zh-CN" sz="1400" i="1" baseline="300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a:t>
              </a:r>
              <a:endParaRPr lang="zh-CN" altLang="en-US" sz="1400" baseline="30000" dirty="0">
                <a:latin typeface="Times New Roman" panose="02020603050405020304" pitchFamily="18" charset="0"/>
                <a:cs typeface="Times New Roman" panose="02020603050405020304" pitchFamily="18" charset="0"/>
              </a:endParaRPr>
            </a:p>
          </p:txBody>
        </p:sp>
      </p:grpSp>
      <p:grpSp>
        <p:nvGrpSpPr>
          <p:cNvPr id="95" name="组合 94">
            <a:extLst>
              <a:ext uri="{FF2B5EF4-FFF2-40B4-BE49-F238E27FC236}">
                <a16:creationId xmlns:a16="http://schemas.microsoft.com/office/drawing/2014/main" id="{54A489C6-CA1B-4BBC-BD28-AB3C1116D233}"/>
              </a:ext>
            </a:extLst>
          </p:cNvPr>
          <p:cNvGrpSpPr/>
          <p:nvPr/>
        </p:nvGrpSpPr>
        <p:grpSpPr>
          <a:xfrm>
            <a:off x="2184527" y="2396472"/>
            <a:ext cx="1758203" cy="2629071"/>
            <a:chOff x="2184527" y="2396472"/>
            <a:chExt cx="1758203" cy="2629071"/>
          </a:xfrm>
        </p:grpSpPr>
        <p:cxnSp>
          <p:nvCxnSpPr>
            <p:cNvPr id="52" name="连接符: 肘形 51">
              <a:extLst>
                <a:ext uri="{FF2B5EF4-FFF2-40B4-BE49-F238E27FC236}">
                  <a16:creationId xmlns:a16="http://schemas.microsoft.com/office/drawing/2014/main" id="{54CAB15B-315B-4A82-9F11-24444D77FEA8}"/>
                </a:ext>
              </a:extLst>
            </p:cNvPr>
            <p:cNvCxnSpPr>
              <a:cxnSpLocks/>
            </p:cNvCxnSpPr>
            <p:nvPr/>
          </p:nvCxnSpPr>
          <p:spPr>
            <a:xfrm>
              <a:off x="2204720" y="2396472"/>
              <a:ext cx="956228" cy="852164"/>
            </a:xfrm>
            <a:prstGeom prst="bentConnector3">
              <a:avLst>
                <a:gd name="adj1" fmla="val 7125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连接符: 肘形 57">
              <a:extLst>
                <a:ext uri="{FF2B5EF4-FFF2-40B4-BE49-F238E27FC236}">
                  <a16:creationId xmlns:a16="http://schemas.microsoft.com/office/drawing/2014/main" id="{1ECA4701-43F2-4240-8AA7-258AC9BF4F46}"/>
                </a:ext>
              </a:extLst>
            </p:cNvPr>
            <p:cNvCxnSpPr>
              <a:cxnSpLocks/>
            </p:cNvCxnSpPr>
            <p:nvPr/>
          </p:nvCxnSpPr>
          <p:spPr>
            <a:xfrm flipV="1">
              <a:off x="2184527" y="4034756"/>
              <a:ext cx="993896" cy="990787"/>
            </a:xfrm>
            <a:prstGeom prst="bentConnector3">
              <a:avLst>
                <a:gd name="adj1" fmla="val 704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E4811F64-052D-4B83-BDDE-865AB6042F70}"/>
                </a:ext>
              </a:extLst>
            </p:cNvPr>
            <p:cNvCxnSpPr>
              <a:cxnSpLocks/>
            </p:cNvCxnSpPr>
            <p:nvPr/>
          </p:nvCxnSpPr>
          <p:spPr>
            <a:xfrm>
              <a:off x="2195724" y="3709215"/>
              <a:ext cx="9826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流程图: 手动操作 37">
              <a:extLst>
                <a:ext uri="{FF2B5EF4-FFF2-40B4-BE49-F238E27FC236}">
                  <a16:creationId xmlns:a16="http://schemas.microsoft.com/office/drawing/2014/main" id="{F1F3CCFA-D575-49B6-A14E-4C31810B24F2}"/>
                </a:ext>
              </a:extLst>
            </p:cNvPr>
            <p:cNvSpPr/>
            <p:nvPr/>
          </p:nvSpPr>
          <p:spPr>
            <a:xfrm rot="16200000">
              <a:off x="2845525" y="3459844"/>
              <a:ext cx="1322047" cy="547985"/>
            </a:xfrm>
            <a:prstGeom prst="flowChartManualOperation">
              <a:avLst/>
            </a:prstGeom>
            <a:solidFill>
              <a:schemeClr val="accent6">
                <a:lumMod val="40000"/>
                <a:lumOff val="60000"/>
              </a:schemeClr>
            </a:solid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050" name="文本框 1049">
              <a:extLst>
                <a:ext uri="{FF2B5EF4-FFF2-40B4-BE49-F238E27FC236}">
                  <a16:creationId xmlns:a16="http://schemas.microsoft.com/office/drawing/2014/main" id="{48394778-1EC6-4F87-871B-7FA36ED8ADAA}"/>
                </a:ext>
              </a:extLst>
            </p:cNvPr>
            <p:cNvSpPr txBox="1"/>
            <p:nvPr/>
          </p:nvSpPr>
          <p:spPr>
            <a:xfrm>
              <a:off x="3146779" y="2715856"/>
              <a:ext cx="795951"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Encoder</a:t>
              </a:r>
              <a:endParaRPr lang="zh-CN" altLang="en-US" sz="1400"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DACF5529-8006-4C12-9C57-DDB024F6D2A4}"/>
                </a:ext>
              </a:extLst>
            </p:cNvPr>
            <p:cNvSpPr txBox="1"/>
            <p:nvPr/>
          </p:nvSpPr>
          <p:spPr>
            <a:xfrm>
              <a:off x="3342428" y="3536598"/>
              <a:ext cx="461116" cy="400110"/>
            </a:xfrm>
            <a:prstGeom prst="rect">
              <a:avLst/>
            </a:prstGeom>
            <a:noFill/>
          </p:spPr>
          <p:txBody>
            <a:bodyPr wrap="square" rtlCol="0">
              <a:spAutoFit/>
            </a:bodyPr>
            <a:lstStyle/>
            <a:p>
              <a:r>
                <a:rPr lang="en-US" altLang="zh-CN" sz="2000" i="1" dirty="0">
                  <a:latin typeface="Times New Roman" panose="02020603050405020304" pitchFamily="18" charset="0"/>
                  <a:cs typeface="Times New Roman" panose="02020603050405020304" pitchFamily="18" charset="0"/>
                </a:rPr>
                <a:t>θ</a:t>
              </a:r>
              <a:endParaRPr lang="zh-CN" altLang="en-US" sz="2000" i="1" dirty="0">
                <a:latin typeface="Times New Roman" panose="02020603050405020304" pitchFamily="18" charset="0"/>
                <a:cs typeface="Times New Roman" panose="02020603050405020304" pitchFamily="18" charset="0"/>
              </a:endParaRPr>
            </a:p>
          </p:txBody>
        </p:sp>
      </p:grpSp>
      <p:cxnSp>
        <p:nvCxnSpPr>
          <p:cNvPr id="1078" name="直接箭头连接符 1077">
            <a:extLst>
              <a:ext uri="{FF2B5EF4-FFF2-40B4-BE49-F238E27FC236}">
                <a16:creationId xmlns:a16="http://schemas.microsoft.com/office/drawing/2014/main" id="{6BFEB787-DACA-4DA0-B040-1AEB23B2BD23}"/>
              </a:ext>
            </a:extLst>
          </p:cNvPr>
          <p:cNvCxnSpPr>
            <a:stCxn id="93" idx="3"/>
          </p:cNvCxnSpPr>
          <p:nvPr/>
        </p:nvCxnSpPr>
        <p:spPr>
          <a:xfrm>
            <a:off x="4737625" y="3645213"/>
            <a:ext cx="664245" cy="5968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箭头: 右 34">
            <a:extLst>
              <a:ext uri="{FF2B5EF4-FFF2-40B4-BE49-F238E27FC236}">
                <a16:creationId xmlns:a16="http://schemas.microsoft.com/office/drawing/2014/main" id="{7AD167DC-6B69-4F2D-BA4F-15065C575E75}"/>
              </a:ext>
            </a:extLst>
          </p:cNvPr>
          <p:cNvSpPr/>
          <p:nvPr/>
        </p:nvSpPr>
        <p:spPr>
          <a:xfrm>
            <a:off x="8465028" y="3203750"/>
            <a:ext cx="534552" cy="1046480"/>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6" name="内容占位符 5"/>
          <p:cNvSpPr>
            <a:spLocks noGrp="1"/>
          </p:cNvSpPr>
          <p:nvPr>
            <p:ph sz="quarter" idx="10"/>
          </p:nvPr>
        </p:nvSpPr>
        <p:spPr/>
        <p:txBody>
          <a:bodyPr/>
          <a:lstStyle/>
          <a:p>
            <a:r>
              <a:rPr lang="zh-CN" altLang="en-US" b="1" dirty="0"/>
              <a:t>主要研究问题</a:t>
            </a:r>
            <a:endParaRPr lang="en-US" altLang="zh-CN" b="1" dirty="0"/>
          </a:p>
        </p:txBody>
      </p:sp>
      <p:sp>
        <p:nvSpPr>
          <p:cNvPr id="5" name="矩形 4">
            <a:extLst>
              <a:ext uri="{FF2B5EF4-FFF2-40B4-BE49-F238E27FC236}">
                <a16:creationId xmlns:a16="http://schemas.microsoft.com/office/drawing/2014/main" id="{C0F34049-35FB-4E36-A90D-E64C5028AE22}"/>
              </a:ext>
            </a:extLst>
          </p:cNvPr>
          <p:cNvSpPr/>
          <p:nvPr/>
        </p:nvSpPr>
        <p:spPr>
          <a:xfrm>
            <a:off x="1077913" y="1174975"/>
            <a:ext cx="2246128" cy="369332"/>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海量</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治理研究</a:t>
            </a:r>
            <a:endParaRPr lang="zh-CN" altLang="en-US" b="1" dirty="0"/>
          </a:p>
        </p:txBody>
      </p:sp>
      <p:grpSp>
        <p:nvGrpSpPr>
          <p:cNvPr id="98" name="组合 97">
            <a:extLst>
              <a:ext uri="{FF2B5EF4-FFF2-40B4-BE49-F238E27FC236}">
                <a16:creationId xmlns:a16="http://schemas.microsoft.com/office/drawing/2014/main" id="{0F75FB99-60AA-4173-8213-5085173B9023}"/>
              </a:ext>
            </a:extLst>
          </p:cNvPr>
          <p:cNvGrpSpPr/>
          <p:nvPr/>
        </p:nvGrpSpPr>
        <p:grpSpPr>
          <a:xfrm>
            <a:off x="9605832" y="4869628"/>
            <a:ext cx="1474809" cy="1176099"/>
            <a:chOff x="9605832" y="4869628"/>
            <a:chExt cx="1474809" cy="1176099"/>
          </a:xfrm>
        </p:grpSpPr>
        <p:sp>
          <p:nvSpPr>
            <p:cNvPr id="32" name="箭头: 右 31">
              <a:extLst>
                <a:ext uri="{FF2B5EF4-FFF2-40B4-BE49-F238E27FC236}">
                  <a16:creationId xmlns:a16="http://schemas.microsoft.com/office/drawing/2014/main" id="{0128C230-54C9-4DE6-89B8-3D9EF20156D3}"/>
                </a:ext>
              </a:extLst>
            </p:cNvPr>
            <p:cNvSpPr/>
            <p:nvPr/>
          </p:nvSpPr>
          <p:spPr>
            <a:xfrm rot="5400000">
              <a:off x="10034067" y="4933008"/>
              <a:ext cx="568962" cy="442201"/>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33" name="椭圆 32">
              <a:extLst>
                <a:ext uri="{FF2B5EF4-FFF2-40B4-BE49-F238E27FC236}">
                  <a16:creationId xmlns:a16="http://schemas.microsoft.com/office/drawing/2014/main" id="{801C9737-C80E-4463-9D2B-4D976862F9C5}"/>
                </a:ext>
              </a:extLst>
            </p:cNvPr>
            <p:cNvSpPr/>
            <p:nvPr/>
          </p:nvSpPr>
          <p:spPr>
            <a:xfrm>
              <a:off x="9605832" y="5476767"/>
              <a:ext cx="1474809" cy="56896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任务相关</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APIs</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34" name="矩形: 圆角 33">
            <a:extLst>
              <a:ext uri="{FF2B5EF4-FFF2-40B4-BE49-F238E27FC236}">
                <a16:creationId xmlns:a16="http://schemas.microsoft.com/office/drawing/2014/main" id="{8253D966-6550-4A45-95A0-764BCF5705C8}"/>
              </a:ext>
            </a:extLst>
          </p:cNvPr>
          <p:cNvSpPr/>
          <p:nvPr/>
        </p:nvSpPr>
        <p:spPr>
          <a:xfrm>
            <a:off x="7267377" y="3138563"/>
            <a:ext cx="1082348" cy="1190545"/>
          </a:xfrm>
          <a:prstGeom prst="roundRect">
            <a:avLst>
              <a:gd name="adj" fmla="val 31373"/>
            </a:avLst>
          </a:prstGeom>
          <a:solidFill>
            <a:srgbClr val="FEA5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API</a:t>
            </a:r>
          </a:p>
          <a:p>
            <a:pPr algn="ct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检索器</a:t>
            </a:r>
          </a:p>
        </p:txBody>
      </p:sp>
      <p:sp>
        <p:nvSpPr>
          <p:cNvPr id="39" name="矩形 38">
            <a:extLst>
              <a:ext uri="{FF2B5EF4-FFF2-40B4-BE49-F238E27FC236}">
                <a16:creationId xmlns:a16="http://schemas.microsoft.com/office/drawing/2014/main" id="{14ED946A-DDF7-47F7-B1E1-8339A0D6E421}"/>
              </a:ext>
            </a:extLst>
          </p:cNvPr>
          <p:cNvSpPr/>
          <p:nvPr/>
        </p:nvSpPr>
        <p:spPr>
          <a:xfrm>
            <a:off x="5068119" y="5891388"/>
            <a:ext cx="3271520" cy="414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基于对比学习的海量</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API</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初筛方法</a:t>
            </a:r>
          </a:p>
        </p:txBody>
      </p:sp>
      <p:grpSp>
        <p:nvGrpSpPr>
          <p:cNvPr id="102" name="组合 101">
            <a:extLst>
              <a:ext uri="{FF2B5EF4-FFF2-40B4-BE49-F238E27FC236}">
                <a16:creationId xmlns:a16="http://schemas.microsoft.com/office/drawing/2014/main" id="{7A3A1FD3-2325-4FAE-8B99-C82B8B3F5546}"/>
              </a:ext>
            </a:extLst>
          </p:cNvPr>
          <p:cNvGrpSpPr/>
          <p:nvPr/>
        </p:nvGrpSpPr>
        <p:grpSpPr>
          <a:xfrm>
            <a:off x="538607" y="1765798"/>
            <a:ext cx="2082673" cy="3890418"/>
            <a:chOff x="538607" y="1765798"/>
            <a:chExt cx="2082673" cy="3890418"/>
          </a:xfrm>
        </p:grpSpPr>
        <p:sp>
          <p:nvSpPr>
            <p:cNvPr id="50" name="矩形 49">
              <a:extLst>
                <a:ext uri="{FF2B5EF4-FFF2-40B4-BE49-F238E27FC236}">
                  <a16:creationId xmlns:a16="http://schemas.microsoft.com/office/drawing/2014/main" id="{0DCE2277-A554-4FE6-BDDE-7101A2BFEDB9}"/>
                </a:ext>
              </a:extLst>
            </p:cNvPr>
            <p:cNvSpPr/>
            <p:nvPr/>
          </p:nvSpPr>
          <p:spPr>
            <a:xfrm>
              <a:off x="538607" y="4394869"/>
              <a:ext cx="2062480" cy="126134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49" name="矩形 48">
              <a:extLst>
                <a:ext uri="{FF2B5EF4-FFF2-40B4-BE49-F238E27FC236}">
                  <a16:creationId xmlns:a16="http://schemas.microsoft.com/office/drawing/2014/main" id="{C029933C-F867-4373-B364-68404AD1313C}"/>
                </a:ext>
              </a:extLst>
            </p:cNvPr>
            <p:cNvSpPr/>
            <p:nvPr/>
          </p:nvSpPr>
          <p:spPr>
            <a:xfrm>
              <a:off x="549804" y="3078541"/>
              <a:ext cx="2062480" cy="126134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47" name="矩形 46">
              <a:extLst>
                <a:ext uri="{FF2B5EF4-FFF2-40B4-BE49-F238E27FC236}">
                  <a16:creationId xmlns:a16="http://schemas.microsoft.com/office/drawing/2014/main" id="{BADEDF9B-AB05-4AB0-B1AB-4044ED7B4591}"/>
                </a:ext>
              </a:extLst>
            </p:cNvPr>
            <p:cNvSpPr/>
            <p:nvPr/>
          </p:nvSpPr>
          <p:spPr>
            <a:xfrm>
              <a:off x="558800" y="1765798"/>
              <a:ext cx="2062480" cy="1261347"/>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pic>
          <p:nvPicPr>
            <p:cNvPr id="16" name="图形 15">
              <a:extLst>
                <a:ext uri="{FF2B5EF4-FFF2-40B4-BE49-F238E27FC236}">
                  <a16:creationId xmlns:a16="http://schemas.microsoft.com/office/drawing/2014/main" id="{0D723BF1-648E-4623-8EA3-D7194A98F6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9883" y="3110988"/>
              <a:ext cx="740314" cy="740314"/>
            </a:xfrm>
            <a:prstGeom prst="rect">
              <a:avLst/>
            </a:prstGeom>
          </p:spPr>
        </p:pic>
        <p:sp>
          <p:nvSpPr>
            <p:cNvPr id="36" name="文本框 35">
              <a:extLst>
                <a:ext uri="{FF2B5EF4-FFF2-40B4-BE49-F238E27FC236}">
                  <a16:creationId xmlns:a16="http://schemas.microsoft.com/office/drawing/2014/main" id="{D6039B3D-C393-4870-8A43-B8F60CF05976}"/>
                </a:ext>
              </a:extLst>
            </p:cNvPr>
            <p:cNvSpPr txBox="1"/>
            <p:nvPr/>
          </p:nvSpPr>
          <p:spPr>
            <a:xfrm>
              <a:off x="1078147" y="2729528"/>
              <a:ext cx="106922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Positive:</a:t>
              </a:r>
              <a:r>
                <a:rPr lang="zh-CN" altLang="en-US" sz="1400" dirty="0">
                  <a:latin typeface="Times New Roman" panose="02020603050405020304" pitchFamily="18" charset="0"/>
                  <a:cs typeface="Times New Roman" panose="02020603050405020304" pitchFamily="18" charset="0"/>
                </a:rPr>
                <a:t> </a:t>
              </a:r>
              <a:r>
                <a:rPr lang="en-US" altLang="zh-CN" sz="1400" i="1" dirty="0">
                  <a:latin typeface="Times New Roman" panose="02020603050405020304" pitchFamily="18" charset="0"/>
                  <a:cs typeface="Times New Roman" panose="02020603050405020304" pitchFamily="18" charset="0"/>
                </a:rPr>
                <a:t>I </a:t>
              </a:r>
              <a:r>
                <a:rPr lang="en-US" altLang="zh-CN" sz="1400" baseline="300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4BE72430-14E6-4EE0-9FEB-98A1F09F1A72}"/>
                </a:ext>
              </a:extLst>
            </p:cNvPr>
            <p:cNvSpPr txBox="1"/>
            <p:nvPr/>
          </p:nvSpPr>
          <p:spPr>
            <a:xfrm>
              <a:off x="1062450" y="4034756"/>
              <a:ext cx="106922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Anchor: </a:t>
              </a:r>
              <a:r>
                <a:rPr lang="en-US" altLang="zh-CN" sz="1400" i="1" dirty="0">
                  <a:latin typeface="Times New Roman" panose="02020603050405020304" pitchFamily="18" charset="0"/>
                  <a:cs typeface="Times New Roman" panose="02020603050405020304" pitchFamily="18" charset="0"/>
                </a:rPr>
                <a:t>I </a:t>
              </a:r>
              <a:r>
                <a:rPr lang="en-US" altLang="zh-CN" sz="1400" baseline="30000" dirty="0">
                  <a:latin typeface="Times New Roman" panose="02020603050405020304" pitchFamily="18" charset="0"/>
                  <a:cs typeface="Times New Roman" panose="02020603050405020304" pitchFamily="18" charset="0"/>
                </a:rPr>
                <a:t>α</a:t>
              </a:r>
              <a:endParaRPr lang="zh-CN" altLang="en-US" sz="1400"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C3347AF1-4ABF-43AE-BC6C-4BC137EA59E5}"/>
                </a:ext>
              </a:extLst>
            </p:cNvPr>
            <p:cNvSpPr txBox="1"/>
            <p:nvPr/>
          </p:nvSpPr>
          <p:spPr>
            <a:xfrm>
              <a:off x="1035235" y="5348439"/>
              <a:ext cx="1069224"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Positive:</a:t>
              </a:r>
              <a:r>
                <a:rPr lang="zh-CN" altLang="en-US" sz="1400" dirty="0">
                  <a:latin typeface="Times New Roman" panose="02020603050405020304" pitchFamily="18" charset="0"/>
                  <a:cs typeface="Times New Roman" panose="02020603050405020304" pitchFamily="18" charset="0"/>
                </a:rPr>
                <a:t> </a:t>
              </a:r>
              <a:r>
                <a:rPr lang="en-US" altLang="zh-CN" sz="1400" i="1" dirty="0">
                  <a:latin typeface="Times New Roman" panose="02020603050405020304" pitchFamily="18" charset="0"/>
                  <a:cs typeface="Times New Roman" panose="02020603050405020304" pitchFamily="18" charset="0"/>
                </a:rPr>
                <a:t>I </a:t>
              </a:r>
              <a:r>
                <a:rPr lang="en-US" altLang="zh-CN" sz="1400" i="1" baseline="300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43" name="对话气泡: 圆角矩形 42">
              <a:extLst>
                <a:ext uri="{FF2B5EF4-FFF2-40B4-BE49-F238E27FC236}">
                  <a16:creationId xmlns:a16="http://schemas.microsoft.com/office/drawing/2014/main" id="{96CF98AA-E3F0-435C-B01D-BEFC081DC57E}"/>
                </a:ext>
              </a:extLst>
            </p:cNvPr>
            <p:cNvSpPr/>
            <p:nvPr/>
          </p:nvSpPr>
          <p:spPr>
            <a:xfrm>
              <a:off x="754890" y="1826473"/>
              <a:ext cx="1721324" cy="705838"/>
            </a:xfrm>
            <a:prstGeom prst="wedgeRoundRectCallout">
              <a:avLst>
                <a:gd name="adj1" fmla="val -44225"/>
                <a:gd name="adj2" fmla="val 69697"/>
                <a:gd name="adj3" fmla="val 16667"/>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黑体" panose="02010609060101010101" pitchFamily="49" charset="-122"/>
                  <a:ea typeface="黑体" panose="02010609060101010101" pitchFamily="49" charset="-122"/>
                </a:rPr>
                <a:t>请帮我检查网络配置问题。</a:t>
              </a:r>
            </a:p>
          </p:txBody>
        </p:sp>
        <p:sp>
          <p:nvSpPr>
            <p:cNvPr id="45" name="对话气泡: 圆角矩形 44">
              <a:extLst>
                <a:ext uri="{FF2B5EF4-FFF2-40B4-BE49-F238E27FC236}">
                  <a16:creationId xmlns:a16="http://schemas.microsoft.com/office/drawing/2014/main" id="{B68163D1-CAF4-483E-B1FE-D964D22E7817}"/>
                </a:ext>
              </a:extLst>
            </p:cNvPr>
            <p:cNvSpPr/>
            <p:nvPr/>
          </p:nvSpPr>
          <p:spPr>
            <a:xfrm>
              <a:off x="731776" y="4461175"/>
              <a:ext cx="1721324" cy="705838"/>
            </a:xfrm>
            <a:prstGeom prst="wedgeRoundRectCallout">
              <a:avLst>
                <a:gd name="adj1" fmla="val -44225"/>
                <a:gd name="adj2" fmla="val 69697"/>
                <a:gd name="adj3" fmla="val 1666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黑体" panose="02010609060101010101" pitchFamily="49" charset="-122"/>
                  <a:ea typeface="黑体" panose="02010609060101010101" pitchFamily="49" charset="-122"/>
                </a:rPr>
                <a:t>请推荐几家评价不错的餐厅。</a:t>
              </a:r>
            </a:p>
          </p:txBody>
        </p:sp>
        <p:sp>
          <p:nvSpPr>
            <p:cNvPr id="46" name="文本框 45">
              <a:extLst>
                <a:ext uri="{FF2B5EF4-FFF2-40B4-BE49-F238E27FC236}">
                  <a16:creationId xmlns:a16="http://schemas.microsoft.com/office/drawing/2014/main" id="{25BB95E3-D483-47B5-A4BB-B3F1BEAAF9C4}"/>
                </a:ext>
              </a:extLst>
            </p:cNvPr>
            <p:cNvSpPr txBox="1"/>
            <p:nvPr/>
          </p:nvSpPr>
          <p:spPr>
            <a:xfrm>
              <a:off x="860745" y="3800458"/>
              <a:ext cx="1447401" cy="261610"/>
            </a:xfrm>
            <a:prstGeom prst="rect">
              <a:avLst/>
            </a:prstGeom>
            <a:noFill/>
          </p:spPr>
          <p:txBody>
            <a:bodyPr wrap="square" rtlCol="0">
              <a:spAutoFit/>
            </a:bodyPr>
            <a:lstStyle/>
            <a:p>
              <a:r>
                <a:rPr lang="en-US" altLang="zh-CN" sz="1100" dirty="0" err="1">
                  <a:latin typeface="Times New Roman" panose="02020603050405020304" pitchFamily="18" charset="0"/>
                  <a:cs typeface="Times New Roman" panose="02020603050405020304" pitchFamily="18" charset="0"/>
                </a:rPr>
                <a:t>checkNetworkConfig</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p:txBody>
        </p:sp>
      </p:grpSp>
      <p:grpSp>
        <p:nvGrpSpPr>
          <p:cNvPr id="96" name="组合 95">
            <a:extLst>
              <a:ext uri="{FF2B5EF4-FFF2-40B4-BE49-F238E27FC236}">
                <a16:creationId xmlns:a16="http://schemas.microsoft.com/office/drawing/2014/main" id="{40059B9A-69E9-4C24-B87A-AF0AD53090FC}"/>
              </a:ext>
            </a:extLst>
          </p:cNvPr>
          <p:cNvGrpSpPr/>
          <p:nvPr/>
        </p:nvGrpSpPr>
        <p:grpSpPr>
          <a:xfrm>
            <a:off x="4717305" y="2441702"/>
            <a:ext cx="1777111" cy="1242137"/>
            <a:chOff x="4717305" y="2441702"/>
            <a:chExt cx="1777111" cy="1242137"/>
          </a:xfrm>
        </p:grpSpPr>
        <p:cxnSp>
          <p:nvCxnSpPr>
            <p:cNvPr id="1076" name="直接箭头连接符 1075">
              <a:extLst>
                <a:ext uri="{FF2B5EF4-FFF2-40B4-BE49-F238E27FC236}">
                  <a16:creationId xmlns:a16="http://schemas.microsoft.com/office/drawing/2014/main" id="{1D88E86E-D7A7-4F41-925C-6E64824CF0CD}"/>
                </a:ext>
              </a:extLst>
            </p:cNvPr>
            <p:cNvCxnSpPr>
              <a:cxnSpLocks/>
            </p:cNvCxnSpPr>
            <p:nvPr/>
          </p:nvCxnSpPr>
          <p:spPr>
            <a:xfrm flipV="1">
              <a:off x="4717305" y="3192670"/>
              <a:ext cx="688465" cy="4525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9" name="矩形 1068">
              <a:extLst>
                <a:ext uri="{FF2B5EF4-FFF2-40B4-BE49-F238E27FC236}">
                  <a16:creationId xmlns:a16="http://schemas.microsoft.com/office/drawing/2014/main" id="{F9E738CD-9D8C-4F1D-B51D-49232FEC2508}"/>
                </a:ext>
              </a:extLst>
            </p:cNvPr>
            <p:cNvSpPr/>
            <p:nvPr/>
          </p:nvSpPr>
          <p:spPr>
            <a:xfrm>
              <a:off x="5426090" y="2670401"/>
              <a:ext cx="1054304" cy="675988"/>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chemeClr val="tx1"/>
                  </a:solidFill>
                  <a:latin typeface="Times New Roman" panose="02020603050405020304" pitchFamily="18" charset="0"/>
                  <a:cs typeface="Times New Roman" panose="02020603050405020304" pitchFamily="18" charset="0"/>
                </a:rPr>
                <a:t>f </a:t>
              </a:r>
              <a:r>
                <a:rPr lang="en-US" altLang="zh-CN" sz="1600" baseline="30000" dirty="0">
                  <a:solidFill>
                    <a:schemeClr val="tx1"/>
                  </a:solidFill>
                  <a:latin typeface="Times New Roman" panose="02020603050405020304" pitchFamily="18" charset="0"/>
                  <a:cs typeface="Times New Roman" panose="02020603050405020304" pitchFamily="18" charset="0"/>
                </a:rPr>
                <a:t>+ </a:t>
              </a:r>
              <a:r>
                <a:rPr lang="en-US" altLang="zh-CN" sz="1600" dirty="0">
                  <a:solidFill>
                    <a:schemeClr val="tx1"/>
                  </a:solidFill>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 </a:t>
              </a:r>
              <a:r>
                <a:rPr lang="en-US" altLang="zh-CN" sz="1600" i="1" dirty="0">
                  <a:solidFill>
                    <a:schemeClr val="tx1"/>
                  </a:solidFill>
                  <a:latin typeface="Times New Roman" panose="02020603050405020304" pitchFamily="18" charset="0"/>
                  <a:cs typeface="Times New Roman" panose="02020603050405020304" pitchFamily="18" charset="0"/>
                </a:rPr>
                <a:t>f </a:t>
              </a:r>
              <a:r>
                <a:rPr lang="en-US" altLang="zh-CN" sz="1600" i="1" baseline="30000" dirty="0">
                  <a:solidFill>
                    <a:schemeClr val="tx1"/>
                  </a:solidFill>
                  <a:latin typeface="Times New Roman" panose="02020603050405020304" pitchFamily="18" charset="0"/>
                  <a:cs typeface="Times New Roman" panose="02020603050405020304" pitchFamily="18" charset="0"/>
                </a:rPr>
                <a:t>α</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071" name="直接箭头连接符 1070">
              <a:extLst>
                <a:ext uri="{FF2B5EF4-FFF2-40B4-BE49-F238E27FC236}">
                  <a16:creationId xmlns:a16="http://schemas.microsoft.com/office/drawing/2014/main" id="{F77878AC-FF52-4A9C-ACF7-F91BA64BDE13}"/>
                </a:ext>
              </a:extLst>
            </p:cNvPr>
            <p:cNvCxnSpPr>
              <a:cxnSpLocks/>
            </p:cNvCxnSpPr>
            <p:nvPr/>
          </p:nvCxnSpPr>
          <p:spPr>
            <a:xfrm>
              <a:off x="4758242" y="2441702"/>
              <a:ext cx="643628" cy="4242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矩形 73">
              <a:extLst>
                <a:ext uri="{FF2B5EF4-FFF2-40B4-BE49-F238E27FC236}">
                  <a16:creationId xmlns:a16="http://schemas.microsoft.com/office/drawing/2014/main" id="{DA9FB07E-8FBF-4974-B9F0-88978A515B6C}"/>
                </a:ext>
              </a:extLst>
            </p:cNvPr>
            <p:cNvSpPr/>
            <p:nvPr/>
          </p:nvSpPr>
          <p:spPr>
            <a:xfrm>
              <a:off x="5412068" y="3314507"/>
              <a:ext cx="1082348" cy="369332"/>
            </a:xfrm>
            <a:prstGeom prst="rect">
              <a:avLst/>
            </a:prstGeom>
          </p:spPr>
          <p:txBody>
            <a:bodyPr wrap="none">
              <a:spAutoFit/>
            </a:bodyPr>
            <a:lstStyle/>
            <a:p>
              <a:pPr algn="ctr"/>
              <a:r>
                <a:rPr lang="en-US" altLang="zh-CN"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Minimize</a:t>
              </a:r>
              <a:endParaRPr lang="zh-CN" altLang="en-US"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117" name="矩形 116">
            <a:extLst>
              <a:ext uri="{FF2B5EF4-FFF2-40B4-BE49-F238E27FC236}">
                <a16:creationId xmlns:a16="http://schemas.microsoft.com/office/drawing/2014/main" id="{95641FC3-280A-40A5-B002-9AB0A8DCF831}"/>
              </a:ext>
            </a:extLst>
          </p:cNvPr>
          <p:cNvSpPr/>
          <p:nvPr/>
        </p:nvSpPr>
        <p:spPr>
          <a:xfrm>
            <a:off x="5436250" y="4062068"/>
            <a:ext cx="1054304" cy="675988"/>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f </a:t>
            </a:r>
            <a:r>
              <a:rPr lang="en-US" altLang="zh-CN" sz="1600" i="1" baseline="30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 f </a:t>
            </a:r>
            <a:r>
              <a:rPr lang="en-US" altLang="zh-CN" sz="1600" i="1" baseline="30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α</a:t>
            </a: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080" name="直接箭头连接符 1079">
            <a:extLst>
              <a:ext uri="{FF2B5EF4-FFF2-40B4-BE49-F238E27FC236}">
                <a16:creationId xmlns:a16="http://schemas.microsoft.com/office/drawing/2014/main" id="{8743A536-A6C5-49A7-8BF3-2C59E3205AE0}"/>
              </a:ext>
            </a:extLst>
          </p:cNvPr>
          <p:cNvCxnSpPr>
            <a:stCxn id="94" idx="3"/>
          </p:cNvCxnSpPr>
          <p:nvPr/>
        </p:nvCxnSpPr>
        <p:spPr>
          <a:xfrm flipV="1">
            <a:off x="4737625" y="4581418"/>
            <a:ext cx="664245" cy="4305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7CA1FF63-725E-4B7B-BBB3-023392B854B6}"/>
              </a:ext>
            </a:extLst>
          </p:cNvPr>
          <p:cNvSpPr/>
          <p:nvPr/>
        </p:nvSpPr>
        <p:spPr>
          <a:xfrm>
            <a:off x="5422228" y="4720355"/>
            <a:ext cx="1120820" cy="369332"/>
          </a:xfrm>
          <a:prstGeom prst="rect">
            <a:avLst/>
          </a:prstGeom>
        </p:spPr>
        <p:txBody>
          <a:bodyPr wrap="none">
            <a:spAutoFit/>
          </a:bodyPr>
          <a:lstStyle/>
          <a:p>
            <a:pPr algn="ct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Maximize</a:t>
            </a:r>
            <a:endPar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92" name="组合 91">
            <a:extLst>
              <a:ext uri="{FF2B5EF4-FFF2-40B4-BE49-F238E27FC236}">
                <a16:creationId xmlns:a16="http://schemas.microsoft.com/office/drawing/2014/main" id="{8BABF8D9-0497-4F21-9140-FBEF01E59D1F}"/>
              </a:ext>
            </a:extLst>
          </p:cNvPr>
          <p:cNvGrpSpPr/>
          <p:nvPr/>
        </p:nvGrpSpPr>
        <p:grpSpPr>
          <a:xfrm>
            <a:off x="9038395" y="1696215"/>
            <a:ext cx="2811838" cy="3300348"/>
            <a:chOff x="9160670" y="1678052"/>
            <a:chExt cx="2811838" cy="3300348"/>
          </a:xfrm>
        </p:grpSpPr>
        <p:sp>
          <p:nvSpPr>
            <p:cNvPr id="3" name="矩形 2">
              <a:extLst>
                <a:ext uri="{FF2B5EF4-FFF2-40B4-BE49-F238E27FC236}">
                  <a16:creationId xmlns:a16="http://schemas.microsoft.com/office/drawing/2014/main" id="{B5CEF822-CCDD-4078-9FD9-D791406D2163}"/>
                </a:ext>
              </a:extLst>
            </p:cNvPr>
            <p:cNvSpPr/>
            <p:nvPr/>
          </p:nvSpPr>
          <p:spPr>
            <a:xfrm>
              <a:off x="9160670" y="1678052"/>
              <a:ext cx="2760196" cy="33003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4" name="椭圆 3">
              <a:extLst>
                <a:ext uri="{FF2B5EF4-FFF2-40B4-BE49-F238E27FC236}">
                  <a16:creationId xmlns:a16="http://schemas.microsoft.com/office/drawing/2014/main" id="{443A9632-0391-4B24-B814-615B64516FA2}"/>
                </a:ext>
              </a:extLst>
            </p:cNvPr>
            <p:cNvSpPr/>
            <p:nvPr/>
          </p:nvSpPr>
          <p:spPr>
            <a:xfrm>
              <a:off x="10837578" y="341711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7" name="椭圆 6">
              <a:extLst>
                <a:ext uri="{FF2B5EF4-FFF2-40B4-BE49-F238E27FC236}">
                  <a16:creationId xmlns:a16="http://schemas.microsoft.com/office/drawing/2014/main" id="{C303512D-8521-426D-9E1A-F4D995401AE8}"/>
                </a:ext>
              </a:extLst>
            </p:cNvPr>
            <p:cNvSpPr/>
            <p:nvPr/>
          </p:nvSpPr>
          <p:spPr>
            <a:xfrm>
              <a:off x="11057302" y="439247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8" name="椭圆 7">
              <a:extLst>
                <a:ext uri="{FF2B5EF4-FFF2-40B4-BE49-F238E27FC236}">
                  <a16:creationId xmlns:a16="http://schemas.microsoft.com/office/drawing/2014/main" id="{DCBE4AF7-8DC3-4809-915D-07EB69215D75}"/>
                </a:ext>
              </a:extLst>
            </p:cNvPr>
            <p:cNvSpPr/>
            <p:nvPr/>
          </p:nvSpPr>
          <p:spPr>
            <a:xfrm>
              <a:off x="9268855" y="295483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9" name="椭圆 8">
              <a:extLst>
                <a:ext uri="{FF2B5EF4-FFF2-40B4-BE49-F238E27FC236}">
                  <a16:creationId xmlns:a16="http://schemas.microsoft.com/office/drawing/2014/main" id="{344F477E-B8E5-4728-850A-31F7F307D6F4}"/>
                </a:ext>
              </a:extLst>
            </p:cNvPr>
            <p:cNvSpPr/>
            <p:nvPr/>
          </p:nvSpPr>
          <p:spPr>
            <a:xfrm>
              <a:off x="10101760" y="378287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0" name="椭圆 9">
              <a:extLst>
                <a:ext uri="{FF2B5EF4-FFF2-40B4-BE49-F238E27FC236}">
                  <a16:creationId xmlns:a16="http://schemas.microsoft.com/office/drawing/2014/main" id="{F32AA68F-2BF7-416A-BB76-41DEBC30549A}"/>
                </a:ext>
              </a:extLst>
            </p:cNvPr>
            <p:cNvSpPr/>
            <p:nvPr/>
          </p:nvSpPr>
          <p:spPr>
            <a:xfrm>
              <a:off x="10692884" y="2398195"/>
              <a:ext cx="175760" cy="174733"/>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1" name="椭圆 10">
              <a:extLst>
                <a:ext uri="{FF2B5EF4-FFF2-40B4-BE49-F238E27FC236}">
                  <a16:creationId xmlns:a16="http://schemas.microsoft.com/office/drawing/2014/main" id="{1D4B97F2-D414-4F65-9C15-34ABB3852C23}"/>
                </a:ext>
              </a:extLst>
            </p:cNvPr>
            <p:cNvSpPr/>
            <p:nvPr/>
          </p:nvSpPr>
          <p:spPr>
            <a:xfrm>
              <a:off x="11379677" y="1880937"/>
              <a:ext cx="175760" cy="174733"/>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2" name="椭圆 11">
              <a:extLst>
                <a:ext uri="{FF2B5EF4-FFF2-40B4-BE49-F238E27FC236}">
                  <a16:creationId xmlns:a16="http://schemas.microsoft.com/office/drawing/2014/main" id="{B00B15DE-321A-49B7-8B56-09BECA795D07}"/>
                </a:ext>
              </a:extLst>
            </p:cNvPr>
            <p:cNvSpPr/>
            <p:nvPr/>
          </p:nvSpPr>
          <p:spPr>
            <a:xfrm>
              <a:off x="9841158" y="333075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3" name="椭圆 12">
              <a:extLst>
                <a:ext uri="{FF2B5EF4-FFF2-40B4-BE49-F238E27FC236}">
                  <a16:creationId xmlns:a16="http://schemas.microsoft.com/office/drawing/2014/main" id="{DED61E0D-CF00-4025-9BD4-62871287F77D}"/>
                </a:ext>
              </a:extLst>
            </p:cNvPr>
            <p:cNvSpPr/>
            <p:nvPr/>
          </p:nvSpPr>
          <p:spPr>
            <a:xfrm>
              <a:off x="9815609" y="466679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4" name="椭圆 13">
              <a:extLst>
                <a:ext uri="{FF2B5EF4-FFF2-40B4-BE49-F238E27FC236}">
                  <a16:creationId xmlns:a16="http://schemas.microsoft.com/office/drawing/2014/main" id="{4837EADF-ED49-4A98-8156-4C75DE061AC5}"/>
                </a:ext>
              </a:extLst>
            </p:cNvPr>
            <p:cNvSpPr/>
            <p:nvPr/>
          </p:nvSpPr>
          <p:spPr>
            <a:xfrm>
              <a:off x="9969235" y="2336867"/>
              <a:ext cx="175760" cy="174733"/>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5" name="椭圆 14">
              <a:extLst>
                <a:ext uri="{FF2B5EF4-FFF2-40B4-BE49-F238E27FC236}">
                  <a16:creationId xmlns:a16="http://schemas.microsoft.com/office/drawing/2014/main" id="{88C4A522-A816-465F-8076-75AB9BF8EC69}"/>
                </a:ext>
              </a:extLst>
            </p:cNvPr>
            <p:cNvSpPr/>
            <p:nvPr/>
          </p:nvSpPr>
          <p:spPr>
            <a:xfrm>
              <a:off x="11421569" y="295483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7" name="椭圆 16">
              <a:extLst>
                <a:ext uri="{FF2B5EF4-FFF2-40B4-BE49-F238E27FC236}">
                  <a16:creationId xmlns:a16="http://schemas.microsoft.com/office/drawing/2014/main" id="{CC2D7AD7-5973-4FEE-A0D7-A965FEABA8B1}"/>
                </a:ext>
              </a:extLst>
            </p:cNvPr>
            <p:cNvSpPr/>
            <p:nvPr/>
          </p:nvSpPr>
          <p:spPr>
            <a:xfrm>
              <a:off x="9468106" y="1874575"/>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8" name="椭圆 17">
              <a:extLst>
                <a:ext uri="{FF2B5EF4-FFF2-40B4-BE49-F238E27FC236}">
                  <a16:creationId xmlns:a16="http://schemas.microsoft.com/office/drawing/2014/main" id="{53F549DD-1EE9-49EF-9992-B71C0E69F8D4}"/>
                </a:ext>
              </a:extLst>
            </p:cNvPr>
            <p:cNvSpPr/>
            <p:nvPr/>
          </p:nvSpPr>
          <p:spPr>
            <a:xfrm>
              <a:off x="10345946" y="3325670"/>
              <a:ext cx="173735" cy="172720"/>
            </a:xfrm>
            <a:prstGeom prst="ellipse">
              <a:avLst/>
            </a:prstGeom>
            <a:solidFill>
              <a:srgbClr val="FEA5A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9" name="椭圆 18">
              <a:extLst>
                <a:ext uri="{FF2B5EF4-FFF2-40B4-BE49-F238E27FC236}">
                  <a16:creationId xmlns:a16="http://schemas.microsoft.com/office/drawing/2014/main" id="{0C71EC10-5938-4E5F-8D2D-5225B4401360}"/>
                </a:ext>
              </a:extLst>
            </p:cNvPr>
            <p:cNvSpPr/>
            <p:nvPr/>
          </p:nvSpPr>
          <p:spPr>
            <a:xfrm>
              <a:off x="10432813" y="425023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172CC88C-E8E1-427A-BEDF-691BAF56DA42}"/>
                </a:ext>
              </a:extLst>
            </p:cNvPr>
            <p:cNvSpPr txBox="1"/>
            <p:nvPr/>
          </p:nvSpPr>
          <p:spPr>
            <a:xfrm>
              <a:off x="10540663" y="4597927"/>
              <a:ext cx="1431845"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语义向量空间</a:t>
              </a:r>
              <a:endParaRPr lang="zh-CN" altLang="en-US" dirty="0">
                <a:latin typeface="宋体" panose="02010600030101010101" pitchFamily="2" charset="-122"/>
                <a:ea typeface="宋体" panose="02010600030101010101" pitchFamily="2" charset="-122"/>
              </a:endParaRPr>
            </a:p>
          </p:txBody>
        </p:sp>
        <p:sp>
          <p:nvSpPr>
            <p:cNvPr id="24" name="椭圆 23">
              <a:extLst>
                <a:ext uri="{FF2B5EF4-FFF2-40B4-BE49-F238E27FC236}">
                  <a16:creationId xmlns:a16="http://schemas.microsoft.com/office/drawing/2014/main" id="{0A359788-BD67-4F40-82B8-9D465C3247C6}"/>
                </a:ext>
              </a:extLst>
            </p:cNvPr>
            <p:cNvSpPr/>
            <p:nvPr/>
          </p:nvSpPr>
          <p:spPr>
            <a:xfrm>
              <a:off x="11467557" y="402671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25" name="椭圆 24">
              <a:extLst>
                <a:ext uri="{FF2B5EF4-FFF2-40B4-BE49-F238E27FC236}">
                  <a16:creationId xmlns:a16="http://schemas.microsoft.com/office/drawing/2014/main" id="{A73DB28C-026A-40B3-BBF5-359B0844C177}"/>
                </a:ext>
              </a:extLst>
            </p:cNvPr>
            <p:cNvSpPr/>
            <p:nvPr/>
          </p:nvSpPr>
          <p:spPr>
            <a:xfrm>
              <a:off x="9808881" y="2848150"/>
              <a:ext cx="1217762" cy="115824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26" name="文本框 25">
              <a:extLst>
                <a:ext uri="{FF2B5EF4-FFF2-40B4-BE49-F238E27FC236}">
                  <a16:creationId xmlns:a16="http://schemas.microsoft.com/office/drawing/2014/main" id="{E839CE7B-5AB8-46AD-AACF-0BB92DF17D5B}"/>
                </a:ext>
              </a:extLst>
            </p:cNvPr>
            <p:cNvSpPr txBox="1"/>
            <p:nvPr/>
          </p:nvSpPr>
          <p:spPr>
            <a:xfrm>
              <a:off x="10152859" y="3107230"/>
              <a:ext cx="540025" cy="261610"/>
            </a:xfrm>
            <a:prstGeom prst="rect">
              <a:avLst/>
            </a:prstGeom>
            <a:noFill/>
          </p:spPr>
          <p:txBody>
            <a:bodyPr wrap="square" rtlCol="0">
              <a:spAutoFit/>
            </a:bodyPr>
            <a:lstStyle/>
            <a:p>
              <a:r>
                <a:rPr lang="en-US" altLang="zh-CN" sz="1100" dirty="0">
                  <a:latin typeface="Times New Roman" panose="02020603050405020304" pitchFamily="18" charset="0"/>
                  <a:cs typeface="Times New Roman" panose="02020603050405020304" pitchFamily="18" charset="0"/>
                </a:rPr>
                <a:t>Query</a:t>
              </a:r>
              <a:endParaRPr lang="zh-CN" altLang="en-US" sz="1100" dirty="0">
                <a:latin typeface="Times New Roman" panose="02020603050405020304" pitchFamily="18" charset="0"/>
                <a:cs typeface="Times New Roman" panose="02020603050405020304" pitchFamily="18" charset="0"/>
              </a:endParaRPr>
            </a:p>
          </p:txBody>
        </p:sp>
        <p:sp>
          <p:nvSpPr>
            <p:cNvPr id="159" name="椭圆 158">
              <a:extLst>
                <a:ext uri="{FF2B5EF4-FFF2-40B4-BE49-F238E27FC236}">
                  <a16:creationId xmlns:a16="http://schemas.microsoft.com/office/drawing/2014/main" id="{10BA8E58-D0BF-4814-BB32-7040CDB47D00}"/>
                </a:ext>
              </a:extLst>
            </p:cNvPr>
            <p:cNvSpPr/>
            <p:nvPr/>
          </p:nvSpPr>
          <p:spPr>
            <a:xfrm>
              <a:off x="10627726" y="1882950"/>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60" name="椭圆 159">
              <a:extLst>
                <a:ext uri="{FF2B5EF4-FFF2-40B4-BE49-F238E27FC236}">
                  <a16:creationId xmlns:a16="http://schemas.microsoft.com/office/drawing/2014/main" id="{FDCB8827-3674-4999-9910-4023D412345E}"/>
                </a:ext>
              </a:extLst>
            </p:cNvPr>
            <p:cNvSpPr/>
            <p:nvPr/>
          </p:nvSpPr>
          <p:spPr>
            <a:xfrm>
              <a:off x="9397908" y="3883942"/>
              <a:ext cx="173735" cy="172720"/>
            </a:xfrm>
            <a:prstGeom prst="ellipse">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grpSp>
      <p:sp>
        <p:nvSpPr>
          <p:cNvPr id="161" name="箭头: 右 160">
            <a:extLst>
              <a:ext uri="{FF2B5EF4-FFF2-40B4-BE49-F238E27FC236}">
                <a16:creationId xmlns:a16="http://schemas.microsoft.com/office/drawing/2014/main" id="{B527DABE-33A7-4C60-AFF4-7CD86D31A716}"/>
              </a:ext>
            </a:extLst>
          </p:cNvPr>
          <p:cNvSpPr/>
          <p:nvPr/>
        </p:nvSpPr>
        <p:spPr>
          <a:xfrm>
            <a:off x="6604213" y="3210596"/>
            <a:ext cx="534552" cy="1046480"/>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grpSp>
        <p:nvGrpSpPr>
          <p:cNvPr id="97" name="组合 96">
            <a:extLst>
              <a:ext uri="{FF2B5EF4-FFF2-40B4-BE49-F238E27FC236}">
                <a16:creationId xmlns:a16="http://schemas.microsoft.com/office/drawing/2014/main" id="{0AA54F4D-C982-4855-9A4F-51342EBD72FD}"/>
              </a:ext>
            </a:extLst>
          </p:cNvPr>
          <p:cNvGrpSpPr/>
          <p:nvPr/>
        </p:nvGrpSpPr>
        <p:grpSpPr>
          <a:xfrm>
            <a:off x="7284905" y="1455635"/>
            <a:ext cx="1094895" cy="4203012"/>
            <a:chOff x="7284905" y="1455635"/>
            <a:chExt cx="1094895" cy="4203012"/>
          </a:xfrm>
        </p:grpSpPr>
        <p:sp>
          <p:nvSpPr>
            <p:cNvPr id="31" name="箭头: 右 30">
              <a:extLst>
                <a:ext uri="{FF2B5EF4-FFF2-40B4-BE49-F238E27FC236}">
                  <a16:creationId xmlns:a16="http://schemas.microsoft.com/office/drawing/2014/main" id="{1FE0AB4F-54FA-4420-AEC0-1F548E44C2C7}"/>
                </a:ext>
              </a:extLst>
            </p:cNvPr>
            <p:cNvSpPr/>
            <p:nvPr/>
          </p:nvSpPr>
          <p:spPr>
            <a:xfrm rot="16200000" flipH="1" flipV="1">
              <a:off x="7195877" y="2291298"/>
              <a:ext cx="1189663" cy="442201"/>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latin typeface="黑体" panose="02010609060101010101" pitchFamily="49" charset="-122"/>
                  <a:ea typeface="黑体" panose="02010609060101010101" pitchFamily="49" charset="-122"/>
                </a:rPr>
                <a:t>编码入库</a:t>
              </a:r>
            </a:p>
          </p:txBody>
        </p:sp>
        <p:sp>
          <p:nvSpPr>
            <p:cNvPr id="21" name="箭头: 右 20">
              <a:extLst>
                <a:ext uri="{FF2B5EF4-FFF2-40B4-BE49-F238E27FC236}">
                  <a16:creationId xmlns:a16="http://schemas.microsoft.com/office/drawing/2014/main" id="{10F2FF2C-C59E-4A42-8DBB-E7B78F80855A}"/>
                </a:ext>
              </a:extLst>
            </p:cNvPr>
            <p:cNvSpPr/>
            <p:nvPr/>
          </p:nvSpPr>
          <p:spPr>
            <a:xfrm rot="16200000">
              <a:off x="7407278" y="4536895"/>
              <a:ext cx="818034" cy="442201"/>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400" dirty="0">
                  <a:solidFill>
                    <a:schemeClr val="tx1"/>
                  </a:solidFill>
                  <a:latin typeface="黑体" panose="02010609060101010101" pitchFamily="49" charset="-122"/>
                  <a:ea typeface="黑体" panose="02010609060101010101" pitchFamily="49" charset="-122"/>
                </a:rPr>
                <a:t>输入</a:t>
              </a:r>
            </a:p>
          </p:txBody>
        </p:sp>
        <p:sp>
          <p:nvSpPr>
            <p:cNvPr id="27" name="椭圆 26">
              <a:extLst>
                <a:ext uri="{FF2B5EF4-FFF2-40B4-BE49-F238E27FC236}">
                  <a16:creationId xmlns:a16="http://schemas.microsoft.com/office/drawing/2014/main" id="{5E8852DB-E942-44A0-B96A-92631C246A36}"/>
                </a:ext>
              </a:extLst>
            </p:cNvPr>
            <p:cNvSpPr/>
            <p:nvPr/>
          </p:nvSpPr>
          <p:spPr>
            <a:xfrm>
              <a:off x="7284905" y="1455635"/>
              <a:ext cx="1046480" cy="568960"/>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APIs</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椭圆 1">
              <a:extLst>
                <a:ext uri="{FF2B5EF4-FFF2-40B4-BE49-F238E27FC236}">
                  <a16:creationId xmlns:a16="http://schemas.microsoft.com/office/drawing/2014/main" id="{765A542E-7E08-4112-A2A4-A45CC0E7E9D6}"/>
                </a:ext>
              </a:extLst>
            </p:cNvPr>
            <p:cNvSpPr/>
            <p:nvPr/>
          </p:nvSpPr>
          <p:spPr>
            <a:xfrm>
              <a:off x="7333320" y="5089687"/>
              <a:ext cx="1046480" cy="568960"/>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Query</a:t>
              </a:r>
              <a:endParaRPr lang="zh-CN" altLang="en-US" sz="16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400310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left)">
                                      <p:cBhvr>
                                        <p:cTn id="12" dur="500"/>
                                        <p:tgtEl>
                                          <p:spTgt spid="95"/>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wipe(left)">
                                      <p:cBhvr>
                                        <p:cTn id="19" dur="500"/>
                                        <p:tgtEl>
                                          <p:spTgt spid="8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randombar(horizontal)">
                                      <p:cBhvr>
                                        <p:cTn id="24" dur="500"/>
                                        <p:tgtEl>
                                          <p:spTgt spid="9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078"/>
                                        </p:tgtEl>
                                        <p:attrNameLst>
                                          <p:attrName>style.visibility</p:attrName>
                                        </p:attrNameLst>
                                      </p:cBhvr>
                                      <p:to>
                                        <p:strVal val="visible"/>
                                      </p:to>
                                    </p:set>
                                    <p:animEffect transition="in" filter="randombar(horizontal)">
                                      <p:cBhvr>
                                        <p:cTn id="29" dur="500"/>
                                        <p:tgtEl>
                                          <p:spTgt spid="1078"/>
                                        </p:tgtEl>
                                      </p:cBhvr>
                                    </p:animEffect>
                                  </p:childTnLst>
                                </p:cTn>
                              </p:par>
                              <p:par>
                                <p:cTn id="30" presetID="14" presetClass="entr" presetSubtype="10" fill="hold" nodeType="withEffect">
                                  <p:stCondLst>
                                    <p:cond delay="0"/>
                                  </p:stCondLst>
                                  <p:childTnLst>
                                    <p:set>
                                      <p:cBhvr>
                                        <p:cTn id="31" dur="1" fill="hold">
                                          <p:stCondLst>
                                            <p:cond delay="0"/>
                                          </p:stCondLst>
                                        </p:cTn>
                                        <p:tgtEl>
                                          <p:spTgt spid="1080"/>
                                        </p:tgtEl>
                                        <p:attrNameLst>
                                          <p:attrName>style.visibility</p:attrName>
                                        </p:attrNameLst>
                                      </p:cBhvr>
                                      <p:to>
                                        <p:strVal val="visible"/>
                                      </p:to>
                                    </p:set>
                                    <p:animEffect transition="in" filter="randombar(horizontal)">
                                      <p:cBhvr>
                                        <p:cTn id="32" dur="500"/>
                                        <p:tgtEl>
                                          <p:spTgt spid="108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randombar(horizontal)">
                                      <p:cBhvr>
                                        <p:cTn id="35" dur="500"/>
                                        <p:tgtEl>
                                          <p:spTgt spid="75"/>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randombar(horizontal)">
                                      <p:cBhvr>
                                        <p:cTn id="38" dur="500"/>
                                        <p:tgtEl>
                                          <p:spTgt spid="1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61"/>
                                        </p:tgtEl>
                                        <p:attrNameLst>
                                          <p:attrName>style.visibility</p:attrName>
                                        </p:attrNameLst>
                                      </p:cBhvr>
                                      <p:to>
                                        <p:strVal val="visible"/>
                                      </p:to>
                                    </p:set>
                                    <p:animEffect transition="in" filter="wipe(left)">
                                      <p:cBhvr>
                                        <p:cTn id="43" dur="500"/>
                                        <p:tgtEl>
                                          <p:spTgt spid="16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6" fill="hold" nodeType="click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barn(inHorizontal)">
                                      <p:cBhvr>
                                        <p:cTn id="51" dur="500"/>
                                        <p:tgtEl>
                                          <p:spTgt spid="97"/>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randombar(horizontal)">
                                      <p:cBhvr>
                                        <p:cTn id="56" dur="500"/>
                                        <p:tgtEl>
                                          <p:spTgt spid="35"/>
                                        </p:tgtEl>
                                      </p:cBhvr>
                                    </p:animEffect>
                                  </p:childTnLst>
                                </p:cTn>
                              </p:par>
                              <p:par>
                                <p:cTn id="57" presetID="14" presetClass="entr" presetSubtype="10" fill="hold" nodeType="with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randombar(horizontal)">
                                      <p:cBhvr>
                                        <p:cTn id="59" dur="500"/>
                                        <p:tgtEl>
                                          <p:spTgt spid="9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98"/>
                                        </p:tgtEl>
                                        <p:attrNameLst>
                                          <p:attrName>style.visibility</p:attrName>
                                        </p:attrNameLst>
                                      </p:cBhvr>
                                      <p:to>
                                        <p:strVal val="visible"/>
                                      </p:to>
                                    </p:set>
                                    <p:animEffect transition="in" filter="wipe(down)">
                                      <p:cBhvr>
                                        <p:cTn id="64"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4" grpId="0" animBg="1"/>
      <p:bldP spid="39" grpId="0" animBg="1"/>
      <p:bldP spid="117" grpId="0" animBg="1"/>
      <p:bldP spid="75" grpId="0"/>
      <p:bldP spid="1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p:txBody>
          <a:bodyPr/>
          <a:lstStyle/>
          <a:p>
            <a:r>
              <a:rPr lang="zh-CN" altLang="en-US" dirty="0"/>
              <a:t>预期成果</a:t>
            </a:r>
            <a:endParaRPr lang="en-US" altLang="zh-CN" b="1" dirty="0"/>
          </a:p>
        </p:txBody>
      </p:sp>
      <p:sp>
        <p:nvSpPr>
          <p:cNvPr id="22" name="矩形 21">
            <a:extLst>
              <a:ext uri="{FF2B5EF4-FFF2-40B4-BE49-F238E27FC236}">
                <a16:creationId xmlns:a16="http://schemas.microsoft.com/office/drawing/2014/main" id="{CF43D232-5A20-48B3-ACB9-25614C08C250}"/>
              </a:ext>
            </a:extLst>
          </p:cNvPr>
          <p:cNvSpPr/>
          <p:nvPr/>
        </p:nvSpPr>
        <p:spPr>
          <a:xfrm>
            <a:off x="1077913" y="1158384"/>
            <a:ext cx="9762807" cy="2330574"/>
          </a:xfrm>
          <a:prstGeom prst="rect">
            <a:avLst/>
          </a:prstGeom>
        </p:spPr>
        <p:txBody>
          <a:bodyPr wrap="square">
            <a:spAutoFit/>
          </a:bodyPr>
          <a:lstStyle/>
          <a:p>
            <a:pPr algn="just">
              <a:lnSpc>
                <a:spcPct val="150000"/>
              </a:lnSpc>
              <a:spcAft>
                <a:spcPts val="0"/>
              </a:spcAft>
            </a:pPr>
            <a:r>
              <a:rPr lang="zh-CN" altLang="en-US" sz="2800" b="1" kern="100" dirty="0">
                <a:latin typeface="Times New Roman" panose="02020603050405020304" pitchFamily="18" charset="0"/>
                <a:ea typeface="宋体" panose="02010600030101010101" pitchFamily="2" charset="-122"/>
              </a:rPr>
              <a:t>预期研究成果如下：</a:t>
            </a:r>
            <a:endParaRPr lang="en-US" altLang="zh-CN" sz="2800" b="1" kern="100" dirty="0">
              <a:latin typeface="Times New Roman" panose="02020603050405020304" pitchFamily="18" charset="0"/>
              <a:ea typeface="宋体" panose="02010600030101010101" pitchFamily="2" charset="-122"/>
            </a:endParaRPr>
          </a:p>
          <a:p>
            <a:pPr marL="342900" indent="-342900" algn="just">
              <a:lnSpc>
                <a:spcPct val="150000"/>
              </a:lnSpc>
              <a:spcAft>
                <a:spcPts val="0"/>
              </a:spcAft>
              <a:buAutoNum type="arabicPeriod"/>
            </a:pPr>
            <a:r>
              <a:rPr lang="zh-CN" altLang="en-US" sz="2400" b="1" kern="100" dirty="0">
                <a:latin typeface="Times New Roman" panose="02020603050405020304" pitchFamily="18" charset="0"/>
                <a:ea typeface="宋体" panose="02010600030101010101" pitchFamily="2" charset="-122"/>
              </a:rPr>
              <a:t>函数调用数据集质量研究成果</a:t>
            </a:r>
            <a:endParaRPr lang="en-US" altLang="zh-CN" sz="2400" b="1" kern="100" dirty="0">
              <a:latin typeface="Times New Roman" panose="02020603050405020304" pitchFamily="18" charset="0"/>
              <a:ea typeface="宋体" panose="02010600030101010101" pitchFamily="2" charset="-122"/>
            </a:endParaRPr>
          </a:p>
          <a:p>
            <a:pPr marL="342900" indent="-342900" algn="just">
              <a:lnSpc>
                <a:spcPct val="150000"/>
              </a:lnSpc>
              <a:spcAft>
                <a:spcPts val="0"/>
              </a:spcAft>
              <a:buAutoNum type="arabicPeriod"/>
            </a:pPr>
            <a:r>
              <a:rPr lang="zh-CN" altLang="en-US" sz="2400" b="1" kern="100" dirty="0">
                <a:latin typeface="Times New Roman" panose="02020603050405020304" pitchFamily="18" charset="0"/>
                <a:ea typeface="宋体" panose="02010600030101010101" pitchFamily="2" charset="-122"/>
              </a:rPr>
              <a:t>针对超长工具描述的前缀缓存方法</a:t>
            </a:r>
            <a:endParaRPr lang="en-US" altLang="zh-CN" sz="2400" b="1" kern="100" dirty="0">
              <a:latin typeface="Times New Roman" panose="02020603050405020304" pitchFamily="18" charset="0"/>
              <a:ea typeface="宋体" panose="02010600030101010101" pitchFamily="2" charset="-122"/>
            </a:endParaRPr>
          </a:p>
          <a:p>
            <a:pPr marL="342900" indent="-342900" algn="just">
              <a:lnSpc>
                <a:spcPct val="150000"/>
              </a:lnSpc>
              <a:spcAft>
                <a:spcPts val="0"/>
              </a:spcAft>
              <a:buAutoNum type="arabicPeriod"/>
            </a:pPr>
            <a:r>
              <a:rPr lang="zh-CN" altLang="en-US" sz="2400" b="1" kern="100" dirty="0">
                <a:latin typeface="Times New Roman" panose="02020603050405020304" pitchFamily="18" charset="0"/>
                <a:ea typeface="宋体" panose="02010600030101010101" pitchFamily="2" charset="-122"/>
              </a:rPr>
              <a:t>基于对比学习的</a:t>
            </a:r>
            <a:r>
              <a:rPr lang="en-US" altLang="zh-CN" sz="2400" b="1" kern="100" dirty="0">
                <a:latin typeface="Times New Roman" panose="02020603050405020304" pitchFamily="18" charset="0"/>
                <a:ea typeface="宋体" panose="02010600030101010101" pitchFamily="2" charset="-122"/>
              </a:rPr>
              <a:t>API</a:t>
            </a:r>
            <a:r>
              <a:rPr lang="zh-CN" altLang="en-US" sz="2400" b="1" kern="100" dirty="0">
                <a:latin typeface="Times New Roman" panose="02020603050405020304" pitchFamily="18" charset="0"/>
                <a:ea typeface="宋体" panose="02010600030101010101" pitchFamily="2" charset="-122"/>
              </a:rPr>
              <a:t>检索方法</a:t>
            </a:r>
            <a:endParaRPr lang="zh-CN" altLang="en-US" sz="2400" kern="1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52577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723588"/>
            <a:ext cx="12192000" cy="3826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3" name="文本框 2"/>
          <p:cNvSpPr txBox="1"/>
          <p:nvPr/>
        </p:nvSpPr>
        <p:spPr>
          <a:xfrm>
            <a:off x="4087397" y="3885281"/>
            <a:ext cx="4013200" cy="369332"/>
          </a:xfrm>
          <a:prstGeom prst="rect">
            <a:avLst/>
          </a:prstGeom>
          <a:noFill/>
        </p:spPr>
        <p:txBody>
          <a:bodyPr wrap="square" rtlCol="0">
            <a:spAutoFit/>
          </a:bodyPr>
          <a:lstStyle/>
          <a:p>
            <a:pPr algn="dist"/>
            <a:r>
              <a:rPr lang="en-US" altLang="zh-CN" dirty="0">
                <a:solidFill>
                  <a:schemeClr val="bg1"/>
                </a:solidFill>
                <a:latin typeface="+mj-lt"/>
                <a:ea typeface="阿里巴巴普惠体 R" panose="00020600040101010101" pitchFamily="18" charset="-122"/>
              </a:rPr>
              <a:t>THANK YOU FOR YOUR WATCHING</a:t>
            </a:r>
            <a:endParaRPr lang="zh-CN" altLang="en-US" dirty="0">
              <a:solidFill>
                <a:schemeClr val="bg1"/>
              </a:solidFill>
              <a:latin typeface="+mj-lt"/>
              <a:ea typeface="阿里巴巴普惠体 R" panose="00020600040101010101" pitchFamily="18" charset="-122"/>
            </a:endParaRPr>
          </a:p>
        </p:txBody>
      </p:sp>
      <p:sp>
        <p:nvSpPr>
          <p:cNvPr id="2" name="标题 1"/>
          <p:cNvSpPr>
            <a:spLocks noGrp="1"/>
          </p:cNvSpPr>
          <p:nvPr>
            <p:ph type="title"/>
          </p:nvPr>
        </p:nvSpPr>
        <p:spPr>
          <a:xfrm>
            <a:off x="838200" y="2846503"/>
            <a:ext cx="10515600" cy="1212255"/>
          </a:xfrm>
        </p:spPr>
        <p:txBody>
          <a:bodyPr/>
          <a:lstStyle/>
          <a:p>
            <a:pPr algn="ctr"/>
            <a:r>
              <a:rPr lang="zh-CN" altLang="en-US" sz="8000" dirty="0"/>
              <a:t>感谢您的观看</a:t>
            </a:r>
          </a:p>
        </p:txBody>
      </p:sp>
      <p:pic>
        <p:nvPicPr>
          <p:cNvPr id="5" name="图片 4">
            <a:extLst>
              <a:ext uri="{FF2B5EF4-FFF2-40B4-BE49-F238E27FC236}">
                <a16:creationId xmlns:a16="http://schemas.microsoft.com/office/drawing/2014/main" id="{9249E637-F0ED-4EC8-9B7D-100730F4B7C4}"/>
              </a:ext>
            </a:extLst>
          </p:cNvPr>
          <p:cNvPicPr>
            <a:picLocks noChangeAspect="1"/>
          </p:cNvPicPr>
          <p:nvPr/>
        </p:nvPicPr>
        <p:blipFill>
          <a:blip r:embed="rId3"/>
          <a:stretch>
            <a:fillRect/>
          </a:stretch>
        </p:blipFill>
        <p:spPr>
          <a:xfrm>
            <a:off x="5056726" y="471235"/>
            <a:ext cx="2078547" cy="20420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8AAB2BB-9041-4FEF-8507-249DD48784C8}"/>
              </a:ext>
            </a:extLst>
          </p:cNvPr>
          <p:cNvSpPr>
            <a:spLocks noGrp="1"/>
          </p:cNvSpPr>
          <p:nvPr>
            <p:ph type="body" sz="quarter" idx="10"/>
          </p:nvPr>
        </p:nvSpPr>
        <p:spPr/>
        <p:txBody>
          <a:bodyPr/>
          <a:lstStyle/>
          <a:p>
            <a:r>
              <a:rPr lang="zh-CN" altLang="en-US" dirty="0"/>
              <a:t>前期工作基础</a:t>
            </a:r>
          </a:p>
        </p:txBody>
      </p:sp>
      <p:sp>
        <p:nvSpPr>
          <p:cNvPr id="3" name="文本占位符 2">
            <a:extLst>
              <a:ext uri="{FF2B5EF4-FFF2-40B4-BE49-F238E27FC236}">
                <a16:creationId xmlns:a16="http://schemas.microsoft.com/office/drawing/2014/main" id="{026223EC-F03E-4C6E-B6A1-9044B4B3E4EA}"/>
              </a:ext>
            </a:extLst>
          </p:cNvPr>
          <p:cNvSpPr>
            <a:spLocks noGrp="1"/>
          </p:cNvSpPr>
          <p:nvPr>
            <p:ph type="body" sz="quarter" idx="11"/>
          </p:nvPr>
        </p:nvSpPr>
        <p:spPr/>
        <p:txBody>
          <a:bodyPr/>
          <a:lstStyle/>
          <a:p>
            <a:r>
              <a:rPr lang="zh-CN" altLang="en-US" dirty="0"/>
              <a:t>选题背景</a:t>
            </a:r>
          </a:p>
        </p:txBody>
      </p:sp>
      <p:sp>
        <p:nvSpPr>
          <p:cNvPr id="4" name="文本占位符 3">
            <a:extLst>
              <a:ext uri="{FF2B5EF4-FFF2-40B4-BE49-F238E27FC236}">
                <a16:creationId xmlns:a16="http://schemas.microsoft.com/office/drawing/2014/main" id="{32342E0C-CA00-4D1B-B77F-ACF6285A7971}"/>
              </a:ext>
            </a:extLst>
          </p:cNvPr>
          <p:cNvSpPr>
            <a:spLocks noGrp="1"/>
          </p:cNvSpPr>
          <p:nvPr>
            <p:ph type="body" sz="quarter" idx="12"/>
          </p:nvPr>
        </p:nvSpPr>
        <p:spPr/>
        <p:txBody>
          <a:bodyPr/>
          <a:lstStyle/>
          <a:p>
            <a:r>
              <a:rPr lang="zh-CN" altLang="en-US" dirty="0"/>
              <a:t>相关研究现状</a:t>
            </a:r>
          </a:p>
        </p:txBody>
      </p:sp>
      <p:sp>
        <p:nvSpPr>
          <p:cNvPr id="5" name="文本占位符 4">
            <a:extLst>
              <a:ext uri="{FF2B5EF4-FFF2-40B4-BE49-F238E27FC236}">
                <a16:creationId xmlns:a16="http://schemas.microsoft.com/office/drawing/2014/main" id="{C42E13FD-470F-4E55-8F4D-344F53F2B941}"/>
              </a:ext>
            </a:extLst>
          </p:cNvPr>
          <p:cNvSpPr>
            <a:spLocks noGrp="1"/>
          </p:cNvSpPr>
          <p:nvPr>
            <p:ph type="body" sz="quarter" idx="13"/>
          </p:nvPr>
        </p:nvSpPr>
        <p:spPr/>
        <p:txBody>
          <a:bodyPr/>
          <a:lstStyle/>
          <a:p>
            <a:r>
              <a:rPr lang="zh-CN" altLang="en-US" dirty="0"/>
              <a:t>主要研究内容</a:t>
            </a:r>
          </a:p>
        </p:txBody>
      </p:sp>
      <p:sp>
        <p:nvSpPr>
          <p:cNvPr id="6" name="文本占位符 5">
            <a:extLst>
              <a:ext uri="{FF2B5EF4-FFF2-40B4-BE49-F238E27FC236}">
                <a16:creationId xmlns:a16="http://schemas.microsoft.com/office/drawing/2014/main" id="{D3DB2357-3A06-4226-AB0A-06912885A701}"/>
              </a:ext>
            </a:extLst>
          </p:cNvPr>
          <p:cNvSpPr>
            <a:spLocks noGrp="1"/>
          </p:cNvSpPr>
          <p:nvPr>
            <p:ph type="body" sz="quarter" idx="14"/>
          </p:nvPr>
        </p:nvSpPr>
        <p:spPr/>
        <p:txBody>
          <a:bodyPr/>
          <a:lstStyle/>
          <a:p>
            <a:r>
              <a:rPr lang="zh-CN" altLang="en-US" dirty="0"/>
              <a:t>预期成果</a:t>
            </a:r>
          </a:p>
        </p:txBody>
      </p:sp>
    </p:spTree>
    <p:extLst>
      <p:ext uri="{BB962C8B-B14F-4D97-AF65-F5344CB8AC3E}">
        <p14:creationId xmlns:p14="http://schemas.microsoft.com/office/powerpoint/2010/main" val="2096933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p:txBody>
          <a:bodyPr/>
          <a:lstStyle/>
          <a:p>
            <a:r>
              <a:rPr lang="zh-CN" altLang="en-US" dirty="0"/>
              <a:t>前期工作基础</a:t>
            </a:r>
            <a:endParaRPr lang="en-US" altLang="zh-CN" dirty="0"/>
          </a:p>
          <a:p>
            <a:endParaRPr lang="en-US" altLang="zh-CN" b="1" dirty="0"/>
          </a:p>
        </p:txBody>
      </p:sp>
      <p:sp>
        <p:nvSpPr>
          <p:cNvPr id="2" name="矩形 1">
            <a:extLst>
              <a:ext uri="{FF2B5EF4-FFF2-40B4-BE49-F238E27FC236}">
                <a16:creationId xmlns:a16="http://schemas.microsoft.com/office/drawing/2014/main" id="{6D996504-ACD4-40C8-BB49-D3CD6BCE3D93}"/>
              </a:ext>
            </a:extLst>
          </p:cNvPr>
          <p:cNvSpPr/>
          <p:nvPr/>
        </p:nvSpPr>
        <p:spPr>
          <a:xfrm>
            <a:off x="1043355" y="1383323"/>
            <a:ext cx="2965941" cy="40913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tx1"/>
                </a:solidFill>
                <a:latin typeface="华文宋体" panose="02010600040101010101" pitchFamily="2" charset="-122"/>
                <a:ea typeface="华文宋体" panose="02010600040101010101" pitchFamily="2" charset="-122"/>
              </a:rPr>
              <a:t>课程知识学习</a:t>
            </a:r>
            <a:endParaRPr lang="en-US" altLang="zh-CN" sz="2200" dirty="0">
              <a:solidFill>
                <a:schemeClr val="tx1"/>
              </a:solidFill>
              <a:latin typeface="华文宋体" panose="02010600040101010101" pitchFamily="2" charset="-122"/>
              <a:ea typeface="华文宋体" panose="02010600040101010101" pitchFamily="2" charset="-122"/>
            </a:endParaRPr>
          </a:p>
          <a:p>
            <a:pPr algn="ctr"/>
            <a:endParaRPr lang="en-US" altLang="zh-CN" sz="2200" dirty="0">
              <a:solidFill>
                <a:schemeClr val="tx1"/>
              </a:solidFill>
              <a:latin typeface="华文宋体" panose="02010600040101010101" pitchFamily="2" charset="-122"/>
              <a:ea typeface="华文宋体" panose="02010600040101010101" pitchFamily="2" charset="-122"/>
            </a:endParaRPr>
          </a:p>
          <a:p>
            <a:pPr algn="ctr"/>
            <a:r>
              <a:rPr lang="zh-CN" altLang="en-US" sz="2200" dirty="0">
                <a:solidFill>
                  <a:schemeClr val="tx1"/>
                </a:solidFill>
                <a:latin typeface="华文宋体" panose="02010600040101010101" pitchFamily="2" charset="-122"/>
                <a:ea typeface="华文宋体" panose="02010600040101010101" pitchFamily="2" charset="-122"/>
              </a:rPr>
              <a:t>相关文献的阅读学习</a:t>
            </a:r>
            <a:endParaRPr lang="en-US" altLang="zh-CN" sz="2200" dirty="0">
              <a:solidFill>
                <a:schemeClr val="tx1"/>
              </a:solidFill>
              <a:latin typeface="华文宋体" panose="02010600040101010101" pitchFamily="2" charset="-122"/>
              <a:ea typeface="华文宋体" panose="02010600040101010101" pitchFamily="2" charset="-122"/>
            </a:endParaRPr>
          </a:p>
          <a:p>
            <a:pPr algn="ctr"/>
            <a:endParaRPr lang="zh-CN" altLang="en-US" sz="2400" dirty="0">
              <a:solidFill>
                <a:schemeClr val="tx1"/>
              </a:solidFill>
              <a:latin typeface="华文宋体" panose="02010600040101010101" pitchFamily="2" charset="-122"/>
              <a:ea typeface="华文宋体" panose="02010600040101010101" pitchFamily="2" charset="-122"/>
            </a:endParaRPr>
          </a:p>
        </p:txBody>
      </p:sp>
      <p:sp>
        <p:nvSpPr>
          <p:cNvPr id="3" name="矩形 2">
            <a:extLst>
              <a:ext uri="{FF2B5EF4-FFF2-40B4-BE49-F238E27FC236}">
                <a16:creationId xmlns:a16="http://schemas.microsoft.com/office/drawing/2014/main" id="{6A61FF57-3E33-45E7-A63C-EF5A62158B05}"/>
              </a:ext>
            </a:extLst>
          </p:cNvPr>
          <p:cNvSpPr/>
          <p:nvPr/>
        </p:nvSpPr>
        <p:spPr>
          <a:xfrm>
            <a:off x="1043355" y="1383323"/>
            <a:ext cx="2965941" cy="773723"/>
          </a:xfrm>
          <a:prstGeom prst="rect">
            <a:avLst/>
          </a:prstGeom>
          <a:solidFill>
            <a:srgbClr val="005C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a:solidFill>
                  <a:schemeClr val="bg1"/>
                </a:solidFill>
                <a:latin typeface="宋体" panose="02010600030101010101" pitchFamily="2" charset="-122"/>
                <a:ea typeface="宋体" panose="02010600030101010101" pitchFamily="2" charset="-122"/>
              </a:rPr>
              <a:t>理论知识学习</a:t>
            </a:r>
          </a:p>
        </p:txBody>
      </p:sp>
      <p:sp>
        <p:nvSpPr>
          <p:cNvPr id="7" name="矩形 6">
            <a:extLst>
              <a:ext uri="{FF2B5EF4-FFF2-40B4-BE49-F238E27FC236}">
                <a16:creationId xmlns:a16="http://schemas.microsoft.com/office/drawing/2014/main" id="{6FA68936-7EB2-4D16-8C33-EA3E1553A184}"/>
              </a:ext>
            </a:extLst>
          </p:cNvPr>
          <p:cNvSpPr/>
          <p:nvPr/>
        </p:nvSpPr>
        <p:spPr>
          <a:xfrm>
            <a:off x="8182704" y="1383323"/>
            <a:ext cx="2965941" cy="40913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ts val="3000"/>
              </a:lnSpc>
            </a:pPr>
            <a:r>
              <a:rPr lang="zh-CN" altLang="en-US" sz="2200" dirty="0">
                <a:solidFill>
                  <a:schemeClr val="tx1"/>
                </a:solidFill>
                <a:latin typeface="Times New Roman" panose="02020603050405020304" pitchFamily="18" charset="0"/>
                <a:ea typeface="华文宋体" panose="02010600040101010101" pitchFamily="2" charset="-122"/>
                <a:cs typeface="Times New Roman" panose="02020603050405020304" pitchFamily="18" charset="0"/>
              </a:rPr>
              <a:t>基于</a:t>
            </a:r>
            <a:r>
              <a:rPr lang="en-US" altLang="zh-CN" sz="2200" dirty="0">
                <a:solidFill>
                  <a:schemeClr val="tx1"/>
                </a:solidFill>
                <a:latin typeface="Times New Roman" panose="02020603050405020304" pitchFamily="18" charset="0"/>
                <a:ea typeface="华文宋体" panose="02010600040101010101" pitchFamily="2" charset="-122"/>
                <a:cs typeface="Times New Roman" panose="02020603050405020304" pitchFamily="18" charset="0"/>
              </a:rPr>
              <a:t>AI Agent</a:t>
            </a:r>
            <a:r>
              <a:rPr lang="zh-CN" altLang="en-US" sz="2200" dirty="0">
                <a:solidFill>
                  <a:schemeClr val="tx1"/>
                </a:solidFill>
                <a:latin typeface="Times New Roman" panose="02020603050405020304" pitchFamily="18" charset="0"/>
                <a:ea typeface="华文宋体" panose="02010600040101010101" pitchFamily="2" charset="-122"/>
                <a:cs typeface="Times New Roman" panose="02020603050405020304" pitchFamily="18" charset="0"/>
              </a:rPr>
              <a:t>架构的</a:t>
            </a:r>
            <a:endParaRPr lang="en-US" altLang="zh-CN" sz="2200" dirty="0">
              <a:solidFill>
                <a:schemeClr val="tx1"/>
              </a:solidFill>
              <a:latin typeface="Times New Roman" panose="02020603050405020304" pitchFamily="18" charset="0"/>
              <a:ea typeface="华文宋体" panose="02010600040101010101" pitchFamily="2" charset="-122"/>
              <a:cs typeface="Times New Roman" panose="02020603050405020304" pitchFamily="18" charset="0"/>
            </a:endParaRPr>
          </a:p>
          <a:p>
            <a:pPr algn="ctr">
              <a:lnSpc>
                <a:spcPts val="3000"/>
              </a:lnSpc>
            </a:pPr>
            <a:r>
              <a:rPr lang="zh-CN" altLang="en-US" sz="2200" dirty="0">
                <a:solidFill>
                  <a:schemeClr val="tx1"/>
                </a:solidFill>
                <a:latin typeface="华文宋体" panose="02010600040101010101" pitchFamily="2" charset="-122"/>
                <a:ea typeface="华文宋体" panose="02010600040101010101" pitchFamily="2" charset="-122"/>
              </a:rPr>
              <a:t>网络大模型关键技术</a:t>
            </a:r>
            <a:endParaRPr lang="en-US" altLang="zh-CN" sz="2200" dirty="0">
              <a:solidFill>
                <a:schemeClr val="tx1"/>
              </a:solidFill>
              <a:latin typeface="华文宋体" panose="02010600040101010101" pitchFamily="2" charset="-122"/>
              <a:ea typeface="华文宋体" panose="02010600040101010101" pitchFamily="2" charset="-122"/>
            </a:endParaRPr>
          </a:p>
          <a:p>
            <a:pPr algn="ctr"/>
            <a:endParaRPr lang="zh-CN" altLang="en-US" sz="2200" dirty="0">
              <a:solidFill>
                <a:schemeClr val="tx1"/>
              </a:solidFill>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96A451E4-470B-4249-8205-BD454DBCE7E1}"/>
              </a:ext>
            </a:extLst>
          </p:cNvPr>
          <p:cNvSpPr/>
          <p:nvPr/>
        </p:nvSpPr>
        <p:spPr>
          <a:xfrm>
            <a:off x="8182704" y="1383323"/>
            <a:ext cx="2965941" cy="773723"/>
          </a:xfrm>
          <a:prstGeom prst="rect">
            <a:avLst/>
          </a:prstGeom>
          <a:solidFill>
            <a:srgbClr val="005C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a:solidFill>
                  <a:schemeClr val="bg1"/>
                </a:solidFill>
                <a:latin typeface="宋体" panose="02010600030101010101" pitchFamily="2" charset="-122"/>
                <a:ea typeface="宋体" panose="02010600030101010101" pitchFamily="2" charset="-122"/>
              </a:rPr>
              <a:t>项目实践学习</a:t>
            </a:r>
          </a:p>
        </p:txBody>
      </p:sp>
      <p:sp>
        <p:nvSpPr>
          <p:cNvPr id="10" name="矩形 9">
            <a:extLst>
              <a:ext uri="{FF2B5EF4-FFF2-40B4-BE49-F238E27FC236}">
                <a16:creationId xmlns:a16="http://schemas.microsoft.com/office/drawing/2014/main" id="{D5644E64-2319-44C4-B591-B489B493BBD6}"/>
              </a:ext>
            </a:extLst>
          </p:cNvPr>
          <p:cNvSpPr/>
          <p:nvPr/>
        </p:nvSpPr>
        <p:spPr>
          <a:xfrm>
            <a:off x="4613029" y="1383323"/>
            <a:ext cx="2965941" cy="40913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200" dirty="0">
                <a:solidFill>
                  <a:schemeClr val="tx1"/>
                </a:solidFill>
                <a:latin typeface="华文宋体" panose="02010600040101010101" pitchFamily="2" charset="-122"/>
                <a:ea typeface="华文宋体" panose="02010600040101010101" pitchFamily="2" charset="-122"/>
              </a:rPr>
              <a:t>机器学习实践学习</a:t>
            </a:r>
            <a:endParaRPr lang="en-US" altLang="zh-CN" sz="2200" dirty="0">
              <a:solidFill>
                <a:schemeClr val="tx1"/>
              </a:solidFill>
              <a:latin typeface="华文宋体" panose="02010600040101010101" pitchFamily="2" charset="-122"/>
              <a:ea typeface="华文宋体" panose="02010600040101010101" pitchFamily="2" charset="-122"/>
            </a:endParaRPr>
          </a:p>
          <a:p>
            <a:pPr algn="ctr"/>
            <a:endParaRPr lang="en-US" altLang="zh-CN" sz="2200" dirty="0">
              <a:solidFill>
                <a:schemeClr val="tx1"/>
              </a:solidFill>
              <a:latin typeface="华文宋体" panose="02010600040101010101" pitchFamily="2" charset="-122"/>
              <a:ea typeface="华文宋体" panose="02010600040101010101" pitchFamily="2" charset="-122"/>
            </a:endParaRPr>
          </a:p>
          <a:p>
            <a:pPr algn="ctr"/>
            <a:r>
              <a:rPr lang="zh-CN" altLang="en-US" sz="2200" dirty="0">
                <a:solidFill>
                  <a:schemeClr val="tx1"/>
                </a:solidFill>
                <a:latin typeface="华文宋体" panose="02010600040101010101" pitchFamily="2" charset="-122"/>
                <a:ea typeface="华文宋体" panose="02010600040101010101" pitchFamily="2" charset="-122"/>
              </a:rPr>
              <a:t>大模型微调技术学习</a:t>
            </a:r>
            <a:endParaRPr lang="en-US" altLang="zh-CN" sz="2200" dirty="0">
              <a:solidFill>
                <a:schemeClr val="tx1"/>
              </a:solidFill>
              <a:latin typeface="华文宋体" panose="02010600040101010101" pitchFamily="2" charset="-122"/>
              <a:ea typeface="华文宋体" panose="02010600040101010101" pitchFamily="2" charset="-122"/>
            </a:endParaRPr>
          </a:p>
          <a:p>
            <a:pPr algn="ctr"/>
            <a:endParaRPr lang="zh-CN" altLang="en-US" sz="2400" dirty="0">
              <a:solidFill>
                <a:schemeClr val="tx1"/>
              </a:solidFill>
              <a:latin typeface="华文宋体" panose="02010600040101010101" pitchFamily="2" charset="-122"/>
              <a:ea typeface="华文宋体" panose="02010600040101010101" pitchFamily="2" charset="-122"/>
            </a:endParaRPr>
          </a:p>
        </p:txBody>
      </p:sp>
      <p:sp>
        <p:nvSpPr>
          <p:cNvPr id="11" name="矩形 10">
            <a:extLst>
              <a:ext uri="{FF2B5EF4-FFF2-40B4-BE49-F238E27FC236}">
                <a16:creationId xmlns:a16="http://schemas.microsoft.com/office/drawing/2014/main" id="{200AEBCC-354B-4D49-B3D7-0A7C82C701DD}"/>
              </a:ext>
            </a:extLst>
          </p:cNvPr>
          <p:cNvSpPr/>
          <p:nvPr/>
        </p:nvSpPr>
        <p:spPr>
          <a:xfrm>
            <a:off x="4613029" y="1383323"/>
            <a:ext cx="2965941" cy="773723"/>
          </a:xfrm>
          <a:prstGeom prst="rect">
            <a:avLst/>
          </a:prstGeom>
          <a:solidFill>
            <a:srgbClr val="005C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800" b="1" dirty="0">
                <a:solidFill>
                  <a:schemeClr val="bg1"/>
                </a:solidFill>
                <a:latin typeface="宋体" panose="02010600030101010101" pitchFamily="2" charset="-122"/>
                <a:ea typeface="宋体" panose="02010600030101010101" pitchFamily="2" charset="-122"/>
              </a:rPr>
              <a:t>技术技能学习</a:t>
            </a:r>
          </a:p>
        </p:txBody>
      </p:sp>
      <p:pic>
        <p:nvPicPr>
          <p:cNvPr id="5" name="图形 4" descr="毕业帽">
            <a:extLst>
              <a:ext uri="{FF2B5EF4-FFF2-40B4-BE49-F238E27FC236}">
                <a16:creationId xmlns:a16="http://schemas.microsoft.com/office/drawing/2014/main" id="{6C903FCC-121D-4E4F-A55F-FF8F2FE4CA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31026" y="4018086"/>
            <a:ext cx="990597" cy="1365738"/>
          </a:xfrm>
          <a:prstGeom prst="rect">
            <a:avLst/>
          </a:prstGeom>
        </p:spPr>
      </p:pic>
      <p:pic>
        <p:nvPicPr>
          <p:cNvPr id="13" name="图形 12" descr="Web 设计">
            <a:extLst>
              <a:ext uri="{FF2B5EF4-FFF2-40B4-BE49-F238E27FC236}">
                <a16:creationId xmlns:a16="http://schemas.microsoft.com/office/drawing/2014/main" id="{BF6CEB4C-719F-4285-BFED-FA5E7193D2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799" y="4243755"/>
            <a:ext cx="914400" cy="914400"/>
          </a:xfrm>
          <a:prstGeom prst="rect">
            <a:avLst/>
          </a:prstGeom>
        </p:spPr>
      </p:pic>
      <p:pic>
        <p:nvPicPr>
          <p:cNvPr id="15" name="图形 14" descr="列表">
            <a:extLst>
              <a:ext uri="{FF2B5EF4-FFF2-40B4-BE49-F238E27FC236}">
                <a16:creationId xmlns:a16="http://schemas.microsoft.com/office/drawing/2014/main" id="{AD891101-FEC2-4601-9CBB-4DDCF6692F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41065" y="4303949"/>
            <a:ext cx="1049218" cy="887800"/>
          </a:xfrm>
          <a:prstGeom prst="rect">
            <a:avLst/>
          </a:prstGeom>
        </p:spPr>
      </p:pic>
    </p:spTree>
    <p:extLst>
      <p:ext uri="{BB962C8B-B14F-4D97-AF65-F5344CB8AC3E}">
        <p14:creationId xmlns:p14="http://schemas.microsoft.com/office/powerpoint/2010/main" val="30351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p:txBody>
          <a:bodyPr/>
          <a:lstStyle/>
          <a:p>
            <a:r>
              <a:rPr lang="zh-CN" altLang="en-US" dirty="0"/>
              <a:t>选题背景</a:t>
            </a:r>
            <a:endParaRPr lang="en-US" altLang="zh-CN" dirty="0"/>
          </a:p>
          <a:p>
            <a:endParaRPr lang="en-US" altLang="zh-CN" b="1" dirty="0"/>
          </a:p>
        </p:txBody>
      </p:sp>
      <p:grpSp>
        <p:nvGrpSpPr>
          <p:cNvPr id="2" name="组合 1">
            <a:extLst>
              <a:ext uri="{FF2B5EF4-FFF2-40B4-BE49-F238E27FC236}">
                <a16:creationId xmlns:a16="http://schemas.microsoft.com/office/drawing/2014/main" id="{2BCB7606-8648-4754-A6B1-15E07790B7A7}"/>
              </a:ext>
            </a:extLst>
          </p:cNvPr>
          <p:cNvGrpSpPr/>
          <p:nvPr/>
        </p:nvGrpSpPr>
        <p:grpSpPr>
          <a:xfrm>
            <a:off x="1183421" y="1148145"/>
            <a:ext cx="10164518" cy="4561709"/>
            <a:chOff x="1851991" y="1575934"/>
            <a:chExt cx="8488017" cy="3664247"/>
          </a:xfrm>
        </p:grpSpPr>
        <p:pic>
          <p:nvPicPr>
            <p:cNvPr id="8" name="Picture 2" descr="全面认识AI Agent：从感知到行动的智能体架构指南 | MeoAI">
              <a:extLst>
                <a:ext uri="{FF2B5EF4-FFF2-40B4-BE49-F238E27FC236}">
                  <a16:creationId xmlns:a16="http://schemas.microsoft.com/office/drawing/2014/main" id="{B56B6927-C925-442D-8433-F3C32863F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991" y="1575934"/>
              <a:ext cx="8488017" cy="3367577"/>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a:extLst>
                <a:ext uri="{FF2B5EF4-FFF2-40B4-BE49-F238E27FC236}">
                  <a16:creationId xmlns:a16="http://schemas.microsoft.com/office/drawing/2014/main" id="{91F9F5A7-89D3-42EE-8686-288A6A1DB98C}"/>
                </a:ext>
              </a:extLst>
            </p:cNvPr>
            <p:cNvGrpSpPr/>
            <p:nvPr/>
          </p:nvGrpSpPr>
          <p:grpSpPr>
            <a:xfrm>
              <a:off x="1961321" y="1757279"/>
              <a:ext cx="8209721" cy="3482902"/>
              <a:chOff x="3548270" y="799934"/>
              <a:chExt cx="8209721" cy="3482902"/>
            </a:xfrm>
          </p:grpSpPr>
          <p:sp>
            <p:nvSpPr>
              <p:cNvPr id="10" name="文本框 9">
                <a:extLst>
                  <a:ext uri="{FF2B5EF4-FFF2-40B4-BE49-F238E27FC236}">
                    <a16:creationId xmlns:a16="http://schemas.microsoft.com/office/drawing/2014/main" id="{D9FBAD39-BC7B-4EBA-8B97-9F5D2C348A8F}"/>
                  </a:ext>
                </a:extLst>
              </p:cNvPr>
              <p:cNvSpPr txBox="1"/>
              <p:nvPr/>
            </p:nvSpPr>
            <p:spPr>
              <a:xfrm>
                <a:off x="6667914" y="3986166"/>
                <a:ext cx="2030067" cy="29667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基于</a:t>
                </a:r>
                <a:r>
                  <a:rPr lang="en-US" altLang="zh-CN" dirty="0">
                    <a:latin typeface="宋体" panose="02010600030101010101" pitchFamily="2" charset="-122"/>
                    <a:ea typeface="宋体" panose="02010600030101010101" pitchFamily="2" charset="-122"/>
                  </a:rPr>
                  <a:t>LLM</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Agent</a:t>
                </a:r>
                <a:r>
                  <a:rPr lang="zh-CN" altLang="en-US" dirty="0">
                    <a:latin typeface="宋体" panose="02010600030101010101" pitchFamily="2" charset="-122"/>
                    <a:ea typeface="宋体" panose="02010600030101010101" pitchFamily="2" charset="-122"/>
                  </a:rPr>
                  <a:t>架构</a:t>
                </a:r>
              </a:p>
            </p:txBody>
          </p:sp>
          <p:sp>
            <p:nvSpPr>
              <p:cNvPr id="11" name="矩形 10">
                <a:extLst>
                  <a:ext uri="{FF2B5EF4-FFF2-40B4-BE49-F238E27FC236}">
                    <a16:creationId xmlns:a16="http://schemas.microsoft.com/office/drawing/2014/main" id="{46655D60-7074-4C61-A36C-9576835A406F}"/>
                  </a:ext>
                </a:extLst>
              </p:cNvPr>
              <p:cNvSpPr/>
              <p:nvPr/>
            </p:nvSpPr>
            <p:spPr>
              <a:xfrm>
                <a:off x="7444409" y="2445026"/>
                <a:ext cx="616226" cy="308113"/>
              </a:xfrm>
              <a:prstGeom prst="rect">
                <a:avLst/>
              </a:prstGeom>
              <a:solidFill>
                <a:srgbClr val="F4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LLM</a:t>
                </a:r>
                <a:endParaRPr lang="zh-CN" altLang="en-US" sz="2000" dirty="0">
                  <a:solidFill>
                    <a:schemeClr val="tx1"/>
                  </a:solidFill>
                </a:endParaRPr>
              </a:p>
            </p:txBody>
          </p:sp>
          <p:sp>
            <p:nvSpPr>
              <p:cNvPr id="12" name="矩形 11">
                <a:extLst>
                  <a:ext uri="{FF2B5EF4-FFF2-40B4-BE49-F238E27FC236}">
                    <a16:creationId xmlns:a16="http://schemas.microsoft.com/office/drawing/2014/main" id="{3BDF0F51-FF47-4021-A043-521F02D8FBD2}"/>
                  </a:ext>
                </a:extLst>
              </p:cNvPr>
              <p:cNvSpPr/>
              <p:nvPr/>
            </p:nvSpPr>
            <p:spPr>
              <a:xfrm>
                <a:off x="6202017" y="2425148"/>
                <a:ext cx="616226" cy="308113"/>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工具</a:t>
                </a:r>
              </a:p>
            </p:txBody>
          </p:sp>
          <p:sp>
            <p:nvSpPr>
              <p:cNvPr id="13" name="矩形 12">
                <a:extLst>
                  <a:ext uri="{FF2B5EF4-FFF2-40B4-BE49-F238E27FC236}">
                    <a16:creationId xmlns:a16="http://schemas.microsoft.com/office/drawing/2014/main" id="{AC14228F-8A3F-4704-94D7-155D16142F99}"/>
                  </a:ext>
                </a:extLst>
              </p:cNvPr>
              <p:cNvSpPr/>
              <p:nvPr/>
            </p:nvSpPr>
            <p:spPr>
              <a:xfrm>
                <a:off x="8488017" y="2425148"/>
                <a:ext cx="874644" cy="308113"/>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规划</a:t>
                </a:r>
              </a:p>
            </p:txBody>
          </p:sp>
          <p:sp>
            <p:nvSpPr>
              <p:cNvPr id="14" name="矩形 13">
                <a:extLst>
                  <a:ext uri="{FF2B5EF4-FFF2-40B4-BE49-F238E27FC236}">
                    <a16:creationId xmlns:a16="http://schemas.microsoft.com/office/drawing/2014/main" id="{FBF9F7F9-C640-4CA9-9794-F6412B97D37F}"/>
                  </a:ext>
                </a:extLst>
              </p:cNvPr>
              <p:cNvSpPr/>
              <p:nvPr/>
            </p:nvSpPr>
            <p:spPr>
              <a:xfrm>
                <a:off x="7399683" y="1540277"/>
                <a:ext cx="705678" cy="308113"/>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记忆</a:t>
                </a:r>
              </a:p>
            </p:txBody>
          </p:sp>
          <p:sp>
            <p:nvSpPr>
              <p:cNvPr id="15" name="矩形 14">
                <a:extLst>
                  <a:ext uri="{FF2B5EF4-FFF2-40B4-BE49-F238E27FC236}">
                    <a16:creationId xmlns:a16="http://schemas.microsoft.com/office/drawing/2014/main" id="{08670197-84F3-440A-8DB8-B9D5F83CA23E}"/>
                  </a:ext>
                </a:extLst>
              </p:cNvPr>
              <p:cNvSpPr/>
              <p:nvPr/>
            </p:nvSpPr>
            <p:spPr>
              <a:xfrm>
                <a:off x="7444409" y="3329609"/>
                <a:ext cx="616226" cy="308113"/>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行动</a:t>
                </a:r>
              </a:p>
            </p:txBody>
          </p:sp>
          <p:sp>
            <p:nvSpPr>
              <p:cNvPr id="16" name="矩形 15">
                <a:extLst>
                  <a:ext uri="{FF2B5EF4-FFF2-40B4-BE49-F238E27FC236}">
                    <a16:creationId xmlns:a16="http://schemas.microsoft.com/office/drawing/2014/main" id="{19BFB2F5-AC19-4FA0-800B-6D87DDF5E75D}"/>
                  </a:ext>
                </a:extLst>
              </p:cNvPr>
              <p:cNvSpPr/>
              <p:nvPr/>
            </p:nvSpPr>
            <p:spPr>
              <a:xfrm>
                <a:off x="4273826" y="1540277"/>
                <a:ext cx="1003852" cy="18913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查日历</a:t>
                </a:r>
              </a:p>
            </p:txBody>
          </p:sp>
          <p:sp>
            <p:nvSpPr>
              <p:cNvPr id="17" name="矩形 16">
                <a:extLst>
                  <a:ext uri="{FF2B5EF4-FFF2-40B4-BE49-F238E27FC236}">
                    <a16:creationId xmlns:a16="http://schemas.microsoft.com/office/drawing/2014/main" id="{EFB8F965-11E1-4831-AFDD-C531BD001A10}"/>
                  </a:ext>
                </a:extLst>
              </p:cNvPr>
              <p:cNvSpPr/>
              <p:nvPr/>
            </p:nvSpPr>
            <p:spPr>
              <a:xfrm>
                <a:off x="4124739" y="1990265"/>
                <a:ext cx="1152939" cy="265918"/>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计算器</a:t>
                </a:r>
              </a:p>
            </p:txBody>
          </p:sp>
          <p:sp>
            <p:nvSpPr>
              <p:cNvPr id="18" name="矩形 17">
                <a:extLst>
                  <a:ext uri="{FF2B5EF4-FFF2-40B4-BE49-F238E27FC236}">
                    <a16:creationId xmlns:a16="http://schemas.microsoft.com/office/drawing/2014/main" id="{2A87EB13-6CFB-4948-A2A0-DB61E1A1E474}"/>
                  </a:ext>
                </a:extLst>
              </p:cNvPr>
              <p:cNvSpPr/>
              <p:nvPr/>
            </p:nvSpPr>
            <p:spPr>
              <a:xfrm>
                <a:off x="3548270" y="2445026"/>
                <a:ext cx="1729408" cy="265918"/>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代码解释器</a:t>
                </a:r>
              </a:p>
            </p:txBody>
          </p:sp>
          <p:sp>
            <p:nvSpPr>
              <p:cNvPr id="19" name="矩形 18">
                <a:extLst>
                  <a:ext uri="{FF2B5EF4-FFF2-40B4-BE49-F238E27FC236}">
                    <a16:creationId xmlns:a16="http://schemas.microsoft.com/office/drawing/2014/main" id="{C7925A02-9203-46C4-A8A0-EE93EF3E8506}"/>
                  </a:ext>
                </a:extLst>
              </p:cNvPr>
              <p:cNvSpPr/>
              <p:nvPr/>
            </p:nvSpPr>
            <p:spPr>
              <a:xfrm>
                <a:off x="4532243" y="2919740"/>
                <a:ext cx="824948" cy="265918"/>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搜索</a:t>
                </a:r>
              </a:p>
            </p:txBody>
          </p:sp>
          <p:sp>
            <p:nvSpPr>
              <p:cNvPr id="20" name="矩形 19">
                <a:extLst>
                  <a:ext uri="{FF2B5EF4-FFF2-40B4-BE49-F238E27FC236}">
                    <a16:creationId xmlns:a16="http://schemas.microsoft.com/office/drawing/2014/main" id="{C8BF3253-D681-400C-8DFC-885ED2B12301}"/>
                  </a:ext>
                </a:extLst>
              </p:cNvPr>
              <p:cNvSpPr/>
              <p:nvPr/>
            </p:nvSpPr>
            <p:spPr>
              <a:xfrm>
                <a:off x="6013174" y="819812"/>
                <a:ext cx="1431235" cy="260856"/>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短期记忆</a:t>
                </a:r>
              </a:p>
            </p:txBody>
          </p:sp>
          <p:sp>
            <p:nvSpPr>
              <p:cNvPr id="21" name="矩形 20">
                <a:extLst>
                  <a:ext uri="{FF2B5EF4-FFF2-40B4-BE49-F238E27FC236}">
                    <a16:creationId xmlns:a16="http://schemas.microsoft.com/office/drawing/2014/main" id="{A38565A4-7F78-45BB-B48C-1B4DBABF2447}"/>
                  </a:ext>
                </a:extLst>
              </p:cNvPr>
              <p:cNvSpPr/>
              <p:nvPr/>
            </p:nvSpPr>
            <p:spPr>
              <a:xfrm>
                <a:off x="7732643" y="799934"/>
                <a:ext cx="1391323" cy="308113"/>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长期记忆</a:t>
                </a:r>
              </a:p>
            </p:txBody>
          </p:sp>
          <p:sp>
            <p:nvSpPr>
              <p:cNvPr id="22" name="矩形 21">
                <a:extLst>
                  <a:ext uri="{FF2B5EF4-FFF2-40B4-BE49-F238E27FC236}">
                    <a16:creationId xmlns:a16="http://schemas.microsoft.com/office/drawing/2014/main" id="{D8923A85-C34B-4C5A-9F13-C3DF555FD60E}"/>
                  </a:ext>
                </a:extLst>
              </p:cNvPr>
              <p:cNvSpPr/>
              <p:nvPr/>
            </p:nvSpPr>
            <p:spPr>
              <a:xfrm>
                <a:off x="10018643" y="2032961"/>
                <a:ext cx="805070" cy="223222"/>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反思</a:t>
                </a:r>
              </a:p>
            </p:txBody>
          </p:sp>
          <p:sp>
            <p:nvSpPr>
              <p:cNvPr id="23" name="矩形 22">
                <a:extLst>
                  <a:ext uri="{FF2B5EF4-FFF2-40B4-BE49-F238E27FC236}">
                    <a16:creationId xmlns:a16="http://schemas.microsoft.com/office/drawing/2014/main" id="{AE530737-040E-448E-94AB-12730FB2F513}"/>
                  </a:ext>
                </a:extLst>
              </p:cNvPr>
              <p:cNvSpPr/>
              <p:nvPr/>
            </p:nvSpPr>
            <p:spPr>
              <a:xfrm>
                <a:off x="10008703" y="2445027"/>
                <a:ext cx="874644" cy="265918"/>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自批评</a:t>
                </a:r>
              </a:p>
            </p:txBody>
          </p:sp>
          <p:sp>
            <p:nvSpPr>
              <p:cNvPr id="25" name="矩形 24">
                <a:extLst>
                  <a:ext uri="{FF2B5EF4-FFF2-40B4-BE49-F238E27FC236}">
                    <a16:creationId xmlns:a16="http://schemas.microsoft.com/office/drawing/2014/main" id="{D5DB77F0-CC02-4E60-A836-23F9A3758DB6}"/>
                  </a:ext>
                </a:extLst>
              </p:cNvPr>
              <p:cNvSpPr/>
              <p:nvPr/>
            </p:nvSpPr>
            <p:spPr>
              <a:xfrm>
                <a:off x="10018643" y="2919740"/>
                <a:ext cx="1311966" cy="265918"/>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链式思维</a:t>
                </a:r>
              </a:p>
            </p:txBody>
          </p:sp>
          <p:sp>
            <p:nvSpPr>
              <p:cNvPr id="26" name="矩形 25">
                <a:extLst>
                  <a:ext uri="{FF2B5EF4-FFF2-40B4-BE49-F238E27FC236}">
                    <a16:creationId xmlns:a16="http://schemas.microsoft.com/office/drawing/2014/main" id="{1BFBAE32-1BDB-4950-8A83-ACBAE9D6AC4C}"/>
                  </a:ext>
                </a:extLst>
              </p:cNvPr>
              <p:cNvSpPr/>
              <p:nvPr/>
            </p:nvSpPr>
            <p:spPr>
              <a:xfrm>
                <a:off x="10018643" y="3364636"/>
                <a:ext cx="1739348" cy="243269"/>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子目标分解</a:t>
                </a:r>
              </a:p>
            </p:txBody>
          </p:sp>
        </p:grpSp>
      </p:grpSp>
      <p:sp>
        <p:nvSpPr>
          <p:cNvPr id="3" name="矩形 2">
            <a:extLst>
              <a:ext uri="{FF2B5EF4-FFF2-40B4-BE49-F238E27FC236}">
                <a16:creationId xmlns:a16="http://schemas.microsoft.com/office/drawing/2014/main" id="{9B9FCB7B-DC3E-48AF-B69D-A3D5FA4137BC}"/>
              </a:ext>
            </a:extLst>
          </p:cNvPr>
          <p:cNvSpPr/>
          <p:nvPr/>
        </p:nvSpPr>
        <p:spPr>
          <a:xfrm>
            <a:off x="855785" y="2071610"/>
            <a:ext cx="4771292" cy="3062992"/>
          </a:xfrm>
          <a:prstGeom prst="rect">
            <a:avLst/>
          </a:prstGeom>
          <a:noFill/>
          <a:ln w="3810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7757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p:txBody>
          <a:bodyPr/>
          <a:lstStyle/>
          <a:p>
            <a:r>
              <a:rPr lang="zh-CN" altLang="en-US" dirty="0"/>
              <a:t>选题背景</a:t>
            </a:r>
            <a:endParaRPr lang="en-US" altLang="zh-CN" dirty="0"/>
          </a:p>
          <a:p>
            <a:endParaRPr lang="en-US" altLang="zh-CN" b="1" dirty="0"/>
          </a:p>
        </p:txBody>
      </p:sp>
      <p:pic>
        <p:nvPicPr>
          <p:cNvPr id="10" name="图形 9">
            <a:extLst>
              <a:ext uri="{FF2B5EF4-FFF2-40B4-BE49-F238E27FC236}">
                <a16:creationId xmlns:a16="http://schemas.microsoft.com/office/drawing/2014/main" id="{AB67B504-2C7C-40D1-99A3-0509EBB351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6469" y="2842843"/>
            <a:ext cx="1619061" cy="1619061"/>
          </a:xfrm>
          <a:prstGeom prst="rect">
            <a:avLst/>
          </a:prstGeom>
        </p:spPr>
      </p:pic>
      <p:pic>
        <p:nvPicPr>
          <p:cNvPr id="11" name="图形 10">
            <a:extLst>
              <a:ext uri="{FF2B5EF4-FFF2-40B4-BE49-F238E27FC236}">
                <a16:creationId xmlns:a16="http://schemas.microsoft.com/office/drawing/2014/main" id="{31C12821-EDF1-4889-9D6B-6AADC4DEC2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67608" y="2842843"/>
            <a:ext cx="1477108" cy="1477108"/>
          </a:xfrm>
          <a:prstGeom prst="rect">
            <a:avLst/>
          </a:prstGeom>
        </p:spPr>
      </p:pic>
      <p:pic>
        <p:nvPicPr>
          <p:cNvPr id="13" name="图形 12">
            <a:extLst>
              <a:ext uri="{FF2B5EF4-FFF2-40B4-BE49-F238E27FC236}">
                <a16:creationId xmlns:a16="http://schemas.microsoft.com/office/drawing/2014/main" id="{2365F4B6-E314-43E3-9170-77C955C4F9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05546" y="2842843"/>
            <a:ext cx="1477108" cy="1477108"/>
          </a:xfrm>
          <a:prstGeom prst="rect">
            <a:avLst/>
          </a:prstGeom>
        </p:spPr>
      </p:pic>
      <p:sp>
        <p:nvSpPr>
          <p:cNvPr id="14" name="矩形 13">
            <a:extLst>
              <a:ext uri="{FF2B5EF4-FFF2-40B4-BE49-F238E27FC236}">
                <a16:creationId xmlns:a16="http://schemas.microsoft.com/office/drawing/2014/main" id="{5DFDA8FE-F80A-403B-B75A-4964C5365CC5}"/>
              </a:ext>
            </a:extLst>
          </p:cNvPr>
          <p:cNvSpPr/>
          <p:nvPr/>
        </p:nvSpPr>
        <p:spPr>
          <a:xfrm>
            <a:off x="603116" y="4660380"/>
            <a:ext cx="3598984" cy="495585"/>
          </a:xfrm>
          <a:prstGeom prst="rect">
            <a:avLst/>
          </a:prstGeom>
        </p:spPr>
        <p:txBody>
          <a:bodyPr wrap="square">
            <a:spAutoFit/>
          </a:bodyPr>
          <a:lstStyle/>
          <a:p>
            <a:pPr lvl="1">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模型自身函数调用能力</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矩形 14">
            <a:extLst>
              <a:ext uri="{FF2B5EF4-FFF2-40B4-BE49-F238E27FC236}">
                <a16:creationId xmlns:a16="http://schemas.microsoft.com/office/drawing/2014/main" id="{20FA261F-69C7-4602-AE64-D30B59026FF5}"/>
              </a:ext>
            </a:extLst>
          </p:cNvPr>
          <p:cNvSpPr/>
          <p:nvPr/>
        </p:nvSpPr>
        <p:spPr>
          <a:xfrm>
            <a:off x="4296507" y="4660380"/>
            <a:ext cx="3598984" cy="495585"/>
          </a:xfrm>
          <a:prstGeom prst="rect">
            <a:avLst/>
          </a:prstGeom>
        </p:spPr>
        <p:txBody>
          <a:bodyPr wrap="square">
            <a:spAutoFit/>
          </a:bodyPr>
          <a:lstStyle/>
          <a:p>
            <a:pPr lvl="1">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工具调用任务推理效率</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a:extLst>
              <a:ext uri="{FF2B5EF4-FFF2-40B4-BE49-F238E27FC236}">
                <a16:creationId xmlns:a16="http://schemas.microsoft.com/office/drawing/2014/main" id="{A3C28DDC-F4AD-47F9-AAA8-694F66035DBB}"/>
              </a:ext>
            </a:extLst>
          </p:cNvPr>
          <p:cNvSpPr/>
          <p:nvPr/>
        </p:nvSpPr>
        <p:spPr>
          <a:xfrm>
            <a:off x="8217878" y="4660380"/>
            <a:ext cx="3218606" cy="495585"/>
          </a:xfrm>
          <a:prstGeom prst="rect">
            <a:avLst/>
          </a:prstGeom>
        </p:spPr>
        <p:txBody>
          <a:bodyPr wrap="square">
            <a:spAutoFit/>
          </a:bodyPr>
          <a:lstStyle/>
          <a:p>
            <a:pPr lvl="1">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外部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的提供与交互</a:t>
            </a:r>
          </a:p>
        </p:txBody>
      </p:sp>
      <p:sp>
        <p:nvSpPr>
          <p:cNvPr id="17" name="文本框 16">
            <a:extLst>
              <a:ext uri="{FF2B5EF4-FFF2-40B4-BE49-F238E27FC236}">
                <a16:creationId xmlns:a16="http://schemas.microsoft.com/office/drawing/2014/main" id="{86A42DE1-33C0-48FD-8567-67F29C6253B9}"/>
              </a:ext>
            </a:extLst>
          </p:cNvPr>
          <p:cNvSpPr txBox="1"/>
          <p:nvPr/>
        </p:nvSpPr>
        <p:spPr>
          <a:xfrm>
            <a:off x="3689366" y="1397237"/>
            <a:ext cx="4813266" cy="523220"/>
          </a:xfrm>
          <a:prstGeom prst="rect">
            <a:avLst/>
          </a:prstGeom>
          <a:noFill/>
        </p:spPr>
        <p:txBody>
          <a:bodyPr wrap="square" rtlCol="0">
            <a:spAutoFit/>
          </a:bodyPr>
          <a:lstStyle/>
          <a:p>
            <a:r>
              <a:rPr lang="zh-CN" altLang="en-US" sz="2800" dirty="0">
                <a:latin typeface="华文中宋" panose="02010600040101010101" pitchFamily="2" charset="-122"/>
                <a:ea typeface="华文中宋" panose="02010600040101010101" pitchFamily="2" charset="-122"/>
              </a:rPr>
              <a:t>任务型工具调用三大关键问题</a:t>
            </a:r>
          </a:p>
        </p:txBody>
      </p:sp>
    </p:spTree>
    <p:extLst>
      <p:ext uri="{BB962C8B-B14F-4D97-AF65-F5344CB8AC3E}">
        <p14:creationId xmlns:p14="http://schemas.microsoft.com/office/powerpoint/2010/main" val="2441862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a:xfrm>
            <a:off x="1077913" y="357733"/>
            <a:ext cx="5685026" cy="442201"/>
          </a:xfrm>
        </p:spPr>
        <p:txBody>
          <a:bodyPr/>
          <a:lstStyle/>
          <a:p>
            <a:r>
              <a:rPr lang="zh-CN" altLang="en-US" dirty="0"/>
              <a:t>相关研究现状</a:t>
            </a:r>
            <a:endParaRPr lang="en-US" altLang="zh-CN" b="1" dirty="0"/>
          </a:p>
        </p:txBody>
      </p:sp>
      <p:sp>
        <p:nvSpPr>
          <p:cNvPr id="3" name="矩形 2">
            <a:extLst>
              <a:ext uri="{FF2B5EF4-FFF2-40B4-BE49-F238E27FC236}">
                <a16:creationId xmlns:a16="http://schemas.microsoft.com/office/drawing/2014/main" id="{490B8C5B-FE8D-4F46-8AE5-50BEC35C0EF7}"/>
              </a:ext>
            </a:extLst>
          </p:cNvPr>
          <p:cNvSpPr/>
          <p:nvPr/>
        </p:nvSpPr>
        <p:spPr>
          <a:xfrm>
            <a:off x="1077913" y="1524066"/>
            <a:ext cx="4373076" cy="426912"/>
          </a:xfrm>
          <a:prstGeom prst="rect">
            <a:avLst/>
          </a:prstGeom>
        </p:spPr>
        <p:txBody>
          <a:bodyPr wrap="square">
            <a:spAutoFit/>
          </a:bodyPr>
          <a:lstStyle/>
          <a:p>
            <a:pPr indent="304800" algn="just">
              <a:lnSpc>
                <a:spcPct val="135000"/>
              </a:lnSpc>
              <a:spcAft>
                <a:spcPts val="0"/>
              </a:spcAft>
            </a:pPr>
            <a:r>
              <a:rPr lang="en-US" altLang="zh-CN" kern="100" dirty="0">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p:txBody>
      </p:sp>
      <p:sp>
        <p:nvSpPr>
          <p:cNvPr id="28" name="文本框 27">
            <a:extLst>
              <a:ext uri="{FF2B5EF4-FFF2-40B4-BE49-F238E27FC236}">
                <a16:creationId xmlns:a16="http://schemas.microsoft.com/office/drawing/2014/main" id="{CFF12792-DA59-46C4-A553-0A1A9B0A51A5}"/>
              </a:ext>
            </a:extLst>
          </p:cNvPr>
          <p:cNvSpPr txBox="1"/>
          <p:nvPr/>
        </p:nvSpPr>
        <p:spPr>
          <a:xfrm>
            <a:off x="8366827" y="3965586"/>
            <a:ext cx="602975"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采样</a:t>
            </a:r>
          </a:p>
        </p:txBody>
      </p:sp>
      <p:sp>
        <p:nvSpPr>
          <p:cNvPr id="29" name="文本框 28">
            <a:extLst>
              <a:ext uri="{FF2B5EF4-FFF2-40B4-BE49-F238E27FC236}">
                <a16:creationId xmlns:a16="http://schemas.microsoft.com/office/drawing/2014/main" id="{2E49DDA5-70E3-40A0-B458-7A648ACA968E}"/>
              </a:ext>
            </a:extLst>
          </p:cNvPr>
          <p:cNvSpPr txBox="1"/>
          <p:nvPr/>
        </p:nvSpPr>
        <p:spPr>
          <a:xfrm>
            <a:off x="8298863" y="2107768"/>
            <a:ext cx="1238054"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批量生成</a:t>
            </a:r>
          </a:p>
        </p:txBody>
      </p:sp>
      <p:sp>
        <p:nvSpPr>
          <p:cNvPr id="30" name="文本框 29">
            <a:extLst>
              <a:ext uri="{FF2B5EF4-FFF2-40B4-BE49-F238E27FC236}">
                <a16:creationId xmlns:a16="http://schemas.microsoft.com/office/drawing/2014/main" id="{10EDBE88-BDDB-4E76-BC70-FE312E305FC1}"/>
              </a:ext>
            </a:extLst>
          </p:cNvPr>
          <p:cNvSpPr txBox="1"/>
          <p:nvPr/>
        </p:nvSpPr>
        <p:spPr>
          <a:xfrm>
            <a:off x="3056138" y="3731051"/>
            <a:ext cx="1238053"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监督微调</a:t>
            </a:r>
          </a:p>
        </p:txBody>
      </p:sp>
      <p:pic>
        <p:nvPicPr>
          <p:cNvPr id="39" name="图形 38" descr="数据库">
            <a:extLst>
              <a:ext uri="{FF2B5EF4-FFF2-40B4-BE49-F238E27FC236}">
                <a16:creationId xmlns:a16="http://schemas.microsoft.com/office/drawing/2014/main" id="{DD06E4BF-88B4-46B2-A069-72ABC7AF80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27011" y="2475030"/>
            <a:ext cx="914400" cy="914400"/>
          </a:xfrm>
          <a:prstGeom prst="rect">
            <a:avLst/>
          </a:prstGeom>
        </p:spPr>
      </p:pic>
      <p:pic>
        <p:nvPicPr>
          <p:cNvPr id="41" name="图形 40" descr="工具">
            <a:extLst>
              <a:ext uri="{FF2B5EF4-FFF2-40B4-BE49-F238E27FC236}">
                <a16:creationId xmlns:a16="http://schemas.microsoft.com/office/drawing/2014/main" id="{4E7256F2-C913-4D98-A921-AEBA23634D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29411" y="4418938"/>
            <a:ext cx="738904" cy="738904"/>
          </a:xfrm>
          <a:prstGeom prst="rect">
            <a:avLst/>
          </a:prstGeom>
        </p:spPr>
      </p:pic>
      <p:pic>
        <p:nvPicPr>
          <p:cNvPr id="45" name="图形 44" descr="机器人">
            <a:extLst>
              <a:ext uri="{FF2B5EF4-FFF2-40B4-BE49-F238E27FC236}">
                <a16:creationId xmlns:a16="http://schemas.microsoft.com/office/drawing/2014/main" id="{038BFBA2-32F8-4340-B9C8-41CB233DFCC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14542" y="2567057"/>
            <a:ext cx="914400" cy="914400"/>
          </a:xfrm>
          <a:prstGeom prst="rect">
            <a:avLst/>
          </a:prstGeom>
        </p:spPr>
      </p:pic>
      <p:pic>
        <p:nvPicPr>
          <p:cNvPr id="46" name="图形 45" descr="机器人">
            <a:extLst>
              <a:ext uri="{FF2B5EF4-FFF2-40B4-BE49-F238E27FC236}">
                <a16:creationId xmlns:a16="http://schemas.microsoft.com/office/drawing/2014/main" id="{68B33351-2CF9-458B-AD2A-B6B463ACC8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27011" y="4327411"/>
            <a:ext cx="914400" cy="914400"/>
          </a:xfrm>
          <a:prstGeom prst="rect">
            <a:avLst/>
          </a:prstGeom>
        </p:spPr>
      </p:pic>
      <p:sp>
        <p:nvSpPr>
          <p:cNvPr id="53" name="箭头: 右 52">
            <a:extLst>
              <a:ext uri="{FF2B5EF4-FFF2-40B4-BE49-F238E27FC236}">
                <a16:creationId xmlns:a16="http://schemas.microsoft.com/office/drawing/2014/main" id="{D84A6CF6-17EB-4486-9972-12A67E6F01AE}"/>
              </a:ext>
            </a:extLst>
          </p:cNvPr>
          <p:cNvSpPr/>
          <p:nvPr/>
        </p:nvSpPr>
        <p:spPr>
          <a:xfrm rot="16200000">
            <a:off x="7905093" y="3946144"/>
            <a:ext cx="722598" cy="324011"/>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55" name="箭头: 右 54">
            <a:extLst>
              <a:ext uri="{FF2B5EF4-FFF2-40B4-BE49-F238E27FC236}">
                <a16:creationId xmlns:a16="http://schemas.microsoft.com/office/drawing/2014/main" id="{56EB08F2-AA19-4635-8E73-B6A0416D759A}"/>
              </a:ext>
            </a:extLst>
          </p:cNvPr>
          <p:cNvSpPr/>
          <p:nvPr/>
        </p:nvSpPr>
        <p:spPr>
          <a:xfrm rot="5400000">
            <a:off x="3772531" y="3813587"/>
            <a:ext cx="623357"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56" name="文本框 55">
            <a:extLst>
              <a:ext uri="{FF2B5EF4-FFF2-40B4-BE49-F238E27FC236}">
                <a16:creationId xmlns:a16="http://schemas.microsoft.com/office/drawing/2014/main" id="{4B19EAF3-CBE8-4B73-9E82-724A0F1DFB3E}"/>
              </a:ext>
            </a:extLst>
          </p:cNvPr>
          <p:cNvSpPr txBox="1"/>
          <p:nvPr/>
        </p:nvSpPr>
        <p:spPr>
          <a:xfrm>
            <a:off x="8010521" y="3481457"/>
            <a:ext cx="471201" cy="369332"/>
          </a:xfrm>
          <a:prstGeom prst="rect">
            <a:avLst/>
          </a:prstGeom>
          <a:noFill/>
        </p:spPr>
        <p:txBody>
          <a:bodyPr wrap="square" rtlCol="0">
            <a:spAutoFit/>
          </a:bodyPr>
          <a:lstStyle/>
          <a:p>
            <a:endParaRPr lang="zh-CN" altLang="en-US" dirty="0"/>
          </a:p>
        </p:txBody>
      </p:sp>
      <p:sp>
        <p:nvSpPr>
          <p:cNvPr id="57" name="文本框 56">
            <a:extLst>
              <a:ext uri="{FF2B5EF4-FFF2-40B4-BE49-F238E27FC236}">
                <a16:creationId xmlns:a16="http://schemas.microsoft.com/office/drawing/2014/main" id="{4BB63BDE-8592-4327-A75E-4DDA27E8EE21}"/>
              </a:ext>
            </a:extLst>
          </p:cNvPr>
          <p:cNvSpPr txBox="1"/>
          <p:nvPr/>
        </p:nvSpPr>
        <p:spPr>
          <a:xfrm>
            <a:off x="7991975" y="5157842"/>
            <a:ext cx="613776"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APIs</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8" name="文本框 57">
            <a:extLst>
              <a:ext uri="{FF2B5EF4-FFF2-40B4-BE49-F238E27FC236}">
                <a16:creationId xmlns:a16="http://schemas.microsoft.com/office/drawing/2014/main" id="{19B1C4B2-2DA4-40F6-A49D-E948B8280973}"/>
              </a:ext>
            </a:extLst>
          </p:cNvPr>
          <p:cNvSpPr txBox="1"/>
          <p:nvPr/>
        </p:nvSpPr>
        <p:spPr>
          <a:xfrm>
            <a:off x="7939233" y="3375019"/>
            <a:ext cx="613776"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LLM</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9" name="文本框 58">
            <a:extLst>
              <a:ext uri="{FF2B5EF4-FFF2-40B4-BE49-F238E27FC236}">
                <a16:creationId xmlns:a16="http://schemas.microsoft.com/office/drawing/2014/main" id="{17852D3F-3372-4303-8CF0-0E26EAB99E24}"/>
              </a:ext>
            </a:extLst>
          </p:cNvPr>
          <p:cNvSpPr txBox="1"/>
          <p:nvPr/>
        </p:nvSpPr>
        <p:spPr>
          <a:xfrm>
            <a:off x="3777321" y="5112006"/>
            <a:ext cx="613776"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LLM</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 name="文本框 59">
            <a:extLst>
              <a:ext uri="{FF2B5EF4-FFF2-40B4-BE49-F238E27FC236}">
                <a16:creationId xmlns:a16="http://schemas.microsoft.com/office/drawing/2014/main" id="{832B9B3D-EDC0-417F-9286-B6A699BDAC93}"/>
              </a:ext>
            </a:extLst>
          </p:cNvPr>
          <p:cNvSpPr txBox="1"/>
          <p:nvPr/>
        </p:nvSpPr>
        <p:spPr>
          <a:xfrm>
            <a:off x="3700644" y="3259625"/>
            <a:ext cx="882298"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数据集</a:t>
            </a:r>
          </a:p>
        </p:txBody>
      </p:sp>
      <p:pic>
        <p:nvPicPr>
          <p:cNvPr id="62" name="图形 61" descr="文档">
            <a:extLst>
              <a:ext uri="{FF2B5EF4-FFF2-40B4-BE49-F238E27FC236}">
                <a16:creationId xmlns:a16="http://schemas.microsoft.com/office/drawing/2014/main" id="{278258BB-75DB-4226-B2D0-DF0F9F4B9C7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29121" y="2639173"/>
            <a:ext cx="770167" cy="770167"/>
          </a:xfrm>
          <a:prstGeom prst="rect">
            <a:avLst/>
          </a:prstGeom>
        </p:spPr>
      </p:pic>
      <p:sp>
        <p:nvSpPr>
          <p:cNvPr id="63" name="箭头: 右 62">
            <a:extLst>
              <a:ext uri="{FF2B5EF4-FFF2-40B4-BE49-F238E27FC236}">
                <a16:creationId xmlns:a16="http://schemas.microsoft.com/office/drawing/2014/main" id="{05587C3D-B48A-457F-BFC0-9040C7D9B753}"/>
              </a:ext>
            </a:extLst>
          </p:cNvPr>
          <p:cNvSpPr/>
          <p:nvPr/>
        </p:nvSpPr>
        <p:spPr>
          <a:xfrm rot="10800000">
            <a:off x="8683962" y="2866342"/>
            <a:ext cx="914400"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64" name="文本框 63">
            <a:extLst>
              <a:ext uri="{FF2B5EF4-FFF2-40B4-BE49-F238E27FC236}">
                <a16:creationId xmlns:a16="http://schemas.microsoft.com/office/drawing/2014/main" id="{32691A78-E585-4A7D-90B1-5771203F4064}"/>
              </a:ext>
            </a:extLst>
          </p:cNvPr>
          <p:cNvSpPr txBox="1"/>
          <p:nvPr/>
        </p:nvSpPr>
        <p:spPr>
          <a:xfrm>
            <a:off x="8912945" y="2608536"/>
            <a:ext cx="602975"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拼接</a:t>
            </a:r>
          </a:p>
        </p:txBody>
      </p:sp>
      <p:sp>
        <p:nvSpPr>
          <p:cNvPr id="65" name="文本框 64">
            <a:extLst>
              <a:ext uri="{FF2B5EF4-FFF2-40B4-BE49-F238E27FC236}">
                <a16:creationId xmlns:a16="http://schemas.microsoft.com/office/drawing/2014/main" id="{8C424EEC-9A28-4870-8769-C191F6560DDD}"/>
              </a:ext>
            </a:extLst>
          </p:cNvPr>
          <p:cNvSpPr txBox="1"/>
          <p:nvPr/>
        </p:nvSpPr>
        <p:spPr>
          <a:xfrm>
            <a:off x="9629121" y="3409340"/>
            <a:ext cx="882298"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Prompt</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组合 6">
            <a:extLst>
              <a:ext uri="{FF2B5EF4-FFF2-40B4-BE49-F238E27FC236}">
                <a16:creationId xmlns:a16="http://schemas.microsoft.com/office/drawing/2014/main" id="{A6A815F6-93C7-4130-9957-8776BCDE75DD}"/>
              </a:ext>
            </a:extLst>
          </p:cNvPr>
          <p:cNvGrpSpPr/>
          <p:nvPr/>
        </p:nvGrpSpPr>
        <p:grpSpPr>
          <a:xfrm>
            <a:off x="1434585" y="2283367"/>
            <a:ext cx="2324674" cy="1498651"/>
            <a:chOff x="1434585" y="2283367"/>
            <a:chExt cx="2324674" cy="1498651"/>
          </a:xfrm>
        </p:grpSpPr>
        <p:sp>
          <p:nvSpPr>
            <p:cNvPr id="5" name="爆炸形: 8 pt  4">
              <a:extLst>
                <a:ext uri="{FF2B5EF4-FFF2-40B4-BE49-F238E27FC236}">
                  <a16:creationId xmlns:a16="http://schemas.microsoft.com/office/drawing/2014/main" id="{98465142-BF2A-4D5D-B05C-25CE2593E334}"/>
                </a:ext>
              </a:extLst>
            </p:cNvPr>
            <p:cNvSpPr/>
            <p:nvPr/>
          </p:nvSpPr>
          <p:spPr>
            <a:xfrm>
              <a:off x="1434585" y="2283367"/>
              <a:ext cx="2324674" cy="1498651"/>
            </a:xfrm>
            <a:prstGeom prst="irregularSeal1">
              <a:avLst/>
            </a:prstGeom>
            <a:solidFill>
              <a:schemeClr val="bg1"/>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67" name="文本框 66">
              <a:extLst>
                <a:ext uri="{FF2B5EF4-FFF2-40B4-BE49-F238E27FC236}">
                  <a16:creationId xmlns:a16="http://schemas.microsoft.com/office/drawing/2014/main" id="{AB819936-5B30-4F82-9876-CBF040685CD8}"/>
                </a:ext>
              </a:extLst>
            </p:cNvPr>
            <p:cNvSpPr txBox="1"/>
            <p:nvPr/>
          </p:nvSpPr>
          <p:spPr>
            <a:xfrm>
              <a:off x="1883861" y="2696400"/>
              <a:ext cx="1721704" cy="584775"/>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未经严格验证！</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质量参差不齐！</a:t>
              </a:r>
              <a:endParaRPr lang="zh-CN" altLang="en-US" dirty="0"/>
            </a:p>
          </p:txBody>
        </p:sp>
      </p:grpSp>
      <p:sp>
        <p:nvSpPr>
          <p:cNvPr id="70" name="思想气泡: 云 69">
            <a:extLst>
              <a:ext uri="{FF2B5EF4-FFF2-40B4-BE49-F238E27FC236}">
                <a16:creationId xmlns:a16="http://schemas.microsoft.com/office/drawing/2014/main" id="{F2B8E9F9-D92E-4561-997D-96239252BE25}"/>
              </a:ext>
            </a:extLst>
          </p:cNvPr>
          <p:cNvSpPr/>
          <p:nvPr/>
        </p:nvSpPr>
        <p:spPr>
          <a:xfrm>
            <a:off x="4822862" y="2180980"/>
            <a:ext cx="2224803" cy="1178637"/>
          </a:xfrm>
          <a:prstGeom prst="cloudCallout">
            <a:avLst>
              <a:gd name="adj1" fmla="val -68143"/>
              <a:gd name="adj2" fmla="val 16729"/>
            </a:avLst>
          </a:prstGeom>
          <a:solidFill>
            <a:srgbClr val="F4CCC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函数调用数据的“质量”到底是什么？</a:t>
            </a:r>
          </a:p>
        </p:txBody>
      </p:sp>
      <p:pic>
        <p:nvPicPr>
          <p:cNvPr id="72" name="图形 71" descr="用户">
            <a:extLst>
              <a:ext uri="{FF2B5EF4-FFF2-40B4-BE49-F238E27FC236}">
                <a16:creationId xmlns:a16="http://schemas.microsoft.com/office/drawing/2014/main" id="{C73898AA-AE94-4167-8FF2-D34E588962D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28318" y="4366883"/>
            <a:ext cx="914400" cy="914400"/>
          </a:xfrm>
          <a:prstGeom prst="rect">
            <a:avLst/>
          </a:prstGeom>
        </p:spPr>
      </p:pic>
      <p:sp>
        <p:nvSpPr>
          <p:cNvPr id="73" name="文本框 72">
            <a:extLst>
              <a:ext uri="{FF2B5EF4-FFF2-40B4-BE49-F238E27FC236}">
                <a16:creationId xmlns:a16="http://schemas.microsoft.com/office/drawing/2014/main" id="{38A4B7C0-ADEA-4BAC-ADD3-E764AFD55F01}"/>
              </a:ext>
            </a:extLst>
          </p:cNvPr>
          <p:cNvSpPr txBox="1"/>
          <p:nvPr/>
        </p:nvSpPr>
        <p:spPr>
          <a:xfrm>
            <a:off x="2959552" y="4251572"/>
            <a:ext cx="698295"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需求</a:t>
            </a:r>
          </a:p>
        </p:txBody>
      </p:sp>
      <p:sp>
        <p:nvSpPr>
          <p:cNvPr id="74" name="箭头: 右 73">
            <a:extLst>
              <a:ext uri="{FF2B5EF4-FFF2-40B4-BE49-F238E27FC236}">
                <a16:creationId xmlns:a16="http://schemas.microsoft.com/office/drawing/2014/main" id="{A7BD1B69-775E-472D-AFF0-3719A9D11E1C}"/>
              </a:ext>
            </a:extLst>
          </p:cNvPr>
          <p:cNvSpPr/>
          <p:nvPr/>
        </p:nvSpPr>
        <p:spPr>
          <a:xfrm>
            <a:off x="2820406" y="4509378"/>
            <a:ext cx="914400"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75" name="文本框 74">
            <a:extLst>
              <a:ext uri="{FF2B5EF4-FFF2-40B4-BE49-F238E27FC236}">
                <a16:creationId xmlns:a16="http://schemas.microsoft.com/office/drawing/2014/main" id="{41A2BA42-2B4F-44AF-9366-24E8656FC8FF}"/>
              </a:ext>
            </a:extLst>
          </p:cNvPr>
          <p:cNvSpPr txBox="1"/>
          <p:nvPr/>
        </p:nvSpPr>
        <p:spPr>
          <a:xfrm>
            <a:off x="2910872" y="4994342"/>
            <a:ext cx="698295"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响应</a:t>
            </a:r>
          </a:p>
        </p:txBody>
      </p:sp>
      <p:sp>
        <p:nvSpPr>
          <p:cNvPr id="76" name="箭头: 右 75">
            <a:extLst>
              <a:ext uri="{FF2B5EF4-FFF2-40B4-BE49-F238E27FC236}">
                <a16:creationId xmlns:a16="http://schemas.microsoft.com/office/drawing/2014/main" id="{F5B4BE50-1013-4615-975B-391828CA20D5}"/>
              </a:ext>
            </a:extLst>
          </p:cNvPr>
          <p:cNvSpPr/>
          <p:nvPr/>
        </p:nvSpPr>
        <p:spPr>
          <a:xfrm rot="10800000">
            <a:off x="2766509" y="4798837"/>
            <a:ext cx="914400"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77" name="云形 76">
            <a:extLst>
              <a:ext uri="{FF2B5EF4-FFF2-40B4-BE49-F238E27FC236}">
                <a16:creationId xmlns:a16="http://schemas.microsoft.com/office/drawing/2014/main" id="{1FC9EA58-0A82-480E-90E1-241605981D9E}"/>
              </a:ext>
            </a:extLst>
          </p:cNvPr>
          <p:cNvSpPr/>
          <p:nvPr/>
        </p:nvSpPr>
        <p:spPr>
          <a:xfrm>
            <a:off x="4725414" y="3587528"/>
            <a:ext cx="1533651" cy="722598"/>
          </a:xfrm>
          <a:prstGeom prst="cloud">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数据分布？</a:t>
            </a:r>
          </a:p>
        </p:txBody>
      </p:sp>
      <p:sp>
        <p:nvSpPr>
          <p:cNvPr id="78" name="云形 77">
            <a:extLst>
              <a:ext uri="{FF2B5EF4-FFF2-40B4-BE49-F238E27FC236}">
                <a16:creationId xmlns:a16="http://schemas.microsoft.com/office/drawing/2014/main" id="{B949AD4E-0EB1-482F-8B57-6D785F479F1A}"/>
              </a:ext>
            </a:extLst>
          </p:cNvPr>
          <p:cNvSpPr/>
          <p:nvPr/>
        </p:nvSpPr>
        <p:spPr>
          <a:xfrm>
            <a:off x="6211757" y="3686545"/>
            <a:ext cx="1238053" cy="722598"/>
          </a:xfrm>
          <a:prstGeom prst="cloud">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丰富度？</a:t>
            </a:r>
          </a:p>
        </p:txBody>
      </p:sp>
      <p:sp>
        <p:nvSpPr>
          <p:cNvPr id="79" name="云形 78">
            <a:extLst>
              <a:ext uri="{FF2B5EF4-FFF2-40B4-BE49-F238E27FC236}">
                <a16:creationId xmlns:a16="http://schemas.microsoft.com/office/drawing/2014/main" id="{A29B22BE-D396-42E9-9A1B-C87992790376}"/>
              </a:ext>
            </a:extLst>
          </p:cNvPr>
          <p:cNvSpPr/>
          <p:nvPr/>
        </p:nvSpPr>
        <p:spPr>
          <a:xfrm>
            <a:off x="5198187" y="4378729"/>
            <a:ext cx="1559865" cy="722598"/>
          </a:xfrm>
          <a:prstGeom prst="cloud">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任务难度？</a:t>
            </a:r>
          </a:p>
        </p:txBody>
      </p:sp>
      <p:sp>
        <p:nvSpPr>
          <p:cNvPr id="80" name="文本框 79">
            <a:extLst>
              <a:ext uri="{FF2B5EF4-FFF2-40B4-BE49-F238E27FC236}">
                <a16:creationId xmlns:a16="http://schemas.microsoft.com/office/drawing/2014/main" id="{D09E9054-0224-4F4C-A6DA-EC168FC0F0A1}"/>
              </a:ext>
            </a:extLst>
          </p:cNvPr>
          <p:cNvSpPr txBox="1"/>
          <p:nvPr/>
        </p:nvSpPr>
        <p:spPr>
          <a:xfrm>
            <a:off x="4991711" y="5767127"/>
            <a:ext cx="2220020"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当前工具学习方法框架</a:t>
            </a:r>
          </a:p>
        </p:txBody>
      </p:sp>
      <p:sp>
        <p:nvSpPr>
          <p:cNvPr id="96" name="矩形 95">
            <a:extLst>
              <a:ext uri="{FF2B5EF4-FFF2-40B4-BE49-F238E27FC236}">
                <a16:creationId xmlns:a16="http://schemas.microsoft.com/office/drawing/2014/main" id="{60F17866-C263-40E3-81E9-9FDF2E8F58C7}"/>
              </a:ext>
            </a:extLst>
          </p:cNvPr>
          <p:cNvSpPr/>
          <p:nvPr/>
        </p:nvSpPr>
        <p:spPr>
          <a:xfrm>
            <a:off x="1077913" y="1154734"/>
            <a:ext cx="3998210" cy="369332"/>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针对函数调用数据质量的研究不足</a:t>
            </a:r>
            <a:endParaRPr lang="zh-CN" altLang="en-US" b="1" dirty="0"/>
          </a:p>
        </p:txBody>
      </p:sp>
      <p:sp>
        <p:nvSpPr>
          <p:cNvPr id="4" name="箭头: 下弧形 3">
            <a:extLst>
              <a:ext uri="{FF2B5EF4-FFF2-40B4-BE49-F238E27FC236}">
                <a16:creationId xmlns:a16="http://schemas.microsoft.com/office/drawing/2014/main" id="{7C46A6A1-53F5-4C7B-BA25-5DB6CB7685D8}"/>
              </a:ext>
            </a:extLst>
          </p:cNvPr>
          <p:cNvSpPr/>
          <p:nvPr/>
        </p:nvSpPr>
        <p:spPr>
          <a:xfrm rot="10800000">
            <a:off x="3899798" y="1734436"/>
            <a:ext cx="4467028" cy="784689"/>
          </a:xfrm>
          <a:prstGeom prst="curvedUpArrow">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5621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500"/>
                                        <p:tgtEl>
                                          <p:spTgt spid="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fade">
                                      <p:cBhvr>
                                        <p:cTn id="45" dur="500"/>
                                        <p:tgtEl>
                                          <p:spTgt spid="53"/>
                                        </p:tgtEl>
                                      </p:cBhvr>
                                    </p:animEffect>
                                  </p:childTnLst>
                                </p:cTn>
                              </p:par>
                              <p:par>
                                <p:cTn id="46" presetID="10" presetClass="entr" presetSubtype="0" fill="hold" grpId="0" nodeType="withEffect" nodePh="1">
                                  <p:stCondLst>
                                    <p:cond delay="0"/>
                                  </p:stCondLst>
                                  <p:endCondLst>
                                    <p:cond evt="begin" delay="0">
                                      <p:tn val="46"/>
                                    </p:cond>
                                  </p:endCondLst>
                                  <p:childTnLst>
                                    <p:set>
                                      <p:cBhvr>
                                        <p:cTn id="47" dur="1" fill="hold">
                                          <p:stCondLst>
                                            <p:cond delay="0"/>
                                          </p:stCondLst>
                                        </p:cTn>
                                        <p:tgtEl>
                                          <p:spTgt spid="56"/>
                                        </p:tgtEl>
                                        <p:attrNameLst>
                                          <p:attrName>style.visibility</p:attrName>
                                        </p:attrNameLst>
                                      </p:cBhvr>
                                      <p:to>
                                        <p:strVal val="visible"/>
                                      </p:to>
                                    </p:set>
                                    <p:animEffect transition="in" filter="fade">
                                      <p:cBhvr>
                                        <p:cTn id="48" dur="500"/>
                                        <p:tgtEl>
                                          <p:spTgt spid="5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fade">
                                      <p:cBhvr>
                                        <p:cTn id="54" dur="500"/>
                                        <p:tgtEl>
                                          <p:spTgt spid="58"/>
                                        </p:tgtEl>
                                      </p:cBhvr>
                                    </p:animEffect>
                                  </p:childTnLst>
                                </p:cTn>
                              </p:par>
                              <p:par>
                                <p:cTn id="55" presetID="10"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fade">
                                      <p:cBhvr>
                                        <p:cTn id="57" dur="500"/>
                                        <p:tgtEl>
                                          <p:spTgt spid="6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fade">
                                      <p:cBhvr>
                                        <p:cTn id="60" dur="500"/>
                                        <p:tgtEl>
                                          <p:spTgt spid="6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animEffect transition="in" filter="fade">
                                      <p:cBhvr>
                                        <p:cTn id="63" dur="500"/>
                                        <p:tgtEl>
                                          <p:spTgt spid="6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fade">
                                      <p:cBhvr>
                                        <p:cTn id="66" dur="500"/>
                                        <p:tgtEl>
                                          <p:spTgt spid="6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fade">
                                      <p:cBhvr>
                                        <p:cTn id="69" dur="500"/>
                                        <p:tgtEl>
                                          <p:spTgt spid="4"/>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nodeType="clickEffect">
                                  <p:stCondLst>
                                    <p:cond delay="0"/>
                                  </p:stCondLst>
                                  <p:childTnLst>
                                    <p:set>
                                      <p:cBhvr>
                                        <p:cTn id="73" dur="1" fill="hold">
                                          <p:stCondLst>
                                            <p:cond delay="0"/>
                                          </p:stCondLst>
                                        </p:cTn>
                                        <p:tgtEl>
                                          <p:spTgt spid="7"/>
                                        </p:tgtEl>
                                        <p:attrNameLst>
                                          <p:attrName>style.visibility</p:attrName>
                                        </p:attrNameLst>
                                      </p:cBhvr>
                                      <p:to>
                                        <p:strVal val="visible"/>
                                      </p:to>
                                    </p:set>
                                    <p:anim calcmode="lin" valueType="num">
                                      <p:cBhvr>
                                        <p:cTn id="74" dur="500" fill="hold"/>
                                        <p:tgtEl>
                                          <p:spTgt spid="7"/>
                                        </p:tgtEl>
                                        <p:attrNameLst>
                                          <p:attrName>ppt_w</p:attrName>
                                        </p:attrNameLst>
                                      </p:cBhvr>
                                      <p:tavLst>
                                        <p:tav tm="0">
                                          <p:val>
                                            <p:fltVal val="0"/>
                                          </p:val>
                                        </p:tav>
                                        <p:tav tm="100000">
                                          <p:val>
                                            <p:strVal val="#ppt_w"/>
                                          </p:val>
                                        </p:tav>
                                      </p:tavLst>
                                    </p:anim>
                                    <p:anim calcmode="lin" valueType="num">
                                      <p:cBhvr>
                                        <p:cTn id="75" dur="500" fill="hold"/>
                                        <p:tgtEl>
                                          <p:spTgt spid="7"/>
                                        </p:tgtEl>
                                        <p:attrNameLst>
                                          <p:attrName>ppt_h</p:attrName>
                                        </p:attrNameLst>
                                      </p:cBhvr>
                                      <p:tavLst>
                                        <p:tav tm="0">
                                          <p:val>
                                            <p:fltVal val="0"/>
                                          </p:val>
                                        </p:tav>
                                        <p:tav tm="100000">
                                          <p:val>
                                            <p:strVal val="#ppt_h"/>
                                          </p:val>
                                        </p:tav>
                                      </p:tavLst>
                                    </p:anim>
                                    <p:animEffect transition="in" filter="fade">
                                      <p:cBhvr>
                                        <p:cTn id="76" dur="500"/>
                                        <p:tgtEl>
                                          <p:spTgt spid="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wipe(left)">
                                      <p:cBhvr>
                                        <p:cTn id="81" dur="500"/>
                                        <p:tgtEl>
                                          <p:spTgt spid="70"/>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77"/>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53" grpId="0" animBg="1"/>
      <p:bldP spid="55" grpId="0" animBg="1"/>
      <p:bldP spid="56" grpId="0"/>
      <p:bldP spid="57" grpId="0"/>
      <p:bldP spid="58" grpId="0"/>
      <p:bldP spid="59" grpId="0"/>
      <p:bldP spid="60" grpId="0"/>
      <p:bldP spid="63" grpId="0" animBg="1"/>
      <p:bldP spid="64" grpId="0"/>
      <p:bldP spid="65" grpId="0"/>
      <p:bldP spid="70" grpId="0" animBg="1"/>
      <p:bldP spid="73" grpId="0"/>
      <p:bldP spid="74" grpId="0" animBg="1"/>
      <p:bldP spid="75" grpId="0"/>
      <p:bldP spid="76" grpId="0" animBg="1"/>
      <p:bldP spid="77" grpId="0" animBg="1"/>
      <p:bldP spid="78" grpId="0" animBg="1"/>
      <p:bldP spid="79" grpId="0" animBg="1"/>
      <p:bldP spid="80" grpId="0"/>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p:txBody>
          <a:bodyPr/>
          <a:lstStyle/>
          <a:p>
            <a:r>
              <a:rPr lang="zh-CN" altLang="en-US" dirty="0"/>
              <a:t>相关研究现状</a:t>
            </a:r>
            <a:endParaRPr lang="en-US" altLang="zh-CN" b="1" dirty="0"/>
          </a:p>
        </p:txBody>
      </p:sp>
      <p:sp>
        <p:nvSpPr>
          <p:cNvPr id="2" name="矩形 1">
            <a:extLst>
              <a:ext uri="{FF2B5EF4-FFF2-40B4-BE49-F238E27FC236}">
                <a16:creationId xmlns:a16="http://schemas.microsoft.com/office/drawing/2014/main" id="{559386B8-B4E5-4FFC-ADF3-87E9A6BE4BB9}"/>
              </a:ext>
            </a:extLst>
          </p:cNvPr>
          <p:cNvSpPr/>
          <p:nvPr/>
        </p:nvSpPr>
        <p:spPr>
          <a:xfrm>
            <a:off x="1077913" y="1174975"/>
            <a:ext cx="3281668" cy="369332"/>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工具调用任务执行效率问题</a:t>
            </a:r>
            <a:endParaRPr lang="zh-CN" altLang="en-US" b="1" dirty="0"/>
          </a:p>
        </p:txBody>
      </p:sp>
      <p:sp>
        <p:nvSpPr>
          <p:cNvPr id="23" name="矩形 22">
            <a:extLst>
              <a:ext uri="{FF2B5EF4-FFF2-40B4-BE49-F238E27FC236}">
                <a16:creationId xmlns:a16="http://schemas.microsoft.com/office/drawing/2014/main" id="{2B957685-2E3A-4371-BF18-D6FD06E3ACCB}"/>
              </a:ext>
            </a:extLst>
          </p:cNvPr>
          <p:cNvSpPr/>
          <p:nvPr/>
        </p:nvSpPr>
        <p:spPr>
          <a:xfrm>
            <a:off x="6762939" y="1174975"/>
            <a:ext cx="2303836" cy="369332"/>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海量</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API</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治理问题</a:t>
            </a:r>
            <a:endParaRPr lang="zh-CN" altLang="en-US" b="1" dirty="0"/>
          </a:p>
        </p:txBody>
      </p:sp>
      <p:pic>
        <p:nvPicPr>
          <p:cNvPr id="4" name="图片 3">
            <a:extLst>
              <a:ext uri="{FF2B5EF4-FFF2-40B4-BE49-F238E27FC236}">
                <a16:creationId xmlns:a16="http://schemas.microsoft.com/office/drawing/2014/main" id="{679DB583-F6E9-4A7F-9DB2-E3DD9B2417D9}"/>
              </a:ext>
            </a:extLst>
          </p:cNvPr>
          <p:cNvPicPr>
            <a:picLocks noChangeAspect="1"/>
          </p:cNvPicPr>
          <p:nvPr/>
        </p:nvPicPr>
        <p:blipFill>
          <a:blip r:embed="rId3"/>
          <a:stretch>
            <a:fillRect/>
          </a:stretch>
        </p:blipFill>
        <p:spPr>
          <a:xfrm>
            <a:off x="1345069" y="1766338"/>
            <a:ext cx="2899100" cy="2109923"/>
          </a:xfrm>
          <a:prstGeom prst="rect">
            <a:avLst/>
          </a:prstGeom>
        </p:spPr>
      </p:pic>
      <p:sp>
        <p:nvSpPr>
          <p:cNvPr id="9" name="文本框 8">
            <a:extLst>
              <a:ext uri="{FF2B5EF4-FFF2-40B4-BE49-F238E27FC236}">
                <a16:creationId xmlns:a16="http://schemas.microsoft.com/office/drawing/2014/main" id="{922F7F05-26A4-466D-85FB-EEC65EA27DC9}"/>
              </a:ext>
            </a:extLst>
          </p:cNvPr>
          <p:cNvSpPr txBox="1"/>
          <p:nvPr/>
        </p:nvSpPr>
        <p:spPr>
          <a:xfrm>
            <a:off x="1406781" y="3948893"/>
            <a:ext cx="2899099" cy="338554"/>
          </a:xfrm>
          <a:prstGeom prst="rect">
            <a:avLst/>
          </a:prstGeom>
          <a:noFill/>
        </p:spPr>
        <p:txBody>
          <a:bodyPr wrap="square" rtlCol="0">
            <a:spAutoFit/>
          </a:bodyPr>
          <a:lstStyle/>
          <a:p>
            <a:r>
              <a:rPr lang="zh-CN" altLang="en-US" sz="1600" b="1" dirty="0"/>
              <a:t>多工具描述带来的超长上下文</a:t>
            </a:r>
          </a:p>
        </p:txBody>
      </p:sp>
      <p:sp>
        <p:nvSpPr>
          <p:cNvPr id="11" name="文本框 10">
            <a:extLst>
              <a:ext uri="{FF2B5EF4-FFF2-40B4-BE49-F238E27FC236}">
                <a16:creationId xmlns:a16="http://schemas.microsoft.com/office/drawing/2014/main" id="{E7729811-4A62-43E4-B276-A0C667CD3B55}"/>
              </a:ext>
            </a:extLst>
          </p:cNvPr>
          <p:cNvSpPr txBox="1"/>
          <p:nvPr/>
        </p:nvSpPr>
        <p:spPr>
          <a:xfrm>
            <a:off x="4244169" y="2636633"/>
            <a:ext cx="596188" cy="369332"/>
          </a:xfrm>
          <a:prstGeom prst="rect">
            <a:avLst/>
          </a:prstGeom>
          <a:noFill/>
        </p:spPr>
        <p:txBody>
          <a:bodyPr wrap="square" rtlCol="0">
            <a:spAutoFit/>
          </a:bodyPr>
          <a:lstStyle/>
          <a:p>
            <a:r>
              <a:rPr lang="en-US" altLang="zh-CN" dirty="0"/>
              <a:t>× N</a:t>
            </a:r>
            <a:endParaRPr lang="zh-CN" altLang="en-US" dirty="0"/>
          </a:p>
        </p:txBody>
      </p:sp>
      <p:sp>
        <p:nvSpPr>
          <p:cNvPr id="28" name="箭头: 右 27">
            <a:extLst>
              <a:ext uri="{FF2B5EF4-FFF2-40B4-BE49-F238E27FC236}">
                <a16:creationId xmlns:a16="http://schemas.microsoft.com/office/drawing/2014/main" id="{77749520-7EDD-44D1-B0D7-74834882422D}"/>
              </a:ext>
            </a:extLst>
          </p:cNvPr>
          <p:cNvSpPr/>
          <p:nvPr/>
        </p:nvSpPr>
        <p:spPr>
          <a:xfrm rot="5400000">
            <a:off x="2407068" y="4509084"/>
            <a:ext cx="623357"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29" name="文本框 28">
            <a:extLst>
              <a:ext uri="{FF2B5EF4-FFF2-40B4-BE49-F238E27FC236}">
                <a16:creationId xmlns:a16="http://schemas.microsoft.com/office/drawing/2014/main" id="{D9BD2AE2-49ED-49DF-9A88-03FEF1671D16}"/>
              </a:ext>
            </a:extLst>
          </p:cNvPr>
          <p:cNvSpPr txBox="1"/>
          <p:nvPr/>
        </p:nvSpPr>
        <p:spPr>
          <a:xfrm>
            <a:off x="1492907" y="5056068"/>
            <a:ext cx="2451678" cy="338554"/>
          </a:xfrm>
          <a:prstGeom prst="rect">
            <a:avLst/>
          </a:prstGeom>
          <a:noFill/>
        </p:spPr>
        <p:txBody>
          <a:bodyPr wrap="square" rtlCol="0">
            <a:spAutoFit/>
          </a:bodyPr>
          <a:lstStyle/>
          <a:p>
            <a:r>
              <a:rPr lang="zh-CN" altLang="en-US" sz="1600" b="1" dirty="0"/>
              <a:t>推理时间不可接受地变长</a:t>
            </a:r>
          </a:p>
        </p:txBody>
      </p:sp>
      <p:sp>
        <p:nvSpPr>
          <p:cNvPr id="13" name="AutoShape 2" descr="O que é uma API de pagamento e como ela funciona? - Recash">
            <a:extLst>
              <a:ext uri="{FF2B5EF4-FFF2-40B4-BE49-F238E27FC236}">
                <a16:creationId xmlns:a16="http://schemas.microsoft.com/office/drawing/2014/main" id="{B5D805B9-780A-405E-89C6-1F296B332599}"/>
              </a:ext>
            </a:extLst>
          </p:cNvPr>
          <p:cNvSpPr>
            <a:spLocks noChangeAspect="1" noChangeArrowheads="1"/>
          </p:cNvSpPr>
          <p:nvPr/>
        </p:nvSpPr>
        <p:spPr bwMode="auto">
          <a:xfrm>
            <a:off x="5943600" y="3276600"/>
            <a:ext cx="2166730" cy="21667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 name="图片 14">
            <a:extLst>
              <a:ext uri="{FF2B5EF4-FFF2-40B4-BE49-F238E27FC236}">
                <a16:creationId xmlns:a16="http://schemas.microsoft.com/office/drawing/2014/main" id="{0F895305-1402-4B68-80C0-2EEAE198789E}"/>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3963"/>
                    </a14:imgEffect>
                    <a14:imgEffect>
                      <a14:saturation sat="42000"/>
                    </a14:imgEffect>
                  </a14:imgLayer>
                </a14:imgProps>
              </a:ext>
            </a:extLst>
          </a:blip>
          <a:stretch>
            <a:fillRect/>
          </a:stretch>
        </p:blipFill>
        <p:spPr>
          <a:xfrm>
            <a:off x="5739439" y="1544307"/>
            <a:ext cx="3505200" cy="2628900"/>
          </a:xfrm>
          <a:prstGeom prst="rect">
            <a:avLst/>
          </a:prstGeom>
          <a:effectLst>
            <a:softEdge rad="635000"/>
          </a:effectLst>
        </p:spPr>
      </p:pic>
      <p:sp>
        <p:nvSpPr>
          <p:cNvPr id="32" name="文本框 31">
            <a:extLst>
              <a:ext uri="{FF2B5EF4-FFF2-40B4-BE49-F238E27FC236}">
                <a16:creationId xmlns:a16="http://schemas.microsoft.com/office/drawing/2014/main" id="{E68528BF-6FC4-480E-8902-C2DD0CA00B4D}"/>
              </a:ext>
            </a:extLst>
          </p:cNvPr>
          <p:cNvSpPr txBox="1"/>
          <p:nvPr/>
        </p:nvSpPr>
        <p:spPr>
          <a:xfrm>
            <a:off x="7492039" y="4542539"/>
            <a:ext cx="3344500" cy="584775"/>
          </a:xfrm>
          <a:prstGeom prst="rect">
            <a:avLst/>
          </a:prstGeom>
          <a:noFill/>
        </p:spPr>
        <p:txBody>
          <a:bodyPr wrap="square" rtlCol="0">
            <a:spAutoFit/>
          </a:bodyPr>
          <a:lstStyle/>
          <a:p>
            <a:r>
              <a:rPr lang="zh-CN" altLang="en-US" sz="1600" b="1" dirty="0"/>
              <a:t>如何从海量</a:t>
            </a:r>
            <a:r>
              <a:rPr lang="en-US" altLang="zh-CN" sz="1600" b="1" dirty="0">
                <a:latin typeface="Times New Roman" panose="02020603050405020304" pitchFamily="18" charset="0"/>
                <a:cs typeface="Times New Roman" panose="02020603050405020304" pitchFamily="18" charset="0"/>
              </a:rPr>
              <a:t>API</a:t>
            </a:r>
            <a:r>
              <a:rPr lang="zh-CN" altLang="en-US" sz="1600" b="1" dirty="0"/>
              <a:t>中快速</a:t>
            </a:r>
            <a:endParaRPr lang="en-US" altLang="zh-CN" sz="1600" b="1" dirty="0"/>
          </a:p>
          <a:p>
            <a:r>
              <a:rPr lang="zh-CN" altLang="en-US" sz="1600" b="1" dirty="0"/>
              <a:t>准确定位任务相关工具</a:t>
            </a:r>
          </a:p>
        </p:txBody>
      </p:sp>
      <p:pic>
        <p:nvPicPr>
          <p:cNvPr id="33" name="图形 32" descr="机器人">
            <a:extLst>
              <a:ext uri="{FF2B5EF4-FFF2-40B4-BE49-F238E27FC236}">
                <a16:creationId xmlns:a16="http://schemas.microsoft.com/office/drawing/2014/main" id="{986ABC61-EEFA-4AD7-B957-72E1B31C607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82246" y="2333174"/>
            <a:ext cx="914400" cy="914400"/>
          </a:xfrm>
          <a:prstGeom prst="rect">
            <a:avLst/>
          </a:prstGeom>
        </p:spPr>
      </p:pic>
      <p:sp>
        <p:nvSpPr>
          <p:cNvPr id="34" name="文本框 33">
            <a:extLst>
              <a:ext uri="{FF2B5EF4-FFF2-40B4-BE49-F238E27FC236}">
                <a16:creationId xmlns:a16="http://schemas.microsoft.com/office/drawing/2014/main" id="{EB4FB7E6-8748-41A3-BB65-ADC54D46167B}"/>
              </a:ext>
            </a:extLst>
          </p:cNvPr>
          <p:cNvSpPr txBox="1"/>
          <p:nvPr/>
        </p:nvSpPr>
        <p:spPr>
          <a:xfrm>
            <a:off x="9706937" y="3141136"/>
            <a:ext cx="613776"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LLM</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箭头: 右 35">
            <a:extLst>
              <a:ext uri="{FF2B5EF4-FFF2-40B4-BE49-F238E27FC236}">
                <a16:creationId xmlns:a16="http://schemas.microsoft.com/office/drawing/2014/main" id="{723064AF-AE6E-48E1-9678-52F2728CEDF0}"/>
              </a:ext>
            </a:extLst>
          </p:cNvPr>
          <p:cNvSpPr/>
          <p:nvPr/>
        </p:nvSpPr>
        <p:spPr>
          <a:xfrm>
            <a:off x="9007343" y="2751186"/>
            <a:ext cx="623357"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1016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up)">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nodePh="1">
                                  <p:stCondLst>
                                    <p:cond delay="0"/>
                                  </p:stCondLst>
                                  <p:endCondLst>
                                    <p:cond evt="begin" delay="0">
                                      <p:tn val="13"/>
                                    </p:cond>
                                  </p:end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animBg="1"/>
      <p:bldP spid="29" grpId="0"/>
      <p:bldP spid="13" grpId="0"/>
      <p:bldP spid="32" grpId="0"/>
      <p:bldP spid="34" grpId="0"/>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p:txBody>
          <a:bodyPr/>
          <a:lstStyle/>
          <a:p>
            <a:r>
              <a:rPr lang="zh-CN" altLang="en-US" b="1" dirty="0"/>
              <a:t>主要研究内容</a:t>
            </a:r>
            <a:endParaRPr lang="en-US" altLang="zh-CN" b="1" dirty="0"/>
          </a:p>
        </p:txBody>
      </p:sp>
      <p:sp>
        <p:nvSpPr>
          <p:cNvPr id="7" name="矩形 6">
            <a:extLst>
              <a:ext uri="{FF2B5EF4-FFF2-40B4-BE49-F238E27FC236}">
                <a16:creationId xmlns:a16="http://schemas.microsoft.com/office/drawing/2014/main" id="{2279249E-B433-4A9D-818C-ABA5C84C5DDE}"/>
              </a:ext>
            </a:extLst>
          </p:cNvPr>
          <p:cNvSpPr/>
          <p:nvPr/>
        </p:nvSpPr>
        <p:spPr>
          <a:xfrm>
            <a:off x="1077913" y="1191805"/>
            <a:ext cx="3533340" cy="369332"/>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针对函数调用数据质量的研究</a:t>
            </a:r>
            <a:endParaRPr lang="zh-CN" altLang="en-US" b="1" dirty="0"/>
          </a:p>
        </p:txBody>
      </p:sp>
      <p:sp>
        <p:nvSpPr>
          <p:cNvPr id="8" name="文本框 7">
            <a:extLst>
              <a:ext uri="{FF2B5EF4-FFF2-40B4-BE49-F238E27FC236}">
                <a16:creationId xmlns:a16="http://schemas.microsoft.com/office/drawing/2014/main" id="{373B84B5-FC49-4FA3-893B-51C776BED3F4}"/>
              </a:ext>
            </a:extLst>
          </p:cNvPr>
          <p:cNvSpPr txBox="1"/>
          <p:nvPr/>
        </p:nvSpPr>
        <p:spPr>
          <a:xfrm>
            <a:off x="1794684" y="3478629"/>
            <a:ext cx="602975"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采样</a:t>
            </a:r>
          </a:p>
        </p:txBody>
      </p:sp>
      <p:sp>
        <p:nvSpPr>
          <p:cNvPr id="9" name="文本框 8">
            <a:extLst>
              <a:ext uri="{FF2B5EF4-FFF2-40B4-BE49-F238E27FC236}">
                <a16:creationId xmlns:a16="http://schemas.microsoft.com/office/drawing/2014/main" id="{3600161E-16BF-43E5-8ED7-9A469D6A35EE}"/>
              </a:ext>
            </a:extLst>
          </p:cNvPr>
          <p:cNvSpPr txBox="1"/>
          <p:nvPr/>
        </p:nvSpPr>
        <p:spPr>
          <a:xfrm>
            <a:off x="2952393" y="2104725"/>
            <a:ext cx="1238054"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批量生成</a:t>
            </a:r>
          </a:p>
        </p:txBody>
      </p:sp>
      <p:sp>
        <p:nvSpPr>
          <p:cNvPr id="10" name="文本框 9">
            <a:extLst>
              <a:ext uri="{FF2B5EF4-FFF2-40B4-BE49-F238E27FC236}">
                <a16:creationId xmlns:a16="http://schemas.microsoft.com/office/drawing/2014/main" id="{CF143645-15A9-41FD-9A5B-74ACAF6145E9}"/>
              </a:ext>
            </a:extLst>
          </p:cNvPr>
          <p:cNvSpPr txBox="1"/>
          <p:nvPr/>
        </p:nvSpPr>
        <p:spPr>
          <a:xfrm>
            <a:off x="6084326" y="3205171"/>
            <a:ext cx="1238053" cy="584775"/>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监督微调</a:t>
            </a:r>
            <a:r>
              <a:rPr lang="en-US" altLang="zh-CN" sz="1600" dirty="0">
                <a:latin typeface="黑体" panose="02010609060101010101" pitchFamily="49" charset="-122"/>
                <a:ea typeface="黑体" panose="02010609060101010101" pitchFamily="49" charset="-122"/>
              </a:rPr>
              <a:t>(SFT)</a:t>
            </a:r>
            <a:endParaRPr lang="zh-CN" altLang="en-US" sz="1600" dirty="0">
              <a:latin typeface="黑体" panose="02010609060101010101" pitchFamily="49" charset="-122"/>
              <a:ea typeface="黑体" panose="02010609060101010101" pitchFamily="49" charset="-122"/>
            </a:endParaRPr>
          </a:p>
        </p:txBody>
      </p:sp>
      <p:pic>
        <p:nvPicPr>
          <p:cNvPr id="11" name="图形 10" descr="数据库">
            <a:extLst>
              <a:ext uri="{FF2B5EF4-FFF2-40B4-BE49-F238E27FC236}">
                <a16:creationId xmlns:a16="http://schemas.microsoft.com/office/drawing/2014/main" id="{306F99C8-1852-4603-97D7-635E275EAF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7383" y="2080119"/>
            <a:ext cx="914400" cy="914400"/>
          </a:xfrm>
          <a:prstGeom prst="rect">
            <a:avLst/>
          </a:prstGeom>
        </p:spPr>
      </p:pic>
      <p:pic>
        <p:nvPicPr>
          <p:cNvPr id="12" name="图形 11" descr="工具">
            <a:extLst>
              <a:ext uri="{FF2B5EF4-FFF2-40B4-BE49-F238E27FC236}">
                <a16:creationId xmlns:a16="http://schemas.microsoft.com/office/drawing/2014/main" id="{1E7D3E3E-7611-47D4-86C4-7657BD6C52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27923" y="3974493"/>
            <a:ext cx="738904" cy="738904"/>
          </a:xfrm>
          <a:prstGeom prst="rect">
            <a:avLst/>
          </a:prstGeom>
        </p:spPr>
      </p:pic>
      <p:pic>
        <p:nvPicPr>
          <p:cNvPr id="13" name="图形 12" descr="机器人">
            <a:extLst>
              <a:ext uri="{FF2B5EF4-FFF2-40B4-BE49-F238E27FC236}">
                <a16:creationId xmlns:a16="http://schemas.microsoft.com/office/drawing/2014/main" id="{BD66E3D5-1C2E-4C65-9C86-A97A345652F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60560" y="2039824"/>
            <a:ext cx="914400" cy="914400"/>
          </a:xfrm>
          <a:prstGeom prst="rect">
            <a:avLst/>
          </a:prstGeom>
        </p:spPr>
      </p:pic>
      <p:pic>
        <p:nvPicPr>
          <p:cNvPr id="14" name="图形 13" descr="机器人">
            <a:extLst>
              <a:ext uri="{FF2B5EF4-FFF2-40B4-BE49-F238E27FC236}">
                <a16:creationId xmlns:a16="http://schemas.microsoft.com/office/drawing/2014/main" id="{D0248B1D-2216-41AA-A0D2-72A9B60DEC5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07383" y="3932500"/>
            <a:ext cx="914400" cy="914400"/>
          </a:xfrm>
          <a:prstGeom prst="rect">
            <a:avLst/>
          </a:prstGeom>
        </p:spPr>
      </p:pic>
      <p:sp>
        <p:nvSpPr>
          <p:cNvPr id="15" name="箭头: 右 14">
            <a:extLst>
              <a:ext uri="{FF2B5EF4-FFF2-40B4-BE49-F238E27FC236}">
                <a16:creationId xmlns:a16="http://schemas.microsoft.com/office/drawing/2014/main" id="{602144D9-97AB-492F-AAD0-20DFCDFCDFC9}"/>
              </a:ext>
            </a:extLst>
          </p:cNvPr>
          <p:cNvSpPr/>
          <p:nvPr/>
        </p:nvSpPr>
        <p:spPr>
          <a:xfrm>
            <a:off x="3036438" y="2413128"/>
            <a:ext cx="914400"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7" name="箭头: 右 16">
            <a:extLst>
              <a:ext uri="{FF2B5EF4-FFF2-40B4-BE49-F238E27FC236}">
                <a16:creationId xmlns:a16="http://schemas.microsoft.com/office/drawing/2014/main" id="{C9C786F0-FA3B-41C5-9235-2A5F3A470B6A}"/>
              </a:ext>
            </a:extLst>
          </p:cNvPr>
          <p:cNvSpPr/>
          <p:nvPr/>
        </p:nvSpPr>
        <p:spPr>
          <a:xfrm rot="5400000">
            <a:off x="5652903" y="3418676"/>
            <a:ext cx="623357"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19" name="文本框 18">
            <a:extLst>
              <a:ext uri="{FF2B5EF4-FFF2-40B4-BE49-F238E27FC236}">
                <a16:creationId xmlns:a16="http://schemas.microsoft.com/office/drawing/2014/main" id="{B90422DF-AE7E-42A9-86AD-9033F6FD87BC}"/>
              </a:ext>
            </a:extLst>
          </p:cNvPr>
          <p:cNvSpPr txBox="1"/>
          <p:nvPr/>
        </p:nvSpPr>
        <p:spPr>
          <a:xfrm>
            <a:off x="1390487" y="4713397"/>
            <a:ext cx="613776"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APIs</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AA53A0B3-6259-4676-8F92-32682289A8F5}"/>
              </a:ext>
            </a:extLst>
          </p:cNvPr>
          <p:cNvSpPr txBox="1"/>
          <p:nvPr/>
        </p:nvSpPr>
        <p:spPr>
          <a:xfrm>
            <a:off x="2285251" y="2830859"/>
            <a:ext cx="613776" cy="372409"/>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LLM</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0ACA5AD1-9A44-4034-8E2B-70B90CF32383}"/>
              </a:ext>
            </a:extLst>
          </p:cNvPr>
          <p:cNvSpPr txBox="1"/>
          <p:nvPr/>
        </p:nvSpPr>
        <p:spPr>
          <a:xfrm>
            <a:off x="5584465" y="4717095"/>
            <a:ext cx="837318"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LLM-0</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9EE32D7D-A2C8-416A-94FF-8B5A5D0B712B}"/>
              </a:ext>
            </a:extLst>
          </p:cNvPr>
          <p:cNvSpPr txBox="1"/>
          <p:nvPr/>
        </p:nvSpPr>
        <p:spPr>
          <a:xfrm>
            <a:off x="5581016" y="2864714"/>
            <a:ext cx="882298"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数据集</a:t>
            </a:r>
          </a:p>
        </p:txBody>
      </p:sp>
      <p:pic>
        <p:nvPicPr>
          <p:cNvPr id="23" name="图形 22" descr="文档">
            <a:extLst>
              <a:ext uri="{FF2B5EF4-FFF2-40B4-BE49-F238E27FC236}">
                <a16:creationId xmlns:a16="http://schemas.microsoft.com/office/drawing/2014/main" id="{3B308648-F7B2-4F90-A7DA-22C0A0F7B63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2237" y="3966726"/>
            <a:ext cx="770167" cy="770167"/>
          </a:xfrm>
          <a:prstGeom prst="rect">
            <a:avLst/>
          </a:prstGeom>
        </p:spPr>
      </p:pic>
      <p:sp>
        <p:nvSpPr>
          <p:cNvPr id="25" name="文本框 24">
            <a:extLst>
              <a:ext uri="{FF2B5EF4-FFF2-40B4-BE49-F238E27FC236}">
                <a16:creationId xmlns:a16="http://schemas.microsoft.com/office/drawing/2014/main" id="{8B3BAAC2-37D7-4B7F-A5C3-A2DE00410416}"/>
              </a:ext>
            </a:extLst>
          </p:cNvPr>
          <p:cNvSpPr txBox="1"/>
          <p:nvPr/>
        </p:nvSpPr>
        <p:spPr>
          <a:xfrm>
            <a:off x="3194476" y="3931791"/>
            <a:ext cx="602975"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拼接</a:t>
            </a:r>
          </a:p>
        </p:txBody>
      </p:sp>
      <p:sp>
        <p:nvSpPr>
          <p:cNvPr id="26" name="文本框 25">
            <a:extLst>
              <a:ext uri="{FF2B5EF4-FFF2-40B4-BE49-F238E27FC236}">
                <a16:creationId xmlns:a16="http://schemas.microsoft.com/office/drawing/2014/main" id="{BAAA66EE-1151-4BD8-8D7E-E7930253375C}"/>
              </a:ext>
            </a:extLst>
          </p:cNvPr>
          <p:cNvSpPr txBox="1"/>
          <p:nvPr/>
        </p:nvSpPr>
        <p:spPr>
          <a:xfrm>
            <a:off x="3852237" y="4736893"/>
            <a:ext cx="882298" cy="338554"/>
          </a:xfrm>
          <a:prstGeom prst="rect">
            <a:avLst/>
          </a:prstGeom>
          <a:noFill/>
        </p:spPr>
        <p:txBody>
          <a:bodyPr wrap="square" rtlCol="0">
            <a:spAutoFit/>
          </a:bodyPr>
          <a:lstStyle/>
          <a:p>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Prompt</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7" name="图形 36" descr="剧本">
            <a:extLst>
              <a:ext uri="{FF2B5EF4-FFF2-40B4-BE49-F238E27FC236}">
                <a16:creationId xmlns:a16="http://schemas.microsoft.com/office/drawing/2014/main" id="{A687DE05-3902-4843-8A4A-DBD3DAF6F50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22142" y="2080119"/>
            <a:ext cx="914400" cy="914400"/>
          </a:xfrm>
          <a:prstGeom prst="rect">
            <a:avLst/>
          </a:prstGeom>
        </p:spPr>
      </p:pic>
      <p:sp>
        <p:nvSpPr>
          <p:cNvPr id="66" name="文本框 65">
            <a:extLst>
              <a:ext uri="{FF2B5EF4-FFF2-40B4-BE49-F238E27FC236}">
                <a16:creationId xmlns:a16="http://schemas.microsoft.com/office/drawing/2014/main" id="{94CE4117-C08C-4764-9C40-F3F18F7359CD}"/>
              </a:ext>
            </a:extLst>
          </p:cNvPr>
          <p:cNvSpPr txBox="1"/>
          <p:nvPr/>
        </p:nvSpPr>
        <p:spPr>
          <a:xfrm>
            <a:off x="3822142" y="2890084"/>
            <a:ext cx="1010526"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执行引擎</a:t>
            </a:r>
          </a:p>
        </p:txBody>
      </p:sp>
      <p:sp>
        <p:nvSpPr>
          <p:cNvPr id="67" name="箭头: 圆角右 66">
            <a:extLst>
              <a:ext uri="{FF2B5EF4-FFF2-40B4-BE49-F238E27FC236}">
                <a16:creationId xmlns:a16="http://schemas.microsoft.com/office/drawing/2014/main" id="{6BDD3ED7-E6EC-48B1-A9CA-BC19757911CC}"/>
              </a:ext>
            </a:extLst>
          </p:cNvPr>
          <p:cNvSpPr/>
          <p:nvPr/>
        </p:nvSpPr>
        <p:spPr>
          <a:xfrm rot="16200000">
            <a:off x="2469840" y="3107047"/>
            <a:ext cx="1351843" cy="1430005"/>
          </a:xfrm>
          <a:prstGeom prst="bentArrow">
            <a:avLst>
              <a:gd name="adj1" fmla="val 13727"/>
              <a:gd name="adj2" fmla="val 13293"/>
              <a:gd name="adj3" fmla="val 12859"/>
              <a:gd name="adj4" fmla="val 43750"/>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69" name="文本框 68">
            <a:extLst>
              <a:ext uri="{FF2B5EF4-FFF2-40B4-BE49-F238E27FC236}">
                <a16:creationId xmlns:a16="http://schemas.microsoft.com/office/drawing/2014/main" id="{ADDA524A-76DD-47A0-B0FE-323E88AD2A96}"/>
              </a:ext>
            </a:extLst>
          </p:cNvPr>
          <p:cNvSpPr txBox="1"/>
          <p:nvPr/>
        </p:nvSpPr>
        <p:spPr>
          <a:xfrm>
            <a:off x="4609297" y="2141077"/>
            <a:ext cx="1238054"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有效数据</a:t>
            </a:r>
          </a:p>
        </p:txBody>
      </p:sp>
      <p:grpSp>
        <p:nvGrpSpPr>
          <p:cNvPr id="3" name="组合 2">
            <a:extLst>
              <a:ext uri="{FF2B5EF4-FFF2-40B4-BE49-F238E27FC236}">
                <a16:creationId xmlns:a16="http://schemas.microsoft.com/office/drawing/2014/main" id="{387E0968-BBF1-4C8E-A411-F64D1653D329}"/>
              </a:ext>
            </a:extLst>
          </p:cNvPr>
          <p:cNvGrpSpPr/>
          <p:nvPr/>
        </p:nvGrpSpPr>
        <p:grpSpPr>
          <a:xfrm>
            <a:off x="6421783" y="1953008"/>
            <a:ext cx="4534073" cy="1384243"/>
            <a:chOff x="6421783" y="1953008"/>
            <a:chExt cx="4534073" cy="1384243"/>
          </a:xfrm>
        </p:grpSpPr>
        <p:sp>
          <p:nvSpPr>
            <p:cNvPr id="71" name="箭头: 右 70">
              <a:extLst>
                <a:ext uri="{FF2B5EF4-FFF2-40B4-BE49-F238E27FC236}">
                  <a16:creationId xmlns:a16="http://schemas.microsoft.com/office/drawing/2014/main" id="{EA4D9684-DD32-448D-ACD2-698B7A72028B}"/>
                </a:ext>
              </a:extLst>
            </p:cNvPr>
            <p:cNvSpPr/>
            <p:nvPr/>
          </p:nvSpPr>
          <p:spPr>
            <a:xfrm>
              <a:off x="6421783" y="2427130"/>
              <a:ext cx="2521988" cy="358369"/>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72" name="文本框 71">
              <a:extLst>
                <a:ext uri="{FF2B5EF4-FFF2-40B4-BE49-F238E27FC236}">
                  <a16:creationId xmlns:a16="http://schemas.microsoft.com/office/drawing/2014/main" id="{1C1992C4-81C5-404F-9762-3AE67D47181C}"/>
                </a:ext>
              </a:extLst>
            </p:cNvPr>
            <p:cNvSpPr txBox="1"/>
            <p:nvPr/>
          </p:nvSpPr>
          <p:spPr>
            <a:xfrm>
              <a:off x="6856965" y="2180463"/>
              <a:ext cx="1945323" cy="338554"/>
            </a:xfrm>
            <a:prstGeom prst="rect">
              <a:avLst/>
            </a:prstGeom>
            <a:noFill/>
          </p:spPr>
          <p:txBody>
            <a:bodyPr wrap="square" rtlCol="0">
              <a:spAutoFit/>
            </a:bodyPr>
            <a:lstStyle/>
            <a:p>
              <a:r>
                <a:rPr lang="zh-CN" altLang="en-US" sz="1600" dirty="0">
                  <a:latin typeface="黑体" panose="02010609060101010101" pitchFamily="49" charset="-122"/>
                  <a:ea typeface="黑体" panose="02010609060101010101" pitchFamily="49" charset="-122"/>
                </a:rPr>
                <a:t>多维度筛选采样</a:t>
              </a:r>
            </a:p>
          </p:txBody>
        </p:sp>
        <p:pic>
          <p:nvPicPr>
            <p:cNvPr id="73" name="图形 72" descr="数据库">
              <a:extLst>
                <a:ext uri="{FF2B5EF4-FFF2-40B4-BE49-F238E27FC236}">
                  <a16:creationId xmlns:a16="http://schemas.microsoft.com/office/drawing/2014/main" id="{0034245B-40A7-4191-85D1-F018EB3FDB3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831525" y="1953008"/>
              <a:ext cx="914400" cy="914400"/>
            </a:xfrm>
            <a:prstGeom prst="rect">
              <a:avLst/>
            </a:prstGeom>
          </p:spPr>
        </p:pic>
        <p:sp>
          <p:nvSpPr>
            <p:cNvPr id="74" name="文本框 73">
              <a:extLst>
                <a:ext uri="{FF2B5EF4-FFF2-40B4-BE49-F238E27FC236}">
                  <a16:creationId xmlns:a16="http://schemas.microsoft.com/office/drawing/2014/main" id="{83AAF918-2BB1-4429-9A33-EB5B0CC7EB9E}"/>
                </a:ext>
              </a:extLst>
            </p:cNvPr>
            <p:cNvSpPr txBox="1"/>
            <p:nvPr/>
          </p:nvSpPr>
          <p:spPr>
            <a:xfrm>
              <a:off x="9021158" y="2752476"/>
              <a:ext cx="1846106" cy="584775"/>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某一维度下的“高质量”数据子集</a:t>
              </a:r>
            </a:p>
          </p:txBody>
        </p:sp>
        <p:pic>
          <p:nvPicPr>
            <p:cNvPr id="75" name="图形 74" descr="数据库">
              <a:extLst>
                <a:ext uri="{FF2B5EF4-FFF2-40B4-BE49-F238E27FC236}">
                  <a16:creationId xmlns:a16="http://schemas.microsoft.com/office/drawing/2014/main" id="{90E7DC09-661C-4BC2-A879-3FB44F2CC36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439680" y="1968334"/>
              <a:ext cx="914400" cy="914400"/>
            </a:xfrm>
            <a:prstGeom prst="rect">
              <a:avLst/>
            </a:prstGeom>
          </p:spPr>
        </p:pic>
        <p:pic>
          <p:nvPicPr>
            <p:cNvPr id="76" name="图形 75" descr="数据库">
              <a:extLst>
                <a:ext uri="{FF2B5EF4-FFF2-40B4-BE49-F238E27FC236}">
                  <a16:creationId xmlns:a16="http://schemas.microsoft.com/office/drawing/2014/main" id="{9417D468-0A03-4B74-B9DB-01BF7B643CD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041456" y="1968334"/>
              <a:ext cx="914400" cy="914400"/>
            </a:xfrm>
            <a:prstGeom prst="rect">
              <a:avLst/>
            </a:prstGeom>
          </p:spPr>
        </p:pic>
      </p:grpSp>
      <p:grpSp>
        <p:nvGrpSpPr>
          <p:cNvPr id="4" name="组合 3">
            <a:extLst>
              <a:ext uri="{FF2B5EF4-FFF2-40B4-BE49-F238E27FC236}">
                <a16:creationId xmlns:a16="http://schemas.microsoft.com/office/drawing/2014/main" id="{7B556AF2-0C26-4BDA-A780-F652495328A2}"/>
              </a:ext>
            </a:extLst>
          </p:cNvPr>
          <p:cNvGrpSpPr/>
          <p:nvPr/>
        </p:nvGrpSpPr>
        <p:grpSpPr>
          <a:xfrm>
            <a:off x="8848134" y="3344083"/>
            <a:ext cx="2139056" cy="1767558"/>
            <a:chOff x="8848134" y="3344083"/>
            <a:chExt cx="2139056" cy="1767558"/>
          </a:xfrm>
        </p:grpSpPr>
        <p:pic>
          <p:nvPicPr>
            <p:cNvPr id="78" name="图形 77" descr="机器人">
              <a:extLst>
                <a:ext uri="{FF2B5EF4-FFF2-40B4-BE49-F238E27FC236}">
                  <a16:creationId xmlns:a16="http://schemas.microsoft.com/office/drawing/2014/main" id="{1CDA0458-A7C3-4054-8582-C47D494ECE2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48134" y="4048476"/>
              <a:ext cx="831273" cy="831273"/>
            </a:xfrm>
            <a:prstGeom prst="rect">
              <a:avLst/>
            </a:prstGeom>
          </p:spPr>
        </p:pic>
        <p:sp>
          <p:nvSpPr>
            <p:cNvPr id="79" name="箭头: 右 78">
              <a:extLst>
                <a:ext uri="{FF2B5EF4-FFF2-40B4-BE49-F238E27FC236}">
                  <a16:creationId xmlns:a16="http://schemas.microsoft.com/office/drawing/2014/main" id="{8E76DB64-1D1A-45DE-BD31-1DD769C19794}"/>
                </a:ext>
              </a:extLst>
            </p:cNvPr>
            <p:cNvSpPr/>
            <p:nvPr/>
          </p:nvSpPr>
          <p:spPr>
            <a:xfrm rot="5400000">
              <a:off x="8964447" y="3493088"/>
              <a:ext cx="623357"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80" name="文本框 79">
              <a:extLst>
                <a:ext uri="{FF2B5EF4-FFF2-40B4-BE49-F238E27FC236}">
                  <a16:creationId xmlns:a16="http://schemas.microsoft.com/office/drawing/2014/main" id="{4B563AAB-A8CF-464F-85AD-08DB23D605EA}"/>
                </a:ext>
              </a:extLst>
            </p:cNvPr>
            <p:cNvSpPr txBox="1"/>
            <p:nvPr/>
          </p:nvSpPr>
          <p:spPr>
            <a:xfrm>
              <a:off x="8896009" y="4803864"/>
              <a:ext cx="837318" cy="307777"/>
            </a:xfrm>
            <a:prstGeom prst="rect">
              <a:avLst/>
            </a:prstGeom>
            <a:noFill/>
          </p:spPr>
          <p:txBody>
            <a:bodyPr wrap="square" rtlCol="0">
              <a:spAutoFit/>
            </a:bodyPr>
            <a:lstStyle/>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LLM-1</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7" name="文本框 76">
              <a:extLst>
                <a:ext uri="{FF2B5EF4-FFF2-40B4-BE49-F238E27FC236}">
                  <a16:creationId xmlns:a16="http://schemas.microsoft.com/office/drawing/2014/main" id="{7AAAA80F-9700-401F-B575-6BF559F5756D}"/>
                </a:ext>
              </a:extLst>
            </p:cNvPr>
            <p:cNvSpPr txBox="1"/>
            <p:nvPr/>
          </p:nvSpPr>
          <p:spPr>
            <a:xfrm>
              <a:off x="9021158" y="3376723"/>
              <a:ext cx="571209"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SFT</a:t>
              </a:r>
              <a:endParaRPr lang="zh-CN" altLang="en-US" sz="1600" dirty="0">
                <a:latin typeface="黑体" panose="02010609060101010101" pitchFamily="49" charset="-122"/>
                <a:ea typeface="黑体" panose="02010609060101010101" pitchFamily="49" charset="-122"/>
              </a:endParaRPr>
            </a:p>
          </p:txBody>
        </p:sp>
        <p:pic>
          <p:nvPicPr>
            <p:cNvPr id="81" name="图形 80" descr="机器人">
              <a:extLst>
                <a:ext uri="{FF2B5EF4-FFF2-40B4-BE49-F238E27FC236}">
                  <a16:creationId xmlns:a16="http://schemas.microsoft.com/office/drawing/2014/main" id="{45AAF72F-80BD-4C6C-8CEB-0FF82EA91F5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481244" y="4053693"/>
              <a:ext cx="831273" cy="831273"/>
            </a:xfrm>
            <a:prstGeom prst="rect">
              <a:avLst/>
            </a:prstGeom>
          </p:spPr>
        </p:pic>
        <p:sp>
          <p:nvSpPr>
            <p:cNvPr id="82" name="箭头: 右 81">
              <a:extLst>
                <a:ext uri="{FF2B5EF4-FFF2-40B4-BE49-F238E27FC236}">
                  <a16:creationId xmlns:a16="http://schemas.microsoft.com/office/drawing/2014/main" id="{0D2A9873-B1B5-4629-AD92-A334BFD2F2A5}"/>
                </a:ext>
              </a:extLst>
            </p:cNvPr>
            <p:cNvSpPr/>
            <p:nvPr/>
          </p:nvSpPr>
          <p:spPr>
            <a:xfrm rot="5400000">
              <a:off x="9585200" y="3498305"/>
              <a:ext cx="623357"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83" name="文本框 82">
              <a:extLst>
                <a:ext uri="{FF2B5EF4-FFF2-40B4-BE49-F238E27FC236}">
                  <a16:creationId xmlns:a16="http://schemas.microsoft.com/office/drawing/2014/main" id="{4D5940E5-3816-4487-8227-B6BA83EB5808}"/>
                </a:ext>
              </a:extLst>
            </p:cNvPr>
            <p:cNvSpPr txBox="1"/>
            <p:nvPr/>
          </p:nvSpPr>
          <p:spPr>
            <a:xfrm>
              <a:off x="9516762" y="4796724"/>
              <a:ext cx="837318" cy="307777"/>
            </a:xfrm>
            <a:prstGeom prst="rect">
              <a:avLst/>
            </a:prstGeom>
            <a:noFill/>
          </p:spPr>
          <p:txBody>
            <a:bodyPr wrap="square" rtlCol="0">
              <a:spAutoFit/>
            </a:bodyPr>
            <a:lstStyle/>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LLM-2</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4" name="文本框 83">
              <a:extLst>
                <a:ext uri="{FF2B5EF4-FFF2-40B4-BE49-F238E27FC236}">
                  <a16:creationId xmlns:a16="http://schemas.microsoft.com/office/drawing/2014/main" id="{CAD52022-1E91-4F72-85D2-6FB039D09F52}"/>
                </a:ext>
              </a:extLst>
            </p:cNvPr>
            <p:cNvSpPr txBox="1"/>
            <p:nvPr/>
          </p:nvSpPr>
          <p:spPr>
            <a:xfrm>
              <a:off x="9641911" y="3381940"/>
              <a:ext cx="571209"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SFT</a:t>
              </a:r>
              <a:endParaRPr lang="zh-CN" altLang="en-US" sz="1600" dirty="0">
                <a:latin typeface="黑体" panose="02010609060101010101" pitchFamily="49" charset="-122"/>
                <a:ea typeface="黑体" panose="02010609060101010101" pitchFamily="49" charset="-122"/>
              </a:endParaRPr>
            </a:p>
          </p:txBody>
        </p:sp>
        <p:pic>
          <p:nvPicPr>
            <p:cNvPr id="85" name="图形 84" descr="机器人">
              <a:extLst>
                <a:ext uri="{FF2B5EF4-FFF2-40B4-BE49-F238E27FC236}">
                  <a16:creationId xmlns:a16="http://schemas.microsoft.com/office/drawing/2014/main" id="{6C8A5EA1-1C1E-4A93-9186-B8A9AEA63C1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114354" y="4058910"/>
              <a:ext cx="831273" cy="831273"/>
            </a:xfrm>
            <a:prstGeom prst="rect">
              <a:avLst/>
            </a:prstGeom>
          </p:spPr>
        </p:pic>
        <p:sp>
          <p:nvSpPr>
            <p:cNvPr id="86" name="箭头: 右 85">
              <a:extLst>
                <a:ext uri="{FF2B5EF4-FFF2-40B4-BE49-F238E27FC236}">
                  <a16:creationId xmlns:a16="http://schemas.microsoft.com/office/drawing/2014/main" id="{89D4898D-88C1-47FF-91EC-8B6B94D9EFD9}"/>
                </a:ext>
              </a:extLst>
            </p:cNvPr>
            <p:cNvSpPr/>
            <p:nvPr/>
          </p:nvSpPr>
          <p:spPr>
            <a:xfrm rot="5400000">
              <a:off x="10205953" y="3503522"/>
              <a:ext cx="623357" cy="325347"/>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87" name="文本框 86">
              <a:extLst>
                <a:ext uri="{FF2B5EF4-FFF2-40B4-BE49-F238E27FC236}">
                  <a16:creationId xmlns:a16="http://schemas.microsoft.com/office/drawing/2014/main" id="{814DA7EE-62C9-4AA6-A4EA-7866C58A7BB6}"/>
                </a:ext>
              </a:extLst>
            </p:cNvPr>
            <p:cNvSpPr txBox="1"/>
            <p:nvPr/>
          </p:nvSpPr>
          <p:spPr>
            <a:xfrm>
              <a:off x="10149872" y="4801941"/>
              <a:ext cx="837318" cy="307777"/>
            </a:xfrm>
            <a:prstGeom prst="rect">
              <a:avLst/>
            </a:prstGeom>
            <a:noFill/>
          </p:spPr>
          <p:txBody>
            <a:bodyPr wrap="square" rtlCol="0">
              <a:spAutoFit/>
            </a:bodyPr>
            <a:lstStyle/>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LLM-3</a:t>
              </a:r>
              <a:endParaRPr lang="zh-CN" altLang="en-US"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8" name="文本框 87">
              <a:extLst>
                <a:ext uri="{FF2B5EF4-FFF2-40B4-BE49-F238E27FC236}">
                  <a16:creationId xmlns:a16="http://schemas.microsoft.com/office/drawing/2014/main" id="{4995710E-6447-4ED5-8019-1B36B2EBBAE2}"/>
                </a:ext>
              </a:extLst>
            </p:cNvPr>
            <p:cNvSpPr txBox="1"/>
            <p:nvPr/>
          </p:nvSpPr>
          <p:spPr>
            <a:xfrm>
              <a:off x="10262664" y="3387157"/>
              <a:ext cx="571209" cy="338554"/>
            </a:xfrm>
            <a:prstGeom prst="rect">
              <a:avLst/>
            </a:prstGeom>
            <a:noFill/>
          </p:spPr>
          <p:txBody>
            <a:bodyPr wrap="square" rtlCol="0">
              <a:spAutoFit/>
            </a:bodyPr>
            <a:lstStyle/>
            <a:p>
              <a:r>
                <a:rPr lang="en-US" altLang="zh-CN" sz="1600" dirty="0">
                  <a:latin typeface="黑体" panose="02010609060101010101" pitchFamily="49" charset="-122"/>
                  <a:ea typeface="黑体" panose="02010609060101010101" pitchFamily="49" charset="-122"/>
                </a:rPr>
                <a:t>SFT</a:t>
              </a:r>
              <a:endParaRPr lang="zh-CN" altLang="en-US" sz="1600" dirty="0">
                <a:latin typeface="黑体" panose="02010609060101010101" pitchFamily="49" charset="-122"/>
                <a:ea typeface="黑体" panose="02010609060101010101" pitchFamily="49" charset="-122"/>
              </a:endParaRPr>
            </a:p>
          </p:txBody>
        </p:sp>
      </p:grpSp>
      <p:sp>
        <p:nvSpPr>
          <p:cNvPr id="89" name="箭头: 右 88">
            <a:extLst>
              <a:ext uri="{FF2B5EF4-FFF2-40B4-BE49-F238E27FC236}">
                <a16:creationId xmlns:a16="http://schemas.microsoft.com/office/drawing/2014/main" id="{D42C6424-7245-47E9-B9DF-5C9BC9C50B3B}"/>
              </a:ext>
            </a:extLst>
          </p:cNvPr>
          <p:cNvSpPr/>
          <p:nvPr/>
        </p:nvSpPr>
        <p:spPr>
          <a:xfrm>
            <a:off x="4736543" y="2431938"/>
            <a:ext cx="812814" cy="353561"/>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90" name="文本框 89">
            <a:extLst>
              <a:ext uri="{FF2B5EF4-FFF2-40B4-BE49-F238E27FC236}">
                <a16:creationId xmlns:a16="http://schemas.microsoft.com/office/drawing/2014/main" id="{E8BA9963-477A-4497-90B1-F76B8AA1EBF4}"/>
              </a:ext>
            </a:extLst>
          </p:cNvPr>
          <p:cNvSpPr txBox="1"/>
          <p:nvPr/>
        </p:nvSpPr>
        <p:spPr>
          <a:xfrm>
            <a:off x="7395516" y="4226966"/>
            <a:ext cx="1154767" cy="584775"/>
          </a:xfrm>
          <a:prstGeom prst="rect">
            <a:avLst/>
          </a:prstGeom>
          <a:noFill/>
        </p:spPr>
        <p:txBody>
          <a:bodyPr wrap="square" rtlCol="0">
            <a:spAutoFit/>
          </a:bodyPr>
          <a:lstStyle/>
          <a:p>
            <a:r>
              <a:rPr lang="en-US" altLang="zh-CN" sz="3200" b="1" i="1" dirty="0">
                <a:ln w="9525">
                  <a:solidFill>
                    <a:schemeClr val="bg1"/>
                  </a:solidFill>
                  <a:prstDash val="solid"/>
                </a:ln>
                <a:effectLst>
                  <a:outerShdw blurRad="12700" dist="38100" dir="2700000" algn="tl" rotWithShape="0">
                    <a:schemeClr val="bg1">
                      <a:lumMod val="50000"/>
                    </a:schemeClr>
                  </a:outerShdw>
                </a:effectLst>
              </a:rPr>
              <a:t>P.K.</a:t>
            </a:r>
            <a:endParaRPr lang="zh-CN" altLang="en-US" sz="3200" b="1" i="1" dirty="0">
              <a:ln w="9525">
                <a:solidFill>
                  <a:schemeClr val="bg1"/>
                </a:solidFill>
                <a:prstDash val="solid"/>
              </a:ln>
              <a:effectLst>
                <a:outerShdw blurRad="12700" dist="38100" dir="2700000" algn="tl" rotWithShape="0">
                  <a:schemeClr val="bg1">
                    <a:lumMod val="50000"/>
                  </a:schemeClr>
                </a:outerShdw>
              </a:effectLst>
            </a:endParaRPr>
          </a:p>
        </p:txBody>
      </p:sp>
      <p:grpSp>
        <p:nvGrpSpPr>
          <p:cNvPr id="16" name="组合 15">
            <a:extLst>
              <a:ext uri="{FF2B5EF4-FFF2-40B4-BE49-F238E27FC236}">
                <a16:creationId xmlns:a16="http://schemas.microsoft.com/office/drawing/2014/main" id="{8426E616-3567-4B29-8695-5EC6E74773A9}"/>
              </a:ext>
            </a:extLst>
          </p:cNvPr>
          <p:cNvGrpSpPr/>
          <p:nvPr/>
        </p:nvGrpSpPr>
        <p:grpSpPr>
          <a:xfrm>
            <a:off x="6309537" y="4345158"/>
            <a:ext cx="2618158" cy="368238"/>
            <a:chOff x="6309537" y="4345158"/>
            <a:chExt cx="2618158" cy="368238"/>
          </a:xfrm>
        </p:grpSpPr>
        <p:sp>
          <p:nvSpPr>
            <p:cNvPr id="91" name="箭头: 右 90">
              <a:extLst>
                <a:ext uri="{FF2B5EF4-FFF2-40B4-BE49-F238E27FC236}">
                  <a16:creationId xmlns:a16="http://schemas.microsoft.com/office/drawing/2014/main" id="{6D9AA278-5A6D-4D3E-8355-B7E99CB7ED86}"/>
                </a:ext>
              </a:extLst>
            </p:cNvPr>
            <p:cNvSpPr/>
            <p:nvPr/>
          </p:nvSpPr>
          <p:spPr>
            <a:xfrm>
              <a:off x="6309537" y="4345158"/>
              <a:ext cx="1146939" cy="338555"/>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92" name="箭头: 右 91">
              <a:extLst>
                <a:ext uri="{FF2B5EF4-FFF2-40B4-BE49-F238E27FC236}">
                  <a16:creationId xmlns:a16="http://schemas.microsoft.com/office/drawing/2014/main" id="{AE45A44A-16E9-467D-A33E-39C05BAE443C}"/>
                </a:ext>
              </a:extLst>
            </p:cNvPr>
            <p:cNvSpPr/>
            <p:nvPr/>
          </p:nvSpPr>
          <p:spPr>
            <a:xfrm rot="10800000">
              <a:off x="8156218" y="4355028"/>
              <a:ext cx="771477" cy="358368"/>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grpSp>
      <p:sp>
        <p:nvSpPr>
          <p:cNvPr id="49" name="箭头: 圆角右 48">
            <a:extLst>
              <a:ext uri="{FF2B5EF4-FFF2-40B4-BE49-F238E27FC236}">
                <a16:creationId xmlns:a16="http://schemas.microsoft.com/office/drawing/2014/main" id="{7F153225-9175-4A11-B140-4321C1D64773}"/>
              </a:ext>
            </a:extLst>
          </p:cNvPr>
          <p:cNvSpPr/>
          <p:nvPr/>
        </p:nvSpPr>
        <p:spPr>
          <a:xfrm>
            <a:off x="1571694" y="2344359"/>
            <a:ext cx="634020" cy="1546200"/>
          </a:xfrm>
          <a:prstGeom prst="bentArrow">
            <a:avLst>
              <a:gd name="adj1" fmla="val 28519"/>
              <a:gd name="adj2" fmla="val 25312"/>
              <a:gd name="adj3" fmla="val 23953"/>
              <a:gd name="adj4" fmla="val 43750"/>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50" name="文本框 49">
            <a:extLst>
              <a:ext uri="{FF2B5EF4-FFF2-40B4-BE49-F238E27FC236}">
                <a16:creationId xmlns:a16="http://schemas.microsoft.com/office/drawing/2014/main" id="{F0E84147-AB7A-4981-9DB9-B161BC5CEECB}"/>
              </a:ext>
            </a:extLst>
          </p:cNvPr>
          <p:cNvSpPr txBox="1"/>
          <p:nvPr/>
        </p:nvSpPr>
        <p:spPr>
          <a:xfrm>
            <a:off x="4564927" y="5528711"/>
            <a:ext cx="3038798" cy="338554"/>
          </a:xfrm>
          <a:prstGeom prst="rect">
            <a:avLst/>
          </a:prstGeom>
          <a:noFill/>
        </p:spPr>
        <p:txBody>
          <a:bodyPr wrap="square" rtlCol="0">
            <a:spAutoFit/>
          </a:bodyPr>
          <a:lstStyle/>
          <a:p>
            <a:pPr algn="ct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函数调用数据质量研究实验框架</a:t>
            </a:r>
          </a:p>
        </p:txBody>
      </p:sp>
      <p:sp>
        <p:nvSpPr>
          <p:cNvPr id="2" name="矩形 1">
            <a:extLst>
              <a:ext uri="{FF2B5EF4-FFF2-40B4-BE49-F238E27FC236}">
                <a16:creationId xmlns:a16="http://schemas.microsoft.com/office/drawing/2014/main" id="{C99A706F-1639-4C02-BC9B-DD2BD0CF3EF0}"/>
              </a:ext>
            </a:extLst>
          </p:cNvPr>
          <p:cNvSpPr/>
          <p:nvPr/>
        </p:nvSpPr>
        <p:spPr>
          <a:xfrm>
            <a:off x="2952393" y="1788160"/>
            <a:ext cx="2636024" cy="1563420"/>
          </a:xfrm>
          <a:prstGeom prst="rect">
            <a:avLst/>
          </a:prstGeom>
          <a:noFill/>
          <a:ln w="19050">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537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1)">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p:cTn id="29" dur="500" fill="hold"/>
                                        <p:tgtEl>
                                          <p:spTgt spid="90"/>
                                        </p:tgtEl>
                                        <p:attrNameLst>
                                          <p:attrName>ppt_w</p:attrName>
                                        </p:attrNameLst>
                                      </p:cBhvr>
                                      <p:tavLst>
                                        <p:tav tm="0">
                                          <p:val>
                                            <p:fltVal val="0"/>
                                          </p:val>
                                        </p:tav>
                                        <p:tav tm="100000">
                                          <p:val>
                                            <p:strVal val="#ppt_w"/>
                                          </p:val>
                                        </p:tav>
                                      </p:tavLst>
                                    </p:anim>
                                    <p:anim calcmode="lin" valueType="num">
                                      <p:cBhvr>
                                        <p:cTn id="30" dur="500" fill="hold"/>
                                        <p:tgtEl>
                                          <p:spTgt spid="90"/>
                                        </p:tgtEl>
                                        <p:attrNameLst>
                                          <p:attrName>ppt_h</p:attrName>
                                        </p:attrNameLst>
                                      </p:cBhvr>
                                      <p:tavLst>
                                        <p:tav tm="0">
                                          <p:val>
                                            <p:fltVal val="0"/>
                                          </p:val>
                                        </p:tav>
                                        <p:tav tm="100000">
                                          <p:val>
                                            <p:strVal val="#ppt_h"/>
                                          </p:val>
                                        </p:tav>
                                      </p:tavLst>
                                    </p:anim>
                                    <p:animEffect transition="in" filter="fade">
                                      <p:cBhvr>
                                        <p:cTn id="3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50"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sz="quarter" idx="10"/>
          </p:nvPr>
        </p:nvSpPr>
        <p:spPr/>
        <p:txBody>
          <a:bodyPr/>
          <a:lstStyle/>
          <a:p>
            <a:r>
              <a:rPr lang="zh-CN" altLang="en-US" b="1" dirty="0"/>
              <a:t>主要研究问题</a:t>
            </a:r>
            <a:endParaRPr lang="en-US" altLang="zh-CN" b="1" dirty="0"/>
          </a:p>
        </p:txBody>
      </p:sp>
      <p:sp>
        <p:nvSpPr>
          <p:cNvPr id="5" name="矩形 4">
            <a:extLst>
              <a:ext uri="{FF2B5EF4-FFF2-40B4-BE49-F238E27FC236}">
                <a16:creationId xmlns:a16="http://schemas.microsoft.com/office/drawing/2014/main" id="{C0F34049-35FB-4E36-A90D-E64C5028AE22}"/>
              </a:ext>
            </a:extLst>
          </p:cNvPr>
          <p:cNvSpPr/>
          <p:nvPr/>
        </p:nvSpPr>
        <p:spPr>
          <a:xfrm>
            <a:off x="1077913" y="1174975"/>
            <a:ext cx="3998210" cy="369332"/>
          </a:xfrm>
          <a:prstGeom prst="rect">
            <a:avLst/>
          </a:prstGeom>
        </p:spPr>
        <p:txBody>
          <a:bodyPr wrap="none">
            <a:spAutoFit/>
          </a:bodyPr>
          <a:lstStyle/>
          <a:p>
            <a:r>
              <a:rPr lang="en-US" altLang="zh-CN"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提升工具调用任务执行效率的研究</a:t>
            </a:r>
            <a:endParaRPr lang="zh-CN" altLang="en-US" b="1" dirty="0"/>
          </a:p>
        </p:txBody>
      </p:sp>
      <p:sp>
        <p:nvSpPr>
          <p:cNvPr id="24" name="矩形 23">
            <a:extLst>
              <a:ext uri="{FF2B5EF4-FFF2-40B4-BE49-F238E27FC236}">
                <a16:creationId xmlns:a16="http://schemas.microsoft.com/office/drawing/2014/main" id="{1A771987-7A2D-411F-9F8E-4B6C2EF7539D}"/>
              </a:ext>
            </a:extLst>
          </p:cNvPr>
          <p:cNvSpPr/>
          <p:nvPr/>
        </p:nvSpPr>
        <p:spPr>
          <a:xfrm>
            <a:off x="1090421" y="1830057"/>
            <a:ext cx="2297560" cy="369332"/>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工具描述信息固定化</a:t>
            </a:r>
            <a:endParaRPr lang="zh-CN" altLang="en-US" dirty="0"/>
          </a:p>
        </p:txBody>
      </p:sp>
      <p:grpSp>
        <p:nvGrpSpPr>
          <p:cNvPr id="52" name="组合 51">
            <a:extLst>
              <a:ext uri="{FF2B5EF4-FFF2-40B4-BE49-F238E27FC236}">
                <a16:creationId xmlns:a16="http://schemas.microsoft.com/office/drawing/2014/main" id="{DEA255C2-2D78-48C4-981C-6701D3B9E527}"/>
              </a:ext>
            </a:extLst>
          </p:cNvPr>
          <p:cNvGrpSpPr/>
          <p:nvPr/>
        </p:nvGrpSpPr>
        <p:grpSpPr>
          <a:xfrm>
            <a:off x="800933" y="2551732"/>
            <a:ext cx="10592540" cy="3366554"/>
            <a:chOff x="800933" y="2551732"/>
            <a:chExt cx="10592540" cy="3366554"/>
          </a:xfrm>
        </p:grpSpPr>
        <p:pic>
          <p:nvPicPr>
            <p:cNvPr id="15" name="图片 14">
              <a:extLst>
                <a:ext uri="{FF2B5EF4-FFF2-40B4-BE49-F238E27FC236}">
                  <a16:creationId xmlns:a16="http://schemas.microsoft.com/office/drawing/2014/main" id="{C03F5B1D-BB02-4E31-AA0E-4CB4BDA0A8FB}"/>
                </a:ext>
              </a:extLst>
            </p:cNvPr>
            <p:cNvPicPr>
              <a:picLocks noChangeAspect="1"/>
            </p:cNvPicPr>
            <p:nvPr/>
          </p:nvPicPr>
          <p:blipFill>
            <a:blip r:embed="rId3"/>
            <a:stretch>
              <a:fillRect/>
            </a:stretch>
          </p:blipFill>
          <p:spPr>
            <a:xfrm>
              <a:off x="800933" y="2670914"/>
              <a:ext cx="3998210" cy="3007640"/>
            </a:xfrm>
            <a:prstGeom prst="rect">
              <a:avLst/>
            </a:prstGeom>
          </p:spPr>
        </p:pic>
        <p:sp>
          <p:nvSpPr>
            <p:cNvPr id="16" name="矩形 15">
              <a:extLst>
                <a:ext uri="{FF2B5EF4-FFF2-40B4-BE49-F238E27FC236}">
                  <a16:creationId xmlns:a16="http://schemas.microsoft.com/office/drawing/2014/main" id="{0B16648E-CAC1-4412-8F80-8A9851EE7E21}"/>
                </a:ext>
              </a:extLst>
            </p:cNvPr>
            <p:cNvSpPr/>
            <p:nvPr/>
          </p:nvSpPr>
          <p:spPr>
            <a:xfrm>
              <a:off x="3134173" y="3132165"/>
              <a:ext cx="241300" cy="220980"/>
            </a:xfrm>
            <a:prstGeom prst="rect">
              <a:avLst/>
            </a:prstGeom>
            <a:solidFill>
              <a:srgbClr val="FEC4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这</a:t>
              </a:r>
            </a:p>
          </p:txBody>
        </p:sp>
        <p:sp>
          <p:nvSpPr>
            <p:cNvPr id="17" name="矩形 16">
              <a:extLst>
                <a:ext uri="{FF2B5EF4-FFF2-40B4-BE49-F238E27FC236}">
                  <a16:creationId xmlns:a16="http://schemas.microsoft.com/office/drawing/2014/main" id="{AF50E42C-5F96-4EE0-8CC5-A89A03F6483C}"/>
                </a:ext>
              </a:extLst>
            </p:cNvPr>
            <p:cNvSpPr/>
            <p:nvPr/>
          </p:nvSpPr>
          <p:spPr>
            <a:xfrm>
              <a:off x="3604073" y="3132165"/>
              <a:ext cx="241300" cy="220980"/>
            </a:xfrm>
            <a:prstGeom prst="rect">
              <a:avLst/>
            </a:prstGeom>
            <a:solidFill>
              <a:srgbClr val="93D7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是</a:t>
              </a:r>
            </a:p>
          </p:txBody>
        </p:sp>
        <p:sp>
          <p:nvSpPr>
            <p:cNvPr id="18" name="矩形 17">
              <a:extLst>
                <a:ext uri="{FF2B5EF4-FFF2-40B4-BE49-F238E27FC236}">
                  <a16:creationId xmlns:a16="http://schemas.microsoft.com/office/drawing/2014/main" id="{30B878CC-9880-4DBD-AB46-81791D255E03}"/>
                </a:ext>
              </a:extLst>
            </p:cNvPr>
            <p:cNvSpPr/>
            <p:nvPr/>
          </p:nvSpPr>
          <p:spPr>
            <a:xfrm>
              <a:off x="4073973" y="3132165"/>
              <a:ext cx="241300" cy="220980"/>
            </a:xfrm>
            <a:prstGeom prst="rect">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个</a:t>
              </a:r>
            </a:p>
          </p:txBody>
        </p:sp>
        <p:sp>
          <p:nvSpPr>
            <p:cNvPr id="19" name="矩形 18">
              <a:extLst>
                <a:ext uri="{FF2B5EF4-FFF2-40B4-BE49-F238E27FC236}">
                  <a16:creationId xmlns:a16="http://schemas.microsoft.com/office/drawing/2014/main" id="{2B79094E-CE5A-4089-BB9E-C6E82963BD37}"/>
                </a:ext>
              </a:extLst>
            </p:cNvPr>
            <p:cNvSpPr/>
            <p:nvPr/>
          </p:nvSpPr>
          <p:spPr>
            <a:xfrm>
              <a:off x="3604073" y="4978110"/>
              <a:ext cx="241300" cy="220980"/>
            </a:xfrm>
            <a:prstGeom prst="rect">
              <a:avLst/>
            </a:prstGeom>
            <a:solidFill>
              <a:srgbClr val="FEC4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这</a:t>
              </a:r>
            </a:p>
          </p:txBody>
        </p:sp>
        <p:sp>
          <p:nvSpPr>
            <p:cNvPr id="20" name="矩形 19">
              <a:extLst>
                <a:ext uri="{FF2B5EF4-FFF2-40B4-BE49-F238E27FC236}">
                  <a16:creationId xmlns:a16="http://schemas.microsoft.com/office/drawing/2014/main" id="{22549902-D100-4161-A953-06B8A2B41CE3}"/>
                </a:ext>
              </a:extLst>
            </p:cNvPr>
            <p:cNvSpPr/>
            <p:nvPr/>
          </p:nvSpPr>
          <p:spPr>
            <a:xfrm>
              <a:off x="4073973" y="4978110"/>
              <a:ext cx="241300" cy="220980"/>
            </a:xfrm>
            <a:prstGeom prst="rect">
              <a:avLst/>
            </a:prstGeom>
            <a:solidFill>
              <a:srgbClr val="93D7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是</a:t>
              </a:r>
            </a:p>
          </p:txBody>
        </p:sp>
        <p:sp>
          <p:nvSpPr>
            <p:cNvPr id="22" name="矩形 21">
              <a:extLst>
                <a:ext uri="{FF2B5EF4-FFF2-40B4-BE49-F238E27FC236}">
                  <a16:creationId xmlns:a16="http://schemas.microsoft.com/office/drawing/2014/main" id="{17444FDC-252B-4FFB-A373-00C77AC83E57}"/>
                </a:ext>
              </a:extLst>
            </p:cNvPr>
            <p:cNvSpPr/>
            <p:nvPr/>
          </p:nvSpPr>
          <p:spPr>
            <a:xfrm>
              <a:off x="1573831" y="5503844"/>
              <a:ext cx="1911049" cy="414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(1)KV</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缓存</a:t>
              </a:r>
            </a:p>
          </p:txBody>
        </p:sp>
        <p:grpSp>
          <p:nvGrpSpPr>
            <p:cNvPr id="51" name="组合 50">
              <a:extLst>
                <a:ext uri="{FF2B5EF4-FFF2-40B4-BE49-F238E27FC236}">
                  <a16:creationId xmlns:a16="http://schemas.microsoft.com/office/drawing/2014/main" id="{685212E2-2DC6-42BF-B0C9-DAFA550683DC}"/>
                </a:ext>
              </a:extLst>
            </p:cNvPr>
            <p:cNvGrpSpPr/>
            <p:nvPr/>
          </p:nvGrpSpPr>
          <p:grpSpPr>
            <a:xfrm>
              <a:off x="4987087" y="2670914"/>
              <a:ext cx="6406386" cy="3237451"/>
              <a:chOff x="4987087" y="2670914"/>
              <a:chExt cx="6406386" cy="3237451"/>
            </a:xfrm>
          </p:grpSpPr>
          <p:pic>
            <p:nvPicPr>
              <p:cNvPr id="2" name="图片 1">
                <a:extLst>
                  <a:ext uri="{FF2B5EF4-FFF2-40B4-BE49-F238E27FC236}">
                    <a16:creationId xmlns:a16="http://schemas.microsoft.com/office/drawing/2014/main" id="{1BF8531E-042B-4C95-9774-B6F29BB69CE2}"/>
                  </a:ext>
                </a:extLst>
              </p:cNvPr>
              <p:cNvPicPr>
                <a:picLocks noChangeAspect="1"/>
              </p:cNvPicPr>
              <p:nvPr/>
            </p:nvPicPr>
            <p:blipFill>
              <a:blip r:embed="rId4"/>
              <a:stretch>
                <a:fillRect/>
              </a:stretch>
            </p:blipFill>
            <p:spPr>
              <a:xfrm>
                <a:off x="5708447" y="2747114"/>
                <a:ext cx="5685026" cy="3161251"/>
              </a:xfrm>
              <a:prstGeom prst="rect">
                <a:avLst/>
              </a:prstGeom>
            </p:spPr>
          </p:pic>
          <p:sp>
            <p:nvSpPr>
              <p:cNvPr id="3" name="矩形 2">
                <a:extLst>
                  <a:ext uri="{FF2B5EF4-FFF2-40B4-BE49-F238E27FC236}">
                    <a16:creationId xmlns:a16="http://schemas.microsoft.com/office/drawing/2014/main" id="{1A77B640-320F-4BDC-87F3-A57492C97041}"/>
                  </a:ext>
                </a:extLst>
              </p:cNvPr>
              <p:cNvSpPr/>
              <p:nvPr/>
            </p:nvSpPr>
            <p:spPr>
              <a:xfrm>
                <a:off x="5913120" y="3942080"/>
                <a:ext cx="1158240" cy="59944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dirty="0">
                    <a:solidFill>
                      <a:schemeClr val="tx1"/>
                    </a:solidFill>
                    <a:latin typeface="黑体" panose="02010609060101010101" pitchFamily="49" charset="-122"/>
                    <a:ea typeface="黑体" panose="02010609060101010101" pitchFamily="49" charset="-122"/>
                  </a:rPr>
                  <a:t>工具描述前缀缓存</a:t>
                </a:r>
              </a:p>
            </p:txBody>
          </p:sp>
          <p:sp>
            <p:nvSpPr>
              <p:cNvPr id="4" name="矩形 3">
                <a:extLst>
                  <a:ext uri="{FF2B5EF4-FFF2-40B4-BE49-F238E27FC236}">
                    <a16:creationId xmlns:a16="http://schemas.microsoft.com/office/drawing/2014/main" id="{032354A5-088D-42C3-ADCA-6525939614F1}"/>
                  </a:ext>
                </a:extLst>
              </p:cNvPr>
              <p:cNvSpPr/>
              <p:nvPr/>
            </p:nvSpPr>
            <p:spPr>
              <a:xfrm>
                <a:off x="7392858" y="2670914"/>
                <a:ext cx="1710501" cy="442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注意力状态</a:t>
                </a:r>
              </a:p>
            </p:txBody>
          </p:sp>
          <p:sp>
            <p:nvSpPr>
              <p:cNvPr id="7" name="矩形 6">
                <a:extLst>
                  <a:ext uri="{FF2B5EF4-FFF2-40B4-BE49-F238E27FC236}">
                    <a16:creationId xmlns:a16="http://schemas.microsoft.com/office/drawing/2014/main" id="{2F62B353-D92B-4077-90DD-721CBAB7C106}"/>
                  </a:ext>
                </a:extLst>
              </p:cNvPr>
              <p:cNvSpPr/>
              <p:nvPr/>
            </p:nvSpPr>
            <p:spPr>
              <a:xfrm>
                <a:off x="9685020" y="3294380"/>
                <a:ext cx="241300" cy="220980"/>
              </a:xfrm>
              <a:prstGeom prst="rect">
                <a:avLst/>
              </a:prstGeom>
              <a:solidFill>
                <a:srgbClr val="FEC4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这</a:t>
                </a:r>
              </a:p>
            </p:txBody>
          </p:sp>
          <p:sp>
            <p:nvSpPr>
              <p:cNvPr id="11" name="矩形 10">
                <a:extLst>
                  <a:ext uri="{FF2B5EF4-FFF2-40B4-BE49-F238E27FC236}">
                    <a16:creationId xmlns:a16="http://schemas.microsoft.com/office/drawing/2014/main" id="{0E058162-A888-4359-A79A-9F17853A97AC}"/>
                  </a:ext>
                </a:extLst>
              </p:cNvPr>
              <p:cNvSpPr/>
              <p:nvPr/>
            </p:nvSpPr>
            <p:spPr>
              <a:xfrm>
                <a:off x="10154920" y="3294380"/>
                <a:ext cx="241300" cy="220980"/>
              </a:xfrm>
              <a:prstGeom prst="rect">
                <a:avLst/>
              </a:prstGeom>
              <a:solidFill>
                <a:srgbClr val="93D7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是</a:t>
                </a:r>
              </a:p>
            </p:txBody>
          </p:sp>
          <p:sp>
            <p:nvSpPr>
              <p:cNvPr id="12" name="矩形 11">
                <a:extLst>
                  <a:ext uri="{FF2B5EF4-FFF2-40B4-BE49-F238E27FC236}">
                    <a16:creationId xmlns:a16="http://schemas.microsoft.com/office/drawing/2014/main" id="{7F452EBF-124B-4717-BB09-14541F02D0DD}"/>
                  </a:ext>
                </a:extLst>
              </p:cNvPr>
              <p:cNvSpPr/>
              <p:nvPr/>
            </p:nvSpPr>
            <p:spPr>
              <a:xfrm>
                <a:off x="10624820" y="3294380"/>
                <a:ext cx="241300" cy="220980"/>
              </a:xfrm>
              <a:prstGeom prst="rect">
                <a:avLst/>
              </a:prstGeom>
              <a:solidFill>
                <a:srgbClr val="FEA5A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个</a:t>
                </a:r>
              </a:p>
            </p:txBody>
          </p:sp>
          <p:sp>
            <p:nvSpPr>
              <p:cNvPr id="13" name="矩形 12">
                <a:extLst>
                  <a:ext uri="{FF2B5EF4-FFF2-40B4-BE49-F238E27FC236}">
                    <a16:creationId xmlns:a16="http://schemas.microsoft.com/office/drawing/2014/main" id="{5E195B3B-832A-4473-B91E-AAE539518210}"/>
                  </a:ext>
                </a:extLst>
              </p:cNvPr>
              <p:cNvSpPr/>
              <p:nvPr/>
            </p:nvSpPr>
            <p:spPr>
              <a:xfrm>
                <a:off x="10154920" y="5170805"/>
                <a:ext cx="241300" cy="220980"/>
              </a:xfrm>
              <a:prstGeom prst="rect">
                <a:avLst/>
              </a:prstGeom>
              <a:solidFill>
                <a:srgbClr val="FEC4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这</a:t>
                </a:r>
              </a:p>
            </p:txBody>
          </p:sp>
          <p:sp>
            <p:nvSpPr>
              <p:cNvPr id="14" name="矩形 13">
                <a:extLst>
                  <a:ext uri="{FF2B5EF4-FFF2-40B4-BE49-F238E27FC236}">
                    <a16:creationId xmlns:a16="http://schemas.microsoft.com/office/drawing/2014/main" id="{9495223F-295E-4D26-BAD4-E056CD1962A7}"/>
                  </a:ext>
                </a:extLst>
              </p:cNvPr>
              <p:cNvSpPr/>
              <p:nvPr/>
            </p:nvSpPr>
            <p:spPr>
              <a:xfrm>
                <a:off x="10624820" y="5170805"/>
                <a:ext cx="241300" cy="220980"/>
              </a:xfrm>
              <a:prstGeom prst="rect">
                <a:avLst/>
              </a:prstGeom>
              <a:solidFill>
                <a:srgbClr val="93D7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是</a:t>
                </a:r>
              </a:p>
            </p:txBody>
          </p:sp>
          <p:sp>
            <p:nvSpPr>
              <p:cNvPr id="21" name="箭头: 右 20">
                <a:extLst>
                  <a:ext uri="{FF2B5EF4-FFF2-40B4-BE49-F238E27FC236}">
                    <a16:creationId xmlns:a16="http://schemas.microsoft.com/office/drawing/2014/main" id="{CEC3498A-922F-45AC-92D7-E421BDE30F4F}"/>
                  </a:ext>
                </a:extLst>
              </p:cNvPr>
              <p:cNvSpPr/>
              <p:nvPr/>
            </p:nvSpPr>
            <p:spPr>
              <a:xfrm>
                <a:off x="4987087" y="4020699"/>
                <a:ext cx="629920" cy="442201"/>
              </a:xfrm>
              <a:prstGeom prst="rightArrow">
                <a:avLst/>
              </a:prstGeom>
              <a:gradFill flip="none" rotWithShape="1">
                <a:gsLst>
                  <a:gs pos="0">
                    <a:srgbClr val="EEEEEE">
                      <a:shade val="30000"/>
                      <a:satMod val="115000"/>
                    </a:srgbClr>
                  </a:gs>
                  <a:gs pos="50000">
                    <a:srgbClr val="EEEEEE">
                      <a:shade val="67500"/>
                      <a:satMod val="115000"/>
                    </a:srgbClr>
                  </a:gs>
                  <a:gs pos="100000">
                    <a:srgbClr val="EEEEEE">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23" name="矩形 22">
                <a:extLst>
                  <a:ext uri="{FF2B5EF4-FFF2-40B4-BE49-F238E27FC236}">
                    <a16:creationId xmlns:a16="http://schemas.microsoft.com/office/drawing/2014/main" id="{C3115E49-6003-4D53-9E76-9AD9ADB549B1}"/>
                  </a:ext>
                </a:extLst>
              </p:cNvPr>
              <p:cNvSpPr/>
              <p:nvPr/>
            </p:nvSpPr>
            <p:spPr>
              <a:xfrm>
                <a:off x="7610085" y="5480806"/>
                <a:ext cx="2387355" cy="4144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前缀缓存</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+KV</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缓存</a:t>
                </a:r>
              </a:p>
            </p:txBody>
          </p:sp>
        </p:grpSp>
        <p:sp>
          <p:nvSpPr>
            <p:cNvPr id="27" name="矩形 26">
              <a:extLst>
                <a:ext uri="{FF2B5EF4-FFF2-40B4-BE49-F238E27FC236}">
                  <a16:creationId xmlns:a16="http://schemas.microsoft.com/office/drawing/2014/main" id="{D3D3401C-5731-418F-92B1-7ADCEFBA39A6}"/>
                </a:ext>
              </a:extLst>
            </p:cNvPr>
            <p:cNvSpPr/>
            <p:nvPr/>
          </p:nvSpPr>
          <p:spPr>
            <a:xfrm>
              <a:off x="829014" y="2551732"/>
              <a:ext cx="1710501" cy="442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tx1"/>
                  </a:solidFill>
                  <a:latin typeface="黑体" panose="02010609060101010101" pitchFamily="49" charset="-122"/>
                  <a:ea typeface="黑体" panose="02010609060101010101" pitchFamily="49" charset="-122"/>
                </a:rPr>
                <a:t>注意力状态</a:t>
              </a:r>
            </a:p>
          </p:txBody>
        </p:sp>
      </p:grpSp>
      <p:grpSp>
        <p:nvGrpSpPr>
          <p:cNvPr id="47" name="组合 46">
            <a:extLst>
              <a:ext uri="{FF2B5EF4-FFF2-40B4-BE49-F238E27FC236}">
                <a16:creationId xmlns:a16="http://schemas.microsoft.com/office/drawing/2014/main" id="{DBBF8F72-3992-4BA4-8DDD-F9099E37E531}"/>
              </a:ext>
            </a:extLst>
          </p:cNvPr>
          <p:cNvGrpSpPr/>
          <p:nvPr/>
        </p:nvGrpSpPr>
        <p:grpSpPr>
          <a:xfrm>
            <a:off x="3303905" y="1838846"/>
            <a:ext cx="1739445" cy="369332"/>
            <a:chOff x="3303905" y="1838846"/>
            <a:chExt cx="1739445" cy="369332"/>
          </a:xfrm>
        </p:grpSpPr>
        <p:grpSp>
          <p:nvGrpSpPr>
            <p:cNvPr id="35" name="组合 34">
              <a:extLst>
                <a:ext uri="{FF2B5EF4-FFF2-40B4-BE49-F238E27FC236}">
                  <a16:creationId xmlns:a16="http://schemas.microsoft.com/office/drawing/2014/main" id="{4246C2F9-87BC-47F8-8A15-CB50504FAC28}"/>
                </a:ext>
              </a:extLst>
            </p:cNvPr>
            <p:cNvGrpSpPr/>
            <p:nvPr/>
          </p:nvGrpSpPr>
          <p:grpSpPr>
            <a:xfrm>
              <a:off x="3303905" y="1919572"/>
              <a:ext cx="361950" cy="195202"/>
              <a:chOff x="3254823" y="1919348"/>
              <a:chExt cx="361950" cy="195202"/>
            </a:xfrm>
            <a:gradFill flip="none" rotWithShape="1">
              <a:gsLst>
                <a:gs pos="0">
                  <a:srgbClr val="C92323">
                    <a:tint val="66000"/>
                    <a:satMod val="160000"/>
                  </a:srgbClr>
                </a:gs>
                <a:gs pos="50000">
                  <a:srgbClr val="C92323">
                    <a:tint val="44500"/>
                    <a:satMod val="160000"/>
                  </a:srgbClr>
                </a:gs>
                <a:gs pos="100000">
                  <a:srgbClr val="C92323">
                    <a:tint val="23500"/>
                    <a:satMod val="160000"/>
                  </a:srgbClr>
                </a:gs>
              </a:gsLst>
              <a:lin ang="10800000" scaled="1"/>
              <a:tileRect/>
            </a:gradFill>
          </p:grpSpPr>
          <p:sp>
            <p:nvSpPr>
              <p:cNvPr id="32" name="箭头: V 形 31">
                <a:extLst>
                  <a:ext uri="{FF2B5EF4-FFF2-40B4-BE49-F238E27FC236}">
                    <a16:creationId xmlns:a16="http://schemas.microsoft.com/office/drawing/2014/main" id="{6622F9AB-3F09-4E6C-BCDE-8070DCC8521A}"/>
                  </a:ext>
                </a:extLst>
              </p:cNvPr>
              <p:cNvSpPr/>
              <p:nvPr/>
            </p:nvSpPr>
            <p:spPr>
              <a:xfrm>
                <a:off x="3254823" y="1919348"/>
                <a:ext cx="120650" cy="19520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33" name="箭头: V 形 32">
                <a:extLst>
                  <a:ext uri="{FF2B5EF4-FFF2-40B4-BE49-F238E27FC236}">
                    <a16:creationId xmlns:a16="http://schemas.microsoft.com/office/drawing/2014/main" id="{34DB8F7D-BCB3-499E-8075-BEF4B3E3BDA1}"/>
                  </a:ext>
                </a:extLst>
              </p:cNvPr>
              <p:cNvSpPr/>
              <p:nvPr/>
            </p:nvSpPr>
            <p:spPr>
              <a:xfrm>
                <a:off x="3375473" y="1919348"/>
                <a:ext cx="120650" cy="19520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34" name="箭头: V 形 33">
                <a:extLst>
                  <a:ext uri="{FF2B5EF4-FFF2-40B4-BE49-F238E27FC236}">
                    <a16:creationId xmlns:a16="http://schemas.microsoft.com/office/drawing/2014/main" id="{E9F4B33D-F2E8-4E31-ABCB-C8365ABB0EA3}"/>
                  </a:ext>
                </a:extLst>
              </p:cNvPr>
              <p:cNvSpPr/>
              <p:nvPr/>
            </p:nvSpPr>
            <p:spPr>
              <a:xfrm>
                <a:off x="3496123" y="1919348"/>
                <a:ext cx="120650" cy="19520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grpSp>
        <p:sp>
          <p:nvSpPr>
            <p:cNvPr id="44" name="文本框 43">
              <a:extLst>
                <a:ext uri="{FF2B5EF4-FFF2-40B4-BE49-F238E27FC236}">
                  <a16:creationId xmlns:a16="http://schemas.microsoft.com/office/drawing/2014/main" id="{6AE4195A-4458-46F2-B590-1745147D6035}"/>
                </a:ext>
              </a:extLst>
            </p:cNvPr>
            <p:cNvSpPr txBox="1"/>
            <p:nvPr/>
          </p:nvSpPr>
          <p:spPr>
            <a:xfrm>
              <a:off x="3716267" y="1838846"/>
              <a:ext cx="1327083" cy="369332"/>
            </a:xfrm>
            <a:prstGeom prst="rect">
              <a:avLst/>
            </a:prstGeom>
            <a:noFill/>
          </p:spPr>
          <p:txBody>
            <a:bodyPr wrap="square" rtlCol="0">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分块预计算</a:t>
              </a:r>
              <a:endParaRPr lang="zh-CN" altLang="en-US" dirty="0"/>
            </a:p>
          </p:txBody>
        </p:sp>
      </p:grpSp>
      <p:grpSp>
        <p:nvGrpSpPr>
          <p:cNvPr id="48" name="组合 47">
            <a:extLst>
              <a:ext uri="{FF2B5EF4-FFF2-40B4-BE49-F238E27FC236}">
                <a16:creationId xmlns:a16="http://schemas.microsoft.com/office/drawing/2014/main" id="{E38C15A9-11EB-4572-AEC1-02BACE15D1A3}"/>
              </a:ext>
            </a:extLst>
          </p:cNvPr>
          <p:cNvGrpSpPr/>
          <p:nvPr/>
        </p:nvGrpSpPr>
        <p:grpSpPr>
          <a:xfrm>
            <a:off x="5054466" y="1838846"/>
            <a:ext cx="1569586" cy="369332"/>
            <a:chOff x="5054466" y="1838846"/>
            <a:chExt cx="1569586" cy="369332"/>
          </a:xfrm>
        </p:grpSpPr>
        <p:grpSp>
          <p:nvGrpSpPr>
            <p:cNvPr id="36" name="组合 35">
              <a:extLst>
                <a:ext uri="{FF2B5EF4-FFF2-40B4-BE49-F238E27FC236}">
                  <a16:creationId xmlns:a16="http://schemas.microsoft.com/office/drawing/2014/main" id="{5D9B1866-CA80-4E9E-BC9B-6F786736494E}"/>
                </a:ext>
              </a:extLst>
            </p:cNvPr>
            <p:cNvGrpSpPr/>
            <p:nvPr/>
          </p:nvGrpSpPr>
          <p:grpSpPr>
            <a:xfrm>
              <a:off x="5054466" y="1919348"/>
              <a:ext cx="361950" cy="195202"/>
              <a:chOff x="3254823" y="1919348"/>
              <a:chExt cx="361950" cy="195202"/>
            </a:xfrm>
            <a:gradFill flip="none" rotWithShape="1">
              <a:gsLst>
                <a:gs pos="0">
                  <a:srgbClr val="C92323">
                    <a:tint val="66000"/>
                    <a:satMod val="160000"/>
                  </a:srgbClr>
                </a:gs>
                <a:gs pos="50000">
                  <a:srgbClr val="C92323">
                    <a:tint val="44500"/>
                    <a:satMod val="160000"/>
                  </a:srgbClr>
                </a:gs>
                <a:gs pos="100000">
                  <a:srgbClr val="C92323">
                    <a:tint val="23500"/>
                    <a:satMod val="160000"/>
                  </a:srgbClr>
                </a:gs>
              </a:gsLst>
              <a:lin ang="10800000" scaled="1"/>
              <a:tileRect/>
            </a:gradFill>
          </p:grpSpPr>
          <p:sp>
            <p:nvSpPr>
              <p:cNvPr id="37" name="箭头: V 形 36">
                <a:extLst>
                  <a:ext uri="{FF2B5EF4-FFF2-40B4-BE49-F238E27FC236}">
                    <a16:creationId xmlns:a16="http://schemas.microsoft.com/office/drawing/2014/main" id="{E57AE472-6178-42F0-835D-07660BF929A3}"/>
                  </a:ext>
                </a:extLst>
              </p:cNvPr>
              <p:cNvSpPr/>
              <p:nvPr/>
            </p:nvSpPr>
            <p:spPr>
              <a:xfrm>
                <a:off x="3254823" y="1919348"/>
                <a:ext cx="120650" cy="19520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38" name="箭头: V 形 37">
                <a:extLst>
                  <a:ext uri="{FF2B5EF4-FFF2-40B4-BE49-F238E27FC236}">
                    <a16:creationId xmlns:a16="http://schemas.microsoft.com/office/drawing/2014/main" id="{1F5A577F-5590-4F7D-988C-194684255846}"/>
                  </a:ext>
                </a:extLst>
              </p:cNvPr>
              <p:cNvSpPr/>
              <p:nvPr/>
            </p:nvSpPr>
            <p:spPr>
              <a:xfrm>
                <a:off x="3375473" y="1919348"/>
                <a:ext cx="120650" cy="19520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39" name="箭头: V 形 38">
                <a:extLst>
                  <a:ext uri="{FF2B5EF4-FFF2-40B4-BE49-F238E27FC236}">
                    <a16:creationId xmlns:a16="http://schemas.microsoft.com/office/drawing/2014/main" id="{EBA38B53-0330-4E6D-B888-FCF4AF5B9233}"/>
                  </a:ext>
                </a:extLst>
              </p:cNvPr>
              <p:cNvSpPr/>
              <p:nvPr/>
            </p:nvSpPr>
            <p:spPr>
              <a:xfrm>
                <a:off x="3496123" y="1919348"/>
                <a:ext cx="120650" cy="19520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grpSp>
        <p:sp>
          <p:nvSpPr>
            <p:cNvPr id="45" name="矩形 44">
              <a:extLst>
                <a:ext uri="{FF2B5EF4-FFF2-40B4-BE49-F238E27FC236}">
                  <a16:creationId xmlns:a16="http://schemas.microsoft.com/office/drawing/2014/main" id="{2FC912FA-1039-4044-8C34-FD81D005E3D9}"/>
                </a:ext>
              </a:extLst>
            </p:cNvPr>
            <p:cNvSpPr/>
            <p:nvPr/>
          </p:nvSpPr>
          <p:spPr>
            <a:xfrm>
              <a:off x="5400354" y="1838846"/>
              <a:ext cx="1223698" cy="369332"/>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前缀缓存</a:t>
              </a:r>
              <a:endParaRPr lang="zh-CN" altLang="en-US" dirty="0"/>
            </a:p>
          </p:txBody>
        </p:sp>
      </p:grpSp>
      <p:grpSp>
        <p:nvGrpSpPr>
          <p:cNvPr id="49" name="组合 48">
            <a:extLst>
              <a:ext uri="{FF2B5EF4-FFF2-40B4-BE49-F238E27FC236}">
                <a16:creationId xmlns:a16="http://schemas.microsoft.com/office/drawing/2014/main" id="{A0C12DEA-BF0A-4D58-8AE6-5B4017FC7E7A}"/>
              </a:ext>
            </a:extLst>
          </p:cNvPr>
          <p:cNvGrpSpPr/>
          <p:nvPr/>
        </p:nvGrpSpPr>
        <p:grpSpPr>
          <a:xfrm>
            <a:off x="6503402" y="1832664"/>
            <a:ext cx="2377213" cy="369332"/>
            <a:chOff x="6503402" y="1832664"/>
            <a:chExt cx="2377213" cy="369332"/>
          </a:xfrm>
        </p:grpSpPr>
        <p:grpSp>
          <p:nvGrpSpPr>
            <p:cNvPr id="40" name="组合 39">
              <a:extLst>
                <a:ext uri="{FF2B5EF4-FFF2-40B4-BE49-F238E27FC236}">
                  <a16:creationId xmlns:a16="http://schemas.microsoft.com/office/drawing/2014/main" id="{4ACFA980-94A4-4163-93F5-E32229040BA0}"/>
                </a:ext>
              </a:extLst>
            </p:cNvPr>
            <p:cNvGrpSpPr/>
            <p:nvPr/>
          </p:nvGrpSpPr>
          <p:grpSpPr>
            <a:xfrm>
              <a:off x="6503402" y="1917122"/>
              <a:ext cx="361950" cy="195202"/>
              <a:chOff x="3254823" y="1919348"/>
              <a:chExt cx="361950" cy="195202"/>
            </a:xfrm>
            <a:gradFill flip="none" rotWithShape="1">
              <a:gsLst>
                <a:gs pos="0">
                  <a:srgbClr val="C92323">
                    <a:tint val="66000"/>
                    <a:satMod val="160000"/>
                  </a:srgbClr>
                </a:gs>
                <a:gs pos="50000">
                  <a:srgbClr val="C92323">
                    <a:tint val="44500"/>
                    <a:satMod val="160000"/>
                  </a:srgbClr>
                </a:gs>
                <a:gs pos="100000">
                  <a:srgbClr val="C92323">
                    <a:tint val="23500"/>
                    <a:satMod val="160000"/>
                  </a:srgbClr>
                </a:gs>
              </a:gsLst>
              <a:lin ang="10800000" scaled="1"/>
              <a:tileRect/>
            </a:gradFill>
          </p:grpSpPr>
          <p:sp>
            <p:nvSpPr>
              <p:cNvPr id="41" name="箭头: V 形 40">
                <a:extLst>
                  <a:ext uri="{FF2B5EF4-FFF2-40B4-BE49-F238E27FC236}">
                    <a16:creationId xmlns:a16="http://schemas.microsoft.com/office/drawing/2014/main" id="{167ED80D-81F4-4581-9564-99EC690A0C41}"/>
                  </a:ext>
                </a:extLst>
              </p:cNvPr>
              <p:cNvSpPr/>
              <p:nvPr/>
            </p:nvSpPr>
            <p:spPr>
              <a:xfrm>
                <a:off x="3254823" y="1919348"/>
                <a:ext cx="120650" cy="19520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42" name="箭头: V 形 41">
                <a:extLst>
                  <a:ext uri="{FF2B5EF4-FFF2-40B4-BE49-F238E27FC236}">
                    <a16:creationId xmlns:a16="http://schemas.microsoft.com/office/drawing/2014/main" id="{1D6286B4-A218-417F-A223-340186DFD4ED}"/>
                  </a:ext>
                </a:extLst>
              </p:cNvPr>
              <p:cNvSpPr/>
              <p:nvPr/>
            </p:nvSpPr>
            <p:spPr>
              <a:xfrm>
                <a:off x="3375473" y="1919348"/>
                <a:ext cx="120650" cy="19520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sp>
            <p:nvSpPr>
              <p:cNvPr id="43" name="箭头: V 形 42">
                <a:extLst>
                  <a:ext uri="{FF2B5EF4-FFF2-40B4-BE49-F238E27FC236}">
                    <a16:creationId xmlns:a16="http://schemas.microsoft.com/office/drawing/2014/main" id="{B8189877-5087-4184-AF47-7408FE94261D}"/>
                  </a:ext>
                </a:extLst>
              </p:cNvPr>
              <p:cNvSpPr/>
              <p:nvPr/>
            </p:nvSpPr>
            <p:spPr>
              <a:xfrm>
                <a:off x="3496123" y="1919348"/>
                <a:ext cx="120650" cy="195202"/>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dirty="0">
                  <a:solidFill>
                    <a:schemeClr val="tx1"/>
                  </a:solidFill>
                  <a:latin typeface="黑体" panose="02010609060101010101" pitchFamily="49" charset="-122"/>
                  <a:ea typeface="黑体" panose="02010609060101010101" pitchFamily="49" charset="-122"/>
                </a:endParaRPr>
              </a:p>
            </p:txBody>
          </p:sp>
        </p:grpSp>
        <p:sp>
          <p:nvSpPr>
            <p:cNvPr id="46" name="矩形 45">
              <a:extLst>
                <a:ext uri="{FF2B5EF4-FFF2-40B4-BE49-F238E27FC236}">
                  <a16:creationId xmlns:a16="http://schemas.microsoft.com/office/drawing/2014/main" id="{09AA214F-BCAE-4ACF-85B8-605F549C1B31}"/>
                </a:ext>
              </a:extLst>
            </p:cNvPr>
            <p:cNvSpPr/>
            <p:nvPr/>
          </p:nvSpPr>
          <p:spPr>
            <a:xfrm>
              <a:off x="6849290" y="1832664"/>
              <a:ext cx="2031325" cy="369332"/>
            </a:xfrm>
            <a:prstGeom prst="rect">
              <a:avLst/>
            </a:prstGeom>
          </p:spPr>
          <p:txBody>
            <a:bodyPr wrap="square">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提升任务执行效率</a:t>
              </a:r>
              <a:endParaRPr lang="zh-CN" altLang="en-US" dirty="0"/>
            </a:p>
          </p:txBody>
        </p:sp>
      </p:grpSp>
    </p:spTree>
    <p:extLst>
      <p:ext uri="{BB962C8B-B14F-4D97-AF65-F5344CB8AC3E}">
        <p14:creationId xmlns:p14="http://schemas.microsoft.com/office/powerpoint/2010/main" val="258161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wipe(left)">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Office 主题​​">
  <a:themeElements>
    <a:clrScheme name="自定义 5">
      <a:dk1>
        <a:sysClr val="windowText" lastClr="000000"/>
      </a:dk1>
      <a:lt1>
        <a:sysClr val="window" lastClr="FFFFFF"/>
      </a:lt1>
      <a:dk2>
        <a:srgbClr val="373545"/>
      </a:dk2>
      <a:lt2>
        <a:srgbClr val="CEDBE6"/>
      </a:lt2>
      <a:accent1>
        <a:srgbClr val="005CA2"/>
      </a:accent1>
      <a:accent2>
        <a:srgbClr val="02A4EC"/>
      </a:accent2>
      <a:accent3>
        <a:srgbClr val="09DEE9"/>
      </a:accent3>
      <a:accent4>
        <a:srgbClr val="06DCA9"/>
      </a:accent4>
      <a:accent5>
        <a:srgbClr val="74DE95"/>
      </a:accent5>
      <a:accent6>
        <a:srgbClr val="EB9641"/>
      </a:accent6>
      <a:hlink>
        <a:srgbClr val="6B9F25"/>
      </a:hlink>
      <a:folHlink>
        <a:srgbClr val="9F6715"/>
      </a:folHlink>
    </a:clrScheme>
    <a:fontScheme name="自定义 1">
      <a:majorFont>
        <a:latin typeface="Segoe UI Light"/>
        <a:ea typeface="微软雅黑"/>
        <a:cs typeface=""/>
      </a:majorFont>
      <a:minorFont>
        <a:latin typeface="Segoe U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smtClean="0">
            <a:solidFill>
              <a:schemeClr val="tx1"/>
            </a:solidFill>
            <a:latin typeface="黑体" panose="02010609060101010101" pitchFamily="49" charset="-122"/>
            <a:ea typeface="黑体" panose="02010609060101010101" pitchFamily="49" charset="-122"/>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15794</TotalTime>
  <Words>1180</Words>
  <Application>Microsoft Office PowerPoint</Application>
  <PresentationFormat>宽屏</PresentationFormat>
  <Paragraphs>173</Paragraphs>
  <Slides>12</Slides>
  <Notes>11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阿里巴巴普惠体 B</vt:lpstr>
      <vt:lpstr>阿里巴巴普惠体 R</vt:lpstr>
      <vt:lpstr>等线</vt:lpstr>
      <vt:lpstr>黑体</vt:lpstr>
      <vt:lpstr>华文楷体</vt:lpstr>
      <vt:lpstr>华文宋体</vt:lpstr>
      <vt:lpstr>华文中宋</vt:lpstr>
      <vt:lpstr>宋体</vt:lpstr>
      <vt:lpstr>微软雅黑 Light</vt:lpstr>
      <vt:lpstr>Arial</vt:lpstr>
      <vt:lpstr>Calibri</vt:lpstr>
      <vt:lpstr>Segoe UI</vt:lpstr>
      <vt:lpstr>Segoe UI Light</vt:lpstr>
      <vt:lpstr>Times New Roman</vt:lpstr>
      <vt:lpstr>Times New Roman Italic</vt:lpstr>
      <vt:lpstr>Office 主题​​</vt:lpstr>
      <vt:lpstr>面向大语言模型的任务型工具调用关键技术研究  开题答辩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感谢您的观看</vt:lpstr>
    </vt:vector>
  </TitlesOfParts>
  <Manager>www.51pptmoban.com</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张伟崇 张伟崇</dc:creator>
  <cp:keywords>51PPT模板网</cp:keywords>
  <dc:description>www.51pptmoban.com</dc:description>
  <cp:lastModifiedBy>杨自热</cp:lastModifiedBy>
  <cp:revision>592</cp:revision>
  <dcterms:created xsi:type="dcterms:W3CDTF">2021-03-18T02:48:00Z</dcterms:created>
  <dcterms:modified xsi:type="dcterms:W3CDTF">2024-11-22T05:36:14Z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8CFF551EE64945AD85D018DB78B7B781</vt:lpwstr>
  </property>
</Properties>
</file>