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png" Type="http://schemas.openxmlformats.org/officeDocument/2006/relationships/image"/><Relationship Id="rId12" Target="../media/image40.png" Type="http://schemas.openxmlformats.org/officeDocument/2006/relationships/image"/><Relationship Id="rId2" Target="../media/image8.png" Type="http://schemas.openxmlformats.org/officeDocument/2006/relationships/image"/><Relationship Id="rId3" Target="../media/image32.png" Type="http://schemas.openxmlformats.org/officeDocument/2006/relationships/image"/><Relationship Id="rId4" Target="../media/image10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png" Type="http://schemas.openxmlformats.org/officeDocument/2006/relationships/image"/><Relationship Id="rId12" Target="../media/image40.png" Type="http://schemas.openxmlformats.org/officeDocument/2006/relationships/image"/><Relationship Id="rId2" Target="../media/image8.png" Type="http://schemas.openxmlformats.org/officeDocument/2006/relationships/image"/><Relationship Id="rId3" Target="../media/image32.png" Type="http://schemas.openxmlformats.org/officeDocument/2006/relationships/image"/><Relationship Id="rId4" Target="../media/image10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54.png" Type="http://schemas.openxmlformats.org/officeDocument/2006/relationships/image"/><Relationship Id="rId12" Target="../media/image55.png" Type="http://schemas.openxmlformats.org/officeDocument/2006/relationships/image"/><Relationship Id="rId13" Target="../media/image56.png" Type="http://schemas.openxmlformats.org/officeDocument/2006/relationships/image"/><Relationship Id="rId14" Target="../media/image57.png" Type="http://schemas.openxmlformats.org/officeDocument/2006/relationships/image"/><Relationship Id="rId15" Target="../media/image58.png" Type="http://schemas.openxmlformats.org/officeDocument/2006/relationships/image"/><Relationship Id="rId16" Target="../media/image59.png" Type="http://schemas.openxmlformats.org/officeDocument/2006/relationships/image"/><Relationship Id="rId17" Target="../media/image60.png" Type="http://schemas.openxmlformats.org/officeDocument/2006/relationships/image"/><Relationship Id="rId18" Target="../media/image61.png" Type="http://schemas.openxmlformats.org/officeDocument/2006/relationships/image"/><Relationship Id="rId19" Target="../media/image62.png" Type="http://schemas.openxmlformats.org/officeDocument/2006/relationships/image"/><Relationship Id="rId2" Target="../media/image45.jpeg" Type="http://schemas.openxmlformats.org/officeDocument/2006/relationships/image"/><Relationship Id="rId20" Target="../media/image63.png" Type="http://schemas.openxmlformats.org/officeDocument/2006/relationships/image"/><Relationship Id="rId21" Target="../media/image64.png" Type="http://schemas.openxmlformats.org/officeDocument/2006/relationships/image"/><Relationship Id="rId22" Target="../media/image65.png" Type="http://schemas.openxmlformats.org/officeDocument/2006/relationships/image"/><Relationship Id="rId23" Target="../media/image66.png" Type="http://schemas.openxmlformats.org/officeDocument/2006/relationships/image"/><Relationship Id="rId24" Target="../media/image67.png" Type="http://schemas.openxmlformats.org/officeDocument/2006/relationships/image"/><Relationship Id="rId3" Target="../media/image46.jpe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Relationship Id="rId6" Target="../media/image49.png" Type="http://schemas.openxmlformats.org/officeDocument/2006/relationships/image"/><Relationship Id="rId7" Target="../media/image50.png" Type="http://schemas.openxmlformats.org/officeDocument/2006/relationships/image"/><Relationship Id="rId8" Target="../media/image51.png" Type="http://schemas.openxmlformats.org/officeDocument/2006/relationships/image"/><Relationship Id="rId9" Target="../media/image5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28.jpeg" Type="http://schemas.openxmlformats.org/officeDocument/2006/relationships/image"/><Relationship Id="rId6" Target="../media/image29.jpeg" Type="http://schemas.openxmlformats.org/officeDocument/2006/relationships/image"/><Relationship Id="rId7" Target="../media/image30.jpeg" Type="http://schemas.openxmlformats.org/officeDocument/2006/relationships/image"/><Relationship Id="rId8" Target="../media/image3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2171700"/>
            <a:ext cx="7404100" cy="4445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>
            <a:off x="5067300" y="3441700"/>
            <a:ext cx="6235700" cy="4445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93750"/>
              </a:lnSpc>
            </a:pPr>
            <a:r>
              <a:rPr lang="en-US" sz="6400" b="true" spc="518">
                <a:solidFill>
                  <a:srgbClr val="000000"/>
                </a:solidFill>
                <a:latin typeface="黑体"/>
              </a:rPr>
              <a:t>职场英雄校园行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6477000" y="4787900"/>
            <a:ext cx="3429000" cy="4572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400" spc="374">
                <a:solidFill>
                  <a:srgbClr val="000000"/>
                </a:solidFill>
                <a:latin typeface="黑体"/>
              </a:rPr>
              <a:t>现在，发现你的优势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66700"/>
            <a:ext cx="5461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6700"/>
            <a:ext cx="3810000" cy="7493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>
            <a:off x="1066800" y="381000"/>
            <a:ext cx="39624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线上流程与宣传</a:t>
            </a:r>
          </a:p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17600"/>
            <a:ext cx="2514600" cy="3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966200" y="1981200"/>
            <a:ext cx="7543800" cy="5397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5300" y="2628900"/>
            <a:ext cx="4216400" cy="36957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>
            <a:off x="2717800" y="2679700"/>
            <a:ext cx="5359400" cy="4572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400" b="true">
                <a:solidFill>
                  <a:srgbClr val="000000"/>
                </a:solidFill>
                <a:latin typeface="黑体"/>
              </a:rPr>
              <a:t>BOSS专访——英雄背后的故事</a:t>
            </a:r>
          </a:p>
          <a:p>
            <a:pPr algn="l">
              <a:lnSpc>
                <a:spcPct val="112500"/>
              </a:lnSpc>
            </a:pPr>
            <a:r>
              <a:rPr lang="en-US" sz="2400" b="true">
                <a:solidFill>
                  <a:srgbClr val="000000"/>
                </a:solidFill>
                <a:latin typeface="黑体"/>
              </a:rPr>
              <a:t/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717800" y="3263900"/>
            <a:ext cx="6921500" cy="11176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000000"/>
                </a:solidFill>
                <a:latin typeface="黑体"/>
              </a:rPr>
              <a:t>通过采访介绍企业引出BOSS为什么能成功，在职场的道路上应该如何去发现自己的优势，并利用自己的优势成功！</a:t>
            </a:r>
          </a:p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000000"/>
                </a:solidFill>
                <a:latin typeface="黑体"/>
              </a:rPr>
              <a:t/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717800" y="4762500"/>
            <a:ext cx="3429000" cy="4572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400" b="true">
                <a:solidFill>
                  <a:srgbClr val="000000"/>
                </a:solidFill>
                <a:latin typeface="黑体"/>
              </a:rPr>
              <a:t>BOSS在线</a:t>
            </a:r>
          </a:p>
          <a:p>
            <a:pPr algn="l">
              <a:lnSpc>
                <a:spcPct val="112500"/>
              </a:lnSpc>
            </a:pPr>
            <a:r>
              <a:rPr lang="en-US" sz="2400" b="true">
                <a:solidFill>
                  <a:srgbClr val="000000"/>
                </a:solidFill>
                <a:latin typeface="黑体"/>
              </a:rPr>
              <a:t/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717800" y="5321300"/>
            <a:ext cx="6832600" cy="7493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000000"/>
                </a:solidFill>
                <a:latin typeface="黑体"/>
              </a:rPr>
              <a:t>固定一小时，BOSS在线坚果网与会员互动，讨论交流！</a:t>
            </a:r>
          </a:p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000000"/>
                </a:solidFill>
                <a:latin typeface="黑体"/>
              </a:rPr>
              <a:t/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717800" y="6565900"/>
            <a:ext cx="3429000" cy="4572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400" b="true">
                <a:solidFill>
                  <a:srgbClr val="000000"/>
                </a:solidFill>
                <a:latin typeface="黑体"/>
              </a:rPr>
              <a:t>线上征集</a:t>
            </a:r>
          </a:p>
          <a:p>
            <a:pPr algn="l">
              <a:lnSpc>
                <a:spcPct val="112500"/>
              </a:lnSpc>
            </a:pPr>
            <a:r>
              <a:rPr lang="en-US" sz="2400" b="true">
                <a:solidFill>
                  <a:srgbClr val="000000"/>
                </a:solidFill>
                <a:latin typeface="黑体"/>
              </a:rPr>
              <a:t/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717800" y="7150100"/>
            <a:ext cx="3429000" cy="3810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000" spc="328">
                <a:solidFill>
                  <a:srgbClr val="000000"/>
                </a:solidFill>
                <a:latin typeface="黑体"/>
              </a:rPr>
              <a:t>在线报名</a:t>
            </a:r>
          </a:p>
          <a:p>
            <a:pPr algn="l">
              <a:lnSpc>
                <a:spcPct val="112500"/>
              </a:lnSpc>
            </a:pPr>
            <a:r>
              <a:rPr lang="en-US" sz="2000" spc="328">
                <a:solidFill>
                  <a:srgbClr val="000000"/>
                </a:solidFill>
                <a:latin typeface="黑体"/>
              </a:rPr>
              <a:t/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700" y="2781300"/>
            <a:ext cx="800100" cy="812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1574800" y="4876800"/>
            <a:ext cx="762000" cy="774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1600200" y="6731000"/>
            <a:ext cx="723900" cy="685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57100" y="3390900"/>
            <a:ext cx="723900" cy="685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42700" y="4838700"/>
            <a:ext cx="762000" cy="774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47700" y="4787900"/>
            <a:ext cx="8001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66700"/>
            <a:ext cx="5461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6700"/>
            <a:ext cx="3810000" cy="7493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>
            <a:off x="1066800" y="381000"/>
            <a:ext cx="39624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线下流程与宣传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17600"/>
            <a:ext cx="2514600" cy="3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966200" y="1981200"/>
            <a:ext cx="7543800" cy="5397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5300" y="2628900"/>
            <a:ext cx="4216400" cy="36957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>
            <a:off x="2717800" y="2108200"/>
            <a:ext cx="5359400" cy="4572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400" b="true">
                <a:solidFill>
                  <a:srgbClr val="000000"/>
                </a:solidFill>
                <a:latin typeface="黑体"/>
              </a:rPr>
              <a:t>职场英雄论——我为什么成功</a:t>
            </a:r>
          </a:p>
          <a:p>
            <a:pPr algn="l">
              <a:lnSpc>
                <a:spcPct val="112500"/>
              </a:lnSpc>
            </a:pPr>
            <a:r>
              <a:rPr lang="en-US" sz="2400" b="true">
                <a:solidFill>
                  <a:srgbClr val="000000"/>
                </a:solidFill>
                <a:latin typeface="黑体"/>
              </a:rPr>
              <a:t/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717800" y="2692400"/>
            <a:ext cx="6921500" cy="7493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000000"/>
                </a:solidFill>
                <a:latin typeface="黑体"/>
              </a:rPr>
              <a:t>BOSS们如何发现自己的优势、并利用自己的优势成为“职场英雄”？</a:t>
            </a:r>
          </a:p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000000"/>
                </a:solidFill>
                <a:latin typeface="黑体"/>
              </a:rPr>
              <a:t/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717800" y="3911600"/>
            <a:ext cx="5257800" cy="4572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400" b="true">
                <a:solidFill>
                  <a:srgbClr val="000000"/>
                </a:solidFill>
                <a:latin typeface="黑体"/>
              </a:rPr>
              <a:t>职场PASS卡——BOSS面对面</a:t>
            </a:r>
          </a:p>
          <a:p>
            <a:pPr algn="l">
              <a:lnSpc>
                <a:spcPct val="112500"/>
              </a:lnSpc>
            </a:pPr>
            <a:r>
              <a:rPr lang="en-US" sz="2400" b="true">
                <a:solidFill>
                  <a:srgbClr val="000000"/>
                </a:solidFill>
                <a:latin typeface="黑体"/>
              </a:rPr>
              <a:t/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717800" y="4470400"/>
            <a:ext cx="6832600" cy="11176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000000"/>
                </a:solidFill>
                <a:latin typeface="黑体"/>
              </a:rPr>
              <a:t>学生通过现场招聘真人秀展示自己的优势，由BOSS和达人们决定是否能够进入企业实习！</a:t>
            </a:r>
          </a:p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000000"/>
                </a:solidFill>
                <a:latin typeface="黑体"/>
              </a:rPr>
              <a:t/>
            </a:r>
            <a:r>
              <a:rPr lang="en-US" sz="2000" spc="312">
                <a:solidFill>
                  <a:srgbClr val="000000"/>
                </a:solidFill>
                <a:latin typeface="黑体"/>
              </a:rPr>
              <a:t>该环节真人秀人员进行招募！</a:t>
            </a:r>
          </a:p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000000"/>
                </a:solidFill>
                <a:latin typeface="黑体"/>
              </a:rPr>
              <a:t/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717800" y="5956300"/>
            <a:ext cx="5651500" cy="4572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400" b="true">
                <a:solidFill>
                  <a:srgbClr val="000000"/>
                </a:solidFill>
                <a:latin typeface="黑体"/>
              </a:rPr>
              <a:t>职场正能量——细节决定成败</a:t>
            </a:r>
          </a:p>
          <a:p>
            <a:pPr algn="l">
              <a:lnSpc>
                <a:spcPct val="112500"/>
              </a:lnSpc>
            </a:pPr>
            <a:r>
              <a:rPr lang="en-US" sz="2400" b="true">
                <a:solidFill>
                  <a:srgbClr val="000000"/>
                </a:solidFill>
                <a:latin typeface="黑体"/>
              </a:rPr>
              <a:t/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717800" y="6540500"/>
            <a:ext cx="6807200" cy="11176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000000"/>
                </a:solidFill>
                <a:latin typeface="黑体"/>
              </a:rPr>
              <a:t>由企业HR从简历、谈吐、形象、着装、面试、试用等方面与学生们分享初入职场时要着重哪些方面，能够提高自己的成功率！</a:t>
            </a:r>
          </a:p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000000"/>
                </a:solidFill>
                <a:latin typeface="黑体"/>
              </a:rPr>
              <a:t/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700" y="2209800"/>
            <a:ext cx="800100" cy="812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1574800" y="4025900"/>
            <a:ext cx="762000" cy="774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1600200" y="6121400"/>
            <a:ext cx="723900" cy="685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57100" y="3390900"/>
            <a:ext cx="723900" cy="685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42700" y="4838700"/>
            <a:ext cx="762000" cy="774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47700" y="4787900"/>
            <a:ext cx="8001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66700"/>
            <a:ext cx="5461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6700"/>
            <a:ext cx="1905000" cy="7366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>
            <a:off x="1104900" y="355600"/>
            <a:ext cx="18161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活动筹备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17600"/>
            <a:ext cx="2514600" cy="3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54200"/>
            <a:ext cx="4064000" cy="58547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>
            <a:off x="546100" y="3022600"/>
            <a:ext cx="5207000" cy="4191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r">
              <a:lnSpc>
                <a:spcPct val="112500"/>
              </a:lnSpc>
            </a:pPr>
            <a:r>
              <a:rPr lang="en-US" sz="2200">
                <a:solidFill>
                  <a:srgbClr val="323232"/>
                </a:solidFill>
                <a:latin typeface="黑体"/>
              </a:rPr>
              <a:t>由坚果网负责，目前制作筹备中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324100" y="2438400"/>
            <a:ext cx="34290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物料设计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546100" y="5753100"/>
            <a:ext cx="5207000" cy="4191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r">
              <a:lnSpc>
                <a:spcPct val="112500"/>
              </a:lnSpc>
            </a:pPr>
            <a:r>
              <a:rPr lang="en-US" sz="2200">
                <a:solidFill>
                  <a:srgbClr val="323232"/>
                </a:solidFill>
                <a:latin typeface="黑体"/>
              </a:rPr>
              <a:t>由坚果网负责，六大高校辅助</a:t>
            </a:r>
          </a:p>
          <a:p>
            <a:pPr algn="r">
              <a:lnSpc>
                <a:spcPct val="112500"/>
              </a:lnSpc>
            </a:pPr>
            <a:r>
              <a:rPr lang="en-US" sz="2200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324100" y="5168900"/>
            <a:ext cx="34290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线下筹备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10629900" y="4203700"/>
            <a:ext cx="3937000" cy="8382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200">
                <a:solidFill>
                  <a:srgbClr val="323232"/>
                </a:solidFill>
                <a:latin typeface="黑体"/>
              </a:rPr>
              <a:t>由坚果网主要负责，中国移不动公司配合。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10629900" y="3619500"/>
            <a:ext cx="34290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线上预热</a:t>
            </a:r>
          </a:p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10629900" y="6502400"/>
            <a:ext cx="3937000" cy="8382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200">
                <a:solidFill>
                  <a:srgbClr val="323232"/>
                </a:solidFill>
                <a:latin typeface="黑体"/>
              </a:rPr>
              <a:t>由坚果网负责，确保报名人数与匹配度。</a:t>
            </a:r>
          </a:p>
          <a:p>
            <a:pPr algn="l">
              <a:lnSpc>
                <a:spcPct val="112500"/>
              </a:lnSpc>
            </a:pPr>
            <a:r>
              <a:rPr lang="en-US" sz="2200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10629900" y="5905500"/>
            <a:ext cx="34290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人员召集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-673100" y="1739900"/>
            <a:ext cx="17360900" cy="11582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66700"/>
            <a:ext cx="546100" cy="723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66700"/>
            <a:ext cx="1905000" cy="7366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1104900" y="355600"/>
            <a:ext cx="18161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前期宣传</a:t>
            </a:r>
          </a:p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17600"/>
            <a:ext cx="2514600" cy="38100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>
            <a:off x="1270000" y="2438400"/>
            <a:ext cx="13589000" cy="2984500"/>
          </a:xfrm>
          <a:prstGeom prst="rect">
            <a:avLst/>
          </a:prstGeom>
          <a:blipFill>
            <a:blip r:embed="rId6" cstate="print">
              <a:alphaModFix amt="86000"/>
            </a:blip>
            <a:srcRect/>
            <a:stretch>
              <a:fillRect/>
            </a:stretch>
          </a:blipFill>
        </p:spPr>
      </p:sp>
      <p:sp>
        <p:nvSpPr>
          <p:cNvPr name="TextBox 8" id="8"/>
          <p:cNvSpPr txBox="true"/>
          <p:nvPr/>
        </p:nvSpPr>
        <p:spPr>
          <a:xfrm>
            <a:off x="381000" y="3149600"/>
            <a:ext cx="3429000" cy="18161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400" b="true">
                <a:solidFill>
                  <a:srgbClr val="FFFFFF"/>
                </a:solidFill>
                <a:latin typeface="黑体"/>
              </a:rPr>
              <a:t>线</a:t>
            </a:r>
          </a:p>
          <a:p>
            <a:pPr algn="ctr">
              <a:lnSpc>
                <a:spcPct val="112500"/>
              </a:lnSpc>
            </a:pPr>
            <a:r>
              <a:rPr lang="en-US" sz="2400" b="true">
                <a:solidFill>
                  <a:srgbClr val="FFFFFF"/>
                </a:solidFill>
                <a:latin typeface="黑体"/>
              </a:rPr>
              <a:t/>
            </a:r>
            <a:r>
              <a:rPr lang="en-US" sz="2400" b="true">
                <a:solidFill>
                  <a:srgbClr val="FFFFFF"/>
                </a:solidFill>
                <a:latin typeface="黑体"/>
              </a:rPr>
              <a:t>上</a:t>
            </a:r>
          </a:p>
          <a:p>
            <a:pPr algn="ctr">
              <a:lnSpc>
                <a:spcPct val="112500"/>
              </a:lnSpc>
            </a:pPr>
            <a:r>
              <a:rPr lang="en-US" sz="2400" b="true">
                <a:solidFill>
                  <a:srgbClr val="FFFFFF"/>
                </a:solidFill>
                <a:latin typeface="黑体"/>
              </a:rPr>
              <a:t/>
            </a:r>
            <a:r>
              <a:rPr lang="en-US" sz="2400" b="true">
                <a:solidFill>
                  <a:srgbClr val="FFFFFF"/>
                </a:solidFill>
                <a:latin typeface="黑体"/>
              </a:rPr>
              <a:t>炒</a:t>
            </a:r>
          </a:p>
          <a:p>
            <a:pPr algn="ctr">
              <a:lnSpc>
                <a:spcPct val="112500"/>
              </a:lnSpc>
            </a:pPr>
            <a:r>
              <a:rPr lang="en-US" sz="2400" b="true">
                <a:solidFill>
                  <a:srgbClr val="FFFFFF"/>
                </a:solidFill>
                <a:latin typeface="黑体"/>
              </a:rPr>
              <a:t/>
            </a:r>
            <a:r>
              <a:rPr lang="en-US" sz="2400" b="true">
                <a:solidFill>
                  <a:srgbClr val="FFFFFF"/>
                </a:solidFill>
                <a:latin typeface="黑体"/>
              </a:rPr>
              <a:t>作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3124200" y="2743200"/>
            <a:ext cx="11061700" cy="22352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/>
          </a:p>
          <a:p>
            <a:pPr algn="l">
              <a:lnSpc>
                <a:spcPct val="112500"/>
              </a:lnSpc>
            </a:pPr>
            <a:r>
              <a:rPr lang="en-US" sz="2000">
                <a:solidFill>
                  <a:srgbClr val="FFFFFF"/>
                </a:solidFill>
                <a:latin typeface="黑体"/>
              </a:rPr>
              <a:t/>
            </a:r>
            <a:r>
              <a:rPr lang="en-US" sz="2000">
                <a:solidFill>
                  <a:srgbClr val="FFFFFF"/>
                </a:solidFill>
                <a:latin typeface="黑体"/>
              </a:rPr>
              <a:t>【职场英雄】校园行，“跟小坚果回母校”话题讨论与征集，寻找师兄师姐一起为学弟学妹分享</a:t>
            </a:r>
          </a:p>
          <a:p>
            <a:pPr algn="l">
              <a:lnSpc>
                <a:spcPct val="112500"/>
              </a:lnSpc>
            </a:pPr>
            <a:r>
              <a:rPr lang="en-US" sz="2000">
                <a:solidFill>
                  <a:srgbClr val="FFFFFF"/>
                </a:solidFill>
                <a:latin typeface="黑体"/>
              </a:rPr>
              <a:t/>
            </a:r>
          </a:p>
          <a:p>
            <a:pPr algn="l">
              <a:lnSpc>
                <a:spcPct val="112500"/>
              </a:lnSpc>
            </a:pPr>
            <a:r>
              <a:rPr lang="en-US" sz="2000">
                <a:solidFill>
                  <a:srgbClr val="FFFFFF"/>
                </a:solidFill>
                <a:latin typeface="黑体"/>
              </a:rPr>
              <a:t/>
            </a:r>
            <a:r>
              <a:rPr lang="en-US" sz="2000">
                <a:solidFill>
                  <a:srgbClr val="FFFFFF"/>
                </a:solidFill>
                <a:latin typeface="黑体"/>
              </a:rPr>
              <a:t>【职场英雄】校园行，“菜鸟观察团”话题讨论与征集，寻找大学生进入企业参观，写自己的感受</a:t>
            </a:r>
          </a:p>
          <a:p>
            <a:pPr algn="l">
              <a:lnSpc>
                <a:spcPct val="112500"/>
              </a:lnSpc>
            </a:pPr>
            <a:r>
              <a:rPr lang="en-US" sz="2000">
                <a:solidFill>
                  <a:srgbClr val="FFFFFF"/>
                </a:solidFill>
                <a:latin typeface="黑体"/>
              </a:rPr>
              <a:t/>
            </a:r>
          </a:p>
          <a:p>
            <a:pPr algn="l">
              <a:lnSpc>
                <a:spcPct val="112500"/>
              </a:lnSpc>
            </a:pPr>
            <a:r>
              <a:rPr lang="en-US" sz="2000">
                <a:solidFill>
                  <a:srgbClr val="FFFFFF"/>
                </a:solidFill>
                <a:latin typeface="黑体"/>
              </a:rPr>
              <a:t/>
            </a:r>
            <a:r>
              <a:rPr lang="en-US" sz="2000">
                <a:solidFill>
                  <a:srgbClr val="FFFFFF"/>
                </a:solidFill>
                <a:latin typeface="黑体"/>
              </a:rPr>
              <a:t>【职场英雄】校园行，“为自己代言”职场经历分享讨论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270000" y="5626100"/>
            <a:ext cx="13589000" cy="2374900"/>
          </a:xfrm>
          <a:prstGeom prst="rect">
            <a:avLst/>
          </a:prstGeom>
          <a:blipFill>
            <a:blip r:embed="rId7" cstate="print">
              <a:alphaModFix amt="85000"/>
            </a:blip>
            <a:srcRect/>
            <a:stretch>
              <a:fillRect/>
            </a:stretch>
          </a:blipFill>
        </p:spPr>
      </p:sp>
      <p:sp>
        <p:nvSpPr>
          <p:cNvPr name="TextBox 11" id="11"/>
          <p:cNvSpPr txBox="true"/>
          <p:nvPr/>
        </p:nvSpPr>
        <p:spPr>
          <a:xfrm>
            <a:off x="304800" y="5930900"/>
            <a:ext cx="3429000" cy="22606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400" b="true">
                <a:solidFill>
                  <a:srgbClr val="FFFFFF"/>
                </a:solidFill>
                <a:latin typeface="黑体"/>
              </a:rPr>
              <a:t>其</a:t>
            </a:r>
          </a:p>
          <a:p>
            <a:pPr algn="ctr">
              <a:lnSpc>
                <a:spcPct val="112500"/>
              </a:lnSpc>
            </a:pPr>
            <a:r>
              <a:rPr lang="en-US" sz="2400" b="true">
                <a:solidFill>
                  <a:srgbClr val="FFFFFF"/>
                </a:solidFill>
                <a:latin typeface="黑体"/>
              </a:rPr>
              <a:t/>
            </a:r>
            <a:r>
              <a:rPr lang="en-US" sz="2400" b="true">
                <a:solidFill>
                  <a:srgbClr val="FFFFFF"/>
                </a:solidFill>
                <a:latin typeface="黑体"/>
              </a:rPr>
              <a:t>他</a:t>
            </a:r>
          </a:p>
          <a:p>
            <a:pPr algn="ctr">
              <a:lnSpc>
                <a:spcPct val="112500"/>
              </a:lnSpc>
            </a:pPr>
            <a:r>
              <a:rPr lang="en-US" sz="2400" b="true">
                <a:solidFill>
                  <a:srgbClr val="FFFFFF"/>
                </a:solidFill>
                <a:latin typeface="黑体"/>
              </a:rPr>
              <a:t/>
            </a:r>
            <a:r>
              <a:rPr lang="en-US" sz="2400" b="true">
                <a:solidFill>
                  <a:srgbClr val="FFFFFF"/>
                </a:solidFill>
                <a:latin typeface="黑体"/>
              </a:rPr>
              <a:t>宣</a:t>
            </a:r>
          </a:p>
          <a:p>
            <a:pPr algn="ctr">
              <a:lnSpc>
                <a:spcPct val="112500"/>
              </a:lnSpc>
            </a:pPr>
            <a:r>
              <a:rPr lang="en-US" sz="2400" b="true">
                <a:solidFill>
                  <a:srgbClr val="FFFFFF"/>
                </a:solidFill>
                <a:latin typeface="黑体"/>
              </a:rPr>
              <a:t/>
            </a:r>
            <a:r>
              <a:rPr lang="en-US" sz="2400" b="true">
                <a:solidFill>
                  <a:srgbClr val="FFFFFF"/>
                </a:solidFill>
                <a:latin typeface="黑体"/>
              </a:rPr>
              <a:t>传</a:t>
            </a:r>
          </a:p>
          <a:p>
            <a:pPr algn="ctr">
              <a:lnSpc>
                <a:spcPct val="112500"/>
              </a:lnSpc>
            </a:pPr>
            <a:r>
              <a:rPr lang="en-US" sz="2400" b="true">
                <a:solidFill>
                  <a:srgbClr val="FFFFFF"/>
                </a:solidFill>
                <a:latin typeface="黑体"/>
              </a:rPr>
              <a:t/>
            </a:r>
          </a:p>
          <a:p>
            <a:pPr algn="ctr">
              <a:lnSpc>
                <a:spcPct val="112500"/>
              </a:lnSpc>
            </a:pPr>
            <a:r>
              <a:rPr lang="en-US" sz="2400" b="true">
                <a:solidFill>
                  <a:srgbClr val="FFFFFF"/>
                </a:solidFill>
                <a:latin typeface="黑体"/>
              </a:rPr>
              <a:t/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3124200" y="6045200"/>
            <a:ext cx="5029200" cy="15240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52249"/>
              </a:lnSpc>
            </a:pPr>
            <a:r>
              <a:rPr lang="en-US" sz="2000" spc="298">
                <a:solidFill>
                  <a:srgbClr val="FFFFFF"/>
                </a:solidFill>
                <a:latin typeface="黑体"/>
              </a:rPr>
              <a:t>地面宣传：校区营业厅</a:t>
            </a:r>
          </a:p>
          <a:p>
            <a:pPr algn="l">
              <a:lnSpc>
                <a:spcPct val="152249"/>
              </a:lnSpc>
            </a:pPr>
            <a:r>
              <a:rPr lang="en-US" sz="2000" spc="298">
                <a:solidFill>
                  <a:srgbClr val="FFFFFF"/>
                </a:solidFill>
                <a:latin typeface="黑体"/>
              </a:rPr>
              <a:t/>
            </a:r>
            <a:r>
              <a:rPr lang="en-US" sz="2000" spc="298">
                <a:solidFill>
                  <a:srgbClr val="FFFFFF"/>
                </a:solidFill>
                <a:latin typeface="黑体"/>
              </a:rPr>
              <a:t>地面宣传：学校宣传栏</a:t>
            </a:r>
          </a:p>
          <a:p>
            <a:pPr algn="l">
              <a:lnSpc>
                <a:spcPct val="152249"/>
              </a:lnSpc>
            </a:pPr>
            <a:r>
              <a:rPr lang="en-US" sz="2000" spc="298">
                <a:solidFill>
                  <a:srgbClr val="FFFFFF"/>
                </a:solidFill>
                <a:latin typeface="黑体"/>
              </a:rPr>
              <a:t/>
            </a:r>
            <a:r>
              <a:rPr lang="en-US" sz="2000" spc="298">
                <a:solidFill>
                  <a:srgbClr val="FFFFFF"/>
                </a:solidFill>
                <a:latin typeface="黑体"/>
              </a:rPr>
              <a:t>短信发送：动感地带品牌用户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171700"/>
            <a:ext cx="7404100" cy="4445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>
            <a:off x="4584700" y="3594100"/>
            <a:ext cx="7099300" cy="11430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93750"/>
              </a:lnSpc>
            </a:pPr>
            <a:r>
              <a:rPr lang="en-US" sz="7200" b="true" spc="583">
                <a:solidFill>
                  <a:srgbClr val="000000"/>
                </a:solidFill>
                <a:latin typeface="黑体"/>
              </a:rPr>
              <a:t>THANKS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0"/>
            <a:ext cx="7086600" cy="7620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00" y="-1803400"/>
            <a:ext cx="127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00" y="-1600200"/>
            <a:ext cx="254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100" y="-1511300"/>
            <a:ext cx="76200" cy="38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500" y="-1739900"/>
            <a:ext cx="254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4711700" y="-1803400"/>
            <a:ext cx="254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4584700" y="-1790700"/>
            <a:ext cx="101600" cy="38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6300" y="-1727200"/>
            <a:ext cx="254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3975100" y="-1816100"/>
            <a:ext cx="368300" cy="63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4470400" y="-1739900"/>
            <a:ext cx="12700" cy="25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5000" y="-1727200"/>
            <a:ext cx="127000" cy="38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-1765300"/>
            <a:ext cx="12700" cy="25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4457700" y="-1651000"/>
            <a:ext cx="12700" cy="25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4178300" y="-1689100"/>
            <a:ext cx="25400" cy="25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4673600" y="-1511300"/>
            <a:ext cx="25400" cy="25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4330700" y="-1511300"/>
            <a:ext cx="342900" cy="76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00" y="-1447800"/>
            <a:ext cx="38100" cy="25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4419600" y="-1346200"/>
            <a:ext cx="25400" cy="25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3924300" y="-1257300"/>
            <a:ext cx="12700" cy="254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>
            <a:off x="1765300" y="546100"/>
            <a:ext cx="5499100" cy="774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05000"/>
              </a:lnSpc>
            </a:pPr>
            <a:r>
              <a:rPr lang="en-US" sz="4400" b="true">
                <a:solidFill>
                  <a:srgbClr val="FFFFFF"/>
                </a:solidFill>
                <a:latin typeface="黑体"/>
              </a:rPr>
              <a:t>免费PPT在线制作平台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977900" y="8191500"/>
            <a:ext cx="4914900" cy="4826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05000"/>
              </a:lnSpc>
            </a:pPr>
            <a:r>
              <a:rPr lang="en-US" sz="1400">
                <a:solidFill>
                  <a:srgbClr val="969696"/>
                </a:solidFill>
                <a:latin typeface="黑体"/>
              </a:rPr>
              <a:t>温馨提醒：感谢您的下载和使用，为了您和PPTBOSS以及原创作者的利益，请勿复制、传播、销售，否则将承担法律责任。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13398500" y="8394700"/>
            <a:ext cx="2324100" cy="2794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r">
              <a:lnSpc>
                <a:spcPct val="105000"/>
              </a:lnSpc>
            </a:pPr>
            <a:r>
              <a:rPr lang="en-US" sz="1600">
                <a:solidFill>
                  <a:srgbClr val="5C5C5C"/>
                </a:solidFill>
              </a:rPr>
              <a:t>百度搜索：</a:t>
            </a:r>
            <a:r>
              <a:rPr lang="en-US" sz="1600">
                <a:solidFill>
                  <a:srgbClr val="0F6EFA"/>
                </a:solidFill>
                <a:latin typeface="黑体"/>
              </a:rPr>
              <a:t>PPTBOSS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9906000" y="1066800"/>
            <a:ext cx="1892300" cy="4953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05000"/>
              </a:lnSpc>
            </a:pPr>
            <a:r>
              <a:rPr lang="en-US" sz="2800" b="true">
                <a:solidFill>
                  <a:srgbClr val="5C5C5C"/>
                </a:solidFill>
                <a:latin typeface="黑体"/>
              </a:rPr>
              <a:t>PPT灵感库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9906000" y="5537200"/>
            <a:ext cx="2095500" cy="4953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05000"/>
              </a:lnSpc>
            </a:pPr>
            <a:r>
              <a:rPr lang="en-US" sz="2800" b="true">
                <a:solidFill>
                  <a:srgbClr val="5C5C5C"/>
                </a:solidFill>
                <a:latin typeface="黑体"/>
              </a:rPr>
              <a:t>PPT定制服务</a:t>
            </a:r>
          </a:p>
        </p:txBody>
      </p:sp>
      <p:sp>
        <p:nvSpPr>
          <p:cNvPr name="TextBox 27" id="27"/>
          <p:cNvSpPr txBox="true"/>
          <p:nvPr/>
        </p:nvSpPr>
        <p:spPr>
          <a:xfrm>
            <a:off x="9906000" y="3238500"/>
            <a:ext cx="2463800" cy="4953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05000"/>
              </a:lnSpc>
            </a:pPr>
            <a:r>
              <a:rPr lang="en-US" sz="2800" b="true">
                <a:solidFill>
                  <a:srgbClr val="5C5C5C"/>
                </a:solidFill>
                <a:latin typeface="黑体"/>
              </a:rPr>
              <a:t>PPT在线编辑器</a:t>
            </a:r>
          </a:p>
        </p:txBody>
      </p:sp>
      <p:sp>
        <p:nvSpPr>
          <p:cNvPr name="TextBox 28" id="28"/>
          <p:cNvSpPr txBox="true"/>
          <p:nvPr/>
        </p:nvSpPr>
        <p:spPr>
          <a:xfrm>
            <a:off x="9906000" y="1701800"/>
            <a:ext cx="5003800" cy="3556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05000"/>
              </a:lnSpc>
            </a:pPr>
            <a:r>
              <a:rPr lang="en-US" sz="2000">
                <a:solidFill>
                  <a:srgbClr val="5C5C5C"/>
                </a:solidFill>
                <a:latin typeface="黑体"/>
              </a:rPr>
              <a:t>10万+ 模板/范文/素材，分享内容与设计灵感</a:t>
            </a:r>
          </a:p>
        </p:txBody>
      </p:sp>
      <p:sp>
        <p:nvSpPr>
          <p:cNvPr name="TextBox 29" id="29"/>
          <p:cNvSpPr txBox="true"/>
          <p:nvPr/>
        </p:nvSpPr>
        <p:spPr>
          <a:xfrm>
            <a:off x="9906000" y="3873500"/>
            <a:ext cx="6057900" cy="3556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05000"/>
              </a:lnSpc>
            </a:pPr>
            <a:r>
              <a:rPr lang="en-US" sz="2000">
                <a:solidFill>
                  <a:srgbClr val="5C5C5C"/>
                </a:solidFill>
                <a:latin typeface="黑体"/>
              </a:rPr>
              <a:t>轻量PPT利器，云端保存，随时修改与分享</a:t>
            </a:r>
          </a:p>
        </p:txBody>
      </p:sp>
      <p:sp>
        <p:nvSpPr>
          <p:cNvPr name="TextBox 30" id="30"/>
          <p:cNvSpPr txBox="true"/>
          <p:nvPr/>
        </p:nvSpPr>
        <p:spPr>
          <a:xfrm>
            <a:off x="9906000" y="6210300"/>
            <a:ext cx="5562600" cy="3556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05000"/>
              </a:lnSpc>
            </a:pPr>
            <a:r>
              <a:rPr lang="en-US" sz="2000">
                <a:solidFill>
                  <a:srgbClr val="5C5C5C"/>
                </a:solidFill>
                <a:latin typeface="黑体"/>
              </a:rPr>
              <a:t>拒绝平庸，量身定制最佳企业级PPT解决方案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>
            <a:off x="9131300" y="3505200"/>
            <a:ext cx="596900" cy="4699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>
            <a:off x="9131300" y="5740400"/>
            <a:ext cx="584200" cy="584200"/>
          </a:xfrm>
          <a:prstGeom prst="rect">
            <a:avLst/>
          </a:prstGeom>
        </p:spPr>
      </p:pic>
      <p:sp>
        <p:nvSpPr>
          <p:cNvPr name="AutoShape 33" id="33"/>
          <p:cNvSpPr/>
          <p:nvPr/>
        </p:nvSpPr>
        <p:spPr>
          <a:xfrm>
            <a:off x="0" y="3543300"/>
            <a:ext cx="5143500" cy="1625600"/>
          </a:xfrm>
          <a:prstGeom prst="rect">
            <a:avLst/>
          </a:prstGeom>
          <a:blipFill>
            <a:blip r:embed="rId22" cstate="print">
              <a:alphaModFix amt="41000"/>
            </a:blip>
            <a:srcRect/>
            <a:stretch>
              <a:fillRect/>
            </a:stretch>
          </a:blipFill>
        </p:spPr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>
            <a:off x="9169400" y="1257300"/>
            <a:ext cx="457200" cy="635000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>
            <a:off x="1257300" y="2349500"/>
            <a:ext cx="4953000" cy="2552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05000"/>
              </a:lnSpc>
            </a:pPr>
            <a:r>
              <a:rPr lang="en-US" sz="14400">
                <a:solidFill>
                  <a:srgbClr val="28EBF5">
                    <a:alpha val="80000"/>
                  </a:srgbClr>
                </a:solidFill>
                <a:latin typeface="黑体"/>
              </a:rPr>
              <a:t>FREE</a:t>
            </a:r>
          </a:p>
        </p:txBody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>
            <a:off x="13817600" y="7962900"/>
            <a:ext cx="194310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41300" y="-88900"/>
            <a:ext cx="16027400" cy="94869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>
            <a:off x="3784600" y="876300"/>
            <a:ext cx="8610600" cy="5334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800" b="true" spc="562">
                <a:solidFill>
                  <a:srgbClr val="323232"/>
                </a:solidFill>
                <a:latin typeface="黑体"/>
              </a:rPr>
              <a:t>活动背景——我们看到的就业市场现状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968500"/>
            <a:ext cx="1511300" cy="1524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860800"/>
            <a:ext cx="1511300" cy="1524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5778500"/>
            <a:ext cx="1511300" cy="15240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>
            <a:off x="3784600" y="2159000"/>
            <a:ext cx="11036300" cy="10922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61250"/>
              </a:lnSpc>
            </a:pPr>
            <a:r>
              <a:rPr lang="en-US" sz="2000" spc="312">
                <a:solidFill>
                  <a:srgbClr val="000000"/>
                </a:solidFill>
                <a:latin typeface="黑体"/>
              </a:rPr>
              <a:t>我国就业形势严峻，全国各地高校毕业生规模庞大，就厦门每年毕业生就将近15万，加上往年位实现就业的毕业生，高校毕业如何就业成了一大社会问题。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3784600" y="4305300"/>
            <a:ext cx="11074400" cy="10795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61250"/>
              </a:lnSpc>
            </a:pPr>
            <a:r>
              <a:rPr lang="en-US" sz="2000" spc="312">
                <a:solidFill>
                  <a:srgbClr val="000000"/>
                </a:solidFill>
                <a:latin typeface="黑体"/>
              </a:rPr>
              <a:t>金融危机的即将再次来临，很多企业接连倒下，优先人才主动或被动的重新选择新的工作机会。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3784600" y="5943600"/>
            <a:ext cx="11074400" cy="10922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61250"/>
              </a:lnSpc>
            </a:pPr>
            <a:r>
              <a:rPr lang="en-US" sz="2000" spc="312">
                <a:solidFill>
                  <a:srgbClr val="000000"/>
                </a:solidFill>
                <a:latin typeface="黑体"/>
              </a:rPr>
              <a:t>厦门企业分布明显，IT互联网分布各大软件园，金融企业集中于轮渡思北一条，而传统企业则分布于湖里与岛外。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-76200" y="2273300"/>
            <a:ext cx="3429000" cy="10414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41000"/>
              </a:lnSpc>
            </a:pPr>
            <a:r>
              <a:rPr lang="en-US" sz="2200" b="true" spc="310">
                <a:solidFill>
                  <a:srgbClr val="323232"/>
                </a:solidFill>
                <a:latin typeface="黑体"/>
              </a:rPr>
              <a:t>形势</a:t>
            </a:r>
          </a:p>
          <a:p>
            <a:pPr algn="ctr">
              <a:lnSpc>
                <a:spcPct val="141000"/>
              </a:lnSpc>
            </a:pPr>
            <a:r>
              <a:rPr lang="en-US" sz="2200" b="true" spc="310">
                <a:solidFill>
                  <a:srgbClr val="323232"/>
                </a:solidFill>
                <a:latin typeface="黑体"/>
              </a:rPr>
              <a:t/>
            </a:r>
            <a:r>
              <a:rPr lang="en-US" sz="2200" b="true" spc="310">
                <a:solidFill>
                  <a:srgbClr val="323232"/>
                </a:solidFill>
                <a:latin typeface="黑体"/>
              </a:rPr>
              <a:t>严峻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-50800" y="4102100"/>
            <a:ext cx="3429000" cy="10414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41000"/>
              </a:lnSpc>
            </a:pPr>
            <a:r>
              <a:rPr lang="en-US" sz="2200" b="true" spc="310">
                <a:solidFill>
                  <a:srgbClr val="323232"/>
                </a:solidFill>
                <a:latin typeface="黑体"/>
              </a:rPr>
              <a:t>经济</a:t>
            </a:r>
          </a:p>
          <a:p>
            <a:pPr algn="ctr">
              <a:lnSpc>
                <a:spcPct val="141000"/>
              </a:lnSpc>
            </a:pPr>
            <a:r>
              <a:rPr lang="en-US" sz="2200" b="true" spc="310">
                <a:solidFill>
                  <a:srgbClr val="323232"/>
                </a:solidFill>
                <a:latin typeface="黑体"/>
              </a:rPr>
              <a:t/>
            </a:r>
            <a:r>
              <a:rPr lang="en-US" sz="2200" b="true" spc="310">
                <a:solidFill>
                  <a:srgbClr val="323232"/>
                </a:solidFill>
                <a:latin typeface="黑体"/>
              </a:rPr>
              <a:t>下行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-76200" y="6057900"/>
            <a:ext cx="3429000" cy="10414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41000"/>
              </a:lnSpc>
            </a:pPr>
            <a:r>
              <a:rPr lang="en-US" sz="2200" b="true" spc="310">
                <a:solidFill>
                  <a:srgbClr val="323232"/>
                </a:solidFill>
                <a:latin typeface="黑体"/>
              </a:rPr>
              <a:t>区块</a:t>
            </a:r>
          </a:p>
          <a:p>
            <a:pPr algn="ctr">
              <a:lnSpc>
                <a:spcPct val="141000"/>
              </a:lnSpc>
            </a:pPr>
            <a:r>
              <a:rPr lang="en-US" sz="2200" b="true" spc="310">
                <a:solidFill>
                  <a:srgbClr val="323232"/>
                </a:solidFill>
                <a:latin typeface="黑体"/>
              </a:rPr>
              <a:t/>
            </a:r>
            <a:r>
              <a:rPr lang="en-US" sz="2200" b="true" spc="310">
                <a:solidFill>
                  <a:srgbClr val="323232"/>
                </a:solidFill>
                <a:latin typeface="黑体"/>
              </a:rPr>
              <a:t>明显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00"/>
            <a:ext cx="5130800" cy="9220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3200400"/>
            <a:ext cx="2133600" cy="2768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00100" y="3314700"/>
            <a:ext cx="3556000" cy="25527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1955800" y="3594100"/>
            <a:ext cx="1219200" cy="20320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84000"/>
              </a:lnSpc>
            </a:pPr>
            <a:r>
              <a:rPr lang="en-US" sz="3600" b="true">
                <a:solidFill>
                  <a:srgbClr val="000000"/>
                </a:solidFill>
                <a:latin typeface="黑体"/>
              </a:rPr>
              <a:t>活</a:t>
            </a:r>
            <a:r>
              <a:rPr lang="en-US" sz="3600" b="true">
                <a:solidFill>
                  <a:srgbClr val="000000"/>
                </a:solidFill>
                <a:latin typeface="黑体"/>
              </a:rPr>
              <a:t>动</a:t>
            </a:r>
            <a:r>
              <a:rPr lang="en-US" sz="3600" b="true">
                <a:solidFill>
                  <a:srgbClr val="000000"/>
                </a:solidFill>
                <a:latin typeface="黑体"/>
              </a:rPr>
              <a:t>目</a:t>
            </a:r>
            <a:r>
              <a:rPr lang="en-US" sz="3600" b="true">
                <a:solidFill>
                  <a:srgbClr val="000000"/>
                </a:solidFill>
                <a:latin typeface="黑体"/>
              </a:rPr>
              <a:t>的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6121400" y="3390900"/>
            <a:ext cx="9664700" cy="29464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47000"/>
              </a:lnSpc>
            </a:pPr>
            <a:r>
              <a:rPr lang="en-US" sz="2000" spc="388">
                <a:solidFill>
                  <a:srgbClr val="000000"/>
                </a:solidFill>
                <a:latin typeface="黑体"/>
              </a:rPr>
              <a:t> </a:t>
            </a:r>
          </a:p>
          <a:p>
            <a:pPr algn="l">
              <a:lnSpc>
                <a:spcPct val="147000"/>
              </a:lnSpc>
            </a:pPr>
            <a:r>
              <a:rPr lang="en-US" sz="2000" spc="388">
                <a:solidFill>
                  <a:srgbClr val="000000"/>
                </a:solidFill>
                <a:latin typeface="黑体"/>
              </a:rPr>
              <a:t/>
            </a:r>
            <a:r>
              <a:rPr lang="en-US" sz="2000" spc="388">
                <a:solidFill>
                  <a:srgbClr val="000000"/>
                </a:solidFill>
                <a:latin typeface="黑体"/>
              </a:rPr>
              <a:t>▪  为即将毕业的学生提供展示自己才能的机会</a:t>
            </a:r>
          </a:p>
          <a:p>
            <a:pPr algn="l">
              <a:lnSpc>
                <a:spcPct val="147000"/>
              </a:lnSpc>
            </a:pPr>
            <a:r>
              <a:rPr lang="en-US" sz="2000" spc="388">
                <a:solidFill>
                  <a:srgbClr val="000000"/>
                </a:solidFill>
                <a:latin typeface="黑体"/>
              </a:rPr>
              <a:t/>
            </a:r>
            <a:r>
              <a:rPr lang="en-US" sz="2000" spc="388">
                <a:solidFill>
                  <a:srgbClr val="000000"/>
                </a:solidFill>
                <a:latin typeface="黑体"/>
              </a:rPr>
              <a:t>▪  让就业者清晰的认识自己，选择正确的职场方向</a:t>
            </a:r>
          </a:p>
          <a:p>
            <a:pPr algn="l">
              <a:lnSpc>
                <a:spcPct val="147000"/>
              </a:lnSpc>
            </a:pPr>
            <a:r>
              <a:rPr lang="en-US" sz="2000" spc="388">
                <a:solidFill>
                  <a:srgbClr val="000000"/>
                </a:solidFill>
                <a:latin typeface="黑体"/>
              </a:rPr>
              <a:t/>
            </a:r>
            <a:r>
              <a:rPr lang="en-US" sz="2000" spc="388">
                <a:solidFill>
                  <a:srgbClr val="000000"/>
                </a:solidFill>
                <a:latin typeface="黑体"/>
              </a:rPr>
              <a:t>▪  让就业者认识到理想和现实的区别，充分准备应对新的挑战</a:t>
            </a:r>
          </a:p>
          <a:p>
            <a:pPr algn="l">
              <a:lnSpc>
                <a:spcPct val="147000"/>
              </a:lnSpc>
            </a:pPr>
            <a:r>
              <a:rPr lang="en-US" sz="2000" spc="388">
                <a:solidFill>
                  <a:srgbClr val="000000"/>
                </a:solidFill>
                <a:latin typeface="黑体"/>
              </a:rPr>
              <a:t/>
            </a:r>
            <a:r>
              <a:rPr lang="en-US" sz="2000" spc="388">
                <a:solidFill>
                  <a:srgbClr val="000000"/>
                </a:solidFill>
                <a:latin typeface="黑体"/>
              </a:rPr>
              <a:t>▪  让更多的人了解如何丰富充实自己的人生</a:t>
            </a:r>
          </a:p>
          <a:p>
            <a:pPr algn="l">
              <a:lnSpc>
                <a:spcPct val="147000"/>
              </a:lnSpc>
            </a:pPr>
            <a:r>
              <a:rPr lang="en-US" sz="2000" spc="388">
                <a:solidFill>
                  <a:srgbClr val="000000"/>
                </a:solidFill>
                <a:latin typeface="黑体"/>
              </a:rPr>
              <a:t/>
            </a:r>
            <a:r>
              <a:rPr lang="en-US" sz="2000" spc="388">
                <a:solidFill>
                  <a:srgbClr val="000000"/>
                </a:solidFill>
                <a:latin typeface="黑体"/>
              </a:rPr>
              <a:t>▪  从活动中获得更多的人生经验</a:t>
            </a:r>
          </a:p>
          <a:p>
            <a:pPr algn="l">
              <a:lnSpc>
                <a:spcPct val="147000"/>
              </a:lnSpc>
            </a:pPr>
            <a:r>
              <a:rPr lang="en-US" sz="2000" spc="388">
                <a:solidFill>
                  <a:srgbClr val="000000"/>
                </a:solidFill>
                <a:latin typeface="黑体"/>
              </a:rPr>
              <a:t/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121400" y="3187700"/>
            <a:ext cx="7112000" cy="5334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800" b="true" spc="501">
                <a:solidFill>
                  <a:srgbClr val="000000"/>
                </a:solidFill>
                <a:latin typeface="黑体"/>
              </a:rPr>
              <a:t>我们希望活动形成的社会效应：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66700"/>
            <a:ext cx="5461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6700"/>
            <a:ext cx="1905000" cy="7366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>
            <a:off x="1104900" y="355600"/>
            <a:ext cx="1816100" cy="5334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活动亮点</a:t>
            </a:r>
          </a:p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17600"/>
            <a:ext cx="2514600" cy="3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0100" y="0"/>
            <a:ext cx="5422900" cy="91440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>
            <a:off x="4114800" y="3149600"/>
            <a:ext cx="4445000" cy="7493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323232"/>
                </a:solidFill>
                <a:latin typeface="黑体"/>
              </a:rPr>
              <a:t>将职场的基本形式在网络中与现实中完全展现</a:t>
            </a:r>
          </a:p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102100" y="2514600"/>
            <a:ext cx="34290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精准定位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1765300" y="6477000"/>
            <a:ext cx="3911600" cy="7493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323232"/>
                </a:solidFill>
                <a:latin typeface="黑体"/>
              </a:rPr>
              <a:t>聚焦年轻群体，并为其量身定制就业机会</a:t>
            </a:r>
          </a:p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1765300" y="5905500"/>
            <a:ext cx="34290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形式新颖</a:t>
            </a:r>
          </a:p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7315200" y="6477000"/>
            <a:ext cx="3505200" cy="7493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000" spc="300">
                <a:solidFill>
                  <a:srgbClr val="323232"/>
                </a:solidFill>
                <a:latin typeface="黑体"/>
              </a:rPr>
              <a:t>提供高端机会，降低圆梦门槛</a:t>
            </a:r>
          </a:p>
          <a:p>
            <a:pPr algn="l">
              <a:lnSpc>
                <a:spcPct val="112500"/>
              </a:lnSpc>
            </a:pPr>
            <a:r>
              <a:rPr lang="en-US" sz="2000" spc="300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7315200" y="5905500"/>
            <a:ext cx="34290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创造机遇</a:t>
            </a:r>
          </a:p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2768600" y="2641600"/>
            <a:ext cx="1079500" cy="1092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500" y="6007100"/>
            <a:ext cx="1079500" cy="1092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0" y="6007100"/>
            <a:ext cx="1079500" cy="1092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572000"/>
            <a:ext cx="10947400" cy="50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3441700" y="6870700"/>
            <a:ext cx="4559300" cy="50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2971800" y="2844800"/>
            <a:ext cx="660400" cy="673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1100" y="6235700"/>
            <a:ext cx="622300" cy="635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100" y="6223000"/>
            <a:ext cx="6858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7454900"/>
            <a:ext cx="2222500" cy="63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3340100"/>
            <a:ext cx="2222500" cy="63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00" y="5321300"/>
            <a:ext cx="2222500" cy="63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66700"/>
            <a:ext cx="546100" cy="723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66700"/>
            <a:ext cx="1905000" cy="7366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>
            <a:off x="1104900" y="355600"/>
            <a:ext cx="1816100" cy="5334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活动构想</a:t>
            </a:r>
          </a:p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17600"/>
            <a:ext cx="2514600" cy="38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216400" y="5334000"/>
            <a:ext cx="7848600" cy="330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800" y="2628900"/>
            <a:ext cx="1435100" cy="14478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>
            <a:off x="9575800" y="3213100"/>
            <a:ext cx="5207000" cy="7493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000">
                <a:solidFill>
                  <a:srgbClr val="323232"/>
                </a:solidFill>
                <a:latin typeface="黑体"/>
              </a:rPr>
              <a:t>厦门知名互联网企业</a:t>
            </a:r>
          </a:p>
          <a:p>
            <a:pPr algn="l">
              <a:lnSpc>
                <a:spcPct val="112500"/>
              </a:lnSpc>
            </a:pPr>
            <a:r>
              <a:rPr lang="en-US" sz="2000">
                <a:solidFill>
                  <a:srgbClr val="323232"/>
                </a:solidFill>
                <a:latin typeface="黑体"/>
              </a:rPr>
              <a:t/>
            </a:r>
            <a:r>
              <a:rPr lang="en-US" sz="2000">
                <a:solidFill>
                  <a:srgbClr val="323232"/>
                </a:solidFill>
                <a:latin typeface="黑体"/>
              </a:rPr>
              <a:t>厦门六大高校学生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9575800" y="2628900"/>
            <a:ext cx="3429000" cy="5334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目标人群</a:t>
            </a:r>
          </a:p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800" y="6731000"/>
            <a:ext cx="1435100" cy="14478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>
            <a:off x="9575800" y="7340600"/>
            <a:ext cx="5207000" cy="7493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323232"/>
                </a:solidFill>
                <a:latin typeface="黑体"/>
              </a:rPr>
              <a:t>英雄背后的故事——线上篇</a:t>
            </a:r>
          </a:p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323232"/>
                </a:solidFill>
                <a:latin typeface="黑体"/>
              </a:rPr>
              <a:t/>
            </a:r>
            <a:r>
              <a:rPr lang="en-US" sz="2000" spc="312">
                <a:solidFill>
                  <a:srgbClr val="323232"/>
                </a:solidFill>
                <a:latin typeface="黑体"/>
              </a:rPr>
              <a:t>职场英雄校园行——线下篇</a:t>
            </a:r>
          </a:p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9575800" y="6731000"/>
            <a:ext cx="34290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活动流程</a:t>
            </a:r>
          </a:p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800" y="4622800"/>
            <a:ext cx="1435100" cy="14478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>
            <a:off x="1473200" y="5372100"/>
            <a:ext cx="5207000" cy="3810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r">
              <a:lnSpc>
                <a:spcPct val="112500"/>
              </a:lnSpc>
            </a:pPr>
            <a:r>
              <a:rPr lang="en-US" sz="2000" spc="328">
                <a:solidFill>
                  <a:srgbClr val="323232"/>
                </a:solidFill>
                <a:latin typeface="黑体"/>
              </a:rPr>
              <a:t>探访——名企值多少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3238500" y="4800600"/>
            <a:ext cx="3429000" cy="5334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活动形式</a:t>
            </a:r>
          </a:p>
          <a:p>
            <a:pPr algn="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5600" y="4838700"/>
            <a:ext cx="1270000" cy="977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4394200" y="2857500"/>
            <a:ext cx="1270000" cy="977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4394200" y="6972300"/>
            <a:ext cx="1270000" cy="9779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>
            <a:off x="7721600" y="2768600"/>
            <a:ext cx="762000" cy="12192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6400" b="true">
                <a:solidFill>
                  <a:srgbClr val="FFFFFF"/>
                </a:solidFill>
                <a:latin typeface="黑体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7772400" y="4737100"/>
            <a:ext cx="762000" cy="12192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6400" b="true">
                <a:solidFill>
                  <a:srgbClr val="FFFFFF"/>
                </a:solidFill>
                <a:latin typeface="黑体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7759700" y="6858000"/>
            <a:ext cx="762000" cy="12192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6400" b="true">
                <a:solidFill>
                  <a:srgbClr val="FFFFFF"/>
                </a:solidFill>
                <a:latin typeface="黑体"/>
              </a:rPr>
              <a:t>3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1460500" y="5778500"/>
            <a:ext cx="5207000" cy="3810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r">
              <a:lnSpc>
                <a:spcPct val="112500"/>
              </a:lnSpc>
            </a:pPr>
            <a:r>
              <a:rPr lang="en-US" sz="2000" spc="328">
                <a:solidFill>
                  <a:srgbClr val="323232"/>
                </a:solidFill>
                <a:latin typeface="黑体"/>
              </a:rPr>
              <a:t>专访——BOSS在线问答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1473200" y="6235700"/>
            <a:ext cx="5207000" cy="3810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r">
              <a:lnSpc>
                <a:spcPct val="112500"/>
              </a:lnSpc>
            </a:pPr>
            <a:r>
              <a:rPr lang="en-US" sz="2000" spc="328">
                <a:solidFill>
                  <a:srgbClr val="323232"/>
                </a:solidFill>
                <a:latin typeface="黑体"/>
              </a:rPr>
              <a:t>沙龙——线下分享及面聊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66700"/>
            <a:ext cx="5461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6700"/>
            <a:ext cx="1905000" cy="7366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>
            <a:off x="1104900" y="355600"/>
            <a:ext cx="18161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活动要素</a:t>
            </a:r>
          </a:p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17600"/>
            <a:ext cx="2514600" cy="381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371600" y="3048000"/>
            <a:ext cx="3797300" cy="3810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r">
              <a:lnSpc>
                <a:spcPct val="112500"/>
              </a:lnSpc>
            </a:pPr>
            <a:r>
              <a:rPr lang="en-US" sz="2000" spc="268">
                <a:solidFill>
                  <a:srgbClr val="323232"/>
                </a:solidFill>
                <a:latin typeface="黑体"/>
              </a:rPr>
              <a:t>职场英雄校园行</a:t>
            </a:r>
          </a:p>
          <a:p>
            <a:pPr algn="r">
              <a:lnSpc>
                <a:spcPct val="112500"/>
              </a:lnSpc>
            </a:pPr>
            <a:r>
              <a:rPr lang="en-US" sz="2000" spc="268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1739900" y="2400300"/>
            <a:ext cx="3429000" cy="5334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活动品牌</a:t>
            </a:r>
          </a:p>
          <a:p>
            <a:pPr algn="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00" y="2743200"/>
            <a:ext cx="4508500" cy="45212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>
            <a:off x="1231900" y="6604000"/>
            <a:ext cx="3937000" cy="3810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r">
              <a:lnSpc>
                <a:spcPct val="112500"/>
              </a:lnSpc>
            </a:pPr>
            <a:r>
              <a:rPr lang="en-US" sz="2000" spc="312">
                <a:solidFill>
                  <a:srgbClr val="323232"/>
                </a:solidFill>
                <a:latin typeface="黑体"/>
              </a:rPr>
              <a:t>厦门六大高校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1739900" y="6019800"/>
            <a:ext cx="3429000" cy="5334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活动地点</a:t>
            </a:r>
          </a:p>
          <a:p>
            <a:pPr algn="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11188700" y="2984500"/>
            <a:ext cx="3797300" cy="7493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323232"/>
                </a:solidFill>
                <a:latin typeface="黑体"/>
              </a:rPr>
              <a:t>现在，发现你的优势——职场正能量    BOSS面对面</a:t>
            </a:r>
          </a:p>
          <a:p>
            <a:pPr algn="l">
              <a:lnSpc>
                <a:spcPct val="112500"/>
              </a:lnSpc>
            </a:pPr>
            <a:r>
              <a:rPr lang="en-US" sz="2000" spc="312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11188700" y="2400300"/>
            <a:ext cx="34290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活动主题</a:t>
            </a:r>
          </a:p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11188700" y="6604000"/>
            <a:ext cx="3937000" cy="3810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000" spc="328">
                <a:solidFill>
                  <a:srgbClr val="323232"/>
                </a:solidFill>
                <a:latin typeface="黑体"/>
              </a:rPr>
              <a:t>3-4月</a:t>
            </a:r>
          </a:p>
          <a:p>
            <a:pPr algn="l">
              <a:lnSpc>
                <a:spcPct val="112500"/>
              </a:lnSpc>
            </a:pPr>
            <a:r>
              <a:rPr lang="en-US" sz="2000" spc="328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11188700" y="6019800"/>
            <a:ext cx="34290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活动时间</a:t>
            </a:r>
          </a:p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6477000" y="3263900"/>
            <a:ext cx="698500" cy="6858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3600" b="true">
                <a:solidFill>
                  <a:srgbClr val="FFFFFF"/>
                </a:solidFill>
                <a:latin typeface="黑体"/>
              </a:rPr>
              <a:t>A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9055100" y="3225800"/>
            <a:ext cx="698500" cy="6858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3600" b="true">
                <a:solidFill>
                  <a:srgbClr val="FFFFFF"/>
                </a:solidFill>
                <a:latin typeface="黑体"/>
              </a:rPr>
              <a:t>B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6438900" y="5956300"/>
            <a:ext cx="698500" cy="6858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3600" b="true">
                <a:solidFill>
                  <a:srgbClr val="FFFFFF"/>
                </a:solidFill>
                <a:latin typeface="黑体"/>
              </a:rPr>
              <a:t>C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9156700" y="5943600"/>
            <a:ext cx="698500" cy="6858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3600" b="true">
                <a:solidFill>
                  <a:srgbClr val="FFFFFF"/>
                </a:solidFill>
                <a:latin typeface="黑体"/>
              </a:rPr>
              <a:t>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66700"/>
            <a:ext cx="5461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6700"/>
            <a:ext cx="3314700" cy="7493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>
            <a:off x="1117600" y="355600"/>
            <a:ext cx="36195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主题说明</a:t>
            </a:r>
          </a:p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17600"/>
            <a:ext cx="39243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800" y="1854200"/>
            <a:ext cx="8280400" cy="63627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>
            <a:off x="1117600" y="2908300"/>
            <a:ext cx="8318500" cy="35433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31250"/>
              </a:lnSpc>
            </a:pPr>
            <a:r>
              <a:rPr lang="en-US" sz="2000" spc="581">
                <a:solidFill>
                  <a:srgbClr val="323232"/>
                </a:solidFill>
                <a:latin typeface="黑体"/>
              </a:rPr>
              <a:t>从象牙塔走入社会大学，修的不再是学分，而是真正的能力，包括</a:t>
            </a:r>
            <a:r>
              <a:rPr lang="en-US" sz="2000" b="true" spc="581">
                <a:solidFill>
                  <a:srgbClr val="323232"/>
                </a:solidFill>
                <a:latin typeface="黑体"/>
              </a:rPr>
              <a:t>才干、技能、知识</a:t>
            </a:r>
            <a:r>
              <a:rPr lang="en-US" sz="2000" spc="581">
                <a:solidFill>
                  <a:srgbClr val="323232"/>
                </a:solidFill>
                <a:latin typeface="黑体"/>
              </a:rPr>
              <a:t>。而做为准备或即将进入职场的菜鸟，站在十字路口，他需要的更多是帮助和指引，避免更多的错误与弯路。如何让自己在众多的求职者中脱颖而出，如何让自己在简历海洋中浮出水面，如果让老板选择我，如何正确的认识自己，摆正心态，如何做好人生中的每一次选择……老板、HR、行业达人，集结他们的力量为职场菜鸟领航，帮助</a:t>
            </a:r>
            <a:r>
              <a:rPr lang="en-US" sz="2000" b="true" spc="581">
                <a:solidFill>
                  <a:srgbClr val="323232"/>
                </a:solidFill>
                <a:latin typeface="黑体"/>
              </a:rPr>
              <a:t>大家发现自己的优势</a:t>
            </a:r>
            <a:r>
              <a:rPr lang="en-US" sz="2000" spc="581">
                <a:solidFill>
                  <a:srgbClr val="323232"/>
                </a:solidFill>
                <a:latin typeface="黑体"/>
              </a:rPr>
              <a:t>！</a:t>
            </a:r>
          </a:p>
          <a:p>
            <a:pPr algn="l">
              <a:lnSpc>
                <a:spcPct val="131250"/>
              </a:lnSpc>
            </a:pPr>
            <a:r>
              <a:rPr lang="en-US" sz="2000" spc="581">
                <a:solidFill>
                  <a:srgbClr val="323232"/>
                </a:solidFill>
                <a:latin typeface="黑体"/>
              </a:rP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66700"/>
            <a:ext cx="5461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6700"/>
            <a:ext cx="3314700" cy="7493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>
            <a:off x="1117600" y="355600"/>
            <a:ext cx="36195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主题说明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17600"/>
            <a:ext cx="39243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8800" y="1778000"/>
            <a:ext cx="8280400" cy="63627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>
            <a:off x="1117600" y="2908300"/>
            <a:ext cx="8318500" cy="31242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l">
              <a:lnSpc>
                <a:spcPct val="131250"/>
              </a:lnSpc>
            </a:pPr>
            <a:r>
              <a:rPr lang="en-US" sz="2000" spc="581">
                <a:solidFill>
                  <a:srgbClr val="323232"/>
                </a:solidFill>
                <a:latin typeface="黑体"/>
              </a:rPr>
              <a:t>活动借由企业与管理者的影响力</a:t>
            </a:r>
            <a:r>
              <a:rPr lang="en-US" sz="2000" b="true" spc="581">
                <a:solidFill>
                  <a:srgbClr val="323232"/>
                </a:solidFill>
                <a:latin typeface="黑体"/>
              </a:rPr>
              <a:t>深入剖析职场</a:t>
            </a:r>
            <a:r>
              <a:rPr lang="en-US" sz="2000" spc="581">
                <a:solidFill>
                  <a:srgbClr val="323232"/>
                </a:solidFill>
                <a:latin typeface="黑体"/>
              </a:rPr>
              <a:t>问题，把自己走过的路与学生们分享，再由企业HR从专业角度与经验浅出</a:t>
            </a:r>
            <a:r>
              <a:rPr lang="en-US" sz="2000" b="true" spc="581">
                <a:solidFill>
                  <a:srgbClr val="323232"/>
                </a:solidFill>
                <a:latin typeface="黑体"/>
              </a:rPr>
              <a:t>职场正能量</a:t>
            </a:r>
            <a:r>
              <a:rPr lang="en-US" sz="2000" spc="581">
                <a:solidFill>
                  <a:srgbClr val="323232"/>
                </a:solidFill>
                <a:latin typeface="黑体"/>
              </a:rPr>
              <a:t>，初入职场需要积累的</a:t>
            </a:r>
            <a:r>
              <a:rPr lang="en-US" sz="2000" b="true" spc="581">
                <a:solidFill>
                  <a:srgbClr val="323232"/>
                </a:solidFill>
                <a:latin typeface="黑体"/>
              </a:rPr>
              <a:t>经验与能力</a:t>
            </a:r>
            <a:r>
              <a:rPr lang="en-US" sz="2000" spc="581">
                <a:solidFill>
                  <a:srgbClr val="323232"/>
                </a:solidFill>
                <a:latin typeface="黑体"/>
              </a:rPr>
              <a:t>，在团队作战中让自己崭露头角。活动中穿插现场真人招聘秀，让氛围更有互动性，也让学生有机会与企业主面对面交流，跑过</a:t>
            </a:r>
            <a:r>
              <a:rPr lang="en-US" sz="2000" b="true" spc="581">
                <a:solidFill>
                  <a:srgbClr val="323232"/>
                </a:solidFill>
                <a:latin typeface="黑体"/>
              </a:rPr>
              <a:t>投递简历</a:t>
            </a:r>
            <a:r>
              <a:rPr lang="en-US" sz="2000" spc="581">
                <a:solidFill>
                  <a:srgbClr val="323232"/>
                </a:solidFill>
                <a:latin typeface="黑体"/>
              </a:rPr>
              <a:t>等各种环节，为自己争取职场PASS卡，也为自己积累勇气与经验。</a:t>
            </a:r>
          </a:p>
          <a:p>
            <a:pPr algn="l">
              <a:lnSpc>
                <a:spcPct val="131250"/>
              </a:lnSpc>
            </a:pPr>
            <a:r>
              <a:rPr lang="en-US" sz="2000" spc="581">
                <a:solidFill>
                  <a:srgbClr val="323232"/>
                </a:solidFill>
                <a:latin typeface="黑体"/>
              </a:rP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66700"/>
            <a:ext cx="546100" cy="72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6700"/>
            <a:ext cx="2349500" cy="7493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>
            <a:off x="1104900" y="355600"/>
            <a:ext cx="2222500" cy="5334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活动嘉宾介绍</a:t>
            </a:r>
          </a:p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17600"/>
            <a:ext cx="29591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-25400" y="2438400"/>
            <a:ext cx="4089400" cy="3797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000" y="2438400"/>
            <a:ext cx="4089400" cy="3797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140700" y="2438400"/>
            <a:ext cx="4089400" cy="3797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12230100" y="2438400"/>
            <a:ext cx="4089400" cy="37973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>
            <a:off x="546100" y="6527800"/>
            <a:ext cx="34290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王小明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546100" y="7112000"/>
            <a:ext cx="3429000" cy="3810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000">
                <a:solidFill>
                  <a:srgbClr val="323232"/>
                </a:solidFill>
                <a:latin typeface="黑体"/>
              </a:rPr>
              <a:t>香菇街CEO</a:t>
            </a:r>
          </a:p>
          <a:p>
            <a:pPr algn="ctr">
              <a:lnSpc>
                <a:spcPct val="112500"/>
              </a:lnSpc>
            </a:pPr>
            <a:r>
              <a:rPr lang="en-US" sz="2000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394200" y="6527800"/>
            <a:ext cx="34290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陈明沉</a:t>
            </a:r>
          </a:p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394200" y="7112000"/>
            <a:ext cx="3429000" cy="3810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000">
                <a:solidFill>
                  <a:srgbClr val="323232"/>
                </a:solidFill>
                <a:latin typeface="黑体"/>
              </a:rPr>
              <a:t>大渝网COO</a:t>
            </a:r>
          </a:p>
          <a:p>
            <a:pPr algn="ctr">
              <a:lnSpc>
                <a:spcPct val="112500"/>
              </a:lnSpc>
            </a:pPr>
            <a:r>
              <a:rPr lang="en-US" sz="2000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8470900" y="6527800"/>
            <a:ext cx="34290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章书亿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8470900" y="7112000"/>
            <a:ext cx="3429000" cy="3810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000">
                <a:solidFill>
                  <a:srgbClr val="323232"/>
                </a:solidFill>
                <a:latin typeface="黑体"/>
              </a:rPr>
              <a:t>东南融通 HR总监</a:t>
            </a:r>
          </a:p>
          <a:p>
            <a:pPr algn="ctr">
              <a:lnSpc>
                <a:spcPct val="112500"/>
              </a:lnSpc>
            </a:pPr>
            <a:r>
              <a:rPr lang="en-US" sz="2000">
                <a:solidFill>
                  <a:srgbClr val="323232"/>
                </a:solidFill>
                <a:latin typeface="黑体"/>
              </a:rPr>
              <a:t/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12560300" y="6527800"/>
            <a:ext cx="3429000" cy="5207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800" b="true">
                <a:solidFill>
                  <a:srgbClr val="323232"/>
                </a:solidFill>
                <a:latin typeface="黑体"/>
              </a:rPr>
              <a:t>何书桓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12560300" y="7112000"/>
            <a:ext cx="3429000" cy="381000"/>
          </a:xfrm>
          <a:prstGeom prst="rect">
            <a:avLst/>
          </a:prstGeom>
        </p:spPr>
        <p:txBody>
          <a:bodyPr anchor="t" rtlCol="false" tIns="0" lIns="0" bIns="0" rIns="0"/>
          <a:lstStyle/>
          <a:p>
            <a:pPr algn="ctr">
              <a:lnSpc>
                <a:spcPct val="112500"/>
              </a:lnSpc>
            </a:pPr>
            <a:r>
              <a:rPr lang="en-US" sz="2000">
                <a:solidFill>
                  <a:srgbClr val="323232"/>
                </a:solidFill>
                <a:latin typeface="黑体"/>
              </a:rPr>
              <a:t>小猪网 产品总监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2019-04-19T10:55:44Z</dcterms:created>
  <dcterms:modified xsi:type="dcterms:W3CDTF">2019-04-19T10:55:44Z</dcterms:modified>
  <cp:revision>1</cp:revision>
</cp:coreProperties>
</file>