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92" autoAdjust="0"/>
  </p:normalViewPr>
  <p:slideViewPr>
    <p:cSldViewPr snapToGrid="0" snapToObjects="1">
      <p:cViewPr varScale="1">
        <p:scale>
          <a:sx n="93" d="100"/>
          <a:sy n="93" d="100"/>
        </p:scale>
        <p:origin x="240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19" Type="http://schemas.openxmlformats.org/officeDocument/2006/relationships/presProps" Target="presProps.xml" /><Relationship Id="rId20" Type="http://schemas.openxmlformats.org/officeDocument/2006/relationships/viewProps" Target="viewProps.xml" /><Relationship Id="rId21" Type="http://schemas.openxmlformats.org/officeDocument/2006/relationships/theme" Target="theme/theme1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Route53:</a:t>
            </a:r>
            <a:r>
              <a:rPr/>
              <a:t> </a:t>
            </a:r>
            <a:r>
              <a:rPr/>
              <a:t>DNS</a:t>
            </a:r>
            <a:r>
              <a:rPr/>
              <a:t> </a:t>
            </a:r>
            <a:r>
              <a:rPr/>
              <a:t>Service,</a:t>
            </a:r>
            <a:r>
              <a:rPr/>
              <a:t> </a:t>
            </a:r>
            <a:r>
              <a:rPr/>
              <a:t>Registrat,</a:t>
            </a:r>
            <a:r>
              <a:rPr/>
              <a:t> </a:t>
            </a:r>
            <a:r>
              <a:rPr/>
              <a:t>Routing</a:t>
            </a:r>
            <a:r>
              <a:rPr/>
              <a:t> </a:t>
            </a:r>
            <a:r>
              <a:rPr/>
              <a:t>Policies,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Hosted</a:t>
            </a:r>
            <a:r>
              <a:rPr/>
              <a:t> </a:t>
            </a:r>
            <a:r>
              <a:rPr/>
              <a:t>Zones</a:t>
            </a:r>
          </a:p>
          <a:p>
            <a:pPr lvl="0" marL="0" indent="0">
              <a:buNone/>
            </a:pPr>
          </a:p>
          <a:p>
            <a:pPr lvl="1"/>
            <a:r>
              <a:rPr/>
              <a:t>CloudFront: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Network,</a:t>
            </a:r>
            <a:r>
              <a:rPr/>
              <a:t> </a:t>
            </a:r>
            <a:r>
              <a:rPr/>
              <a:t>DDoS</a:t>
            </a:r>
            <a:r>
              <a:rPr/>
              <a:t> </a:t>
            </a:r>
            <a:r>
              <a:rPr/>
              <a:t>protection,</a:t>
            </a:r>
            <a:r>
              <a:rPr/>
              <a:t> </a:t>
            </a:r>
            <a:r>
              <a:rPr/>
              <a:t>CNAME</a:t>
            </a:r>
            <a:r>
              <a:rPr/>
              <a:t> </a:t>
            </a:r>
            <a:r>
              <a:rPr/>
              <a:t>capability,</a:t>
            </a:r>
            <a:r>
              <a:rPr/>
              <a:t> </a:t>
            </a:r>
            <a:r>
              <a:rPr/>
              <a:t>S3</a:t>
            </a:r>
            <a:r>
              <a:rPr/>
              <a:t> </a:t>
            </a:r>
            <a:r>
              <a:rPr/>
              <a:t>Protection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S3: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capability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server-side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support</a:t>
            </a:r>
          </a:p>
          <a:p>
            <a:pPr lvl="0" marL="0" indent="0">
              <a:buNone/>
            </a:pPr>
          </a:p>
          <a:p>
            <a:pPr lvl="1"/>
            <a:r>
              <a:rPr/>
              <a:t>Cognito:</a:t>
            </a:r>
            <a:r>
              <a:rPr/>
              <a:t> </a:t>
            </a:r>
            <a:r>
              <a:rPr/>
              <a:t>User-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indentity</a:t>
            </a:r>
            <a:r>
              <a:rPr/>
              <a:t> </a:t>
            </a:r>
            <a:r>
              <a:rPr/>
              <a:t>pool,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SAML,</a:t>
            </a:r>
            <a:r>
              <a:rPr/>
              <a:t> </a:t>
            </a:r>
            <a:r>
              <a:rPr/>
              <a:t>OpenID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JWT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AppSync:</a:t>
            </a:r>
            <a:r>
              <a:rPr/>
              <a:t> </a:t>
            </a:r>
            <a:r>
              <a:rPr/>
              <a:t>flexible</a:t>
            </a:r>
            <a:r>
              <a:rPr/>
              <a:t> </a:t>
            </a:r>
            <a:r>
              <a:rPr/>
              <a:t>API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real-time</a:t>
            </a:r>
            <a:r>
              <a:rPr/>
              <a:t> </a:t>
            </a:r>
            <a:r>
              <a:rPr/>
              <a:t>apps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GrapQL</a:t>
            </a:r>
          </a:p>
          <a:p>
            <a:pPr lvl="0" marL="0" indent="0">
              <a:buNone/>
            </a:pPr>
          </a:p>
          <a:p>
            <a:pPr lvl="1"/>
            <a:r>
              <a:rPr/>
              <a:t>DynamoDB:</a:t>
            </a:r>
            <a:r>
              <a:rPr/>
              <a:t> </a:t>
            </a:r>
            <a:r>
              <a:rPr/>
              <a:t>NoSQL</a:t>
            </a:r>
            <a:r>
              <a:rPr/>
              <a:t> </a:t>
            </a:r>
            <a:r>
              <a:rPr/>
              <a:t>DB,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API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https://dev.to/aws/10-minute-tutorial-creating-a-serverless-express-web-server-api-29j7</a:t>
            </a:r>
            <a:r>
              <a:rPr/>
              <a:t> </a:t>
            </a:r>
            <a:r>
              <a:rPr/>
              <a:t>https://github.com/dabit3/awesome-aws-amplify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Amplify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Rout53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CF</a:t>
            </a:r>
            <a:r>
              <a:rPr/>
              <a:t> </a:t>
            </a:r>
            <a:r>
              <a:rPr/>
              <a:t>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04.03.2020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MeetUp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Amplify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Architectural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Backend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Appsync</a:t>
            </a:r>
          </a:p>
        </p:txBody>
      </p:sp>
      <p:pic>
        <p:nvPicPr>
          <p:cNvPr descr="./img/appsyn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41500"/>
            <a:ext cx="81280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Appsync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(CDK)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375 lines of code 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CLI</a:t>
            </a:r>
            <a:r>
              <a:rPr/>
              <a:t> </a:t>
            </a:r>
            <a:r>
              <a:rPr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us the Amplify CLI instead!</a:t>
            </a:r>
          </a:p>
          <a:p>
            <a:pPr lvl="0" indent="0">
              <a:buNone/>
            </a:pPr>
            <a:r>
              <a:rPr>
                <a:latin typeface="Courier"/>
              </a:rPr>
              <a:t>$ npm install -g @aws-amplify/cli</a:t>
            </a:r>
            <a:br/>
            <a:br/>
            <a:r>
              <a:rPr>
                <a:latin typeface="Courier"/>
              </a:rPr>
              <a:t>$ amplify configure </a:t>
            </a:r>
            <a:r>
              <a:rPr i="1">
                <a:solidFill>
                  <a:srgbClr val="60A0B0"/>
                </a:solidFill>
                <a:latin typeface="Courier"/>
              </a:rPr>
              <a:t># You need a functional user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CLI</a:t>
            </a:r>
            <a:r>
              <a:rPr/>
              <a:t> </a:t>
            </a:r>
            <a:r>
              <a:rPr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us the Amplify CLI instead!</a:t>
            </a:r>
          </a:p>
          <a:p>
            <a:pPr lvl="0" indent="0">
              <a:buNone/>
            </a:pPr>
            <a:r>
              <a:rPr>
                <a:latin typeface="Courier"/>
              </a:rPr>
              <a:t>$ npx create-react-app amplify-version</a:t>
            </a:r>
            <a:br/>
            <a:br/>
            <a:r>
              <a:rPr>
                <a:latin typeface="Courier"/>
              </a:rPr>
              <a:t>$ cd amplify-version</a:t>
            </a:r>
            <a:br/>
            <a:br/>
            <a:r>
              <a:rPr>
                <a:latin typeface="Courier"/>
              </a:rPr>
              <a:t>$ npm install aws-amplify</a:t>
            </a:r>
            <a:br/>
            <a:br/>
            <a:r>
              <a:rPr>
                <a:latin typeface="Courier"/>
              </a:rPr>
              <a:t>$ amplify init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CLI</a:t>
            </a:r>
            <a:r>
              <a:rPr/>
              <a:t> </a:t>
            </a:r>
            <a:r>
              <a:rPr/>
              <a:t>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Lets’ add the Database</a:t>
            </a:r>
          </a:p>
          <a:p>
            <a:pPr lvl="1"/>
            <a:r>
              <a:rPr/>
              <a:t>Let’s add the API</a:t>
            </a:r>
          </a:p>
          <a:p>
            <a:pPr lvl="1"/>
            <a:r>
              <a:rPr/>
              <a:t>Let’s add the Authentication</a:t>
            </a:r>
          </a:p>
          <a:p>
            <a:pPr lvl="1"/>
            <a:r>
              <a:rPr/>
              <a:t>Let’s build the App itself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CLI</a:t>
            </a:r>
            <a:r>
              <a:rPr/>
              <a:t> </a:t>
            </a:r>
            <a:r>
              <a:rPr/>
              <a:t>IV</a:t>
            </a:r>
          </a:p>
        </p:txBody>
      </p:sp>
      <p:pic>
        <p:nvPicPr>
          <p:cNvPr descr="./img/react_ap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92500" y="1841500"/>
            <a:ext cx="52578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Architecture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connect ;-)! Thanks for listening!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new on AWS?</a:t>
            </a:r>
          </a:p>
          <a:p>
            <a:pPr lvl="1"/>
            <a:r>
              <a:rPr/>
              <a:t>Usecase: Collecting Notes App</a:t>
            </a:r>
          </a:p>
          <a:p>
            <a:pPr lvl="1"/>
            <a:r>
              <a:rPr/>
              <a:t>Architectural Design</a:t>
            </a:r>
          </a:p>
          <a:p>
            <a:pPr lvl="1"/>
            <a:r>
              <a:rPr/>
              <a:t>Implementation via the Cloud Development Kit (CDK)</a:t>
            </a:r>
          </a:p>
          <a:p>
            <a:pPr lvl="1"/>
            <a:r>
              <a:rPr/>
              <a:t>Implementation via the Amplify CLI</a:t>
            </a:r>
          </a:p>
          <a:p>
            <a:pPr lvl="1"/>
            <a:r>
              <a:rPr/>
              <a:t>Open Space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My personal highlights from 240 features launched since 01-01-2020</a:t>
            </a:r>
          </a:p>
          <a:p>
            <a:pPr lvl="1"/>
            <a:r>
              <a:rPr/>
              <a:t>AWS Step Functions now supports CloudWatch Logs for standard workflows</a:t>
            </a:r>
          </a:p>
          <a:p>
            <a:pPr lvl="1"/>
            <a:r>
              <a:rPr/>
              <a:t>AWS Lambda participates in Compute Savings Plans</a:t>
            </a:r>
          </a:p>
          <a:p>
            <a:pPr lvl="1"/>
            <a:r>
              <a:rPr/>
              <a:t>Announcing Microsoft Azure Active Directory support for Amazon Redshift</a:t>
            </a:r>
          </a:p>
          <a:p>
            <a:pPr lvl="1"/>
            <a:r>
              <a:rPr/>
              <a:t>AWS CloudFormation StackSets introduces automatic deployments across accounts and regions through AWS Organizations</a:t>
            </a:r>
          </a:p>
          <a:p>
            <a:pPr lvl="1"/>
            <a:r>
              <a:rPr/>
              <a:t>Amazon Cognito User Pools service now supports case insensitivity for user aliases</a:t>
            </a:r>
          </a:p>
          <a:p>
            <a:pPr lvl="1"/>
            <a:r>
              <a:rPr/>
              <a:t>Configure fine-grained data access with Amazon Elasticsearch Service</a:t>
            </a:r>
          </a:p>
          <a:p>
            <a:pPr lvl="1"/>
            <a:r>
              <a:rPr/>
              <a:t>Amazon Elastic Container Service has added support for canary deployments</a:t>
            </a:r>
          </a:p>
          <a:p>
            <a:pPr lvl="1"/>
            <a:r>
              <a:rPr/>
              <a:t>Amazon Redshift now supports per-second billing</a:t>
            </a:r>
          </a:p>
          <a:p>
            <a:pPr lvl="1"/>
            <a:r>
              <a:rPr/>
              <a:t>AWS Compute Optimizer Available In 11 Additional Regions</a:t>
            </a:r>
          </a:p>
          <a:p>
            <a:pPr lvl="1"/>
            <a:r>
              <a:rPr/>
              <a:t>Amazon RDS for MySQL Supports Authentication with Microsoft Active Directory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Usecase: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Why: Comittment of all parents to work free charge for son’s kindergarten.</a:t>
            </a:r>
          </a:p>
          <a:p>
            <a:pPr lvl="1"/>
            <a:r>
              <a:rPr/>
              <a:t>Who: 75 kids with round about 2 parents</a:t>
            </a:r>
          </a:p>
          <a:p>
            <a:pPr lvl="1"/>
            <a:r>
              <a:rPr/>
              <a:t>Why:</a:t>
            </a:r>
          </a:p>
          <a:p>
            <a:pPr lvl="2"/>
            <a:r>
              <a:rPr/>
              <a:t>The comittment forces parents to spend four hours per month for the kindergarten.</a:t>
            </a:r>
          </a:p>
          <a:p>
            <a:pPr lvl="2"/>
            <a:r>
              <a:rPr/>
              <a:t>Every missed hour comes up with 20 €</a:t>
            </a:r>
          </a:p>
          <a:p>
            <a:pPr lvl="2"/>
            <a:r>
              <a:rPr/>
              <a:t>75 (Families) x 4 (hours) x 12 (months) x 20 (€) = 72.000 in total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Usecase: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User Management</a:t>
            </a:r>
          </a:p>
          <a:p>
            <a:pPr lvl="1"/>
            <a:r>
              <a:rPr/>
              <a:t>Autom. Reporting</a:t>
            </a:r>
          </a:p>
          <a:p>
            <a:pPr lvl="1"/>
            <a:r>
              <a:rPr/>
              <a:t>User Seperation</a:t>
            </a:r>
          </a:p>
          <a:p>
            <a:pPr lvl="1"/>
            <a:r>
              <a:rPr/>
              <a:t>Maybe: IDP, like Google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GDPR compliant</a:t>
            </a:r>
          </a:p>
          <a:p>
            <a:pPr lvl="1"/>
            <a:r>
              <a:rPr/>
              <a:t>Fast Solution</a:t>
            </a:r>
          </a:p>
          <a:p>
            <a:pPr lvl="1"/>
            <a:r>
              <a:rPr/>
              <a:t>Simple Management</a:t>
            </a:r>
          </a:p>
          <a:p>
            <a:pPr lvl="1"/>
            <a:r>
              <a:rPr/>
              <a:t>Maybe: Multi platform support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Architectural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./img/react_ap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2500" y="1841500"/>
            <a:ext cx="52578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Architectural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DNS: some nice URL - Route53</a:t>
            </a:r>
          </a:p>
          <a:p>
            <a:pPr lvl="1"/>
            <a:r>
              <a:rPr/>
              <a:t>SSL: https everywhere - CloudFront</a:t>
            </a:r>
          </a:p>
          <a:p>
            <a:pPr lvl="1"/>
            <a:r>
              <a:rPr/>
              <a:t>ReactApp: For fun and simplicity - S3 with a dedicated Bucket</a:t>
            </a:r>
          </a:p>
          <a:p>
            <a:pPr lvl="1"/>
            <a:r>
              <a:rPr/>
              <a:t>Authentication: Using an Userpool - Cognito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Architectural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Frontend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Cognito</a:t>
            </a:r>
          </a:p>
        </p:txBody>
      </p:sp>
      <p:pic>
        <p:nvPicPr>
          <p:cNvPr descr="./img/cognit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33800" y="1841500"/>
            <a:ext cx="47752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Cognito:</a:t>
            </a:r>
            <a:r>
              <a:rPr/>
              <a:t> </a:t>
            </a:r>
            <a:r>
              <a:rPr/>
              <a:t>JWT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Architectural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API: GraphQL for Fun and Simplicity (no Lambda Developing) - AppSync</a:t>
            </a:r>
          </a:p>
          <a:p>
            <a:pPr lvl="1"/>
            <a:r>
              <a:rPr/>
              <a:t>Serverless DB: No Network or Security Discussions - DynamoDB</a:t>
            </a:r>
          </a:p>
        </p:txBody>
      </p:sp>
    </p:spTree>
  </p:cSld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55</Words>
  <Application>Microsoft Macintosh PowerPoint</Application>
  <PresentationFormat>Breitbild</PresentationFormat>
  <Paragraphs>21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Rückblick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Group MeetUp on Amplify</dc:title>
  <dc:creator/>
  <cp:keywords/>
  <dcterms:created xsi:type="dcterms:W3CDTF">2020-03-03T21:20:34Z</dcterms:created>
  <dcterms:modified xsi:type="dcterms:W3CDTF">2020-03-03T21:20:34Z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