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04" r:id="rId2"/>
    <p:sldId id="257" r:id="rId3"/>
    <p:sldId id="258" r:id="rId4"/>
    <p:sldId id="259" r:id="rId5"/>
    <p:sldId id="286" r:id="rId6"/>
    <p:sldId id="289" r:id="rId7"/>
    <p:sldId id="285" r:id="rId8"/>
    <p:sldId id="261" r:id="rId9"/>
    <p:sldId id="262" r:id="rId10"/>
    <p:sldId id="263" r:id="rId11"/>
    <p:sldId id="290" r:id="rId12"/>
    <p:sldId id="265" r:id="rId13"/>
    <p:sldId id="264" r:id="rId14"/>
    <p:sldId id="266" r:id="rId15"/>
    <p:sldId id="267" r:id="rId16"/>
    <p:sldId id="293" r:id="rId17"/>
    <p:sldId id="271" r:id="rId18"/>
    <p:sldId id="275" r:id="rId19"/>
    <p:sldId id="274" r:id="rId20"/>
    <p:sldId id="268" r:id="rId21"/>
    <p:sldId id="276" r:id="rId22"/>
    <p:sldId id="294" r:id="rId23"/>
    <p:sldId id="295" r:id="rId24"/>
    <p:sldId id="273" r:id="rId25"/>
    <p:sldId id="272" r:id="rId26"/>
    <p:sldId id="277" r:id="rId27"/>
    <p:sldId id="278" r:id="rId28"/>
    <p:sldId id="296" r:id="rId29"/>
    <p:sldId id="279" r:id="rId30"/>
    <p:sldId id="297" r:id="rId31"/>
    <p:sldId id="280" r:id="rId32"/>
    <p:sldId id="282" r:id="rId33"/>
    <p:sldId id="303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F3C"/>
    <a:srgbClr val="911D22"/>
    <a:srgbClr val="134D92"/>
    <a:srgbClr val="174C97"/>
    <a:srgbClr val="164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3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01696992"/>
        <c:axId val="-1101692640"/>
      </c:barChart>
      <c:catAx>
        <c:axId val="-110169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endParaRPr lang="zh-CN"/>
          </a:p>
        </c:txPr>
        <c:crossAx val="-1101692640"/>
        <c:crosses val="autoZero"/>
        <c:auto val="1"/>
        <c:lblAlgn val="ctr"/>
        <c:lblOffset val="100"/>
        <c:noMultiLvlLbl val="0"/>
      </c:catAx>
      <c:valAx>
        <c:axId val="-11016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endParaRPr lang="zh-CN"/>
          </a:p>
        </c:txPr>
        <c:crossAx val="-110169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79f6900b-24b0-4493-b1e5-e9ad56b62b9f}"/>
      </c:ext>
    </c:extLst>
  </c:chart>
  <c:spPr>
    <a:noFill/>
    <a:ln>
      <a:noFill/>
    </a:ln>
    <a:effectLst/>
  </c:spPr>
  <c:txPr>
    <a:bodyPr/>
    <a:lstStyle/>
    <a:p>
      <a:pPr>
        <a:defRPr lang="zh-CN">
          <a:latin typeface="微软雅黑 Light" panose="020B0502040204020203" pitchFamily="34" charset="-122"/>
          <a:ea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101692096"/>
        <c:axId val="-1101695360"/>
      </c:barChart>
      <c:catAx>
        <c:axId val="-110169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endParaRPr lang="zh-CN"/>
          </a:p>
        </c:txPr>
        <c:crossAx val="-1101695360"/>
        <c:crosses val="autoZero"/>
        <c:auto val="1"/>
        <c:lblAlgn val="ctr"/>
        <c:lblOffset val="100"/>
        <c:noMultiLvlLbl val="0"/>
      </c:catAx>
      <c:valAx>
        <c:axId val="-110169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pPr>
            <a:endParaRPr lang="zh-CN"/>
          </a:p>
        </c:txPr>
        <c:crossAx val="-110169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15520de-86bc-43f4-a981-7fa8ed02afed}"/>
      </c:ext>
    </c:extLst>
  </c:chart>
  <c:spPr>
    <a:noFill/>
    <a:ln>
      <a:noFill/>
    </a:ln>
    <a:effectLst/>
  </c:spPr>
  <c:txPr>
    <a:bodyPr/>
    <a:lstStyle/>
    <a:p>
      <a:pPr>
        <a:defRPr lang="zh-CN">
          <a:latin typeface="微软雅黑 Light" panose="020B0502040204020203" pitchFamily="34" charset="-122"/>
          <a:ea typeface="微软雅黑 Light" panose="020B0502040204020203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753948717468E-2"/>
          <c:y val="3.7159232985601601E-2"/>
          <c:w val="0.93176347772998902"/>
          <c:h val="0.82289028887461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0.06</c:v>
                </c:pt>
                <c:pt idx="1">
                  <c:v>0.12</c:v>
                </c:pt>
                <c:pt idx="2">
                  <c:v>0.08</c:v>
                </c:pt>
                <c:pt idx="3">
                  <c:v>0.22</c:v>
                </c:pt>
                <c:pt idx="4">
                  <c:v>0.14000000000000001</c:v>
                </c:pt>
                <c:pt idx="5">
                  <c:v>0.1</c:v>
                </c:pt>
                <c:pt idx="6">
                  <c:v>0.18</c:v>
                </c:pt>
                <c:pt idx="7">
                  <c:v>0.08</c:v>
                </c:pt>
                <c:pt idx="8">
                  <c:v>0.26</c:v>
                </c:pt>
                <c:pt idx="9">
                  <c:v>0.14000000000000001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B0012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8B0012"/>
                </a:solidFill>
                <a:ln w="9525">
                  <a:noFill/>
                </a:ln>
                <a:effectLst/>
              </c:spPr>
            </c:marker>
            <c:bubble3D val="0"/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0%</c:formatCode>
                <c:ptCount val="10"/>
                <c:pt idx="0">
                  <c:v>0.02</c:v>
                </c:pt>
                <c:pt idx="1">
                  <c:v>7.0000000000000007E-2</c:v>
                </c:pt>
                <c:pt idx="2">
                  <c:v>0.15</c:v>
                </c:pt>
                <c:pt idx="3">
                  <c:v>0.32</c:v>
                </c:pt>
                <c:pt idx="4">
                  <c:v>0.24</c:v>
                </c:pt>
                <c:pt idx="5">
                  <c:v>0.18</c:v>
                </c:pt>
                <c:pt idx="6">
                  <c:v>0.13</c:v>
                </c:pt>
                <c:pt idx="7">
                  <c:v>0.22</c:v>
                </c:pt>
                <c:pt idx="8">
                  <c:v>0.14000000000000001</c:v>
                </c:pt>
                <c:pt idx="9">
                  <c:v>0.23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01705152"/>
        <c:axId val="-1101702976"/>
      </c:lineChart>
      <c:catAx>
        <c:axId val="-110170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01702976"/>
        <c:crosses val="autoZero"/>
        <c:auto val="1"/>
        <c:lblAlgn val="ctr"/>
        <c:lblOffset val="100"/>
        <c:noMultiLvlLbl val="0"/>
      </c:catAx>
      <c:valAx>
        <c:axId val="-110170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>
                <a:alpha val="1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0170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184460781323998"/>
          <c:y val="0.92877175290665104"/>
          <c:w val="0.30436422283516601"/>
          <c:h val="5.7645766324638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229abb1-0f99-48bb-82b7-cb52761b471c}"/>
      </c:ext>
    </c:extLst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314E2-A75A-45EE-B762-7C579B62090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AC9B3-17F0-4CF5-AE08-AF48CCEFC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16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AC9B3-17F0-4CF5-AE08-AF48CCEFC6B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AC9B3-17F0-4CF5-AE08-AF48CCEFC6B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FE46-3282-4FE5-A19D-DA485E7CACE0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68F-8937-4B31-8034-26313EFFB16F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5ADD-6BE2-4253-87C5-A9AF464AD185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6D3-133E-4A51-8F1C-F484242B8F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345349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3078" y="240847"/>
            <a:ext cx="3147333" cy="63763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FCE4-2DA6-457D-BA37-68BCE5610346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56"/>
          <a:stretch/>
        </p:blipFill>
        <p:spPr>
          <a:xfrm>
            <a:off x="1151027" y="365213"/>
            <a:ext cx="1151434" cy="1394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785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1722813" y="6388700"/>
            <a:ext cx="469187" cy="4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ED40751-9FE2-4F1B-9189-005C4FB38AE8}" type="slidenum"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4FF1-20AD-4FFA-80BE-15B41F6C55D2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56"/>
          <a:stretch/>
        </p:blipFill>
        <p:spPr>
          <a:xfrm>
            <a:off x="204289" y="21432"/>
            <a:ext cx="601313" cy="7283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4C46-66D2-4D12-A5AE-966D77A87E98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F79-A950-47CB-BAB9-41DABECD36FC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8882-A0CB-4515-A813-CDD57D0E29B8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D77-F247-4988-AAC1-3116286C42C1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038-09A8-4D68-ADB6-953C3996EFED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4D80-E918-445E-B3F0-4942A2195E5B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D04-B03C-480C-AA70-A3BDA32E106D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0DA9-7DAE-4470-B04C-75D51F509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10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1.svg"/><Relationship Id="rId4" Type="http://schemas.openxmlformats.org/officeDocument/2006/relationships/image" Target="../media/image15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5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5.sv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70936"/>
            <a:ext cx="12192000" cy="1920215"/>
          </a:xfrm>
          <a:prstGeom prst="rect">
            <a:avLst/>
          </a:prstGeom>
          <a:solidFill>
            <a:srgbClr val="811936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TextBox 5"/>
          <p:cNvSpPr txBox="1"/>
          <p:nvPr/>
        </p:nvSpPr>
        <p:spPr>
          <a:xfrm>
            <a:off x="1487805" y="2637155"/>
            <a:ext cx="95256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0000"/>
              </a:lnSpc>
              <a:buSzTx/>
            </a:pPr>
            <a:r>
              <a:rPr 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基于眼底彩照的</a:t>
            </a:r>
            <a:r>
              <a:rPr 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近视性黄斑病变分类</a:t>
            </a:r>
          </a:p>
        </p:txBody>
      </p:sp>
      <p:sp>
        <p:nvSpPr>
          <p:cNvPr id="12293" name="文本框 29"/>
          <p:cNvSpPr txBox="1"/>
          <p:nvPr/>
        </p:nvSpPr>
        <p:spPr>
          <a:xfrm>
            <a:off x="9845675" y="6573838"/>
            <a:ext cx="23177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SzTx/>
            </a:pPr>
            <a:r>
              <a:rPr lang="zh-CN" altLang="en-US" sz="1200" b="1" dirty="0">
                <a:solidFill>
                  <a:srgbClr val="3E3D3B"/>
                </a:solidFill>
                <a:latin typeface="Arial" panose="020B0604020202020204" pitchFamily="34" charset="0"/>
                <a:ea typeface="黑体" panose="02010609060101010101" charset="-122"/>
                <a:sym typeface="宋体" panose="02010600030101010101" pitchFamily="2" charset="-122"/>
              </a:rPr>
              <a:t>  </a:t>
            </a:r>
            <a:endParaRPr lang="zh-CN" altLang="zh-CN" sz="1200" b="1" dirty="0">
              <a:solidFill>
                <a:srgbClr val="3E3D3B"/>
              </a:solidFill>
              <a:latin typeface="Arial" panose="020B0604020202020204" pitchFamily="34" charset="0"/>
              <a:ea typeface="黑体" panose="02010609060101010101" charset="-122"/>
              <a:sym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37236" y="4365065"/>
            <a:ext cx="3717528" cy="2308324"/>
            <a:chOff x="2707976" y="4484144"/>
            <a:chExt cx="3260989" cy="2308324"/>
          </a:xfrm>
        </p:grpSpPr>
        <p:sp>
          <p:nvSpPr>
            <p:cNvPr id="12294" name="文本框 29"/>
            <p:cNvSpPr txBox="1"/>
            <p:nvPr/>
          </p:nvSpPr>
          <p:spPr>
            <a:xfrm>
              <a:off x="3935851" y="4484144"/>
              <a:ext cx="2033114" cy="2308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  <a:buSzTx/>
              </a:pPr>
              <a:r>
                <a:rPr lang="zh-CN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：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XXX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SzTx/>
              </a:pPr>
              <a:r>
                <a:rPr lang="zh-CN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：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XXX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SzTx/>
              </a:pPr>
              <a:r>
                <a:rPr lang="zh-CN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：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XXX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SzTx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：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X-X-X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文本框 29"/>
            <p:cNvSpPr txBox="1"/>
            <p:nvPr/>
          </p:nvSpPr>
          <p:spPr>
            <a:xfrm>
              <a:off x="2707976" y="4484144"/>
              <a:ext cx="1372682" cy="22217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50000"/>
                </a:lnSpc>
                <a:buSzTx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汇报人</a:t>
              </a:r>
            </a:p>
            <a:p>
              <a:pPr algn="dist">
                <a:lnSpc>
                  <a:spcPct val="150000"/>
                </a:lnSpc>
                <a:buSzTx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导师</a:t>
              </a:r>
            </a:p>
            <a:p>
              <a:pPr algn="dist">
                <a:lnSpc>
                  <a:spcPct val="150000"/>
                </a:lnSpc>
                <a:buSzTx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指导老师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dist">
                <a:lnSpc>
                  <a:spcPct val="150000"/>
                </a:lnSpc>
                <a:buSzTx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汇报日期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" y="302321"/>
            <a:ext cx="4749326" cy="1394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981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7771" y="1356378"/>
            <a:ext cx="9136458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基于***，明确问题或者现阶段方法理论的不足，结合***理论方法的创新，本研究基于***解决**问题。（</a:t>
            </a:r>
            <a:r>
              <a:rPr lang="zh-CN" altLang="en-US" sz="1600" u="sng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目标的阐述要</a:t>
            </a:r>
            <a:r>
              <a:rPr lang="zh-CN" altLang="en-US" sz="1600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确保内容精练且信息完整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: 折角 11"/>
          <p:cNvSpPr/>
          <p:nvPr/>
        </p:nvSpPr>
        <p:spPr>
          <a:xfrm>
            <a:off x="1343586" y="2855491"/>
            <a:ext cx="2589972" cy="318940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485562" y="2622824"/>
            <a:ext cx="1627909" cy="4742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研究内容一</a:t>
            </a:r>
          </a:p>
        </p:txBody>
      </p:sp>
      <p:sp>
        <p:nvSpPr>
          <p:cNvPr id="18" name="箭头: V 形 17"/>
          <p:cNvSpPr/>
          <p:nvPr/>
        </p:nvSpPr>
        <p:spPr>
          <a:xfrm>
            <a:off x="4120192" y="4093916"/>
            <a:ext cx="348629" cy="47428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29985" y="3192606"/>
            <a:ext cx="2390400" cy="232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简述研究内容时，应确保内容精炼且信息全面，避免过度细节和复杂表述，以便读者快速理解研究的整体构架和主要活动。同时，保持语言的专业性和准确性，体现研究的专业深度和严谨性。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343586" y="895783"/>
            <a:ext cx="1516716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25" name="矩形: 折角 24"/>
          <p:cNvSpPr/>
          <p:nvPr/>
        </p:nvSpPr>
        <p:spPr>
          <a:xfrm>
            <a:off x="4735986" y="2855491"/>
            <a:ext cx="2589972" cy="318940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4877962" y="2622824"/>
            <a:ext cx="1627909" cy="4742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研究内容二</a:t>
            </a:r>
          </a:p>
        </p:txBody>
      </p:sp>
      <p:sp>
        <p:nvSpPr>
          <p:cNvPr id="27" name="箭头: V 形 26"/>
          <p:cNvSpPr/>
          <p:nvPr/>
        </p:nvSpPr>
        <p:spPr>
          <a:xfrm>
            <a:off x="7512592" y="4093916"/>
            <a:ext cx="348629" cy="47428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22385" y="3192606"/>
            <a:ext cx="2390400" cy="232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简述研究内容时，应确保内容精炼且信息全面，避免过度细节和复杂表述，以便读者快速理解研究的整体构架和主要活动。同时，保持语言的专业性和准确性，体现研究的专业深度和严谨性。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: 折角 28"/>
          <p:cNvSpPr/>
          <p:nvPr/>
        </p:nvSpPr>
        <p:spPr>
          <a:xfrm>
            <a:off x="8198491" y="2855491"/>
            <a:ext cx="2589972" cy="318940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340467" y="2622824"/>
            <a:ext cx="1627909" cy="4742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284890" y="3192606"/>
            <a:ext cx="2390400" cy="232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简述研究内容时，应确保内容精炼且信息全面，避免过度细节和复杂表述，以便读者快速理解研究的整体构架和主要活动。同时，保持语言的专业性和准确性，体现研究的专业深度和严谨性。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94786" y="1497600"/>
            <a:ext cx="0" cy="63360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61000"/>
                    <a:lumOff val="39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4" name="矩形 3"/>
          <p:cNvSpPr/>
          <p:nvPr/>
        </p:nvSpPr>
        <p:spPr>
          <a:xfrm>
            <a:off x="288757" y="1179094"/>
            <a:ext cx="6324476" cy="51495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6690" y="1892968"/>
            <a:ext cx="2538299" cy="2021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5958" y="1628273"/>
            <a:ext cx="1387642" cy="417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6690" y="2060917"/>
            <a:ext cx="2466110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简述研究背景，关键问题和关键信息要体现出来。简述研究背景，关键问题和关键信息要体现出来。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51398" y="4879620"/>
            <a:ext cx="4282076" cy="1336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70561" y="4604085"/>
            <a:ext cx="1387642" cy="417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现状与不足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67220" y="5011728"/>
            <a:ext cx="4266254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这里输入研究现状，研究现状可以分多个主要内容进行阐述；这里输入研究现状，研究现状可以分多个主要内容进行阐述；</a:t>
            </a:r>
          </a:p>
        </p:txBody>
      </p:sp>
      <p:sp>
        <p:nvSpPr>
          <p:cNvPr id="20" name="矩形 19"/>
          <p:cNvSpPr/>
          <p:nvPr/>
        </p:nvSpPr>
        <p:spPr>
          <a:xfrm>
            <a:off x="3864324" y="1892968"/>
            <a:ext cx="2538299" cy="2189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723592" y="1628273"/>
            <a:ext cx="1387642" cy="417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理论方法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64324" y="2060917"/>
            <a:ext cx="2466110" cy="189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这里评估理论的可行性，以及在本研究中可以达到的预期目标。这里评估理论的可行性，以及在本研究中可以达到的预期目标。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43200" y="3914274"/>
            <a:ext cx="0" cy="9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3"/>
          </p:cNvCxnSpPr>
          <p:nvPr/>
        </p:nvCxnSpPr>
        <p:spPr>
          <a:xfrm flipV="1">
            <a:off x="5133474" y="5590957"/>
            <a:ext cx="240339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735053" y="4082716"/>
            <a:ext cx="0" cy="14838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115840" y="1179093"/>
            <a:ext cx="4330202" cy="514951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90805" y="1310441"/>
            <a:ext cx="3515990" cy="4886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932822" y="158816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形 37" descr="问号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59293" y="1632577"/>
            <a:ext cx="280154" cy="280154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7932822" y="317562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形 39" descr="问号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59293" y="3220031"/>
            <a:ext cx="280154" cy="280154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932822" y="476307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形 41" descr="问号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59293" y="4807485"/>
            <a:ext cx="280154" cy="280154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8324906" y="1450335"/>
            <a:ext cx="2805907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结合现状和理论方法，抛出简短的科学问题，以问号结尾？并附加实验设计过程的概述。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319293" y="3082727"/>
            <a:ext cx="2805907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结合现状和理论方法，抛出简短的科学问题，以问号结尾？并附加实验设计过程的概述。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319293" y="4644190"/>
            <a:ext cx="2805907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结合现状和理论方法，抛出简短的科学问题，以问号结尾？并附加实验设计过程的概述。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28320" y="1798864"/>
            <a:ext cx="3877888" cy="3877888"/>
            <a:chOff x="3209003" y="1904998"/>
            <a:chExt cx="3901659" cy="3901659"/>
          </a:xfrm>
        </p:grpSpPr>
        <p:sp>
          <p:nvSpPr>
            <p:cNvPr id="40" name="椭圆 39"/>
            <p:cNvSpPr/>
            <p:nvPr/>
          </p:nvSpPr>
          <p:spPr>
            <a:xfrm>
              <a:off x="3901861" y="2597856"/>
              <a:ext cx="2515941" cy="2515941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sp>
          <p:nvSpPr>
            <p:cNvPr id="42" name="圆: 空心 41"/>
            <p:cNvSpPr/>
            <p:nvPr/>
          </p:nvSpPr>
          <p:spPr>
            <a:xfrm>
              <a:off x="3606046" y="2302041"/>
              <a:ext cx="3107575" cy="3107575"/>
            </a:xfrm>
            <a:prstGeom prst="donut">
              <a:avLst>
                <a:gd name="adj" fmla="val 5534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圆: 空心 42"/>
            <p:cNvSpPr/>
            <p:nvPr/>
          </p:nvSpPr>
          <p:spPr>
            <a:xfrm>
              <a:off x="3209003" y="1904998"/>
              <a:ext cx="3901659" cy="3901659"/>
            </a:xfrm>
            <a:prstGeom prst="donut">
              <a:avLst>
                <a:gd name="adj" fmla="val 2861"/>
              </a:avLst>
            </a:prstGeom>
            <a:solidFill>
              <a:schemeClr val="accent1">
                <a:alpha val="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弧形 53"/>
          <p:cNvSpPr/>
          <p:nvPr/>
        </p:nvSpPr>
        <p:spPr>
          <a:xfrm>
            <a:off x="2138637" y="1442512"/>
            <a:ext cx="2977812" cy="4337553"/>
          </a:xfrm>
          <a:custGeom>
            <a:avLst/>
            <a:gdLst>
              <a:gd name="connsiteX0" fmla="*/ 379396 w 758792"/>
              <a:gd name="connsiteY0" fmla="*/ 0 h 3048000"/>
              <a:gd name="connsiteX1" fmla="*/ 758792 w 758792"/>
              <a:gd name="connsiteY1" fmla="*/ 1524000 h 3048000"/>
              <a:gd name="connsiteX2" fmla="*/ 379396 w 758792"/>
              <a:gd name="connsiteY2" fmla="*/ 1524000 h 3048000"/>
              <a:gd name="connsiteX3" fmla="*/ 379396 w 758792"/>
              <a:gd name="connsiteY3" fmla="*/ 0 h 3048000"/>
              <a:gd name="connsiteX0-1" fmla="*/ 379396 w 758792"/>
              <a:gd name="connsiteY0-2" fmla="*/ 0 h 3048000"/>
              <a:gd name="connsiteX1-3" fmla="*/ 758792 w 758792"/>
              <a:gd name="connsiteY1-4" fmla="*/ 1524000 h 3048000"/>
              <a:gd name="connsiteX0-5" fmla="*/ 104273 w 483669"/>
              <a:gd name="connsiteY0-6" fmla="*/ 0 h 3248526"/>
              <a:gd name="connsiteX1-7" fmla="*/ 483669 w 483669"/>
              <a:gd name="connsiteY1-8" fmla="*/ 1524000 h 3248526"/>
              <a:gd name="connsiteX2-9" fmla="*/ 0 w 483669"/>
              <a:gd name="connsiteY2-10" fmla="*/ 3248526 h 3248526"/>
              <a:gd name="connsiteX3-11" fmla="*/ 104273 w 483669"/>
              <a:gd name="connsiteY3-12" fmla="*/ 0 h 3248526"/>
              <a:gd name="connsiteX0-13" fmla="*/ 104273 w 483669"/>
              <a:gd name="connsiteY0-14" fmla="*/ 0 h 3248526"/>
              <a:gd name="connsiteX1-15" fmla="*/ 483669 w 483669"/>
              <a:gd name="connsiteY1-16" fmla="*/ 1524000 h 3248526"/>
              <a:gd name="connsiteX0-17" fmla="*/ 104273 w 1742974"/>
              <a:gd name="connsiteY0-18" fmla="*/ 0 h 3248526"/>
              <a:gd name="connsiteX1-19" fmla="*/ 483669 w 1742974"/>
              <a:gd name="connsiteY1-20" fmla="*/ 1524000 h 3248526"/>
              <a:gd name="connsiteX2-21" fmla="*/ 0 w 1742974"/>
              <a:gd name="connsiteY2-22" fmla="*/ 3248526 h 3248526"/>
              <a:gd name="connsiteX3-23" fmla="*/ 104273 w 1742974"/>
              <a:gd name="connsiteY3-24" fmla="*/ 0 h 3248526"/>
              <a:gd name="connsiteX0-25" fmla="*/ 104273 w 1742974"/>
              <a:gd name="connsiteY0-26" fmla="*/ 0 h 3248526"/>
              <a:gd name="connsiteX1-27" fmla="*/ 1742974 w 1742974"/>
              <a:gd name="connsiteY1-28" fmla="*/ 1660358 h 3248526"/>
              <a:gd name="connsiteX0-29" fmla="*/ 104273 w 1742974"/>
              <a:gd name="connsiteY0-30" fmla="*/ 0 h 3248526"/>
              <a:gd name="connsiteX1-31" fmla="*/ 1710890 w 1742974"/>
              <a:gd name="connsiteY1-32" fmla="*/ 1676400 h 3248526"/>
              <a:gd name="connsiteX2-33" fmla="*/ 0 w 1742974"/>
              <a:gd name="connsiteY2-34" fmla="*/ 3248526 h 3248526"/>
              <a:gd name="connsiteX3-35" fmla="*/ 104273 w 1742974"/>
              <a:gd name="connsiteY3-36" fmla="*/ 0 h 3248526"/>
              <a:gd name="connsiteX0-37" fmla="*/ 104273 w 1742974"/>
              <a:gd name="connsiteY0-38" fmla="*/ 0 h 3248526"/>
              <a:gd name="connsiteX1-39" fmla="*/ 1742974 w 1742974"/>
              <a:gd name="connsiteY1-40" fmla="*/ 1660358 h 3248526"/>
              <a:gd name="connsiteX0-41" fmla="*/ 104273 w 1710890"/>
              <a:gd name="connsiteY0-42" fmla="*/ 0 h 3352800"/>
              <a:gd name="connsiteX1-43" fmla="*/ 1710890 w 1710890"/>
              <a:gd name="connsiteY1-44" fmla="*/ 1676400 h 3352800"/>
              <a:gd name="connsiteX2-45" fmla="*/ 0 w 1710890"/>
              <a:gd name="connsiteY2-46" fmla="*/ 3248526 h 3352800"/>
              <a:gd name="connsiteX3-47" fmla="*/ 104273 w 1710890"/>
              <a:gd name="connsiteY3-48" fmla="*/ 0 h 3352800"/>
              <a:gd name="connsiteX0-49" fmla="*/ 104273 w 1710890"/>
              <a:gd name="connsiteY0-50" fmla="*/ 0 h 3352800"/>
              <a:gd name="connsiteX1-51" fmla="*/ 1478279 w 1710890"/>
              <a:gd name="connsiteY1-52" fmla="*/ 3352800 h 3352800"/>
              <a:gd name="connsiteX0-53" fmla="*/ 1507957 w 3114574"/>
              <a:gd name="connsiteY0-54" fmla="*/ 0 h 3352800"/>
              <a:gd name="connsiteX1-55" fmla="*/ 3114574 w 3114574"/>
              <a:gd name="connsiteY1-56" fmla="*/ 1676400 h 3352800"/>
              <a:gd name="connsiteX2-57" fmla="*/ 0 w 3114574"/>
              <a:gd name="connsiteY2-58" fmla="*/ 3304673 h 3352800"/>
              <a:gd name="connsiteX3-59" fmla="*/ 1507957 w 3114574"/>
              <a:gd name="connsiteY3-60" fmla="*/ 0 h 3352800"/>
              <a:gd name="connsiteX0-61" fmla="*/ 1507957 w 3114574"/>
              <a:gd name="connsiteY0-62" fmla="*/ 0 h 3352800"/>
              <a:gd name="connsiteX1-63" fmla="*/ 2881963 w 3114574"/>
              <a:gd name="connsiteY1-64" fmla="*/ 3352800 h 3352800"/>
              <a:gd name="connsiteX0-65" fmla="*/ 1507957 w 2889984"/>
              <a:gd name="connsiteY0-66" fmla="*/ 0 h 3352800"/>
              <a:gd name="connsiteX1-67" fmla="*/ 2889984 w 2889984"/>
              <a:gd name="connsiteY1-68" fmla="*/ 3328737 h 3352800"/>
              <a:gd name="connsiteX2-69" fmla="*/ 0 w 2889984"/>
              <a:gd name="connsiteY2-70" fmla="*/ 3304673 h 3352800"/>
              <a:gd name="connsiteX3-71" fmla="*/ 1507957 w 2889984"/>
              <a:gd name="connsiteY3-72" fmla="*/ 0 h 3352800"/>
              <a:gd name="connsiteX0-73" fmla="*/ 1507957 w 2889984"/>
              <a:gd name="connsiteY0-74" fmla="*/ 0 h 3352800"/>
              <a:gd name="connsiteX1-75" fmla="*/ 2881963 w 2889984"/>
              <a:gd name="connsiteY1-76" fmla="*/ 3352800 h 3352800"/>
              <a:gd name="connsiteX0-77" fmla="*/ 1507957 w 2889984"/>
              <a:gd name="connsiteY0-78" fmla="*/ 0 h 3352800"/>
              <a:gd name="connsiteX1-79" fmla="*/ 2889984 w 2889984"/>
              <a:gd name="connsiteY1-80" fmla="*/ 3328737 h 3352800"/>
              <a:gd name="connsiteX2-81" fmla="*/ 0 w 2889984"/>
              <a:gd name="connsiteY2-82" fmla="*/ 3304673 h 3352800"/>
              <a:gd name="connsiteX3-83" fmla="*/ 1507957 w 2889984"/>
              <a:gd name="connsiteY3-84" fmla="*/ 0 h 3352800"/>
              <a:gd name="connsiteX0-85" fmla="*/ 1467852 w 2889984"/>
              <a:gd name="connsiteY0-86" fmla="*/ 56148 h 3352800"/>
              <a:gd name="connsiteX1-87" fmla="*/ 2881963 w 2889984"/>
              <a:gd name="connsiteY1-88" fmla="*/ 3352800 h 3352800"/>
              <a:gd name="connsiteX0-89" fmla="*/ 1507957 w 2929191"/>
              <a:gd name="connsiteY0-90" fmla="*/ 0 h 3352800"/>
              <a:gd name="connsiteX1-91" fmla="*/ 2889984 w 2929191"/>
              <a:gd name="connsiteY1-92" fmla="*/ 3328737 h 3352800"/>
              <a:gd name="connsiteX2-93" fmla="*/ 0 w 2929191"/>
              <a:gd name="connsiteY2-94" fmla="*/ 3304673 h 3352800"/>
              <a:gd name="connsiteX3-95" fmla="*/ 1507957 w 2929191"/>
              <a:gd name="connsiteY3-96" fmla="*/ 0 h 3352800"/>
              <a:gd name="connsiteX0-97" fmla="*/ 1467852 w 2929191"/>
              <a:gd name="connsiteY0-98" fmla="*/ 56148 h 3352800"/>
              <a:gd name="connsiteX1-99" fmla="*/ 2881963 w 2929191"/>
              <a:gd name="connsiteY1-100" fmla="*/ 3352800 h 3352800"/>
              <a:gd name="connsiteX0-101" fmla="*/ 1507957 w 2944113"/>
              <a:gd name="connsiteY0-102" fmla="*/ 0 h 3352800"/>
              <a:gd name="connsiteX1-103" fmla="*/ 2889984 w 2944113"/>
              <a:gd name="connsiteY1-104" fmla="*/ 3328737 h 3352800"/>
              <a:gd name="connsiteX2-105" fmla="*/ 0 w 2944113"/>
              <a:gd name="connsiteY2-106" fmla="*/ 3304673 h 3352800"/>
              <a:gd name="connsiteX3-107" fmla="*/ 1507957 w 2944113"/>
              <a:gd name="connsiteY3-108" fmla="*/ 0 h 3352800"/>
              <a:gd name="connsiteX0-109" fmla="*/ 1523999 w 2944113"/>
              <a:gd name="connsiteY0-110" fmla="*/ 24064 h 3352800"/>
              <a:gd name="connsiteX1-111" fmla="*/ 2881963 w 2944113"/>
              <a:gd name="connsiteY1-112" fmla="*/ 3352800 h 3352800"/>
              <a:gd name="connsiteX0-113" fmla="*/ 1507957 w 2944113"/>
              <a:gd name="connsiteY0-114" fmla="*/ 0 h 3344779"/>
              <a:gd name="connsiteX1-115" fmla="*/ 2889984 w 2944113"/>
              <a:gd name="connsiteY1-116" fmla="*/ 3328737 h 3344779"/>
              <a:gd name="connsiteX2-117" fmla="*/ 0 w 2944113"/>
              <a:gd name="connsiteY2-118" fmla="*/ 3304673 h 3344779"/>
              <a:gd name="connsiteX3-119" fmla="*/ 1507957 w 2944113"/>
              <a:gd name="connsiteY3-120" fmla="*/ 0 h 3344779"/>
              <a:gd name="connsiteX0-121" fmla="*/ 1523999 w 2944113"/>
              <a:gd name="connsiteY0-122" fmla="*/ 24064 h 3344779"/>
              <a:gd name="connsiteX1-123" fmla="*/ 2881963 w 2944113"/>
              <a:gd name="connsiteY1-124" fmla="*/ 3344779 h 3344779"/>
              <a:gd name="connsiteX0-125" fmla="*/ 1507957 w 3211223"/>
              <a:gd name="connsiteY0-126" fmla="*/ 0 h 3344779"/>
              <a:gd name="connsiteX1-127" fmla="*/ 2889984 w 3211223"/>
              <a:gd name="connsiteY1-128" fmla="*/ 3328737 h 3344779"/>
              <a:gd name="connsiteX2-129" fmla="*/ 0 w 3211223"/>
              <a:gd name="connsiteY2-130" fmla="*/ 3304673 h 3344779"/>
              <a:gd name="connsiteX3-131" fmla="*/ 1507957 w 3211223"/>
              <a:gd name="connsiteY3-132" fmla="*/ 0 h 3344779"/>
              <a:gd name="connsiteX0-133" fmla="*/ 1523999 w 3211223"/>
              <a:gd name="connsiteY0-134" fmla="*/ 24064 h 3344779"/>
              <a:gd name="connsiteX1-135" fmla="*/ 2881963 w 3211223"/>
              <a:gd name="connsiteY1-136" fmla="*/ 3344779 h 3344779"/>
              <a:gd name="connsiteX0-137" fmla="*/ 1507957 w 3281856"/>
              <a:gd name="connsiteY0-138" fmla="*/ 0 h 3344779"/>
              <a:gd name="connsiteX1-139" fmla="*/ 2889984 w 3281856"/>
              <a:gd name="connsiteY1-140" fmla="*/ 3328737 h 3344779"/>
              <a:gd name="connsiteX2-141" fmla="*/ 0 w 3281856"/>
              <a:gd name="connsiteY2-142" fmla="*/ 3304673 h 3344779"/>
              <a:gd name="connsiteX3-143" fmla="*/ 1507957 w 3281856"/>
              <a:gd name="connsiteY3-144" fmla="*/ 0 h 3344779"/>
              <a:gd name="connsiteX0-145" fmla="*/ 1523999 w 3281856"/>
              <a:gd name="connsiteY0-146" fmla="*/ 24064 h 3344779"/>
              <a:gd name="connsiteX1-147" fmla="*/ 2881963 w 3281856"/>
              <a:gd name="connsiteY1-148" fmla="*/ 3344779 h 3344779"/>
              <a:gd name="connsiteX0-149" fmla="*/ 1507957 w 2889984"/>
              <a:gd name="connsiteY0-150" fmla="*/ 0 h 3483146"/>
              <a:gd name="connsiteX1-151" fmla="*/ 2889984 w 2889984"/>
              <a:gd name="connsiteY1-152" fmla="*/ 3328737 h 3483146"/>
              <a:gd name="connsiteX2-153" fmla="*/ 0 w 2889984"/>
              <a:gd name="connsiteY2-154" fmla="*/ 3304673 h 3483146"/>
              <a:gd name="connsiteX3-155" fmla="*/ 1507957 w 2889984"/>
              <a:gd name="connsiteY3-156" fmla="*/ 0 h 3483146"/>
              <a:gd name="connsiteX0-157" fmla="*/ 1523999 w 2889984"/>
              <a:gd name="connsiteY0-158" fmla="*/ 24064 h 3483146"/>
              <a:gd name="connsiteX1-159" fmla="*/ 1646721 w 2889984"/>
              <a:gd name="connsiteY1-160" fmla="*/ 3483146 h 3483146"/>
              <a:gd name="connsiteX0-161" fmla="*/ 1507957 w 3095696"/>
              <a:gd name="connsiteY0-162" fmla="*/ 0 h 3483146"/>
              <a:gd name="connsiteX1-163" fmla="*/ 2889984 w 3095696"/>
              <a:gd name="connsiteY1-164" fmla="*/ 3328737 h 3483146"/>
              <a:gd name="connsiteX2-165" fmla="*/ 0 w 3095696"/>
              <a:gd name="connsiteY2-166" fmla="*/ 3304673 h 3483146"/>
              <a:gd name="connsiteX3-167" fmla="*/ 1507957 w 3095696"/>
              <a:gd name="connsiteY3-168" fmla="*/ 0 h 3483146"/>
              <a:gd name="connsiteX0-169" fmla="*/ 1523999 w 3095696"/>
              <a:gd name="connsiteY0-170" fmla="*/ 24064 h 3483146"/>
              <a:gd name="connsiteX1-171" fmla="*/ 1646721 w 3095696"/>
              <a:gd name="connsiteY1-172" fmla="*/ 3483146 h 3483146"/>
              <a:gd name="connsiteX0-173" fmla="*/ 1507957 w 3099704"/>
              <a:gd name="connsiteY0-174" fmla="*/ 0 h 3600758"/>
              <a:gd name="connsiteX1-175" fmla="*/ 2889984 w 3099704"/>
              <a:gd name="connsiteY1-176" fmla="*/ 3328737 h 3600758"/>
              <a:gd name="connsiteX2-177" fmla="*/ 0 w 3099704"/>
              <a:gd name="connsiteY2-178" fmla="*/ 3304673 h 3600758"/>
              <a:gd name="connsiteX3-179" fmla="*/ 1507957 w 3099704"/>
              <a:gd name="connsiteY3-180" fmla="*/ 0 h 3600758"/>
              <a:gd name="connsiteX0-181" fmla="*/ 1523999 w 3099704"/>
              <a:gd name="connsiteY0-182" fmla="*/ 24064 h 3600758"/>
              <a:gd name="connsiteX1-183" fmla="*/ 1654742 w 3099704"/>
              <a:gd name="connsiteY1-184" fmla="*/ 3600758 h 3600758"/>
              <a:gd name="connsiteX0-185" fmla="*/ 1507957 w 3156984"/>
              <a:gd name="connsiteY0-186" fmla="*/ 100467 h 3701225"/>
              <a:gd name="connsiteX1-187" fmla="*/ 2889984 w 3156984"/>
              <a:gd name="connsiteY1-188" fmla="*/ 3429204 h 3701225"/>
              <a:gd name="connsiteX2-189" fmla="*/ 0 w 3156984"/>
              <a:gd name="connsiteY2-190" fmla="*/ 3405140 h 3701225"/>
              <a:gd name="connsiteX3-191" fmla="*/ 1507957 w 3156984"/>
              <a:gd name="connsiteY3-192" fmla="*/ 100467 h 3701225"/>
              <a:gd name="connsiteX0-193" fmla="*/ 1636294 w 3156984"/>
              <a:gd name="connsiteY0-194" fmla="*/ 0 h 3701225"/>
              <a:gd name="connsiteX1-195" fmla="*/ 1654742 w 3156984"/>
              <a:gd name="connsiteY1-196" fmla="*/ 3701225 h 3701225"/>
              <a:gd name="connsiteX0-197" fmla="*/ 1507957 w 3156984"/>
              <a:gd name="connsiteY0-198" fmla="*/ 100467 h 3726694"/>
              <a:gd name="connsiteX1-199" fmla="*/ 1654742 w 3156984"/>
              <a:gd name="connsiteY1-200" fmla="*/ 3726694 h 3726694"/>
              <a:gd name="connsiteX2-201" fmla="*/ 0 w 3156984"/>
              <a:gd name="connsiteY2-202" fmla="*/ 3405140 h 3726694"/>
              <a:gd name="connsiteX3-203" fmla="*/ 1507957 w 3156984"/>
              <a:gd name="connsiteY3-204" fmla="*/ 100467 h 3726694"/>
              <a:gd name="connsiteX0-205" fmla="*/ 1636294 w 3156984"/>
              <a:gd name="connsiteY0-206" fmla="*/ 0 h 3726694"/>
              <a:gd name="connsiteX1-207" fmla="*/ 1654742 w 3156984"/>
              <a:gd name="connsiteY1-208" fmla="*/ 3701225 h 3726694"/>
              <a:gd name="connsiteX0-209" fmla="*/ 1507957 w 3273342"/>
              <a:gd name="connsiteY0-210" fmla="*/ 100467 h 3726694"/>
              <a:gd name="connsiteX1-211" fmla="*/ 1654742 w 3273342"/>
              <a:gd name="connsiteY1-212" fmla="*/ 3726694 h 3726694"/>
              <a:gd name="connsiteX2-213" fmla="*/ 0 w 3273342"/>
              <a:gd name="connsiteY2-214" fmla="*/ 3405140 h 3726694"/>
              <a:gd name="connsiteX3-215" fmla="*/ 1507957 w 3273342"/>
              <a:gd name="connsiteY3-216" fmla="*/ 100467 h 3726694"/>
              <a:gd name="connsiteX0-217" fmla="*/ 1636294 w 3273342"/>
              <a:gd name="connsiteY0-218" fmla="*/ 0 h 3726694"/>
              <a:gd name="connsiteX1-219" fmla="*/ 1654742 w 3273342"/>
              <a:gd name="connsiteY1-220" fmla="*/ 3701225 h 3726694"/>
              <a:gd name="connsiteX0-221" fmla="*/ 1507957 w 3418258"/>
              <a:gd name="connsiteY0-222" fmla="*/ 100467 h 3726694"/>
              <a:gd name="connsiteX1-223" fmla="*/ 1654742 w 3418258"/>
              <a:gd name="connsiteY1-224" fmla="*/ 3726694 h 3726694"/>
              <a:gd name="connsiteX2-225" fmla="*/ 0 w 3418258"/>
              <a:gd name="connsiteY2-226" fmla="*/ 3405140 h 3726694"/>
              <a:gd name="connsiteX3-227" fmla="*/ 1507957 w 3418258"/>
              <a:gd name="connsiteY3-228" fmla="*/ 100467 h 3726694"/>
              <a:gd name="connsiteX0-229" fmla="*/ 1636294 w 3418258"/>
              <a:gd name="connsiteY0-230" fmla="*/ 0 h 3726694"/>
              <a:gd name="connsiteX1-231" fmla="*/ 1927458 w 3418258"/>
              <a:gd name="connsiteY1-232" fmla="*/ 3708144 h 3726694"/>
              <a:gd name="connsiteX0-233" fmla="*/ 1507957 w 3202147"/>
              <a:gd name="connsiteY0-234" fmla="*/ 100467 h 3726694"/>
              <a:gd name="connsiteX1-235" fmla="*/ 1654742 w 3202147"/>
              <a:gd name="connsiteY1-236" fmla="*/ 3726694 h 3726694"/>
              <a:gd name="connsiteX2-237" fmla="*/ 0 w 3202147"/>
              <a:gd name="connsiteY2-238" fmla="*/ 3405140 h 3726694"/>
              <a:gd name="connsiteX3-239" fmla="*/ 1507957 w 3202147"/>
              <a:gd name="connsiteY3-240" fmla="*/ 100467 h 3726694"/>
              <a:gd name="connsiteX0-241" fmla="*/ 1636294 w 3202147"/>
              <a:gd name="connsiteY0-242" fmla="*/ 0 h 3726694"/>
              <a:gd name="connsiteX1-243" fmla="*/ 1927458 w 3202147"/>
              <a:gd name="connsiteY1-244" fmla="*/ 3708144 h 3726694"/>
              <a:gd name="connsiteX0-245" fmla="*/ 1652336 w 3202147"/>
              <a:gd name="connsiteY0-246" fmla="*/ 0 h 3730003"/>
              <a:gd name="connsiteX1-247" fmla="*/ 1654742 w 3202147"/>
              <a:gd name="connsiteY1-248" fmla="*/ 3730003 h 3730003"/>
              <a:gd name="connsiteX2-249" fmla="*/ 0 w 3202147"/>
              <a:gd name="connsiteY2-250" fmla="*/ 3408449 h 3730003"/>
              <a:gd name="connsiteX3-251" fmla="*/ 1652336 w 3202147"/>
              <a:gd name="connsiteY3-252" fmla="*/ 0 h 3730003"/>
              <a:gd name="connsiteX0-253" fmla="*/ 1636294 w 3202147"/>
              <a:gd name="connsiteY0-254" fmla="*/ 3309 h 3730003"/>
              <a:gd name="connsiteX1-255" fmla="*/ 1927458 w 3202147"/>
              <a:gd name="connsiteY1-256" fmla="*/ 3711453 h 3730003"/>
              <a:gd name="connsiteX0-257" fmla="*/ 1652336 w 3202147"/>
              <a:gd name="connsiteY0-258" fmla="*/ 11249 h 3741252"/>
              <a:gd name="connsiteX1-259" fmla="*/ 1654742 w 3202147"/>
              <a:gd name="connsiteY1-260" fmla="*/ 3741252 h 3741252"/>
              <a:gd name="connsiteX2-261" fmla="*/ 0 w 3202147"/>
              <a:gd name="connsiteY2-262" fmla="*/ 3419698 h 3741252"/>
              <a:gd name="connsiteX3-263" fmla="*/ 1652336 w 3202147"/>
              <a:gd name="connsiteY3-264" fmla="*/ 11249 h 3741252"/>
              <a:gd name="connsiteX0-265" fmla="*/ 1636294 w 3202147"/>
              <a:gd name="connsiteY0-266" fmla="*/ 14558 h 3741252"/>
              <a:gd name="connsiteX1-267" fmla="*/ 1927458 w 3202147"/>
              <a:gd name="connsiteY1-268" fmla="*/ 3722702 h 3741252"/>
              <a:gd name="connsiteX0-269" fmla="*/ 1652336 w 3152087"/>
              <a:gd name="connsiteY0-270" fmla="*/ 11249 h 3741252"/>
              <a:gd name="connsiteX1-271" fmla="*/ 1654742 w 3152087"/>
              <a:gd name="connsiteY1-272" fmla="*/ 3741252 h 3741252"/>
              <a:gd name="connsiteX2-273" fmla="*/ 0 w 3152087"/>
              <a:gd name="connsiteY2-274" fmla="*/ 3419698 h 3741252"/>
              <a:gd name="connsiteX3-275" fmla="*/ 1652336 w 3152087"/>
              <a:gd name="connsiteY3-276" fmla="*/ 11249 h 3741252"/>
              <a:gd name="connsiteX0-277" fmla="*/ 1636294 w 3152087"/>
              <a:gd name="connsiteY0-278" fmla="*/ 14558 h 3741252"/>
              <a:gd name="connsiteX1-279" fmla="*/ 1927458 w 3152087"/>
              <a:gd name="connsiteY1-280" fmla="*/ 3722702 h 3741252"/>
              <a:gd name="connsiteX0-281" fmla="*/ 1652336 w 3117390"/>
              <a:gd name="connsiteY0-282" fmla="*/ 11249 h 3741252"/>
              <a:gd name="connsiteX1-283" fmla="*/ 1654742 w 3117390"/>
              <a:gd name="connsiteY1-284" fmla="*/ 3741252 h 3741252"/>
              <a:gd name="connsiteX2-285" fmla="*/ 0 w 3117390"/>
              <a:gd name="connsiteY2-286" fmla="*/ 3419698 h 3741252"/>
              <a:gd name="connsiteX3-287" fmla="*/ 1652336 w 3117390"/>
              <a:gd name="connsiteY3-288" fmla="*/ 11249 h 3741252"/>
              <a:gd name="connsiteX0-289" fmla="*/ 1636294 w 3117390"/>
              <a:gd name="connsiteY0-290" fmla="*/ 14558 h 3741252"/>
              <a:gd name="connsiteX1-291" fmla="*/ 1927458 w 3117390"/>
              <a:gd name="connsiteY1-292" fmla="*/ 3722702 h 3741252"/>
              <a:gd name="connsiteX0-293" fmla="*/ 1652336 w 3069231"/>
              <a:gd name="connsiteY0-294" fmla="*/ 11249 h 3741252"/>
              <a:gd name="connsiteX1-295" fmla="*/ 1654742 w 3069231"/>
              <a:gd name="connsiteY1-296" fmla="*/ 3741252 h 3741252"/>
              <a:gd name="connsiteX2-297" fmla="*/ 0 w 3069231"/>
              <a:gd name="connsiteY2-298" fmla="*/ 3419698 h 3741252"/>
              <a:gd name="connsiteX3-299" fmla="*/ 1652336 w 3069231"/>
              <a:gd name="connsiteY3-300" fmla="*/ 11249 h 3741252"/>
              <a:gd name="connsiteX0-301" fmla="*/ 1636294 w 3069231"/>
              <a:gd name="connsiteY0-302" fmla="*/ 14558 h 3741252"/>
              <a:gd name="connsiteX1-303" fmla="*/ 1927458 w 3069231"/>
              <a:gd name="connsiteY1-304" fmla="*/ 3722702 h 3741252"/>
              <a:gd name="connsiteX0-305" fmla="*/ 1652336 w 2977812"/>
              <a:gd name="connsiteY0-306" fmla="*/ 11249 h 3741252"/>
              <a:gd name="connsiteX1-307" fmla="*/ 1654742 w 2977812"/>
              <a:gd name="connsiteY1-308" fmla="*/ 3741252 h 3741252"/>
              <a:gd name="connsiteX2-309" fmla="*/ 0 w 2977812"/>
              <a:gd name="connsiteY2-310" fmla="*/ 3419698 h 3741252"/>
              <a:gd name="connsiteX3-311" fmla="*/ 1652336 w 2977812"/>
              <a:gd name="connsiteY3-312" fmla="*/ 11249 h 3741252"/>
              <a:gd name="connsiteX0-313" fmla="*/ 1636294 w 2977812"/>
              <a:gd name="connsiteY0-314" fmla="*/ 14558 h 3741252"/>
              <a:gd name="connsiteX1-315" fmla="*/ 1927458 w 2977812"/>
              <a:gd name="connsiteY1-316" fmla="*/ 3722702 h 3741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77812" h="3741252" stroke="0" extrusionOk="0">
                <a:moveTo>
                  <a:pt x="1652336" y="11249"/>
                </a:moveTo>
                <a:cubicBezTo>
                  <a:pt x="2014271" y="-210138"/>
                  <a:pt x="1654742" y="2899570"/>
                  <a:pt x="1654742" y="3741252"/>
                </a:cubicBezTo>
                <a:lnTo>
                  <a:pt x="0" y="3419698"/>
                </a:lnTo>
                <a:cubicBezTo>
                  <a:pt x="0" y="2911698"/>
                  <a:pt x="1652336" y="519249"/>
                  <a:pt x="1652336" y="11249"/>
                </a:cubicBezTo>
                <a:close/>
              </a:path>
              <a:path w="2977812" h="3741252" fill="none">
                <a:moveTo>
                  <a:pt x="1636294" y="14558"/>
                </a:moveTo>
                <a:cubicBezTo>
                  <a:pt x="3409934" y="818086"/>
                  <a:pt x="3339164" y="3047366"/>
                  <a:pt x="1927458" y="37227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: 空心 56"/>
          <p:cNvSpPr/>
          <p:nvPr/>
        </p:nvSpPr>
        <p:spPr>
          <a:xfrm>
            <a:off x="4167207" y="1672969"/>
            <a:ext cx="288758" cy="288758"/>
          </a:xfrm>
          <a:prstGeom prst="donut">
            <a:avLst>
              <a:gd name="adj" fmla="val 38636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圆: 空心 58"/>
          <p:cNvSpPr/>
          <p:nvPr/>
        </p:nvSpPr>
        <p:spPr>
          <a:xfrm>
            <a:off x="4844799" y="2814869"/>
            <a:ext cx="288758" cy="288758"/>
          </a:xfrm>
          <a:prstGeom prst="donut">
            <a:avLst>
              <a:gd name="adj" fmla="val 38636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: 空心 59"/>
          <p:cNvSpPr/>
          <p:nvPr/>
        </p:nvSpPr>
        <p:spPr>
          <a:xfrm>
            <a:off x="4936662" y="4028656"/>
            <a:ext cx="288758" cy="288758"/>
          </a:xfrm>
          <a:prstGeom prst="donut">
            <a:avLst>
              <a:gd name="adj" fmla="val 38636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: 空心 60"/>
          <p:cNvSpPr/>
          <p:nvPr/>
        </p:nvSpPr>
        <p:spPr>
          <a:xfrm>
            <a:off x="4372327" y="5240503"/>
            <a:ext cx="288758" cy="288758"/>
          </a:xfrm>
          <a:prstGeom prst="donut">
            <a:avLst>
              <a:gd name="adj" fmla="val 38636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133557" y="1468142"/>
            <a:ext cx="587993" cy="587993"/>
          </a:xfrm>
          <a:prstGeom prst="ellipse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585474" y="2654411"/>
            <a:ext cx="587993" cy="587993"/>
          </a:xfrm>
          <a:prstGeom prst="ellipse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585474" y="3862362"/>
            <a:ext cx="587993" cy="587993"/>
          </a:xfrm>
          <a:prstGeom prst="ellipse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57245" y="5088759"/>
            <a:ext cx="587993" cy="587993"/>
          </a:xfrm>
          <a:prstGeom prst="ellipse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形 71" descr="沙漏已完成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974" y="2759238"/>
            <a:ext cx="397229" cy="397229"/>
          </a:xfrm>
          <a:prstGeom prst="rect">
            <a:avLst/>
          </a:prstGeom>
        </p:spPr>
      </p:pic>
      <p:pic>
        <p:nvPicPr>
          <p:cNvPr id="74" name="图形 73" descr="灯泡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28937" y="1563523"/>
            <a:ext cx="397229" cy="397229"/>
          </a:xfrm>
          <a:prstGeom prst="rect">
            <a:avLst/>
          </a:prstGeom>
        </p:spPr>
      </p:pic>
      <p:pic>
        <p:nvPicPr>
          <p:cNvPr id="76" name="图形 75" descr="灯泡和齿轮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76969" y="3974421"/>
            <a:ext cx="397229" cy="397229"/>
          </a:xfrm>
          <a:prstGeom prst="rect">
            <a:avLst/>
          </a:prstGeom>
        </p:spPr>
      </p:pic>
      <p:pic>
        <p:nvPicPr>
          <p:cNvPr id="78" name="图形 77" descr="放大镜 纯色填充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52626" y="5180734"/>
            <a:ext cx="397229" cy="397229"/>
          </a:xfrm>
          <a:prstGeom prst="rect">
            <a:avLst/>
          </a:prstGeom>
        </p:spPr>
      </p:pic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5975729" y="1233175"/>
          <a:ext cx="5446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2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单击此处编辑正文内容，描述该方法怎么在研究中体现；单击此处编辑正文内容，描述该方法怎么在研究中体现；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6267967" y="2460909"/>
          <a:ext cx="5446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2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单击此处编辑正文内容，描述该方法怎么在研究中体现；单击此处编辑正文内容，描述该方法怎么在研究中体现；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6267967" y="3688643"/>
          <a:ext cx="5446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2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单击此处编辑正文内容，描述该方法怎么在研究中体现；单击此处编辑正文内容，描述该方法怎么在研究中体现；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6032142" y="4895257"/>
          <a:ext cx="5446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2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单击此处编辑正文内容，描述该方法怎么在研究中体现；单击此处编辑正文内容，描述该方法怎么在研究中体现；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研究技术路线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6" y="1111193"/>
            <a:ext cx="8073044" cy="5379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4821" y="914400"/>
            <a:ext cx="10090484" cy="583932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3627" y="2816012"/>
            <a:ext cx="3052309" cy="116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pPr algn="ctr"/>
            <a:r>
              <a:rPr lang="en-US" altLang="zh-CN" sz="2800" spc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2800" spc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6580" y="1974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kern="1200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研究过程与分析</a:t>
            </a:r>
            <a:endParaRPr lang="zh-CN" altLang="en-US" sz="5400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5330696" y="3571872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15059" y="3403601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研究过程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059" y="3939129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研究结果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59" y="4474657"/>
            <a:ext cx="2736214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结果分析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330696" y="4116636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330696" y="4642928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7228" y="2875212"/>
            <a:ext cx="352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Process and Analysis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59" y="5010185"/>
            <a:ext cx="2736214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结果讨论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330696" y="5178456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272988" y="1887967"/>
            <a:ext cx="9108141" cy="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2790753" y="1725869"/>
            <a:ext cx="324196" cy="3241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637170" y="1717557"/>
            <a:ext cx="324196" cy="3241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483587" y="1725872"/>
            <a:ext cx="324196" cy="3241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714253" y="2516511"/>
            <a:ext cx="2477195" cy="3722242"/>
            <a:chOff x="1712420" y="2951028"/>
            <a:chExt cx="2477195" cy="3722242"/>
          </a:xfrm>
        </p:grpSpPr>
        <p:sp>
          <p:nvSpPr>
            <p:cNvPr id="63" name="矩形: 折角 62"/>
            <p:cNvSpPr/>
            <p:nvPr/>
          </p:nvSpPr>
          <p:spPr>
            <a:xfrm>
              <a:off x="1720735" y="3308465"/>
              <a:ext cx="2468880" cy="3364805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一个圆顶角，剪去另一个顶角 63"/>
            <p:cNvSpPr/>
            <p:nvPr/>
          </p:nvSpPr>
          <p:spPr>
            <a:xfrm>
              <a:off x="1712420" y="2951028"/>
              <a:ext cx="2339627" cy="519533"/>
            </a:xfrm>
            <a:prstGeom prst="snipRound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 </a:t>
              </a:r>
              <a:r>
                <a:rPr lang="zh-CN" altLang="en-US" dirty="0"/>
                <a:t>实验过程一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560670" y="2478080"/>
            <a:ext cx="2477195" cy="3722242"/>
            <a:chOff x="1712420" y="2951028"/>
            <a:chExt cx="2477195" cy="3722242"/>
          </a:xfrm>
        </p:grpSpPr>
        <p:sp>
          <p:nvSpPr>
            <p:cNvPr id="68" name="矩形: 折角 67"/>
            <p:cNvSpPr/>
            <p:nvPr/>
          </p:nvSpPr>
          <p:spPr>
            <a:xfrm>
              <a:off x="1720735" y="3308465"/>
              <a:ext cx="2468880" cy="3364805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: 一个圆顶角，剪去另一个顶角 68"/>
            <p:cNvSpPr/>
            <p:nvPr/>
          </p:nvSpPr>
          <p:spPr>
            <a:xfrm>
              <a:off x="1712420" y="2951028"/>
              <a:ext cx="2339627" cy="519533"/>
            </a:xfrm>
            <a:prstGeom prst="snipRound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02 </a:t>
              </a:r>
              <a:r>
                <a:rPr lang="zh-CN" altLang="en-US" dirty="0"/>
                <a:t>实验过程二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407087" y="2475508"/>
            <a:ext cx="2477195" cy="3722242"/>
            <a:chOff x="1712420" y="2951028"/>
            <a:chExt cx="2477195" cy="3722242"/>
          </a:xfrm>
        </p:grpSpPr>
        <p:sp>
          <p:nvSpPr>
            <p:cNvPr id="71" name="矩形: 折角 70"/>
            <p:cNvSpPr/>
            <p:nvPr/>
          </p:nvSpPr>
          <p:spPr>
            <a:xfrm>
              <a:off x="1720735" y="3308465"/>
              <a:ext cx="2468880" cy="3364805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: 一个圆顶角，剪去另一个顶角 71"/>
            <p:cNvSpPr/>
            <p:nvPr/>
          </p:nvSpPr>
          <p:spPr>
            <a:xfrm>
              <a:off x="1712420" y="2951028"/>
              <a:ext cx="2339627" cy="519533"/>
            </a:xfrm>
            <a:prstGeom prst="snipRound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03 </a:t>
              </a:r>
              <a:r>
                <a:rPr lang="zh-CN" altLang="en-US" dirty="0"/>
                <a:t>实验过程三</a:t>
              </a:r>
            </a:p>
          </p:txBody>
        </p:sp>
      </p:grpSp>
      <p:sp>
        <p:nvSpPr>
          <p:cNvPr id="73" name="矩形 72"/>
          <p:cNvSpPr/>
          <p:nvPr/>
        </p:nvSpPr>
        <p:spPr>
          <a:xfrm flipH="1">
            <a:off x="1722564" y="3065564"/>
            <a:ext cx="2468881" cy="30051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4577299" y="3065564"/>
            <a:ext cx="2468881" cy="30051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 flipH="1">
            <a:off x="7437567" y="3036044"/>
            <a:ext cx="2468881" cy="30051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444140" y="4425935"/>
            <a:ext cx="3477647" cy="1984806"/>
            <a:chOff x="1115416" y="4103836"/>
            <a:chExt cx="2306010" cy="1984806"/>
          </a:xfrm>
        </p:grpSpPr>
        <p:sp>
          <p:nvSpPr>
            <p:cNvPr id="22" name="矩形 21"/>
            <p:cNvSpPr/>
            <p:nvPr/>
          </p:nvSpPr>
          <p:spPr>
            <a:xfrm flipH="1">
              <a:off x="1115417" y="4413312"/>
              <a:ext cx="2306009" cy="167533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5416" y="4103836"/>
              <a:ext cx="23060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小标题（填写操作名称）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箭头: V 形 32"/>
          <p:cNvSpPr/>
          <p:nvPr/>
        </p:nvSpPr>
        <p:spPr>
          <a:xfrm>
            <a:off x="1304992" y="3421176"/>
            <a:ext cx="2134184" cy="54950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实验过程一</a:t>
            </a:r>
          </a:p>
        </p:txBody>
      </p:sp>
      <p:sp>
        <p:nvSpPr>
          <p:cNvPr id="34" name="箭头: V 形 33"/>
          <p:cNvSpPr/>
          <p:nvPr/>
        </p:nvSpPr>
        <p:spPr>
          <a:xfrm>
            <a:off x="3787603" y="3421176"/>
            <a:ext cx="2134184" cy="54950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实验过程二</a:t>
            </a:r>
          </a:p>
        </p:txBody>
      </p:sp>
      <p:sp>
        <p:nvSpPr>
          <p:cNvPr id="35" name="箭头: V 形 34"/>
          <p:cNvSpPr/>
          <p:nvPr/>
        </p:nvSpPr>
        <p:spPr>
          <a:xfrm>
            <a:off x="6270214" y="3421176"/>
            <a:ext cx="2134184" cy="54950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实验过程三</a:t>
            </a:r>
          </a:p>
        </p:txBody>
      </p:sp>
      <p:sp>
        <p:nvSpPr>
          <p:cNvPr id="36" name="箭头: V 形 35"/>
          <p:cNvSpPr/>
          <p:nvPr/>
        </p:nvSpPr>
        <p:spPr>
          <a:xfrm>
            <a:off x="8752824" y="3421176"/>
            <a:ext cx="2134184" cy="54950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实验过程四</a:t>
            </a:r>
          </a:p>
        </p:txBody>
      </p:sp>
      <p:sp>
        <p:nvSpPr>
          <p:cNvPr id="38" name="椭圆 37"/>
          <p:cNvSpPr/>
          <p:nvPr/>
        </p:nvSpPr>
        <p:spPr>
          <a:xfrm>
            <a:off x="1304992" y="5092532"/>
            <a:ext cx="583568" cy="58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04992" y="1028889"/>
            <a:ext cx="3300259" cy="1984806"/>
            <a:chOff x="1115416" y="4103836"/>
            <a:chExt cx="2306010" cy="1984806"/>
          </a:xfrm>
        </p:grpSpPr>
        <p:sp>
          <p:nvSpPr>
            <p:cNvPr id="47" name="矩形 46"/>
            <p:cNvSpPr/>
            <p:nvPr/>
          </p:nvSpPr>
          <p:spPr>
            <a:xfrm flipH="1">
              <a:off x="1115417" y="4413312"/>
              <a:ext cx="2306009" cy="167533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15416" y="4103836"/>
              <a:ext cx="23060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小标题（填写操作名称）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863260" y="1705153"/>
            <a:ext cx="583568" cy="58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 descr="烧杯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1072" y="1774924"/>
            <a:ext cx="410773" cy="410773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6456312" y="1028889"/>
            <a:ext cx="3300259" cy="1984806"/>
            <a:chOff x="1115416" y="4103836"/>
            <a:chExt cx="2306010" cy="1984806"/>
          </a:xfrm>
        </p:grpSpPr>
        <p:sp>
          <p:nvSpPr>
            <p:cNvPr id="52" name="矩形 51"/>
            <p:cNvSpPr/>
            <p:nvPr/>
          </p:nvSpPr>
          <p:spPr>
            <a:xfrm flipH="1">
              <a:off x="1115417" y="4413312"/>
              <a:ext cx="2306009" cy="167533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15416" y="4103836"/>
              <a:ext cx="23060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小标题（填写操作名称）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10014580" y="1705153"/>
            <a:ext cx="583568" cy="58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09060" y="4378162"/>
            <a:ext cx="3477647" cy="1984806"/>
            <a:chOff x="1115416" y="4103836"/>
            <a:chExt cx="2306010" cy="1984806"/>
          </a:xfrm>
        </p:grpSpPr>
        <p:sp>
          <p:nvSpPr>
            <p:cNvPr id="57" name="矩形 56"/>
            <p:cNvSpPr/>
            <p:nvPr/>
          </p:nvSpPr>
          <p:spPr>
            <a:xfrm flipH="1">
              <a:off x="1115417" y="4413312"/>
              <a:ext cx="2306009" cy="167533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研究过程是通过一系列有序步骤，从识别问题或现象、形成假设、设计与执行研究方案、收集与分析数据，到得出结论、评价结果并可能进行反思或修正，以系统性探索、解答或解决问题的过程。</a:t>
              </a:r>
              <a:endPara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15416" y="4103836"/>
              <a:ext cx="23060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小标题（填写操作名称）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6369912" y="5044759"/>
            <a:ext cx="583568" cy="5835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形 61" descr="原子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56913" y="5126023"/>
            <a:ext cx="516586" cy="516586"/>
          </a:xfrm>
          <a:prstGeom prst="rect">
            <a:avLst/>
          </a:prstGeom>
        </p:spPr>
      </p:pic>
      <p:pic>
        <p:nvPicPr>
          <p:cNvPr id="64" name="图形 63" descr="书籍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465490" y="5126023"/>
            <a:ext cx="395242" cy="395242"/>
          </a:xfrm>
          <a:prstGeom prst="rect">
            <a:avLst/>
          </a:prstGeom>
        </p:spPr>
      </p:pic>
      <p:pic>
        <p:nvPicPr>
          <p:cNvPr id="66" name="图形 65" descr="书架上的书籍 纯色填充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088526" y="1779099"/>
            <a:ext cx="435676" cy="435676"/>
          </a:xfrm>
          <a:prstGeom prst="rect">
            <a:avLst/>
          </a:prstGeom>
        </p:spPr>
      </p:pic>
      <p:cxnSp>
        <p:nvCxnSpPr>
          <p:cNvPr id="68" name="直接连接符 67"/>
          <p:cNvCxnSpPr>
            <a:stCxn id="38" idx="0"/>
          </p:cNvCxnSpPr>
          <p:nvPr/>
        </p:nvCxnSpPr>
        <p:spPr>
          <a:xfrm flipV="1">
            <a:off x="1596776" y="3970681"/>
            <a:ext cx="0" cy="1121851"/>
          </a:xfrm>
          <a:prstGeom prst="line">
            <a:avLst/>
          </a:prstGeom>
          <a:ln w="1270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4"/>
          </p:cNvCxnSpPr>
          <p:nvPr/>
        </p:nvCxnSpPr>
        <p:spPr>
          <a:xfrm>
            <a:off x="5155044" y="2288721"/>
            <a:ext cx="0" cy="1132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9" idx="0"/>
          </p:cNvCxnSpPr>
          <p:nvPr/>
        </p:nvCxnSpPr>
        <p:spPr>
          <a:xfrm flipV="1">
            <a:off x="6661696" y="3970681"/>
            <a:ext cx="0" cy="10740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4" idx="4"/>
          </p:cNvCxnSpPr>
          <p:nvPr/>
        </p:nvCxnSpPr>
        <p:spPr>
          <a:xfrm>
            <a:off x="10306364" y="2288721"/>
            <a:ext cx="0" cy="11402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719083" y="1125414"/>
            <a:ext cx="5622567" cy="5616722"/>
          </a:xfrm>
          <a:prstGeom prst="roundRect">
            <a:avLst>
              <a:gd name="adj" fmla="val 25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553923" y="1125414"/>
            <a:ext cx="3341591" cy="5564896"/>
            <a:chOff x="729890" y="1257300"/>
            <a:chExt cx="3511909" cy="5114143"/>
          </a:xfrm>
        </p:grpSpPr>
        <p:sp>
          <p:nvSpPr>
            <p:cNvPr id="29" name="矩形: 圆角 28"/>
            <p:cNvSpPr/>
            <p:nvPr/>
          </p:nvSpPr>
          <p:spPr>
            <a:xfrm>
              <a:off x="729890" y="1257300"/>
              <a:ext cx="3511909" cy="5114143"/>
            </a:xfrm>
            <a:prstGeom prst="roundRect">
              <a:avLst>
                <a:gd name="adj" fmla="val 2511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49528" y="3096356"/>
              <a:ext cx="1872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/>
                <a:t>图</a:t>
              </a:r>
              <a:r>
                <a:rPr lang="en-US" altLang="zh-CN" sz="1200" dirty="0"/>
                <a:t>1  </a:t>
              </a:r>
              <a:r>
                <a:rPr lang="zh-CN" altLang="en-US" sz="1200" dirty="0"/>
                <a:t>输入图示标题及标注</a:t>
              </a: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843446" y="5081607"/>
              <a:ext cx="3284795" cy="1146815"/>
            </a:xfrm>
            <a:prstGeom prst="roundRect">
              <a:avLst>
                <a:gd name="adj" fmla="val 3849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4" y="1355131"/>
            <a:ext cx="5352404" cy="1714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/>
          <a:srcRect l="5233"/>
          <a:stretch>
            <a:fillRect/>
          </a:stretch>
        </p:blipFill>
        <p:spPr>
          <a:xfrm>
            <a:off x="859084" y="3748364"/>
            <a:ext cx="2905271" cy="16433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1" b="4143"/>
          <a:stretch>
            <a:fillRect/>
          </a:stretch>
        </p:blipFill>
        <p:spPr>
          <a:xfrm>
            <a:off x="3793276" y="3796926"/>
            <a:ext cx="2442213" cy="1528713"/>
          </a:xfrm>
          <a:prstGeom prst="rect">
            <a:avLst/>
          </a:prstGeom>
        </p:spPr>
      </p:pic>
      <p:sp>
        <p:nvSpPr>
          <p:cNvPr id="35" name="箭头: 右 34"/>
          <p:cNvSpPr/>
          <p:nvPr/>
        </p:nvSpPr>
        <p:spPr>
          <a:xfrm>
            <a:off x="6584105" y="3311118"/>
            <a:ext cx="775854" cy="4822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871" y="1355131"/>
            <a:ext cx="3157671" cy="140546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826" y="3278397"/>
            <a:ext cx="3125491" cy="1606561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348902" y="4896360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图</a:t>
            </a:r>
            <a:r>
              <a:rPr lang="en-US" altLang="zh-CN" sz="1200" dirty="0"/>
              <a:t>2  </a:t>
            </a:r>
            <a:r>
              <a:rPr lang="zh-CN" altLang="en-US" sz="1200" dirty="0"/>
              <a:t>输入图示标题及标注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22050" y="5879999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8B0012"/>
                </a:solidFill>
              </a:rPr>
              <a:t>*模板图片来源于网络，并非真实实验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718188" y="5300162"/>
            <a:ext cx="3013058" cy="116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陈述实验结果，尽可能将关键信息描述完整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陈述实验结果，尽可能将关键信息描述完整</a:t>
            </a:r>
          </a:p>
        </p:txBody>
      </p:sp>
      <p:sp>
        <p:nvSpPr>
          <p:cNvPr id="41" name="矩形 40"/>
          <p:cNvSpPr/>
          <p:nvPr/>
        </p:nvSpPr>
        <p:spPr>
          <a:xfrm>
            <a:off x="2548292" y="834859"/>
            <a:ext cx="1946564" cy="521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调研过程</a:t>
            </a:r>
          </a:p>
        </p:txBody>
      </p:sp>
      <p:sp>
        <p:nvSpPr>
          <p:cNvPr id="42" name="矩形 41"/>
          <p:cNvSpPr/>
          <p:nvPr/>
        </p:nvSpPr>
        <p:spPr>
          <a:xfrm>
            <a:off x="8325019" y="858442"/>
            <a:ext cx="1946564" cy="521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调研结果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2" y="2105703"/>
            <a:ext cx="3230318" cy="1762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16" y="2105703"/>
            <a:ext cx="3429743" cy="1762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635" y="2101656"/>
            <a:ext cx="3960832" cy="1762952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589085" y="1364979"/>
            <a:ext cx="1973617" cy="52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实验结果一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122383" y="1364979"/>
            <a:ext cx="1973617" cy="52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实验结果一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8126398" y="1364979"/>
            <a:ext cx="1973617" cy="52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0742" y="4477433"/>
            <a:ext cx="2806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实验得到的实验结果如图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**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所示，可以看出*****的效果***，说明****是主要的影响因素。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938954" y="4413740"/>
            <a:ext cx="0" cy="1222131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30742" y="4477433"/>
            <a:ext cx="2806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实验得到的实验结果如图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**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所示，可以看出*****的效果***，说明****是主要的影响因素。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748954" y="4413740"/>
            <a:ext cx="0" cy="1222131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40741" y="4475112"/>
            <a:ext cx="2806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实验得到的实验结果如图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**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所示，可以看出*****的效果***，说明****是主要的影响因素。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87245" y="397390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11985" y="39739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92001" y="39739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75893" y="6090760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8B0012"/>
                </a:solidFill>
              </a:rPr>
              <a:t>*模板图片来源于网络，并非真实实验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816708" y="1715936"/>
            <a:ext cx="3136900" cy="4031302"/>
          </a:xfrm>
          <a:prstGeom prst="roundRect">
            <a:avLst>
              <a:gd name="adj" fmla="val 6136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5400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4518758" y="1715936"/>
            <a:ext cx="3136900" cy="4031302"/>
          </a:xfrm>
          <a:prstGeom prst="roundRect">
            <a:avLst>
              <a:gd name="adj" fmla="val 6136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5400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09365" y="1715936"/>
            <a:ext cx="3136900" cy="4031302"/>
          </a:xfrm>
          <a:prstGeom prst="roundRect">
            <a:avLst>
              <a:gd name="adj" fmla="val 6136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5400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329" y="2712057"/>
            <a:ext cx="2613035" cy="22387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spAutoFit/>
          </a:bodyPr>
          <a:lstStyle/>
          <a:p>
            <a:pPr algn="just">
              <a:lnSpc>
                <a:spcPct val="150000"/>
              </a:lnSpc>
              <a:buSzPct val="25000"/>
            </a:pPr>
            <a:r>
              <a:rPr lang="zh-CN" altLang="en-US" sz="1600" spc="12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在这个重要时间点上体现出来的重要时间内的数据是什么东西，具体怎么来的，本年度公司有哪些变化，采取了什么举措，关键词由此获得这样的成果。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83779" y="2333883"/>
            <a:ext cx="178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实验结果一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07035" y="1300300"/>
            <a:ext cx="941340" cy="898148"/>
            <a:chOff x="1699964" y="1630517"/>
            <a:chExt cx="1108495" cy="1057633"/>
          </a:xfrm>
        </p:grpSpPr>
        <p:sp>
          <p:nvSpPr>
            <p:cNvPr id="13" name="椭圆 12"/>
            <p:cNvSpPr/>
            <p:nvPr/>
          </p:nvSpPr>
          <p:spPr>
            <a:xfrm>
              <a:off x="1726829" y="1630517"/>
              <a:ext cx="1054765" cy="1057633"/>
            </a:xfrm>
            <a:prstGeom prst="ellips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/>
                </a:gs>
              </a:gsLst>
              <a:lin ang="2700000" scaled="0"/>
            </a:gradFill>
            <a:ln w="6350">
              <a:solidFill>
                <a:schemeClr val="bg1">
                  <a:alpha val="40000"/>
                </a:schemeClr>
              </a:solidFill>
            </a:ln>
            <a:effectLst>
              <a:outerShdw blurRad="177800" dist="114300" dir="2700000" algn="ctr" rotWithShape="0">
                <a:schemeClr val="accent1"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4200" b="1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99964" y="1790001"/>
              <a:ext cx="1108495" cy="761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366439" y="1309214"/>
            <a:ext cx="941340" cy="898148"/>
            <a:chOff x="1699964" y="1630517"/>
            <a:chExt cx="1108495" cy="1057633"/>
          </a:xfrm>
        </p:grpSpPr>
        <p:sp>
          <p:nvSpPr>
            <p:cNvPr id="26" name="椭圆 25"/>
            <p:cNvSpPr/>
            <p:nvPr/>
          </p:nvSpPr>
          <p:spPr>
            <a:xfrm>
              <a:off x="1726829" y="1630517"/>
              <a:ext cx="1054765" cy="1057633"/>
            </a:xfrm>
            <a:prstGeom prst="ellips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/>
                </a:gs>
              </a:gsLst>
              <a:lin ang="2700000" scaled="0"/>
            </a:gradFill>
            <a:ln w="6350">
              <a:solidFill>
                <a:schemeClr val="bg1">
                  <a:alpha val="40000"/>
                </a:schemeClr>
              </a:solidFill>
            </a:ln>
            <a:effectLst>
              <a:outerShdw blurRad="177800" dist="114300" dir="2700000" algn="ctr" rotWithShape="0">
                <a:schemeClr val="accent1"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4200" b="1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99964" y="1790001"/>
              <a:ext cx="1108495" cy="761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671893" y="1300300"/>
            <a:ext cx="941340" cy="898148"/>
            <a:chOff x="1699964" y="1630517"/>
            <a:chExt cx="1108495" cy="1057633"/>
          </a:xfrm>
        </p:grpSpPr>
        <p:sp>
          <p:nvSpPr>
            <p:cNvPr id="29" name="椭圆 28"/>
            <p:cNvSpPr/>
            <p:nvPr/>
          </p:nvSpPr>
          <p:spPr>
            <a:xfrm>
              <a:off x="1726829" y="1630517"/>
              <a:ext cx="1054765" cy="1057633"/>
            </a:xfrm>
            <a:prstGeom prst="ellipse">
              <a:avLst/>
            </a:prstGeom>
            <a:gradFill>
              <a:gsLst>
                <a:gs pos="24000">
                  <a:schemeClr val="accent1"/>
                </a:gs>
                <a:gs pos="100000">
                  <a:schemeClr val="accent1"/>
                </a:gs>
              </a:gsLst>
              <a:lin ang="2700000" scaled="0"/>
            </a:gradFill>
            <a:ln w="6350">
              <a:solidFill>
                <a:schemeClr val="bg1">
                  <a:alpha val="40000"/>
                </a:schemeClr>
              </a:solidFill>
            </a:ln>
            <a:effectLst>
              <a:outerShdw blurRad="177800" dist="114300" dir="2700000" algn="ctr" rotWithShape="0">
                <a:schemeClr val="accent1"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4200" b="1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99964" y="1790001"/>
              <a:ext cx="1108495" cy="761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250735" y="2333883"/>
            <a:ext cx="178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实验结果二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883888" y="2333883"/>
            <a:ext cx="178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实验结果三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530591" y="2712057"/>
            <a:ext cx="2613035" cy="22387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spAutoFit/>
          </a:bodyPr>
          <a:lstStyle/>
          <a:p>
            <a:pPr algn="just">
              <a:lnSpc>
                <a:spcPct val="150000"/>
              </a:lnSpc>
              <a:buSzPct val="25000"/>
            </a:pPr>
            <a:r>
              <a:rPr lang="zh-CN" altLang="en-US" sz="1600" spc="12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在这个重要时间点上体现出来的重要时间内的数据是什么东西，具体怎么来的，本年度公司有哪些变化，采取了什么举措，关键词由此获得这样的成果。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836045" y="2712057"/>
            <a:ext cx="2613035" cy="22387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spAutoFit/>
          </a:bodyPr>
          <a:lstStyle/>
          <a:p>
            <a:pPr algn="just">
              <a:lnSpc>
                <a:spcPct val="150000"/>
              </a:lnSpc>
              <a:buSzPct val="25000"/>
            </a:pPr>
            <a:r>
              <a:rPr lang="zh-CN" altLang="en-US" sz="1600" spc="12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在这个重要时间点上体现出来的重要时间内的数据是什么东西，具体怎么来的，本年度公司有哪些变化，采取了什么举措，关键词由此获得这样的成果。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2635" y="2773692"/>
            <a:ext cx="2215671" cy="1310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5000"/>
              </a:lnSpc>
            </a:pPr>
            <a:r>
              <a:rPr lang="en-US" altLang="zh-CN" sz="3200" b="1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4400" b="1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3000" y="984290"/>
            <a:ext cx="7239000" cy="435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accen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kern="1200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研究背景与意义</a:t>
            </a:r>
            <a:endParaRPr lang="en-US" altLang="zh-CN" sz="3600" b="1" kern="1200" dirty="0">
              <a:solidFill>
                <a:schemeClr val="tx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accen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研究目标与思路</a:t>
            </a:r>
            <a:endParaRPr lang="en-US" altLang="zh-CN" sz="3600" b="1" dirty="0">
              <a:solidFill>
                <a:schemeClr val="tx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accen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研究过程与分析</a:t>
            </a: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chemeClr val="accent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36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研究结论与展望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998135" y="4873233"/>
            <a:ext cx="9488297" cy="1395589"/>
          </a:xfrm>
          <a:prstGeom prst="roundRect">
            <a:avLst>
              <a:gd name="adj" fmla="val 71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5411" y="4142408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输入图示标题及标注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8168" y="5071942"/>
            <a:ext cx="4276537" cy="102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43018" y="4236272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输入图示标题及标注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6084552" y="1283279"/>
          <a:ext cx="4296851" cy="286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437567" y="5087610"/>
            <a:ext cx="3223804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755" y="84729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*图表结合排版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1128100" y="4658881"/>
            <a:ext cx="1627909" cy="380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结果分析一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80332" y="1341287"/>
          <a:ext cx="4587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791"/>
                <a:gridCol w="1146791"/>
                <a:gridCol w="1146791"/>
                <a:gridCol w="1146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行标签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24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24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24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42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88600" y="4754549"/>
            <a:ext cx="10214357" cy="16871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04283" y="3968634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输入图示标题及标注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88600" y="4923925"/>
            <a:ext cx="8423989" cy="134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736341" y="1230148"/>
          <a:ext cx="10045145" cy="249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8225" y="83341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8B00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*条形图排版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989043" y="4526305"/>
            <a:ext cx="1627909" cy="380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6364640" y="1513567"/>
            <a:ext cx="4599368" cy="2162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8675" y="6170301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输入图示标题及标注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553" y="94771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8B0012"/>
                </a:solidFill>
                <a:latin typeface="+mj-ea"/>
                <a:ea typeface="+mj-ea"/>
              </a:rPr>
              <a:t>*折线图排版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604709" y="1513567"/>
          <a:ext cx="5541926" cy="465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: 圆角 5"/>
          <p:cNvSpPr/>
          <p:nvPr/>
        </p:nvSpPr>
        <p:spPr>
          <a:xfrm>
            <a:off x="6364640" y="3975094"/>
            <a:ext cx="4599368" cy="2162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541850" y="1353108"/>
            <a:ext cx="1627909" cy="380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结果分析一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6541849" y="3814636"/>
            <a:ext cx="1627909" cy="380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13233" y="2017002"/>
            <a:ext cx="4276537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13233" y="4497216"/>
            <a:ext cx="4276537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1628" y="86841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8B00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*数据表格排版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1533483" y="1438868"/>
            <a:ext cx="8669241" cy="2526269"/>
          </a:xfrm>
          <a:prstGeom prst="roundRect">
            <a:avLst>
              <a:gd name="adj" fmla="val 4868"/>
            </a:avLst>
          </a:prstGeom>
          <a:solidFill>
            <a:srgbClr val="F9F9F9"/>
          </a:solidFill>
          <a:ln>
            <a:noFill/>
          </a:ln>
          <a:effectLst>
            <a:outerShdw blurRad="127000" sx="101000" sy="101000" algn="c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9700" y="1818946"/>
          <a:ext cx="8053445" cy="210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73"/>
                <a:gridCol w="1541408"/>
                <a:gridCol w="1342241"/>
                <a:gridCol w="1342241"/>
                <a:gridCol w="1342241"/>
                <a:gridCol w="1342241"/>
              </a:tblGrid>
              <a:tr h="420354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9C231C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300" b="1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1.3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4.4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3.0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9.0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2.8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300" b="1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0.9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4.6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5.6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8.6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1.4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300" b="1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5.6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2.5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5.7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7.5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6.3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r>
                        <a:rPr lang="en-US" altLang="zh-CN" sz="1300" b="1" dirty="0">
                          <a:solidFill>
                            <a:schemeClr val="accent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300" b="1" dirty="0">
                        <a:solidFill>
                          <a:schemeClr val="accent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3765" marR="63765" marT="31883" marB="31883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2.2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8.5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5.7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4.9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7.9</a:t>
                      </a:r>
                      <a:endParaRPr lang="zh-CN" altLang="en-US" sz="13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2898" marR="72898" marT="36449" marB="36449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: 圆角 4"/>
          <p:cNvSpPr/>
          <p:nvPr/>
        </p:nvSpPr>
        <p:spPr>
          <a:xfrm>
            <a:off x="1533483" y="4778510"/>
            <a:ext cx="8774296" cy="18065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34427" y="4983519"/>
            <a:ext cx="8423989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0" i="0">
                <a:solidFill>
                  <a:srgbClr val="1F2328"/>
                </a:solidFill>
                <a:effectLst/>
                <a:latin typeface="-apple-system"/>
              </a:defRPr>
            </a:lvl1pPr>
          </a:lstStyle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用陈述性语句描述实验结果即可；用陈述性语句描述实验结果即可；用陈述性语句描述实验结果即可；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734427" y="4611159"/>
            <a:ext cx="1627909" cy="380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结果分析一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5064707" y="1144652"/>
            <a:ext cx="1763427" cy="4842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请输入表名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结果讨论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96862" y="1518066"/>
            <a:ext cx="2472058" cy="4081172"/>
            <a:chOff x="775922" y="2033928"/>
            <a:chExt cx="2505141" cy="4135790"/>
          </a:xfrm>
        </p:grpSpPr>
        <p:sp>
          <p:nvSpPr>
            <p:cNvPr id="3" name="文本框 2"/>
            <p:cNvSpPr txBox="1"/>
            <p:nvPr/>
          </p:nvSpPr>
          <p:spPr>
            <a:xfrm>
              <a:off x="775922" y="2631588"/>
              <a:ext cx="2505140" cy="353813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1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3882"/>
                </a:buClr>
                <a:buSzTx/>
                <a:buFontTx/>
                <a:buNone/>
                <a:defRPr/>
              </a:pPr>
              <a:r>
                <a:rPr lang="zh-CN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撰写毕业论文的结果讨论时，应从结果概述与关键发现、结果解释与理论关联、结果比较与对照、结果的稳健性与局限性、对研究假设或研究问题的回答、未预期结果与不确定性，以及实际应用与政策建议等多个角度进行深入分析和论述，确保全面、准确地传达研究的重要发现和意义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5923" y="2451187"/>
              <a:ext cx="102183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775923" y="2033928"/>
              <a:ext cx="2505140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讨论一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88066" y="2100294"/>
              <a:ext cx="889726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alpha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tx1">
                    <a:alpha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1323370" y="1220925"/>
            <a:ext cx="2824588" cy="4694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925987" y="1518066"/>
            <a:ext cx="2472058" cy="4081172"/>
            <a:chOff x="775922" y="2033928"/>
            <a:chExt cx="2505141" cy="4135790"/>
          </a:xfrm>
        </p:grpSpPr>
        <p:sp>
          <p:nvSpPr>
            <p:cNvPr id="14" name="文本框 13"/>
            <p:cNvSpPr txBox="1"/>
            <p:nvPr/>
          </p:nvSpPr>
          <p:spPr>
            <a:xfrm>
              <a:off x="775922" y="2631588"/>
              <a:ext cx="2505140" cy="353813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1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3882"/>
                </a:buClr>
                <a:buSzTx/>
                <a:buFontTx/>
                <a:buNone/>
                <a:defRPr/>
              </a:pPr>
              <a:r>
                <a:rPr lang="zh-CN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撰写毕业论文的结果讨论时，应从结果概述与关键发现、结果解释与理论关联、结果比较与对照、结果的稳健性与局限性、对研究假设或研究问题的回答、未预期结果与不确定性，以及实际应用与政策建议等多个角度进行深入分析和论述，确保全面、准确地传达研究的重要发现和意义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75923" y="2451187"/>
              <a:ext cx="102183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75923" y="2033928"/>
              <a:ext cx="2505140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讨论二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91337" y="2100295"/>
              <a:ext cx="889726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alpha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tx1">
                    <a:alpha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4765960" y="1220925"/>
            <a:ext cx="2824588" cy="4694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8577" y="1518066"/>
            <a:ext cx="2472058" cy="4115801"/>
            <a:chOff x="775922" y="2033928"/>
            <a:chExt cx="2505141" cy="4170883"/>
          </a:xfrm>
        </p:grpSpPr>
        <p:sp>
          <p:nvSpPr>
            <p:cNvPr id="20" name="文本框 19"/>
            <p:cNvSpPr txBox="1"/>
            <p:nvPr/>
          </p:nvSpPr>
          <p:spPr>
            <a:xfrm>
              <a:off x="775922" y="2666681"/>
              <a:ext cx="2505140" cy="353813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1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3882"/>
                </a:buClr>
                <a:buSzTx/>
                <a:buFontTx/>
                <a:buNone/>
                <a:defRPr/>
              </a:pPr>
              <a:r>
                <a:rPr lang="zh-CN" altLang="en-US" sz="1600" b="0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撰写毕业论文的结果讨论时，应从结果概述与关键发现、结果解释与理论关联、结果比较与对照、结果的稳健性与局限性、对研究假设或研究问题的回答、未预期结果与不确定性，以及实际应用与政策建议等多个角度进行深入分析和论述，确保全面、准确地传达研究的重要发现和意义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75923" y="2451187"/>
              <a:ext cx="102183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5923" y="2033928"/>
              <a:ext cx="2505140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讨论三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91337" y="2100295"/>
              <a:ext cx="889726" cy="28070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alpha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tx1">
                    <a:alpha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8208550" y="1220925"/>
            <a:ext cx="2824588" cy="4694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结果讨论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147990" y="3664697"/>
            <a:ext cx="1000169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148836" y="1069347"/>
            <a:ext cx="1" cy="54590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5404" y="1123835"/>
            <a:ext cx="4456393" cy="23051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4" y="3383280"/>
            <a:ext cx="4454091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3153" y="1291366"/>
            <a:ext cx="954107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讨论一</a:t>
            </a:r>
          </a:p>
        </p:txBody>
      </p:sp>
      <p:sp>
        <p:nvSpPr>
          <p:cNvPr id="12" name="图形 86"/>
          <p:cNvSpPr/>
          <p:nvPr/>
        </p:nvSpPr>
        <p:spPr>
          <a:xfrm>
            <a:off x="5177927" y="1257768"/>
            <a:ext cx="317805" cy="317478"/>
          </a:xfrm>
          <a:custGeom>
            <a:avLst/>
            <a:gdLst>
              <a:gd name="connsiteX0" fmla="*/ 290164 w 317805"/>
              <a:gd name="connsiteY0" fmla="*/ 168738 h 317478"/>
              <a:gd name="connsiteX1" fmla="*/ 290164 w 317805"/>
              <a:gd name="connsiteY1" fmla="*/ 303979 h 317478"/>
              <a:gd name="connsiteX2" fmla="*/ 275879 w 317805"/>
              <a:gd name="connsiteY2" fmla="*/ 317326 h 317478"/>
              <a:gd name="connsiteX3" fmla="*/ 262531 w 317805"/>
              <a:gd name="connsiteY3" fmla="*/ 303979 h 317478"/>
              <a:gd name="connsiteX4" fmla="*/ 262531 w 317805"/>
              <a:gd name="connsiteY4" fmla="*/ 168738 h 317478"/>
              <a:gd name="connsiteX5" fmla="*/ 276816 w 317805"/>
              <a:gd name="connsiteY5" fmla="*/ 155390 h 317478"/>
              <a:gd name="connsiteX6" fmla="*/ 290164 w 317805"/>
              <a:gd name="connsiteY6" fmla="*/ 168738 h 317478"/>
              <a:gd name="connsiteX7" fmla="*/ 276348 w 317805"/>
              <a:gd name="connsiteY7" fmla="*/ 39463 h 317478"/>
              <a:gd name="connsiteX8" fmla="*/ 290172 w 317805"/>
              <a:gd name="connsiteY8" fmla="*/ 25639 h 317478"/>
              <a:gd name="connsiteX9" fmla="*/ 290172 w 317805"/>
              <a:gd name="connsiteY9" fmla="*/ 13824 h 317478"/>
              <a:gd name="connsiteX10" fmla="*/ 276348 w 317805"/>
              <a:gd name="connsiteY10" fmla="*/ 0 h 317478"/>
              <a:gd name="connsiteX11" fmla="*/ 262523 w 317805"/>
              <a:gd name="connsiteY11" fmla="*/ 13824 h 317478"/>
              <a:gd name="connsiteX12" fmla="*/ 262523 w 317805"/>
              <a:gd name="connsiteY12" fmla="*/ 25647 h 317478"/>
              <a:gd name="connsiteX13" fmla="*/ 276348 w 317805"/>
              <a:gd name="connsiteY13" fmla="*/ 39471 h 317478"/>
              <a:gd name="connsiteX14" fmla="*/ 82455 w 317805"/>
              <a:gd name="connsiteY14" fmla="*/ 158901 h 317478"/>
              <a:gd name="connsiteX15" fmla="*/ 41227 w 317805"/>
              <a:gd name="connsiteY15" fmla="*/ 200470 h 317478"/>
              <a:gd name="connsiteX16" fmla="*/ 0 w 317805"/>
              <a:gd name="connsiteY16" fmla="*/ 158901 h 317478"/>
              <a:gd name="connsiteX17" fmla="*/ 41235 w 317805"/>
              <a:gd name="connsiteY17" fmla="*/ 117333 h 317478"/>
              <a:gd name="connsiteX18" fmla="*/ 82455 w 317805"/>
              <a:gd name="connsiteY18" fmla="*/ 158901 h 317478"/>
              <a:gd name="connsiteX19" fmla="*/ 54821 w 317805"/>
              <a:gd name="connsiteY19" fmla="*/ 158901 h 317478"/>
              <a:gd name="connsiteX20" fmla="*/ 41235 w 317805"/>
              <a:gd name="connsiteY20" fmla="*/ 144966 h 317478"/>
              <a:gd name="connsiteX21" fmla="*/ 27633 w 317805"/>
              <a:gd name="connsiteY21" fmla="*/ 158901 h 317478"/>
              <a:gd name="connsiteX22" fmla="*/ 41227 w 317805"/>
              <a:gd name="connsiteY22" fmla="*/ 172837 h 317478"/>
              <a:gd name="connsiteX23" fmla="*/ 54821 w 317805"/>
              <a:gd name="connsiteY23" fmla="*/ 158901 h 317478"/>
              <a:gd name="connsiteX24" fmla="*/ 200138 w 317805"/>
              <a:gd name="connsiteY24" fmla="*/ 226864 h 317478"/>
              <a:gd name="connsiteX25" fmla="*/ 158902 w 317805"/>
              <a:gd name="connsiteY25" fmla="*/ 268440 h 317478"/>
              <a:gd name="connsiteX26" fmla="*/ 117667 w 317805"/>
              <a:gd name="connsiteY26" fmla="*/ 226864 h 317478"/>
              <a:gd name="connsiteX27" fmla="*/ 158902 w 317805"/>
              <a:gd name="connsiteY27" fmla="*/ 185287 h 317478"/>
              <a:gd name="connsiteX28" fmla="*/ 200138 w 317805"/>
              <a:gd name="connsiteY28" fmla="*/ 226864 h 317478"/>
              <a:gd name="connsiteX29" fmla="*/ 172489 w 317805"/>
              <a:gd name="connsiteY29" fmla="*/ 226864 h 317478"/>
              <a:gd name="connsiteX30" fmla="*/ 158902 w 317805"/>
              <a:gd name="connsiteY30" fmla="*/ 212920 h 317478"/>
              <a:gd name="connsiteX31" fmla="*/ 145317 w 317805"/>
              <a:gd name="connsiteY31" fmla="*/ 226864 h 317478"/>
              <a:gd name="connsiteX32" fmla="*/ 158902 w 317805"/>
              <a:gd name="connsiteY32" fmla="*/ 240799 h 317478"/>
              <a:gd name="connsiteX33" fmla="*/ 172489 w 317805"/>
              <a:gd name="connsiteY33" fmla="*/ 226864 h 317478"/>
              <a:gd name="connsiteX34" fmla="*/ 317806 w 317805"/>
              <a:gd name="connsiteY34" fmla="*/ 98916 h 317478"/>
              <a:gd name="connsiteX35" fmla="*/ 276570 w 317805"/>
              <a:gd name="connsiteY35" fmla="*/ 140485 h 317478"/>
              <a:gd name="connsiteX36" fmla="*/ 235350 w 317805"/>
              <a:gd name="connsiteY36" fmla="*/ 98916 h 317478"/>
              <a:gd name="connsiteX37" fmla="*/ 276578 w 317805"/>
              <a:gd name="connsiteY37" fmla="*/ 57340 h 317478"/>
              <a:gd name="connsiteX38" fmla="*/ 317806 w 317805"/>
              <a:gd name="connsiteY38" fmla="*/ 98916 h 317478"/>
              <a:gd name="connsiteX39" fmla="*/ 290172 w 317805"/>
              <a:gd name="connsiteY39" fmla="*/ 98916 h 317478"/>
              <a:gd name="connsiteX40" fmla="*/ 276578 w 317805"/>
              <a:gd name="connsiteY40" fmla="*/ 84973 h 317478"/>
              <a:gd name="connsiteX41" fmla="*/ 262984 w 317805"/>
              <a:gd name="connsiteY41" fmla="*/ 98916 h 317478"/>
              <a:gd name="connsiteX42" fmla="*/ 276570 w 317805"/>
              <a:gd name="connsiteY42" fmla="*/ 112852 h 317478"/>
              <a:gd name="connsiteX43" fmla="*/ 290172 w 317805"/>
              <a:gd name="connsiteY43" fmla="*/ 98916 h 317478"/>
              <a:gd name="connsiteX44" fmla="*/ 158895 w 317805"/>
              <a:gd name="connsiteY44" fmla="*/ 282225 h 317478"/>
              <a:gd name="connsiteX45" fmla="*/ 145078 w 317805"/>
              <a:gd name="connsiteY45" fmla="*/ 296042 h 317478"/>
              <a:gd name="connsiteX46" fmla="*/ 145078 w 317805"/>
              <a:gd name="connsiteY46" fmla="*/ 303987 h 317478"/>
              <a:gd name="connsiteX47" fmla="*/ 159230 w 317805"/>
              <a:gd name="connsiteY47" fmla="*/ 317475 h 317478"/>
              <a:gd name="connsiteX48" fmla="*/ 172719 w 317805"/>
              <a:gd name="connsiteY48" fmla="*/ 303987 h 317478"/>
              <a:gd name="connsiteX49" fmla="*/ 172719 w 317805"/>
              <a:gd name="connsiteY49" fmla="*/ 296042 h 317478"/>
              <a:gd name="connsiteX50" fmla="*/ 158895 w 317805"/>
              <a:gd name="connsiteY50" fmla="*/ 282217 h 317478"/>
              <a:gd name="connsiteX51" fmla="*/ 158895 w 317805"/>
              <a:gd name="connsiteY51" fmla="*/ 168253 h 317478"/>
              <a:gd name="connsiteX52" fmla="*/ 172719 w 317805"/>
              <a:gd name="connsiteY52" fmla="*/ 154428 h 317478"/>
              <a:gd name="connsiteX53" fmla="*/ 172719 w 317805"/>
              <a:gd name="connsiteY53" fmla="*/ 13824 h 317478"/>
              <a:gd name="connsiteX54" fmla="*/ 158567 w 317805"/>
              <a:gd name="connsiteY54" fmla="*/ 335 h 317478"/>
              <a:gd name="connsiteX55" fmla="*/ 145078 w 317805"/>
              <a:gd name="connsiteY55" fmla="*/ 13824 h 317478"/>
              <a:gd name="connsiteX56" fmla="*/ 145078 w 317805"/>
              <a:gd name="connsiteY56" fmla="*/ 154436 h 317478"/>
              <a:gd name="connsiteX57" fmla="*/ 158902 w 317805"/>
              <a:gd name="connsiteY57" fmla="*/ 168261 h 317478"/>
              <a:gd name="connsiteX58" fmla="*/ 41450 w 317805"/>
              <a:gd name="connsiteY58" fmla="*/ 218585 h 317478"/>
              <a:gd name="connsiteX59" fmla="*/ 27625 w 317805"/>
              <a:gd name="connsiteY59" fmla="*/ 232401 h 317478"/>
              <a:gd name="connsiteX60" fmla="*/ 27625 w 317805"/>
              <a:gd name="connsiteY60" fmla="*/ 303987 h 317478"/>
              <a:gd name="connsiteX61" fmla="*/ 41777 w 317805"/>
              <a:gd name="connsiteY61" fmla="*/ 317475 h 317478"/>
              <a:gd name="connsiteX62" fmla="*/ 55266 w 317805"/>
              <a:gd name="connsiteY62" fmla="*/ 303987 h 317478"/>
              <a:gd name="connsiteX63" fmla="*/ 55266 w 317805"/>
              <a:gd name="connsiteY63" fmla="*/ 232401 h 317478"/>
              <a:gd name="connsiteX64" fmla="*/ 41442 w 317805"/>
              <a:gd name="connsiteY64" fmla="*/ 218577 h 317478"/>
              <a:gd name="connsiteX65" fmla="*/ 41450 w 317805"/>
              <a:gd name="connsiteY65" fmla="*/ 99909 h 317478"/>
              <a:gd name="connsiteX66" fmla="*/ 55266 w 317805"/>
              <a:gd name="connsiteY66" fmla="*/ 86093 h 317478"/>
              <a:gd name="connsiteX67" fmla="*/ 55266 w 317805"/>
              <a:gd name="connsiteY67" fmla="*/ 13816 h 317478"/>
              <a:gd name="connsiteX68" fmla="*/ 40981 w 317805"/>
              <a:gd name="connsiteY68" fmla="*/ 469 h 317478"/>
              <a:gd name="connsiteX69" fmla="*/ 27633 w 317805"/>
              <a:gd name="connsiteY69" fmla="*/ 13816 h 317478"/>
              <a:gd name="connsiteX70" fmla="*/ 27633 w 317805"/>
              <a:gd name="connsiteY70" fmla="*/ 86093 h 317478"/>
              <a:gd name="connsiteX71" fmla="*/ 41450 w 317805"/>
              <a:gd name="connsiteY71" fmla="*/ 99917 h 3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7805" h="317478">
                <a:moveTo>
                  <a:pt x="290164" y="168738"/>
                </a:moveTo>
                <a:lnTo>
                  <a:pt x="290164" y="303979"/>
                </a:lnTo>
                <a:cubicBezTo>
                  <a:pt x="289905" y="311609"/>
                  <a:pt x="283509" y="317586"/>
                  <a:pt x="275879" y="317326"/>
                </a:cubicBezTo>
                <a:cubicBezTo>
                  <a:pt x="268612" y="317080"/>
                  <a:pt x="262777" y="311245"/>
                  <a:pt x="262531" y="303979"/>
                </a:cubicBezTo>
                <a:lnTo>
                  <a:pt x="262531" y="168738"/>
                </a:lnTo>
                <a:cubicBezTo>
                  <a:pt x="262790" y="161107"/>
                  <a:pt x="269185" y="155131"/>
                  <a:pt x="276816" y="155390"/>
                </a:cubicBezTo>
                <a:cubicBezTo>
                  <a:pt x="284083" y="155636"/>
                  <a:pt x="289918" y="161470"/>
                  <a:pt x="290164" y="168738"/>
                </a:cubicBezTo>
                <a:close/>
                <a:moveTo>
                  <a:pt x="276348" y="39463"/>
                </a:moveTo>
                <a:cubicBezTo>
                  <a:pt x="283975" y="39463"/>
                  <a:pt x="290172" y="33266"/>
                  <a:pt x="290172" y="25639"/>
                </a:cubicBezTo>
                <a:lnTo>
                  <a:pt x="290172" y="13824"/>
                </a:lnTo>
                <a:cubicBezTo>
                  <a:pt x="290172" y="6189"/>
                  <a:pt x="283982" y="0"/>
                  <a:pt x="276348" y="0"/>
                </a:cubicBezTo>
                <a:cubicBezTo>
                  <a:pt x="268712" y="0"/>
                  <a:pt x="262523" y="6189"/>
                  <a:pt x="262523" y="13824"/>
                </a:cubicBezTo>
                <a:lnTo>
                  <a:pt x="262523" y="25647"/>
                </a:lnTo>
                <a:cubicBezTo>
                  <a:pt x="262523" y="33274"/>
                  <a:pt x="268720" y="39471"/>
                  <a:pt x="276348" y="39471"/>
                </a:cubicBezTo>
                <a:close/>
                <a:moveTo>
                  <a:pt x="82455" y="158901"/>
                </a:moveTo>
                <a:cubicBezTo>
                  <a:pt x="82455" y="181823"/>
                  <a:pt x="63966" y="200470"/>
                  <a:pt x="41227" y="200470"/>
                </a:cubicBezTo>
                <a:cubicBezTo>
                  <a:pt x="18496" y="200470"/>
                  <a:pt x="0" y="181823"/>
                  <a:pt x="0" y="158901"/>
                </a:cubicBezTo>
                <a:cubicBezTo>
                  <a:pt x="0" y="135980"/>
                  <a:pt x="18496" y="117333"/>
                  <a:pt x="41235" y="117333"/>
                </a:cubicBezTo>
                <a:cubicBezTo>
                  <a:pt x="63958" y="117333"/>
                  <a:pt x="82455" y="135980"/>
                  <a:pt x="82455" y="158901"/>
                </a:cubicBezTo>
                <a:close/>
                <a:moveTo>
                  <a:pt x="54821" y="158901"/>
                </a:moveTo>
                <a:cubicBezTo>
                  <a:pt x="54821" y="151219"/>
                  <a:pt x="48727" y="144966"/>
                  <a:pt x="41235" y="144966"/>
                </a:cubicBezTo>
                <a:cubicBezTo>
                  <a:pt x="33735" y="144966"/>
                  <a:pt x="27633" y="151219"/>
                  <a:pt x="27633" y="158901"/>
                </a:cubicBezTo>
                <a:cubicBezTo>
                  <a:pt x="27633" y="166584"/>
                  <a:pt x="33735" y="172837"/>
                  <a:pt x="41227" y="172837"/>
                </a:cubicBezTo>
                <a:cubicBezTo>
                  <a:pt x="48727" y="172837"/>
                  <a:pt x="54821" y="166584"/>
                  <a:pt x="54821" y="158901"/>
                </a:cubicBezTo>
                <a:close/>
                <a:moveTo>
                  <a:pt x="200138" y="226864"/>
                </a:moveTo>
                <a:cubicBezTo>
                  <a:pt x="200138" y="249785"/>
                  <a:pt x="181633" y="268440"/>
                  <a:pt x="158902" y="268440"/>
                </a:cubicBezTo>
                <a:cubicBezTo>
                  <a:pt x="136171" y="268440"/>
                  <a:pt x="117667" y="249785"/>
                  <a:pt x="117667" y="226864"/>
                </a:cubicBezTo>
                <a:cubicBezTo>
                  <a:pt x="117667" y="203942"/>
                  <a:pt x="136171" y="185287"/>
                  <a:pt x="158902" y="185287"/>
                </a:cubicBezTo>
                <a:cubicBezTo>
                  <a:pt x="181633" y="185287"/>
                  <a:pt x="200138" y="203942"/>
                  <a:pt x="200138" y="226864"/>
                </a:cubicBezTo>
                <a:close/>
                <a:moveTo>
                  <a:pt x="172489" y="226864"/>
                </a:moveTo>
                <a:cubicBezTo>
                  <a:pt x="172489" y="219181"/>
                  <a:pt x="166395" y="212920"/>
                  <a:pt x="158902" y="212920"/>
                </a:cubicBezTo>
                <a:cubicBezTo>
                  <a:pt x="151410" y="212920"/>
                  <a:pt x="145317" y="219181"/>
                  <a:pt x="145317" y="226864"/>
                </a:cubicBezTo>
                <a:cubicBezTo>
                  <a:pt x="145317" y="234547"/>
                  <a:pt x="151410" y="240799"/>
                  <a:pt x="158902" y="240799"/>
                </a:cubicBezTo>
                <a:cubicBezTo>
                  <a:pt x="166395" y="240799"/>
                  <a:pt x="172489" y="234547"/>
                  <a:pt x="172489" y="226864"/>
                </a:cubicBezTo>
                <a:close/>
                <a:moveTo>
                  <a:pt x="317806" y="98916"/>
                </a:moveTo>
                <a:cubicBezTo>
                  <a:pt x="317806" y="121838"/>
                  <a:pt x="299309" y="140485"/>
                  <a:pt x="276570" y="140485"/>
                </a:cubicBezTo>
                <a:cubicBezTo>
                  <a:pt x="253847" y="140485"/>
                  <a:pt x="235350" y="121838"/>
                  <a:pt x="235350" y="98916"/>
                </a:cubicBezTo>
                <a:cubicBezTo>
                  <a:pt x="235350" y="75995"/>
                  <a:pt x="253847" y="57340"/>
                  <a:pt x="276578" y="57340"/>
                </a:cubicBezTo>
                <a:cubicBezTo>
                  <a:pt x="299309" y="57340"/>
                  <a:pt x="317806" y="75987"/>
                  <a:pt x="317806" y="98916"/>
                </a:cubicBezTo>
                <a:close/>
                <a:moveTo>
                  <a:pt x="290172" y="98916"/>
                </a:moveTo>
                <a:cubicBezTo>
                  <a:pt x="290172" y="91225"/>
                  <a:pt x="284070" y="84973"/>
                  <a:pt x="276578" y="84973"/>
                </a:cubicBezTo>
                <a:cubicBezTo>
                  <a:pt x="269078" y="84973"/>
                  <a:pt x="262984" y="91225"/>
                  <a:pt x="262984" y="98916"/>
                </a:cubicBezTo>
                <a:cubicBezTo>
                  <a:pt x="262984" y="106599"/>
                  <a:pt x="269078" y="112852"/>
                  <a:pt x="276570" y="112852"/>
                </a:cubicBezTo>
                <a:cubicBezTo>
                  <a:pt x="284070" y="112852"/>
                  <a:pt x="290172" y="106599"/>
                  <a:pt x="290172" y="98916"/>
                </a:cubicBezTo>
                <a:close/>
                <a:moveTo>
                  <a:pt x="158895" y="282225"/>
                </a:moveTo>
                <a:cubicBezTo>
                  <a:pt x="151267" y="282225"/>
                  <a:pt x="145078" y="288406"/>
                  <a:pt x="145078" y="296042"/>
                </a:cubicBezTo>
                <a:lnTo>
                  <a:pt x="145078" y="303987"/>
                </a:lnTo>
                <a:cubicBezTo>
                  <a:pt x="145261" y="311621"/>
                  <a:pt x="151597" y="317658"/>
                  <a:pt x="159230" y="317475"/>
                </a:cubicBezTo>
                <a:cubicBezTo>
                  <a:pt x="166605" y="317298"/>
                  <a:pt x="172542" y="311363"/>
                  <a:pt x="172719" y="303987"/>
                </a:cubicBezTo>
                <a:lnTo>
                  <a:pt x="172719" y="296042"/>
                </a:lnTo>
                <a:cubicBezTo>
                  <a:pt x="172719" y="288414"/>
                  <a:pt x="166522" y="282217"/>
                  <a:pt x="158895" y="282217"/>
                </a:cubicBezTo>
                <a:close/>
                <a:moveTo>
                  <a:pt x="158895" y="168253"/>
                </a:moveTo>
                <a:cubicBezTo>
                  <a:pt x="166522" y="168253"/>
                  <a:pt x="172719" y="162056"/>
                  <a:pt x="172719" y="154428"/>
                </a:cubicBezTo>
                <a:lnTo>
                  <a:pt x="172719" y="13824"/>
                </a:lnTo>
                <a:cubicBezTo>
                  <a:pt x="172536" y="6192"/>
                  <a:pt x="166200" y="152"/>
                  <a:pt x="158567" y="335"/>
                </a:cubicBezTo>
                <a:cubicBezTo>
                  <a:pt x="151192" y="512"/>
                  <a:pt x="145255" y="6449"/>
                  <a:pt x="145078" y="13824"/>
                </a:cubicBezTo>
                <a:lnTo>
                  <a:pt x="145078" y="154436"/>
                </a:lnTo>
                <a:cubicBezTo>
                  <a:pt x="145078" y="162064"/>
                  <a:pt x="151267" y="168261"/>
                  <a:pt x="158902" y="168261"/>
                </a:cubicBezTo>
                <a:close/>
                <a:moveTo>
                  <a:pt x="41450" y="218585"/>
                </a:moveTo>
                <a:cubicBezTo>
                  <a:pt x="33822" y="218585"/>
                  <a:pt x="27625" y="224774"/>
                  <a:pt x="27625" y="232401"/>
                </a:cubicBezTo>
                <a:lnTo>
                  <a:pt x="27625" y="303987"/>
                </a:lnTo>
                <a:cubicBezTo>
                  <a:pt x="27808" y="311621"/>
                  <a:pt x="34144" y="317658"/>
                  <a:pt x="41777" y="317475"/>
                </a:cubicBezTo>
                <a:cubicBezTo>
                  <a:pt x="49152" y="317298"/>
                  <a:pt x="55089" y="311363"/>
                  <a:pt x="55266" y="303987"/>
                </a:cubicBezTo>
                <a:lnTo>
                  <a:pt x="55266" y="232401"/>
                </a:lnTo>
                <a:cubicBezTo>
                  <a:pt x="55266" y="224774"/>
                  <a:pt x="49077" y="218577"/>
                  <a:pt x="41442" y="218577"/>
                </a:cubicBezTo>
                <a:close/>
                <a:moveTo>
                  <a:pt x="41450" y="99909"/>
                </a:moveTo>
                <a:cubicBezTo>
                  <a:pt x="49077" y="99909"/>
                  <a:pt x="55266" y="93720"/>
                  <a:pt x="55266" y="86093"/>
                </a:cubicBezTo>
                <a:lnTo>
                  <a:pt x="55266" y="13816"/>
                </a:lnTo>
                <a:cubicBezTo>
                  <a:pt x="55008" y="6186"/>
                  <a:pt x="48612" y="210"/>
                  <a:pt x="40981" y="469"/>
                </a:cubicBezTo>
                <a:cubicBezTo>
                  <a:pt x="33714" y="715"/>
                  <a:pt x="27880" y="6549"/>
                  <a:pt x="27633" y="13816"/>
                </a:cubicBezTo>
                <a:lnTo>
                  <a:pt x="27633" y="86093"/>
                </a:lnTo>
                <a:cubicBezTo>
                  <a:pt x="27633" y="93720"/>
                  <a:pt x="33814" y="99917"/>
                  <a:pt x="41450" y="999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1915" y="1568365"/>
            <a:ext cx="4225584" cy="166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83882"/>
              </a:buClr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结果解释与理论关联、结果的鲁棒性与局限性、对研究假设或研究问题的回答、未预期结果与不确定性，以及实际应用与政策建议等多个角度进行深入分析和论述，确保全面、准确地传达研究的重要发现和意义。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96559" y="1121603"/>
            <a:ext cx="4456393" cy="23051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98861" y="3357000"/>
            <a:ext cx="4454091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0207" y="1283359"/>
            <a:ext cx="877163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讨论二</a:t>
            </a:r>
          </a:p>
        </p:txBody>
      </p:sp>
      <p:sp>
        <p:nvSpPr>
          <p:cNvPr id="17" name="矩形 16"/>
          <p:cNvSpPr/>
          <p:nvPr/>
        </p:nvSpPr>
        <p:spPr>
          <a:xfrm>
            <a:off x="6688957" y="1581848"/>
            <a:ext cx="4225584" cy="166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83882"/>
              </a:buClr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结果解释与理论关联、结果的鲁棒性与局限性、对研究假设或研究问题的回答、未预期结果与不确定性，以及实际应用与政策建议等多个角度进行深入分析和论述，确保全面、准确地传达研究的重要发现和意义。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90800" y="3903260"/>
            <a:ext cx="4456393" cy="25583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3102" y="6165147"/>
            <a:ext cx="4454091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82077" y="4097121"/>
            <a:ext cx="877163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讨论三</a:t>
            </a:r>
          </a:p>
        </p:txBody>
      </p:sp>
      <p:sp>
        <p:nvSpPr>
          <p:cNvPr id="21" name="矩形 20"/>
          <p:cNvSpPr/>
          <p:nvPr/>
        </p:nvSpPr>
        <p:spPr>
          <a:xfrm>
            <a:off x="1364785" y="4406097"/>
            <a:ext cx="4225584" cy="16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83882"/>
              </a:buClr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结果解释与理论关联、结果的鲁棒性与局限性、对研究假设或研究问题的回答、未预期结果与不确定性，以及实际应用与政策建议等多个角度进行深入分析和论述，确保全面、准确地传达研究的重要发现和意义。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93256" y="3916437"/>
            <a:ext cx="4456393" cy="25583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96559" y="6150521"/>
            <a:ext cx="4454091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48646" y="4062423"/>
            <a:ext cx="877163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讨论四</a:t>
            </a:r>
          </a:p>
        </p:txBody>
      </p:sp>
      <p:sp>
        <p:nvSpPr>
          <p:cNvPr id="25" name="矩形 24"/>
          <p:cNvSpPr/>
          <p:nvPr/>
        </p:nvSpPr>
        <p:spPr>
          <a:xfrm>
            <a:off x="6641131" y="4358374"/>
            <a:ext cx="4308518" cy="16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83882"/>
              </a:buClr>
              <a:buSzTx/>
              <a:buFontTx/>
              <a:buNone/>
              <a:defRPr/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结果解释与理论关联、结果的鲁棒性与局限性、对研究假设或研究问题的回答、未预期结果与不确定性，以及实际应用与政策建议等多个角度进行深入分析和论述，确保全面、准确地传达研究的重要发现和意义。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Freeform: Shape 186"/>
          <p:cNvSpPr/>
          <p:nvPr/>
        </p:nvSpPr>
        <p:spPr>
          <a:xfrm>
            <a:off x="5151997" y="3957193"/>
            <a:ext cx="369664" cy="369663"/>
          </a:xfrm>
          <a:custGeom>
            <a:avLst/>
            <a:gdLst>
              <a:gd name="connsiteX0" fmla="*/ 141874 w 372597"/>
              <a:gd name="connsiteY0" fmla="*/ 283102 h 372596"/>
              <a:gd name="connsiteX1" fmla="*/ 239050 w 372597"/>
              <a:gd name="connsiteY1" fmla="*/ 283102 h 372596"/>
              <a:gd name="connsiteX2" fmla="*/ 239050 w 372597"/>
              <a:gd name="connsiteY2" fmla="*/ 304934 h 372596"/>
              <a:gd name="connsiteX3" fmla="*/ 141874 w 372597"/>
              <a:gd name="connsiteY3" fmla="*/ 304934 h 372596"/>
              <a:gd name="connsiteX4" fmla="*/ 141874 w 372597"/>
              <a:gd name="connsiteY4" fmla="*/ 239252 h 372596"/>
              <a:gd name="connsiteX5" fmla="*/ 239050 w 372597"/>
              <a:gd name="connsiteY5" fmla="*/ 239252 h 372596"/>
              <a:gd name="connsiteX6" fmla="*/ 239050 w 372597"/>
              <a:gd name="connsiteY6" fmla="*/ 261084 h 372596"/>
              <a:gd name="connsiteX7" fmla="*/ 141874 w 372597"/>
              <a:gd name="connsiteY7" fmla="*/ 261084 h 372596"/>
              <a:gd name="connsiteX8" fmla="*/ 141874 w 372597"/>
              <a:gd name="connsiteY8" fmla="*/ 195403 h 372596"/>
              <a:gd name="connsiteX9" fmla="*/ 239050 w 372597"/>
              <a:gd name="connsiteY9" fmla="*/ 195403 h 372596"/>
              <a:gd name="connsiteX10" fmla="*/ 239050 w 372597"/>
              <a:gd name="connsiteY10" fmla="*/ 217235 h 372596"/>
              <a:gd name="connsiteX11" fmla="*/ 141874 w 372597"/>
              <a:gd name="connsiteY11" fmla="*/ 217235 h 372596"/>
              <a:gd name="connsiteX12" fmla="*/ 328918 w 372597"/>
              <a:gd name="connsiteY12" fmla="*/ 165767 h 372596"/>
              <a:gd name="connsiteX13" fmla="*/ 328918 w 372597"/>
              <a:gd name="connsiteY13" fmla="*/ 305057 h 372596"/>
              <a:gd name="connsiteX14" fmla="*/ 339834 w 372597"/>
              <a:gd name="connsiteY14" fmla="*/ 325680 h 372596"/>
              <a:gd name="connsiteX15" fmla="*/ 350750 w 372597"/>
              <a:gd name="connsiteY15" fmla="*/ 305057 h 372596"/>
              <a:gd name="connsiteX16" fmla="*/ 350750 w 372597"/>
              <a:gd name="connsiteY16" fmla="*/ 165767 h 372596"/>
              <a:gd name="connsiteX17" fmla="*/ 141874 w 372597"/>
              <a:gd name="connsiteY17" fmla="*/ 151553 h 372596"/>
              <a:gd name="connsiteX18" fmla="*/ 239050 w 372597"/>
              <a:gd name="connsiteY18" fmla="*/ 151553 h 372596"/>
              <a:gd name="connsiteX19" fmla="*/ 239050 w 372597"/>
              <a:gd name="connsiteY19" fmla="*/ 173385 h 372596"/>
              <a:gd name="connsiteX20" fmla="*/ 141874 w 372597"/>
              <a:gd name="connsiteY20" fmla="*/ 173385 h 372596"/>
              <a:gd name="connsiteX21" fmla="*/ 67710 w 372597"/>
              <a:gd name="connsiteY21" fmla="*/ 149045 h 372596"/>
              <a:gd name="connsiteX22" fmla="*/ 67710 w 372597"/>
              <a:gd name="connsiteY22" fmla="*/ 307442 h 372596"/>
              <a:gd name="connsiteX23" fmla="*/ 97408 w 372597"/>
              <a:gd name="connsiteY23" fmla="*/ 307442 h 372596"/>
              <a:gd name="connsiteX24" fmla="*/ 97408 w 372597"/>
              <a:gd name="connsiteY24" fmla="*/ 149045 h 372596"/>
              <a:gd name="connsiteX25" fmla="*/ 45383 w 372597"/>
              <a:gd name="connsiteY25" fmla="*/ 126718 h 372596"/>
              <a:gd name="connsiteX26" fmla="*/ 119734 w 372597"/>
              <a:gd name="connsiteY26" fmla="*/ 126718 h 372596"/>
              <a:gd name="connsiteX27" fmla="*/ 119734 w 372597"/>
              <a:gd name="connsiteY27" fmla="*/ 329768 h 372596"/>
              <a:gd name="connsiteX28" fmla="*/ 45383 w 372597"/>
              <a:gd name="connsiteY28" fmla="*/ 329768 h 372596"/>
              <a:gd name="connsiteX29" fmla="*/ 328918 w 372597"/>
              <a:gd name="connsiteY29" fmla="*/ 122104 h 372596"/>
              <a:gd name="connsiteX30" fmla="*/ 328918 w 372597"/>
              <a:gd name="connsiteY30" fmla="*/ 143935 h 372596"/>
              <a:gd name="connsiteX31" fmla="*/ 350750 w 372597"/>
              <a:gd name="connsiteY31" fmla="*/ 143935 h 372596"/>
              <a:gd name="connsiteX32" fmla="*/ 350750 w 372597"/>
              <a:gd name="connsiteY32" fmla="*/ 122104 h 372596"/>
              <a:gd name="connsiteX33" fmla="*/ 307086 w 372597"/>
              <a:gd name="connsiteY33" fmla="*/ 100272 h 372596"/>
              <a:gd name="connsiteX34" fmla="*/ 372597 w 372597"/>
              <a:gd name="connsiteY34" fmla="*/ 100272 h 372596"/>
              <a:gd name="connsiteX35" fmla="*/ 372597 w 372597"/>
              <a:gd name="connsiteY35" fmla="*/ 310477 h 372596"/>
              <a:gd name="connsiteX36" fmla="*/ 339834 w 372597"/>
              <a:gd name="connsiteY36" fmla="*/ 372349 h 372596"/>
              <a:gd name="connsiteX37" fmla="*/ 307086 w 372597"/>
              <a:gd name="connsiteY37" fmla="*/ 310477 h 372596"/>
              <a:gd name="connsiteX38" fmla="*/ 21810 w 372597"/>
              <a:gd name="connsiteY38" fmla="*/ 76346 h 372596"/>
              <a:gd name="connsiteX39" fmla="*/ 21810 w 372597"/>
              <a:gd name="connsiteY39" fmla="*/ 350524 h 372596"/>
              <a:gd name="connsiteX40" fmla="*/ 261939 w 372597"/>
              <a:gd name="connsiteY40" fmla="*/ 350524 h 372596"/>
              <a:gd name="connsiteX41" fmla="*/ 261939 w 372597"/>
              <a:gd name="connsiteY41" fmla="*/ 76346 h 372596"/>
              <a:gd name="connsiteX42" fmla="*/ 212621 w 372597"/>
              <a:gd name="connsiteY42" fmla="*/ 76346 h 372596"/>
              <a:gd name="connsiteX43" fmla="*/ 212621 w 372597"/>
              <a:gd name="connsiteY43" fmla="*/ 106030 h 372596"/>
              <a:gd name="connsiteX44" fmla="*/ 71129 w 372597"/>
              <a:gd name="connsiteY44" fmla="*/ 106030 h 372596"/>
              <a:gd name="connsiteX45" fmla="*/ 71129 w 372597"/>
              <a:gd name="connsiteY45" fmla="*/ 76346 h 372596"/>
              <a:gd name="connsiteX46" fmla="*/ 142679 w 372597"/>
              <a:gd name="connsiteY46" fmla="*/ 22356 h 372596"/>
              <a:gd name="connsiteX47" fmla="*/ 127025 w 372597"/>
              <a:gd name="connsiteY47" fmla="*/ 47317 h 372596"/>
              <a:gd name="connsiteX48" fmla="*/ 92961 w 372597"/>
              <a:gd name="connsiteY48" fmla="*/ 47317 h 372596"/>
              <a:gd name="connsiteX49" fmla="*/ 92961 w 372597"/>
              <a:gd name="connsiteY49" fmla="*/ 84199 h 372596"/>
              <a:gd name="connsiteX50" fmla="*/ 190789 w 372597"/>
              <a:gd name="connsiteY50" fmla="*/ 84199 h 372596"/>
              <a:gd name="connsiteX51" fmla="*/ 190789 w 372597"/>
              <a:gd name="connsiteY51" fmla="*/ 47317 h 372596"/>
              <a:gd name="connsiteX52" fmla="*/ 156724 w 372597"/>
              <a:gd name="connsiteY52" fmla="*/ 47317 h 372596"/>
              <a:gd name="connsiteX53" fmla="*/ 156724 w 372597"/>
              <a:gd name="connsiteY53" fmla="*/ 36401 h 372596"/>
              <a:gd name="connsiteX54" fmla="*/ 142679 w 372597"/>
              <a:gd name="connsiteY54" fmla="*/ 22356 h 372596"/>
              <a:gd name="connsiteX55" fmla="*/ 142678 w 372597"/>
              <a:gd name="connsiteY55" fmla="*/ 1 h 372596"/>
              <a:gd name="connsiteX56" fmla="*/ 176857 w 372597"/>
              <a:gd name="connsiteY56" fmla="*/ 25486 h 372596"/>
              <a:gd name="connsiteX57" fmla="*/ 212620 w 372597"/>
              <a:gd name="connsiteY57" fmla="*/ 25486 h 372596"/>
              <a:gd name="connsiteX58" fmla="*/ 212620 w 372597"/>
              <a:gd name="connsiteY58" fmla="*/ 54617 h 372596"/>
              <a:gd name="connsiteX59" fmla="*/ 283668 w 372597"/>
              <a:gd name="connsiteY59" fmla="*/ 54617 h 372596"/>
              <a:gd name="connsiteX60" fmla="*/ 283668 w 372597"/>
              <a:gd name="connsiteY60" fmla="*/ 372596 h 372596"/>
              <a:gd name="connsiteX61" fmla="*/ 0 w 372597"/>
              <a:gd name="connsiteY61" fmla="*/ 372596 h 372596"/>
              <a:gd name="connsiteX62" fmla="*/ 0 w 372597"/>
              <a:gd name="connsiteY62" fmla="*/ 54617 h 372596"/>
              <a:gd name="connsiteX63" fmla="*/ 71128 w 372597"/>
              <a:gd name="connsiteY63" fmla="*/ 54617 h 372596"/>
              <a:gd name="connsiteX64" fmla="*/ 71128 w 372597"/>
              <a:gd name="connsiteY64" fmla="*/ 25486 h 372596"/>
              <a:gd name="connsiteX65" fmla="*/ 106876 w 372597"/>
              <a:gd name="connsiteY65" fmla="*/ 25486 h 372596"/>
              <a:gd name="connsiteX66" fmla="*/ 142678 w 372597"/>
              <a:gd name="connsiteY66" fmla="*/ 1 h 37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72597" h="372596">
                <a:moveTo>
                  <a:pt x="141874" y="283102"/>
                </a:moveTo>
                <a:lnTo>
                  <a:pt x="239050" y="283102"/>
                </a:lnTo>
                <a:lnTo>
                  <a:pt x="239050" y="304934"/>
                </a:lnTo>
                <a:lnTo>
                  <a:pt x="141874" y="304934"/>
                </a:lnTo>
                <a:close/>
                <a:moveTo>
                  <a:pt x="141874" y="239252"/>
                </a:moveTo>
                <a:lnTo>
                  <a:pt x="239050" y="239252"/>
                </a:lnTo>
                <a:lnTo>
                  <a:pt x="239050" y="261084"/>
                </a:lnTo>
                <a:lnTo>
                  <a:pt x="141874" y="261084"/>
                </a:lnTo>
                <a:close/>
                <a:moveTo>
                  <a:pt x="141874" y="195403"/>
                </a:moveTo>
                <a:lnTo>
                  <a:pt x="239050" y="195403"/>
                </a:lnTo>
                <a:lnTo>
                  <a:pt x="239050" y="217235"/>
                </a:lnTo>
                <a:lnTo>
                  <a:pt x="141874" y="217235"/>
                </a:lnTo>
                <a:close/>
                <a:moveTo>
                  <a:pt x="328918" y="165767"/>
                </a:moveTo>
                <a:lnTo>
                  <a:pt x="328918" y="305057"/>
                </a:lnTo>
                <a:lnTo>
                  <a:pt x="339834" y="325680"/>
                </a:lnTo>
                <a:lnTo>
                  <a:pt x="350750" y="305057"/>
                </a:lnTo>
                <a:lnTo>
                  <a:pt x="350750" y="165767"/>
                </a:lnTo>
                <a:close/>
                <a:moveTo>
                  <a:pt x="141874" y="151553"/>
                </a:moveTo>
                <a:lnTo>
                  <a:pt x="239050" y="151553"/>
                </a:lnTo>
                <a:lnTo>
                  <a:pt x="239050" y="173385"/>
                </a:lnTo>
                <a:lnTo>
                  <a:pt x="141874" y="173385"/>
                </a:lnTo>
                <a:close/>
                <a:moveTo>
                  <a:pt x="67710" y="149045"/>
                </a:moveTo>
                <a:lnTo>
                  <a:pt x="67710" y="307442"/>
                </a:lnTo>
                <a:lnTo>
                  <a:pt x="97408" y="307442"/>
                </a:lnTo>
                <a:lnTo>
                  <a:pt x="97408" y="149045"/>
                </a:lnTo>
                <a:close/>
                <a:moveTo>
                  <a:pt x="45383" y="126718"/>
                </a:moveTo>
                <a:lnTo>
                  <a:pt x="119734" y="126718"/>
                </a:lnTo>
                <a:lnTo>
                  <a:pt x="119734" y="329768"/>
                </a:lnTo>
                <a:lnTo>
                  <a:pt x="45383" y="329768"/>
                </a:lnTo>
                <a:close/>
                <a:moveTo>
                  <a:pt x="328918" y="122104"/>
                </a:moveTo>
                <a:lnTo>
                  <a:pt x="328918" y="143935"/>
                </a:lnTo>
                <a:lnTo>
                  <a:pt x="350750" y="143935"/>
                </a:lnTo>
                <a:lnTo>
                  <a:pt x="350750" y="122104"/>
                </a:lnTo>
                <a:close/>
                <a:moveTo>
                  <a:pt x="307086" y="100272"/>
                </a:moveTo>
                <a:lnTo>
                  <a:pt x="372597" y="100272"/>
                </a:lnTo>
                <a:lnTo>
                  <a:pt x="372597" y="310477"/>
                </a:lnTo>
                <a:lnTo>
                  <a:pt x="339834" y="372349"/>
                </a:lnTo>
                <a:lnTo>
                  <a:pt x="307086" y="310477"/>
                </a:lnTo>
                <a:close/>
                <a:moveTo>
                  <a:pt x="21810" y="76346"/>
                </a:moveTo>
                <a:lnTo>
                  <a:pt x="21810" y="350524"/>
                </a:lnTo>
                <a:lnTo>
                  <a:pt x="261939" y="350524"/>
                </a:lnTo>
                <a:lnTo>
                  <a:pt x="261939" y="76346"/>
                </a:lnTo>
                <a:lnTo>
                  <a:pt x="212621" y="76346"/>
                </a:lnTo>
                <a:lnTo>
                  <a:pt x="212621" y="106030"/>
                </a:lnTo>
                <a:lnTo>
                  <a:pt x="71129" y="106030"/>
                </a:lnTo>
                <a:lnTo>
                  <a:pt x="71129" y="76346"/>
                </a:lnTo>
                <a:close/>
                <a:moveTo>
                  <a:pt x="142679" y="22356"/>
                </a:moveTo>
                <a:cubicBezTo>
                  <a:pt x="127075" y="21991"/>
                  <a:pt x="127025" y="35843"/>
                  <a:pt x="127025" y="47317"/>
                </a:cubicBezTo>
                <a:lnTo>
                  <a:pt x="92961" y="47317"/>
                </a:lnTo>
                <a:lnTo>
                  <a:pt x="92961" y="84199"/>
                </a:lnTo>
                <a:lnTo>
                  <a:pt x="190789" y="84199"/>
                </a:lnTo>
                <a:lnTo>
                  <a:pt x="190789" y="47317"/>
                </a:lnTo>
                <a:lnTo>
                  <a:pt x="156724" y="47317"/>
                </a:lnTo>
                <a:lnTo>
                  <a:pt x="156724" y="36401"/>
                </a:lnTo>
                <a:cubicBezTo>
                  <a:pt x="156724" y="28657"/>
                  <a:pt x="150423" y="22356"/>
                  <a:pt x="142679" y="22356"/>
                </a:cubicBezTo>
                <a:close/>
                <a:moveTo>
                  <a:pt x="142678" y="1"/>
                </a:moveTo>
                <a:cubicBezTo>
                  <a:pt x="158656" y="1"/>
                  <a:pt x="172228" y="11024"/>
                  <a:pt x="176857" y="25486"/>
                </a:cubicBezTo>
                <a:lnTo>
                  <a:pt x="212620" y="25486"/>
                </a:lnTo>
                <a:lnTo>
                  <a:pt x="212620" y="54617"/>
                </a:lnTo>
                <a:lnTo>
                  <a:pt x="283668" y="54617"/>
                </a:lnTo>
                <a:lnTo>
                  <a:pt x="283668" y="372596"/>
                </a:lnTo>
                <a:lnTo>
                  <a:pt x="0" y="372596"/>
                </a:lnTo>
                <a:lnTo>
                  <a:pt x="0" y="54617"/>
                </a:lnTo>
                <a:lnTo>
                  <a:pt x="71128" y="54617"/>
                </a:lnTo>
                <a:lnTo>
                  <a:pt x="71128" y="25486"/>
                </a:lnTo>
                <a:lnTo>
                  <a:pt x="106876" y="25486"/>
                </a:lnTo>
                <a:cubicBezTo>
                  <a:pt x="111853" y="9848"/>
                  <a:pt x="126612" y="-149"/>
                  <a:pt x="1426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Freeform: Shape 185"/>
          <p:cNvSpPr/>
          <p:nvPr/>
        </p:nvSpPr>
        <p:spPr>
          <a:xfrm>
            <a:off x="10383938" y="1178874"/>
            <a:ext cx="369664" cy="369662"/>
          </a:xfrm>
          <a:custGeom>
            <a:avLst/>
            <a:gdLst>
              <a:gd name="connsiteX0" fmla="*/ 334893 w 372596"/>
              <a:gd name="connsiteY0" fmla="*/ 246799 h 372594"/>
              <a:gd name="connsiteX1" fmla="*/ 334893 w 372596"/>
              <a:gd name="connsiteY1" fmla="*/ 178551 h 372594"/>
              <a:gd name="connsiteX2" fmla="*/ 297225 w 372596"/>
              <a:gd name="connsiteY2" fmla="*/ 140876 h 372594"/>
              <a:gd name="connsiteX3" fmla="*/ 276616 w 372596"/>
              <a:gd name="connsiteY3" fmla="*/ 140876 h 372594"/>
              <a:gd name="connsiteX4" fmla="*/ 276616 w 372596"/>
              <a:gd name="connsiteY4" fmla="*/ 110737 h 372594"/>
              <a:gd name="connsiteX5" fmla="*/ 298981 w 372596"/>
              <a:gd name="connsiteY5" fmla="*/ 100208 h 372594"/>
              <a:gd name="connsiteX6" fmla="*/ 275500 w 372596"/>
              <a:gd name="connsiteY6" fmla="*/ 19980 h 372594"/>
              <a:gd name="connsiteX7" fmla="*/ 186298 w 372596"/>
              <a:gd name="connsiteY7" fmla="*/ 8935 h 372594"/>
              <a:gd name="connsiteX8" fmla="*/ 97096 w 372596"/>
              <a:gd name="connsiteY8" fmla="*/ 19900 h 372594"/>
              <a:gd name="connsiteX9" fmla="*/ 73615 w 372596"/>
              <a:gd name="connsiteY9" fmla="*/ 100128 h 372594"/>
              <a:gd name="connsiteX10" fmla="*/ 95980 w 372596"/>
              <a:gd name="connsiteY10" fmla="*/ 110657 h 372594"/>
              <a:gd name="connsiteX11" fmla="*/ 95980 w 372596"/>
              <a:gd name="connsiteY11" fmla="*/ 140796 h 372594"/>
              <a:gd name="connsiteX12" fmla="*/ 75371 w 372596"/>
              <a:gd name="connsiteY12" fmla="*/ 140796 h 372594"/>
              <a:gd name="connsiteX13" fmla="*/ 37704 w 372596"/>
              <a:gd name="connsiteY13" fmla="*/ 178471 h 372594"/>
              <a:gd name="connsiteX14" fmla="*/ 37704 w 372596"/>
              <a:gd name="connsiteY14" fmla="*/ 246719 h 372594"/>
              <a:gd name="connsiteX15" fmla="*/ 0 w 372596"/>
              <a:gd name="connsiteY15" fmla="*/ 355839 h 372594"/>
              <a:gd name="connsiteX16" fmla="*/ 0 w 372596"/>
              <a:gd name="connsiteY16" fmla="*/ 372595 h 372594"/>
              <a:gd name="connsiteX17" fmla="*/ 372596 w 372596"/>
              <a:gd name="connsiteY17" fmla="*/ 372595 h 372594"/>
              <a:gd name="connsiteX18" fmla="*/ 372596 w 372596"/>
              <a:gd name="connsiteY18" fmla="*/ 355919 h 372594"/>
              <a:gd name="connsiteX19" fmla="*/ 334893 w 372596"/>
              <a:gd name="connsiteY19" fmla="*/ 246799 h 372594"/>
              <a:gd name="connsiteX20" fmla="*/ 197712 w 372596"/>
              <a:gd name="connsiteY20" fmla="*/ 27692 h 372594"/>
              <a:gd name="connsiteX21" fmla="*/ 237229 w 372596"/>
              <a:gd name="connsiteY21" fmla="*/ 23605 h 372594"/>
              <a:gd name="connsiteX22" fmla="*/ 279491 w 372596"/>
              <a:gd name="connsiteY22" fmla="*/ 86235 h 372594"/>
              <a:gd name="connsiteX23" fmla="*/ 197712 w 372596"/>
              <a:gd name="connsiteY23" fmla="*/ 27692 h 372594"/>
              <a:gd name="connsiteX24" fmla="*/ 93105 w 372596"/>
              <a:gd name="connsiteY24" fmla="*/ 86154 h 372594"/>
              <a:gd name="connsiteX25" fmla="*/ 135367 w 372596"/>
              <a:gd name="connsiteY25" fmla="*/ 23525 h 372594"/>
              <a:gd name="connsiteX26" fmla="*/ 174884 w 372596"/>
              <a:gd name="connsiteY26" fmla="*/ 27612 h 372594"/>
              <a:gd name="connsiteX27" fmla="*/ 93105 w 372596"/>
              <a:gd name="connsiteY27" fmla="*/ 86154 h 372594"/>
              <a:gd name="connsiteX28" fmla="*/ 48798 w 372596"/>
              <a:gd name="connsiteY28" fmla="*/ 350891 h 372594"/>
              <a:gd name="connsiteX29" fmla="*/ 22268 w 372596"/>
              <a:gd name="connsiteY29" fmla="*/ 350891 h 372594"/>
              <a:gd name="connsiteX30" fmla="*/ 48798 w 372596"/>
              <a:gd name="connsiteY30" fmla="*/ 268627 h 372594"/>
              <a:gd name="connsiteX31" fmla="*/ 48798 w 372596"/>
              <a:gd name="connsiteY31" fmla="*/ 350891 h 372594"/>
              <a:gd name="connsiteX32" fmla="*/ 59535 w 372596"/>
              <a:gd name="connsiteY32" fmla="*/ 178471 h 372594"/>
              <a:gd name="connsiteX33" fmla="*/ 75371 w 372596"/>
              <a:gd name="connsiteY33" fmla="*/ 162628 h 372594"/>
              <a:gd name="connsiteX34" fmla="*/ 95996 w 372596"/>
              <a:gd name="connsiteY34" fmla="*/ 162628 h 372594"/>
              <a:gd name="connsiteX35" fmla="*/ 102524 w 372596"/>
              <a:gd name="connsiteY35" fmla="*/ 194717 h 372594"/>
              <a:gd name="connsiteX36" fmla="*/ 59536 w 372596"/>
              <a:gd name="connsiteY36" fmla="*/ 223281 h 372594"/>
              <a:gd name="connsiteX37" fmla="*/ 59536 w 372596"/>
              <a:gd name="connsiteY37" fmla="*/ 178471 h 372594"/>
              <a:gd name="connsiteX38" fmla="*/ 106372 w 372596"/>
              <a:gd name="connsiteY38" fmla="*/ 350891 h 372594"/>
              <a:gd name="connsiteX39" fmla="*/ 70630 w 372596"/>
              <a:gd name="connsiteY39" fmla="*/ 350891 h 372594"/>
              <a:gd name="connsiteX40" fmla="*/ 70630 w 372596"/>
              <a:gd name="connsiteY40" fmla="*/ 242775 h 372594"/>
              <a:gd name="connsiteX41" fmla="*/ 106372 w 372596"/>
              <a:gd name="connsiteY41" fmla="*/ 217194 h 372594"/>
              <a:gd name="connsiteX42" fmla="*/ 244392 w 372596"/>
              <a:gd name="connsiteY42" fmla="*/ 350891 h 372594"/>
              <a:gd name="connsiteX43" fmla="*/ 128204 w 372596"/>
              <a:gd name="connsiteY43" fmla="*/ 350891 h 372594"/>
              <a:gd name="connsiteX44" fmla="*/ 128204 w 372596"/>
              <a:gd name="connsiteY44" fmla="*/ 287733 h 372594"/>
              <a:gd name="connsiteX45" fmla="*/ 186298 w 372596"/>
              <a:gd name="connsiteY45" fmla="*/ 283061 h 372594"/>
              <a:gd name="connsiteX46" fmla="*/ 244392 w 372596"/>
              <a:gd name="connsiteY46" fmla="*/ 287813 h 372594"/>
              <a:gd name="connsiteX47" fmla="*/ 128204 w 372596"/>
              <a:gd name="connsiteY47" fmla="*/ 247619 h 372594"/>
              <a:gd name="connsiteX48" fmla="*/ 132403 w 372596"/>
              <a:gd name="connsiteY48" fmla="*/ 233428 h 372594"/>
              <a:gd name="connsiteX49" fmla="*/ 182104 w 372596"/>
              <a:gd name="connsiteY49" fmla="*/ 251162 h 372594"/>
              <a:gd name="connsiteX50" fmla="*/ 176813 w 372596"/>
              <a:gd name="connsiteY50" fmla="*/ 260455 h 372594"/>
              <a:gd name="connsiteX51" fmla="*/ 154199 w 372596"/>
              <a:gd name="connsiteY51" fmla="*/ 273614 h 372594"/>
              <a:gd name="connsiteX52" fmla="*/ 128204 w 372596"/>
              <a:gd name="connsiteY52" fmla="*/ 247619 h 372594"/>
              <a:gd name="connsiteX53" fmla="*/ 218398 w 372596"/>
              <a:gd name="connsiteY53" fmla="*/ 273694 h 372594"/>
              <a:gd name="connsiteX54" fmla="*/ 195784 w 372596"/>
              <a:gd name="connsiteY54" fmla="*/ 260534 h 372594"/>
              <a:gd name="connsiteX55" fmla="*/ 190493 w 372596"/>
              <a:gd name="connsiteY55" fmla="*/ 251242 h 372594"/>
              <a:gd name="connsiteX56" fmla="*/ 240193 w 372596"/>
              <a:gd name="connsiteY56" fmla="*/ 233507 h 372594"/>
              <a:gd name="connsiteX57" fmla="*/ 244393 w 372596"/>
              <a:gd name="connsiteY57" fmla="*/ 247698 h 372594"/>
              <a:gd name="connsiteX58" fmla="*/ 218398 w 372596"/>
              <a:gd name="connsiteY58" fmla="*/ 273694 h 372594"/>
              <a:gd name="connsiteX59" fmla="*/ 254784 w 372596"/>
              <a:gd name="connsiteY59" fmla="*/ 161020 h 372594"/>
              <a:gd name="connsiteX60" fmla="*/ 186298 w 372596"/>
              <a:gd name="connsiteY60" fmla="*/ 229426 h 372594"/>
              <a:gd name="connsiteX61" fmla="*/ 117812 w 372596"/>
              <a:gd name="connsiteY61" fmla="*/ 160940 h 372594"/>
              <a:gd name="connsiteX62" fmla="*/ 117812 w 372596"/>
              <a:gd name="connsiteY62" fmla="*/ 113914 h 372594"/>
              <a:gd name="connsiteX63" fmla="*/ 186298 w 372596"/>
              <a:gd name="connsiteY63" fmla="*/ 75081 h 372594"/>
              <a:gd name="connsiteX64" fmla="*/ 254784 w 372596"/>
              <a:gd name="connsiteY64" fmla="*/ 113994 h 372594"/>
              <a:gd name="connsiteX65" fmla="*/ 301967 w 372596"/>
              <a:gd name="connsiteY65" fmla="*/ 350971 h 372594"/>
              <a:gd name="connsiteX66" fmla="*/ 266224 w 372596"/>
              <a:gd name="connsiteY66" fmla="*/ 350971 h 372594"/>
              <a:gd name="connsiteX67" fmla="*/ 266224 w 372596"/>
              <a:gd name="connsiteY67" fmla="*/ 217274 h 372594"/>
              <a:gd name="connsiteX68" fmla="*/ 301967 w 372596"/>
              <a:gd name="connsiteY68" fmla="*/ 242855 h 372594"/>
              <a:gd name="connsiteX69" fmla="*/ 313061 w 372596"/>
              <a:gd name="connsiteY69" fmla="*/ 223362 h 372594"/>
              <a:gd name="connsiteX70" fmla="*/ 270072 w 372596"/>
              <a:gd name="connsiteY70" fmla="*/ 194798 h 372594"/>
              <a:gd name="connsiteX71" fmla="*/ 276601 w 372596"/>
              <a:gd name="connsiteY71" fmla="*/ 162709 h 372594"/>
              <a:gd name="connsiteX72" fmla="*/ 297226 w 372596"/>
              <a:gd name="connsiteY72" fmla="*/ 162709 h 372594"/>
              <a:gd name="connsiteX73" fmla="*/ 313061 w 372596"/>
              <a:gd name="connsiteY73" fmla="*/ 178552 h 372594"/>
              <a:gd name="connsiteX74" fmla="*/ 313061 w 372596"/>
              <a:gd name="connsiteY74" fmla="*/ 223362 h 372594"/>
              <a:gd name="connsiteX75" fmla="*/ 323798 w 372596"/>
              <a:gd name="connsiteY75" fmla="*/ 350971 h 372594"/>
              <a:gd name="connsiteX76" fmla="*/ 323798 w 372596"/>
              <a:gd name="connsiteY76" fmla="*/ 268708 h 372594"/>
              <a:gd name="connsiteX77" fmla="*/ 350329 w 372596"/>
              <a:gd name="connsiteY77" fmla="*/ 350971 h 372594"/>
              <a:gd name="connsiteX78" fmla="*/ 323798 w 372596"/>
              <a:gd name="connsiteY78" fmla="*/ 350971 h 3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72596" h="372594">
                <a:moveTo>
                  <a:pt x="334893" y="246799"/>
                </a:moveTo>
                <a:lnTo>
                  <a:pt x="334893" y="178551"/>
                </a:lnTo>
                <a:cubicBezTo>
                  <a:pt x="334893" y="157777"/>
                  <a:pt x="317995" y="140876"/>
                  <a:pt x="297225" y="140876"/>
                </a:cubicBezTo>
                <a:lnTo>
                  <a:pt x="276616" y="140876"/>
                </a:lnTo>
                <a:lnTo>
                  <a:pt x="276616" y="110737"/>
                </a:lnTo>
                <a:cubicBezTo>
                  <a:pt x="284655" y="108352"/>
                  <a:pt x="291847" y="104506"/>
                  <a:pt x="298981" y="100208"/>
                </a:cubicBezTo>
                <a:cubicBezTo>
                  <a:pt x="305442" y="70687"/>
                  <a:pt x="298582" y="40665"/>
                  <a:pt x="275500" y="19980"/>
                </a:cubicBezTo>
                <a:cubicBezTo>
                  <a:pt x="251301" y="-1705"/>
                  <a:pt x="215037" y="-6224"/>
                  <a:pt x="186298" y="8935"/>
                </a:cubicBezTo>
                <a:cubicBezTo>
                  <a:pt x="157559" y="-6224"/>
                  <a:pt x="121295" y="-1785"/>
                  <a:pt x="97096" y="19900"/>
                </a:cubicBezTo>
                <a:cubicBezTo>
                  <a:pt x="74014" y="40585"/>
                  <a:pt x="67154" y="70607"/>
                  <a:pt x="73615" y="100128"/>
                </a:cubicBezTo>
                <a:cubicBezTo>
                  <a:pt x="80749" y="104425"/>
                  <a:pt x="87941" y="108272"/>
                  <a:pt x="95980" y="110657"/>
                </a:cubicBezTo>
                <a:lnTo>
                  <a:pt x="95980" y="140796"/>
                </a:lnTo>
                <a:lnTo>
                  <a:pt x="75371" y="140796"/>
                </a:lnTo>
                <a:cubicBezTo>
                  <a:pt x="54601" y="140796"/>
                  <a:pt x="37704" y="157697"/>
                  <a:pt x="37704" y="178471"/>
                </a:cubicBezTo>
                <a:lnTo>
                  <a:pt x="37704" y="246719"/>
                </a:lnTo>
                <a:cubicBezTo>
                  <a:pt x="13593" y="277794"/>
                  <a:pt x="0" y="316384"/>
                  <a:pt x="0" y="355839"/>
                </a:cubicBezTo>
                <a:lnTo>
                  <a:pt x="0" y="372595"/>
                </a:lnTo>
                <a:lnTo>
                  <a:pt x="372596" y="372595"/>
                </a:lnTo>
                <a:lnTo>
                  <a:pt x="372596" y="355919"/>
                </a:lnTo>
                <a:cubicBezTo>
                  <a:pt x="372596" y="316463"/>
                  <a:pt x="359003" y="277873"/>
                  <a:pt x="334893" y="246799"/>
                </a:cubicBezTo>
                <a:close/>
                <a:moveTo>
                  <a:pt x="197712" y="27692"/>
                </a:moveTo>
                <a:cubicBezTo>
                  <a:pt x="209969" y="21604"/>
                  <a:pt x="223828" y="20142"/>
                  <a:pt x="237229" y="23605"/>
                </a:cubicBezTo>
                <a:cubicBezTo>
                  <a:pt x="265482" y="30900"/>
                  <a:pt x="283303" y="57847"/>
                  <a:pt x="279491" y="86235"/>
                </a:cubicBezTo>
                <a:cubicBezTo>
                  <a:pt x="239357" y="106134"/>
                  <a:pt x="191817" y="71986"/>
                  <a:pt x="197712" y="27692"/>
                </a:cubicBezTo>
                <a:close/>
                <a:moveTo>
                  <a:pt x="93105" y="86154"/>
                </a:moveTo>
                <a:cubicBezTo>
                  <a:pt x="89294" y="57767"/>
                  <a:pt x="107114" y="30820"/>
                  <a:pt x="135367" y="23525"/>
                </a:cubicBezTo>
                <a:cubicBezTo>
                  <a:pt x="148768" y="20062"/>
                  <a:pt x="162627" y="21524"/>
                  <a:pt x="174884" y="27612"/>
                </a:cubicBezTo>
                <a:cubicBezTo>
                  <a:pt x="180779" y="71906"/>
                  <a:pt x="133239" y="106054"/>
                  <a:pt x="93105" y="86154"/>
                </a:cubicBezTo>
                <a:close/>
                <a:moveTo>
                  <a:pt x="48798" y="350891"/>
                </a:moveTo>
                <a:lnTo>
                  <a:pt x="22268" y="350891"/>
                </a:lnTo>
                <a:cubicBezTo>
                  <a:pt x="23206" y="321517"/>
                  <a:pt x="32478" y="292903"/>
                  <a:pt x="48798" y="268627"/>
                </a:cubicBezTo>
                <a:lnTo>
                  <a:pt x="48798" y="350891"/>
                </a:lnTo>
                <a:close/>
                <a:moveTo>
                  <a:pt x="59535" y="178471"/>
                </a:moveTo>
                <a:cubicBezTo>
                  <a:pt x="59535" y="169735"/>
                  <a:pt x="66639" y="162628"/>
                  <a:pt x="75371" y="162628"/>
                </a:cubicBezTo>
                <a:lnTo>
                  <a:pt x="95996" y="162628"/>
                </a:lnTo>
                <a:cubicBezTo>
                  <a:pt x="96201" y="173600"/>
                  <a:pt x="98423" y="184538"/>
                  <a:pt x="102524" y="194717"/>
                </a:cubicBezTo>
                <a:cubicBezTo>
                  <a:pt x="86913" y="202089"/>
                  <a:pt x="72388" y="211757"/>
                  <a:pt x="59536" y="223281"/>
                </a:cubicBezTo>
                <a:lnTo>
                  <a:pt x="59536" y="178471"/>
                </a:lnTo>
                <a:close/>
                <a:moveTo>
                  <a:pt x="106372" y="350891"/>
                </a:moveTo>
                <a:lnTo>
                  <a:pt x="70630" y="350891"/>
                </a:lnTo>
                <a:lnTo>
                  <a:pt x="70630" y="242775"/>
                </a:lnTo>
                <a:cubicBezTo>
                  <a:pt x="81276" y="232626"/>
                  <a:pt x="93327" y="223991"/>
                  <a:pt x="106372" y="217194"/>
                </a:cubicBezTo>
                <a:close/>
                <a:moveTo>
                  <a:pt x="244392" y="350891"/>
                </a:moveTo>
                <a:lnTo>
                  <a:pt x="128204" y="350891"/>
                </a:lnTo>
                <a:lnTo>
                  <a:pt x="128204" y="287733"/>
                </a:lnTo>
                <a:cubicBezTo>
                  <a:pt x="146186" y="299426"/>
                  <a:pt x="170397" y="297427"/>
                  <a:pt x="186298" y="283061"/>
                </a:cubicBezTo>
                <a:cubicBezTo>
                  <a:pt x="202199" y="297427"/>
                  <a:pt x="226410" y="299507"/>
                  <a:pt x="244392" y="287813"/>
                </a:cubicBezTo>
                <a:close/>
                <a:moveTo>
                  <a:pt x="128204" y="247619"/>
                </a:moveTo>
                <a:cubicBezTo>
                  <a:pt x="128204" y="242481"/>
                  <a:pt x="129684" y="237586"/>
                  <a:pt x="132403" y="233428"/>
                </a:cubicBezTo>
                <a:cubicBezTo>
                  <a:pt x="146750" y="244117"/>
                  <a:pt x="164236" y="250341"/>
                  <a:pt x="182104" y="251162"/>
                </a:cubicBezTo>
                <a:lnTo>
                  <a:pt x="176813" y="260455"/>
                </a:lnTo>
                <a:cubicBezTo>
                  <a:pt x="172190" y="268572"/>
                  <a:pt x="163525" y="273614"/>
                  <a:pt x="154199" y="273614"/>
                </a:cubicBezTo>
                <a:cubicBezTo>
                  <a:pt x="139865" y="273613"/>
                  <a:pt x="128204" y="261952"/>
                  <a:pt x="128204" y="247619"/>
                </a:cubicBezTo>
                <a:close/>
                <a:moveTo>
                  <a:pt x="218398" y="273694"/>
                </a:moveTo>
                <a:cubicBezTo>
                  <a:pt x="209071" y="273694"/>
                  <a:pt x="200406" y="268651"/>
                  <a:pt x="195784" y="260534"/>
                </a:cubicBezTo>
                <a:lnTo>
                  <a:pt x="190493" y="251242"/>
                </a:lnTo>
                <a:cubicBezTo>
                  <a:pt x="208360" y="250420"/>
                  <a:pt x="225846" y="244197"/>
                  <a:pt x="240193" y="233507"/>
                </a:cubicBezTo>
                <a:cubicBezTo>
                  <a:pt x="242912" y="237666"/>
                  <a:pt x="244393" y="242561"/>
                  <a:pt x="244393" y="247698"/>
                </a:cubicBezTo>
                <a:cubicBezTo>
                  <a:pt x="244392" y="262032"/>
                  <a:pt x="232731" y="273694"/>
                  <a:pt x="218398" y="273694"/>
                </a:cubicBezTo>
                <a:close/>
                <a:moveTo>
                  <a:pt x="254784" y="161020"/>
                </a:moveTo>
                <a:cubicBezTo>
                  <a:pt x="254784" y="198380"/>
                  <a:pt x="223627" y="229426"/>
                  <a:pt x="186298" y="229426"/>
                </a:cubicBezTo>
                <a:cubicBezTo>
                  <a:pt x="149332" y="229259"/>
                  <a:pt x="117812" y="198031"/>
                  <a:pt x="117812" y="160940"/>
                </a:cubicBezTo>
                <a:lnTo>
                  <a:pt x="117812" y="113914"/>
                </a:lnTo>
                <a:cubicBezTo>
                  <a:pt x="145641" y="114084"/>
                  <a:pt x="172154" y="99075"/>
                  <a:pt x="186298" y="75081"/>
                </a:cubicBezTo>
                <a:cubicBezTo>
                  <a:pt x="200441" y="99075"/>
                  <a:pt x="226955" y="114164"/>
                  <a:pt x="254784" y="113994"/>
                </a:cubicBezTo>
                <a:close/>
                <a:moveTo>
                  <a:pt x="301967" y="350971"/>
                </a:moveTo>
                <a:lnTo>
                  <a:pt x="266224" y="350971"/>
                </a:lnTo>
                <a:lnTo>
                  <a:pt x="266224" y="217274"/>
                </a:lnTo>
                <a:cubicBezTo>
                  <a:pt x="279269" y="224072"/>
                  <a:pt x="291319" y="232707"/>
                  <a:pt x="301967" y="242855"/>
                </a:cubicBezTo>
                <a:close/>
                <a:moveTo>
                  <a:pt x="313061" y="223362"/>
                </a:moveTo>
                <a:cubicBezTo>
                  <a:pt x="300208" y="211838"/>
                  <a:pt x="285683" y="202170"/>
                  <a:pt x="270072" y="194798"/>
                </a:cubicBezTo>
                <a:cubicBezTo>
                  <a:pt x="274174" y="184619"/>
                  <a:pt x="276395" y="173681"/>
                  <a:pt x="276601" y="162709"/>
                </a:cubicBezTo>
                <a:lnTo>
                  <a:pt x="297226" y="162709"/>
                </a:lnTo>
                <a:cubicBezTo>
                  <a:pt x="305958" y="162709"/>
                  <a:pt x="313061" y="169816"/>
                  <a:pt x="313061" y="178552"/>
                </a:cubicBezTo>
                <a:lnTo>
                  <a:pt x="313061" y="223362"/>
                </a:lnTo>
                <a:close/>
                <a:moveTo>
                  <a:pt x="323798" y="350971"/>
                </a:moveTo>
                <a:lnTo>
                  <a:pt x="323798" y="268708"/>
                </a:lnTo>
                <a:cubicBezTo>
                  <a:pt x="340118" y="292983"/>
                  <a:pt x="349391" y="321598"/>
                  <a:pt x="350329" y="350971"/>
                </a:cubicBezTo>
                <a:lnTo>
                  <a:pt x="323798" y="350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Freeform: Shape 77"/>
          <p:cNvSpPr/>
          <p:nvPr/>
        </p:nvSpPr>
        <p:spPr>
          <a:xfrm>
            <a:off x="10420855" y="3943313"/>
            <a:ext cx="295829" cy="372595"/>
          </a:xfrm>
          <a:custGeom>
            <a:avLst/>
            <a:gdLst>
              <a:gd name="connsiteX0" fmla="*/ 295830 w 295829"/>
              <a:gd name="connsiteY0" fmla="*/ 185735 h 372595"/>
              <a:gd name="connsiteX1" fmla="*/ 295830 w 295829"/>
              <a:gd name="connsiteY1" fmla="*/ 120240 h 372595"/>
              <a:gd name="connsiteX2" fmla="*/ 269264 w 295829"/>
              <a:gd name="connsiteY2" fmla="*/ 120240 h 372595"/>
              <a:gd name="connsiteX3" fmla="*/ 269264 w 295829"/>
              <a:gd name="connsiteY3" fmla="*/ 81122 h 372595"/>
              <a:gd name="connsiteX4" fmla="*/ 238351 w 295829"/>
              <a:gd name="connsiteY4" fmla="*/ 51880 h 372595"/>
              <a:gd name="connsiteX5" fmla="*/ 223349 w 295829"/>
              <a:gd name="connsiteY5" fmla="*/ 67741 h 372595"/>
              <a:gd name="connsiteX6" fmla="*/ 247433 w 295829"/>
              <a:gd name="connsiteY6" fmla="*/ 90523 h 372595"/>
              <a:gd name="connsiteX7" fmla="*/ 247433 w 295829"/>
              <a:gd name="connsiteY7" fmla="*/ 120240 h 372595"/>
              <a:gd name="connsiteX8" fmla="*/ 217924 w 295829"/>
              <a:gd name="connsiteY8" fmla="*/ 120240 h 372595"/>
              <a:gd name="connsiteX9" fmla="*/ 177363 w 295829"/>
              <a:gd name="connsiteY9" fmla="*/ 61686 h 372595"/>
              <a:gd name="connsiteX10" fmla="*/ 148076 w 295829"/>
              <a:gd name="connsiteY10" fmla="*/ 0 h 372595"/>
              <a:gd name="connsiteX11" fmla="*/ 147915 w 295829"/>
              <a:gd name="connsiteY11" fmla="*/ 0 h 372595"/>
              <a:gd name="connsiteX12" fmla="*/ 147754 w 295829"/>
              <a:gd name="connsiteY12" fmla="*/ 0 h 372595"/>
              <a:gd name="connsiteX13" fmla="*/ 118467 w 295829"/>
              <a:gd name="connsiteY13" fmla="*/ 61686 h 372595"/>
              <a:gd name="connsiteX14" fmla="*/ 77906 w 295829"/>
              <a:gd name="connsiteY14" fmla="*/ 120240 h 372595"/>
              <a:gd name="connsiteX15" fmla="*/ 48397 w 295829"/>
              <a:gd name="connsiteY15" fmla="*/ 120240 h 372595"/>
              <a:gd name="connsiteX16" fmla="*/ 48397 w 295829"/>
              <a:gd name="connsiteY16" fmla="*/ 90523 h 372595"/>
              <a:gd name="connsiteX17" fmla="*/ 72482 w 295829"/>
              <a:gd name="connsiteY17" fmla="*/ 67741 h 372595"/>
              <a:gd name="connsiteX18" fmla="*/ 57479 w 295829"/>
              <a:gd name="connsiteY18" fmla="*/ 51880 h 372595"/>
              <a:gd name="connsiteX19" fmla="*/ 26566 w 295829"/>
              <a:gd name="connsiteY19" fmla="*/ 81122 h 372595"/>
              <a:gd name="connsiteX20" fmla="*/ 26566 w 295829"/>
              <a:gd name="connsiteY20" fmla="*/ 120240 h 372595"/>
              <a:gd name="connsiteX21" fmla="*/ 0 w 295829"/>
              <a:gd name="connsiteY21" fmla="*/ 120240 h 372595"/>
              <a:gd name="connsiteX22" fmla="*/ 0 w 295829"/>
              <a:gd name="connsiteY22" fmla="*/ 185735 h 372595"/>
              <a:gd name="connsiteX23" fmla="*/ 45231 w 295829"/>
              <a:gd name="connsiteY23" fmla="*/ 185735 h 372595"/>
              <a:gd name="connsiteX24" fmla="*/ 72063 w 295829"/>
              <a:gd name="connsiteY24" fmla="*/ 306632 h 372595"/>
              <a:gd name="connsiteX25" fmla="*/ 43161 w 295829"/>
              <a:gd name="connsiteY25" fmla="*/ 306632 h 372595"/>
              <a:gd name="connsiteX26" fmla="*/ 43161 w 295829"/>
              <a:gd name="connsiteY26" fmla="*/ 372595 h 372595"/>
              <a:gd name="connsiteX27" fmla="*/ 252668 w 295829"/>
              <a:gd name="connsiteY27" fmla="*/ 372595 h 372595"/>
              <a:gd name="connsiteX28" fmla="*/ 252668 w 295829"/>
              <a:gd name="connsiteY28" fmla="*/ 306632 h 372595"/>
              <a:gd name="connsiteX29" fmla="*/ 223766 w 295829"/>
              <a:gd name="connsiteY29" fmla="*/ 306632 h 372595"/>
              <a:gd name="connsiteX30" fmla="*/ 250598 w 295829"/>
              <a:gd name="connsiteY30" fmla="*/ 185735 h 372595"/>
              <a:gd name="connsiteX31" fmla="*/ 147754 w 295829"/>
              <a:gd name="connsiteY31" fmla="*/ 22300 h 372595"/>
              <a:gd name="connsiteX32" fmla="*/ 147915 w 295829"/>
              <a:gd name="connsiteY32" fmla="*/ 22303 h 372595"/>
              <a:gd name="connsiteX33" fmla="*/ 148076 w 295829"/>
              <a:gd name="connsiteY33" fmla="*/ 22300 h 372595"/>
              <a:gd name="connsiteX34" fmla="*/ 164332 w 295829"/>
              <a:gd name="connsiteY34" fmla="*/ 37817 h 372595"/>
              <a:gd name="connsiteX35" fmla="*/ 148076 w 295829"/>
              <a:gd name="connsiteY35" fmla="*/ 53334 h 372595"/>
              <a:gd name="connsiteX36" fmla="*/ 147915 w 295829"/>
              <a:gd name="connsiteY36" fmla="*/ 53326 h 372595"/>
              <a:gd name="connsiteX37" fmla="*/ 147754 w 295829"/>
              <a:gd name="connsiteY37" fmla="*/ 53334 h 372595"/>
              <a:gd name="connsiteX38" fmla="*/ 131497 w 295829"/>
              <a:gd name="connsiteY38" fmla="*/ 37817 h 372595"/>
              <a:gd name="connsiteX39" fmla="*/ 147754 w 295829"/>
              <a:gd name="connsiteY39" fmla="*/ 22300 h 372595"/>
              <a:gd name="connsiteX40" fmla="*/ 147758 w 295829"/>
              <a:gd name="connsiteY40" fmla="*/ 78339 h 372595"/>
              <a:gd name="connsiteX41" fmla="*/ 147915 w 295829"/>
              <a:gd name="connsiteY41" fmla="*/ 78342 h 372595"/>
              <a:gd name="connsiteX42" fmla="*/ 148072 w 295829"/>
              <a:gd name="connsiteY42" fmla="*/ 78339 h 372595"/>
              <a:gd name="connsiteX43" fmla="*/ 194454 w 295829"/>
              <a:gd name="connsiteY43" fmla="*/ 119627 h 372595"/>
              <a:gd name="connsiteX44" fmla="*/ 101375 w 295829"/>
              <a:gd name="connsiteY44" fmla="*/ 119627 h 372595"/>
              <a:gd name="connsiteX45" fmla="*/ 147758 w 295829"/>
              <a:gd name="connsiteY45" fmla="*/ 78339 h 372595"/>
              <a:gd name="connsiteX46" fmla="*/ 21832 w 295829"/>
              <a:gd name="connsiteY46" fmla="*/ 163903 h 372595"/>
              <a:gd name="connsiteX47" fmla="*/ 21832 w 295829"/>
              <a:gd name="connsiteY47" fmla="*/ 142072 h 372595"/>
              <a:gd name="connsiteX48" fmla="*/ 273998 w 295829"/>
              <a:gd name="connsiteY48" fmla="*/ 142072 h 372595"/>
              <a:gd name="connsiteX49" fmla="*/ 273998 w 295829"/>
              <a:gd name="connsiteY49" fmla="*/ 163903 h 372595"/>
              <a:gd name="connsiteX50" fmla="*/ 230836 w 295829"/>
              <a:gd name="connsiteY50" fmla="*/ 328464 h 372595"/>
              <a:gd name="connsiteX51" fmla="*/ 230836 w 295829"/>
              <a:gd name="connsiteY51" fmla="*/ 350763 h 372595"/>
              <a:gd name="connsiteX52" fmla="*/ 64993 w 295829"/>
              <a:gd name="connsiteY52" fmla="*/ 350763 h 372595"/>
              <a:gd name="connsiteX53" fmla="*/ 64993 w 295829"/>
              <a:gd name="connsiteY53" fmla="*/ 328464 h 372595"/>
              <a:gd name="connsiteX54" fmla="*/ 201403 w 295829"/>
              <a:gd name="connsiteY54" fmla="*/ 306632 h 372595"/>
              <a:gd name="connsiteX55" fmla="*/ 94427 w 295829"/>
              <a:gd name="connsiteY55" fmla="*/ 306632 h 372595"/>
              <a:gd name="connsiteX56" fmla="*/ 67595 w 295829"/>
              <a:gd name="connsiteY56" fmla="*/ 185735 h 372595"/>
              <a:gd name="connsiteX57" fmla="*/ 228235 w 295829"/>
              <a:gd name="connsiteY57" fmla="*/ 185735 h 37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95829" h="372595">
                <a:moveTo>
                  <a:pt x="295830" y="185735"/>
                </a:moveTo>
                <a:lnTo>
                  <a:pt x="295830" y="120240"/>
                </a:lnTo>
                <a:lnTo>
                  <a:pt x="269264" y="120240"/>
                </a:lnTo>
                <a:lnTo>
                  <a:pt x="269264" y="81122"/>
                </a:lnTo>
                <a:lnTo>
                  <a:pt x="238351" y="51880"/>
                </a:lnTo>
                <a:lnTo>
                  <a:pt x="223349" y="67741"/>
                </a:lnTo>
                <a:lnTo>
                  <a:pt x="247433" y="90523"/>
                </a:lnTo>
                <a:lnTo>
                  <a:pt x="247433" y="120240"/>
                </a:lnTo>
                <a:lnTo>
                  <a:pt x="217924" y="120240"/>
                </a:lnTo>
                <a:cubicBezTo>
                  <a:pt x="214110" y="93133"/>
                  <a:pt x="198890" y="71798"/>
                  <a:pt x="177363" y="61686"/>
                </a:cubicBezTo>
                <a:cubicBezTo>
                  <a:pt x="197977" y="37391"/>
                  <a:pt x="179067" y="0"/>
                  <a:pt x="148076" y="0"/>
                </a:cubicBezTo>
                <a:cubicBezTo>
                  <a:pt x="148022" y="0"/>
                  <a:pt x="147969" y="0"/>
                  <a:pt x="147915" y="0"/>
                </a:cubicBezTo>
                <a:cubicBezTo>
                  <a:pt x="147861" y="0"/>
                  <a:pt x="147808" y="0"/>
                  <a:pt x="147754" y="0"/>
                </a:cubicBezTo>
                <a:cubicBezTo>
                  <a:pt x="116762" y="0"/>
                  <a:pt x="97852" y="37391"/>
                  <a:pt x="118467" y="61686"/>
                </a:cubicBezTo>
                <a:cubicBezTo>
                  <a:pt x="96940" y="71798"/>
                  <a:pt x="81721" y="93133"/>
                  <a:pt x="77906" y="120240"/>
                </a:cubicBezTo>
                <a:lnTo>
                  <a:pt x="48397" y="120240"/>
                </a:lnTo>
                <a:lnTo>
                  <a:pt x="48397" y="90523"/>
                </a:lnTo>
                <a:lnTo>
                  <a:pt x="72482" y="67741"/>
                </a:lnTo>
                <a:lnTo>
                  <a:pt x="57479" y="51880"/>
                </a:lnTo>
                <a:lnTo>
                  <a:pt x="26566" y="81122"/>
                </a:lnTo>
                <a:lnTo>
                  <a:pt x="26566" y="120240"/>
                </a:lnTo>
                <a:lnTo>
                  <a:pt x="0" y="120240"/>
                </a:lnTo>
                <a:lnTo>
                  <a:pt x="0" y="185735"/>
                </a:lnTo>
                <a:lnTo>
                  <a:pt x="45231" y="185735"/>
                </a:lnTo>
                <a:lnTo>
                  <a:pt x="72063" y="306632"/>
                </a:lnTo>
                <a:lnTo>
                  <a:pt x="43161" y="306632"/>
                </a:lnTo>
                <a:lnTo>
                  <a:pt x="43161" y="372595"/>
                </a:lnTo>
                <a:lnTo>
                  <a:pt x="252668" y="372595"/>
                </a:lnTo>
                <a:lnTo>
                  <a:pt x="252668" y="306632"/>
                </a:lnTo>
                <a:lnTo>
                  <a:pt x="223766" y="306632"/>
                </a:lnTo>
                <a:lnTo>
                  <a:pt x="250598" y="185735"/>
                </a:lnTo>
                <a:close/>
                <a:moveTo>
                  <a:pt x="147754" y="22300"/>
                </a:moveTo>
                <a:cubicBezTo>
                  <a:pt x="147808" y="22300"/>
                  <a:pt x="147861" y="22303"/>
                  <a:pt x="147915" y="22303"/>
                </a:cubicBezTo>
                <a:cubicBezTo>
                  <a:pt x="147969" y="22303"/>
                  <a:pt x="148022" y="22300"/>
                  <a:pt x="148076" y="22300"/>
                </a:cubicBezTo>
                <a:cubicBezTo>
                  <a:pt x="157039" y="22300"/>
                  <a:pt x="164332" y="29260"/>
                  <a:pt x="164332" y="37817"/>
                </a:cubicBezTo>
                <a:cubicBezTo>
                  <a:pt x="164332" y="46583"/>
                  <a:pt x="156605" y="53334"/>
                  <a:pt x="148076" y="53334"/>
                </a:cubicBezTo>
                <a:cubicBezTo>
                  <a:pt x="148022" y="53334"/>
                  <a:pt x="147969" y="53327"/>
                  <a:pt x="147915" y="53326"/>
                </a:cubicBezTo>
                <a:cubicBezTo>
                  <a:pt x="147861" y="53327"/>
                  <a:pt x="147809" y="53334"/>
                  <a:pt x="147754" y="53334"/>
                </a:cubicBezTo>
                <a:cubicBezTo>
                  <a:pt x="139224" y="53334"/>
                  <a:pt x="131497" y="46583"/>
                  <a:pt x="131497" y="37817"/>
                </a:cubicBezTo>
                <a:cubicBezTo>
                  <a:pt x="131497" y="29261"/>
                  <a:pt x="138791" y="22300"/>
                  <a:pt x="147754" y="22300"/>
                </a:cubicBezTo>
                <a:close/>
                <a:moveTo>
                  <a:pt x="147758" y="78339"/>
                </a:moveTo>
                <a:cubicBezTo>
                  <a:pt x="147810" y="78339"/>
                  <a:pt x="147862" y="78342"/>
                  <a:pt x="147915" y="78342"/>
                </a:cubicBezTo>
                <a:cubicBezTo>
                  <a:pt x="147967" y="78342"/>
                  <a:pt x="148020" y="78339"/>
                  <a:pt x="148072" y="78339"/>
                </a:cubicBezTo>
                <a:cubicBezTo>
                  <a:pt x="171649" y="78339"/>
                  <a:pt x="189540" y="94809"/>
                  <a:pt x="194454" y="119627"/>
                </a:cubicBezTo>
                <a:lnTo>
                  <a:pt x="101375" y="119627"/>
                </a:lnTo>
                <a:cubicBezTo>
                  <a:pt x="106290" y="94809"/>
                  <a:pt x="124181" y="78339"/>
                  <a:pt x="147758" y="78339"/>
                </a:cubicBezTo>
                <a:close/>
                <a:moveTo>
                  <a:pt x="21832" y="163903"/>
                </a:moveTo>
                <a:lnTo>
                  <a:pt x="21832" y="142072"/>
                </a:lnTo>
                <a:lnTo>
                  <a:pt x="273998" y="142072"/>
                </a:lnTo>
                <a:lnTo>
                  <a:pt x="273998" y="163903"/>
                </a:lnTo>
                <a:close/>
                <a:moveTo>
                  <a:pt x="230836" y="328464"/>
                </a:moveTo>
                <a:lnTo>
                  <a:pt x="230836" y="350763"/>
                </a:lnTo>
                <a:lnTo>
                  <a:pt x="64993" y="350763"/>
                </a:lnTo>
                <a:lnTo>
                  <a:pt x="64993" y="328464"/>
                </a:lnTo>
                <a:close/>
                <a:moveTo>
                  <a:pt x="201403" y="306632"/>
                </a:moveTo>
                <a:lnTo>
                  <a:pt x="94427" y="306632"/>
                </a:lnTo>
                <a:lnTo>
                  <a:pt x="67595" y="185735"/>
                </a:lnTo>
                <a:lnTo>
                  <a:pt x="228235" y="1857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8247" y="2816012"/>
            <a:ext cx="2783071" cy="116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  <a:p>
            <a:pPr algn="ctr"/>
            <a:r>
              <a:rPr lang="en-US" altLang="zh-CN" sz="2800" spc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2800" spc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6580" y="1974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kern="1200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5400" b="1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sz="5400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5330696" y="3571872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15059" y="3403601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研究结论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059" y="3939129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研究不足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59" y="4474657"/>
            <a:ext cx="2736214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未来展望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5330696" y="4116636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330696" y="4642928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76756" y="2871128"/>
            <a:ext cx="417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Conclusions and Prospects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椭圆 1"/>
          <p:cNvSpPr/>
          <p:nvPr/>
        </p:nvSpPr>
        <p:spPr>
          <a:xfrm>
            <a:off x="512065" y="2597400"/>
            <a:ext cx="2089800" cy="2089800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1399272" y="5580321"/>
            <a:ext cx="220579" cy="220579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39377" y="5972634"/>
            <a:ext cx="140368" cy="140368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8280" y="5126025"/>
            <a:ext cx="282562" cy="282562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05960" y="1627200"/>
            <a:ext cx="1512440" cy="5688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结论一</a:t>
            </a:r>
          </a:p>
        </p:txBody>
      </p:sp>
      <p:cxnSp>
        <p:nvCxnSpPr>
          <p:cNvPr id="15" name="连接符: 曲线 14"/>
          <p:cNvCxnSpPr>
            <a:endCxn id="6" idx="1"/>
          </p:cNvCxnSpPr>
          <p:nvPr/>
        </p:nvCxnSpPr>
        <p:spPr>
          <a:xfrm rot="5400000" flipH="1" flipV="1">
            <a:off x="2919362" y="2155702"/>
            <a:ext cx="1730700" cy="124249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/>
          <p:cNvCxnSpPr/>
          <p:nvPr/>
        </p:nvCxnSpPr>
        <p:spPr>
          <a:xfrm rot="16200000" flipH="1">
            <a:off x="2918238" y="3887526"/>
            <a:ext cx="1732949" cy="12424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/>
          <p:cNvCxnSpPr>
            <a:stCxn id="2" idx="6"/>
          </p:cNvCxnSpPr>
          <p:nvPr/>
        </p:nvCxnSpPr>
        <p:spPr>
          <a:xfrm>
            <a:off x="2601865" y="3642300"/>
            <a:ext cx="1804095" cy="655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918400" y="1323398"/>
          <a:ext cx="5032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本研究通过**设计、**实验手段、**数据分析方法，系统地探讨了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……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研究结果显示***这些发现为***提供了直接证据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有力支持。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5" name="矩形: 圆角 24"/>
          <p:cNvSpPr/>
          <p:nvPr/>
        </p:nvSpPr>
        <p:spPr>
          <a:xfrm>
            <a:off x="4405960" y="5070060"/>
            <a:ext cx="1512440" cy="5688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结论三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4405960" y="3387309"/>
            <a:ext cx="1512440" cy="5688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结论二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918400" y="3102909"/>
          <a:ext cx="5032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本研究通过**设计、**实验手段、**数据分析方法，系统地探讨了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……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研究结果显示***这些发现为***提供了直接证据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有力支持。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918400" y="4775340"/>
          <a:ext cx="5032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本研究通过**设计、**实验手段、**数据分析方法，系统地探讨了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……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研究结果显示***这些发现为***提供了直接证据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有力支持。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59" name="弧形 58"/>
          <p:cNvSpPr/>
          <p:nvPr/>
        </p:nvSpPr>
        <p:spPr>
          <a:xfrm rot="6760109">
            <a:off x="-2371393" y="-9736798"/>
            <a:ext cx="10685130" cy="18767127"/>
          </a:xfrm>
          <a:prstGeom prst="arc">
            <a:avLst>
              <a:gd name="adj1" fmla="val 16200000"/>
              <a:gd name="adj2" fmla="val 21301950"/>
            </a:avLst>
          </a:prstGeom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0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/>
          <p:cNvSpPr/>
          <p:nvPr/>
        </p:nvSpPr>
        <p:spPr>
          <a:xfrm rot="6565729">
            <a:off x="-1992358" y="-8788595"/>
            <a:ext cx="10618855" cy="18650723"/>
          </a:xfrm>
          <a:prstGeom prst="arc">
            <a:avLst>
              <a:gd name="adj1" fmla="val 16200000"/>
              <a:gd name="adj2" fmla="val 21301950"/>
            </a:avLst>
          </a:prstGeom>
          <a:ln w="76200">
            <a:gradFill>
              <a:gsLst>
                <a:gs pos="10000">
                  <a:schemeClr val="accent1">
                    <a:lumMod val="5000"/>
                    <a:lumOff val="95000"/>
                    <a:alpha val="20000"/>
                  </a:schemeClr>
                </a:gs>
                <a:gs pos="80000">
                  <a:schemeClr val="accent1">
                    <a:lumMod val="5000"/>
                    <a:lumOff val="95000"/>
                    <a:alpha val="20000"/>
                  </a:schemeClr>
                </a:gs>
                <a:gs pos="43000">
                  <a:schemeClr val="accent1">
                    <a:alpha val="10000"/>
                  </a:schemeClr>
                </a:gs>
              </a:gsLst>
              <a:lin ang="5400000" scaled="0"/>
            </a:gra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030505" y="4852090"/>
            <a:ext cx="363071" cy="36307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0000"/>
                  <a:lumOff val="30000"/>
                </a:schemeClr>
              </a:gs>
              <a:gs pos="0">
                <a:schemeClr val="accent1">
                  <a:lumMod val="2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144294" y="5382598"/>
            <a:ext cx="363071" cy="36307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0000"/>
                  <a:lumOff val="30000"/>
                </a:schemeClr>
              </a:gs>
              <a:gs pos="0">
                <a:schemeClr val="accent1">
                  <a:lumMod val="2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994557" y="5483452"/>
            <a:ext cx="363071" cy="36307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0000"/>
                  <a:lumOff val="30000"/>
                </a:schemeClr>
              </a:gs>
              <a:gs pos="0">
                <a:schemeClr val="accent1">
                  <a:lumMod val="2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551251" y="4286207"/>
            <a:ext cx="363071" cy="36307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0000"/>
                  <a:lumOff val="30000"/>
                </a:schemeClr>
              </a:gs>
              <a:gs pos="0">
                <a:schemeClr val="accent1">
                  <a:lumMod val="2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/>
          <p:cNvSpPr/>
          <p:nvPr/>
        </p:nvSpPr>
        <p:spPr>
          <a:xfrm>
            <a:off x="1462597" y="4080573"/>
            <a:ext cx="1135816" cy="4616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结论一</a:t>
            </a:r>
          </a:p>
        </p:txBody>
      </p:sp>
      <p:sp>
        <p:nvSpPr>
          <p:cNvPr id="68" name="矩形: 圆角 67"/>
          <p:cNvSpPr/>
          <p:nvPr/>
        </p:nvSpPr>
        <p:spPr>
          <a:xfrm>
            <a:off x="9983343" y="3368160"/>
            <a:ext cx="1135816" cy="4616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结论四</a:t>
            </a:r>
          </a:p>
        </p:txBody>
      </p:sp>
      <p:sp>
        <p:nvSpPr>
          <p:cNvPr id="69" name="矩形: 圆角 68"/>
          <p:cNvSpPr/>
          <p:nvPr/>
        </p:nvSpPr>
        <p:spPr>
          <a:xfrm>
            <a:off x="7576386" y="4649278"/>
            <a:ext cx="1135816" cy="4616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结论三</a:t>
            </a:r>
          </a:p>
        </p:txBody>
      </p:sp>
      <p:sp>
        <p:nvSpPr>
          <p:cNvPr id="70" name="矩形: 圆角 69"/>
          <p:cNvSpPr/>
          <p:nvPr/>
        </p:nvSpPr>
        <p:spPr>
          <a:xfrm>
            <a:off x="4426649" y="4720324"/>
            <a:ext cx="1135816" cy="4616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结论二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82594" y="2266624"/>
            <a:ext cx="2224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本研究通过**设计、**实验手段、**数据分析方法，系统地探讨了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……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研究结果显示***这些发现为***提供了直接证据</a:t>
            </a:r>
            <a:r>
              <a:rPr lang="en-US" altLang="zh-CN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有力支持。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9010" y="1847227"/>
            <a:ext cx="2240778" cy="41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**方面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890163" y="2807771"/>
            <a:ext cx="2224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本研究通过**设计、**实验手段、**数据分析方法，系统地探讨了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……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研究结果显示***这些发现为***提供了直接证据</a:t>
            </a:r>
            <a:r>
              <a:rPr lang="en-US" altLang="zh-CN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有力支持。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76579" y="2388374"/>
            <a:ext cx="2240778" cy="41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**方面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941948" y="2807771"/>
            <a:ext cx="2224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本研究通过**设计、**实验手段、**数据分析方法，系统地探讨了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……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研究结果显示***这些发现为***提供了直接证据</a:t>
            </a:r>
            <a:r>
              <a:rPr lang="en-US" altLang="zh-CN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有力支持。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28364" y="2388374"/>
            <a:ext cx="2240778" cy="41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**方面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9444446" y="1561904"/>
            <a:ext cx="2224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本研究通过**设计、**实验手段、**数据分析方法，系统地探讨了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……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研究结果显示***这些发现为***提供了直接证据</a:t>
            </a:r>
            <a:r>
              <a:rPr lang="en-US" altLang="zh-CN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</a:t>
            </a:r>
            <a:r>
              <a:rPr lang="zh-CN" altLang="en-US" sz="1600" b="0" i="0" kern="1200" dirty="0">
                <a:solidFill>
                  <a:schemeClr val="dk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有力支持。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430862" y="1142507"/>
            <a:ext cx="2240778" cy="41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**方面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4" name="椭圆 3"/>
          <p:cNvSpPr/>
          <p:nvPr/>
        </p:nvSpPr>
        <p:spPr>
          <a:xfrm>
            <a:off x="5017899" y="2134949"/>
            <a:ext cx="2086794" cy="20867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</a:p>
        </p:txBody>
      </p:sp>
      <p:sp>
        <p:nvSpPr>
          <p:cNvPr id="6" name="椭圆 5"/>
          <p:cNvSpPr/>
          <p:nvPr/>
        </p:nvSpPr>
        <p:spPr>
          <a:xfrm>
            <a:off x="4499661" y="1616711"/>
            <a:ext cx="3123270" cy="312327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343170" y="2900971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45366" y="2941568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23639" y="4491833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形 15" descr="下降趋势条形图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53499" y="3048753"/>
            <a:ext cx="309906" cy="309906"/>
          </a:xfrm>
          <a:prstGeom prst="rect">
            <a:avLst/>
          </a:prstGeom>
        </p:spPr>
      </p:pic>
      <p:pic>
        <p:nvPicPr>
          <p:cNvPr id="18" name="图形 17" descr="下降趋势条形图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4582" y="3006291"/>
            <a:ext cx="299615" cy="299615"/>
          </a:xfrm>
          <a:prstGeom prst="rect">
            <a:avLst/>
          </a:prstGeom>
        </p:spPr>
      </p:pic>
      <p:pic>
        <p:nvPicPr>
          <p:cNvPr id="20" name="图形 19" descr="信封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949396" y="4607691"/>
            <a:ext cx="264579" cy="26457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925704" y="2246360"/>
            <a:ext cx="3618596" cy="1834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838119" y="2291030"/>
            <a:ext cx="17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请输入小标题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96875" y="2619620"/>
            <a:ext cx="3547425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尽管本研究取得了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成果，但仍存在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不足（如样本量、时间跨度、地域范围等），需要后续研究予以改进。</a:t>
            </a: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0933" y="5018437"/>
            <a:ext cx="3618596" cy="17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198218" y="5067803"/>
            <a:ext cx="17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请输入小标题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262104" y="5391697"/>
            <a:ext cx="3547425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尽管本研究取得了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成果，但仍存在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不足（如样本量、时间跨度、地域范围等），需要后续研究予以改进。</a:t>
            </a: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916" y="2256540"/>
            <a:ext cx="3618596" cy="1834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508722" y="2296135"/>
            <a:ext cx="17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请输入小标题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3087" y="2629800"/>
            <a:ext cx="3547425" cy="11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尽管本研究取得了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成果，但仍存在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不足（如样本量、时间跨度、地域范围等），需要后续研究予以改进。</a:t>
            </a: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5296" y="1019652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*可以根据不足点的数量，</a:t>
            </a:r>
            <a:endParaRPr lang="en-US" altLang="zh-CN" sz="1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围绕圆环自行调整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6523" y="2816012"/>
            <a:ext cx="2486514" cy="116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pPr algn="ctr"/>
            <a:r>
              <a:rPr lang="en-US" altLang="zh-CN" sz="2800" spc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2800" spc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6580" y="1974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kern="1200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研究背景与意义</a:t>
            </a:r>
            <a:endParaRPr lang="zh-CN" altLang="en-US" sz="5400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5330696" y="3571872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15059" y="3403601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背景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15059" y="3939129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研究意义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5059" y="4474657"/>
            <a:ext cx="2736214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国内外研究现状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330696" y="4116636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330696" y="4642928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48227" y="2873258"/>
            <a:ext cx="446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 and Significance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4" name="椭圆 3"/>
          <p:cNvSpPr/>
          <p:nvPr/>
        </p:nvSpPr>
        <p:spPr>
          <a:xfrm>
            <a:off x="1544940" y="2765723"/>
            <a:ext cx="2086794" cy="20867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研究不足</a:t>
            </a:r>
          </a:p>
        </p:txBody>
      </p:sp>
      <p:sp>
        <p:nvSpPr>
          <p:cNvPr id="6" name="椭圆 5"/>
          <p:cNvSpPr/>
          <p:nvPr/>
        </p:nvSpPr>
        <p:spPr>
          <a:xfrm>
            <a:off x="681487" y="1979396"/>
            <a:ext cx="3659448" cy="36594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7603" y="3531745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13695" y="2011812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95998" y="4977642"/>
            <a:ext cx="507126" cy="507126"/>
          </a:xfrm>
          <a:prstGeom prst="ellipse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形 15" descr="下降趋势条形图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21828" y="2118997"/>
            <a:ext cx="309906" cy="309906"/>
          </a:xfrm>
          <a:prstGeom prst="rect">
            <a:avLst/>
          </a:prstGeom>
        </p:spPr>
      </p:pic>
      <p:pic>
        <p:nvPicPr>
          <p:cNvPr id="18" name="图形 17" descr="下降趋势条形图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19015" y="3637065"/>
            <a:ext cx="299615" cy="299615"/>
          </a:xfrm>
          <a:prstGeom prst="rect">
            <a:avLst/>
          </a:prstGeom>
        </p:spPr>
      </p:pic>
      <p:pic>
        <p:nvPicPr>
          <p:cNvPr id="20" name="图形 19" descr="信封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521755" y="5093500"/>
            <a:ext cx="264579" cy="264579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23337" y="1094608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*可以根据不足点的数量，</a:t>
            </a:r>
            <a:endParaRPr lang="en-US" altLang="zh-CN" sz="1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围绕圆环自行调整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556731" y="4870101"/>
          <a:ext cx="650533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请输入小标题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尽管本研究取得了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成果，但仍存在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不足（如样本量、时间跨度、地域范围等），需要后续研究予以改进。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580174" y="1740939"/>
          <a:ext cx="650533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31"/>
              </a:tblGrid>
              <a:tr h="281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请输入小标题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尽管本研究取得了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成果，但仍存在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不足（如样本量、时间跨度、地域范围等），需要后续研究予以改进。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57924" y="3353514"/>
          <a:ext cx="650533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请输入小标题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尽管本研究取得了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成果，但仍存在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……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不足（如样本量、时间跨度、地域范围等），需要后续研究予以改进。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189606" y="3016435"/>
            <a:ext cx="693652" cy="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89606" y="4278352"/>
            <a:ext cx="693652" cy="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89606" y="5540269"/>
            <a:ext cx="693652" cy="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89606" y="1754518"/>
            <a:ext cx="677416" cy="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34849" y="1179220"/>
            <a:ext cx="0" cy="5069711"/>
          </a:xfrm>
          <a:prstGeom prst="line">
            <a:avLst/>
          </a:prstGeom>
          <a:ln w="25400">
            <a:gradFill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062866" y="1691152"/>
            <a:ext cx="126740" cy="12674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62866" y="2953069"/>
            <a:ext cx="126740" cy="12674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62866" y="4214986"/>
            <a:ext cx="126740" cy="12674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62866" y="5476904"/>
            <a:ext cx="126740" cy="12674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/>
          <p:cNvSpPr/>
          <p:nvPr/>
        </p:nvSpPr>
        <p:spPr>
          <a:xfrm rot="16200000" flipV="1">
            <a:off x="6882506" y="-390343"/>
            <a:ext cx="815068" cy="6813565"/>
          </a:xfrm>
          <a:prstGeom prst="roundRect">
            <a:avLst>
              <a:gd name="adj" fmla="val 10435"/>
            </a:avLst>
          </a:prstGeom>
          <a:gradFill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gradFill>
              <a:gsLst>
                <a:gs pos="38000">
                  <a:schemeClr val="accent1">
                    <a:lumMod val="99000"/>
                  </a:schemeClr>
                </a:gs>
                <a:gs pos="71000">
                  <a:schemeClr val="bg1"/>
                </a:gs>
              </a:gsLst>
              <a:lin ang="16200000" scaled="0"/>
            </a:gradFill>
          </a:ln>
          <a:effectLst>
            <a:outerShdw blurRad="127000" sx="101000" sy="101000" algn="c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 rot="16200000" flipV="1">
            <a:off x="6925034" y="829045"/>
            <a:ext cx="815068" cy="6898624"/>
          </a:xfrm>
          <a:prstGeom prst="roundRect">
            <a:avLst>
              <a:gd name="adj" fmla="val 10435"/>
            </a:avLst>
          </a:prstGeom>
          <a:gradFill>
            <a:gsLst>
              <a:gs pos="7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gradFill>
              <a:gsLst>
                <a:gs pos="38000">
                  <a:schemeClr val="accent1">
                    <a:lumMod val="99000"/>
                  </a:schemeClr>
                </a:gs>
                <a:gs pos="71000">
                  <a:schemeClr val="bg1"/>
                </a:gs>
              </a:gsLst>
              <a:lin ang="16200000" scaled="0"/>
            </a:gradFill>
          </a:ln>
          <a:effectLst>
            <a:outerShdw blurRad="127000" sx="101000" sy="101000" algn="c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 rot="16200000" flipV="1">
            <a:off x="6925033" y="2090963"/>
            <a:ext cx="815068" cy="6898622"/>
          </a:xfrm>
          <a:prstGeom prst="roundRect">
            <a:avLst>
              <a:gd name="adj" fmla="val 10435"/>
            </a:avLst>
          </a:prstGeom>
          <a:gradFill>
            <a:gsLst>
              <a:gs pos="8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gradFill>
              <a:gsLst>
                <a:gs pos="38000">
                  <a:schemeClr val="accent1">
                    <a:lumMod val="99000"/>
                  </a:schemeClr>
                </a:gs>
                <a:gs pos="71000">
                  <a:schemeClr val="bg1"/>
                </a:gs>
              </a:gsLst>
              <a:lin ang="16200000" scaled="0"/>
            </a:gradFill>
          </a:ln>
          <a:effectLst>
            <a:outerShdw blurRad="127000" sx="101000" sy="101000" algn="c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 rot="16200000" flipV="1">
            <a:off x="6874389" y="-1660379"/>
            <a:ext cx="815068" cy="6829802"/>
          </a:xfrm>
          <a:prstGeom prst="roundRect">
            <a:avLst>
              <a:gd name="adj" fmla="val 10435"/>
            </a:avLst>
          </a:prstGeom>
          <a:gradFill>
            <a:gsLst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gradFill>
              <a:gsLst>
                <a:gs pos="38000">
                  <a:schemeClr val="accent1">
                    <a:lumMod val="99000"/>
                  </a:schemeClr>
                </a:gs>
                <a:gs pos="71000">
                  <a:schemeClr val="bg1"/>
                </a:gs>
              </a:gsLst>
              <a:lin ang="16200000" scaled="0"/>
            </a:gradFill>
          </a:ln>
          <a:effectLst>
            <a:outerShdw blurRad="127000" sx="101000" sy="101000" algn="c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1685" y="1576650"/>
            <a:ext cx="159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小标题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1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7099" y="1441932"/>
            <a:ext cx="4752131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应紧密结合研究主题和当前研究的实际情况，提出具有前瞻性和可行性的研究设想和发展路径；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51534" y="1462098"/>
            <a:ext cx="0" cy="584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91685" y="2838567"/>
            <a:ext cx="159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小标题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2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17099" y="2703849"/>
            <a:ext cx="4578171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应紧密结合研究主题和当前研究的实际情况，提出具有前瞻性和可行性的研究设想和发展路径；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51534" y="2724015"/>
            <a:ext cx="0" cy="584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91685" y="4100484"/>
            <a:ext cx="159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小标题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3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7099" y="3965766"/>
            <a:ext cx="4578169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应紧密结合研究主题和当前研究的实际情况，提出具有前瞻性和可行性的研究设想和发展路径；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651534" y="3985932"/>
            <a:ext cx="0" cy="584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991685" y="5362401"/>
            <a:ext cx="159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小标题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4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17099" y="5227683"/>
            <a:ext cx="4752129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应紧密结合研究主题和当前研究的实际情况，提出具有前瞻性和可行性的研究设想和发展路径；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651534" y="5247849"/>
            <a:ext cx="0" cy="584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48867" y="2695433"/>
            <a:ext cx="1927387" cy="1927387"/>
            <a:chOff x="2095510" y="1234489"/>
            <a:chExt cx="3840785" cy="3840785"/>
          </a:xfrm>
        </p:grpSpPr>
        <p:sp>
          <p:nvSpPr>
            <p:cNvPr id="33" name="椭圆 32"/>
            <p:cNvSpPr/>
            <p:nvPr/>
          </p:nvSpPr>
          <p:spPr>
            <a:xfrm>
              <a:off x="2095510" y="1234489"/>
              <a:ext cx="3840785" cy="3840785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381968" y="1505346"/>
              <a:ext cx="3286957" cy="328695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656643" y="1780021"/>
              <a:ext cx="2737608" cy="2737608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130210" y="34501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2893029" y="191385"/>
            <a:ext cx="6609791" cy="6450420"/>
          </a:xfrm>
          <a:prstGeom prst="roundRect">
            <a:avLst>
              <a:gd name="adj" fmla="val 754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242673" y="268931"/>
            <a:ext cx="6609791" cy="6372873"/>
          </a:xfrm>
          <a:prstGeom prst="roundRect">
            <a:avLst>
              <a:gd name="adj" fmla="val 120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534" y="0"/>
            <a:ext cx="1878391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2867" y="2243138"/>
            <a:ext cx="2371725" cy="23717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glow rad="127000">
              <a:sysClr val="window" lastClr="FFFFFF">
                <a:lumMod val="85000"/>
                <a:alpha val="40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86070" y="76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个人荣誉</a:t>
            </a:r>
          </a:p>
        </p:txBody>
      </p:sp>
      <p:grpSp>
        <p:nvGrpSpPr>
          <p:cNvPr id="16" name="Gruppieren 1071"/>
          <p:cNvGrpSpPr/>
          <p:nvPr/>
        </p:nvGrpSpPr>
        <p:grpSpPr>
          <a:xfrm>
            <a:off x="3592052" y="1518658"/>
            <a:ext cx="225018" cy="287968"/>
            <a:chOff x="4148138" y="3917951"/>
            <a:chExt cx="266700" cy="341312"/>
          </a:xfrm>
          <a:solidFill>
            <a:schemeClr val="accent1"/>
          </a:solidFill>
        </p:grpSpPr>
        <p:sp>
          <p:nvSpPr>
            <p:cNvPr id="17" name="Freeform 257"/>
            <p:cNvSpPr>
              <a:spLocks noEditPoints="1"/>
            </p:cNvSpPr>
            <p:nvPr/>
          </p:nvSpPr>
          <p:spPr bwMode="auto">
            <a:xfrm>
              <a:off x="4321175" y="4167188"/>
              <a:ext cx="93663" cy="92075"/>
            </a:xfrm>
            <a:custGeom>
              <a:avLst/>
              <a:gdLst>
                <a:gd name="T0" fmla="*/ 36 w 64"/>
                <a:gd name="T1" fmla="*/ 64 h 64"/>
                <a:gd name="T2" fmla="*/ 28 w 64"/>
                <a:gd name="T3" fmla="*/ 64 h 64"/>
                <a:gd name="T4" fmla="*/ 20 w 64"/>
                <a:gd name="T5" fmla="*/ 56 h 64"/>
                <a:gd name="T6" fmla="*/ 20 w 64"/>
                <a:gd name="T7" fmla="*/ 44 h 64"/>
                <a:gd name="T8" fmla="*/ 8 w 64"/>
                <a:gd name="T9" fmla="*/ 44 h 64"/>
                <a:gd name="T10" fmla="*/ 0 w 64"/>
                <a:gd name="T11" fmla="*/ 36 h 64"/>
                <a:gd name="T12" fmla="*/ 0 w 64"/>
                <a:gd name="T13" fmla="*/ 28 h 64"/>
                <a:gd name="T14" fmla="*/ 8 w 64"/>
                <a:gd name="T15" fmla="*/ 20 h 64"/>
                <a:gd name="T16" fmla="*/ 20 w 64"/>
                <a:gd name="T17" fmla="*/ 20 h 64"/>
                <a:gd name="T18" fmla="*/ 20 w 64"/>
                <a:gd name="T19" fmla="*/ 8 h 64"/>
                <a:gd name="T20" fmla="*/ 28 w 64"/>
                <a:gd name="T21" fmla="*/ 0 h 64"/>
                <a:gd name="T22" fmla="*/ 36 w 64"/>
                <a:gd name="T23" fmla="*/ 0 h 64"/>
                <a:gd name="T24" fmla="*/ 44 w 64"/>
                <a:gd name="T25" fmla="*/ 8 h 64"/>
                <a:gd name="T26" fmla="*/ 44 w 64"/>
                <a:gd name="T27" fmla="*/ 20 h 64"/>
                <a:gd name="T28" fmla="*/ 56 w 64"/>
                <a:gd name="T29" fmla="*/ 20 h 64"/>
                <a:gd name="T30" fmla="*/ 64 w 64"/>
                <a:gd name="T31" fmla="*/ 28 h 64"/>
                <a:gd name="T32" fmla="*/ 64 w 64"/>
                <a:gd name="T33" fmla="*/ 36 h 64"/>
                <a:gd name="T34" fmla="*/ 56 w 64"/>
                <a:gd name="T35" fmla="*/ 44 h 64"/>
                <a:gd name="T36" fmla="*/ 44 w 64"/>
                <a:gd name="T37" fmla="*/ 44 h 64"/>
                <a:gd name="T38" fmla="*/ 44 w 64"/>
                <a:gd name="T39" fmla="*/ 56 h 64"/>
                <a:gd name="T40" fmla="*/ 36 w 64"/>
                <a:gd name="T41" fmla="*/ 64 h 64"/>
                <a:gd name="T42" fmla="*/ 20 w 64"/>
                <a:gd name="T43" fmla="*/ 36 h 64"/>
                <a:gd name="T44" fmla="*/ 28 w 64"/>
                <a:gd name="T45" fmla="*/ 44 h 64"/>
                <a:gd name="T46" fmla="*/ 28 w 64"/>
                <a:gd name="T47" fmla="*/ 56 h 64"/>
                <a:gd name="T48" fmla="*/ 36 w 64"/>
                <a:gd name="T49" fmla="*/ 56 h 64"/>
                <a:gd name="T50" fmla="*/ 36 w 64"/>
                <a:gd name="T51" fmla="*/ 44 h 64"/>
                <a:gd name="T52" fmla="*/ 44 w 64"/>
                <a:gd name="T53" fmla="*/ 36 h 64"/>
                <a:gd name="T54" fmla="*/ 56 w 64"/>
                <a:gd name="T55" fmla="*/ 36 h 64"/>
                <a:gd name="T56" fmla="*/ 56 w 64"/>
                <a:gd name="T57" fmla="*/ 28 h 64"/>
                <a:gd name="T58" fmla="*/ 44 w 64"/>
                <a:gd name="T59" fmla="*/ 28 h 64"/>
                <a:gd name="T60" fmla="*/ 36 w 64"/>
                <a:gd name="T61" fmla="*/ 20 h 64"/>
                <a:gd name="T62" fmla="*/ 36 w 64"/>
                <a:gd name="T63" fmla="*/ 8 h 64"/>
                <a:gd name="T64" fmla="*/ 28 w 64"/>
                <a:gd name="T65" fmla="*/ 8 h 64"/>
                <a:gd name="T66" fmla="*/ 28 w 64"/>
                <a:gd name="T67" fmla="*/ 20 h 64"/>
                <a:gd name="T68" fmla="*/ 20 w 64"/>
                <a:gd name="T69" fmla="*/ 28 h 64"/>
                <a:gd name="T70" fmla="*/ 8 w 64"/>
                <a:gd name="T71" fmla="*/ 28 h 64"/>
                <a:gd name="T72" fmla="*/ 8 w 64"/>
                <a:gd name="T73" fmla="*/ 36 h 64"/>
                <a:gd name="T74" fmla="*/ 20 w 64"/>
                <a:gd name="T7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4">
                  <a:moveTo>
                    <a:pt x="36" y="64"/>
                  </a:move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0" y="60"/>
                    <a:pt x="20" y="5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4" y="20"/>
                    <a:pt x="8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4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4" y="24"/>
                    <a:pt x="64" y="2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40"/>
                    <a:pt x="60" y="44"/>
                    <a:pt x="56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60"/>
                    <a:pt x="40" y="64"/>
                    <a:pt x="36" y="64"/>
                  </a:cubicBezTo>
                  <a:close/>
                  <a:moveTo>
                    <a:pt x="20" y="36"/>
                  </a:moveTo>
                  <a:cubicBezTo>
                    <a:pt x="24" y="36"/>
                    <a:pt x="28" y="40"/>
                    <a:pt x="28" y="44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0"/>
                    <a:pt x="40" y="36"/>
                    <a:pt x="44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8"/>
                    <a:pt x="36" y="24"/>
                    <a:pt x="36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2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8" name="Freeform 258"/>
            <p:cNvSpPr/>
            <p:nvPr/>
          </p:nvSpPr>
          <p:spPr bwMode="auto">
            <a:xfrm>
              <a:off x="4170363" y="3963988"/>
              <a:ext cx="128588" cy="249238"/>
            </a:xfrm>
            <a:custGeom>
              <a:avLst/>
              <a:gdLst>
                <a:gd name="T0" fmla="*/ 88 w 88"/>
                <a:gd name="T1" fmla="*/ 172 h 172"/>
                <a:gd name="T2" fmla="*/ 10 w 88"/>
                <a:gd name="T3" fmla="*/ 172 h 172"/>
                <a:gd name="T4" fmla="*/ 0 w 88"/>
                <a:gd name="T5" fmla="*/ 162 h 172"/>
                <a:gd name="T6" fmla="*/ 0 w 88"/>
                <a:gd name="T7" fmla="*/ 10 h 172"/>
                <a:gd name="T8" fmla="*/ 10 w 88"/>
                <a:gd name="T9" fmla="*/ 0 h 172"/>
                <a:gd name="T10" fmla="*/ 20 w 88"/>
                <a:gd name="T11" fmla="*/ 0 h 172"/>
                <a:gd name="T12" fmla="*/ 20 w 88"/>
                <a:gd name="T13" fmla="*/ 8 h 172"/>
                <a:gd name="T14" fmla="*/ 10 w 88"/>
                <a:gd name="T15" fmla="*/ 8 h 172"/>
                <a:gd name="T16" fmla="*/ 8 w 88"/>
                <a:gd name="T17" fmla="*/ 10 h 172"/>
                <a:gd name="T18" fmla="*/ 8 w 88"/>
                <a:gd name="T19" fmla="*/ 162 h 172"/>
                <a:gd name="T20" fmla="*/ 10 w 88"/>
                <a:gd name="T21" fmla="*/ 164 h 172"/>
                <a:gd name="T22" fmla="*/ 88 w 88"/>
                <a:gd name="T23" fmla="*/ 164 h 172"/>
                <a:gd name="T24" fmla="*/ 88 w 88"/>
                <a:gd name="T2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2">
                  <a:moveTo>
                    <a:pt x="88" y="172"/>
                  </a:moveTo>
                  <a:cubicBezTo>
                    <a:pt x="10" y="172"/>
                    <a:pt x="10" y="172"/>
                    <a:pt x="10" y="172"/>
                  </a:cubicBezTo>
                  <a:cubicBezTo>
                    <a:pt x="5" y="172"/>
                    <a:pt x="0" y="167"/>
                    <a:pt x="0" y="16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9"/>
                    <a:pt x="8" y="10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8" y="163"/>
                    <a:pt x="9" y="164"/>
                    <a:pt x="10" y="164"/>
                  </a:cubicBezTo>
                  <a:cubicBezTo>
                    <a:pt x="88" y="164"/>
                    <a:pt x="88" y="164"/>
                    <a:pt x="88" y="164"/>
                  </a:cubicBezTo>
                  <a:lnTo>
                    <a:pt x="8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9" name="Freeform 259"/>
            <p:cNvSpPr/>
            <p:nvPr/>
          </p:nvSpPr>
          <p:spPr bwMode="auto">
            <a:xfrm>
              <a:off x="4333875" y="3963988"/>
              <a:ext cx="22225" cy="179388"/>
            </a:xfrm>
            <a:custGeom>
              <a:avLst/>
              <a:gdLst>
                <a:gd name="T0" fmla="*/ 16 w 16"/>
                <a:gd name="T1" fmla="*/ 124 h 124"/>
                <a:gd name="T2" fmla="*/ 8 w 16"/>
                <a:gd name="T3" fmla="*/ 124 h 124"/>
                <a:gd name="T4" fmla="*/ 8 w 16"/>
                <a:gd name="T5" fmla="*/ 10 h 124"/>
                <a:gd name="T6" fmla="*/ 6 w 16"/>
                <a:gd name="T7" fmla="*/ 8 h 124"/>
                <a:gd name="T8" fmla="*/ 0 w 16"/>
                <a:gd name="T9" fmla="*/ 8 h 124"/>
                <a:gd name="T10" fmla="*/ 0 w 16"/>
                <a:gd name="T11" fmla="*/ 0 h 124"/>
                <a:gd name="T12" fmla="*/ 6 w 16"/>
                <a:gd name="T13" fmla="*/ 0 h 124"/>
                <a:gd name="T14" fmla="*/ 16 w 16"/>
                <a:gd name="T15" fmla="*/ 10 h 124"/>
                <a:gd name="T16" fmla="*/ 16 w 16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4">
                  <a:moveTo>
                    <a:pt x="16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7" y="8"/>
                    <a:pt x="6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6" y="5"/>
                    <a:pt x="16" y="10"/>
                  </a:cubicBezTo>
                  <a:lnTo>
                    <a:pt x="16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0" name="Freeform 260"/>
            <p:cNvSpPr/>
            <p:nvPr/>
          </p:nvSpPr>
          <p:spPr bwMode="auto">
            <a:xfrm>
              <a:off x="4286250" y="4005263"/>
              <a:ext cx="47625" cy="11113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4286250" y="4033838"/>
              <a:ext cx="47625" cy="11113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2" name="Freeform 262"/>
            <p:cNvSpPr/>
            <p:nvPr/>
          </p:nvSpPr>
          <p:spPr bwMode="auto">
            <a:xfrm>
              <a:off x="4286250" y="4062413"/>
              <a:ext cx="47625" cy="11113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3" name="Freeform 263"/>
            <p:cNvSpPr/>
            <p:nvPr/>
          </p:nvSpPr>
          <p:spPr bwMode="auto">
            <a:xfrm>
              <a:off x="4286250" y="4090988"/>
              <a:ext cx="47625" cy="127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4" name="Freeform 264"/>
            <p:cNvSpPr/>
            <p:nvPr/>
          </p:nvSpPr>
          <p:spPr bwMode="auto">
            <a:xfrm>
              <a:off x="4286250" y="4121151"/>
              <a:ext cx="47625" cy="11113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5" name="Freeform 265"/>
            <p:cNvSpPr/>
            <p:nvPr/>
          </p:nvSpPr>
          <p:spPr bwMode="auto">
            <a:xfrm>
              <a:off x="4194175" y="4005263"/>
              <a:ext cx="74613" cy="11113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6" name="Freeform 266"/>
            <p:cNvSpPr/>
            <p:nvPr/>
          </p:nvSpPr>
          <p:spPr bwMode="auto">
            <a:xfrm>
              <a:off x="4194175" y="4033838"/>
              <a:ext cx="74613" cy="11113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7" name="Freeform 267"/>
            <p:cNvSpPr/>
            <p:nvPr/>
          </p:nvSpPr>
          <p:spPr bwMode="auto">
            <a:xfrm>
              <a:off x="4194175" y="4062413"/>
              <a:ext cx="74613" cy="11113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8" name="Freeform 268"/>
            <p:cNvSpPr/>
            <p:nvPr/>
          </p:nvSpPr>
          <p:spPr bwMode="auto">
            <a:xfrm>
              <a:off x="4194175" y="4090988"/>
              <a:ext cx="74613" cy="12700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29" name="Freeform 269"/>
            <p:cNvSpPr/>
            <p:nvPr/>
          </p:nvSpPr>
          <p:spPr bwMode="auto">
            <a:xfrm>
              <a:off x="4194175" y="4121151"/>
              <a:ext cx="74613" cy="11113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0" name="Freeform 270"/>
            <p:cNvSpPr/>
            <p:nvPr/>
          </p:nvSpPr>
          <p:spPr bwMode="auto">
            <a:xfrm>
              <a:off x="4286250" y="4149726"/>
              <a:ext cx="47625" cy="11113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1" name="Freeform 271"/>
            <p:cNvSpPr/>
            <p:nvPr/>
          </p:nvSpPr>
          <p:spPr bwMode="auto">
            <a:xfrm>
              <a:off x="4194175" y="4149726"/>
              <a:ext cx="74613" cy="11113"/>
            </a:xfrm>
            <a:custGeom>
              <a:avLst/>
              <a:gdLst>
                <a:gd name="T0" fmla="*/ 48 w 52"/>
                <a:gd name="T1" fmla="*/ 8 h 8"/>
                <a:gd name="T2" fmla="*/ 4 w 52"/>
                <a:gd name="T3" fmla="*/ 8 h 8"/>
                <a:gd name="T4" fmla="*/ 0 w 52"/>
                <a:gd name="T5" fmla="*/ 4 h 8"/>
                <a:gd name="T6" fmla="*/ 4 w 52"/>
                <a:gd name="T7" fmla="*/ 0 h 8"/>
                <a:gd name="T8" fmla="*/ 48 w 52"/>
                <a:gd name="T9" fmla="*/ 0 h 8"/>
                <a:gd name="T10" fmla="*/ 52 w 52"/>
                <a:gd name="T11" fmla="*/ 4 h 8"/>
                <a:gd name="T12" fmla="*/ 48 w 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8">
                  <a:moveTo>
                    <a:pt x="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6"/>
                    <a:pt x="5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2" name="Freeform 272"/>
            <p:cNvSpPr>
              <a:spLocks noEditPoints="1"/>
            </p:cNvSpPr>
            <p:nvPr/>
          </p:nvSpPr>
          <p:spPr bwMode="auto">
            <a:xfrm>
              <a:off x="4211638" y="3917951"/>
              <a:ext cx="109538" cy="57150"/>
            </a:xfrm>
            <a:custGeom>
              <a:avLst/>
              <a:gdLst>
                <a:gd name="T0" fmla="*/ 72 w 76"/>
                <a:gd name="T1" fmla="*/ 40 h 40"/>
                <a:gd name="T2" fmla="*/ 4 w 76"/>
                <a:gd name="T3" fmla="*/ 40 h 40"/>
                <a:gd name="T4" fmla="*/ 0 w 76"/>
                <a:gd name="T5" fmla="*/ 36 h 40"/>
                <a:gd name="T6" fmla="*/ 0 w 76"/>
                <a:gd name="T7" fmla="*/ 20 h 40"/>
                <a:gd name="T8" fmla="*/ 4 w 76"/>
                <a:gd name="T9" fmla="*/ 16 h 40"/>
                <a:gd name="T10" fmla="*/ 8 w 76"/>
                <a:gd name="T11" fmla="*/ 16 h 40"/>
                <a:gd name="T12" fmla="*/ 28 w 76"/>
                <a:gd name="T13" fmla="*/ 0 h 40"/>
                <a:gd name="T14" fmla="*/ 48 w 76"/>
                <a:gd name="T15" fmla="*/ 0 h 40"/>
                <a:gd name="T16" fmla="*/ 68 w 76"/>
                <a:gd name="T17" fmla="*/ 16 h 40"/>
                <a:gd name="T18" fmla="*/ 72 w 76"/>
                <a:gd name="T19" fmla="*/ 16 h 40"/>
                <a:gd name="T20" fmla="*/ 76 w 76"/>
                <a:gd name="T21" fmla="*/ 20 h 40"/>
                <a:gd name="T22" fmla="*/ 76 w 76"/>
                <a:gd name="T23" fmla="*/ 36 h 40"/>
                <a:gd name="T24" fmla="*/ 72 w 76"/>
                <a:gd name="T25" fmla="*/ 40 h 40"/>
                <a:gd name="T26" fmla="*/ 8 w 76"/>
                <a:gd name="T27" fmla="*/ 32 h 40"/>
                <a:gd name="T28" fmla="*/ 68 w 76"/>
                <a:gd name="T29" fmla="*/ 32 h 40"/>
                <a:gd name="T30" fmla="*/ 68 w 76"/>
                <a:gd name="T31" fmla="*/ 24 h 40"/>
                <a:gd name="T32" fmla="*/ 64 w 76"/>
                <a:gd name="T33" fmla="*/ 24 h 40"/>
                <a:gd name="T34" fmla="*/ 60 w 76"/>
                <a:gd name="T35" fmla="*/ 20 h 40"/>
                <a:gd name="T36" fmla="*/ 48 w 76"/>
                <a:gd name="T37" fmla="*/ 8 h 40"/>
                <a:gd name="T38" fmla="*/ 28 w 76"/>
                <a:gd name="T39" fmla="*/ 8 h 40"/>
                <a:gd name="T40" fmla="*/ 16 w 76"/>
                <a:gd name="T41" fmla="*/ 20 h 40"/>
                <a:gd name="T42" fmla="*/ 12 w 76"/>
                <a:gd name="T43" fmla="*/ 24 h 40"/>
                <a:gd name="T44" fmla="*/ 8 w 76"/>
                <a:gd name="T45" fmla="*/ 24 h 40"/>
                <a:gd name="T46" fmla="*/ 8 w 76"/>
                <a:gd name="T4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40">
                  <a:moveTo>
                    <a:pt x="72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2" y="16"/>
                    <a:pt x="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7"/>
                    <a:pt x="18" y="0"/>
                    <a:pt x="2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8" y="0"/>
                    <a:pt x="66" y="7"/>
                    <a:pt x="68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4" y="16"/>
                    <a:pt x="76" y="18"/>
                    <a:pt x="76" y="20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8"/>
                    <a:pt x="74" y="40"/>
                    <a:pt x="72" y="40"/>
                  </a:cubicBezTo>
                  <a:close/>
                  <a:moveTo>
                    <a:pt x="8" y="32"/>
                  </a:moveTo>
                  <a:cubicBezTo>
                    <a:pt x="68" y="32"/>
                    <a:pt x="68" y="32"/>
                    <a:pt x="68" y="3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4"/>
                    <a:pt x="60" y="22"/>
                    <a:pt x="60" y="20"/>
                  </a:cubicBezTo>
                  <a:cubicBezTo>
                    <a:pt x="60" y="13"/>
                    <a:pt x="55" y="8"/>
                    <a:pt x="4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1" y="8"/>
                    <a:pt x="16" y="13"/>
                    <a:pt x="16" y="20"/>
                  </a:cubicBezTo>
                  <a:cubicBezTo>
                    <a:pt x="16" y="22"/>
                    <a:pt x="14" y="24"/>
                    <a:pt x="12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3" name="Freeform 273"/>
            <p:cNvSpPr/>
            <p:nvPr/>
          </p:nvSpPr>
          <p:spPr bwMode="auto">
            <a:xfrm>
              <a:off x="4333875" y="3940176"/>
              <a:ext cx="46038" cy="203200"/>
            </a:xfrm>
            <a:custGeom>
              <a:avLst/>
              <a:gdLst>
                <a:gd name="T0" fmla="*/ 32 w 32"/>
                <a:gd name="T1" fmla="*/ 140 h 140"/>
                <a:gd name="T2" fmla="*/ 24 w 32"/>
                <a:gd name="T3" fmla="*/ 140 h 140"/>
                <a:gd name="T4" fmla="*/ 24 w 32"/>
                <a:gd name="T5" fmla="*/ 11 h 140"/>
                <a:gd name="T6" fmla="*/ 21 w 32"/>
                <a:gd name="T7" fmla="*/ 8 h 140"/>
                <a:gd name="T8" fmla="*/ 0 w 32"/>
                <a:gd name="T9" fmla="*/ 8 h 140"/>
                <a:gd name="T10" fmla="*/ 0 w 32"/>
                <a:gd name="T11" fmla="*/ 0 h 140"/>
                <a:gd name="T12" fmla="*/ 21 w 32"/>
                <a:gd name="T13" fmla="*/ 0 h 140"/>
                <a:gd name="T14" fmla="*/ 32 w 32"/>
                <a:gd name="T15" fmla="*/ 11 h 140"/>
                <a:gd name="T16" fmla="*/ 32 w 32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40">
                  <a:moveTo>
                    <a:pt x="32" y="140"/>
                  </a:moveTo>
                  <a:cubicBezTo>
                    <a:pt x="24" y="140"/>
                    <a:pt x="24" y="140"/>
                    <a:pt x="24" y="14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9"/>
                    <a:pt x="23" y="8"/>
                    <a:pt x="2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2" y="5"/>
                    <a:pt x="32" y="11"/>
                  </a:cubicBezTo>
                  <a:lnTo>
                    <a:pt x="32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4" name="Freeform 274"/>
            <p:cNvSpPr/>
            <p:nvPr/>
          </p:nvSpPr>
          <p:spPr bwMode="auto">
            <a:xfrm>
              <a:off x="4148138" y="3940176"/>
              <a:ext cx="150813" cy="295275"/>
            </a:xfrm>
            <a:custGeom>
              <a:avLst/>
              <a:gdLst>
                <a:gd name="T0" fmla="*/ 104 w 104"/>
                <a:gd name="T1" fmla="*/ 204 h 204"/>
                <a:gd name="T2" fmla="*/ 11 w 104"/>
                <a:gd name="T3" fmla="*/ 204 h 204"/>
                <a:gd name="T4" fmla="*/ 0 w 104"/>
                <a:gd name="T5" fmla="*/ 193 h 204"/>
                <a:gd name="T6" fmla="*/ 0 w 104"/>
                <a:gd name="T7" fmla="*/ 11 h 204"/>
                <a:gd name="T8" fmla="*/ 11 w 104"/>
                <a:gd name="T9" fmla="*/ 0 h 204"/>
                <a:gd name="T10" fmla="*/ 36 w 104"/>
                <a:gd name="T11" fmla="*/ 0 h 204"/>
                <a:gd name="T12" fmla="*/ 36 w 104"/>
                <a:gd name="T13" fmla="*/ 8 h 204"/>
                <a:gd name="T14" fmla="*/ 11 w 104"/>
                <a:gd name="T15" fmla="*/ 8 h 204"/>
                <a:gd name="T16" fmla="*/ 8 w 104"/>
                <a:gd name="T17" fmla="*/ 11 h 204"/>
                <a:gd name="T18" fmla="*/ 8 w 104"/>
                <a:gd name="T19" fmla="*/ 193 h 204"/>
                <a:gd name="T20" fmla="*/ 11 w 104"/>
                <a:gd name="T21" fmla="*/ 196 h 204"/>
                <a:gd name="T22" fmla="*/ 104 w 104"/>
                <a:gd name="T23" fmla="*/ 196 h 204"/>
                <a:gd name="T24" fmla="*/ 104 w 104"/>
                <a:gd name="T2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204">
                  <a:moveTo>
                    <a:pt x="104" y="204"/>
                  </a:moveTo>
                  <a:cubicBezTo>
                    <a:pt x="11" y="204"/>
                    <a:pt x="11" y="204"/>
                    <a:pt x="11" y="204"/>
                  </a:cubicBezTo>
                  <a:cubicBezTo>
                    <a:pt x="5" y="204"/>
                    <a:pt x="0" y="199"/>
                    <a:pt x="0" y="19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8" y="9"/>
                    <a:pt x="8" y="11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8" y="195"/>
                    <a:pt x="9" y="196"/>
                    <a:pt x="11" y="196"/>
                  </a:cubicBezTo>
                  <a:cubicBezTo>
                    <a:pt x="104" y="196"/>
                    <a:pt x="104" y="196"/>
                    <a:pt x="104" y="196"/>
                  </a:cubicBezTo>
                  <a:lnTo>
                    <a:pt x="10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grpSp>
        <p:nvGrpSpPr>
          <p:cNvPr id="35" name="Group 44"/>
          <p:cNvGrpSpPr/>
          <p:nvPr/>
        </p:nvGrpSpPr>
        <p:grpSpPr>
          <a:xfrm>
            <a:off x="3619617" y="3368907"/>
            <a:ext cx="218106" cy="340373"/>
            <a:chOff x="4669087" y="3192420"/>
            <a:chExt cx="379326" cy="563528"/>
          </a:xfrm>
          <a:solidFill>
            <a:schemeClr val="accent1"/>
          </a:solidFill>
        </p:grpSpPr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669087" y="3192422"/>
              <a:ext cx="379326" cy="563526"/>
            </a:xfrm>
            <a:custGeom>
              <a:avLst/>
              <a:gdLst>
                <a:gd name="T0" fmla="*/ 121 w 243"/>
                <a:gd name="T1" fmla="*/ 0 h 361"/>
                <a:gd name="T2" fmla="*/ 10 w 243"/>
                <a:gd name="T3" fmla="*/ 184 h 361"/>
                <a:gd name="T4" fmla="*/ 121 w 243"/>
                <a:gd name="T5" fmla="*/ 249 h 361"/>
                <a:gd name="T6" fmla="*/ 233 w 243"/>
                <a:gd name="T7" fmla="*/ 184 h 361"/>
                <a:gd name="T8" fmla="*/ 121 w 243"/>
                <a:gd name="T9" fmla="*/ 0 h 361"/>
                <a:gd name="T10" fmla="*/ 0 w 243"/>
                <a:gd name="T11" fmla="*/ 201 h 361"/>
                <a:gd name="T12" fmla="*/ 121 w 243"/>
                <a:gd name="T13" fmla="*/ 361 h 361"/>
                <a:gd name="T14" fmla="*/ 243 w 243"/>
                <a:gd name="T15" fmla="*/ 201 h 361"/>
                <a:gd name="T16" fmla="*/ 121 w 243"/>
                <a:gd name="T17" fmla="*/ 273 h 361"/>
                <a:gd name="T18" fmla="*/ 0 w 243"/>
                <a:gd name="T19" fmla="*/ 20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361">
                  <a:moveTo>
                    <a:pt x="121" y="0"/>
                  </a:moveTo>
                  <a:lnTo>
                    <a:pt x="10" y="184"/>
                  </a:lnTo>
                  <a:lnTo>
                    <a:pt x="121" y="249"/>
                  </a:lnTo>
                  <a:lnTo>
                    <a:pt x="233" y="184"/>
                  </a:lnTo>
                  <a:lnTo>
                    <a:pt x="121" y="0"/>
                  </a:lnTo>
                  <a:close/>
                  <a:moveTo>
                    <a:pt x="0" y="201"/>
                  </a:moveTo>
                  <a:lnTo>
                    <a:pt x="121" y="361"/>
                  </a:lnTo>
                  <a:lnTo>
                    <a:pt x="243" y="201"/>
                  </a:lnTo>
                  <a:lnTo>
                    <a:pt x="121" y="273"/>
                  </a:lnTo>
                  <a:lnTo>
                    <a:pt x="0" y="20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52400" sx="102000" sy="102000" algn="ctr" rotWithShape="0">
                <a:prstClr val="black">
                  <a:alpha val="3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4857961" y="3192420"/>
              <a:ext cx="190442" cy="563527"/>
            </a:xfrm>
            <a:custGeom>
              <a:avLst/>
              <a:gdLst>
                <a:gd name="T0" fmla="*/ 0 w 122"/>
                <a:gd name="T1" fmla="*/ 361 h 361"/>
                <a:gd name="T2" fmla="*/ 122 w 122"/>
                <a:gd name="T3" fmla="*/ 201 h 361"/>
                <a:gd name="T4" fmla="*/ 0 w 122"/>
                <a:gd name="T5" fmla="*/ 273 h 361"/>
                <a:gd name="T6" fmla="*/ 0 w 122"/>
                <a:gd name="T7" fmla="*/ 361 h 361"/>
                <a:gd name="T8" fmla="*/ 112 w 122"/>
                <a:gd name="T9" fmla="*/ 184 h 361"/>
                <a:gd name="T10" fmla="*/ 0 w 122"/>
                <a:gd name="T11" fmla="*/ 0 h 361"/>
                <a:gd name="T12" fmla="*/ 0 w 122"/>
                <a:gd name="T13" fmla="*/ 249 h 361"/>
                <a:gd name="T14" fmla="*/ 112 w 122"/>
                <a:gd name="T15" fmla="*/ 18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361">
                  <a:moveTo>
                    <a:pt x="0" y="361"/>
                  </a:moveTo>
                  <a:lnTo>
                    <a:pt x="122" y="201"/>
                  </a:lnTo>
                  <a:lnTo>
                    <a:pt x="0" y="273"/>
                  </a:lnTo>
                  <a:lnTo>
                    <a:pt x="0" y="361"/>
                  </a:lnTo>
                  <a:close/>
                  <a:moveTo>
                    <a:pt x="112" y="184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pic>
        <p:nvPicPr>
          <p:cNvPr id="83" name="图片 8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2" y="2401739"/>
            <a:ext cx="2075232" cy="2075232"/>
          </a:xfrm>
          <a:prstGeom prst="rect">
            <a:avLst/>
          </a:prstGeom>
        </p:spPr>
      </p:pic>
      <p:pic>
        <p:nvPicPr>
          <p:cNvPr id="58" name="图片 6"/>
          <p:cNvPicPr>
            <a:picLocks noChangeAspect="1"/>
          </p:cNvPicPr>
          <p:nvPr/>
        </p:nvPicPr>
        <p:blipFill rotWithShape="1">
          <a:blip r:embed="rId4"/>
          <a:srcRect l="58613" t="25573"/>
          <a:stretch/>
        </p:blipFill>
        <p:spPr>
          <a:xfrm>
            <a:off x="7177919" y="1777012"/>
            <a:ext cx="5047731" cy="51051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3681877" y="3342720"/>
            <a:ext cx="4551246" cy="139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竞赛获奖情况：</a:t>
            </a:r>
            <a:endParaRPr lang="en-US" altLang="zh-CN" sz="1600" b="1" dirty="0">
              <a:solidFill>
                <a:srgbClr val="1F2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F2328"/>
                </a:solidFill>
                <a:latin typeface="-apple-system"/>
                <a:ea typeface="微软雅黑 Light"/>
              </a:rPr>
              <a:t>2022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年</a:t>
            </a:r>
            <a:r>
              <a:rPr lang="zh-CN" altLang="en-US" sz="1400" b="1" dirty="0">
                <a:solidFill>
                  <a:srgbClr val="1F2328"/>
                </a:solidFill>
                <a:latin typeface="-apple-system"/>
                <a:ea typeface="微软雅黑 Light"/>
              </a:rPr>
              <a:t>全国大学生科技创新大赛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 一等奖；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F2328"/>
                </a:solidFill>
                <a:latin typeface="-apple-system"/>
                <a:ea typeface="微软雅黑 Light"/>
              </a:rPr>
              <a:t>2022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年</a:t>
            </a:r>
            <a:r>
              <a:rPr lang="zh-CN" altLang="en-US" sz="1400" b="1" dirty="0">
                <a:solidFill>
                  <a:srgbClr val="1F2328"/>
                </a:solidFill>
                <a:latin typeface="-apple-system"/>
                <a:ea typeface="微软雅黑 Light"/>
              </a:rPr>
              <a:t>全国大学生英语演讲比赛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一等奖；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F2328"/>
                </a:solidFill>
                <a:latin typeface="-apple-system"/>
                <a:ea typeface="微软雅黑 Light"/>
              </a:rPr>
              <a:t>2022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年</a:t>
            </a:r>
            <a:r>
              <a:rPr lang="zh-CN" altLang="en-US" sz="1400" b="1" dirty="0">
                <a:solidFill>
                  <a:srgbClr val="1F2328"/>
                </a:solidFill>
                <a:latin typeface="-apple-system"/>
                <a:ea typeface="微软雅黑 Light"/>
              </a:rPr>
              <a:t>中国大学生计算机设计大赛</a:t>
            </a:r>
            <a:r>
              <a:rPr lang="zh-CN" altLang="en-US" sz="1400" dirty="0">
                <a:solidFill>
                  <a:srgbClr val="1F2328"/>
                </a:solidFill>
                <a:latin typeface="-apple-system"/>
                <a:ea typeface="微软雅黑 Light"/>
              </a:rPr>
              <a:t>一等奖；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83925" y="1427326"/>
            <a:ext cx="5951381" cy="172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+mj-ea"/>
                <a:ea typeface="+mj-ea"/>
              </a:defRPr>
            </a:lvl1pPr>
            <a:lvl2pPr lvl="1">
              <a:lnSpc>
                <a:spcPct val="150000"/>
              </a:lnSpc>
              <a:defRPr sz="16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论文发表情况：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 Light"/>
              </a:rPr>
              <a:t>基于物联网与人工智能的智能垃圾分类系，</a:t>
            </a:r>
            <a:r>
              <a:rPr lang="en-US" altLang="zh-CN" sz="1400" dirty="0">
                <a:ea typeface="微软雅黑 Light"/>
              </a:rPr>
              <a:t> </a:t>
            </a:r>
            <a:r>
              <a:rPr lang="zh-CN" altLang="en-US" sz="1400" dirty="0">
                <a:ea typeface="微软雅黑 Light"/>
              </a:rPr>
              <a:t>环境科学与技术，</a:t>
            </a:r>
            <a:r>
              <a:rPr lang="en-US" altLang="zh-CN" sz="1400" dirty="0">
                <a:ea typeface="微软雅黑 Light"/>
              </a:rPr>
              <a:t>2023</a:t>
            </a:r>
            <a:r>
              <a:rPr lang="zh-CN" altLang="en-US" sz="1400" dirty="0">
                <a:ea typeface="微软雅黑 Light"/>
              </a:rPr>
              <a:t>年</a:t>
            </a:r>
            <a:r>
              <a:rPr lang="en-US" altLang="zh-CN" sz="1400" dirty="0">
                <a:ea typeface="微软雅黑 Light"/>
              </a:rPr>
              <a:t>8</a:t>
            </a:r>
            <a:r>
              <a:rPr lang="zh-CN" altLang="en-US" sz="1400" dirty="0">
                <a:ea typeface="微软雅黑 Light"/>
              </a:rPr>
              <a:t>月第</a:t>
            </a:r>
            <a:r>
              <a:rPr lang="en-US" altLang="zh-CN" sz="1400" dirty="0">
                <a:ea typeface="微软雅黑 Light"/>
              </a:rPr>
              <a:t>3</a:t>
            </a:r>
            <a:r>
              <a:rPr lang="zh-CN" altLang="en-US" sz="1400" dirty="0">
                <a:ea typeface="微软雅黑 Light"/>
              </a:rPr>
              <a:t>期；</a:t>
            </a:r>
            <a:endParaRPr lang="en-US" altLang="zh-CN" sz="1400" dirty="0">
              <a:ea typeface="微软雅黑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 Light"/>
              </a:rPr>
              <a:t>基于物联网与人工智能的智能垃圾分类系，</a:t>
            </a:r>
            <a:r>
              <a:rPr lang="en-US" altLang="zh-CN" sz="1400" dirty="0">
                <a:ea typeface="微软雅黑 Light"/>
              </a:rPr>
              <a:t> </a:t>
            </a:r>
            <a:r>
              <a:rPr lang="zh-CN" altLang="en-US" sz="1400" dirty="0">
                <a:ea typeface="微软雅黑 Light"/>
              </a:rPr>
              <a:t>环境科学与技术，</a:t>
            </a:r>
            <a:r>
              <a:rPr lang="en-US" altLang="zh-CN" sz="1400" dirty="0">
                <a:ea typeface="微软雅黑 Light"/>
              </a:rPr>
              <a:t>2023</a:t>
            </a:r>
            <a:r>
              <a:rPr lang="zh-CN" altLang="en-US" sz="1400" dirty="0">
                <a:ea typeface="微软雅黑 Light"/>
              </a:rPr>
              <a:t>年</a:t>
            </a:r>
            <a:r>
              <a:rPr lang="en-US" altLang="zh-CN" sz="1400" dirty="0">
                <a:ea typeface="微软雅黑 Light"/>
              </a:rPr>
              <a:t>8</a:t>
            </a:r>
            <a:r>
              <a:rPr lang="zh-CN" altLang="en-US" sz="1400" dirty="0">
                <a:ea typeface="微软雅黑 Light"/>
              </a:rPr>
              <a:t>月第</a:t>
            </a:r>
            <a:r>
              <a:rPr lang="en-US" altLang="zh-CN" sz="1400" dirty="0">
                <a:ea typeface="微软雅黑 Light"/>
              </a:rPr>
              <a:t>3</a:t>
            </a:r>
            <a:r>
              <a:rPr lang="zh-CN" altLang="en-US" sz="1400" dirty="0">
                <a:ea typeface="微软雅黑 Light"/>
              </a:rPr>
              <a:t>期；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8451" y="226679"/>
            <a:ext cx="11695099" cy="64046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90906" y="2063472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敬请各位老师批评指正！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611712" y="3151064"/>
            <a:ext cx="8676933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1417550" y="3266171"/>
            <a:ext cx="93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这里可以输入毕业论文题目；这里可以输入毕业论文题目；这里可以输入毕业论文题目；</a:t>
            </a:r>
          </a:p>
        </p:txBody>
      </p:sp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2703392" y="4041626"/>
            <a:ext cx="5873130" cy="971986"/>
            <a:chOff x="2975670" y="5242162"/>
            <a:chExt cx="5873130" cy="971986"/>
          </a:xfrm>
        </p:grpSpPr>
        <p:sp>
          <p:nvSpPr>
            <p:cNvPr id="16" name="teacher-reading-a-book-sitting-behind-his-desk_42916"/>
            <p:cNvSpPr/>
            <p:nvPr/>
          </p:nvSpPr>
          <p:spPr>
            <a:xfrm>
              <a:off x="3029860" y="5258853"/>
              <a:ext cx="283357" cy="329485"/>
            </a:xfrm>
            <a:custGeom>
              <a:avLst/>
              <a:gdLst>
                <a:gd name="connsiteX0" fmla="*/ 193784 w 523934"/>
                <a:gd name="connsiteY0" fmla="*/ 190536 h 609225"/>
                <a:gd name="connsiteX1" fmla="*/ 193784 w 523934"/>
                <a:gd name="connsiteY1" fmla="*/ 227817 h 609225"/>
                <a:gd name="connsiteX2" fmla="*/ 205267 w 523934"/>
                <a:gd name="connsiteY2" fmla="*/ 227817 h 609225"/>
                <a:gd name="connsiteX3" fmla="*/ 205267 w 523934"/>
                <a:gd name="connsiteY3" fmla="*/ 273700 h 609225"/>
                <a:gd name="connsiteX4" fmla="*/ 193784 w 523934"/>
                <a:gd name="connsiteY4" fmla="*/ 273700 h 609225"/>
                <a:gd name="connsiteX5" fmla="*/ 193784 w 523934"/>
                <a:gd name="connsiteY5" fmla="*/ 283737 h 609225"/>
                <a:gd name="connsiteX6" fmla="*/ 256943 w 523934"/>
                <a:gd name="connsiteY6" fmla="*/ 295208 h 609225"/>
                <a:gd name="connsiteX7" fmla="*/ 320102 w 523934"/>
                <a:gd name="connsiteY7" fmla="*/ 283737 h 609225"/>
                <a:gd name="connsiteX8" fmla="*/ 320102 w 523934"/>
                <a:gd name="connsiteY8" fmla="*/ 273700 h 609225"/>
                <a:gd name="connsiteX9" fmla="*/ 308619 w 523934"/>
                <a:gd name="connsiteY9" fmla="*/ 273700 h 609225"/>
                <a:gd name="connsiteX10" fmla="*/ 308619 w 523934"/>
                <a:gd name="connsiteY10" fmla="*/ 227817 h 609225"/>
                <a:gd name="connsiteX11" fmla="*/ 320102 w 523934"/>
                <a:gd name="connsiteY11" fmla="*/ 227817 h 609225"/>
                <a:gd name="connsiteX12" fmla="*/ 320102 w 523934"/>
                <a:gd name="connsiteY12" fmla="*/ 190536 h 609225"/>
                <a:gd name="connsiteX13" fmla="*/ 256943 w 523934"/>
                <a:gd name="connsiteY13" fmla="*/ 202007 h 609225"/>
                <a:gd name="connsiteX14" fmla="*/ 175123 w 523934"/>
                <a:gd name="connsiteY14" fmla="*/ 167594 h 609225"/>
                <a:gd name="connsiteX15" fmla="*/ 256943 w 523934"/>
                <a:gd name="connsiteY15" fmla="*/ 181933 h 609225"/>
                <a:gd name="connsiteX16" fmla="*/ 340198 w 523934"/>
                <a:gd name="connsiteY16" fmla="*/ 167594 h 609225"/>
                <a:gd name="connsiteX17" fmla="*/ 340198 w 523934"/>
                <a:gd name="connsiteY17" fmla="*/ 184801 h 609225"/>
                <a:gd name="connsiteX18" fmla="*/ 384697 w 523934"/>
                <a:gd name="connsiteY18" fmla="*/ 190536 h 609225"/>
                <a:gd name="connsiteX19" fmla="*/ 394745 w 523934"/>
                <a:gd name="connsiteY19" fmla="*/ 227817 h 609225"/>
                <a:gd name="connsiteX20" fmla="*/ 409099 w 523934"/>
                <a:gd name="connsiteY20" fmla="*/ 273700 h 609225"/>
                <a:gd name="connsiteX21" fmla="*/ 348811 w 523934"/>
                <a:gd name="connsiteY21" fmla="*/ 273700 h 609225"/>
                <a:gd name="connsiteX22" fmla="*/ 350246 w 523934"/>
                <a:gd name="connsiteY22" fmla="*/ 308113 h 609225"/>
                <a:gd name="connsiteX23" fmla="*/ 523934 w 523934"/>
                <a:gd name="connsiteY23" fmla="*/ 308113 h 609225"/>
                <a:gd name="connsiteX24" fmla="*/ 523934 w 523934"/>
                <a:gd name="connsiteY24" fmla="*/ 376939 h 609225"/>
                <a:gd name="connsiteX25" fmla="*/ 482306 w 523934"/>
                <a:gd name="connsiteY25" fmla="*/ 376939 h 609225"/>
                <a:gd name="connsiteX26" fmla="*/ 482306 w 523934"/>
                <a:gd name="connsiteY26" fmla="*/ 609225 h 609225"/>
                <a:gd name="connsiteX27" fmla="*/ 41628 w 523934"/>
                <a:gd name="connsiteY27" fmla="*/ 609225 h 609225"/>
                <a:gd name="connsiteX28" fmla="*/ 41628 w 523934"/>
                <a:gd name="connsiteY28" fmla="*/ 376939 h 609225"/>
                <a:gd name="connsiteX29" fmla="*/ 0 w 523934"/>
                <a:gd name="connsiteY29" fmla="*/ 376939 h 609225"/>
                <a:gd name="connsiteX30" fmla="*/ 0 w 523934"/>
                <a:gd name="connsiteY30" fmla="*/ 308113 h 609225"/>
                <a:gd name="connsiteX31" fmla="*/ 170817 w 523934"/>
                <a:gd name="connsiteY31" fmla="*/ 308113 h 609225"/>
                <a:gd name="connsiteX32" fmla="*/ 170817 w 523934"/>
                <a:gd name="connsiteY32" fmla="*/ 273700 h 609225"/>
                <a:gd name="connsiteX33" fmla="*/ 99045 w 523934"/>
                <a:gd name="connsiteY33" fmla="*/ 273700 h 609225"/>
                <a:gd name="connsiteX34" fmla="*/ 104787 w 523934"/>
                <a:gd name="connsiteY34" fmla="*/ 262229 h 609225"/>
                <a:gd name="connsiteX35" fmla="*/ 103351 w 523934"/>
                <a:gd name="connsiteY35" fmla="*/ 262229 h 609225"/>
                <a:gd name="connsiteX36" fmla="*/ 139237 w 523934"/>
                <a:gd name="connsiteY36" fmla="*/ 190536 h 609225"/>
                <a:gd name="connsiteX37" fmla="*/ 175123 w 523934"/>
                <a:gd name="connsiteY37" fmla="*/ 186235 h 609225"/>
                <a:gd name="connsiteX38" fmla="*/ 261393 w 523934"/>
                <a:gd name="connsiteY38" fmla="*/ 0 h 609225"/>
                <a:gd name="connsiteX39" fmla="*/ 344616 w 523934"/>
                <a:gd name="connsiteY39" fmla="*/ 83108 h 609225"/>
                <a:gd name="connsiteX40" fmla="*/ 261393 w 523934"/>
                <a:gd name="connsiteY40" fmla="*/ 166216 h 609225"/>
                <a:gd name="connsiteX41" fmla="*/ 178170 w 523934"/>
                <a:gd name="connsiteY41" fmla="*/ 83108 h 609225"/>
                <a:gd name="connsiteX42" fmla="*/ 261393 w 523934"/>
                <a:gd name="connsiteY42" fmla="*/ 0 h 60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23934" h="609225">
                  <a:moveTo>
                    <a:pt x="193784" y="190536"/>
                  </a:moveTo>
                  <a:lnTo>
                    <a:pt x="193784" y="227817"/>
                  </a:lnTo>
                  <a:lnTo>
                    <a:pt x="205267" y="227817"/>
                  </a:lnTo>
                  <a:lnTo>
                    <a:pt x="205267" y="273700"/>
                  </a:lnTo>
                  <a:lnTo>
                    <a:pt x="193784" y="273700"/>
                  </a:lnTo>
                  <a:lnTo>
                    <a:pt x="193784" y="283737"/>
                  </a:lnTo>
                  <a:lnTo>
                    <a:pt x="256943" y="295208"/>
                  </a:lnTo>
                  <a:lnTo>
                    <a:pt x="320102" y="283737"/>
                  </a:lnTo>
                  <a:lnTo>
                    <a:pt x="320102" y="273700"/>
                  </a:lnTo>
                  <a:lnTo>
                    <a:pt x="308619" y="273700"/>
                  </a:lnTo>
                  <a:lnTo>
                    <a:pt x="308619" y="227817"/>
                  </a:lnTo>
                  <a:lnTo>
                    <a:pt x="320102" y="227817"/>
                  </a:lnTo>
                  <a:lnTo>
                    <a:pt x="320102" y="190536"/>
                  </a:lnTo>
                  <a:lnTo>
                    <a:pt x="256943" y="202007"/>
                  </a:lnTo>
                  <a:close/>
                  <a:moveTo>
                    <a:pt x="175123" y="167594"/>
                  </a:moveTo>
                  <a:lnTo>
                    <a:pt x="256943" y="181933"/>
                  </a:lnTo>
                  <a:lnTo>
                    <a:pt x="340198" y="167594"/>
                  </a:lnTo>
                  <a:lnTo>
                    <a:pt x="340198" y="184801"/>
                  </a:lnTo>
                  <a:lnTo>
                    <a:pt x="384697" y="190536"/>
                  </a:lnTo>
                  <a:lnTo>
                    <a:pt x="394745" y="227817"/>
                  </a:lnTo>
                  <a:lnTo>
                    <a:pt x="409099" y="273700"/>
                  </a:lnTo>
                  <a:lnTo>
                    <a:pt x="348811" y="273700"/>
                  </a:lnTo>
                  <a:lnTo>
                    <a:pt x="350246" y="308113"/>
                  </a:lnTo>
                  <a:lnTo>
                    <a:pt x="523934" y="308113"/>
                  </a:lnTo>
                  <a:lnTo>
                    <a:pt x="523934" y="376939"/>
                  </a:lnTo>
                  <a:lnTo>
                    <a:pt x="482306" y="376939"/>
                  </a:lnTo>
                  <a:lnTo>
                    <a:pt x="482306" y="609225"/>
                  </a:lnTo>
                  <a:lnTo>
                    <a:pt x="41628" y="609225"/>
                  </a:lnTo>
                  <a:lnTo>
                    <a:pt x="41628" y="376939"/>
                  </a:lnTo>
                  <a:lnTo>
                    <a:pt x="0" y="376939"/>
                  </a:lnTo>
                  <a:lnTo>
                    <a:pt x="0" y="308113"/>
                  </a:lnTo>
                  <a:lnTo>
                    <a:pt x="170817" y="308113"/>
                  </a:lnTo>
                  <a:lnTo>
                    <a:pt x="170817" y="273700"/>
                  </a:lnTo>
                  <a:lnTo>
                    <a:pt x="99045" y="273700"/>
                  </a:lnTo>
                  <a:lnTo>
                    <a:pt x="104787" y="262229"/>
                  </a:lnTo>
                  <a:lnTo>
                    <a:pt x="103351" y="262229"/>
                  </a:lnTo>
                  <a:lnTo>
                    <a:pt x="139237" y="190536"/>
                  </a:lnTo>
                  <a:lnTo>
                    <a:pt x="175123" y="186235"/>
                  </a:lnTo>
                  <a:close/>
                  <a:moveTo>
                    <a:pt x="261393" y="0"/>
                  </a:moveTo>
                  <a:cubicBezTo>
                    <a:pt x="307356" y="0"/>
                    <a:pt x="344616" y="37209"/>
                    <a:pt x="344616" y="83108"/>
                  </a:cubicBezTo>
                  <a:cubicBezTo>
                    <a:pt x="344616" y="129007"/>
                    <a:pt x="307356" y="166216"/>
                    <a:pt x="261393" y="166216"/>
                  </a:cubicBezTo>
                  <a:cubicBezTo>
                    <a:pt x="215430" y="166216"/>
                    <a:pt x="178170" y="129007"/>
                    <a:pt x="178170" y="83108"/>
                  </a:cubicBezTo>
                  <a:cubicBezTo>
                    <a:pt x="178170" y="37209"/>
                    <a:pt x="215430" y="0"/>
                    <a:pt x="2613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19" name="student-woman_56914"/>
            <p:cNvSpPr/>
            <p:nvPr>
              <p:custDataLst>
                <p:tags r:id="rId2"/>
              </p:custDataLst>
            </p:nvPr>
          </p:nvSpPr>
          <p:spPr>
            <a:xfrm>
              <a:off x="6792224" y="5307167"/>
              <a:ext cx="396482" cy="229498"/>
            </a:xfrm>
            <a:custGeom>
              <a:avLst/>
              <a:gdLst>
                <a:gd name="connsiteX0" fmla="*/ 122643 w 608203"/>
                <a:gd name="connsiteY0" fmla="*/ 180930 h 352051"/>
                <a:gd name="connsiteX1" fmla="*/ 304144 w 608203"/>
                <a:gd name="connsiteY1" fmla="*/ 236743 h 352051"/>
                <a:gd name="connsiteX2" fmla="*/ 485587 w 608203"/>
                <a:gd name="connsiteY2" fmla="*/ 180930 h 352051"/>
                <a:gd name="connsiteX3" fmla="*/ 485587 w 608203"/>
                <a:gd name="connsiteY3" fmla="*/ 273108 h 352051"/>
                <a:gd name="connsiteX4" fmla="*/ 485702 w 608203"/>
                <a:gd name="connsiteY4" fmla="*/ 274086 h 352051"/>
                <a:gd name="connsiteX5" fmla="*/ 304201 w 608203"/>
                <a:gd name="connsiteY5" fmla="*/ 352051 h 352051"/>
                <a:gd name="connsiteX6" fmla="*/ 122643 w 608203"/>
                <a:gd name="connsiteY6" fmla="*/ 274086 h 352051"/>
                <a:gd name="connsiteX7" fmla="*/ 122643 w 608203"/>
                <a:gd name="connsiteY7" fmla="*/ 235822 h 352051"/>
                <a:gd name="connsiteX8" fmla="*/ 304130 w 608203"/>
                <a:gd name="connsiteY8" fmla="*/ 0 h 352051"/>
                <a:gd name="connsiteX9" fmla="*/ 608203 w 608203"/>
                <a:gd name="connsiteY9" fmla="*/ 116841 h 352051"/>
                <a:gd name="connsiteX10" fmla="*/ 485548 w 608203"/>
                <a:gd name="connsiteY10" fmla="*/ 160621 h 352051"/>
                <a:gd name="connsiteX11" fmla="*/ 304130 w 608203"/>
                <a:gd name="connsiteY11" fmla="*/ 216424 h 352051"/>
                <a:gd name="connsiteX12" fmla="*/ 122655 w 608203"/>
                <a:gd name="connsiteY12" fmla="*/ 160621 h 352051"/>
                <a:gd name="connsiteX13" fmla="*/ 107906 w 608203"/>
                <a:gd name="connsiteY13" fmla="*/ 155386 h 352051"/>
                <a:gd name="connsiteX14" fmla="*/ 139823 w 608203"/>
                <a:gd name="connsiteY14" fmla="*/ 144973 h 352051"/>
                <a:gd name="connsiteX15" fmla="*/ 142876 w 608203"/>
                <a:gd name="connsiteY15" fmla="*/ 137552 h 352051"/>
                <a:gd name="connsiteX16" fmla="*/ 100013 w 608203"/>
                <a:gd name="connsiteY16" fmla="*/ 147216 h 352051"/>
                <a:gd name="connsiteX17" fmla="*/ 100013 w 608203"/>
                <a:gd name="connsiteY17" fmla="*/ 157917 h 352051"/>
                <a:gd name="connsiteX18" fmla="*/ 92351 w 608203"/>
                <a:gd name="connsiteY18" fmla="*/ 286781 h 352051"/>
                <a:gd name="connsiteX19" fmla="*/ 34740 w 608203"/>
                <a:gd name="connsiteY19" fmla="*/ 286781 h 352051"/>
                <a:gd name="connsiteX20" fmla="*/ 74146 w 608203"/>
                <a:gd name="connsiteY20" fmla="*/ 143304 h 352051"/>
                <a:gd name="connsiteX21" fmla="*/ 77142 w 608203"/>
                <a:gd name="connsiteY21" fmla="*/ 134503 h 352051"/>
                <a:gd name="connsiteX22" fmla="*/ 97536 w 608203"/>
                <a:gd name="connsiteY22" fmla="*/ 129670 h 352051"/>
                <a:gd name="connsiteX23" fmla="*/ 94137 w 608203"/>
                <a:gd name="connsiteY23" fmla="*/ 126161 h 352051"/>
                <a:gd name="connsiteX24" fmla="*/ 70343 w 608203"/>
                <a:gd name="connsiteY24" fmla="*/ 128174 h 352051"/>
                <a:gd name="connsiteX25" fmla="*/ 64813 w 608203"/>
                <a:gd name="connsiteY25" fmla="*/ 139968 h 352051"/>
                <a:gd name="connsiteX26" fmla="*/ 0 w 608203"/>
                <a:gd name="connsiteY26" fmla="*/ 116841 h 3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03" h="352051">
                  <a:moveTo>
                    <a:pt x="122643" y="180930"/>
                  </a:moveTo>
                  <a:lnTo>
                    <a:pt x="304144" y="236743"/>
                  </a:lnTo>
                  <a:lnTo>
                    <a:pt x="485587" y="180930"/>
                  </a:lnTo>
                  <a:lnTo>
                    <a:pt x="485587" y="273108"/>
                  </a:lnTo>
                  <a:cubicBezTo>
                    <a:pt x="485587" y="273395"/>
                    <a:pt x="485702" y="273740"/>
                    <a:pt x="485702" y="274086"/>
                  </a:cubicBezTo>
                  <a:cubicBezTo>
                    <a:pt x="485702" y="317182"/>
                    <a:pt x="404401" y="352051"/>
                    <a:pt x="304201" y="352051"/>
                  </a:cubicBezTo>
                  <a:cubicBezTo>
                    <a:pt x="203944" y="352051"/>
                    <a:pt x="122643" y="317182"/>
                    <a:pt x="122643" y="274086"/>
                  </a:cubicBezTo>
                  <a:lnTo>
                    <a:pt x="122643" y="235822"/>
                  </a:lnTo>
                  <a:close/>
                  <a:moveTo>
                    <a:pt x="304130" y="0"/>
                  </a:moveTo>
                  <a:lnTo>
                    <a:pt x="608203" y="116841"/>
                  </a:lnTo>
                  <a:lnTo>
                    <a:pt x="485548" y="160621"/>
                  </a:lnTo>
                  <a:lnTo>
                    <a:pt x="304130" y="216424"/>
                  </a:lnTo>
                  <a:lnTo>
                    <a:pt x="122655" y="160621"/>
                  </a:lnTo>
                  <a:lnTo>
                    <a:pt x="107906" y="155386"/>
                  </a:lnTo>
                  <a:lnTo>
                    <a:pt x="139823" y="144973"/>
                  </a:lnTo>
                  <a:lnTo>
                    <a:pt x="142876" y="137552"/>
                  </a:lnTo>
                  <a:lnTo>
                    <a:pt x="100013" y="147216"/>
                  </a:lnTo>
                  <a:lnTo>
                    <a:pt x="100013" y="157917"/>
                  </a:lnTo>
                  <a:lnTo>
                    <a:pt x="92351" y="286781"/>
                  </a:lnTo>
                  <a:cubicBezTo>
                    <a:pt x="63545" y="303925"/>
                    <a:pt x="34740" y="286781"/>
                    <a:pt x="34740" y="286781"/>
                  </a:cubicBezTo>
                  <a:cubicBezTo>
                    <a:pt x="27999" y="239665"/>
                    <a:pt x="74146" y="143304"/>
                    <a:pt x="74146" y="143304"/>
                  </a:cubicBezTo>
                  <a:lnTo>
                    <a:pt x="77142" y="134503"/>
                  </a:lnTo>
                  <a:lnTo>
                    <a:pt x="97536" y="129670"/>
                  </a:lnTo>
                  <a:lnTo>
                    <a:pt x="94137" y="126161"/>
                  </a:lnTo>
                  <a:lnTo>
                    <a:pt x="70343" y="128174"/>
                  </a:lnTo>
                  <a:lnTo>
                    <a:pt x="64813" y="139968"/>
                  </a:lnTo>
                  <a:lnTo>
                    <a:pt x="0" y="116841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3"/>
              </p:custDataLst>
            </p:nvPr>
          </p:nvSpPr>
          <p:spPr>
            <a:xfrm>
              <a:off x="3646605" y="5242162"/>
              <a:ext cx="144907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alpha val="8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答辩人：</a:t>
              </a:r>
              <a:r>
                <a:rPr lang="en-US" altLang="zh-CN" b="1" dirty="0">
                  <a:solidFill>
                    <a:schemeClr val="tx1">
                      <a:alpha val="8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4"/>
              </p:custDataLst>
            </p:nvPr>
          </p:nvSpPr>
          <p:spPr>
            <a:xfrm>
              <a:off x="7314733" y="5242162"/>
              <a:ext cx="14503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alpha val="80000"/>
                    </a:schemeClr>
                  </a:solidFill>
                </a:rPr>
                <a:t>导  师：</a:t>
              </a:r>
              <a:r>
                <a:rPr lang="en-US" altLang="zh-CN" sz="1800" b="1" dirty="0">
                  <a:solidFill>
                    <a:schemeClr val="tx1">
                      <a:alpha val="80000"/>
                    </a:schemeClr>
                  </a:solidFill>
                </a:rPr>
                <a:t>XXX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3646695" y="5845848"/>
              <a:ext cx="14503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alpha val="8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班  级：</a:t>
              </a:r>
              <a:r>
                <a:rPr lang="en-US" altLang="zh-CN" b="1" dirty="0">
                  <a:solidFill>
                    <a:schemeClr val="tx1">
                      <a:alpha val="8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6"/>
              </p:custDataLst>
            </p:nvPr>
          </p:nvSpPr>
          <p:spPr>
            <a:xfrm>
              <a:off x="7398460" y="5828158"/>
              <a:ext cx="14503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>
                      <a:alpha val="80000"/>
                    </a:schemeClr>
                  </a:solidFill>
                </a:rPr>
                <a:t>日  期：</a:t>
              </a:r>
              <a:r>
                <a:rPr lang="en-US" altLang="zh-CN" sz="1800" b="1" dirty="0">
                  <a:solidFill>
                    <a:schemeClr val="tx1">
                      <a:alpha val="80000"/>
                    </a:schemeClr>
                  </a:solidFill>
                </a:rPr>
                <a:t>XXX</a:t>
              </a:r>
            </a:p>
          </p:txBody>
        </p:sp>
        <p:pic>
          <p:nvPicPr>
            <p:cNvPr id="26" name="图形 25" descr="主页 纯色填充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70" y="5828577"/>
              <a:ext cx="370997" cy="370997"/>
            </a:xfrm>
            <a:prstGeom prst="rect">
              <a:avLst/>
            </a:prstGeom>
          </p:spPr>
        </p:pic>
        <p:sp>
          <p:nvSpPr>
            <p:cNvPr id="27" name="iconfont-11122-3633784"/>
            <p:cNvSpPr/>
            <p:nvPr>
              <p:custDataLst>
                <p:tags r:id="rId7"/>
              </p:custDataLst>
            </p:nvPr>
          </p:nvSpPr>
          <p:spPr>
            <a:xfrm>
              <a:off x="6879272" y="5897695"/>
              <a:ext cx="254701" cy="254655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任意多边形: 形状 29"/>
          <p:cNvSpPr/>
          <p:nvPr/>
        </p:nvSpPr>
        <p:spPr>
          <a:xfrm>
            <a:off x="-8051" y="4402920"/>
            <a:ext cx="12200051" cy="2455080"/>
          </a:xfrm>
          <a:custGeom>
            <a:avLst/>
            <a:gdLst>
              <a:gd name="connsiteX0" fmla="*/ 12200051 w 12200051"/>
              <a:gd name="connsiteY0" fmla="*/ 0 h 2455080"/>
              <a:gd name="connsiteX1" fmla="*/ 12200051 w 12200051"/>
              <a:gd name="connsiteY1" fmla="*/ 2422019 h 2455080"/>
              <a:gd name="connsiteX2" fmla="*/ 12196025 w 12200051"/>
              <a:gd name="connsiteY2" fmla="*/ 2422019 h 2455080"/>
              <a:gd name="connsiteX3" fmla="*/ 12196025 w 12200051"/>
              <a:gd name="connsiteY3" fmla="*/ 2455080 h 2455080"/>
              <a:gd name="connsiteX4" fmla="*/ 4025 w 12200051"/>
              <a:gd name="connsiteY4" fmla="*/ 2455080 h 2455080"/>
              <a:gd name="connsiteX5" fmla="*/ 4025 w 12200051"/>
              <a:gd name="connsiteY5" fmla="*/ 2422019 h 2455080"/>
              <a:gd name="connsiteX6" fmla="*/ 0 w 12200051"/>
              <a:gd name="connsiteY6" fmla="*/ 2422019 h 2455080"/>
              <a:gd name="connsiteX7" fmla="*/ 0 w 12200051"/>
              <a:gd name="connsiteY7" fmla="*/ 189 h 2455080"/>
              <a:gd name="connsiteX8" fmla="*/ 4912585 w 12200051"/>
              <a:gd name="connsiteY8" fmla="*/ 1441177 h 2455080"/>
              <a:gd name="connsiteX9" fmla="*/ 7209513 w 12200051"/>
              <a:gd name="connsiteY9" fmla="*/ 1444596 h 245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0051" h="2455080">
                <a:moveTo>
                  <a:pt x="12200051" y="0"/>
                </a:moveTo>
                <a:lnTo>
                  <a:pt x="12200051" y="2422019"/>
                </a:lnTo>
                <a:lnTo>
                  <a:pt x="12196025" y="2422019"/>
                </a:lnTo>
                <a:lnTo>
                  <a:pt x="12196025" y="2455080"/>
                </a:lnTo>
                <a:lnTo>
                  <a:pt x="4025" y="2455080"/>
                </a:lnTo>
                <a:lnTo>
                  <a:pt x="4025" y="2422019"/>
                </a:lnTo>
                <a:lnTo>
                  <a:pt x="0" y="2422019"/>
                </a:lnTo>
                <a:lnTo>
                  <a:pt x="0" y="189"/>
                </a:lnTo>
                <a:lnTo>
                  <a:pt x="4912585" y="1441177"/>
                </a:lnTo>
                <a:cubicBezTo>
                  <a:pt x="5630052" y="1651699"/>
                  <a:pt x="6489978" y="1652840"/>
                  <a:pt x="7209513" y="14445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" y="302322"/>
            <a:ext cx="4111986" cy="12075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2" name="矩形 1"/>
          <p:cNvSpPr/>
          <p:nvPr/>
        </p:nvSpPr>
        <p:spPr>
          <a:xfrm>
            <a:off x="1039505" y="1630908"/>
            <a:ext cx="10112991" cy="1310185"/>
          </a:xfrm>
          <a:prstGeom prst="rect">
            <a:avLst/>
          </a:prstGeom>
          <a:ln>
            <a:noFill/>
          </a:ln>
          <a:effectLst>
            <a:outerShdw blurRad="127000" dist="38100" dir="402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36600" y="2583178"/>
            <a:ext cx="2930576" cy="33527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24825" y="2583178"/>
            <a:ext cx="2930577" cy="33527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30713" y="2583178"/>
            <a:ext cx="2930576" cy="33527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08908" y="266454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20683" y="2664539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4795" y="266454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9503" y="1788865"/>
            <a:ext cx="1011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研究背景概述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24824" y="3251450"/>
            <a:ext cx="2930576" cy="26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描述研究问题的实际来源，如社会实践中的现象、理论争议、技术瓶颈、政策需求等。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解释为何选择此问题进行研究，阐述其在当前社会、科技、学术环境中的重要性和紧迫性。</a:t>
            </a:r>
          </a:p>
          <a:p>
            <a:pPr algn="just">
              <a:lnSpc>
                <a:spcPct val="150000"/>
              </a:lnSpc>
            </a:pP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79260" y="3237268"/>
            <a:ext cx="2930576" cy="26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描述研究问题的实际来源，如社会实践中的现象、理论争议、技术瓶颈、政策需求等。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解释为何选择此问题进行研究，阐述其在当前社会、科技、学术环境中的重要性和紧迫性。</a:t>
            </a:r>
          </a:p>
          <a:p>
            <a:pPr algn="just">
              <a:lnSpc>
                <a:spcPct val="150000"/>
              </a:lnSpc>
            </a:pP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49764" y="3249314"/>
            <a:ext cx="2930576" cy="26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描述研究问题的实际来源，如社会实践中的现象、理论争议、技术瓶颈、政策需求等。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解释为何选择此问题进行研究，阐述其在当前社会、科技、学术环境中的重要性和紧迫性。</a:t>
            </a:r>
          </a:p>
          <a:p>
            <a:pPr algn="just">
              <a:lnSpc>
                <a:spcPct val="150000"/>
              </a:lnSpc>
            </a:pPr>
            <a:endParaRPr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10452" y="1514589"/>
            <a:ext cx="1866900" cy="18669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37" name="矩形: 圆角 36"/>
          <p:cNvSpPr/>
          <p:nvPr/>
        </p:nvSpPr>
        <p:spPr>
          <a:xfrm>
            <a:off x="3127778" y="1618595"/>
            <a:ext cx="8652742" cy="1699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29162" y="1703298"/>
            <a:ext cx="8077037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这里输入研究意义，用总结性的语句概括即可；这里输入研究意义，用总结性的语句概括即可；这里输入研究意义，用总结性的语句概括即可；</a:t>
            </a:r>
          </a:p>
        </p:txBody>
      </p:sp>
      <p:sp>
        <p:nvSpPr>
          <p:cNvPr id="2" name="椭圆 1"/>
          <p:cNvSpPr/>
          <p:nvPr/>
        </p:nvSpPr>
        <p:spPr>
          <a:xfrm>
            <a:off x="967741" y="1771878"/>
            <a:ext cx="1352322" cy="13523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理论意义</a:t>
            </a:r>
          </a:p>
        </p:txBody>
      </p:sp>
      <p:sp>
        <p:nvSpPr>
          <p:cNvPr id="4" name="椭圆 3"/>
          <p:cNvSpPr/>
          <p:nvPr/>
        </p:nvSpPr>
        <p:spPr>
          <a:xfrm>
            <a:off x="2397966" y="2158479"/>
            <a:ext cx="579120" cy="579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10452" y="3893546"/>
            <a:ext cx="8652742" cy="1699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913620" y="3748975"/>
            <a:ext cx="1866900" cy="18669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170909" y="4006264"/>
            <a:ext cx="1352322" cy="135232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现实意义</a:t>
            </a:r>
          </a:p>
        </p:txBody>
      </p:sp>
      <p:sp>
        <p:nvSpPr>
          <p:cNvPr id="13" name="椭圆 12"/>
          <p:cNvSpPr/>
          <p:nvPr/>
        </p:nvSpPr>
        <p:spPr>
          <a:xfrm>
            <a:off x="9463145" y="4392865"/>
            <a:ext cx="579120" cy="579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8304" y="3979280"/>
            <a:ext cx="8077037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这里输入研究意义，用总结性的语句概括即可；这里输入研究意义，用总结性的语句概括即可；这里输入研究意义，用总结性的语句概括即可；</a:t>
            </a:r>
          </a:p>
        </p:txBody>
      </p:sp>
      <p:sp>
        <p:nvSpPr>
          <p:cNvPr id="16" name="Rectangle 9"/>
          <p:cNvSpPr/>
          <p:nvPr/>
        </p:nvSpPr>
        <p:spPr>
          <a:xfrm>
            <a:off x="2523205" y="2302872"/>
            <a:ext cx="328641" cy="328641"/>
          </a:xfrm>
          <a:prstGeom prst="rect">
            <a:avLst/>
          </a:prstGeo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形 17" descr="单级齿轮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91635" y="4421355"/>
            <a:ext cx="522140" cy="522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6869" y="1870072"/>
            <a:ext cx="3950438" cy="3950438"/>
            <a:chOff x="606669" y="2001954"/>
            <a:chExt cx="3950438" cy="3950438"/>
          </a:xfrm>
        </p:grpSpPr>
        <p:sp>
          <p:nvSpPr>
            <p:cNvPr id="2" name="椭圆 1"/>
            <p:cNvSpPr/>
            <p:nvPr/>
          </p:nvSpPr>
          <p:spPr>
            <a:xfrm>
              <a:off x="1401204" y="2796489"/>
              <a:ext cx="2361370" cy="23613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</a:p>
          </p:txBody>
        </p:sp>
        <p:sp>
          <p:nvSpPr>
            <p:cNvPr id="6" name="圆: 空心 5"/>
            <p:cNvSpPr/>
            <p:nvPr/>
          </p:nvSpPr>
          <p:spPr>
            <a:xfrm>
              <a:off x="993676" y="2388961"/>
              <a:ext cx="3176424" cy="3176424"/>
            </a:xfrm>
            <a:prstGeom prst="donut">
              <a:avLst>
                <a:gd name="adj" fmla="val 6977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: 空心 11"/>
            <p:cNvSpPr/>
            <p:nvPr/>
          </p:nvSpPr>
          <p:spPr>
            <a:xfrm>
              <a:off x="606669" y="2001954"/>
              <a:ext cx="3950438" cy="3950438"/>
            </a:xfrm>
            <a:prstGeom prst="donut">
              <a:avLst>
                <a:gd name="adj" fmla="val 6977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4293491" y="1747068"/>
            <a:ext cx="861646" cy="861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38973" y="3414468"/>
            <a:ext cx="861646" cy="861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93491" y="5025977"/>
            <a:ext cx="861646" cy="861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36487" y="1432902"/>
          <a:ext cx="60726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643"/>
              </a:tblGrid>
              <a:tr h="7850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这里输入研究意义，用总结性的语句概括即可；这里输入研究意义，用总结性的语句概括即可；这里输入研究意义，用总结性的语句概括即可；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98328" y="4737003"/>
          <a:ext cx="607264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641"/>
              </a:tblGrid>
              <a:tr h="7850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这里输入研究意义，用总结性的语句概括即可；这里输入研究意义，用总结性的语句概括即可；这里输入研究意义，用总结性的语句概括即可；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291383" y="3123859"/>
          <a:ext cx="538053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531"/>
              </a:tblGrid>
              <a:tr h="7850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这里输入研究意义，用总结性的语句概括即可；这里输入研究意义，用总结性的语句概括即可；这里输入研究意义，用总结性的语句概括即可；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570918" y="2057767"/>
            <a:ext cx="3094397" cy="3094398"/>
            <a:chOff x="4398178" y="1622382"/>
            <a:chExt cx="4200821" cy="4200822"/>
          </a:xfrm>
        </p:grpSpPr>
        <p:sp>
          <p:nvSpPr>
            <p:cNvPr id="13" name="任意多边形: 形状 12"/>
            <p:cNvSpPr/>
            <p:nvPr/>
          </p:nvSpPr>
          <p:spPr>
            <a:xfrm>
              <a:off x="4398178" y="1622383"/>
              <a:ext cx="2052997" cy="2052997"/>
            </a:xfrm>
            <a:custGeom>
              <a:avLst/>
              <a:gdLst>
                <a:gd name="connsiteX0" fmla="*/ 0 w 2052997"/>
                <a:gd name="connsiteY0" fmla="*/ 2052997 h 2052997"/>
                <a:gd name="connsiteX1" fmla="*/ 2052997 w 2052997"/>
                <a:gd name="connsiteY1" fmla="*/ 0 h 2052997"/>
                <a:gd name="connsiteX2" fmla="*/ 2052997 w 2052997"/>
                <a:gd name="connsiteY2" fmla="*/ 2052997 h 2052997"/>
                <a:gd name="connsiteX3" fmla="*/ 0 w 2052997"/>
                <a:gd name="connsiteY3" fmla="*/ 2052997 h 20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997" h="2052997">
                  <a:moveTo>
                    <a:pt x="0" y="2052997"/>
                  </a:moveTo>
                  <a:cubicBezTo>
                    <a:pt x="0" y="919158"/>
                    <a:pt x="919158" y="0"/>
                    <a:pt x="2052997" y="0"/>
                  </a:cubicBezTo>
                  <a:lnTo>
                    <a:pt x="2052997" y="2052997"/>
                  </a:lnTo>
                  <a:lnTo>
                    <a:pt x="0" y="2052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836005" rIns="836005" bIns="234696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546002" y="1622382"/>
              <a:ext cx="2052997" cy="2052997"/>
            </a:xfrm>
            <a:custGeom>
              <a:avLst/>
              <a:gdLst>
                <a:gd name="connsiteX0" fmla="*/ 0 w 2052997"/>
                <a:gd name="connsiteY0" fmla="*/ 2052997 h 2052997"/>
                <a:gd name="connsiteX1" fmla="*/ 2052997 w 2052997"/>
                <a:gd name="connsiteY1" fmla="*/ 0 h 2052997"/>
                <a:gd name="connsiteX2" fmla="*/ 2052997 w 2052997"/>
                <a:gd name="connsiteY2" fmla="*/ 2052997 h 2052997"/>
                <a:gd name="connsiteX3" fmla="*/ 0 w 2052997"/>
                <a:gd name="connsiteY3" fmla="*/ 2052997 h 20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997" h="2052997">
                  <a:moveTo>
                    <a:pt x="0" y="0"/>
                  </a:moveTo>
                  <a:cubicBezTo>
                    <a:pt x="1133839" y="0"/>
                    <a:pt x="2052997" y="919158"/>
                    <a:pt x="2052997" y="2052997"/>
                  </a:cubicBezTo>
                  <a:lnTo>
                    <a:pt x="0" y="205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836005" rIns="836005" bIns="234696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 dirty="0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6546002" y="3770206"/>
              <a:ext cx="2052997" cy="2052998"/>
            </a:xfrm>
            <a:custGeom>
              <a:avLst/>
              <a:gdLst>
                <a:gd name="connsiteX0" fmla="*/ 0 w 2052997"/>
                <a:gd name="connsiteY0" fmla="*/ 2052997 h 2052997"/>
                <a:gd name="connsiteX1" fmla="*/ 2052997 w 2052997"/>
                <a:gd name="connsiteY1" fmla="*/ 0 h 2052997"/>
                <a:gd name="connsiteX2" fmla="*/ 2052997 w 2052997"/>
                <a:gd name="connsiteY2" fmla="*/ 2052997 h 2052997"/>
                <a:gd name="connsiteX3" fmla="*/ 0 w 2052997"/>
                <a:gd name="connsiteY3" fmla="*/ 2052997 h 20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997" h="2052997">
                  <a:moveTo>
                    <a:pt x="2052997" y="0"/>
                  </a:moveTo>
                  <a:cubicBezTo>
                    <a:pt x="2052997" y="1133839"/>
                    <a:pt x="1133839" y="2052997"/>
                    <a:pt x="0" y="2052997"/>
                  </a:cubicBezTo>
                  <a:lnTo>
                    <a:pt x="0" y="0"/>
                  </a:lnTo>
                  <a:lnTo>
                    <a:pt x="2052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836005" rIns="836005" bIns="234696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4398178" y="3770207"/>
              <a:ext cx="2052997" cy="2052997"/>
            </a:xfrm>
            <a:custGeom>
              <a:avLst/>
              <a:gdLst>
                <a:gd name="connsiteX0" fmla="*/ 0 w 2052997"/>
                <a:gd name="connsiteY0" fmla="*/ 2052997 h 2052997"/>
                <a:gd name="connsiteX1" fmla="*/ 2052997 w 2052997"/>
                <a:gd name="connsiteY1" fmla="*/ 0 h 2052997"/>
                <a:gd name="connsiteX2" fmla="*/ 2052997 w 2052997"/>
                <a:gd name="connsiteY2" fmla="*/ 2052997 h 2052997"/>
                <a:gd name="connsiteX3" fmla="*/ 0 w 2052997"/>
                <a:gd name="connsiteY3" fmla="*/ 2052997 h 205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997" h="2052997">
                  <a:moveTo>
                    <a:pt x="2052997" y="2052997"/>
                  </a:moveTo>
                  <a:cubicBezTo>
                    <a:pt x="919158" y="2052997"/>
                    <a:pt x="0" y="1133839"/>
                    <a:pt x="0" y="0"/>
                  </a:cubicBezTo>
                  <a:lnTo>
                    <a:pt x="2052997" y="0"/>
                  </a:lnTo>
                  <a:lnTo>
                    <a:pt x="2052997" y="2052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836005" rIns="836005" bIns="234696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5653619" y="2819822"/>
              <a:ext cx="1726353" cy="1726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</a:p>
          </p:txBody>
        </p:sp>
      </p:grpSp>
      <p:pic>
        <p:nvPicPr>
          <p:cNvPr id="33" name="图形 32" descr="靶心 纯色填充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3434" y="2619090"/>
            <a:ext cx="574043" cy="574043"/>
          </a:xfrm>
          <a:prstGeom prst="rect">
            <a:avLst/>
          </a:prstGeom>
        </p:spPr>
      </p:pic>
      <p:pic>
        <p:nvPicPr>
          <p:cNvPr id="37" name="图形 36" descr="清单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33434" y="4025938"/>
            <a:ext cx="469390" cy="469390"/>
          </a:xfrm>
          <a:prstGeom prst="rect">
            <a:avLst/>
          </a:prstGeom>
        </p:spPr>
      </p:pic>
      <p:pic>
        <p:nvPicPr>
          <p:cNvPr id="39" name="图形 38" descr="连接 纯色填充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07701" y="3968573"/>
            <a:ext cx="622979" cy="622979"/>
          </a:xfrm>
          <a:prstGeom prst="rect">
            <a:avLst/>
          </a:prstGeom>
        </p:spPr>
      </p:pic>
      <p:pic>
        <p:nvPicPr>
          <p:cNvPr id="45" name="图形 44" descr="单级齿轮 纯色填充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14436" y="2611798"/>
            <a:ext cx="587066" cy="587066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>
            <a:off x="7788403" y="3604723"/>
            <a:ext cx="4107584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27093" y="3607527"/>
            <a:ext cx="4107584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3505" y="1765683"/>
            <a:ext cx="4107583" cy="170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788404" y="1765683"/>
            <a:ext cx="4107583" cy="170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93504" y="3738145"/>
            <a:ext cx="4107583" cy="170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88404" y="3738145"/>
            <a:ext cx="4107583" cy="170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这里输入研究意义，用总结性的语句概括即可；这里输入研究意义，用总结性的语句概括即可；这里输入研究意义，用总结性的语句概括即可；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327093" y="1313202"/>
            <a:ext cx="1714500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10181487" y="5575576"/>
            <a:ext cx="1714500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327093" y="5575576"/>
            <a:ext cx="1714500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10150407" y="1313202"/>
            <a:ext cx="1714500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86691" y="18472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8" name="矩形 7"/>
          <p:cNvSpPr/>
          <p:nvPr/>
        </p:nvSpPr>
        <p:spPr>
          <a:xfrm>
            <a:off x="4765960" y="0"/>
            <a:ext cx="1847273" cy="78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6613233" y="-1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8460506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307779" y="0"/>
            <a:ext cx="1847273" cy="785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结论展望</a:t>
            </a:r>
          </a:p>
        </p:txBody>
      </p:sp>
      <p:sp>
        <p:nvSpPr>
          <p:cNvPr id="31" name="椭圆 30"/>
          <p:cNvSpPr/>
          <p:nvPr/>
        </p:nvSpPr>
        <p:spPr>
          <a:xfrm>
            <a:off x="61932" y="2775959"/>
            <a:ext cx="2115671" cy="21156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3194857" y="1080419"/>
            <a:ext cx="1470212" cy="899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研究领域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3194857" y="5661067"/>
            <a:ext cx="1470212" cy="899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研究领域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194857" y="4134185"/>
            <a:ext cx="1470212" cy="899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研究领域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194857" y="2607302"/>
            <a:ext cx="1470212" cy="899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研究领域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2259633" y="1374995"/>
            <a:ext cx="740422" cy="4906915"/>
          </a:xfrm>
          <a:prstGeom prst="leftBrace">
            <a:avLst>
              <a:gd name="adj1" fmla="val 40321"/>
              <a:gd name="adj2" fmla="val 49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727288" y="1061436"/>
          <a:ext cx="4589943" cy="89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43"/>
              </a:tblGrid>
              <a:tr h="89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查阅文献资料和论文；对研究的方向提出理论假设；设计研究方法；论文框架及内容撰写。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727288" y="2591461"/>
          <a:ext cx="4589943" cy="89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43"/>
              </a:tblGrid>
              <a:tr h="89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查阅文献资料和论文；对研究的方向提出理论假设；设计研究方法；论文框架及内容撰写。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727288" y="4115202"/>
          <a:ext cx="4589943" cy="89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43"/>
              </a:tblGrid>
              <a:tr h="89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查阅文献资料和论文；对研究的方向提出理论假设；设计研究方法；论文框架及内容撰写。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727288" y="5638943"/>
          <a:ext cx="4589944" cy="89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44"/>
              </a:tblGrid>
              <a:tr h="89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查阅文献资料和论文；对研究的方向提出理论假设；设计研究方法；论文框架及内容撰写。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标注: 下箭头 43"/>
          <p:cNvSpPr/>
          <p:nvPr/>
        </p:nvSpPr>
        <p:spPr>
          <a:xfrm>
            <a:off x="9379450" y="1189274"/>
            <a:ext cx="2014036" cy="1185304"/>
          </a:xfrm>
          <a:prstGeom prst="downArrowCallout">
            <a:avLst>
              <a:gd name="adj1" fmla="val 11386"/>
              <a:gd name="adj2" fmla="val 14411"/>
              <a:gd name="adj3" fmla="val 24357"/>
              <a:gd name="adj4" fmla="val 649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总结各领域研究进展的逻辑关系</a:t>
            </a:r>
          </a:p>
        </p:txBody>
      </p:sp>
      <p:sp>
        <p:nvSpPr>
          <p:cNvPr id="45" name="标注: 下箭头 44"/>
          <p:cNvSpPr/>
          <p:nvPr/>
        </p:nvSpPr>
        <p:spPr>
          <a:xfrm>
            <a:off x="9379450" y="4243040"/>
            <a:ext cx="2014036" cy="1185304"/>
          </a:xfrm>
          <a:prstGeom prst="downArrowCallout">
            <a:avLst>
              <a:gd name="adj1" fmla="val 11386"/>
              <a:gd name="adj2" fmla="val 14411"/>
              <a:gd name="adj3" fmla="val 25000"/>
              <a:gd name="adj4" fmla="val 649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总结各领域研究进展的逻辑关系</a:t>
            </a:r>
          </a:p>
        </p:txBody>
      </p:sp>
      <p:sp>
        <p:nvSpPr>
          <p:cNvPr id="46" name="标注: 下箭头 45"/>
          <p:cNvSpPr/>
          <p:nvPr/>
        </p:nvSpPr>
        <p:spPr>
          <a:xfrm>
            <a:off x="9379450" y="2700316"/>
            <a:ext cx="2014036" cy="1185304"/>
          </a:xfrm>
          <a:prstGeom prst="downArrowCallout">
            <a:avLst>
              <a:gd name="adj1" fmla="val 11386"/>
              <a:gd name="adj2" fmla="val 14411"/>
              <a:gd name="adj3" fmla="val 25000"/>
              <a:gd name="adj4" fmla="val 649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总结各领域研究进展的逻辑关系</a:t>
            </a:r>
          </a:p>
        </p:txBody>
      </p:sp>
      <p:sp>
        <p:nvSpPr>
          <p:cNvPr id="48" name="矩形 47"/>
          <p:cNvSpPr/>
          <p:nvPr/>
        </p:nvSpPr>
        <p:spPr>
          <a:xfrm>
            <a:off x="9379450" y="5792951"/>
            <a:ext cx="2014036" cy="771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总结各领域研究进展的逻辑关系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0488" y="2816012"/>
            <a:ext cx="2558585" cy="1164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pPr algn="ctr"/>
            <a:r>
              <a:rPr lang="en-US" altLang="zh-CN" sz="2800" spc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2800" spc="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6580" y="1974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kern="1200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r>
              <a:rPr lang="zh-CN" altLang="en-US" sz="5400" b="1" dirty="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与思路</a:t>
            </a:r>
            <a:endParaRPr lang="zh-CN" altLang="en-US" sz="5400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5337953" y="4096785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22316" y="3928514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研究思路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316" y="4464042"/>
            <a:ext cx="1446755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2316" y="4999570"/>
            <a:ext cx="2736214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研究技术路线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337953" y="4641549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337953" y="5167841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67898" y="2873258"/>
            <a:ext cx="383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Approach and Methods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5330696" y="3571872"/>
            <a:ext cx="191516" cy="165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59" y="3403601"/>
            <a:ext cx="1454012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+mn-ea"/>
              </a:rPr>
              <a:t>研究目标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hiZjRkZDMwZTMyMzI5NmM2MjBhOTBiMWJkNzMyY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76.6155905511811,&quot;left&quot;:212.86551181102362,&quot;top&quot;:318.23826771653546,&quot;width&quot;:534.2690551181101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445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34D92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3919</Words>
  <Application>Microsoft Office PowerPoint</Application>
  <PresentationFormat>宽屏</PresentationFormat>
  <Paragraphs>449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-apple-system</vt:lpstr>
      <vt:lpstr>等线</vt:lpstr>
      <vt:lpstr>等线 Light</vt:lpstr>
      <vt:lpstr>黑体</vt:lpstr>
      <vt:lpstr>思源黑体 CN Normal</vt:lpstr>
      <vt:lpstr>宋体</vt:lpstr>
      <vt:lpstr>微软雅黑</vt:lpstr>
      <vt:lpstr>微软雅黑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伟征 赵</dc:creator>
  <cp:lastModifiedBy>user</cp:lastModifiedBy>
  <cp:revision>41</cp:revision>
  <dcterms:created xsi:type="dcterms:W3CDTF">2024-04-18T13:24:00Z</dcterms:created>
  <dcterms:modified xsi:type="dcterms:W3CDTF">2025-03-24T02:01:13Z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84346EF8AAC149FEA6E77B32F4E9C14A_13</vt:lpwstr>
  </property>
  <property fmtid="{D5CDD505-2E9C-101B-9397-08002B2CF9AE}" pid="3" name="KSOProductBuildVer">
    <vt:lpwstr>2052-12.1.0.18608</vt:lpwstr>
  </property>
</Properties>
</file>