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7" r:id="rId1"/>
    <p:sldMasterId id="2147483668" r:id="rId2"/>
  </p:sldMasterIdLst>
  <p:notesMasterIdLst>
    <p:notesMasterId r:id="rId34"/>
  </p:notesMasterIdLst>
  <p:sldIdLst>
    <p:sldId id="482" r:id="rId3"/>
    <p:sldId id="483" r:id="rId4"/>
    <p:sldId id="746" r:id="rId5"/>
    <p:sldId id="751" r:id="rId6"/>
    <p:sldId id="614" r:id="rId7"/>
    <p:sldId id="804" r:id="rId8"/>
    <p:sldId id="805" r:id="rId9"/>
    <p:sldId id="806" r:id="rId10"/>
    <p:sldId id="807" r:id="rId11"/>
    <p:sldId id="808" r:id="rId12"/>
    <p:sldId id="809" r:id="rId13"/>
    <p:sldId id="615" r:id="rId14"/>
    <p:sldId id="616" r:id="rId15"/>
    <p:sldId id="617" r:id="rId16"/>
    <p:sldId id="627" r:id="rId17"/>
    <p:sldId id="729" r:id="rId18"/>
    <p:sldId id="629" r:id="rId19"/>
    <p:sldId id="635" r:id="rId20"/>
    <p:sldId id="636" r:id="rId21"/>
    <p:sldId id="810" r:id="rId22"/>
    <p:sldId id="811" r:id="rId23"/>
    <p:sldId id="637" r:id="rId24"/>
    <p:sldId id="639" r:id="rId25"/>
    <p:sldId id="640" r:id="rId26"/>
    <p:sldId id="641" r:id="rId27"/>
    <p:sldId id="643" r:id="rId28"/>
    <p:sldId id="662" r:id="rId29"/>
    <p:sldId id="663" r:id="rId30"/>
    <p:sldId id="664" r:id="rId31"/>
    <p:sldId id="611" r:id="rId32"/>
    <p:sldId id="566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CC3300"/>
    <a:srgbClr val="A50021"/>
    <a:srgbClr val="800080"/>
    <a:srgbClr val="666633"/>
    <a:srgbClr val="009900"/>
    <a:srgbClr val="FF33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9" autoAdjust="0"/>
    <p:restoredTop sz="86415" autoAdjust="0"/>
  </p:normalViewPr>
  <p:slideViewPr>
    <p:cSldViewPr>
      <p:cViewPr>
        <p:scale>
          <a:sx n="75" d="100"/>
          <a:sy n="75" d="100"/>
        </p:scale>
        <p:origin x="-114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09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ECBADF54-BA5E-4913-A730-90683CECB0A8}" type="datetimeFigureOut">
              <a:rPr lang="zh-CN" altLang="en-US"/>
              <a:pPr>
                <a:defRPr/>
              </a:pPr>
              <a:t>2016-9-21</a:t>
            </a:fld>
            <a:endParaRPr lang="en-US" altLang="zh-CN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447D4511-E6F6-4B62-BB76-441BCDDC09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41647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687FD7A-5F11-44C3-9D9B-AAFA73ACEB19}" type="slidenum">
              <a:rPr lang="en-US" altLang="zh-CN" sz="1200" smtClean="0">
                <a:solidFill>
                  <a:schemeClr val="tx1"/>
                </a:solidFill>
                <a:latin typeface="Arial" charset="0"/>
              </a:rPr>
              <a:pPr eaLnBrk="1" hangingPunct="1"/>
              <a:t>5</a:t>
            </a:fld>
            <a:endParaRPr lang="en-US" altLang="zh-CN" sz="1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A441023-4C77-4B93-AB75-7EA2280E4AD9}" type="slidenum">
              <a:rPr lang="en-US" altLang="zh-CN" sz="1200" smtClean="0">
                <a:solidFill>
                  <a:schemeClr val="tx1"/>
                </a:solidFill>
                <a:latin typeface="Arial" charset="0"/>
              </a:rPr>
              <a:pPr eaLnBrk="1" hangingPunct="1"/>
              <a:t>13</a:t>
            </a:fld>
            <a:endParaRPr lang="en-US" altLang="zh-CN" sz="1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7258F2C-CA95-493D-9DFE-3528B35B052E}" type="slidenum">
              <a:rPr lang="en-US" altLang="zh-CN" sz="1200" smtClean="0">
                <a:solidFill>
                  <a:schemeClr val="tx1"/>
                </a:solidFill>
                <a:latin typeface="Arial" charset="0"/>
              </a:rPr>
              <a:pPr eaLnBrk="1" hangingPunct="1"/>
              <a:t>17</a:t>
            </a:fld>
            <a:endParaRPr lang="en-US" altLang="zh-CN" sz="1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126376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611892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302605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BE062-D0FC-4C4A-B0FD-DC616A8D9773}" type="datetime1">
              <a:rPr lang="zh-CN" altLang="en-US"/>
              <a:pPr>
                <a:defRPr/>
              </a:pPr>
              <a:t>2016-9-21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9843676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90FDE-7679-454E-B478-08D93D2D1427}" type="datetime1">
              <a:rPr lang="zh-CN" altLang="en-US"/>
              <a:pPr>
                <a:defRPr/>
              </a:pPr>
              <a:t>2016-9-21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5756024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78852-ADC1-4A47-8ADA-C0837F7061E8}" type="datetime1">
              <a:rPr lang="zh-CN" altLang="en-US"/>
              <a:pPr>
                <a:defRPr/>
              </a:pPr>
              <a:t>2016-9-21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784841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512D2-C872-4140-83AB-0A2697F00248}" type="datetime1">
              <a:rPr lang="zh-CN" altLang="en-US"/>
              <a:pPr>
                <a:defRPr/>
              </a:pPr>
              <a:t>2016-9-21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4247990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B7A6E-8428-422D-9323-948E5475A872}" type="datetime1">
              <a:rPr lang="zh-CN" altLang="en-US"/>
              <a:pPr>
                <a:defRPr/>
              </a:pPr>
              <a:t>2016-9-21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3286569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5CD8F-7E4A-4AA0-B445-4400BBDF4F89}" type="datetime1">
              <a:rPr lang="zh-CN" altLang="en-US"/>
              <a:pPr>
                <a:defRPr/>
              </a:pPr>
              <a:t>2016-9-21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594329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E6DEF-B5FF-4D04-B78D-B39EE18B7762}" type="datetime1">
              <a:rPr lang="zh-CN" altLang="en-US"/>
              <a:pPr>
                <a:defRPr/>
              </a:pPr>
              <a:t>2016-9-21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2534421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8B006-9256-43CC-ACD4-B6C349468441}" type="datetime1">
              <a:rPr lang="zh-CN" altLang="en-US"/>
              <a:pPr>
                <a:defRPr/>
              </a:pPr>
              <a:t>2016-9-21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365414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83704"/>
      </p:ext>
    </p:extLst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E51EF-E277-45D3-A632-A6B5286419FC}" type="datetime1">
              <a:rPr lang="zh-CN" altLang="en-US"/>
              <a:pPr>
                <a:defRPr/>
              </a:pPr>
              <a:t>2016-9-21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3319574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CC863-D2B3-401B-BE17-A87E9EB70575}" type="datetime1">
              <a:rPr lang="zh-CN" altLang="en-US"/>
              <a:pPr>
                <a:defRPr/>
              </a:pPr>
              <a:t>2016-9-21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589194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F9DF7-1C0B-41D7-ABED-8023C9FB6927}" type="datetime1">
              <a:rPr lang="zh-CN" altLang="en-US"/>
              <a:pPr>
                <a:defRPr/>
              </a:pPr>
              <a:t>2016-9-21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7846765"/>
      </p:ext>
    </p:extLst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395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94511513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873984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749156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66222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3958377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7688429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49751548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 descr="di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3688"/>
            <a:ext cx="9144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6" descr="图书馆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644900"/>
            <a:ext cx="42862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6" descr="logo_small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3344862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ransition>
    <p:random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0"/>
          <p:cNvSpPr>
            <a:spLocks noChangeArrowheads="1"/>
          </p:cNvSpPr>
          <p:nvPr/>
        </p:nvSpPr>
        <p:spPr bwMode="auto">
          <a:xfrm>
            <a:off x="3352800" y="63246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endParaRPr lang="en-US" altLang="zh-CN" sz="1400">
              <a:latin typeface="Tahoma" pitchFamily="34" charset="0"/>
            </a:endParaRPr>
          </a:p>
        </p:txBody>
      </p:sp>
      <p:pic>
        <p:nvPicPr>
          <p:cNvPr id="2051" name="Picture 21" descr="logo_small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5949950"/>
            <a:ext cx="3079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10" descr="di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3688"/>
            <a:ext cx="9144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F638CFFA-7EB4-474A-A75C-FD935032EABE}" type="datetime1">
              <a:rPr lang="zh-CN" altLang="en-US"/>
              <a:pPr>
                <a:defRPr/>
              </a:pPr>
              <a:t>2016-9-21</a:t>
            </a:fld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第二讲  信息检索基本知识</a:t>
            </a:r>
            <a:endParaRPr lang="en-US" altLang="zh-CN" smtClean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2057" name="Picture 9" descr="ruler"/>
          <p:cNvPicPr preferRelativeResize="0"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1125538"/>
            <a:ext cx="8413750" cy="7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703" r:id="rId12"/>
  </p:sldLayoutIdLst>
  <p:transition>
    <p:random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Blip>
          <a:blip r:embed="rId17"/>
        </a:buBlip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informationbuaa@126.com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1700213"/>
            <a:ext cx="8570912" cy="2016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5400" b="1" dirty="0" smtClean="0">
                <a:latin typeface="楷体_GB2312" pitchFamily="49" charset="-122"/>
                <a:ea typeface="楷体_GB2312" pitchFamily="49" charset="-122"/>
              </a:rPr>
              <a:t>信息检索与网络</a:t>
            </a:r>
            <a:r>
              <a:rPr lang="zh-CN" altLang="en-US" sz="5400" b="1" dirty="0">
                <a:latin typeface="楷体_GB2312" pitchFamily="49" charset="-122"/>
                <a:ea typeface="楷体_GB2312" pitchFamily="49" charset="-122"/>
              </a:rPr>
              <a:t>应</a:t>
            </a:r>
            <a:r>
              <a:rPr lang="zh-CN" altLang="en-US" sz="5400" b="1" dirty="0" smtClean="0"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zh-CN" altLang="en-US" sz="4800" dirty="0" smtClean="0">
                <a:solidFill>
                  <a:schemeClr val="tx1"/>
                </a:solidFill>
              </a:rPr>
              <a:t/>
            </a:r>
            <a:br>
              <a:rPr lang="zh-CN" altLang="en-US" sz="4800" dirty="0" smtClean="0">
                <a:solidFill>
                  <a:schemeClr val="tx1"/>
                </a:solidFill>
              </a:rPr>
            </a:br>
            <a:r>
              <a:rPr lang="zh-CN" altLang="en-US" sz="48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folHlink"/>
                </a:solidFill>
              </a:rPr>
              <a:t>Information Retrieval &amp; Internet  </a:t>
            </a:r>
            <a:r>
              <a:rPr lang="en-US" altLang="zh-CN" sz="3200" dirty="0" smtClean="0">
                <a:solidFill>
                  <a:schemeClr val="folHlink"/>
                </a:solidFill>
              </a:rPr>
              <a:t>Application</a:t>
            </a:r>
            <a:r>
              <a:rPr lang="en-US" altLang="zh-CN" dirty="0" smtClean="0"/>
              <a:t> </a:t>
            </a:r>
            <a:endParaRPr lang="en-US" altLang="zh-CN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4221163"/>
            <a:ext cx="7849368" cy="2159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lnSpc>
                <a:spcPct val="90000"/>
              </a:lnSpc>
              <a:buNone/>
            </a:pPr>
            <a:r>
              <a:rPr lang="zh-CN" altLang="en-US" sz="2800" dirty="0"/>
              <a:t>图书馆信息咨询部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zh-CN" altLang="en-US" sz="2800" dirty="0"/>
              <a:t>陈淑云</a:t>
            </a:r>
            <a:endParaRPr lang="en-US" altLang="zh-CN" sz="2800" dirty="0"/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zh-CN" altLang="en-US" sz="2800" dirty="0"/>
              <a:t>电话：</a:t>
            </a:r>
            <a:r>
              <a:rPr lang="en-US" altLang="zh-CN" sz="2800" dirty="0"/>
              <a:t>82339288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zh-CN" sz="2800" dirty="0" smtClean="0"/>
              <a:t>E-MAIL</a:t>
            </a:r>
            <a:r>
              <a:rPr lang="zh-CN" altLang="en-US" sz="2800" dirty="0"/>
              <a:t>：</a:t>
            </a:r>
            <a:r>
              <a:rPr lang="en-US" altLang="zh-CN" sz="2800" dirty="0"/>
              <a:t>chensy@buaa.edu.cn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Rot="1" noChangeArrowheads="1"/>
          </p:cNvSpPr>
          <p:nvPr/>
        </p:nvSpPr>
        <p:spPr bwMode="auto">
          <a:xfrm>
            <a:off x="899592" y="215900"/>
            <a:ext cx="7510661" cy="908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000" dirty="0">
                <a:solidFill>
                  <a:schemeClr val="tx2"/>
                </a:solidFill>
                <a:latin typeface="Arial" charset="0"/>
                <a:ea typeface="华文楷体" pitchFamily="2" charset="-122"/>
              </a:rPr>
              <a:t>课程</a:t>
            </a:r>
            <a:r>
              <a:rPr lang="zh-CN" altLang="en-US" sz="4000" dirty="0" smtClean="0">
                <a:solidFill>
                  <a:schemeClr val="tx2"/>
                </a:solidFill>
                <a:latin typeface="Arial" charset="0"/>
                <a:ea typeface="华文楷体" pitchFamily="2" charset="-122"/>
              </a:rPr>
              <a:t>内容</a:t>
            </a:r>
            <a:r>
              <a:rPr lang="zh-CN" altLang="en-US" sz="4000" dirty="0">
                <a:solidFill>
                  <a:schemeClr val="tx2"/>
                </a:solidFill>
                <a:ea typeface="华文楷体" pitchFamily="2" charset="-122"/>
              </a:rPr>
              <a:t>安排</a:t>
            </a:r>
            <a:endParaRPr lang="zh-CN" altLang="en-US" sz="4000" dirty="0">
              <a:solidFill>
                <a:schemeClr val="tx2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568401" y="1628800"/>
            <a:ext cx="619125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Arial" charset="0"/>
                <a:ea typeface="华文楷体" pitchFamily="2" charset="-122"/>
              </a:rPr>
              <a:t>信息与文献的基本知识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Arial" charset="0"/>
                <a:ea typeface="华文楷体" pitchFamily="2" charset="-122"/>
              </a:rPr>
              <a:t>信息检索的基本原理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b="1" dirty="0" smtClean="0">
                <a:solidFill>
                  <a:schemeClr val="tx1"/>
                </a:solidFill>
                <a:latin typeface="Arial" charset="0"/>
                <a:ea typeface="华文楷体" pitchFamily="2" charset="-122"/>
              </a:rPr>
              <a:t>图书馆资源与服务</a:t>
            </a:r>
            <a:endParaRPr lang="en-US" altLang="zh-CN" b="1" dirty="0" smtClean="0">
              <a:solidFill>
                <a:schemeClr val="tx1"/>
              </a:solidFill>
              <a:latin typeface="Arial" charset="0"/>
              <a:ea typeface="华文楷体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b="1" dirty="0" smtClean="0">
                <a:solidFill>
                  <a:schemeClr val="tx1"/>
                </a:solidFill>
                <a:latin typeface="Arial" charset="0"/>
                <a:ea typeface="华文楷体" pitchFamily="2" charset="-122"/>
              </a:rPr>
              <a:t>中外文数据库</a:t>
            </a:r>
            <a:endParaRPr lang="zh-CN" altLang="en-US" b="1" dirty="0">
              <a:solidFill>
                <a:schemeClr val="tx1"/>
              </a:solidFill>
              <a:latin typeface="Arial" charset="0"/>
              <a:ea typeface="华文楷体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b="1" dirty="0" smtClean="0">
                <a:solidFill>
                  <a:schemeClr val="tx1"/>
                </a:solidFill>
                <a:latin typeface="Arial" charset="0"/>
                <a:ea typeface="华文楷体" pitchFamily="2" charset="-122"/>
              </a:rPr>
              <a:t>网络</a:t>
            </a:r>
            <a:r>
              <a:rPr lang="zh-CN" altLang="en-US" b="1" dirty="0">
                <a:solidFill>
                  <a:schemeClr val="tx1"/>
                </a:solidFill>
                <a:latin typeface="Arial" charset="0"/>
                <a:ea typeface="华文楷体" pitchFamily="2" charset="-122"/>
              </a:rPr>
              <a:t>信息资源的检索</a:t>
            </a:r>
          </a:p>
        </p:txBody>
      </p:sp>
      <p:sp>
        <p:nvSpPr>
          <p:cNvPr id="2" name="矩形 1"/>
          <p:cNvSpPr/>
          <p:nvPr/>
        </p:nvSpPr>
        <p:spPr>
          <a:xfrm>
            <a:off x="1763688" y="5013176"/>
            <a:ext cx="2228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ea typeface="仿宋_GB2312" pitchFamily="49" charset="-122"/>
              </a:rPr>
              <a:t>上机实习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OPAC</a:t>
            </a:r>
            <a:r>
              <a:rPr lang="zh-CN" altLang="en-US" dirty="0">
                <a:solidFill>
                  <a:schemeClr val="tx2"/>
                </a:solidFill>
                <a:ea typeface="仿宋_GB2312" pitchFamily="49" charset="-122"/>
              </a:rPr>
              <a:t>系统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63688" y="5589240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ea typeface="仿宋_GB2312" pitchFamily="49" charset="-122"/>
              </a:rPr>
              <a:t>上机实习数据库检索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172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课件下载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dirty="0" smtClean="0">
                <a:latin typeface="宋体" charset="-122"/>
              </a:rPr>
              <a:t>课件及平时作业均挂到公共邮箱中，可以下载。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 smtClean="0">
                <a:latin typeface="宋体" charset="-122"/>
              </a:rPr>
              <a:t>公共邮箱：</a:t>
            </a:r>
            <a:endParaRPr lang="en-US" altLang="zh-CN" sz="2800" dirty="0" smtClean="0">
              <a:latin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latin typeface="宋体" charset="-122"/>
              </a:rPr>
              <a:t>  </a:t>
            </a:r>
          </a:p>
          <a:p>
            <a:pPr eaLnBrk="1" hangingPunct="1">
              <a:buNone/>
            </a:pPr>
            <a:r>
              <a:rPr lang="en-US" altLang="zh-CN" sz="2800" dirty="0">
                <a:latin typeface="宋体" charset="-122"/>
              </a:rPr>
              <a:t>Email</a:t>
            </a:r>
            <a:r>
              <a:rPr lang="zh-CN" altLang="en-US" sz="2800" dirty="0" smtClean="0">
                <a:latin typeface="宋体" charset="-122"/>
              </a:rPr>
              <a:t>：</a:t>
            </a:r>
            <a:r>
              <a:rPr lang="en-US" altLang="zh-CN" sz="2800" dirty="0" smtClean="0">
                <a:ea typeface="华文中宋" pitchFamily="2" charset="-122"/>
                <a:hlinkClick r:id="rId2"/>
              </a:rPr>
              <a:t> </a:t>
            </a:r>
            <a:r>
              <a:rPr lang="en-US" altLang="zh-CN" sz="2800" dirty="0">
                <a:ea typeface="华文中宋" pitchFamily="2" charset="-122"/>
                <a:hlinkClick r:id="rId2"/>
              </a:rPr>
              <a:t>beihanginformation@126.com</a:t>
            </a:r>
            <a:r>
              <a:rPr lang="zh-CN" altLang="en-US" sz="2800" dirty="0" smtClean="0">
                <a:ea typeface="华文中宋" pitchFamily="2" charset="-122"/>
              </a:rPr>
              <a:t>，密码：</a:t>
            </a:r>
            <a:r>
              <a:rPr lang="en-US" altLang="zh-CN" sz="2800" dirty="0" err="1" smtClean="0">
                <a:ea typeface="华文中宋" pitchFamily="2" charset="-122"/>
              </a:rPr>
              <a:t>tushuguan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8679972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612576" y="1484313"/>
            <a:ext cx="9144000" cy="2592387"/>
          </a:xfrm>
        </p:spPr>
        <p:txBody>
          <a:bodyPr/>
          <a:lstStyle/>
          <a:p>
            <a:pPr algn="ctr" eaLnBrk="1" hangingPunct="1"/>
            <a:r>
              <a:rPr lang="en-US" altLang="zh-CN" sz="4800" b="1" dirty="0" smtClean="0"/>
              <a:t/>
            </a:r>
            <a:br>
              <a:rPr lang="en-US" altLang="zh-CN" sz="4800" b="1" dirty="0" smtClean="0"/>
            </a:br>
            <a:r>
              <a:rPr lang="en-US" altLang="zh-CN" sz="4800" b="1" dirty="0" smtClean="0"/>
              <a:t/>
            </a:r>
            <a:br>
              <a:rPr lang="en-US" altLang="zh-CN" sz="4800" b="1" dirty="0" smtClean="0"/>
            </a:b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zh-CN" altLang="en-US" sz="4800" dirty="0" smtClean="0"/>
              <a:t>驶入文献信息海洋</a:t>
            </a:r>
            <a:r>
              <a:rPr lang="zh-CN" altLang="en-US" sz="4800" dirty="0"/>
              <a:t/>
            </a:r>
            <a:br>
              <a:rPr lang="zh-CN" altLang="en-US" sz="4800" dirty="0"/>
            </a:br>
            <a:r>
              <a:rPr lang="zh-CN" altLang="en-US" sz="4800" dirty="0"/>
              <a:t/>
            </a:r>
            <a:br>
              <a:rPr lang="zh-CN" altLang="en-US" sz="4800" dirty="0"/>
            </a:br>
            <a:r>
              <a:rPr lang="zh-CN" altLang="en-US" sz="4800" dirty="0"/>
              <a:t>       </a:t>
            </a:r>
            <a:r>
              <a:rPr lang="zh-CN" altLang="en-US" sz="4800" dirty="0" smtClean="0"/>
              <a:t>         </a:t>
            </a:r>
            <a:r>
              <a:rPr lang="en-US" altLang="zh-CN" sz="4800" b="0" dirty="0" smtClean="0"/>
              <a:t>—— </a:t>
            </a:r>
            <a:r>
              <a:rPr lang="zh-CN" altLang="en-US" sz="4800" dirty="0" smtClean="0"/>
              <a:t>信息</a:t>
            </a:r>
            <a:r>
              <a:rPr lang="zh-CN" altLang="en-US" sz="4800" dirty="0"/>
              <a:t>素养教育</a:t>
            </a:r>
            <a:r>
              <a:rPr lang="en-US" altLang="zh-CN" sz="4800" dirty="0"/>
              <a:t/>
            </a:r>
            <a:br>
              <a:rPr lang="en-US" altLang="zh-CN" sz="4800" dirty="0"/>
            </a:br>
            <a:r>
              <a:rPr lang="zh-CN" altLang="en-US" sz="5400" dirty="0" smtClean="0"/>
              <a:t/>
            </a:r>
            <a:br>
              <a:rPr lang="zh-CN" altLang="en-US" sz="5400" dirty="0" smtClean="0"/>
            </a:br>
            <a:endParaRPr lang="zh-CN" alt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316882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ChangeArrowheads="1"/>
          </p:cNvSpPr>
          <p:nvPr/>
        </p:nvSpPr>
        <p:spPr bwMode="gray">
          <a:xfrm>
            <a:off x="2035175" y="3429000"/>
            <a:ext cx="5073650" cy="50323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3131840" y="116632"/>
            <a:ext cx="3441700" cy="1143000"/>
          </a:xfrm>
        </p:spPr>
        <p:txBody>
          <a:bodyPr/>
          <a:lstStyle/>
          <a:p>
            <a:pPr algn="l" eaLnBrk="1" hangingPunct="1"/>
            <a:r>
              <a:rPr lang="zh-CN" altLang="en-US" dirty="0" smtClean="0">
                <a:ea typeface="华文楷体" pitchFamily="2" charset="-122"/>
              </a:rPr>
              <a:t>主要内容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1979613" y="3429000"/>
            <a:ext cx="523875" cy="527050"/>
            <a:chOff x="1188" y="1705"/>
            <a:chExt cx="330" cy="332"/>
          </a:xfrm>
        </p:grpSpPr>
        <p:sp>
          <p:nvSpPr>
            <p:cNvPr id="17432" name="Oval 5"/>
            <p:cNvSpPr>
              <a:spLocks noChangeArrowheads="1"/>
            </p:cNvSpPr>
            <p:nvPr/>
          </p:nvSpPr>
          <p:spPr bwMode="gray">
            <a:xfrm>
              <a:off x="1188" y="1706"/>
              <a:ext cx="330" cy="3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7433" name="Picture 6" descr="dro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90" y="1705"/>
              <a:ext cx="3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413" name="Group 7"/>
          <p:cNvGrpSpPr>
            <a:grpSpLocks/>
          </p:cNvGrpSpPr>
          <p:nvPr/>
        </p:nvGrpSpPr>
        <p:grpSpPr bwMode="auto">
          <a:xfrm>
            <a:off x="1979613" y="4868863"/>
            <a:ext cx="523875" cy="527050"/>
            <a:chOff x="1188" y="2532"/>
            <a:chExt cx="330" cy="332"/>
          </a:xfrm>
        </p:grpSpPr>
        <p:sp>
          <p:nvSpPr>
            <p:cNvPr id="17430" name="Oval 8"/>
            <p:cNvSpPr>
              <a:spLocks noChangeArrowheads="1"/>
            </p:cNvSpPr>
            <p:nvPr/>
          </p:nvSpPr>
          <p:spPr bwMode="gray">
            <a:xfrm>
              <a:off x="1188" y="2533"/>
              <a:ext cx="330" cy="33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7431" name="Picture 9" descr="dro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90" y="2532"/>
              <a:ext cx="3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414" name="Group 10"/>
          <p:cNvGrpSpPr>
            <a:grpSpLocks/>
          </p:cNvGrpSpPr>
          <p:nvPr/>
        </p:nvGrpSpPr>
        <p:grpSpPr bwMode="auto">
          <a:xfrm>
            <a:off x="2017713" y="4868863"/>
            <a:ext cx="5106987" cy="579437"/>
            <a:chOff x="1295" y="3409"/>
            <a:chExt cx="3217" cy="365"/>
          </a:xfrm>
        </p:grpSpPr>
        <p:sp>
          <p:nvSpPr>
            <p:cNvPr id="17428" name="AutoShape 11"/>
            <p:cNvSpPr>
              <a:spLocks noChangeArrowheads="1"/>
            </p:cNvSpPr>
            <p:nvPr/>
          </p:nvSpPr>
          <p:spPr bwMode="gray">
            <a:xfrm>
              <a:off x="1316" y="3440"/>
              <a:ext cx="3196" cy="317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9" name="Text Box 12"/>
            <p:cNvSpPr txBox="1">
              <a:spLocks noChangeArrowheads="1"/>
            </p:cNvSpPr>
            <p:nvPr/>
          </p:nvSpPr>
          <p:spPr bwMode="black">
            <a:xfrm>
              <a:off x="1295" y="3409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b="1" i="1">
                  <a:solidFill>
                    <a:srgbClr val="FFFFFF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17415" name="Group 13"/>
          <p:cNvGrpSpPr>
            <a:grpSpLocks/>
          </p:cNvGrpSpPr>
          <p:nvPr/>
        </p:nvGrpSpPr>
        <p:grpSpPr bwMode="auto">
          <a:xfrm>
            <a:off x="1995488" y="2060575"/>
            <a:ext cx="5153025" cy="579438"/>
            <a:chOff x="1266" y="1824"/>
            <a:chExt cx="3246" cy="365"/>
          </a:xfrm>
        </p:grpSpPr>
        <p:sp>
          <p:nvSpPr>
            <p:cNvPr id="17420" name="AutoShape 14"/>
            <p:cNvSpPr>
              <a:spLocks noChangeArrowheads="1"/>
            </p:cNvSpPr>
            <p:nvPr/>
          </p:nvSpPr>
          <p:spPr bwMode="gray">
            <a:xfrm>
              <a:off x="1316" y="1855"/>
              <a:ext cx="3196" cy="317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421" name="Group 15"/>
            <p:cNvGrpSpPr>
              <a:grpSpLocks/>
            </p:cNvGrpSpPr>
            <p:nvPr/>
          </p:nvGrpSpPr>
          <p:grpSpPr bwMode="auto">
            <a:xfrm>
              <a:off x="1266" y="1824"/>
              <a:ext cx="3114" cy="365"/>
              <a:chOff x="1266" y="1824"/>
              <a:chExt cx="3114" cy="365"/>
            </a:xfrm>
          </p:grpSpPr>
          <p:grpSp>
            <p:nvGrpSpPr>
              <p:cNvPr id="17422" name="Group 16"/>
              <p:cNvGrpSpPr>
                <a:grpSpLocks/>
              </p:cNvGrpSpPr>
              <p:nvPr/>
            </p:nvGrpSpPr>
            <p:grpSpPr bwMode="auto">
              <a:xfrm>
                <a:off x="1266" y="1824"/>
                <a:ext cx="330" cy="365"/>
                <a:chOff x="1266" y="1824"/>
                <a:chExt cx="330" cy="365"/>
              </a:xfrm>
            </p:grpSpPr>
            <p:grpSp>
              <p:nvGrpSpPr>
                <p:cNvPr id="17424" name="Group 17"/>
                <p:cNvGrpSpPr>
                  <a:grpSpLocks/>
                </p:cNvGrpSpPr>
                <p:nvPr/>
              </p:nvGrpSpPr>
              <p:grpSpPr bwMode="auto">
                <a:xfrm>
                  <a:off x="1266" y="1844"/>
                  <a:ext cx="330" cy="332"/>
                  <a:chOff x="720" y="1488"/>
                  <a:chExt cx="806" cy="808"/>
                </a:xfrm>
              </p:grpSpPr>
              <p:sp>
                <p:nvSpPr>
                  <p:cNvPr id="17426" name="Oval 18"/>
                  <p:cNvSpPr>
                    <a:spLocks noChangeArrowheads="1"/>
                  </p:cNvSpPr>
                  <p:nvPr/>
                </p:nvSpPr>
                <p:spPr bwMode="gray">
                  <a:xfrm>
                    <a:off x="720" y="1490"/>
                    <a:ext cx="806" cy="806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pic>
                <p:nvPicPr>
                  <p:cNvPr id="17427" name="Picture 19" descr="drop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gray">
                  <a:xfrm>
                    <a:off x="721" y="1488"/>
                    <a:ext cx="800" cy="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17425" name="Text Box 20"/>
                <p:cNvSpPr txBox="1">
                  <a:spLocks noChangeArrowheads="1"/>
                </p:cNvSpPr>
                <p:nvPr/>
              </p:nvSpPr>
              <p:spPr bwMode="black">
                <a:xfrm>
                  <a:off x="1295" y="1824"/>
                  <a:ext cx="206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3200" b="1" i="1">
                      <a:solidFill>
                        <a:srgbClr val="FFFFFF"/>
                      </a:solidFill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  <p:sp>
            <p:nvSpPr>
              <p:cNvPr id="17423" name="Text Box 21"/>
              <p:cNvSpPr txBox="1">
                <a:spLocks noChangeArrowheads="1"/>
              </p:cNvSpPr>
              <p:nvPr/>
            </p:nvSpPr>
            <p:spPr bwMode="gray">
              <a:xfrm>
                <a:off x="1628" y="1868"/>
                <a:ext cx="275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 eaLnBrk="0" hangingPunct="0">
                  <a:defRPr sz="28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tx1"/>
                  </a:buClr>
                </a:pPr>
                <a:r>
                  <a:rPr lang="zh-CN" altLang="en-US" sz="2400" b="1">
                    <a:solidFill>
                      <a:schemeClr val="tx2"/>
                    </a:solidFill>
                    <a:latin typeface="Arial" charset="0"/>
                  </a:rPr>
                  <a:t>信息素养到底是什么</a:t>
                </a:r>
              </a:p>
            </p:txBody>
          </p:sp>
        </p:grpSp>
      </p:grpSp>
      <p:grpSp>
        <p:nvGrpSpPr>
          <p:cNvPr id="17416" name="Group 22"/>
          <p:cNvGrpSpPr>
            <a:grpSpLocks/>
          </p:cNvGrpSpPr>
          <p:nvPr/>
        </p:nvGrpSpPr>
        <p:grpSpPr bwMode="auto">
          <a:xfrm>
            <a:off x="2051050" y="3429000"/>
            <a:ext cx="5391150" cy="579438"/>
            <a:chOff x="1298" y="2353"/>
            <a:chExt cx="3396" cy="365"/>
          </a:xfrm>
        </p:grpSpPr>
        <p:sp>
          <p:nvSpPr>
            <p:cNvPr id="17418" name="Text Box 23"/>
            <p:cNvSpPr txBox="1">
              <a:spLocks noChangeArrowheads="1"/>
            </p:cNvSpPr>
            <p:nvPr/>
          </p:nvSpPr>
          <p:spPr bwMode="black">
            <a:xfrm>
              <a:off x="1298" y="2353"/>
              <a:ext cx="21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b="1" i="1">
                  <a:solidFill>
                    <a:srgbClr val="FFFFFF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17419" name="Text Box 24"/>
            <p:cNvSpPr txBox="1">
              <a:spLocks noChangeArrowheads="1"/>
            </p:cNvSpPr>
            <p:nvPr/>
          </p:nvSpPr>
          <p:spPr bwMode="gray">
            <a:xfrm>
              <a:off x="1628" y="2397"/>
              <a:ext cx="30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8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400" b="1" dirty="0">
                  <a:solidFill>
                    <a:schemeClr val="tx2"/>
                  </a:solidFill>
                  <a:latin typeface="Arial" charset="0"/>
                </a:rPr>
                <a:t>如何判断自己已具备了信息素养</a:t>
              </a:r>
            </a:p>
          </p:txBody>
        </p:sp>
      </p:grpSp>
      <p:sp>
        <p:nvSpPr>
          <p:cNvPr id="17417" name="Text Box 25"/>
          <p:cNvSpPr txBox="1">
            <a:spLocks noChangeArrowheads="1"/>
          </p:cNvSpPr>
          <p:nvPr/>
        </p:nvSpPr>
        <p:spPr bwMode="gray">
          <a:xfrm>
            <a:off x="2387600" y="4868863"/>
            <a:ext cx="436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 smtClean="0">
                <a:solidFill>
                  <a:schemeClr val="tx2"/>
                </a:solidFill>
                <a:latin typeface="Arial" charset="0"/>
              </a:rPr>
              <a:t>  提高</a:t>
            </a:r>
            <a:r>
              <a:rPr lang="zh-CN" altLang="en-US" sz="2400" b="1" dirty="0">
                <a:solidFill>
                  <a:schemeClr val="tx2"/>
                </a:solidFill>
                <a:latin typeface="Arial" charset="0"/>
              </a:rPr>
              <a:t>信息素养有哪些途径</a:t>
            </a:r>
          </a:p>
        </p:txBody>
      </p:sp>
    </p:spTree>
    <p:extLst>
      <p:ext uri="{BB962C8B-B14F-4D97-AF65-F5344CB8AC3E}">
        <p14:creationId xmlns:p14="http://schemas.microsoft.com/office/powerpoint/2010/main" val="366181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704138" cy="863600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ea typeface="华文楷体" pitchFamily="2" charset="-122"/>
              </a:rPr>
              <a:t>一、信息素养到底是什么？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776"/>
            <a:ext cx="8374063" cy="4897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3600" b="0" dirty="0" smtClean="0">
                <a:latin typeface="Times New Roman" pitchFamily="18" charset="0"/>
                <a:ea typeface="方正舒体" pitchFamily="2" charset="-122"/>
                <a:cs typeface="Times New Roman" pitchFamily="18" charset="0"/>
              </a:rPr>
              <a:t>  “</a:t>
            </a:r>
            <a:r>
              <a:rPr lang="en-US" altLang="zh-CN" b="0" dirty="0" smtClean="0">
                <a:latin typeface="Times New Roman" pitchFamily="18" charset="0"/>
                <a:ea typeface="方正舒体" pitchFamily="2" charset="-122"/>
                <a:cs typeface="Times New Roman" pitchFamily="18" charset="0"/>
              </a:rPr>
              <a:t>To be information literacy, a person must be able to recognize </a:t>
            </a:r>
            <a:r>
              <a:rPr lang="en-US" altLang="zh-CN" b="0" dirty="0" smtClean="0">
                <a:solidFill>
                  <a:srgbClr val="FF0000"/>
                </a:solidFill>
                <a:latin typeface="Times New Roman" pitchFamily="18" charset="0"/>
                <a:ea typeface="方正舒体" pitchFamily="2" charset="-122"/>
                <a:cs typeface="Times New Roman" pitchFamily="18" charset="0"/>
              </a:rPr>
              <a:t>when</a:t>
            </a:r>
            <a:r>
              <a:rPr lang="en-US" altLang="zh-CN" b="0" dirty="0" smtClean="0">
                <a:latin typeface="Times New Roman" pitchFamily="18" charset="0"/>
                <a:ea typeface="方正舒体" pitchFamily="2" charset="-122"/>
                <a:cs typeface="Times New Roman" pitchFamily="18" charset="0"/>
              </a:rPr>
              <a:t> information is needed and have the </a:t>
            </a:r>
            <a:r>
              <a:rPr lang="en-US" altLang="zh-CN" b="0" dirty="0" smtClean="0">
                <a:solidFill>
                  <a:srgbClr val="FF0000"/>
                </a:solidFill>
                <a:latin typeface="Times New Roman" pitchFamily="18" charset="0"/>
                <a:ea typeface="方正舒体" pitchFamily="2" charset="-122"/>
                <a:cs typeface="Times New Roman" pitchFamily="18" charset="0"/>
              </a:rPr>
              <a:t>ability</a:t>
            </a:r>
            <a:r>
              <a:rPr lang="en-US" altLang="zh-CN" b="0" dirty="0" smtClean="0">
                <a:latin typeface="Times New Roman" pitchFamily="18" charset="0"/>
                <a:ea typeface="方正舒体" pitchFamily="2" charset="-122"/>
                <a:cs typeface="Times New Roman" pitchFamily="18" charset="0"/>
              </a:rPr>
              <a:t> to locate, evaluate, and </a:t>
            </a:r>
            <a:r>
              <a:rPr lang="en-US" altLang="zh-CN" b="0" dirty="0" smtClean="0">
                <a:solidFill>
                  <a:srgbClr val="FF0000"/>
                </a:solidFill>
                <a:latin typeface="Times New Roman" pitchFamily="18" charset="0"/>
                <a:ea typeface="方正舒体" pitchFamily="2" charset="-122"/>
                <a:cs typeface="Times New Roman" pitchFamily="18" charset="0"/>
              </a:rPr>
              <a:t>use</a:t>
            </a:r>
            <a:r>
              <a:rPr lang="en-US" altLang="zh-CN" b="0" dirty="0" smtClean="0">
                <a:latin typeface="Times New Roman" pitchFamily="18" charset="0"/>
                <a:ea typeface="方正舒体" pitchFamily="2" charset="-122"/>
                <a:cs typeface="Times New Roman" pitchFamily="18" charset="0"/>
              </a:rPr>
              <a:t> effectively the needed information.”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chemeClr val="accent1"/>
              </a:buClr>
              <a:buFontTx/>
              <a:buNone/>
            </a:pPr>
            <a:r>
              <a:rPr lang="zh-CN" altLang="en-US" dirty="0" smtClean="0">
                <a:ea typeface="宋体" pitchFamily="2" charset="-122"/>
              </a:rPr>
              <a:t>　　</a:t>
            </a:r>
            <a:r>
              <a:rPr lang="zh-CN" altLang="en-US" sz="3000" dirty="0" smtClean="0">
                <a:latin typeface="华文楷体" pitchFamily="2" charset="-122"/>
              </a:rPr>
              <a:t>具有信息素养的人能够知道什么时候需要信息，能够有效地获取、评价和利用所需要的信息。              </a:t>
            </a:r>
            <a:endParaRPr lang="en-US" altLang="zh-CN" sz="3000" dirty="0" smtClean="0">
              <a:latin typeface="华文楷体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chemeClr val="accent1"/>
              </a:buClr>
              <a:buFontTx/>
              <a:buNone/>
            </a:pPr>
            <a:r>
              <a:rPr lang="en-US" altLang="zh-CN" sz="3000" dirty="0">
                <a:solidFill>
                  <a:srgbClr val="FF3300"/>
                </a:solidFill>
                <a:latin typeface="华文楷体" pitchFamily="2" charset="-122"/>
              </a:rPr>
              <a:t> </a:t>
            </a:r>
            <a:r>
              <a:rPr lang="en-US" altLang="zh-CN" sz="3000" dirty="0" smtClean="0">
                <a:solidFill>
                  <a:srgbClr val="FF3300"/>
                </a:solidFill>
                <a:latin typeface="华文楷体" pitchFamily="2" charset="-122"/>
              </a:rPr>
              <a:t>                             </a:t>
            </a:r>
            <a:r>
              <a:rPr lang="en-US" altLang="zh-CN" sz="3000" dirty="0" smtClean="0">
                <a:solidFill>
                  <a:srgbClr val="FF3300"/>
                </a:solidFill>
                <a:latin typeface="华文中宋" pitchFamily="2" charset="-122"/>
              </a:rPr>
              <a:t>——</a:t>
            </a:r>
            <a:r>
              <a:rPr lang="zh-CN" altLang="en-US" sz="3000" dirty="0" smtClean="0">
                <a:solidFill>
                  <a:srgbClr val="FF3300"/>
                </a:solidFill>
                <a:latin typeface="华文楷体" pitchFamily="2" charset="-122"/>
              </a:rPr>
              <a:t>美国图书馆协会</a:t>
            </a:r>
            <a:r>
              <a:rPr lang="en-US" altLang="zh-CN" sz="3000" dirty="0" smtClean="0">
                <a:solidFill>
                  <a:srgbClr val="FF3300"/>
                </a:solidFill>
                <a:latin typeface="华文楷体" pitchFamily="2" charset="-122"/>
              </a:rPr>
              <a:t>ALA, 1989</a:t>
            </a:r>
            <a:r>
              <a:rPr lang="en-US" altLang="zh-CN" dirty="0" smtClean="0">
                <a:ea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702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424862" cy="51117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>
                <a:latin typeface="华文楷体" pitchFamily="2" charset="-122"/>
              </a:rPr>
              <a:t>信息有各种来源和形式，如印本、电视、视频、图书馆数据库、网站等等</a:t>
            </a:r>
            <a:r>
              <a:rPr lang="zh-CN" altLang="en-US" sz="2800" dirty="0" smtClean="0">
                <a:latin typeface="华文楷体" pitchFamily="2" charset="-122"/>
              </a:rPr>
              <a:t>。</a:t>
            </a:r>
            <a:endParaRPr lang="en-US" altLang="zh-CN" sz="2800" dirty="0" smtClean="0">
              <a:latin typeface="华文楷体" pitchFamily="2" charset="-122"/>
            </a:endParaRPr>
          </a:p>
          <a:p>
            <a:pPr eaLnBrk="1" hangingPunct="1">
              <a:spcBef>
                <a:spcPts val="3000"/>
              </a:spcBef>
              <a:defRPr/>
            </a:pPr>
            <a:r>
              <a:rPr lang="zh-CN" altLang="en-US" sz="2800" dirty="0" smtClean="0">
                <a:solidFill>
                  <a:srgbClr val="0000FF"/>
                </a:solidFill>
                <a:latin typeface="华文楷体" pitchFamily="2" charset="-122"/>
              </a:rPr>
              <a:t>一个具备 </a:t>
            </a:r>
            <a:r>
              <a:rPr lang="zh-CN" altLang="en-US" sz="2800" dirty="0" smtClean="0">
                <a:solidFill>
                  <a:srgbClr val="0000FF"/>
                </a:solidFill>
                <a:latin typeface="华文仿宋"/>
              </a:rPr>
              <a:t>“</a:t>
            </a:r>
            <a:r>
              <a:rPr lang="zh-CN" altLang="en-US" sz="2800" dirty="0" smtClean="0">
                <a:solidFill>
                  <a:srgbClr val="0000FF"/>
                </a:solidFill>
                <a:latin typeface="华文楷体" pitchFamily="2" charset="-122"/>
              </a:rPr>
              <a:t>信息素养</a:t>
            </a:r>
            <a:r>
              <a:rPr lang="zh-CN" altLang="en-US" sz="2800" dirty="0" smtClean="0">
                <a:solidFill>
                  <a:srgbClr val="0000FF"/>
                </a:solidFill>
                <a:latin typeface="华文仿宋"/>
              </a:rPr>
              <a:t>”</a:t>
            </a:r>
            <a:r>
              <a:rPr lang="zh-CN" altLang="en-US" sz="2800" dirty="0" smtClean="0">
                <a:solidFill>
                  <a:srgbClr val="0000FF"/>
                </a:solidFill>
                <a:latin typeface="华文楷体" pitchFamily="2" charset="-122"/>
              </a:rPr>
              <a:t> 的人，能够知道自己为什么（</a:t>
            </a:r>
            <a:r>
              <a:rPr lang="en-US" altLang="zh-CN" sz="2800" dirty="0" smtClean="0">
                <a:solidFill>
                  <a:srgbClr val="0000FF"/>
                </a:solidFill>
                <a:latin typeface="华文楷体" pitchFamily="2" charset="-122"/>
              </a:rPr>
              <a:t>why</a:t>
            </a:r>
            <a:r>
              <a:rPr lang="zh-CN" altLang="en-US" sz="2800" dirty="0" smtClean="0">
                <a:solidFill>
                  <a:srgbClr val="0000FF"/>
                </a:solidFill>
                <a:latin typeface="华文楷体" pitchFamily="2" charset="-122"/>
              </a:rPr>
              <a:t>）、到哪里</a:t>
            </a:r>
            <a:r>
              <a:rPr lang="en-US" altLang="zh-CN" sz="2800" dirty="0" smtClean="0">
                <a:solidFill>
                  <a:srgbClr val="0000FF"/>
                </a:solidFill>
                <a:latin typeface="华文楷体" pitchFamily="2" charset="-122"/>
              </a:rPr>
              <a:t>(where)</a:t>
            </a:r>
            <a:r>
              <a:rPr lang="zh-CN" altLang="en-US" sz="2800" dirty="0" smtClean="0">
                <a:solidFill>
                  <a:srgbClr val="0000FF"/>
                </a:solidFill>
                <a:latin typeface="华文楷体" pitchFamily="2" charset="-122"/>
              </a:rPr>
              <a:t>、什么时间</a:t>
            </a:r>
            <a:r>
              <a:rPr lang="en-US" altLang="zh-CN" sz="2800" dirty="0" smtClean="0">
                <a:solidFill>
                  <a:srgbClr val="0000FF"/>
                </a:solidFill>
                <a:latin typeface="华文楷体" pitchFamily="2" charset="-122"/>
              </a:rPr>
              <a:t>(when)</a:t>
            </a:r>
            <a:r>
              <a:rPr lang="zh-CN" altLang="en-US" sz="2800" dirty="0" smtClean="0">
                <a:solidFill>
                  <a:srgbClr val="0000FF"/>
                </a:solidFill>
                <a:latin typeface="华文楷体" pitchFamily="2" charset="-122"/>
              </a:rPr>
              <a:t>、如何使用</a:t>
            </a:r>
            <a:r>
              <a:rPr lang="en-US" altLang="zh-CN" sz="2800" dirty="0" smtClean="0">
                <a:solidFill>
                  <a:srgbClr val="0000FF"/>
                </a:solidFill>
                <a:latin typeface="华文楷体" pitchFamily="2" charset="-122"/>
              </a:rPr>
              <a:t>(how)</a:t>
            </a:r>
            <a:r>
              <a:rPr lang="zh-CN" altLang="en-US" sz="2800" dirty="0" smtClean="0">
                <a:solidFill>
                  <a:srgbClr val="0000FF"/>
                </a:solidFill>
                <a:latin typeface="华文楷体" pitchFamily="2" charset="-122"/>
              </a:rPr>
              <a:t>、什么样</a:t>
            </a:r>
            <a:r>
              <a:rPr lang="en-US" altLang="zh-CN" sz="2800" dirty="0" smtClean="0">
                <a:solidFill>
                  <a:srgbClr val="0000FF"/>
                </a:solidFill>
                <a:latin typeface="华文楷体" pitchFamily="2" charset="-122"/>
              </a:rPr>
              <a:t>(what)</a:t>
            </a:r>
            <a:r>
              <a:rPr lang="zh-CN" altLang="en-US" sz="2800" dirty="0" smtClean="0">
                <a:solidFill>
                  <a:srgbClr val="0000FF"/>
                </a:solidFill>
                <a:latin typeface="华文楷体" pitchFamily="2" charset="-122"/>
              </a:rPr>
              <a:t>的信息来源，并且对信息源提供的信息质量有敏锐的洞察力</a:t>
            </a:r>
            <a:r>
              <a:rPr lang="zh-CN" altLang="en-US" sz="2800" dirty="0" smtClean="0">
                <a:latin typeface="华文楷体" pitchFamily="2" charset="-122"/>
              </a:rPr>
              <a:t>。</a:t>
            </a:r>
          </a:p>
          <a:p>
            <a:pPr eaLnBrk="1" hangingPunct="1">
              <a:spcBef>
                <a:spcPts val="3000"/>
              </a:spcBef>
              <a:defRPr/>
            </a:pPr>
            <a:r>
              <a:rPr kumimoji="1" lang="zh-CN" altLang="en-US" sz="2800" dirty="0" smtClean="0">
                <a:solidFill>
                  <a:srgbClr val="FF3300"/>
                </a:solidFill>
                <a:latin typeface="华文楷体" pitchFamily="2" charset="-122"/>
              </a:rPr>
              <a:t>信息素养</a:t>
            </a:r>
            <a:r>
              <a:rPr kumimoji="1" lang="zh-CN" altLang="en-US" sz="2800" dirty="0" smtClean="0">
                <a:latin typeface="华文楷体" pitchFamily="2" charset="-122"/>
              </a:rPr>
              <a:t>作为一种高级的认知技能，同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华文楷体" pitchFamily="2" charset="-122"/>
              </a:rPr>
              <a:t>批判性思维、解决问题的能力</a:t>
            </a:r>
            <a:r>
              <a:rPr kumimoji="1" lang="zh-CN" altLang="en-US" sz="2800" dirty="0" smtClean="0">
                <a:latin typeface="华文楷体" pitchFamily="2" charset="-122"/>
              </a:rPr>
              <a:t>一起，构成了人类进行知识创新和学会如何学习的基础。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704138" cy="863600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ea typeface="华文楷体" pitchFamily="2" charset="-122"/>
              </a:rPr>
              <a:t>一、信息素养到底是什么？</a:t>
            </a:r>
          </a:p>
        </p:txBody>
      </p:sp>
    </p:spTree>
    <p:extLst>
      <p:ext uri="{BB962C8B-B14F-4D97-AF65-F5344CB8AC3E}">
        <p14:creationId xmlns:p14="http://schemas.microsoft.com/office/powerpoint/2010/main" val="176450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r>
              <a:rPr lang="zh-CN" altLang="en-US" dirty="0"/>
              <a:t>国际教育发展委员会主席埃得加</a:t>
            </a:r>
            <a:r>
              <a:rPr lang="en-US" altLang="zh-CN" dirty="0"/>
              <a:t>·</a:t>
            </a:r>
            <a:r>
              <a:rPr lang="zh-CN" altLang="en-US" dirty="0"/>
              <a:t>富尔在</a:t>
            </a:r>
            <a:r>
              <a:rPr lang="en-US" altLang="zh-CN" dirty="0"/>
              <a:t>《</a:t>
            </a:r>
            <a:r>
              <a:rPr lang="zh-CN" altLang="en-US" dirty="0"/>
              <a:t>学会生存</a:t>
            </a:r>
            <a:r>
              <a:rPr lang="en-US" altLang="zh-CN" dirty="0"/>
              <a:t>》</a:t>
            </a:r>
            <a:r>
              <a:rPr lang="zh-CN" altLang="en-US" dirty="0"/>
              <a:t>一书中说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“未来的文盲不再是不识字的人，而是没有学会怎么学习的</a:t>
            </a:r>
            <a:r>
              <a:rPr lang="zh-CN" altLang="en-US" dirty="0" smtClean="0">
                <a:solidFill>
                  <a:srgbClr val="FF0000"/>
                </a:solidFill>
              </a:rPr>
              <a:t>人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r>
              <a:rPr lang="zh-CN" altLang="en-US" dirty="0" smtClean="0">
                <a:solidFill>
                  <a:srgbClr val="FF0000"/>
                </a:solidFill>
              </a:rPr>
              <a:t>”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可见</a:t>
            </a:r>
            <a:r>
              <a:rPr lang="zh-CN" altLang="en-US" dirty="0">
                <a:latin typeface="华文楷体" pitchFamily="2" charset="-122"/>
              </a:rPr>
              <a:t>，</a:t>
            </a:r>
            <a:r>
              <a:rPr lang="zh-CN" altLang="en-US" dirty="0" smtClean="0"/>
              <a:t>一个人</a:t>
            </a:r>
            <a:r>
              <a:rPr lang="zh-CN" altLang="en-US" dirty="0"/>
              <a:t>只有提高信息意识、信息</a:t>
            </a:r>
            <a:r>
              <a:rPr lang="zh-CN" altLang="en-US" dirty="0" smtClean="0"/>
              <a:t>能力</a:t>
            </a:r>
            <a:r>
              <a:rPr lang="zh-CN" altLang="en-US" dirty="0" smtClean="0">
                <a:latin typeface="华文楷体" pitchFamily="2" charset="-122"/>
              </a:rPr>
              <a:t>，</a:t>
            </a:r>
            <a:r>
              <a:rPr lang="zh-CN" altLang="en-US" dirty="0" smtClean="0"/>
              <a:t>才能</a:t>
            </a:r>
            <a:r>
              <a:rPr lang="zh-CN" altLang="en-US" dirty="0"/>
              <a:t>成为可持续发展的</a:t>
            </a:r>
            <a:r>
              <a:rPr lang="zh-CN" altLang="en-US" dirty="0" smtClean="0"/>
              <a:t>人。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704138" cy="863600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ea typeface="华文楷体" pitchFamily="2" charset="-122"/>
              </a:rPr>
              <a:t>一、信息素养到底是什么？</a:t>
            </a:r>
          </a:p>
        </p:txBody>
      </p:sp>
    </p:spTree>
    <p:extLst>
      <p:ext uri="{BB962C8B-B14F-4D97-AF65-F5344CB8AC3E}">
        <p14:creationId xmlns:p14="http://schemas.microsoft.com/office/powerpoint/2010/main" val="361746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500313"/>
            <a:ext cx="8229600" cy="36258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rgbClr val="FF6600"/>
                </a:solidFill>
              </a:rPr>
              <a:t>原始社会</a:t>
            </a:r>
            <a:r>
              <a:rPr lang="zh-CN" altLang="en-US" dirty="0"/>
              <a:t>－－－－占有</a:t>
            </a:r>
            <a:r>
              <a:rPr lang="zh-CN" altLang="en-US" b="1" dirty="0" smtClean="0"/>
              <a:t>更多的</a:t>
            </a:r>
            <a:r>
              <a:rPr lang="zh-CN" altLang="en-US" b="1" dirty="0" smtClean="0">
                <a:solidFill>
                  <a:srgbClr val="FF6600"/>
                </a:solidFill>
              </a:rPr>
              <a:t>生活资料</a:t>
            </a:r>
          </a:p>
          <a:p>
            <a:pPr eaLnBrk="1" hangingPunct="1">
              <a:defRPr/>
            </a:pPr>
            <a:r>
              <a:rPr lang="zh-CN" altLang="en-US" b="1" dirty="0" smtClean="0">
                <a:solidFill>
                  <a:srgbClr val="FF6600"/>
                </a:solidFill>
              </a:rPr>
              <a:t>奴隶社会</a:t>
            </a:r>
            <a:r>
              <a:rPr lang="zh-CN" altLang="en-US" dirty="0"/>
              <a:t>－－－－占有</a:t>
            </a:r>
            <a:r>
              <a:rPr lang="zh-CN" altLang="en-US" b="1" dirty="0" smtClean="0"/>
              <a:t>更多的</a:t>
            </a:r>
            <a:r>
              <a:rPr lang="zh-CN" altLang="en-US" b="1" dirty="0" smtClean="0">
                <a:solidFill>
                  <a:srgbClr val="FF6600"/>
                </a:solidFill>
              </a:rPr>
              <a:t>奴隶</a:t>
            </a:r>
          </a:p>
          <a:p>
            <a:pPr eaLnBrk="1" hangingPunct="1">
              <a:defRPr/>
            </a:pPr>
            <a:r>
              <a:rPr lang="zh-CN" altLang="en-US" b="1" dirty="0" smtClean="0">
                <a:solidFill>
                  <a:srgbClr val="FF6600"/>
                </a:solidFill>
              </a:rPr>
              <a:t>封建社会</a:t>
            </a:r>
            <a:r>
              <a:rPr lang="zh-CN" altLang="en-US" dirty="0"/>
              <a:t>－－－－占有</a:t>
            </a:r>
            <a:r>
              <a:rPr lang="zh-CN" altLang="en-US" b="1" dirty="0" smtClean="0"/>
              <a:t>更多的</a:t>
            </a:r>
            <a:r>
              <a:rPr lang="zh-CN" altLang="en-US" b="1" dirty="0" smtClean="0">
                <a:solidFill>
                  <a:srgbClr val="FF6600"/>
                </a:solidFill>
              </a:rPr>
              <a:t>土地</a:t>
            </a:r>
          </a:p>
          <a:p>
            <a:pPr eaLnBrk="1" hangingPunct="1">
              <a:defRPr/>
            </a:pPr>
            <a:r>
              <a:rPr lang="zh-CN" altLang="en-US" b="1" dirty="0" smtClean="0">
                <a:solidFill>
                  <a:srgbClr val="FF6600"/>
                </a:solidFill>
              </a:rPr>
              <a:t>资本主义社会</a:t>
            </a:r>
            <a:r>
              <a:rPr lang="zh-CN" altLang="en-US" b="1" dirty="0" smtClean="0"/>
              <a:t>－－占有更多的</a:t>
            </a:r>
            <a:r>
              <a:rPr lang="zh-CN" altLang="en-US" b="1" dirty="0" smtClean="0">
                <a:solidFill>
                  <a:srgbClr val="FF6600"/>
                </a:solidFill>
              </a:rPr>
              <a:t>生产资料</a:t>
            </a:r>
          </a:p>
          <a:p>
            <a:pPr eaLnBrk="1" hangingPunct="1">
              <a:defRPr/>
            </a:pPr>
            <a:r>
              <a:rPr lang="zh-CN" altLang="en-US" b="1" dirty="0" smtClean="0">
                <a:solidFill>
                  <a:srgbClr val="FF6600"/>
                </a:solidFill>
              </a:rPr>
              <a:t>当今社会</a:t>
            </a:r>
            <a:r>
              <a:rPr lang="zh-CN" altLang="en-US" dirty="0"/>
              <a:t>－－－－占有</a:t>
            </a:r>
            <a:r>
              <a:rPr lang="zh-CN" altLang="en-US" b="1" dirty="0" smtClean="0"/>
              <a:t>更多的</a:t>
            </a:r>
            <a:r>
              <a:rPr lang="zh-CN" altLang="en-US" b="1" dirty="0" smtClean="0">
                <a:solidFill>
                  <a:srgbClr val="FF6600"/>
                </a:solidFill>
              </a:rPr>
              <a:t>信息</a:t>
            </a:r>
          </a:p>
        </p:txBody>
      </p:sp>
      <p:sp>
        <p:nvSpPr>
          <p:cNvPr id="29699" name="WordArt 3"/>
          <p:cNvSpPr>
            <a:spLocks noChangeArrowheads="1" noChangeShapeType="1" noTextEdit="1"/>
          </p:cNvSpPr>
          <p:nvPr/>
        </p:nvSpPr>
        <p:spPr bwMode="auto">
          <a:xfrm>
            <a:off x="1476375" y="692150"/>
            <a:ext cx="6096000" cy="1295400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zh-CN" altLang="en-US" sz="3600" b="1" kern="10" normalizeH="1" dirty="0">
                <a:ln w="12700">
                  <a:solidFill>
                    <a:srgbClr val="0000FF"/>
                  </a:solidFill>
                  <a:round/>
                  <a:headEnd/>
                  <a:tailEnd/>
                </a:ln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宋体"/>
                <a:ea typeface="宋体"/>
              </a:rPr>
              <a:t>人类社会各时期富有的象征</a:t>
            </a:r>
          </a:p>
        </p:txBody>
      </p:sp>
    </p:spTree>
    <p:extLst>
      <p:ext uri="{BB962C8B-B14F-4D97-AF65-F5344CB8AC3E}">
        <p14:creationId xmlns:p14="http://schemas.microsoft.com/office/powerpoint/2010/main" val="60765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1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1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1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61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1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1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1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1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1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1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1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1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1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1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1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1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1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1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1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1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1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1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1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1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1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0113" y="1628775"/>
            <a:ext cx="7632700" cy="46069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/>
              <a:t>         </a:t>
            </a:r>
            <a:r>
              <a:rPr lang="zh-CN" altLang="en-US" sz="4000" dirty="0" smtClean="0"/>
              <a:t>信息素养不仅成为一个</a:t>
            </a:r>
            <a:r>
              <a:rPr lang="zh-CN" altLang="en-US" sz="4000" dirty="0" smtClean="0">
                <a:solidFill>
                  <a:srgbClr val="FF0000"/>
                </a:solidFill>
              </a:rPr>
              <a:t>学术研究领域</a:t>
            </a:r>
            <a:r>
              <a:rPr lang="zh-CN" altLang="en-US" sz="4000" dirty="0" smtClean="0"/>
              <a:t>，而且已经成为人们应对信息社会变化的生存与发展的</a:t>
            </a:r>
            <a:r>
              <a:rPr lang="zh-CN" altLang="en-US" sz="4000" dirty="0" smtClean="0">
                <a:solidFill>
                  <a:srgbClr val="FF0000"/>
                </a:solidFill>
              </a:rPr>
              <a:t>关键性个性素质</a:t>
            </a:r>
            <a:r>
              <a:rPr lang="zh-CN" altLang="en-US" sz="4000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6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648"/>
            <a:ext cx="8497888" cy="863600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ea typeface="华文楷体" pitchFamily="2" charset="-122"/>
              </a:rPr>
              <a:t>二、如何判断已具备了信息素养呢？</a:t>
            </a:r>
          </a:p>
        </p:txBody>
      </p:sp>
      <p:sp>
        <p:nvSpPr>
          <p:cNvPr id="2" name="椭圆形标注 1"/>
          <p:cNvSpPr/>
          <p:nvPr/>
        </p:nvSpPr>
        <p:spPr bwMode="auto">
          <a:xfrm>
            <a:off x="971600" y="2276872"/>
            <a:ext cx="7632848" cy="2808312"/>
          </a:xfrm>
          <a:prstGeom prst="wedgeEllipseCallout">
            <a:avLst>
              <a:gd name="adj1" fmla="val 36916"/>
              <a:gd name="adj2" fmla="val -901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>
                <a:latin typeface="+mn-ea"/>
                <a:ea typeface="+mn-ea"/>
              </a:rPr>
              <a:t>美国大学与研究图书馆协会（</a:t>
            </a:r>
            <a:r>
              <a:rPr lang="en-US" altLang="zh-CN" sz="2800" dirty="0">
                <a:latin typeface="+mn-ea"/>
                <a:ea typeface="+mn-ea"/>
              </a:rPr>
              <a:t>ACRL</a:t>
            </a:r>
            <a:r>
              <a:rPr lang="zh-CN" altLang="en-US" sz="2800" dirty="0">
                <a:latin typeface="+mn-ea"/>
                <a:ea typeface="+mn-ea"/>
              </a:rPr>
              <a:t>）</a:t>
            </a:r>
          </a:p>
          <a:p>
            <a:r>
              <a:rPr lang="zh-CN" altLang="en-US" sz="2800" dirty="0">
                <a:latin typeface="+mn-ea"/>
                <a:ea typeface="+mn-ea"/>
              </a:rPr>
              <a:t>制定</a:t>
            </a:r>
            <a:r>
              <a:rPr lang="zh-CN" altLang="en-US" sz="2800" dirty="0" smtClean="0">
                <a:latin typeface="+mn-ea"/>
                <a:ea typeface="+mn-ea"/>
              </a:rPr>
              <a:t>的</a:t>
            </a:r>
            <a:r>
              <a:rPr lang="en-US" altLang="zh-CN" sz="2800" dirty="0" smtClean="0">
                <a:latin typeface="+mn-ea"/>
                <a:ea typeface="+mn-ea"/>
              </a:rPr>
              <a:t>《</a:t>
            </a:r>
            <a:r>
              <a:rPr lang="zh-CN" altLang="zh-CN" sz="2800" dirty="0" smtClean="0"/>
              <a:t>高等教育</a:t>
            </a:r>
            <a:r>
              <a:rPr lang="zh-CN" altLang="zh-CN" sz="2800" dirty="0"/>
              <a:t>信息素养能力</a:t>
            </a:r>
            <a:r>
              <a:rPr lang="zh-CN" altLang="zh-CN" sz="2800" dirty="0" smtClean="0"/>
              <a:t>标准</a:t>
            </a:r>
            <a:r>
              <a:rPr lang="en-US" altLang="zh-CN" sz="2800" dirty="0" smtClean="0"/>
              <a:t>》</a:t>
            </a:r>
            <a:r>
              <a:rPr lang="zh-CN" altLang="en-US" sz="2800" dirty="0" smtClean="0">
                <a:latin typeface="+mn-ea"/>
                <a:ea typeface="+mn-ea"/>
              </a:rPr>
              <a:t>，</a:t>
            </a:r>
            <a:endParaRPr lang="en-US" altLang="zh-CN" sz="2800" dirty="0" smtClean="0">
              <a:latin typeface="+mn-ea"/>
              <a:ea typeface="+mn-ea"/>
            </a:endParaRPr>
          </a:p>
          <a:p>
            <a:r>
              <a:rPr lang="zh-CN" altLang="zh-CN" sz="2800" dirty="0"/>
              <a:t>包含</a:t>
            </a:r>
            <a:r>
              <a:rPr lang="en-US" altLang="zh-CN" sz="2800" b="1" dirty="0"/>
              <a:t>5</a:t>
            </a:r>
            <a:r>
              <a:rPr lang="zh-CN" altLang="zh-CN" sz="2800" b="1" dirty="0"/>
              <a:t>项</a:t>
            </a:r>
            <a:r>
              <a:rPr lang="zh-CN" altLang="zh-CN" sz="2800" b="1" dirty="0" smtClean="0"/>
              <a:t>标准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22</a:t>
            </a:r>
            <a:r>
              <a:rPr lang="zh-CN" altLang="zh-CN" sz="2800" b="1" dirty="0"/>
              <a:t>项具体的执行</a:t>
            </a:r>
            <a:r>
              <a:rPr lang="zh-CN" altLang="zh-CN" sz="2800" b="1" dirty="0" smtClean="0"/>
              <a:t>指标</a:t>
            </a:r>
            <a:r>
              <a:rPr lang="zh-CN" altLang="en-US" sz="2800" b="1" dirty="0" smtClean="0"/>
              <a:t>，</a:t>
            </a:r>
            <a:endParaRPr lang="en-US" altLang="zh-CN" sz="2800" b="1" dirty="0" smtClean="0"/>
          </a:p>
          <a:p>
            <a:r>
              <a:rPr lang="en-US" altLang="zh-CN" sz="2800" b="1" dirty="0" smtClean="0">
                <a:solidFill>
                  <a:srgbClr val="010307"/>
                </a:solidFill>
              </a:rPr>
              <a:t>87</a:t>
            </a:r>
            <a:r>
              <a:rPr lang="zh-CN" altLang="en-US" sz="2800" b="1" dirty="0">
                <a:solidFill>
                  <a:srgbClr val="010307"/>
                </a:solidFill>
              </a:rPr>
              <a:t>个表现效果 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" name="AutoShape 13"/>
          <p:cNvSpPr>
            <a:spLocks noChangeArrowheads="1"/>
          </p:cNvSpPr>
          <p:nvPr/>
        </p:nvSpPr>
        <p:spPr bwMode="gray">
          <a:xfrm>
            <a:off x="1077268" y="5196235"/>
            <a:ext cx="7473950" cy="866775"/>
          </a:xfrm>
          <a:prstGeom prst="roundRect">
            <a:avLst>
              <a:gd name="adj" fmla="val 16667"/>
            </a:avLst>
          </a:prstGeom>
          <a:noFill/>
          <a:ln w="19050" cap="rnd">
            <a:noFill/>
            <a:prstDash val="sysDot"/>
            <a:round/>
            <a:headEnd/>
            <a:tailEnd/>
          </a:ln>
          <a:effectLst>
            <a:outerShdw dist="17961" dir="2700000" algn="ctr" rotWithShape="0">
              <a:srgbClr val="F8F8F8"/>
            </a:outerShdw>
          </a:effectLst>
        </p:spPr>
        <p:txBody>
          <a:bodyPr wrap="none" anchor="ctr"/>
          <a:lstStyle/>
          <a:p>
            <a:pPr marL="1143000" lvl="2" indent="-228600" algn="ctr">
              <a:defRPr/>
            </a:pPr>
            <a:r>
              <a:rPr lang="zh-CN" altLang="en-US" sz="1800" b="1" dirty="0" smtClean="0">
                <a:solidFill>
                  <a:srgbClr val="010307"/>
                </a:solidFill>
                <a:latin typeface="Arial" charset="0"/>
              </a:rPr>
              <a:t>美国</a:t>
            </a:r>
            <a:r>
              <a:rPr lang="en-US" altLang="zh-CN" sz="1800" b="1" dirty="0">
                <a:solidFill>
                  <a:srgbClr val="010307"/>
                </a:solidFill>
                <a:latin typeface="Arial" charset="0"/>
              </a:rPr>
              <a:t>ACRL</a:t>
            </a:r>
            <a:r>
              <a:rPr lang="zh-CN" altLang="en-US" sz="1800" b="1" dirty="0">
                <a:solidFill>
                  <a:srgbClr val="010307"/>
                </a:solidFill>
                <a:latin typeface="Arial" charset="0"/>
              </a:rPr>
              <a:t>特别工作组，</a:t>
            </a:r>
            <a:r>
              <a:rPr lang="en-US" altLang="zh-CN" sz="1800" b="1" dirty="0">
                <a:solidFill>
                  <a:srgbClr val="010307"/>
                </a:solidFill>
                <a:latin typeface="Arial" charset="0"/>
              </a:rPr>
              <a:t>2001.1</a:t>
            </a:r>
            <a:r>
              <a:rPr lang="zh-CN" altLang="en-US" sz="1800" b="1" dirty="0">
                <a:solidFill>
                  <a:srgbClr val="010307"/>
                </a:solidFill>
                <a:latin typeface="Arial" charset="0"/>
              </a:rPr>
              <a:t>批准</a:t>
            </a:r>
          </a:p>
          <a:p>
            <a:pPr algn="ctr">
              <a:defRPr/>
            </a:pPr>
            <a:r>
              <a:rPr lang="zh-CN" altLang="en-US" sz="1800" b="1" dirty="0">
                <a:solidFill>
                  <a:srgbClr val="010307"/>
                </a:solidFill>
                <a:latin typeface="Arial" charset="0"/>
              </a:rPr>
              <a:t>               </a:t>
            </a:r>
            <a:r>
              <a:rPr lang="en-US" altLang="zh-CN" sz="1800" b="1" dirty="0">
                <a:solidFill>
                  <a:srgbClr val="010307"/>
                </a:solidFill>
                <a:latin typeface="Arial" charset="0"/>
              </a:rPr>
              <a:t>2004.1</a:t>
            </a:r>
            <a:r>
              <a:rPr lang="zh-CN" altLang="en-US" sz="1800" b="1" dirty="0">
                <a:solidFill>
                  <a:srgbClr val="010307"/>
                </a:solidFill>
                <a:latin typeface="Arial" charset="0"/>
              </a:rPr>
              <a:t>月全美大学图书馆协会正式通过</a:t>
            </a:r>
          </a:p>
        </p:txBody>
      </p:sp>
    </p:spTree>
    <p:extLst>
      <p:ext uri="{BB962C8B-B14F-4D97-AF65-F5344CB8AC3E}">
        <p14:creationId xmlns:p14="http://schemas.microsoft.com/office/powerpoint/2010/main" val="42916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115888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课程安排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351837" cy="46799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 smtClean="0">
                <a:latin typeface="仿宋_GB2312" pitchFamily="49" charset="-122"/>
                <a:ea typeface="仿宋_GB2312" pitchFamily="49" charset="-122"/>
              </a:rPr>
              <a:t>课程名称：</a:t>
            </a:r>
            <a:r>
              <a:rPr lang="zh-CN" altLang="en-US" b="0" dirty="0" smtClean="0">
                <a:latin typeface="仿宋_GB2312" pitchFamily="49" charset="-122"/>
                <a:ea typeface="仿宋_GB2312" pitchFamily="49" charset="-122"/>
              </a:rPr>
              <a:t>信息检索与网络利用</a:t>
            </a:r>
          </a:p>
          <a:p>
            <a:pPr marL="2057400" indent="-205740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dirty="0" smtClean="0">
                <a:latin typeface="仿宋_GB2312" pitchFamily="49" charset="-122"/>
                <a:ea typeface="仿宋_GB2312" pitchFamily="49" charset="-122"/>
              </a:rPr>
              <a:t>总 学 时：</a:t>
            </a:r>
            <a:r>
              <a:rPr lang="en-US" altLang="zh-CN" b="0" dirty="0" smtClean="0">
                <a:latin typeface="仿宋_GB2312" pitchFamily="49" charset="-122"/>
                <a:ea typeface="仿宋_GB2312" pitchFamily="49" charset="-122"/>
              </a:rPr>
              <a:t>16</a:t>
            </a:r>
            <a:r>
              <a:rPr lang="zh-CN" altLang="en-US" b="0" dirty="0" smtClean="0">
                <a:latin typeface="仿宋_GB2312" pitchFamily="49" charset="-122"/>
                <a:ea typeface="仿宋_GB2312" pitchFamily="49" charset="-122"/>
              </a:rPr>
              <a:t>学时（课上讲座</a:t>
            </a:r>
            <a:r>
              <a:rPr lang="en-US" altLang="zh-CN" b="0" dirty="0" smtClean="0">
                <a:latin typeface="仿宋_GB2312" pitchFamily="49" charset="-122"/>
                <a:ea typeface="仿宋_GB2312" pitchFamily="49" charset="-122"/>
              </a:rPr>
              <a:t>10</a:t>
            </a:r>
            <a:r>
              <a:rPr lang="zh-CN" altLang="en-US" b="0" dirty="0" smtClean="0">
                <a:latin typeface="仿宋_GB2312" pitchFamily="49" charset="-122"/>
                <a:ea typeface="仿宋_GB2312" pitchFamily="49" charset="-122"/>
              </a:rPr>
              <a:t>学时，上机实习</a:t>
            </a:r>
            <a:r>
              <a:rPr lang="en-US" altLang="zh-CN" b="0" dirty="0" smtClean="0">
                <a:latin typeface="仿宋_GB2312" pitchFamily="49" charset="-122"/>
                <a:ea typeface="仿宋_GB2312" pitchFamily="49" charset="-122"/>
              </a:rPr>
              <a:t>4</a:t>
            </a:r>
            <a:r>
              <a:rPr lang="zh-CN" altLang="en-US" b="0" dirty="0" smtClean="0">
                <a:latin typeface="仿宋_GB2312" pitchFamily="49" charset="-122"/>
                <a:ea typeface="仿宋_GB2312" pitchFamily="49" charset="-122"/>
              </a:rPr>
              <a:t>学时，考试</a:t>
            </a:r>
            <a:r>
              <a:rPr lang="en-US" altLang="zh-CN" b="0" dirty="0"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b="0" dirty="0" smtClean="0">
                <a:latin typeface="仿宋_GB2312" pitchFamily="49" charset="-122"/>
                <a:ea typeface="仿宋_GB2312" pitchFamily="49" charset="-122"/>
              </a:rPr>
              <a:t>学时），共</a:t>
            </a:r>
            <a:r>
              <a:rPr lang="en-US" altLang="zh-CN" b="0" dirty="0" smtClean="0">
                <a:latin typeface="仿宋_GB2312" pitchFamily="49" charset="-122"/>
                <a:ea typeface="仿宋_GB2312" pitchFamily="49" charset="-122"/>
              </a:rPr>
              <a:t>8</a:t>
            </a:r>
            <a:r>
              <a:rPr lang="zh-CN" altLang="en-US" b="0" dirty="0" smtClean="0">
                <a:latin typeface="仿宋_GB2312" pitchFamily="49" charset="-122"/>
                <a:ea typeface="仿宋_GB2312" pitchFamily="49" charset="-122"/>
              </a:rPr>
              <a:t>次课  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 smtClean="0">
                <a:latin typeface="仿宋_GB2312" pitchFamily="49" charset="-122"/>
                <a:ea typeface="仿宋_GB2312" pitchFamily="49" charset="-122"/>
              </a:rPr>
              <a:t>总 学 分：</a:t>
            </a:r>
            <a:r>
              <a:rPr lang="en-US" altLang="zh-CN" b="0" dirty="0" smtClean="0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b="0" dirty="0" smtClean="0">
                <a:latin typeface="仿宋_GB2312" pitchFamily="49" charset="-122"/>
                <a:ea typeface="仿宋_GB2312" pitchFamily="49" charset="-122"/>
              </a:rPr>
              <a:t>学分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 smtClean="0">
                <a:latin typeface="仿宋_GB2312" pitchFamily="49" charset="-122"/>
                <a:ea typeface="仿宋_GB2312" pitchFamily="49" charset="-122"/>
              </a:rPr>
              <a:t>开课学期：</a:t>
            </a:r>
            <a:r>
              <a:rPr lang="zh-CN" altLang="en-US" b="0" dirty="0" smtClean="0">
                <a:latin typeface="仿宋_GB2312" pitchFamily="49" charset="-122"/>
                <a:ea typeface="仿宋_GB2312" pitchFamily="49" charset="-122"/>
              </a:rPr>
              <a:t>春季</a:t>
            </a:r>
            <a:r>
              <a:rPr lang="en-US" altLang="zh-CN" b="0" dirty="0" smtClean="0"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b="0" dirty="0" smtClean="0">
                <a:latin typeface="仿宋_GB2312" pitchFamily="49" charset="-122"/>
                <a:ea typeface="仿宋_GB2312" pitchFamily="49" charset="-122"/>
              </a:rPr>
              <a:t>秋季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 smtClean="0">
                <a:latin typeface="仿宋_GB2312" pitchFamily="49" charset="-122"/>
                <a:ea typeface="仿宋_GB2312" pitchFamily="49" charset="-122"/>
              </a:rPr>
              <a:t>考核方式：</a:t>
            </a:r>
            <a:r>
              <a:rPr lang="zh-CN" altLang="en-US" b="0" dirty="0" smtClean="0">
                <a:latin typeface="仿宋_GB2312" pitchFamily="49" charset="-122"/>
                <a:ea typeface="仿宋_GB2312" pitchFamily="49" charset="-122"/>
              </a:rPr>
              <a:t>考勤、作业、期末考试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作为该文件的更新文档，</a:t>
            </a:r>
            <a:r>
              <a:rPr lang="en-US" altLang="zh-CN" dirty="0"/>
              <a:t>ACRL</a:t>
            </a:r>
            <a:r>
              <a:rPr lang="zh-CN" altLang="en-US" dirty="0"/>
              <a:t>于</a:t>
            </a:r>
            <a:r>
              <a:rPr lang="en-US" altLang="zh-CN" dirty="0"/>
              <a:t>2015</a:t>
            </a:r>
            <a:r>
              <a:rPr lang="zh-CN" altLang="en-US" dirty="0"/>
              <a:t>年初发布</a:t>
            </a:r>
            <a:r>
              <a:rPr lang="en-US" altLang="zh-CN" dirty="0"/>
              <a:t>《</a:t>
            </a:r>
            <a:r>
              <a:rPr lang="zh-CN" altLang="en-US" dirty="0"/>
              <a:t>高等教育信息素养框架</a:t>
            </a:r>
            <a:r>
              <a:rPr lang="en-US" altLang="zh-CN" dirty="0"/>
              <a:t>》</a:t>
            </a:r>
            <a:r>
              <a:rPr lang="zh-CN" altLang="en-US" dirty="0"/>
              <a:t>（</a:t>
            </a:r>
            <a:r>
              <a:rPr lang="en-US" altLang="zh-CN" dirty="0"/>
              <a:t>Framework for Information Literacy for Higher Education</a:t>
            </a:r>
            <a:r>
              <a:rPr lang="zh-CN" altLang="en-US" dirty="0"/>
              <a:t>）</a:t>
            </a:r>
            <a:r>
              <a:rPr lang="zh-CN" altLang="en-US" dirty="0" smtClean="0"/>
              <a:t>。客观反映当前人们对知识创造 与传播</a:t>
            </a:r>
            <a:r>
              <a:rPr lang="zh-CN" altLang="en-US" dirty="0"/>
              <a:t>新</a:t>
            </a:r>
            <a:r>
              <a:rPr lang="zh-CN" altLang="en-US" dirty="0" smtClean="0"/>
              <a:t>模式、全球高等教育和学习环境变革的深刻认识，倡导挖掘信息素养的巨大潜能，使</a:t>
            </a:r>
            <a:r>
              <a:rPr lang="zh-CN" altLang="en-US" dirty="0"/>
              <a:t>其</a:t>
            </a:r>
            <a:r>
              <a:rPr lang="zh-CN" altLang="en-US" dirty="0" smtClean="0"/>
              <a:t>成为更</a:t>
            </a:r>
            <a:r>
              <a:rPr lang="zh-CN" altLang="en-US" dirty="0"/>
              <a:t>有</a:t>
            </a:r>
            <a:r>
              <a:rPr lang="zh-CN" altLang="en-US" dirty="0" smtClean="0"/>
              <a:t>深度</a:t>
            </a:r>
            <a:r>
              <a:rPr lang="zh-CN" altLang="en-US" dirty="0"/>
              <a:t>、更加系统</a:t>
            </a:r>
            <a:r>
              <a:rPr lang="zh-CN" altLang="en-US" dirty="0" smtClean="0"/>
              <a:t>完</a:t>
            </a:r>
            <a:r>
              <a:rPr lang="zh-CN" altLang="en-US" dirty="0"/>
              <a:t>整</a:t>
            </a:r>
            <a:r>
              <a:rPr lang="zh-CN" altLang="en-US" dirty="0" smtClean="0"/>
              <a:t>的</a:t>
            </a:r>
            <a:r>
              <a:rPr lang="zh-CN" altLang="en-US" dirty="0"/>
              <a:t>学习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0408527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0" dirty="0"/>
              <a:t>《</a:t>
            </a:r>
            <a:r>
              <a:rPr lang="zh-CN" altLang="en-US" sz="2800" b="0" dirty="0"/>
              <a:t>高等教育信息素养框架</a:t>
            </a:r>
            <a:r>
              <a:rPr lang="en-US" altLang="zh-CN" sz="2800" b="0" dirty="0"/>
              <a:t>》</a:t>
            </a:r>
            <a:r>
              <a:rPr lang="zh-CN" altLang="en-US" sz="2800" b="0" dirty="0"/>
              <a:t>未使用原来的“标准”名称，而是采用了“框架”一词，并采纳了“阈概念”、“元素养”、“元认知”等革新性概念，其核心内容是一系列围绕信息素养的框架要素，包括“权威的构建性与情境性”、“信息创建的过程性”、“信息的价值属性”、“探究式研究”、“对话式学术研究”，以及“战略探索式检索”等。另外还包括框架的制定背景说明，以及实施框架的指导性建议。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882636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5832648" cy="720278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ACRL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信息素养标准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0768"/>
            <a:ext cx="8362950" cy="478539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标准</a:t>
            </a:r>
            <a:r>
              <a:rPr lang="en-US" altLang="zh-CN" sz="2800" b="1" dirty="0" smtClean="0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：</a:t>
            </a:r>
            <a:r>
              <a:rPr lang="zh-CN" altLang="zh-CN" sz="2800" dirty="0"/>
              <a:t>能够确定所需信息的性质和</a:t>
            </a:r>
            <a:r>
              <a:rPr lang="zh-CN" altLang="zh-CN" sz="2800" dirty="0" smtClean="0"/>
              <a:t>范围</a:t>
            </a:r>
            <a:endParaRPr lang="en-US" altLang="zh-CN" sz="2800" dirty="0" smtClean="0">
              <a:solidFill>
                <a:schemeClr val="tx2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zh-CN" sz="2000" dirty="0" smtClean="0"/>
              <a:t>能</a:t>
            </a:r>
            <a:r>
              <a:rPr lang="zh-CN" altLang="zh-CN" sz="2000" dirty="0"/>
              <a:t>详细说明和描述</a:t>
            </a:r>
            <a:r>
              <a:rPr lang="zh-CN" altLang="zh-CN" sz="2000" dirty="0" smtClean="0"/>
              <a:t>信息需求</a:t>
            </a:r>
            <a:endParaRPr lang="en-US" altLang="zh-CN" sz="2000" dirty="0" smtClean="0"/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zh-CN" sz="2000" dirty="0"/>
              <a:t>能确认各种不同类型和格式的潜在</a:t>
            </a:r>
            <a:r>
              <a:rPr lang="zh-CN" altLang="zh-CN" sz="2000" dirty="0" smtClean="0"/>
              <a:t>信息源</a:t>
            </a:r>
            <a:endParaRPr lang="en-US" altLang="zh-CN" sz="2000" dirty="0" smtClean="0"/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zh-CN" sz="2000" dirty="0"/>
              <a:t>能考虑获取所需信息的成本和</a:t>
            </a:r>
            <a:r>
              <a:rPr lang="zh-CN" altLang="zh-CN" sz="2000" dirty="0" smtClean="0"/>
              <a:t>收益</a:t>
            </a:r>
            <a:endParaRPr lang="en-US" altLang="zh-CN" sz="2000" dirty="0" smtClean="0"/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zh-CN" sz="2000" dirty="0"/>
              <a:t>能重新评价所需信息的性质和</a:t>
            </a:r>
            <a:r>
              <a:rPr lang="zh-CN" altLang="zh-CN" sz="2000" dirty="0" smtClean="0"/>
              <a:t>范围</a:t>
            </a:r>
            <a:endParaRPr lang="en-US" altLang="zh-CN" sz="2000" dirty="0" smtClean="0"/>
          </a:p>
          <a:p>
            <a:pPr marL="0" indent="0" eaLnBrk="1" hangingPunct="1">
              <a:buNone/>
            </a:pPr>
            <a:endParaRPr lang="en-US" altLang="zh-CN" sz="2000" dirty="0" smtClean="0"/>
          </a:p>
          <a:p>
            <a:pPr eaLnBrk="1" hangingPunct="1">
              <a:buFontTx/>
              <a:buNone/>
            </a:pPr>
            <a:endParaRPr lang="zh-CN" altLang="en-US" sz="2400" dirty="0" smtClean="0"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901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229600" cy="424973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标准</a:t>
            </a:r>
            <a:r>
              <a:rPr lang="en-US" altLang="zh-CN" sz="2800" dirty="0" smtClean="0"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：</a:t>
            </a:r>
            <a:r>
              <a:rPr lang="zh-CN" altLang="zh-CN" sz="2800" dirty="0"/>
              <a:t>能够有效和高效地获取所需</a:t>
            </a:r>
            <a:r>
              <a:rPr lang="zh-CN" altLang="zh-CN" sz="2800" dirty="0" smtClean="0"/>
              <a:t>信息</a:t>
            </a:r>
            <a:endParaRPr lang="en-US" altLang="zh-CN" sz="2800" dirty="0" smtClean="0"/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zh-CN" sz="2000" dirty="0"/>
              <a:t>能选择最适当的调研方法或信息检索系统获取所需要的</a:t>
            </a:r>
            <a:r>
              <a:rPr lang="zh-CN" altLang="zh-CN" sz="2000" dirty="0" smtClean="0"/>
              <a:t>信息</a:t>
            </a:r>
            <a:endParaRPr lang="en-US" altLang="zh-CN" sz="2000" dirty="0" smtClean="0"/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zh-CN" sz="2000" dirty="0"/>
              <a:t>能构造和执行有效的</a:t>
            </a:r>
            <a:r>
              <a:rPr lang="zh-CN" altLang="zh-CN" sz="2000" dirty="0" smtClean="0"/>
              <a:t>搜索策略</a:t>
            </a:r>
            <a:endParaRPr lang="en-US" altLang="zh-CN" sz="2000" dirty="0" smtClean="0"/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zh-CN" sz="2000" dirty="0"/>
              <a:t>能运用多种方法在线或亲自检索</a:t>
            </a:r>
            <a:r>
              <a:rPr lang="zh-CN" altLang="zh-CN" sz="2000" dirty="0" smtClean="0"/>
              <a:t>信息</a:t>
            </a:r>
            <a:endParaRPr lang="en-US" altLang="zh-CN" sz="2000" dirty="0" smtClean="0"/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zh-CN" sz="2000" dirty="0"/>
              <a:t>必要时能优化</a:t>
            </a:r>
            <a:r>
              <a:rPr lang="zh-CN" altLang="zh-CN" sz="2000" dirty="0" smtClean="0"/>
              <a:t>搜索策略</a:t>
            </a:r>
            <a:endParaRPr lang="en-US" altLang="zh-CN" sz="2000" dirty="0" smtClean="0"/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zh-CN" sz="2000" dirty="0"/>
              <a:t>能摘要、记录和管理信息及其</a:t>
            </a:r>
            <a:r>
              <a:rPr lang="zh-CN" altLang="zh-CN" sz="2000" dirty="0" smtClean="0"/>
              <a:t>来源</a:t>
            </a:r>
            <a:endParaRPr lang="en-US" altLang="zh-CN" sz="2000" dirty="0" smtClean="0">
              <a:solidFill>
                <a:schemeClr val="tx2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11560" y="332656"/>
            <a:ext cx="5832648" cy="720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ACRL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信息素养标准</a:t>
            </a:r>
          </a:p>
        </p:txBody>
      </p:sp>
    </p:spTree>
    <p:extLst>
      <p:ext uri="{BB962C8B-B14F-4D97-AF65-F5344CB8AC3E}">
        <p14:creationId xmlns:p14="http://schemas.microsoft.com/office/powerpoint/2010/main" val="314398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196752"/>
            <a:ext cx="7992888" cy="460863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标准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：</a:t>
            </a:r>
            <a:r>
              <a:rPr lang="zh-CN" altLang="zh-CN" sz="2800" dirty="0"/>
              <a:t>能评价信息及其来源并将选取的信息整合入其知识基础和价值体系</a:t>
            </a:r>
            <a:r>
              <a:rPr lang="zh-CN" altLang="zh-CN" sz="2800" dirty="0" smtClean="0"/>
              <a:t>中</a:t>
            </a:r>
            <a:endParaRPr lang="en-US" altLang="zh-CN" sz="2800" dirty="0" smtClean="0"/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zh-CN" sz="2000" dirty="0"/>
              <a:t>能从所收集的信息中概括出主要</a:t>
            </a:r>
            <a:r>
              <a:rPr lang="zh-CN" altLang="zh-CN" sz="2000" dirty="0" smtClean="0"/>
              <a:t>观点</a:t>
            </a:r>
            <a:endParaRPr lang="en-US" altLang="zh-CN" sz="2000" dirty="0" smtClean="0"/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zh-CN" sz="2000" dirty="0"/>
              <a:t>能描述并运用原始的标准来评价信息及其</a:t>
            </a:r>
            <a:r>
              <a:rPr lang="zh-CN" altLang="zh-CN" sz="2000" dirty="0" smtClean="0"/>
              <a:t>来源</a:t>
            </a:r>
            <a:endParaRPr lang="en-US" altLang="zh-CN" sz="2000" dirty="0" smtClean="0"/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zh-CN" sz="2000" dirty="0"/>
              <a:t>能综合主要观点以形成新的</a:t>
            </a:r>
            <a:r>
              <a:rPr lang="zh-CN" altLang="zh-CN" sz="2000" dirty="0" smtClean="0"/>
              <a:t>理念</a:t>
            </a:r>
            <a:endParaRPr lang="en-US" altLang="zh-CN" sz="2000" dirty="0" smtClean="0"/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zh-CN" sz="2000" dirty="0"/>
              <a:t>能对新旧知识进行对比，确定新信息是否增值、是否与以前的信息矛盾，是否</a:t>
            </a:r>
            <a:r>
              <a:rPr lang="zh-CN" altLang="zh-CN" sz="2000" dirty="0" smtClean="0"/>
              <a:t>独具特色</a:t>
            </a:r>
            <a:endParaRPr lang="en-US" altLang="zh-CN" sz="2000" b="0" dirty="0" smtClean="0"/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zh-CN" sz="2000" dirty="0"/>
              <a:t>能判断新的知识对个人价值观体系是否产生影响，并采取措施消除</a:t>
            </a:r>
            <a:r>
              <a:rPr lang="zh-CN" altLang="zh-CN" sz="2000" dirty="0" smtClean="0"/>
              <a:t>分歧</a:t>
            </a:r>
            <a:endParaRPr lang="en-US" altLang="zh-CN" sz="2000" dirty="0" smtClean="0"/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zh-CN" sz="2000" dirty="0"/>
              <a:t>能够通过与他人、某一领域的专家和行家对话，验证对信息的理解和解读正确</a:t>
            </a:r>
            <a:r>
              <a:rPr lang="zh-CN" altLang="zh-CN" sz="2000" dirty="0" smtClean="0"/>
              <a:t>与否</a:t>
            </a:r>
            <a:endParaRPr lang="en-US" altLang="zh-CN" sz="2000" dirty="0" smtClean="0"/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zh-CN" sz="2000" dirty="0"/>
              <a:t>能确定原始查询是否应该修改</a:t>
            </a:r>
            <a:endParaRPr lang="zh-CN" altLang="en-US" sz="2000" dirty="0">
              <a:solidFill>
                <a:schemeClr val="tx2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indent="0" eaLnBrk="1" hangingPunct="1">
              <a:buNone/>
            </a:pPr>
            <a:r>
              <a:rPr lang="zh-CN" altLang="en-US" sz="2800" dirty="0">
                <a:latin typeface="华文楷体" pitchFamily="2" charset="-122"/>
              </a:rPr>
              <a:t>　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 </a:t>
            </a:r>
            <a:endParaRPr lang="zh-CN" altLang="en-US" sz="28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1560" y="332656"/>
            <a:ext cx="5832648" cy="720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ACRL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信息素养标准</a:t>
            </a:r>
          </a:p>
        </p:txBody>
      </p:sp>
    </p:spTree>
    <p:extLst>
      <p:ext uri="{BB962C8B-B14F-4D97-AF65-F5344CB8AC3E}">
        <p14:creationId xmlns:p14="http://schemas.microsoft.com/office/powerpoint/2010/main" val="388823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2814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标准</a:t>
            </a:r>
            <a:r>
              <a:rPr lang="en-US" altLang="zh-CN" sz="2800" b="1" dirty="0" smtClean="0">
                <a:latin typeface="仿宋_GB2312" pitchFamily="49" charset="-122"/>
                <a:ea typeface="仿宋_GB2312" pitchFamily="49" charset="-122"/>
              </a:rPr>
              <a:t>4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：</a:t>
            </a:r>
            <a:r>
              <a:rPr lang="zh-CN" altLang="zh-CN" sz="2800" dirty="0"/>
              <a:t>不论是个人或作为小组成员，都能够有效地利用信息达到特定的</a:t>
            </a:r>
            <a:r>
              <a:rPr lang="zh-CN" altLang="zh-CN" sz="2800" dirty="0" smtClean="0"/>
              <a:t>目的</a:t>
            </a:r>
            <a:endParaRPr lang="en-US" altLang="zh-CN" sz="2800" dirty="0" smtClean="0"/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zh-CN" sz="2000" dirty="0" smtClean="0"/>
              <a:t>能</a:t>
            </a:r>
            <a:r>
              <a:rPr lang="zh-CN" altLang="en-US" sz="2000" dirty="0"/>
              <a:t>在</a:t>
            </a:r>
            <a:r>
              <a:rPr lang="zh-CN" altLang="zh-CN" sz="2000" dirty="0"/>
              <a:t>某种具体的作品</a:t>
            </a:r>
            <a:r>
              <a:rPr lang="en-US" altLang="zh-CN" sz="2000" dirty="0"/>
              <a:t>/</a:t>
            </a:r>
            <a:r>
              <a:rPr lang="zh-CN" altLang="zh-CN" sz="2000" dirty="0"/>
              <a:t>展示的策划和创造</a:t>
            </a:r>
            <a:r>
              <a:rPr lang="zh-CN" altLang="zh-CN" sz="2000" dirty="0" smtClean="0"/>
              <a:t>中</a:t>
            </a:r>
            <a:r>
              <a:rPr lang="zh-CN" altLang="zh-CN" sz="2000" dirty="0"/>
              <a:t>应用新旧信息</a:t>
            </a:r>
            <a:endParaRPr lang="en-US" altLang="zh-CN" sz="200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zh-CN" sz="2000" dirty="0" smtClean="0"/>
              <a:t>能</a:t>
            </a:r>
            <a:r>
              <a:rPr lang="zh-CN" altLang="en-US" sz="2000" dirty="0" smtClean="0"/>
              <a:t>在</a:t>
            </a:r>
            <a:r>
              <a:rPr lang="zh-CN" altLang="zh-CN" sz="2000" dirty="0"/>
              <a:t>作品</a:t>
            </a:r>
            <a:r>
              <a:rPr lang="en-US" altLang="zh-CN" sz="2000" dirty="0"/>
              <a:t>/</a:t>
            </a:r>
            <a:r>
              <a:rPr lang="zh-CN" altLang="zh-CN" sz="2000" dirty="0"/>
              <a:t>展示的研发过程修正</a:t>
            </a:r>
            <a:endParaRPr lang="en-US" altLang="zh-CN" sz="2000" dirty="0" smtClean="0"/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zh-CN" sz="2000" dirty="0"/>
              <a:t>能够就作品</a:t>
            </a:r>
            <a:r>
              <a:rPr lang="en-US" altLang="zh-CN" sz="2000" dirty="0"/>
              <a:t>/</a:t>
            </a:r>
            <a:r>
              <a:rPr lang="zh-CN" altLang="zh-CN" sz="2000" dirty="0" smtClean="0"/>
              <a:t>展示</a:t>
            </a:r>
            <a:r>
              <a:rPr lang="zh-CN" altLang="zh-CN" sz="2000" dirty="0"/>
              <a:t>与他人</a:t>
            </a:r>
            <a:r>
              <a:rPr lang="zh-CN" altLang="zh-CN" sz="2000" dirty="0" smtClean="0"/>
              <a:t>有效地进行</a:t>
            </a:r>
            <a:r>
              <a:rPr lang="zh-CN" altLang="zh-CN" sz="2000" dirty="0"/>
              <a:t>交流</a:t>
            </a:r>
            <a:endParaRPr lang="en-US" altLang="zh-CN" sz="2000" dirty="0" smtClean="0">
              <a:solidFill>
                <a:schemeClr val="tx2"/>
              </a:solidFill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3000" b="1" dirty="0" smtClean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　　</a:t>
            </a:r>
            <a:endParaRPr lang="zh-CN" altLang="en-US" sz="2800" dirty="0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1560" y="332656"/>
            <a:ext cx="5832648" cy="720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ACRL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信息素养标准</a:t>
            </a:r>
          </a:p>
        </p:txBody>
      </p:sp>
    </p:spTree>
    <p:extLst>
      <p:ext uri="{BB962C8B-B14F-4D97-AF65-F5344CB8AC3E}">
        <p14:creationId xmlns:p14="http://schemas.microsoft.com/office/powerpoint/2010/main" val="339742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208911" cy="38877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标准</a:t>
            </a:r>
            <a:r>
              <a:rPr lang="en-US" altLang="zh-CN" sz="2800" dirty="0" smtClean="0">
                <a:latin typeface="仿宋_GB2312" pitchFamily="49" charset="-122"/>
                <a:ea typeface="仿宋_GB2312" pitchFamily="49" charset="-122"/>
              </a:rPr>
              <a:t>5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：</a:t>
            </a:r>
            <a:r>
              <a:rPr lang="zh-CN" altLang="zh-CN" sz="2800" dirty="0"/>
              <a:t>理解许多与信息利用有关的经济、法律和社会问题，并能合理合法地获取和使用</a:t>
            </a:r>
            <a:r>
              <a:rPr lang="zh-CN" altLang="zh-CN" sz="2800" dirty="0" smtClean="0"/>
              <a:t>信息</a:t>
            </a:r>
            <a:endParaRPr lang="en-US" altLang="zh-CN" sz="2800" dirty="0" smtClean="0"/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zh-CN" sz="2000" dirty="0"/>
              <a:t>理解与信息和信息技术有关的道德、法律和社会经济</a:t>
            </a:r>
            <a:r>
              <a:rPr lang="zh-CN" altLang="zh-CN" sz="2000" dirty="0" smtClean="0"/>
              <a:t>问题</a:t>
            </a:r>
            <a:endParaRPr lang="en-US" altLang="zh-CN" sz="2000" dirty="0" smtClean="0"/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zh-CN" sz="2000" dirty="0"/>
              <a:t>遵守有关信息资源获取和使用的法律、法规、机构政策和</a:t>
            </a:r>
            <a:r>
              <a:rPr lang="zh-CN" altLang="zh-CN" sz="2000" dirty="0" smtClean="0"/>
              <a:t>规范</a:t>
            </a:r>
            <a:endParaRPr lang="en-US" altLang="zh-CN" sz="2000" dirty="0" smtClean="0"/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zh-CN" sz="2000" dirty="0"/>
              <a:t>能在交流作品</a:t>
            </a:r>
            <a:r>
              <a:rPr lang="en-US" altLang="zh-CN" sz="2000" dirty="0"/>
              <a:t>/</a:t>
            </a:r>
            <a:r>
              <a:rPr lang="zh-CN" altLang="zh-CN" sz="2000" dirty="0"/>
              <a:t>展示过程中承认所利用的信息来源</a:t>
            </a:r>
            <a:endParaRPr lang="zh-CN" altLang="en-US" sz="2000" dirty="0">
              <a:solidFill>
                <a:schemeClr val="tx2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indent="0" eaLnBrk="1" hangingPunct="1">
              <a:buNone/>
            </a:pPr>
            <a:endParaRPr lang="zh-CN" altLang="en-US" sz="2800" dirty="0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11560" y="332656"/>
            <a:ext cx="5832648" cy="720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ACRL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信息素养标准</a:t>
            </a:r>
          </a:p>
        </p:txBody>
      </p:sp>
    </p:spTree>
    <p:extLst>
      <p:ext uri="{BB962C8B-B14F-4D97-AF65-F5344CB8AC3E}">
        <p14:creationId xmlns:p14="http://schemas.microsoft.com/office/powerpoint/2010/main" val="350342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362950" cy="792162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ea typeface="华文楷体" pitchFamily="2" charset="-122"/>
              </a:rPr>
              <a:t>北京地区高校信息素质能力指标体系</a:t>
            </a:r>
          </a:p>
        </p:txBody>
      </p:sp>
      <p:pic>
        <p:nvPicPr>
          <p:cNvPr id="6349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8166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229600" cy="792162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三、提高信息素养有哪些途径呢？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195762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接受系统的“</a:t>
            </a:r>
            <a:r>
              <a:rPr lang="zh-CN" altLang="en-US" sz="2800" dirty="0" smtClean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信息检索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”课程</a:t>
            </a:r>
          </a:p>
          <a:p>
            <a:pPr eaLnBrk="1" hangingPunct="1">
              <a:spcBef>
                <a:spcPts val="3000"/>
              </a:spcBef>
            </a:pP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图书馆举办的“</a:t>
            </a:r>
            <a:r>
              <a:rPr lang="zh-CN" altLang="en-US" sz="2800" dirty="0" smtClean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图书馆利用系列讲座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”来获得系统的检索知识</a:t>
            </a:r>
          </a:p>
          <a:p>
            <a:pPr eaLnBrk="1" hangingPunct="1">
              <a:spcBef>
                <a:spcPts val="3000"/>
              </a:spcBef>
            </a:pP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经常利用</a:t>
            </a:r>
            <a:r>
              <a:rPr lang="zh-CN" altLang="en-US" sz="2800" dirty="0" smtClean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网络搜索</a:t>
            </a:r>
            <a:r>
              <a:rPr lang="en-US" altLang="zh-CN" sz="2800" dirty="0" smtClean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2800" dirty="0" smtClean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电子信息源、</a:t>
            </a:r>
            <a:r>
              <a:rPr lang="en-US" altLang="zh-CN" sz="2800" dirty="0" smtClean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OA</a:t>
            </a:r>
            <a:r>
              <a:rPr lang="zh-CN" altLang="en-US" sz="2800" dirty="0" smtClean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资源</a:t>
            </a:r>
            <a:r>
              <a:rPr lang="en-US" altLang="zh-CN" sz="2800" dirty="0" smtClean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等手段从信息获取和利用</a:t>
            </a:r>
            <a:r>
              <a:rPr lang="zh-CN" altLang="en-US" sz="2800" dirty="0" smtClean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实践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中获得经验，在不断寻找、选择、评价、思考你查到的信息和观点过程中，信息素养就会逐渐提高</a:t>
            </a:r>
          </a:p>
        </p:txBody>
      </p:sp>
    </p:spTree>
    <p:extLst>
      <p:ext uri="{BB962C8B-B14F-4D97-AF65-F5344CB8AC3E}">
        <p14:creationId xmlns:p14="http://schemas.microsoft.com/office/powerpoint/2010/main" val="141766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仿宋_GB2312" pitchFamily="49" charset="-122"/>
                <a:ea typeface="仿宋_GB2312" pitchFamily="49" charset="-122"/>
              </a:rPr>
              <a:t>只有通过信息素质教育，才能具备良好的信息意识、较强的信息能力和较高的信息道德，才能适应时代发展的需要，用科学的方法完善自己。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229600" cy="792162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三、提高信息素养有哪些途径呢？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42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443913" cy="4535487"/>
          </a:xfrm>
        </p:spPr>
        <p:txBody>
          <a:bodyPr/>
          <a:lstStyle/>
          <a:p>
            <a:pPr algn="just" eaLnBrk="1" hangingPunct="1">
              <a:lnSpc>
                <a:spcPct val="135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根据我国的实际社会需求而创建的一门具有中国特色的新型课程。创建于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80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年代初期，原名称为“文献检索与利用”。</a:t>
            </a:r>
            <a:endParaRPr lang="en-US" altLang="zh-CN" sz="2000" dirty="0" smtClean="0">
              <a:latin typeface="仿宋_GB2312" pitchFamily="49" charset="-122"/>
              <a:ea typeface="仿宋_GB2312" pitchFamily="49" charset="-122"/>
            </a:endParaRPr>
          </a:p>
          <a:p>
            <a:pPr algn="just" eaLnBrk="1" hangingPunct="1">
              <a:lnSpc>
                <a:spcPct val="135000"/>
              </a:lnSpc>
              <a:spcBef>
                <a:spcPct val="50000"/>
              </a:spcBef>
            </a:pP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90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年代后期，信息化、网络化使得检索观念、理论、方法和内容发生了深刻的变化，原国家教委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1998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年颁布新的专业课目录，图书馆学、情报学、信息管理与信息系统本科专业的专业课程名称由“文献检索”、“情报检索”规范为“信息检索”。</a:t>
            </a:r>
            <a:endParaRPr lang="zh-CN" altLang="en-US" sz="2000" dirty="0" smtClean="0">
              <a:latin typeface="仿宋_GB2312" pitchFamily="49" charset="-122"/>
              <a:ea typeface="仿宋_GB2312" pitchFamily="49" charset="-122"/>
            </a:endParaRPr>
          </a:p>
          <a:p>
            <a:pPr algn="just" eaLnBrk="1" hangingPunct="1">
              <a:lnSpc>
                <a:spcPct val="135000"/>
              </a:lnSpc>
              <a:spcBef>
                <a:spcPct val="50000"/>
              </a:spcBef>
            </a:pP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2002 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年教育部的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《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普通高等学校图书馆规程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( 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修订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) 》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再次对大学生信息素质教育作出规定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: 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图书馆要开展信息素质教育，培养读者的信息意识和获取、利用文献信息的能力。</a:t>
            </a:r>
          </a:p>
          <a:p>
            <a:pPr marL="0" indent="0" algn="just" eaLnBrk="1" hangingPunct="1">
              <a:lnSpc>
                <a:spcPct val="135000"/>
              </a:lnSpc>
              <a:spcBef>
                <a:spcPct val="50000"/>
              </a:spcBef>
              <a:buNone/>
            </a:pPr>
            <a:endParaRPr lang="zh-CN" altLang="en-US" sz="2800" dirty="0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title"/>
          </p:nvPr>
        </p:nvSpPr>
        <p:spPr>
          <a:xfrm>
            <a:off x="452438" y="115888"/>
            <a:ext cx="854075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/>
              <a:t>课程简介</a:t>
            </a:r>
            <a:endParaRPr lang="en-US" altLang="zh-CN" sz="4000" smtClean="0"/>
          </a:p>
        </p:txBody>
      </p:sp>
    </p:spTree>
    <p:extLst>
      <p:ext uri="{BB962C8B-B14F-4D97-AF65-F5344CB8AC3E}">
        <p14:creationId xmlns:p14="http://schemas.microsoft.com/office/powerpoint/2010/main" val="107103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549275"/>
            <a:ext cx="6769100" cy="5184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舒体" pitchFamily="2" charset="-122"/>
                <a:ea typeface="方正舒体" pitchFamily="2" charset="-122"/>
              </a:rPr>
              <a:t>寻找，是一种执著</a:t>
            </a:r>
            <a:br>
              <a:rPr lang="zh-CN" altLang="en-US" b="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舒体" pitchFamily="2" charset="-122"/>
                <a:ea typeface="方正舒体" pitchFamily="2" charset="-122"/>
              </a:rPr>
            </a:br>
            <a:r>
              <a:rPr lang="zh-CN" altLang="en-US" b="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舒体" pitchFamily="2" charset="-122"/>
                <a:ea typeface="方正舒体" pitchFamily="2" charset="-122"/>
              </a:rPr>
              <a:t>检索，是一门艺术</a:t>
            </a:r>
            <a:br>
              <a:rPr lang="zh-CN" altLang="en-US" b="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舒体" pitchFamily="2" charset="-122"/>
                <a:ea typeface="方正舒体" pitchFamily="2" charset="-122"/>
              </a:rPr>
            </a:br>
            <a:r>
              <a:rPr lang="zh-CN" altLang="en-US" b="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舒体" pitchFamily="2" charset="-122"/>
                <a:ea typeface="方正舒体" pitchFamily="2" charset="-122"/>
              </a:rPr>
              <a:t>信息如海，真知如粟</a:t>
            </a:r>
            <a:br>
              <a:rPr lang="zh-CN" altLang="en-US" b="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舒体" pitchFamily="2" charset="-122"/>
                <a:ea typeface="方正舒体" pitchFamily="2" charset="-122"/>
              </a:rPr>
            </a:br>
            <a:r>
              <a:rPr lang="zh-CN" altLang="en-US" b="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舒体" pitchFamily="2" charset="-122"/>
                <a:ea typeface="方正舒体" pitchFamily="2" charset="-122"/>
              </a:rPr>
              <a:t>众里寻她千百度</a:t>
            </a:r>
            <a:r>
              <a:rPr lang="zh-CN" altLang="en-US" sz="4000" b="0" dirty="0" smtClean="0">
                <a:solidFill>
                  <a:srgbClr val="A13F2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彩云" pitchFamily="2" charset="-122"/>
                <a:ea typeface="华文彩云" pitchFamily="2" charset="-122"/>
              </a:rPr>
              <a:t>                         </a:t>
            </a:r>
            <a:br>
              <a:rPr lang="zh-CN" altLang="en-US" sz="4000" b="0" dirty="0" smtClean="0">
                <a:solidFill>
                  <a:srgbClr val="A13F2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彩云" pitchFamily="2" charset="-122"/>
                <a:ea typeface="华文彩云" pitchFamily="2" charset="-122"/>
              </a:rPr>
            </a:br>
            <a:r>
              <a:rPr lang="zh-CN" altLang="en-US" sz="4000" b="0" dirty="0" smtClean="0">
                <a:solidFill>
                  <a:srgbClr val="4672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彩云" pitchFamily="2" charset="-122"/>
                <a:ea typeface="华文彩云" pitchFamily="2" charset="-122"/>
              </a:rPr>
              <a:t>              </a:t>
            </a:r>
            <a:br>
              <a:rPr lang="zh-CN" altLang="en-US" sz="4000" b="0" dirty="0" smtClean="0">
                <a:solidFill>
                  <a:srgbClr val="4672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彩云" pitchFamily="2" charset="-122"/>
                <a:ea typeface="华文彩云" pitchFamily="2" charset="-122"/>
              </a:rPr>
            </a:br>
            <a:r>
              <a:rPr lang="zh-CN" altLang="en-US" sz="4000" b="0" dirty="0" smtClean="0">
                <a:solidFill>
                  <a:srgbClr val="4672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彩云" pitchFamily="2" charset="-122"/>
                <a:ea typeface="华文彩云" pitchFamily="2" charset="-122"/>
              </a:rPr>
              <a:t>        </a:t>
            </a:r>
            <a:r>
              <a:rPr lang="en-US" altLang="zh-CN" b="0" dirty="0" smtClean="0">
                <a:solidFill>
                  <a:srgbClr val="4672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彩云" pitchFamily="2" charset="-122"/>
                <a:ea typeface="华文彩云" pitchFamily="2" charset="-122"/>
              </a:rPr>
              <a:t>Go</a:t>
            </a:r>
            <a:r>
              <a:rPr lang="en-US" altLang="zh-CN" sz="4000" dirty="0" smtClean="0">
                <a:solidFill>
                  <a:srgbClr val="467286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</p:txBody>
      </p:sp>
      <p:sp>
        <p:nvSpPr>
          <p:cNvPr id="84995" name="AutoShape 3"/>
          <p:cNvSpPr>
            <a:spLocks noChangeArrowheads="1"/>
          </p:cNvSpPr>
          <p:nvPr/>
        </p:nvSpPr>
        <p:spPr bwMode="auto">
          <a:xfrm>
            <a:off x="3924300" y="4510088"/>
            <a:ext cx="503238" cy="431800"/>
          </a:xfrm>
          <a:custGeom>
            <a:avLst/>
            <a:gdLst>
              <a:gd name="T0" fmla="*/ 377429 w 21600"/>
              <a:gd name="T1" fmla="*/ 0 h 21600"/>
              <a:gd name="T2" fmla="*/ 0 w 21600"/>
              <a:gd name="T3" fmla="*/ 215900 h 21600"/>
              <a:gd name="T4" fmla="*/ 377429 w 21600"/>
              <a:gd name="T5" fmla="*/ 431800 h 21600"/>
              <a:gd name="T6" fmla="*/ 503238 w 21600"/>
              <a:gd name="T7" fmla="*/ 2159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467286"/>
          </a:solidFill>
          <a:ln w="9525">
            <a:solidFill>
              <a:srgbClr val="46728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49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4076700"/>
            <a:ext cx="1570037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课后练习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zh-CN" altLang="en-US" sz="3000" dirty="0" smtClean="0">
                <a:solidFill>
                  <a:srgbClr val="CC3300"/>
                </a:solidFill>
                <a:latin typeface="仿宋_GB2312" pitchFamily="49" charset="-122"/>
                <a:ea typeface="仿宋_GB2312" pitchFamily="49" charset="-122"/>
              </a:rPr>
              <a:t>浏览：</a:t>
            </a:r>
            <a:r>
              <a:rPr lang="zh-CN" altLang="en-US" sz="3000" dirty="0" smtClean="0">
                <a:latin typeface="仿宋_GB2312" pitchFamily="49" charset="-122"/>
                <a:ea typeface="仿宋_GB2312" pitchFamily="49" charset="-122"/>
              </a:rPr>
              <a:t>北航图书馆主页，了解可利用的各种电子资源和有关信息服务。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zh-CN" altLang="en-US" sz="3000" dirty="0" smtClean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95000"/>
              </a:lnSpc>
            </a:pPr>
            <a:r>
              <a:rPr lang="zh-CN" altLang="en-US" sz="3000" dirty="0" smtClean="0">
                <a:solidFill>
                  <a:srgbClr val="CC3300"/>
                </a:solidFill>
                <a:latin typeface="仿宋_GB2312" pitchFamily="49" charset="-122"/>
                <a:ea typeface="仿宋_GB2312" pitchFamily="49" charset="-122"/>
              </a:rPr>
              <a:t>检索：</a:t>
            </a:r>
            <a:r>
              <a:rPr lang="zh-CN" altLang="en-US" sz="3000" dirty="0" smtClean="0">
                <a:latin typeface="仿宋_GB2312" pitchFamily="49" charset="-122"/>
                <a:ea typeface="仿宋_GB2312" pitchFamily="49" charset="-122"/>
              </a:rPr>
              <a:t>对本课程有参考价值的近期专著</a:t>
            </a:r>
            <a:r>
              <a:rPr lang="en-US" altLang="zh-CN" sz="3000" dirty="0" smtClean="0"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sz="3000" dirty="0" smtClean="0">
                <a:latin typeface="仿宋_GB2312" pitchFamily="49" charset="-122"/>
                <a:ea typeface="仿宋_GB2312" pitchFamily="49" charset="-122"/>
              </a:rPr>
              <a:t>教材和刊物。说明资源来源，检索工具，检索方法，包括检索词等，并了解它们在北航图书馆的馆藏情况。有收藏的请列出它们的索书号，或列出国内有馆藏的其他馆。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955675"/>
          </a:xfrm>
        </p:spPr>
        <p:txBody>
          <a:bodyPr/>
          <a:lstStyle/>
          <a:p>
            <a:r>
              <a:rPr lang="zh-CN" altLang="en-US" dirty="0"/>
              <a:t>信息检索和利用的意义 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91513" cy="504031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F"/>
            </a:pPr>
            <a:r>
              <a:rPr kumimoji="1" lang="zh-CN" altLang="en-US" sz="240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可以较快了解所参与的工作、生活、业务、设计等的基本知识。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F"/>
            </a:pPr>
            <a:r>
              <a:rPr kumimoji="1" lang="zh-CN" altLang="en-US" sz="240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继承和借鉴他人的成果，避免重复或少走弯路。可提高效率，节省科研人员的时间，减少人力或投资方面的费用。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zh-CN" altLang="en-US" sz="240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  一般科研人员在进行一项研究，查找文献所需时间约占科研总时间的</a:t>
            </a:r>
            <a:r>
              <a:rPr kumimoji="1" lang="en-US" altLang="zh-CN" sz="240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40%</a:t>
            </a:r>
            <a:r>
              <a:rPr kumimoji="1" lang="zh-CN" altLang="en-US" sz="240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至</a:t>
            </a:r>
            <a:r>
              <a:rPr kumimoji="1" lang="en-US" altLang="zh-CN" sz="240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50%</a:t>
            </a:r>
            <a:r>
              <a:rPr kumimoji="1" lang="zh-CN" altLang="en-US" sz="240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，所以掌握文献检索方法可大大节省时间，提高效率，避免浪费。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F"/>
            </a:pPr>
            <a:r>
              <a:rPr kumimoji="1" lang="zh-CN" altLang="en-US" sz="240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建立跟自己密切相关的行业动态信息的获取渠道，随时收集与掌握相关信息，并作出调整。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F"/>
            </a:pPr>
            <a:r>
              <a:rPr kumimoji="1" lang="zh-CN" altLang="en-US" sz="2400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信息</a:t>
            </a:r>
            <a:r>
              <a:rPr kumimoji="1" lang="zh-CN" altLang="en-US" sz="2400" dirty="0" smtClean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识别与利用</a:t>
            </a:r>
            <a:endParaRPr kumimoji="1" lang="zh-CN" altLang="en-US" sz="2400" dirty="0">
              <a:solidFill>
                <a:schemeClr val="bg2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140151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AutoShape 2"/>
          <p:cNvSpPr>
            <a:spLocks noChangeArrowheads="1"/>
          </p:cNvSpPr>
          <p:nvPr/>
        </p:nvSpPr>
        <p:spPr bwMode="gray">
          <a:xfrm>
            <a:off x="381000" y="3991000"/>
            <a:ext cx="2943225" cy="1600200"/>
          </a:xfrm>
          <a:prstGeom prst="roundRect">
            <a:avLst>
              <a:gd name="adj" fmla="val 12699"/>
            </a:avLst>
          </a:prstGeom>
          <a:gradFill rotWithShape="1">
            <a:gsLst>
              <a:gs pos="0">
                <a:schemeClr val="accent1">
                  <a:gamma/>
                  <a:shade val="60392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363" name="AutoShape 3"/>
          <p:cNvSpPr>
            <a:spLocks noChangeArrowheads="1"/>
          </p:cNvSpPr>
          <p:nvPr/>
        </p:nvSpPr>
        <p:spPr bwMode="gray">
          <a:xfrm>
            <a:off x="449263" y="4448200"/>
            <a:ext cx="2778125" cy="10699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prstShdw prst="shdw17" dist="28398" dir="14606097">
              <a:srgbClr val="99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Text Box 18"/>
          <p:cNvSpPr txBox="1">
            <a:spLocks noChangeArrowheads="1"/>
          </p:cNvSpPr>
          <p:nvPr/>
        </p:nvSpPr>
        <p:spPr bwMode="white">
          <a:xfrm>
            <a:off x="1036638" y="4014813"/>
            <a:ext cx="165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FFFF"/>
                </a:solidFill>
                <a:latin typeface="Arial" charset="0"/>
                <a:cs typeface="Arial" charset="0"/>
              </a:rPr>
              <a:t>知识产权</a:t>
            </a:r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gray">
          <a:xfrm>
            <a:off x="0" y="4509120"/>
            <a:ext cx="3348038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 eaLnBrk="1" hangingPunct="1">
              <a:lnSpc>
                <a:spcPct val="110000"/>
              </a:lnSpc>
              <a:spcBef>
                <a:spcPct val="50000"/>
              </a:spcBef>
              <a:buClr>
                <a:srgbClr val="CC0099"/>
              </a:buClr>
              <a:buFont typeface="Wingdings" pitchFamily="2" charset="2"/>
              <a:buNone/>
            </a:pPr>
            <a:r>
              <a:rPr lang="zh-CN" altLang="en-US" sz="1800" b="1" dirty="0">
                <a:solidFill>
                  <a:srgbClr val="010307"/>
                </a:solidFill>
                <a:latin typeface="Arial" charset="0"/>
              </a:rPr>
              <a:t>如何在获取、利用信息时遵守知识产权、保护隐私权等？</a:t>
            </a:r>
          </a:p>
        </p:txBody>
      </p:sp>
      <p:sp>
        <p:nvSpPr>
          <p:cNvPr id="87046" name="AutoShape 6"/>
          <p:cNvSpPr>
            <a:spLocks noChangeArrowheads="1"/>
          </p:cNvSpPr>
          <p:nvPr/>
        </p:nvSpPr>
        <p:spPr bwMode="gray">
          <a:xfrm>
            <a:off x="381000" y="1628800"/>
            <a:ext cx="2943225" cy="1600200"/>
          </a:xfrm>
          <a:prstGeom prst="roundRect">
            <a:avLst>
              <a:gd name="adj" fmla="val 12699"/>
            </a:avLst>
          </a:prstGeom>
          <a:gradFill rotWithShape="1">
            <a:gsLst>
              <a:gs pos="0">
                <a:schemeClr val="folHlink">
                  <a:gamma/>
                  <a:shade val="76078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gray">
          <a:xfrm>
            <a:off x="449263" y="2086000"/>
            <a:ext cx="2778125" cy="10699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prstShdw prst="shdw17" dist="28398" dir="14606097">
              <a:srgbClr val="99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8" name="Text Box 18"/>
          <p:cNvSpPr txBox="1">
            <a:spLocks noChangeArrowheads="1"/>
          </p:cNvSpPr>
          <p:nvPr/>
        </p:nvSpPr>
        <p:spPr bwMode="white">
          <a:xfrm>
            <a:off x="1036638" y="1652613"/>
            <a:ext cx="165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FFFF"/>
                </a:solidFill>
                <a:latin typeface="Arial" charset="0"/>
                <a:cs typeface="Arial" charset="0"/>
              </a:rPr>
              <a:t>信息获取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gray">
          <a:xfrm>
            <a:off x="504825" y="2162200"/>
            <a:ext cx="2667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800" b="1" dirty="0">
                <a:solidFill>
                  <a:srgbClr val="010307"/>
                </a:solidFill>
                <a:latin typeface="Arial" charset="0"/>
              </a:rPr>
              <a:t>如何拿到所需要的信息，而把不需要的（甚至垃圾）信息减到最少？</a:t>
            </a:r>
          </a:p>
        </p:txBody>
      </p:sp>
      <p:sp>
        <p:nvSpPr>
          <p:cNvPr id="87050" name="AutoShape 10"/>
          <p:cNvSpPr>
            <a:spLocks noChangeArrowheads="1"/>
          </p:cNvSpPr>
          <p:nvPr/>
        </p:nvSpPr>
        <p:spPr bwMode="gray">
          <a:xfrm>
            <a:off x="5715000" y="3991000"/>
            <a:ext cx="2943225" cy="1600200"/>
          </a:xfrm>
          <a:prstGeom prst="roundRect">
            <a:avLst>
              <a:gd name="adj" fmla="val 12699"/>
            </a:avLst>
          </a:prstGeom>
          <a:gradFill rotWithShape="1">
            <a:gsLst>
              <a:gs pos="0">
                <a:schemeClr val="hlink">
                  <a:gamma/>
                  <a:shade val="60392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371" name="AutoShape 11"/>
          <p:cNvSpPr>
            <a:spLocks noChangeArrowheads="1"/>
          </p:cNvSpPr>
          <p:nvPr/>
        </p:nvSpPr>
        <p:spPr bwMode="gray">
          <a:xfrm>
            <a:off x="5783263" y="4448200"/>
            <a:ext cx="2778125" cy="10699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prstShdw prst="shdw17" dist="28398" dir="14606097">
              <a:srgbClr val="99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2" name="Text Box 18"/>
          <p:cNvSpPr txBox="1">
            <a:spLocks noChangeArrowheads="1"/>
          </p:cNvSpPr>
          <p:nvPr/>
        </p:nvSpPr>
        <p:spPr bwMode="white">
          <a:xfrm>
            <a:off x="6370638" y="4014813"/>
            <a:ext cx="165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FFFF"/>
                </a:solidFill>
                <a:latin typeface="Arial" charset="0"/>
                <a:cs typeface="Arial" charset="0"/>
              </a:rPr>
              <a:t>信息组织</a:t>
            </a:r>
          </a:p>
        </p:txBody>
      </p:sp>
      <p:sp>
        <p:nvSpPr>
          <p:cNvPr id="15373" name="Text Box 9"/>
          <p:cNvSpPr txBox="1">
            <a:spLocks noChangeArrowheads="1"/>
          </p:cNvSpPr>
          <p:nvPr/>
        </p:nvSpPr>
        <p:spPr bwMode="gray">
          <a:xfrm>
            <a:off x="5838825" y="4524400"/>
            <a:ext cx="266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800" b="1" dirty="0">
                <a:solidFill>
                  <a:srgbClr val="010307"/>
                </a:solidFill>
                <a:latin typeface="Arial" charset="0"/>
              </a:rPr>
              <a:t>如何组织、整理、存储它们？</a:t>
            </a:r>
          </a:p>
        </p:txBody>
      </p:sp>
      <p:sp>
        <p:nvSpPr>
          <p:cNvPr id="87054" name="AutoShape 14"/>
          <p:cNvSpPr>
            <a:spLocks noChangeArrowheads="1"/>
          </p:cNvSpPr>
          <p:nvPr/>
        </p:nvSpPr>
        <p:spPr bwMode="gray">
          <a:xfrm>
            <a:off x="5715000" y="1628800"/>
            <a:ext cx="2943225" cy="1600200"/>
          </a:xfrm>
          <a:prstGeom prst="roundRect">
            <a:avLst>
              <a:gd name="adj" fmla="val 12699"/>
            </a:avLst>
          </a:prstGeom>
          <a:gradFill rotWithShape="1">
            <a:gsLst>
              <a:gs pos="0">
                <a:schemeClr val="accent2">
                  <a:gamma/>
                  <a:shade val="60392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375" name="AutoShape 15"/>
          <p:cNvSpPr>
            <a:spLocks noChangeArrowheads="1"/>
          </p:cNvSpPr>
          <p:nvPr/>
        </p:nvSpPr>
        <p:spPr bwMode="gray">
          <a:xfrm>
            <a:off x="5783263" y="2086000"/>
            <a:ext cx="2778125" cy="10699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prstShdw prst="shdw17" dist="28398" dir="14606097">
              <a:srgbClr val="99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6" name="Text Box 18"/>
          <p:cNvSpPr txBox="1">
            <a:spLocks noChangeArrowheads="1"/>
          </p:cNvSpPr>
          <p:nvPr/>
        </p:nvSpPr>
        <p:spPr bwMode="white">
          <a:xfrm>
            <a:off x="6370638" y="1652613"/>
            <a:ext cx="165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FFFF"/>
                </a:solidFill>
                <a:latin typeface="Arial" charset="0"/>
                <a:cs typeface="Arial" charset="0"/>
              </a:rPr>
              <a:t>信息评价</a:t>
            </a:r>
          </a:p>
        </p:txBody>
      </p:sp>
      <p:sp>
        <p:nvSpPr>
          <p:cNvPr id="15377" name="Text Box 9"/>
          <p:cNvSpPr txBox="1">
            <a:spLocks noChangeArrowheads="1"/>
          </p:cNvSpPr>
          <p:nvPr/>
        </p:nvSpPr>
        <p:spPr bwMode="gray">
          <a:xfrm>
            <a:off x="5838825" y="2162200"/>
            <a:ext cx="266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800" b="1">
                <a:solidFill>
                  <a:srgbClr val="010307"/>
                </a:solidFill>
                <a:latin typeface="Arial" charset="0"/>
              </a:rPr>
              <a:t>如何评估所获得的信息的可信、可靠程度？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gray">
          <a:xfrm>
            <a:off x="3721100" y="3305200"/>
            <a:ext cx="1666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rgbClr val="010307"/>
                </a:solidFill>
                <a:latin typeface="Arial" charset="0"/>
              </a:rPr>
              <a:t>及时地完成特定的任务</a:t>
            </a:r>
          </a:p>
        </p:txBody>
      </p:sp>
      <p:grpSp>
        <p:nvGrpSpPr>
          <p:cNvPr id="15379" name="Group 19"/>
          <p:cNvGrpSpPr>
            <a:grpSpLocks/>
          </p:cNvGrpSpPr>
          <p:nvPr/>
        </p:nvGrpSpPr>
        <p:grpSpPr bwMode="auto">
          <a:xfrm>
            <a:off x="3292475" y="2392388"/>
            <a:ext cx="2466975" cy="2452687"/>
            <a:chOff x="1968" y="1488"/>
            <a:chExt cx="1776" cy="1766"/>
          </a:xfrm>
        </p:grpSpPr>
        <p:sp>
          <p:nvSpPr>
            <p:cNvPr id="87060" name="AutoShape 20"/>
            <p:cNvSpPr>
              <a:spLocks noChangeArrowheads="1"/>
            </p:cNvSpPr>
            <p:nvPr/>
          </p:nvSpPr>
          <p:spPr bwMode="gray">
            <a:xfrm rot="6774404">
              <a:off x="2004" y="1578"/>
              <a:ext cx="1688" cy="1664"/>
            </a:xfrm>
            <a:custGeom>
              <a:avLst/>
              <a:gdLst>
                <a:gd name="G0" fmla="+- -1509893 0 0"/>
                <a:gd name="G1" fmla="+- -5955455 0 0"/>
                <a:gd name="G2" fmla="+- -1509893 0 -5955455"/>
                <a:gd name="G3" fmla="+- 10800 0 0"/>
                <a:gd name="G4" fmla="+- 0 0 -150989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926 0 0"/>
                <a:gd name="G9" fmla="+- 0 0 -5955455"/>
                <a:gd name="G10" fmla="+- 7926 0 2700"/>
                <a:gd name="G11" fmla="cos G10 -1509893"/>
                <a:gd name="G12" fmla="sin G10 -1509893"/>
                <a:gd name="G13" fmla="cos 13500 -1509893"/>
                <a:gd name="G14" fmla="sin 13500 -1509893"/>
                <a:gd name="G15" fmla="+- G11 10800 0"/>
                <a:gd name="G16" fmla="+- G12 10800 0"/>
                <a:gd name="G17" fmla="+- G13 10800 0"/>
                <a:gd name="G18" fmla="+- G14 10800 0"/>
                <a:gd name="G19" fmla="*/ 7926 1 2"/>
                <a:gd name="G20" fmla="+- G19 5400 0"/>
                <a:gd name="G21" fmla="cos G20 -1509893"/>
                <a:gd name="G22" fmla="sin G20 -1509893"/>
                <a:gd name="G23" fmla="+- G21 10800 0"/>
                <a:gd name="G24" fmla="+- G12 G23 G22"/>
                <a:gd name="G25" fmla="+- G22 G23 G11"/>
                <a:gd name="G26" fmla="cos 10800 -1509893"/>
                <a:gd name="G27" fmla="sin 10800 -1509893"/>
                <a:gd name="G28" fmla="cos 7926 -1509893"/>
                <a:gd name="G29" fmla="sin 7926 -150989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55455"/>
                <a:gd name="G36" fmla="sin G34 -5955455"/>
                <a:gd name="G37" fmla="+/ -5955455 -150989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926 G39"/>
                <a:gd name="G43" fmla="sin 792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6689 w 21600"/>
                <a:gd name="T5" fmla="*/ 1746 h 21600"/>
                <a:gd name="T6" fmla="*/ 10657 w 21600"/>
                <a:gd name="T7" fmla="*/ 1438 h 21600"/>
                <a:gd name="T8" fmla="*/ 15121 w 21600"/>
                <a:gd name="T9" fmla="*/ 4156 h 21600"/>
                <a:gd name="T10" fmla="*/ 23223 w 21600"/>
                <a:gd name="T11" fmla="*/ 5516 h 21600"/>
                <a:gd name="T12" fmla="*/ 21035 w 21600"/>
                <a:gd name="T13" fmla="*/ 10942 h 21600"/>
                <a:gd name="T14" fmla="*/ 15609 w 21600"/>
                <a:gd name="T15" fmla="*/ 875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0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dist="81320" dir="3080412" algn="ctr" rotWithShape="0">
                <a:srgbClr val="000000">
                  <a:alpha val="2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061" name="AutoShape 21"/>
            <p:cNvSpPr>
              <a:spLocks noChangeArrowheads="1"/>
            </p:cNvSpPr>
            <p:nvPr/>
          </p:nvSpPr>
          <p:spPr bwMode="gray">
            <a:xfrm rot="12174404">
              <a:off x="1968" y="1567"/>
              <a:ext cx="1688" cy="1664"/>
            </a:xfrm>
            <a:custGeom>
              <a:avLst/>
              <a:gdLst>
                <a:gd name="G0" fmla="+- -1509893 0 0"/>
                <a:gd name="G1" fmla="+- -5955455 0 0"/>
                <a:gd name="G2" fmla="+- -1509893 0 -5955455"/>
                <a:gd name="G3" fmla="+- 10800 0 0"/>
                <a:gd name="G4" fmla="+- 0 0 -150989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926 0 0"/>
                <a:gd name="G9" fmla="+- 0 0 -5955455"/>
                <a:gd name="G10" fmla="+- 7926 0 2700"/>
                <a:gd name="G11" fmla="cos G10 -1509893"/>
                <a:gd name="G12" fmla="sin G10 -1509893"/>
                <a:gd name="G13" fmla="cos 13500 -1509893"/>
                <a:gd name="G14" fmla="sin 13500 -1509893"/>
                <a:gd name="G15" fmla="+- G11 10800 0"/>
                <a:gd name="G16" fmla="+- G12 10800 0"/>
                <a:gd name="G17" fmla="+- G13 10800 0"/>
                <a:gd name="G18" fmla="+- G14 10800 0"/>
                <a:gd name="G19" fmla="*/ 7926 1 2"/>
                <a:gd name="G20" fmla="+- G19 5400 0"/>
                <a:gd name="G21" fmla="cos G20 -1509893"/>
                <a:gd name="G22" fmla="sin G20 -1509893"/>
                <a:gd name="G23" fmla="+- G21 10800 0"/>
                <a:gd name="G24" fmla="+- G12 G23 G22"/>
                <a:gd name="G25" fmla="+- G22 G23 G11"/>
                <a:gd name="G26" fmla="cos 10800 -1509893"/>
                <a:gd name="G27" fmla="sin 10800 -1509893"/>
                <a:gd name="G28" fmla="cos 7926 -1509893"/>
                <a:gd name="G29" fmla="sin 7926 -150989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55455"/>
                <a:gd name="G36" fmla="sin G34 -5955455"/>
                <a:gd name="G37" fmla="+/ -5955455 -150989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926 G39"/>
                <a:gd name="G43" fmla="sin 792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6689 w 21600"/>
                <a:gd name="T5" fmla="*/ 1746 h 21600"/>
                <a:gd name="T6" fmla="*/ 10657 w 21600"/>
                <a:gd name="T7" fmla="*/ 1438 h 21600"/>
                <a:gd name="T8" fmla="*/ 15121 w 21600"/>
                <a:gd name="T9" fmla="*/ 4156 h 21600"/>
                <a:gd name="T10" fmla="*/ 23223 w 21600"/>
                <a:gd name="T11" fmla="*/ 5516 h 21600"/>
                <a:gd name="T12" fmla="*/ 21035 w 21600"/>
                <a:gd name="T13" fmla="*/ 10942 h 21600"/>
                <a:gd name="T14" fmla="*/ 15609 w 21600"/>
                <a:gd name="T15" fmla="*/ 875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0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dist="81320" dir="3080412" algn="ctr" rotWithShape="0">
                <a:srgbClr val="000000">
                  <a:alpha val="2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062" name="AutoShape 22"/>
            <p:cNvSpPr>
              <a:spLocks noChangeArrowheads="1"/>
            </p:cNvSpPr>
            <p:nvPr/>
          </p:nvSpPr>
          <p:spPr bwMode="gray">
            <a:xfrm rot="17574404">
              <a:off x="2029" y="1500"/>
              <a:ext cx="1688" cy="1664"/>
            </a:xfrm>
            <a:custGeom>
              <a:avLst/>
              <a:gdLst>
                <a:gd name="G0" fmla="+- -1509893 0 0"/>
                <a:gd name="G1" fmla="+- -5955455 0 0"/>
                <a:gd name="G2" fmla="+- -1509893 0 -5955455"/>
                <a:gd name="G3" fmla="+- 10800 0 0"/>
                <a:gd name="G4" fmla="+- 0 0 -150989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926 0 0"/>
                <a:gd name="G9" fmla="+- 0 0 -5955455"/>
                <a:gd name="G10" fmla="+- 7926 0 2700"/>
                <a:gd name="G11" fmla="cos G10 -1509893"/>
                <a:gd name="G12" fmla="sin G10 -1509893"/>
                <a:gd name="G13" fmla="cos 13500 -1509893"/>
                <a:gd name="G14" fmla="sin 13500 -1509893"/>
                <a:gd name="G15" fmla="+- G11 10800 0"/>
                <a:gd name="G16" fmla="+- G12 10800 0"/>
                <a:gd name="G17" fmla="+- G13 10800 0"/>
                <a:gd name="G18" fmla="+- G14 10800 0"/>
                <a:gd name="G19" fmla="*/ 7926 1 2"/>
                <a:gd name="G20" fmla="+- G19 5400 0"/>
                <a:gd name="G21" fmla="cos G20 -1509893"/>
                <a:gd name="G22" fmla="sin G20 -1509893"/>
                <a:gd name="G23" fmla="+- G21 10800 0"/>
                <a:gd name="G24" fmla="+- G12 G23 G22"/>
                <a:gd name="G25" fmla="+- G22 G23 G11"/>
                <a:gd name="G26" fmla="cos 10800 -1509893"/>
                <a:gd name="G27" fmla="sin 10800 -1509893"/>
                <a:gd name="G28" fmla="cos 7926 -1509893"/>
                <a:gd name="G29" fmla="sin 7926 -150989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55455"/>
                <a:gd name="G36" fmla="sin G34 -5955455"/>
                <a:gd name="G37" fmla="+/ -5955455 -150989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926 G39"/>
                <a:gd name="G43" fmla="sin 792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6689 w 21600"/>
                <a:gd name="T5" fmla="*/ 1746 h 21600"/>
                <a:gd name="T6" fmla="*/ 10657 w 21600"/>
                <a:gd name="T7" fmla="*/ 1438 h 21600"/>
                <a:gd name="T8" fmla="*/ 15121 w 21600"/>
                <a:gd name="T9" fmla="*/ 4156 h 21600"/>
                <a:gd name="T10" fmla="*/ 23223 w 21600"/>
                <a:gd name="T11" fmla="*/ 5516 h 21600"/>
                <a:gd name="T12" fmla="*/ 21035 w 21600"/>
                <a:gd name="T13" fmla="*/ 10942 h 21600"/>
                <a:gd name="T14" fmla="*/ 15609 w 21600"/>
                <a:gd name="T15" fmla="*/ 875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dist="81320" dir="3080412" algn="ctr" rotWithShape="0">
                <a:srgbClr val="000000">
                  <a:alpha val="2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063" name="AutoShape 23"/>
            <p:cNvSpPr>
              <a:spLocks noChangeArrowheads="1"/>
            </p:cNvSpPr>
            <p:nvPr/>
          </p:nvSpPr>
          <p:spPr bwMode="gray">
            <a:xfrm rot="22974404">
              <a:off x="2056" y="1536"/>
              <a:ext cx="1688" cy="1664"/>
            </a:xfrm>
            <a:custGeom>
              <a:avLst/>
              <a:gdLst>
                <a:gd name="G0" fmla="+- -1509893 0 0"/>
                <a:gd name="G1" fmla="+- -5955455 0 0"/>
                <a:gd name="G2" fmla="+- -1509893 0 -5955455"/>
                <a:gd name="G3" fmla="+- 10800 0 0"/>
                <a:gd name="G4" fmla="+- 0 0 -150989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926 0 0"/>
                <a:gd name="G9" fmla="+- 0 0 -5955455"/>
                <a:gd name="G10" fmla="+- 7926 0 2700"/>
                <a:gd name="G11" fmla="cos G10 -1509893"/>
                <a:gd name="G12" fmla="sin G10 -1509893"/>
                <a:gd name="G13" fmla="cos 13500 -1509893"/>
                <a:gd name="G14" fmla="sin 13500 -1509893"/>
                <a:gd name="G15" fmla="+- G11 10800 0"/>
                <a:gd name="G16" fmla="+- G12 10800 0"/>
                <a:gd name="G17" fmla="+- G13 10800 0"/>
                <a:gd name="G18" fmla="+- G14 10800 0"/>
                <a:gd name="G19" fmla="*/ 7926 1 2"/>
                <a:gd name="G20" fmla="+- G19 5400 0"/>
                <a:gd name="G21" fmla="cos G20 -1509893"/>
                <a:gd name="G22" fmla="sin G20 -1509893"/>
                <a:gd name="G23" fmla="+- G21 10800 0"/>
                <a:gd name="G24" fmla="+- G12 G23 G22"/>
                <a:gd name="G25" fmla="+- G22 G23 G11"/>
                <a:gd name="G26" fmla="cos 10800 -1509893"/>
                <a:gd name="G27" fmla="sin 10800 -1509893"/>
                <a:gd name="G28" fmla="cos 7926 -1509893"/>
                <a:gd name="G29" fmla="sin 7926 -150989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55455"/>
                <a:gd name="G36" fmla="sin G34 -5955455"/>
                <a:gd name="G37" fmla="+/ -5955455 -150989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926 G39"/>
                <a:gd name="G43" fmla="sin 792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6689 w 21600"/>
                <a:gd name="T5" fmla="*/ 1746 h 21600"/>
                <a:gd name="T6" fmla="*/ 10657 w 21600"/>
                <a:gd name="T7" fmla="*/ 1438 h 21600"/>
                <a:gd name="T8" fmla="*/ 15121 w 21600"/>
                <a:gd name="T9" fmla="*/ 4156 h 21600"/>
                <a:gd name="T10" fmla="*/ 23223 w 21600"/>
                <a:gd name="T11" fmla="*/ 5516 h 21600"/>
                <a:gd name="T12" fmla="*/ 21035 w 21600"/>
                <a:gd name="T13" fmla="*/ 10942 h 21600"/>
                <a:gd name="T14" fmla="*/ 15609 w 21600"/>
                <a:gd name="T15" fmla="*/ 875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shade val="0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dist="81320" dir="3080412" algn="ctr" rotWithShape="0">
                <a:srgbClr val="000000">
                  <a:alpha val="2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85800"/>
          </a:xfrm>
        </p:spPr>
        <p:txBody>
          <a:bodyPr/>
          <a:lstStyle/>
          <a:p>
            <a:pPr eaLnBrk="1" hangingPunct="1"/>
            <a:r>
              <a:rPr lang="zh-CN" altLang="en-US" dirty="0"/>
              <a:t>课程要求与目标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400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华文楷体" pitchFamily="2" charset="-122"/>
              </a:rPr>
              <a:t>教学目的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华文楷体" pitchFamily="2" charset="-122"/>
              </a:rPr>
              <a:t>使</a:t>
            </a:r>
            <a:r>
              <a:rPr lang="zh-CN" altLang="en-US" dirty="0">
                <a:latin typeface="华文楷体" pitchFamily="2" charset="-122"/>
              </a:rPr>
              <a:t>学生掌握信息检索的基本理论和方法； </a:t>
            </a:r>
            <a:endParaRPr lang="en-US" altLang="zh-CN" dirty="0" smtClean="0">
              <a:latin typeface="华文楷体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楷体" pitchFamily="2" charset="-122"/>
              </a:rPr>
              <a:t>了解各种信息资源，灵活</a:t>
            </a:r>
            <a:r>
              <a:rPr lang="zh-CN" altLang="en-US" dirty="0">
                <a:latin typeface="华文楷体" pitchFamily="2" charset="-122"/>
              </a:rPr>
              <a:t>运用</a:t>
            </a:r>
            <a:r>
              <a:rPr lang="zh-CN" altLang="en-US" dirty="0" smtClean="0">
                <a:latin typeface="华文楷体" pitchFamily="2" charset="-122"/>
              </a:rPr>
              <a:t>图书馆的书目检索系统和各种数据库检索方法，独立</a:t>
            </a:r>
            <a:r>
              <a:rPr lang="zh-CN" altLang="en-US" dirty="0">
                <a:latin typeface="华文楷体" pitchFamily="2" charset="-122"/>
              </a:rPr>
              <a:t>完成检索课题的能力</a:t>
            </a:r>
            <a:r>
              <a:rPr lang="zh-CN" altLang="en-US" dirty="0" smtClean="0">
                <a:latin typeface="华文楷体" pitchFamily="2" charset="-122"/>
              </a:rPr>
              <a:t>；</a:t>
            </a:r>
            <a:endParaRPr lang="en-US" altLang="zh-CN" dirty="0" smtClean="0">
              <a:latin typeface="华文楷体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楷体" pitchFamily="2" charset="-122"/>
              </a:rPr>
              <a:t>培养学生</a:t>
            </a:r>
            <a:r>
              <a:rPr lang="zh-CN" altLang="en-US" dirty="0">
                <a:latin typeface="华文楷体" pitchFamily="2" charset="-122"/>
              </a:rPr>
              <a:t>良好信息</a:t>
            </a:r>
            <a:r>
              <a:rPr lang="zh-CN" altLang="en-US" dirty="0" smtClean="0">
                <a:latin typeface="华文楷体" pitchFamily="2" charset="-122"/>
              </a:rPr>
              <a:t>素养，终生学习、不断</a:t>
            </a:r>
            <a:r>
              <a:rPr lang="zh-CN" altLang="en-US" dirty="0">
                <a:latin typeface="华文楷体" pitchFamily="2" charset="-122"/>
              </a:rPr>
              <a:t>创新的能力</a:t>
            </a:r>
            <a:r>
              <a:rPr lang="zh-CN" altLang="en-US" dirty="0" smtClean="0">
                <a:latin typeface="华文楷体" pitchFamily="2" charset="-122"/>
              </a:rPr>
              <a:t>。</a:t>
            </a:r>
            <a:endParaRPr lang="en-US" altLang="zh-CN" dirty="0" smtClean="0">
              <a:latin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455890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915000" cy="4525963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《</a:t>
            </a:r>
            <a:r>
              <a:rPr lang="zh-CN" altLang="en-US" sz="2800" dirty="0" smtClean="0"/>
              <a:t>信息社会在行动：关于信息素质和终身学习的亚历山大宣言</a:t>
            </a:r>
            <a:r>
              <a:rPr lang="en-US" altLang="zh-CN" sz="2800" dirty="0" smtClean="0"/>
              <a:t>》Beacons of the Information Society: The Alexandria Proclamation on information Literacy and Lifelong Learning</a:t>
            </a:r>
          </a:p>
          <a:p>
            <a:pPr eaLnBrk="1" hangingPunct="1"/>
            <a:r>
              <a:rPr lang="zh-CN" altLang="en-US" sz="2800" dirty="0" smtClean="0"/>
              <a:t>信息素质和终身学习是信息社会的灯塔，照亮了通向发展、繁荣和自由之路。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1628775"/>
            <a:ext cx="2486025" cy="497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6535837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4968875" cy="8636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ea typeface="华文楷体" pitchFamily="2" charset="-122"/>
              </a:rPr>
              <a:t>课程的基本要求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40768"/>
            <a:ext cx="7772400" cy="4360863"/>
          </a:xfrm>
        </p:spPr>
        <p:txBody>
          <a:bodyPr/>
          <a:lstStyle/>
          <a:p>
            <a:pPr eaLnBrk="1" hangingPunct="1"/>
            <a:r>
              <a:rPr lang="zh-CN" altLang="en-US" sz="3600" dirty="0" smtClean="0"/>
              <a:t>了解图书馆丰富的馆藏资源</a:t>
            </a:r>
          </a:p>
          <a:p>
            <a:pPr eaLnBrk="1" hangingPunct="1"/>
            <a:r>
              <a:rPr lang="zh-CN" altLang="en-US" sz="3600" dirty="0" smtClean="0"/>
              <a:t>掌握科技文献的十大类型与特征</a:t>
            </a:r>
          </a:p>
          <a:p>
            <a:pPr eaLnBrk="1" hangingPunct="1"/>
            <a:r>
              <a:rPr lang="zh-CN" altLang="en-US" sz="3600" dirty="0" smtClean="0"/>
              <a:t>学会分析检索课题及主题词</a:t>
            </a:r>
          </a:p>
          <a:p>
            <a:pPr eaLnBrk="1" hangingPunct="1"/>
            <a:r>
              <a:rPr lang="zh-CN" altLang="en-US" sz="3600" dirty="0" smtClean="0"/>
              <a:t>掌握计算机检索的常用方法与技术</a:t>
            </a:r>
          </a:p>
          <a:p>
            <a:pPr eaLnBrk="1" hangingPunct="1"/>
            <a:r>
              <a:rPr lang="zh-CN" altLang="en-US" sz="3600" dirty="0" smtClean="0"/>
              <a:t>熟悉参考文献的标准著录格式</a:t>
            </a:r>
          </a:p>
        </p:txBody>
      </p:sp>
    </p:spTree>
    <p:extLst>
      <p:ext uri="{BB962C8B-B14F-4D97-AF65-F5344CB8AC3E}">
        <p14:creationId xmlns:p14="http://schemas.microsoft.com/office/powerpoint/2010/main" val="2821442816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4104456" cy="720725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课程的基本要求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268760"/>
            <a:ext cx="8126413" cy="4897437"/>
          </a:xfrm>
        </p:spPr>
        <p:txBody>
          <a:bodyPr/>
          <a:lstStyle/>
          <a:p>
            <a:pPr eaLnBrk="1" hangingPunct="1"/>
            <a:r>
              <a:rPr lang="zh-CN" altLang="en-US" sz="3400" dirty="0" smtClean="0"/>
              <a:t>熟悉本专业相关电子资源（包括文献数据库、学术期刊、网上资源）</a:t>
            </a:r>
          </a:p>
          <a:p>
            <a:pPr eaLnBrk="1" hangingPunct="1"/>
            <a:r>
              <a:rPr lang="zh-CN" altLang="en-US" sz="3400" dirty="0" smtClean="0"/>
              <a:t>了解查找原文的各种方法</a:t>
            </a:r>
          </a:p>
          <a:p>
            <a:pPr eaLnBrk="1" hangingPunct="1"/>
            <a:r>
              <a:rPr lang="zh-CN" altLang="en-US" sz="3400" dirty="0" smtClean="0"/>
              <a:t>能够使用网络完成信息检索的整个过程</a:t>
            </a:r>
          </a:p>
          <a:p>
            <a:pPr eaLnBrk="1" hangingPunct="1"/>
            <a:r>
              <a:rPr lang="zh-CN" altLang="en-US" sz="3400" dirty="0" smtClean="0"/>
              <a:t>做到能用科学的方法和先进的手段独立获取学习研究所需要的信息，并加以有效地利用，以提高自学能力和独立研究能力。</a:t>
            </a:r>
          </a:p>
        </p:txBody>
      </p:sp>
    </p:spTree>
    <p:extLst>
      <p:ext uri="{BB962C8B-B14F-4D97-AF65-F5344CB8AC3E}">
        <p14:creationId xmlns:p14="http://schemas.microsoft.com/office/powerpoint/2010/main" val="621371152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</p:bldLst>
  </p:timing>
</p:sld>
</file>

<file path=ppt/theme/theme1.xml><?xml version="1.0" encoding="utf-8"?>
<a:theme xmlns:a="http://schemas.openxmlformats.org/drawingml/2006/main" name="北航图书馆ppt模板">
  <a:themeElements>
    <a:clrScheme name="北航图书馆ppt模板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北航图书馆ppt模板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北航图书馆ppt模板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航图书馆ppt模板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航图书馆ppt模板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航图书馆ppt模板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航图书馆ppt模板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航图书馆ppt模板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航图书馆ppt模板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北航图书馆ppt模板">
  <a:themeElements>
    <a:clrScheme name="1_北航图书馆ppt模板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北航图书馆ppt模板">
      <a:majorFont>
        <a:latin typeface="Tahoma"/>
        <a:ea typeface="楷体_GB2312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北航图书馆ppt模板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北航图书馆ppt模板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北航图书馆ppt模板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北航图书馆ppt模板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北航图书馆ppt模板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北航图书馆ppt模板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北航图书馆ppt模板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8856</TotalTime>
  <Words>1788</Words>
  <Application>Microsoft Office PowerPoint</Application>
  <PresentationFormat>全屏显示(4:3)</PresentationFormat>
  <Paragraphs>147</Paragraphs>
  <Slides>31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北航图书馆ppt模板</vt:lpstr>
      <vt:lpstr>1_北航图书馆ppt模板</vt:lpstr>
      <vt:lpstr>信息检索与网络应用  Information Retrieval &amp; Internet  Application </vt:lpstr>
      <vt:lpstr>课程安排</vt:lpstr>
      <vt:lpstr>课程简介</vt:lpstr>
      <vt:lpstr>信息检索和利用的意义 </vt:lpstr>
      <vt:lpstr>课程要求与目标</vt:lpstr>
      <vt:lpstr>教学目的</vt:lpstr>
      <vt:lpstr>PowerPoint 演示文稿</vt:lpstr>
      <vt:lpstr>课程的基本要求</vt:lpstr>
      <vt:lpstr>课程的基本要求</vt:lpstr>
      <vt:lpstr>PowerPoint 演示文稿</vt:lpstr>
      <vt:lpstr>课件下载</vt:lpstr>
      <vt:lpstr>   驶入文献信息海洋                  —— 信息素养教育  </vt:lpstr>
      <vt:lpstr>主要内容</vt:lpstr>
      <vt:lpstr>一、信息素养到底是什么？</vt:lpstr>
      <vt:lpstr>一、信息素养到底是什么？</vt:lpstr>
      <vt:lpstr>一、信息素养到底是什么？</vt:lpstr>
      <vt:lpstr>PowerPoint 演示文稿</vt:lpstr>
      <vt:lpstr>PowerPoint 演示文稿</vt:lpstr>
      <vt:lpstr>二、如何判断已具备了信息素养呢？</vt:lpstr>
      <vt:lpstr>PowerPoint 演示文稿</vt:lpstr>
      <vt:lpstr>PowerPoint 演示文稿</vt:lpstr>
      <vt:lpstr>ACRL信息素养标准</vt:lpstr>
      <vt:lpstr>PowerPoint 演示文稿</vt:lpstr>
      <vt:lpstr>PowerPoint 演示文稿</vt:lpstr>
      <vt:lpstr>PowerPoint 演示文稿</vt:lpstr>
      <vt:lpstr>PowerPoint 演示文稿</vt:lpstr>
      <vt:lpstr>北京地区高校信息素质能力指标体系</vt:lpstr>
      <vt:lpstr>三、提高信息素养有哪些途径呢？ </vt:lpstr>
      <vt:lpstr>三、提高信息素养有哪些途径呢？ </vt:lpstr>
      <vt:lpstr>寻找，是一种执著 检索，是一门艺术 信息如海，真知如粟 众里寻她千百度                                                 Go </vt:lpstr>
      <vt:lpstr>课后练习</vt:lpstr>
    </vt:vector>
  </TitlesOfParts>
  <Company>Buaa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wengjn</dc:creator>
  <cp:lastModifiedBy>陈淑云</cp:lastModifiedBy>
  <cp:revision>380</cp:revision>
  <cp:lastPrinted>1601-01-01T00:00:00Z</cp:lastPrinted>
  <dcterms:created xsi:type="dcterms:W3CDTF">2007-12-24T14:48:48Z</dcterms:created>
  <dcterms:modified xsi:type="dcterms:W3CDTF">2016-09-21T08:18:52Z</dcterms:modified>
</cp:coreProperties>
</file>