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1"/>
  </p:notesMasterIdLst>
  <p:handoutMasterIdLst>
    <p:handoutMasterId r:id="rId62"/>
  </p:handoutMasterIdLst>
  <p:sldIdLst>
    <p:sldId id="301" r:id="rId2"/>
    <p:sldId id="429"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5" r:id="rId22"/>
    <p:sldId id="326" r:id="rId23"/>
    <p:sldId id="431" r:id="rId24"/>
    <p:sldId id="432" r:id="rId25"/>
    <p:sldId id="320" r:id="rId26"/>
    <p:sldId id="321" r:id="rId27"/>
    <p:sldId id="322" r:id="rId28"/>
    <p:sldId id="323" r:id="rId29"/>
    <p:sldId id="327" r:id="rId30"/>
    <p:sldId id="370" r:id="rId31"/>
    <p:sldId id="436" r:id="rId32"/>
    <p:sldId id="328" r:id="rId33"/>
    <p:sldId id="329" r:id="rId34"/>
    <p:sldId id="330" r:id="rId35"/>
    <p:sldId id="331" r:id="rId36"/>
    <p:sldId id="332" r:id="rId37"/>
    <p:sldId id="333" r:id="rId38"/>
    <p:sldId id="334" r:id="rId39"/>
    <p:sldId id="335" r:id="rId40"/>
    <p:sldId id="337" r:id="rId41"/>
    <p:sldId id="338" r:id="rId42"/>
    <p:sldId id="339" r:id="rId43"/>
    <p:sldId id="439" r:id="rId44"/>
    <p:sldId id="438" r:id="rId45"/>
    <p:sldId id="341" r:id="rId46"/>
    <p:sldId id="442" r:id="rId47"/>
    <p:sldId id="375" r:id="rId48"/>
    <p:sldId id="342" r:id="rId49"/>
    <p:sldId id="376" r:id="rId50"/>
    <p:sldId id="343" r:id="rId51"/>
    <p:sldId id="433" r:id="rId52"/>
    <p:sldId id="434" r:id="rId53"/>
    <p:sldId id="435" r:id="rId54"/>
    <p:sldId id="344" r:id="rId55"/>
    <p:sldId id="345" r:id="rId56"/>
    <p:sldId id="441" r:id="rId57"/>
    <p:sldId id="346" r:id="rId58"/>
    <p:sldId id="347" r:id="rId59"/>
    <p:sldId id="440" r:id="rId60"/>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宋体" charset="-122"/>
        <a:cs typeface="+mn-cs"/>
      </a:defRPr>
    </a:lvl1pPr>
    <a:lvl2pPr marL="457200" algn="l" rtl="0" fontAlgn="base">
      <a:spcBef>
        <a:spcPct val="0"/>
      </a:spcBef>
      <a:spcAft>
        <a:spcPct val="0"/>
      </a:spcAft>
      <a:defRPr sz="3200" kern="1200">
        <a:solidFill>
          <a:srgbClr val="000000"/>
        </a:solidFill>
        <a:latin typeface="Times New Roman" pitchFamily="18" charset="0"/>
        <a:ea typeface="宋体" charset="-122"/>
        <a:cs typeface="+mn-cs"/>
      </a:defRPr>
    </a:lvl2pPr>
    <a:lvl3pPr marL="914400" algn="l" rtl="0" fontAlgn="base">
      <a:spcBef>
        <a:spcPct val="0"/>
      </a:spcBef>
      <a:spcAft>
        <a:spcPct val="0"/>
      </a:spcAft>
      <a:defRPr sz="3200" kern="1200">
        <a:solidFill>
          <a:srgbClr val="000000"/>
        </a:solidFill>
        <a:latin typeface="Times New Roman" pitchFamily="18" charset="0"/>
        <a:ea typeface="宋体"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宋体"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宋体" charset="-122"/>
        <a:cs typeface="+mn-cs"/>
      </a:defRPr>
    </a:lvl5pPr>
    <a:lvl6pPr marL="2286000" algn="l" defTabSz="914400" rtl="0" eaLnBrk="1" latinLnBrk="0" hangingPunct="1">
      <a:defRPr sz="3200" kern="1200">
        <a:solidFill>
          <a:srgbClr val="000000"/>
        </a:solidFill>
        <a:latin typeface="Times New Roman" pitchFamily="18" charset="0"/>
        <a:ea typeface="宋体" charset="-122"/>
        <a:cs typeface="+mn-cs"/>
      </a:defRPr>
    </a:lvl6pPr>
    <a:lvl7pPr marL="2743200" algn="l" defTabSz="914400" rtl="0" eaLnBrk="1" latinLnBrk="0" hangingPunct="1">
      <a:defRPr sz="3200" kern="1200">
        <a:solidFill>
          <a:srgbClr val="000000"/>
        </a:solidFill>
        <a:latin typeface="Times New Roman" pitchFamily="18" charset="0"/>
        <a:ea typeface="宋体" charset="-122"/>
        <a:cs typeface="+mn-cs"/>
      </a:defRPr>
    </a:lvl7pPr>
    <a:lvl8pPr marL="3200400" algn="l" defTabSz="914400" rtl="0" eaLnBrk="1" latinLnBrk="0" hangingPunct="1">
      <a:defRPr sz="3200" kern="1200">
        <a:solidFill>
          <a:srgbClr val="000000"/>
        </a:solidFill>
        <a:latin typeface="Times New Roman" pitchFamily="18" charset="0"/>
        <a:ea typeface="宋体" charset="-122"/>
        <a:cs typeface="+mn-cs"/>
      </a:defRPr>
    </a:lvl8pPr>
    <a:lvl9pPr marL="3657600" algn="l" defTabSz="914400" rtl="0" eaLnBrk="1" latinLnBrk="0" hangingPunct="1">
      <a:defRPr sz="3200" kern="1200">
        <a:solidFill>
          <a:srgbClr val="000000"/>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FF3399"/>
    <a:srgbClr val="006600"/>
    <a:srgbClr val="F567E4"/>
    <a:srgbClr val="005A58"/>
    <a:srgbClr val="003300"/>
    <a:srgbClr val="FF0000"/>
    <a:srgbClr val="5E160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34" autoAdjust="0"/>
    <p:restoredTop sz="94660"/>
  </p:normalViewPr>
  <p:slideViewPr>
    <p:cSldViewPr snapToGrid="0">
      <p:cViewPr>
        <p:scale>
          <a:sx n="90" d="100"/>
          <a:sy n="90" d="100"/>
        </p:scale>
        <p:origin x="-1014" y="-78"/>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84.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83.wmf"/><Relationship Id="rId2" Type="http://schemas.openxmlformats.org/officeDocument/2006/relationships/image" Target="../media/image73.wmf"/><Relationship Id="rId16" Type="http://schemas.openxmlformats.org/officeDocument/2006/relationships/image" Target="../media/image87.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5" Type="http://schemas.openxmlformats.org/officeDocument/2006/relationships/image" Target="../media/image8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 Id="rId14"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png"/><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5.wmf"/><Relationship Id="rId4"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image" Target="../media/image164.wmf"/><Relationship Id="rId3" Type="http://schemas.openxmlformats.org/officeDocument/2006/relationships/image" Target="../media/image154.wmf"/><Relationship Id="rId7" Type="http://schemas.openxmlformats.org/officeDocument/2006/relationships/image" Target="../media/image158.wmf"/><Relationship Id="rId12" Type="http://schemas.openxmlformats.org/officeDocument/2006/relationships/image" Target="../media/image163.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11" Type="http://schemas.openxmlformats.org/officeDocument/2006/relationships/image" Target="../media/image162.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4" Type="http://schemas.openxmlformats.org/officeDocument/2006/relationships/image" Target="../media/image18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 Id="rId9" Type="http://schemas.openxmlformats.org/officeDocument/2006/relationships/image" Target="../media/image20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08.wmf"/><Relationship Id="rId1" Type="http://schemas.openxmlformats.org/officeDocument/2006/relationships/image" Target="../media/image210.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4" Type="http://schemas.openxmlformats.org/officeDocument/2006/relationships/image" Target="../media/image215.wmf"/><Relationship Id="rId9" Type="http://schemas.openxmlformats.org/officeDocument/2006/relationships/image" Target="../media/image22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5" Type="http://schemas.openxmlformats.org/officeDocument/2006/relationships/image" Target="../media/image237.wmf"/><Relationship Id="rId4" Type="http://schemas.openxmlformats.org/officeDocument/2006/relationships/image" Target="../media/image23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wmf"/><Relationship Id="rId4" Type="http://schemas.openxmlformats.org/officeDocument/2006/relationships/image" Target="../media/image24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5.wmf"/><Relationship Id="rId7" Type="http://schemas.openxmlformats.org/officeDocument/2006/relationships/image" Target="../media/image249.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255.wmf"/><Relationship Id="rId7" Type="http://schemas.openxmlformats.org/officeDocument/2006/relationships/image" Target="../media/image259.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5" Type="http://schemas.openxmlformats.org/officeDocument/2006/relationships/image" Target="../media/image257.wmf"/><Relationship Id="rId4" Type="http://schemas.openxmlformats.org/officeDocument/2006/relationships/image" Target="../media/image256.wmf"/><Relationship Id="rId9" Type="http://schemas.openxmlformats.org/officeDocument/2006/relationships/image" Target="../media/image26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image" Target="../media/image258.wmf"/><Relationship Id="rId3" Type="http://schemas.openxmlformats.org/officeDocument/2006/relationships/image" Target="../media/image264.wmf"/><Relationship Id="rId7" Type="http://schemas.openxmlformats.org/officeDocument/2006/relationships/image" Target="../media/image268.wmf"/><Relationship Id="rId12" Type="http://schemas.openxmlformats.org/officeDocument/2006/relationships/image" Target="../media/image257.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11" Type="http://schemas.openxmlformats.org/officeDocument/2006/relationships/image" Target="../media/image256.w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65.wmf"/><Relationship Id="rId9" Type="http://schemas.openxmlformats.org/officeDocument/2006/relationships/image" Target="../media/image27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A7281740-2941-4CFC-8928-D3F1D4D39C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B5518E0B-433A-452B-A08A-FAE68CFE68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A8D85B97-D6D4-42D8-ADB2-882DF169AA48}" type="slidenum">
              <a:rPr lang="en-US" altLang="zh-CN" smtClean="0">
                <a:ea typeface="宋体" charset="-122"/>
              </a:rPr>
              <a:pPr/>
              <a:t>14</a:t>
            </a:fld>
            <a:endParaRPr lang="en-US" altLang="zh-CN" smtClean="0">
              <a:ea typeface="宋体" charset="-122"/>
            </a:endParaRPr>
          </a:p>
        </p:txBody>
      </p:sp>
      <p:sp>
        <p:nvSpPr>
          <p:cNvPr id="102402" name="Rectangle 2"/>
          <p:cNvSpPr>
            <a:spLocks noGrp="1" noRot="1" noChangeAspect="1" noChangeArrowheads="1" noTextEdit="1"/>
          </p:cNvSpPr>
          <p:nvPr>
            <p:ph type="sldImg"/>
          </p:nvPr>
        </p:nvSpPr>
        <p:spPr>
          <a:xfrm>
            <a:off x="989013" y="684213"/>
            <a:ext cx="4878387" cy="3659187"/>
          </a:xfrm>
          <a:ln/>
        </p:spPr>
      </p:sp>
      <p:sp>
        <p:nvSpPr>
          <p:cNvPr id="102403" name="Rectangle 3"/>
          <p:cNvSpPr>
            <a:spLocks noGrp="1" noChangeArrowheads="1"/>
          </p:cNvSpPr>
          <p:nvPr>
            <p:ph type="body" idx="1"/>
          </p:nvPr>
        </p:nvSpPr>
        <p:spPr>
          <a:xfrm>
            <a:off x="914400" y="4573588"/>
            <a:ext cx="5029200" cy="4341812"/>
          </a:xfrm>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44F24529-1440-40BC-B324-A6481B39C497}"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D7B357AF-CB3B-4908-8C9E-1DC70783B3FB}"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FCC833F-D49A-4C0D-A9BE-3B5CA7C35ECF}"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5" y="39846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83"/>
          <p:cNvSpPr>
            <a:spLocks noGrp="1" noChangeArrowheads="1"/>
          </p:cNvSpPr>
          <p:nvPr>
            <p:ph type="sldNum" sz="quarter" idx="12"/>
          </p:nvPr>
        </p:nvSpPr>
        <p:spPr>
          <a:ln/>
        </p:spPr>
        <p:txBody>
          <a:bodyPr/>
          <a:lstStyle>
            <a:lvl1pPr>
              <a:defRPr/>
            </a:lvl1pPr>
          </a:lstStyle>
          <a:p>
            <a:pPr>
              <a:defRPr/>
            </a:pPr>
            <a:fld id="{011114CC-0265-400E-A79D-AD98C300DD8D}"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98463"/>
            <a:ext cx="8270875"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9DA13814-0A54-4369-B14E-847B187DD5D4}"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9592C49D-F22F-4556-8C2C-862C5A7E637B}"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9F3AB27A-249F-4D9E-AFA1-18691B5A589F}"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06720383-A526-4123-BC6F-F43212D26135}"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75E1F43E-9E4F-402E-B5F8-7C4FB4D44B29}"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027E7C44-E515-4F40-9D66-4D8E68B1ADB4}"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8F473112-9A16-4CD8-BE6C-CA4E0CF30AB5}"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C54D2CC3-2F95-4676-B15F-66BD8663542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99F2EA28-7579-40BE-A132-316C2B922DB0}"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58" name="Rectangle 1162"/>
          <p:cNvSpPr>
            <a:spLocks noChangeArrowheads="1"/>
          </p:cNvSpPr>
          <p:nvPr/>
        </p:nvSpPr>
        <p:spPr bwMode="auto">
          <a:xfrm>
            <a:off x="3357563" y="66675"/>
            <a:ext cx="5399087"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2</a:t>
            </a:r>
            <a:r>
              <a:rPr lang="zh-CN" altLang="en-US" sz="2000">
                <a:solidFill>
                  <a:srgbClr val="ED2B11"/>
                </a:solidFill>
                <a:latin typeface="隶书" pitchFamily="49" charset="-122"/>
                <a:ea typeface="隶书" pitchFamily="49" charset="-122"/>
              </a:rPr>
              <a:t>章 </a:t>
            </a:r>
            <a:r>
              <a:rPr lang="zh-CN" altLang="en-US" sz="2000" b="1">
                <a:solidFill>
                  <a:srgbClr val="ED2B11"/>
                </a:solidFill>
                <a:latin typeface="隶书" pitchFamily="49" charset="-122"/>
                <a:ea typeface="隶书" pitchFamily="49" charset="-122"/>
              </a:rPr>
              <a:t>电磁场的基本规律</a:t>
            </a:r>
          </a:p>
        </p:txBody>
      </p:sp>
      <p:sp>
        <p:nvSpPr>
          <p:cNvPr id="312460" name="Rectangle 1164"/>
          <p:cNvSpPr>
            <a:spLocks noChangeArrowheads="1"/>
          </p:cNvSpPr>
          <p:nvPr/>
        </p:nvSpPr>
        <p:spPr bwMode="auto">
          <a:xfrm>
            <a:off x="6418263" y="6581775"/>
            <a:ext cx="776287"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8830191F-7776-4FCA-AB6B-6D009D5CC134}"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6D4531FD-C554-4FFA-A18B-2D5B43AAFA41}" type="datetime10">
              <a:rPr lang="zh-CN" altLang="en-US" sz="1300" b="1">
                <a:solidFill>
                  <a:srgbClr val="003399"/>
                </a:solidFill>
                <a:latin typeface="Verdana" pitchFamily="34" charset="0"/>
                <a:ea typeface="宋体" pitchFamily="2" charset="-122"/>
              </a:rPr>
              <a:pPr>
                <a:defRPr/>
              </a:pPr>
              <a:t>12:01</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49" charset="-122"/>
            </a:endParaRPr>
          </a:p>
        </p:txBody>
      </p:sp>
      <p:sp>
        <p:nvSpPr>
          <p:cNvPr id="22543"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44"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FA114122-7670-411D-833C-5D8D8CF9D4F8}" type="slidenum">
              <a:rPr lang="en-US" altLang="zh-CN"/>
              <a:pPr>
                <a:defRPr/>
              </a:pPr>
              <a:t>‹#›</a:t>
            </a:fld>
            <a:endParaRPr lang="en-US" altLang="zh-CN"/>
          </a:p>
        </p:txBody>
      </p:sp>
      <p:pic>
        <p:nvPicPr>
          <p:cNvPr id="22548" name="Picture 1191" descr="buaa_1"/>
          <p:cNvPicPr>
            <a:picLocks noChangeAspect="1" noChangeArrowheads="1"/>
          </p:cNvPicPr>
          <p:nvPr/>
        </p:nvPicPr>
        <p:blipFill>
          <a:blip r:embed="rId17">
            <a:lum contrast="6000"/>
          </a:blip>
          <a:srcRect/>
          <a:stretch>
            <a:fillRect/>
          </a:stretch>
        </p:blipFill>
        <p:spPr bwMode="auto">
          <a:xfrm>
            <a:off x="430213" y="9525"/>
            <a:ext cx="1581150" cy="312738"/>
          </a:xfrm>
          <a:prstGeom prst="rect">
            <a:avLst/>
          </a:prstGeom>
          <a:noFill/>
          <a:ln w="9525">
            <a:noFill/>
            <a:miter lim="800000"/>
            <a:headEnd/>
            <a:tailEnd/>
          </a:ln>
        </p:spPr>
      </p:pic>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Tree>
  </p:cSld>
  <p:clrMap bg1="dk2" tx1="lt1" bg2="dk1"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72" r:id="rId12"/>
    <p:sldLayoutId id="2147483671" r:id="rId13"/>
  </p:sldLayoutIdLst>
  <p:transition/>
  <p:timing>
    <p:tnLst>
      <p:par>
        <p:cTn id="1" dur="indefinite" restart="never" nodeType="tmRoot"/>
      </p:par>
    </p:tnLst>
  </p:timing>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Arial" charset="0"/>
          <a:ea typeface="黑体" pitchFamily="49" charset="-122"/>
        </a:defRPr>
      </a:lvl2pPr>
      <a:lvl3pPr algn="ctr" rtl="0" eaLnBrk="0" fontAlgn="base" hangingPunct="0">
        <a:spcBef>
          <a:spcPct val="0"/>
        </a:spcBef>
        <a:spcAft>
          <a:spcPct val="0"/>
        </a:spcAft>
        <a:defRPr sz="4000">
          <a:solidFill>
            <a:srgbClr val="000000"/>
          </a:solidFill>
          <a:latin typeface="Arial" charset="0"/>
          <a:ea typeface="黑体" pitchFamily="49" charset="-122"/>
        </a:defRPr>
      </a:lvl3pPr>
      <a:lvl4pPr algn="ctr" rtl="0" eaLnBrk="0" fontAlgn="base" hangingPunct="0">
        <a:spcBef>
          <a:spcPct val="0"/>
        </a:spcBef>
        <a:spcAft>
          <a:spcPct val="0"/>
        </a:spcAft>
        <a:defRPr sz="4000">
          <a:solidFill>
            <a:srgbClr val="000000"/>
          </a:solidFill>
          <a:latin typeface="Arial" charset="0"/>
          <a:ea typeface="黑体" pitchFamily="49" charset="-122"/>
        </a:defRPr>
      </a:lvl4pPr>
      <a:lvl5pPr algn="ctr" rtl="0" eaLnBrk="0" fontAlgn="base" hangingPunct="0">
        <a:spcBef>
          <a:spcPct val="0"/>
        </a:spcBef>
        <a:spcAft>
          <a:spcPct val="0"/>
        </a:spcAft>
        <a:defRPr sz="4000">
          <a:solidFill>
            <a:srgbClr val="000000"/>
          </a:solidFill>
          <a:latin typeface="Arial" charset="0"/>
          <a:ea typeface="黑体" pitchFamily="49" charset="-122"/>
        </a:defRPr>
      </a:lvl5pPr>
      <a:lvl6pPr marL="457200" algn="ctr" rtl="0" fontAlgn="base">
        <a:spcBef>
          <a:spcPct val="0"/>
        </a:spcBef>
        <a:spcAft>
          <a:spcPct val="0"/>
        </a:spcAft>
        <a:defRPr sz="4000">
          <a:solidFill>
            <a:srgbClr val="000000"/>
          </a:solidFill>
          <a:latin typeface="Arial" charset="0"/>
          <a:ea typeface="黑体" pitchFamily="49" charset="-122"/>
        </a:defRPr>
      </a:lvl6pPr>
      <a:lvl7pPr marL="914400" algn="ctr" rtl="0" fontAlgn="base">
        <a:spcBef>
          <a:spcPct val="0"/>
        </a:spcBef>
        <a:spcAft>
          <a:spcPct val="0"/>
        </a:spcAft>
        <a:defRPr sz="4000">
          <a:solidFill>
            <a:srgbClr val="000000"/>
          </a:solidFill>
          <a:latin typeface="Arial" charset="0"/>
          <a:ea typeface="黑体" pitchFamily="49" charset="-122"/>
        </a:defRPr>
      </a:lvl7pPr>
      <a:lvl8pPr marL="1371600" algn="ctr" rtl="0" fontAlgn="base">
        <a:spcBef>
          <a:spcPct val="0"/>
        </a:spcBef>
        <a:spcAft>
          <a:spcPct val="0"/>
        </a:spcAft>
        <a:defRPr sz="4000">
          <a:solidFill>
            <a:srgbClr val="000000"/>
          </a:solidFill>
          <a:latin typeface="Arial" charset="0"/>
          <a:ea typeface="黑体" pitchFamily="49" charset="-122"/>
        </a:defRPr>
      </a:lvl8pPr>
      <a:lvl9pPr marL="1828800" algn="ctr" rtl="0" fontAlgn="base">
        <a:spcBef>
          <a:spcPct val="0"/>
        </a:spcBef>
        <a:spcAft>
          <a:spcPct val="0"/>
        </a:spcAft>
        <a:defRPr sz="4000">
          <a:solidFill>
            <a:srgbClr val="000000"/>
          </a:solidFill>
          <a:latin typeface="Arial" charset="0"/>
          <a:ea typeface="黑体" pitchFamily="49"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4.bin"/><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oleObject" Target="../embeddings/oleObject16.bin"/><Relationship Id="rId4" Type="http://schemas.openxmlformats.org/officeDocument/2006/relationships/oleObject" Target="../embeddings/oleObject15.bin"/><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oleObject" Target="../embeddings/oleObject26.bin"/><Relationship Id="rId5" Type="http://schemas.openxmlformats.org/officeDocument/2006/relationships/oleObject" Target="../embeddings/oleObject21.bin"/><Relationship Id="rId10" Type="http://schemas.openxmlformats.org/officeDocument/2006/relationships/oleObject" Target="../embeddings/oleObject25.bin"/><Relationship Id="rId4" Type="http://schemas.openxmlformats.org/officeDocument/2006/relationships/image" Target="../media/image36.png"/><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55.png"/><Relationship Id="rId4"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36.png"/><Relationship Id="rId7" Type="http://schemas.openxmlformats.org/officeDocument/2006/relationships/image" Target="../media/image61.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5.bin"/><Relationship Id="rId5" Type="http://schemas.openxmlformats.org/officeDocument/2006/relationships/image" Target="../media/image6.png"/><Relationship Id="rId10" Type="http://schemas.openxmlformats.org/officeDocument/2006/relationships/oleObject" Target="../embeddings/oleObject48.bin"/><Relationship Id="rId4" Type="http://schemas.openxmlformats.org/officeDocument/2006/relationships/oleObject" Target="../embeddings/oleObject44.bin"/><Relationship Id="rId9"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61.png"/><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1.png"/><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3.bin"/><Relationship Id="rId5" Type="http://schemas.openxmlformats.org/officeDocument/2006/relationships/image" Target="../media/image6.png"/><Relationship Id="rId10" Type="http://schemas.openxmlformats.org/officeDocument/2006/relationships/oleObject" Target="../embeddings/oleObject56.bin"/><Relationship Id="rId4" Type="http://schemas.openxmlformats.org/officeDocument/2006/relationships/image" Target="../media/image36.png"/><Relationship Id="rId9" Type="http://schemas.openxmlformats.org/officeDocument/2006/relationships/image" Target="../media/image6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oleObject" Target="../embeddings/oleObject70.bin"/><Relationship Id="rId18" Type="http://schemas.openxmlformats.org/officeDocument/2006/relationships/oleObject" Target="../embeddings/oleObject75.bin"/><Relationship Id="rId3" Type="http://schemas.openxmlformats.org/officeDocument/2006/relationships/oleObject" Target="../embeddings/oleObject60.bin"/><Relationship Id="rId7" Type="http://schemas.openxmlformats.org/officeDocument/2006/relationships/oleObject" Target="../embeddings/oleObject64.bin"/><Relationship Id="rId12" Type="http://schemas.openxmlformats.org/officeDocument/2006/relationships/oleObject" Target="../embeddings/oleObject69.bin"/><Relationship Id="rId17" Type="http://schemas.openxmlformats.org/officeDocument/2006/relationships/oleObject" Target="../embeddings/oleObject74.bin"/><Relationship Id="rId2" Type="http://schemas.openxmlformats.org/officeDocument/2006/relationships/slideLayout" Target="../slideLayouts/slideLayout2.xml"/><Relationship Id="rId16" Type="http://schemas.openxmlformats.org/officeDocument/2006/relationships/oleObject" Target="../embeddings/oleObject73.bin"/><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oleObject" Target="../embeddings/oleObject68.bin"/><Relationship Id="rId5" Type="http://schemas.openxmlformats.org/officeDocument/2006/relationships/oleObject" Target="../embeddings/oleObject62.bin"/><Relationship Id="rId15" Type="http://schemas.openxmlformats.org/officeDocument/2006/relationships/oleObject" Target="../embeddings/oleObject7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 Id="rId14"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 Id="rId9"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36.png"/><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5.bin"/><Relationship Id="rId5" Type="http://schemas.openxmlformats.org/officeDocument/2006/relationships/oleObject" Target="../embeddings/oleObject10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11.bin"/><Relationship Id="rId5" Type="http://schemas.openxmlformats.org/officeDocument/2006/relationships/image" Target="../media/image36.png"/><Relationship Id="rId4" Type="http://schemas.openxmlformats.org/officeDocument/2006/relationships/oleObject" Target="../embeddings/oleObject11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image" Target="../media/image125.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image" Target="../media/image61.png"/><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image" Target="../media/image6.png"/><Relationship Id="rId9" Type="http://schemas.openxmlformats.org/officeDocument/2006/relationships/oleObject" Target="../embeddings/oleObject11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oleObject" Target="../embeddings/oleObject128.bin"/><Relationship Id="rId3" Type="http://schemas.openxmlformats.org/officeDocument/2006/relationships/image" Target="../media/image61.png"/><Relationship Id="rId7" Type="http://schemas.openxmlformats.org/officeDocument/2006/relationships/oleObject" Target="../embeddings/oleObject122.bin"/><Relationship Id="rId12"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21.bin"/><Relationship Id="rId11" Type="http://schemas.openxmlformats.org/officeDocument/2006/relationships/oleObject" Target="../embeddings/oleObject126.bin"/><Relationship Id="rId5" Type="http://schemas.openxmlformats.org/officeDocument/2006/relationships/oleObject" Target="../embeddings/oleObject120.bin"/><Relationship Id="rId10" Type="http://schemas.openxmlformats.org/officeDocument/2006/relationships/oleObject" Target="../embeddings/oleObject125.bin"/><Relationship Id="rId4" Type="http://schemas.openxmlformats.org/officeDocument/2006/relationships/image" Target="../media/image36.png"/><Relationship Id="rId9" Type="http://schemas.openxmlformats.org/officeDocument/2006/relationships/oleObject" Target="../embeddings/oleObject12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image" Target="../media/image144.png"/><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30.bin"/><Relationship Id="rId5" Type="http://schemas.openxmlformats.org/officeDocument/2006/relationships/oleObject" Target="../embeddings/oleObject129.bin"/><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36.png"/><Relationship Id="rId5" Type="http://schemas.openxmlformats.org/officeDocument/2006/relationships/oleObject" Target="../embeddings/oleObject135.bin"/><Relationship Id="rId4" Type="http://schemas.openxmlformats.org/officeDocument/2006/relationships/oleObject" Target="../embeddings/oleObject134.bin"/></Relationships>
</file>

<file path=ppt/slides/_rels/slide3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oleObject" Target="../embeddings/oleObject146.bin"/><Relationship Id="rId3" Type="http://schemas.openxmlformats.org/officeDocument/2006/relationships/oleObject" Target="../embeddings/oleObject136.bin"/><Relationship Id="rId7" Type="http://schemas.openxmlformats.org/officeDocument/2006/relationships/oleObject" Target="../embeddings/oleObject140.bin"/><Relationship Id="rId12"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39.bin"/><Relationship Id="rId11" Type="http://schemas.openxmlformats.org/officeDocument/2006/relationships/oleObject" Target="../embeddings/oleObject144.bin"/><Relationship Id="rId5" Type="http://schemas.openxmlformats.org/officeDocument/2006/relationships/oleObject" Target="../embeddings/oleObject138.bin"/><Relationship Id="rId15" Type="http://schemas.openxmlformats.org/officeDocument/2006/relationships/oleObject" Target="../embeddings/oleObject148.bin"/><Relationship Id="rId10" Type="http://schemas.openxmlformats.org/officeDocument/2006/relationships/oleObject" Target="../embeddings/oleObject143.bin"/><Relationship Id="rId4" Type="http://schemas.openxmlformats.org/officeDocument/2006/relationships/oleObject" Target="../embeddings/oleObject137.bin"/><Relationship Id="rId9" Type="http://schemas.openxmlformats.org/officeDocument/2006/relationships/oleObject" Target="../embeddings/oleObject142.bin"/><Relationship Id="rId14" Type="http://schemas.openxmlformats.org/officeDocument/2006/relationships/oleObject" Target="../embeddings/oleObject14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oleObject" Target="../embeddings/oleObject149.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52.bin"/><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image" Target="../media/image61.png"/><Relationship Id="rId7" Type="http://schemas.openxmlformats.org/officeDocument/2006/relationships/image" Target="../media/image174.pn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56.bin"/><Relationship Id="rId5" Type="http://schemas.openxmlformats.org/officeDocument/2006/relationships/oleObject" Target="../embeddings/oleObject155.bin"/><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61.png"/><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0.png"/><Relationship Id="rId11" Type="http://schemas.openxmlformats.org/officeDocument/2006/relationships/oleObject" Target="../embeddings/oleObject163.bin"/><Relationship Id="rId5" Type="http://schemas.openxmlformats.org/officeDocument/2006/relationships/oleObject" Target="../embeddings/oleObject158.bin"/><Relationship Id="rId10" Type="http://schemas.openxmlformats.org/officeDocument/2006/relationships/oleObject" Target="../embeddings/oleObject162.bin"/><Relationship Id="rId4" Type="http://schemas.openxmlformats.org/officeDocument/2006/relationships/image" Target="../media/image36.png"/><Relationship Id="rId9" Type="http://schemas.openxmlformats.org/officeDocument/2006/relationships/oleObject" Target="../embeddings/oleObject16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image" Target="../media/image61.png"/><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65.bin"/><Relationship Id="rId5" Type="http://schemas.openxmlformats.org/officeDocument/2006/relationships/image" Target="../media/image6.png"/><Relationship Id="rId4" Type="http://schemas.openxmlformats.org/officeDocument/2006/relationships/oleObject" Target="../embeddings/oleObject164.bin"/></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oleObject" Target="../embeddings/oleObject168.bin"/></Relationships>
</file>

<file path=ppt/slides/_rels/slide4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75.bin"/><Relationship Id="rId5" Type="http://schemas.openxmlformats.org/officeDocument/2006/relationships/oleObject" Target="../embeddings/oleObject174.bin"/><Relationship Id="rId4" Type="http://schemas.openxmlformats.org/officeDocument/2006/relationships/oleObject" Target="../embeddings/oleObject173.bin"/><Relationship Id="rId9" Type="http://schemas.openxmlformats.org/officeDocument/2006/relationships/oleObject" Target="../embeddings/oleObject178.bin"/></Relationships>
</file>

<file path=ppt/slides/_rels/slide46.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image" Target="../media/image36.png"/><Relationship Id="rId7" Type="http://schemas.openxmlformats.org/officeDocument/2006/relationships/oleObject" Target="../embeddings/oleObject185.bin"/><Relationship Id="rId12"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84.bin"/><Relationship Id="rId11" Type="http://schemas.openxmlformats.org/officeDocument/2006/relationships/oleObject" Target="../embeddings/oleObject189.bin"/><Relationship Id="rId5" Type="http://schemas.openxmlformats.org/officeDocument/2006/relationships/oleObject" Target="../embeddings/oleObject183.bin"/><Relationship Id="rId10" Type="http://schemas.openxmlformats.org/officeDocument/2006/relationships/oleObject" Target="../embeddings/oleObject188.bin"/><Relationship Id="rId4" Type="http://schemas.openxmlformats.org/officeDocument/2006/relationships/oleObject" Target="../embeddings/oleObject182.bin"/><Relationship Id="rId9" Type="http://schemas.openxmlformats.org/officeDocument/2006/relationships/oleObject" Target="../embeddings/oleObject187.bin"/></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6.png"/><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image" Target="../media/image36.png"/><Relationship Id="rId7" Type="http://schemas.openxmlformats.org/officeDocument/2006/relationships/oleObject" Target="../embeddings/oleObject197.bin"/><Relationship Id="rId12"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96.bin"/><Relationship Id="rId11" Type="http://schemas.openxmlformats.org/officeDocument/2006/relationships/oleObject" Target="../embeddings/oleObject201.bin"/><Relationship Id="rId5" Type="http://schemas.openxmlformats.org/officeDocument/2006/relationships/oleObject" Target="../embeddings/oleObject195.bin"/><Relationship Id="rId10" Type="http://schemas.openxmlformats.org/officeDocument/2006/relationships/oleObject" Target="../embeddings/oleObject200.bin"/><Relationship Id="rId4" Type="http://schemas.openxmlformats.org/officeDocument/2006/relationships/oleObject" Target="../embeddings/oleObject194.bin"/><Relationship Id="rId9" Type="http://schemas.openxmlformats.org/officeDocument/2006/relationships/oleObject" Target="../embeddings/oleObject19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07.bin"/><Relationship Id="rId3" Type="http://schemas.openxmlformats.org/officeDocument/2006/relationships/image" Target="../media/image61.png"/><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05.bin"/><Relationship Id="rId5" Type="http://schemas.openxmlformats.org/officeDocument/2006/relationships/oleObject" Target="../embeddings/oleObject204.bin"/><Relationship Id="rId4" Type="http://schemas.openxmlformats.org/officeDocument/2006/relationships/oleObject" Target="../embeddings/oleObject203.bin"/><Relationship Id="rId9" Type="http://schemas.openxmlformats.org/officeDocument/2006/relationships/oleObject" Target="../embeddings/oleObject208.bin"/></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21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image" Target="../media/image230.png"/></Relationships>
</file>

<file path=ppt/slides/_rels/slide5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32.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6.bin"/><Relationship Id="rId3" Type="http://schemas.openxmlformats.org/officeDocument/2006/relationships/image" Target="../media/image6.png"/><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14.bin"/><Relationship Id="rId5" Type="http://schemas.openxmlformats.org/officeDocument/2006/relationships/oleObject" Target="../embeddings/oleObject213.bin"/><Relationship Id="rId4" Type="http://schemas.openxmlformats.org/officeDocument/2006/relationships/oleObject" Target="../embeddings/oleObject212.bin"/><Relationship Id="rId9" Type="http://schemas.openxmlformats.org/officeDocument/2006/relationships/image" Target="../media/image230.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image" Target="../media/image6.png"/><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19.bin"/><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5.bin"/><Relationship Id="rId5" Type="http://schemas.openxmlformats.org/officeDocument/2006/relationships/oleObject" Target="../embeddings/oleObject224.bin"/><Relationship Id="rId10" Type="http://schemas.openxmlformats.org/officeDocument/2006/relationships/image" Target="../media/image250.png"/><Relationship Id="rId4" Type="http://schemas.openxmlformats.org/officeDocument/2006/relationships/oleObject" Target="../embeddings/oleObject223.bin"/><Relationship Id="rId9" Type="http://schemas.openxmlformats.org/officeDocument/2006/relationships/oleObject" Target="../embeddings/oleObject228.bin"/></Relationships>
</file>

<file path=ppt/slides/_rels/slide56.xml.rels><?xml version="1.0" encoding="UTF-8" standalone="yes"?>
<Relationships xmlns="http://schemas.openxmlformats.org/package/2006/relationships"><Relationship Id="rId3" Type="http://schemas.openxmlformats.org/officeDocument/2006/relationships/image" Target="../media/image251.jpeg"/><Relationship Id="rId2" Type="http://schemas.openxmlformats.org/officeDocument/2006/relationships/hyperlink" Target="http://image.baidu.com/i?ct=503316480&amp;z=0&amp;tn=baiduimagedetail&amp;ipn=d&amp;word=%E5%90%8C%E8%BD%B4%E7%94%B5%E7%BC%86&amp;step_word=&amp;ie=utf-8&amp;in=15549&amp;cl=2&amp;lm=-1&amp;st=-1&amp;cs=1501404048,692962314&amp;os=4117482724,2697599280&amp;pn=24&amp;rn=1&amp;di=64287736260&amp;ln=1000&amp;fr=&amp;&amp;fmq=1413123924171_R&amp;ic=&amp;s=&amp;se=&amp;sme=0&amp;tab=&amp;width=&amp;height=&amp;face=&amp;is=&amp;istype=2&amp;ist=&amp;jit=&amp;objurl=http://b.img.youboy.com/20109/27/g3_6244878.jpg&amp;adpicid=0" TargetMode="External"/><Relationship Id="rId1" Type="http://schemas.openxmlformats.org/officeDocument/2006/relationships/slideLayout" Target="../slideLayouts/slideLayout7.xml"/><Relationship Id="rId5" Type="http://schemas.openxmlformats.org/officeDocument/2006/relationships/image" Target="../media/image252.jpeg"/><Relationship Id="rId4" Type="http://schemas.openxmlformats.org/officeDocument/2006/relationships/hyperlink" Target="http://image.baidu.com/i?ct=503316480&amp;z=0&amp;tn=baiduimagedetail&amp;ipn=d&amp;word=%E5%90%8C%E8%BD%B4%E7%94%B5%E7%BC%86&amp;step_word=&amp;ie=utf-8&amp;in=8009&amp;cl=2&amp;lm=-1&amp;st=-1&amp;cs=3236139987,2555987141&amp;os=3641716467,3835013148&amp;pn=18&amp;rn=1&amp;di=12344053370&amp;ln=1000&amp;fr=&amp;&amp;fmq=1413123924171_R&amp;ic=&amp;s=&amp;se=&amp;sme=0&amp;tab=&amp;width=&amp;height=&amp;face=&amp;is=&amp;istype=2&amp;ist=&amp;jit=&amp;objurl=http://www.expo800.com/hdwiki/dimages/5ef34ba2f8bc0de25ba9c9746e84be05.jpg&amp;adpicid=0" TargetMode="Externa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32.bin"/><Relationship Id="rId11" Type="http://schemas.openxmlformats.org/officeDocument/2006/relationships/oleObject" Target="../embeddings/oleObject237.bin"/><Relationship Id="rId5" Type="http://schemas.openxmlformats.org/officeDocument/2006/relationships/oleObject" Target="../embeddings/oleObject231.bin"/><Relationship Id="rId10" Type="http://schemas.openxmlformats.org/officeDocument/2006/relationships/oleObject" Target="../embeddings/oleObject236.bin"/><Relationship Id="rId4" Type="http://schemas.openxmlformats.org/officeDocument/2006/relationships/oleObject" Target="../embeddings/oleObject230.bin"/><Relationship Id="rId9" Type="http://schemas.openxmlformats.org/officeDocument/2006/relationships/oleObject" Target="../embeddings/oleObject23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43.bin"/><Relationship Id="rId13" Type="http://schemas.openxmlformats.org/officeDocument/2006/relationships/image" Target="../media/image272.png"/><Relationship Id="rId3" Type="http://schemas.openxmlformats.org/officeDocument/2006/relationships/oleObject" Target="../embeddings/oleObject238.bin"/><Relationship Id="rId7" Type="http://schemas.openxmlformats.org/officeDocument/2006/relationships/oleObject" Target="../embeddings/oleObject242.bin"/><Relationship Id="rId12" Type="http://schemas.openxmlformats.org/officeDocument/2006/relationships/oleObject" Target="../embeddings/oleObject247.bin"/><Relationship Id="rId2" Type="http://schemas.openxmlformats.org/officeDocument/2006/relationships/slideLayout" Target="../slideLayouts/slideLayout7.xml"/><Relationship Id="rId16" Type="http://schemas.openxmlformats.org/officeDocument/2006/relationships/oleObject" Target="../embeddings/oleObject250.bin"/><Relationship Id="rId1" Type="http://schemas.openxmlformats.org/officeDocument/2006/relationships/vmlDrawing" Target="../drawings/vmlDrawing50.vml"/><Relationship Id="rId6" Type="http://schemas.openxmlformats.org/officeDocument/2006/relationships/oleObject" Target="../embeddings/oleObject241.bin"/><Relationship Id="rId11" Type="http://schemas.openxmlformats.org/officeDocument/2006/relationships/oleObject" Target="../embeddings/oleObject246.bin"/><Relationship Id="rId5" Type="http://schemas.openxmlformats.org/officeDocument/2006/relationships/oleObject" Target="../embeddings/oleObject240.bin"/><Relationship Id="rId15" Type="http://schemas.openxmlformats.org/officeDocument/2006/relationships/oleObject" Target="../embeddings/oleObject249.bin"/><Relationship Id="rId10" Type="http://schemas.openxmlformats.org/officeDocument/2006/relationships/oleObject" Target="../embeddings/oleObject245.bin"/><Relationship Id="rId4" Type="http://schemas.openxmlformats.org/officeDocument/2006/relationships/oleObject" Target="../embeddings/oleObject239.bin"/><Relationship Id="rId9" Type="http://schemas.openxmlformats.org/officeDocument/2006/relationships/oleObject" Target="../embeddings/oleObject244.bin"/><Relationship Id="rId14" Type="http://schemas.openxmlformats.org/officeDocument/2006/relationships/oleObject" Target="../embeddings/oleObject24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hyperlink" Target="http://wenku.baidu.com/view/04da861cfc4ffe473368abb1.html" TargetMode="External"/><Relationship Id="rId3" Type="http://schemas.openxmlformats.org/officeDocument/2006/relationships/oleObject" Target="../embeddings/oleObject9.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60338" y="598488"/>
            <a:ext cx="8229600" cy="809625"/>
          </a:xfrm>
        </p:spPr>
        <p:txBody>
          <a:bodyPr/>
          <a:lstStyle/>
          <a:p>
            <a:pPr eaLnBrk="1" hangingPunct="1"/>
            <a:r>
              <a:rPr lang="zh-CN" altLang="en-US" sz="3200" b="1" smtClean="0">
                <a:solidFill>
                  <a:srgbClr val="002060"/>
                </a:solidFill>
                <a:latin typeface="幼圆" pitchFamily="49" charset="-122"/>
                <a:ea typeface="幼圆" pitchFamily="49" charset="-122"/>
              </a:rPr>
              <a:t>第二章  电磁场的基本规律</a:t>
            </a:r>
          </a:p>
        </p:txBody>
      </p:sp>
      <p:sp>
        <p:nvSpPr>
          <p:cNvPr id="59394" name="Text Box 3"/>
          <p:cNvSpPr txBox="1">
            <a:spLocks noChangeArrowheads="1"/>
          </p:cNvSpPr>
          <p:nvPr/>
        </p:nvSpPr>
        <p:spPr bwMode="auto">
          <a:xfrm>
            <a:off x="920750" y="1631950"/>
            <a:ext cx="7953375" cy="854075"/>
          </a:xfrm>
          <a:prstGeom prst="rect">
            <a:avLst/>
          </a:prstGeom>
          <a:noFill/>
          <a:ln w="9525">
            <a:noFill/>
            <a:miter lim="800000"/>
            <a:headEnd/>
            <a:tailEnd/>
          </a:ln>
        </p:spPr>
        <p:txBody>
          <a:bodyPr>
            <a:spAutoFit/>
          </a:bodyPr>
          <a:lstStyle/>
          <a:p>
            <a:pPr>
              <a:spcBef>
                <a:spcPct val="50000"/>
              </a:spcBef>
            </a:pPr>
            <a:r>
              <a:rPr lang="zh-CN" altLang="en-US" sz="2000" b="1">
                <a:solidFill>
                  <a:srgbClr val="006600"/>
                </a:solidFill>
                <a:latin typeface="幼圆" pitchFamily="49" charset="-122"/>
                <a:ea typeface="幼圆" pitchFamily="49" charset="-122"/>
              </a:rPr>
              <a:t>本章主要讲解电磁场理论基本理论和基本规律。</a:t>
            </a:r>
          </a:p>
          <a:p>
            <a:pPr>
              <a:spcBef>
                <a:spcPct val="50000"/>
              </a:spcBef>
            </a:pPr>
            <a:r>
              <a:rPr lang="zh-CN" altLang="en-US" sz="2000" b="1">
                <a:solidFill>
                  <a:srgbClr val="000099"/>
                </a:solidFill>
                <a:latin typeface="幼圆" pitchFamily="49" charset="-122"/>
                <a:ea typeface="幼圆" pitchFamily="49" charset="-122"/>
              </a:rPr>
              <a:t>主要内容包括：</a:t>
            </a:r>
          </a:p>
        </p:txBody>
      </p:sp>
      <p:sp>
        <p:nvSpPr>
          <p:cNvPr id="59395" name="Rectangle 4"/>
          <p:cNvSpPr>
            <a:spLocks noChangeArrowheads="1"/>
          </p:cNvSpPr>
          <p:nvPr/>
        </p:nvSpPr>
        <p:spPr bwMode="auto">
          <a:xfrm>
            <a:off x="2054225" y="2717800"/>
            <a:ext cx="5437188" cy="2835275"/>
          </a:xfrm>
          <a:prstGeom prst="rect">
            <a:avLst/>
          </a:prstGeom>
          <a:noFill/>
          <a:ln w="9525">
            <a:noFill/>
            <a:miter lim="800000"/>
            <a:headEnd/>
            <a:tailEnd/>
          </a:ln>
        </p:spPr>
        <p:txBody>
          <a:bodyPr>
            <a:spAutoFit/>
          </a:bodyPr>
          <a:lstStyle/>
          <a:p>
            <a:pPr>
              <a:lnSpc>
                <a:spcPct val="150000"/>
              </a:lnSpc>
              <a:buFont typeface="Wingdings" pitchFamily="2" charset="2"/>
              <a:buChar char="p"/>
            </a:pPr>
            <a:r>
              <a:rPr lang="en-US" altLang="zh-CN" sz="2000" dirty="0">
                <a:solidFill>
                  <a:srgbClr val="000099"/>
                </a:solidFill>
                <a:latin typeface="幼圆" pitchFamily="49" charset="-122"/>
                <a:ea typeface="幼圆" pitchFamily="49" charset="-122"/>
              </a:rPr>
              <a:t> </a:t>
            </a:r>
            <a:r>
              <a:rPr lang="zh-CN" altLang="en-US" sz="2000" b="1" dirty="0">
                <a:solidFill>
                  <a:srgbClr val="000099"/>
                </a:solidFill>
                <a:latin typeface="幼圆" pitchFamily="49" charset="-122"/>
                <a:ea typeface="幼圆" pitchFamily="49" charset="-122"/>
              </a:rPr>
              <a:t>电荷、电流及电荷守恒定律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静电场的基本规律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恒定磁场的基本规律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媒质的电磁特性：极化与磁化</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麦克斯韦方程组</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电磁场的边界条件</a:t>
            </a:r>
          </a:p>
        </p:txBody>
      </p:sp>
      <p:sp>
        <p:nvSpPr>
          <p:cNvPr id="59396" name="Text Box 5"/>
          <p:cNvSpPr txBox="1">
            <a:spLocks noChangeArrowheads="1"/>
          </p:cNvSpPr>
          <p:nvPr/>
        </p:nvSpPr>
        <p:spPr bwMode="auto">
          <a:xfrm>
            <a:off x="1128713" y="2466975"/>
            <a:ext cx="762000" cy="1016000"/>
          </a:xfrm>
          <a:prstGeom prst="rect">
            <a:avLst/>
          </a:prstGeom>
          <a:noFill/>
          <a:ln w="9525">
            <a:noFill/>
            <a:miter lim="800000"/>
            <a:headEnd/>
            <a:tailEnd/>
          </a:ln>
        </p:spPr>
        <p:txBody>
          <a:bodyPr>
            <a:spAutoFit/>
          </a:bodyPr>
          <a:lstStyle/>
          <a:p>
            <a:pPr algn="ctr">
              <a:spcBef>
                <a:spcPct val="50000"/>
              </a:spcBef>
            </a:pPr>
            <a:r>
              <a:rPr kumimoji="1" lang="en-US" altLang="zh-CN" sz="6000" i="1">
                <a:solidFill>
                  <a:srgbClr val="FF0000"/>
                </a:solidFill>
                <a:sym typeface="Wingdings" pitchFamily="2" charset="2"/>
              </a:rPr>
              <a:t></a:t>
            </a:r>
            <a:endParaRPr kumimoji="1" lang="en-US" altLang="zh-CN" sz="6000" i="1">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1438710" y="4938104"/>
            <a:ext cx="3759199" cy="768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Times New Roman" pitchFamily="18" charset="0"/>
              <a:cs typeface="Times New Roman" pitchFamily="18" charset="0"/>
            </a:endParaRPr>
          </a:p>
        </p:txBody>
      </p:sp>
      <p:sp>
        <p:nvSpPr>
          <p:cNvPr id="16" name="圆角矩形 15"/>
          <p:cNvSpPr/>
          <p:nvPr/>
        </p:nvSpPr>
        <p:spPr bwMode="auto">
          <a:xfrm>
            <a:off x="2042161" y="3527756"/>
            <a:ext cx="3759199" cy="768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Times New Roman" pitchFamily="18" charset="0"/>
              <a:cs typeface="Times New Roman" pitchFamily="18" charset="0"/>
            </a:endParaRPr>
          </a:p>
        </p:txBody>
      </p:sp>
      <p:sp>
        <p:nvSpPr>
          <p:cNvPr id="7183" name="Text Box 2"/>
          <p:cNvSpPr txBox="1">
            <a:spLocks noChangeArrowheads="1"/>
          </p:cNvSpPr>
          <p:nvPr/>
        </p:nvSpPr>
        <p:spPr bwMode="auto">
          <a:xfrm>
            <a:off x="495417" y="4482174"/>
            <a:ext cx="4895850" cy="461665"/>
          </a:xfrm>
          <a:prstGeom prst="rect">
            <a:avLst/>
          </a:prstGeom>
          <a:noFill/>
          <a:ln w="9525" algn="ctr">
            <a:noFill/>
            <a:miter lim="800000"/>
            <a:headEnd/>
            <a:tailEnd/>
          </a:ln>
        </p:spPr>
        <p:txBody>
          <a:bodyPr>
            <a:spAutoFit/>
          </a:bodyPr>
          <a:lstStyle/>
          <a:p>
            <a:pPr algn="just">
              <a:lnSpc>
                <a:spcPct val="120000"/>
              </a:lnSpc>
              <a:spcBef>
                <a:spcPct val="50000"/>
              </a:spcBef>
            </a:pPr>
            <a:r>
              <a:rPr kumimoji="1" lang="zh-CN" altLang="en-US" sz="2000" b="1">
                <a:solidFill>
                  <a:srgbClr val="000099"/>
                </a:solidFill>
                <a:ea typeface="幼圆" pitchFamily="49" charset="-122"/>
                <a:cs typeface="Times New Roman" pitchFamily="18" charset="0"/>
              </a:rPr>
              <a:t>通过体积内任意截面积 </a:t>
            </a:r>
            <a:r>
              <a:rPr kumimoji="1" lang="en-US" altLang="zh-CN" sz="2000" b="1" i="1">
                <a:solidFill>
                  <a:srgbClr val="000099"/>
                </a:solidFill>
                <a:ea typeface="幼圆" pitchFamily="49" charset="-122"/>
                <a:cs typeface="Times New Roman" pitchFamily="18" charset="0"/>
              </a:rPr>
              <a:t>S </a:t>
            </a:r>
            <a:r>
              <a:rPr kumimoji="1" lang="zh-CN" altLang="en-US" sz="2000" b="1">
                <a:solidFill>
                  <a:srgbClr val="000099"/>
                </a:solidFill>
                <a:ea typeface="幼圆" pitchFamily="49" charset="-122"/>
                <a:cs typeface="Times New Roman" pitchFamily="18" charset="0"/>
              </a:rPr>
              <a:t>的电流：</a:t>
            </a:r>
          </a:p>
        </p:txBody>
      </p:sp>
      <p:sp>
        <p:nvSpPr>
          <p:cNvPr id="7184" name="Text Box 3"/>
          <p:cNvSpPr txBox="1">
            <a:spLocks noChangeArrowheads="1"/>
          </p:cNvSpPr>
          <p:nvPr/>
        </p:nvSpPr>
        <p:spPr bwMode="auto">
          <a:xfrm>
            <a:off x="222250" y="1027113"/>
            <a:ext cx="8305800" cy="492443"/>
          </a:xfrm>
          <a:prstGeom prst="rect">
            <a:avLst/>
          </a:prstGeom>
          <a:noFill/>
          <a:ln w="9525" algn="ctr">
            <a:noFill/>
            <a:miter lim="800000"/>
            <a:headEnd/>
            <a:tailEnd/>
          </a:ln>
        </p:spPr>
        <p:txBody>
          <a:bodyPr>
            <a:spAutoFit/>
          </a:bodyPr>
          <a:lstStyle/>
          <a:p>
            <a:pPr algn="just">
              <a:lnSpc>
                <a:spcPct val="130000"/>
              </a:lnSpc>
              <a:spcBef>
                <a:spcPct val="20000"/>
              </a:spcBef>
            </a:pPr>
            <a:r>
              <a:rPr kumimoji="1" lang="zh-CN" altLang="en-US" sz="2000" b="1" dirty="0">
                <a:solidFill>
                  <a:srgbClr val="000099"/>
                </a:solidFill>
                <a:ea typeface="幼圆" pitchFamily="49" charset="-122"/>
                <a:cs typeface="Times New Roman" pitchFamily="18" charset="0"/>
              </a:rPr>
              <a:t>　带电粒子密度为</a:t>
            </a:r>
            <a:r>
              <a:rPr kumimoji="1" lang="en-US" altLang="zh-CN" sz="2000" b="1" i="1" dirty="0">
                <a:solidFill>
                  <a:srgbClr val="000099"/>
                </a:solidFill>
                <a:ea typeface="幼圆" pitchFamily="49" charset="-122"/>
                <a:cs typeface="Times New Roman" pitchFamily="18" charset="0"/>
              </a:rPr>
              <a:t>N</a:t>
            </a:r>
            <a:r>
              <a:rPr kumimoji="1" lang="zh-CN" altLang="en-US" sz="2000" b="1" dirty="0">
                <a:solidFill>
                  <a:srgbClr val="000099"/>
                </a:solidFill>
                <a:ea typeface="幼圆" pitchFamily="49" charset="-122"/>
                <a:cs typeface="Times New Roman" pitchFamily="18" charset="0"/>
              </a:rPr>
              <a:t>，粒子电量</a:t>
            </a:r>
            <a:r>
              <a:rPr kumimoji="1" lang="en-US" altLang="zh-CN" sz="2000" b="1" i="1" dirty="0">
                <a:solidFill>
                  <a:srgbClr val="000099"/>
                </a:solidFill>
                <a:ea typeface="幼圆" pitchFamily="49" charset="-122"/>
                <a:cs typeface="Times New Roman" pitchFamily="18" charset="0"/>
              </a:rPr>
              <a:t>q</a:t>
            </a:r>
            <a:r>
              <a:rPr kumimoji="1" lang="zh-CN" altLang="en-US" sz="2000" b="1" dirty="0">
                <a:solidFill>
                  <a:srgbClr val="000099"/>
                </a:solidFill>
                <a:ea typeface="幼圆" pitchFamily="49" charset="-122"/>
                <a:cs typeface="Times New Roman" pitchFamily="18" charset="0"/>
              </a:rPr>
              <a:t>，运动速度</a:t>
            </a:r>
            <a:r>
              <a:rPr kumimoji="1" lang="en-US" altLang="zh-CN" sz="2000" b="1" i="1" dirty="0">
                <a:solidFill>
                  <a:srgbClr val="000099"/>
                </a:solidFill>
                <a:ea typeface="幼圆" pitchFamily="49" charset="-122"/>
                <a:cs typeface="Times New Roman" pitchFamily="18" charset="0"/>
              </a:rPr>
              <a:t>v</a:t>
            </a:r>
            <a:r>
              <a:rPr kumimoji="1" lang="zh-CN" altLang="en-US" sz="2000" b="1" dirty="0">
                <a:solidFill>
                  <a:srgbClr val="000099"/>
                </a:solidFill>
                <a:ea typeface="幼圆" pitchFamily="49" charset="-122"/>
                <a:cs typeface="Times New Roman" pitchFamily="18" charset="0"/>
              </a:rPr>
              <a:t>，选取如图柱体。</a:t>
            </a:r>
          </a:p>
        </p:txBody>
      </p:sp>
      <p:graphicFrame>
        <p:nvGraphicFramePr>
          <p:cNvPr id="405508" name="Object 4"/>
          <p:cNvGraphicFramePr>
            <a:graphicFrameLocks noChangeAspect="1"/>
          </p:cNvGraphicFramePr>
          <p:nvPr/>
        </p:nvGraphicFramePr>
        <p:xfrm>
          <a:off x="2070100" y="2051050"/>
          <a:ext cx="5219700" cy="500063"/>
        </p:xfrm>
        <a:graphic>
          <a:graphicData uri="http://schemas.openxmlformats.org/presentationml/2006/ole">
            <p:oleObj spid="_x0000_s7170" name="Equation" r:id="rId3" imgW="2616120" imgH="253800" progId="Equation.DSMT4">
              <p:embed/>
            </p:oleObj>
          </a:graphicData>
        </a:graphic>
      </p:graphicFrame>
      <p:sp>
        <p:nvSpPr>
          <p:cNvPr id="405509" name="Text Box 5"/>
          <p:cNvSpPr txBox="1">
            <a:spLocks noChangeArrowheads="1"/>
          </p:cNvSpPr>
          <p:nvPr/>
        </p:nvSpPr>
        <p:spPr bwMode="auto">
          <a:xfrm>
            <a:off x="566854" y="5768049"/>
            <a:ext cx="4591050" cy="431800"/>
          </a:xfrm>
          <a:prstGeom prst="rect">
            <a:avLst/>
          </a:prstGeom>
          <a:noFill/>
          <a:ln w="9525" algn="ctr">
            <a:noFill/>
            <a:miter lim="800000"/>
            <a:headEnd/>
            <a:tailEnd/>
          </a:ln>
        </p:spPr>
        <p:txBody>
          <a:bodyPr>
            <a:spAutoFit/>
          </a:bodyPr>
          <a:lstStyle/>
          <a:p>
            <a:pPr algn="just">
              <a:lnSpc>
                <a:spcPct val="110000"/>
              </a:lnSpc>
              <a:spcBef>
                <a:spcPct val="50000"/>
              </a:spcBef>
            </a:pPr>
            <a:r>
              <a:rPr kumimoji="1" lang="zh-CN" altLang="en-US" sz="2000" b="1">
                <a:solidFill>
                  <a:srgbClr val="000099"/>
                </a:solidFill>
                <a:ea typeface="幼圆" pitchFamily="49" charset="-122"/>
                <a:cs typeface="Times New Roman" pitchFamily="18" charset="0"/>
              </a:rPr>
              <a:t>其中：  为曲面 </a:t>
            </a:r>
            <a:r>
              <a:rPr kumimoji="1" lang="en-US" altLang="zh-CN" sz="2000" b="1" i="1">
                <a:solidFill>
                  <a:srgbClr val="000099"/>
                </a:solidFill>
                <a:ea typeface="幼圆" pitchFamily="49" charset="-122"/>
                <a:cs typeface="Times New Roman" pitchFamily="18" charset="0"/>
              </a:rPr>
              <a:t>S </a:t>
            </a:r>
            <a:r>
              <a:rPr kumimoji="1" lang="zh-CN" altLang="en-US" sz="2000" b="1">
                <a:solidFill>
                  <a:srgbClr val="000099"/>
                </a:solidFill>
                <a:ea typeface="幼圆" pitchFamily="49" charset="-122"/>
                <a:cs typeface="Times New Roman" pitchFamily="18" charset="0"/>
              </a:rPr>
              <a:t>的法向单位矢量。</a:t>
            </a:r>
          </a:p>
        </p:txBody>
      </p:sp>
      <p:graphicFrame>
        <p:nvGraphicFramePr>
          <p:cNvPr id="405510" name="Object 6"/>
          <p:cNvGraphicFramePr>
            <a:graphicFrameLocks noChangeAspect="1"/>
          </p:cNvGraphicFramePr>
          <p:nvPr/>
        </p:nvGraphicFramePr>
        <p:xfrm>
          <a:off x="5092959" y="2631448"/>
          <a:ext cx="2236787" cy="723900"/>
        </p:xfrm>
        <a:graphic>
          <a:graphicData uri="http://schemas.openxmlformats.org/presentationml/2006/ole">
            <p:oleObj spid="_x0000_s7171" name="Equation" r:id="rId4" imgW="1041120" imgH="342720" progId="Equation.DSMT4">
              <p:embed/>
            </p:oleObj>
          </a:graphicData>
        </a:graphic>
      </p:graphicFrame>
      <p:graphicFrame>
        <p:nvGraphicFramePr>
          <p:cNvPr id="405511" name="Object 7"/>
          <p:cNvGraphicFramePr>
            <a:graphicFrameLocks noChangeAspect="1"/>
          </p:cNvGraphicFramePr>
          <p:nvPr/>
        </p:nvGraphicFramePr>
        <p:xfrm>
          <a:off x="1557454" y="5001286"/>
          <a:ext cx="3575050" cy="665163"/>
        </p:xfrm>
        <a:graphic>
          <a:graphicData uri="http://schemas.openxmlformats.org/presentationml/2006/ole">
            <p:oleObj spid="_x0000_s7172" name="Equation" r:id="rId5" imgW="1612800" imgH="304560" progId="Equation.DSMT4">
              <p:embed/>
            </p:oleObj>
          </a:graphicData>
        </a:graphic>
      </p:graphicFrame>
      <p:sp>
        <p:nvSpPr>
          <p:cNvPr id="7186" name="Rectangle 9"/>
          <p:cNvSpPr>
            <a:spLocks noChangeArrowheads="1"/>
          </p:cNvSpPr>
          <p:nvPr/>
        </p:nvSpPr>
        <p:spPr bwMode="auto">
          <a:xfrm>
            <a:off x="315913" y="482600"/>
            <a:ext cx="2944812" cy="457200"/>
          </a:xfrm>
          <a:prstGeom prst="rect">
            <a:avLst/>
          </a:prstGeom>
          <a:noFill/>
          <a:ln w="9525">
            <a:noFill/>
            <a:miter lim="800000"/>
            <a:headEnd/>
            <a:tailEnd/>
          </a:ln>
        </p:spPr>
        <p:txBody>
          <a:bodyPr>
            <a:spAutoFit/>
          </a:bodyPr>
          <a:lstStyle/>
          <a:p>
            <a:pPr>
              <a:buFontTx/>
              <a:buBlip>
                <a:blip r:embed="rId6"/>
              </a:buBlip>
            </a:pPr>
            <a:r>
              <a:rPr kumimoji="1" lang="en-US" altLang="zh-CN" sz="2400" b="1">
                <a:solidFill>
                  <a:srgbClr val="FF0000"/>
                </a:solidFill>
                <a:ea typeface="黑体" pitchFamily="49" charset="-122"/>
                <a:cs typeface="Times New Roman" pitchFamily="18" charset="0"/>
              </a:rPr>
              <a:t> </a:t>
            </a:r>
            <a:r>
              <a:rPr kumimoji="1" lang="zh-CN" altLang="en-US" sz="2400" b="1">
                <a:solidFill>
                  <a:srgbClr val="FF0000"/>
                </a:solidFill>
                <a:ea typeface="黑体" pitchFamily="49" charset="-122"/>
                <a:cs typeface="Times New Roman" pitchFamily="18" charset="0"/>
              </a:rPr>
              <a:t>体电流密度</a:t>
            </a:r>
            <a:endParaRPr kumimoji="1" lang="zh-CN" altLang="en-US" sz="2200" b="1">
              <a:solidFill>
                <a:srgbClr val="FF0000"/>
              </a:solidFill>
              <a:ea typeface="幼圆" pitchFamily="49" charset="-122"/>
              <a:cs typeface="Times New Roman" pitchFamily="18" charset="0"/>
            </a:endParaRPr>
          </a:p>
        </p:txBody>
      </p:sp>
      <p:graphicFrame>
        <p:nvGraphicFramePr>
          <p:cNvPr id="405514" name="Object 10"/>
          <p:cNvGraphicFramePr>
            <a:graphicFrameLocks noChangeAspect="1"/>
          </p:cNvGraphicFramePr>
          <p:nvPr/>
        </p:nvGraphicFramePr>
        <p:xfrm>
          <a:off x="1321578" y="5753612"/>
          <a:ext cx="280987" cy="415925"/>
        </p:xfrm>
        <a:graphic>
          <a:graphicData uri="http://schemas.openxmlformats.org/presentationml/2006/ole">
            <p:oleObj spid="_x0000_s7174" name="Equation" r:id="rId7" imgW="126720" imgH="190440" progId="Equation.DSMT4">
              <p:embed/>
            </p:oleObj>
          </a:graphicData>
        </a:graphic>
      </p:graphicFrame>
      <p:graphicFrame>
        <p:nvGraphicFramePr>
          <p:cNvPr id="405515" name="Object 11"/>
          <p:cNvGraphicFramePr>
            <a:graphicFrameLocks noChangeAspect="1"/>
          </p:cNvGraphicFramePr>
          <p:nvPr/>
        </p:nvGraphicFramePr>
        <p:xfrm>
          <a:off x="2044700" y="3488068"/>
          <a:ext cx="3679825" cy="823913"/>
        </p:xfrm>
        <a:graphic>
          <a:graphicData uri="http://schemas.openxmlformats.org/presentationml/2006/ole">
            <p:oleObj spid="_x0000_s7175" name="Equation" r:id="rId8" imgW="1777680" imgH="406080" progId="Equation.DSMT4">
              <p:embed/>
            </p:oleObj>
          </a:graphicData>
        </a:graphic>
      </p:graphicFrame>
      <p:sp>
        <p:nvSpPr>
          <p:cNvPr id="7187" name="Rectangle 13"/>
          <p:cNvSpPr>
            <a:spLocks noChangeArrowheads="1"/>
          </p:cNvSpPr>
          <p:nvPr/>
        </p:nvSpPr>
        <p:spPr bwMode="auto">
          <a:xfrm>
            <a:off x="422275" y="1604963"/>
            <a:ext cx="8302625" cy="892175"/>
          </a:xfrm>
          <a:prstGeom prst="rect">
            <a:avLst/>
          </a:prstGeom>
          <a:noFill/>
          <a:ln w="9525">
            <a:noFill/>
            <a:miter lim="800000"/>
            <a:headEnd/>
            <a:tailEnd/>
          </a:ln>
        </p:spPr>
        <p:txBody>
          <a:bodyPr>
            <a:spAutoFit/>
          </a:bodyPr>
          <a:lstStyle/>
          <a:p>
            <a:pPr>
              <a:lnSpc>
                <a:spcPct val="130000"/>
              </a:lnSpc>
              <a:spcBef>
                <a:spcPct val="20000"/>
              </a:spcBef>
            </a:pPr>
            <a:r>
              <a:rPr kumimoji="1" lang="en-US" altLang="zh-CN" sz="2000" b="1" dirty="0">
                <a:solidFill>
                  <a:srgbClr val="0000CC"/>
                </a:solidFill>
                <a:ea typeface="幼圆" pitchFamily="49" charset="-122"/>
                <a:cs typeface="Times New Roman" pitchFamily="18" charset="0"/>
              </a:rPr>
              <a:t> </a:t>
            </a:r>
            <a:r>
              <a:rPr kumimoji="1" lang="zh-CN" altLang="en-US" sz="2000" b="1" dirty="0">
                <a:solidFill>
                  <a:srgbClr val="000099"/>
                </a:solidFill>
                <a:ea typeface="幼圆" pitchFamily="49" charset="-122"/>
                <a:cs typeface="Times New Roman" pitchFamily="18" charset="0"/>
              </a:rPr>
              <a:t>则</a:t>
            </a:r>
            <a:r>
              <a:rPr kumimoji="1" lang="el-GR" altLang="zh-CN" sz="2000" b="1" dirty="0">
                <a:solidFill>
                  <a:srgbClr val="000099"/>
                </a:solidFill>
                <a:ea typeface="幼圆" pitchFamily="49" charset="-122"/>
                <a:cs typeface="Times New Roman" pitchFamily="18" charset="0"/>
              </a:rPr>
              <a:t>Δ</a:t>
            </a:r>
            <a:r>
              <a:rPr kumimoji="1" lang="en-US" altLang="zh-CN" sz="2000" b="1" dirty="0">
                <a:solidFill>
                  <a:srgbClr val="000099"/>
                </a:solidFill>
                <a:ea typeface="幼圆" pitchFamily="49" charset="-122"/>
                <a:cs typeface="Times New Roman" pitchFamily="18" charset="0"/>
              </a:rPr>
              <a:t>t </a:t>
            </a:r>
            <a:r>
              <a:rPr kumimoji="1" lang="zh-CN" altLang="en-US" sz="2000" b="1" dirty="0">
                <a:solidFill>
                  <a:srgbClr val="000099"/>
                </a:solidFill>
                <a:ea typeface="幼圆" pitchFamily="49" charset="-122"/>
                <a:cs typeface="Times New Roman" pitchFamily="18" charset="0"/>
              </a:rPr>
              <a:t>时间内，柱体中所有带电粒子经</a:t>
            </a:r>
            <a:r>
              <a:rPr kumimoji="1" lang="el-GR" altLang="zh-CN" sz="2000" b="1" dirty="0">
                <a:solidFill>
                  <a:srgbClr val="000099"/>
                </a:solidFill>
                <a:ea typeface="幼圆" pitchFamily="49" charset="-122"/>
                <a:cs typeface="Times New Roman" pitchFamily="18" charset="0"/>
              </a:rPr>
              <a:t>Δ </a:t>
            </a:r>
            <a:r>
              <a:rPr kumimoji="1" lang="en-US" altLang="zh-CN" sz="2000" b="1" i="1" dirty="0">
                <a:solidFill>
                  <a:srgbClr val="000099"/>
                </a:solidFill>
                <a:ea typeface="幼圆" pitchFamily="49" charset="-122"/>
                <a:cs typeface="Times New Roman" pitchFamily="18" charset="0"/>
              </a:rPr>
              <a:t>S</a:t>
            </a:r>
            <a:r>
              <a:rPr kumimoji="1" lang="en-US" altLang="zh-CN" sz="2000" b="1" dirty="0">
                <a:solidFill>
                  <a:srgbClr val="000099"/>
                </a:solidFill>
                <a:ea typeface="幼圆" pitchFamily="49" charset="-122"/>
                <a:cs typeface="Times New Roman" pitchFamily="18" charset="0"/>
              </a:rPr>
              <a:t> </a:t>
            </a:r>
            <a:r>
              <a:rPr kumimoji="1" lang="zh-CN" altLang="en-US" sz="2000" b="1" dirty="0">
                <a:solidFill>
                  <a:srgbClr val="000099"/>
                </a:solidFill>
                <a:ea typeface="幼圆" pitchFamily="49" charset="-122"/>
                <a:cs typeface="Times New Roman" pitchFamily="18" charset="0"/>
              </a:rPr>
              <a:t>流出，即 </a:t>
            </a:r>
            <a:r>
              <a:rPr kumimoji="1" lang="el-GR" altLang="zh-CN" sz="2000" b="1" dirty="0">
                <a:solidFill>
                  <a:srgbClr val="000099"/>
                </a:solidFill>
                <a:ea typeface="幼圆" pitchFamily="49" charset="-122"/>
                <a:cs typeface="Times New Roman" pitchFamily="18" charset="0"/>
              </a:rPr>
              <a:t>Δ </a:t>
            </a:r>
            <a:r>
              <a:rPr kumimoji="1" lang="en-US" altLang="zh-CN" sz="2000" b="1" i="1" dirty="0">
                <a:solidFill>
                  <a:srgbClr val="000099"/>
                </a:solidFill>
                <a:ea typeface="幼圆" pitchFamily="49" charset="-122"/>
                <a:cs typeface="Times New Roman" pitchFamily="18" charset="0"/>
              </a:rPr>
              <a:t>t </a:t>
            </a:r>
            <a:r>
              <a:rPr kumimoji="1" lang="zh-CN" altLang="en-US" sz="2000" b="1" dirty="0">
                <a:solidFill>
                  <a:srgbClr val="000099"/>
                </a:solidFill>
                <a:ea typeface="幼圆" pitchFamily="49" charset="-122"/>
                <a:cs typeface="Times New Roman" pitchFamily="18" charset="0"/>
              </a:rPr>
              <a:t>时间内通过 </a:t>
            </a:r>
            <a:r>
              <a:rPr kumimoji="1" lang="el-GR" altLang="zh-CN" sz="2000" b="1" dirty="0">
                <a:solidFill>
                  <a:srgbClr val="000099"/>
                </a:solidFill>
                <a:ea typeface="幼圆" pitchFamily="49" charset="-122"/>
                <a:cs typeface="Times New Roman" pitchFamily="18" charset="0"/>
              </a:rPr>
              <a:t>Δ </a:t>
            </a:r>
            <a:r>
              <a:rPr kumimoji="1" lang="en-US" altLang="zh-CN" sz="2000" b="1" i="1" dirty="0">
                <a:solidFill>
                  <a:srgbClr val="000099"/>
                </a:solidFill>
                <a:ea typeface="幼圆" pitchFamily="49" charset="-122"/>
                <a:cs typeface="Times New Roman" pitchFamily="18" charset="0"/>
              </a:rPr>
              <a:t>S</a:t>
            </a:r>
            <a:r>
              <a:rPr kumimoji="1" lang="en-US" altLang="zh-CN" sz="2000" b="1" dirty="0">
                <a:solidFill>
                  <a:srgbClr val="000099"/>
                </a:solidFill>
                <a:ea typeface="幼圆" pitchFamily="49" charset="-122"/>
                <a:cs typeface="Times New Roman" pitchFamily="18" charset="0"/>
              </a:rPr>
              <a:t> </a:t>
            </a:r>
            <a:r>
              <a:rPr kumimoji="1" lang="zh-CN" altLang="en-US" sz="2000" b="1" dirty="0">
                <a:solidFill>
                  <a:srgbClr val="000099"/>
                </a:solidFill>
                <a:ea typeface="幼圆" pitchFamily="49" charset="-122"/>
                <a:cs typeface="Times New Roman" pitchFamily="18" charset="0"/>
              </a:rPr>
              <a:t>的电荷量为</a:t>
            </a:r>
          </a:p>
        </p:txBody>
      </p:sp>
      <p:sp>
        <p:nvSpPr>
          <p:cNvPr id="7188" name="Text Box 14"/>
          <p:cNvSpPr txBox="1">
            <a:spLocks noChangeArrowheads="1"/>
          </p:cNvSpPr>
          <p:nvPr/>
        </p:nvSpPr>
        <p:spPr bwMode="auto">
          <a:xfrm>
            <a:off x="430213" y="3692856"/>
            <a:ext cx="1733550" cy="400050"/>
          </a:xfrm>
          <a:prstGeom prst="rect">
            <a:avLst/>
          </a:prstGeom>
          <a:noFill/>
          <a:ln w="25400">
            <a:noFill/>
            <a:miter lim="800000"/>
            <a:headEnd/>
            <a:tailEnd/>
          </a:ln>
        </p:spPr>
        <p:txBody>
          <a:bodyPr wrap="none">
            <a:spAutoFit/>
          </a:bodyPr>
          <a:lstStyle/>
          <a:p>
            <a:r>
              <a:rPr lang="zh-CN" altLang="en-US" sz="2000" b="1">
                <a:solidFill>
                  <a:srgbClr val="000099"/>
                </a:solidFill>
                <a:ea typeface="幼圆" pitchFamily="49" charset="-122"/>
                <a:cs typeface="Times New Roman" pitchFamily="18" charset="0"/>
              </a:rPr>
              <a:t>体电流密度：</a:t>
            </a:r>
          </a:p>
        </p:txBody>
      </p:sp>
      <p:sp>
        <p:nvSpPr>
          <p:cNvPr id="2" name="Text Box 6"/>
          <p:cNvSpPr txBox="1">
            <a:spLocks noChangeArrowheads="1"/>
          </p:cNvSpPr>
          <p:nvPr/>
        </p:nvSpPr>
        <p:spPr bwMode="auto">
          <a:xfrm>
            <a:off x="5830888" y="3672218"/>
            <a:ext cx="3130550" cy="427038"/>
          </a:xfrm>
          <a:prstGeom prst="rect">
            <a:avLst/>
          </a:prstGeom>
          <a:noFill/>
          <a:ln w="9525">
            <a:noFill/>
            <a:miter lim="800000"/>
            <a:headEnd/>
            <a:tailEnd/>
          </a:ln>
        </p:spPr>
        <p:txBody>
          <a:bodyPr>
            <a:spAutoFit/>
          </a:bodyPr>
          <a:lstStyle/>
          <a:p>
            <a:pPr>
              <a:spcBef>
                <a:spcPct val="50000"/>
              </a:spcBef>
            </a:pPr>
            <a:r>
              <a:rPr kumimoji="1" lang="zh-CN" altLang="en-US" sz="2200" b="1" dirty="0">
                <a:solidFill>
                  <a:srgbClr val="FF0000"/>
                </a:solidFill>
                <a:ea typeface="幼圆" pitchFamily="49" charset="-122"/>
                <a:cs typeface="Times New Roman" pitchFamily="18" charset="0"/>
              </a:rPr>
              <a:t>单位为 </a:t>
            </a:r>
            <a:r>
              <a:rPr kumimoji="1" lang="en-US" altLang="zh-CN" sz="2200" b="1" dirty="0">
                <a:solidFill>
                  <a:srgbClr val="FF0000"/>
                </a:solidFill>
                <a:ea typeface="黑体" pitchFamily="49" charset="-122"/>
                <a:cs typeface="Times New Roman" pitchFamily="18" charset="0"/>
              </a:rPr>
              <a:t>A/m</a:t>
            </a:r>
            <a:r>
              <a:rPr kumimoji="1" lang="en-US" altLang="zh-CN" sz="2200" b="1" baseline="30000" dirty="0">
                <a:solidFill>
                  <a:srgbClr val="FF0000"/>
                </a:solidFill>
                <a:ea typeface="黑体" pitchFamily="49" charset="-122"/>
                <a:cs typeface="Times New Roman" pitchFamily="18" charset="0"/>
              </a:rPr>
              <a:t>2</a:t>
            </a:r>
            <a:r>
              <a:rPr kumimoji="1" lang="zh-CN" altLang="en-US" sz="2200" b="1" dirty="0">
                <a:solidFill>
                  <a:srgbClr val="FF0000"/>
                </a:solidFill>
                <a:ea typeface="幼圆" pitchFamily="49" charset="-122"/>
                <a:cs typeface="Times New Roman" pitchFamily="18" charset="0"/>
              </a:rPr>
              <a:t>（安培</a:t>
            </a:r>
            <a:r>
              <a:rPr kumimoji="1" lang="en-US" altLang="zh-CN" sz="2200" b="1" dirty="0">
                <a:solidFill>
                  <a:srgbClr val="FF0000"/>
                </a:solidFill>
                <a:ea typeface="幼圆" pitchFamily="49" charset="-122"/>
                <a:cs typeface="Times New Roman" pitchFamily="18" charset="0"/>
              </a:rPr>
              <a:t>/</a:t>
            </a:r>
            <a:r>
              <a:rPr kumimoji="1" lang="zh-CN" altLang="en-US" sz="2200" b="1" dirty="0">
                <a:solidFill>
                  <a:srgbClr val="FF0000"/>
                </a:solidFill>
                <a:ea typeface="幼圆" pitchFamily="49" charset="-122"/>
                <a:cs typeface="Times New Roman" pitchFamily="18" charset="0"/>
              </a:rPr>
              <a:t>米</a:t>
            </a:r>
            <a:r>
              <a:rPr kumimoji="1" lang="en-US" altLang="zh-CN" sz="2200" b="1" baseline="30000" dirty="0">
                <a:solidFill>
                  <a:srgbClr val="FF0000"/>
                </a:solidFill>
                <a:ea typeface="幼圆" pitchFamily="49" charset="-122"/>
                <a:cs typeface="Times New Roman" pitchFamily="18" charset="0"/>
              </a:rPr>
              <a:t>2</a:t>
            </a:r>
            <a:r>
              <a:rPr kumimoji="1" lang="zh-CN" altLang="en-US" sz="2200" b="1" dirty="0">
                <a:solidFill>
                  <a:srgbClr val="FF0000"/>
                </a:solidFill>
                <a:ea typeface="幼圆" pitchFamily="49" charset="-122"/>
                <a:cs typeface="Times New Roman" pitchFamily="18" charset="0"/>
              </a:rPr>
              <a:t>）</a:t>
            </a:r>
          </a:p>
        </p:txBody>
      </p:sp>
      <p:sp>
        <p:nvSpPr>
          <p:cNvPr id="7190" name="矩形 18"/>
          <p:cNvSpPr>
            <a:spLocks noChangeArrowheads="1"/>
          </p:cNvSpPr>
          <p:nvPr/>
        </p:nvSpPr>
        <p:spPr bwMode="auto">
          <a:xfrm>
            <a:off x="2156341" y="2738770"/>
            <a:ext cx="2763838" cy="400050"/>
          </a:xfrm>
          <a:prstGeom prst="rect">
            <a:avLst/>
          </a:prstGeom>
          <a:noFill/>
          <a:ln w="9525">
            <a:noFill/>
            <a:miter lim="800000"/>
            <a:headEnd/>
            <a:tailEnd/>
          </a:ln>
        </p:spPr>
        <p:txBody>
          <a:bodyPr wrap="none">
            <a:spAutoFit/>
          </a:bodyPr>
          <a:lstStyle/>
          <a:p>
            <a:r>
              <a:rPr kumimoji="1" lang="zh-CN" altLang="en-US" sz="2000" b="1" dirty="0">
                <a:solidFill>
                  <a:srgbClr val="000099"/>
                </a:solidFill>
                <a:ea typeface="幼圆" pitchFamily="49" charset="-122"/>
                <a:cs typeface="Times New Roman" pitchFamily="18" charset="0"/>
              </a:rPr>
              <a:t>通过</a:t>
            </a:r>
            <a:r>
              <a:rPr kumimoji="1" lang="el-GR" altLang="zh-CN" sz="2000" b="1" dirty="0">
                <a:solidFill>
                  <a:srgbClr val="000099"/>
                </a:solidFill>
                <a:ea typeface="幼圆" pitchFamily="49" charset="-122"/>
                <a:cs typeface="Times New Roman" pitchFamily="18" charset="0"/>
              </a:rPr>
              <a:t>Δ </a:t>
            </a:r>
            <a:r>
              <a:rPr kumimoji="1" lang="en-US" altLang="zh-CN" sz="2000" b="1" dirty="0">
                <a:solidFill>
                  <a:srgbClr val="000099"/>
                </a:solidFill>
                <a:ea typeface="幼圆" pitchFamily="49" charset="-122"/>
                <a:cs typeface="Times New Roman" pitchFamily="18" charset="0"/>
              </a:rPr>
              <a:t>S</a:t>
            </a:r>
            <a:r>
              <a:rPr kumimoji="1" lang="zh-CN" altLang="en-US" sz="2000" b="1" dirty="0">
                <a:solidFill>
                  <a:srgbClr val="000099"/>
                </a:solidFill>
                <a:ea typeface="幼圆" pitchFamily="49" charset="-122"/>
                <a:cs typeface="Times New Roman" pitchFamily="18" charset="0"/>
              </a:rPr>
              <a:t>的电流强度为</a:t>
            </a:r>
            <a:r>
              <a:rPr kumimoji="1" lang="en-US" altLang="zh-CN" sz="2000" b="1" dirty="0">
                <a:solidFill>
                  <a:srgbClr val="000099"/>
                </a:solidFill>
                <a:ea typeface="幼圆" pitchFamily="49" charset="-122"/>
                <a:cs typeface="Times New Roman" pitchFamily="18" charset="0"/>
              </a:rPr>
              <a:t> </a:t>
            </a:r>
            <a:endParaRPr lang="zh-CN" altLang="en-US" sz="2000" dirty="0">
              <a:ea typeface="幼圆" pitchFamily="49" charset="-122"/>
              <a:cs typeface="Times New Roman" pitchFamily="18" charset="0"/>
            </a:endParaRPr>
          </a:p>
        </p:txBody>
      </p:sp>
      <p:graphicFrame>
        <p:nvGraphicFramePr>
          <p:cNvPr id="7176" name="Object 8"/>
          <p:cNvGraphicFramePr>
            <a:graphicFrameLocks noChangeAspect="1"/>
          </p:cNvGraphicFramePr>
          <p:nvPr/>
        </p:nvGraphicFramePr>
        <p:xfrm>
          <a:off x="6219825" y="4081463"/>
          <a:ext cx="2174875" cy="2319337"/>
        </p:xfrm>
        <a:graphic>
          <a:graphicData uri="http://schemas.openxmlformats.org/presentationml/2006/ole">
            <p:oleObj spid="_x0000_s7176" name="图片" r:id="rId9" imgW="1200240" imgH="1428840" progId="Word.Picture.8">
              <p:embed/>
            </p:oleObj>
          </a:graphicData>
        </a:graphic>
      </p:graphicFrame>
      <p:sp>
        <p:nvSpPr>
          <p:cNvPr id="18" name="TextBox 17"/>
          <p:cNvSpPr txBox="1"/>
          <p:nvPr/>
        </p:nvSpPr>
        <p:spPr>
          <a:xfrm>
            <a:off x="467835" y="2743199"/>
            <a:ext cx="1967023" cy="400110"/>
          </a:xfrm>
          <a:prstGeom prst="rect">
            <a:avLst/>
          </a:prstGeom>
          <a:noFill/>
        </p:spPr>
        <p:txBody>
          <a:bodyPr wrap="square" rtlCol="0">
            <a:spAutoFit/>
          </a:bodyPr>
          <a:lstStyle/>
          <a:p>
            <a:r>
              <a:rPr kumimoji="1" lang="en-US" altLang="zh-CN" sz="2000" b="1" i="1" dirty="0" smtClean="0">
                <a:solidFill>
                  <a:srgbClr val="000099"/>
                </a:solidFill>
                <a:latin typeface="Symbol" pitchFamily="18" charset="2"/>
                <a:ea typeface="幼圆" pitchFamily="49" charset="-122"/>
                <a:cs typeface="Times New Roman" pitchFamily="18" charset="0"/>
              </a:rPr>
              <a:t>r</a:t>
            </a:r>
            <a:r>
              <a:rPr kumimoji="1" lang="zh-CN" altLang="en-US" sz="2000" b="1" dirty="0" smtClean="0">
                <a:solidFill>
                  <a:srgbClr val="000099"/>
                </a:solidFill>
                <a:latin typeface="Symbol" pitchFamily="18" charset="2"/>
                <a:ea typeface="幼圆" pitchFamily="49" charset="-122"/>
                <a:cs typeface="Times New Roman" pitchFamily="18" charset="0"/>
              </a:rPr>
              <a:t>为</a:t>
            </a:r>
            <a:r>
              <a:rPr kumimoji="1" lang="zh-CN" altLang="en-US" sz="2000" b="1" dirty="0" smtClean="0">
                <a:solidFill>
                  <a:srgbClr val="000099"/>
                </a:solidFill>
                <a:latin typeface="Symbol" pitchFamily="18" charset="2"/>
                <a:ea typeface="幼圆" pitchFamily="49" charset="-122"/>
                <a:cs typeface="Times New Roman" pitchFamily="18" charset="0"/>
              </a:rPr>
              <a:t>电荷密度。</a:t>
            </a:r>
            <a:endParaRPr kumimoji="1" lang="zh-CN" altLang="en-US" sz="2000" b="1" dirty="0">
              <a:solidFill>
                <a:srgbClr val="000099"/>
              </a:solidFill>
              <a:latin typeface="Symbol" pitchFamily="18" charset="2"/>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10"/>
                                        </p:tgtEl>
                                        <p:attrNameLst>
                                          <p:attrName>style.visibility</p:attrName>
                                        </p:attrNameLst>
                                      </p:cBhvr>
                                      <p:to>
                                        <p:strVal val="visible"/>
                                      </p:to>
                                    </p:set>
                                    <p:animEffect transition="in" filter="blinds(horizontal)">
                                      <p:cBhvr>
                                        <p:cTn id="12" dur="500"/>
                                        <p:tgtEl>
                                          <p:spTgt spid="405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nodeType="withEffect">
                                  <p:stCondLst>
                                    <p:cond delay="0"/>
                                  </p:stCondLst>
                                  <p:childTnLst>
                                    <p:set>
                                      <p:cBhvr>
                                        <p:cTn id="19" dur="1" fill="hold">
                                          <p:stCondLst>
                                            <p:cond delay="0"/>
                                          </p:stCondLst>
                                        </p:cTn>
                                        <p:tgtEl>
                                          <p:spTgt spid="405515"/>
                                        </p:tgtEl>
                                        <p:attrNameLst>
                                          <p:attrName>style.visibility</p:attrName>
                                        </p:attrNameLst>
                                      </p:cBhvr>
                                      <p:to>
                                        <p:strVal val="visible"/>
                                      </p:to>
                                    </p:set>
                                    <p:animEffect transition="in" filter="blinds(horizontal)">
                                      <p:cBhvr>
                                        <p:cTn id="20" dur="500"/>
                                        <p:tgtEl>
                                          <p:spTgt spid="4055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5509"/>
                                        </p:tgtEl>
                                        <p:attrNameLst>
                                          <p:attrName>style.visibility</p:attrName>
                                        </p:attrNameLst>
                                      </p:cBhvr>
                                      <p:to>
                                        <p:strVal val="visible"/>
                                      </p:to>
                                    </p:set>
                                    <p:animEffect transition="in" filter="blinds(horizontal)">
                                      <p:cBhvr>
                                        <p:cTn id="31" dur="500"/>
                                        <p:tgtEl>
                                          <p:spTgt spid="405509"/>
                                        </p:tgtEl>
                                      </p:cBhvr>
                                    </p:animEffect>
                                  </p:childTnLst>
                                </p:cTn>
                              </p:par>
                              <p:par>
                                <p:cTn id="32" presetID="3" presetClass="entr" presetSubtype="10" fill="hold" nodeType="withEffect">
                                  <p:stCondLst>
                                    <p:cond delay="0"/>
                                  </p:stCondLst>
                                  <p:childTnLst>
                                    <p:set>
                                      <p:cBhvr>
                                        <p:cTn id="33" dur="1" fill="hold">
                                          <p:stCondLst>
                                            <p:cond delay="0"/>
                                          </p:stCondLst>
                                        </p:cTn>
                                        <p:tgtEl>
                                          <p:spTgt spid="405511"/>
                                        </p:tgtEl>
                                        <p:attrNameLst>
                                          <p:attrName>style.visibility</p:attrName>
                                        </p:attrNameLst>
                                      </p:cBhvr>
                                      <p:to>
                                        <p:strVal val="visible"/>
                                      </p:to>
                                    </p:set>
                                    <p:animEffect transition="in" filter="blinds(horizontal)">
                                      <p:cBhvr>
                                        <p:cTn id="34" dur="500"/>
                                        <p:tgtEl>
                                          <p:spTgt spid="405511"/>
                                        </p:tgtEl>
                                      </p:cBhvr>
                                    </p:animEffect>
                                  </p:childTnLst>
                                </p:cTn>
                              </p:par>
                              <p:par>
                                <p:cTn id="35" presetID="3" presetClass="entr" presetSubtype="10" fill="hold" nodeType="withEffect">
                                  <p:stCondLst>
                                    <p:cond delay="0"/>
                                  </p:stCondLst>
                                  <p:childTnLst>
                                    <p:set>
                                      <p:cBhvr>
                                        <p:cTn id="36" dur="1" fill="hold">
                                          <p:stCondLst>
                                            <p:cond delay="0"/>
                                          </p:stCondLst>
                                        </p:cTn>
                                        <p:tgtEl>
                                          <p:spTgt spid="405514"/>
                                        </p:tgtEl>
                                        <p:attrNameLst>
                                          <p:attrName>style.visibility</p:attrName>
                                        </p:attrNameLst>
                                      </p:cBhvr>
                                      <p:to>
                                        <p:strVal val="visible"/>
                                      </p:to>
                                    </p:set>
                                    <p:animEffect transition="in" filter="blinds(horizontal)">
                                      <p:cBhvr>
                                        <p:cTn id="37" dur="5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5303521" y="4880928"/>
            <a:ext cx="2936239" cy="78835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6" name="圆角矩形 15"/>
          <p:cNvSpPr/>
          <p:nvPr/>
        </p:nvSpPr>
        <p:spPr bwMode="auto">
          <a:xfrm>
            <a:off x="508001" y="4799648"/>
            <a:ext cx="3688079" cy="9102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8207" name="Text Box 2"/>
          <p:cNvSpPr txBox="1">
            <a:spLocks noChangeArrowheads="1"/>
          </p:cNvSpPr>
          <p:nvPr/>
        </p:nvSpPr>
        <p:spPr bwMode="auto">
          <a:xfrm>
            <a:off x="303213" y="1628775"/>
            <a:ext cx="5329237" cy="1772793"/>
          </a:xfrm>
          <a:prstGeom prst="rect">
            <a:avLst/>
          </a:prstGeom>
          <a:noFill/>
          <a:ln w="9525">
            <a:noFill/>
            <a:miter lim="800000"/>
            <a:headEnd/>
            <a:tailEnd/>
          </a:ln>
        </p:spPr>
        <p:txBody>
          <a:bodyPr>
            <a:spAutoFit/>
          </a:bodyPr>
          <a:lstStyle/>
          <a:p>
            <a:pPr algn="just">
              <a:lnSpc>
                <a:spcPct val="160000"/>
              </a:lnSpc>
              <a:spcBef>
                <a:spcPct val="50000"/>
              </a:spcBef>
            </a:pPr>
            <a:r>
              <a:rPr kumimoji="1" lang="en-US" altLang="zh-CN" sz="22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从体电流出发推导面电流密度定义。</a:t>
            </a:r>
          </a:p>
          <a:p>
            <a:pPr algn="just">
              <a:lnSpc>
                <a:spcPct val="160000"/>
              </a:lnSpc>
              <a:spcBef>
                <a:spcPct val="50000"/>
              </a:spcBef>
            </a:pPr>
            <a:r>
              <a:rPr kumimoji="1" lang="zh-CN" altLang="en-US" sz="2000" b="1" dirty="0">
                <a:solidFill>
                  <a:srgbClr val="000099"/>
                </a:solidFill>
                <a:latin typeface="幼圆" pitchFamily="49" charset="-122"/>
                <a:ea typeface="幼圆" pitchFamily="49" charset="-122"/>
              </a:rPr>
              <a:t>  设体电流密度为  ，薄层厚度为</a:t>
            </a:r>
            <a:r>
              <a:rPr kumimoji="1" lang="en-US" altLang="zh-CN" sz="2000" b="1" i="1" dirty="0">
                <a:solidFill>
                  <a:srgbClr val="000099"/>
                </a:solidFill>
                <a:latin typeface="幼圆" pitchFamily="49" charset="-122"/>
                <a:ea typeface="幼圆" pitchFamily="49" charset="-122"/>
              </a:rPr>
              <a:t>h</a:t>
            </a:r>
            <a:r>
              <a:rPr kumimoji="1" lang="zh-CN" altLang="en-US" sz="2000" b="1" dirty="0">
                <a:solidFill>
                  <a:srgbClr val="000099"/>
                </a:solidFill>
                <a:latin typeface="幼圆" pitchFamily="49" charset="-122"/>
                <a:ea typeface="幼圆" pitchFamily="49" charset="-122"/>
              </a:rPr>
              <a:t>，薄层</a:t>
            </a:r>
            <a:r>
              <a:rPr kumimoji="1" lang="zh-CN" altLang="en-US" sz="2000" b="1" dirty="0" smtClean="0">
                <a:solidFill>
                  <a:srgbClr val="000099"/>
                </a:solidFill>
                <a:latin typeface="幼圆" pitchFamily="49" charset="-122"/>
                <a:ea typeface="幼圆" pitchFamily="49" charset="-122"/>
              </a:rPr>
              <a:t>横 截面</a:t>
            </a:r>
            <a:r>
              <a:rPr kumimoji="1" lang="zh-CN" altLang="en-US" sz="2000" b="1" i="1" dirty="0">
                <a:solidFill>
                  <a:srgbClr val="000099"/>
                </a:solidFill>
                <a:latin typeface="幼圆" pitchFamily="49" charset="-122"/>
                <a:ea typeface="幼圆" pitchFamily="49" charset="-122"/>
                <a:sym typeface="Symbol" pitchFamily="18" charset="2"/>
              </a:rPr>
              <a:t></a:t>
            </a:r>
            <a:r>
              <a:rPr kumimoji="1" lang="en-US" altLang="zh-CN" sz="2000" b="1" i="1" dirty="0">
                <a:solidFill>
                  <a:srgbClr val="000099"/>
                </a:solidFill>
                <a:latin typeface="幼圆" pitchFamily="49" charset="-122"/>
                <a:ea typeface="幼圆" pitchFamily="49" charset="-122"/>
                <a:sym typeface="Symbol" pitchFamily="18" charset="2"/>
              </a:rPr>
              <a:t>S</a:t>
            </a:r>
            <a:r>
              <a:rPr kumimoji="1" lang="zh-CN" altLang="en-US" sz="2000" b="1" dirty="0">
                <a:solidFill>
                  <a:srgbClr val="000099"/>
                </a:solidFill>
                <a:latin typeface="幼圆" pitchFamily="49" charset="-122"/>
                <a:ea typeface="幼圆" pitchFamily="49" charset="-122"/>
              </a:rPr>
              <a:t>，则穿过截面的电流为</a:t>
            </a:r>
          </a:p>
        </p:txBody>
      </p:sp>
      <p:graphicFrame>
        <p:nvGraphicFramePr>
          <p:cNvPr id="406531" name="Object 3"/>
          <p:cNvGraphicFramePr>
            <a:graphicFrameLocks noChangeAspect="1"/>
          </p:cNvGraphicFramePr>
          <p:nvPr/>
        </p:nvGraphicFramePr>
        <p:xfrm>
          <a:off x="438150" y="3460750"/>
          <a:ext cx="5378450" cy="1163638"/>
        </p:xfrm>
        <a:graphic>
          <a:graphicData uri="http://schemas.openxmlformats.org/presentationml/2006/ole">
            <p:oleObj spid="_x0000_s8194" name="Equation" r:id="rId3" imgW="2209680" imgH="507960" progId="Equation.DSMT4">
              <p:embed/>
            </p:oleObj>
          </a:graphicData>
        </a:graphic>
      </p:graphicFrame>
      <p:sp>
        <p:nvSpPr>
          <p:cNvPr id="8208" name="Text Box 4"/>
          <p:cNvSpPr txBox="1">
            <a:spLocks noChangeArrowheads="1"/>
          </p:cNvSpPr>
          <p:nvPr/>
        </p:nvSpPr>
        <p:spPr bwMode="auto">
          <a:xfrm>
            <a:off x="214313" y="598488"/>
            <a:ext cx="8534400" cy="1030287"/>
          </a:xfrm>
          <a:prstGeom prst="rect">
            <a:avLst/>
          </a:prstGeom>
          <a:noFill/>
          <a:ln w="9525" algn="ctr">
            <a:noFill/>
            <a:miter lim="800000"/>
            <a:headEnd/>
            <a:tailEnd/>
          </a:ln>
        </p:spPr>
        <p:txBody>
          <a:bodyPr>
            <a:spAutoFit/>
          </a:bodyPr>
          <a:lstStyle/>
          <a:p>
            <a:pPr>
              <a:lnSpc>
                <a:spcPct val="110000"/>
              </a:lnSpc>
              <a:spcBef>
                <a:spcPct val="50000"/>
              </a:spcBef>
              <a:buFontTx/>
              <a:buBlip>
                <a:blip r:embed="rId4"/>
              </a:buBlip>
            </a:pPr>
            <a:r>
              <a:rPr kumimoji="1" lang="en-US" altLang="zh-CN" sz="2400" b="1">
                <a:solidFill>
                  <a:srgbClr val="000099"/>
                </a:solidFill>
                <a:latin typeface="黑体" pitchFamily="49" charset="-122"/>
                <a:ea typeface="黑体" pitchFamily="49" charset="-122"/>
              </a:rPr>
              <a:t> </a:t>
            </a:r>
            <a:r>
              <a:rPr kumimoji="1" lang="zh-CN" altLang="en-US" sz="2400" b="1">
                <a:solidFill>
                  <a:srgbClr val="000099"/>
                </a:solidFill>
                <a:latin typeface="黑体" pitchFamily="49" charset="-122"/>
                <a:ea typeface="黑体" pitchFamily="49" charset="-122"/>
              </a:rPr>
              <a:t>面电流密度</a:t>
            </a:r>
          </a:p>
          <a:p>
            <a:pPr>
              <a:lnSpc>
                <a:spcPct val="110000"/>
              </a:lnSpc>
              <a:spcBef>
                <a:spcPct val="50000"/>
              </a:spcBef>
            </a:pPr>
            <a:r>
              <a:rPr kumimoji="1" lang="zh-CN" altLang="en-US" sz="22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电流在厚度趋于零的</a:t>
            </a:r>
            <a:r>
              <a:rPr kumimoji="1" lang="zh-CN" altLang="en-US" sz="2000" b="1">
                <a:solidFill>
                  <a:srgbClr val="006600"/>
                </a:solidFill>
                <a:latin typeface="幼圆" pitchFamily="49" charset="-122"/>
                <a:ea typeface="幼圆" pitchFamily="49" charset="-122"/>
              </a:rPr>
              <a:t>薄层</a:t>
            </a:r>
            <a:r>
              <a:rPr kumimoji="1" lang="zh-CN" altLang="en-US" sz="2000" b="1">
                <a:solidFill>
                  <a:srgbClr val="000099"/>
                </a:solidFill>
                <a:latin typeface="幼圆" pitchFamily="49" charset="-122"/>
                <a:ea typeface="幼圆" pitchFamily="49" charset="-122"/>
              </a:rPr>
              <a:t>中流动时，形成</a:t>
            </a:r>
            <a:r>
              <a:rPr kumimoji="1" lang="zh-CN" altLang="en-US" sz="2000" b="1">
                <a:solidFill>
                  <a:srgbClr val="006600"/>
                </a:solidFill>
                <a:latin typeface="幼圆" pitchFamily="49" charset="-122"/>
                <a:ea typeface="幼圆" pitchFamily="49" charset="-122"/>
              </a:rPr>
              <a:t>面电流</a:t>
            </a:r>
            <a:r>
              <a:rPr kumimoji="1" lang="zh-CN" altLang="en-US" sz="2000" b="1">
                <a:solidFill>
                  <a:srgbClr val="000099"/>
                </a:solidFill>
                <a:latin typeface="幼圆" pitchFamily="49" charset="-122"/>
                <a:ea typeface="幼圆" pitchFamily="49" charset="-122"/>
              </a:rPr>
              <a:t>。</a:t>
            </a:r>
          </a:p>
        </p:txBody>
      </p:sp>
      <p:grpSp>
        <p:nvGrpSpPr>
          <p:cNvPr id="2" name="Group 5"/>
          <p:cNvGrpSpPr>
            <a:grpSpLocks/>
          </p:cNvGrpSpPr>
          <p:nvPr/>
        </p:nvGrpSpPr>
        <p:grpSpPr bwMode="auto">
          <a:xfrm>
            <a:off x="496888" y="5868988"/>
            <a:ext cx="7902575" cy="477837"/>
            <a:chOff x="192" y="3808"/>
            <a:chExt cx="4978" cy="301"/>
          </a:xfrm>
        </p:grpSpPr>
        <p:sp>
          <p:nvSpPr>
            <p:cNvPr id="8213" name="Text Box 6"/>
            <p:cNvSpPr txBox="1">
              <a:spLocks noChangeArrowheads="1"/>
            </p:cNvSpPr>
            <p:nvPr/>
          </p:nvSpPr>
          <p:spPr bwMode="auto">
            <a:xfrm>
              <a:off x="192" y="3808"/>
              <a:ext cx="4978"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0099"/>
                  </a:solidFill>
                  <a:latin typeface="幼圆" pitchFamily="49" charset="-122"/>
                  <a:ea typeface="幼圆" pitchFamily="49" charset="-122"/>
                </a:rPr>
                <a:t>式中          即为面电流密度，</a:t>
              </a:r>
              <a:r>
                <a:rPr kumimoji="1" lang="zh-CN" altLang="en-US" sz="2000" b="1" dirty="0">
                  <a:solidFill>
                    <a:srgbClr val="FF0000"/>
                  </a:solidFill>
                  <a:latin typeface="幼圆" pitchFamily="49" charset="-122"/>
                  <a:ea typeface="幼圆" pitchFamily="49" charset="-122"/>
                </a:rPr>
                <a:t>单位为 </a:t>
              </a:r>
              <a:r>
                <a:rPr kumimoji="1" lang="en-US" altLang="zh-CN" sz="2000" b="1" dirty="0">
                  <a:solidFill>
                    <a:srgbClr val="FF0000"/>
                  </a:solidFill>
                  <a:latin typeface="黑体" pitchFamily="49" charset="-122"/>
                  <a:ea typeface="黑体" pitchFamily="49" charset="-122"/>
                </a:rPr>
                <a:t>A/m</a:t>
              </a:r>
              <a:r>
                <a:rPr kumimoji="1" lang="zh-CN" altLang="en-US" sz="2000" b="1" dirty="0">
                  <a:solidFill>
                    <a:srgbClr val="FF0000"/>
                  </a:solidFill>
                  <a:latin typeface="幼圆" pitchFamily="49" charset="-122"/>
                  <a:ea typeface="幼圆" pitchFamily="49" charset="-122"/>
                </a:rPr>
                <a:t>（安培</a:t>
              </a:r>
              <a:r>
                <a:rPr kumimoji="1" lang="en-US" altLang="zh-CN" sz="2000" b="1" dirty="0">
                  <a:solidFill>
                    <a:srgbClr val="FF0000"/>
                  </a:solidFill>
                  <a:latin typeface="幼圆" pitchFamily="49" charset="-122"/>
                  <a:ea typeface="幼圆" pitchFamily="49" charset="-122"/>
                </a:rPr>
                <a:t>/</a:t>
              </a:r>
              <a:r>
                <a:rPr kumimoji="1" lang="zh-CN" altLang="en-US" sz="2000" b="1" dirty="0">
                  <a:solidFill>
                    <a:srgbClr val="FF0000"/>
                  </a:solidFill>
                  <a:latin typeface="幼圆" pitchFamily="49" charset="-122"/>
                  <a:ea typeface="幼圆" pitchFamily="49" charset="-122"/>
                </a:rPr>
                <a:t>米）</a:t>
              </a:r>
            </a:p>
          </p:txBody>
        </p:sp>
        <p:graphicFrame>
          <p:nvGraphicFramePr>
            <p:cNvPr id="8199" name="Object 7"/>
            <p:cNvGraphicFramePr>
              <a:graphicFrameLocks noChangeAspect="1"/>
            </p:cNvGraphicFramePr>
            <p:nvPr/>
          </p:nvGraphicFramePr>
          <p:xfrm>
            <a:off x="647" y="3815"/>
            <a:ext cx="602" cy="294"/>
          </p:xfrm>
          <a:graphic>
            <a:graphicData uri="http://schemas.openxmlformats.org/presentationml/2006/ole">
              <p:oleObj spid="_x0000_s8199" name="Equation" r:id="rId5" imgW="495000" imgH="241200" progId="Equation.DSMT4">
                <p:embed/>
              </p:oleObj>
            </a:graphicData>
          </a:graphic>
        </p:graphicFrame>
      </p:grpSp>
      <p:graphicFrame>
        <p:nvGraphicFramePr>
          <p:cNvPr id="406536" name="Object 8"/>
          <p:cNvGraphicFramePr>
            <a:graphicFrameLocks noChangeAspect="1"/>
          </p:cNvGraphicFramePr>
          <p:nvPr/>
        </p:nvGraphicFramePr>
        <p:xfrm>
          <a:off x="2441575" y="2444750"/>
          <a:ext cx="319088" cy="436563"/>
        </p:xfrm>
        <a:graphic>
          <a:graphicData uri="http://schemas.openxmlformats.org/presentationml/2006/ole">
            <p:oleObj spid="_x0000_s8195" name="Equation" r:id="rId6" imgW="139680" imgH="190440" progId="Equation.DSMT4">
              <p:embed/>
            </p:oleObj>
          </a:graphicData>
        </a:graphic>
      </p:graphicFrame>
      <p:pic>
        <p:nvPicPr>
          <p:cNvPr id="8210" name="Picture 9"/>
          <p:cNvPicPr>
            <a:picLocks noChangeAspect="1" noChangeArrowheads="1"/>
          </p:cNvPicPr>
          <p:nvPr/>
        </p:nvPicPr>
        <p:blipFill>
          <a:blip r:embed="rId7"/>
          <a:srcRect/>
          <a:stretch>
            <a:fillRect/>
          </a:stretch>
        </p:blipFill>
        <p:spPr bwMode="auto">
          <a:xfrm>
            <a:off x="5867400" y="1989138"/>
            <a:ext cx="2952750" cy="2085975"/>
          </a:xfrm>
          <a:prstGeom prst="rect">
            <a:avLst/>
          </a:prstGeom>
          <a:noFill/>
          <a:ln w="9525">
            <a:noFill/>
            <a:miter lim="800000"/>
            <a:headEnd/>
            <a:tailEnd/>
          </a:ln>
        </p:spPr>
      </p:pic>
      <p:graphicFrame>
        <p:nvGraphicFramePr>
          <p:cNvPr id="8196" name="Object 12"/>
          <p:cNvGraphicFramePr>
            <a:graphicFrameLocks noChangeAspect="1"/>
          </p:cNvGraphicFramePr>
          <p:nvPr/>
        </p:nvGraphicFramePr>
        <p:xfrm>
          <a:off x="5775325" y="4784725"/>
          <a:ext cx="260350" cy="406400"/>
        </p:xfrm>
        <a:graphic>
          <a:graphicData uri="http://schemas.openxmlformats.org/presentationml/2006/ole">
            <p:oleObj spid="_x0000_s8196" name="Equation" r:id="rId8" imgW="114120" imgH="177480" progId="Equation.DSMT4">
              <p:embed/>
            </p:oleObj>
          </a:graphicData>
        </a:graphic>
      </p:graphicFrame>
      <p:sp>
        <p:nvSpPr>
          <p:cNvPr id="15" name="Text Box 2"/>
          <p:cNvSpPr txBox="1">
            <a:spLocks noChangeArrowheads="1"/>
          </p:cNvSpPr>
          <p:nvPr/>
        </p:nvSpPr>
        <p:spPr bwMode="auto">
          <a:xfrm>
            <a:off x="4681538" y="4381500"/>
            <a:ext cx="4462462" cy="461963"/>
          </a:xfrm>
          <a:prstGeom prst="rect">
            <a:avLst/>
          </a:prstGeom>
          <a:noFill/>
          <a:ln w="9525" algn="ctr">
            <a:noFill/>
            <a:miter lim="800000"/>
            <a:headEnd/>
            <a:tailEnd/>
          </a:ln>
        </p:spPr>
        <p:txBody>
          <a:bodyPr>
            <a:spAutoFit/>
          </a:bodyPr>
          <a:lstStyle/>
          <a:p>
            <a:pPr algn="just">
              <a:lnSpc>
                <a:spcPct val="120000"/>
              </a:lnSpc>
              <a:spcBef>
                <a:spcPct val="50000"/>
              </a:spcBef>
            </a:pPr>
            <a:r>
              <a:rPr kumimoji="1" lang="zh-CN" altLang="en-US" sz="2000" b="1">
                <a:solidFill>
                  <a:srgbClr val="000099"/>
                </a:solidFill>
                <a:latin typeface="幼圆" pitchFamily="49" charset="-122"/>
                <a:ea typeface="幼圆" pitchFamily="49" charset="-122"/>
              </a:rPr>
              <a:t>通过曲面内任意有向曲线</a:t>
            </a:r>
            <a:r>
              <a:rPr kumimoji="1" lang="en-US" altLang="zh-CN" sz="2000" b="1" i="1">
                <a:solidFill>
                  <a:srgbClr val="000099"/>
                </a:solidFill>
                <a:latin typeface="幼圆" pitchFamily="49" charset="-122"/>
                <a:ea typeface="幼圆" pitchFamily="49" charset="-122"/>
              </a:rPr>
              <a:t>l</a:t>
            </a:r>
            <a:r>
              <a:rPr kumimoji="1" lang="zh-CN" altLang="en-US" sz="2000" b="1">
                <a:solidFill>
                  <a:srgbClr val="000099"/>
                </a:solidFill>
                <a:latin typeface="幼圆" pitchFamily="49" charset="-122"/>
                <a:ea typeface="幼圆" pitchFamily="49" charset="-122"/>
              </a:rPr>
              <a:t>的电流：</a:t>
            </a:r>
          </a:p>
        </p:txBody>
      </p:sp>
      <p:graphicFrame>
        <p:nvGraphicFramePr>
          <p:cNvPr id="405511" name="Object 15"/>
          <p:cNvGraphicFramePr>
            <a:graphicFrameLocks noChangeAspect="1"/>
          </p:cNvGraphicFramePr>
          <p:nvPr/>
        </p:nvGraphicFramePr>
        <p:xfrm>
          <a:off x="5464175" y="4959350"/>
          <a:ext cx="2701925" cy="665163"/>
        </p:xfrm>
        <a:graphic>
          <a:graphicData uri="http://schemas.openxmlformats.org/presentationml/2006/ole">
            <p:oleObj spid="_x0000_s8197" name="Equation" r:id="rId9" imgW="1218960" imgH="304560" progId="Equation.DSMT4">
              <p:embed/>
            </p:oleObj>
          </a:graphicData>
        </a:graphic>
      </p:graphicFrame>
      <p:cxnSp>
        <p:nvCxnSpPr>
          <p:cNvPr id="8212" name="直接箭头连接符 17"/>
          <p:cNvCxnSpPr>
            <a:cxnSpLocks noChangeShapeType="1"/>
          </p:cNvCxnSpPr>
          <p:nvPr/>
        </p:nvCxnSpPr>
        <p:spPr bwMode="auto">
          <a:xfrm rot="16200000" flipV="1">
            <a:off x="5957095" y="2685256"/>
            <a:ext cx="690562" cy="339725"/>
          </a:xfrm>
          <a:prstGeom prst="straightConnector1">
            <a:avLst/>
          </a:prstGeom>
          <a:noFill/>
          <a:ln w="25400" algn="ctr">
            <a:solidFill>
              <a:srgbClr val="FF0000"/>
            </a:solidFill>
            <a:round/>
            <a:headEnd/>
            <a:tailEnd type="arrow" w="med" len="med"/>
          </a:ln>
        </p:spPr>
      </p:cxnSp>
      <p:graphicFrame>
        <p:nvGraphicFramePr>
          <p:cNvPr id="8198" name="Object 16"/>
          <p:cNvGraphicFramePr>
            <a:graphicFrameLocks noChangeAspect="1"/>
          </p:cNvGraphicFramePr>
          <p:nvPr/>
        </p:nvGraphicFramePr>
        <p:xfrm>
          <a:off x="5965825" y="1943100"/>
          <a:ext cx="365125" cy="503238"/>
        </p:xfrm>
        <a:graphic>
          <a:graphicData uri="http://schemas.openxmlformats.org/presentationml/2006/ole">
            <p:oleObj spid="_x0000_s8198" name="Equation" r:id="rId10" imgW="164880" imgH="228600" progId="Equation.DSMT4">
              <p:embed/>
            </p:oleObj>
          </a:graphicData>
        </a:graphic>
      </p:graphicFrame>
      <p:graphicFrame>
        <p:nvGraphicFramePr>
          <p:cNvPr id="8200" name="Object 8"/>
          <p:cNvGraphicFramePr>
            <a:graphicFrameLocks noChangeAspect="1"/>
          </p:cNvGraphicFramePr>
          <p:nvPr/>
        </p:nvGraphicFramePr>
        <p:xfrm>
          <a:off x="495300" y="4826000"/>
          <a:ext cx="3683000" cy="819150"/>
        </p:xfrm>
        <a:graphic>
          <a:graphicData uri="http://schemas.openxmlformats.org/presentationml/2006/ole">
            <p:oleObj spid="_x0000_s8200" name="Equation" r:id="rId11" imgW="132048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blinds(horizontal)">
                                      <p:cBhvr>
                                        <p:cTn id="7" dur="500"/>
                                        <p:tgtEl>
                                          <p:spTgt spid="406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8200"/>
                                        </p:tgtEl>
                                        <p:attrNameLst>
                                          <p:attrName>style.visibility</p:attrName>
                                        </p:attrNameLst>
                                      </p:cBhvr>
                                      <p:to>
                                        <p:strVal val="visible"/>
                                      </p:to>
                                    </p:set>
                                    <p:animEffect transition="in" filter="blinds(horizontal)">
                                      <p:cBhvr>
                                        <p:cTn id="15" dur="500"/>
                                        <p:tgtEl>
                                          <p:spTgt spid="82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blinds(horizontal)">
                                      <p:cBhvr>
                                        <p:cTn id="23" dur="500"/>
                                        <p:tgtEl>
                                          <p:spTgt spid="819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nodeType="withEffect">
                                  <p:stCondLst>
                                    <p:cond delay="0"/>
                                  </p:stCondLst>
                                  <p:childTnLst>
                                    <p:set>
                                      <p:cBhvr>
                                        <p:cTn id="28" dur="1" fill="hold">
                                          <p:stCondLst>
                                            <p:cond delay="0"/>
                                          </p:stCondLst>
                                        </p:cTn>
                                        <p:tgtEl>
                                          <p:spTgt spid="405511"/>
                                        </p:tgtEl>
                                        <p:attrNameLst>
                                          <p:attrName>style.visibility</p:attrName>
                                        </p:attrNameLst>
                                      </p:cBhvr>
                                      <p:to>
                                        <p:strVal val="visible"/>
                                      </p:to>
                                    </p:set>
                                    <p:animEffect transition="in" filter="blinds(horizontal)">
                                      <p:cBhvr>
                                        <p:cTn id="29" dur="500"/>
                                        <p:tgtEl>
                                          <p:spTgt spid="4055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2"/>
          <p:cNvSpPr txBox="1">
            <a:spLocks noChangeArrowheads="1"/>
          </p:cNvSpPr>
          <p:nvPr/>
        </p:nvSpPr>
        <p:spPr bwMode="auto">
          <a:xfrm>
            <a:off x="384175" y="590550"/>
            <a:ext cx="8458200" cy="2190750"/>
          </a:xfrm>
          <a:prstGeom prst="rect">
            <a:avLst/>
          </a:prstGeom>
          <a:noFill/>
          <a:ln w="9525" algn="ctr">
            <a:noFill/>
            <a:miter lim="800000"/>
            <a:headEnd/>
            <a:tailEnd/>
          </a:ln>
        </p:spPr>
        <p:txBody>
          <a:bodyPr>
            <a:spAutoFit/>
          </a:bodyPr>
          <a:lstStyle/>
          <a:p>
            <a:pPr>
              <a:lnSpc>
                <a:spcPct val="110000"/>
              </a:lnSpc>
              <a:spcBef>
                <a:spcPct val="50000"/>
              </a:spcBef>
              <a:buFontTx/>
              <a:buBlip>
                <a:blip r:embed="rId3"/>
              </a:buBlip>
            </a:pPr>
            <a:r>
              <a:rPr kumimoji="1" lang="zh-CN" altLang="en-US" sz="2800" b="1" dirty="0">
                <a:solidFill>
                  <a:srgbClr val="000099"/>
                </a:solidFill>
                <a:latin typeface="黑体" pitchFamily="49" charset="-122"/>
                <a:ea typeface="黑体" pitchFamily="49" charset="-122"/>
              </a:rPr>
              <a:t> 线</a:t>
            </a:r>
            <a:r>
              <a:rPr kumimoji="1" lang="zh-CN" altLang="en-US" sz="2800" b="1" dirty="0" smtClean="0">
                <a:solidFill>
                  <a:srgbClr val="000099"/>
                </a:solidFill>
                <a:latin typeface="黑体" pitchFamily="49" charset="-122"/>
                <a:ea typeface="黑体" pitchFamily="49" charset="-122"/>
              </a:rPr>
              <a:t>电流</a:t>
            </a:r>
            <a:endParaRPr kumimoji="1" lang="zh-CN" altLang="en-US" sz="2800" b="1" dirty="0">
              <a:solidFill>
                <a:srgbClr val="000099"/>
              </a:solidFill>
              <a:latin typeface="黑体" pitchFamily="49" charset="-122"/>
              <a:ea typeface="黑体" pitchFamily="49" charset="-122"/>
            </a:endParaRPr>
          </a:p>
          <a:p>
            <a:pPr>
              <a:lnSpc>
                <a:spcPct val="110000"/>
              </a:lnSpc>
              <a:spcBef>
                <a:spcPct val="50000"/>
              </a:spcBef>
            </a:pPr>
            <a:r>
              <a:rPr kumimoji="1" lang="zh-CN" altLang="en-US" sz="22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沿横截面可以忽略的曲线流动的电流，称为</a:t>
            </a:r>
            <a:r>
              <a:rPr kumimoji="1" lang="zh-CN" altLang="en-US" sz="2000" b="1" dirty="0">
                <a:solidFill>
                  <a:srgbClr val="FF0000"/>
                </a:solidFill>
                <a:latin typeface="幼圆" pitchFamily="49" charset="-122"/>
                <a:ea typeface="幼圆" pitchFamily="49" charset="-122"/>
              </a:rPr>
              <a:t>线电流</a:t>
            </a:r>
            <a:r>
              <a:rPr kumimoji="1" lang="zh-CN" altLang="en-US" sz="2000" b="1" dirty="0">
                <a:solidFill>
                  <a:srgbClr val="000099"/>
                </a:solidFill>
                <a:latin typeface="幼圆" pitchFamily="49" charset="-122"/>
                <a:ea typeface="幼圆" pitchFamily="49" charset="-122"/>
              </a:rPr>
              <a:t>。</a:t>
            </a:r>
          </a:p>
          <a:p>
            <a:pPr>
              <a:lnSpc>
                <a:spcPct val="110000"/>
              </a:lnSpc>
              <a:spcBef>
                <a:spcPct val="50000"/>
              </a:spcBef>
            </a:pPr>
            <a:r>
              <a:rPr kumimoji="1" lang="zh-CN" altLang="en-US" sz="2200" b="1" dirty="0">
                <a:solidFill>
                  <a:srgbClr val="000099"/>
                </a:solidFill>
                <a:latin typeface="幼圆" pitchFamily="49" charset="-122"/>
                <a:ea typeface="幼圆" pitchFamily="49" charset="-122"/>
              </a:rPr>
              <a:t>   </a:t>
            </a:r>
            <a:endParaRPr kumimoji="1" lang="en-US" altLang="zh-CN" sz="2200" b="1" dirty="0">
              <a:solidFill>
                <a:srgbClr val="000099"/>
              </a:solidFill>
              <a:latin typeface="幼圆" pitchFamily="49" charset="-122"/>
              <a:ea typeface="幼圆" pitchFamily="49" charset="-122"/>
            </a:endParaRPr>
          </a:p>
          <a:p>
            <a:pPr>
              <a:lnSpc>
                <a:spcPct val="110000"/>
              </a:lnSpc>
              <a:spcBef>
                <a:spcPct val="50000"/>
              </a:spcBef>
            </a:pPr>
            <a:r>
              <a:rPr kumimoji="1" lang="zh-CN" altLang="en-US" sz="2000" b="1" dirty="0">
                <a:solidFill>
                  <a:srgbClr val="000099"/>
                </a:solidFill>
                <a:latin typeface="幼圆" pitchFamily="49" charset="-122"/>
                <a:ea typeface="幼圆" pitchFamily="49" charset="-122"/>
              </a:rPr>
              <a:t> 长度元 </a:t>
            </a:r>
            <a:r>
              <a:rPr kumimoji="1" lang="en-US" altLang="zh-CN" sz="2000" b="1" i="1" dirty="0">
                <a:solidFill>
                  <a:srgbClr val="000099"/>
                </a:solidFill>
                <a:ea typeface="幼圆" pitchFamily="49" charset="-122"/>
              </a:rPr>
              <a:t>dl </a:t>
            </a:r>
            <a:r>
              <a:rPr kumimoji="1" lang="zh-CN" altLang="en-US" sz="2000" b="1" dirty="0">
                <a:solidFill>
                  <a:srgbClr val="000099"/>
                </a:solidFill>
                <a:latin typeface="幼圆" pitchFamily="49" charset="-122"/>
                <a:ea typeface="幼圆" pitchFamily="49" charset="-122"/>
              </a:rPr>
              <a:t>上的电流 </a:t>
            </a:r>
            <a:r>
              <a:rPr kumimoji="1" lang="en-US" altLang="zh-CN" sz="2000" b="1" i="1" dirty="0" err="1">
                <a:solidFill>
                  <a:srgbClr val="000099"/>
                </a:solidFill>
                <a:ea typeface="幼圆" pitchFamily="49" charset="-122"/>
              </a:rPr>
              <a:t>Idl</a:t>
            </a:r>
            <a:r>
              <a:rPr kumimoji="1" lang="en-US" altLang="zh-CN" sz="2000" b="1" i="1" dirty="0">
                <a:solidFill>
                  <a:srgbClr val="000099"/>
                </a:solidFill>
                <a:ea typeface="幼圆" pitchFamily="49" charset="-122"/>
              </a:rPr>
              <a:t> </a:t>
            </a:r>
            <a:r>
              <a:rPr kumimoji="1" lang="zh-CN" altLang="en-US" sz="2000" b="1" dirty="0">
                <a:solidFill>
                  <a:srgbClr val="000099"/>
                </a:solidFill>
                <a:latin typeface="幼圆" pitchFamily="49" charset="-122"/>
                <a:ea typeface="幼圆" pitchFamily="49" charset="-122"/>
              </a:rPr>
              <a:t>称为</a:t>
            </a:r>
            <a:r>
              <a:rPr kumimoji="1" lang="zh-CN" altLang="en-US" sz="2000" b="1" dirty="0">
                <a:solidFill>
                  <a:srgbClr val="FF0000"/>
                </a:solidFill>
                <a:latin typeface="幼圆" pitchFamily="49" charset="-122"/>
                <a:ea typeface="幼圆" pitchFamily="49" charset="-122"/>
              </a:rPr>
              <a:t>电流元</a:t>
            </a:r>
            <a:r>
              <a:rPr kumimoji="1" lang="zh-CN" altLang="en-US" sz="2000" b="1" dirty="0">
                <a:solidFill>
                  <a:srgbClr val="000099"/>
                </a:solidFill>
                <a:latin typeface="幼圆" pitchFamily="49" charset="-122"/>
                <a:ea typeface="幼圆" pitchFamily="49" charset="-122"/>
              </a:rPr>
              <a:t>。</a:t>
            </a:r>
          </a:p>
        </p:txBody>
      </p:sp>
      <p:graphicFrame>
        <p:nvGraphicFramePr>
          <p:cNvPr id="407555" name="Object 3"/>
          <p:cNvGraphicFramePr>
            <a:graphicFrameLocks noChangeAspect="1"/>
          </p:cNvGraphicFramePr>
          <p:nvPr/>
        </p:nvGraphicFramePr>
        <p:xfrm>
          <a:off x="2319338" y="3140075"/>
          <a:ext cx="2528887" cy="841375"/>
        </p:xfrm>
        <a:graphic>
          <a:graphicData uri="http://schemas.openxmlformats.org/presentationml/2006/ole">
            <p:oleObj spid="_x0000_s9218" name="Equation" r:id="rId4" imgW="1206360" imgH="406080" progId="Equation.DSMT4">
              <p:embed/>
            </p:oleObj>
          </a:graphicData>
        </a:graphic>
      </p:graphicFrame>
      <p:graphicFrame>
        <p:nvGraphicFramePr>
          <p:cNvPr id="407556" name="Object 4"/>
          <p:cNvGraphicFramePr>
            <a:graphicFrameLocks noChangeAspect="1"/>
          </p:cNvGraphicFramePr>
          <p:nvPr/>
        </p:nvGraphicFramePr>
        <p:xfrm>
          <a:off x="2182813" y="4987925"/>
          <a:ext cx="3392487" cy="930275"/>
        </p:xfrm>
        <a:graphic>
          <a:graphicData uri="http://schemas.openxmlformats.org/presentationml/2006/ole">
            <p:oleObj spid="_x0000_s9219" name="Equation" r:id="rId5" imgW="1320480" imgH="406080" progId="Equation.DSMT4">
              <p:embed/>
            </p:oleObj>
          </a:graphicData>
        </a:graphic>
      </p:graphicFrame>
      <p:graphicFrame>
        <p:nvGraphicFramePr>
          <p:cNvPr id="407557" name="Object 5"/>
          <p:cNvGraphicFramePr>
            <a:graphicFrameLocks noChangeAspect="1"/>
          </p:cNvGraphicFramePr>
          <p:nvPr/>
        </p:nvGraphicFramePr>
        <p:xfrm>
          <a:off x="2244725" y="4076700"/>
          <a:ext cx="3381375" cy="898525"/>
        </p:xfrm>
        <a:graphic>
          <a:graphicData uri="http://schemas.openxmlformats.org/presentationml/2006/ole">
            <p:oleObj spid="_x0000_s9220" name="Equation" r:id="rId6" imgW="1358640" imgH="406080" progId="Equation.DSMT4">
              <p:embed/>
            </p:oleObj>
          </a:graphicData>
        </a:graphic>
      </p:graphicFrame>
      <p:sp>
        <p:nvSpPr>
          <p:cNvPr id="9222" name="Text Box 6"/>
          <p:cNvSpPr txBox="1">
            <a:spLocks noChangeArrowheads="1"/>
          </p:cNvSpPr>
          <p:nvPr/>
        </p:nvSpPr>
        <p:spPr bwMode="auto">
          <a:xfrm>
            <a:off x="1109663" y="2862263"/>
            <a:ext cx="2022475" cy="2554287"/>
          </a:xfrm>
          <a:prstGeom prst="rect">
            <a:avLst/>
          </a:prstGeom>
          <a:noFill/>
          <a:ln w="25400">
            <a:noFill/>
            <a:miter lim="800000"/>
            <a:headEnd/>
            <a:tailEnd/>
          </a:ln>
        </p:spPr>
        <p:txBody>
          <a:bodyPr>
            <a:spAutoFit/>
          </a:bodyPr>
          <a:lstStyle/>
          <a:p>
            <a:r>
              <a:rPr lang="zh-CN" altLang="en-US" sz="2000" b="1">
                <a:solidFill>
                  <a:schemeClr val="tx1"/>
                </a:solidFill>
                <a:latin typeface="幼圆" pitchFamily="49" charset="-122"/>
                <a:ea typeface="幼圆" pitchFamily="49" charset="-122"/>
              </a:rPr>
              <a:t>小节</a:t>
            </a:r>
          </a:p>
          <a:p>
            <a:r>
              <a:rPr lang="zh-CN" altLang="en-US" sz="2000" b="1">
                <a:solidFill>
                  <a:schemeClr val="tx1"/>
                </a:solidFill>
                <a:latin typeface="幼圆" pitchFamily="49" charset="-122"/>
                <a:ea typeface="幼圆" pitchFamily="49" charset="-122"/>
              </a:rPr>
              <a:t>电流：</a:t>
            </a:r>
          </a:p>
          <a:p>
            <a:endParaRPr lang="zh-CN" altLang="en-US" sz="2000" b="1">
              <a:solidFill>
                <a:schemeClr val="tx1"/>
              </a:solidFill>
              <a:latin typeface="幼圆" pitchFamily="49" charset="-122"/>
              <a:ea typeface="幼圆" pitchFamily="49" charset="-122"/>
            </a:endParaRPr>
          </a:p>
          <a:p>
            <a:endParaRPr lang="zh-CN" altLang="en-US" sz="2000" b="1">
              <a:solidFill>
                <a:schemeClr val="tx1"/>
              </a:solidFill>
              <a:latin typeface="幼圆" pitchFamily="49" charset="-122"/>
              <a:ea typeface="幼圆" pitchFamily="49" charset="-122"/>
            </a:endParaRPr>
          </a:p>
          <a:p>
            <a:r>
              <a:rPr lang="zh-CN" altLang="en-US" sz="2000" b="1">
                <a:solidFill>
                  <a:schemeClr val="tx1"/>
                </a:solidFill>
                <a:latin typeface="幼圆" pitchFamily="49" charset="-122"/>
                <a:ea typeface="幼圆" pitchFamily="49" charset="-122"/>
              </a:rPr>
              <a:t>体电流密度：</a:t>
            </a:r>
          </a:p>
          <a:p>
            <a:endParaRPr lang="zh-CN" altLang="en-US" sz="2000" b="1">
              <a:solidFill>
                <a:schemeClr val="tx1"/>
              </a:solidFill>
              <a:latin typeface="幼圆" pitchFamily="49" charset="-122"/>
              <a:ea typeface="幼圆" pitchFamily="49" charset="-122"/>
            </a:endParaRPr>
          </a:p>
          <a:p>
            <a:endParaRPr lang="zh-CN" altLang="en-US" sz="2000" b="1">
              <a:solidFill>
                <a:schemeClr val="tx1"/>
              </a:solidFill>
              <a:latin typeface="幼圆" pitchFamily="49" charset="-122"/>
              <a:ea typeface="幼圆" pitchFamily="49" charset="-122"/>
            </a:endParaRPr>
          </a:p>
          <a:p>
            <a:r>
              <a:rPr lang="zh-CN" altLang="en-US" sz="2000" b="1">
                <a:solidFill>
                  <a:schemeClr val="tx1"/>
                </a:solidFill>
                <a:latin typeface="幼圆" pitchFamily="49" charset="-122"/>
                <a:ea typeface="幼圆" pitchFamily="49" charset="-122"/>
              </a:rPr>
              <a:t>面电流密度：</a:t>
            </a:r>
          </a:p>
        </p:txBody>
      </p:sp>
      <p:sp>
        <p:nvSpPr>
          <p:cNvPr id="9223" name="Text Box 7"/>
          <p:cNvSpPr txBox="1">
            <a:spLocks noChangeArrowheads="1"/>
          </p:cNvSpPr>
          <p:nvPr/>
        </p:nvSpPr>
        <p:spPr bwMode="auto">
          <a:xfrm>
            <a:off x="436563" y="3009900"/>
            <a:ext cx="2022475" cy="2616200"/>
          </a:xfrm>
          <a:prstGeom prst="rect">
            <a:avLst/>
          </a:prstGeom>
          <a:noFill/>
          <a:ln w="25400">
            <a:noFill/>
            <a:miter lim="800000"/>
            <a:headEnd/>
            <a:tailEnd/>
          </a:ln>
        </p:spPr>
        <p:txBody>
          <a:bodyPr>
            <a:spAutoFit/>
          </a:bodyPr>
          <a:lstStyle/>
          <a:p>
            <a:pPr>
              <a:buFont typeface="Wingdings" pitchFamily="2" charset="2"/>
              <a:buChar char="ü"/>
              <a:defRPr/>
            </a:pPr>
            <a:r>
              <a:rPr lang="zh-CN" altLang="en-US" sz="2400" b="1" dirty="0">
                <a:solidFill>
                  <a:srgbClr val="FF0000"/>
                </a:solidFill>
                <a:latin typeface="+mn-ea"/>
                <a:ea typeface="+mn-ea"/>
              </a:rPr>
              <a:t>小节 </a:t>
            </a:r>
            <a:r>
              <a:rPr lang="zh-CN" altLang="en-US" sz="2000" b="1" dirty="0">
                <a:solidFill>
                  <a:srgbClr val="FF0000"/>
                </a:solidFill>
                <a:latin typeface="+mn-ea"/>
                <a:ea typeface="+mn-ea"/>
              </a:rPr>
              <a:t> </a:t>
            </a:r>
          </a:p>
          <a:p>
            <a:pPr>
              <a:defRPr/>
            </a:pPr>
            <a:r>
              <a:rPr lang="zh-CN" altLang="en-US" sz="2000" b="1" dirty="0">
                <a:latin typeface="幼圆" pitchFamily="49" charset="-122"/>
                <a:ea typeface="幼圆" pitchFamily="49" charset="-122"/>
              </a:rPr>
              <a:t>      </a:t>
            </a:r>
            <a:r>
              <a:rPr lang="zh-CN" altLang="en-US" sz="2000" b="1" dirty="0">
                <a:solidFill>
                  <a:srgbClr val="0000CC"/>
                </a:solidFill>
                <a:latin typeface="幼圆" pitchFamily="49" charset="-122"/>
                <a:ea typeface="幼圆" pitchFamily="49" charset="-122"/>
              </a:rPr>
              <a:t>电流：</a:t>
            </a:r>
          </a:p>
          <a:p>
            <a:pPr>
              <a:defRPr/>
            </a:pPr>
            <a:endParaRPr lang="zh-CN" altLang="en-US" sz="2000" b="1" dirty="0">
              <a:solidFill>
                <a:srgbClr val="0000CC"/>
              </a:solidFill>
              <a:latin typeface="幼圆" pitchFamily="49" charset="-122"/>
              <a:ea typeface="幼圆" pitchFamily="49" charset="-122"/>
            </a:endParaRPr>
          </a:p>
          <a:p>
            <a:pPr>
              <a:defRPr/>
            </a:pPr>
            <a:endParaRPr lang="zh-CN" altLang="en-US" sz="2000" b="1" dirty="0">
              <a:solidFill>
                <a:srgbClr val="0000CC"/>
              </a:solidFill>
              <a:latin typeface="幼圆" pitchFamily="49" charset="-122"/>
              <a:ea typeface="幼圆" pitchFamily="49" charset="-122"/>
            </a:endParaRPr>
          </a:p>
          <a:p>
            <a:pPr>
              <a:defRPr/>
            </a:pPr>
            <a:r>
              <a:rPr lang="zh-CN" altLang="en-US" sz="2000" b="1" dirty="0">
                <a:solidFill>
                  <a:srgbClr val="0000CC"/>
                </a:solidFill>
                <a:latin typeface="幼圆" pitchFamily="49" charset="-122"/>
                <a:ea typeface="幼圆" pitchFamily="49" charset="-122"/>
              </a:rPr>
              <a:t>体电流密度：</a:t>
            </a:r>
          </a:p>
          <a:p>
            <a:pPr>
              <a:defRPr/>
            </a:pPr>
            <a:endParaRPr lang="zh-CN" altLang="en-US" sz="2000" b="1" dirty="0">
              <a:solidFill>
                <a:srgbClr val="0000CC"/>
              </a:solidFill>
              <a:latin typeface="幼圆" pitchFamily="49" charset="-122"/>
              <a:ea typeface="幼圆" pitchFamily="49" charset="-122"/>
            </a:endParaRPr>
          </a:p>
          <a:p>
            <a:pPr>
              <a:defRPr/>
            </a:pPr>
            <a:endParaRPr lang="zh-CN" altLang="en-US" sz="2000" b="1" dirty="0">
              <a:solidFill>
                <a:srgbClr val="0000CC"/>
              </a:solidFill>
              <a:latin typeface="幼圆" pitchFamily="49" charset="-122"/>
              <a:ea typeface="幼圆" pitchFamily="49" charset="-122"/>
            </a:endParaRPr>
          </a:p>
          <a:p>
            <a:pPr>
              <a:defRPr/>
            </a:pPr>
            <a:r>
              <a:rPr lang="zh-CN" altLang="en-US" sz="2000" b="1" dirty="0">
                <a:solidFill>
                  <a:srgbClr val="0000CC"/>
                </a:solidFill>
                <a:latin typeface="幼圆" pitchFamily="49" charset="-122"/>
                <a:ea typeface="幼圆" pitchFamily="49" charset="-122"/>
              </a:rPr>
              <a:t>面电流密度：</a:t>
            </a:r>
          </a:p>
        </p:txBody>
      </p:sp>
      <p:sp>
        <p:nvSpPr>
          <p:cNvPr id="8" name="矩形 7"/>
          <p:cNvSpPr/>
          <p:nvPr/>
        </p:nvSpPr>
        <p:spPr>
          <a:xfrm>
            <a:off x="5080000" y="1784350"/>
            <a:ext cx="2817813"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kumimoji="1" lang="zh-CN" altLang="en-US" sz="2400" b="1" dirty="0">
                <a:solidFill>
                  <a:srgbClr val="FF0000"/>
                </a:solidFill>
                <a:latin typeface="幼圆" pitchFamily="49" charset="-122"/>
                <a:ea typeface="幼圆" pitchFamily="49" charset="-122"/>
              </a:rPr>
              <a:t>单位为 </a:t>
            </a:r>
            <a:r>
              <a:rPr kumimoji="1" lang="en-US" altLang="zh-CN" sz="2400" b="1" dirty="0">
                <a:solidFill>
                  <a:srgbClr val="FF0000"/>
                </a:solidFill>
                <a:latin typeface="黑体" pitchFamily="2" charset="-122"/>
              </a:rPr>
              <a:t>A</a:t>
            </a:r>
            <a:r>
              <a:rPr kumimoji="1" lang="zh-CN" altLang="en-US" sz="2400" b="1" dirty="0">
                <a:solidFill>
                  <a:srgbClr val="FF0000"/>
                </a:solidFill>
                <a:latin typeface="黑体" pitchFamily="2" charset="-122"/>
              </a:rPr>
              <a:t> （安培）</a:t>
            </a:r>
            <a:endParaRPr lang="zh-CN" altLang="en-US" sz="2400" dirty="0">
              <a:solidFill>
                <a:srgbClr val="FF0000"/>
              </a:solidFill>
            </a:endParaRPr>
          </a:p>
        </p:txBody>
      </p:sp>
      <p:sp>
        <p:nvSpPr>
          <p:cNvPr id="9225" name="矩形 8"/>
          <p:cNvSpPr>
            <a:spLocks noChangeArrowheads="1"/>
          </p:cNvSpPr>
          <p:nvPr/>
        </p:nvSpPr>
        <p:spPr bwMode="auto">
          <a:xfrm>
            <a:off x="5938838" y="3246438"/>
            <a:ext cx="598487" cy="584200"/>
          </a:xfrm>
          <a:prstGeom prst="rect">
            <a:avLst/>
          </a:prstGeom>
          <a:noFill/>
          <a:ln w="9525">
            <a:noFill/>
            <a:miter lim="800000"/>
            <a:headEnd/>
            <a:tailEnd/>
          </a:ln>
        </p:spPr>
        <p:txBody>
          <a:bodyPr wrap="none">
            <a:spAutoFit/>
          </a:bodyPr>
          <a:lstStyle/>
          <a:p>
            <a:r>
              <a:rPr kumimoji="1" lang="en-US" altLang="zh-CN" b="1" dirty="0">
                <a:solidFill>
                  <a:srgbClr val="FF0000"/>
                </a:solidFill>
                <a:latin typeface="黑体" pitchFamily="49" charset="-122"/>
                <a:ea typeface="黑体" pitchFamily="49" charset="-122"/>
              </a:rPr>
              <a:t>A</a:t>
            </a:r>
            <a:r>
              <a:rPr kumimoji="1" lang="zh-CN" altLang="en-US" b="1" dirty="0">
                <a:solidFill>
                  <a:srgbClr val="FF0000"/>
                </a:solidFill>
                <a:latin typeface="黑体" pitchFamily="49" charset="-122"/>
                <a:ea typeface="黑体" pitchFamily="49" charset="-122"/>
              </a:rPr>
              <a:t> </a:t>
            </a:r>
            <a:endParaRPr lang="zh-CN" altLang="en-US" dirty="0">
              <a:ea typeface="黑体" pitchFamily="49" charset="-122"/>
            </a:endParaRPr>
          </a:p>
        </p:txBody>
      </p:sp>
      <p:sp>
        <p:nvSpPr>
          <p:cNvPr id="9226" name="矩形 9"/>
          <p:cNvSpPr>
            <a:spLocks noChangeArrowheads="1"/>
          </p:cNvSpPr>
          <p:nvPr/>
        </p:nvSpPr>
        <p:spPr bwMode="auto">
          <a:xfrm>
            <a:off x="5865813" y="4256088"/>
            <a:ext cx="942975" cy="585787"/>
          </a:xfrm>
          <a:prstGeom prst="rect">
            <a:avLst/>
          </a:prstGeom>
          <a:noFill/>
          <a:ln w="9525">
            <a:noFill/>
            <a:miter lim="800000"/>
            <a:headEnd/>
            <a:tailEnd/>
          </a:ln>
        </p:spPr>
        <p:txBody>
          <a:bodyPr wrap="none">
            <a:spAutoFit/>
          </a:bodyPr>
          <a:lstStyle/>
          <a:p>
            <a:r>
              <a:rPr kumimoji="1" lang="en-US" altLang="zh-CN" b="1">
                <a:solidFill>
                  <a:srgbClr val="FF0000"/>
                </a:solidFill>
                <a:latin typeface="黑体" pitchFamily="49" charset="-122"/>
                <a:ea typeface="黑体" pitchFamily="49" charset="-122"/>
              </a:rPr>
              <a:t>A/m</a:t>
            </a:r>
            <a:r>
              <a:rPr kumimoji="1" lang="en-US" altLang="zh-CN" b="1" baseline="30000">
                <a:solidFill>
                  <a:srgbClr val="FF0000"/>
                </a:solidFill>
                <a:latin typeface="黑体" pitchFamily="49" charset="-122"/>
                <a:ea typeface="黑体" pitchFamily="49" charset="-122"/>
              </a:rPr>
              <a:t>2</a:t>
            </a:r>
            <a:endParaRPr lang="zh-CN" altLang="en-US">
              <a:ea typeface="黑体" pitchFamily="49" charset="-122"/>
            </a:endParaRPr>
          </a:p>
        </p:txBody>
      </p:sp>
      <p:sp>
        <p:nvSpPr>
          <p:cNvPr id="9227" name="矩形 10"/>
          <p:cNvSpPr>
            <a:spLocks noChangeArrowheads="1"/>
          </p:cNvSpPr>
          <p:nvPr/>
        </p:nvSpPr>
        <p:spPr bwMode="auto">
          <a:xfrm>
            <a:off x="5857875" y="5170488"/>
            <a:ext cx="804863" cy="585787"/>
          </a:xfrm>
          <a:prstGeom prst="rect">
            <a:avLst/>
          </a:prstGeom>
          <a:noFill/>
          <a:ln w="9525">
            <a:noFill/>
            <a:miter lim="800000"/>
            <a:headEnd/>
            <a:tailEnd/>
          </a:ln>
        </p:spPr>
        <p:txBody>
          <a:bodyPr wrap="none">
            <a:spAutoFit/>
          </a:bodyPr>
          <a:lstStyle/>
          <a:p>
            <a:r>
              <a:rPr kumimoji="1" lang="en-US" altLang="zh-CN" b="1">
                <a:solidFill>
                  <a:srgbClr val="FF0000"/>
                </a:solidFill>
                <a:latin typeface="黑体" pitchFamily="49" charset="-122"/>
                <a:ea typeface="黑体" pitchFamily="49" charset="-122"/>
              </a:rPr>
              <a:t>A/m</a:t>
            </a:r>
            <a:endParaRPr lang="zh-CN" altLang="en-US">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500"/>
                                        <p:tgtEl>
                                          <p:spTgt spid="407555"/>
                                        </p:tgtEl>
                                      </p:cBhvr>
                                    </p:animEffect>
                                  </p:childTnLst>
                                </p:cTn>
                              </p:par>
                              <p:par>
                                <p:cTn id="8" presetID="3" presetClass="entr" presetSubtype="10" fill="hold" nodeType="withEffect">
                                  <p:stCondLst>
                                    <p:cond delay="0"/>
                                  </p:stCondLst>
                                  <p:childTnLst>
                                    <p:set>
                                      <p:cBhvr>
                                        <p:cTn id="9" dur="1" fill="hold">
                                          <p:stCondLst>
                                            <p:cond delay="0"/>
                                          </p:stCondLst>
                                        </p:cTn>
                                        <p:tgtEl>
                                          <p:spTgt spid="407556"/>
                                        </p:tgtEl>
                                        <p:attrNameLst>
                                          <p:attrName>style.visibility</p:attrName>
                                        </p:attrNameLst>
                                      </p:cBhvr>
                                      <p:to>
                                        <p:strVal val="visible"/>
                                      </p:to>
                                    </p:set>
                                    <p:animEffect transition="in" filter="blinds(horizontal)">
                                      <p:cBhvr>
                                        <p:cTn id="10" dur="500"/>
                                        <p:tgtEl>
                                          <p:spTgt spid="407556"/>
                                        </p:tgtEl>
                                      </p:cBhvr>
                                    </p:animEffect>
                                  </p:childTnLst>
                                </p:cTn>
                              </p:par>
                              <p:par>
                                <p:cTn id="11" presetID="3" presetClass="entr" presetSubtype="10" fill="hold" nodeType="withEffect">
                                  <p:stCondLst>
                                    <p:cond delay="0"/>
                                  </p:stCondLst>
                                  <p:childTnLst>
                                    <p:set>
                                      <p:cBhvr>
                                        <p:cTn id="12" dur="1" fill="hold">
                                          <p:stCondLst>
                                            <p:cond delay="0"/>
                                          </p:stCondLst>
                                        </p:cTn>
                                        <p:tgtEl>
                                          <p:spTgt spid="407557"/>
                                        </p:tgtEl>
                                        <p:attrNameLst>
                                          <p:attrName>style.visibility</p:attrName>
                                        </p:attrNameLst>
                                      </p:cBhvr>
                                      <p:to>
                                        <p:strVal val="visible"/>
                                      </p:to>
                                    </p:set>
                                    <p:animEffect transition="in" filter="blinds(horizontal)">
                                      <p:cBhvr>
                                        <p:cTn id="13" dur="500"/>
                                        <p:tgtEl>
                                          <p:spTgt spid="4075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22"/>
                                        </p:tgtEl>
                                        <p:attrNameLst>
                                          <p:attrName>style.visibility</p:attrName>
                                        </p:attrNameLst>
                                      </p:cBhvr>
                                      <p:to>
                                        <p:strVal val="visible"/>
                                      </p:to>
                                    </p:set>
                                    <p:animEffect transition="in" filter="blinds(horizontal)">
                                      <p:cBhvr>
                                        <p:cTn id="16" dur="500"/>
                                        <p:tgtEl>
                                          <p:spTgt spid="92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223"/>
                                        </p:tgtEl>
                                        <p:attrNameLst>
                                          <p:attrName>style.visibility</p:attrName>
                                        </p:attrNameLst>
                                      </p:cBhvr>
                                      <p:to>
                                        <p:strVal val="visible"/>
                                      </p:to>
                                    </p:set>
                                    <p:animEffect transition="in" filter="blinds(horizontal)">
                                      <p:cBhvr>
                                        <p:cTn id="19" dur="500"/>
                                        <p:tgtEl>
                                          <p:spTgt spid="922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225"/>
                                        </p:tgtEl>
                                        <p:attrNameLst>
                                          <p:attrName>style.visibility</p:attrName>
                                        </p:attrNameLst>
                                      </p:cBhvr>
                                      <p:to>
                                        <p:strVal val="visible"/>
                                      </p:to>
                                    </p:set>
                                    <p:animEffect transition="in" filter="blinds(horizontal)">
                                      <p:cBhvr>
                                        <p:cTn id="22" dur="500"/>
                                        <p:tgtEl>
                                          <p:spTgt spid="92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226"/>
                                        </p:tgtEl>
                                        <p:attrNameLst>
                                          <p:attrName>style.visibility</p:attrName>
                                        </p:attrNameLst>
                                      </p:cBhvr>
                                      <p:to>
                                        <p:strVal val="visible"/>
                                      </p:to>
                                    </p:set>
                                    <p:animEffect transition="in" filter="blinds(horizontal)">
                                      <p:cBhvr>
                                        <p:cTn id="25" dur="500"/>
                                        <p:tgtEl>
                                          <p:spTgt spid="92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227"/>
                                        </p:tgtEl>
                                        <p:attrNameLst>
                                          <p:attrName>style.visibility</p:attrName>
                                        </p:attrNameLst>
                                      </p:cBhvr>
                                      <p:to>
                                        <p:strVal val="visible"/>
                                      </p:to>
                                    </p:set>
                                    <p:animEffect transition="in" filter="blinds(horizontal)">
                                      <p:cBhvr>
                                        <p:cTn id="28"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25" grpId="0"/>
      <p:bldP spid="9226" grpId="0"/>
      <p:bldP spid="92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853441" y="4210368"/>
            <a:ext cx="3688079" cy="9102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0248" name="Text Box 2"/>
          <p:cNvSpPr txBox="1">
            <a:spLocks noChangeArrowheads="1"/>
          </p:cNvSpPr>
          <p:nvPr/>
        </p:nvSpPr>
        <p:spPr bwMode="auto">
          <a:xfrm>
            <a:off x="438150" y="1000125"/>
            <a:ext cx="8012113" cy="922338"/>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p"/>
            </a:pPr>
            <a:r>
              <a:rPr kumimoji="1" lang="zh-CN" altLang="en-US" sz="2400" b="1">
                <a:solidFill>
                  <a:srgbClr val="000099"/>
                </a:solidFill>
                <a:latin typeface="黑体" pitchFamily="49" charset="-122"/>
                <a:ea typeface="黑体" pitchFamily="49" charset="-122"/>
              </a:rPr>
              <a:t>电荷守恒定律</a:t>
            </a:r>
          </a:p>
          <a:p>
            <a:pPr marL="342900" indent="-342900" algn="just">
              <a:spcBef>
                <a:spcPct val="50000"/>
              </a:spcBef>
            </a:pPr>
            <a:r>
              <a:rPr kumimoji="1" lang="zh-CN" altLang="en-US" sz="2000" b="1">
                <a:solidFill>
                  <a:srgbClr val="002060"/>
                </a:solidFill>
                <a:latin typeface="幼圆" pitchFamily="49" charset="-122"/>
                <a:ea typeface="幼圆" pitchFamily="49" charset="-122"/>
              </a:rPr>
              <a:t>孤立系统内，正负电荷的代数和在任何物理过程中保持不变。</a:t>
            </a:r>
          </a:p>
        </p:txBody>
      </p:sp>
      <p:graphicFrame>
        <p:nvGraphicFramePr>
          <p:cNvPr id="408579" name="Object 3"/>
          <p:cNvGraphicFramePr>
            <a:graphicFrameLocks noChangeAspect="1"/>
          </p:cNvGraphicFramePr>
          <p:nvPr/>
        </p:nvGraphicFramePr>
        <p:xfrm>
          <a:off x="2160588" y="3297238"/>
          <a:ext cx="4200525" cy="828675"/>
        </p:xfrm>
        <a:graphic>
          <a:graphicData uri="http://schemas.openxmlformats.org/presentationml/2006/ole">
            <p:oleObj spid="_x0000_s10242" name="Equation" r:id="rId3" imgW="1993680" imgH="393480" progId="Equation.DSMT4">
              <p:embed/>
            </p:oleObj>
          </a:graphicData>
        </a:graphic>
      </p:graphicFrame>
      <p:graphicFrame>
        <p:nvGraphicFramePr>
          <p:cNvPr id="408580" name="Object 4"/>
          <p:cNvGraphicFramePr>
            <a:graphicFrameLocks noChangeAspect="1"/>
          </p:cNvGraphicFramePr>
          <p:nvPr/>
        </p:nvGraphicFramePr>
        <p:xfrm>
          <a:off x="1236663" y="4252913"/>
          <a:ext cx="3082925" cy="828675"/>
        </p:xfrm>
        <a:graphic>
          <a:graphicData uri="http://schemas.openxmlformats.org/presentationml/2006/ole">
            <p:oleObj spid="_x0000_s10243" name="Equation" r:id="rId4" imgW="1562040" imgH="419040" progId="Equation.DSMT4">
              <p:embed/>
            </p:oleObj>
          </a:graphicData>
        </a:graphic>
      </p:graphicFrame>
      <p:sp>
        <p:nvSpPr>
          <p:cNvPr id="10249" name="Text Box 5"/>
          <p:cNvSpPr txBox="1">
            <a:spLocks noChangeArrowheads="1"/>
          </p:cNvSpPr>
          <p:nvPr/>
        </p:nvSpPr>
        <p:spPr bwMode="auto">
          <a:xfrm>
            <a:off x="381000" y="457200"/>
            <a:ext cx="5791200" cy="519113"/>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ea typeface="黑体" pitchFamily="49" charset="-122"/>
              </a:rPr>
              <a:t>2.1.3  </a:t>
            </a:r>
            <a:r>
              <a:rPr lang="zh-CN" altLang="en-US" sz="2800" b="1">
                <a:solidFill>
                  <a:srgbClr val="FF0000"/>
                </a:solidFill>
                <a:ea typeface="黑体" pitchFamily="49" charset="-122"/>
              </a:rPr>
              <a:t>电荷守恒定律与电流连续方程</a:t>
            </a:r>
          </a:p>
        </p:txBody>
      </p:sp>
      <p:grpSp>
        <p:nvGrpSpPr>
          <p:cNvPr id="2" name="Group 6"/>
          <p:cNvGrpSpPr>
            <a:grpSpLocks/>
          </p:cNvGrpSpPr>
          <p:nvPr/>
        </p:nvGrpSpPr>
        <p:grpSpPr bwMode="auto">
          <a:xfrm>
            <a:off x="5076825" y="4213225"/>
            <a:ext cx="2992438" cy="838200"/>
            <a:chOff x="3717" y="3412"/>
            <a:chExt cx="1584" cy="528"/>
          </a:xfrm>
        </p:grpSpPr>
        <p:sp>
          <p:nvSpPr>
            <p:cNvPr id="10254" name="Text Box 7"/>
            <p:cNvSpPr txBox="1">
              <a:spLocks noChangeArrowheads="1"/>
            </p:cNvSpPr>
            <p:nvPr/>
          </p:nvSpPr>
          <p:spPr bwMode="auto">
            <a:xfrm>
              <a:off x="4149" y="3412"/>
              <a:ext cx="1152" cy="523"/>
            </a:xfrm>
            <a:prstGeom prst="rect">
              <a:avLst/>
            </a:prstGeom>
            <a:noFill/>
            <a:ln w="38100" cmpd="dbl">
              <a:noFill/>
              <a:miter lim="800000"/>
              <a:headEnd/>
              <a:tailEnd/>
            </a:ln>
          </p:spPr>
          <p:txBody>
            <a:bodyPr>
              <a:spAutoFit/>
            </a:bodyPr>
            <a:lstStyle/>
            <a:p>
              <a:r>
                <a:rPr lang="zh-CN" altLang="en-US" sz="2400" b="1" dirty="0">
                  <a:solidFill>
                    <a:srgbClr val="FF0000"/>
                  </a:solidFill>
                  <a:latin typeface="隶书" pitchFamily="49" charset="-122"/>
                  <a:ea typeface="隶书" pitchFamily="49" charset="-122"/>
                </a:rPr>
                <a:t>电流连续性方程积分形式</a:t>
              </a:r>
            </a:p>
          </p:txBody>
        </p:sp>
        <p:sp>
          <p:nvSpPr>
            <p:cNvPr id="10255" name="Text Box 8"/>
            <p:cNvSpPr txBox="1">
              <a:spLocks noChangeArrowheads="1"/>
            </p:cNvSpPr>
            <p:nvPr/>
          </p:nvSpPr>
          <p:spPr bwMode="auto">
            <a:xfrm>
              <a:off x="3717" y="3460"/>
              <a:ext cx="528" cy="480"/>
            </a:xfrm>
            <a:prstGeom prst="rect">
              <a:avLst/>
            </a:prstGeom>
            <a:noFill/>
            <a:ln w="9525">
              <a:noFill/>
              <a:miter lim="800000"/>
              <a:headEnd/>
              <a:tailEnd/>
            </a:ln>
          </p:spPr>
          <p:txBody>
            <a:bodyPr>
              <a:spAutoFit/>
            </a:bodyPr>
            <a:lstStyle/>
            <a:p>
              <a:pPr fontAlgn="ctr">
                <a:spcBef>
                  <a:spcPct val="50000"/>
                </a:spcBef>
              </a:pPr>
              <a:r>
                <a:rPr kumimoji="1" lang="en-US" altLang="zh-CN" sz="4400">
                  <a:solidFill>
                    <a:srgbClr val="000099"/>
                  </a:solidFill>
                  <a:sym typeface="Wingdings" pitchFamily="2" charset="2"/>
                </a:rPr>
                <a:t> </a:t>
              </a:r>
              <a:endParaRPr kumimoji="1" lang="en-US" altLang="zh-CN" sz="2400">
                <a:solidFill>
                  <a:srgbClr val="000099"/>
                </a:solidFill>
              </a:endParaRPr>
            </a:p>
          </p:txBody>
        </p:sp>
      </p:grpSp>
      <p:sp>
        <p:nvSpPr>
          <p:cNvPr id="10251" name="Rectangle 9"/>
          <p:cNvSpPr>
            <a:spLocks noChangeArrowheads="1"/>
          </p:cNvSpPr>
          <p:nvPr/>
        </p:nvSpPr>
        <p:spPr bwMode="auto">
          <a:xfrm>
            <a:off x="503238" y="2492375"/>
            <a:ext cx="8101012" cy="769938"/>
          </a:xfrm>
          <a:prstGeom prst="rect">
            <a:avLst/>
          </a:prstGeom>
          <a:noFill/>
          <a:ln w="9525">
            <a:noFill/>
            <a:miter lim="800000"/>
            <a:headEnd/>
            <a:tailEnd/>
          </a:ln>
        </p:spPr>
        <p:txBody>
          <a:bodyPr>
            <a:spAutoFit/>
          </a:bodyPr>
          <a:lstStyle/>
          <a:p>
            <a:pPr>
              <a:lnSpc>
                <a:spcPct val="110000"/>
              </a:lnSpc>
              <a:spcBef>
                <a:spcPct val="50000"/>
              </a:spcBef>
            </a:pPr>
            <a:r>
              <a:rPr kumimoji="1" lang="zh-CN" altLang="en-US" sz="2000" b="1" dirty="0">
                <a:solidFill>
                  <a:srgbClr val="002060"/>
                </a:solidFill>
                <a:latin typeface="Arial" charset="0"/>
                <a:ea typeface="幼圆" pitchFamily="49" charset="-122"/>
              </a:rPr>
              <a:t>       根据电荷守恒定律，单位时间内从体积</a:t>
            </a:r>
            <a:r>
              <a:rPr kumimoji="1" lang="en-US" altLang="zh-CN" sz="2000" b="1" i="1" dirty="0">
                <a:solidFill>
                  <a:srgbClr val="002060"/>
                </a:solidFill>
                <a:latin typeface="Arial" charset="0"/>
                <a:ea typeface="幼圆" pitchFamily="49" charset="-122"/>
              </a:rPr>
              <a:t>V</a:t>
            </a:r>
            <a:r>
              <a:rPr kumimoji="1" lang="zh-CN" altLang="en-US" sz="2000" b="1" dirty="0">
                <a:solidFill>
                  <a:srgbClr val="002060"/>
                </a:solidFill>
                <a:latin typeface="Arial" charset="0"/>
                <a:ea typeface="幼圆" pitchFamily="49" charset="-122"/>
              </a:rPr>
              <a:t>中减少的电荷量等于流出该体积总</a:t>
            </a:r>
            <a:r>
              <a:rPr kumimoji="1" lang="zh-CN" altLang="en-US" sz="2000" b="1" dirty="0" smtClean="0">
                <a:solidFill>
                  <a:srgbClr val="002060"/>
                </a:solidFill>
                <a:latin typeface="Arial" charset="0"/>
                <a:ea typeface="幼圆" pitchFamily="49" charset="-122"/>
              </a:rPr>
              <a:t>电流（流出的电荷量等于电荷减少量），</a:t>
            </a:r>
            <a:r>
              <a:rPr kumimoji="1" lang="zh-CN" altLang="en-US" sz="2000" b="1" dirty="0">
                <a:solidFill>
                  <a:srgbClr val="002060"/>
                </a:solidFill>
                <a:latin typeface="Arial" charset="0"/>
                <a:ea typeface="幼圆" pitchFamily="49" charset="-122"/>
              </a:rPr>
              <a:t>即：</a:t>
            </a:r>
          </a:p>
        </p:txBody>
      </p:sp>
      <p:sp>
        <p:nvSpPr>
          <p:cNvPr id="10252" name="Text Box 10"/>
          <p:cNvSpPr txBox="1">
            <a:spLocks noChangeArrowheads="1"/>
          </p:cNvSpPr>
          <p:nvPr/>
        </p:nvSpPr>
        <p:spPr bwMode="auto">
          <a:xfrm>
            <a:off x="460375" y="1958975"/>
            <a:ext cx="5543550" cy="498475"/>
          </a:xfrm>
          <a:prstGeom prst="rect">
            <a:avLst/>
          </a:prstGeom>
          <a:noFill/>
          <a:ln w="9525">
            <a:noFill/>
            <a:miter lim="800000"/>
            <a:headEnd/>
            <a:tailEnd/>
          </a:ln>
        </p:spPr>
        <p:txBody>
          <a:bodyPr>
            <a:spAutoFit/>
          </a:bodyPr>
          <a:lstStyle/>
          <a:p>
            <a:pPr marL="342900" indent="-342900" algn="just">
              <a:lnSpc>
                <a:spcPct val="110000"/>
              </a:lnSpc>
              <a:spcBef>
                <a:spcPct val="50000"/>
              </a:spcBef>
              <a:buFont typeface="Wingdings" pitchFamily="2" charset="2"/>
              <a:buChar char="p"/>
            </a:pPr>
            <a:r>
              <a:rPr kumimoji="1" lang="zh-CN" altLang="en-US" sz="2400" b="1">
                <a:solidFill>
                  <a:srgbClr val="000099"/>
                </a:solidFill>
                <a:latin typeface="黑体" pitchFamily="49" charset="-122"/>
                <a:ea typeface="黑体" pitchFamily="49" charset="-122"/>
              </a:rPr>
              <a:t>电流连续性方程</a:t>
            </a:r>
            <a:endParaRPr kumimoji="1" lang="zh-CN" altLang="en-US" sz="2200" b="1">
              <a:solidFill>
                <a:srgbClr val="FF3300"/>
              </a:solidFill>
              <a:latin typeface="幼圆" pitchFamily="49" charset="-122"/>
              <a:ea typeface="幼圆" pitchFamily="49" charset="-122"/>
            </a:endParaRPr>
          </a:p>
        </p:txBody>
      </p:sp>
      <p:sp>
        <p:nvSpPr>
          <p:cNvPr id="408587" name="Rectangle 11"/>
          <p:cNvSpPr>
            <a:spLocks noChangeArrowheads="1"/>
          </p:cNvSpPr>
          <p:nvPr/>
        </p:nvSpPr>
        <p:spPr bwMode="auto">
          <a:xfrm>
            <a:off x="976313" y="5229225"/>
            <a:ext cx="7196137" cy="92392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000" b="1">
                <a:solidFill>
                  <a:srgbClr val="000099"/>
                </a:solidFill>
                <a:latin typeface="幼圆" pitchFamily="49" charset="-122"/>
                <a:ea typeface="幼圆" pitchFamily="49" charset="-122"/>
              </a:rPr>
              <a:t>对等式左端应用高斯散度定理，</a:t>
            </a:r>
            <a:endParaRPr kumimoji="1" lang="en-US" altLang="zh-CN" sz="2000" b="1">
              <a:solidFill>
                <a:srgbClr val="000099"/>
              </a:solidFill>
              <a:latin typeface="幼圆" pitchFamily="49" charset="-122"/>
              <a:ea typeface="幼圆" pitchFamily="49" charset="-122"/>
            </a:endParaRPr>
          </a:p>
          <a:p>
            <a:pPr>
              <a:lnSpc>
                <a:spcPct val="110000"/>
              </a:lnSpc>
              <a:spcBef>
                <a:spcPct val="50000"/>
              </a:spcBef>
            </a:pPr>
            <a:r>
              <a:rPr kumimoji="1" lang="zh-CN" altLang="en-US" sz="2000" b="1">
                <a:solidFill>
                  <a:srgbClr val="000099"/>
                </a:solidFill>
                <a:latin typeface="幼圆" pitchFamily="49" charset="-122"/>
                <a:ea typeface="幼圆" pitchFamily="49" charset="-122"/>
              </a:rPr>
              <a:t>将闭合面上的面积分变为体积分，可得：</a:t>
            </a:r>
          </a:p>
        </p:txBody>
      </p:sp>
      <p:graphicFrame>
        <p:nvGraphicFramePr>
          <p:cNvPr id="12" name="Object 13"/>
          <p:cNvGraphicFramePr>
            <a:graphicFrameLocks noChangeAspect="1"/>
          </p:cNvGraphicFramePr>
          <p:nvPr/>
        </p:nvGraphicFramePr>
        <p:xfrm>
          <a:off x="4670425" y="5195888"/>
          <a:ext cx="2208213" cy="461962"/>
        </p:xfrm>
        <a:graphic>
          <a:graphicData uri="http://schemas.openxmlformats.org/presentationml/2006/ole">
            <p:oleObj spid="_x0000_s10244" name="Equation" r:id="rId5" imgW="1460160" imgH="304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408580"/>
                                        </p:tgtEl>
                                        <p:attrNameLst>
                                          <p:attrName>style.visibility</p:attrName>
                                        </p:attrNameLst>
                                      </p:cBhvr>
                                      <p:to>
                                        <p:strVal val="visible"/>
                                      </p:to>
                                    </p:set>
                                    <p:animEffect transition="in" filter="blinds(horizontal)">
                                      <p:cBhvr>
                                        <p:cTn id="15" dur="500"/>
                                        <p:tgtEl>
                                          <p:spTgt spid="408580"/>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8587"/>
                                        </p:tgtEl>
                                        <p:attrNameLst>
                                          <p:attrName>style.visibility</p:attrName>
                                        </p:attrNameLst>
                                      </p:cBhvr>
                                      <p:to>
                                        <p:strVal val="visible"/>
                                      </p:to>
                                    </p:set>
                                    <p:animEffect transition="in" filter="blinds(horizontal)">
                                      <p:cBhvr>
                                        <p:cTn id="23" dur="500"/>
                                        <p:tgtEl>
                                          <p:spTgt spid="408587"/>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bwMode="auto">
          <a:xfrm>
            <a:off x="4165601" y="4616768"/>
            <a:ext cx="2661919" cy="17332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4" name="圆角矩形 13"/>
          <p:cNvSpPr/>
          <p:nvPr/>
        </p:nvSpPr>
        <p:spPr bwMode="auto">
          <a:xfrm>
            <a:off x="2275841" y="1650048"/>
            <a:ext cx="2103119" cy="82899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graphicFrame>
        <p:nvGraphicFramePr>
          <p:cNvPr id="409602" name="Object 2"/>
          <p:cNvGraphicFramePr>
            <a:graphicFrameLocks noChangeAspect="1"/>
          </p:cNvGraphicFramePr>
          <p:nvPr/>
        </p:nvGraphicFramePr>
        <p:xfrm>
          <a:off x="749300" y="544513"/>
          <a:ext cx="3022600" cy="901700"/>
        </p:xfrm>
        <a:graphic>
          <a:graphicData uri="http://schemas.openxmlformats.org/presentationml/2006/ole">
            <p:oleObj spid="_x0000_s11266" name="Equation" r:id="rId4" imgW="1396800" imgH="457200" progId="Equation.DSMT4">
              <p:embed/>
            </p:oleObj>
          </a:graphicData>
        </a:graphic>
      </p:graphicFrame>
      <p:graphicFrame>
        <p:nvGraphicFramePr>
          <p:cNvPr id="409603" name="Object 3"/>
          <p:cNvGraphicFramePr>
            <a:graphicFrameLocks noChangeAspect="1"/>
          </p:cNvGraphicFramePr>
          <p:nvPr/>
        </p:nvGraphicFramePr>
        <p:xfrm>
          <a:off x="2392363" y="1682750"/>
          <a:ext cx="1752600" cy="788988"/>
        </p:xfrm>
        <a:graphic>
          <a:graphicData uri="http://schemas.openxmlformats.org/presentationml/2006/ole">
            <p:oleObj spid="_x0000_s11267" name="Equation" r:id="rId5" imgW="927000" imgH="419040" progId="Equation.DSMT4">
              <p:embed/>
            </p:oleObj>
          </a:graphicData>
        </a:graphic>
      </p:graphicFrame>
      <p:graphicFrame>
        <p:nvGraphicFramePr>
          <p:cNvPr id="409604" name="Object 4"/>
          <p:cNvGraphicFramePr>
            <a:graphicFrameLocks noChangeAspect="1"/>
          </p:cNvGraphicFramePr>
          <p:nvPr/>
        </p:nvGraphicFramePr>
        <p:xfrm>
          <a:off x="4130675" y="755650"/>
          <a:ext cx="758825" cy="523875"/>
        </p:xfrm>
        <a:graphic>
          <a:graphicData uri="http://schemas.openxmlformats.org/presentationml/2006/ole">
            <p:oleObj spid="_x0000_s11268" name="Equation" r:id="rId6" imgW="203040" imgH="139680" progId="Equation.DSMT4">
              <p:embed/>
            </p:oleObj>
          </a:graphicData>
        </a:graphic>
      </p:graphicFrame>
      <p:grpSp>
        <p:nvGrpSpPr>
          <p:cNvPr id="11278" name="Group 5"/>
          <p:cNvGrpSpPr>
            <a:grpSpLocks/>
          </p:cNvGrpSpPr>
          <p:nvPr/>
        </p:nvGrpSpPr>
        <p:grpSpPr bwMode="auto">
          <a:xfrm>
            <a:off x="4470400" y="1608138"/>
            <a:ext cx="3022600" cy="927100"/>
            <a:chOff x="3701" y="3351"/>
            <a:chExt cx="1600" cy="584"/>
          </a:xfrm>
        </p:grpSpPr>
        <p:sp>
          <p:nvSpPr>
            <p:cNvPr id="11284" name="Text Box 6"/>
            <p:cNvSpPr txBox="1">
              <a:spLocks noChangeArrowheads="1"/>
            </p:cNvSpPr>
            <p:nvPr/>
          </p:nvSpPr>
          <p:spPr bwMode="auto">
            <a:xfrm>
              <a:off x="4149" y="3412"/>
              <a:ext cx="1152" cy="523"/>
            </a:xfrm>
            <a:prstGeom prst="rect">
              <a:avLst/>
            </a:prstGeom>
            <a:noFill/>
            <a:ln w="38100" cmpd="dbl">
              <a:noFill/>
              <a:miter lim="800000"/>
              <a:headEnd/>
              <a:tailEnd/>
            </a:ln>
          </p:spPr>
          <p:txBody>
            <a:bodyPr>
              <a:spAutoFit/>
            </a:bodyPr>
            <a:lstStyle/>
            <a:p>
              <a:r>
                <a:rPr lang="zh-CN" altLang="en-US" sz="2400" b="1">
                  <a:solidFill>
                    <a:srgbClr val="FF0000"/>
                  </a:solidFill>
                  <a:latin typeface="华文新魏" pitchFamily="2" charset="-122"/>
                  <a:ea typeface="华文新魏" pitchFamily="2" charset="-122"/>
                </a:rPr>
                <a:t>电流连续性方程微分形式</a:t>
              </a:r>
            </a:p>
          </p:txBody>
        </p:sp>
        <p:sp>
          <p:nvSpPr>
            <p:cNvPr id="11285" name="Text Box 7"/>
            <p:cNvSpPr txBox="1">
              <a:spLocks noChangeArrowheads="1"/>
            </p:cNvSpPr>
            <p:nvPr/>
          </p:nvSpPr>
          <p:spPr bwMode="auto">
            <a:xfrm>
              <a:off x="3701" y="3351"/>
              <a:ext cx="528" cy="480"/>
            </a:xfrm>
            <a:prstGeom prst="rect">
              <a:avLst/>
            </a:prstGeom>
            <a:noFill/>
            <a:ln w="9525">
              <a:noFill/>
              <a:miter lim="800000"/>
              <a:headEnd/>
              <a:tailEnd/>
            </a:ln>
          </p:spPr>
          <p:txBody>
            <a:bodyPr>
              <a:spAutoFit/>
            </a:bodyPr>
            <a:lstStyle/>
            <a:p>
              <a:pPr fontAlgn="ctr">
                <a:spcBef>
                  <a:spcPct val="50000"/>
                </a:spcBef>
              </a:pPr>
              <a:r>
                <a:rPr kumimoji="1" lang="en-US" altLang="zh-CN" sz="4400">
                  <a:solidFill>
                    <a:srgbClr val="000099"/>
                  </a:solidFill>
                  <a:sym typeface="Wingdings" pitchFamily="2" charset="2"/>
                </a:rPr>
                <a:t> </a:t>
              </a:r>
              <a:endParaRPr kumimoji="1" lang="en-US" altLang="zh-CN" sz="2400">
                <a:solidFill>
                  <a:srgbClr val="000099"/>
                </a:solidFill>
              </a:endParaRPr>
            </a:p>
          </p:txBody>
        </p:sp>
      </p:grpSp>
      <p:sp>
        <p:nvSpPr>
          <p:cNvPr id="11279" name="Text Box 8"/>
          <p:cNvSpPr txBox="1">
            <a:spLocks noChangeArrowheads="1"/>
          </p:cNvSpPr>
          <p:nvPr/>
        </p:nvSpPr>
        <p:spPr bwMode="auto">
          <a:xfrm>
            <a:off x="611188" y="2852738"/>
            <a:ext cx="8064500" cy="1600200"/>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说明：</a:t>
            </a:r>
            <a:r>
              <a:rPr kumimoji="1" lang="en-US" altLang="zh-CN" sz="2000" b="1" dirty="0">
                <a:solidFill>
                  <a:srgbClr val="000099"/>
                </a:solidFill>
                <a:latin typeface="幼圆" pitchFamily="49" charset="-122"/>
                <a:ea typeface="幼圆" pitchFamily="49" charset="-122"/>
              </a:rPr>
              <a:t>1</a:t>
            </a:r>
            <a:r>
              <a:rPr kumimoji="1" lang="zh-CN" altLang="en-US" sz="2000" b="1" dirty="0">
                <a:solidFill>
                  <a:srgbClr val="000099"/>
                </a:solidFill>
                <a:latin typeface="幼圆" pitchFamily="49" charset="-122"/>
                <a:ea typeface="幼圆" pitchFamily="49" charset="-122"/>
              </a:rPr>
              <a:t>）积分形式反映电荷变化与电流流动的</a:t>
            </a:r>
            <a:r>
              <a:rPr kumimoji="1" lang="zh-CN" altLang="en-US" sz="2000" b="1" dirty="0">
                <a:solidFill>
                  <a:srgbClr val="FF0000"/>
                </a:solidFill>
                <a:latin typeface="幼圆" pitchFamily="49" charset="-122"/>
                <a:ea typeface="幼圆" pitchFamily="49" charset="-122"/>
              </a:rPr>
              <a:t>宏观</a:t>
            </a:r>
            <a:r>
              <a:rPr kumimoji="1" lang="zh-CN" altLang="en-US" sz="2000" b="1" dirty="0">
                <a:solidFill>
                  <a:srgbClr val="000099"/>
                </a:solidFill>
                <a:latin typeface="幼圆" pitchFamily="49" charset="-122"/>
                <a:ea typeface="幼圆" pitchFamily="49" charset="-122"/>
              </a:rPr>
              <a:t>关系；</a:t>
            </a:r>
          </a:p>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      微分形式描述空间各点电荷变化与电流流动的</a:t>
            </a:r>
            <a:r>
              <a:rPr kumimoji="1" lang="zh-CN" altLang="en-US" sz="2000" b="1" dirty="0">
                <a:solidFill>
                  <a:srgbClr val="FF0000"/>
                </a:solidFill>
                <a:latin typeface="幼圆" pitchFamily="49" charset="-122"/>
                <a:ea typeface="幼圆" pitchFamily="49" charset="-122"/>
              </a:rPr>
              <a:t>局部</a:t>
            </a:r>
            <a:r>
              <a:rPr kumimoji="1" lang="zh-CN" altLang="en-US" sz="2000" b="1" dirty="0">
                <a:solidFill>
                  <a:srgbClr val="000099"/>
                </a:solidFill>
                <a:latin typeface="幼圆" pitchFamily="49" charset="-122"/>
                <a:ea typeface="幼圆" pitchFamily="49" charset="-122"/>
              </a:rPr>
              <a:t>关系。</a:t>
            </a:r>
          </a:p>
          <a:p>
            <a:pPr algn="just">
              <a:lnSpc>
                <a:spcPct val="130000"/>
              </a:lnSpc>
              <a:spcBef>
                <a:spcPct val="50000"/>
              </a:spcBef>
            </a:pPr>
            <a:r>
              <a:rPr kumimoji="1" lang="zh-CN" altLang="en-US" sz="2000" b="1" dirty="0">
                <a:solidFill>
                  <a:srgbClr val="FF0000"/>
                </a:solidFill>
                <a:latin typeface="幼圆" pitchFamily="49" charset="-122"/>
                <a:ea typeface="幼圆" pitchFamily="49" charset="-122"/>
              </a:rPr>
              <a:t>      </a:t>
            </a:r>
            <a:r>
              <a:rPr kumimoji="1" lang="en-US" altLang="zh-CN" sz="2000" b="1" dirty="0">
                <a:solidFill>
                  <a:srgbClr val="FF0000"/>
                </a:solidFill>
                <a:latin typeface="幼圆" pitchFamily="49" charset="-122"/>
                <a:ea typeface="幼圆" pitchFamily="49" charset="-122"/>
              </a:rPr>
              <a:t>2</a:t>
            </a:r>
            <a:r>
              <a:rPr kumimoji="1" lang="zh-CN" altLang="en-US" sz="2000" b="1" dirty="0">
                <a:solidFill>
                  <a:srgbClr val="FF0000"/>
                </a:solidFill>
                <a:latin typeface="幼圆" pitchFamily="49" charset="-122"/>
                <a:ea typeface="幼圆" pitchFamily="49" charset="-122"/>
              </a:rPr>
              <a:t>）对于恒定电流场：</a:t>
            </a:r>
          </a:p>
        </p:txBody>
      </p:sp>
      <p:graphicFrame>
        <p:nvGraphicFramePr>
          <p:cNvPr id="11269" name="Object 12"/>
          <p:cNvGraphicFramePr>
            <a:graphicFrameLocks noChangeAspect="1"/>
          </p:cNvGraphicFramePr>
          <p:nvPr/>
        </p:nvGraphicFramePr>
        <p:xfrm>
          <a:off x="3836988" y="4025901"/>
          <a:ext cx="2286000" cy="393700"/>
        </p:xfrm>
        <a:graphic>
          <a:graphicData uri="http://schemas.openxmlformats.org/presentationml/2006/ole">
            <p:oleObj spid="_x0000_s11269" name="Equation" r:id="rId7" imgW="1054080" imgH="215640" progId="Equation.DSMT4">
              <p:embed/>
            </p:oleObj>
          </a:graphicData>
        </a:graphic>
      </p:graphicFrame>
      <p:graphicFrame>
        <p:nvGraphicFramePr>
          <p:cNvPr id="11270" name="Object 13"/>
          <p:cNvGraphicFramePr>
            <a:graphicFrameLocks noChangeAspect="1"/>
          </p:cNvGraphicFramePr>
          <p:nvPr/>
        </p:nvGraphicFramePr>
        <p:xfrm>
          <a:off x="1731963" y="4897438"/>
          <a:ext cx="1130300" cy="1036637"/>
        </p:xfrm>
        <a:graphic>
          <a:graphicData uri="http://schemas.openxmlformats.org/presentationml/2006/ole">
            <p:oleObj spid="_x0000_s11270" name="Equation" r:id="rId8" imgW="457200" imgH="419040" progId="Equation.DSMT4">
              <p:embed/>
            </p:oleObj>
          </a:graphicData>
        </a:graphic>
      </p:graphicFrame>
      <p:sp>
        <p:nvSpPr>
          <p:cNvPr id="13" name="右箭头 12"/>
          <p:cNvSpPr/>
          <p:nvPr/>
        </p:nvSpPr>
        <p:spPr bwMode="auto">
          <a:xfrm>
            <a:off x="2965450" y="5286375"/>
            <a:ext cx="1044575" cy="29368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000" tIns="46800" rIns="90000" bIns="46800"/>
          <a:lstStyle/>
          <a:p>
            <a:pPr>
              <a:defRPr/>
            </a:pPr>
            <a:endParaRPr lang="zh-CN" altLang="en-US" b="1">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Times New Roman" pitchFamily="18" charset="0"/>
            </a:endParaRPr>
          </a:p>
        </p:txBody>
      </p:sp>
      <p:graphicFrame>
        <p:nvGraphicFramePr>
          <p:cNvPr id="408580" name="Object 14"/>
          <p:cNvGraphicFramePr>
            <a:graphicFrameLocks noChangeAspect="1"/>
          </p:cNvGraphicFramePr>
          <p:nvPr/>
        </p:nvGraphicFramePr>
        <p:xfrm>
          <a:off x="4346575" y="4816475"/>
          <a:ext cx="2217738" cy="1373188"/>
        </p:xfrm>
        <a:graphic>
          <a:graphicData uri="http://schemas.openxmlformats.org/presentationml/2006/ole">
            <p:oleObj spid="_x0000_s11271" name="Equation" r:id="rId9" imgW="863280" imgH="533160" progId="Equation.DSMT4">
              <p:embed/>
            </p:oleObj>
          </a:graphicData>
        </a:graphic>
      </p:graphicFrame>
      <p:sp>
        <p:nvSpPr>
          <p:cNvPr id="11283" name="矩形 15"/>
          <p:cNvSpPr>
            <a:spLocks noChangeArrowheads="1"/>
          </p:cNvSpPr>
          <p:nvPr/>
        </p:nvSpPr>
        <p:spPr bwMode="auto">
          <a:xfrm>
            <a:off x="7050088" y="4891088"/>
            <a:ext cx="1585912" cy="1200329"/>
          </a:xfrm>
          <a:prstGeom prst="rect">
            <a:avLst/>
          </a:prstGeom>
          <a:noFill/>
          <a:ln w="9525">
            <a:noFill/>
            <a:miter lim="800000"/>
            <a:headEnd/>
            <a:tailEnd/>
          </a:ln>
        </p:spPr>
        <p:txBody>
          <a:bodyPr wrap="square">
            <a:spAutoFit/>
          </a:bodyPr>
          <a:lstStyle/>
          <a:p>
            <a:pPr algn="ctr"/>
            <a:r>
              <a:rPr kumimoji="1" lang="zh-CN" altLang="en-US" sz="2400" b="1" dirty="0">
                <a:solidFill>
                  <a:srgbClr val="FF0000"/>
                </a:solidFill>
                <a:latin typeface="幼圆" pitchFamily="49" charset="-122"/>
                <a:ea typeface="幼圆" pitchFamily="49" charset="-122"/>
              </a:rPr>
              <a:t>电流线是闭合</a:t>
            </a:r>
            <a:r>
              <a:rPr kumimoji="1" lang="zh-CN" altLang="en-US" sz="2400" b="1" dirty="0" smtClean="0">
                <a:solidFill>
                  <a:srgbClr val="FF0000"/>
                </a:solidFill>
                <a:latin typeface="幼圆" pitchFamily="49" charset="-122"/>
                <a:ea typeface="幼圆" pitchFamily="49" charset="-122"/>
              </a:rPr>
              <a:t>曲线（无散场）</a:t>
            </a:r>
            <a:endParaRPr lang="zh-CN" altLang="en-US" sz="2400" dirty="0">
              <a:ea typeface="黑体" pitchFamily="49" charset="-122"/>
            </a:endParaRPr>
          </a:p>
        </p:txBody>
      </p:sp>
      <p:sp>
        <p:nvSpPr>
          <p:cNvPr id="16" name="矩形 15"/>
          <p:cNvSpPr/>
          <p:nvPr/>
        </p:nvSpPr>
        <p:spPr>
          <a:xfrm>
            <a:off x="190500" y="4508213"/>
            <a:ext cx="1422400" cy="1754326"/>
          </a:xfrm>
          <a:prstGeom prst="rect">
            <a:avLst/>
          </a:prstGeom>
        </p:spPr>
        <p:txBody>
          <a:bodyPr wrap="square">
            <a:spAutoFit/>
          </a:bodyPr>
          <a:lstStyle/>
          <a:p>
            <a:r>
              <a:rPr kumimoji="1" lang="zh-CN" altLang="en-US" sz="1800" b="1" dirty="0" smtClean="0">
                <a:solidFill>
                  <a:srgbClr val="000099"/>
                </a:solidFill>
                <a:latin typeface="幼圆" pitchFamily="49" charset="-122"/>
                <a:ea typeface="幼圆" pitchFamily="49" charset="-122"/>
              </a:rPr>
              <a:t>要维持电流不随时间改变，要求电荷在空间的分布也不随时间改变</a:t>
            </a:r>
            <a:endParaRPr kumimoji="1" lang="zh-CN" altLang="en-US" sz="18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nodeType="withEffect">
                                  <p:stCondLst>
                                    <p:cond delay="0"/>
                                  </p:stCondLst>
                                  <p:childTnLst>
                                    <p:set>
                                      <p:cBhvr>
                                        <p:cTn id="22" dur="1" fill="hold">
                                          <p:stCondLst>
                                            <p:cond delay="0"/>
                                          </p:stCondLst>
                                        </p:cTn>
                                        <p:tgtEl>
                                          <p:spTgt spid="408580"/>
                                        </p:tgtEl>
                                        <p:attrNameLst>
                                          <p:attrName>style.visibility</p:attrName>
                                        </p:attrNameLst>
                                      </p:cBhvr>
                                      <p:to>
                                        <p:strVal val="visible"/>
                                      </p:to>
                                    </p:set>
                                    <p:animEffect transition="in" filter="blinds(horizontal)">
                                      <p:cBhvr>
                                        <p:cTn id="23" dur="500"/>
                                        <p:tgtEl>
                                          <p:spTgt spid="40858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283"/>
                                        </p:tgtEl>
                                        <p:attrNameLst>
                                          <p:attrName>style.visibility</p:attrName>
                                        </p:attrNameLst>
                                      </p:cBhvr>
                                      <p:to>
                                        <p:strVal val="visible"/>
                                      </p:to>
                                    </p:set>
                                    <p:animEffect transition="in" filter="blinds(horizontal)">
                                      <p:cBhvr>
                                        <p:cTn id="28"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128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2265681" y="5094288"/>
            <a:ext cx="1828799" cy="6054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5" name="圆角矩形 14"/>
          <p:cNvSpPr/>
          <p:nvPr/>
        </p:nvSpPr>
        <p:spPr bwMode="auto">
          <a:xfrm>
            <a:off x="1198881" y="3356928"/>
            <a:ext cx="4226559" cy="1022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2300" name="Rectangle 2"/>
          <p:cNvSpPr>
            <a:spLocks noChangeArrowheads="1"/>
          </p:cNvSpPr>
          <p:nvPr/>
        </p:nvSpPr>
        <p:spPr bwMode="auto">
          <a:xfrm>
            <a:off x="11112" y="523875"/>
            <a:ext cx="9145588" cy="685800"/>
          </a:xfrm>
          <a:prstGeom prst="rect">
            <a:avLst/>
          </a:prstGeom>
          <a:noFill/>
          <a:ln w="57150" cmpd="thinThick">
            <a:noFill/>
            <a:miter lim="800000"/>
            <a:headEnd/>
            <a:tailEnd/>
          </a:ln>
        </p:spPr>
        <p:txBody>
          <a:bodyPr/>
          <a:lstStyle/>
          <a:p>
            <a:r>
              <a:rPr lang="en-US" altLang="zh-CN" sz="3000" b="1" dirty="0">
                <a:solidFill>
                  <a:srgbClr val="002060"/>
                </a:solidFill>
                <a:latin typeface="Arial" charset="0"/>
                <a:ea typeface="黑体" pitchFamily="49" charset="-122"/>
              </a:rPr>
              <a:t>2.2  </a:t>
            </a:r>
            <a:r>
              <a:rPr lang="zh-CN" altLang="en-US" sz="3000" b="1" dirty="0">
                <a:solidFill>
                  <a:srgbClr val="002060"/>
                </a:solidFill>
                <a:latin typeface="Arial" charset="0"/>
                <a:ea typeface="黑体" pitchFamily="49" charset="-122"/>
              </a:rPr>
              <a:t>真空中</a:t>
            </a:r>
            <a:r>
              <a:rPr lang="zh-CN" altLang="en-US" sz="3000" b="1" dirty="0" smtClean="0">
                <a:solidFill>
                  <a:srgbClr val="002060"/>
                </a:solidFill>
                <a:latin typeface="Arial" charset="0"/>
                <a:ea typeface="黑体" pitchFamily="49" charset="-122"/>
              </a:rPr>
              <a:t>静电场</a:t>
            </a:r>
            <a:r>
              <a:rPr lang="zh-CN" altLang="en-US" sz="3000" b="1" i="1" dirty="0" smtClean="0">
                <a:solidFill>
                  <a:srgbClr val="002060"/>
                </a:solidFill>
                <a:latin typeface="Arial" charset="0"/>
                <a:ea typeface="黑体" pitchFamily="49" charset="-122"/>
              </a:rPr>
              <a:t>（</a:t>
            </a:r>
            <a:r>
              <a:rPr lang="en-US" altLang="zh-CN" sz="3000" b="1" i="1" dirty="0" smtClean="0">
                <a:solidFill>
                  <a:srgbClr val="002060"/>
                </a:solidFill>
                <a:latin typeface="Arial" charset="0"/>
                <a:ea typeface="黑体" pitchFamily="49" charset="-122"/>
              </a:rPr>
              <a:t>electrostatic field</a:t>
            </a:r>
            <a:r>
              <a:rPr lang="zh-CN" altLang="en-US" sz="3000" b="1" i="1" dirty="0" smtClean="0">
                <a:solidFill>
                  <a:srgbClr val="002060"/>
                </a:solidFill>
                <a:latin typeface="Arial" charset="0"/>
                <a:ea typeface="黑体" pitchFamily="49" charset="-122"/>
              </a:rPr>
              <a:t>）</a:t>
            </a:r>
            <a:r>
              <a:rPr lang="zh-CN" altLang="en-US" sz="3000" b="1" dirty="0" smtClean="0">
                <a:solidFill>
                  <a:srgbClr val="002060"/>
                </a:solidFill>
                <a:latin typeface="Arial" charset="0"/>
                <a:ea typeface="黑体" pitchFamily="49" charset="-122"/>
              </a:rPr>
              <a:t>的</a:t>
            </a:r>
            <a:r>
              <a:rPr lang="zh-CN" altLang="en-US" sz="3000" b="1" dirty="0">
                <a:solidFill>
                  <a:srgbClr val="002060"/>
                </a:solidFill>
                <a:latin typeface="Arial" charset="0"/>
                <a:ea typeface="黑体" pitchFamily="49" charset="-122"/>
              </a:rPr>
              <a:t>基本规律</a:t>
            </a:r>
          </a:p>
        </p:txBody>
      </p:sp>
      <p:sp>
        <p:nvSpPr>
          <p:cNvPr id="12301" name="Text Box 3"/>
          <p:cNvSpPr txBox="1">
            <a:spLocks noChangeArrowheads="1"/>
          </p:cNvSpPr>
          <p:nvPr/>
        </p:nvSpPr>
        <p:spPr bwMode="auto">
          <a:xfrm>
            <a:off x="314325" y="1670050"/>
            <a:ext cx="4464050" cy="461963"/>
          </a:xfrm>
          <a:prstGeom prst="rect">
            <a:avLst/>
          </a:prstGeom>
          <a:noFill/>
          <a:ln w="9525">
            <a:noFill/>
            <a:miter lim="800000"/>
            <a:headEnd/>
            <a:tailEnd/>
          </a:ln>
        </p:spPr>
        <p:txBody>
          <a:bodyPr>
            <a:spAutoFit/>
          </a:bodyPr>
          <a:lstStyle/>
          <a:p>
            <a:pPr>
              <a:spcBef>
                <a:spcPct val="50000"/>
              </a:spcBef>
            </a:pPr>
            <a:r>
              <a:rPr lang="en-US" altLang="zh-CN" sz="2400" b="1">
                <a:solidFill>
                  <a:srgbClr val="000099"/>
                </a:solidFill>
                <a:ea typeface="黑体" pitchFamily="49" charset="-122"/>
              </a:rPr>
              <a:t>2.2.1  </a:t>
            </a:r>
            <a:r>
              <a:rPr lang="zh-CN" altLang="en-US" sz="2400" b="1">
                <a:solidFill>
                  <a:srgbClr val="000099"/>
                </a:solidFill>
                <a:ea typeface="黑体" pitchFamily="49" charset="-122"/>
              </a:rPr>
              <a:t>库仑定律   电场强度</a:t>
            </a:r>
          </a:p>
        </p:txBody>
      </p:sp>
      <p:sp>
        <p:nvSpPr>
          <p:cNvPr id="12302" name="Text Box 4"/>
          <p:cNvSpPr txBox="1">
            <a:spLocks noChangeArrowheads="1"/>
          </p:cNvSpPr>
          <p:nvPr/>
        </p:nvSpPr>
        <p:spPr bwMode="auto">
          <a:xfrm>
            <a:off x="423863" y="2246313"/>
            <a:ext cx="5334000" cy="990600"/>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3"/>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库仑定律</a:t>
            </a:r>
          </a:p>
          <a:p>
            <a:pPr algn="just">
              <a:lnSpc>
                <a:spcPct val="110000"/>
              </a:lnSpc>
              <a:spcBef>
                <a:spcPct val="50000"/>
              </a:spcBef>
            </a:pPr>
            <a:r>
              <a:rPr kumimoji="1" lang="zh-CN" altLang="en-US" sz="2000" b="1">
                <a:solidFill>
                  <a:srgbClr val="FF0000"/>
                </a:solidFill>
                <a:latin typeface="Verdana" pitchFamily="34" charset="0"/>
                <a:ea typeface="幼圆" pitchFamily="49" charset="-122"/>
              </a:rPr>
              <a:t>真空中两个点电荷间相互作用力：</a:t>
            </a:r>
            <a:endParaRPr kumimoji="1" lang="zh-CN" altLang="en-US" sz="2000" b="1">
              <a:solidFill>
                <a:srgbClr val="FF0000"/>
              </a:solidFill>
              <a:latin typeface="幼圆" pitchFamily="49" charset="-122"/>
              <a:ea typeface="幼圆" pitchFamily="49" charset="-122"/>
            </a:endParaRPr>
          </a:p>
        </p:txBody>
      </p:sp>
      <p:graphicFrame>
        <p:nvGraphicFramePr>
          <p:cNvPr id="411653" name="Object 5"/>
          <p:cNvGraphicFramePr>
            <a:graphicFrameLocks noChangeAspect="1"/>
          </p:cNvGraphicFramePr>
          <p:nvPr/>
        </p:nvGraphicFramePr>
        <p:xfrm>
          <a:off x="1374775" y="3340100"/>
          <a:ext cx="3987800" cy="903288"/>
        </p:xfrm>
        <a:graphic>
          <a:graphicData uri="http://schemas.openxmlformats.org/presentationml/2006/ole">
            <p:oleObj spid="_x0000_s12290" name="Equation" r:id="rId4" imgW="1955520" imgH="444240" progId="Equation.DSMT4">
              <p:embed/>
            </p:oleObj>
          </a:graphicData>
        </a:graphic>
      </p:graphicFrame>
      <p:sp>
        <p:nvSpPr>
          <p:cNvPr id="12303" name="Text Box 6"/>
          <p:cNvSpPr txBox="1">
            <a:spLocks noChangeArrowheads="1"/>
          </p:cNvSpPr>
          <p:nvPr/>
        </p:nvSpPr>
        <p:spPr bwMode="auto">
          <a:xfrm>
            <a:off x="528638" y="4603750"/>
            <a:ext cx="5267325" cy="430213"/>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a:solidFill>
                  <a:srgbClr val="000099"/>
                </a:solidFill>
                <a:latin typeface="幼圆" pitchFamily="49" charset="-122"/>
                <a:ea typeface="幼圆" pitchFamily="49" charset="-122"/>
              </a:rPr>
              <a:t>式中</a:t>
            </a:r>
            <a:r>
              <a:rPr kumimoji="1" lang="en-US" altLang="zh-CN" sz="2000" b="1">
                <a:solidFill>
                  <a:srgbClr val="000099"/>
                </a:solidFill>
                <a:latin typeface="幼圆" pitchFamily="49" charset="-122"/>
                <a:ea typeface="幼圆" pitchFamily="49" charset="-122"/>
              </a:rPr>
              <a:t>:F</a:t>
            </a:r>
            <a:r>
              <a:rPr kumimoji="1" lang="en-US" altLang="zh-CN" sz="2000" b="1" baseline="-25000">
                <a:solidFill>
                  <a:srgbClr val="000099"/>
                </a:solidFill>
                <a:latin typeface="幼圆" pitchFamily="49" charset="-122"/>
                <a:ea typeface="幼圆" pitchFamily="49" charset="-122"/>
              </a:rPr>
              <a:t>12</a:t>
            </a:r>
            <a:r>
              <a:rPr kumimoji="1" lang="zh-CN" altLang="en-US" sz="2000" b="1">
                <a:solidFill>
                  <a:srgbClr val="000099"/>
                </a:solidFill>
                <a:latin typeface="幼圆" pitchFamily="49" charset="-122"/>
                <a:ea typeface="幼圆" pitchFamily="49" charset="-122"/>
              </a:rPr>
              <a:t>表示</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1</a:t>
            </a:r>
            <a:r>
              <a:rPr kumimoji="1" lang="zh-CN" altLang="en-US" sz="2000" b="1">
                <a:solidFill>
                  <a:srgbClr val="000099"/>
                </a:solidFill>
                <a:latin typeface="幼圆" pitchFamily="49" charset="-122"/>
                <a:ea typeface="幼圆" pitchFamily="49" charset="-122"/>
              </a:rPr>
              <a:t>作用在</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2</a:t>
            </a:r>
            <a:r>
              <a:rPr kumimoji="1" lang="zh-CN" altLang="en-US" sz="2000" b="1">
                <a:solidFill>
                  <a:srgbClr val="000099"/>
                </a:solidFill>
                <a:latin typeface="幼圆" pitchFamily="49" charset="-122"/>
                <a:ea typeface="幼圆" pitchFamily="49" charset="-122"/>
              </a:rPr>
              <a:t>上的静电力，</a:t>
            </a:r>
          </a:p>
        </p:txBody>
      </p:sp>
      <p:grpSp>
        <p:nvGrpSpPr>
          <p:cNvPr id="12304" name="Group 7"/>
          <p:cNvGrpSpPr>
            <a:grpSpLocks/>
          </p:cNvGrpSpPr>
          <p:nvPr/>
        </p:nvGrpSpPr>
        <p:grpSpPr bwMode="auto">
          <a:xfrm>
            <a:off x="587375" y="5591175"/>
            <a:ext cx="8072438" cy="676275"/>
            <a:chOff x="723" y="3524"/>
            <a:chExt cx="5535" cy="545"/>
          </a:xfrm>
        </p:grpSpPr>
        <p:grpSp>
          <p:nvGrpSpPr>
            <p:cNvPr id="12308" name="Group 8"/>
            <p:cNvGrpSpPr>
              <a:grpSpLocks/>
            </p:cNvGrpSpPr>
            <p:nvPr/>
          </p:nvGrpSpPr>
          <p:grpSpPr bwMode="auto">
            <a:xfrm>
              <a:off x="723" y="3646"/>
              <a:ext cx="2193" cy="362"/>
              <a:chOff x="1152" y="3382"/>
              <a:chExt cx="2193" cy="362"/>
            </a:xfrm>
          </p:grpSpPr>
          <p:graphicFrame>
            <p:nvGraphicFramePr>
              <p:cNvPr id="12293" name="Object 9"/>
              <p:cNvGraphicFramePr>
                <a:graphicFrameLocks noChangeAspect="1"/>
              </p:cNvGraphicFramePr>
              <p:nvPr/>
            </p:nvGraphicFramePr>
            <p:xfrm>
              <a:off x="1152" y="3382"/>
              <a:ext cx="262" cy="362"/>
            </p:xfrm>
            <a:graphic>
              <a:graphicData uri="http://schemas.openxmlformats.org/presentationml/2006/ole">
                <p:oleObj spid="_x0000_s12293" name="Equation" r:id="rId5" imgW="164880" imgH="228600" progId="Equation.DSMT4">
                  <p:embed/>
                </p:oleObj>
              </a:graphicData>
            </a:graphic>
          </p:graphicFrame>
          <p:sp>
            <p:nvSpPr>
              <p:cNvPr id="12309" name="Text Box 10"/>
              <p:cNvSpPr txBox="1">
                <a:spLocks noChangeArrowheads="1"/>
              </p:cNvSpPr>
              <p:nvPr/>
            </p:nvSpPr>
            <p:spPr bwMode="auto">
              <a:xfrm>
                <a:off x="1377" y="3394"/>
                <a:ext cx="1968" cy="266"/>
              </a:xfrm>
              <a:prstGeom prst="rect">
                <a:avLst/>
              </a:prstGeom>
              <a:noFill/>
              <a:ln w="9525">
                <a:noFill/>
                <a:miter lim="800000"/>
                <a:headEnd/>
                <a:tailEnd/>
              </a:ln>
            </p:spPr>
            <p:txBody>
              <a:bodyPr lIns="18000" tIns="10800" rIns="18000" bIns="10800">
                <a:spAutoFit/>
              </a:bodyPr>
              <a:lstStyle/>
              <a:p>
                <a:pPr eaLnBrk="0" hangingPunct="0">
                  <a:spcBef>
                    <a:spcPct val="50000"/>
                  </a:spcBef>
                </a:pPr>
                <a:r>
                  <a:rPr kumimoji="1" lang="zh-CN" altLang="en-US" sz="2000" b="1">
                    <a:solidFill>
                      <a:srgbClr val="0000CC"/>
                    </a:solidFill>
                    <a:latin typeface="幼圆" pitchFamily="49" charset="-122"/>
                    <a:ea typeface="幼圆" pitchFamily="49" charset="-122"/>
                  </a:rPr>
                  <a:t>为真空的介电常数。</a:t>
                </a:r>
              </a:p>
            </p:txBody>
          </p:sp>
        </p:grpSp>
        <p:graphicFrame>
          <p:nvGraphicFramePr>
            <p:cNvPr id="12292" name="Object 11"/>
            <p:cNvGraphicFramePr>
              <a:graphicFrameLocks noChangeAspect="1"/>
            </p:cNvGraphicFramePr>
            <p:nvPr/>
          </p:nvGraphicFramePr>
          <p:xfrm>
            <a:off x="2635" y="3524"/>
            <a:ext cx="3623" cy="545"/>
          </p:xfrm>
          <a:graphic>
            <a:graphicData uri="http://schemas.openxmlformats.org/presentationml/2006/ole">
              <p:oleObj spid="_x0000_s12292" name="Equation" r:id="rId6" imgW="2616120" imgH="393480" progId="Equation.DSMT4">
                <p:embed/>
              </p:oleObj>
            </a:graphicData>
          </a:graphic>
        </p:graphicFrame>
      </p:grpSp>
      <p:graphicFrame>
        <p:nvGraphicFramePr>
          <p:cNvPr id="411660" name="Object 12"/>
          <p:cNvGraphicFramePr>
            <a:graphicFrameLocks noChangeAspect="1"/>
          </p:cNvGraphicFramePr>
          <p:nvPr/>
        </p:nvGraphicFramePr>
        <p:xfrm>
          <a:off x="2428875" y="5095875"/>
          <a:ext cx="1495425" cy="506413"/>
        </p:xfrm>
        <a:graphic>
          <a:graphicData uri="http://schemas.openxmlformats.org/presentationml/2006/ole">
            <p:oleObj spid="_x0000_s12291" name="Equation" r:id="rId7" imgW="711000" imgH="241200" progId="Equation.DSMT4">
              <p:embed/>
            </p:oleObj>
          </a:graphicData>
        </a:graphic>
      </p:graphicFrame>
      <p:sp>
        <p:nvSpPr>
          <p:cNvPr id="12305" name="Rectangle 13"/>
          <p:cNvSpPr>
            <a:spLocks noChangeArrowheads="1"/>
          </p:cNvSpPr>
          <p:nvPr/>
        </p:nvSpPr>
        <p:spPr bwMode="auto">
          <a:xfrm>
            <a:off x="684213" y="1217613"/>
            <a:ext cx="7920037" cy="400050"/>
          </a:xfrm>
          <a:prstGeom prst="rect">
            <a:avLst/>
          </a:prstGeom>
          <a:noFill/>
          <a:ln w="9525">
            <a:noFill/>
            <a:miter lim="800000"/>
            <a:headEnd/>
            <a:tailEnd/>
          </a:ln>
        </p:spPr>
        <p:txBody>
          <a:bodyPr>
            <a:spAutoFit/>
          </a:bodyPr>
          <a:lstStyle/>
          <a:p>
            <a:r>
              <a:rPr kumimoji="1" lang="zh-CN" altLang="en-US" sz="2000" b="1">
                <a:solidFill>
                  <a:srgbClr val="0000CC"/>
                </a:solidFill>
                <a:latin typeface="Arial" charset="0"/>
                <a:ea typeface="幼圆" pitchFamily="49" charset="-122"/>
              </a:rPr>
              <a:t>静电场：由位置固定、电量恒定不变的静止电荷产生的电场。</a:t>
            </a:r>
          </a:p>
        </p:txBody>
      </p:sp>
      <p:pic>
        <p:nvPicPr>
          <p:cNvPr id="12306" name="Picture 56"/>
          <p:cNvPicPr>
            <a:picLocks noChangeAspect="1" noChangeArrowheads="1"/>
          </p:cNvPicPr>
          <p:nvPr/>
        </p:nvPicPr>
        <p:blipFill>
          <a:blip r:embed="rId8"/>
          <a:srcRect/>
          <a:stretch>
            <a:fillRect/>
          </a:stretch>
        </p:blipFill>
        <p:spPr bwMode="auto">
          <a:xfrm>
            <a:off x="6059488" y="2335213"/>
            <a:ext cx="2809875" cy="2333625"/>
          </a:xfrm>
          <a:prstGeom prst="rect">
            <a:avLst/>
          </a:prstGeom>
          <a:noFill/>
          <a:ln w="9525">
            <a:noFill/>
            <a:miter lim="800000"/>
            <a:headEnd/>
            <a:tailEnd/>
          </a:ln>
        </p:spPr>
      </p:pic>
      <p:sp>
        <p:nvSpPr>
          <p:cNvPr id="12307" name="Text Box 6"/>
          <p:cNvSpPr txBox="1">
            <a:spLocks noChangeArrowheads="1"/>
          </p:cNvSpPr>
          <p:nvPr/>
        </p:nvSpPr>
        <p:spPr bwMode="auto">
          <a:xfrm>
            <a:off x="4516438" y="5187950"/>
            <a:ext cx="3598862" cy="430213"/>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i="1">
                <a:solidFill>
                  <a:srgbClr val="000099"/>
                </a:solidFill>
                <a:latin typeface="幼圆" pitchFamily="49" charset="-122"/>
                <a:ea typeface="幼圆" pitchFamily="49" charset="-122"/>
              </a:rPr>
              <a:t>方向由</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1</a:t>
            </a:r>
            <a:r>
              <a:rPr kumimoji="1" lang="zh-CN" altLang="en-US" sz="2000" b="1">
                <a:solidFill>
                  <a:srgbClr val="000099"/>
                </a:solidFill>
                <a:latin typeface="幼圆" pitchFamily="49" charset="-122"/>
                <a:ea typeface="幼圆" pitchFamily="49" charset="-122"/>
              </a:rPr>
              <a:t>指向</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2</a:t>
            </a:r>
            <a:endParaRPr kumimoji="1" lang="zh-CN" altLang="en-US" sz="2000" b="1">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3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04800" y="1116013"/>
            <a:ext cx="8534400"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静电力符合</a:t>
            </a:r>
            <a:r>
              <a:rPr kumimoji="1" lang="zh-CN" altLang="en-US" sz="2000" b="1" u="sng">
                <a:solidFill>
                  <a:srgbClr val="F567E4"/>
                </a:solidFill>
                <a:latin typeface="幼圆" pitchFamily="49" charset="-122"/>
                <a:ea typeface="幼圆" pitchFamily="49" charset="-122"/>
              </a:rPr>
              <a:t>矢量叠加原理。</a:t>
            </a:r>
          </a:p>
        </p:txBody>
      </p:sp>
      <p:sp>
        <p:nvSpPr>
          <p:cNvPr id="13316" name="Text Box 3"/>
          <p:cNvSpPr txBox="1">
            <a:spLocks noChangeArrowheads="1"/>
          </p:cNvSpPr>
          <p:nvPr/>
        </p:nvSpPr>
        <p:spPr bwMode="auto">
          <a:xfrm>
            <a:off x="581025" y="5561013"/>
            <a:ext cx="8534400"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连续分布电荷系统的静电力须通过</a:t>
            </a:r>
            <a:r>
              <a:rPr kumimoji="1" lang="zh-CN" altLang="en-US" sz="2000" b="1">
                <a:solidFill>
                  <a:srgbClr val="FF3399"/>
                </a:solidFill>
                <a:latin typeface="幼圆" pitchFamily="49" charset="-122"/>
                <a:ea typeface="幼圆" pitchFamily="49" charset="-122"/>
              </a:rPr>
              <a:t>矢量积分</a:t>
            </a:r>
            <a:r>
              <a:rPr kumimoji="1" lang="zh-CN" altLang="en-US" sz="2000" b="1">
                <a:solidFill>
                  <a:srgbClr val="000099"/>
                </a:solidFill>
                <a:latin typeface="幼圆" pitchFamily="49" charset="-122"/>
                <a:ea typeface="幼圆" pitchFamily="49" charset="-122"/>
              </a:rPr>
              <a:t>进行求解。</a:t>
            </a:r>
          </a:p>
        </p:txBody>
      </p:sp>
      <p:graphicFrame>
        <p:nvGraphicFramePr>
          <p:cNvPr id="412676" name="Object 4"/>
          <p:cNvGraphicFramePr>
            <a:graphicFrameLocks noChangeAspect="1"/>
          </p:cNvGraphicFramePr>
          <p:nvPr/>
        </p:nvGraphicFramePr>
        <p:xfrm>
          <a:off x="2289175" y="1593850"/>
          <a:ext cx="3608388" cy="949325"/>
        </p:xfrm>
        <a:graphic>
          <a:graphicData uri="http://schemas.openxmlformats.org/presentationml/2006/ole">
            <p:oleObj spid="_x0000_s13314" name="Equation" r:id="rId4" imgW="1688760" imgH="444240" progId="Equation.DSMT4">
              <p:embed/>
            </p:oleObj>
          </a:graphicData>
        </a:graphic>
      </p:graphicFrame>
      <p:sp>
        <p:nvSpPr>
          <p:cNvPr id="13317" name="Text Box 5"/>
          <p:cNvSpPr txBox="1">
            <a:spLocks noChangeArrowheads="1"/>
          </p:cNvSpPr>
          <p:nvPr/>
        </p:nvSpPr>
        <p:spPr bwMode="auto">
          <a:xfrm>
            <a:off x="304800" y="592138"/>
            <a:ext cx="8659813"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静电力大小与电量成正比，与距离的平方成反比，方向在连线上。</a:t>
            </a:r>
          </a:p>
        </p:txBody>
      </p:sp>
      <p:pic>
        <p:nvPicPr>
          <p:cNvPr id="13318" name="Picture 43"/>
          <p:cNvPicPr>
            <a:picLocks noChangeAspect="1" noChangeArrowheads="1"/>
          </p:cNvPicPr>
          <p:nvPr/>
        </p:nvPicPr>
        <p:blipFill>
          <a:blip r:embed="rId5"/>
          <a:srcRect/>
          <a:stretch>
            <a:fillRect/>
          </a:stretch>
        </p:blipFill>
        <p:spPr bwMode="auto">
          <a:xfrm>
            <a:off x="2681288" y="2595563"/>
            <a:ext cx="3367087" cy="28654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2"/>
          <p:cNvSpPr txBox="1">
            <a:spLocks noChangeArrowheads="1"/>
          </p:cNvSpPr>
          <p:nvPr/>
        </p:nvSpPr>
        <p:spPr bwMode="auto">
          <a:xfrm>
            <a:off x="309563" y="531813"/>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3"/>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电场的定义</a:t>
            </a:r>
          </a:p>
        </p:txBody>
      </p:sp>
      <p:sp>
        <p:nvSpPr>
          <p:cNvPr id="14344" name="Text Box 3"/>
          <p:cNvSpPr txBox="1">
            <a:spLocks noChangeArrowheads="1"/>
          </p:cNvSpPr>
          <p:nvPr/>
        </p:nvSpPr>
        <p:spPr bwMode="auto">
          <a:xfrm>
            <a:off x="338138" y="3189288"/>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3"/>
              </a:buBlip>
            </a:pPr>
            <a:r>
              <a:rPr kumimoji="1" lang="en-US" altLang="zh-CN" sz="2400" b="1" dirty="0">
                <a:solidFill>
                  <a:srgbClr val="000099"/>
                </a:solidFill>
                <a:latin typeface="黑体" pitchFamily="49" charset="-122"/>
                <a:ea typeface="黑体" pitchFamily="49" charset="-122"/>
              </a:rPr>
              <a:t> </a:t>
            </a:r>
            <a:r>
              <a:rPr kumimoji="1" lang="zh-CN" altLang="en-US" sz="2400" b="1" dirty="0">
                <a:solidFill>
                  <a:srgbClr val="0000CC"/>
                </a:solidFill>
                <a:latin typeface="黑体" pitchFamily="49" charset="-122"/>
                <a:ea typeface="黑体" pitchFamily="49" charset="-122"/>
              </a:rPr>
              <a:t>电场强度矢量</a:t>
            </a:r>
          </a:p>
        </p:txBody>
      </p:sp>
      <p:graphicFrame>
        <p:nvGraphicFramePr>
          <p:cNvPr id="413700" name="Object 4"/>
          <p:cNvGraphicFramePr>
            <a:graphicFrameLocks noChangeAspect="1"/>
          </p:cNvGraphicFramePr>
          <p:nvPr/>
        </p:nvGraphicFramePr>
        <p:xfrm>
          <a:off x="1401763" y="5475288"/>
          <a:ext cx="1663700" cy="800100"/>
        </p:xfrm>
        <a:graphic>
          <a:graphicData uri="http://schemas.openxmlformats.org/presentationml/2006/ole">
            <p:oleObj spid="_x0000_s14338" name="Equation" r:id="rId4" imgW="634680" imgH="304560" progId="Equation.DSMT4">
              <p:embed/>
            </p:oleObj>
          </a:graphicData>
        </a:graphic>
      </p:graphicFrame>
      <p:sp>
        <p:nvSpPr>
          <p:cNvPr id="14345" name="Text Box 5"/>
          <p:cNvSpPr txBox="1">
            <a:spLocks noChangeArrowheads="1"/>
          </p:cNvSpPr>
          <p:nvPr/>
        </p:nvSpPr>
        <p:spPr bwMode="auto">
          <a:xfrm>
            <a:off x="3087688" y="4838700"/>
            <a:ext cx="762000" cy="762000"/>
          </a:xfrm>
          <a:prstGeom prst="rect">
            <a:avLst/>
          </a:prstGeom>
          <a:noFill/>
          <a:ln w="9525">
            <a:noFill/>
            <a:miter lim="800000"/>
            <a:headEnd/>
            <a:tailEnd/>
          </a:ln>
        </p:spPr>
        <p:txBody>
          <a:bodyPr>
            <a:spAutoFit/>
          </a:bodyPr>
          <a:lstStyle/>
          <a:p>
            <a:pPr algn="ctr">
              <a:spcBef>
                <a:spcPct val="50000"/>
              </a:spcBef>
            </a:pPr>
            <a:r>
              <a:rPr kumimoji="1" lang="en-US" altLang="zh-CN" sz="4400" i="1">
                <a:solidFill>
                  <a:srgbClr val="FF0000"/>
                </a:solidFill>
                <a:sym typeface="Wingdings" pitchFamily="2" charset="2"/>
              </a:rPr>
              <a:t></a:t>
            </a:r>
            <a:endParaRPr kumimoji="1" lang="en-US" altLang="zh-CN" i="1">
              <a:solidFill>
                <a:srgbClr val="FF0000"/>
              </a:solidFill>
            </a:endParaRPr>
          </a:p>
        </p:txBody>
      </p:sp>
      <p:grpSp>
        <p:nvGrpSpPr>
          <p:cNvPr id="14346" name="Group 7"/>
          <p:cNvGrpSpPr>
            <a:grpSpLocks/>
          </p:cNvGrpSpPr>
          <p:nvPr/>
        </p:nvGrpSpPr>
        <p:grpSpPr bwMode="auto">
          <a:xfrm>
            <a:off x="776288" y="4365625"/>
            <a:ext cx="8156575" cy="400050"/>
            <a:chOff x="489" y="2379"/>
            <a:chExt cx="5138" cy="252"/>
          </a:xfrm>
        </p:grpSpPr>
        <p:sp>
          <p:nvSpPr>
            <p:cNvPr id="14350" name="Rectangle 8"/>
            <p:cNvSpPr>
              <a:spLocks noChangeArrowheads="1"/>
            </p:cNvSpPr>
            <p:nvPr/>
          </p:nvSpPr>
          <p:spPr bwMode="auto">
            <a:xfrm>
              <a:off x="489" y="2379"/>
              <a:ext cx="5138" cy="252"/>
            </a:xfrm>
            <a:prstGeom prst="rect">
              <a:avLst/>
            </a:prstGeom>
            <a:noFill/>
            <a:ln w="9525">
              <a:noFill/>
              <a:miter lim="800000"/>
              <a:headEnd/>
              <a:tailEnd/>
            </a:ln>
          </p:spPr>
          <p:txBody>
            <a:bodyPr>
              <a:spAutoFit/>
            </a:bodyPr>
            <a:lstStyle/>
            <a:p>
              <a:pPr>
                <a:buFontTx/>
                <a:buBlip>
                  <a:blip r:embed="rId5"/>
                </a:buBlip>
              </a:pPr>
              <a:r>
                <a:rPr kumimoji="1" lang="en-US" altLang="zh-CN" sz="2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用电场强度矢量   表示电场的大小和方向。</a:t>
              </a:r>
            </a:p>
          </p:txBody>
        </p:sp>
        <p:graphicFrame>
          <p:nvGraphicFramePr>
            <p:cNvPr id="14341" name="Object 9"/>
            <p:cNvGraphicFramePr>
              <a:graphicFrameLocks noChangeAspect="1"/>
            </p:cNvGraphicFramePr>
            <p:nvPr/>
          </p:nvGraphicFramePr>
          <p:xfrm>
            <a:off x="1885" y="2392"/>
            <a:ext cx="202" cy="232"/>
          </p:xfrm>
          <a:graphic>
            <a:graphicData uri="http://schemas.openxmlformats.org/presentationml/2006/ole">
              <p:oleObj spid="_x0000_s14341" name="Equation" r:id="rId6" imgW="164880" imgH="190440" progId="Equation.DSMT4">
                <p:embed/>
              </p:oleObj>
            </a:graphicData>
          </a:graphic>
        </p:graphicFrame>
      </p:grpSp>
      <p:grpSp>
        <p:nvGrpSpPr>
          <p:cNvPr id="18" name="组合 17"/>
          <p:cNvGrpSpPr/>
          <p:nvPr/>
        </p:nvGrpSpPr>
        <p:grpSpPr>
          <a:xfrm>
            <a:off x="808038" y="4932363"/>
            <a:ext cx="6707187" cy="1219200"/>
            <a:chOff x="808038" y="4932363"/>
            <a:chExt cx="6707187" cy="1219200"/>
          </a:xfrm>
        </p:grpSpPr>
        <p:pic>
          <p:nvPicPr>
            <p:cNvPr id="14342" name="圆角矩形 7"/>
            <p:cNvPicPr>
              <a:picLocks noChangeArrowheads="1"/>
            </p:cNvPicPr>
            <p:nvPr/>
          </p:nvPicPr>
          <p:blipFill>
            <a:blip r:embed="rId7"/>
            <a:srcRect/>
            <a:stretch>
              <a:fillRect/>
            </a:stretch>
          </p:blipFill>
          <p:spPr bwMode="auto">
            <a:xfrm>
              <a:off x="3854450" y="4995863"/>
              <a:ext cx="2192338" cy="1155700"/>
            </a:xfrm>
            <a:prstGeom prst="rect">
              <a:avLst/>
            </a:prstGeom>
            <a:noFill/>
            <a:ln w="9525">
              <a:noFill/>
              <a:miter lim="800000"/>
              <a:headEnd/>
              <a:tailEnd/>
            </a:ln>
          </p:spPr>
        </p:pic>
        <p:graphicFrame>
          <p:nvGraphicFramePr>
            <p:cNvPr id="413702" name="Object 6"/>
            <p:cNvGraphicFramePr>
              <a:graphicFrameLocks noChangeAspect="1"/>
            </p:cNvGraphicFramePr>
            <p:nvPr/>
          </p:nvGraphicFramePr>
          <p:xfrm>
            <a:off x="4135438" y="5073650"/>
            <a:ext cx="1550987" cy="969963"/>
          </p:xfrm>
          <a:graphic>
            <a:graphicData uri="http://schemas.openxmlformats.org/presentationml/2006/ole">
              <p:oleObj spid="_x0000_s14339" name="Equation" r:id="rId8" imgW="711000" imgH="444240" progId="Equation.DSMT4">
                <p:embed/>
              </p:oleObj>
            </a:graphicData>
          </a:graphic>
        </p:graphicFrame>
        <p:sp>
          <p:nvSpPr>
            <p:cNvPr id="14347" name="Rectangle 10"/>
            <p:cNvSpPr>
              <a:spLocks noChangeArrowheads="1"/>
            </p:cNvSpPr>
            <p:nvPr/>
          </p:nvSpPr>
          <p:spPr bwMode="auto">
            <a:xfrm>
              <a:off x="808038" y="4932363"/>
              <a:ext cx="6707187" cy="488950"/>
            </a:xfrm>
            <a:prstGeom prst="rect">
              <a:avLst/>
            </a:prstGeom>
            <a:noFill/>
            <a:ln w="9525">
              <a:noFill/>
              <a:miter lim="800000"/>
              <a:headEnd/>
              <a:tailEnd/>
            </a:ln>
          </p:spPr>
          <p:txBody>
            <a:bodyPr>
              <a:spAutoFit/>
            </a:bodyPr>
            <a:lstStyle/>
            <a:p>
              <a:pPr>
                <a:lnSpc>
                  <a:spcPct val="130000"/>
                </a:lnSpc>
                <a:buFontTx/>
                <a:buBlip>
                  <a:blip r:embed="rId5"/>
                </a:buBlip>
              </a:pPr>
              <a:r>
                <a:rPr kumimoji="1" lang="en-US" altLang="zh-CN" sz="2000" dirty="0">
                  <a:solidFill>
                    <a:srgbClr val="0000CC"/>
                  </a:solidFill>
                  <a:latin typeface="幼圆" pitchFamily="49" charset="-122"/>
                  <a:ea typeface="幼圆" pitchFamily="49" charset="-122"/>
                </a:rPr>
                <a:t> </a:t>
              </a:r>
              <a:r>
                <a:rPr lang="zh-CN" altLang="en-US" sz="2000" b="1" dirty="0">
                  <a:solidFill>
                    <a:srgbClr val="0000CC"/>
                  </a:solidFill>
                  <a:latin typeface="幼圆" pitchFamily="49" charset="-122"/>
                  <a:ea typeface="幼圆" pitchFamily="49" charset="-122"/>
                </a:rPr>
                <a:t>电场强度定义式：</a:t>
              </a:r>
              <a:endParaRPr kumimoji="1" lang="zh-CN" altLang="en-US" sz="2000" dirty="0">
                <a:solidFill>
                  <a:srgbClr val="0000CC"/>
                </a:solidFill>
                <a:latin typeface="幼圆" pitchFamily="49" charset="-122"/>
                <a:ea typeface="幼圆" pitchFamily="49" charset="-122"/>
              </a:endParaRPr>
            </a:p>
          </p:txBody>
        </p:sp>
      </p:grpSp>
      <p:sp>
        <p:nvSpPr>
          <p:cNvPr id="14348" name="Rectangle 11"/>
          <p:cNvSpPr>
            <a:spLocks noChangeArrowheads="1"/>
          </p:cNvSpPr>
          <p:nvPr/>
        </p:nvSpPr>
        <p:spPr bwMode="auto">
          <a:xfrm>
            <a:off x="623888" y="1116013"/>
            <a:ext cx="8066087" cy="1814512"/>
          </a:xfrm>
          <a:prstGeom prst="rect">
            <a:avLst/>
          </a:prstGeom>
          <a:noFill/>
          <a:ln w="9525">
            <a:noFill/>
            <a:miter lim="800000"/>
            <a:headEnd/>
            <a:tailEnd/>
          </a:ln>
        </p:spPr>
        <p:txBody>
          <a:bodyPr>
            <a:spAutoFit/>
          </a:bodyPr>
          <a:lstStyle/>
          <a:p>
            <a:pPr>
              <a:lnSpc>
                <a:spcPct val="140000"/>
              </a:lnSpc>
              <a:buFontTx/>
              <a:buBlip>
                <a:blip r:embed="rId5"/>
              </a:buBlip>
            </a:pPr>
            <a:r>
              <a:rPr kumimoji="1" lang="zh-CN" altLang="en-US" sz="2000" b="1">
                <a:solidFill>
                  <a:srgbClr val="000099"/>
                </a:solidFill>
                <a:latin typeface="幼圆" pitchFamily="49" charset="-122"/>
                <a:ea typeface="幼圆" pitchFamily="49" charset="-122"/>
              </a:rPr>
              <a:t>　电场是电荷周围形成的物质，当其他电荷处于这个物质中时，会受到电场力的作用。</a:t>
            </a:r>
          </a:p>
          <a:p>
            <a:pPr>
              <a:lnSpc>
                <a:spcPct val="140000"/>
              </a:lnSpc>
              <a:buFontTx/>
              <a:buBlip>
                <a:blip r:embed="rId5"/>
              </a:buBlip>
            </a:pPr>
            <a:r>
              <a:rPr kumimoji="1" lang="zh-CN" altLang="en-US" sz="2000" b="1">
                <a:solidFill>
                  <a:srgbClr val="000099"/>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静电荷</a:t>
            </a:r>
            <a:r>
              <a:rPr kumimoji="1" lang="zh-CN" altLang="en-US" sz="2000" b="1">
                <a:solidFill>
                  <a:srgbClr val="000099"/>
                </a:solidFill>
                <a:latin typeface="幼圆" pitchFamily="49" charset="-122"/>
                <a:ea typeface="幼圆" pitchFamily="49" charset="-122"/>
              </a:rPr>
              <a:t>产生的电场称为</a:t>
            </a:r>
            <a:r>
              <a:rPr kumimoji="1" lang="zh-CN" altLang="en-US" sz="2000" b="1">
                <a:solidFill>
                  <a:srgbClr val="0000CC"/>
                </a:solidFill>
                <a:latin typeface="幼圆" pitchFamily="49" charset="-122"/>
                <a:ea typeface="幼圆" pitchFamily="49" charset="-122"/>
              </a:rPr>
              <a:t>静电场。</a:t>
            </a:r>
            <a:endParaRPr kumimoji="1" lang="zh-CN" altLang="en-US" sz="2000" b="1">
              <a:solidFill>
                <a:srgbClr val="FF3300"/>
              </a:solidFill>
              <a:latin typeface="幼圆" pitchFamily="49" charset="-122"/>
              <a:ea typeface="幼圆" pitchFamily="49" charset="-122"/>
            </a:endParaRPr>
          </a:p>
          <a:p>
            <a:pPr>
              <a:lnSpc>
                <a:spcPct val="140000"/>
              </a:lnSpc>
              <a:buFontTx/>
              <a:buBlip>
                <a:blip r:embed="rId5"/>
              </a:buBlip>
            </a:pPr>
            <a:r>
              <a:rPr kumimoji="1" lang="zh-CN" altLang="en-US" sz="2000" b="1">
                <a:solidFill>
                  <a:srgbClr val="000099"/>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随时间发生变化的源</a:t>
            </a:r>
            <a:r>
              <a:rPr kumimoji="1" lang="zh-CN" altLang="en-US" sz="2000" b="1">
                <a:solidFill>
                  <a:srgbClr val="000099"/>
                </a:solidFill>
                <a:latin typeface="幼圆" pitchFamily="49" charset="-122"/>
                <a:ea typeface="幼圆" pitchFamily="49" charset="-122"/>
              </a:rPr>
              <a:t>产生的电场称为</a:t>
            </a:r>
            <a:r>
              <a:rPr kumimoji="1" lang="zh-CN" altLang="en-US" sz="2000" b="1">
                <a:solidFill>
                  <a:srgbClr val="0000CC"/>
                </a:solidFill>
                <a:latin typeface="幼圆" pitchFamily="49" charset="-122"/>
                <a:ea typeface="幼圆" pitchFamily="49" charset="-122"/>
              </a:rPr>
              <a:t>时变电场。</a:t>
            </a:r>
            <a:endParaRPr kumimoji="1" lang="zh-CN" altLang="en-US" sz="2000" b="1">
              <a:solidFill>
                <a:srgbClr val="FF3300"/>
              </a:solidFill>
              <a:latin typeface="幼圆" pitchFamily="49" charset="-122"/>
              <a:ea typeface="幼圆" pitchFamily="49" charset="-122"/>
            </a:endParaRPr>
          </a:p>
        </p:txBody>
      </p:sp>
      <p:grpSp>
        <p:nvGrpSpPr>
          <p:cNvPr id="17" name="组合 16"/>
          <p:cNvGrpSpPr/>
          <p:nvPr/>
        </p:nvGrpSpPr>
        <p:grpSpPr>
          <a:xfrm>
            <a:off x="784225" y="3716338"/>
            <a:ext cx="8156575" cy="400050"/>
            <a:chOff x="784225" y="3716338"/>
            <a:chExt cx="8156575" cy="400050"/>
          </a:xfrm>
        </p:grpSpPr>
        <p:sp>
          <p:nvSpPr>
            <p:cNvPr id="14349" name="Rectangle 12"/>
            <p:cNvSpPr>
              <a:spLocks noChangeArrowheads="1"/>
            </p:cNvSpPr>
            <p:nvPr/>
          </p:nvSpPr>
          <p:spPr bwMode="auto">
            <a:xfrm>
              <a:off x="784225" y="3716338"/>
              <a:ext cx="8156575" cy="400050"/>
            </a:xfrm>
            <a:prstGeom prst="rect">
              <a:avLst/>
            </a:prstGeom>
            <a:noFill/>
            <a:ln w="9525">
              <a:noFill/>
              <a:miter lim="800000"/>
              <a:headEnd/>
              <a:tailEnd/>
            </a:ln>
          </p:spPr>
          <p:txBody>
            <a:bodyPr>
              <a:spAutoFit/>
            </a:bodyPr>
            <a:lstStyle/>
            <a:p>
              <a:pPr>
                <a:buFontTx/>
                <a:buBlip>
                  <a:blip r:embed="rId5"/>
                </a:buBlip>
              </a:pPr>
              <a:r>
                <a:rPr kumimoji="1" lang="en-US" altLang="zh-CN" sz="2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电场强度矢量   → 描述电场分布的基本物理量。</a:t>
              </a:r>
            </a:p>
          </p:txBody>
        </p:sp>
        <p:graphicFrame>
          <p:nvGraphicFramePr>
            <p:cNvPr id="14340" name="Object 13"/>
            <p:cNvGraphicFramePr>
              <a:graphicFrameLocks noChangeAspect="1"/>
            </p:cNvGraphicFramePr>
            <p:nvPr/>
          </p:nvGraphicFramePr>
          <p:xfrm>
            <a:off x="2814638" y="3752850"/>
            <a:ext cx="296862" cy="341313"/>
          </p:xfrm>
          <a:graphic>
            <a:graphicData uri="http://schemas.openxmlformats.org/presentationml/2006/ole">
              <p:oleObj spid="_x0000_s14340" name="Equation" r:id="rId9" imgW="164880" imgH="190440" progId="Equation.DSMT4">
                <p:embed/>
              </p:oleObj>
            </a:graphicData>
          </a:graphic>
        </p:graphicFrame>
      </p:grpSp>
      <p:graphicFrame>
        <p:nvGraphicFramePr>
          <p:cNvPr id="2" name="Object 6"/>
          <p:cNvGraphicFramePr>
            <a:graphicFrameLocks noChangeAspect="1"/>
          </p:cNvGraphicFramePr>
          <p:nvPr/>
        </p:nvGraphicFramePr>
        <p:xfrm>
          <a:off x="6210299" y="5308599"/>
          <a:ext cx="838201" cy="457201"/>
        </p:xfrm>
        <a:graphic>
          <a:graphicData uri="http://schemas.openxmlformats.org/presentationml/2006/ole">
            <p:oleObj spid="_x0000_s14342" name="Equation" r:id="rId10" imgW="279360" imgH="152280" progId="Equation.DSMT4">
              <p:embed/>
            </p:oleObj>
          </a:graphicData>
        </a:graphic>
      </p:graphicFrame>
      <p:sp>
        <p:nvSpPr>
          <p:cNvPr id="16" name="矩形 15"/>
          <p:cNvSpPr/>
          <p:nvPr/>
        </p:nvSpPr>
        <p:spPr>
          <a:xfrm>
            <a:off x="7035800" y="4990813"/>
            <a:ext cx="2108200" cy="1077218"/>
          </a:xfrm>
          <a:prstGeom prst="rect">
            <a:avLst/>
          </a:prstGeom>
        </p:spPr>
        <p:txBody>
          <a:bodyPr wrap="square">
            <a:spAutoFit/>
          </a:bodyPr>
          <a:lstStyle/>
          <a:p>
            <a:r>
              <a:rPr kumimoji="1" lang="zh-CN" altLang="en-US" sz="1600" b="1" dirty="0" smtClean="0">
                <a:solidFill>
                  <a:srgbClr val="002060"/>
                </a:solidFill>
                <a:latin typeface="幼圆" pitchFamily="49" charset="-122"/>
                <a:ea typeface="幼圆" pitchFamily="49" charset="-122"/>
              </a:rPr>
              <a:t>表明实验电荷应为电量足够小的点电荷，以使其引入的电场不会扰动源电荷</a:t>
            </a:r>
            <a:endParaRPr kumimoji="1" lang="zh-CN" altLang="en-US" sz="16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3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圆角矩形 7"/>
          <p:cNvPicPr>
            <a:picLocks noChangeArrowheads="1"/>
          </p:cNvPicPr>
          <p:nvPr/>
        </p:nvPicPr>
        <p:blipFill>
          <a:blip r:embed="rId3"/>
          <a:srcRect/>
          <a:stretch>
            <a:fillRect/>
          </a:stretch>
        </p:blipFill>
        <p:spPr bwMode="auto">
          <a:xfrm>
            <a:off x="5381625" y="1968500"/>
            <a:ext cx="2043113" cy="885825"/>
          </a:xfrm>
          <a:prstGeom prst="rect">
            <a:avLst/>
          </a:prstGeom>
          <a:noFill/>
          <a:ln w="9525">
            <a:noFill/>
            <a:miter lim="800000"/>
            <a:headEnd/>
            <a:tailEnd/>
          </a:ln>
        </p:spPr>
      </p:pic>
      <p:pic>
        <p:nvPicPr>
          <p:cNvPr id="15366" name="圆角矩形 7"/>
          <p:cNvPicPr>
            <a:picLocks noChangeArrowheads="1"/>
          </p:cNvPicPr>
          <p:nvPr/>
        </p:nvPicPr>
        <p:blipFill>
          <a:blip r:embed="rId3"/>
          <a:srcRect/>
          <a:stretch>
            <a:fillRect/>
          </a:stretch>
        </p:blipFill>
        <p:spPr bwMode="auto">
          <a:xfrm>
            <a:off x="1530350" y="1795463"/>
            <a:ext cx="3495675" cy="1171575"/>
          </a:xfrm>
          <a:prstGeom prst="rect">
            <a:avLst/>
          </a:prstGeom>
          <a:noFill/>
          <a:ln w="9525">
            <a:noFill/>
            <a:miter lim="800000"/>
            <a:headEnd/>
            <a:tailEnd/>
          </a:ln>
        </p:spPr>
      </p:pic>
      <p:sp>
        <p:nvSpPr>
          <p:cNvPr id="15367" name="Text Box 2"/>
          <p:cNvSpPr txBox="1">
            <a:spLocks noChangeArrowheads="1"/>
          </p:cNvSpPr>
          <p:nvPr/>
        </p:nvSpPr>
        <p:spPr bwMode="auto">
          <a:xfrm>
            <a:off x="346075" y="320675"/>
            <a:ext cx="8382000" cy="757238"/>
          </a:xfrm>
          <a:prstGeom prst="rect">
            <a:avLst/>
          </a:prstGeom>
          <a:noFill/>
          <a:ln w="9525" algn="ctr">
            <a:noFill/>
            <a:miter lim="800000"/>
            <a:headEnd/>
            <a:tailEnd/>
          </a:ln>
        </p:spPr>
        <p:txBody>
          <a:bodyPr>
            <a:spAutoFit/>
          </a:bodyPr>
          <a:lstStyle/>
          <a:p>
            <a:pPr algn="just">
              <a:lnSpc>
                <a:spcPct val="180000"/>
              </a:lnSpc>
              <a:spcBef>
                <a:spcPct val="50000"/>
              </a:spcBef>
              <a:buFontTx/>
              <a:buBlip>
                <a:blip r:embed="rId4"/>
              </a:buBlip>
            </a:pPr>
            <a:r>
              <a:rPr kumimoji="1" lang="en-US" altLang="zh-CN" sz="2400" b="1">
                <a:solidFill>
                  <a:srgbClr val="000099"/>
                </a:solidFill>
                <a:latin typeface="黑体" pitchFamily="49" charset="-122"/>
                <a:ea typeface="黑体" pitchFamily="49" charset="-122"/>
              </a:rPr>
              <a:t> </a:t>
            </a:r>
            <a:r>
              <a:rPr kumimoji="1" lang="zh-CN" altLang="en-US" sz="2400" b="1">
                <a:solidFill>
                  <a:srgbClr val="000099"/>
                </a:solidFill>
                <a:latin typeface="黑体" pitchFamily="49" charset="-122"/>
                <a:ea typeface="黑体" pitchFamily="49" charset="-122"/>
              </a:rPr>
              <a:t>点电荷产生的电场</a:t>
            </a:r>
            <a:endParaRPr kumimoji="1" lang="zh-CN" altLang="en-US" sz="2200" b="1">
              <a:solidFill>
                <a:srgbClr val="000099"/>
              </a:solidFill>
              <a:latin typeface="幼圆" pitchFamily="49" charset="-122"/>
              <a:ea typeface="幼圆" pitchFamily="49" charset="-122"/>
            </a:endParaRPr>
          </a:p>
        </p:txBody>
      </p:sp>
      <p:graphicFrame>
        <p:nvGraphicFramePr>
          <p:cNvPr id="414723" name="Object 3"/>
          <p:cNvGraphicFramePr>
            <a:graphicFrameLocks noChangeAspect="1"/>
          </p:cNvGraphicFramePr>
          <p:nvPr/>
        </p:nvGraphicFramePr>
        <p:xfrm>
          <a:off x="1817688" y="1903413"/>
          <a:ext cx="2927350" cy="879475"/>
        </p:xfrm>
        <a:graphic>
          <a:graphicData uri="http://schemas.openxmlformats.org/presentationml/2006/ole">
            <p:oleObj spid="_x0000_s15362" name="Equation" r:id="rId5" imgW="1511280" imgH="457200" progId="Equation.DSMT4">
              <p:embed/>
            </p:oleObj>
          </a:graphicData>
        </a:graphic>
      </p:graphicFrame>
      <p:sp>
        <p:nvSpPr>
          <p:cNvPr id="15368" name="Text Box 4"/>
          <p:cNvSpPr txBox="1">
            <a:spLocks noChangeArrowheads="1"/>
          </p:cNvSpPr>
          <p:nvPr/>
        </p:nvSpPr>
        <p:spPr bwMode="auto">
          <a:xfrm>
            <a:off x="647700" y="3109913"/>
            <a:ext cx="6524625" cy="523875"/>
          </a:xfrm>
          <a:prstGeom prst="rect">
            <a:avLst/>
          </a:prstGeom>
          <a:noFill/>
          <a:ln w="9525">
            <a:noFill/>
            <a:miter lim="800000"/>
            <a:headEnd/>
            <a:tailEnd/>
          </a:ln>
        </p:spPr>
        <p:txBody>
          <a:bodyPr>
            <a:spAutoFit/>
          </a:bodyPr>
          <a:lstStyle/>
          <a:p>
            <a:pPr algn="just">
              <a:lnSpc>
                <a:spcPct val="140000"/>
              </a:lnSpc>
            </a:pPr>
            <a:r>
              <a:rPr kumimoji="1" lang="en-US" altLang="zh-CN" sz="2000" b="1" i="1">
                <a:solidFill>
                  <a:srgbClr val="000099"/>
                </a:solidFill>
                <a:latin typeface="幼圆" pitchFamily="49" charset="-122"/>
                <a:ea typeface="幼圆" pitchFamily="49" charset="-122"/>
              </a:rPr>
              <a:t>N </a:t>
            </a:r>
            <a:r>
              <a:rPr kumimoji="1" lang="zh-CN" altLang="en-US" sz="2000" b="1">
                <a:solidFill>
                  <a:srgbClr val="000099"/>
                </a:solidFill>
                <a:latin typeface="幼圆" pitchFamily="49" charset="-122"/>
                <a:ea typeface="幼圆" pitchFamily="49" charset="-122"/>
              </a:rPr>
              <a:t>个点电荷组成的电荷系统在空间任意点激发的电场为</a:t>
            </a:r>
          </a:p>
        </p:txBody>
      </p:sp>
      <p:graphicFrame>
        <p:nvGraphicFramePr>
          <p:cNvPr id="414725" name="Object 5"/>
          <p:cNvGraphicFramePr>
            <a:graphicFrameLocks noChangeAspect="1"/>
          </p:cNvGraphicFramePr>
          <p:nvPr/>
        </p:nvGraphicFramePr>
        <p:xfrm>
          <a:off x="2924175" y="3870325"/>
          <a:ext cx="2370138" cy="898525"/>
        </p:xfrm>
        <a:graphic>
          <a:graphicData uri="http://schemas.openxmlformats.org/presentationml/2006/ole">
            <p:oleObj spid="_x0000_s15363" name="Equation" r:id="rId6" imgW="1168200" imgH="444240" progId="Equation.DSMT4">
              <p:embed/>
            </p:oleObj>
          </a:graphicData>
        </a:graphic>
      </p:graphicFrame>
      <p:sp>
        <p:nvSpPr>
          <p:cNvPr id="15369" name="矩形 6"/>
          <p:cNvSpPr>
            <a:spLocks noChangeArrowheads="1"/>
          </p:cNvSpPr>
          <p:nvPr/>
        </p:nvSpPr>
        <p:spPr bwMode="auto">
          <a:xfrm>
            <a:off x="600075" y="992188"/>
            <a:ext cx="7264400" cy="646112"/>
          </a:xfrm>
          <a:prstGeom prst="rect">
            <a:avLst/>
          </a:prstGeom>
          <a:noFill/>
          <a:ln w="9525">
            <a:noFill/>
            <a:miter lim="800000"/>
            <a:headEnd/>
            <a:tailEnd/>
          </a:ln>
        </p:spPr>
        <p:txBody>
          <a:bodyPr>
            <a:spAutoFit/>
          </a:bodyPr>
          <a:lstStyle/>
          <a:p>
            <a:pPr algn="just">
              <a:lnSpc>
                <a:spcPct val="180000"/>
              </a:lnSpc>
            </a:pPr>
            <a:r>
              <a:rPr kumimoji="1" lang="zh-CN" altLang="en-US" sz="2000" b="1" dirty="0">
                <a:solidFill>
                  <a:srgbClr val="000099"/>
                </a:solidFill>
                <a:latin typeface="幼圆" pitchFamily="49" charset="-122"/>
                <a:ea typeface="幼圆" pitchFamily="49" charset="-122"/>
              </a:rPr>
              <a:t>单个点电荷 </a:t>
            </a:r>
            <a:r>
              <a:rPr kumimoji="1" lang="en-US" altLang="zh-CN" sz="2000" b="1" i="1" dirty="0">
                <a:solidFill>
                  <a:srgbClr val="000099"/>
                </a:solidFill>
                <a:ea typeface="幼圆" pitchFamily="49" charset="-122"/>
              </a:rPr>
              <a:t>q</a:t>
            </a: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在空间任意点激发的</a:t>
            </a:r>
            <a:r>
              <a:rPr kumimoji="1" lang="zh-CN" altLang="en-US" sz="2000" b="1" dirty="0" smtClean="0">
                <a:solidFill>
                  <a:srgbClr val="000099"/>
                </a:solidFill>
                <a:latin typeface="幼圆" pitchFamily="49" charset="-122"/>
                <a:ea typeface="幼圆" pitchFamily="49" charset="-122"/>
              </a:rPr>
              <a:t>电场</a:t>
            </a:r>
            <a:r>
              <a:rPr kumimoji="1" lang="en-US" altLang="zh-CN" sz="2000" b="1" dirty="0" smtClean="0">
                <a:solidFill>
                  <a:srgbClr val="000099"/>
                </a:solidFill>
                <a:ea typeface="幼圆" pitchFamily="49" charset="-122"/>
                <a:cs typeface="Times New Roman" pitchFamily="18" charset="0"/>
              </a:rPr>
              <a:t>E</a:t>
            </a:r>
            <a:r>
              <a:rPr kumimoji="1" lang="zh-CN" altLang="en-US" sz="2000" b="1" dirty="0" smtClean="0">
                <a:solidFill>
                  <a:srgbClr val="000099"/>
                </a:solidFill>
                <a:latin typeface="幼圆" pitchFamily="49" charset="-122"/>
                <a:ea typeface="幼圆" pitchFamily="49" charset="-122"/>
              </a:rPr>
              <a:t>为</a:t>
            </a:r>
            <a:endParaRPr kumimoji="1" lang="zh-CN" altLang="en-US" sz="2000" b="1" dirty="0">
              <a:solidFill>
                <a:srgbClr val="000099"/>
              </a:solidFill>
              <a:latin typeface="幼圆" pitchFamily="49" charset="-122"/>
              <a:ea typeface="幼圆" pitchFamily="49" charset="-122"/>
            </a:endParaRPr>
          </a:p>
        </p:txBody>
      </p:sp>
      <p:graphicFrame>
        <p:nvGraphicFramePr>
          <p:cNvPr id="15364" name="Object 4"/>
          <p:cNvGraphicFramePr>
            <a:graphicFrameLocks noChangeAspect="1"/>
          </p:cNvGraphicFramePr>
          <p:nvPr/>
        </p:nvGraphicFramePr>
        <p:xfrm>
          <a:off x="5399088" y="2146300"/>
          <a:ext cx="1768475" cy="504825"/>
        </p:xfrm>
        <a:graphic>
          <a:graphicData uri="http://schemas.openxmlformats.org/presentationml/2006/ole">
            <p:oleObj spid="_x0000_s15364" name="Equation" r:id="rId7" imgW="799920" imgH="228600" progId="Equation.DSMT4">
              <p:embed/>
            </p:oleObj>
          </a:graphicData>
        </a:graphic>
      </p:graphicFrame>
      <p:graphicFrame>
        <p:nvGraphicFramePr>
          <p:cNvPr id="2" name="Object 5"/>
          <p:cNvGraphicFramePr>
            <a:graphicFrameLocks noChangeAspect="1"/>
          </p:cNvGraphicFramePr>
          <p:nvPr/>
        </p:nvGraphicFramePr>
        <p:xfrm>
          <a:off x="4381500" y="3346450"/>
          <a:ext cx="381000" cy="165100"/>
        </p:xfrm>
        <a:graphic>
          <a:graphicData uri="http://schemas.openxmlformats.org/presentationml/2006/ole">
            <p:oleObj spid="_x0000_s15365" name="Equation" r:id="rId8" imgW="380880" imgH="164880" progId="Equation.DSMT4">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圆角矩形 7"/>
          <p:cNvPicPr>
            <a:picLocks noChangeArrowheads="1"/>
          </p:cNvPicPr>
          <p:nvPr/>
        </p:nvPicPr>
        <p:blipFill>
          <a:blip r:embed="rId3"/>
          <a:srcRect/>
          <a:stretch>
            <a:fillRect/>
          </a:stretch>
        </p:blipFill>
        <p:spPr bwMode="auto">
          <a:xfrm>
            <a:off x="1552575" y="5280025"/>
            <a:ext cx="5467350" cy="1049338"/>
          </a:xfrm>
          <a:prstGeom prst="rect">
            <a:avLst/>
          </a:prstGeom>
          <a:noFill/>
          <a:ln w="9525">
            <a:noFill/>
            <a:miter lim="800000"/>
            <a:headEnd/>
            <a:tailEnd/>
          </a:ln>
        </p:spPr>
      </p:pic>
      <p:sp>
        <p:nvSpPr>
          <p:cNvPr id="16391" name="Text Box 2"/>
          <p:cNvSpPr txBox="1">
            <a:spLocks noChangeArrowheads="1"/>
          </p:cNvSpPr>
          <p:nvPr/>
        </p:nvSpPr>
        <p:spPr bwMode="auto">
          <a:xfrm>
            <a:off x="381000" y="522288"/>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4"/>
              </a:buBlip>
            </a:pPr>
            <a:r>
              <a:rPr kumimoji="1" lang="en-US" altLang="zh-CN" sz="2200" b="1">
                <a:solidFill>
                  <a:srgbClr val="000099"/>
                </a:solidFill>
                <a:ea typeface="幼圆" pitchFamily="49" charset="-122"/>
                <a:cs typeface="Times New Roman" pitchFamily="18" charset="0"/>
              </a:rPr>
              <a:t> </a:t>
            </a:r>
            <a:r>
              <a:rPr kumimoji="1" lang="zh-CN" altLang="en-US" sz="2400" b="1">
                <a:solidFill>
                  <a:srgbClr val="000099"/>
                </a:solidFill>
                <a:ea typeface="黑体" pitchFamily="49" charset="-122"/>
                <a:cs typeface="Times New Roman" pitchFamily="18" charset="0"/>
              </a:rPr>
              <a:t>连续分布的电荷系统产生的电场</a:t>
            </a:r>
            <a:endParaRPr kumimoji="1" lang="zh-CN" altLang="en-US" sz="2200" b="1">
              <a:solidFill>
                <a:srgbClr val="333399"/>
              </a:solidFill>
              <a:ea typeface="幼圆" pitchFamily="49" charset="-122"/>
              <a:cs typeface="Times New Roman" pitchFamily="18" charset="0"/>
            </a:endParaRPr>
          </a:p>
        </p:txBody>
      </p:sp>
      <p:sp>
        <p:nvSpPr>
          <p:cNvPr id="16392" name="Text Box 3"/>
          <p:cNvSpPr txBox="1">
            <a:spLocks noChangeArrowheads="1"/>
          </p:cNvSpPr>
          <p:nvPr/>
        </p:nvSpPr>
        <p:spPr bwMode="auto">
          <a:xfrm>
            <a:off x="682625" y="1714500"/>
            <a:ext cx="3124200" cy="1714500"/>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Blip>
                <a:blip r:embed="rId5"/>
              </a:buBlip>
            </a:pPr>
            <a:r>
              <a:rPr kumimoji="1" lang="en-US" altLang="zh-CN" sz="2000" b="1">
                <a:solidFill>
                  <a:srgbClr val="333399"/>
                </a:solidFill>
                <a:ea typeface="幼圆" pitchFamily="49" charset="-122"/>
                <a:cs typeface="Times New Roman" pitchFamily="18" charset="0"/>
              </a:rPr>
              <a:t> </a:t>
            </a:r>
            <a:r>
              <a:rPr kumimoji="1" lang="zh-CN" altLang="en-US" sz="2000" b="1">
                <a:solidFill>
                  <a:srgbClr val="FF3399"/>
                </a:solidFill>
                <a:ea typeface="幼圆" pitchFamily="49" charset="-122"/>
                <a:cs typeface="Times New Roman" pitchFamily="18" charset="0"/>
              </a:rPr>
              <a:t>解题思路：</a:t>
            </a:r>
          </a:p>
          <a:p>
            <a:pPr eaLnBrk="0" hangingPunct="0">
              <a:spcBef>
                <a:spcPct val="50000"/>
              </a:spcBef>
              <a:buFont typeface="Wingdings" pitchFamily="2" charset="2"/>
              <a:buNone/>
            </a:pPr>
            <a:r>
              <a:rPr kumimoji="1" lang="zh-CN" altLang="en-US" sz="2000" b="1">
                <a:solidFill>
                  <a:srgbClr val="333399"/>
                </a:solidFill>
                <a:ea typeface="幼圆" pitchFamily="49" charset="-122"/>
                <a:cs typeface="Times New Roman" pitchFamily="18" charset="0"/>
              </a:rPr>
              <a:t>  </a:t>
            </a:r>
            <a:r>
              <a:rPr kumimoji="1" lang="en-US" altLang="zh-CN" sz="2000" b="1">
                <a:solidFill>
                  <a:srgbClr val="333399"/>
                </a:solidFill>
                <a:ea typeface="幼圆" pitchFamily="49" charset="-122"/>
                <a:cs typeface="Times New Roman" pitchFamily="18" charset="0"/>
              </a:rPr>
              <a:t>1) </a:t>
            </a:r>
            <a:r>
              <a:rPr kumimoji="1" lang="zh-CN" altLang="en-US" sz="2000" b="1">
                <a:solidFill>
                  <a:srgbClr val="333399"/>
                </a:solidFill>
                <a:ea typeface="幼圆" pitchFamily="49" charset="-122"/>
                <a:cs typeface="Times New Roman" pitchFamily="18" charset="0"/>
              </a:rPr>
              <a:t>无限细分区域</a:t>
            </a:r>
          </a:p>
          <a:p>
            <a:pPr eaLnBrk="0" hangingPunct="0">
              <a:spcBef>
                <a:spcPct val="50000"/>
              </a:spcBef>
              <a:buFont typeface="Wingdings" pitchFamily="2" charset="2"/>
              <a:buNone/>
            </a:pPr>
            <a:r>
              <a:rPr kumimoji="1" lang="zh-CN" altLang="en-US" sz="2000" b="1">
                <a:solidFill>
                  <a:srgbClr val="333399"/>
                </a:solidFill>
                <a:ea typeface="幼圆" pitchFamily="49" charset="-122"/>
                <a:cs typeface="Times New Roman" pitchFamily="18" charset="0"/>
              </a:rPr>
              <a:t>  </a:t>
            </a:r>
            <a:r>
              <a:rPr kumimoji="1" lang="en-US" altLang="zh-CN" sz="2000" b="1">
                <a:solidFill>
                  <a:srgbClr val="333399"/>
                </a:solidFill>
                <a:ea typeface="幼圆" pitchFamily="49" charset="-122"/>
                <a:cs typeface="Times New Roman" pitchFamily="18" charset="0"/>
              </a:rPr>
              <a:t>2</a:t>
            </a:r>
            <a:r>
              <a:rPr kumimoji="1" lang="zh-CN" altLang="en-US" sz="2000" b="1">
                <a:solidFill>
                  <a:srgbClr val="333399"/>
                </a:solidFill>
                <a:ea typeface="幼圆" pitchFamily="49" charset="-122"/>
                <a:cs typeface="Times New Roman" pitchFamily="18" charset="0"/>
              </a:rPr>
              <a:t>）考查每个区域</a:t>
            </a:r>
          </a:p>
          <a:p>
            <a:pPr eaLnBrk="0" hangingPunct="0">
              <a:spcBef>
                <a:spcPct val="50000"/>
              </a:spcBef>
              <a:buFont typeface="Wingdings" pitchFamily="2" charset="2"/>
              <a:buNone/>
            </a:pPr>
            <a:r>
              <a:rPr kumimoji="1" lang="zh-CN" altLang="en-US" sz="2000" b="1">
                <a:solidFill>
                  <a:srgbClr val="333399"/>
                </a:solidFill>
                <a:ea typeface="幼圆" pitchFamily="49" charset="-122"/>
                <a:cs typeface="Times New Roman" pitchFamily="18" charset="0"/>
              </a:rPr>
              <a:t>  </a:t>
            </a:r>
            <a:r>
              <a:rPr kumimoji="1" lang="en-US" altLang="zh-CN" sz="2000" b="1">
                <a:solidFill>
                  <a:srgbClr val="333399"/>
                </a:solidFill>
                <a:ea typeface="幼圆" pitchFamily="49" charset="-122"/>
                <a:cs typeface="Times New Roman" pitchFamily="18" charset="0"/>
              </a:rPr>
              <a:t>3</a:t>
            </a:r>
            <a:r>
              <a:rPr kumimoji="1" lang="zh-CN" altLang="en-US" sz="2000" b="1">
                <a:solidFill>
                  <a:srgbClr val="333399"/>
                </a:solidFill>
                <a:ea typeface="幼圆" pitchFamily="49" charset="-122"/>
                <a:cs typeface="Times New Roman" pitchFamily="18" charset="0"/>
              </a:rPr>
              <a:t>）矢量叠加原理</a:t>
            </a:r>
          </a:p>
        </p:txBody>
      </p:sp>
      <p:graphicFrame>
        <p:nvGraphicFramePr>
          <p:cNvPr id="415748" name="Object 4"/>
          <p:cNvGraphicFramePr>
            <a:graphicFrameLocks noChangeAspect="1"/>
          </p:cNvGraphicFramePr>
          <p:nvPr/>
        </p:nvGraphicFramePr>
        <p:xfrm>
          <a:off x="2840038" y="4019550"/>
          <a:ext cx="2625725" cy="750888"/>
        </p:xfrm>
        <a:graphic>
          <a:graphicData uri="http://schemas.openxmlformats.org/presentationml/2006/ole">
            <p:oleObj spid="_x0000_s16386" name="Equation" r:id="rId6" imgW="1511280" imgH="431640" progId="Equation.DSMT4">
              <p:embed/>
            </p:oleObj>
          </a:graphicData>
        </a:graphic>
      </p:graphicFrame>
      <p:grpSp>
        <p:nvGrpSpPr>
          <p:cNvPr id="16393" name="Group 5"/>
          <p:cNvGrpSpPr>
            <a:grpSpLocks/>
          </p:cNvGrpSpPr>
          <p:nvPr/>
        </p:nvGrpSpPr>
        <p:grpSpPr bwMode="auto">
          <a:xfrm>
            <a:off x="663575" y="3555996"/>
            <a:ext cx="7848600" cy="384175"/>
            <a:chOff x="546" y="2458"/>
            <a:chExt cx="4944" cy="242"/>
          </a:xfrm>
        </p:grpSpPr>
        <p:sp>
          <p:nvSpPr>
            <p:cNvPr id="16398" name="Text Box 6"/>
            <p:cNvSpPr txBox="1">
              <a:spLocks noChangeArrowheads="1"/>
            </p:cNvSpPr>
            <p:nvPr/>
          </p:nvSpPr>
          <p:spPr bwMode="auto">
            <a:xfrm>
              <a:off x="546" y="2478"/>
              <a:ext cx="4944" cy="208"/>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Blip>
                  <a:blip r:embed="rId5"/>
                </a:buBlip>
              </a:pPr>
              <a:r>
                <a:rPr kumimoji="1" lang="en-US" altLang="zh-CN" sz="2000" b="1" dirty="0">
                  <a:solidFill>
                    <a:srgbClr val="333399"/>
                  </a:solidFill>
                  <a:ea typeface="幼圆" pitchFamily="49" charset="-122"/>
                  <a:cs typeface="Times New Roman" pitchFamily="18" charset="0"/>
                </a:rPr>
                <a:t> </a:t>
              </a:r>
              <a:r>
                <a:rPr kumimoji="1" lang="zh-CN" altLang="en-US" sz="2000" b="1" dirty="0">
                  <a:solidFill>
                    <a:srgbClr val="333399"/>
                  </a:solidFill>
                  <a:ea typeface="幼圆" pitchFamily="49" charset="-122"/>
                  <a:cs typeface="Times New Roman" pitchFamily="18" charset="0"/>
                </a:rPr>
                <a:t>设体电荷密度为      </a:t>
              </a:r>
              <a:r>
                <a:rPr kumimoji="1" lang="zh-CN" altLang="en-US" sz="2000" b="1" dirty="0" smtClean="0">
                  <a:solidFill>
                    <a:srgbClr val="333399"/>
                  </a:solidFill>
                  <a:ea typeface="幼圆" pitchFamily="49" charset="-122"/>
                  <a:cs typeface="Times New Roman" pitchFamily="18" charset="0"/>
                </a:rPr>
                <a:t>      ，图</a:t>
              </a:r>
              <a:r>
                <a:rPr kumimoji="1" lang="zh-CN" altLang="en-US" sz="2000" b="1" dirty="0">
                  <a:solidFill>
                    <a:srgbClr val="333399"/>
                  </a:solidFill>
                  <a:ea typeface="幼圆" pitchFamily="49" charset="-122"/>
                  <a:cs typeface="Times New Roman" pitchFamily="18" charset="0"/>
                </a:rPr>
                <a:t>中</a:t>
              </a:r>
              <a:r>
                <a:rPr kumimoji="1" lang="en-US" altLang="zh-CN" sz="2000" b="1" dirty="0" err="1" smtClean="0">
                  <a:solidFill>
                    <a:srgbClr val="333399"/>
                  </a:solidFill>
                  <a:ea typeface="幼圆" pitchFamily="49" charset="-122"/>
                  <a:cs typeface="Times New Roman" pitchFamily="18" charset="0"/>
                </a:rPr>
                <a:t>dV</a:t>
              </a:r>
              <a:r>
                <a:rPr kumimoji="1" lang="zh-CN" altLang="en-US" sz="2000" b="1" dirty="0" smtClean="0">
                  <a:solidFill>
                    <a:srgbClr val="333399"/>
                  </a:solidFill>
                  <a:ea typeface="幼圆" pitchFamily="49" charset="-122"/>
                  <a:cs typeface="Times New Roman" pitchFamily="18" charset="0"/>
                </a:rPr>
                <a:t>’在 </a:t>
              </a:r>
              <a:r>
                <a:rPr kumimoji="1" lang="en-US" altLang="zh-CN" sz="2000" b="1" dirty="0">
                  <a:solidFill>
                    <a:srgbClr val="333399"/>
                  </a:solidFill>
                  <a:ea typeface="幼圆" pitchFamily="49" charset="-122"/>
                  <a:cs typeface="Times New Roman" pitchFamily="18" charset="0"/>
                </a:rPr>
                <a:t>M </a:t>
              </a:r>
              <a:r>
                <a:rPr kumimoji="1" lang="zh-CN" altLang="en-US" sz="2000" b="1" dirty="0">
                  <a:solidFill>
                    <a:srgbClr val="333399"/>
                  </a:solidFill>
                  <a:ea typeface="幼圆" pitchFamily="49" charset="-122"/>
                  <a:cs typeface="Times New Roman" pitchFamily="18" charset="0"/>
                </a:rPr>
                <a:t>点产生的电场为：</a:t>
              </a:r>
            </a:p>
          </p:txBody>
        </p:sp>
        <p:graphicFrame>
          <p:nvGraphicFramePr>
            <p:cNvPr id="16388" name="Object 7"/>
            <p:cNvGraphicFramePr>
              <a:graphicFrameLocks noChangeAspect="1"/>
            </p:cNvGraphicFramePr>
            <p:nvPr/>
          </p:nvGraphicFramePr>
          <p:xfrm>
            <a:off x="1847" y="2458"/>
            <a:ext cx="441" cy="242"/>
          </p:xfrm>
          <a:graphic>
            <a:graphicData uri="http://schemas.openxmlformats.org/presentationml/2006/ole">
              <p:oleObj spid="_x0000_s16388" name="Equation" r:id="rId7" imgW="368280" imgH="203040" progId="Equation.DSMT4">
                <p:embed/>
              </p:oleObj>
            </a:graphicData>
          </a:graphic>
        </p:graphicFrame>
      </p:grpSp>
      <p:sp>
        <p:nvSpPr>
          <p:cNvPr id="16394" name="Text Box 8"/>
          <p:cNvSpPr txBox="1">
            <a:spLocks noChangeArrowheads="1"/>
          </p:cNvSpPr>
          <p:nvPr/>
        </p:nvSpPr>
        <p:spPr bwMode="auto">
          <a:xfrm>
            <a:off x="950913" y="4816145"/>
            <a:ext cx="7086600" cy="328612"/>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dirty="0">
                <a:solidFill>
                  <a:srgbClr val="333399"/>
                </a:solidFill>
                <a:ea typeface="幼圆" pitchFamily="49" charset="-122"/>
                <a:cs typeface="Times New Roman" pitchFamily="18" charset="0"/>
              </a:rPr>
              <a:t>则整个体积 </a:t>
            </a:r>
            <a:r>
              <a:rPr kumimoji="1" lang="en-US" altLang="zh-CN" sz="2000" b="1" dirty="0">
                <a:solidFill>
                  <a:srgbClr val="333399"/>
                </a:solidFill>
                <a:ea typeface="幼圆" pitchFamily="49" charset="-122"/>
                <a:cs typeface="Times New Roman" pitchFamily="18" charset="0"/>
              </a:rPr>
              <a:t>V</a:t>
            </a:r>
            <a:r>
              <a:rPr kumimoji="1" lang="en-US" altLang="zh-CN" sz="2000" b="1" i="1" dirty="0">
                <a:solidFill>
                  <a:srgbClr val="333399"/>
                </a:solidFill>
                <a:ea typeface="幼圆" pitchFamily="49" charset="-122"/>
                <a:cs typeface="Times New Roman" pitchFamily="18" charset="0"/>
              </a:rPr>
              <a:t>’</a:t>
            </a:r>
            <a:r>
              <a:rPr kumimoji="1" lang="zh-CN" altLang="en-US" sz="2000" b="1" dirty="0">
                <a:solidFill>
                  <a:srgbClr val="333399"/>
                </a:solidFill>
                <a:ea typeface="幼圆" pitchFamily="49" charset="-122"/>
                <a:cs typeface="Times New Roman" pitchFamily="18" charset="0"/>
              </a:rPr>
              <a:t>内电荷在 </a:t>
            </a:r>
            <a:r>
              <a:rPr kumimoji="1" lang="en-US" altLang="zh-CN" sz="2000" b="1" dirty="0">
                <a:solidFill>
                  <a:srgbClr val="333399"/>
                </a:solidFill>
                <a:ea typeface="幼圆" pitchFamily="49" charset="-122"/>
                <a:cs typeface="Times New Roman" pitchFamily="18" charset="0"/>
              </a:rPr>
              <a:t>M </a:t>
            </a:r>
            <a:r>
              <a:rPr kumimoji="1" lang="zh-CN" altLang="en-US" sz="2000" b="1" dirty="0">
                <a:solidFill>
                  <a:srgbClr val="333399"/>
                </a:solidFill>
                <a:ea typeface="幼圆" pitchFamily="49" charset="-122"/>
                <a:cs typeface="Times New Roman" pitchFamily="18" charset="0"/>
              </a:rPr>
              <a:t>点处产生的电场为：</a:t>
            </a:r>
          </a:p>
        </p:txBody>
      </p:sp>
      <p:graphicFrame>
        <p:nvGraphicFramePr>
          <p:cNvPr id="415753" name="Object 9"/>
          <p:cNvGraphicFramePr>
            <a:graphicFrameLocks noChangeAspect="1"/>
          </p:cNvGraphicFramePr>
          <p:nvPr/>
        </p:nvGraphicFramePr>
        <p:xfrm>
          <a:off x="1809750" y="5405438"/>
          <a:ext cx="5038725" cy="822325"/>
        </p:xfrm>
        <a:graphic>
          <a:graphicData uri="http://schemas.openxmlformats.org/presentationml/2006/ole">
            <p:oleObj spid="_x0000_s16387" name="Equation" r:id="rId8" imgW="2641320" imgH="431640" progId="Equation.DSMT4">
              <p:embed/>
            </p:oleObj>
          </a:graphicData>
        </a:graphic>
      </p:graphicFrame>
      <p:pic>
        <p:nvPicPr>
          <p:cNvPr id="16395" name="Picture 12"/>
          <p:cNvPicPr>
            <a:picLocks noChangeAspect="1" noChangeArrowheads="1"/>
          </p:cNvPicPr>
          <p:nvPr/>
        </p:nvPicPr>
        <p:blipFill>
          <a:blip r:embed="rId9"/>
          <a:srcRect/>
          <a:stretch>
            <a:fillRect/>
          </a:stretch>
        </p:blipFill>
        <p:spPr bwMode="auto">
          <a:xfrm>
            <a:off x="3870325" y="1539875"/>
            <a:ext cx="2492375" cy="2046288"/>
          </a:xfrm>
          <a:prstGeom prst="rect">
            <a:avLst/>
          </a:prstGeom>
          <a:noFill/>
          <a:ln w="9525">
            <a:noFill/>
            <a:miter lim="800000"/>
            <a:headEnd/>
            <a:tailEnd/>
          </a:ln>
        </p:spPr>
      </p:pic>
      <p:sp>
        <p:nvSpPr>
          <p:cNvPr id="16396" name="矩形 10"/>
          <p:cNvSpPr>
            <a:spLocks noChangeArrowheads="1"/>
          </p:cNvSpPr>
          <p:nvPr/>
        </p:nvSpPr>
        <p:spPr bwMode="auto">
          <a:xfrm>
            <a:off x="681038" y="1038225"/>
            <a:ext cx="8107362" cy="522288"/>
          </a:xfrm>
          <a:prstGeom prst="rect">
            <a:avLst/>
          </a:prstGeom>
          <a:noFill/>
          <a:ln w="9525">
            <a:noFill/>
            <a:miter lim="800000"/>
            <a:headEnd/>
            <a:tailEnd/>
          </a:ln>
        </p:spPr>
        <p:txBody>
          <a:bodyPr>
            <a:spAutoFit/>
          </a:bodyPr>
          <a:lstStyle/>
          <a:p>
            <a:pPr algn="just">
              <a:lnSpc>
                <a:spcPct val="140000"/>
              </a:lnSpc>
            </a:pPr>
            <a:r>
              <a:rPr kumimoji="1" lang="zh-CN" altLang="en-US" sz="2000" b="1">
                <a:solidFill>
                  <a:srgbClr val="000099"/>
                </a:solidFill>
                <a:ea typeface="幼圆" pitchFamily="49" charset="-122"/>
                <a:cs typeface="Times New Roman" pitchFamily="18" charset="0"/>
              </a:rPr>
              <a:t>连续分布于</a:t>
            </a:r>
            <a:r>
              <a:rPr kumimoji="1" lang="zh-CN" altLang="en-US" sz="2000" b="1">
                <a:solidFill>
                  <a:srgbClr val="333399"/>
                </a:solidFill>
                <a:ea typeface="幼圆" pitchFamily="49" charset="-122"/>
                <a:cs typeface="Times New Roman" pitchFamily="18" charset="0"/>
              </a:rPr>
              <a:t>体积 </a:t>
            </a:r>
            <a:r>
              <a:rPr kumimoji="1" lang="en-US" altLang="zh-CN" sz="2000" b="1" i="1">
                <a:solidFill>
                  <a:srgbClr val="333399"/>
                </a:solidFill>
                <a:ea typeface="幼圆" pitchFamily="49" charset="-122"/>
                <a:cs typeface="Times New Roman" pitchFamily="18" charset="0"/>
              </a:rPr>
              <a:t>V’</a:t>
            </a:r>
            <a:r>
              <a:rPr kumimoji="1" lang="zh-CN" altLang="en-US" sz="2000" b="1">
                <a:solidFill>
                  <a:srgbClr val="333399"/>
                </a:solidFill>
                <a:ea typeface="幼圆" pitchFamily="49" charset="-122"/>
                <a:cs typeface="Times New Roman" pitchFamily="18" charset="0"/>
              </a:rPr>
              <a:t>中的电荷在空间任意点 </a:t>
            </a:r>
            <a:r>
              <a:rPr kumimoji="1" lang="en-US" altLang="zh-CN" sz="2000" b="1">
                <a:solidFill>
                  <a:srgbClr val="333399"/>
                </a:solidFill>
                <a:ea typeface="幼圆" pitchFamily="49" charset="-122"/>
                <a:cs typeface="Times New Roman" pitchFamily="18" charset="0"/>
              </a:rPr>
              <a:t>r </a:t>
            </a:r>
            <a:r>
              <a:rPr kumimoji="1" lang="zh-CN" altLang="en-US" sz="2000" b="1">
                <a:solidFill>
                  <a:srgbClr val="333399"/>
                </a:solidFill>
                <a:ea typeface="幼圆" pitchFamily="49" charset="-122"/>
                <a:cs typeface="Times New Roman" pitchFamily="18" charset="0"/>
              </a:rPr>
              <a:t>产生的电场。</a:t>
            </a:r>
          </a:p>
        </p:txBody>
      </p:sp>
      <p:graphicFrame>
        <p:nvGraphicFramePr>
          <p:cNvPr id="16389" name="Object 5"/>
          <p:cNvGraphicFramePr>
            <a:graphicFrameLocks noChangeAspect="1"/>
          </p:cNvGraphicFramePr>
          <p:nvPr/>
        </p:nvGraphicFramePr>
        <p:xfrm>
          <a:off x="5889625" y="4178300"/>
          <a:ext cx="1768475" cy="504825"/>
        </p:xfrm>
        <a:graphic>
          <a:graphicData uri="http://schemas.openxmlformats.org/presentationml/2006/ole">
            <p:oleObj spid="_x0000_s16389" name="Equation" r:id="rId10" imgW="799920" imgH="228600" progId="Equation.DSMT4">
              <p:embed/>
            </p:oleObj>
          </a:graphicData>
        </a:graphic>
      </p:graphicFrame>
      <p:sp>
        <p:nvSpPr>
          <p:cNvPr id="16397" name="Text Box 6"/>
          <p:cNvSpPr txBox="1">
            <a:spLocks noChangeArrowheads="1"/>
          </p:cNvSpPr>
          <p:nvPr/>
        </p:nvSpPr>
        <p:spPr bwMode="auto">
          <a:xfrm>
            <a:off x="6980238" y="5404773"/>
            <a:ext cx="1905000" cy="768350"/>
          </a:xfrm>
          <a:prstGeom prst="rect">
            <a:avLst/>
          </a:prstGeom>
          <a:noFill/>
          <a:ln w="9525">
            <a:noFill/>
            <a:miter lim="800000"/>
            <a:headEnd/>
            <a:tailEnd/>
          </a:ln>
        </p:spPr>
        <p:txBody>
          <a:bodyPr>
            <a:spAutoFit/>
          </a:bodyPr>
          <a:lstStyle/>
          <a:p>
            <a:pPr fontAlgn="ctr">
              <a:spcBef>
                <a:spcPct val="50000"/>
              </a:spcBef>
            </a:pPr>
            <a:r>
              <a:rPr kumimoji="1" lang="en-US" altLang="zh-CN" sz="4400" b="1" dirty="0">
                <a:solidFill>
                  <a:srgbClr val="FF0000"/>
                </a:solidFill>
                <a:cs typeface="Times New Roman" pitchFamily="18" charset="0"/>
                <a:sym typeface="Wingdings" pitchFamily="2" charset="2"/>
              </a:rPr>
              <a:t> </a:t>
            </a:r>
            <a:r>
              <a:rPr kumimoji="1" lang="zh-CN" altLang="en-US" sz="2400" b="1" dirty="0">
                <a:solidFill>
                  <a:srgbClr val="FF0000"/>
                </a:solidFill>
                <a:cs typeface="Times New Roman" pitchFamily="18" charset="0"/>
                <a:sym typeface="Wingdings" pitchFamily="2" charset="2"/>
              </a:rPr>
              <a:t>体</a:t>
            </a:r>
            <a:r>
              <a:rPr kumimoji="1" lang="zh-CN" altLang="en-US" sz="2400" b="1" dirty="0">
                <a:solidFill>
                  <a:srgbClr val="FF0000"/>
                </a:solidFill>
                <a:cs typeface="Times New Roman" pitchFamily="18" charset="0"/>
              </a:rPr>
              <a:t>电荷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57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714500" y="506413"/>
            <a:ext cx="4981575" cy="809625"/>
          </a:xfrm>
        </p:spPr>
        <p:txBody>
          <a:bodyPr/>
          <a:lstStyle/>
          <a:p>
            <a:pPr eaLnBrk="1" hangingPunct="1"/>
            <a:r>
              <a:rPr lang="zh-CN" altLang="en-US" sz="3200" b="1" smtClean="0">
                <a:solidFill>
                  <a:srgbClr val="FF0000"/>
                </a:solidFill>
                <a:latin typeface="幼圆" pitchFamily="49" charset="-122"/>
                <a:ea typeface="幼圆" pitchFamily="49" charset="-122"/>
              </a:rPr>
              <a:t>本章教学基本要求</a:t>
            </a:r>
          </a:p>
        </p:txBody>
      </p:sp>
      <p:sp>
        <p:nvSpPr>
          <p:cNvPr id="61442" name="TextBox 5"/>
          <p:cNvSpPr txBox="1">
            <a:spLocks noChangeArrowheads="1"/>
          </p:cNvSpPr>
          <p:nvPr/>
        </p:nvSpPr>
        <p:spPr bwMode="auto">
          <a:xfrm>
            <a:off x="531628" y="1352466"/>
            <a:ext cx="8208335" cy="4913589"/>
          </a:xfrm>
          <a:prstGeom prst="rect">
            <a:avLst/>
          </a:prstGeom>
          <a:noFill/>
          <a:ln w="9525">
            <a:noFill/>
            <a:miter lim="800000"/>
            <a:headEnd/>
            <a:tailEnd/>
          </a:ln>
        </p:spPr>
        <p:txBody>
          <a:bodyPr wrap="square">
            <a:spAutoFit/>
          </a:bodyPr>
          <a:lstStyle/>
          <a:p>
            <a:pPr>
              <a:lnSpc>
                <a:spcPct val="120000"/>
              </a:lnSpc>
              <a:buFont typeface="Wingdings" pitchFamily="2" charset="2"/>
              <a:buChar char="p"/>
            </a:pPr>
            <a:r>
              <a:rPr lang="zh-CN" altLang="en-US" sz="2200" b="1" dirty="0">
                <a:solidFill>
                  <a:srgbClr val="0000CC"/>
                </a:solidFill>
                <a:latin typeface="楷体_GB2312"/>
                <a:ea typeface="楷体_GB2312"/>
                <a:cs typeface="楷体_GB2312"/>
              </a:rPr>
              <a:t>理解电荷及其分布、电流以及电流连续性方程。</a:t>
            </a: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r>
              <a:rPr lang="zh-CN" altLang="en-US" sz="2200" b="1" dirty="0">
                <a:solidFill>
                  <a:srgbClr val="0000CC"/>
                </a:solidFill>
                <a:latin typeface="楷体_GB2312"/>
                <a:ea typeface="楷体_GB2312"/>
                <a:cs typeface="楷体_GB2312"/>
              </a:rPr>
              <a:t>理解电场和磁场的概念，掌握电场强度和磁感应强度的积分公式，会计算一些简单源分布产生的场。</a:t>
            </a: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r>
              <a:rPr lang="zh-CN" altLang="en-US" sz="2200" b="1" dirty="0" smtClean="0">
                <a:solidFill>
                  <a:srgbClr val="0000CC"/>
                </a:solidFill>
                <a:latin typeface="楷体_GB2312"/>
                <a:ea typeface="楷体_GB2312"/>
                <a:cs typeface="楷体_GB2312"/>
              </a:rPr>
              <a:t>掌握静电场</a:t>
            </a:r>
            <a:r>
              <a:rPr lang="zh-CN" altLang="en-US" sz="2200" b="1" dirty="0">
                <a:solidFill>
                  <a:srgbClr val="0000CC"/>
                </a:solidFill>
                <a:latin typeface="楷体_GB2312"/>
                <a:ea typeface="楷体_GB2312"/>
                <a:cs typeface="楷体_GB2312"/>
              </a:rPr>
              <a:t>基本方程，了解电介质的极化现象及极化电荷分布。</a:t>
            </a: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r>
              <a:rPr lang="zh-CN" altLang="en-US" sz="2200" b="1" dirty="0">
                <a:solidFill>
                  <a:srgbClr val="0000CC"/>
                </a:solidFill>
                <a:latin typeface="楷体_GB2312"/>
                <a:ea typeface="楷体_GB2312"/>
                <a:cs typeface="楷体_GB2312"/>
              </a:rPr>
              <a:t>掌握静</a:t>
            </a:r>
            <a:r>
              <a:rPr lang="zh-CN" altLang="en-US" sz="2200" b="1" dirty="0" smtClean="0">
                <a:solidFill>
                  <a:srgbClr val="0000CC"/>
                </a:solidFill>
                <a:latin typeface="楷体_GB2312"/>
                <a:ea typeface="楷体_GB2312"/>
                <a:cs typeface="楷体_GB2312"/>
              </a:rPr>
              <a:t>磁场（恒定磁场）的</a:t>
            </a:r>
            <a:r>
              <a:rPr lang="zh-CN" altLang="en-US" sz="2200" b="1" dirty="0">
                <a:solidFill>
                  <a:srgbClr val="0000CC"/>
                </a:solidFill>
                <a:latin typeface="楷体_GB2312"/>
                <a:ea typeface="楷体_GB2312"/>
                <a:cs typeface="楷体_GB2312"/>
              </a:rPr>
              <a:t>基本方程，了解磁介质的磁化现象及磁化电流分布。</a:t>
            </a: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endParaRPr lang="en-US" altLang="zh-CN" sz="2200" b="1" dirty="0">
              <a:solidFill>
                <a:srgbClr val="0000CC"/>
              </a:solidFill>
              <a:latin typeface="楷体_GB2312"/>
              <a:ea typeface="楷体_GB2312"/>
              <a:cs typeface="楷体_GB2312"/>
            </a:endParaRPr>
          </a:p>
          <a:p>
            <a:pPr>
              <a:lnSpc>
                <a:spcPct val="120000"/>
              </a:lnSpc>
              <a:buFont typeface="Wingdings" pitchFamily="2" charset="2"/>
              <a:buChar char="p"/>
            </a:pPr>
            <a:r>
              <a:rPr lang="zh-CN" altLang="en-US" sz="2200" b="1" dirty="0">
                <a:solidFill>
                  <a:srgbClr val="0000CC"/>
                </a:solidFill>
                <a:latin typeface="楷体_GB2312"/>
                <a:ea typeface="楷体_GB2312"/>
                <a:cs typeface="楷体_GB2312"/>
              </a:rPr>
              <a:t>掌握电磁感应定律及位移电流的概念，牢固掌握麦克斯韦方程组并深刻理解其物理意义，掌握电磁场的边界条件。</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圆角矩形 7"/>
          <p:cNvPicPr>
            <a:picLocks noChangeArrowheads="1"/>
          </p:cNvPicPr>
          <p:nvPr/>
        </p:nvPicPr>
        <p:blipFill>
          <a:blip r:embed="rId3"/>
          <a:srcRect/>
          <a:stretch>
            <a:fillRect/>
          </a:stretch>
        </p:blipFill>
        <p:spPr bwMode="auto">
          <a:xfrm>
            <a:off x="1025525" y="3349625"/>
            <a:ext cx="4705350" cy="1344613"/>
          </a:xfrm>
          <a:prstGeom prst="rect">
            <a:avLst/>
          </a:prstGeom>
          <a:noFill/>
          <a:ln w="9525">
            <a:noFill/>
            <a:miter lim="800000"/>
            <a:headEnd/>
            <a:tailEnd/>
          </a:ln>
        </p:spPr>
      </p:pic>
      <p:pic>
        <p:nvPicPr>
          <p:cNvPr id="17414" name="圆角矩形 7"/>
          <p:cNvPicPr>
            <a:picLocks noChangeArrowheads="1"/>
          </p:cNvPicPr>
          <p:nvPr/>
        </p:nvPicPr>
        <p:blipFill>
          <a:blip r:embed="rId3"/>
          <a:srcRect/>
          <a:stretch>
            <a:fillRect/>
          </a:stretch>
        </p:blipFill>
        <p:spPr bwMode="auto">
          <a:xfrm>
            <a:off x="995363" y="1968500"/>
            <a:ext cx="4664075" cy="1363663"/>
          </a:xfrm>
          <a:prstGeom prst="rect">
            <a:avLst/>
          </a:prstGeom>
          <a:noFill/>
          <a:ln w="9525">
            <a:noFill/>
            <a:miter lim="800000"/>
            <a:headEnd/>
            <a:tailEnd/>
          </a:ln>
        </p:spPr>
      </p:pic>
      <p:sp>
        <p:nvSpPr>
          <p:cNvPr id="17415" name="Text Box 2"/>
          <p:cNvSpPr txBox="1">
            <a:spLocks noChangeArrowheads="1"/>
          </p:cNvSpPr>
          <p:nvPr/>
        </p:nvSpPr>
        <p:spPr bwMode="auto">
          <a:xfrm>
            <a:off x="457200" y="657225"/>
            <a:ext cx="8016875" cy="954088"/>
          </a:xfrm>
          <a:prstGeom prst="rect">
            <a:avLst/>
          </a:prstGeom>
          <a:noFill/>
          <a:ln w="9525">
            <a:noFill/>
            <a:miter lim="800000"/>
            <a:headEnd/>
            <a:tailEnd/>
          </a:ln>
        </p:spPr>
        <p:txBody>
          <a:bodyPr>
            <a:spAutoFit/>
          </a:bodyPr>
          <a:lstStyle/>
          <a:p>
            <a:pPr algn="just">
              <a:lnSpc>
                <a:spcPct val="140000"/>
              </a:lnSpc>
              <a:buFontTx/>
              <a:buBlip>
                <a:blip r:embed="rId4"/>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面电荷和线电荷产生的电场只需在上式中将电荷体密度、体积元和积分区域作相应替换即可，如</a:t>
            </a:r>
          </a:p>
        </p:txBody>
      </p:sp>
      <p:graphicFrame>
        <p:nvGraphicFramePr>
          <p:cNvPr id="416771" name="Object 3"/>
          <p:cNvGraphicFramePr>
            <a:graphicFrameLocks noChangeAspect="1"/>
          </p:cNvGraphicFramePr>
          <p:nvPr/>
        </p:nvGraphicFramePr>
        <p:xfrm>
          <a:off x="1241425" y="2108200"/>
          <a:ext cx="4162425" cy="1038225"/>
        </p:xfrm>
        <a:graphic>
          <a:graphicData uri="http://schemas.openxmlformats.org/presentationml/2006/ole">
            <p:oleObj spid="_x0000_s17410" name="Equation" r:id="rId5" imgW="1879560" imgH="469800" progId="Equation.DSMT4">
              <p:embed/>
            </p:oleObj>
          </a:graphicData>
        </a:graphic>
      </p:graphicFrame>
      <p:graphicFrame>
        <p:nvGraphicFramePr>
          <p:cNvPr id="416772" name="Object 4"/>
          <p:cNvGraphicFramePr>
            <a:graphicFrameLocks noChangeAspect="1"/>
          </p:cNvGraphicFramePr>
          <p:nvPr/>
        </p:nvGraphicFramePr>
        <p:xfrm>
          <a:off x="1368425" y="3506788"/>
          <a:ext cx="3709988" cy="966787"/>
        </p:xfrm>
        <a:graphic>
          <a:graphicData uri="http://schemas.openxmlformats.org/presentationml/2006/ole">
            <p:oleObj spid="_x0000_s17411" name="Equation" r:id="rId6" imgW="1803240" imgH="469800" progId="Equation.DSMT4">
              <p:embed/>
            </p:oleObj>
          </a:graphicData>
        </a:graphic>
      </p:graphicFrame>
      <p:sp>
        <p:nvSpPr>
          <p:cNvPr id="17416" name="Text Box 5"/>
          <p:cNvSpPr txBox="1">
            <a:spLocks noChangeArrowheads="1"/>
          </p:cNvSpPr>
          <p:nvPr/>
        </p:nvSpPr>
        <p:spPr bwMode="auto">
          <a:xfrm>
            <a:off x="5727700" y="3657600"/>
            <a:ext cx="2057400" cy="762000"/>
          </a:xfrm>
          <a:prstGeom prst="rect">
            <a:avLst/>
          </a:prstGeom>
          <a:noFill/>
          <a:ln w="9525">
            <a:noFill/>
            <a:miter lim="800000"/>
            <a:headEnd/>
            <a:tailEnd/>
          </a:ln>
        </p:spPr>
        <p:txBody>
          <a:bodyPr>
            <a:spAutoFit/>
          </a:bodyPr>
          <a:lstStyle/>
          <a:p>
            <a:pPr fontAlgn="ctr">
              <a:spcBef>
                <a:spcPct val="50000"/>
              </a:spcBef>
            </a:pPr>
            <a:r>
              <a:rPr kumimoji="1" lang="en-US" altLang="zh-CN" sz="4400" b="1" dirty="0">
                <a:solidFill>
                  <a:srgbClr val="FF0000"/>
                </a:solidFill>
                <a:sym typeface="Wingdings" pitchFamily="2" charset="2"/>
              </a:rPr>
              <a:t> </a:t>
            </a:r>
            <a:r>
              <a:rPr kumimoji="1" lang="zh-CN" altLang="en-US" sz="2400" b="1" dirty="0">
                <a:solidFill>
                  <a:srgbClr val="FF0000"/>
                </a:solidFill>
              </a:rPr>
              <a:t>线电荷</a:t>
            </a:r>
          </a:p>
        </p:txBody>
      </p:sp>
      <p:sp>
        <p:nvSpPr>
          <p:cNvPr id="17417" name="Text Box 6"/>
          <p:cNvSpPr txBox="1">
            <a:spLocks noChangeArrowheads="1"/>
          </p:cNvSpPr>
          <p:nvPr/>
        </p:nvSpPr>
        <p:spPr bwMode="auto">
          <a:xfrm>
            <a:off x="5648325" y="2241550"/>
            <a:ext cx="1905000" cy="762000"/>
          </a:xfrm>
          <a:prstGeom prst="rect">
            <a:avLst/>
          </a:prstGeom>
          <a:noFill/>
          <a:ln w="9525">
            <a:noFill/>
            <a:miter lim="800000"/>
            <a:headEnd/>
            <a:tailEnd/>
          </a:ln>
        </p:spPr>
        <p:txBody>
          <a:bodyPr>
            <a:spAutoFit/>
          </a:bodyPr>
          <a:lstStyle/>
          <a:p>
            <a:pPr fontAlgn="ctr">
              <a:spcBef>
                <a:spcPct val="50000"/>
              </a:spcBef>
            </a:pPr>
            <a:r>
              <a:rPr kumimoji="1" lang="en-US" altLang="zh-CN" sz="4400" b="1">
                <a:solidFill>
                  <a:srgbClr val="FF0000"/>
                </a:solidFill>
                <a:sym typeface="Wingdings" pitchFamily="2" charset="2"/>
              </a:rPr>
              <a:t> </a:t>
            </a:r>
            <a:r>
              <a:rPr kumimoji="1" lang="zh-CN" altLang="en-US" sz="2400" b="1">
                <a:solidFill>
                  <a:srgbClr val="FF0000"/>
                </a:solidFill>
              </a:rPr>
              <a:t>面电荷</a:t>
            </a:r>
          </a:p>
        </p:txBody>
      </p:sp>
      <p:graphicFrame>
        <p:nvGraphicFramePr>
          <p:cNvPr id="17412" name="Object 4"/>
          <p:cNvGraphicFramePr>
            <a:graphicFrameLocks noChangeAspect="1"/>
          </p:cNvGraphicFramePr>
          <p:nvPr/>
        </p:nvGraphicFramePr>
        <p:xfrm>
          <a:off x="1998663" y="4991100"/>
          <a:ext cx="1768475" cy="504825"/>
        </p:xfrm>
        <a:graphic>
          <a:graphicData uri="http://schemas.openxmlformats.org/presentationml/2006/ole">
            <p:oleObj spid="_x0000_s17412" name="Equation" r:id="rId7" imgW="799920" imgH="228600" progId="Equation.DSMT4">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0" name="灯片编号占位符 3"/>
          <p:cNvSpPr>
            <a:spLocks noGrp="1"/>
          </p:cNvSpPr>
          <p:nvPr>
            <p:ph type="sldNum" sz="quarter" idx="12"/>
          </p:nvPr>
        </p:nvSpPr>
        <p:spPr>
          <a:xfrm>
            <a:off x="457200" y="6245225"/>
            <a:ext cx="2133600" cy="476250"/>
          </a:xfrm>
          <a:noFill/>
        </p:spPr>
        <p:txBody>
          <a:bodyPr/>
          <a:lstStyle/>
          <a:p>
            <a:pPr algn="l"/>
            <a:fld id="{D3C98549-089C-4AEB-85F0-7F19E2773237}" type="slidenum">
              <a:rPr lang="en-US" altLang="zh-CN" smtClean="0">
                <a:ea typeface="宋体" charset="-122"/>
              </a:rPr>
              <a:pPr algn="l"/>
              <a:t>21</a:t>
            </a:fld>
            <a:endParaRPr lang="en-US" altLang="zh-CN" smtClean="0">
              <a:ea typeface="宋体" charset="-122"/>
            </a:endParaRPr>
          </a:p>
        </p:txBody>
      </p:sp>
      <p:sp>
        <p:nvSpPr>
          <p:cNvPr id="18451" name="Rectangle 41"/>
          <p:cNvSpPr>
            <a:spLocks noChangeArrowheads="1"/>
          </p:cNvSpPr>
          <p:nvPr/>
        </p:nvSpPr>
        <p:spPr bwMode="auto">
          <a:xfrm>
            <a:off x="0" y="455613"/>
            <a:ext cx="6635750" cy="461962"/>
          </a:xfrm>
          <a:prstGeom prst="rect">
            <a:avLst/>
          </a:prstGeom>
          <a:noFill/>
          <a:ln w="9525">
            <a:noFill/>
            <a:miter lim="800000"/>
            <a:headEnd/>
            <a:tailEnd/>
          </a:ln>
        </p:spPr>
        <p:txBody>
          <a:bodyPr anchor="ctr">
            <a:spAutoFit/>
          </a:bodyPr>
          <a:lstStyle/>
          <a:p>
            <a:pPr indent="266700" fontAlgn="ctr"/>
            <a:r>
              <a:rPr lang="en-US" altLang="zh-CN" sz="2400" b="1">
                <a:solidFill>
                  <a:srgbClr val="002060"/>
                </a:solidFill>
                <a:latin typeface="黑体" pitchFamily="49" charset="-122"/>
                <a:ea typeface="黑体" pitchFamily="49" charset="-122"/>
                <a:cs typeface="Times New Roman" pitchFamily="18" charset="0"/>
              </a:rPr>
              <a:t>3. </a:t>
            </a:r>
            <a:r>
              <a:rPr lang="zh-CN" altLang="en-US" sz="2400" b="1">
                <a:solidFill>
                  <a:srgbClr val="002060"/>
                </a:solidFill>
                <a:latin typeface="黑体" pitchFamily="49" charset="-122"/>
                <a:ea typeface="黑体" pitchFamily="49" charset="-122"/>
                <a:cs typeface="Times New Roman" pitchFamily="18" charset="0"/>
              </a:rPr>
              <a:t>几种典型电荷分布的电场强度</a:t>
            </a:r>
            <a:endParaRPr lang="zh-CN" altLang="en-US" sz="2400" b="1">
              <a:solidFill>
                <a:srgbClr val="002060"/>
              </a:solidFill>
              <a:latin typeface="黑体" pitchFamily="49" charset="-122"/>
              <a:ea typeface="黑体" pitchFamily="49" charset="-122"/>
            </a:endParaRPr>
          </a:p>
        </p:txBody>
      </p:sp>
      <p:graphicFrame>
        <p:nvGraphicFramePr>
          <p:cNvPr id="569383" name="Object 2"/>
          <p:cNvGraphicFramePr>
            <a:graphicFrameLocks noChangeAspect="1"/>
          </p:cNvGraphicFramePr>
          <p:nvPr/>
        </p:nvGraphicFramePr>
        <p:xfrm>
          <a:off x="728663" y="1712913"/>
          <a:ext cx="3627437" cy="1620837"/>
        </p:xfrm>
        <a:graphic>
          <a:graphicData uri="http://schemas.openxmlformats.org/presentationml/2006/ole">
            <p:oleObj spid="_x0000_s18434" name="Equation" r:id="rId3" imgW="1828800" imgH="939600" progId="Equation.DSMT4">
              <p:embed/>
            </p:oleObj>
          </a:graphicData>
        </a:graphic>
      </p:graphicFrame>
      <p:graphicFrame>
        <p:nvGraphicFramePr>
          <p:cNvPr id="569381" name="Object 3"/>
          <p:cNvGraphicFramePr>
            <a:graphicFrameLocks noChangeAspect="1"/>
          </p:cNvGraphicFramePr>
          <p:nvPr/>
        </p:nvGraphicFramePr>
        <p:xfrm>
          <a:off x="882650" y="3351213"/>
          <a:ext cx="1636713" cy="850900"/>
        </p:xfrm>
        <a:graphic>
          <a:graphicData uri="http://schemas.openxmlformats.org/presentationml/2006/ole">
            <p:oleObj spid="_x0000_s18435" name="Equation" r:id="rId4" imgW="799920" imgH="431640" progId="Equation.DSMT4">
              <p:embed/>
            </p:oleObj>
          </a:graphicData>
        </a:graphic>
      </p:graphicFrame>
      <p:graphicFrame>
        <p:nvGraphicFramePr>
          <p:cNvPr id="569379" name="Object 4"/>
          <p:cNvGraphicFramePr>
            <a:graphicFrameLocks noChangeAspect="1"/>
          </p:cNvGraphicFramePr>
          <p:nvPr/>
        </p:nvGraphicFramePr>
        <p:xfrm>
          <a:off x="1511300" y="5172075"/>
          <a:ext cx="3081338" cy="758825"/>
        </p:xfrm>
        <a:graphic>
          <a:graphicData uri="http://schemas.openxmlformats.org/presentationml/2006/ole">
            <p:oleObj spid="_x0000_s18436" name="Equation" r:id="rId5" imgW="1752480" imgH="431640" progId="Equation.DSMT4">
              <p:embed/>
            </p:oleObj>
          </a:graphicData>
        </a:graphic>
      </p:graphicFrame>
      <p:sp>
        <p:nvSpPr>
          <p:cNvPr id="18452" name="Rectangle 116"/>
          <p:cNvSpPr>
            <a:spLocks noChangeArrowheads="1"/>
          </p:cNvSpPr>
          <p:nvPr/>
        </p:nvSpPr>
        <p:spPr bwMode="auto">
          <a:xfrm>
            <a:off x="323850" y="1112838"/>
            <a:ext cx="5772150" cy="461962"/>
          </a:xfrm>
          <a:prstGeom prst="rect">
            <a:avLst/>
          </a:prstGeom>
          <a:noFill/>
          <a:ln w="9525">
            <a:noFill/>
            <a:miter lim="800000"/>
            <a:headEnd/>
            <a:tailEnd/>
          </a:ln>
        </p:spPr>
        <p:txBody>
          <a:bodyPr>
            <a:spAutoFit/>
          </a:bodyPr>
          <a:lstStyle/>
          <a:p>
            <a:pPr>
              <a:buFontTx/>
              <a:buChar char="•"/>
            </a:pPr>
            <a:r>
              <a:rPr lang="en-US" altLang="zh-CN" sz="2400" b="1" dirty="0">
                <a:solidFill>
                  <a:srgbClr val="0000CC"/>
                </a:solidFill>
                <a:ea typeface="黑体" pitchFamily="49" charset="-122"/>
              </a:rPr>
              <a:t>  </a:t>
            </a:r>
            <a:r>
              <a:rPr lang="zh-CN" altLang="en-US" sz="2400" b="1" dirty="0">
                <a:solidFill>
                  <a:srgbClr val="0000CC"/>
                </a:solidFill>
                <a:ea typeface="黑体" pitchFamily="49" charset="-122"/>
              </a:rPr>
              <a:t>均匀带电直线段的</a:t>
            </a:r>
            <a:r>
              <a:rPr lang="zh-CN" altLang="en-US" sz="2400" b="1" dirty="0" smtClean="0">
                <a:solidFill>
                  <a:srgbClr val="0000CC"/>
                </a:solidFill>
                <a:ea typeface="黑体" pitchFamily="49" charset="-122"/>
              </a:rPr>
              <a:t>电场强度（</a:t>
            </a:r>
            <a:r>
              <a:rPr lang="zh-CN" altLang="en-US" sz="2400" b="1" dirty="0" smtClean="0">
                <a:solidFill>
                  <a:srgbClr val="0070C0"/>
                </a:solidFill>
                <a:latin typeface="+mj-ea"/>
                <a:ea typeface="+mj-ea"/>
              </a:rPr>
              <a:t>例</a:t>
            </a:r>
            <a:r>
              <a:rPr lang="en-US" altLang="zh-CN" sz="2400" b="1" dirty="0" smtClean="0">
                <a:solidFill>
                  <a:srgbClr val="0070C0"/>
                </a:solidFill>
                <a:latin typeface="+mj-ea"/>
                <a:ea typeface="+mj-ea"/>
              </a:rPr>
              <a:t>1</a:t>
            </a:r>
            <a:r>
              <a:rPr lang="zh-CN" altLang="en-US" sz="2400" b="1" dirty="0" smtClean="0">
                <a:solidFill>
                  <a:srgbClr val="0000CC"/>
                </a:solidFill>
                <a:ea typeface="黑体" pitchFamily="49" charset="-122"/>
              </a:rPr>
              <a:t>）</a:t>
            </a:r>
            <a:r>
              <a:rPr lang="zh-CN" altLang="en-US" sz="2400" b="1" dirty="0" smtClean="0">
                <a:solidFill>
                  <a:srgbClr val="0000CC"/>
                </a:solidFill>
                <a:ea typeface="幼圆" pitchFamily="49" charset="-122"/>
              </a:rPr>
              <a:t>：</a:t>
            </a:r>
            <a:endParaRPr lang="zh-CN" altLang="en-US" sz="2400" b="1" dirty="0">
              <a:solidFill>
                <a:srgbClr val="0000CC"/>
              </a:solidFill>
              <a:ea typeface="幼圆" pitchFamily="49" charset="-122"/>
            </a:endParaRPr>
          </a:p>
        </p:txBody>
      </p:sp>
      <p:sp>
        <p:nvSpPr>
          <p:cNvPr id="569461" name="Rectangle 117"/>
          <p:cNvSpPr>
            <a:spLocks noChangeArrowheads="1"/>
          </p:cNvSpPr>
          <p:nvPr/>
        </p:nvSpPr>
        <p:spPr bwMode="auto">
          <a:xfrm>
            <a:off x="406400" y="4335463"/>
            <a:ext cx="5534025" cy="830262"/>
          </a:xfrm>
          <a:prstGeom prst="rect">
            <a:avLst/>
          </a:prstGeom>
          <a:noFill/>
          <a:ln w="9525">
            <a:noFill/>
            <a:miter lim="800000"/>
            <a:headEnd/>
            <a:tailEnd/>
          </a:ln>
          <a:effectLst/>
        </p:spPr>
        <p:txBody>
          <a:bodyPr>
            <a:spAutoFit/>
          </a:bodyPr>
          <a:lstStyle/>
          <a:p>
            <a:pPr>
              <a:buFontTx/>
              <a:buChar char="•"/>
              <a:defRPr/>
            </a:pPr>
            <a:r>
              <a:rPr lang="en-US" altLang="zh-CN" sz="2400" b="1" dirty="0">
                <a:solidFill>
                  <a:srgbClr val="0000CC"/>
                </a:solidFill>
                <a:latin typeface="+mj-ea"/>
                <a:ea typeface="+mj-ea"/>
              </a:rPr>
              <a:t> </a:t>
            </a:r>
            <a:r>
              <a:rPr lang="zh-CN" altLang="en-US" sz="2400" b="1" dirty="0">
                <a:solidFill>
                  <a:srgbClr val="0000CC"/>
                </a:solidFill>
                <a:latin typeface="+mj-ea"/>
                <a:ea typeface="+mj-ea"/>
              </a:rPr>
              <a:t>均匀带电圆环轴线上的电场强度：</a:t>
            </a:r>
            <a:r>
              <a:rPr lang="zh-CN" altLang="en-US" sz="2400" b="1" dirty="0">
                <a:solidFill>
                  <a:srgbClr val="0070C0"/>
                </a:solidFill>
                <a:latin typeface="+mj-ea"/>
                <a:ea typeface="+mj-ea"/>
              </a:rPr>
              <a:t>（</a:t>
            </a:r>
            <a:r>
              <a:rPr lang="zh-CN" altLang="en-US" sz="2400" b="1" dirty="0" smtClean="0">
                <a:solidFill>
                  <a:srgbClr val="0070C0"/>
                </a:solidFill>
                <a:latin typeface="+mj-ea"/>
                <a:ea typeface="+mj-ea"/>
              </a:rPr>
              <a:t>例</a:t>
            </a:r>
            <a:r>
              <a:rPr lang="en-US" altLang="zh-CN" sz="2400" b="1" dirty="0" smtClean="0">
                <a:solidFill>
                  <a:srgbClr val="0070C0"/>
                </a:solidFill>
                <a:latin typeface="+mj-ea"/>
                <a:ea typeface="+mj-ea"/>
              </a:rPr>
              <a:t>2</a:t>
            </a:r>
            <a:r>
              <a:rPr lang="zh-CN" altLang="en-US" sz="2400" b="1" dirty="0" smtClean="0">
                <a:solidFill>
                  <a:srgbClr val="0070C0"/>
                </a:solidFill>
                <a:latin typeface="+mj-ea"/>
                <a:ea typeface="+mj-ea"/>
              </a:rPr>
              <a:t>）</a:t>
            </a:r>
            <a:endParaRPr lang="zh-CN" altLang="en-US" sz="2400" b="1" dirty="0">
              <a:solidFill>
                <a:srgbClr val="0070C0"/>
              </a:solidFill>
              <a:latin typeface="+mj-ea"/>
              <a:ea typeface="+mj-ea"/>
            </a:endParaRPr>
          </a:p>
        </p:txBody>
      </p:sp>
      <p:sp>
        <p:nvSpPr>
          <p:cNvPr id="18454" name="Rectangle 118"/>
          <p:cNvSpPr>
            <a:spLocks noChangeArrowheads="1"/>
          </p:cNvSpPr>
          <p:nvPr/>
        </p:nvSpPr>
        <p:spPr bwMode="auto">
          <a:xfrm>
            <a:off x="2632075" y="3657600"/>
            <a:ext cx="2160588" cy="461963"/>
          </a:xfrm>
          <a:prstGeom prst="rect">
            <a:avLst/>
          </a:prstGeom>
          <a:noFill/>
          <a:ln w="9525">
            <a:noFill/>
            <a:miter lim="800000"/>
            <a:headEnd/>
            <a:tailEnd/>
          </a:ln>
        </p:spPr>
        <p:txBody>
          <a:bodyPr>
            <a:spAutoFit/>
          </a:bodyPr>
          <a:lstStyle/>
          <a:p>
            <a:r>
              <a:rPr lang="zh-CN" altLang="en-US" sz="2400" b="1">
                <a:solidFill>
                  <a:srgbClr val="0070C0"/>
                </a:solidFill>
                <a:ea typeface="黑体" pitchFamily="49" charset="-122"/>
              </a:rPr>
              <a:t>（无限长）</a:t>
            </a:r>
          </a:p>
        </p:txBody>
      </p:sp>
      <p:sp>
        <p:nvSpPr>
          <p:cNvPr id="18455" name="Rectangle 121"/>
          <p:cNvSpPr>
            <a:spLocks noChangeArrowheads="1"/>
          </p:cNvSpPr>
          <p:nvPr/>
        </p:nvSpPr>
        <p:spPr bwMode="auto">
          <a:xfrm>
            <a:off x="4260850" y="2300288"/>
            <a:ext cx="2303463" cy="457200"/>
          </a:xfrm>
          <a:prstGeom prst="rect">
            <a:avLst/>
          </a:prstGeom>
          <a:noFill/>
          <a:ln w="9525">
            <a:noFill/>
            <a:miter lim="800000"/>
            <a:headEnd/>
            <a:tailEnd/>
          </a:ln>
        </p:spPr>
        <p:txBody>
          <a:bodyPr>
            <a:spAutoFit/>
          </a:bodyPr>
          <a:lstStyle/>
          <a:p>
            <a:r>
              <a:rPr lang="zh-CN" altLang="en-US" sz="2400" b="1">
                <a:solidFill>
                  <a:srgbClr val="0070C0"/>
                </a:solidFill>
                <a:ea typeface="黑体" pitchFamily="49" charset="-122"/>
              </a:rPr>
              <a:t>（有限长）</a:t>
            </a:r>
          </a:p>
        </p:txBody>
      </p:sp>
      <p:grpSp>
        <p:nvGrpSpPr>
          <p:cNvPr id="18456" name="Group 126"/>
          <p:cNvGrpSpPr>
            <a:grpSpLocks/>
          </p:cNvGrpSpPr>
          <p:nvPr/>
        </p:nvGrpSpPr>
        <p:grpSpPr bwMode="auto">
          <a:xfrm>
            <a:off x="6003925" y="3673475"/>
            <a:ext cx="2592388" cy="2728913"/>
            <a:chOff x="3878" y="2255"/>
            <a:chExt cx="1633" cy="1719"/>
          </a:xfrm>
        </p:grpSpPr>
        <p:sp>
          <p:nvSpPr>
            <p:cNvPr id="18468" name="Rectangle 52"/>
            <p:cNvSpPr>
              <a:spLocks noChangeArrowheads="1"/>
            </p:cNvSpPr>
            <p:nvPr/>
          </p:nvSpPr>
          <p:spPr bwMode="auto">
            <a:xfrm>
              <a:off x="3878" y="2255"/>
              <a:ext cx="1633" cy="1719"/>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grpSp>
          <p:nvGrpSpPr>
            <p:cNvPr id="18469" name="Group 122"/>
            <p:cNvGrpSpPr>
              <a:grpSpLocks/>
            </p:cNvGrpSpPr>
            <p:nvPr/>
          </p:nvGrpSpPr>
          <p:grpSpPr bwMode="auto">
            <a:xfrm>
              <a:off x="3923" y="2296"/>
              <a:ext cx="1542" cy="1435"/>
              <a:chOff x="3923" y="2296"/>
              <a:chExt cx="1542" cy="1435"/>
            </a:xfrm>
          </p:grpSpPr>
          <p:sp>
            <p:nvSpPr>
              <p:cNvPr id="18471" name="Line 53"/>
              <p:cNvSpPr>
                <a:spLocks noChangeShapeType="1"/>
              </p:cNvSpPr>
              <p:nvPr/>
            </p:nvSpPr>
            <p:spPr bwMode="auto">
              <a:xfrm flipV="1">
                <a:off x="4558" y="2341"/>
                <a:ext cx="0" cy="907"/>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2" name="Line 54"/>
              <p:cNvSpPr>
                <a:spLocks noChangeShapeType="1"/>
              </p:cNvSpPr>
              <p:nvPr/>
            </p:nvSpPr>
            <p:spPr bwMode="auto">
              <a:xfrm flipH="1">
                <a:off x="4059" y="3248"/>
                <a:ext cx="499" cy="363"/>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3" name="Line 57"/>
              <p:cNvSpPr>
                <a:spLocks noChangeShapeType="1"/>
              </p:cNvSpPr>
              <p:nvPr/>
            </p:nvSpPr>
            <p:spPr bwMode="auto">
              <a:xfrm rot="5400000" flipV="1">
                <a:off x="4932" y="2874"/>
                <a:ext cx="0" cy="748"/>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4" name="Line 58"/>
              <p:cNvSpPr>
                <a:spLocks noChangeShapeType="1"/>
              </p:cNvSpPr>
              <p:nvPr/>
            </p:nvSpPr>
            <p:spPr bwMode="auto">
              <a:xfrm flipH="1" flipV="1">
                <a:off x="4558" y="2568"/>
                <a:ext cx="272" cy="846"/>
              </a:xfrm>
              <a:prstGeom prst="line">
                <a:avLst/>
              </a:prstGeom>
              <a:noFill/>
              <a:ln w="9525">
                <a:solidFill>
                  <a:srgbClr val="000000"/>
                </a:solidFill>
                <a:round/>
                <a:headEnd/>
                <a:tailEnd type="triangle" w="med" len="med"/>
              </a:ln>
            </p:spPr>
            <p:txBody>
              <a:bodyPr>
                <a:spAutoFit/>
              </a:bodyPr>
              <a:lstStyle/>
              <a:p>
                <a:endParaRPr lang="zh-CN" altLang="en-US"/>
              </a:p>
            </p:txBody>
          </p:sp>
          <p:graphicFrame>
            <p:nvGraphicFramePr>
              <p:cNvPr id="18443" name="Object 11"/>
              <p:cNvGraphicFramePr>
                <a:graphicFrameLocks noChangeAspect="1"/>
              </p:cNvGraphicFramePr>
              <p:nvPr/>
            </p:nvGraphicFramePr>
            <p:xfrm>
              <a:off x="4739" y="3384"/>
              <a:ext cx="225" cy="272"/>
            </p:xfrm>
            <a:graphic>
              <a:graphicData uri="http://schemas.openxmlformats.org/presentationml/2006/ole">
                <p:oleObj spid="_x0000_s18443" name="Equation" r:id="rId6" imgW="177480" imgH="228600" progId="Equation.DSMT4">
                  <p:embed/>
                </p:oleObj>
              </a:graphicData>
            </a:graphic>
          </p:graphicFrame>
          <p:graphicFrame>
            <p:nvGraphicFramePr>
              <p:cNvPr id="18444" name="Object 12"/>
              <p:cNvGraphicFramePr>
                <a:graphicFrameLocks noChangeAspect="1"/>
              </p:cNvGraphicFramePr>
              <p:nvPr/>
            </p:nvGraphicFramePr>
            <p:xfrm>
              <a:off x="5288" y="3203"/>
              <a:ext cx="177" cy="196"/>
            </p:xfrm>
            <a:graphic>
              <a:graphicData uri="http://schemas.openxmlformats.org/presentationml/2006/ole">
                <p:oleObj spid="_x0000_s18444" name="Equation" r:id="rId7" imgW="139680" imgH="164880" progId="Equation.DSMT4">
                  <p:embed/>
                </p:oleObj>
              </a:graphicData>
            </a:graphic>
          </p:graphicFrame>
          <p:graphicFrame>
            <p:nvGraphicFramePr>
              <p:cNvPr id="18445" name="Object 13"/>
              <p:cNvGraphicFramePr>
                <a:graphicFrameLocks noChangeAspect="1"/>
              </p:cNvGraphicFramePr>
              <p:nvPr/>
            </p:nvGraphicFramePr>
            <p:xfrm>
              <a:off x="3923" y="3566"/>
              <a:ext cx="161" cy="165"/>
            </p:xfrm>
            <a:graphic>
              <a:graphicData uri="http://schemas.openxmlformats.org/presentationml/2006/ole">
                <p:oleObj spid="_x0000_s18445" name="Equation" r:id="rId8" imgW="126720" imgH="139680" progId="Equation.DSMT4">
                  <p:embed/>
                </p:oleObj>
              </a:graphicData>
            </a:graphic>
          </p:graphicFrame>
          <p:graphicFrame>
            <p:nvGraphicFramePr>
              <p:cNvPr id="18446" name="Object 14"/>
              <p:cNvGraphicFramePr>
                <a:graphicFrameLocks noChangeAspect="1"/>
              </p:cNvGraphicFramePr>
              <p:nvPr/>
            </p:nvGraphicFramePr>
            <p:xfrm>
              <a:off x="4569" y="2296"/>
              <a:ext cx="205" cy="211"/>
            </p:xfrm>
            <a:graphic>
              <a:graphicData uri="http://schemas.openxmlformats.org/presentationml/2006/ole">
                <p:oleObj spid="_x0000_s18446" name="Equation" r:id="rId9" imgW="114120" imgH="126720" progId="Equation.DSMT4">
                  <p:embed/>
                </p:oleObj>
              </a:graphicData>
            </a:graphic>
          </p:graphicFrame>
          <p:graphicFrame>
            <p:nvGraphicFramePr>
              <p:cNvPr id="18447" name="Object 15"/>
              <p:cNvGraphicFramePr>
                <a:graphicFrameLocks noChangeAspect="1"/>
              </p:cNvGraphicFramePr>
              <p:nvPr/>
            </p:nvGraphicFramePr>
            <p:xfrm>
              <a:off x="4512" y="3248"/>
              <a:ext cx="161" cy="165"/>
            </p:xfrm>
            <a:graphic>
              <a:graphicData uri="http://schemas.openxmlformats.org/presentationml/2006/ole">
                <p:oleObj spid="_x0000_s18447" name="Equation" r:id="rId10" imgW="126720" imgH="139680" progId="Equation.DSMT4">
                  <p:embed/>
                </p:oleObj>
              </a:graphicData>
            </a:graphic>
          </p:graphicFrame>
          <p:graphicFrame>
            <p:nvGraphicFramePr>
              <p:cNvPr id="18448" name="Object 16"/>
              <p:cNvGraphicFramePr>
                <a:graphicFrameLocks noChangeAspect="1"/>
              </p:cNvGraphicFramePr>
              <p:nvPr/>
            </p:nvGraphicFramePr>
            <p:xfrm>
              <a:off x="4299" y="2530"/>
              <a:ext cx="258" cy="180"/>
            </p:xfrm>
            <a:graphic>
              <a:graphicData uri="http://schemas.openxmlformats.org/presentationml/2006/ole">
                <p:oleObj spid="_x0000_s18448" name="Equation" r:id="rId11" imgW="203040" imgH="152280" progId="Equation.DSMT4">
                  <p:embed/>
                </p:oleObj>
              </a:graphicData>
            </a:graphic>
          </p:graphicFrame>
          <p:sp>
            <p:nvSpPr>
              <p:cNvPr id="18475" name="Line 68"/>
              <p:cNvSpPr>
                <a:spLocks noChangeShapeType="1"/>
              </p:cNvSpPr>
              <p:nvPr/>
            </p:nvSpPr>
            <p:spPr bwMode="auto">
              <a:xfrm flipH="1" flipV="1">
                <a:off x="4286" y="3067"/>
                <a:ext cx="272" cy="181"/>
              </a:xfrm>
              <a:prstGeom prst="line">
                <a:avLst/>
              </a:prstGeom>
              <a:noFill/>
              <a:ln w="9525">
                <a:solidFill>
                  <a:srgbClr val="000000"/>
                </a:solidFill>
                <a:round/>
                <a:headEnd/>
                <a:tailEnd type="triangle" w="sm" len="lg"/>
              </a:ln>
            </p:spPr>
            <p:txBody>
              <a:bodyPr>
                <a:spAutoFit/>
              </a:bodyPr>
              <a:lstStyle/>
              <a:p>
                <a:endParaRPr lang="zh-CN" altLang="en-US"/>
              </a:p>
            </p:txBody>
          </p:sp>
          <p:graphicFrame>
            <p:nvGraphicFramePr>
              <p:cNvPr id="18449" name="Object 17"/>
              <p:cNvGraphicFramePr>
                <a:graphicFrameLocks noChangeAspect="1"/>
              </p:cNvGraphicFramePr>
              <p:nvPr/>
            </p:nvGraphicFramePr>
            <p:xfrm>
              <a:off x="4286" y="3127"/>
              <a:ext cx="161" cy="165"/>
            </p:xfrm>
            <a:graphic>
              <a:graphicData uri="http://schemas.openxmlformats.org/presentationml/2006/ole">
                <p:oleObj spid="_x0000_s18449" name="Equation" r:id="rId12" imgW="126720" imgH="139680" progId="Equation.DSMT4">
                  <p:embed/>
                </p:oleObj>
              </a:graphicData>
            </a:graphic>
          </p:graphicFrame>
          <p:sp>
            <p:nvSpPr>
              <p:cNvPr id="18476" name="Oval 119"/>
              <p:cNvSpPr>
                <a:spLocks noChangeArrowheads="1"/>
              </p:cNvSpPr>
              <p:nvPr/>
            </p:nvSpPr>
            <p:spPr bwMode="auto">
              <a:xfrm>
                <a:off x="4123" y="3022"/>
                <a:ext cx="870" cy="453"/>
              </a:xfrm>
              <a:prstGeom prst="ellipse">
                <a:avLst/>
              </a:prstGeom>
              <a:noFill/>
              <a:ln w="34925">
                <a:solidFill>
                  <a:srgbClr val="000000"/>
                </a:solidFill>
                <a:round/>
                <a:headEnd/>
                <a:tailEnd/>
              </a:ln>
            </p:spPr>
            <p:txBody>
              <a:bodyPr anchor="ctr">
                <a:spAutoFit/>
              </a:bodyPr>
              <a:lstStyle/>
              <a:p>
                <a:endParaRPr lang="zh-CN" altLang="en-US">
                  <a:ea typeface="黑体" pitchFamily="49" charset="-122"/>
                </a:endParaRPr>
              </a:p>
            </p:txBody>
          </p:sp>
          <p:sp>
            <p:nvSpPr>
              <p:cNvPr id="18477" name="Oval 120"/>
              <p:cNvSpPr>
                <a:spLocks noChangeArrowheads="1"/>
              </p:cNvSpPr>
              <p:nvPr/>
            </p:nvSpPr>
            <p:spPr bwMode="auto">
              <a:xfrm>
                <a:off x="4518" y="2568"/>
                <a:ext cx="68" cy="68"/>
              </a:xfrm>
              <a:prstGeom prst="ellipse">
                <a:avLst/>
              </a:prstGeom>
              <a:solidFill>
                <a:srgbClr val="FF0000"/>
              </a:solidFill>
              <a:ln w="9525">
                <a:noFill/>
                <a:round/>
                <a:headEnd/>
                <a:tailEnd/>
              </a:ln>
            </p:spPr>
            <p:txBody>
              <a:bodyPr wrap="none" anchor="ctr">
                <a:spAutoFit/>
              </a:bodyPr>
              <a:lstStyle/>
              <a:p>
                <a:endParaRPr lang="zh-CN" altLang="en-US">
                  <a:ea typeface="黑体" pitchFamily="49" charset="-122"/>
                </a:endParaRPr>
              </a:p>
            </p:txBody>
          </p:sp>
        </p:grpSp>
        <p:sp>
          <p:nvSpPr>
            <p:cNvPr id="18470" name="Rectangle 123"/>
            <p:cNvSpPr>
              <a:spLocks noChangeArrowheads="1"/>
            </p:cNvSpPr>
            <p:nvPr/>
          </p:nvSpPr>
          <p:spPr bwMode="auto">
            <a:xfrm>
              <a:off x="3923" y="3702"/>
              <a:ext cx="1452" cy="250"/>
            </a:xfrm>
            <a:prstGeom prst="rect">
              <a:avLst/>
            </a:prstGeom>
            <a:noFill/>
            <a:ln w="9525">
              <a:noFill/>
              <a:miter lim="800000"/>
              <a:headEnd/>
              <a:tailEnd/>
            </a:ln>
          </p:spPr>
          <p:txBody>
            <a:bodyPr>
              <a:spAutoFit/>
            </a:bodyPr>
            <a:lstStyle/>
            <a:p>
              <a:pPr algn="ctr"/>
              <a:r>
                <a:rPr lang="zh-CN" altLang="en-US" sz="2000" b="1">
                  <a:solidFill>
                    <a:srgbClr val="FF0000"/>
                  </a:solidFill>
                  <a:latin typeface="华文楷体"/>
                  <a:ea typeface="华文楷体"/>
                  <a:cs typeface="华文楷体"/>
                </a:rPr>
                <a:t>均匀带电圆环</a:t>
              </a:r>
            </a:p>
          </p:txBody>
        </p:sp>
      </p:grpSp>
      <p:grpSp>
        <p:nvGrpSpPr>
          <p:cNvPr id="18457" name="Group 127"/>
          <p:cNvGrpSpPr>
            <a:grpSpLocks/>
          </p:cNvGrpSpPr>
          <p:nvPr/>
        </p:nvGrpSpPr>
        <p:grpSpPr bwMode="auto">
          <a:xfrm>
            <a:off x="5991225" y="630238"/>
            <a:ext cx="2592388" cy="2879725"/>
            <a:chOff x="3864" y="391"/>
            <a:chExt cx="1633" cy="1814"/>
          </a:xfrm>
        </p:grpSpPr>
        <p:sp>
          <p:nvSpPr>
            <p:cNvPr id="18458" name="Rectangle 14"/>
            <p:cNvSpPr>
              <a:spLocks noChangeArrowheads="1"/>
            </p:cNvSpPr>
            <p:nvPr/>
          </p:nvSpPr>
          <p:spPr bwMode="auto">
            <a:xfrm>
              <a:off x="3864" y="391"/>
              <a:ext cx="1633" cy="181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18459" name="Line 20"/>
            <p:cNvSpPr>
              <a:spLocks noChangeShapeType="1"/>
            </p:cNvSpPr>
            <p:nvPr/>
          </p:nvSpPr>
          <p:spPr bwMode="auto">
            <a:xfrm flipH="1" flipV="1">
              <a:off x="4331" y="709"/>
              <a:ext cx="635" cy="730"/>
            </a:xfrm>
            <a:prstGeom prst="line">
              <a:avLst/>
            </a:prstGeom>
            <a:noFill/>
            <a:ln w="9525">
              <a:solidFill>
                <a:srgbClr val="000000"/>
              </a:solidFill>
              <a:prstDash val="dash"/>
              <a:round/>
              <a:headEnd/>
              <a:tailEnd/>
            </a:ln>
          </p:spPr>
          <p:txBody>
            <a:bodyPr>
              <a:spAutoFit/>
            </a:bodyPr>
            <a:lstStyle/>
            <a:p>
              <a:endParaRPr lang="zh-CN" altLang="en-US"/>
            </a:p>
          </p:txBody>
        </p:sp>
        <p:graphicFrame>
          <p:nvGraphicFramePr>
            <p:cNvPr id="18437" name="Object 5"/>
            <p:cNvGraphicFramePr>
              <a:graphicFrameLocks noChangeAspect="1"/>
            </p:cNvGraphicFramePr>
            <p:nvPr/>
          </p:nvGraphicFramePr>
          <p:xfrm>
            <a:off x="4105" y="1071"/>
            <a:ext cx="225" cy="272"/>
          </p:xfrm>
          <a:graphic>
            <a:graphicData uri="http://schemas.openxmlformats.org/presentationml/2006/ole">
              <p:oleObj spid="_x0000_s18437" name="Equation" r:id="rId13" imgW="177480" imgH="228600" progId="Equation.DSMT4">
                <p:embed/>
              </p:oleObj>
            </a:graphicData>
          </a:graphic>
        </p:graphicFrame>
        <p:graphicFrame>
          <p:nvGraphicFramePr>
            <p:cNvPr id="18438" name="Object 6"/>
            <p:cNvGraphicFramePr>
              <a:graphicFrameLocks noChangeAspect="1"/>
            </p:cNvGraphicFramePr>
            <p:nvPr/>
          </p:nvGraphicFramePr>
          <p:xfrm>
            <a:off x="4377" y="1434"/>
            <a:ext cx="194" cy="272"/>
          </p:xfrm>
          <a:graphic>
            <a:graphicData uri="http://schemas.openxmlformats.org/presentationml/2006/ole">
              <p:oleObj spid="_x0000_s18438" name="Equation" r:id="rId14" imgW="152280" imgH="228600" progId="Equation.DSMT4">
                <p:embed/>
              </p:oleObj>
            </a:graphicData>
          </a:graphic>
        </p:graphicFrame>
        <p:graphicFrame>
          <p:nvGraphicFramePr>
            <p:cNvPr id="18439" name="Object 7"/>
            <p:cNvGraphicFramePr>
              <a:graphicFrameLocks noChangeAspect="1"/>
            </p:cNvGraphicFramePr>
            <p:nvPr/>
          </p:nvGraphicFramePr>
          <p:xfrm>
            <a:off x="4604" y="1253"/>
            <a:ext cx="193" cy="196"/>
          </p:xfrm>
          <a:graphic>
            <a:graphicData uri="http://schemas.openxmlformats.org/presentationml/2006/ole">
              <p:oleObj spid="_x0000_s18439" name="Equation" r:id="rId15" imgW="152280" imgH="164880" progId="Equation.DSMT4">
                <p:embed/>
              </p:oleObj>
            </a:graphicData>
          </a:graphic>
        </p:graphicFrame>
        <p:graphicFrame>
          <p:nvGraphicFramePr>
            <p:cNvPr id="18440" name="Object 8"/>
            <p:cNvGraphicFramePr>
              <a:graphicFrameLocks noChangeAspect="1"/>
            </p:cNvGraphicFramePr>
            <p:nvPr/>
          </p:nvGraphicFramePr>
          <p:xfrm>
            <a:off x="4161" y="391"/>
            <a:ext cx="204" cy="211"/>
          </p:xfrm>
          <a:graphic>
            <a:graphicData uri="http://schemas.openxmlformats.org/presentationml/2006/ole">
              <p:oleObj spid="_x0000_s18440" name="Equation" r:id="rId16" imgW="114120" imgH="126720" progId="Equation.DSMT4">
                <p:embed/>
              </p:oleObj>
            </a:graphicData>
          </a:graphic>
        </p:graphicFrame>
        <p:graphicFrame>
          <p:nvGraphicFramePr>
            <p:cNvPr id="18441" name="Object 9"/>
            <p:cNvGraphicFramePr>
              <a:graphicFrameLocks noChangeAspect="1"/>
            </p:cNvGraphicFramePr>
            <p:nvPr/>
          </p:nvGraphicFramePr>
          <p:xfrm>
            <a:off x="4964" y="1290"/>
            <a:ext cx="257" cy="180"/>
          </p:xfrm>
          <a:graphic>
            <a:graphicData uri="http://schemas.openxmlformats.org/presentationml/2006/ole">
              <p:oleObj spid="_x0000_s18441" name="Equation" r:id="rId17" imgW="203040" imgH="152280" progId="Equation.DSMT4">
                <p:embed/>
              </p:oleObj>
            </a:graphicData>
          </a:graphic>
        </p:graphicFrame>
        <p:sp>
          <p:nvSpPr>
            <p:cNvPr id="18460" name="Rectangle 105"/>
            <p:cNvSpPr>
              <a:spLocks noChangeArrowheads="1"/>
            </p:cNvSpPr>
            <p:nvPr/>
          </p:nvSpPr>
          <p:spPr bwMode="auto">
            <a:xfrm>
              <a:off x="4294" y="709"/>
              <a:ext cx="75" cy="1088"/>
            </a:xfrm>
            <a:prstGeom prst="rect">
              <a:avLst/>
            </a:prstGeom>
            <a:gradFill rotWithShape="1">
              <a:gsLst>
                <a:gs pos="0">
                  <a:srgbClr val="226544"/>
                </a:gs>
                <a:gs pos="100000">
                  <a:srgbClr val="339966"/>
                </a:gs>
              </a:gsLst>
              <a:lin ang="0" scaled="1"/>
            </a:gradFill>
            <a:ln w="9525">
              <a:noFill/>
              <a:miter lim="800000"/>
              <a:headEnd/>
              <a:tailEnd/>
            </a:ln>
          </p:spPr>
          <p:txBody>
            <a:bodyPr anchor="ctr">
              <a:spAutoFit/>
            </a:bodyPr>
            <a:lstStyle/>
            <a:p>
              <a:endParaRPr lang="zh-CN" altLang="en-US">
                <a:ea typeface="黑体" pitchFamily="49" charset="-122"/>
              </a:endParaRPr>
            </a:p>
          </p:txBody>
        </p:sp>
        <p:sp>
          <p:nvSpPr>
            <p:cNvPr id="18461" name="Line 108"/>
            <p:cNvSpPr>
              <a:spLocks noChangeShapeType="1"/>
            </p:cNvSpPr>
            <p:nvPr/>
          </p:nvSpPr>
          <p:spPr bwMode="auto">
            <a:xfrm flipV="1">
              <a:off x="4331" y="482"/>
              <a:ext cx="0" cy="1406"/>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62" name="Line 110"/>
            <p:cNvSpPr>
              <a:spLocks noChangeShapeType="1"/>
            </p:cNvSpPr>
            <p:nvPr/>
          </p:nvSpPr>
          <p:spPr bwMode="auto">
            <a:xfrm flipV="1">
              <a:off x="4332" y="1448"/>
              <a:ext cx="634" cy="0"/>
            </a:xfrm>
            <a:prstGeom prst="line">
              <a:avLst/>
            </a:prstGeom>
            <a:noFill/>
            <a:ln w="9525">
              <a:solidFill>
                <a:srgbClr val="000000"/>
              </a:solidFill>
              <a:round/>
              <a:headEnd/>
              <a:tailEnd/>
            </a:ln>
          </p:spPr>
          <p:txBody>
            <a:bodyPr>
              <a:spAutoFit/>
            </a:bodyPr>
            <a:lstStyle/>
            <a:p>
              <a:endParaRPr lang="zh-CN" altLang="en-US"/>
            </a:p>
          </p:txBody>
        </p:sp>
        <p:sp>
          <p:nvSpPr>
            <p:cNvPr id="18463" name="Line 111"/>
            <p:cNvSpPr>
              <a:spLocks noChangeShapeType="1"/>
            </p:cNvSpPr>
            <p:nvPr/>
          </p:nvSpPr>
          <p:spPr bwMode="auto">
            <a:xfrm flipH="1">
              <a:off x="4331" y="1434"/>
              <a:ext cx="635" cy="363"/>
            </a:xfrm>
            <a:prstGeom prst="line">
              <a:avLst/>
            </a:prstGeom>
            <a:noFill/>
            <a:ln w="9525">
              <a:solidFill>
                <a:srgbClr val="000000"/>
              </a:solidFill>
              <a:prstDash val="dash"/>
              <a:round/>
              <a:headEnd/>
              <a:tailEnd/>
            </a:ln>
          </p:spPr>
          <p:txBody>
            <a:bodyPr>
              <a:spAutoFit/>
            </a:bodyPr>
            <a:lstStyle/>
            <a:p>
              <a:endParaRPr lang="zh-CN" altLang="en-US"/>
            </a:p>
          </p:txBody>
        </p:sp>
        <p:sp>
          <p:nvSpPr>
            <p:cNvPr id="18464" name="Oval 112"/>
            <p:cNvSpPr>
              <a:spLocks noChangeArrowheads="1"/>
            </p:cNvSpPr>
            <p:nvPr/>
          </p:nvSpPr>
          <p:spPr bwMode="auto">
            <a:xfrm>
              <a:off x="4942" y="1419"/>
              <a:ext cx="46" cy="45"/>
            </a:xfrm>
            <a:prstGeom prst="ellipse">
              <a:avLst/>
            </a:prstGeom>
            <a:solidFill>
              <a:srgbClr val="FF0000"/>
            </a:solidFill>
            <a:ln w="9525">
              <a:noFill/>
              <a:round/>
              <a:headEnd/>
              <a:tailEnd/>
            </a:ln>
          </p:spPr>
          <p:txBody>
            <a:bodyPr wrap="none" anchor="ctr">
              <a:spAutoFit/>
            </a:bodyPr>
            <a:lstStyle/>
            <a:p>
              <a:endParaRPr lang="zh-CN" altLang="en-US">
                <a:ea typeface="黑体" pitchFamily="49" charset="-122"/>
              </a:endParaRPr>
            </a:p>
          </p:txBody>
        </p:sp>
        <p:graphicFrame>
          <p:nvGraphicFramePr>
            <p:cNvPr id="18442" name="Object 10"/>
            <p:cNvGraphicFramePr>
              <a:graphicFrameLocks noChangeAspect="1"/>
            </p:cNvGraphicFramePr>
            <p:nvPr/>
          </p:nvGraphicFramePr>
          <p:xfrm>
            <a:off x="4377" y="572"/>
            <a:ext cx="211" cy="272"/>
          </p:xfrm>
          <a:graphic>
            <a:graphicData uri="http://schemas.openxmlformats.org/presentationml/2006/ole">
              <p:oleObj spid="_x0000_s18442" name="Equation" r:id="rId18" imgW="164880" imgH="228600" progId="Equation.DSMT4">
                <p:embed/>
              </p:oleObj>
            </a:graphicData>
          </a:graphic>
        </p:graphicFrame>
        <p:sp>
          <p:nvSpPr>
            <p:cNvPr id="18465" name="Arc 114"/>
            <p:cNvSpPr>
              <a:spLocks/>
            </p:cNvSpPr>
            <p:nvPr/>
          </p:nvSpPr>
          <p:spPr bwMode="auto">
            <a:xfrm>
              <a:off x="4331" y="663"/>
              <a:ext cx="90" cy="180"/>
            </a:xfrm>
            <a:custGeom>
              <a:avLst/>
              <a:gdLst>
                <a:gd name="T0" fmla="*/ 0 w 21273"/>
                <a:gd name="T1" fmla="*/ 0 h 21600"/>
                <a:gd name="T2" fmla="*/ 0 w 21273"/>
                <a:gd name="T3" fmla="*/ 0 h 21600"/>
                <a:gd name="T4" fmla="*/ 0 w 21273"/>
                <a:gd name="T5" fmla="*/ 0 h 21600"/>
                <a:gd name="T6" fmla="*/ 0 60000 65536"/>
                <a:gd name="T7" fmla="*/ 0 60000 65536"/>
                <a:gd name="T8" fmla="*/ 0 60000 65536"/>
                <a:gd name="T9" fmla="*/ 0 w 21273"/>
                <a:gd name="T10" fmla="*/ 0 h 21600"/>
                <a:gd name="T11" fmla="*/ 21273 w 21273"/>
                <a:gd name="T12" fmla="*/ 21600 h 21600"/>
              </a:gdLst>
              <a:ahLst/>
              <a:cxnLst>
                <a:cxn ang="T6">
                  <a:pos x="T0" y="T1"/>
                </a:cxn>
                <a:cxn ang="T7">
                  <a:pos x="T2" y="T3"/>
                </a:cxn>
                <a:cxn ang="T8">
                  <a:pos x="T4" y="T5"/>
                </a:cxn>
              </a:cxnLst>
              <a:rect l="T9" t="T10" r="T11" b="T12"/>
              <a:pathLst>
                <a:path w="21273" h="21600" fill="none" extrusionOk="0">
                  <a:moveTo>
                    <a:pt x="-1" y="0"/>
                  </a:moveTo>
                  <a:cubicBezTo>
                    <a:pt x="10484" y="0"/>
                    <a:pt x="19455" y="7529"/>
                    <a:pt x="21273" y="17855"/>
                  </a:cubicBezTo>
                </a:path>
                <a:path w="21273" h="21600" stroke="0" extrusionOk="0">
                  <a:moveTo>
                    <a:pt x="-1" y="0"/>
                  </a:moveTo>
                  <a:cubicBezTo>
                    <a:pt x="10484" y="0"/>
                    <a:pt x="19455" y="7529"/>
                    <a:pt x="21273" y="17855"/>
                  </a:cubicBezTo>
                  <a:lnTo>
                    <a:pt x="0" y="21600"/>
                  </a:lnTo>
                  <a:close/>
                </a:path>
              </a:pathLst>
            </a:custGeom>
            <a:noFill/>
            <a:ln w="9525">
              <a:solidFill>
                <a:schemeClr val="accent4">
                  <a:lumMod val="10000"/>
                </a:schemeClr>
              </a:solidFill>
              <a:round/>
              <a:headEnd/>
              <a:tailEnd/>
            </a:ln>
          </p:spPr>
          <p:txBody>
            <a:bodyPr anchor="ctr">
              <a:spAutoFit/>
            </a:bodyPr>
            <a:lstStyle/>
            <a:p>
              <a:pPr>
                <a:defRPr/>
              </a:pPr>
              <a:endParaRPr lang="zh-CN" altLang="en-US">
                <a:ea typeface="黑体" pitchFamily="2" charset="-122"/>
              </a:endParaRPr>
            </a:p>
          </p:txBody>
        </p:sp>
        <p:sp>
          <p:nvSpPr>
            <p:cNvPr id="18466" name="Arc 115"/>
            <p:cNvSpPr>
              <a:spLocks/>
            </p:cNvSpPr>
            <p:nvPr/>
          </p:nvSpPr>
          <p:spPr bwMode="auto">
            <a:xfrm>
              <a:off x="4331" y="1616"/>
              <a:ext cx="112" cy="180"/>
            </a:xfrm>
            <a:custGeom>
              <a:avLst/>
              <a:gdLst>
                <a:gd name="T0" fmla="*/ 0 w 19646"/>
                <a:gd name="T1" fmla="*/ 0 h 21600"/>
                <a:gd name="T2" fmla="*/ 0 w 19646"/>
                <a:gd name="T3" fmla="*/ 0 h 21600"/>
                <a:gd name="T4" fmla="*/ 0 w 19646"/>
                <a:gd name="T5" fmla="*/ 0 h 21600"/>
                <a:gd name="T6" fmla="*/ 0 60000 65536"/>
                <a:gd name="T7" fmla="*/ 0 60000 65536"/>
                <a:gd name="T8" fmla="*/ 0 60000 65536"/>
                <a:gd name="T9" fmla="*/ 0 w 19646"/>
                <a:gd name="T10" fmla="*/ 0 h 21600"/>
                <a:gd name="T11" fmla="*/ 19646 w 19646"/>
                <a:gd name="T12" fmla="*/ 21600 h 21600"/>
              </a:gdLst>
              <a:ahLst/>
              <a:cxnLst>
                <a:cxn ang="T6">
                  <a:pos x="T0" y="T1"/>
                </a:cxn>
                <a:cxn ang="T7">
                  <a:pos x="T2" y="T3"/>
                </a:cxn>
                <a:cxn ang="T8">
                  <a:pos x="T4" y="T5"/>
                </a:cxn>
              </a:cxnLst>
              <a:rect l="T9" t="T10" r="T11" b="T12"/>
              <a:pathLst>
                <a:path w="19646" h="21600" fill="none" extrusionOk="0">
                  <a:moveTo>
                    <a:pt x="-1" y="0"/>
                  </a:moveTo>
                  <a:cubicBezTo>
                    <a:pt x="8454" y="0"/>
                    <a:pt x="16132" y="4932"/>
                    <a:pt x="19646" y="12622"/>
                  </a:cubicBezTo>
                </a:path>
                <a:path w="19646" h="21600" stroke="0" extrusionOk="0">
                  <a:moveTo>
                    <a:pt x="-1" y="0"/>
                  </a:moveTo>
                  <a:cubicBezTo>
                    <a:pt x="8454" y="0"/>
                    <a:pt x="16132" y="4932"/>
                    <a:pt x="19646" y="12622"/>
                  </a:cubicBezTo>
                  <a:lnTo>
                    <a:pt x="0" y="21600"/>
                  </a:lnTo>
                  <a:close/>
                </a:path>
              </a:pathLst>
            </a:custGeom>
            <a:noFill/>
            <a:ln w="9525">
              <a:solidFill>
                <a:schemeClr val="accent4">
                  <a:lumMod val="10000"/>
                </a:schemeClr>
              </a:solidFill>
              <a:round/>
              <a:headEnd/>
              <a:tailEnd/>
            </a:ln>
          </p:spPr>
          <p:txBody>
            <a:bodyPr anchor="ctr">
              <a:spAutoFit/>
            </a:bodyPr>
            <a:lstStyle/>
            <a:p>
              <a:pPr>
                <a:defRPr/>
              </a:pPr>
              <a:endParaRPr lang="zh-CN" altLang="en-US">
                <a:ea typeface="黑体" pitchFamily="2" charset="-122"/>
              </a:endParaRPr>
            </a:p>
          </p:txBody>
        </p:sp>
        <p:sp>
          <p:nvSpPr>
            <p:cNvPr id="18467" name="Rectangle 124"/>
            <p:cNvSpPr>
              <a:spLocks noChangeArrowheads="1"/>
            </p:cNvSpPr>
            <p:nvPr/>
          </p:nvSpPr>
          <p:spPr bwMode="auto">
            <a:xfrm>
              <a:off x="3902" y="1910"/>
              <a:ext cx="1542" cy="250"/>
            </a:xfrm>
            <a:prstGeom prst="rect">
              <a:avLst/>
            </a:prstGeom>
            <a:noFill/>
            <a:ln w="9525">
              <a:noFill/>
              <a:miter lim="800000"/>
              <a:headEnd/>
              <a:tailEnd/>
            </a:ln>
          </p:spPr>
          <p:txBody>
            <a:bodyPr>
              <a:spAutoFit/>
            </a:bodyPr>
            <a:lstStyle/>
            <a:p>
              <a:pPr algn="ctr"/>
              <a:r>
                <a:rPr lang="zh-CN" altLang="en-US" sz="2000" b="1">
                  <a:solidFill>
                    <a:srgbClr val="FF0000"/>
                  </a:solidFill>
                  <a:latin typeface="华文楷体"/>
                  <a:ea typeface="华文楷体"/>
                  <a:cs typeface="华文楷体"/>
                </a:rPr>
                <a:t>均匀带电直线段</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灯片编号占位符 2"/>
          <p:cNvSpPr>
            <a:spLocks noGrp="1"/>
          </p:cNvSpPr>
          <p:nvPr>
            <p:ph type="sldNum" sz="quarter" idx="12"/>
          </p:nvPr>
        </p:nvSpPr>
        <p:spPr>
          <a:xfrm>
            <a:off x="457200" y="6245225"/>
            <a:ext cx="2133600" cy="476250"/>
          </a:xfrm>
          <a:noFill/>
        </p:spPr>
        <p:txBody>
          <a:bodyPr/>
          <a:lstStyle/>
          <a:p>
            <a:pPr algn="l"/>
            <a:fld id="{38B7B04C-6229-4540-9E5C-0281B8762E18}" type="slidenum">
              <a:rPr lang="en-US" altLang="zh-CN" smtClean="0">
                <a:ea typeface="宋体" charset="-122"/>
              </a:rPr>
              <a:pPr algn="l"/>
              <a:t>22</a:t>
            </a:fld>
            <a:endParaRPr lang="en-US" altLang="zh-CN" smtClean="0">
              <a:ea typeface="宋体" charset="-122"/>
            </a:endParaRPr>
          </a:p>
        </p:txBody>
      </p:sp>
      <p:sp>
        <p:nvSpPr>
          <p:cNvPr id="19465" name="Rectangle 18"/>
          <p:cNvSpPr>
            <a:spLocks noChangeArrowheads="1"/>
          </p:cNvSpPr>
          <p:nvPr/>
        </p:nvSpPr>
        <p:spPr bwMode="auto">
          <a:xfrm>
            <a:off x="250825" y="404813"/>
            <a:ext cx="4826000" cy="523875"/>
          </a:xfrm>
          <a:prstGeom prst="rect">
            <a:avLst/>
          </a:prstGeom>
          <a:noFill/>
          <a:ln w="9525">
            <a:noFill/>
            <a:miter lim="800000"/>
            <a:headEnd/>
            <a:tailEnd/>
          </a:ln>
        </p:spPr>
        <p:txBody>
          <a:bodyPr anchor="ctr">
            <a:spAutoFit/>
          </a:bodyPr>
          <a:lstStyle/>
          <a:p>
            <a:pPr fontAlgn="ctr">
              <a:buFontTx/>
              <a:buChar char="•"/>
            </a:pPr>
            <a:r>
              <a:rPr lang="en-US" altLang="zh-CN" sz="2800" b="1">
                <a:solidFill>
                  <a:srgbClr val="002060"/>
                </a:solidFill>
                <a:latin typeface="楷体_GB2312"/>
                <a:ea typeface="黑体" pitchFamily="49" charset="-122"/>
                <a:cs typeface="Times New Roman" pitchFamily="18" charset="0"/>
              </a:rPr>
              <a:t> </a:t>
            </a:r>
            <a:r>
              <a:rPr lang="zh-CN" altLang="en-US" sz="2800" b="1">
                <a:solidFill>
                  <a:srgbClr val="002060"/>
                </a:solidFill>
                <a:latin typeface="楷体_GB2312"/>
                <a:ea typeface="黑体" pitchFamily="49" charset="-122"/>
                <a:cs typeface="Times New Roman" pitchFamily="18" charset="0"/>
              </a:rPr>
              <a:t>电偶极子的电场强度</a:t>
            </a:r>
          </a:p>
        </p:txBody>
      </p:sp>
      <p:graphicFrame>
        <p:nvGraphicFramePr>
          <p:cNvPr id="570387" name="Object 2"/>
          <p:cNvGraphicFramePr>
            <a:graphicFrameLocks noChangeAspect="1"/>
          </p:cNvGraphicFramePr>
          <p:nvPr/>
        </p:nvGraphicFramePr>
        <p:xfrm>
          <a:off x="1514475" y="1949450"/>
          <a:ext cx="5872163" cy="715963"/>
        </p:xfrm>
        <a:graphic>
          <a:graphicData uri="http://schemas.openxmlformats.org/presentationml/2006/ole">
            <p:oleObj spid="_x0000_s19458" name="Equation" r:id="rId3" imgW="3632040" imgH="444240" progId="Equation.DSMT4">
              <p:embed/>
            </p:oleObj>
          </a:graphicData>
        </a:graphic>
      </p:graphicFrame>
      <p:grpSp>
        <p:nvGrpSpPr>
          <p:cNvPr id="19466" name="Group 52"/>
          <p:cNvGrpSpPr>
            <a:grpSpLocks/>
          </p:cNvGrpSpPr>
          <p:nvPr/>
        </p:nvGrpSpPr>
        <p:grpSpPr bwMode="auto">
          <a:xfrm>
            <a:off x="3703158" y="3218525"/>
            <a:ext cx="1692275" cy="2517776"/>
            <a:chOff x="1239" y="1616"/>
            <a:chExt cx="897" cy="1586"/>
          </a:xfrm>
        </p:grpSpPr>
        <p:graphicFrame>
          <p:nvGraphicFramePr>
            <p:cNvPr id="19463" name="Object 7"/>
            <p:cNvGraphicFramePr>
              <a:graphicFrameLocks noChangeAspect="1"/>
            </p:cNvGraphicFramePr>
            <p:nvPr/>
          </p:nvGraphicFramePr>
          <p:xfrm>
            <a:off x="1239" y="1616"/>
            <a:ext cx="589" cy="318"/>
          </p:xfrm>
          <a:graphic>
            <a:graphicData uri="http://schemas.openxmlformats.org/presentationml/2006/ole">
              <p:oleObj spid="_x0000_s19463" name="Equation" r:id="rId4" imgW="469800" imgH="253800" progId="Equation.DSMT4">
                <p:embed/>
              </p:oleObj>
            </a:graphicData>
          </a:graphic>
        </p:graphicFrame>
        <p:sp>
          <p:nvSpPr>
            <p:cNvPr id="19516" name="Rectangle 20"/>
            <p:cNvSpPr>
              <a:spLocks noChangeArrowheads="1"/>
            </p:cNvSpPr>
            <p:nvPr/>
          </p:nvSpPr>
          <p:spPr bwMode="auto">
            <a:xfrm>
              <a:off x="1239" y="1981"/>
              <a:ext cx="897" cy="1221"/>
            </a:xfrm>
            <a:prstGeom prst="rect">
              <a:avLst/>
            </a:prstGeom>
            <a:noFill/>
            <a:ln w="9525">
              <a:noFill/>
              <a:miter lim="800000"/>
              <a:headEnd/>
              <a:tailEnd/>
            </a:ln>
          </p:spPr>
          <p:txBody>
            <a:bodyPr anchor="ctr">
              <a:spAutoFit/>
            </a:bodyPr>
            <a:lstStyle/>
            <a:p>
              <a:pPr fontAlgn="ctr"/>
              <a:r>
                <a:rPr lang="zh-CN" altLang="en-US" sz="2400" b="1" dirty="0" smtClean="0">
                  <a:solidFill>
                    <a:srgbClr val="FF3399"/>
                  </a:solidFill>
                  <a:ea typeface="黑体" pitchFamily="49" charset="-122"/>
                  <a:cs typeface="Times New Roman" pitchFamily="18" charset="0"/>
                </a:rPr>
                <a:t>电偶极矩</a:t>
              </a:r>
              <a:r>
                <a:rPr lang="zh-CN" altLang="en-US" sz="2400" b="1" dirty="0" smtClean="0">
                  <a:solidFill>
                    <a:srgbClr val="FF3399"/>
                  </a:solidFill>
                  <a:ea typeface="黑体" pitchFamily="49" charset="-122"/>
                  <a:cs typeface="Times New Roman" pitchFamily="18" charset="0"/>
                </a:rPr>
                <a:t>（方向：由负电荷指向正电荷）</a:t>
              </a:r>
              <a:endParaRPr lang="zh-CN" altLang="en-US" sz="2400" b="1" dirty="0">
                <a:solidFill>
                  <a:srgbClr val="FF3399"/>
                </a:solidFill>
                <a:ea typeface="黑体" pitchFamily="49" charset="-122"/>
                <a:cs typeface="Times New Roman" pitchFamily="18" charset="0"/>
              </a:endParaRPr>
            </a:p>
          </p:txBody>
        </p:sp>
      </p:grpSp>
      <p:grpSp>
        <p:nvGrpSpPr>
          <p:cNvPr id="19467" name="Group 103"/>
          <p:cNvGrpSpPr>
            <a:grpSpLocks/>
          </p:cNvGrpSpPr>
          <p:nvPr/>
        </p:nvGrpSpPr>
        <p:grpSpPr bwMode="auto">
          <a:xfrm>
            <a:off x="603250" y="2890838"/>
            <a:ext cx="2879725" cy="3022600"/>
            <a:chOff x="3243" y="300"/>
            <a:chExt cx="1814" cy="1904"/>
          </a:xfrm>
        </p:grpSpPr>
        <p:sp>
          <p:nvSpPr>
            <p:cNvPr id="19488" name="Rectangle 2"/>
            <p:cNvSpPr>
              <a:spLocks noChangeArrowheads="1"/>
            </p:cNvSpPr>
            <p:nvPr/>
          </p:nvSpPr>
          <p:spPr bwMode="auto">
            <a:xfrm>
              <a:off x="3243" y="300"/>
              <a:ext cx="1814" cy="190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graphicFrame>
          <p:nvGraphicFramePr>
            <p:cNvPr id="19460" name="Object 4"/>
            <p:cNvGraphicFramePr>
              <a:graphicFrameLocks noChangeAspect="1"/>
            </p:cNvGraphicFramePr>
            <p:nvPr/>
          </p:nvGraphicFramePr>
          <p:xfrm>
            <a:off x="3629" y="980"/>
            <a:ext cx="177" cy="210"/>
          </p:xfrm>
          <a:graphic>
            <a:graphicData uri="http://schemas.openxmlformats.org/presentationml/2006/ole">
              <p:oleObj spid="_x0000_s19460" name="Equation" r:id="rId5" imgW="139680" imgH="177480" progId="Equation.DSMT4">
                <p:embed/>
              </p:oleObj>
            </a:graphicData>
          </a:graphic>
        </p:graphicFrame>
        <p:graphicFrame>
          <p:nvGraphicFramePr>
            <p:cNvPr id="19461" name="Object 5"/>
            <p:cNvGraphicFramePr>
              <a:graphicFrameLocks noChangeAspect="1"/>
            </p:cNvGraphicFramePr>
            <p:nvPr/>
          </p:nvGraphicFramePr>
          <p:xfrm>
            <a:off x="4710" y="798"/>
            <a:ext cx="191" cy="271"/>
          </p:xfrm>
          <a:graphic>
            <a:graphicData uri="http://schemas.openxmlformats.org/presentationml/2006/ole">
              <p:oleObj spid="_x0000_s19461" name="Equation" r:id="rId6" imgW="152280" imgH="203040" progId="Equation.DSMT4">
                <p:embed/>
              </p:oleObj>
            </a:graphicData>
          </a:graphic>
        </p:graphicFrame>
        <p:graphicFrame>
          <p:nvGraphicFramePr>
            <p:cNvPr id="19462" name="Object 6"/>
            <p:cNvGraphicFramePr>
              <a:graphicFrameLocks noChangeAspect="1"/>
            </p:cNvGraphicFramePr>
            <p:nvPr/>
          </p:nvGraphicFramePr>
          <p:xfrm>
            <a:off x="3875" y="865"/>
            <a:ext cx="161" cy="195"/>
          </p:xfrm>
          <a:graphic>
            <a:graphicData uri="http://schemas.openxmlformats.org/presentationml/2006/ole">
              <p:oleObj spid="_x0000_s19462" name="Equation" r:id="rId7" imgW="126720" imgH="164880" progId="Equation.DSMT4">
                <p:embed/>
              </p:oleObj>
            </a:graphicData>
          </a:graphic>
        </p:graphicFrame>
        <p:sp>
          <p:nvSpPr>
            <p:cNvPr id="19489" name="Text Box 56"/>
            <p:cNvSpPr txBox="1">
              <a:spLocks noChangeArrowheads="1"/>
            </p:cNvSpPr>
            <p:nvPr/>
          </p:nvSpPr>
          <p:spPr bwMode="auto">
            <a:xfrm>
              <a:off x="3593" y="1025"/>
              <a:ext cx="218" cy="165"/>
            </a:xfrm>
            <a:prstGeom prst="rect">
              <a:avLst/>
            </a:prstGeom>
            <a:noFill/>
            <a:ln w="9525">
              <a:noFill/>
              <a:miter lim="800000"/>
              <a:headEnd/>
              <a:tailEnd/>
            </a:ln>
          </p:spPr>
          <p:txBody>
            <a:bodyPr/>
            <a:lstStyle/>
            <a:p>
              <a:endParaRPr lang="zh-CN" altLang="zh-CN" sz="2800">
                <a:ea typeface="幼圆" pitchFamily="49" charset="-122"/>
              </a:endParaRPr>
            </a:p>
          </p:txBody>
        </p:sp>
        <p:sp>
          <p:nvSpPr>
            <p:cNvPr id="19490" name="Line 57"/>
            <p:cNvSpPr>
              <a:spLocks noChangeShapeType="1"/>
            </p:cNvSpPr>
            <p:nvPr/>
          </p:nvSpPr>
          <p:spPr bwMode="auto">
            <a:xfrm rot="21272468" flipV="1">
              <a:off x="3579" y="772"/>
              <a:ext cx="1055" cy="624"/>
            </a:xfrm>
            <a:prstGeom prst="line">
              <a:avLst/>
            </a:prstGeom>
            <a:noFill/>
            <a:ln w="9525">
              <a:solidFill>
                <a:srgbClr val="000000"/>
              </a:solidFill>
              <a:round/>
              <a:headEnd/>
              <a:tailEnd type="none" w="sm" len="lg"/>
            </a:ln>
          </p:spPr>
          <p:txBody>
            <a:bodyPr/>
            <a:lstStyle/>
            <a:p>
              <a:endParaRPr lang="zh-CN" altLang="en-US"/>
            </a:p>
          </p:txBody>
        </p:sp>
        <p:sp>
          <p:nvSpPr>
            <p:cNvPr id="19491" name="Line 58"/>
            <p:cNvSpPr>
              <a:spLocks noChangeShapeType="1"/>
            </p:cNvSpPr>
            <p:nvPr/>
          </p:nvSpPr>
          <p:spPr bwMode="auto">
            <a:xfrm flipV="1">
              <a:off x="3613" y="617"/>
              <a:ext cx="1353" cy="355"/>
            </a:xfrm>
            <a:prstGeom prst="line">
              <a:avLst/>
            </a:prstGeom>
            <a:noFill/>
            <a:ln w="9525">
              <a:solidFill>
                <a:srgbClr val="000000"/>
              </a:solidFill>
              <a:round/>
              <a:headEnd/>
              <a:tailEnd type="triangle" w="sm" len="lg"/>
            </a:ln>
          </p:spPr>
          <p:txBody>
            <a:bodyPr/>
            <a:lstStyle/>
            <a:p>
              <a:endParaRPr lang="zh-CN" altLang="en-US"/>
            </a:p>
          </p:txBody>
        </p:sp>
        <p:sp>
          <p:nvSpPr>
            <p:cNvPr id="19492" name="Line 60"/>
            <p:cNvSpPr>
              <a:spLocks noChangeShapeType="1"/>
            </p:cNvSpPr>
            <p:nvPr/>
          </p:nvSpPr>
          <p:spPr bwMode="auto">
            <a:xfrm rot="21180000" flipV="1">
              <a:off x="4333" y="726"/>
              <a:ext cx="288" cy="162"/>
            </a:xfrm>
            <a:prstGeom prst="line">
              <a:avLst/>
            </a:prstGeom>
            <a:noFill/>
            <a:ln w="15875">
              <a:solidFill>
                <a:srgbClr val="000000"/>
              </a:solidFill>
              <a:round/>
              <a:headEnd type="triangle" w="sm" len="lg"/>
              <a:tailEnd/>
            </a:ln>
          </p:spPr>
          <p:txBody>
            <a:bodyPr/>
            <a:lstStyle/>
            <a:p>
              <a:endParaRPr lang="zh-CN" altLang="en-US"/>
            </a:p>
          </p:txBody>
        </p:sp>
        <p:sp>
          <p:nvSpPr>
            <p:cNvPr id="19493" name="Line 64"/>
            <p:cNvSpPr>
              <a:spLocks noChangeShapeType="1"/>
            </p:cNvSpPr>
            <p:nvPr/>
          </p:nvSpPr>
          <p:spPr bwMode="auto">
            <a:xfrm flipV="1">
              <a:off x="4377" y="844"/>
              <a:ext cx="362" cy="45"/>
            </a:xfrm>
            <a:prstGeom prst="line">
              <a:avLst/>
            </a:prstGeom>
            <a:noFill/>
            <a:ln w="9525">
              <a:solidFill>
                <a:srgbClr val="000000"/>
              </a:solidFill>
              <a:prstDash val="lgDash"/>
              <a:round/>
              <a:headEnd/>
              <a:tailEnd/>
            </a:ln>
          </p:spPr>
          <p:txBody>
            <a:bodyPr/>
            <a:lstStyle/>
            <a:p>
              <a:endParaRPr lang="zh-CN" altLang="en-US"/>
            </a:p>
          </p:txBody>
        </p:sp>
        <p:sp>
          <p:nvSpPr>
            <p:cNvPr id="19494" name="Line 65"/>
            <p:cNvSpPr>
              <a:spLocks noChangeShapeType="1"/>
            </p:cNvSpPr>
            <p:nvPr/>
          </p:nvSpPr>
          <p:spPr bwMode="auto">
            <a:xfrm flipH="1">
              <a:off x="4714" y="620"/>
              <a:ext cx="228" cy="235"/>
            </a:xfrm>
            <a:prstGeom prst="line">
              <a:avLst/>
            </a:prstGeom>
            <a:noFill/>
            <a:ln w="9525">
              <a:solidFill>
                <a:srgbClr val="000000"/>
              </a:solidFill>
              <a:prstDash val="lgDash"/>
              <a:round/>
              <a:headEnd/>
              <a:tailEnd/>
            </a:ln>
          </p:spPr>
          <p:txBody>
            <a:bodyPr/>
            <a:lstStyle/>
            <a:p>
              <a:endParaRPr lang="zh-CN" altLang="en-US"/>
            </a:p>
          </p:txBody>
        </p:sp>
        <p:sp>
          <p:nvSpPr>
            <p:cNvPr id="19495" name="Line 66"/>
            <p:cNvSpPr>
              <a:spLocks noChangeShapeType="1"/>
            </p:cNvSpPr>
            <p:nvPr/>
          </p:nvSpPr>
          <p:spPr bwMode="auto">
            <a:xfrm rot="-2178819">
              <a:off x="4655" y="687"/>
              <a:ext cx="29" cy="206"/>
            </a:xfrm>
            <a:prstGeom prst="line">
              <a:avLst/>
            </a:prstGeom>
            <a:noFill/>
            <a:ln w="25400">
              <a:solidFill>
                <a:srgbClr val="FF0000"/>
              </a:solidFill>
              <a:round/>
              <a:headEnd/>
              <a:tailEnd type="triangle" w="sm" len="lg"/>
            </a:ln>
          </p:spPr>
          <p:txBody>
            <a:bodyPr/>
            <a:lstStyle/>
            <a:p>
              <a:endParaRPr lang="zh-CN" altLang="en-US"/>
            </a:p>
          </p:txBody>
        </p:sp>
        <p:sp>
          <p:nvSpPr>
            <p:cNvPr id="19496" name="Line 67"/>
            <p:cNvSpPr>
              <a:spLocks noChangeShapeType="1"/>
            </p:cNvSpPr>
            <p:nvPr/>
          </p:nvSpPr>
          <p:spPr bwMode="auto">
            <a:xfrm flipV="1">
              <a:off x="3607" y="715"/>
              <a:ext cx="1000" cy="499"/>
            </a:xfrm>
            <a:prstGeom prst="line">
              <a:avLst/>
            </a:prstGeom>
            <a:noFill/>
            <a:ln w="9525">
              <a:solidFill>
                <a:srgbClr val="000000"/>
              </a:solidFill>
              <a:round/>
              <a:headEnd/>
              <a:tailEnd/>
            </a:ln>
          </p:spPr>
          <p:txBody>
            <a:bodyPr/>
            <a:lstStyle/>
            <a:p>
              <a:endParaRPr lang="zh-CN" altLang="en-US"/>
            </a:p>
          </p:txBody>
        </p:sp>
        <p:sp>
          <p:nvSpPr>
            <p:cNvPr id="19497" name="Line 68"/>
            <p:cNvSpPr>
              <a:spLocks noChangeShapeType="1"/>
            </p:cNvSpPr>
            <p:nvPr/>
          </p:nvSpPr>
          <p:spPr bwMode="auto">
            <a:xfrm flipV="1">
              <a:off x="3607" y="988"/>
              <a:ext cx="444" cy="222"/>
            </a:xfrm>
            <a:prstGeom prst="line">
              <a:avLst/>
            </a:prstGeom>
            <a:noFill/>
            <a:ln w="9525">
              <a:solidFill>
                <a:srgbClr val="000000"/>
              </a:solidFill>
              <a:round/>
              <a:headEnd/>
              <a:tailEnd type="triangle" w="sm" len="lg"/>
            </a:ln>
          </p:spPr>
          <p:txBody>
            <a:bodyPr/>
            <a:lstStyle/>
            <a:p>
              <a:endParaRPr lang="zh-CN" altLang="en-US"/>
            </a:p>
          </p:txBody>
        </p:sp>
        <p:sp>
          <p:nvSpPr>
            <p:cNvPr id="19498" name="Line 69"/>
            <p:cNvSpPr>
              <a:spLocks noChangeShapeType="1"/>
            </p:cNvSpPr>
            <p:nvPr/>
          </p:nvSpPr>
          <p:spPr bwMode="auto">
            <a:xfrm flipV="1">
              <a:off x="3607" y="963"/>
              <a:ext cx="0" cy="312"/>
            </a:xfrm>
            <a:prstGeom prst="line">
              <a:avLst/>
            </a:prstGeom>
            <a:noFill/>
            <a:ln w="9525">
              <a:solidFill>
                <a:srgbClr val="000000"/>
              </a:solidFill>
              <a:round/>
              <a:headEnd/>
              <a:tailEnd type="stealth" w="sm" len="lg"/>
            </a:ln>
          </p:spPr>
          <p:txBody>
            <a:bodyPr/>
            <a:lstStyle/>
            <a:p>
              <a:endParaRPr lang="zh-CN" altLang="en-US"/>
            </a:p>
          </p:txBody>
        </p:sp>
        <p:sp>
          <p:nvSpPr>
            <p:cNvPr id="19499" name="Line 73"/>
            <p:cNvSpPr>
              <a:spLocks noChangeShapeType="1"/>
            </p:cNvSpPr>
            <p:nvPr/>
          </p:nvSpPr>
          <p:spPr bwMode="auto">
            <a:xfrm flipH="1">
              <a:off x="3385" y="951"/>
              <a:ext cx="167" cy="0"/>
            </a:xfrm>
            <a:prstGeom prst="line">
              <a:avLst/>
            </a:prstGeom>
            <a:noFill/>
            <a:ln w="9525">
              <a:solidFill>
                <a:srgbClr val="000000"/>
              </a:solidFill>
              <a:round/>
              <a:headEnd/>
              <a:tailEnd/>
            </a:ln>
          </p:spPr>
          <p:txBody>
            <a:bodyPr/>
            <a:lstStyle/>
            <a:p>
              <a:endParaRPr lang="zh-CN" altLang="en-US"/>
            </a:p>
          </p:txBody>
        </p:sp>
        <p:sp>
          <p:nvSpPr>
            <p:cNvPr id="19500" name="Line 74"/>
            <p:cNvSpPr>
              <a:spLocks noChangeShapeType="1"/>
            </p:cNvSpPr>
            <p:nvPr/>
          </p:nvSpPr>
          <p:spPr bwMode="auto">
            <a:xfrm flipH="1">
              <a:off x="3389" y="1457"/>
              <a:ext cx="166" cy="0"/>
            </a:xfrm>
            <a:prstGeom prst="line">
              <a:avLst/>
            </a:prstGeom>
            <a:noFill/>
            <a:ln w="9525">
              <a:solidFill>
                <a:srgbClr val="000000"/>
              </a:solidFill>
              <a:round/>
              <a:headEnd/>
              <a:tailEnd/>
            </a:ln>
          </p:spPr>
          <p:txBody>
            <a:bodyPr/>
            <a:lstStyle/>
            <a:p>
              <a:endParaRPr lang="zh-CN" altLang="en-US"/>
            </a:p>
          </p:txBody>
        </p:sp>
        <p:sp>
          <p:nvSpPr>
            <p:cNvPr id="19501" name="Line 75"/>
            <p:cNvSpPr>
              <a:spLocks noChangeShapeType="1"/>
            </p:cNvSpPr>
            <p:nvPr/>
          </p:nvSpPr>
          <p:spPr bwMode="auto">
            <a:xfrm>
              <a:off x="3493" y="932"/>
              <a:ext cx="0" cy="522"/>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19502" name="Arc 78"/>
            <p:cNvSpPr>
              <a:spLocks/>
            </p:cNvSpPr>
            <p:nvPr/>
          </p:nvSpPr>
          <p:spPr bwMode="auto">
            <a:xfrm>
              <a:off x="3607" y="1119"/>
              <a:ext cx="56" cy="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ea typeface="黑体" pitchFamily="49" charset="-122"/>
              </a:endParaRPr>
            </a:p>
          </p:txBody>
        </p:sp>
        <p:sp>
          <p:nvSpPr>
            <p:cNvPr id="19503" name="Text Box 81"/>
            <p:cNvSpPr txBox="1">
              <a:spLocks noChangeArrowheads="1"/>
            </p:cNvSpPr>
            <p:nvPr/>
          </p:nvSpPr>
          <p:spPr bwMode="auto">
            <a:xfrm>
              <a:off x="3560" y="662"/>
              <a:ext cx="319" cy="187"/>
            </a:xfrm>
            <a:prstGeom prst="rect">
              <a:avLst/>
            </a:prstGeom>
            <a:noFill/>
            <a:ln w="9525">
              <a:noFill/>
              <a:miter lim="800000"/>
              <a:headEnd/>
              <a:tailEnd/>
            </a:ln>
          </p:spPr>
          <p:txBody>
            <a:bodyPr/>
            <a:lstStyle/>
            <a:p>
              <a:pPr algn="just"/>
              <a:r>
                <a:rPr lang="en-US" altLang="zh-CN" sz="2000" b="1" i="1">
                  <a:solidFill>
                    <a:schemeClr val="tx1"/>
                  </a:solidFill>
                </a:rPr>
                <a:t>+</a:t>
              </a:r>
              <a:r>
                <a:rPr lang="en-US" altLang="zh-CN" sz="2000" b="1" i="1">
                  <a:solidFill>
                    <a:srgbClr val="FF0000"/>
                  </a:solidFill>
                </a:rPr>
                <a:t>q</a:t>
              </a:r>
              <a:endParaRPr lang="en-US" altLang="zh-CN" sz="2000" b="1">
                <a:solidFill>
                  <a:srgbClr val="FF0000"/>
                </a:solidFill>
                <a:ea typeface="幼圆" pitchFamily="49" charset="-122"/>
              </a:endParaRPr>
            </a:p>
          </p:txBody>
        </p:sp>
        <p:sp>
          <p:nvSpPr>
            <p:cNvPr id="19504" name="Text Box 84"/>
            <p:cNvSpPr txBox="1">
              <a:spLocks noChangeArrowheads="1"/>
            </p:cNvSpPr>
            <p:nvPr/>
          </p:nvSpPr>
          <p:spPr bwMode="auto">
            <a:xfrm>
              <a:off x="3469" y="1932"/>
              <a:ext cx="1361" cy="187"/>
            </a:xfrm>
            <a:prstGeom prst="rect">
              <a:avLst/>
            </a:prstGeom>
            <a:noFill/>
            <a:ln w="9525">
              <a:noFill/>
              <a:miter lim="800000"/>
              <a:headEnd/>
              <a:tailEnd/>
            </a:ln>
          </p:spPr>
          <p:txBody>
            <a:bodyPr/>
            <a:lstStyle/>
            <a:p>
              <a:pPr algn="ctr"/>
              <a:r>
                <a:rPr lang="zh-CN" altLang="en-US" sz="1800" b="1">
                  <a:solidFill>
                    <a:srgbClr val="006600"/>
                  </a:solidFill>
                  <a:latin typeface="华文楷体"/>
                  <a:ea typeface="华文楷体"/>
                  <a:cs typeface="华文楷体"/>
                </a:rPr>
                <a:t>电偶极子</a:t>
              </a:r>
            </a:p>
          </p:txBody>
        </p:sp>
        <p:sp>
          <p:nvSpPr>
            <p:cNvPr id="19505" name="Text Box 87"/>
            <p:cNvSpPr txBox="1">
              <a:spLocks noChangeArrowheads="1"/>
            </p:cNvSpPr>
            <p:nvPr/>
          </p:nvSpPr>
          <p:spPr bwMode="auto">
            <a:xfrm>
              <a:off x="3590" y="390"/>
              <a:ext cx="272" cy="272"/>
            </a:xfrm>
            <a:prstGeom prst="rect">
              <a:avLst/>
            </a:prstGeom>
            <a:noFill/>
            <a:ln w="9525">
              <a:noFill/>
              <a:miter lim="800000"/>
              <a:headEnd/>
              <a:tailEnd/>
            </a:ln>
          </p:spPr>
          <p:txBody>
            <a:bodyPr/>
            <a:lstStyle/>
            <a:p>
              <a:pPr algn="just"/>
              <a:r>
                <a:rPr lang="en-US" altLang="zh-CN" b="1">
                  <a:solidFill>
                    <a:srgbClr val="FF0000"/>
                  </a:solidFill>
                </a:rPr>
                <a:t>z</a:t>
              </a:r>
              <a:endParaRPr lang="en-US" altLang="zh-CN" b="1">
                <a:solidFill>
                  <a:srgbClr val="FF0000"/>
                </a:solidFill>
                <a:ea typeface="幼圆" pitchFamily="49" charset="-122"/>
              </a:endParaRPr>
            </a:p>
          </p:txBody>
        </p:sp>
        <p:sp>
          <p:nvSpPr>
            <p:cNvPr id="19506" name="Line 90"/>
            <p:cNvSpPr>
              <a:spLocks noChangeShapeType="1"/>
            </p:cNvSpPr>
            <p:nvPr/>
          </p:nvSpPr>
          <p:spPr bwMode="auto">
            <a:xfrm flipH="1" flipV="1">
              <a:off x="3605" y="526"/>
              <a:ext cx="2" cy="1394"/>
            </a:xfrm>
            <a:prstGeom prst="line">
              <a:avLst/>
            </a:prstGeom>
            <a:noFill/>
            <a:ln w="25400">
              <a:solidFill>
                <a:srgbClr val="0000FF"/>
              </a:solidFill>
              <a:round/>
              <a:headEnd/>
              <a:tailEnd type="triangle" w="sm" len="lg"/>
            </a:ln>
          </p:spPr>
          <p:txBody>
            <a:bodyPr/>
            <a:lstStyle/>
            <a:p>
              <a:endParaRPr lang="zh-CN" altLang="en-US"/>
            </a:p>
          </p:txBody>
        </p:sp>
        <p:sp>
          <p:nvSpPr>
            <p:cNvPr id="19507" name="Oval 91"/>
            <p:cNvSpPr>
              <a:spLocks noChangeArrowheads="1"/>
            </p:cNvSpPr>
            <p:nvPr/>
          </p:nvSpPr>
          <p:spPr bwMode="auto">
            <a:xfrm>
              <a:off x="3536" y="889"/>
              <a:ext cx="136" cy="136"/>
            </a:xfrm>
            <a:prstGeom prst="ellipse">
              <a:avLst/>
            </a:prstGeom>
            <a:gradFill rotWithShape="1">
              <a:gsLst>
                <a:gs pos="0">
                  <a:srgbClr val="5C2500"/>
                </a:gs>
                <a:gs pos="100000">
                  <a:srgbClr val="FF6600"/>
                </a:gs>
              </a:gsLst>
              <a:lin ang="18900000" scaled="1"/>
            </a:gradFill>
            <a:ln w="9525">
              <a:noFill/>
              <a:round/>
              <a:headEnd/>
              <a:tailEnd/>
            </a:ln>
          </p:spPr>
          <p:txBody>
            <a:bodyPr wrap="none" anchor="ctr">
              <a:spAutoFit/>
            </a:bodyPr>
            <a:lstStyle/>
            <a:p>
              <a:endParaRPr lang="zh-CN" altLang="en-US">
                <a:ea typeface="黑体" pitchFamily="49" charset="-122"/>
              </a:endParaRPr>
            </a:p>
          </p:txBody>
        </p:sp>
        <p:sp>
          <p:nvSpPr>
            <p:cNvPr id="570460" name="Oval 92"/>
            <p:cNvSpPr>
              <a:spLocks noChangeArrowheads="1"/>
            </p:cNvSpPr>
            <p:nvPr/>
          </p:nvSpPr>
          <p:spPr bwMode="auto">
            <a:xfrm>
              <a:off x="3536" y="1388"/>
              <a:ext cx="136" cy="136"/>
            </a:xfrm>
            <a:prstGeom prst="ellipse">
              <a:avLst/>
            </a:prstGeom>
            <a:gradFill rotWithShape="1">
              <a:gsLst>
                <a:gs pos="0">
                  <a:schemeClr val="hlink">
                    <a:gamma/>
                    <a:shade val="36078"/>
                    <a:invGamma/>
                  </a:schemeClr>
                </a:gs>
                <a:gs pos="100000">
                  <a:schemeClr val="hlink"/>
                </a:gs>
              </a:gsLst>
              <a:lin ang="18900000" scaled="1"/>
            </a:gradFill>
            <a:ln w="9525">
              <a:noFill/>
              <a:round/>
              <a:headEnd/>
              <a:tailEnd/>
            </a:ln>
            <a:effectLst/>
          </p:spPr>
          <p:txBody>
            <a:bodyPr wrap="none" anchor="ctr">
              <a:spAutoFit/>
            </a:bodyPr>
            <a:lstStyle/>
            <a:p>
              <a:pPr>
                <a:defRPr/>
              </a:pPr>
              <a:endParaRPr lang="zh-CN" altLang="en-US">
                <a:ea typeface="黑体" pitchFamily="49" charset="-122"/>
              </a:endParaRPr>
            </a:p>
          </p:txBody>
        </p:sp>
        <p:sp>
          <p:nvSpPr>
            <p:cNvPr id="19509" name="Text Box 94"/>
            <p:cNvSpPr txBox="1">
              <a:spLocks noChangeArrowheads="1"/>
            </p:cNvSpPr>
            <p:nvPr/>
          </p:nvSpPr>
          <p:spPr bwMode="auto">
            <a:xfrm>
              <a:off x="3560" y="1071"/>
              <a:ext cx="272" cy="272"/>
            </a:xfrm>
            <a:prstGeom prst="rect">
              <a:avLst/>
            </a:prstGeom>
            <a:noFill/>
            <a:ln w="9525">
              <a:noFill/>
              <a:miter lim="800000"/>
              <a:headEnd/>
              <a:tailEnd/>
            </a:ln>
          </p:spPr>
          <p:txBody>
            <a:bodyPr/>
            <a:lstStyle/>
            <a:p>
              <a:pPr algn="just"/>
              <a:r>
                <a:rPr lang="en-US" altLang="zh-CN" b="1">
                  <a:solidFill>
                    <a:srgbClr val="FF0000"/>
                  </a:solidFill>
                </a:rPr>
                <a:t>o</a:t>
              </a:r>
              <a:endParaRPr lang="en-US" altLang="zh-CN" b="1">
                <a:solidFill>
                  <a:srgbClr val="FF0000"/>
                </a:solidFill>
                <a:ea typeface="幼圆" pitchFamily="49" charset="-122"/>
              </a:endParaRPr>
            </a:p>
          </p:txBody>
        </p:sp>
        <p:sp>
          <p:nvSpPr>
            <p:cNvPr id="19510" name="Text Box 95"/>
            <p:cNvSpPr txBox="1">
              <a:spLocks noChangeArrowheads="1"/>
            </p:cNvSpPr>
            <p:nvPr/>
          </p:nvSpPr>
          <p:spPr bwMode="auto">
            <a:xfrm>
              <a:off x="3352" y="1070"/>
              <a:ext cx="272" cy="272"/>
            </a:xfrm>
            <a:prstGeom prst="rect">
              <a:avLst/>
            </a:prstGeom>
            <a:noFill/>
            <a:ln w="9525">
              <a:noFill/>
              <a:miter lim="800000"/>
              <a:headEnd/>
              <a:tailEnd/>
            </a:ln>
          </p:spPr>
          <p:txBody>
            <a:bodyPr/>
            <a:lstStyle/>
            <a:p>
              <a:pPr algn="just"/>
              <a:r>
                <a:rPr lang="en-US" altLang="zh-CN" b="1" i="1">
                  <a:solidFill>
                    <a:srgbClr val="FF0000"/>
                  </a:solidFill>
                </a:rPr>
                <a:t>l</a:t>
              </a:r>
              <a:endParaRPr lang="en-US" altLang="zh-CN" b="1" i="1">
                <a:solidFill>
                  <a:srgbClr val="FF0000"/>
                </a:solidFill>
                <a:ea typeface="幼圆" pitchFamily="49" charset="-122"/>
              </a:endParaRPr>
            </a:p>
          </p:txBody>
        </p:sp>
        <p:sp>
          <p:nvSpPr>
            <p:cNvPr id="19511" name="Line 98"/>
            <p:cNvSpPr>
              <a:spLocks noChangeShapeType="1"/>
            </p:cNvSpPr>
            <p:nvPr/>
          </p:nvSpPr>
          <p:spPr bwMode="auto">
            <a:xfrm>
              <a:off x="3568" y="1455"/>
              <a:ext cx="68" cy="0"/>
            </a:xfrm>
            <a:prstGeom prst="line">
              <a:avLst/>
            </a:prstGeom>
            <a:noFill/>
            <a:ln w="22225">
              <a:solidFill>
                <a:schemeClr val="bg1"/>
              </a:solidFill>
              <a:round/>
              <a:headEnd/>
              <a:tailEnd/>
            </a:ln>
          </p:spPr>
          <p:txBody>
            <a:bodyPr>
              <a:spAutoFit/>
            </a:bodyPr>
            <a:lstStyle/>
            <a:p>
              <a:endParaRPr lang="zh-CN" altLang="en-US"/>
            </a:p>
          </p:txBody>
        </p:sp>
        <p:grpSp>
          <p:nvGrpSpPr>
            <p:cNvPr id="19512" name="Group 101"/>
            <p:cNvGrpSpPr>
              <a:grpSpLocks/>
            </p:cNvGrpSpPr>
            <p:nvPr/>
          </p:nvGrpSpPr>
          <p:grpSpPr bwMode="auto">
            <a:xfrm>
              <a:off x="3568" y="918"/>
              <a:ext cx="68" cy="68"/>
              <a:chOff x="2661" y="3323"/>
              <a:chExt cx="68" cy="68"/>
            </a:xfrm>
          </p:grpSpPr>
          <p:sp>
            <p:nvSpPr>
              <p:cNvPr id="19514" name="Line 99"/>
              <p:cNvSpPr>
                <a:spLocks noChangeShapeType="1"/>
              </p:cNvSpPr>
              <p:nvPr/>
            </p:nvSpPr>
            <p:spPr bwMode="auto">
              <a:xfrm>
                <a:off x="2661" y="3361"/>
                <a:ext cx="68" cy="0"/>
              </a:xfrm>
              <a:prstGeom prst="line">
                <a:avLst/>
              </a:prstGeom>
              <a:noFill/>
              <a:ln w="22225">
                <a:solidFill>
                  <a:schemeClr val="bg1"/>
                </a:solidFill>
                <a:round/>
                <a:headEnd/>
                <a:tailEnd/>
              </a:ln>
            </p:spPr>
            <p:txBody>
              <a:bodyPr>
                <a:spAutoFit/>
              </a:bodyPr>
              <a:lstStyle/>
              <a:p>
                <a:endParaRPr lang="zh-CN" altLang="en-US"/>
              </a:p>
            </p:txBody>
          </p:sp>
          <p:sp>
            <p:nvSpPr>
              <p:cNvPr id="19515" name="Line 100"/>
              <p:cNvSpPr>
                <a:spLocks noChangeShapeType="1"/>
              </p:cNvSpPr>
              <p:nvPr/>
            </p:nvSpPr>
            <p:spPr bwMode="auto">
              <a:xfrm rot="5400000">
                <a:off x="2662" y="3357"/>
                <a:ext cx="68" cy="0"/>
              </a:xfrm>
              <a:prstGeom prst="line">
                <a:avLst/>
              </a:prstGeom>
              <a:noFill/>
              <a:ln w="22225">
                <a:solidFill>
                  <a:schemeClr val="bg1"/>
                </a:solidFill>
                <a:round/>
                <a:headEnd/>
                <a:tailEnd/>
              </a:ln>
            </p:spPr>
            <p:txBody>
              <a:bodyPr>
                <a:spAutoFit/>
              </a:bodyPr>
              <a:lstStyle/>
              <a:p>
                <a:endParaRPr lang="zh-CN" altLang="en-US"/>
              </a:p>
            </p:txBody>
          </p:sp>
        </p:grpSp>
        <p:sp>
          <p:nvSpPr>
            <p:cNvPr id="19513" name="Text Box 102"/>
            <p:cNvSpPr txBox="1">
              <a:spLocks noChangeArrowheads="1"/>
            </p:cNvSpPr>
            <p:nvPr/>
          </p:nvSpPr>
          <p:spPr bwMode="auto">
            <a:xfrm>
              <a:off x="3547" y="1428"/>
              <a:ext cx="409" cy="187"/>
            </a:xfrm>
            <a:prstGeom prst="rect">
              <a:avLst/>
            </a:prstGeom>
            <a:noFill/>
            <a:ln w="9525">
              <a:noFill/>
              <a:miter lim="800000"/>
              <a:headEnd/>
              <a:tailEnd/>
            </a:ln>
          </p:spPr>
          <p:txBody>
            <a:bodyPr/>
            <a:lstStyle/>
            <a:p>
              <a:pPr algn="just"/>
              <a:r>
                <a:rPr lang="zh-CN" altLang="en-US" sz="1400" b="1" i="1">
                  <a:solidFill>
                    <a:srgbClr val="FF0000"/>
                  </a:solidFill>
                </a:rPr>
                <a:t>－</a:t>
              </a:r>
              <a:r>
                <a:rPr lang="en-US" altLang="zh-CN" sz="2000" b="1" i="1">
                  <a:solidFill>
                    <a:srgbClr val="FF0000"/>
                  </a:solidFill>
                </a:rPr>
                <a:t>q</a:t>
              </a:r>
              <a:endParaRPr lang="en-US" altLang="zh-CN" sz="2000" b="1">
                <a:solidFill>
                  <a:srgbClr val="FF0000"/>
                </a:solidFill>
                <a:ea typeface="幼圆" pitchFamily="49" charset="-122"/>
              </a:endParaRPr>
            </a:p>
          </p:txBody>
        </p:sp>
      </p:grpSp>
      <p:grpSp>
        <p:nvGrpSpPr>
          <p:cNvPr id="19468" name="Group 158"/>
          <p:cNvGrpSpPr>
            <a:grpSpLocks/>
          </p:cNvGrpSpPr>
          <p:nvPr/>
        </p:nvGrpSpPr>
        <p:grpSpPr bwMode="auto">
          <a:xfrm>
            <a:off x="5457825" y="2765722"/>
            <a:ext cx="3143915" cy="3284205"/>
            <a:chOff x="748" y="1842"/>
            <a:chExt cx="2188" cy="2223"/>
          </a:xfrm>
        </p:grpSpPr>
        <p:grpSp>
          <p:nvGrpSpPr>
            <p:cNvPr id="19470" name="Group 147"/>
            <p:cNvGrpSpPr>
              <a:grpSpLocks/>
            </p:cNvGrpSpPr>
            <p:nvPr/>
          </p:nvGrpSpPr>
          <p:grpSpPr bwMode="auto">
            <a:xfrm>
              <a:off x="748" y="1842"/>
              <a:ext cx="2132" cy="2018"/>
              <a:chOff x="748" y="1888"/>
              <a:chExt cx="2066" cy="2018"/>
            </a:xfrm>
          </p:grpSpPr>
          <p:graphicFrame>
            <p:nvGraphicFramePr>
              <p:cNvPr id="19459" name="Object 3"/>
              <p:cNvGraphicFramePr>
                <a:graphicFrameLocks noChangeAspect="1"/>
              </p:cNvGraphicFramePr>
              <p:nvPr/>
            </p:nvGraphicFramePr>
            <p:xfrm>
              <a:off x="748" y="1888"/>
              <a:ext cx="2066" cy="2018"/>
            </p:xfrm>
            <a:graphic>
              <a:graphicData uri="http://schemas.openxmlformats.org/presentationml/2006/ole">
                <p:oleObj spid="_x0000_s19459" name="位图图像" r:id="rId8" imgW="2316681" imgH="2270957" progId="PBrush">
                  <p:embed/>
                </p:oleObj>
              </a:graphicData>
            </a:graphic>
          </p:graphicFrame>
          <p:grpSp>
            <p:nvGrpSpPr>
              <p:cNvPr id="19480" name="Group 143"/>
              <p:cNvGrpSpPr>
                <a:grpSpLocks/>
              </p:cNvGrpSpPr>
              <p:nvPr/>
            </p:nvGrpSpPr>
            <p:grpSpPr bwMode="auto">
              <a:xfrm>
                <a:off x="1693" y="2878"/>
                <a:ext cx="136" cy="136"/>
                <a:chOff x="3990" y="3203"/>
                <a:chExt cx="136" cy="136"/>
              </a:xfrm>
            </p:grpSpPr>
            <p:sp>
              <p:nvSpPr>
                <p:cNvPr id="570503" name="Oval 135"/>
                <p:cNvSpPr>
                  <a:spLocks noChangeArrowheads="1"/>
                </p:cNvSpPr>
                <p:nvPr/>
              </p:nvSpPr>
              <p:spPr bwMode="auto">
                <a:xfrm>
                  <a:off x="4000" y="3203"/>
                  <a:ext cx="137" cy="136"/>
                </a:xfrm>
                <a:prstGeom prst="ellipse">
                  <a:avLst/>
                </a:prstGeom>
                <a:gradFill rotWithShape="1">
                  <a:gsLst>
                    <a:gs pos="0">
                      <a:schemeClr val="hlink">
                        <a:gamma/>
                        <a:shade val="36078"/>
                        <a:invGamma/>
                      </a:schemeClr>
                    </a:gs>
                    <a:gs pos="100000">
                      <a:schemeClr val="hlink"/>
                    </a:gs>
                  </a:gsLst>
                  <a:lin ang="18900000" scaled="1"/>
                </a:gradFill>
                <a:ln w="9525">
                  <a:noFill/>
                  <a:round/>
                  <a:headEnd/>
                  <a:tailEnd/>
                </a:ln>
                <a:effectLst/>
              </p:spPr>
              <p:txBody>
                <a:bodyPr wrap="none" anchor="ctr">
                  <a:spAutoFit/>
                </a:bodyPr>
                <a:lstStyle/>
                <a:p>
                  <a:pPr>
                    <a:defRPr/>
                  </a:pPr>
                  <a:endParaRPr lang="zh-CN" altLang="en-US">
                    <a:ea typeface="黑体" pitchFamily="49" charset="-122"/>
                  </a:endParaRPr>
                </a:p>
              </p:txBody>
            </p:sp>
            <p:sp>
              <p:nvSpPr>
                <p:cNvPr id="19487" name="Line 138"/>
                <p:cNvSpPr>
                  <a:spLocks noChangeShapeType="1"/>
                </p:cNvSpPr>
                <p:nvPr/>
              </p:nvSpPr>
              <p:spPr bwMode="auto">
                <a:xfrm>
                  <a:off x="4022" y="3270"/>
                  <a:ext cx="68" cy="0"/>
                </a:xfrm>
                <a:prstGeom prst="line">
                  <a:avLst/>
                </a:prstGeom>
                <a:noFill/>
                <a:ln w="22225">
                  <a:solidFill>
                    <a:schemeClr val="bg1"/>
                  </a:solidFill>
                  <a:round/>
                  <a:headEnd/>
                  <a:tailEnd/>
                </a:ln>
              </p:spPr>
              <p:txBody>
                <a:bodyPr>
                  <a:spAutoFit/>
                </a:bodyPr>
                <a:lstStyle/>
                <a:p>
                  <a:endParaRPr lang="zh-CN" altLang="en-US"/>
                </a:p>
              </p:txBody>
            </p:sp>
          </p:grpSp>
          <p:grpSp>
            <p:nvGrpSpPr>
              <p:cNvPr id="19481" name="Group 144"/>
              <p:cNvGrpSpPr>
                <a:grpSpLocks/>
              </p:cNvGrpSpPr>
              <p:nvPr/>
            </p:nvGrpSpPr>
            <p:grpSpPr bwMode="auto">
              <a:xfrm>
                <a:off x="1693" y="2696"/>
                <a:ext cx="136" cy="136"/>
                <a:chOff x="3990" y="2704"/>
                <a:chExt cx="136" cy="136"/>
              </a:xfrm>
            </p:grpSpPr>
            <p:sp>
              <p:nvSpPr>
                <p:cNvPr id="19482" name="Oval 134"/>
                <p:cNvSpPr>
                  <a:spLocks noChangeArrowheads="1"/>
                </p:cNvSpPr>
                <p:nvPr/>
              </p:nvSpPr>
              <p:spPr bwMode="auto">
                <a:xfrm>
                  <a:off x="3990" y="2704"/>
                  <a:ext cx="136" cy="136"/>
                </a:xfrm>
                <a:prstGeom prst="ellipse">
                  <a:avLst/>
                </a:prstGeom>
                <a:gradFill rotWithShape="1">
                  <a:gsLst>
                    <a:gs pos="0">
                      <a:srgbClr val="5C2500"/>
                    </a:gs>
                    <a:gs pos="100000">
                      <a:srgbClr val="FF6600"/>
                    </a:gs>
                  </a:gsLst>
                  <a:lin ang="18900000" scaled="1"/>
                </a:gradFill>
                <a:ln w="9525">
                  <a:noFill/>
                  <a:round/>
                  <a:headEnd/>
                  <a:tailEnd/>
                </a:ln>
              </p:spPr>
              <p:txBody>
                <a:bodyPr wrap="none" anchor="ctr">
                  <a:spAutoFit/>
                </a:bodyPr>
                <a:lstStyle/>
                <a:p>
                  <a:endParaRPr lang="zh-CN" altLang="en-US">
                    <a:ea typeface="黑体" pitchFamily="49" charset="-122"/>
                  </a:endParaRPr>
                </a:p>
              </p:txBody>
            </p:sp>
            <p:grpSp>
              <p:nvGrpSpPr>
                <p:cNvPr id="19483" name="Group 139"/>
                <p:cNvGrpSpPr>
                  <a:grpSpLocks/>
                </p:cNvGrpSpPr>
                <p:nvPr/>
              </p:nvGrpSpPr>
              <p:grpSpPr bwMode="auto">
                <a:xfrm>
                  <a:off x="4022" y="2733"/>
                  <a:ext cx="68" cy="68"/>
                  <a:chOff x="2661" y="3323"/>
                  <a:chExt cx="68" cy="68"/>
                </a:xfrm>
              </p:grpSpPr>
              <p:sp>
                <p:nvSpPr>
                  <p:cNvPr id="19484" name="Line 140"/>
                  <p:cNvSpPr>
                    <a:spLocks noChangeShapeType="1"/>
                  </p:cNvSpPr>
                  <p:nvPr/>
                </p:nvSpPr>
                <p:spPr bwMode="auto">
                  <a:xfrm>
                    <a:off x="2661" y="3361"/>
                    <a:ext cx="68" cy="0"/>
                  </a:xfrm>
                  <a:prstGeom prst="line">
                    <a:avLst/>
                  </a:prstGeom>
                  <a:noFill/>
                  <a:ln w="22225">
                    <a:solidFill>
                      <a:schemeClr val="bg1"/>
                    </a:solidFill>
                    <a:round/>
                    <a:headEnd/>
                    <a:tailEnd/>
                  </a:ln>
                </p:spPr>
                <p:txBody>
                  <a:bodyPr>
                    <a:spAutoFit/>
                  </a:bodyPr>
                  <a:lstStyle/>
                  <a:p>
                    <a:endParaRPr lang="zh-CN" altLang="en-US"/>
                  </a:p>
                </p:txBody>
              </p:sp>
              <p:sp>
                <p:nvSpPr>
                  <p:cNvPr id="19485" name="Line 141"/>
                  <p:cNvSpPr>
                    <a:spLocks noChangeShapeType="1"/>
                  </p:cNvSpPr>
                  <p:nvPr/>
                </p:nvSpPr>
                <p:spPr bwMode="auto">
                  <a:xfrm rot="5400000">
                    <a:off x="2662" y="3357"/>
                    <a:ext cx="68" cy="0"/>
                  </a:xfrm>
                  <a:prstGeom prst="line">
                    <a:avLst/>
                  </a:prstGeom>
                  <a:noFill/>
                  <a:ln w="22225">
                    <a:solidFill>
                      <a:schemeClr val="bg1"/>
                    </a:solidFill>
                    <a:round/>
                    <a:headEnd/>
                    <a:tailEnd/>
                  </a:ln>
                </p:spPr>
                <p:txBody>
                  <a:bodyPr>
                    <a:spAutoFit/>
                  </a:bodyPr>
                  <a:lstStyle/>
                  <a:p>
                    <a:endParaRPr lang="zh-CN" altLang="en-US"/>
                  </a:p>
                </p:txBody>
              </p:sp>
            </p:grpSp>
          </p:grpSp>
        </p:grpSp>
        <p:sp>
          <p:nvSpPr>
            <p:cNvPr id="19471" name="Text Box 148"/>
            <p:cNvSpPr txBox="1">
              <a:spLocks noChangeArrowheads="1"/>
            </p:cNvSpPr>
            <p:nvPr/>
          </p:nvSpPr>
          <p:spPr bwMode="auto">
            <a:xfrm>
              <a:off x="1111" y="3838"/>
              <a:ext cx="1361" cy="187"/>
            </a:xfrm>
            <a:prstGeom prst="rect">
              <a:avLst/>
            </a:prstGeom>
            <a:noFill/>
            <a:ln w="9525">
              <a:noFill/>
              <a:miter lim="800000"/>
              <a:headEnd/>
              <a:tailEnd/>
            </a:ln>
          </p:spPr>
          <p:txBody>
            <a:bodyPr/>
            <a:lstStyle/>
            <a:p>
              <a:pPr algn="ctr"/>
              <a:r>
                <a:rPr lang="zh-CN" altLang="en-US" sz="1800" b="1">
                  <a:solidFill>
                    <a:srgbClr val="006600"/>
                  </a:solidFill>
                  <a:latin typeface="华文楷体"/>
                  <a:ea typeface="华文楷体"/>
                  <a:cs typeface="华文楷体"/>
                </a:rPr>
                <a:t>电偶极子的场图</a:t>
              </a:r>
            </a:p>
          </p:txBody>
        </p:sp>
        <p:sp>
          <p:nvSpPr>
            <p:cNvPr id="19472" name="Rectangle 149"/>
            <p:cNvSpPr>
              <a:spLocks noChangeArrowheads="1"/>
            </p:cNvSpPr>
            <p:nvPr/>
          </p:nvSpPr>
          <p:spPr bwMode="auto">
            <a:xfrm>
              <a:off x="2246" y="3566"/>
              <a:ext cx="589" cy="227"/>
            </a:xfrm>
            <a:prstGeom prst="rect">
              <a:avLst/>
            </a:prstGeom>
            <a:solidFill>
              <a:schemeClr val="bg1"/>
            </a:solidFill>
            <a:ln w="9525">
              <a:noFill/>
              <a:miter lim="800000"/>
              <a:headEnd/>
              <a:tailEnd/>
            </a:ln>
          </p:spPr>
          <p:txBody>
            <a:bodyPr wrap="none" anchor="ctr">
              <a:spAutoFit/>
            </a:bodyPr>
            <a:lstStyle/>
            <a:p>
              <a:endParaRPr lang="zh-CN" altLang="en-US">
                <a:ea typeface="黑体" pitchFamily="49" charset="-122"/>
              </a:endParaRPr>
            </a:p>
          </p:txBody>
        </p:sp>
        <p:grpSp>
          <p:nvGrpSpPr>
            <p:cNvPr id="19473" name="Group 153"/>
            <p:cNvGrpSpPr>
              <a:grpSpLocks/>
            </p:cNvGrpSpPr>
            <p:nvPr/>
          </p:nvGrpSpPr>
          <p:grpSpPr bwMode="auto">
            <a:xfrm>
              <a:off x="2200" y="3651"/>
              <a:ext cx="736" cy="187"/>
              <a:chOff x="2200" y="3651"/>
              <a:chExt cx="736" cy="187"/>
            </a:xfrm>
          </p:grpSpPr>
          <p:sp>
            <p:nvSpPr>
              <p:cNvPr id="19478" name="Text Box 150"/>
              <p:cNvSpPr txBox="1">
                <a:spLocks noChangeArrowheads="1"/>
              </p:cNvSpPr>
              <p:nvPr/>
            </p:nvSpPr>
            <p:spPr bwMode="auto">
              <a:xfrm>
                <a:off x="2347" y="3651"/>
                <a:ext cx="589" cy="187"/>
              </a:xfrm>
              <a:prstGeom prst="rect">
                <a:avLst/>
              </a:prstGeom>
              <a:noFill/>
              <a:ln w="9525">
                <a:noFill/>
                <a:miter lim="800000"/>
                <a:headEnd/>
                <a:tailEnd/>
              </a:ln>
            </p:spPr>
            <p:txBody>
              <a:bodyPr/>
              <a:lstStyle/>
              <a:p>
                <a:r>
                  <a:rPr lang="zh-CN" altLang="en-US" sz="1400" b="1">
                    <a:solidFill>
                      <a:srgbClr val="0000CC"/>
                    </a:solidFill>
                    <a:ea typeface="黑体" pitchFamily="49" charset="-122"/>
                  </a:rPr>
                  <a:t>等位线</a:t>
                </a:r>
              </a:p>
            </p:txBody>
          </p:sp>
          <p:sp>
            <p:nvSpPr>
              <p:cNvPr id="19479" name="Line 151"/>
              <p:cNvSpPr>
                <a:spLocks noChangeShapeType="1"/>
              </p:cNvSpPr>
              <p:nvPr/>
            </p:nvSpPr>
            <p:spPr bwMode="auto">
              <a:xfrm>
                <a:off x="2200" y="3793"/>
                <a:ext cx="182" cy="0"/>
              </a:xfrm>
              <a:prstGeom prst="line">
                <a:avLst/>
              </a:prstGeom>
              <a:noFill/>
              <a:ln w="22225">
                <a:solidFill>
                  <a:srgbClr val="0000FF"/>
                </a:solidFill>
                <a:prstDash val="sysDot"/>
                <a:round/>
                <a:headEnd/>
                <a:tailEnd/>
              </a:ln>
            </p:spPr>
            <p:txBody>
              <a:bodyPr>
                <a:spAutoFit/>
              </a:bodyPr>
              <a:lstStyle/>
              <a:p>
                <a:endParaRPr lang="zh-CN" altLang="en-US"/>
              </a:p>
            </p:txBody>
          </p:sp>
        </p:grpSp>
        <p:grpSp>
          <p:nvGrpSpPr>
            <p:cNvPr id="19474" name="Group 154"/>
            <p:cNvGrpSpPr>
              <a:grpSpLocks/>
            </p:cNvGrpSpPr>
            <p:nvPr/>
          </p:nvGrpSpPr>
          <p:grpSpPr bwMode="auto">
            <a:xfrm>
              <a:off x="2200" y="3505"/>
              <a:ext cx="736" cy="187"/>
              <a:chOff x="2200" y="3651"/>
              <a:chExt cx="736" cy="187"/>
            </a:xfrm>
          </p:grpSpPr>
          <p:sp>
            <p:nvSpPr>
              <p:cNvPr id="19476" name="Text Box 155"/>
              <p:cNvSpPr txBox="1">
                <a:spLocks noChangeArrowheads="1"/>
              </p:cNvSpPr>
              <p:nvPr/>
            </p:nvSpPr>
            <p:spPr bwMode="auto">
              <a:xfrm>
                <a:off x="2347" y="3651"/>
                <a:ext cx="589" cy="187"/>
              </a:xfrm>
              <a:prstGeom prst="rect">
                <a:avLst/>
              </a:prstGeom>
              <a:noFill/>
              <a:ln w="9525">
                <a:noFill/>
                <a:miter lim="800000"/>
                <a:headEnd/>
                <a:tailEnd/>
              </a:ln>
            </p:spPr>
            <p:txBody>
              <a:bodyPr/>
              <a:lstStyle/>
              <a:p>
                <a:r>
                  <a:rPr lang="zh-CN" altLang="en-US" sz="1400" b="1" dirty="0">
                    <a:solidFill>
                      <a:srgbClr val="FF0000"/>
                    </a:solidFill>
                    <a:ea typeface="黑体" pitchFamily="49" charset="-122"/>
                  </a:rPr>
                  <a:t>电场线</a:t>
                </a:r>
              </a:p>
            </p:txBody>
          </p:sp>
          <p:sp>
            <p:nvSpPr>
              <p:cNvPr id="19477" name="Line 156"/>
              <p:cNvSpPr>
                <a:spLocks noChangeShapeType="1"/>
              </p:cNvSpPr>
              <p:nvPr/>
            </p:nvSpPr>
            <p:spPr bwMode="auto">
              <a:xfrm>
                <a:off x="2200" y="3793"/>
                <a:ext cx="182" cy="0"/>
              </a:xfrm>
              <a:prstGeom prst="line">
                <a:avLst/>
              </a:prstGeom>
              <a:noFill/>
              <a:ln w="22225">
                <a:solidFill>
                  <a:srgbClr val="FF0000"/>
                </a:solidFill>
                <a:round/>
                <a:headEnd/>
                <a:tailEnd/>
              </a:ln>
            </p:spPr>
            <p:txBody>
              <a:bodyPr>
                <a:spAutoFit/>
              </a:bodyPr>
              <a:lstStyle/>
              <a:p>
                <a:endParaRPr lang="zh-CN" altLang="en-US"/>
              </a:p>
            </p:txBody>
          </p:sp>
        </p:grpSp>
        <p:sp>
          <p:nvSpPr>
            <p:cNvPr id="19475" name="Rectangle 157"/>
            <p:cNvSpPr>
              <a:spLocks noChangeArrowheads="1"/>
            </p:cNvSpPr>
            <p:nvPr/>
          </p:nvSpPr>
          <p:spPr bwMode="auto">
            <a:xfrm>
              <a:off x="748" y="1842"/>
              <a:ext cx="2132" cy="2223"/>
            </a:xfrm>
            <a:prstGeom prst="rect">
              <a:avLst/>
            </a:prstGeom>
            <a:noFill/>
            <a:ln w="9525">
              <a:solidFill>
                <a:srgbClr val="FF0000"/>
              </a:solidFill>
              <a:miter lim="800000"/>
              <a:headEnd/>
              <a:tailEnd/>
            </a:ln>
          </p:spPr>
          <p:txBody>
            <a:bodyPr wrap="none" anchor="ctr">
              <a:spAutoFit/>
            </a:bodyPr>
            <a:lstStyle/>
            <a:p>
              <a:endParaRPr lang="zh-CN" altLang="en-US">
                <a:ea typeface="黑体" pitchFamily="49" charset="-122"/>
              </a:endParaRPr>
            </a:p>
          </p:txBody>
        </p:sp>
      </p:grpSp>
      <p:sp>
        <p:nvSpPr>
          <p:cNvPr id="19469" name="Rectangle 159"/>
          <p:cNvSpPr>
            <a:spLocks noChangeArrowheads="1"/>
          </p:cNvSpPr>
          <p:nvPr/>
        </p:nvSpPr>
        <p:spPr bwMode="auto">
          <a:xfrm>
            <a:off x="250825" y="920750"/>
            <a:ext cx="8713788" cy="892175"/>
          </a:xfrm>
          <a:prstGeom prst="rect">
            <a:avLst/>
          </a:prstGeom>
          <a:noFill/>
          <a:ln w="9525">
            <a:noFill/>
            <a:miter lim="800000"/>
            <a:headEnd/>
            <a:tailEnd/>
          </a:ln>
        </p:spPr>
        <p:txBody>
          <a:bodyPr anchor="ctr">
            <a:spAutoFit/>
          </a:bodyPr>
          <a:lstStyle/>
          <a:p>
            <a:pPr fontAlgn="ctr">
              <a:lnSpc>
                <a:spcPct val="130000"/>
              </a:lnSpc>
            </a:pPr>
            <a:r>
              <a:rPr lang="en-US" altLang="zh-CN" sz="2000" b="1" dirty="0">
                <a:solidFill>
                  <a:srgbClr val="0000CC"/>
                </a:solidFill>
                <a:latin typeface="楷体_GB2312"/>
                <a:ea typeface="黑体" pitchFamily="49" charset="-122"/>
                <a:cs typeface="Times New Roman" pitchFamily="18" charset="0"/>
              </a:rPr>
              <a:t>    </a:t>
            </a:r>
            <a:r>
              <a:rPr lang="zh-CN" altLang="en-US" sz="2000" b="1" dirty="0">
                <a:solidFill>
                  <a:srgbClr val="0000CC"/>
                </a:solidFill>
                <a:latin typeface="楷体_GB2312"/>
                <a:ea typeface="黑体" pitchFamily="49" charset="-122"/>
                <a:cs typeface="Times New Roman" pitchFamily="18" charset="0"/>
              </a:rPr>
              <a:t>电偶极子是由</a:t>
            </a:r>
            <a:r>
              <a:rPr lang="zh-CN" altLang="en-US" sz="2000" b="1" dirty="0">
                <a:solidFill>
                  <a:srgbClr val="FF3399"/>
                </a:solidFill>
                <a:latin typeface="楷体_GB2312"/>
                <a:ea typeface="黑体" pitchFamily="49" charset="-122"/>
                <a:cs typeface="Times New Roman" pitchFamily="18" charset="0"/>
              </a:rPr>
              <a:t>相距很近、带等值异号的两个点电荷</a:t>
            </a:r>
            <a:r>
              <a:rPr lang="zh-CN" altLang="en-US" sz="2000" b="1" dirty="0">
                <a:solidFill>
                  <a:srgbClr val="0000CC"/>
                </a:solidFill>
                <a:latin typeface="楷体_GB2312"/>
                <a:ea typeface="黑体" pitchFamily="49" charset="-122"/>
                <a:cs typeface="Times New Roman" pitchFamily="18" charset="0"/>
              </a:rPr>
              <a:t>组成的电荷系统，其远区电场强度为   </a:t>
            </a:r>
            <a:r>
              <a:rPr lang="zh-CN" altLang="en-US" sz="2000" b="1" dirty="0">
                <a:solidFill>
                  <a:srgbClr val="0070C0"/>
                </a:solidFill>
                <a:latin typeface="幼圆" pitchFamily="49" charset="-122"/>
                <a:ea typeface="幼圆" pitchFamily="49" charset="-122"/>
                <a:cs typeface="Times New Roman" pitchFamily="18" charset="0"/>
              </a:rPr>
              <a:t>（教材 </a:t>
            </a:r>
            <a:r>
              <a:rPr lang="en-US" altLang="zh-CN" sz="2000" b="1" dirty="0" smtClean="0">
                <a:solidFill>
                  <a:srgbClr val="0070C0"/>
                </a:solidFill>
                <a:latin typeface="幼圆" pitchFamily="49" charset="-122"/>
                <a:ea typeface="幼圆" pitchFamily="49" charset="-122"/>
                <a:cs typeface="Times New Roman" pitchFamily="18" charset="0"/>
              </a:rPr>
              <a:t>P40-P41</a:t>
            </a:r>
            <a:r>
              <a:rPr lang="zh-CN" altLang="en-US" sz="2000" b="1" dirty="0" smtClean="0">
                <a:solidFill>
                  <a:srgbClr val="0070C0"/>
                </a:solidFill>
                <a:latin typeface="幼圆" pitchFamily="49" charset="-122"/>
                <a:ea typeface="幼圆" pitchFamily="49" charset="-122"/>
                <a:cs typeface="Times New Roman" pitchFamily="18" charset="0"/>
              </a:rPr>
              <a:t>，课下自己推导）</a:t>
            </a:r>
            <a:endParaRPr lang="zh-CN" altLang="en-US" sz="2000" b="1" dirty="0">
              <a:solidFill>
                <a:srgbClr val="0070C0"/>
              </a:solidFill>
              <a:latin typeface="幼圆" pitchFamily="49" charset="-122"/>
              <a:ea typeface="幼圆"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288" y="609600"/>
            <a:ext cx="8353425" cy="430887"/>
          </a:xfrm>
          <a:prstGeom prst="rect">
            <a:avLst/>
          </a:prstGeom>
          <a:solidFill>
            <a:srgbClr val="CCFFFF"/>
          </a:solidFill>
          <a:ln w="25400">
            <a:solidFill>
              <a:srgbClr val="CC99FF"/>
            </a:solidFill>
            <a:miter lim="800000"/>
            <a:headEnd/>
            <a:tailEnd/>
          </a:ln>
        </p:spPr>
        <p:txBody>
          <a:bodyPr>
            <a:spAutoFit/>
          </a:bodyPr>
          <a:lstStyle/>
          <a:p>
            <a:pPr algn="just">
              <a:lnSpc>
                <a:spcPct val="110000"/>
              </a:lnSpc>
            </a:pPr>
            <a:r>
              <a:rPr kumimoji="1" lang="zh-CN" altLang="en-US" sz="2000" b="1" dirty="0" smtClean="0">
                <a:solidFill>
                  <a:srgbClr val="FF0000"/>
                </a:solidFill>
                <a:ea typeface="幼圆" pitchFamily="49" charset="-122"/>
              </a:rPr>
              <a:t>例</a:t>
            </a:r>
            <a:r>
              <a:rPr kumimoji="1" lang="en-US" altLang="zh-CN" sz="2000" b="1" dirty="0" smtClean="0">
                <a:solidFill>
                  <a:srgbClr val="FF0000"/>
                </a:solidFill>
                <a:ea typeface="幼圆" pitchFamily="49" charset="-122"/>
              </a:rPr>
              <a:t>1: </a:t>
            </a:r>
            <a:r>
              <a:rPr kumimoji="1" lang="zh-CN" altLang="en-US" sz="2000" b="1" dirty="0" smtClean="0">
                <a:solidFill>
                  <a:srgbClr val="002060"/>
                </a:solidFill>
                <a:ea typeface="幼圆" pitchFamily="49" charset="-122"/>
              </a:rPr>
              <a:t>求长度为</a:t>
            </a:r>
            <a:r>
              <a:rPr kumimoji="1" lang="en-US" altLang="zh-CN" sz="2000" b="1" dirty="0" smtClean="0">
                <a:solidFill>
                  <a:srgbClr val="002060"/>
                </a:solidFill>
                <a:ea typeface="幼圆" pitchFamily="49" charset="-122"/>
              </a:rPr>
              <a:t>L</a:t>
            </a:r>
            <a:r>
              <a:rPr kumimoji="1" lang="zh-CN" altLang="en-US" sz="2000" b="1" dirty="0" smtClean="0">
                <a:solidFill>
                  <a:srgbClr val="002060"/>
                </a:solidFill>
                <a:ea typeface="幼圆" pitchFamily="49" charset="-122"/>
              </a:rPr>
              <a:t>，线密度为</a:t>
            </a:r>
            <a:r>
              <a:rPr kumimoji="1" lang="en-US" altLang="zh-CN" sz="2000" b="1" i="1" dirty="0" err="1" smtClean="0">
                <a:solidFill>
                  <a:srgbClr val="002060"/>
                </a:solidFill>
                <a:ea typeface="幼圆" pitchFamily="49" charset="-122"/>
              </a:rPr>
              <a:t>ρ</a:t>
            </a:r>
            <a:r>
              <a:rPr kumimoji="1" lang="en-US" altLang="zh-CN" sz="2000" b="1" i="1" baseline="-25000" dirty="0" err="1" smtClean="0">
                <a:solidFill>
                  <a:srgbClr val="002060"/>
                </a:solidFill>
                <a:ea typeface="幼圆" pitchFamily="49" charset="-122"/>
              </a:rPr>
              <a:t>l</a:t>
            </a:r>
            <a:r>
              <a:rPr kumimoji="1" lang="zh-CN" altLang="en-US" sz="2000" b="1" dirty="0" smtClean="0">
                <a:solidFill>
                  <a:srgbClr val="002060"/>
                </a:solidFill>
                <a:ea typeface="幼圆" pitchFamily="49" charset="-122"/>
              </a:rPr>
              <a:t>的均匀线分布电荷的电场强度。</a:t>
            </a:r>
            <a:endParaRPr kumimoji="1" lang="en-US" altLang="zh-CN" sz="2000" b="1" dirty="0">
              <a:solidFill>
                <a:srgbClr val="002060"/>
              </a:solidFill>
              <a:ea typeface="幼圆" pitchFamily="49" charset="-122"/>
            </a:endParaRPr>
          </a:p>
        </p:txBody>
      </p:sp>
      <p:sp>
        <p:nvSpPr>
          <p:cNvPr id="136" name="矩形 135"/>
          <p:cNvSpPr/>
          <p:nvPr/>
        </p:nvSpPr>
        <p:spPr bwMode="auto">
          <a:xfrm>
            <a:off x="1187355" y="2825087"/>
            <a:ext cx="177422" cy="352112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137" name="TextBox 136"/>
          <p:cNvSpPr txBox="1"/>
          <p:nvPr/>
        </p:nvSpPr>
        <p:spPr>
          <a:xfrm>
            <a:off x="2785331" y="2205019"/>
            <a:ext cx="605570" cy="584775"/>
          </a:xfrm>
          <a:prstGeom prst="rect">
            <a:avLst/>
          </a:prstGeom>
          <a:noFill/>
        </p:spPr>
        <p:txBody>
          <a:bodyPr wrap="square" rtlCol="0">
            <a:spAutoFit/>
          </a:bodyPr>
          <a:lstStyle/>
          <a:p>
            <a:r>
              <a:rPr lang="en-US" altLang="zh-CN" b="1" i="1" dirty="0" smtClean="0"/>
              <a:t>P</a:t>
            </a:r>
            <a:endParaRPr lang="zh-CN" altLang="en-US" b="1" i="1" dirty="0"/>
          </a:p>
        </p:txBody>
      </p:sp>
      <p:grpSp>
        <p:nvGrpSpPr>
          <p:cNvPr id="161" name="组合 160"/>
          <p:cNvGrpSpPr/>
          <p:nvPr/>
        </p:nvGrpSpPr>
        <p:grpSpPr>
          <a:xfrm>
            <a:off x="0" y="1448937"/>
            <a:ext cx="4289946" cy="4037463"/>
            <a:chOff x="0" y="1448937"/>
            <a:chExt cx="4289946" cy="4037463"/>
          </a:xfrm>
        </p:grpSpPr>
        <p:sp>
          <p:nvSpPr>
            <p:cNvPr id="150" name="TextBox 149"/>
            <p:cNvSpPr txBox="1"/>
            <p:nvPr/>
          </p:nvSpPr>
          <p:spPr>
            <a:xfrm>
              <a:off x="957618" y="1448937"/>
              <a:ext cx="464024" cy="584775"/>
            </a:xfrm>
            <a:prstGeom prst="rect">
              <a:avLst/>
            </a:prstGeom>
            <a:noFill/>
          </p:spPr>
          <p:txBody>
            <a:bodyPr wrap="square" rtlCol="0">
              <a:spAutoFit/>
            </a:bodyPr>
            <a:lstStyle/>
            <a:p>
              <a:r>
                <a:rPr lang="en-US" altLang="zh-CN" b="1" i="1" dirty="0" smtClean="0"/>
                <a:t>z</a:t>
              </a:r>
              <a:endParaRPr lang="zh-CN" altLang="en-US" b="1" i="1" dirty="0"/>
            </a:p>
          </p:txBody>
        </p:sp>
        <p:cxnSp>
          <p:nvCxnSpPr>
            <p:cNvPr id="139" name="直接箭头连接符 138"/>
            <p:cNvCxnSpPr/>
            <p:nvPr/>
          </p:nvCxnSpPr>
          <p:spPr bwMode="auto">
            <a:xfrm rot="5400000" flipH="1" flipV="1">
              <a:off x="-89505" y="3173103"/>
              <a:ext cx="2757642" cy="14441"/>
            </a:xfrm>
            <a:prstGeom prst="straightConnector1">
              <a:avLst/>
            </a:prstGeom>
            <a:noFill/>
            <a:ln w="25400" cap="flat" cmpd="sng" algn="ctr">
              <a:solidFill>
                <a:srgbClr val="FF0000"/>
              </a:solidFill>
              <a:prstDash val="solid"/>
              <a:round/>
              <a:headEnd type="none" w="med" len="med"/>
              <a:tailEnd type="arrow"/>
            </a:ln>
            <a:effectLst/>
          </p:spPr>
        </p:cxnSp>
        <p:cxnSp>
          <p:nvCxnSpPr>
            <p:cNvPr id="141" name="直接箭头连接符 140"/>
            <p:cNvCxnSpPr/>
            <p:nvPr/>
          </p:nvCxnSpPr>
          <p:spPr bwMode="auto">
            <a:xfrm flipV="1">
              <a:off x="1270722" y="4558352"/>
              <a:ext cx="2755368" cy="16719"/>
            </a:xfrm>
            <a:prstGeom prst="straightConnector1">
              <a:avLst/>
            </a:prstGeom>
            <a:noFill/>
            <a:ln w="25400" cap="flat" cmpd="sng" algn="ctr">
              <a:solidFill>
                <a:srgbClr val="FF0000"/>
              </a:solidFill>
              <a:prstDash val="solid"/>
              <a:round/>
              <a:headEnd type="none" w="med" len="med"/>
              <a:tailEnd type="arrow"/>
            </a:ln>
            <a:effectLst/>
          </p:spPr>
        </p:cxnSp>
        <p:cxnSp>
          <p:nvCxnSpPr>
            <p:cNvPr id="147" name="直接箭头连接符 146"/>
            <p:cNvCxnSpPr/>
            <p:nvPr/>
          </p:nvCxnSpPr>
          <p:spPr bwMode="auto">
            <a:xfrm rot="10800000" flipV="1">
              <a:off x="177421" y="4572000"/>
              <a:ext cx="1091826" cy="914400"/>
            </a:xfrm>
            <a:prstGeom prst="straightConnector1">
              <a:avLst/>
            </a:prstGeom>
            <a:noFill/>
            <a:ln w="25400" cap="flat" cmpd="sng" algn="ctr">
              <a:solidFill>
                <a:srgbClr val="FF0000"/>
              </a:solidFill>
              <a:prstDash val="solid"/>
              <a:round/>
              <a:headEnd type="none" w="med" len="med"/>
              <a:tailEnd type="arrow"/>
            </a:ln>
            <a:effectLst/>
          </p:spPr>
        </p:cxnSp>
        <p:sp>
          <p:nvSpPr>
            <p:cNvPr id="151" name="TextBox 150"/>
            <p:cNvSpPr txBox="1"/>
            <p:nvPr/>
          </p:nvSpPr>
          <p:spPr>
            <a:xfrm>
              <a:off x="3825922" y="4562901"/>
              <a:ext cx="464024" cy="584775"/>
            </a:xfrm>
            <a:prstGeom prst="rect">
              <a:avLst/>
            </a:prstGeom>
            <a:noFill/>
          </p:spPr>
          <p:txBody>
            <a:bodyPr wrap="square" rtlCol="0">
              <a:spAutoFit/>
            </a:bodyPr>
            <a:lstStyle/>
            <a:p>
              <a:r>
                <a:rPr lang="en-US" altLang="zh-CN" b="1" i="1" dirty="0" smtClean="0"/>
                <a:t>y</a:t>
              </a:r>
              <a:endParaRPr lang="zh-CN" altLang="en-US" b="1" i="1" dirty="0"/>
            </a:p>
          </p:txBody>
        </p:sp>
        <p:sp>
          <p:nvSpPr>
            <p:cNvPr id="152" name="TextBox 151"/>
            <p:cNvSpPr txBox="1"/>
            <p:nvPr/>
          </p:nvSpPr>
          <p:spPr>
            <a:xfrm>
              <a:off x="0" y="4899547"/>
              <a:ext cx="464024" cy="584775"/>
            </a:xfrm>
            <a:prstGeom prst="rect">
              <a:avLst/>
            </a:prstGeom>
            <a:noFill/>
          </p:spPr>
          <p:txBody>
            <a:bodyPr wrap="square" rtlCol="0">
              <a:spAutoFit/>
            </a:bodyPr>
            <a:lstStyle/>
            <a:p>
              <a:r>
                <a:rPr lang="en-US" altLang="zh-CN" b="1" i="1" dirty="0" smtClean="0"/>
                <a:t>x</a:t>
              </a:r>
              <a:endParaRPr lang="zh-CN" altLang="en-US" b="1" i="1" dirty="0"/>
            </a:p>
          </p:txBody>
        </p:sp>
      </p:grpSp>
      <p:grpSp>
        <p:nvGrpSpPr>
          <p:cNvPr id="174" name="组合 173"/>
          <p:cNvGrpSpPr/>
          <p:nvPr/>
        </p:nvGrpSpPr>
        <p:grpSpPr>
          <a:xfrm>
            <a:off x="1274092" y="2179930"/>
            <a:ext cx="1615416" cy="2392071"/>
            <a:chOff x="1274092" y="2179930"/>
            <a:chExt cx="1615416" cy="2392071"/>
          </a:xfrm>
        </p:grpSpPr>
        <p:cxnSp>
          <p:nvCxnSpPr>
            <p:cNvPr id="168" name="直接箭头连接符 167"/>
            <p:cNvCxnSpPr/>
            <p:nvPr/>
          </p:nvCxnSpPr>
          <p:spPr bwMode="auto">
            <a:xfrm rot="5400000" flipH="1" flipV="1">
              <a:off x="1648135" y="242318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73" name="组合 172"/>
            <p:cNvGrpSpPr/>
            <p:nvPr/>
          </p:nvGrpSpPr>
          <p:grpSpPr>
            <a:xfrm>
              <a:off x="1274092" y="2998381"/>
              <a:ext cx="1246212" cy="1573620"/>
              <a:chOff x="1274092" y="2998381"/>
              <a:chExt cx="1246212" cy="1573620"/>
            </a:xfrm>
          </p:grpSpPr>
          <p:cxnSp>
            <p:nvCxnSpPr>
              <p:cNvPr id="157" name="直接箭头连接符 156"/>
              <p:cNvCxnSpPr/>
              <p:nvPr/>
            </p:nvCxnSpPr>
            <p:spPr bwMode="auto">
              <a:xfrm rot="5400000" flipH="1" flipV="1">
                <a:off x="1025135" y="3247338"/>
                <a:ext cx="1573620" cy="10757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72" name="TextBox 171"/>
              <p:cNvSpPr txBox="1"/>
              <p:nvPr/>
            </p:nvSpPr>
            <p:spPr>
              <a:xfrm>
                <a:off x="2056280" y="3135495"/>
                <a:ext cx="464024" cy="584775"/>
              </a:xfrm>
              <a:prstGeom prst="rect">
                <a:avLst/>
              </a:prstGeom>
              <a:noFill/>
            </p:spPr>
            <p:txBody>
              <a:bodyPr wrap="square" rtlCol="0">
                <a:spAutoFit/>
              </a:bodyPr>
              <a:lstStyle/>
              <a:p>
                <a:r>
                  <a:rPr lang="en-US" altLang="zh-CN" b="1" i="1" dirty="0" smtClean="0"/>
                  <a:t>r</a:t>
                </a:r>
                <a:endParaRPr lang="zh-CN" altLang="en-US" b="1" i="1" dirty="0"/>
              </a:p>
            </p:txBody>
          </p:sp>
        </p:grpSp>
      </p:grpSp>
      <p:grpSp>
        <p:nvGrpSpPr>
          <p:cNvPr id="183" name="组合 182"/>
          <p:cNvGrpSpPr/>
          <p:nvPr/>
        </p:nvGrpSpPr>
        <p:grpSpPr>
          <a:xfrm>
            <a:off x="906930" y="3724275"/>
            <a:ext cx="464024" cy="829624"/>
            <a:chOff x="906930" y="3817293"/>
            <a:chExt cx="464024" cy="736606"/>
          </a:xfrm>
        </p:grpSpPr>
        <p:cxnSp>
          <p:nvCxnSpPr>
            <p:cNvPr id="175" name="直接箭头连接符 174"/>
            <p:cNvCxnSpPr/>
            <p:nvPr/>
          </p:nvCxnSpPr>
          <p:spPr bwMode="auto">
            <a:xfrm rot="10800000" flipH="1">
              <a:off x="1279430" y="3817293"/>
              <a:ext cx="11220" cy="7366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2" name="TextBox 181"/>
            <p:cNvSpPr txBox="1"/>
            <p:nvPr/>
          </p:nvSpPr>
          <p:spPr>
            <a:xfrm>
              <a:off x="906930" y="3859395"/>
              <a:ext cx="464024" cy="523220"/>
            </a:xfrm>
            <a:prstGeom prst="rect">
              <a:avLst/>
            </a:prstGeom>
            <a:noFill/>
          </p:spPr>
          <p:txBody>
            <a:bodyPr wrap="square" rtlCol="0">
              <a:spAutoFit/>
            </a:bodyPr>
            <a:lstStyle/>
            <a:p>
              <a:r>
                <a:rPr lang="en-US" altLang="zh-CN" sz="2800" b="1" i="1" dirty="0" smtClean="0"/>
                <a:t>r</a:t>
              </a:r>
              <a:r>
                <a:rPr lang="en-US" altLang="zh-CN" sz="2800" b="1" i="1" baseline="30000" dirty="0" smtClean="0">
                  <a:latin typeface="Segoe UI Light" pitchFamily="34" charset="0"/>
                </a:rPr>
                <a:t>,</a:t>
              </a:r>
              <a:endParaRPr lang="zh-CN" altLang="en-US" sz="2800" b="1" i="1" baseline="30000" dirty="0">
                <a:latin typeface="Segoe UI Light" pitchFamily="34" charset="0"/>
              </a:endParaRPr>
            </a:p>
          </p:txBody>
        </p:sp>
      </p:grpSp>
      <p:grpSp>
        <p:nvGrpSpPr>
          <p:cNvPr id="189" name="组合 188"/>
          <p:cNvGrpSpPr/>
          <p:nvPr/>
        </p:nvGrpSpPr>
        <p:grpSpPr>
          <a:xfrm>
            <a:off x="1284386" y="2182931"/>
            <a:ext cx="1604825" cy="1564523"/>
            <a:chOff x="3255898" y="1988770"/>
            <a:chExt cx="1625381" cy="2398237"/>
          </a:xfrm>
        </p:grpSpPr>
        <p:cxnSp>
          <p:nvCxnSpPr>
            <p:cNvPr id="185" name="直接箭头连接符 184"/>
            <p:cNvCxnSpPr/>
            <p:nvPr/>
          </p:nvCxnSpPr>
          <p:spPr bwMode="auto">
            <a:xfrm rot="5400000" flipH="1" flipV="1">
              <a:off x="3639906" y="223202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86" name="组合 172"/>
            <p:cNvGrpSpPr/>
            <p:nvPr/>
          </p:nvGrpSpPr>
          <p:grpSpPr>
            <a:xfrm>
              <a:off x="3255898" y="2515302"/>
              <a:ext cx="1085671" cy="1871705"/>
              <a:chOff x="1264127" y="2706462"/>
              <a:chExt cx="1085671" cy="1871705"/>
            </a:xfrm>
          </p:grpSpPr>
          <p:cxnSp>
            <p:nvCxnSpPr>
              <p:cNvPr id="187" name="直接箭头连接符 186"/>
              <p:cNvCxnSpPr/>
              <p:nvPr/>
            </p:nvCxnSpPr>
            <p:spPr bwMode="auto">
              <a:xfrm rot="5400000" flipH="1" flipV="1">
                <a:off x="1017070" y="3245439"/>
                <a:ext cx="1579785" cy="1085671"/>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8" name="TextBox 187"/>
              <p:cNvSpPr txBox="1"/>
              <p:nvPr/>
            </p:nvSpPr>
            <p:spPr>
              <a:xfrm>
                <a:off x="1512088" y="2706462"/>
                <a:ext cx="742393" cy="1651254"/>
              </a:xfrm>
              <a:prstGeom prst="rect">
                <a:avLst/>
              </a:prstGeom>
              <a:noFill/>
            </p:spPr>
            <p:txBody>
              <a:bodyPr wrap="square" rtlCol="0">
                <a:spAutoFit/>
              </a:bodyPr>
              <a:lstStyle/>
              <a:p>
                <a:r>
                  <a:rPr lang="en-US" altLang="zh-CN" b="1" i="1" dirty="0" smtClean="0"/>
                  <a:t>r-r</a:t>
                </a:r>
                <a:r>
                  <a:rPr lang="en-US" altLang="zh-CN" b="1" i="1" baseline="30000" dirty="0" smtClean="0">
                    <a:latin typeface="Segoe UI Light" pitchFamily="34" charset="0"/>
                  </a:rPr>
                  <a:t>,</a:t>
                </a:r>
                <a:endParaRPr lang="zh-CN" altLang="en-US" b="1" i="1" baseline="30000" dirty="0" smtClean="0">
                  <a:latin typeface="Segoe UI Light" pitchFamily="34" charset="0"/>
                </a:endParaRPr>
              </a:p>
              <a:p>
                <a:endParaRPr lang="zh-CN" altLang="en-US" b="1" i="1" dirty="0"/>
              </a:p>
            </p:txBody>
          </p:sp>
        </p:grpSp>
      </p:grpSp>
      <p:grpSp>
        <p:nvGrpSpPr>
          <p:cNvPr id="206" name="组合 205"/>
          <p:cNvGrpSpPr/>
          <p:nvPr/>
        </p:nvGrpSpPr>
        <p:grpSpPr>
          <a:xfrm>
            <a:off x="2378121" y="1267251"/>
            <a:ext cx="1536654" cy="1022925"/>
            <a:chOff x="2378121" y="1267251"/>
            <a:chExt cx="1536654" cy="1022925"/>
          </a:xfrm>
        </p:grpSpPr>
        <p:cxnSp>
          <p:nvCxnSpPr>
            <p:cNvPr id="156" name="直接箭头连接符 155"/>
            <p:cNvCxnSpPr/>
            <p:nvPr/>
          </p:nvCxnSpPr>
          <p:spPr bwMode="auto">
            <a:xfrm rot="16200000" flipV="1">
              <a:off x="2524683" y="1875870"/>
              <a:ext cx="639938" cy="12397"/>
            </a:xfrm>
            <a:prstGeom prst="straightConnector1">
              <a:avLst/>
            </a:prstGeom>
            <a:noFill/>
            <a:ln w="25400" cap="flat" cmpd="sng" algn="ctr">
              <a:solidFill>
                <a:srgbClr val="FF0000"/>
              </a:solidFill>
              <a:prstDash val="solid"/>
              <a:round/>
              <a:headEnd type="none" w="med" len="med"/>
              <a:tailEnd type="arrow"/>
            </a:ln>
            <a:effectLst/>
          </p:spPr>
        </p:cxnSp>
        <p:cxnSp>
          <p:nvCxnSpPr>
            <p:cNvPr id="191" name="直接箭头连接符 190"/>
            <p:cNvCxnSpPr/>
            <p:nvPr/>
          </p:nvCxnSpPr>
          <p:spPr bwMode="auto">
            <a:xfrm flipV="1">
              <a:off x="2839878" y="2181225"/>
              <a:ext cx="655797" cy="24945"/>
            </a:xfrm>
            <a:prstGeom prst="straightConnector1">
              <a:avLst/>
            </a:prstGeom>
            <a:noFill/>
            <a:ln w="25400" cap="flat" cmpd="sng" algn="ctr">
              <a:solidFill>
                <a:srgbClr val="FF0000"/>
              </a:solidFill>
              <a:prstDash val="solid"/>
              <a:round/>
              <a:headEnd type="none" w="med" len="med"/>
              <a:tailEnd type="arrow"/>
            </a:ln>
            <a:effectLst/>
          </p:spPr>
        </p:cxnSp>
        <p:cxnSp>
          <p:nvCxnSpPr>
            <p:cNvPr id="195" name="直接箭头连接符 194"/>
            <p:cNvCxnSpPr/>
            <p:nvPr/>
          </p:nvCxnSpPr>
          <p:spPr bwMode="auto">
            <a:xfrm flipV="1">
              <a:off x="2871171" y="1657350"/>
              <a:ext cx="548304" cy="542926"/>
            </a:xfrm>
            <a:prstGeom prst="straightConnector1">
              <a:avLst/>
            </a:prstGeom>
            <a:noFill/>
            <a:ln w="25400" cap="flat" cmpd="sng" algn="ctr">
              <a:solidFill>
                <a:srgbClr val="FF0000"/>
              </a:solidFill>
              <a:prstDash val="solid"/>
              <a:round/>
              <a:headEnd type="none" w="med" len="med"/>
              <a:tailEnd type="arrow"/>
            </a:ln>
            <a:effectLst/>
          </p:spPr>
        </p:cxnSp>
        <p:sp>
          <p:nvSpPr>
            <p:cNvPr id="204" name="TextBox 203"/>
            <p:cNvSpPr txBox="1"/>
            <p:nvPr/>
          </p:nvSpPr>
          <p:spPr>
            <a:xfrm>
              <a:off x="2378121" y="126725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z</a:t>
              </a:r>
              <a:endParaRPr lang="zh-CN" altLang="en-US" b="1" i="1" baseline="-25000" dirty="0"/>
            </a:p>
          </p:txBody>
        </p:sp>
        <p:sp>
          <p:nvSpPr>
            <p:cNvPr id="205" name="TextBox 204"/>
            <p:cNvSpPr txBox="1"/>
            <p:nvPr/>
          </p:nvSpPr>
          <p:spPr>
            <a:xfrm>
              <a:off x="3435396" y="170540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r</a:t>
              </a:r>
              <a:endParaRPr lang="zh-CN" altLang="en-US" b="1" i="1" baseline="-25000" dirty="0"/>
            </a:p>
          </p:txBody>
        </p:sp>
      </p:grpSp>
      <p:sp>
        <p:nvSpPr>
          <p:cNvPr id="207" name="矩形 206"/>
          <p:cNvSpPr/>
          <p:nvPr/>
        </p:nvSpPr>
        <p:spPr>
          <a:xfrm>
            <a:off x="3091347" y="2204818"/>
            <a:ext cx="1251305" cy="461665"/>
          </a:xfrm>
          <a:prstGeom prst="rect">
            <a:avLst/>
          </a:prstGeom>
        </p:spPr>
        <p:txBody>
          <a:bodyPr wrap="none">
            <a:spAutoFit/>
          </a:bodyPr>
          <a:lstStyle/>
          <a:p>
            <a:r>
              <a:rPr lang="en-US" altLang="zh-CN" sz="2400" b="1" i="1" dirty="0" smtClean="0"/>
              <a:t>(r,</a:t>
            </a:r>
            <a:r>
              <a:rPr lang="el-GR" altLang="zh-CN" sz="2400" b="1" i="1" dirty="0" smtClean="0"/>
              <a:t> π</a:t>
            </a:r>
            <a:r>
              <a:rPr lang="en-US" altLang="zh-CN" sz="2400" b="1" i="1" dirty="0" smtClean="0"/>
              <a:t>/2,z)</a:t>
            </a:r>
            <a:endParaRPr lang="zh-CN" altLang="en-US" sz="2400" b="1" i="1" dirty="0"/>
          </a:p>
        </p:txBody>
      </p:sp>
      <p:grpSp>
        <p:nvGrpSpPr>
          <p:cNvPr id="218" name="组合 217"/>
          <p:cNvGrpSpPr/>
          <p:nvPr/>
        </p:nvGrpSpPr>
        <p:grpSpPr>
          <a:xfrm>
            <a:off x="1305838" y="1747381"/>
            <a:ext cx="1532778" cy="590302"/>
            <a:chOff x="1305838" y="1747381"/>
            <a:chExt cx="1545570" cy="584775"/>
          </a:xfrm>
        </p:grpSpPr>
        <p:cxnSp>
          <p:nvCxnSpPr>
            <p:cNvPr id="209" name="直接箭头连接符 208"/>
            <p:cNvCxnSpPr/>
            <p:nvPr/>
          </p:nvCxnSpPr>
          <p:spPr bwMode="auto">
            <a:xfrm flipV="1">
              <a:off x="1305838" y="2237081"/>
              <a:ext cx="1545570" cy="8209"/>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17" name="TextBox 216"/>
            <p:cNvSpPr txBox="1"/>
            <p:nvPr/>
          </p:nvSpPr>
          <p:spPr>
            <a:xfrm>
              <a:off x="1878904" y="1747381"/>
              <a:ext cx="266179" cy="584775"/>
            </a:xfrm>
            <a:prstGeom prst="rect">
              <a:avLst/>
            </a:prstGeom>
            <a:noFill/>
          </p:spPr>
          <p:txBody>
            <a:bodyPr wrap="square" rtlCol="0">
              <a:spAutoFit/>
            </a:bodyPr>
            <a:lstStyle/>
            <a:p>
              <a:r>
                <a:rPr lang="en-US" altLang="zh-CN" dirty="0" smtClean="0"/>
                <a:t>r</a:t>
              </a:r>
              <a:endParaRPr lang="zh-CN" altLang="en-US" dirty="0"/>
            </a:p>
          </p:txBody>
        </p:sp>
      </p:grpSp>
      <p:sp>
        <p:nvSpPr>
          <p:cNvPr id="219" name="矩形 218"/>
          <p:cNvSpPr/>
          <p:nvPr/>
        </p:nvSpPr>
        <p:spPr>
          <a:xfrm>
            <a:off x="1287160" y="3009392"/>
            <a:ext cx="346570" cy="461665"/>
          </a:xfrm>
          <a:prstGeom prst="rect">
            <a:avLst/>
          </a:prstGeom>
        </p:spPr>
        <p:txBody>
          <a:bodyPr wrap="none">
            <a:spAutoFit/>
          </a:bodyPr>
          <a:lstStyle/>
          <a:p>
            <a:r>
              <a:rPr lang="el-GR" altLang="zh-CN" sz="2400" dirty="0" smtClean="0"/>
              <a:t>α</a:t>
            </a:r>
            <a:endParaRPr lang="zh-CN" altLang="en-US" sz="2400" dirty="0"/>
          </a:p>
        </p:txBody>
      </p:sp>
      <p:grpSp>
        <p:nvGrpSpPr>
          <p:cNvPr id="225" name="组合 224"/>
          <p:cNvGrpSpPr/>
          <p:nvPr/>
        </p:nvGrpSpPr>
        <p:grpSpPr>
          <a:xfrm>
            <a:off x="1240406" y="2242268"/>
            <a:ext cx="1598210" cy="580505"/>
            <a:chOff x="1240406" y="2242268"/>
            <a:chExt cx="1598210" cy="580505"/>
          </a:xfrm>
        </p:grpSpPr>
        <p:cxnSp>
          <p:nvCxnSpPr>
            <p:cNvPr id="221" name="直接箭头连接符 220"/>
            <p:cNvCxnSpPr/>
            <p:nvPr/>
          </p:nvCxnSpPr>
          <p:spPr bwMode="auto">
            <a:xfrm flipV="1">
              <a:off x="1299211" y="2242268"/>
              <a:ext cx="1539405" cy="580505"/>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22" name="TextBox 221"/>
            <p:cNvSpPr txBox="1"/>
            <p:nvPr/>
          </p:nvSpPr>
          <p:spPr>
            <a:xfrm>
              <a:off x="1240406" y="2282024"/>
              <a:ext cx="659954" cy="461665"/>
            </a:xfrm>
            <a:prstGeom prst="rect">
              <a:avLst/>
            </a:prstGeom>
            <a:noFill/>
          </p:spPr>
          <p:txBody>
            <a:bodyPr wrap="square" rtlCol="0">
              <a:spAutoFit/>
            </a:bodyPr>
            <a:lstStyle/>
            <a:p>
              <a:r>
                <a:rPr lang="el-GR" altLang="zh-CN" sz="2400" dirty="0" smtClean="0"/>
                <a:t>α</a:t>
              </a:r>
              <a:r>
                <a:rPr lang="en-US" altLang="zh-CN" sz="2400" baseline="-25000" dirty="0" smtClean="0"/>
                <a:t>2</a:t>
              </a:r>
              <a:endParaRPr lang="zh-CN" altLang="en-US" sz="2400" baseline="-25000" dirty="0"/>
            </a:p>
          </p:txBody>
        </p:sp>
      </p:grpSp>
      <p:grpSp>
        <p:nvGrpSpPr>
          <p:cNvPr id="230" name="组合 229"/>
          <p:cNvGrpSpPr/>
          <p:nvPr/>
        </p:nvGrpSpPr>
        <p:grpSpPr>
          <a:xfrm>
            <a:off x="1252829" y="2258170"/>
            <a:ext cx="1593738" cy="4072454"/>
            <a:chOff x="1252829" y="2258170"/>
            <a:chExt cx="1593738" cy="4072454"/>
          </a:xfrm>
        </p:grpSpPr>
        <p:cxnSp>
          <p:nvCxnSpPr>
            <p:cNvPr id="227" name="直接箭头连接符 226"/>
            <p:cNvCxnSpPr/>
            <p:nvPr/>
          </p:nvCxnSpPr>
          <p:spPr bwMode="auto">
            <a:xfrm rot="5400000" flipH="1" flipV="1">
              <a:off x="13471" y="3497528"/>
              <a:ext cx="4072454" cy="1593738"/>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28" name="TextBox 227"/>
            <p:cNvSpPr txBox="1"/>
            <p:nvPr/>
          </p:nvSpPr>
          <p:spPr>
            <a:xfrm>
              <a:off x="1265585" y="4970889"/>
              <a:ext cx="659954" cy="461665"/>
            </a:xfrm>
            <a:prstGeom prst="rect">
              <a:avLst/>
            </a:prstGeom>
            <a:noFill/>
          </p:spPr>
          <p:txBody>
            <a:bodyPr wrap="square" rtlCol="0">
              <a:spAutoFit/>
            </a:bodyPr>
            <a:lstStyle/>
            <a:p>
              <a:r>
                <a:rPr lang="el-GR" altLang="zh-CN" sz="2400" dirty="0" smtClean="0"/>
                <a:t>α</a:t>
              </a:r>
              <a:r>
                <a:rPr lang="en-US" altLang="zh-CN" sz="2400" baseline="-25000" dirty="0" smtClean="0"/>
                <a:t>1</a:t>
              </a:r>
              <a:endParaRPr lang="zh-CN" altLang="en-US" sz="2400" baseline="-25000" dirty="0"/>
            </a:p>
          </p:txBody>
        </p:sp>
      </p:grpSp>
      <p:sp>
        <p:nvSpPr>
          <p:cNvPr id="231" name="矩形 230"/>
          <p:cNvSpPr/>
          <p:nvPr/>
        </p:nvSpPr>
        <p:spPr bwMode="auto">
          <a:xfrm>
            <a:off x="1189630" y="3605286"/>
            <a:ext cx="188794" cy="243384"/>
          </a:xfrm>
          <a:prstGeom prst="rect">
            <a:avLst/>
          </a:prstGeom>
          <a:solidFill>
            <a:srgbClr val="006600"/>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232" name="Text Box 4"/>
          <p:cNvSpPr txBox="1">
            <a:spLocks noChangeArrowheads="1"/>
          </p:cNvSpPr>
          <p:nvPr/>
        </p:nvSpPr>
        <p:spPr bwMode="auto">
          <a:xfrm>
            <a:off x="4235570" y="1144588"/>
            <a:ext cx="4494362" cy="1107996"/>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a:solidFill>
                  <a:srgbClr val="0000CC"/>
                </a:solidFill>
                <a:ea typeface="幼圆" pitchFamily="49" charset="-122"/>
              </a:rPr>
              <a:t>解：</a:t>
            </a:r>
            <a:r>
              <a:rPr kumimoji="1" lang="zh-CN" altLang="en-US" sz="2000" b="1" dirty="0" smtClean="0">
                <a:solidFill>
                  <a:srgbClr val="000099"/>
                </a:solidFill>
                <a:ea typeface="幼圆" pitchFamily="49" charset="-122"/>
              </a:rPr>
              <a:t>将直线分解</a:t>
            </a:r>
            <a:r>
              <a:rPr kumimoji="1" lang="zh-CN" altLang="en-US" sz="2000" b="1" dirty="0">
                <a:solidFill>
                  <a:srgbClr val="000099"/>
                </a:solidFill>
                <a:ea typeface="幼圆" pitchFamily="49" charset="-122"/>
              </a:rPr>
              <a:t>成无数个线元，每个线元可看成点电荷</a:t>
            </a:r>
            <a:r>
              <a:rPr kumimoji="1" lang="zh-CN" altLang="en-US" sz="2000" b="1" i="1" dirty="0">
                <a:solidFill>
                  <a:srgbClr val="000099"/>
                </a:solidFill>
                <a:ea typeface="幼圆" pitchFamily="49" charset="-122"/>
                <a:sym typeface="Symbol" pitchFamily="18" charset="2"/>
              </a:rPr>
              <a:t></a:t>
            </a:r>
            <a:r>
              <a:rPr kumimoji="1" lang="en-US" altLang="zh-CN" sz="2000" b="1" i="1" baseline="-25000" dirty="0" err="1">
                <a:solidFill>
                  <a:srgbClr val="000099"/>
                </a:solidFill>
                <a:ea typeface="幼圆" pitchFamily="49" charset="-122"/>
                <a:sym typeface="Symbol" pitchFamily="18" charset="2"/>
              </a:rPr>
              <a:t>l</a:t>
            </a:r>
            <a:r>
              <a:rPr kumimoji="1" lang="en-US" altLang="zh-CN" sz="2000" b="1" i="1" dirty="0" err="1">
                <a:solidFill>
                  <a:srgbClr val="000099"/>
                </a:solidFill>
                <a:ea typeface="幼圆" pitchFamily="49" charset="-122"/>
                <a:sym typeface="Symbol" pitchFamily="18" charset="2"/>
              </a:rPr>
              <a:t>dl</a:t>
            </a:r>
            <a:r>
              <a:rPr kumimoji="1" lang="zh-CN" altLang="en-US" sz="2000" b="1" i="1" dirty="0">
                <a:solidFill>
                  <a:srgbClr val="000099"/>
                </a:solidFill>
                <a:ea typeface="幼圆" pitchFamily="49" charset="-122"/>
                <a:sym typeface="Symbol" pitchFamily="18" charset="2"/>
              </a:rPr>
              <a:t>’</a:t>
            </a:r>
            <a:r>
              <a:rPr kumimoji="1" lang="zh-CN" altLang="en-US" sz="2000" b="1" dirty="0">
                <a:solidFill>
                  <a:srgbClr val="000099"/>
                </a:solidFill>
                <a:ea typeface="幼圆" pitchFamily="49" charset="-122"/>
              </a:rPr>
              <a:t>，则线元</a:t>
            </a:r>
            <a:r>
              <a:rPr kumimoji="1" lang="zh-CN" altLang="en-US" sz="2000" b="1" dirty="0" smtClean="0">
                <a:solidFill>
                  <a:srgbClr val="000099"/>
                </a:solidFill>
                <a:ea typeface="幼圆" pitchFamily="49" charset="-122"/>
              </a:rPr>
              <a:t>在任意点</a:t>
            </a:r>
            <a:r>
              <a:rPr kumimoji="1" lang="en-US" altLang="zh-CN" sz="2000" b="1" i="1" dirty="0" smtClean="0">
                <a:solidFill>
                  <a:srgbClr val="000099"/>
                </a:solidFill>
                <a:ea typeface="幼圆" pitchFamily="49" charset="-122"/>
              </a:rPr>
              <a:t>P</a:t>
            </a:r>
            <a:r>
              <a:rPr kumimoji="1" lang="zh-CN" altLang="en-US" sz="2000" b="1" dirty="0" smtClean="0">
                <a:solidFill>
                  <a:srgbClr val="000099"/>
                </a:solidFill>
                <a:ea typeface="幼圆" pitchFamily="49" charset="-122"/>
              </a:rPr>
              <a:t>产生</a:t>
            </a:r>
            <a:r>
              <a:rPr kumimoji="1" lang="zh-CN" altLang="en-US" sz="2000" b="1" dirty="0">
                <a:solidFill>
                  <a:srgbClr val="000099"/>
                </a:solidFill>
                <a:ea typeface="幼圆" pitchFamily="49" charset="-122"/>
              </a:rPr>
              <a:t>的电场为</a:t>
            </a:r>
          </a:p>
        </p:txBody>
      </p:sp>
      <p:graphicFrame>
        <p:nvGraphicFramePr>
          <p:cNvPr id="233" name="对象 232"/>
          <p:cNvGraphicFramePr>
            <a:graphicFrameLocks noChangeAspect="1"/>
          </p:cNvGraphicFramePr>
          <p:nvPr/>
        </p:nvGraphicFramePr>
        <p:xfrm>
          <a:off x="4587875" y="2319338"/>
          <a:ext cx="3492500" cy="1030287"/>
        </p:xfrm>
        <a:graphic>
          <a:graphicData uri="http://schemas.openxmlformats.org/presentationml/2006/ole">
            <p:oleObj spid="_x0000_s75804" name="Equation" r:id="rId3" imgW="1168200" imgH="609480" progId="Equation.DSMT4">
              <p:embed/>
            </p:oleObj>
          </a:graphicData>
        </a:graphic>
      </p:graphicFrame>
      <p:sp>
        <p:nvSpPr>
          <p:cNvPr id="234" name="Text Box 6"/>
          <p:cNvSpPr txBox="1">
            <a:spLocks noChangeArrowheads="1"/>
          </p:cNvSpPr>
          <p:nvPr/>
        </p:nvSpPr>
        <p:spPr bwMode="auto">
          <a:xfrm>
            <a:off x="4131634" y="3377425"/>
            <a:ext cx="4879975"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smtClean="0">
                <a:solidFill>
                  <a:srgbClr val="000099"/>
                </a:solidFill>
                <a:ea typeface="幼圆" pitchFamily="49" charset="-122"/>
              </a:rPr>
              <a:t>由左图可见：</a:t>
            </a:r>
            <a:endParaRPr kumimoji="1" lang="zh-CN" altLang="en-US" sz="2000" b="1" dirty="0">
              <a:solidFill>
                <a:srgbClr val="000099"/>
              </a:solidFill>
              <a:ea typeface="幼圆" pitchFamily="49" charset="-122"/>
            </a:endParaRPr>
          </a:p>
        </p:txBody>
      </p:sp>
      <p:graphicFrame>
        <p:nvGraphicFramePr>
          <p:cNvPr id="235" name="对象 234"/>
          <p:cNvGraphicFramePr>
            <a:graphicFrameLocks noChangeAspect="1"/>
          </p:cNvGraphicFramePr>
          <p:nvPr/>
        </p:nvGraphicFramePr>
        <p:xfrm>
          <a:off x="3924300" y="2273300"/>
          <a:ext cx="914400" cy="198438"/>
        </p:xfrm>
        <a:graphic>
          <a:graphicData uri="http://schemas.openxmlformats.org/presentationml/2006/ole">
            <p:oleObj spid="_x0000_s75805" name="Equation" r:id="rId4" imgW="914400" imgH="198720" progId="Equation.DSMT4">
              <p:embed/>
            </p:oleObj>
          </a:graphicData>
        </a:graphic>
      </p:graphicFrame>
      <p:graphicFrame>
        <p:nvGraphicFramePr>
          <p:cNvPr id="75806" name="Object 30"/>
          <p:cNvGraphicFramePr>
            <a:graphicFrameLocks noChangeAspect="1"/>
          </p:cNvGraphicFramePr>
          <p:nvPr/>
        </p:nvGraphicFramePr>
        <p:xfrm>
          <a:off x="4230060" y="4063410"/>
          <a:ext cx="4541801" cy="1844675"/>
        </p:xfrm>
        <a:graphic>
          <a:graphicData uri="http://schemas.openxmlformats.org/presentationml/2006/ole">
            <p:oleObj spid="_x0000_s75806" name="Equation" r:id="rId5" imgW="2057400" imgH="10918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blinds(horizontal)">
                                      <p:cBhvr>
                                        <p:cTn id="12" dur="500"/>
                                        <p:tgtEl>
                                          <p:spTgt spid="2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blinds(horizontal)">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blinds(horizontal)">
                                      <p:cBhvr>
                                        <p:cTn id="27" dur="500"/>
                                        <p:tgtEl>
                                          <p:spTgt spid="1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blinds(horizontal)">
                                      <p:cBhvr>
                                        <p:cTn id="32" dur="500"/>
                                        <p:tgtEl>
                                          <p:spTgt spid="2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blinds(horizontal)">
                                      <p:cBhvr>
                                        <p:cTn id="37" dur="5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8"/>
                                        </p:tgtEl>
                                        <p:attrNameLst>
                                          <p:attrName>style.visibility</p:attrName>
                                        </p:attrNameLst>
                                      </p:cBhvr>
                                      <p:to>
                                        <p:strVal val="visible"/>
                                      </p:to>
                                    </p:set>
                                    <p:animEffect transition="in" filter="blinds(horizontal)">
                                      <p:cBhvr>
                                        <p:cTn id="42" dur="500"/>
                                        <p:tgtEl>
                                          <p:spTgt spid="2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9">
                                            <p:txEl>
                                              <p:pRg st="0" end="0"/>
                                            </p:txEl>
                                          </p:spTgt>
                                        </p:tgtEl>
                                        <p:attrNameLst>
                                          <p:attrName>style.visibility</p:attrName>
                                        </p:attrNameLst>
                                      </p:cBhvr>
                                      <p:to>
                                        <p:strVal val="visible"/>
                                      </p:to>
                                    </p:set>
                                    <p:animEffect transition="in" filter="blinds(horizontal)">
                                      <p:cBhvr>
                                        <p:cTn id="47" dur="500"/>
                                        <p:tgtEl>
                                          <p:spTgt spid="2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5"/>
                                        </p:tgtEl>
                                        <p:attrNameLst>
                                          <p:attrName>style.visibility</p:attrName>
                                        </p:attrNameLst>
                                      </p:cBhvr>
                                      <p:to>
                                        <p:strVal val="visible"/>
                                      </p:to>
                                    </p:set>
                                    <p:animEffect transition="in" filter="blinds(horizontal)">
                                      <p:cBhvr>
                                        <p:cTn id="52" dur="500"/>
                                        <p:tgtEl>
                                          <p:spTgt spid="2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0"/>
                                        </p:tgtEl>
                                        <p:attrNameLst>
                                          <p:attrName>style.visibility</p:attrName>
                                        </p:attrNameLst>
                                      </p:cBhvr>
                                      <p:to>
                                        <p:strVal val="visible"/>
                                      </p:to>
                                    </p:set>
                                    <p:animEffect transition="in" filter="blinds(horizontal)">
                                      <p:cBhvr>
                                        <p:cTn id="57" dur="500"/>
                                        <p:tgtEl>
                                          <p:spTgt spid="2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blinds(horizontal)">
                                      <p:cBhvr>
                                        <p:cTn id="62" dur="500"/>
                                        <p:tgtEl>
                                          <p:spTgt spid="23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blinds(horizontal)">
                                      <p:cBhvr>
                                        <p:cTn id="67" dur="500"/>
                                        <p:tgtEl>
                                          <p:spTgt spid="23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4"/>
                                        </p:tgtEl>
                                        <p:attrNameLst>
                                          <p:attrName>style.visibility</p:attrName>
                                        </p:attrNameLst>
                                      </p:cBhvr>
                                      <p:to>
                                        <p:strVal val="visible"/>
                                      </p:to>
                                    </p:set>
                                    <p:animEffect transition="in" filter="blinds(horizontal)">
                                      <p:cBhvr>
                                        <p:cTn id="72" dur="500"/>
                                        <p:tgtEl>
                                          <p:spTgt spid="234"/>
                                        </p:tgtEl>
                                      </p:cBhvr>
                                    </p:animEffect>
                                  </p:childTnLst>
                                </p:cTn>
                              </p:par>
                              <p:par>
                                <p:cTn id="73" presetID="3" presetClass="entr" presetSubtype="10" fill="hold" nodeType="withEffect">
                                  <p:stCondLst>
                                    <p:cond delay="0"/>
                                  </p:stCondLst>
                                  <p:childTnLst>
                                    <p:set>
                                      <p:cBhvr>
                                        <p:cTn id="74" dur="1" fill="hold">
                                          <p:stCondLst>
                                            <p:cond delay="0"/>
                                          </p:stCondLst>
                                        </p:cTn>
                                        <p:tgtEl>
                                          <p:spTgt spid="75806"/>
                                        </p:tgtEl>
                                        <p:attrNameLst>
                                          <p:attrName>style.visibility</p:attrName>
                                        </p:attrNameLst>
                                      </p:cBhvr>
                                      <p:to>
                                        <p:strVal val="visible"/>
                                      </p:to>
                                    </p:set>
                                    <p:animEffect transition="in" filter="blinds(horizontal)">
                                      <p:cBhvr>
                                        <p:cTn id="75" dur="500"/>
                                        <p:tgtEl>
                                          <p:spTgt spid="75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231" grpId="0" animBg="1"/>
      <p:bldP spid="232" grpId="0"/>
      <p:bldP spid="2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789" y="884470"/>
            <a:ext cx="4342652" cy="5078959"/>
            <a:chOff x="0" y="1267251"/>
            <a:chExt cx="4342652" cy="5078959"/>
          </a:xfrm>
        </p:grpSpPr>
        <p:sp>
          <p:nvSpPr>
            <p:cNvPr id="2" name="矩形 1"/>
            <p:cNvSpPr/>
            <p:nvPr/>
          </p:nvSpPr>
          <p:spPr bwMode="auto">
            <a:xfrm>
              <a:off x="1187355" y="2825087"/>
              <a:ext cx="177422" cy="352112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3" name="TextBox 2"/>
            <p:cNvSpPr txBox="1"/>
            <p:nvPr/>
          </p:nvSpPr>
          <p:spPr>
            <a:xfrm>
              <a:off x="2785331" y="2205019"/>
              <a:ext cx="605570" cy="584775"/>
            </a:xfrm>
            <a:prstGeom prst="rect">
              <a:avLst/>
            </a:prstGeom>
            <a:noFill/>
          </p:spPr>
          <p:txBody>
            <a:bodyPr wrap="square" rtlCol="0">
              <a:spAutoFit/>
            </a:bodyPr>
            <a:lstStyle/>
            <a:p>
              <a:r>
                <a:rPr lang="en-US" altLang="zh-CN" b="1" i="1" dirty="0" smtClean="0"/>
                <a:t>P</a:t>
              </a:r>
              <a:endParaRPr lang="zh-CN" altLang="en-US" b="1" i="1" dirty="0"/>
            </a:p>
          </p:txBody>
        </p:sp>
        <p:grpSp>
          <p:nvGrpSpPr>
            <p:cNvPr id="4" name="组合 3"/>
            <p:cNvGrpSpPr/>
            <p:nvPr/>
          </p:nvGrpSpPr>
          <p:grpSpPr>
            <a:xfrm>
              <a:off x="0" y="1448937"/>
              <a:ext cx="4289946" cy="4037463"/>
              <a:chOff x="0" y="1448937"/>
              <a:chExt cx="4289946" cy="4037463"/>
            </a:xfrm>
          </p:grpSpPr>
          <p:sp>
            <p:nvSpPr>
              <p:cNvPr id="5" name="TextBox 4"/>
              <p:cNvSpPr txBox="1"/>
              <p:nvPr/>
            </p:nvSpPr>
            <p:spPr>
              <a:xfrm>
                <a:off x="957618" y="1448937"/>
                <a:ext cx="464024" cy="584775"/>
              </a:xfrm>
              <a:prstGeom prst="rect">
                <a:avLst/>
              </a:prstGeom>
              <a:noFill/>
            </p:spPr>
            <p:txBody>
              <a:bodyPr wrap="square" rtlCol="0">
                <a:spAutoFit/>
              </a:bodyPr>
              <a:lstStyle/>
              <a:p>
                <a:r>
                  <a:rPr lang="en-US" altLang="zh-CN" b="1" i="1" dirty="0" smtClean="0"/>
                  <a:t>z</a:t>
                </a:r>
                <a:endParaRPr lang="zh-CN" altLang="en-US" b="1" i="1" dirty="0"/>
              </a:p>
            </p:txBody>
          </p:sp>
          <p:cxnSp>
            <p:nvCxnSpPr>
              <p:cNvPr id="6" name="直接箭头连接符 5"/>
              <p:cNvCxnSpPr/>
              <p:nvPr/>
            </p:nvCxnSpPr>
            <p:spPr bwMode="auto">
              <a:xfrm rot="5400000" flipH="1" flipV="1">
                <a:off x="-89505" y="3173103"/>
                <a:ext cx="2757642" cy="14441"/>
              </a:xfrm>
              <a:prstGeom prst="straightConnector1">
                <a:avLst/>
              </a:prstGeom>
              <a:noFill/>
              <a:ln w="25400"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V="1">
                <a:off x="1270722" y="4558352"/>
                <a:ext cx="2755368" cy="16719"/>
              </a:xfrm>
              <a:prstGeom prst="straightConnector1">
                <a:avLst/>
              </a:prstGeom>
              <a:noFill/>
              <a:ln w="25400" cap="flat" cmpd="sng" algn="ctr">
                <a:solidFill>
                  <a:srgbClr val="FF0000"/>
                </a:solidFill>
                <a:prstDash val="solid"/>
                <a:round/>
                <a:headEnd type="none" w="med" len="med"/>
                <a:tailEnd type="arrow"/>
              </a:ln>
              <a:effectLst/>
            </p:spPr>
          </p:cxnSp>
          <p:cxnSp>
            <p:nvCxnSpPr>
              <p:cNvPr id="8" name="直接箭头连接符 7"/>
              <p:cNvCxnSpPr/>
              <p:nvPr/>
            </p:nvCxnSpPr>
            <p:spPr bwMode="auto">
              <a:xfrm rot="10800000" flipV="1">
                <a:off x="177421" y="4572000"/>
                <a:ext cx="1091826" cy="914400"/>
              </a:xfrm>
              <a:prstGeom prst="straightConnector1">
                <a:avLst/>
              </a:prstGeom>
              <a:noFill/>
              <a:ln w="25400" cap="flat" cmpd="sng" algn="ctr">
                <a:solidFill>
                  <a:srgbClr val="FF0000"/>
                </a:solidFill>
                <a:prstDash val="solid"/>
                <a:round/>
                <a:headEnd type="none" w="med" len="med"/>
                <a:tailEnd type="arrow"/>
              </a:ln>
              <a:effectLst/>
            </p:spPr>
          </p:cxnSp>
          <p:sp>
            <p:nvSpPr>
              <p:cNvPr id="9" name="TextBox 8"/>
              <p:cNvSpPr txBox="1"/>
              <p:nvPr/>
            </p:nvSpPr>
            <p:spPr>
              <a:xfrm>
                <a:off x="3825922" y="4562901"/>
                <a:ext cx="464024" cy="584775"/>
              </a:xfrm>
              <a:prstGeom prst="rect">
                <a:avLst/>
              </a:prstGeom>
              <a:noFill/>
            </p:spPr>
            <p:txBody>
              <a:bodyPr wrap="square" rtlCol="0">
                <a:spAutoFit/>
              </a:bodyPr>
              <a:lstStyle/>
              <a:p>
                <a:r>
                  <a:rPr lang="en-US" altLang="zh-CN" b="1" i="1" dirty="0" smtClean="0"/>
                  <a:t>y</a:t>
                </a:r>
                <a:endParaRPr lang="zh-CN" altLang="en-US" b="1" i="1" dirty="0"/>
              </a:p>
            </p:txBody>
          </p:sp>
          <p:sp>
            <p:nvSpPr>
              <p:cNvPr id="10" name="TextBox 9"/>
              <p:cNvSpPr txBox="1"/>
              <p:nvPr/>
            </p:nvSpPr>
            <p:spPr>
              <a:xfrm>
                <a:off x="0" y="4899547"/>
                <a:ext cx="464024" cy="584775"/>
              </a:xfrm>
              <a:prstGeom prst="rect">
                <a:avLst/>
              </a:prstGeom>
              <a:noFill/>
            </p:spPr>
            <p:txBody>
              <a:bodyPr wrap="square" rtlCol="0">
                <a:spAutoFit/>
              </a:bodyPr>
              <a:lstStyle/>
              <a:p>
                <a:r>
                  <a:rPr lang="en-US" altLang="zh-CN" b="1" i="1" dirty="0" smtClean="0"/>
                  <a:t>x</a:t>
                </a:r>
                <a:endParaRPr lang="zh-CN" altLang="en-US" b="1" i="1" dirty="0"/>
              </a:p>
            </p:txBody>
          </p:sp>
        </p:grpSp>
        <p:grpSp>
          <p:nvGrpSpPr>
            <p:cNvPr id="11" name="组合 10"/>
            <p:cNvGrpSpPr/>
            <p:nvPr/>
          </p:nvGrpSpPr>
          <p:grpSpPr>
            <a:xfrm>
              <a:off x="1274092" y="2179930"/>
              <a:ext cx="1615416" cy="2392071"/>
              <a:chOff x="1274092" y="2179930"/>
              <a:chExt cx="1615416" cy="2392071"/>
            </a:xfrm>
          </p:grpSpPr>
          <p:cxnSp>
            <p:nvCxnSpPr>
              <p:cNvPr id="12" name="直接箭头连接符 11"/>
              <p:cNvCxnSpPr/>
              <p:nvPr/>
            </p:nvCxnSpPr>
            <p:spPr bwMode="auto">
              <a:xfrm rot="5400000" flipH="1" flipV="1">
                <a:off x="1648135" y="242318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3" name="组合 172"/>
              <p:cNvGrpSpPr/>
              <p:nvPr/>
            </p:nvGrpSpPr>
            <p:grpSpPr>
              <a:xfrm>
                <a:off x="1274092" y="2998381"/>
                <a:ext cx="1246212" cy="1573620"/>
                <a:chOff x="1274092" y="2998381"/>
                <a:chExt cx="1246212" cy="1573620"/>
              </a:xfrm>
            </p:grpSpPr>
            <p:cxnSp>
              <p:nvCxnSpPr>
                <p:cNvPr id="14" name="直接箭头连接符 13"/>
                <p:cNvCxnSpPr/>
                <p:nvPr/>
              </p:nvCxnSpPr>
              <p:spPr bwMode="auto">
                <a:xfrm rot="5400000" flipH="1" flipV="1">
                  <a:off x="1025135" y="3247338"/>
                  <a:ext cx="1573620" cy="10757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5" name="TextBox 14"/>
                <p:cNvSpPr txBox="1"/>
                <p:nvPr/>
              </p:nvSpPr>
              <p:spPr>
                <a:xfrm>
                  <a:off x="2056280" y="3135495"/>
                  <a:ext cx="464024" cy="584775"/>
                </a:xfrm>
                <a:prstGeom prst="rect">
                  <a:avLst/>
                </a:prstGeom>
                <a:noFill/>
              </p:spPr>
              <p:txBody>
                <a:bodyPr wrap="square" rtlCol="0">
                  <a:spAutoFit/>
                </a:bodyPr>
                <a:lstStyle/>
                <a:p>
                  <a:r>
                    <a:rPr lang="en-US" altLang="zh-CN" b="1" i="1" dirty="0" smtClean="0"/>
                    <a:t>r</a:t>
                  </a:r>
                  <a:endParaRPr lang="zh-CN" altLang="en-US" b="1" i="1" dirty="0"/>
                </a:p>
              </p:txBody>
            </p:sp>
          </p:grpSp>
        </p:grpSp>
        <p:grpSp>
          <p:nvGrpSpPr>
            <p:cNvPr id="16" name="组合 15"/>
            <p:cNvGrpSpPr/>
            <p:nvPr/>
          </p:nvGrpSpPr>
          <p:grpSpPr>
            <a:xfrm>
              <a:off x="906930" y="3724275"/>
              <a:ext cx="464024" cy="829624"/>
              <a:chOff x="906930" y="3817293"/>
              <a:chExt cx="464024" cy="736606"/>
            </a:xfrm>
          </p:grpSpPr>
          <p:cxnSp>
            <p:nvCxnSpPr>
              <p:cNvPr id="17" name="直接箭头连接符 16"/>
              <p:cNvCxnSpPr/>
              <p:nvPr/>
            </p:nvCxnSpPr>
            <p:spPr bwMode="auto">
              <a:xfrm rot="10800000" flipH="1">
                <a:off x="1279430" y="3817293"/>
                <a:ext cx="11220" cy="7366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 name="TextBox 17"/>
              <p:cNvSpPr txBox="1"/>
              <p:nvPr/>
            </p:nvSpPr>
            <p:spPr>
              <a:xfrm>
                <a:off x="906930" y="3859395"/>
                <a:ext cx="464024" cy="523220"/>
              </a:xfrm>
              <a:prstGeom prst="rect">
                <a:avLst/>
              </a:prstGeom>
              <a:noFill/>
            </p:spPr>
            <p:txBody>
              <a:bodyPr wrap="square" rtlCol="0">
                <a:spAutoFit/>
              </a:bodyPr>
              <a:lstStyle/>
              <a:p>
                <a:r>
                  <a:rPr lang="en-US" altLang="zh-CN" sz="2800" b="1" i="1" dirty="0" smtClean="0"/>
                  <a:t>r</a:t>
                </a:r>
                <a:r>
                  <a:rPr lang="en-US" altLang="zh-CN" sz="2800" b="1" i="1" baseline="30000" dirty="0" smtClean="0">
                    <a:latin typeface="Segoe UI Light" pitchFamily="34" charset="0"/>
                  </a:rPr>
                  <a:t>,</a:t>
                </a:r>
                <a:endParaRPr lang="zh-CN" altLang="en-US" sz="2800" b="1" i="1" baseline="30000" dirty="0">
                  <a:latin typeface="Segoe UI Light" pitchFamily="34" charset="0"/>
                </a:endParaRPr>
              </a:p>
            </p:txBody>
          </p:sp>
        </p:grpSp>
        <p:grpSp>
          <p:nvGrpSpPr>
            <p:cNvPr id="19" name="组合 18"/>
            <p:cNvGrpSpPr/>
            <p:nvPr/>
          </p:nvGrpSpPr>
          <p:grpSpPr>
            <a:xfrm>
              <a:off x="1284386" y="2182931"/>
              <a:ext cx="1604825" cy="1564523"/>
              <a:chOff x="3255898" y="1988770"/>
              <a:chExt cx="1625381" cy="2398237"/>
            </a:xfrm>
          </p:grpSpPr>
          <p:cxnSp>
            <p:nvCxnSpPr>
              <p:cNvPr id="20" name="直接箭头连接符 19"/>
              <p:cNvCxnSpPr/>
              <p:nvPr/>
            </p:nvCxnSpPr>
            <p:spPr bwMode="auto">
              <a:xfrm rot="5400000" flipH="1" flipV="1">
                <a:off x="3639906" y="223202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21" name="组合 172"/>
              <p:cNvGrpSpPr/>
              <p:nvPr/>
            </p:nvGrpSpPr>
            <p:grpSpPr>
              <a:xfrm>
                <a:off x="3255898" y="2515302"/>
                <a:ext cx="1085671" cy="1871705"/>
                <a:chOff x="1264127" y="2706462"/>
                <a:chExt cx="1085671" cy="1871705"/>
              </a:xfrm>
            </p:grpSpPr>
            <p:cxnSp>
              <p:nvCxnSpPr>
                <p:cNvPr id="22" name="直接箭头连接符 21"/>
                <p:cNvCxnSpPr/>
                <p:nvPr/>
              </p:nvCxnSpPr>
              <p:spPr bwMode="auto">
                <a:xfrm rot="5400000" flipH="1" flipV="1">
                  <a:off x="1017070" y="3245439"/>
                  <a:ext cx="1579785" cy="1085671"/>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23" name="TextBox 22"/>
                <p:cNvSpPr txBox="1"/>
                <p:nvPr/>
              </p:nvSpPr>
              <p:spPr>
                <a:xfrm>
                  <a:off x="1512088" y="2706462"/>
                  <a:ext cx="742393" cy="1651254"/>
                </a:xfrm>
                <a:prstGeom prst="rect">
                  <a:avLst/>
                </a:prstGeom>
                <a:noFill/>
              </p:spPr>
              <p:txBody>
                <a:bodyPr wrap="square" rtlCol="0">
                  <a:spAutoFit/>
                </a:bodyPr>
                <a:lstStyle/>
                <a:p>
                  <a:r>
                    <a:rPr lang="en-US" altLang="zh-CN" b="1" i="1" dirty="0" smtClean="0"/>
                    <a:t>r-r</a:t>
                  </a:r>
                  <a:r>
                    <a:rPr lang="en-US" altLang="zh-CN" b="1" i="1" baseline="30000" dirty="0" smtClean="0">
                      <a:latin typeface="Segoe UI Light" pitchFamily="34" charset="0"/>
                    </a:rPr>
                    <a:t>,</a:t>
                  </a:r>
                  <a:endParaRPr lang="zh-CN" altLang="en-US" b="1" i="1" baseline="30000" dirty="0" smtClean="0">
                    <a:latin typeface="Segoe UI Light" pitchFamily="34" charset="0"/>
                  </a:endParaRPr>
                </a:p>
                <a:p>
                  <a:endParaRPr lang="zh-CN" altLang="en-US" b="1" i="1" dirty="0"/>
                </a:p>
              </p:txBody>
            </p:sp>
          </p:grpSp>
        </p:grpSp>
        <p:grpSp>
          <p:nvGrpSpPr>
            <p:cNvPr id="24" name="组合 23"/>
            <p:cNvGrpSpPr/>
            <p:nvPr/>
          </p:nvGrpSpPr>
          <p:grpSpPr>
            <a:xfrm>
              <a:off x="2378121" y="1267251"/>
              <a:ext cx="1536654" cy="1022925"/>
              <a:chOff x="2378121" y="1267251"/>
              <a:chExt cx="1536654" cy="1022925"/>
            </a:xfrm>
          </p:grpSpPr>
          <p:cxnSp>
            <p:nvCxnSpPr>
              <p:cNvPr id="25" name="直接箭头连接符 24"/>
              <p:cNvCxnSpPr/>
              <p:nvPr/>
            </p:nvCxnSpPr>
            <p:spPr bwMode="auto">
              <a:xfrm rot="16200000" flipV="1">
                <a:off x="2524683" y="1875870"/>
                <a:ext cx="639938" cy="12397"/>
              </a:xfrm>
              <a:prstGeom prst="straightConnector1">
                <a:avLst/>
              </a:prstGeom>
              <a:noFill/>
              <a:ln w="25400" cap="flat" cmpd="sng" algn="ctr">
                <a:solidFill>
                  <a:srgbClr val="FF0000"/>
                </a:solidFill>
                <a:prstDash val="solid"/>
                <a:round/>
                <a:headEnd type="none" w="med" len="med"/>
                <a:tailEnd type="arrow"/>
              </a:ln>
              <a:effectLst/>
            </p:spPr>
          </p:cxnSp>
          <p:cxnSp>
            <p:nvCxnSpPr>
              <p:cNvPr id="26" name="直接箭头连接符 25"/>
              <p:cNvCxnSpPr/>
              <p:nvPr/>
            </p:nvCxnSpPr>
            <p:spPr bwMode="auto">
              <a:xfrm flipV="1">
                <a:off x="2839878" y="2181225"/>
                <a:ext cx="655797" cy="24945"/>
              </a:xfrm>
              <a:prstGeom prst="straightConnector1">
                <a:avLst/>
              </a:prstGeom>
              <a:noFill/>
              <a:ln w="25400" cap="flat" cmpd="sng" algn="ctr">
                <a:solidFill>
                  <a:srgbClr val="FF0000"/>
                </a:solidFill>
                <a:prstDash val="solid"/>
                <a:round/>
                <a:headEnd type="none" w="med" len="med"/>
                <a:tailEnd type="arrow"/>
              </a:ln>
              <a:effectLst/>
            </p:spPr>
          </p:cxnSp>
          <p:cxnSp>
            <p:nvCxnSpPr>
              <p:cNvPr id="27" name="直接箭头连接符 26"/>
              <p:cNvCxnSpPr/>
              <p:nvPr/>
            </p:nvCxnSpPr>
            <p:spPr bwMode="auto">
              <a:xfrm flipV="1">
                <a:off x="2871171" y="1657350"/>
                <a:ext cx="548304" cy="542926"/>
              </a:xfrm>
              <a:prstGeom prst="straightConnector1">
                <a:avLst/>
              </a:prstGeom>
              <a:noFill/>
              <a:ln w="25400" cap="flat" cmpd="sng" algn="ctr">
                <a:solidFill>
                  <a:srgbClr val="FF0000"/>
                </a:solidFill>
                <a:prstDash val="solid"/>
                <a:round/>
                <a:headEnd type="none" w="med" len="med"/>
                <a:tailEnd type="arrow"/>
              </a:ln>
              <a:effectLst/>
            </p:spPr>
          </p:cxnSp>
          <p:sp>
            <p:nvSpPr>
              <p:cNvPr id="28" name="TextBox 27"/>
              <p:cNvSpPr txBox="1"/>
              <p:nvPr/>
            </p:nvSpPr>
            <p:spPr>
              <a:xfrm>
                <a:off x="2378121" y="126725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z</a:t>
                </a:r>
                <a:endParaRPr lang="zh-CN" altLang="en-US" b="1" i="1" baseline="-25000" dirty="0"/>
              </a:p>
            </p:txBody>
          </p:sp>
          <p:sp>
            <p:nvSpPr>
              <p:cNvPr id="29" name="TextBox 28"/>
              <p:cNvSpPr txBox="1"/>
              <p:nvPr/>
            </p:nvSpPr>
            <p:spPr>
              <a:xfrm>
                <a:off x="3435396" y="170540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r</a:t>
                </a:r>
                <a:endParaRPr lang="zh-CN" altLang="en-US" b="1" i="1" baseline="-25000" dirty="0"/>
              </a:p>
            </p:txBody>
          </p:sp>
        </p:grpSp>
        <p:sp>
          <p:nvSpPr>
            <p:cNvPr id="30" name="矩形 29"/>
            <p:cNvSpPr/>
            <p:nvPr/>
          </p:nvSpPr>
          <p:spPr>
            <a:xfrm>
              <a:off x="3091347" y="2204818"/>
              <a:ext cx="1251305" cy="461665"/>
            </a:xfrm>
            <a:prstGeom prst="rect">
              <a:avLst/>
            </a:prstGeom>
          </p:spPr>
          <p:txBody>
            <a:bodyPr wrap="none">
              <a:spAutoFit/>
            </a:bodyPr>
            <a:lstStyle/>
            <a:p>
              <a:r>
                <a:rPr lang="en-US" altLang="zh-CN" sz="2400" b="1" i="1" dirty="0" smtClean="0"/>
                <a:t>(r,</a:t>
              </a:r>
              <a:r>
                <a:rPr lang="el-GR" altLang="zh-CN" sz="2400" b="1" i="1" dirty="0" smtClean="0"/>
                <a:t> π</a:t>
              </a:r>
              <a:r>
                <a:rPr lang="en-US" altLang="zh-CN" sz="2400" b="1" i="1" dirty="0" smtClean="0"/>
                <a:t>/2,z)</a:t>
              </a:r>
              <a:endParaRPr lang="zh-CN" altLang="en-US" sz="2400" b="1" i="1" dirty="0"/>
            </a:p>
          </p:txBody>
        </p:sp>
        <p:grpSp>
          <p:nvGrpSpPr>
            <p:cNvPr id="31" name="组合 30"/>
            <p:cNvGrpSpPr/>
            <p:nvPr/>
          </p:nvGrpSpPr>
          <p:grpSpPr>
            <a:xfrm>
              <a:off x="1305838" y="1747381"/>
              <a:ext cx="1532778" cy="590302"/>
              <a:chOff x="1305838" y="1747381"/>
              <a:chExt cx="1545570" cy="584775"/>
            </a:xfrm>
          </p:grpSpPr>
          <p:cxnSp>
            <p:nvCxnSpPr>
              <p:cNvPr id="32" name="直接箭头连接符 31"/>
              <p:cNvCxnSpPr/>
              <p:nvPr/>
            </p:nvCxnSpPr>
            <p:spPr bwMode="auto">
              <a:xfrm flipV="1">
                <a:off x="1305838" y="2237081"/>
                <a:ext cx="1545570" cy="8209"/>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33" name="TextBox 32"/>
              <p:cNvSpPr txBox="1"/>
              <p:nvPr/>
            </p:nvSpPr>
            <p:spPr>
              <a:xfrm>
                <a:off x="1878904" y="1747381"/>
                <a:ext cx="266179" cy="584775"/>
              </a:xfrm>
              <a:prstGeom prst="rect">
                <a:avLst/>
              </a:prstGeom>
              <a:noFill/>
            </p:spPr>
            <p:txBody>
              <a:bodyPr wrap="square" rtlCol="0">
                <a:spAutoFit/>
              </a:bodyPr>
              <a:lstStyle/>
              <a:p>
                <a:r>
                  <a:rPr lang="en-US" altLang="zh-CN" dirty="0" smtClean="0"/>
                  <a:t>r</a:t>
                </a:r>
                <a:endParaRPr lang="zh-CN" altLang="en-US" dirty="0"/>
              </a:p>
            </p:txBody>
          </p:sp>
        </p:grpSp>
        <p:sp>
          <p:nvSpPr>
            <p:cNvPr id="34" name="矩形 33"/>
            <p:cNvSpPr/>
            <p:nvPr/>
          </p:nvSpPr>
          <p:spPr>
            <a:xfrm>
              <a:off x="1287160" y="3009392"/>
              <a:ext cx="346570" cy="461665"/>
            </a:xfrm>
            <a:prstGeom prst="rect">
              <a:avLst/>
            </a:prstGeom>
          </p:spPr>
          <p:txBody>
            <a:bodyPr wrap="none">
              <a:spAutoFit/>
            </a:bodyPr>
            <a:lstStyle/>
            <a:p>
              <a:r>
                <a:rPr lang="el-GR" altLang="zh-CN" sz="2400" dirty="0" smtClean="0"/>
                <a:t>α</a:t>
              </a:r>
              <a:endParaRPr lang="zh-CN" altLang="en-US" sz="2400" dirty="0"/>
            </a:p>
          </p:txBody>
        </p:sp>
        <p:grpSp>
          <p:nvGrpSpPr>
            <p:cNvPr id="35" name="组合 34"/>
            <p:cNvGrpSpPr/>
            <p:nvPr/>
          </p:nvGrpSpPr>
          <p:grpSpPr>
            <a:xfrm>
              <a:off x="1240406" y="2242268"/>
              <a:ext cx="1598210" cy="580505"/>
              <a:chOff x="1240406" y="2242268"/>
              <a:chExt cx="1598210" cy="580505"/>
            </a:xfrm>
          </p:grpSpPr>
          <p:cxnSp>
            <p:nvCxnSpPr>
              <p:cNvPr id="36" name="直接箭头连接符 35"/>
              <p:cNvCxnSpPr/>
              <p:nvPr/>
            </p:nvCxnSpPr>
            <p:spPr bwMode="auto">
              <a:xfrm flipV="1">
                <a:off x="1299211" y="2242268"/>
                <a:ext cx="1539405" cy="580505"/>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37" name="TextBox 36"/>
              <p:cNvSpPr txBox="1"/>
              <p:nvPr/>
            </p:nvSpPr>
            <p:spPr>
              <a:xfrm>
                <a:off x="1240406" y="2282024"/>
                <a:ext cx="659954" cy="461665"/>
              </a:xfrm>
              <a:prstGeom prst="rect">
                <a:avLst/>
              </a:prstGeom>
              <a:noFill/>
            </p:spPr>
            <p:txBody>
              <a:bodyPr wrap="square" rtlCol="0">
                <a:spAutoFit/>
              </a:bodyPr>
              <a:lstStyle/>
              <a:p>
                <a:r>
                  <a:rPr lang="el-GR" altLang="zh-CN" sz="2400" dirty="0" smtClean="0"/>
                  <a:t>α</a:t>
                </a:r>
                <a:r>
                  <a:rPr lang="en-US" altLang="zh-CN" sz="2400" baseline="-25000" dirty="0" smtClean="0"/>
                  <a:t>2</a:t>
                </a:r>
                <a:endParaRPr lang="zh-CN" altLang="en-US" sz="2400" baseline="-25000" dirty="0"/>
              </a:p>
            </p:txBody>
          </p:sp>
        </p:grpSp>
        <p:grpSp>
          <p:nvGrpSpPr>
            <p:cNvPr id="38" name="组合 37"/>
            <p:cNvGrpSpPr/>
            <p:nvPr/>
          </p:nvGrpSpPr>
          <p:grpSpPr>
            <a:xfrm>
              <a:off x="1252829" y="2258170"/>
              <a:ext cx="1593738" cy="4072454"/>
              <a:chOff x="1252829" y="2258170"/>
              <a:chExt cx="1593738" cy="4072454"/>
            </a:xfrm>
          </p:grpSpPr>
          <p:cxnSp>
            <p:nvCxnSpPr>
              <p:cNvPr id="39" name="直接箭头连接符 38"/>
              <p:cNvCxnSpPr/>
              <p:nvPr/>
            </p:nvCxnSpPr>
            <p:spPr bwMode="auto">
              <a:xfrm rot="5400000" flipH="1" flipV="1">
                <a:off x="13471" y="3497528"/>
                <a:ext cx="4072454" cy="1593738"/>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40" name="TextBox 39"/>
              <p:cNvSpPr txBox="1"/>
              <p:nvPr/>
            </p:nvSpPr>
            <p:spPr>
              <a:xfrm>
                <a:off x="1265585" y="4970889"/>
                <a:ext cx="659954" cy="461665"/>
              </a:xfrm>
              <a:prstGeom prst="rect">
                <a:avLst/>
              </a:prstGeom>
              <a:noFill/>
            </p:spPr>
            <p:txBody>
              <a:bodyPr wrap="square" rtlCol="0">
                <a:spAutoFit/>
              </a:bodyPr>
              <a:lstStyle/>
              <a:p>
                <a:r>
                  <a:rPr lang="el-GR" altLang="zh-CN" sz="2400" dirty="0" smtClean="0"/>
                  <a:t>α</a:t>
                </a:r>
                <a:r>
                  <a:rPr lang="en-US" altLang="zh-CN" sz="2400" baseline="-25000" dirty="0" smtClean="0"/>
                  <a:t>1</a:t>
                </a:r>
                <a:endParaRPr lang="zh-CN" altLang="en-US" sz="2400" baseline="-25000" dirty="0"/>
              </a:p>
            </p:txBody>
          </p:sp>
        </p:grpSp>
        <p:sp>
          <p:nvSpPr>
            <p:cNvPr id="41" name="矩形 40"/>
            <p:cNvSpPr/>
            <p:nvPr/>
          </p:nvSpPr>
          <p:spPr bwMode="auto">
            <a:xfrm>
              <a:off x="1189630" y="3605286"/>
              <a:ext cx="188794" cy="243384"/>
            </a:xfrm>
            <a:prstGeom prst="rect">
              <a:avLst/>
            </a:prstGeom>
            <a:solidFill>
              <a:srgbClr val="006600"/>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grpSp>
      <p:graphicFrame>
        <p:nvGraphicFramePr>
          <p:cNvPr id="42" name="对象 41"/>
          <p:cNvGraphicFramePr>
            <a:graphicFrameLocks noChangeAspect="1"/>
          </p:cNvGraphicFramePr>
          <p:nvPr/>
        </p:nvGraphicFramePr>
        <p:xfrm>
          <a:off x="3924300" y="2273300"/>
          <a:ext cx="914400" cy="198438"/>
        </p:xfrm>
        <a:graphic>
          <a:graphicData uri="http://schemas.openxmlformats.org/presentationml/2006/ole">
            <p:oleObj spid="_x0000_s76802" name="Equation" r:id="rId3" imgW="914400" imgH="198720" progId="Equation.DSMT4">
              <p:embed/>
            </p:oleObj>
          </a:graphicData>
        </a:graphic>
      </p:graphicFrame>
      <p:graphicFrame>
        <p:nvGraphicFramePr>
          <p:cNvPr id="76804" name="Object 4"/>
          <p:cNvGraphicFramePr>
            <a:graphicFrameLocks noChangeAspect="1"/>
          </p:cNvGraphicFramePr>
          <p:nvPr/>
        </p:nvGraphicFramePr>
        <p:xfrm>
          <a:off x="3923415" y="489099"/>
          <a:ext cx="5050464" cy="1201478"/>
        </p:xfrm>
        <a:graphic>
          <a:graphicData uri="http://schemas.openxmlformats.org/presentationml/2006/ole">
            <p:oleObj spid="_x0000_s76804" name="Equation" r:id="rId4" imgW="2577960" imgH="660240" progId="Equation.DSMT4">
              <p:embed/>
            </p:oleObj>
          </a:graphicData>
        </a:graphic>
      </p:graphicFrame>
      <p:graphicFrame>
        <p:nvGraphicFramePr>
          <p:cNvPr id="76805" name="Object 5"/>
          <p:cNvGraphicFramePr>
            <a:graphicFrameLocks noChangeAspect="1"/>
          </p:cNvGraphicFramePr>
          <p:nvPr/>
        </p:nvGraphicFramePr>
        <p:xfrm>
          <a:off x="4189228" y="1530317"/>
          <a:ext cx="4954771" cy="883274"/>
        </p:xfrm>
        <a:graphic>
          <a:graphicData uri="http://schemas.openxmlformats.org/presentationml/2006/ole">
            <p:oleObj spid="_x0000_s76805" name="Equation" r:id="rId5" imgW="3035160" imgH="431640" progId="Equation.DSMT4">
              <p:embed/>
            </p:oleObj>
          </a:graphicData>
        </a:graphic>
      </p:graphicFrame>
      <p:sp>
        <p:nvSpPr>
          <p:cNvPr id="47" name="Text Box 2"/>
          <p:cNvSpPr txBox="1">
            <a:spLocks noChangeArrowheads="1"/>
          </p:cNvSpPr>
          <p:nvPr/>
        </p:nvSpPr>
        <p:spPr bwMode="auto">
          <a:xfrm>
            <a:off x="4226258" y="2508915"/>
            <a:ext cx="1825625"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dirty="0">
                <a:solidFill>
                  <a:srgbClr val="0000CC"/>
                </a:solidFill>
                <a:effectLst>
                  <a:outerShdw blurRad="50800" dist="38100" dir="2700000" algn="tl" rotWithShape="0">
                    <a:prstClr val="black">
                      <a:alpha val="40000"/>
                    </a:prstClr>
                  </a:outerShdw>
                </a:effectLst>
                <a:ea typeface="宋体" pitchFamily="2" charset="-122"/>
              </a:rPr>
              <a:t>结 果 分 析</a:t>
            </a:r>
            <a:endParaRPr kumimoji="1" lang="zh-CN" altLang="en-US" sz="2000" b="1" i="1" dirty="0">
              <a:solidFill>
                <a:srgbClr val="0000CC"/>
              </a:solidFill>
              <a:effectLst>
                <a:outerShdw blurRad="50800" dist="38100" dir="2700000" algn="tl" rotWithShape="0">
                  <a:prstClr val="black">
                    <a:alpha val="40000"/>
                  </a:prstClr>
                </a:outerShdw>
              </a:effectLst>
              <a:ea typeface="宋体" pitchFamily="2" charset="-122"/>
            </a:endParaRPr>
          </a:p>
        </p:txBody>
      </p:sp>
      <p:sp>
        <p:nvSpPr>
          <p:cNvPr id="48" name="Text Box 3"/>
          <p:cNvSpPr txBox="1">
            <a:spLocks noChangeArrowheads="1"/>
          </p:cNvSpPr>
          <p:nvPr/>
        </p:nvSpPr>
        <p:spPr bwMode="auto">
          <a:xfrm>
            <a:off x="3980308" y="3273831"/>
            <a:ext cx="4557638" cy="553998"/>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b="1" dirty="0" smtClean="0">
                <a:solidFill>
                  <a:srgbClr val="000099"/>
                </a:solidFill>
                <a:latin typeface="幼圆" pitchFamily="49" charset="-122"/>
                <a:ea typeface="幼圆" pitchFamily="49" charset="-122"/>
              </a:rPr>
              <a:t>当</a:t>
            </a:r>
            <a:r>
              <a:rPr kumimoji="1" lang="en-US" altLang="zh-CN" sz="2000" b="1" i="1" dirty="0" smtClean="0">
                <a:solidFill>
                  <a:srgbClr val="000099"/>
                </a:solidFill>
                <a:latin typeface="幼圆" pitchFamily="49" charset="-122"/>
                <a:ea typeface="幼圆" pitchFamily="49" charset="-122"/>
              </a:rPr>
              <a:t>L</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时，</a:t>
            </a:r>
            <a:r>
              <a:rPr kumimoji="1" lang="el-GR" altLang="zh-CN" sz="2000" b="1" dirty="0" smtClean="0">
                <a:solidFill>
                  <a:srgbClr val="000099"/>
                </a:solidFill>
                <a:latin typeface="幼圆" pitchFamily="49" charset="-122"/>
                <a:ea typeface="幼圆" pitchFamily="49" charset="-122"/>
              </a:rPr>
              <a:t> α</a:t>
            </a:r>
            <a:r>
              <a:rPr kumimoji="1" lang="en-US" altLang="zh-CN" sz="2000" b="1" baseline="-25000" dirty="0" smtClean="0">
                <a:solidFill>
                  <a:srgbClr val="000099"/>
                </a:solidFill>
                <a:latin typeface="幼圆" pitchFamily="49" charset="-122"/>
                <a:ea typeface="幼圆" pitchFamily="49" charset="-122"/>
              </a:rPr>
              <a:t>1</a:t>
            </a:r>
            <a:r>
              <a:rPr kumimoji="1" lang="en-US" altLang="zh-CN" sz="2000" b="1" dirty="0" smtClean="0">
                <a:solidFill>
                  <a:srgbClr val="000099"/>
                </a:solidFill>
                <a:latin typeface="幼圆" pitchFamily="49" charset="-122"/>
                <a:ea typeface="幼圆" pitchFamily="49" charset="-122"/>
              </a:rPr>
              <a:t>→0</a:t>
            </a:r>
            <a:r>
              <a:rPr kumimoji="1" lang="zh-CN" altLang="en-US" sz="2000" b="1" dirty="0" smtClean="0">
                <a:solidFill>
                  <a:srgbClr val="000099"/>
                </a:solidFill>
                <a:latin typeface="幼圆" pitchFamily="49" charset="-122"/>
                <a:ea typeface="幼圆" pitchFamily="49" charset="-122"/>
              </a:rPr>
              <a:t>，</a:t>
            </a:r>
            <a:r>
              <a:rPr kumimoji="1" lang="el-GR" altLang="zh-CN" sz="2000" b="1" dirty="0" smtClean="0">
                <a:solidFill>
                  <a:srgbClr val="000099"/>
                </a:solidFill>
                <a:latin typeface="幼圆" pitchFamily="49" charset="-122"/>
                <a:ea typeface="幼圆" pitchFamily="49" charset="-122"/>
              </a:rPr>
              <a:t>α</a:t>
            </a:r>
            <a:r>
              <a:rPr kumimoji="1" lang="en-US" altLang="zh-CN" sz="2000" b="1" baseline="-25000" dirty="0" smtClean="0">
                <a:solidFill>
                  <a:srgbClr val="000099"/>
                </a:solidFill>
                <a:latin typeface="幼圆" pitchFamily="49" charset="-122"/>
                <a:ea typeface="幼圆" pitchFamily="49" charset="-122"/>
              </a:rPr>
              <a:t>2</a:t>
            </a:r>
            <a:r>
              <a:rPr kumimoji="1" lang="en-US" altLang="zh-CN" sz="2000" b="1" dirty="0" smtClean="0">
                <a:solidFill>
                  <a:srgbClr val="000099"/>
                </a:solidFill>
                <a:latin typeface="幼圆" pitchFamily="49" charset="-122"/>
                <a:ea typeface="幼圆" pitchFamily="49" charset="-122"/>
              </a:rPr>
              <a:t>→</a:t>
            </a:r>
            <a:r>
              <a:rPr kumimoji="1" lang="el-GR" altLang="zh-CN" sz="2000" b="1" dirty="0" smtClean="0">
                <a:solidFill>
                  <a:srgbClr val="000099"/>
                </a:solidFill>
                <a:latin typeface="幼圆" pitchFamily="49" charset="-122"/>
                <a:ea typeface="幼圆" pitchFamily="49" charset="-122"/>
              </a:rPr>
              <a:t> π</a:t>
            </a:r>
            <a:r>
              <a:rPr kumimoji="1" lang="zh-CN" altLang="en-US" sz="2000" b="1" dirty="0" smtClean="0">
                <a:solidFill>
                  <a:srgbClr val="000099"/>
                </a:solidFill>
                <a:latin typeface="幼圆" pitchFamily="49" charset="-122"/>
                <a:ea typeface="幼圆" pitchFamily="49" charset="-122"/>
              </a:rPr>
              <a:t>，则有</a:t>
            </a:r>
            <a:endParaRPr kumimoji="1" lang="zh-CN" altLang="en-US" sz="2000" b="1" dirty="0">
              <a:solidFill>
                <a:srgbClr val="000099"/>
              </a:solidFill>
              <a:latin typeface="幼圆" pitchFamily="49" charset="-122"/>
              <a:ea typeface="幼圆" pitchFamily="49" charset="-122"/>
            </a:endParaRPr>
          </a:p>
        </p:txBody>
      </p:sp>
      <p:graphicFrame>
        <p:nvGraphicFramePr>
          <p:cNvPr id="76806" name="Object 6"/>
          <p:cNvGraphicFramePr>
            <a:graphicFrameLocks noChangeAspect="1"/>
          </p:cNvGraphicFramePr>
          <p:nvPr/>
        </p:nvGraphicFramePr>
        <p:xfrm>
          <a:off x="4554240" y="4319403"/>
          <a:ext cx="3335117" cy="922448"/>
        </p:xfrm>
        <a:graphic>
          <a:graphicData uri="http://schemas.openxmlformats.org/presentationml/2006/ole">
            <p:oleObj spid="_x0000_s76806" name="Equation" r:id="rId6" imgW="156204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linds(horizontal)">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blinds(horizontal)">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806"/>
                                        </p:tgtEl>
                                        <p:attrNameLst>
                                          <p:attrName>style.visibility</p:attrName>
                                        </p:attrNameLst>
                                      </p:cBhvr>
                                      <p:to>
                                        <p:strVal val="visible"/>
                                      </p:to>
                                    </p:set>
                                    <p:animEffect transition="in" filter="blinds(horizontal)">
                                      <p:cBhvr>
                                        <p:cTn id="2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395288" y="609600"/>
            <a:ext cx="8353425" cy="741806"/>
          </a:xfrm>
          <a:prstGeom prst="rect">
            <a:avLst/>
          </a:prstGeom>
          <a:solidFill>
            <a:srgbClr val="CCFFFF"/>
          </a:solidFill>
          <a:ln w="25400">
            <a:solidFill>
              <a:srgbClr val="CC99FF"/>
            </a:solidFill>
            <a:miter lim="800000"/>
            <a:headEnd/>
            <a:tailEnd/>
          </a:ln>
        </p:spPr>
        <p:txBody>
          <a:bodyPr>
            <a:spAutoFit/>
          </a:bodyPr>
          <a:lstStyle/>
          <a:p>
            <a:pPr algn="just">
              <a:lnSpc>
                <a:spcPct val="110000"/>
              </a:lnSpc>
            </a:pPr>
            <a:r>
              <a:rPr kumimoji="1" lang="zh-CN" altLang="en-US" sz="2000" b="1" dirty="0" smtClean="0">
                <a:solidFill>
                  <a:srgbClr val="FF0000"/>
                </a:solidFill>
                <a:ea typeface="幼圆" pitchFamily="49" charset="-122"/>
              </a:rPr>
              <a:t>例</a:t>
            </a:r>
            <a:r>
              <a:rPr kumimoji="1" lang="en-US" altLang="zh-CN" sz="2000" b="1" dirty="0" smtClean="0">
                <a:solidFill>
                  <a:srgbClr val="FF0000"/>
                </a:solidFill>
                <a:ea typeface="幼圆" pitchFamily="49" charset="-122"/>
              </a:rPr>
              <a:t>2: </a:t>
            </a:r>
            <a:r>
              <a:rPr kumimoji="1" lang="zh-CN" altLang="en-US" sz="2000" b="1" dirty="0">
                <a:solidFill>
                  <a:srgbClr val="002060"/>
                </a:solidFill>
                <a:ea typeface="幼圆" pitchFamily="49" charset="-122"/>
              </a:rPr>
              <a:t>图中所示为一个半径为</a:t>
            </a:r>
            <a:r>
              <a:rPr kumimoji="1" lang="en-US" altLang="zh-CN" sz="2000" b="1" dirty="0">
                <a:solidFill>
                  <a:srgbClr val="002060"/>
                </a:solidFill>
                <a:ea typeface="幼圆" pitchFamily="49" charset="-122"/>
              </a:rPr>
              <a:t>r</a:t>
            </a:r>
            <a:r>
              <a:rPr kumimoji="1" lang="en-US" altLang="zh-CN" sz="2000" b="1" baseline="-25000" dirty="0">
                <a:solidFill>
                  <a:srgbClr val="002060"/>
                </a:solidFill>
                <a:ea typeface="幼圆" pitchFamily="49" charset="-122"/>
              </a:rPr>
              <a:t>0</a:t>
            </a:r>
            <a:r>
              <a:rPr kumimoji="1" lang="zh-CN" altLang="en-US" sz="2000" b="1" dirty="0">
                <a:solidFill>
                  <a:srgbClr val="002060"/>
                </a:solidFill>
                <a:ea typeface="幼圆" pitchFamily="49" charset="-122"/>
              </a:rPr>
              <a:t>的带电细圆环，圆环上单位长度带电</a:t>
            </a:r>
            <a:r>
              <a:rPr kumimoji="1" lang="zh-CN" altLang="en-US" sz="2000" b="1" i="1" dirty="0">
                <a:solidFill>
                  <a:srgbClr val="002060"/>
                </a:solidFill>
                <a:ea typeface="幼圆" pitchFamily="49" charset="-122"/>
                <a:sym typeface="Symbol" pitchFamily="18" charset="2"/>
              </a:rPr>
              <a:t></a:t>
            </a:r>
            <a:r>
              <a:rPr kumimoji="1" lang="en-US" altLang="zh-CN" sz="2000" b="1" i="1" baseline="-25000" dirty="0">
                <a:solidFill>
                  <a:srgbClr val="002060"/>
                </a:solidFill>
                <a:ea typeface="幼圆" pitchFamily="49" charset="-122"/>
              </a:rPr>
              <a:t>l</a:t>
            </a:r>
            <a:r>
              <a:rPr kumimoji="1" lang="zh-CN" altLang="en-US" sz="2000" b="1" i="1" baseline="-25000" dirty="0">
                <a:solidFill>
                  <a:srgbClr val="002060"/>
                </a:solidFill>
                <a:ea typeface="幼圆" pitchFamily="49" charset="-122"/>
              </a:rPr>
              <a:t>，</a:t>
            </a:r>
            <a:r>
              <a:rPr kumimoji="1" lang="zh-CN" altLang="en-US" sz="2000" b="1" dirty="0">
                <a:solidFill>
                  <a:srgbClr val="002060"/>
                </a:solidFill>
                <a:ea typeface="幼圆" pitchFamily="49" charset="-122"/>
              </a:rPr>
              <a:t>求圆环</a:t>
            </a:r>
            <a:r>
              <a:rPr kumimoji="1" lang="zh-CN" altLang="en-US" sz="2000" b="1" dirty="0">
                <a:solidFill>
                  <a:srgbClr val="5E1602"/>
                </a:solidFill>
                <a:ea typeface="幼圆" pitchFamily="49" charset="-122"/>
              </a:rPr>
              <a:t>轴线</a:t>
            </a:r>
            <a:r>
              <a:rPr kumimoji="1" lang="zh-CN" altLang="en-US" sz="2000" b="1" dirty="0">
                <a:solidFill>
                  <a:srgbClr val="002060"/>
                </a:solidFill>
                <a:ea typeface="幼圆" pitchFamily="49" charset="-122"/>
              </a:rPr>
              <a:t>上任意点的电场。</a:t>
            </a:r>
            <a:endParaRPr kumimoji="1" lang="en-US" altLang="zh-CN" sz="2000" b="1" dirty="0">
              <a:solidFill>
                <a:srgbClr val="002060"/>
              </a:solidFill>
              <a:ea typeface="幼圆" pitchFamily="49" charset="-122"/>
            </a:endParaRPr>
          </a:p>
        </p:txBody>
      </p:sp>
      <p:graphicFrame>
        <p:nvGraphicFramePr>
          <p:cNvPr id="417795" name="Object 3"/>
          <p:cNvGraphicFramePr>
            <a:graphicFrameLocks noChangeAspect="1"/>
          </p:cNvGraphicFramePr>
          <p:nvPr/>
        </p:nvGraphicFramePr>
        <p:xfrm>
          <a:off x="5359400" y="2165350"/>
          <a:ext cx="3733800" cy="2919413"/>
        </p:xfrm>
        <a:graphic>
          <a:graphicData uri="http://schemas.openxmlformats.org/presentationml/2006/ole">
            <p:oleObj spid="_x0000_s20482" name="Picture" r:id="rId3" imgW="876240" imgH="1104840" progId="Word.Picture.8">
              <p:embed/>
            </p:oleObj>
          </a:graphicData>
        </a:graphic>
      </p:graphicFrame>
      <p:sp>
        <p:nvSpPr>
          <p:cNvPr id="20486" name="Text Box 4"/>
          <p:cNvSpPr txBox="1">
            <a:spLocks noChangeArrowheads="1"/>
          </p:cNvSpPr>
          <p:nvPr/>
        </p:nvSpPr>
        <p:spPr bwMode="auto">
          <a:xfrm>
            <a:off x="401638" y="1601788"/>
            <a:ext cx="8382000" cy="76200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CC"/>
                </a:solidFill>
                <a:ea typeface="幼圆" pitchFamily="49" charset="-122"/>
              </a:rPr>
              <a:t>解：</a:t>
            </a:r>
            <a:r>
              <a:rPr kumimoji="1" lang="zh-CN" altLang="en-US" sz="2000" b="1" dirty="0">
                <a:solidFill>
                  <a:srgbClr val="000099"/>
                </a:solidFill>
                <a:ea typeface="幼圆" pitchFamily="49" charset="-122"/>
              </a:rPr>
              <a:t>将圆环分解成无数个线元，每个线元可看成点电荷</a:t>
            </a:r>
            <a:r>
              <a:rPr kumimoji="1" lang="zh-CN" altLang="en-US" sz="2000" b="1" i="1" dirty="0">
                <a:solidFill>
                  <a:srgbClr val="000099"/>
                </a:solidFill>
                <a:ea typeface="幼圆" pitchFamily="49" charset="-122"/>
                <a:sym typeface="Symbol" pitchFamily="18" charset="2"/>
              </a:rPr>
              <a:t></a:t>
            </a:r>
            <a:r>
              <a:rPr kumimoji="1" lang="en-US" altLang="zh-CN" sz="2000" b="1" i="1" baseline="-25000" dirty="0" err="1">
                <a:solidFill>
                  <a:srgbClr val="000099"/>
                </a:solidFill>
                <a:ea typeface="幼圆" pitchFamily="49" charset="-122"/>
                <a:sym typeface="Symbol" pitchFamily="18" charset="2"/>
              </a:rPr>
              <a:t>l</a:t>
            </a:r>
            <a:r>
              <a:rPr kumimoji="1" lang="en-US" altLang="zh-CN" sz="2000" b="1" i="1" dirty="0" err="1">
                <a:solidFill>
                  <a:srgbClr val="000099"/>
                </a:solidFill>
                <a:ea typeface="幼圆" pitchFamily="49" charset="-122"/>
                <a:sym typeface="Symbol" pitchFamily="18" charset="2"/>
              </a:rPr>
              <a:t>dl</a:t>
            </a:r>
            <a:r>
              <a:rPr kumimoji="1" lang="zh-CN" altLang="en-US" sz="2000" b="1" i="1" dirty="0">
                <a:solidFill>
                  <a:srgbClr val="000099"/>
                </a:solidFill>
                <a:ea typeface="幼圆" pitchFamily="49" charset="-122"/>
                <a:sym typeface="Symbol" pitchFamily="18" charset="2"/>
              </a:rPr>
              <a:t>’</a:t>
            </a:r>
            <a:r>
              <a:rPr kumimoji="1" lang="zh-CN" altLang="en-US" sz="2000" b="1" dirty="0">
                <a:solidFill>
                  <a:srgbClr val="000099"/>
                </a:solidFill>
                <a:ea typeface="幼圆" pitchFamily="49" charset="-122"/>
              </a:rPr>
              <a:t>，则线元在轴线任意点产生的电场为</a:t>
            </a:r>
          </a:p>
        </p:txBody>
      </p:sp>
      <p:graphicFrame>
        <p:nvGraphicFramePr>
          <p:cNvPr id="417797" name="Object 5"/>
          <p:cNvGraphicFramePr>
            <a:graphicFrameLocks noChangeAspect="1"/>
          </p:cNvGraphicFramePr>
          <p:nvPr/>
        </p:nvGraphicFramePr>
        <p:xfrm>
          <a:off x="2224088" y="2513013"/>
          <a:ext cx="2174875" cy="785812"/>
        </p:xfrm>
        <a:graphic>
          <a:graphicData uri="http://schemas.openxmlformats.org/presentationml/2006/ole">
            <p:oleObj spid="_x0000_s20483" name="Equation" r:id="rId4" imgW="1231560" imgH="444240" progId="Equation.DSMT4">
              <p:embed/>
            </p:oleObj>
          </a:graphicData>
        </a:graphic>
      </p:graphicFrame>
      <p:sp>
        <p:nvSpPr>
          <p:cNvPr id="20487" name="Text Box 6"/>
          <p:cNvSpPr txBox="1">
            <a:spLocks noChangeArrowheads="1"/>
          </p:cNvSpPr>
          <p:nvPr/>
        </p:nvSpPr>
        <p:spPr bwMode="auto">
          <a:xfrm>
            <a:off x="495300" y="3430588"/>
            <a:ext cx="4879975" cy="76200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99"/>
                </a:solidFill>
                <a:ea typeface="幼圆" pitchFamily="49" charset="-122"/>
              </a:rPr>
              <a:t>由对称性和电场的叠加性，合电场</a:t>
            </a:r>
            <a:r>
              <a:rPr kumimoji="1" lang="zh-CN" altLang="en-US" sz="2000" b="1" dirty="0" smtClean="0">
                <a:solidFill>
                  <a:srgbClr val="000099"/>
                </a:solidFill>
                <a:ea typeface="幼圆" pitchFamily="49" charset="-122"/>
              </a:rPr>
              <a:t>只有</a:t>
            </a:r>
            <a:r>
              <a:rPr kumimoji="1" lang="en-US" altLang="zh-CN" sz="2000" b="1" i="1" dirty="0" smtClean="0">
                <a:solidFill>
                  <a:srgbClr val="000099"/>
                </a:solidFill>
                <a:ea typeface="幼圆" pitchFamily="49" charset="-122"/>
              </a:rPr>
              <a:t>z </a:t>
            </a:r>
            <a:r>
              <a:rPr kumimoji="1" lang="zh-CN" altLang="en-US" sz="2000" b="1" dirty="0">
                <a:solidFill>
                  <a:srgbClr val="000099"/>
                </a:solidFill>
                <a:ea typeface="幼圆" pitchFamily="49" charset="-122"/>
              </a:rPr>
              <a:t>分量，则</a:t>
            </a:r>
          </a:p>
        </p:txBody>
      </p:sp>
      <p:graphicFrame>
        <p:nvGraphicFramePr>
          <p:cNvPr id="417799" name="Object 7"/>
          <p:cNvGraphicFramePr>
            <a:graphicFrameLocks noChangeAspect="1"/>
          </p:cNvGraphicFramePr>
          <p:nvPr/>
        </p:nvGraphicFramePr>
        <p:xfrm>
          <a:off x="379413" y="4240213"/>
          <a:ext cx="8069262" cy="1804987"/>
        </p:xfrm>
        <a:graphic>
          <a:graphicData uri="http://schemas.openxmlformats.org/presentationml/2006/ole">
            <p:oleObj spid="_x0000_s20484" name="Equation" r:id="rId5" imgW="4051080" imgH="914400" progId="Equation.DSMT4">
              <p:embed/>
            </p:oleObj>
          </a:graphicData>
        </a:graphic>
      </p:graphicFrame>
      <p:sp>
        <p:nvSpPr>
          <p:cNvPr id="20488" name="椭圆 7"/>
          <p:cNvSpPr>
            <a:spLocks noChangeArrowheads="1"/>
          </p:cNvSpPr>
          <p:nvPr/>
        </p:nvSpPr>
        <p:spPr bwMode="auto">
          <a:xfrm>
            <a:off x="7083425" y="3467100"/>
            <a:ext cx="128588" cy="69850"/>
          </a:xfrm>
          <a:prstGeom prst="ellipse">
            <a:avLst/>
          </a:prstGeom>
          <a:noFill/>
          <a:ln w="9525" algn="ctr">
            <a:noFill/>
            <a:round/>
            <a:headEnd/>
            <a:tailEnd/>
          </a:ln>
        </p:spPr>
        <p:txBody>
          <a:bodyPr lIns="90000" tIns="46800" rIns="90000" bIns="46800"/>
          <a:lstStyle/>
          <a:p>
            <a:endParaRPr lang="zh-CN" altLang="en-US">
              <a:ea typeface="黑体" pitchFamily="49" charset="-122"/>
            </a:endParaRPr>
          </a:p>
        </p:txBody>
      </p:sp>
      <p:sp>
        <p:nvSpPr>
          <p:cNvPr id="9" name="流程图: 联系 8"/>
          <p:cNvSpPr/>
          <p:nvPr/>
        </p:nvSpPr>
        <p:spPr bwMode="auto">
          <a:xfrm>
            <a:off x="7072313" y="3432175"/>
            <a:ext cx="117475" cy="104775"/>
          </a:xfrm>
          <a:prstGeom prst="flowChartConnector">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cxnSp>
        <p:nvCxnSpPr>
          <p:cNvPr id="20490" name="直接箭头连接符 10"/>
          <p:cNvCxnSpPr>
            <a:cxnSpLocks noChangeShapeType="1"/>
            <a:stCxn id="9" idx="2"/>
          </p:cNvCxnSpPr>
          <p:nvPr/>
        </p:nvCxnSpPr>
        <p:spPr bwMode="auto">
          <a:xfrm rot="10800000">
            <a:off x="6626225" y="3384550"/>
            <a:ext cx="446088" cy="100013"/>
          </a:xfrm>
          <a:prstGeom prst="straightConnector1">
            <a:avLst/>
          </a:prstGeom>
          <a:noFill/>
          <a:ln w="9525" algn="ctr">
            <a:solidFill>
              <a:srgbClr val="0000CC"/>
            </a:solidFill>
            <a:round/>
            <a:headEnd/>
            <a:tailEnd type="arrow" w="med" len="med"/>
          </a:ln>
        </p:spPr>
      </p:cxnSp>
      <p:cxnSp>
        <p:nvCxnSpPr>
          <p:cNvPr id="20491" name="直接箭头连接符 11"/>
          <p:cNvCxnSpPr>
            <a:cxnSpLocks noChangeShapeType="1"/>
          </p:cNvCxnSpPr>
          <p:nvPr/>
        </p:nvCxnSpPr>
        <p:spPr bwMode="auto">
          <a:xfrm>
            <a:off x="7153275" y="3532188"/>
            <a:ext cx="258763" cy="52387"/>
          </a:xfrm>
          <a:prstGeom prst="straightConnector1">
            <a:avLst/>
          </a:prstGeom>
          <a:noFill/>
          <a:ln w="9525" algn="ctr">
            <a:solidFill>
              <a:srgbClr val="0000CC"/>
            </a:solidFill>
            <a:round/>
            <a:headEnd/>
            <a:tailEnd type="arrow" w="med" len="med"/>
          </a:ln>
        </p:spPr>
      </p:cxnSp>
      <p:cxnSp>
        <p:nvCxnSpPr>
          <p:cNvPr id="20492" name="直接箭头连接符 14"/>
          <p:cNvCxnSpPr>
            <a:cxnSpLocks noChangeShapeType="1"/>
            <a:stCxn id="9" idx="2"/>
          </p:cNvCxnSpPr>
          <p:nvPr/>
        </p:nvCxnSpPr>
        <p:spPr bwMode="auto">
          <a:xfrm rot="10800000">
            <a:off x="7048500" y="3021013"/>
            <a:ext cx="23813" cy="463550"/>
          </a:xfrm>
          <a:prstGeom prst="straightConnector1">
            <a:avLst/>
          </a:prstGeom>
          <a:noFill/>
          <a:ln w="9525" algn="ctr">
            <a:solidFill>
              <a:srgbClr val="0000CC"/>
            </a:solidFill>
            <a:round/>
            <a:headEnd/>
            <a:tailEnd type="arrow" w="med" len="med"/>
          </a:ln>
        </p:spPr>
      </p:cxnSp>
      <p:cxnSp>
        <p:nvCxnSpPr>
          <p:cNvPr id="20493" name="直接箭头连接符 17"/>
          <p:cNvCxnSpPr>
            <a:cxnSpLocks noChangeShapeType="1"/>
          </p:cNvCxnSpPr>
          <p:nvPr/>
        </p:nvCxnSpPr>
        <p:spPr bwMode="auto">
          <a:xfrm rot="5400000" flipH="1" flipV="1">
            <a:off x="6960394" y="3237706"/>
            <a:ext cx="422275" cy="36513"/>
          </a:xfrm>
          <a:prstGeom prst="straightConnector1">
            <a:avLst/>
          </a:prstGeom>
          <a:noFill/>
          <a:ln w="9525" algn="ctr">
            <a:solidFill>
              <a:srgbClr val="0000CC"/>
            </a:solidFill>
            <a:round/>
            <a:headEnd/>
            <a:tailEnd type="arrow" w="med" len="med"/>
          </a:ln>
        </p:spPr>
      </p:cxnSp>
      <p:sp>
        <p:nvSpPr>
          <p:cNvPr id="20494" name="TextBox 23"/>
          <p:cNvSpPr txBox="1">
            <a:spLocks noChangeArrowheads="1"/>
          </p:cNvSpPr>
          <p:nvPr/>
        </p:nvSpPr>
        <p:spPr bwMode="auto">
          <a:xfrm>
            <a:off x="8147050" y="4735513"/>
            <a:ext cx="319088" cy="579437"/>
          </a:xfrm>
          <a:prstGeom prst="rect">
            <a:avLst/>
          </a:prstGeom>
          <a:noFill/>
          <a:ln w="9525">
            <a:noFill/>
            <a:miter lim="800000"/>
            <a:headEnd/>
            <a:tailEnd/>
          </a:ln>
        </p:spPr>
        <p:txBody>
          <a:bodyPr wrap="none">
            <a:spAutoFit/>
          </a:bodyPr>
          <a:lstStyle/>
          <a:p>
            <a:r>
              <a:rPr lang="zh-CN" altLang="en-US">
                <a:solidFill>
                  <a:srgbClr val="FF0000"/>
                </a:solidFill>
                <a:ea typeface="黑体" pitchFamily="49" charset="-122"/>
              </a:rPr>
              <a:t>’</a:t>
            </a:r>
          </a:p>
        </p:txBody>
      </p:sp>
      <p:sp>
        <p:nvSpPr>
          <p:cNvPr id="35" name="TextBox 34"/>
          <p:cNvSpPr txBox="1"/>
          <p:nvPr/>
        </p:nvSpPr>
        <p:spPr>
          <a:xfrm>
            <a:off x="7124700" y="3759200"/>
            <a:ext cx="431800" cy="461665"/>
          </a:xfrm>
          <a:prstGeom prst="rect">
            <a:avLst/>
          </a:prstGeom>
          <a:noFill/>
        </p:spPr>
        <p:txBody>
          <a:bodyPr wrap="square" rtlCol="0">
            <a:spAutoFit/>
          </a:bodyPr>
          <a:lstStyle/>
          <a:p>
            <a:r>
              <a:rPr lang="en-US" altLang="zh-CN" sz="2400" dirty="0" smtClean="0"/>
              <a:t>θ</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7"/>
                                        </p:tgtEl>
                                        <p:attrNameLst>
                                          <p:attrName>style.visibility</p:attrName>
                                        </p:attrNameLst>
                                      </p:cBhvr>
                                      <p:to>
                                        <p:strVal val="visible"/>
                                      </p:to>
                                    </p:set>
                                    <p:animEffect transition="in" filter="blinds(horizontal)">
                                      <p:cBhvr>
                                        <p:cTn id="7" dur="500"/>
                                        <p:tgtEl>
                                          <p:spTgt spid="417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9"/>
                                        </p:tgtEl>
                                        <p:attrNameLst>
                                          <p:attrName>style.visibility</p:attrName>
                                        </p:attrNameLst>
                                      </p:cBhvr>
                                      <p:to>
                                        <p:strVal val="visible"/>
                                      </p:to>
                                    </p:set>
                                    <p:animEffect transition="in" filter="blinds(horizontal)">
                                      <p:cBhvr>
                                        <p:cTn id="17" dur="5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2"/>
          <p:cNvSpPr txBox="1">
            <a:spLocks noChangeArrowheads="1"/>
          </p:cNvSpPr>
          <p:nvPr/>
        </p:nvSpPr>
        <p:spPr bwMode="auto">
          <a:xfrm>
            <a:off x="611188" y="765175"/>
            <a:ext cx="1825625"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dirty="0">
                <a:solidFill>
                  <a:srgbClr val="0000CC"/>
                </a:solidFill>
                <a:effectLst>
                  <a:outerShdw blurRad="50800" dist="38100" dir="2700000" algn="tl" rotWithShape="0">
                    <a:prstClr val="black">
                      <a:alpha val="40000"/>
                    </a:prstClr>
                  </a:outerShdw>
                </a:effectLst>
                <a:ea typeface="宋体" pitchFamily="2" charset="-122"/>
              </a:rPr>
              <a:t>结 果 分 析</a:t>
            </a:r>
            <a:endParaRPr kumimoji="1" lang="zh-CN" altLang="en-US" sz="2000" b="1" i="1" dirty="0">
              <a:solidFill>
                <a:srgbClr val="0000CC"/>
              </a:solidFill>
              <a:effectLst>
                <a:outerShdw blurRad="50800" dist="38100" dir="2700000" algn="tl" rotWithShape="0">
                  <a:prstClr val="black">
                    <a:alpha val="40000"/>
                  </a:prstClr>
                </a:outerShdw>
              </a:effectLst>
              <a:ea typeface="宋体" pitchFamily="2" charset="-122"/>
            </a:endParaRPr>
          </a:p>
        </p:txBody>
      </p:sp>
      <p:sp>
        <p:nvSpPr>
          <p:cNvPr id="418819" name="Text Box 3"/>
          <p:cNvSpPr txBox="1">
            <a:spLocks noChangeArrowheads="1"/>
          </p:cNvSpPr>
          <p:nvPr/>
        </p:nvSpPr>
        <p:spPr bwMode="auto">
          <a:xfrm>
            <a:off x="684213" y="1700213"/>
            <a:ext cx="8277225" cy="1169987"/>
          </a:xfrm>
          <a:prstGeom prst="rect">
            <a:avLst/>
          </a:prstGeom>
          <a:noFill/>
          <a:ln w="9525">
            <a:noFill/>
            <a:miter lim="800000"/>
            <a:headEnd/>
            <a:tailEnd/>
          </a:ln>
        </p:spPr>
        <p:txBody>
          <a:bodyPr>
            <a:spAutoFit/>
          </a:bodyPr>
          <a:lstStyle/>
          <a:p>
            <a:pPr algn="just">
              <a:lnSpc>
                <a:spcPct val="150000"/>
              </a:lnSpc>
              <a:spcBef>
                <a:spcPct val="50000"/>
              </a:spcBef>
            </a:pPr>
            <a:r>
              <a:rPr kumimoji="1" lang="zh-CN" altLang="en-US"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rPr>
              <a:t>1</a:t>
            </a:r>
            <a:r>
              <a:rPr kumimoji="1" lang="zh-CN" altLang="en-US" sz="2000" b="1" dirty="0">
                <a:solidFill>
                  <a:srgbClr val="000099"/>
                </a:solidFill>
                <a:latin typeface="幼圆" pitchFamily="49" charset="-122"/>
                <a:ea typeface="幼圆" pitchFamily="49" charset="-122"/>
              </a:rPr>
              <a:t>）当</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→0</a:t>
            </a:r>
            <a:r>
              <a:rPr kumimoji="1" lang="zh-CN" altLang="en-US" sz="2000" b="1" dirty="0">
                <a:solidFill>
                  <a:srgbClr val="000099"/>
                </a:solidFill>
                <a:latin typeface="幼圆" pitchFamily="49" charset="-122"/>
                <a:ea typeface="幼圆" pitchFamily="49" charset="-122"/>
              </a:rPr>
              <a:t>，圆环上各点产生的电场抵消，</a:t>
            </a:r>
            <a:r>
              <a:rPr kumimoji="1" lang="en-US" altLang="zh-CN" sz="2000" b="1" dirty="0">
                <a:solidFill>
                  <a:srgbClr val="000099"/>
                </a:solidFill>
                <a:latin typeface="幼圆" pitchFamily="49" charset="-122"/>
                <a:ea typeface="幼圆" pitchFamily="49" charset="-122"/>
              </a:rPr>
              <a:t>E=0</a:t>
            </a:r>
          </a:p>
          <a:p>
            <a:pPr algn="just">
              <a:lnSpc>
                <a:spcPct val="150000"/>
              </a:lnSpc>
              <a:spcBef>
                <a:spcPct val="50000"/>
              </a:spcBef>
            </a:pPr>
            <a:r>
              <a:rPr kumimoji="1" lang="zh-CN" altLang="en-US"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rPr>
              <a:t>2</a:t>
            </a:r>
            <a:r>
              <a:rPr kumimoji="1" lang="zh-CN" altLang="en-US" sz="2000" b="1" dirty="0">
                <a:solidFill>
                  <a:srgbClr val="000099"/>
                </a:solidFill>
                <a:latin typeface="幼圆" pitchFamily="49" charset="-122"/>
                <a:ea typeface="幼圆" pitchFamily="49" charset="-122"/>
              </a:rPr>
              <a:t>）当</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r</a:t>
            </a:r>
            <a:r>
              <a:rPr kumimoji="1" lang="en-US" altLang="zh-CN" sz="2000" b="1" i="1" baseline="-25000" dirty="0">
                <a:solidFill>
                  <a:srgbClr val="000099"/>
                </a:solidFill>
                <a:latin typeface="幼圆" pitchFamily="49" charset="-122"/>
                <a:ea typeface="幼圆" pitchFamily="49" charset="-122"/>
              </a:rPr>
              <a:t>0</a:t>
            </a:r>
            <a:r>
              <a:rPr kumimoji="1" lang="en-US" altLang="zh-CN" sz="2000" b="1" dirty="0">
                <a:solidFill>
                  <a:srgbClr val="000099"/>
                </a:solidFill>
                <a:latin typeface="幼圆" pitchFamily="49" charset="-122"/>
                <a:ea typeface="幼圆" pitchFamily="49" charset="-122"/>
              </a:rPr>
              <a:t>&lt;&lt;</a:t>
            </a:r>
            <a:r>
              <a:rPr kumimoji="1" lang="en-US" altLang="zh-CN" sz="2000" b="1" i="1" dirty="0">
                <a:solidFill>
                  <a:srgbClr val="000099"/>
                </a:solidFill>
                <a:latin typeface="幼圆" pitchFamily="49" charset="-122"/>
                <a:ea typeface="幼圆" pitchFamily="49" charset="-122"/>
              </a:rPr>
              <a:t>z</a:t>
            </a:r>
            <a:r>
              <a:rPr kumimoji="1" lang="zh-CN" altLang="en-US"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R</a:t>
            </a:r>
            <a:r>
              <a:rPr kumimoji="1" lang="zh-CN" altLang="en-US" sz="2000" b="1" dirty="0">
                <a:solidFill>
                  <a:srgbClr val="000099"/>
                </a:solidFill>
                <a:latin typeface="幼圆" pitchFamily="49" charset="-122"/>
                <a:ea typeface="幼圆" pitchFamily="49" charset="-122"/>
              </a:rPr>
              <a:t>与</a:t>
            </a:r>
            <a:r>
              <a:rPr kumimoji="1" lang="en-US" altLang="zh-CN" sz="2000" b="1" i="1" dirty="0">
                <a:solidFill>
                  <a:srgbClr val="000099"/>
                </a:solidFill>
                <a:latin typeface="幼圆" pitchFamily="49" charset="-122"/>
                <a:ea typeface="幼圆" pitchFamily="49" charset="-122"/>
              </a:rPr>
              <a:t>z</a:t>
            </a:r>
            <a:r>
              <a:rPr kumimoji="1" lang="zh-CN" altLang="en-US" sz="2000" b="1" dirty="0">
                <a:solidFill>
                  <a:srgbClr val="000099"/>
                </a:solidFill>
                <a:latin typeface="幼圆" pitchFamily="49" charset="-122"/>
                <a:ea typeface="幼圆" pitchFamily="49" charset="-122"/>
              </a:rPr>
              <a:t>趋于相等，带电圆环相当于一个点电荷，有</a:t>
            </a:r>
          </a:p>
        </p:txBody>
      </p:sp>
      <p:graphicFrame>
        <p:nvGraphicFramePr>
          <p:cNvPr id="418820" name="Object 4"/>
          <p:cNvGraphicFramePr>
            <a:graphicFrameLocks noChangeAspect="1"/>
          </p:cNvGraphicFramePr>
          <p:nvPr/>
        </p:nvGraphicFramePr>
        <p:xfrm>
          <a:off x="2266950" y="3027363"/>
          <a:ext cx="2335213" cy="898525"/>
        </p:xfrm>
        <a:graphic>
          <a:graphicData uri="http://schemas.openxmlformats.org/presentationml/2006/ole">
            <p:oleObj spid="_x0000_s21506" name="Equation" r:id="rId3" imgW="1155600" imgH="444240" progId="Equation.DSMT4">
              <p:embed/>
            </p:oleObj>
          </a:graphicData>
        </a:graphic>
      </p:graphicFrame>
      <p:graphicFrame>
        <p:nvGraphicFramePr>
          <p:cNvPr id="418821" name="Object 5"/>
          <p:cNvGraphicFramePr>
            <a:graphicFrameLocks noChangeAspect="1"/>
          </p:cNvGraphicFramePr>
          <p:nvPr/>
        </p:nvGraphicFramePr>
        <p:xfrm>
          <a:off x="2847975" y="712788"/>
          <a:ext cx="4257675" cy="873125"/>
        </p:xfrm>
        <a:graphic>
          <a:graphicData uri="http://schemas.openxmlformats.org/presentationml/2006/ole">
            <p:oleObj spid="_x0000_s21507" name="Equation" r:id="rId4" imgW="1803240" imgH="444240" progId="Equation.DSMT4">
              <p:embed/>
            </p:oleObj>
          </a:graphicData>
        </a:graphic>
      </p:graphicFrame>
      <p:graphicFrame>
        <p:nvGraphicFramePr>
          <p:cNvPr id="418822" name="Object 6"/>
          <p:cNvGraphicFramePr>
            <a:graphicFrameLocks noChangeAspect="1"/>
          </p:cNvGraphicFramePr>
          <p:nvPr/>
        </p:nvGraphicFramePr>
        <p:xfrm>
          <a:off x="4813300" y="3201988"/>
          <a:ext cx="3746500" cy="3084512"/>
        </p:xfrm>
        <a:graphic>
          <a:graphicData uri="http://schemas.openxmlformats.org/presentationml/2006/ole">
            <p:oleObj spid="_x0000_s21508" name="Picture" r:id="rId5" imgW="876240" imgH="1104840" progId="Word.Picture.8">
              <p:embed/>
            </p:oleObj>
          </a:graphicData>
        </a:graphic>
      </p:graphicFrame>
      <p:sp>
        <p:nvSpPr>
          <p:cNvPr id="21511" name="TextBox 6"/>
          <p:cNvSpPr txBox="1">
            <a:spLocks noChangeArrowheads="1"/>
          </p:cNvSpPr>
          <p:nvPr/>
        </p:nvSpPr>
        <p:spPr bwMode="auto">
          <a:xfrm>
            <a:off x="7632700" y="5356225"/>
            <a:ext cx="595313" cy="584200"/>
          </a:xfrm>
          <a:prstGeom prst="rect">
            <a:avLst/>
          </a:prstGeom>
          <a:noFill/>
          <a:ln w="9525">
            <a:noFill/>
            <a:miter lim="800000"/>
            <a:headEnd/>
            <a:tailEnd/>
          </a:ln>
        </p:spPr>
        <p:txBody>
          <a:bodyPr wrap="none">
            <a:spAutoFit/>
          </a:bodyPr>
          <a:lstStyle/>
          <a:p>
            <a:r>
              <a:rPr lang="zh-CN" altLang="en-US">
                <a:solidFill>
                  <a:srgbClr val="FF0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blinds(horizontal)">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blinds(horizontal)">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8820"/>
                                        </p:tgtEl>
                                        <p:attrNameLst>
                                          <p:attrName>style.visibility</p:attrName>
                                        </p:attrNameLst>
                                      </p:cBhvr>
                                      <p:to>
                                        <p:strVal val="visible"/>
                                      </p:to>
                                    </p:set>
                                    <p:animEffect transition="in" filter="blinds(horizontal)">
                                      <p:cBhvr>
                                        <p:cTn id="17" dur="500"/>
                                        <p:tgtEl>
                                          <p:spTgt spid="41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420688" y="558800"/>
            <a:ext cx="8288337" cy="495787"/>
          </a:xfrm>
          <a:prstGeom prst="rect">
            <a:avLst/>
          </a:prstGeom>
          <a:solidFill>
            <a:srgbClr val="CCFFFF"/>
          </a:solidFill>
          <a:ln w="25400">
            <a:solidFill>
              <a:srgbClr val="CC99FF"/>
            </a:solidFill>
            <a:miter lim="800000"/>
            <a:headEnd/>
            <a:tailEnd/>
          </a:ln>
        </p:spPr>
        <p:txBody>
          <a:bodyPr lIns="18000" tIns="10800" rIns="18000" bIns="10800">
            <a:spAutoFit/>
          </a:bodyPr>
          <a:lstStyle/>
          <a:p>
            <a:pPr eaLnBrk="0" hangingPunct="0">
              <a:lnSpc>
                <a:spcPct val="140000"/>
              </a:lnSpc>
              <a:buFont typeface="Wingdings" pitchFamily="2" charset="2"/>
              <a:buNone/>
            </a:pPr>
            <a:r>
              <a:rPr kumimoji="1" lang="zh-CN" altLang="en-US" sz="2200" b="1" dirty="0" smtClean="0">
                <a:solidFill>
                  <a:srgbClr val="FF0000"/>
                </a:solidFill>
                <a:latin typeface="幼圆" pitchFamily="49" charset="-122"/>
                <a:ea typeface="幼圆" pitchFamily="49" charset="-122"/>
              </a:rPr>
              <a:t>例</a:t>
            </a:r>
            <a:r>
              <a:rPr kumimoji="1" lang="en-US" altLang="zh-CN" sz="2200" b="1" dirty="0" smtClean="0">
                <a:solidFill>
                  <a:srgbClr val="FF0000"/>
                </a:solidFill>
                <a:latin typeface="幼圆" pitchFamily="49" charset="-122"/>
                <a:ea typeface="幼圆" pitchFamily="49" charset="-122"/>
              </a:rPr>
              <a:t>3</a:t>
            </a:r>
            <a:r>
              <a:rPr kumimoji="1" lang="zh-CN" altLang="en-US" sz="2200" b="1" dirty="0" smtClean="0">
                <a:solidFill>
                  <a:srgbClr val="FF0000"/>
                </a:solidFill>
                <a:latin typeface="幼圆" pitchFamily="49" charset="-122"/>
                <a:ea typeface="幼圆" pitchFamily="49" charset="-122"/>
              </a:rPr>
              <a:t>：</a:t>
            </a:r>
            <a:r>
              <a:rPr kumimoji="1" lang="zh-CN" altLang="en-US" sz="2200" b="1" dirty="0">
                <a:solidFill>
                  <a:srgbClr val="333399"/>
                </a:solidFill>
                <a:latin typeface="幼圆" pitchFamily="49" charset="-122"/>
                <a:ea typeface="幼圆" pitchFamily="49" charset="-122"/>
              </a:rPr>
              <a:t>求真空中半径为</a:t>
            </a:r>
            <a:r>
              <a:rPr kumimoji="1" lang="en-US" altLang="zh-CN" sz="2200" b="1" dirty="0">
                <a:solidFill>
                  <a:srgbClr val="333399"/>
                </a:solidFill>
                <a:latin typeface="幼圆" pitchFamily="49" charset="-122"/>
                <a:ea typeface="幼圆" pitchFamily="49" charset="-122"/>
              </a:rPr>
              <a:t>a</a:t>
            </a:r>
            <a:r>
              <a:rPr kumimoji="1" lang="zh-CN" altLang="en-US" sz="2200" b="1" dirty="0">
                <a:solidFill>
                  <a:srgbClr val="333399"/>
                </a:solidFill>
                <a:latin typeface="幼圆" pitchFamily="49" charset="-122"/>
                <a:ea typeface="幼圆" pitchFamily="49" charset="-122"/>
              </a:rPr>
              <a:t>，带电量为</a:t>
            </a:r>
            <a:r>
              <a:rPr kumimoji="1" lang="en-US" altLang="zh-CN" sz="2200" b="1" dirty="0">
                <a:solidFill>
                  <a:srgbClr val="333399"/>
                </a:solidFill>
                <a:latin typeface="幼圆" pitchFamily="49" charset="-122"/>
                <a:ea typeface="幼圆" pitchFamily="49" charset="-122"/>
              </a:rPr>
              <a:t>Q</a:t>
            </a:r>
            <a:r>
              <a:rPr kumimoji="1" lang="zh-CN" altLang="en-US" sz="2200" b="1" dirty="0">
                <a:solidFill>
                  <a:srgbClr val="333399"/>
                </a:solidFill>
                <a:latin typeface="幼圆" pitchFamily="49" charset="-122"/>
                <a:ea typeface="幼圆" pitchFamily="49" charset="-122"/>
              </a:rPr>
              <a:t>的导体球在</a:t>
            </a:r>
            <a:r>
              <a:rPr kumimoji="1" lang="zh-CN" altLang="en-US" sz="2200" b="1" dirty="0">
                <a:solidFill>
                  <a:srgbClr val="FF0000"/>
                </a:solidFill>
                <a:latin typeface="幼圆" pitchFamily="49" charset="-122"/>
                <a:ea typeface="幼圆" pitchFamily="49" charset="-122"/>
              </a:rPr>
              <a:t>球外</a:t>
            </a:r>
            <a:r>
              <a:rPr kumimoji="1" lang="zh-CN" altLang="en-US" sz="2200" b="1" dirty="0">
                <a:solidFill>
                  <a:srgbClr val="333399"/>
                </a:solidFill>
                <a:latin typeface="幼圆" pitchFamily="49" charset="-122"/>
                <a:ea typeface="幼圆" pitchFamily="49" charset="-122"/>
              </a:rPr>
              <a:t>空间中电场</a:t>
            </a:r>
            <a:r>
              <a:rPr kumimoji="1" lang="en-US" altLang="zh-CN" sz="2200" b="1" dirty="0">
                <a:solidFill>
                  <a:srgbClr val="333399"/>
                </a:solidFill>
                <a:latin typeface="幼圆" pitchFamily="49" charset="-122"/>
                <a:ea typeface="幼圆" pitchFamily="49" charset="-122"/>
              </a:rPr>
              <a:t>E</a:t>
            </a:r>
            <a:r>
              <a:rPr kumimoji="1" lang="zh-CN" altLang="en-US" sz="2200" b="1" dirty="0">
                <a:solidFill>
                  <a:srgbClr val="333399"/>
                </a:solidFill>
                <a:latin typeface="幼圆" pitchFamily="49" charset="-122"/>
                <a:ea typeface="幼圆" pitchFamily="49" charset="-122"/>
              </a:rPr>
              <a:t>。</a:t>
            </a:r>
          </a:p>
        </p:txBody>
      </p:sp>
      <p:sp>
        <p:nvSpPr>
          <p:cNvPr id="419843" name="Text Box 3"/>
          <p:cNvSpPr txBox="1">
            <a:spLocks noChangeArrowheads="1"/>
          </p:cNvSpPr>
          <p:nvPr/>
        </p:nvSpPr>
        <p:spPr bwMode="auto">
          <a:xfrm>
            <a:off x="412750" y="1146175"/>
            <a:ext cx="6308725" cy="1123074"/>
          </a:xfrm>
          <a:prstGeom prst="rect">
            <a:avLst/>
          </a:prstGeom>
          <a:noFill/>
          <a:ln w="9525">
            <a:noFill/>
            <a:miter lim="800000"/>
            <a:headEnd/>
            <a:tailEnd/>
          </a:ln>
        </p:spPr>
        <p:txBody>
          <a:bodyPr lIns="18000" tIns="10800" rIns="18000" bIns="10800">
            <a:spAutoFit/>
          </a:bodyPr>
          <a:lstStyle/>
          <a:p>
            <a:pPr eaLnBrk="0" hangingPunct="0">
              <a:lnSpc>
                <a:spcPct val="125000"/>
              </a:lnSpc>
              <a:buFont typeface="Wingdings" pitchFamily="2" charset="2"/>
              <a:buNone/>
            </a:pPr>
            <a:r>
              <a:rPr kumimoji="1" lang="zh-CN" altLang="en-US" sz="2000" b="1" dirty="0">
                <a:solidFill>
                  <a:srgbClr val="002060"/>
                </a:solidFill>
                <a:latin typeface="幼圆" pitchFamily="49" charset="-122"/>
                <a:ea typeface="幼圆" pitchFamily="49" charset="-122"/>
              </a:rPr>
              <a:t>由</a:t>
            </a:r>
            <a:r>
              <a:rPr kumimoji="1" lang="zh-CN" altLang="en-US" sz="2000" b="1" dirty="0">
                <a:solidFill>
                  <a:srgbClr val="FF0000"/>
                </a:solidFill>
                <a:latin typeface="幼圆" pitchFamily="49" charset="-122"/>
                <a:ea typeface="幼圆" pitchFamily="49" charset="-122"/>
              </a:rPr>
              <a:t>球体的对称性分析</a:t>
            </a:r>
            <a:r>
              <a:rPr kumimoji="1" lang="zh-CN" altLang="en-US" sz="2000" b="1" dirty="0">
                <a:solidFill>
                  <a:srgbClr val="002060"/>
                </a:solidFill>
                <a:latin typeface="幼圆" pitchFamily="49" charset="-122"/>
                <a:ea typeface="幼圆" pitchFamily="49" charset="-122"/>
              </a:rPr>
              <a:t>可知：</a:t>
            </a:r>
          </a:p>
          <a:p>
            <a:pPr eaLnBrk="0" hangingPunct="0">
              <a:lnSpc>
                <a:spcPct val="125000"/>
              </a:lnSpc>
              <a:buFont typeface="Wingdings" pitchFamily="2" charset="2"/>
              <a:buChar char="v"/>
            </a:pPr>
            <a:r>
              <a:rPr kumimoji="1" lang="zh-CN" altLang="en-US" sz="2000" b="1">
                <a:solidFill>
                  <a:srgbClr val="002060"/>
                </a:solidFill>
                <a:latin typeface="幼圆" pitchFamily="49" charset="-122"/>
                <a:ea typeface="幼圆" pitchFamily="49" charset="-122"/>
              </a:rPr>
              <a:t>电场方向</a:t>
            </a:r>
            <a:r>
              <a:rPr kumimoji="1" lang="zh-CN" altLang="en-US" sz="2000" b="1" smtClean="0">
                <a:solidFill>
                  <a:srgbClr val="002060"/>
                </a:solidFill>
                <a:latin typeface="幼圆" pitchFamily="49" charset="-122"/>
                <a:ea typeface="幼圆" pitchFamily="49" charset="-122"/>
              </a:rPr>
              <a:t>沿球体半径</a:t>
            </a:r>
            <a:r>
              <a:rPr kumimoji="1" lang="zh-CN" altLang="en-US" sz="2000" b="1">
                <a:solidFill>
                  <a:srgbClr val="002060"/>
                </a:solidFill>
                <a:latin typeface="幼圆" pitchFamily="49" charset="-122"/>
                <a:ea typeface="幼圆" pitchFamily="49" charset="-122"/>
              </a:rPr>
              <a:t>方向：</a:t>
            </a:r>
          </a:p>
          <a:p>
            <a:pPr eaLnBrk="0" hangingPunct="0">
              <a:lnSpc>
                <a:spcPct val="125000"/>
              </a:lnSpc>
              <a:buFont typeface="Wingdings" pitchFamily="2" charset="2"/>
              <a:buChar char="v"/>
            </a:pPr>
            <a:r>
              <a:rPr kumimoji="1" lang="zh-CN" altLang="en-US" sz="2000" b="1" dirty="0">
                <a:solidFill>
                  <a:srgbClr val="002060"/>
                </a:solidFill>
                <a:latin typeface="幼圆" pitchFamily="49" charset="-122"/>
                <a:ea typeface="幼圆" pitchFamily="49" charset="-122"/>
              </a:rPr>
              <a:t>电场大小只与场点离开球心的距离相关。</a:t>
            </a:r>
          </a:p>
        </p:txBody>
      </p:sp>
      <p:sp>
        <p:nvSpPr>
          <p:cNvPr id="419844" name="Text Box 4"/>
          <p:cNvSpPr txBox="1">
            <a:spLocks noChangeArrowheads="1"/>
          </p:cNvSpPr>
          <p:nvPr/>
        </p:nvSpPr>
        <p:spPr bwMode="auto">
          <a:xfrm>
            <a:off x="358775" y="2560638"/>
            <a:ext cx="5181600" cy="636587"/>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a:solidFill>
                  <a:srgbClr val="0000CC"/>
                </a:solidFill>
                <a:latin typeface="幼圆" pitchFamily="49" charset="-122"/>
                <a:ea typeface="幼圆" pitchFamily="49" charset="-122"/>
              </a:rPr>
              <a:t>解：</a:t>
            </a:r>
            <a:r>
              <a:rPr kumimoji="1" lang="zh-CN" altLang="en-US" sz="2000" b="1">
                <a:solidFill>
                  <a:srgbClr val="002060"/>
                </a:solidFill>
                <a:latin typeface="幼圆" pitchFamily="49" charset="-122"/>
                <a:ea typeface="幼圆" pitchFamily="49" charset="-122"/>
              </a:rPr>
              <a:t>在球面上取面元</a:t>
            </a:r>
            <a:r>
              <a:rPr kumimoji="1" lang="en-US" altLang="zh-CN" sz="2000" b="1">
                <a:solidFill>
                  <a:srgbClr val="002060"/>
                </a:solidFill>
                <a:latin typeface="幼圆" pitchFamily="49" charset="-122"/>
                <a:ea typeface="幼圆" pitchFamily="49" charset="-122"/>
              </a:rPr>
              <a:t>ds</a:t>
            </a:r>
            <a:r>
              <a:rPr kumimoji="1" lang="zh-CN" altLang="en-US" sz="2000" b="1">
                <a:solidFill>
                  <a:srgbClr val="002060"/>
                </a:solidFill>
                <a:latin typeface="幼圆" pitchFamily="49" charset="-122"/>
                <a:ea typeface="幼圆" pitchFamily="49" charset="-122"/>
              </a:rPr>
              <a:t>，该面元在</a:t>
            </a:r>
            <a:r>
              <a:rPr kumimoji="1" lang="en-US" altLang="zh-CN" sz="2000" b="1">
                <a:solidFill>
                  <a:srgbClr val="002060"/>
                </a:solidFill>
                <a:latin typeface="幼圆" pitchFamily="49" charset="-122"/>
                <a:ea typeface="幼圆" pitchFamily="49" charset="-122"/>
              </a:rPr>
              <a:t>P</a:t>
            </a:r>
            <a:r>
              <a:rPr kumimoji="1" lang="zh-CN" altLang="en-US" sz="2000" b="1">
                <a:solidFill>
                  <a:srgbClr val="002060"/>
                </a:solidFill>
                <a:latin typeface="幼圆" pitchFamily="49" charset="-122"/>
                <a:ea typeface="幼圆" pitchFamily="49" charset="-122"/>
              </a:rPr>
              <a:t>点处产生的电场径向分量为：</a:t>
            </a:r>
          </a:p>
        </p:txBody>
      </p:sp>
      <p:graphicFrame>
        <p:nvGraphicFramePr>
          <p:cNvPr id="419845" name="Object 5"/>
          <p:cNvGraphicFramePr>
            <a:graphicFrameLocks noChangeAspect="1"/>
          </p:cNvGraphicFramePr>
          <p:nvPr/>
        </p:nvGraphicFramePr>
        <p:xfrm>
          <a:off x="1587500" y="3352800"/>
          <a:ext cx="3022600" cy="885825"/>
        </p:xfrm>
        <a:graphic>
          <a:graphicData uri="http://schemas.openxmlformats.org/presentationml/2006/ole">
            <p:oleObj spid="_x0000_s43015" name="Equation" r:id="rId3" imgW="1473120" imgH="431640" progId="Equation.DSMT4">
              <p:embed/>
            </p:oleObj>
          </a:graphicData>
        </a:graphic>
      </p:graphicFrame>
      <p:grpSp>
        <p:nvGrpSpPr>
          <p:cNvPr id="2" name="Group 6"/>
          <p:cNvGrpSpPr>
            <a:grpSpLocks/>
          </p:cNvGrpSpPr>
          <p:nvPr/>
        </p:nvGrpSpPr>
        <p:grpSpPr bwMode="auto">
          <a:xfrm>
            <a:off x="395288" y="4237038"/>
            <a:ext cx="7921625" cy="1400175"/>
            <a:chOff x="330" y="2533"/>
            <a:chExt cx="4910" cy="995"/>
          </a:xfrm>
        </p:grpSpPr>
        <p:graphicFrame>
          <p:nvGraphicFramePr>
            <p:cNvPr id="43012" name="Object 7"/>
            <p:cNvGraphicFramePr>
              <a:graphicFrameLocks noChangeAspect="1"/>
            </p:cNvGraphicFramePr>
            <p:nvPr/>
          </p:nvGraphicFramePr>
          <p:xfrm>
            <a:off x="806" y="2679"/>
            <a:ext cx="1706" cy="281"/>
          </p:xfrm>
          <a:graphic>
            <a:graphicData uri="http://schemas.openxmlformats.org/presentationml/2006/ole">
              <p:oleObj spid="_x0000_s43012" name="Equation" r:id="rId4" imgW="1231560" imgH="203040" progId="Equation.DSMT4">
                <p:embed/>
              </p:oleObj>
            </a:graphicData>
          </a:graphic>
        </p:graphicFrame>
        <p:sp>
          <p:nvSpPr>
            <p:cNvPr id="43020" name="Text Box 8"/>
            <p:cNvSpPr txBox="1">
              <a:spLocks noChangeArrowheads="1"/>
            </p:cNvSpPr>
            <p:nvPr/>
          </p:nvSpPr>
          <p:spPr bwMode="auto">
            <a:xfrm>
              <a:off x="330" y="2670"/>
              <a:ext cx="560" cy="234"/>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式中：</a:t>
              </a:r>
            </a:p>
          </p:txBody>
        </p:sp>
        <p:graphicFrame>
          <p:nvGraphicFramePr>
            <p:cNvPr id="43011" name="Object 9"/>
            <p:cNvGraphicFramePr>
              <a:graphicFrameLocks noChangeAspect="1"/>
            </p:cNvGraphicFramePr>
            <p:nvPr/>
          </p:nvGraphicFramePr>
          <p:xfrm>
            <a:off x="768" y="3033"/>
            <a:ext cx="1453" cy="495"/>
          </p:xfrm>
          <a:graphic>
            <a:graphicData uri="http://schemas.openxmlformats.org/presentationml/2006/ole">
              <p:oleObj spid="_x0000_s43011" name="Equation" r:id="rId5" imgW="1155600" imgH="393480" progId="Equation.DSMT4">
                <p:embed/>
              </p:oleObj>
            </a:graphicData>
          </a:graphic>
        </p:graphicFrame>
        <p:graphicFrame>
          <p:nvGraphicFramePr>
            <p:cNvPr id="43010" name="Object 10"/>
            <p:cNvGraphicFramePr>
              <a:graphicFrameLocks noChangeAspect="1"/>
            </p:cNvGraphicFramePr>
            <p:nvPr/>
          </p:nvGraphicFramePr>
          <p:xfrm>
            <a:off x="2689" y="3105"/>
            <a:ext cx="2551" cy="387"/>
          </p:xfrm>
          <a:graphic>
            <a:graphicData uri="http://schemas.openxmlformats.org/presentationml/2006/ole">
              <p:oleObj spid="_x0000_s43010" name="Equation" r:id="rId6" imgW="1841400" imgH="279360" progId="Equation.DSMT4">
                <p:embed/>
              </p:oleObj>
            </a:graphicData>
          </a:graphic>
        </p:graphicFrame>
        <p:graphicFrame>
          <p:nvGraphicFramePr>
            <p:cNvPr id="43009" name="Object 11"/>
            <p:cNvGraphicFramePr>
              <a:graphicFrameLocks noChangeAspect="1"/>
            </p:cNvGraphicFramePr>
            <p:nvPr/>
          </p:nvGraphicFramePr>
          <p:xfrm>
            <a:off x="2684" y="2533"/>
            <a:ext cx="968" cy="545"/>
          </p:xfrm>
          <a:graphic>
            <a:graphicData uri="http://schemas.openxmlformats.org/presentationml/2006/ole">
              <p:oleObj spid="_x0000_s43009" name="Equation" r:id="rId7" imgW="698400" imgH="393480" progId="Equation.DSMT4">
                <p:embed/>
              </p:oleObj>
            </a:graphicData>
          </a:graphic>
        </p:graphicFrame>
      </p:grpSp>
      <p:graphicFrame>
        <p:nvGraphicFramePr>
          <p:cNvPr id="419852" name="Object 12"/>
          <p:cNvGraphicFramePr>
            <a:graphicFrameLocks noChangeAspect="1"/>
          </p:cNvGraphicFramePr>
          <p:nvPr/>
        </p:nvGraphicFramePr>
        <p:xfrm>
          <a:off x="5965825" y="1239838"/>
          <a:ext cx="2921000" cy="3168650"/>
        </p:xfrm>
        <a:graphic>
          <a:graphicData uri="http://schemas.openxmlformats.org/presentationml/2006/ole">
            <p:oleObj spid="_x0000_s43014" name="Picture" r:id="rId8" imgW="2238480" imgH="2581200" progId="Word.Picture.8">
              <p:embed/>
            </p:oleObj>
          </a:graphicData>
        </a:graphic>
      </p:graphicFrame>
      <p:graphicFrame>
        <p:nvGraphicFramePr>
          <p:cNvPr id="419853" name="Object 13"/>
          <p:cNvGraphicFramePr>
            <a:graphicFrameLocks noChangeAspect="1"/>
          </p:cNvGraphicFramePr>
          <p:nvPr/>
        </p:nvGraphicFramePr>
        <p:xfrm>
          <a:off x="1060450" y="5661025"/>
          <a:ext cx="5024438" cy="879475"/>
        </p:xfrm>
        <a:graphic>
          <a:graphicData uri="http://schemas.openxmlformats.org/presentationml/2006/ole">
            <p:oleObj spid="_x0000_s43013" name="Equation" r:id="rId9" imgW="246348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fade">
                                      <p:cBhvr>
                                        <p:cTn id="7" dur="1000"/>
                                        <p:tgtEl>
                                          <p:spTgt spid="41984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419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9844"/>
                                        </p:tgtEl>
                                        <p:attrNameLst>
                                          <p:attrName>style.visibility</p:attrName>
                                        </p:attrNameLst>
                                      </p:cBhvr>
                                      <p:to>
                                        <p:strVal val="visible"/>
                                      </p:to>
                                    </p:set>
                                    <p:animEffect transition="in" filter="fade">
                                      <p:cBhvr>
                                        <p:cTn id="19" dur="1000"/>
                                        <p:tgtEl>
                                          <p:spTgt spid="419844"/>
                                        </p:tgtEl>
                                      </p:cBhvr>
                                    </p:animEffect>
                                    <p:anim calcmode="lin" valueType="num">
                                      <p:cBhvr>
                                        <p:cTn id="20" dur="1000" fill="hold"/>
                                        <p:tgtEl>
                                          <p:spTgt spid="419844"/>
                                        </p:tgtEl>
                                        <p:attrNameLst>
                                          <p:attrName>ppt_x</p:attrName>
                                        </p:attrNameLst>
                                      </p:cBhvr>
                                      <p:tavLst>
                                        <p:tav tm="0">
                                          <p:val>
                                            <p:strVal val="#ppt_x"/>
                                          </p:val>
                                        </p:tav>
                                        <p:tav tm="100000">
                                          <p:val>
                                            <p:strVal val="#ppt_x"/>
                                          </p:val>
                                        </p:tav>
                                      </p:tavLst>
                                    </p:anim>
                                    <p:anim calcmode="lin" valueType="num">
                                      <p:cBhvr>
                                        <p:cTn id="21" dur="1000" fill="hold"/>
                                        <p:tgtEl>
                                          <p:spTgt spid="41984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419845"/>
                                        </p:tgtEl>
                                        <p:attrNameLst>
                                          <p:attrName>style.visibility</p:attrName>
                                        </p:attrNameLst>
                                      </p:cBhvr>
                                      <p:to>
                                        <p:strVal val="visible"/>
                                      </p:to>
                                    </p:set>
                                    <p:anim calcmode="lin" valueType="num">
                                      <p:cBhvr>
                                        <p:cTn id="26" dur="500" fill="hold"/>
                                        <p:tgtEl>
                                          <p:spTgt spid="419845"/>
                                        </p:tgtEl>
                                        <p:attrNameLst>
                                          <p:attrName>ppt_w</p:attrName>
                                        </p:attrNameLst>
                                      </p:cBhvr>
                                      <p:tavLst>
                                        <p:tav tm="0">
                                          <p:val>
                                            <p:fltVal val="0"/>
                                          </p:val>
                                        </p:tav>
                                        <p:tav tm="100000">
                                          <p:val>
                                            <p:strVal val="#ppt_w"/>
                                          </p:val>
                                        </p:tav>
                                      </p:tavLst>
                                    </p:anim>
                                    <p:anim calcmode="lin" valueType="num">
                                      <p:cBhvr>
                                        <p:cTn id="27" dur="500" fill="hold"/>
                                        <p:tgtEl>
                                          <p:spTgt spid="419845"/>
                                        </p:tgtEl>
                                        <p:attrNameLst>
                                          <p:attrName>ppt_h</p:attrName>
                                        </p:attrNameLst>
                                      </p:cBhvr>
                                      <p:tavLst>
                                        <p:tav tm="0">
                                          <p:val>
                                            <p:fltVal val="0"/>
                                          </p:val>
                                        </p:tav>
                                        <p:tav tm="100000">
                                          <p:val>
                                            <p:strVal val="#ppt_h"/>
                                          </p:val>
                                        </p:tav>
                                      </p:tavLst>
                                    </p:anim>
                                    <p:animEffect transition="in" filter="fade">
                                      <p:cBhvr>
                                        <p:cTn id="28" dur="500"/>
                                        <p:tgtEl>
                                          <p:spTgt spid="41984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419853"/>
                                        </p:tgtEl>
                                        <p:attrNameLst>
                                          <p:attrName>style.visibility</p:attrName>
                                        </p:attrNameLst>
                                      </p:cBhvr>
                                      <p:to>
                                        <p:strVal val="visible"/>
                                      </p:to>
                                    </p:set>
                                    <p:anim calcmode="lin" valueType="num">
                                      <p:cBhvr>
                                        <p:cTn id="40" dur="500" fill="hold"/>
                                        <p:tgtEl>
                                          <p:spTgt spid="419853"/>
                                        </p:tgtEl>
                                        <p:attrNameLst>
                                          <p:attrName>ppt_w</p:attrName>
                                        </p:attrNameLst>
                                      </p:cBhvr>
                                      <p:tavLst>
                                        <p:tav tm="0">
                                          <p:val>
                                            <p:fltVal val="0"/>
                                          </p:val>
                                        </p:tav>
                                        <p:tav tm="100000">
                                          <p:val>
                                            <p:strVal val="#ppt_w"/>
                                          </p:val>
                                        </p:tav>
                                      </p:tavLst>
                                    </p:anim>
                                    <p:anim calcmode="lin" valueType="num">
                                      <p:cBhvr>
                                        <p:cTn id="41" dur="500" fill="hold"/>
                                        <p:tgtEl>
                                          <p:spTgt spid="419853"/>
                                        </p:tgtEl>
                                        <p:attrNameLst>
                                          <p:attrName>ppt_h</p:attrName>
                                        </p:attrNameLst>
                                      </p:cBhvr>
                                      <p:tavLst>
                                        <p:tav tm="0">
                                          <p:val>
                                            <p:fltVal val="0"/>
                                          </p:val>
                                        </p:tav>
                                        <p:tav tm="100000">
                                          <p:val>
                                            <p:strVal val="#ppt_h"/>
                                          </p:val>
                                        </p:tav>
                                      </p:tavLst>
                                    </p:anim>
                                    <p:animEffect transition="in" filter="fade">
                                      <p:cBhvr>
                                        <p:cTn id="42" dur="500"/>
                                        <p:tgtEl>
                                          <p:spTgt spid="41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animBg="1"/>
      <p:bldP spid="419843" grpId="0"/>
      <p:bldP spid="4198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866" name="Object 2"/>
          <p:cNvGraphicFramePr>
            <a:graphicFrameLocks noChangeAspect="1"/>
          </p:cNvGraphicFramePr>
          <p:nvPr/>
        </p:nvGraphicFramePr>
        <p:xfrm>
          <a:off x="468313" y="620713"/>
          <a:ext cx="7872412" cy="1816100"/>
        </p:xfrm>
        <a:graphic>
          <a:graphicData uri="http://schemas.openxmlformats.org/presentationml/2006/ole">
            <p:oleObj spid="_x0000_s23554" name="Equation" r:id="rId3" imgW="3327120" imgH="914400" progId="Equation.DSMT4">
              <p:embed/>
            </p:oleObj>
          </a:graphicData>
        </a:graphic>
      </p:graphicFrame>
      <p:sp>
        <p:nvSpPr>
          <p:cNvPr id="23555" name="Text Box 3"/>
          <p:cNvSpPr txBox="1">
            <a:spLocks noChangeArrowheads="1"/>
          </p:cNvSpPr>
          <p:nvPr/>
        </p:nvSpPr>
        <p:spPr bwMode="auto">
          <a:xfrm>
            <a:off x="674688" y="3429000"/>
            <a:ext cx="8001000" cy="698500"/>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200" b="1" dirty="0">
                <a:solidFill>
                  <a:srgbClr val="002060"/>
                </a:solidFill>
                <a:latin typeface="幼圆" pitchFamily="49" charset="-122"/>
                <a:ea typeface="幼圆" pitchFamily="49" charset="-122"/>
              </a:rPr>
              <a:t>导体球上电荷</a:t>
            </a:r>
            <a:r>
              <a:rPr kumimoji="1" lang="zh-CN" altLang="en-US" sz="2200" b="1" dirty="0">
                <a:solidFill>
                  <a:srgbClr val="FF3399"/>
                </a:solidFill>
                <a:latin typeface="幼圆" pitchFamily="49" charset="-122"/>
                <a:ea typeface="幼圆" pitchFamily="49" charset="-122"/>
              </a:rPr>
              <a:t>均匀分布在导体表面</a:t>
            </a:r>
            <a:r>
              <a:rPr kumimoji="1" lang="zh-CN" altLang="en-US" sz="2200" b="1" dirty="0">
                <a:solidFill>
                  <a:srgbClr val="002060"/>
                </a:solidFill>
                <a:latin typeface="幼圆" pitchFamily="49" charset="-122"/>
                <a:ea typeface="幼圆" pitchFamily="49" charset="-122"/>
              </a:rPr>
              <a:t>，其在球外空间中产生的电场分布与位于球心的具有相同电量的点电荷产生的电场等效。</a:t>
            </a:r>
          </a:p>
        </p:txBody>
      </p:sp>
      <p:sp>
        <p:nvSpPr>
          <p:cNvPr id="420868" name="Text Box 4"/>
          <p:cNvSpPr txBox="1">
            <a:spLocks noChangeArrowheads="1"/>
          </p:cNvSpPr>
          <p:nvPr/>
        </p:nvSpPr>
        <p:spPr bwMode="auto">
          <a:xfrm>
            <a:off x="474663" y="2698750"/>
            <a:ext cx="1936750"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a:solidFill>
                  <a:srgbClr val="FF0000"/>
                </a:solidFill>
                <a:effectLst>
                  <a:outerShdw blurRad="50800" dist="38100" dir="2700000" algn="tl" rotWithShape="0">
                    <a:prstClr val="black">
                      <a:alpha val="40000"/>
                    </a:prstClr>
                  </a:outerShdw>
                </a:effectLst>
                <a:ea typeface="宋体" pitchFamily="2" charset="-122"/>
              </a:rPr>
              <a:t>结 果 分 析</a:t>
            </a:r>
          </a:p>
        </p:txBody>
      </p:sp>
      <p:sp>
        <p:nvSpPr>
          <p:cNvPr id="21510" name="Text Box 6"/>
          <p:cNvSpPr txBox="1">
            <a:spLocks noChangeArrowheads="1"/>
          </p:cNvSpPr>
          <p:nvPr/>
        </p:nvSpPr>
        <p:spPr bwMode="auto">
          <a:xfrm>
            <a:off x="2219325" y="5365750"/>
            <a:ext cx="4678363" cy="584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zh-CN" altLang="en-US" b="1" dirty="0">
                <a:solidFill>
                  <a:srgbClr val="FF3399"/>
                </a:solidFill>
                <a:effectLst>
                  <a:outerShdw blurRad="38100" dist="38100" dir="2700000" algn="tl">
                    <a:srgbClr val="000000">
                      <a:alpha val="43137"/>
                    </a:srgbClr>
                  </a:outerShdw>
                </a:effectLst>
                <a:latin typeface="幼圆" pitchFamily="49" charset="-122"/>
                <a:ea typeface="幼圆" pitchFamily="49" charset="-122"/>
              </a:rPr>
              <a:t>作业：</a:t>
            </a:r>
            <a:r>
              <a:rPr lang="en-US" altLang="zh-CN" b="1" dirty="0">
                <a:solidFill>
                  <a:srgbClr val="FF3399"/>
                </a:solidFill>
                <a:effectLst>
                  <a:outerShdw blurRad="38100" dist="38100" dir="2700000" algn="tl">
                    <a:srgbClr val="000000">
                      <a:alpha val="43137"/>
                    </a:srgbClr>
                  </a:outerShdw>
                </a:effectLst>
                <a:latin typeface="幼圆" pitchFamily="49" charset="-122"/>
                <a:ea typeface="幼圆" pitchFamily="49" charset="-122"/>
              </a:rPr>
              <a:t>2.2,  2.3,  2.4</a:t>
            </a:r>
          </a:p>
        </p:txBody>
      </p:sp>
      <p:sp>
        <p:nvSpPr>
          <p:cNvPr id="23558" name="TextBox 6"/>
          <p:cNvSpPr txBox="1">
            <a:spLocks noChangeArrowheads="1"/>
          </p:cNvSpPr>
          <p:nvPr/>
        </p:nvSpPr>
        <p:spPr bwMode="auto">
          <a:xfrm>
            <a:off x="668338" y="4395788"/>
            <a:ext cx="6119812" cy="585787"/>
          </a:xfrm>
          <a:prstGeom prst="rect">
            <a:avLst/>
          </a:prstGeom>
          <a:noFill/>
          <a:ln w="9525">
            <a:noFill/>
            <a:miter lim="800000"/>
            <a:headEnd/>
            <a:tailEnd/>
          </a:ln>
        </p:spPr>
        <p:txBody>
          <a:bodyPr>
            <a:spAutoFit/>
          </a:bodyPr>
          <a:lstStyle/>
          <a:p>
            <a:r>
              <a:rPr lang="zh-CN" altLang="en-US">
                <a:ea typeface="黑体" pitchFamily="49" charset="-122"/>
              </a:rPr>
              <a:t>其它求解方法？  </a:t>
            </a:r>
            <a:r>
              <a:rPr lang="zh-CN" altLang="en-US">
                <a:solidFill>
                  <a:srgbClr val="FF0000"/>
                </a:solidFill>
                <a:ea typeface="黑体" pitchFamily="49" charset="-122"/>
              </a:rPr>
              <a:t>高斯定理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p:cTn id="7" dur="500" fill="hold"/>
                                        <p:tgtEl>
                                          <p:spTgt spid="420866"/>
                                        </p:tgtEl>
                                        <p:attrNameLst>
                                          <p:attrName>ppt_w</p:attrName>
                                        </p:attrNameLst>
                                      </p:cBhvr>
                                      <p:tavLst>
                                        <p:tav tm="0">
                                          <p:val>
                                            <p:fltVal val="0"/>
                                          </p:val>
                                        </p:tav>
                                        <p:tav tm="100000">
                                          <p:val>
                                            <p:strVal val="#ppt_w"/>
                                          </p:val>
                                        </p:tav>
                                      </p:tavLst>
                                    </p:anim>
                                    <p:anim calcmode="lin" valueType="num">
                                      <p:cBhvr>
                                        <p:cTn id="8" dur="500" fill="hold"/>
                                        <p:tgtEl>
                                          <p:spTgt spid="420866"/>
                                        </p:tgtEl>
                                        <p:attrNameLst>
                                          <p:attrName>ppt_h</p:attrName>
                                        </p:attrNameLst>
                                      </p:cBhvr>
                                      <p:tavLst>
                                        <p:tav tm="0">
                                          <p:val>
                                            <p:fltVal val="0"/>
                                          </p:val>
                                        </p:tav>
                                        <p:tav tm="100000">
                                          <p:val>
                                            <p:strVal val="#ppt_h"/>
                                          </p:val>
                                        </p:tav>
                                      </p:tavLst>
                                    </p:anim>
                                    <p:animEffect transition="in" filter="fade">
                                      <p:cBhvr>
                                        <p:cTn id="9" dur="500"/>
                                        <p:tgtEl>
                                          <p:spTgt spid="42086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3555"/>
                                        </p:tgtEl>
                                        <p:attrNameLst>
                                          <p:attrName>style.visibility</p:attrName>
                                        </p:attrNameLst>
                                      </p:cBhvr>
                                      <p:to>
                                        <p:strVal val="visible"/>
                                      </p:to>
                                    </p:set>
                                    <p:animEffect transition="in" filter="blinds(horizontal)">
                                      <p:cBhvr>
                                        <p:cTn id="14" dur="500"/>
                                        <p:tgtEl>
                                          <p:spTgt spid="2355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20868"/>
                                        </p:tgtEl>
                                        <p:attrNameLst>
                                          <p:attrName>style.visibility</p:attrName>
                                        </p:attrNameLst>
                                      </p:cBhvr>
                                      <p:to>
                                        <p:strVal val="visible"/>
                                      </p:to>
                                    </p:set>
                                    <p:animEffect transition="in" filter="blinds(horizontal)">
                                      <p:cBhvr>
                                        <p:cTn id="17" dur="500"/>
                                        <p:tgtEl>
                                          <p:spTgt spid="4208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558"/>
                                        </p:tgtEl>
                                        <p:attrNameLst>
                                          <p:attrName>style.visibility</p:attrName>
                                        </p:attrNameLst>
                                      </p:cBhvr>
                                      <p:to>
                                        <p:strVal val="visible"/>
                                      </p:to>
                                    </p:set>
                                    <p:animEffect transition="in" filter="blinds(horizontal)">
                                      <p:cBhvr>
                                        <p:cTn id="25"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420868" grpId="0" animBg="1"/>
      <p:bldP spid="21510" grpId="0" animBg="1"/>
      <p:bldP spid="235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9" name="Text Box 5"/>
          <p:cNvSpPr txBox="1">
            <a:spLocks noChangeArrowheads="1"/>
          </p:cNvSpPr>
          <p:nvPr/>
        </p:nvSpPr>
        <p:spPr bwMode="auto">
          <a:xfrm>
            <a:off x="395288" y="533400"/>
            <a:ext cx="8132762" cy="1077913"/>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2.2.2  </a:t>
            </a:r>
            <a:r>
              <a:rPr lang="zh-CN" altLang="en-US" sz="2800" b="1">
                <a:solidFill>
                  <a:srgbClr val="000099"/>
                </a:solidFill>
                <a:ea typeface="黑体" pitchFamily="49" charset="-122"/>
              </a:rPr>
              <a:t>静电场的散度和旋度</a:t>
            </a:r>
          </a:p>
          <a:p>
            <a:pPr>
              <a:spcBef>
                <a:spcPct val="50000"/>
              </a:spcBef>
            </a:pPr>
            <a:r>
              <a:rPr lang="zh-CN" altLang="en-US" sz="2400" b="1">
                <a:solidFill>
                  <a:srgbClr val="FF0000"/>
                </a:solidFill>
                <a:ea typeface="黑体" pitchFamily="49" charset="-122"/>
              </a:rPr>
              <a:t>                                     </a:t>
            </a:r>
            <a:r>
              <a:rPr lang="zh-CN" altLang="en-US" sz="2400" b="1">
                <a:solidFill>
                  <a:srgbClr val="005A58"/>
                </a:solidFill>
                <a:ea typeface="黑体" pitchFamily="49" charset="-122"/>
              </a:rPr>
              <a:t>－－为了求解静电场（亥姆霍兹定理）</a:t>
            </a:r>
          </a:p>
        </p:txBody>
      </p:sp>
      <p:sp>
        <p:nvSpPr>
          <p:cNvPr id="364553" name="Text Box 9"/>
          <p:cNvSpPr txBox="1">
            <a:spLocks noChangeArrowheads="1"/>
          </p:cNvSpPr>
          <p:nvPr/>
        </p:nvSpPr>
        <p:spPr bwMode="auto">
          <a:xfrm>
            <a:off x="433388" y="1646238"/>
            <a:ext cx="8458200" cy="500062"/>
          </a:xfrm>
          <a:prstGeom prst="rect">
            <a:avLst/>
          </a:prstGeom>
          <a:noFill/>
          <a:ln w="9525">
            <a:noFill/>
            <a:miter lim="800000"/>
            <a:headEnd/>
            <a:tailEnd/>
          </a:ln>
        </p:spPr>
        <p:txBody>
          <a:bodyPr>
            <a:spAutoFit/>
          </a:bodyPr>
          <a:lstStyle/>
          <a:p>
            <a:pPr algn="just">
              <a:lnSpc>
                <a:spcPct val="110000"/>
              </a:lnSpc>
              <a:spcBef>
                <a:spcPct val="20000"/>
              </a:spcBef>
              <a:buFontTx/>
              <a:buBlip>
                <a:blip r:embed="rId3"/>
              </a:buBlip>
            </a:pPr>
            <a:r>
              <a:rPr kumimoji="1" lang="zh-CN" altLang="en-US" sz="2400" b="1" dirty="0">
                <a:solidFill>
                  <a:srgbClr val="000099"/>
                </a:solidFill>
                <a:latin typeface="黑体" pitchFamily="49" charset="-122"/>
                <a:ea typeface="黑体" pitchFamily="49" charset="-122"/>
              </a:rPr>
              <a:t> 静电场的散度和高斯定理</a:t>
            </a:r>
          </a:p>
        </p:txBody>
      </p:sp>
      <p:graphicFrame>
        <p:nvGraphicFramePr>
          <p:cNvPr id="364561" name="Object 17"/>
          <p:cNvGraphicFramePr>
            <a:graphicFrameLocks noChangeAspect="1"/>
          </p:cNvGraphicFramePr>
          <p:nvPr/>
        </p:nvGraphicFramePr>
        <p:xfrm>
          <a:off x="3841750" y="2241550"/>
          <a:ext cx="4071938" cy="909638"/>
        </p:xfrm>
        <a:graphic>
          <a:graphicData uri="http://schemas.openxmlformats.org/presentationml/2006/ole">
            <p:oleObj spid="_x0000_s25602" name="Equation" r:id="rId4" imgW="1714320" imgH="457200" progId="Equation.DSMT4">
              <p:embed/>
            </p:oleObj>
          </a:graphicData>
        </a:graphic>
      </p:graphicFrame>
      <p:sp>
        <p:nvSpPr>
          <p:cNvPr id="25610" name="Rectangle 18"/>
          <p:cNvSpPr>
            <a:spLocks noChangeArrowheads="1"/>
          </p:cNvSpPr>
          <p:nvPr/>
        </p:nvSpPr>
        <p:spPr bwMode="auto">
          <a:xfrm>
            <a:off x="801688" y="2466975"/>
            <a:ext cx="2994025" cy="396875"/>
          </a:xfrm>
          <a:prstGeom prst="rect">
            <a:avLst/>
          </a:prstGeom>
          <a:noFill/>
          <a:ln w="9525">
            <a:noFill/>
            <a:miter lim="800000"/>
            <a:headEnd/>
            <a:tailEnd/>
          </a:ln>
        </p:spPr>
        <p:txBody>
          <a:bodyPr wrap="none" lIns="90000" tIns="46800" rIns="90000" bIns="46800">
            <a:spAutoFit/>
          </a:bodyPr>
          <a:lstStyle/>
          <a:p>
            <a:r>
              <a:rPr kumimoji="1" lang="zh-CN" altLang="en-US" sz="2000" b="1" dirty="0">
                <a:solidFill>
                  <a:srgbClr val="002060"/>
                </a:solidFill>
                <a:latin typeface="幼圆" pitchFamily="49" charset="-122"/>
                <a:ea typeface="幼圆" pitchFamily="49" charset="-122"/>
              </a:rPr>
              <a:t>体电荷产生的电场强度</a:t>
            </a:r>
            <a:r>
              <a:rPr kumimoji="1" lang="en-US" altLang="zh-CN" sz="2000" b="1" dirty="0">
                <a:solidFill>
                  <a:srgbClr val="002060"/>
                </a:solidFill>
                <a:latin typeface="幼圆" pitchFamily="49" charset="-122"/>
                <a:ea typeface="幼圆" pitchFamily="49" charset="-122"/>
              </a:rPr>
              <a:t>: </a:t>
            </a:r>
          </a:p>
        </p:txBody>
      </p:sp>
      <p:graphicFrame>
        <p:nvGraphicFramePr>
          <p:cNvPr id="12" name="Object 12"/>
          <p:cNvGraphicFramePr>
            <a:graphicFrameLocks noChangeAspect="1"/>
          </p:cNvGraphicFramePr>
          <p:nvPr/>
        </p:nvGraphicFramePr>
        <p:xfrm>
          <a:off x="1481138" y="4160656"/>
          <a:ext cx="3798887" cy="803275"/>
        </p:xfrm>
        <a:graphic>
          <a:graphicData uri="http://schemas.openxmlformats.org/presentationml/2006/ole">
            <p:oleObj spid="_x0000_s25603" name="Equation" r:id="rId5" imgW="1955520" imgH="431640" progId="Equation.DSMT4">
              <p:embed/>
            </p:oleObj>
          </a:graphicData>
        </a:graphic>
      </p:graphicFrame>
      <p:graphicFrame>
        <p:nvGraphicFramePr>
          <p:cNvPr id="14" name="Object 13"/>
          <p:cNvGraphicFramePr>
            <a:graphicFrameLocks noChangeAspect="1"/>
          </p:cNvGraphicFramePr>
          <p:nvPr/>
        </p:nvGraphicFramePr>
        <p:xfrm>
          <a:off x="2133600" y="3259138"/>
          <a:ext cx="1262063" cy="379412"/>
        </p:xfrm>
        <a:graphic>
          <a:graphicData uri="http://schemas.openxmlformats.org/presentationml/2006/ole">
            <p:oleObj spid="_x0000_s25604" name="Equation" r:id="rId6" imgW="647640" imgH="203040" progId="Equation.DSMT4">
              <p:embed/>
            </p:oleObj>
          </a:graphicData>
        </a:graphic>
      </p:graphicFrame>
      <p:graphicFrame>
        <p:nvGraphicFramePr>
          <p:cNvPr id="15" name="Object 14"/>
          <p:cNvGraphicFramePr>
            <a:graphicFrameLocks noChangeAspect="1"/>
          </p:cNvGraphicFramePr>
          <p:nvPr/>
        </p:nvGraphicFramePr>
        <p:xfrm>
          <a:off x="4192588" y="3295650"/>
          <a:ext cx="1174750" cy="415925"/>
        </p:xfrm>
        <a:graphic>
          <a:graphicData uri="http://schemas.openxmlformats.org/presentationml/2006/ole">
            <p:oleObj spid="_x0000_s25605" name="Equation" r:id="rId7" imgW="685800" imgH="253800" progId="Equation.DSMT4">
              <p:embed/>
            </p:oleObj>
          </a:graphicData>
        </a:graphic>
      </p:graphicFrame>
      <p:graphicFrame>
        <p:nvGraphicFramePr>
          <p:cNvPr id="16" name="Object 6"/>
          <p:cNvGraphicFramePr>
            <a:graphicFrameLocks noChangeAspect="1"/>
          </p:cNvGraphicFramePr>
          <p:nvPr/>
        </p:nvGraphicFramePr>
        <p:xfrm>
          <a:off x="6369050" y="5097463"/>
          <a:ext cx="2673350" cy="735012"/>
        </p:xfrm>
        <a:graphic>
          <a:graphicData uri="http://schemas.openxmlformats.org/presentationml/2006/ole">
            <p:oleObj spid="_x0000_s25606" name="Equation" r:id="rId8" imgW="1371600" imgH="393480" progId="Equation.DSMT4">
              <p:embed/>
            </p:oleObj>
          </a:graphicData>
        </a:graphic>
      </p:graphicFrame>
      <p:sp>
        <p:nvSpPr>
          <p:cNvPr id="25611" name="矩形 16"/>
          <p:cNvSpPr>
            <a:spLocks noChangeArrowheads="1"/>
          </p:cNvSpPr>
          <p:nvPr/>
        </p:nvSpPr>
        <p:spPr bwMode="auto">
          <a:xfrm>
            <a:off x="719138" y="3222625"/>
            <a:ext cx="1474787" cy="400050"/>
          </a:xfrm>
          <a:prstGeom prst="rect">
            <a:avLst/>
          </a:prstGeom>
          <a:noFill/>
          <a:ln w="9525">
            <a:noFill/>
            <a:miter lim="800000"/>
            <a:headEnd/>
            <a:tailEnd/>
          </a:ln>
        </p:spPr>
        <p:txBody>
          <a:bodyPr wrap="none">
            <a:spAutoFit/>
          </a:bodyPr>
          <a:lstStyle/>
          <a:p>
            <a:r>
              <a:rPr kumimoji="1" lang="zh-CN" altLang="en-US" sz="2000" b="1">
                <a:solidFill>
                  <a:srgbClr val="0000CC"/>
                </a:solidFill>
                <a:latin typeface="幼圆" pitchFamily="49" charset="-122"/>
                <a:ea typeface="幼圆" pitchFamily="49" charset="-122"/>
              </a:rPr>
              <a:t>位置矢量：</a:t>
            </a:r>
            <a:endParaRPr lang="zh-CN" altLang="en-US" sz="2000">
              <a:ea typeface="黑体" pitchFamily="49" charset="-122"/>
            </a:endParaRPr>
          </a:p>
        </p:txBody>
      </p:sp>
      <p:sp>
        <p:nvSpPr>
          <p:cNvPr id="18" name="右箭头 17"/>
          <p:cNvSpPr/>
          <p:nvPr/>
        </p:nvSpPr>
        <p:spPr bwMode="auto">
          <a:xfrm>
            <a:off x="3603811" y="3334869"/>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0" name="右箭头 19"/>
          <p:cNvSpPr/>
          <p:nvPr/>
        </p:nvSpPr>
        <p:spPr bwMode="auto">
          <a:xfrm>
            <a:off x="5507914" y="3324111"/>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1" name="右箭头 20"/>
          <p:cNvSpPr/>
          <p:nvPr/>
        </p:nvSpPr>
        <p:spPr bwMode="auto">
          <a:xfrm>
            <a:off x="828337" y="4378360"/>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2" name="右箭头 21"/>
          <p:cNvSpPr/>
          <p:nvPr/>
        </p:nvSpPr>
        <p:spPr bwMode="auto">
          <a:xfrm>
            <a:off x="774548" y="5400336"/>
            <a:ext cx="699250" cy="225913"/>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graphicFrame>
        <p:nvGraphicFramePr>
          <p:cNvPr id="23" name="Object 7"/>
          <p:cNvGraphicFramePr>
            <a:graphicFrameLocks noChangeAspect="1"/>
          </p:cNvGraphicFramePr>
          <p:nvPr/>
        </p:nvGraphicFramePr>
        <p:xfrm>
          <a:off x="1681163" y="5132388"/>
          <a:ext cx="4367212" cy="803275"/>
        </p:xfrm>
        <a:graphic>
          <a:graphicData uri="http://schemas.openxmlformats.org/presentationml/2006/ole">
            <p:oleObj spid="_x0000_s25607" name="Equation" r:id="rId9" imgW="2247840" imgH="431640" progId="Equation.DSMT4">
              <p:embed/>
            </p:oleObj>
          </a:graphicData>
        </a:graphic>
      </p:graphicFrame>
      <p:sp>
        <p:nvSpPr>
          <p:cNvPr id="25624" name="矩形 23"/>
          <p:cNvSpPr>
            <a:spLocks noChangeArrowheads="1"/>
          </p:cNvSpPr>
          <p:nvPr/>
        </p:nvSpPr>
        <p:spPr bwMode="auto">
          <a:xfrm>
            <a:off x="601663" y="4976813"/>
            <a:ext cx="1227137" cy="400050"/>
          </a:xfrm>
          <a:prstGeom prst="rect">
            <a:avLst/>
          </a:prstGeom>
          <a:noFill/>
          <a:ln w="9525">
            <a:noFill/>
            <a:miter lim="800000"/>
            <a:headEnd/>
            <a:tailEnd/>
          </a:ln>
        </p:spPr>
        <p:txBody>
          <a:bodyPr>
            <a:spAutoFit/>
          </a:bodyPr>
          <a:lstStyle/>
          <a:p>
            <a:r>
              <a:rPr lang="zh-CN" altLang="en-US" sz="2000">
                <a:solidFill>
                  <a:srgbClr val="FF0000"/>
                </a:solidFill>
                <a:latin typeface="方正姚体" pitchFamily="2" charset="-122"/>
                <a:ea typeface="方正姚体" pitchFamily="2" charset="-122"/>
              </a:rPr>
              <a:t>取散度</a:t>
            </a:r>
          </a:p>
        </p:txBody>
      </p:sp>
      <p:sp>
        <p:nvSpPr>
          <p:cNvPr id="25625" name="矩形 24"/>
          <p:cNvSpPr>
            <a:spLocks noChangeArrowheads="1"/>
          </p:cNvSpPr>
          <p:nvPr/>
        </p:nvSpPr>
        <p:spPr bwMode="auto">
          <a:xfrm>
            <a:off x="6129338" y="4646613"/>
            <a:ext cx="954087" cy="400050"/>
          </a:xfrm>
          <a:prstGeom prst="rect">
            <a:avLst/>
          </a:prstGeom>
          <a:noFill/>
          <a:ln w="9525">
            <a:noFill/>
            <a:miter lim="800000"/>
            <a:headEnd/>
            <a:tailEnd/>
          </a:ln>
        </p:spPr>
        <p:txBody>
          <a:bodyPr wrap="none">
            <a:spAutoFit/>
          </a:bodyPr>
          <a:lstStyle/>
          <a:p>
            <a:r>
              <a:rPr lang="zh-CN" altLang="en-US" sz="2000" b="1" dirty="0">
                <a:solidFill>
                  <a:srgbClr val="FF0000"/>
                </a:solidFill>
                <a:ea typeface="黑体" pitchFamily="49" charset="-122"/>
              </a:rPr>
              <a:t>另有：</a:t>
            </a:r>
          </a:p>
        </p:txBody>
      </p:sp>
      <p:graphicFrame>
        <p:nvGraphicFramePr>
          <p:cNvPr id="2" name="Object 6"/>
          <p:cNvGraphicFramePr>
            <a:graphicFrameLocks noChangeAspect="1"/>
          </p:cNvGraphicFramePr>
          <p:nvPr/>
        </p:nvGraphicFramePr>
        <p:xfrm>
          <a:off x="6692900" y="3373438"/>
          <a:ext cx="1816100" cy="806450"/>
        </p:xfrm>
        <a:graphic>
          <a:graphicData uri="http://schemas.openxmlformats.org/presentationml/2006/ole">
            <p:oleObj spid="_x0000_s25608" name="Equation" r:id="rId10" imgW="825480" imgH="431640" progId="Equation.DSMT4">
              <p:embed/>
            </p:oleObj>
          </a:graphicData>
        </a:graphic>
      </p:graphicFrame>
      <p:sp>
        <p:nvSpPr>
          <p:cNvPr id="19" name="矩形 24"/>
          <p:cNvSpPr>
            <a:spLocks noChangeArrowheads="1"/>
          </p:cNvSpPr>
          <p:nvPr/>
        </p:nvSpPr>
        <p:spPr bwMode="auto">
          <a:xfrm>
            <a:off x="6103938" y="3567113"/>
            <a:ext cx="700833" cy="400110"/>
          </a:xfrm>
          <a:prstGeom prst="rect">
            <a:avLst/>
          </a:prstGeom>
          <a:noFill/>
          <a:ln w="9525">
            <a:noFill/>
            <a:miter lim="800000"/>
            <a:headEnd/>
            <a:tailEnd/>
          </a:ln>
        </p:spPr>
        <p:txBody>
          <a:bodyPr wrap="none">
            <a:spAutoFit/>
          </a:bodyPr>
          <a:lstStyle/>
          <a:p>
            <a:r>
              <a:rPr lang="zh-CN" altLang="en-US" sz="2000" b="1" dirty="0" smtClean="0">
                <a:solidFill>
                  <a:srgbClr val="FF0000"/>
                </a:solidFill>
                <a:ea typeface="黑体" pitchFamily="49" charset="-122"/>
              </a:rPr>
              <a:t>有</a:t>
            </a:r>
            <a:r>
              <a:rPr lang="zh-CN" altLang="en-US" sz="2000" b="1" dirty="0">
                <a:solidFill>
                  <a:srgbClr val="FF0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5624"/>
                                        </p:tgtEl>
                                        <p:attrNameLst>
                                          <p:attrName>style.visibility</p:attrName>
                                        </p:attrNameLst>
                                      </p:cBhvr>
                                      <p:to>
                                        <p:strVal val="visible"/>
                                      </p:to>
                                    </p:set>
                                    <p:animEffect transition="in" filter="blinds(horizontal)">
                                      <p:cBhvr>
                                        <p:cTn id="29" dur="500"/>
                                        <p:tgtEl>
                                          <p:spTgt spid="2562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5625"/>
                                        </p:tgtEl>
                                        <p:attrNameLst>
                                          <p:attrName>style.visibility</p:attrName>
                                        </p:attrNameLst>
                                      </p:cBhvr>
                                      <p:to>
                                        <p:strVal val="visible"/>
                                      </p:to>
                                    </p:set>
                                    <p:animEffect transition="in" filter="blinds(horizontal)">
                                      <p:cBhvr>
                                        <p:cTn id="37" dur="500"/>
                                        <p:tgtEl>
                                          <p:spTgt spid="25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624" grpId="0"/>
      <p:bldP spid="2562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ctrTitle"/>
          </p:nvPr>
        </p:nvSpPr>
        <p:spPr>
          <a:xfrm>
            <a:off x="457200" y="609600"/>
            <a:ext cx="7086600" cy="685800"/>
          </a:xfrm>
        </p:spPr>
        <p:txBody>
          <a:bodyPr/>
          <a:lstStyle/>
          <a:p>
            <a:pPr algn="l" eaLnBrk="1" hangingPunct="1"/>
            <a:r>
              <a:rPr lang="en-US" altLang="zh-CN" sz="3200" b="1" smtClean="0">
                <a:solidFill>
                  <a:srgbClr val="002060"/>
                </a:solidFill>
              </a:rPr>
              <a:t>2.1  </a:t>
            </a:r>
            <a:r>
              <a:rPr lang="zh-CN" altLang="en-US" sz="3200" b="1" smtClean="0">
                <a:solidFill>
                  <a:srgbClr val="002060"/>
                </a:solidFill>
              </a:rPr>
              <a:t>电荷守恒定律</a:t>
            </a:r>
            <a:endParaRPr lang="zh-CN" altLang="en-US" sz="4800" b="1" smtClean="0">
              <a:solidFill>
                <a:srgbClr val="002060"/>
              </a:solidFill>
            </a:endParaRPr>
          </a:p>
        </p:txBody>
      </p:sp>
      <p:sp>
        <p:nvSpPr>
          <p:cNvPr id="398339" name="Text Box 3"/>
          <p:cNvSpPr txBox="1">
            <a:spLocks noChangeArrowheads="1"/>
          </p:cNvSpPr>
          <p:nvPr/>
        </p:nvSpPr>
        <p:spPr bwMode="auto">
          <a:xfrm>
            <a:off x="2209800" y="1582738"/>
            <a:ext cx="4716463" cy="6048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latinLnBrk="1">
              <a:lnSpc>
                <a:spcPct val="140000"/>
              </a:lnSpc>
              <a:spcBef>
                <a:spcPct val="20000"/>
              </a:spcBef>
              <a:defRPr/>
            </a:pPr>
            <a:r>
              <a:rPr kumimoji="1" lang="zh-CN" altLang="en-US" sz="2800" b="1">
                <a:solidFill>
                  <a:srgbClr val="000099"/>
                </a:solidFill>
                <a:latin typeface="楷体_GB2312" pitchFamily="49" charset="-122"/>
                <a:ea typeface="楷体_GB2312" pitchFamily="49" charset="-122"/>
              </a:rPr>
              <a:t>基本物理量：</a:t>
            </a:r>
            <a:r>
              <a:rPr kumimoji="1" lang="zh-CN" altLang="en-US" sz="2800" b="1">
                <a:solidFill>
                  <a:srgbClr val="003300"/>
                </a:solidFill>
                <a:latin typeface="楷体_GB2312" pitchFamily="49" charset="-122"/>
                <a:ea typeface="楷体_GB2312" pitchFamily="49" charset="-122"/>
              </a:rPr>
              <a:t>源、场</a:t>
            </a:r>
          </a:p>
        </p:txBody>
      </p:sp>
      <p:grpSp>
        <p:nvGrpSpPr>
          <p:cNvPr id="1030" name="Group 4"/>
          <p:cNvGrpSpPr>
            <a:grpSpLocks/>
          </p:cNvGrpSpPr>
          <p:nvPr/>
        </p:nvGrpSpPr>
        <p:grpSpPr bwMode="auto">
          <a:xfrm>
            <a:off x="2484438" y="3863975"/>
            <a:ext cx="4421187" cy="2079625"/>
            <a:chOff x="1519" y="1933"/>
            <a:chExt cx="2314" cy="1089"/>
          </a:xfrm>
        </p:grpSpPr>
        <p:sp>
          <p:nvSpPr>
            <p:cNvPr id="1038" name="Rectangle 5"/>
            <p:cNvSpPr>
              <a:spLocks noChangeArrowheads="1"/>
            </p:cNvSpPr>
            <p:nvPr/>
          </p:nvSpPr>
          <p:spPr bwMode="auto">
            <a:xfrm>
              <a:off x="1519" y="1933"/>
              <a:ext cx="2314" cy="1089"/>
            </a:xfrm>
            <a:prstGeom prst="rect">
              <a:avLst/>
            </a:prstGeom>
            <a:solidFill>
              <a:srgbClr val="D1E8FF"/>
            </a:solidFill>
            <a:ln w="9525">
              <a:solidFill>
                <a:srgbClr val="993366"/>
              </a:solidFill>
              <a:miter lim="800000"/>
              <a:headEnd/>
              <a:tailEnd/>
            </a:ln>
          </p:spPr>
          <p:txBody>
            <a:bodyPr anchor="ctr">
              <a:spAutoFit/>
            </a:bodyPr>
            <a:lstStyle/>
            <a:p>
              <a:endParaRPr lang="zh-CN" altLang="en-US">
                <a:ea typeface="黑体" pitchFamily="49" charset="-122"/>
              </a:endParaRPr>
            </a:p>
          </p:txBody>
        </p:sp>
        <p:sp>
          <p:nvSpPr>
            <p:cNvPr id="1039" name="Rectangle 6"/>
            <p:cNvSpPr>
              <a:spLocks noChangeArrowheads="1"/>
            </p:cNvSpPr>
            <p:nvPr/>
          </p:nvSpPr>
          <p:spPr bwMode="auto">
            <a:xfrm>
              <a:off x="1720" y="2122"/>
              <a:ext cx="400" cy="161"/>
            </a:xfrm>
            <a:prstGeom prst="rect">
              <a:avLst/>
            </a:prstGeom>
            <a:noFill/>
            <a:ln w="9525">
              <a:noFill/>
              <a:miter lim="800000"/>
              <a:headEnd/>
              <a:tailEnd/>
            </a:ln>
          </p:spPr>
          <p:txBody>
            <a:bodyPr wrap="square" lIns="0" tIns="0" rIns="0" bIns="0">
              <a:spAutoFit/>
            </a:bodyPr>
            <a:lstStyle/>
            <a:p>
              <a:pPr>
                <a:spcBef>
                  <a:spcPct val="15000"/>
                </a:spcBef>
              </a:pPr>
              <a:r>
                <a:rPr lang="zh-CN" altLang="en-US" sz="2000" b="1" dirty="0" smtClean="0">
                  <a:solidFill>
                    <a:srgbClr val="000099"/>
                  </a:solidFill>
                  <a:latin typeface="宋体" charset="-122"/>
                </a:rPr>
                <a:t>电荷</a:t>
              </a:r>
              <a:endParaRPr lang="zh-CN" altLang="en-US" sz="2000" b="1" dirty="0">
                <a:solidFill>
                  <a:srgbClr val="000099"/>
                </a:solidFill>
                <a:latin typeface="Arial" charset="0"/>
                <a:ea typeface="幼圆" pitchFamily="49" charset="-122"/>
              </a:endParaRPr>
            </a:p>
          </p:txBody>
        </p:sp>
        <p:sp>
          <p:nvSpPr>
            <p:cNvPr id="1040" name="Freeform 7"/>
            <p:cNvSpPr>
              <a:spLocks noEditPoints="1"/>
            </p:cNvSpPr>
            <p:nvPr/>
          </p:nvSpPr>
          <p:spPr bwMode="auto">
            <a:xfrm>
              <a:off x="2095" y="2184"/>
              <a:ext cx="1124" cy="48"/>
            </a:xfrm>
            <a:custGeom>
              <a:avLst/>
              <a:gdLst>
                <a:gd name="T0" fmla="*/ 0 w 991"/>
                <a:gd name="T1" fmla="*/ 17 h 48"/>
                <a:gd name="T2" fmla="*/ 30063 w 991"/>
                <a:gd name="T3" fmla="*/ 17 h 48"/>
                <a:gd name="T4" fmla="*/ 30063 w 991"/>
                <a:gd name="T5" fmla="*/ 31 h 48"/>
                <a:gd name="T6" fmla="*/ 0 w 991"/>
                <a:gd name="T7" fmla="*/ 31 h 48"/>
                <a:gd name="T8" fmla="*/ 0 w 991"/>
                <a:gd name="T9" fmla="*/ 17 h 48"/>
                <a:gd name="T10" fmla="*/ 29673 w 991"/>
                <a:gd name="T11" fmla="*/ 0 h 48"/>
                <a:gd name="T12" fmla="*/ 33679 w 991"/>
                <a:gd name="T13" fmla="*/ 24 h 48"/>
                <a:gd name="T14" fmla="*/ 29673 w 991"/>
                <a:gd name="T15" fmla="*/ 48 h 48"/>
                <a:gd name="T16" fmla="*/ 29673 w 991"/>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1"/>
                <a:gd name="T28" fmla="*/ 0 h 48"/>
                <a:gd name="T29" fmla="*/ 991 w 991"/>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1" h="48">
                  <a:moveTo>
                    <a:pt x="0" y="17"/>
                  </a:moveTo>
                  <a:lnTo>
                    <a:pt x="884" y="17"/>
                  </a:lnTo>
                  <a:lnTo>
                    <a:pt x="884" y="31"/>
                  </a:lnTo>
                  <a:lnTo>
                    <a:pt x="0" y="31"/>
                  </a:lnTo>
                  <a:lnTo>
                    <a:pt x="0" y="17"/>
                  </a:lnTo>
                  <a:close/>
                  <a:moveTo>
                    <a:pt x="872" y="0"/>
                  </a:moveTo>
                  <a:lnTo>
                    <a:pt x="991" y="24"/>
                  </a:lnTo>
                  <a:lnTo>
                    <a:pt x="872" y="48"/>
                  </a:lnTo>
                  <a:lnTo>
                    <a:pt x="872" y="0"/>
                  </a:lnTo>
                  <a:close/>
                </a:path>
              </a:pathLst>
            </a:custGeom>
            <a:solidFill>
              <a:srgbClr val="0000FF"/>
            </a:solidFill>
            <a:ln w="1651">
              <a:solidFill>
                <a:srgbClr val="3366FF"/>
              </a:solidFill>
              <a:round/>
              <a:headEnd/>
              <a:tailEnd/>
            </a:ln>
          </p:spPr>
          <p:txBody>
            <a:bodyPr/>
            <a:lstStyle/>
            <a:p>
              <a:endParaRPr lang="zh-CN" altLang="en-US">
                <a:ea typeface="黑体" pitchFamily="49" charset="-122"/>
              </a:endParaRPr>
            </a:p>
          </p:txBody>
        </p:sp>
        <p:sp>
          <p:nvSpPr>
            <p:cNvPr id="1041" name="Rectangle 8"/>
            <p:cNvSpPr>
              <a:spLocks noChangeArrowheads="1"/>
            </p:cNvSpPr>
            <p:nvPr/>
          </p:nvSpPr>
          <p:spPr bwMode="auto">
            <a:xfrm>
              <a:off x="3243" y="2115"/>
              <a:ext cx="590" cy="193"/>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电流</a:t>
              </a:r>
              <a:endParaRPr lang="zh-CN" altLang="en-US" sz="2000" b="1">
                <a:solidFill>
                  <a:srgbClr val="000099"/>
                </a:solidFill>
                <a:latin typeface="Arial" charset="0"/>
                <a:ea typeface="幼圆" pitchFamily="49" charset="-122"/>
              </a:endParaRPr>
            </a:p>
          </p:txBody>
        </p:sp>
        <p:sp>
          <p:nvSpPr>
            <p:cNvPr id="1042" name="Freeform 9"/>
            <p:cNvSpPr>
              <a:spLocks noEditPoints="1"/>
            </p:cNvSpPr>
            <p:nvPr/>
          </p:nvSpPr>
          <p:spPr bwMode="auto">
            <a:xfrm>
              <a:off x="1839" y="2392"/>
              <a:ext cx="52" cy="211"/>
            </a:xfrm>
            <a:custGeom>
              <a:avLst/>
              <a:gdLst>
                <a:gd name="T0" fmla="*/ 981 w 46"/>
                <a:gd name="T1" fmla="*/ 0 h 211"/>
                <a:gd name="T2" fmla="*/ 981 w 46"/>
                <a:gd name="T3" fmla="*/ 152 h 211"/>
                <a:gd name="T4" fmla="*/ 423 w 46"/>
                <a:gd name="T5" fmla="*/ 152 h 211"/>
                <a:gd name="T6" fmla="*/ 423 w 46"/>
                <a:gd name="T7" fmla="*/ 0 h 211"/>
                <a:gd name="T8" fmla="*/ 981 w 46"/>
                <a:gd name="T9" fmla="*/ 0 h 211"/>
                <a:gd name="T10" fmla="*/ 1437 w 46"/>
                <a:gd name="T11" fmla="*/ 140 h 211"/>
                <a:gd name="T12" fmla="*/ 688 w 46"/>
                <a:gd name="T13" fmla="*/ 211 h 211"/>
                <a:gd name="T14" fmla="*/ 0 w 46"/>
                <a:gd name="T15" fmla="*/ 140 h 211"/>
                <a:gd name="T16" fmla="*/ 1437 w 46"/>
                <a:gd name="T17" fmla="*/ 14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211"/>
                <a:gd name="T29" fmla="*/ 46 w 46"/>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211">
                  <a:moveTo>
                    <a:pt x="31" y="0"/>
                  </a:moveTo>
                  <a:lnTo>
                    <a:pt x="31" y="152"/>
                  </a:lnTo>
                  <a:lnTo>
                    <a:pt x="14" y="152"/>
                  </a:lnTo>
                  <a:lnTo>
                    <a:pt x="14" y="0"/>
                  </a:lnTo>
                  <a:lnTo>
                    <a:pt x="31" y="0"/>
                  </a:lnTo>
                  <a:close/>
                  <a:moveTo>
                    <a:pt x="46" y="140"/>
                  </a:moveTo>
                  <a:lnTo>
                    <a:pt x="22" y="211"/>
                  </a:lnTo>
                  <a:lnTo>
                    <a:pt x="0" y="140"/>
                  </a:lnTo>
                  <a:lnTo>
                    <a:pt x="46" y="140"/>
                  </a:lnTo>
                  <a:close/>
                </a:path>
              </a:pathLst>
            </a:custGeom>
            <a:solidFill>
              <a:srgbClr val="0000FF"/>
            </a:solidFill>
            <a:ln w="1651">
              <a:solidFill>
                <a:srgbClr val="0000FF"/>
              </a:solidFill>
              <a:round/>
              <a:headEnd/>
              <a:tailEnd/>
            </a:ln>
          </p:spPr>
          <p:txBody>
            <a:bodyPr/>
            <a:lstStyle/>
            <a:p>
              <a:endParaRPr lang="zh-CN" altLang="en-US">
                <a:ea typeface="黑体" pitchFamily="49" charset="-122"/>
              </a:endParaRPr>
            </a:p>
          </p:txBody>
        </p:sp>
        <p:sp>
          <p:nvSpPr>
            <p:cNvPr id="1043" name="Freeform 10"/>
            <p:cNvSpPr>
              <a:spLocks noEditPoints="1"/>
            </p:cNvSpPr>
            <p:nvPr/>
          </p:nvSpPr>
          <p:spPr bwMode="auto">
            <a:xfrm>
              <a:off x="3379" y="2392"/>
              <a:ext cx="54" cy="211"/>
            </a:xfrm>
            <a:custGeom>
              <a:avLst/>
              <a:gdLst>
                <a:gd name="T0" fmla="*/ 879 w 48"/>
                <a:gd name="T1" fmla="*/ 0 h 211"/>
                <a:gd name="T2" fmla="*/ 879 w 48"/>
                <a:gd name="T3" fmla="*/ 152 h 211"/>
                <a:gd name="T4" fmla="*/ 407 w 48"/>
                <a:gd name="T5" fmla="*/ 152 h 211"/>
                <a:gd name="T6" fmla="*/ 388 w 48"/>
                <a:gd name="T7" fmla="*/ 0 h 211"/>
                <a:gd name="T8" fmla="*/ 879 w 48"/>
                <a:gd name="T9" fmla="*/ 0 h 211"/>
                <a:gd name="T10" fmla="*/ 1320 w 48"/>
                <a:gd name="T11" fmla="*/ 140 h 211"/>
                <a:gd name="T12" fmla="*/ 651 w 48"/>
                <a:gd name="T13" fmla="*/ 211 h 211"/>
                <a:gd name="T14" fmla="*/ 0 w 48"/>
                <a:gd name="T15" fmla="*/ 140 h 211"/>
                <a:gd name="T16" fmla="*/ 1320 w 48"/>
                <a:gd name="T17" fmla="*/ 14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11"/>
                <a:gd name="T29" fmla="*/ 48 w 48"/>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11">
                  <a:moveTo>
                    <a:pt x="32" y="0"/>
                  </a:moveTo>
                  <a:lnTo>
                    <a:pt x="32" y="152"/>
                  </a:lnTo>
                  <a:lnTo>
                    <a:pt x="15" y="152"/>
                  </a:lnTo>
                  <a:lnTo>
                    <a:pt x="14" y="0"/>
                  </a:lnTo>
                  <a:lnTo>
                    <a:pt x="32" y="0"/>
                  </a:lnTo>
                  <a:close/>
                  <a:moveTo>
                    <a:pt x="48" y="140"/>
                  </a:moveTo>
                  <a:lnTo>
                    <a:pt x="24" y="211"/>
                  </a:lnTo>
                  <a:lnTo>
                    <a:pt x="0" y="140"/>
                  </a:lnTo>
                  <a:lnTo>
                    <a:pt x="48" y="140"/>
                  </a:lnTo>
                  <a:close/>
                </a:path>
              </a:pathLst>
            </a:custGeom>
            <a:solidFill>
              <a:srgbClr val="3366FF"/>
            </a:solidFill>
            <a:ln w="1651">
              <a:solidFill>
                <a:srgbClr val="3366FF"/>
              </a:solidFill>
              <a:round/>
              <a:headEnd/>
              <a:tailEnd/>
            </a:ln>
          </p:spPr>
          <p:txBody>
            <a:bodyPr/>
            <a:lstStyle/>
            <a:p>
              <a:endParaRPr lang="zh-CN" altLang="en-US">
                <a:ea typeface="黑体" pitchFamily="49" charset="-122"/>
              </a:endParaRPr>
            </a:p>
          </p:txBody>
        </p:sp>
        <p:sp>
          <p:nvSpPr>
            <p:cNvPr id="1044" name="Rectangle 11"/>
            <p:cNvSpPr>
              <a:spLocks noChangeArrowheads="1"/>
            </p:cNvSpPr>
            <p:nvPr/>
          </p:nvSpPr>
          <p:spPr bwMode="auto">
            <a:xfrm>
              <a:off x="1690" y="2648"/>
              <a:ext cx="646" cy="192"/>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电场</a:t>
              </a:r>
              <a:endParaRPr lang="zh-CN" altLang="en-US" sz="2000" b="1">
                <a:solidFill>
                  <a:srgbClr val="000099"/>
                </a:solidFill>
                <a:latin typeface="Arial" charset="0"/>
                <a:ea typeface="幼圆" pitchFamily="49" charset="-122"/>
              </a:endParaRPr>
            </a:p>
          </p:txBody>
        </p:sp>
        <p:sp>
          <p:nvSpPr>
            <p:cNvPr id="1045" name="Rectangle 12"/>
            <p:cNvSpPr>
              <a:spLocks noChangeArrowheads="1"/>
            </p:cNvSpPr>
            <p:nvPr/>
          </p:nvSpPr>
          <p:spPr bwMode="auto">
            <a:xfrm>
              <a:off x="3243" y="2648"/>
              <a:ext cx="544" cy="192"/>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磁场</a:t>
              </a:r>
              <a:endParaRPr lang="zh-CN" altLang="en-US" sz="2000" b="1">
                <a:solidFill>
                  <a:srgbClr val="000099"/>
                </a:solidFill>
                <a:latin typeface="Arial" charset="0"/>
                <a:ea typeface="幼圆" pitchFamily="49" charset="-122"/>
              </a:endParaRPr>
            </a:p>
          </p:txBody>
        </p:sp>
        <p:sp>
          <p:nvSpPr>
            <p:cNvPr id="1046" name="Rectangle 13"/>
            <p:cNvSpPr>
              <a:spLocks noChangeArrowheads="1"/>
            </p:cNvSpPr>
            <p:nvPr/>
          </p:nvSpPr>
          <p:spPr bwMode="auto">
            <a:xfrm>
              <a:off x="2401" y="2296"/>
              <a:ext cx="706" cy="154"/>
            </a:xfrm>
            <a:prstGeom prst="rect">
              <a:avLst/>
            </a:prstGeom>
            <a:noFill/>
            <a:ln w="9525">
              <a:noFill/>
              <a:miter lim="800000"/>
              <a:headEnd/>
              <a:tailEnd/>
            </a:ln>
          </p:spPr>
          <p:txBody>
            <a:bodyPr lIns="0" tIns="0" rIns="0" bIns="0">
              <a:spAutoFit/>
            </a:bodyPr>
            <a:lstStyle/>
            <a:p>
              <a:pPr>
                <a:spcBef>
                  <a:spcPct val="15000"/>
                </a:spcBef>
              </a:pPr>
              <a:r>
                <a:rPr lang="zh-CN" altLang="en-US" sz="1600" b="1">
                  <a:solidFill>
                    <a:srgbClr val="000099"/>
                  </a:solidFill>
                  <a:latin typeface="宋体" charset="-122"/>
                </a:rPr>
                <a:t>（运动）</a:t>
              </a:r>
              <a:endParaRPr lang="zh-CN" altLang="en-US" sz="1600" b="1">
                <a:solidFill>
                  <a:srgbClr val="000099"/>
                </a:solidFill>
                <a:latin typeface="Arial" charset="0"/>
                <a:ea typeface="幼圆" pitchFamily="49" charset="-122"/>
              </a:endParaRPr>
            </a:p>
          </p:txBody>
        </p:sp>
      </p:grpSp>
      <p:sp>
        <p:nvSpPr>
          <p:cNvPr id="1031" name="Text Box 14"/>
          <p:cNvSpPr txBox="1">
            <a:spLocks noChangeArrowheads="1"/>
          </p:cNvSpPr>
          <p:nvPr/>
        </p:nvSpPr>
        <p:spPr bwMode="auto">
          <a:xfrm>
            <a:off x="358775" y="2943225"/>
            <a:ext cx="8785225" cy="523875"/>
          </a:xfrm>
          <a:prstGeom prst="rect">
            <a:avLst/>
          </a:prstGeom>
          <a:noFill/>
          <a:ln w="9525">
            <a:noFill/>
            <a:miter lim="800000"/>
            <a:headEnd/>
            <a:tailEnd/>
          </a:ln>
        </p:spPr>
        <p:txBody>
          <a:bodyPr>
            <a:spAutoFit/>
          </a:bodyPr>
          <a:lstStyle/>
          <a:p>
            <a:pPr algn="just" latinLnBrk="1">
              <a:lnSpc>
                <a:spcPct val="140000"/>
              </a:lnSpc>
              <a:spcBef>
                <a:spcPct val="20000"/>
              </a:spcBef>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源：电荷           ，电流</a:t>
            </a:r>
          </a:p>
        </p:txBody>
      </p:sp>
      <p:graphicFrame>
        <p:nvGraphicFramePr>
          <p:cNvPr id="398351" name="Object 15"/>
          <p:cNvGraphicFramePr>
            <a:graphicFrameLocks noChangeAspect="1"/>
          </p:cNvGraphicFramePr>
          <p:nvPr/>
        </p:nvGraphicFramePr>
        <p:xfrm>
          <a:off x="2422525" y="3105150"/>
          <a:ext cx="787400" cy="360363"/>
        </p:xfrm>
        <a:graphic>
          <a:graphicData uri="http://schemas.openxmlformats.org/presentationml/2006/ole">
            <p:oleObj spid="_x0000_s1026" name="Equation" r:id="rId3" imgW="444240" imgH="203040" progId="Equation.DSMT4">
              <p:embed/>
            </p:oleObj>
          </a:graphicData>
        </a:graphic>
      </p:graphicFrame>
      <p:graphicFrame>
        <p:nvGraphicFramePr>
          <p:cNvPr id="398352" name="Object 16"/>
          <p:cNvGraphicFramePr>
            <a:graphicFrameLocks noChangeAspect="1"/>
          </p:cNvGraphicFramePr>
          <p:nvPr/>
        </p:nvGraphicFramePr>
        <p:xfrm>
          <a:off x="4449763" y="3106738"/>
          <a:ext cx="765175" cy="360362"/>
        </p:xfrm>
        <a:graphic>
          <a:graphicData uri="http://schemas.openxmlformats.org/presentationml/2006/ole">
            <p:oleObj spid="_x0000_s1027" name="Equation" r:id="rId4" imgW="431640" imgH="203040" progId="Equation.DSMT4">
              <p:embed/>
            </p:oleObj>
          </a:graphicData>
        </a:graphic>
      </p:graphicFrame>
      <p:grpSp>
        <p:nvGrpSpPr>
          <p:cNvPr id="21" name="组合 20"/>
          <p:cNvGrpSpPr>
            <a:grpSpLocks/>
          </p:cNvGrpSpPr>
          <p:nvPr/>
        </p:nvGrpSpPr>
        <p:grpSpPr bwMode="auto">
          <a:xfrm>
            <a:off x="644525" y="4876800"/>
            <a:ext cx="2017713" cy="660400"/>
            <a:chOff x="644525" y="4876800"/>
            <a:chExt cx="2017713" cy="660400"/>
          </a:xfrm>
        </p:grpSpPr>
        <p:sp>
          <p:nvSpPr>
            <p:cNvPr id="1036" name="TextBox 16"/>
            <p:cNvSpPr txBox="1">
              <a:spLocks noChangeArrowheads="1"/>
            </p:cNvSpPr>
            <p:nvPr/>
          </p:nvSpPr>
          <p:spPr bwMode="auto">
            <a:xfrm>
              <a:off x="644525" y="4876800"/>
              <a:ext cx="1746250" cy="461963"/>
            </a:xfrm>
            <a:prstGeom prst="rect">
              <a:avLst/>
            </a:prstGeom>
            <a:noFill/>
            <a:ln w="9525">
              <a:noFill/>
              <a:miter lim="800000"/>
              <a:headEnd/>
              <a:tailEnd/>
            </a:ln>
          </p:spPr>
          <p:txBody>
            <a:bodyPr>
              <a:spAutoFit/>
            </a:bodyPr>
            <a:lstStyle/>
            <a:p>
              <a:r>
                <a:rPr lang="zh-CN" altLang="en-US" sz="2400">
                  <a:ea typeface="黑体" pitchFamily="49" charset="-122"/>
                </a:rPr>
                <a:t>变化的磁场</a:t>
              </a:r>
            </a:p>
          </p:txBody>
        </p:sp>
        <p:sp>
          <p:nvSpPr>
            <p:cNvPr id="1037" name="AutoShape 22"/>
            <p:cNvSpPr>
              <a:spLocks noChangeArrowheads="1"/>
            </p:cNvSpPr>
            <p:nvPr/>
          </p:nvSpPr>
          <p:spPr bwMode="auto">
            <a:xfrm>
              <a:off x="812800" y="5375275"/>
              <a:ext cx="1849438" cy="161925"/>
            </a:xfrm>
            <a:prstGeom prst="rightArrow">
              <a:avLst>
                <a:gd name="adj1" fmla="val 50000"/>
                <a:gd name="adj2" fmla="val 285539"/>
              </a:avLst>
            </a:prstGeom>
            <a:solidFill>
              <a:schemeClr val="accent1"/>
            </a:solidFill>
            <a:ln w="9525">
              <a:solidFill>
                <a:schemeClr val="tx1"/>
              </a:solidFill>
              <a:miter lim="800000"/>
              <a:headEnd/>
              <a:tailEnd/>
            </a:ln>
          </p:spPr>
          <p:txBody>
            <a:bodyPr wrap="none" anchor="ctr"/>
            <a:lstStyle/>
            <a:p>
              <a:endParaRPr lang="zh-CN" altLang="en-US">
                <a:ea typeface="黑体" pitchFamily="49" charset="-122"/>
              </a:endParaRPr>
            </a:p>
          </p:txBody>
        </p:sp>
      </p:grpSp>
      <p:grpSp>
        <p:nvGrpSpPr>
          <p:cNvPr id="22" name="组合 21"/>
          <p:cNvGrpSpPr>
            <a:grpSpLocks/>
          </p:cNvGrpSpPr>
          <p:nvPr/>
        </p:nvGrpSpPr>
        <p:grpSpPr bwMode="auto">
          <a:xfrm>
            <a:off x="6604000" y="4854575"/>
            <a:ext cx="2058988" cy="682625"/>
            <a:chOff x="6604000" y="4854575"/>
            <a:chExt cx="2058988" cy="682625"/>
          </a:xfrm>
        </p:grpSpPr>
        <p:sp>
          <p:nvSpPr>
            <p:cNvPr id="1034" name="TextBox 18"/>
            <p:cNvSpPr txBox="1">
              <a:spLocks noChangeArrowheads="1"/>
            </p:cNvSpPr>
            <p:nvPr/>
          </p:nvSpPr>
          <p:spPr bwMode="auto">
            <a:xfrm>
              <a:off x="6916738" y="4854575"/>
              <a:ext cx="1746250" cy="460375"/>
            </a:xfrm>
            <a:prstGeom prst="rect">
              <a:avLst/>
            </a:prstGeom>
            <a:noFill/>
            <a:ln w="9525">
              <a:noFill/>
              <a:miter lim="800000"/>
              <a:headEnd/>
              <a:tailEnd/>
            </a:ln>
          </p:spPr>
          <p:txBody>
            <a:bodyPr>
              <a:spAutoFit/>
            </a:bodyPr>
            <a:lstStyle/>
            <a:p>
              <a:r>
                <a:rPr lang="zh-CN" altLang="en-US" sz="2400">
                  <a:ea typeface="黑体" pitchFamily="49" charset="-122"/>
                </a:rPr>
                <a:t>变化的电场</a:t>
              </a:r>
            </a:p>
          </p:txBody>
        </p:sp>
        <p:sp>
          <p:nvSpPr>
            <p:cNvPr id="1035" name="AutoShape 23"/>
            <p:cNvSpPr>
              <a:spLocks noChangeArrowheads="1"/>
            </p:cNvSpPr>
            <p:nvPr/>
          </p:nvSpPr>
          <p:spPr bwMode="auto">
            <a:xfrm flipH="1">
              <a:off x="6604000" y="5324475"/>
              <a:ext cx="1798638" cy="212725"/>
            </a:xfrm>
            <a:prstGeom prst="rightArrow">
              <a:avLst>
                <a:gd name="adj1" fmla="val 50000"/>
                <a:gd name="adj2" fmla="val 211381"/>
              </a:avLst>
            </a:prstGeom>
            <a:solidFill>
              <a:schemeClr val="accent1"/>
            </a:solidFill>
            <a:ln w="9525">
              <a:solidFill>
                <a:schemeClr val="tx1"/>
              </a:solidFill>
              <a:miter lim="800000"/>
              <a:headEnd/>
              <a:tailEnd/>
            </a:ln>
          </p:spPr>
          <p:txBody>
            <a:bodyPr wrap="none" anchor="ctr"/>
            <a:lstStyle/>
            <a:p>
              <a:endParaRPr lang="zh-CN" altLang="en-US">
                <a:ea typeface="黑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圆角矩形 7"/>
          <p:cNvPicPr>
            <a:picLocks noChangeArrowheads="1"/>
          </p:cNvPicPr>
          <p:nvPr/>
        </p:nvPicPr>
        <p:blipFill>
          <a:blip r:embed="rId3"/>
          <a:srcRect/>
          <a:stretch>
            <a:fillRect/>
          </a:stretch>
        </p:blipFill>
        <p:spPr bwMode="auto">
          <a:xfrm>
            <a:off x="2774950" y="3392488"/>
            <a:ext cx="3249613" cy="1100137"/>
          </a:xfrm>
          <a:prstGeom prst="rect">
            <a:avLst/>
          </a:prstGeom>
          <a:noFill/>
          <a:ln w="9525">
            <a:noFill/>
            <a:miter lim="800000"/>
            <a:headEnd/>
            <a:tailEnd/>
          </a:ln>
        </p:spPr>
      </p:pic>
      <p:sp>
        <p:nvSpPr>
          <p:cNvPr id="364549" name="Text Box 5"/>
          <p:cNvSpPr txBox="1">
            <a:spLocks noChangeArrowheads="1"/>
          </p:cNvSpPr>
          <p:nvPr/>
        </p:nvSpPr>
        <p:spPr bwMode="auto">
          <a:xfrm>
            <a:off x="395288" y="533400"/>
            <a:ext cx="8132762" cy="523875"/>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2.2.2  </a:t>
            </a:r>
            <a:r>
              <a:rPr lang="zh-CN" altLang="en-US" sz="2800" b="1">
                <a:solidFill>
                  <a:srgbClr val="000099"/>
                </a:solidFill>
                <a:ea typeface="黑体" pitchFamily="49" charset="-122"/>
              </a:rPr>
              <a:t>静电场的散度和旋度</a:t>
            </a:r>
          </a:p>
        </p:txBody>
      </p:sp>
      <p:sp>
        <p:nvSpPr>
          <p:cNvPr id="364550" name="Text Box 6"/>
          <p:cNvSpPr txBox="1">
            <a:spLocks noChangeArrowheads="1"/>
          </p:cNvSpPr>
          <p:nvPr/>
        </p:nvSpPr>
        <p:spPr bwMode="auto">
          <a:xfrm>
            <a:off x="763588" y="2816225"/>
            <a:ext cx="7883525"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由上式可得</a:t>
            </a:r>
            <a:r>
              <a:rPr kumimoji="1" lang="zh-CN" altLang="en-US" sz="2000" b="1" dirty="0">
                <a:solidFill>
                  <a:srgbClr val="FF0000"/>
                </a:solidFill>
                <a:latin typeface="幼圆" pitchFamily="49" charset="-122"/>
                <a:ea typeface="幼圆" pitchFamily="49" charset="-122"/>
              </a:rPr>
              <a:t>真空</a:t>
            </a:r>
            <a:r>
              <a:rPr kumimoji="1" lang="zh-CN" altLang="en-US" sz="2000" b="1" dirty="0">
                <a:solidFill>
                  <a:srgbClr val="000099"/>
                </a:solidFill>
                <a:latin typeface="幼圆" pitchFamily="49" charset="-122"/>
                <a:ea typeface="幼圆" pitchFamily="49" charset="-122"/>
              </a:rPr>
              <a:t>中静电场的散度表达式：</a:t>
            </a:r>
          </a:p>
        </p:txBody>
      </p:sp>
      <p:graphicFrame>
        <p:nvGraphicFramePr>
          <p:cNvPr id="364551" name="Object 7"/>
          <p:cNvGraphicFramePr>
            <a:graphicFrameLocks noChangeAspect="1"/>
          </p:cNvGraphicFramePr>
          <p:nvPr/>
        </p:nvGraphicFramePr>
        <p:xfrm>
          <a:off x="3059113" y="3533775"/>
          <a:ext cx="2644775" cy="863600"/>
        </p:xfrm>
        <a:graphic>
          <a:graphicData uri="http://schemas.openxmlformats.org/presentationml/2006/ole">
            <p:oleObj spid="_x0000_s26626" name="Equation" r:id="rId4" imgW="1143000" imgH="431640" progId="Equation.DSMT4">
              <p:embed/>
            </p:oleObj>
          </a:graphicData>
        </a:graphic>
      </p:graphicFrame>
      <p:sp>
        <p:nvSpPr>
          <p:cNvPr id="364552" name="Text Box 8"/>
          <p:cNvSpPr txBox="1">
            <a:spLocks noChangeArrowheads="1"/>
          </p:cNvSpPr>
          <p:nvPr/>
        </p:nvSpPr>
        <p:spPr bwMode="auto">
          <a:xfrm>
            <a:off x="552892" y="4454266"/>
            <a:ext cx="7910623" cy="1209562"/>
          </a:xfrm>
          <a:prstGeom prst="rect">
            <a:avLst/>
          </a:prstGeom>
          <a:noFill/>
          <a:ln w="19050">
            <a:solidFill>
              <a:srgbClr val="FF3300"/>
            </a:solid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200" b="1" dirty="0">
                <a:solidFill>
                  <a:srgbClr val="FF0000"/>
                </a:solidFill>
                <a:latin typeface="幼圆" pitchFamily="49" charset="-122"/>
                <a:ea typeface="幼圆" pitchFamily="49" charset="-122"/>
              </a:rPr>
              <a:t>静电场高斯定理的</a:t>
            </a:r>
            <a:r>
              <a:rPr kumimoji="1" lang="zh-CN" altLang="en-US" sz="2200" b="1" dirty="0" smtClean="0">
                <a:solidFill>
                  <a:srgbClr val="FF0000"/>
                </a:solidFill>
                <a:latin typeface="幼圆" pitchFamily="49" charset="-122"/>
                <a:ea typeface="幼圆" pitchFamily="49" charset="-122"/>
              </a:rPr>
              <a:t>微分形式</a:t>
            </a:r>
            <a:r>
              <a:rPr kumimoji="1" lang="en-US" altLang="zh-CN" sz="2200" b="1" dirty="0" smtClean="0">
                <a:solidFill>
                  <a:srgbClr val="FF0000"/>
                </a:solidFill>
                <a:latin typeface="幼圆" pitchFamily="49" charset="-122"/>
                <a:ea typeface="幼圆" pitchFamily="49" charset="-122"/>
              </a:rPr>
              <a:t>:</a:t>
            </a:r>
            <a:r>
              <a:rPr kumimoji="1" lang="en-US" altLang="zh-CN" sz="2200" b="1" dirty="0" smtClean="0">
                <a:solidFill>
                  <a:srgbClr val="006600"/>
                </a:solidFill>
                <a:ea typeface="幼圆" pitchFamily="49" charset="-122"/>
                <a:cs typeface="Times New Roman" pitchFamily="18" charset="0"/>
              </a:rPr>
              <a:t>The electric field produced by electric charge diverges from positive charge and converges upon negative charge.</a:t>
            </a:r>
            <a:endParaRPr kumimoji="1" lang="zh-CN" altLang="en-US" sz="2200" b="1" dirty="0">
              <a:solidFill>
                <a:srgbClr val="006600"/>
              </a:solidFill>
              <a:latin typeface="幼圆" pitchFamily="49" charset="-122"/>
              <a:ea typeface="幼圆" pitchFamily="49" charset="-122"/>
            </a:endParaRPr>
          </a:p>
        </p:txBody>
      </p:sp>
      <p:sp>
        <p:nvSpPr>
          <p:cNvPr id="364553" name="Text Box 9"/>
          <p:cNvSpPr txBox="1">
            <a:spLocks noChangeArrowheads="1"/>
          </p:cNvSpPr>
          <p:nvPr/>
        </p:nvSpPr>
        <p:spPr bwMode="auto">
          <a:xfrm>
            <a:off x="492125" y="1198563"/>
            <a:ext cx="8458200" cy="498475"/>
          </a:xfrm>
          <a:prstGeom prst="rect">
            <a:avLst/>
          </a:prstGeom>
          <a:noFill/>
          <a:ln w="9525">
            <a:noFill/>
            <a:miter lim="800000"/>
            <a:headEnd/>
            <a:tailEnd/>
          </a:ln>
        </p:spPr>
        <p:txBody>
          <a:bodyPr>
            <a:spAutoFit/>
          </a:bodyPr>
          <a:lstStyle/>
          <a:p>
            <a:pPr algn="just">
              <a:lnSpc>
                <a:spcPct val="110000"/>
              </a:lnSpc>
              <a:spcBef>
                <a:spcPct val="20000"/>
              </a:spcBef>
              <a:buFontTx/>
              <a:buBlip>
                <a:blip r:embed="rId5"/>
              </a:buBlip>
            </a:pPr>
            <a:r>
              <a:rPr kumimoji="1" lang="zh-CN" altLang="en-US" sz="2400" b="1">
                <a:solidFill>
                  <a:srgbClr val="000099"/>
                </a:solidFill>
                <a:latin typeface="黑体" pitchFamily="49" charset="-122"/>
                <a:ea typeface="黑体" pitchFamily="49" charset="-122"/>
              </a:rPr>
              <a:t> 静电场的散度和高斯定理</a:t>
            </a:r>
          </a:p>
        </p:txBody>
      </p:sp>
      <p:graphicFrame>
        <p:nvGraphicFramePr>
          <p:cNvPr id="3" name="Object 12"/>
          <p:cNvGraphicFramePr>
            <a:graphicFrameLocks noChangeAspect="1"/>
          </p:cNvGraphicFramePr>
          <p:nvPr/>
        </p:nvGraphicFramePr>
        <p:xfrm>
          <a:off x="2124075" y="1949450"/>
          <a:ext cx="4146550" cy="803275"/>
        </p:xfrm>
        <a:graphic>
          <a:graphicData uri="http://schemas.openxmlformats.org/presentationml/2006/ole">
            <p:oleObj spid="_x0000_s26627" name="Equation" r:id="rId6" imgW="2133360" imgH="431640" progId="Equation.DSMT4">
              <p:embed/>
            </p:oleObj>
          </a:graphicData>
        </a:graphic>
      </p:graphicFrame>
      <p:sp>
        <p:nvSpPr>
          <p:cNvPr id="26633" name="矩形 24"/>
          <p:cNvSpPr>
            <a:spLocks noChangeArrowheads="1"/>
          </p:cNvSpPr>
          <p:nvPr/>
        </p:nvSpPr>
        <p:spPr bwMode="auto">
          <a:xfrm>
            <a:off x="830263" y="1751013"/>
            <a:ext cx="958850" cy="400050"/>
          </a:xfrm>
          <a:prstGeom prst="rect">
            <a:avLst/>
          </a:prstGeom>
          <a:noFill/>
          <a:ln w="9525">
            <a:noFill/>
            <a:miter lim="800000"/>
            <a:headEnd/>
            <a:tailEnd/>
          </a:ln>
        </p:spPr>
        <p:txBody>
          <a:bodyPr wrap="none">
            <a:spAutoFit/>
          </a:bodyPr>
          <a:lstStyle/>
          <a:p>
            <a:r>
              <a:rPr lang="zh-CN" altLang="en-US" sz="2000" b="1">
                <a:solidFill>
                  <a:srgbClr val="002060"/>
                </a:solidFill>
                <a:ea typeface="黑体" pitchFamily="49" charset="-122"/>
              </a:rPr>
              <a:t>可得：</a:t>
            </a:r>
          </a:p>
        </p:txBody>
      </p:sp>
      <p:sp>
        <p:nvSpPr>
          <p:cNvPr id="2" name="Text Box 6"/>
          <p:cNvSpPr txBox="1">
            <a:spLocks noChangeArrowheads="1"/>
          </p:cNvSpPr>
          <p:nvPr/>
        </p:nvSpPr>
        <p:spPr bwMode="auto">
          <a:xfrm>
            <a:off x="508813" y="5690893"/>
            <a:ext cx="8056563" cy="7620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表明空间任意一点电场强度的散度与该处的电荷密度有关</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净电荷是静电场的通量源。电荷为正，称为</a:t>
            </a:r>
            <a:r>
              <a:rPr kumimoji="1" lang="zh-CN" altLang="en-US" sz="2000" b="1" dirty="0">
                <a:solidFill>
                  <a:srgbClr val="FF0000"/>
                </a:solidFill>
                <a:latin typeface="幼圆" pitchFamily="49" charset="-122"/>
                <a:ea typeface="幼圆" pitchFamily="49" charset="-122"/>
              </a:rPr>
              <a:t>发散源</a:t>
            </a:r>
            <a:r>
              <a:rPr kumimoji="1" lang="zh-CN" altLang="en-US" sz="2000" b="1" dirty="0">
                <a:solidFill>
                  <a:srgbClr val="000099"/>
                </a:solidFill>
                <a:latin typeface="幼圆" pitchFamily="49" charset="-122"/>
                <a:ea typeface="幼圆" pitchFamily="49" charset="-122"/>
              </a:rPr>
              <a:t>；电荷为负，称为</a:t>
            </a:r>
            <a:r>
              <a:rPr kumimoji="1" lang="zh-CN" altLang="en-US" sz="2000" b="1" dirty="0">
                <a:solidFill>
                  <a:srgbClr val="FF0000"/>
                </a:solidFill>
                <a:latin typeface="幼圆" pitchFamily="49" charset="-122"/>
                <a:ea typeface="幼圆" pitchFamily="49" charset="-122"/>
              </a:rPr>
              <a:t>汇聚源</a:t>
            </a:r>
            <a:r>
              <a:rPr kumimoji="1" lang="zh-CN" altLang="en-US" sz="2000" b="1" dirty="0">
                <a:solidFill>
                  <a:srgbClr val="000099"/>
                </a:solidFill>
                <a:latin typeface="幼圆" pitchFamily="49" charset="-122"/>
                <a:ea typeface="幼圆"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par>
                                <p:cTn id="8" presetID="3" presetClass="entr" presetSubtype="10" fill="hold" nodeType="withEffect">
                                  <p:stCondLst>
                                    <p:cond delay="0"/>
                                  </p:stCondLst>
                                  <p:childTnLst>
                                    <p:set>
                                      <p:cBhvr>
                                        <p:cTn id="9" dur="1" fill="hold">
                                          <p:stCondLst>
                                            <p:cond delay="0"/>
                                          </p:stCondLst>
                                        </p:cTn>
                                        <p:tgtEl>
                                          <p:spTgt spid="364551"/>
                                        </p:tgtEl>
                                        <p:attrNameLst>
                                          <p:attrName>style.visibility</p:attrName>
                                        </p:attrNameLst>
                                      </p:cBhvr>
                                      <p:to>
                                        <p:strVal val="visible"/>
                                      </p:to>
                                    </p:set>
                                    <p:animEffect transition="in" filter="blinds(horizontal)">
                                      <p:cBhvr>
                                        <p:cTn id="10" dur="500"/>
                                        <p:tgtEl>
                                          <p:spTgt spid="3645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52"/>
                                        </p:tgtEl>
                                        <p:attrNameLst>
                                          <p:attrName>style.visibility</p:attrName>
                                        </p:attrNameLst>
                                      </p:cBhvr>
                                      <p:to>
                                        <p:strVal val="visible"/>
                                      </p:to>
                                    </p:set>
                                    <p:animEffect transition="in" filter="blinds(horizontal)">
                                      <p:cBhvr>
                                        <p:cTn id="13" dur="500"/>
                                        <p:tgtEl>
                                          <p:spTgt spid="36455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p:cNvGraphicFramePr>
            <a:graphicFrameLocks noChangeAspect="1"/>
          </p:cNvGraphicFramePr>
          <p:nvPr/>
        </p:nvGraphicFramePr>
        <p:xfrm>
          <a:off x="3414455" y="1416789"/>
          <a:ext cx="1870075" cy="890588"/>
        </p:xfrm>
        <a:graphic>
          <a:graphicData uri="http://schemas.openxmlformats.org/presentationml/2006/ole">
            <p:oleObj spid="_x0000_s99330" name="Equation" r:id="rId3" imgW="876240" imgH="431640" progId="Equation.DSMT4">
              <p:embed/>
            </p:oleObj>
          </a:graphicData>
        </a:graphic>
      </p:graphicFrame>
      <p:sp>
        <p:nvSpPr>
          <p:cNvPr id="4" name="Text Box 3"/>
          <p:cNvSpPr txBox="1">
            <a:spLocks noChangeArrowheads="1"/>
          </p:cNvSpPr>
          <p:nvPr/>
        </p:nvSpPr>
        <p:spPr bwMode="auto">
          <a:xfrm>
            <a:off x="334446" y="632638"/>
            <a:ext cx="8001000" cy="360365"/>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问题：点电荷（</a:t>
            </a:r>
            <a:r>
              <a:rPr kumimoji="1" lang="en-US" altLang="zh-CN" sz="2200" b="1" dirty="0" smtClean="0">
                <a:solidFill>
                  <a:srgbClr val="002060"/>
                </a:solidFill>
                <a:latin typeface="幼圆" pitchFamily="49" charset="-122"/>
                <a:ea typeface="幼圆" pitchFamily="49" charset="-122"/>
              </a:rPr>
              <a:t>+q</a:t>
            </a:r>
            <a:r>
              <a:rPr kumimoji="1" lang="zh-CN" altLang="en-US" sz="2200" b="1" dirty="0" smtClean="0">
                <a:solidFill>
                  <a:srgbClr val="002060"/>
                </a:solidFill>
                <a:latin typeface="幼圆" pitchFamily="49" charset="-122"/>
                <a:ea typeface="幼圆" pitchFamily="49" charset="-122"/>
              </a:rPr>
              <a:t>）产生的电场强度表示式为：</a:t>
            </a:r>
            <a:endParaRPr kumimoji="1" lang="zh-CN" altLang="en-US" sz="2200" b="1" dirty="0">
              <a:solidFill>
                <a:srgbClr val="002060"/>
              </a:solidFill>
              <a:latin typeface="幼圆" pitchFamily="49" charset="-122"/>
              <a:ea typeface="幼圆" pitchFamily="49" charset="-122"/>
            </a:endParaRPr>
          </a:p>
        </p:txBody>
      </p:sp>
      <p:pic>
        <p:nvPicPr>
          <p:cNvPr id="99332" name="Picture 4"/>
          <p:cNvPicPr>
            <a:picLocks noChangeAspect="1" noChangeArrowheads="1"/>
          </p:cNvPicPr>
          <p:nvPr/>
        </p:nvPicPr>
        <p:blipFill>
          <a:blip r:embed="rId4"/>
          <a:srcRect/>
          <a:stretch>
            <a:fillRect/>
          </a:stretch>
        </p:blipFill>
        <p:spPr bwMode="auto">
          <a:xfrm>
            <a:off x="253963" y="1704976"/>
            <a:ext cx="3031497" cy="3137658"/>
          </a:xfrm>
          <a:prstGeom prst="rect">
            <a:avLst/>
          </a:prstGeom>
          <a:noFill/>
          <a:ln w="9525">
            <a:noFill/>
            <a:miter lim="800000"/>
            <a:headEnd/>
            <a:tailEnd/>
          </a:ln>
          <a:effectLst/>
        </p:spPr>
      </p:pic>
      <p:grpSp>
        <p:nvGrpSpPr>
          <p:cNvPr id="17" name="组合 16"/>
          <p:cNvGrpSpPr/>
          <p:nvPr/>
        </p:nvGrpSpPr>
        <p:grpSpPr>
          <a:xfrm>
            <a:off x="5443869" y="1467293"/>
            <a:ext cx="3083443" cy="669852"/>
            <a:chOff x="5443869" y="1467293"/>
            <a:chExt cx="3083443" cy="669852"/>
          </a:xfrm>
        </p:grpSpPr>
        <p:grpSp>
          <p:nvGrpSpPr>
            <p:cNvPr id="10" name="组合 9"/>
            <p:cNvGrpSpPr/>
            <p:nvPr/>
          </p:nvGrpSpPr>
          <p:grpSpPr>
            <a:xfrm>
              <a:off x="6475229" y="1467293"/>
              <a:ext cx="2052083" cy="669852"/>
              <a:chOff x="6060559" y="1456660"/>
              <a:chExt cx="2052083" cy="669852"/>
            </a:xfrm>
          </p:grpSpPr>
          <p:sp>
            <p:nvSpPr>
              <p:cNvPr id="8" name="矩形 7"/>
              <p:cNvSpPr/>
              <p:nvPr/>
            </p:nvSpPr>
            <p:spPr bwMode="auto">
              <a:xfrm>
                <a:off x="6060559" y="1456660"/>
                <a:ext cx="2052083" cy="669852"/>
              </a:xfrm>
              <a:prstGeom prst="rect">
                <a:avLst/>
              </a:prstGeom>
              <a:solidFill>
                <a:srgbClr val="FF3399">
                  <a:alpha val="26000"/>
                </a:srgb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rgbClr val="FF0000"/>
                  </a:solidFill>
                  <a:effectLst/>
                  <a:latin typeface="Times New Roman" pitchFamily="18" charset="0"/>
                  <a:ea typeface="黑体" pitchFamily="49" charset="-122"/>
                </a:endParaRPr>
              </a:p>
            </p:txBody>
          </p:sp>
          <p:graphicFrame>
            <p:nvGraphicFramePr>
              <p:cNvPr id="3" name="Object 12"/>
              <p:cNvGraphicFramePr>
                <a:graphicFrameLocks noChangeAspect="1"/>
              </p:cNvGraphicFramePr>
              <p:nvPr/>
            </p:nvGraphicFramePr>
            <p:xfrm>
              <a:off x="6143001" y="1531072"/>
              <a:ext cx="1922896" cy="574157"/>
            </p:xfrm>
            <a:graphic>
              <a:graphicData uri="http://schemas.openxmlformats.org/presentationml/2006/ole">
                <p:oleObj spid="_x0000_s99333" name="Equation" r:id="rId5" imgW="787320" imgH="228600" progId="Equation.DSMT4">
                  <p:embed/>
                </p:oleObj>
              </a:graphicData>
            </a:graphic>
          </p:graphicFrame>
        </p:grpSp>
        <p:sp>
          <p:nvSpPr>
            <p:cNvPr id="9" name="右箭头 8"/>
            <p:cNvSpPr/>
            <p:nvPr/>
          </p:nvSpPr>
          <p:spPr bwMode="auto">
            <a:xfrm>
              <a:off x="5443869" y="1594885"/>
              <a:ext cx="871870" cy="510362"/>
            </a:xfrm>
            <a:prstGeom prst="rightArrow">
              <a:avLst/>
            </a:prstGeom>
            <a:noFill/>
            <a:ln w="952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grpSp>
      <p:sp>
        <p:nvSpPr>
          <p:cNvPr id="12" name="Text Box 3"/>
          <p:cNvSpPr txBox="1">
            <a:spLocks noChangeArrowheads="1"/>
          </p:cNvSpPr>
          <p:nvPr/>
        </p:nvSpPr>
        <p:spPr bwMode="auto">
          <a:xfrm>
            <a:off x="3370521" y="2518145"/>
            <a:ext cx="5135526" cy="698919"/>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高斯定理难道错了吗？ </a:t>
            </a:r>
            <a:r>
              <a:rPr kumimoji="1" lang="en-US" altLang="zh-CN" sz="2200" b="1" dirty="0" smtClean="0">
                <a:solidFill>
                  <a:srgbClr val="002060"/>
                </a:solidFill>
                <a:latin typeface="幼圆" pitchFamily="49" charset="-122"/>
                <a:ea typeface="幼圆" pitchFamily="49" charset="-122"/>
              </a:rPr>
              <a:t>5</a:t>
            </a:r>
            <a:r>
              <a:rPr kumimoji="1" lang="zh-CN" altLang="en-US" sz="2200" b="1" dirty="0" smtClean="0">
                <a:solidFill>
                  <a:srgbClr val="002060"/>
                </a:solidFill>
                <a:latin typeface="幼圆" pitchFamily="49" charset="-122"/>
                <a:ea typeface="幼圆" pitchFamily="49" charset="-122"/>
              </a:rPr>
              <a:t>点、</a:t>
            </a:r>
            <a:r>
              <a:rPr kumimoji="1" lang="en-US" altLang="zh-CN" sz="2200" b="1" dirty="0" smtClean="0">
                <a:solidFill>
                  <a:srgbClr val="002060"/>
                </a:solidFill>
                <a:latin typeface="幼圆" pitchFamily="49" charset="-122"/>
                <a:ea typeface="幼圆" pitchFamily="49" charset="-122"/>
              </a:rPr>
              <a:t>6</a:t>
            </a:r>
            <a:r>
              <a:rPr kumimoji="1" lang="zh-CN" altLang="en-US" sz="2200" b="1" dirty="0" smtClean="0">
                <a:solidFill>
                  <a:srgbClr val="002060"/>
                </a:solidFill>
                <a:latin typeface="幼圆" pitchFamily="49" charset="-122"/>
                <a:ea typeface="幼圆" pitchFamily="49" charset="-122"/>
              </a:rPr>
              <a:t>点、</a:t>
            </a:r>
            <a:r>
              <a:rPr kumimoji="1" lang="en-US" altLang="zh-CN" sz="2200" b="1" dirty="0" smtClean="0">
                <a:solidFill>
                  <a:srgbClr val="002060"/>
                </a:solidFill>
                <a:latin typeface="幼圆" pitchFamily="49" charset="-122"/>
                <a:ea typeface="幼圆" pitchFamily="49" charset="-122"/>
              </a:rPr>
              <a:t>7</a:t>
            </a:r>
            <a:r>
              <a:rPr kumimoji="1" lang="zh-CN" altLang="en-US" sz="2200" b="1" dirty="0" smtClean="0">
                <a:solidFill>
                  <a:srgbClr val="002060"/>
                </a:solidFill>
                <a:latin typeface="幼圆" pitchFamily="49" charset="-122"/>
                <a:ea typeface="幼圆" pitchFamily="49" charset="-122"/>
              </a:rPr>
              <a:t>点的散度难道为零吗？？？</a:t>
            </a:r>
            <a:endParaRPr kumimoji="1" lang="zh-CN" altLang="en-US" sz="2200" b="1" dirty="0">
              <a:solidFill>
                <a:srgbClr val="002060"/>
              </a:solidFill>
              <a:latin typeface="幼圆" pitchFamily="49" charset="-122"/>
              <a:ea typeface="幼圆" pitchFamily="49" charset="-122"/>
            </a:endParaRPr>
          </a:p>
        </p:txBody>
      </p:sp>
      <p:sp>
        <p:nvSpPr>
          <p:cNvPr id="13" name="Text Box 3"/>
          <p:cNvSpPr txBox="1">
            <a:spLocks noChangeArrowheads="1"/>
          </p:cNvSpPr>
          <p:nvPr/>
        </p:nvSpPr>
        <p:spPr bwMode="auto">
          <a:xfrm>
            <a:off x="3405963" y="3319131"/>
            <a:ext cx="5135526" cy="698919"/>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en-US" altLang="zh-CN" sz="2200" b="1" dirty="0" smtClean="0">
                <a:solidFill>
                  <a:srgbClr val="0000CC"/>
                </a:solidFill>
                <a:latin typeface="幼圆" pitchFamily="49" charset="-122"/>
                <a:ea typeface="幼圆" pitchFamily="49" charset="-122"/>
              </a:rPr>
              <a:t>6</a:t>
            </a:r>
            <a:r>
              <a:rPr kumimoji="1" lang="zh-CN" altLang="en-US" sz="2200" b="1" dirty="0" smtClean="0">
                <a:solidFill>
                  <a:srgbClr val="0000CC"/>
                </a:solidFill>
                <a:latin typeface="幼圆" pitchFamily="49" charset="-122"/>
                <a:ea typeface="幼圆" pitchFamily="49" charset="-122"/>
              </a:rPr>
              <a:t>点、</a:t>
            </a:r>
            <a:r>
              <a:rPr kumimoji="1" lang="en-US" altLang="zh-CN" sz="2200" b="1" dirty="0" smtClean="0">
                <a:solidFill>
                  <a:srgbClr val="0000CC"/>
                </a:solidFill>
                <a:latin typeface="幼圆" pitchFamily="49" charset="-122"/>
                <a:ea typeface="幼圆" pitchFamily="49" charset="-122"/>
              </a:rPr>
              <a:t>7</a:t>
            </a:r>
            <a:r>
              <a:rPr kumimoji="1" lang="zh-CN" altLang="en-US" sz="2200" b="1" dirty="0" smtClean="0">
                <a:solidFill>
                  <a:srgbClr val="0000CC"/>
                </a:solidFill>
                <a:latin typeface="幼圆" pitchFamily="49" charset="-122"/>
                <a:ea typeface="幼圆" pitchFamily="49" charset="-122"/>
              </a:rPr>
              <a:t>点的散度的确为零！但</a:t>
            </a:r>
            <a:r>
              <a:rPr kumimoji="1" lang="en-US" altLang="zh-CN" sz="2200" b="1" dirty="0" smtClean="0">
                <a:solidFill>
                  <a:srgbClr val="0000CC"/>
                </a:solidFill>
                <a:latin typeface="幼圆" pitchFamily="49" charset="-122"/>
                <a:ea typeface="幼圆" pitchFamily="49" charset="-122"/>
              </a:rPr>
              <a:t>5</a:t>
            </a:r>
            <a:r>
              <a:rPr kumimoji="1" lang="zh-CN" altLang="en-US" sz="2200" b="1" dirty="0" smtClean="0">
                <a:solidFill>
                  <a:srgbClr val="0000CC"/>
                </a:solidFill>
                <a:latin typeface="幼圆" pitchFamily="49" charset="-122"/>
                <a:ea typeface="幼圆" pitchFamily="49" charset="-122"/>
              </a:rPr>
              <a:t>点的散度不为零！</a:t>
            </a:r>
            <a:endParaRPr kumimoji="1" lang="zh-CN" altLang="en-US" sz="2200" b="1" dirty="0">
              <a:solidFill>
                <a:srgbClr val="0000CC"/>
              </a:solidFill>
              <a:latin typeface="幼圆" pitchFamily="49" charset="-122"/>
              <a:ea typeface="幼圆" pitchFamily="49" charset="-122"/>
            </a:endParaRPr>
          </a:p>
        </p:txBody>
      </p:sp>
      <p:sp>
        <p:nvSpPr>
          <p:cNvPr id="14" name="Text Box 3"/>
          <p:cNvSpPr txBox="1">
            <a:spLocks noChangeArrowheads="1"/>
          </p:cNvSpPr>
          <p:nvPr/>
        </p:nvSpPr>
        <p:spPr bwMode="auto">
          <a:xfrm>
            <a:off x="3409509" y="4194546"/>
            <a:ext cx="5135526" cy="360365"/>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en-US" altLang="zh-CN" sz="2200" b="1" dirty="0" smtClean="0">
                <a:solidFill>
                  <a:srgbClr val="002060"/>
                </a:solidFill>
                <a:latin typeface="幼圆" pitchFamily="49" charset="-122"/>
                <a:ea typeface="幼圆" pitchFamily="49" charset="-122"/>
              </a:rPr>
              <a:t>5</a:t>
            </a:r>
            <a:r>
              <a:rPr kumimoji="1" lang="zh-CN" altLang="en-US" sz="2200" b="1" dirty="0" smtClean="0">
                <a:solidFill>
                  <a:srgbClr val="002060"/>
                </a:solidFill>
                <a:latin typeface="幼圆" pitchFamily="49" charset="-122"/>
                <a:ea typeface="幼圆" pitchFamily="49" charset="-122"/>
              </a:rPr>
              <a:t>点的散度如何计算？按定义计算！</a:t>
            </a:r>
            <a:endParaRPr kumimoji="1" lang="zh-CN" altLang="en-US" sz="2200" b="1" dirty="0">
              <a:solidFill>
                <a:srgbClr val="002060"/>
              </a:solidFill>
              <a:latin typeface="幼圆" pitchFamily="49" charset="-122"/>
              <a:ea typeface="幼圆" pitchFamily="49" charset="-122"/>
            </a:endParaRPr>
          </a:p>
        </p:txBody>
      </p:sp>
      <p:graphicFrame>
        <p:nvGraphicFramePr>
          <p:cNvPr id="364551" name="Object 7"/>
          <p:cNvGraphicFramePr>
            <a:graphicFrameLocks noChangeAspect="1"/>
          </p:cNvGraphicFramePr>
          <p:nvPr/>
        </p:nvGraphicFramePr>
        <p:xfrm>
          <a:off x="4175532" y="4809683"/>
          <a:ext cx="2644775" cy="863600"/>
        </p:xfrm>
        <a:graphic>
          <a:graphicData uri="http://schemas.openxmlformats.org/presentationml/2006/ole">
            <p:oleObj spid="_x0000_s99334" name="Equation" r:id="rId6" imgW="1143000" imgH="431640" progId="Equation.DSMT4">
              <p:embed/>
            </p:oleObj>
          </a:graphicData>
        </a:graphic>
      </p:graphicFrame>
      <p:sp>
        <p:nvSpPr>
          <p:cNvPr id="16" name="Text Box 3"/>
          <p:cNvSpPr txBox="1">
            <a:spLocks noChangeArrowheads="1"/>
          </p:cNvSpPr>
          <p:nvPr/>
        </p:nvSpPr>
        <p:spPr bwMode="auto">
          <a:xfrm>
            <a:off x="3381155" y="5686649"/>
            <a:ext cx="5135526" cy="360365"/>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与高斯定理一致。</a:t>
            </a:r>
            <a:endParaRPr kumimoji="1" lang="zh-CN" altLang="en-US" sz="22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4551"/>
                                        </p:tgtEl>
                                        <p:attrNameLst>
                                          <p:attrName>style.visibility</p:attrName>
                                        </p:attrNameLst>
                                      </p:cBhvr>
                                      <p:to>
                                        <p:strVal val="visible"/>
                                      </p:to>
                                    </p:set>
                                    <p:animEffect transition="in" filter="blinds(horizontal)">
                                      <p:cBhvr>
                                        <p:cTn id="27" dur="500"/>
                                        <p:tgtEl>
                                          <p:spTgt spid="3645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圆角矩形 7"/>
          <p:cNvPicPr>
            <a:picLocks noChangeArrowheads="1"/>
          </p:cNvPicPr>
          <p:nvPr/>
        </p:nvPicPr>
        <p:blipFill>
          <a:blip r:embed="rId3"/>
          <a:srcRect/>
          <a:stretch>
            <a:fillRect/>
          </a:stretch>
        </p:blipFill>
        <p:spPr bwMode="auto">
          <a:xfrm>
            <a:off x="741363" y="2232025"/>
            <a:ext cx="3089275" cy="1100138"/>
          </a:xfrm>
          <a:prstGeom prst="rect">
            <a:avLst/>
          </a:prstGeom>
          <a:noFill/>
          <a:ln w="9525">
            <a:noFill/>
            <a:miter lim="800000"/>
            <a:headEnd/>
            <a:tailEnd/>
          </a:ln>
        </p:spPr>
      </p:pic>
      <p:sp>
        <p:nvSpPr>
          <p:cNvPr id="365571" name="Text Box 3"/>
          <p:cNvSpPr txBox="1">
            <a:spLocks noChangeArrowheads="1"/>
          </p:cNvSpPr>
          <p:nvPr/>
        </p:nvSpPr>
        <p:spPr bwMode="auto">
          <a:xfrm>
            <a:off x="447860" y="5262895"/>
            <a:ext cx="8305800" cy="1354138"/>
          </a:xfrm>
          <a:prstGeom prst="rect">
            <a:avLst/>
          </a:prstGeom>
          <a:noFill/>
          <a:ln w="9525">
            <a:noFill/>
            <a:miter lim="800000"/>
            <a:headEnd/>
            <a:tailEnd/>
          </a:ln>
        </p:spPr>
        <p:txBody>
          <a:bodyPr>
            <a:spAutoFit/>
          </a:bodyPr>
          <a:lstStyle/>
          <a:p>
            <a:pPr>
              <a:lnSpc>
                <a:spcPct val="130000"/>
              </a:lnSpc>
              <a:spcBef>
                <a:spcPct val="10000"/>
              </a:spcBef>
              <a:buFont typeface="Wingdings" pitchFamily="2" charset="2"/>
              <a:buBlip>
                <a:blip r:embed="rId4"/>
              </a:buBlip>
            </a:pPr>
            <a:r>
              <a:rPr kumimoji="1" lang="en-US" altLang="zh-CN" sz="2000" b="1" dirty="0">
                <a:solidFill>
                  <a:srgbClr val="C00000"/>
                </a:solidFill>
                <a:latin typeface="幼圆" pitchFamily="49" charset="-122"/>
                <a:ea typeface="幼圆" pitchFamily="49" charset="-122"/>
              </a:rPr>
              <a:t>  </a:t>
            </a:r>
            <a:r>
              <a:rPr kumimoji="1" lang="zh-CN" altLang="en-US" sz="2000" b="1" dirty="0">
                <a:solidFill>
                  <a:srgbClr val="C00000"/>
                </a:solidFill>
                <a:latin typeface="幼圆" pitchFamily="49" charset="-122"/>
                <a:ea typeface="幼圆" pitchFamily="49" charset="-122"/>
              </a:rPr>
              <a:t>物理意义：</a:t>
            </a:r>
            <a:endParaRPr kumimoji="1" lang="en-US" altLang="zh-CN" sz="2000" b="1" dirty="0">
              <a:solidFill>
                <a:srgbClr val="C00000"/>
              </a:solidFill>
              <a:latin typeface="幼圆" pitchFamily="49" charset="-122"/>
              <a:ea typeface="幼圆" pitchFamily="49" charset="-122"/>
            </a:endParaRPr>
          </a:p>
          <a:p>
            <a:pPr>
              <a:lnSpc>
                <a:spcPct val="130000"/>
              </a:lnSpc>
              <a:spcBef>
                <a:spcPct val="10000"/>
              </a:spcBef>
            </a:pPr>
            <a:r>
              <a:rPr kumimoji="1" lang="en-US" altLang="zh-CN" sz="2000" b="1" dirty="0">
                <a:solidFill>
                  <a:srgbClr val="C00000"/>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静电场   穿过闭合面</a:t>
            </a:r>
            <a:r>
              <a:rPr kumimoji="1" lang="en-US" altLang="zh-CN" sz="2000" b="1" dirty="0">
                <a:solidFill>
                  <a:srgbClr val="000099"/>
                </a:solidFill>
                <a:latin typeface="幼圆" pitchFamily="49" charset="-122"/>
                <a:ea typeface="幼圆" pitchFamily="49" charset="-122"/>
              </a:rPr>
              <a:t>S</a:t>
            </a:r>
            <a:r>
              <a:rPr kumimoji="1" lang="zh-CN" altLang="en-US" sz="2000" b="1" dirty="0">
                <a:solidFill>
                  <a:srgbClr val="000099"/>
                </a:solidFill>
                <a:latin typeface="幼圆" pitchFamily="49" charset="-122"/>
                <a:ea typeface="幼圆" pitchFamily="49" charset="-122"/>
              </a:rPr>
              <a:t>的通量只与闭合面内所围电荷量有关；</a:t>
            </a:r>
            <a:endParaRPr kumimoji="1" lang="en-US" altLang="zh-CN" sz="2000" b="1" dirty="0">
              <a:solidFill>
                <a:srgbClr val="000099"/>
              </a:solidFill>
              <a:latin typeface="幼圆" pitchFamily="49" charset="-122"/>
              <a:ea typeface="幼圆" pitchFamily="49" charset="-122"/>
            </a:endParaRPr>
          </a:p>
          <a:p>
            <a:pPr>
              <a:lnSpc>
                <a:spcPct val="130000"/>
              </a:lnSpc>
              <a:spcBef>
                <a:spcPct val="10000"/>
              </a:spcBef>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静电场是</a:t>
            </a:r>
            <a:r>
              <a:rPr kumimoji="1" lang="zh-CN" altLang="en-US" sz="2000" b="1" dirty="0" smtClean="0">
                <a:solidFill>
                  <a:srgbClr val="FF0000"/>
                </a:solidFill>
                <a:latin typeface="幼圆" pitchFamily="49" charset="-122"/>
                <a:ea typeface="幼圆" pitchFamily="49" charset="-122"/>
              </a:rPr>
              <a:t>有源（散）场</a:t>
            </a:r>
            <a:r>
              <a:rPr kumimoji="1" lang="zh-CN" altLang="en-US" sz="2000" b="1" dirty="0">
                <a:solidFill>
                  <a:srgbClr val="000099"/>
                </a:solidFill>
                <a:latin typeface="幼圆" pitchFamily="49" charset="-122"/>
                <a:ea typeface="幼圆" pitchFamily="49" charset="-122"/>
              </a:rPr>
              <a:t>，静电荷是</a:t>
            </a:r>
            <a:r>
              <a:rPr kumimoji="1" lang="zh-CN" altLang="en-US" sz="2000" b="1" dirty="0" smtClean="0">
                <a:solidFill>
                  <a:srgbClr val="000099"/>
                </a:solidFill>
                <a:latin typeface="幼圆" pitchFamily="49" charset="-122"/>
                <a:ea typeface="幼圆" pitchFamily="49" charset="-122"/>
              </a:rPr>
              <a:t>其</a:t>
            </a:r>
            <a:r>
              <a:rPr kumimoji="1" lang="zh-CN" altLang="en-US" sz="2000" b="1" dirty="0" smtClean="0">
                <a:solidFill>
                  <a:srgbClr val="FF0000"/>
                </a:solidFill>
                <a:latin typeface="幼圆" pitchFamily="49" charset="-122"/>
                <a:ea typeface="幼圆" pitchFamily="49" charset="-122"/>
              </a:rPr>
              <a:t>通量源</a:t>
            </a:r>
            <a:r>
              <a:rPr kumimoji="1" lang="zh-CN" altLang="en-US" sz="2000" b="1" dirty="0">
                <a:solidFill>
                  <a:srgbClr val="000099"/>
                </a:solidFill>
                <a:latin typeface="幼圆" pitchFamily="49" charset="-122"/>
                <a:ea typeface="幼圆" pitchFamily="49" charset="-122"/>
              </a:rPr>
              <a:t>。</a:t>
            </a:r>
          </a:p>
        </p:txBody>
      </p:sp>
      <p:sp>
        <p:nvSpPr>
          <p:cNvPr id="365572" name="Text Box 4"/>
          <p:cNvSpPr txBox="1">
            <a:spLocks noChangeArrowheads="1"/>
          </p:cNvSpPr>
          <p:nvPr/>
        </p:nvSpPr>
        <p:spPr bwMode="auto">
          <a:xfrm>
            <a:off x="682625" y="679450"/>
            <a:ext cx="6049963" cy="46474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smtClean="0">
                <a:solidFill>
                  <a:srgbClr val="000099"/>
                </a:solidFill>
                <a:latin typeface="幼圆" pitchFamily="49" charset="-122"/>
                <a:ea typeface="幼圆" pitchFamily="49" charset="-122"/>
              </a:rPr>
              <a:t>对</a:t>
            </a:r>
            <a:r>
              <a:rPr kumimoji="1" lang="zh-CN" altLang="en-US" sz="2200" b="1" dirty="0">
                <a:solidFill>
                  <a:srgbClr val="000099"/>
                </a:solidFill>
                <a:latin typeface="幼圆" pitchFamily="49" charset="-122"/>
                <a:ea typeface="幼圆" pitchFamily="49" charset="-122"/>
              </a:rPr>
              <a:t>场域</a:t>
            </a:r>
            <a:r>
              <a:rPr kumimoji="1" lang="en-US" altLang="zh-CN" sz="2200" b="1" dirty="0">
                <a:solidFill>
                  <a:srgbClr val="000099"/>
                </a:solidFill>
                <a:latin typeface="幼圆" pitchFamily="49" charset="-122"/>
                <a:ea typeface="幼圆" pitchFamily="49" charset="-122"/>
              </a:rPr>
              <a:t>V</a:t>
            </a:r>
            <a:r>
              <a:rPr kumimoji="1" lang="zh-CN" altLang="en-US" sz="2200" b="1" dirty="0">
                <a:solidFill>
                  <a:srgbClr val="000099"/>
                </a:solidFill>
                <a:latin typeface="幼圆" pitchFamily="49" charset="-122"/>
                <a:ea typeface="幼圆" pitchFamily="49" charset="-122"/>
              </a:rPr>
              <a:t>取体积分</a:t>
            </a:r>
            <a:r>
              <a:rPr kumimoji="1" lang="zh-CN" altLang="en-US" sz="2200" b="1" dirty="0" smtClean="0">
                <a:solidFill>
                  <a:srgbClr val="000099"/>
                </a:solidFill>
                <a:latin typeface="幼圆" pitchFamily="49" charset="-122"/>
                <a:ea typeface="幼圆" pitchFamily="49" charset="-122"/>
              </a:rPr>
              <a:t>，再利用高斯定理，可得</a:t>
            </a:r>
            <a:r>
              <a:rPr kumimoji="1" lang="zh-CN" altLang="en-US" sz="2200" b="1" dirty="0">
                <a:solidFill>
                  <a:srgbClr val="000099"/>
                </a:solidFill>
                <a:latin typeface="幼圆" pitchFamily="49" charset="-122"/>
                <a:ea typeface="幼圆" pitchFamily="49" charset="-122"/>
              </a:rPr>
              <a:t>：</a:t>
            </a:r>
          </a:p>
        </p:txBody>
      </p:sp>
      <p:graphicFrame>
        <p:nvGraphicFramePr>
          <p:cNvPr id="365573" name="Object 5"/>
          <p:cNvGraphicFramePr>
            <a:graphicFrameLocks noChangeAspect="1"/>
          </p:cNvGraphicFramePr>
          <p:nvPr/>
        </p:nvGraphicFramePr>
        <p:xfrm>
          <a:off x="704850" y="1303338"/>
          <a:ext cx="3679825" cy="863600"/>
        </p:xfrm>
        <a:graphic>
          <a:graphicData uri="http://schemas.openxmlformats.org/presentationml/2006/ole">
            <p:oleObj spid="_x0000_s27650" name="Equation" r:id="rId5" imgW="1841400" imgH="431640" progId="Equation.DSMT4">
              <p:embed/>
            </p:oleObj>
          </a:graphicData>
        </a:graphic>
      </p:graphicFrame>
      <p:graphicFrame>
        <p:nvGraphicFramePr>
          <p:cNvPr id="365574" name="Object 6"/>
          <p:cNvGraphicFramePr>
            <a:graphicFrameLocks noChangeAspect="1"/>
          </p:cNvGraphicFramePr>
          <p:nvPr/>
        </p:nvGraphicFramePr>
        <p:xfrm>
          <a:off x="4360863" y="1314450"/>
          <a:ext cx="4384675" cy="847725"/>
        </p:xfrm>
        <a:graphic>
          <a:graphicData uri="http://schemas.openxmlformats.org/presentationml/2006/ole">
            <p:oleObj spid="_x0000_s27651" name="Equation" r:id="rId6" imgW="2234880" imgH="431640" progId="Equation.DSMT4">
              <p:embed/>
            </p:oleObj>
          </a:graphicData>
        </a:graphic>
      </p:graphicFrame>
      <p:graphicFrame>
        <p:nvGraphicFramePr>
          <p:cNvPr id="365575" name="Object 7"/>
          <p:cNvGraphicFramePr>
            <a:graphicFrameLocks noChangeAspect="1"/>
          </p:cNvGraphicFramePr>
          <p:nvPr/>
        </p:nvGraphicFramePr>
        <p:xfrm>
          <a:off x="1887243" y="5713598"/>
          <a:ext cx="306387" cy="382588"/>
        </p:xfrm>
        <a:graphic>
          <a:graphicData uri="http://schemas.openxmlformats.org/presentationml/2006/ole">
            <p:oleObj spid="_x0000_s27652" name="Equation" r:id="rId7" imgW="152280" imgH="190440" progId="Equation.DSMT4">
              <p:embed/>
            </p:oleObj>
          </a:graphicData>
        </a:graphic>
      </p:graphicFrame>
      <p:graphicFrame>
        <p:nvGraphicFramePr>
          <p:cNvPr id="365576" name="Object 8"/>
          <p:cNvGraphicFramePr>
            <a:graphicFrameLocks noChangeAspect="1"/>
          </p:cNvGraphicFramePr>
          <p:nvPr/>
        </p:nvGraphicFramePr>
        <p:xfrm>
          <a:off x="974725" y="2352675"/>
          <a:ext cx="2482850" cy="863600"/>
        </p:xfrm>
        <a:graphic>
          <a:graphicData uri="http://schemas.openxmlformats.org/presentationml/2006/ole">
            <p:oleObj spid="_x0000_s27653" name="Equation" r:id="rId8" imgW="1091880" imgH="431640" progId="Equation.DSMT4">
              <p:embed/>
            </p:oleObj>
          </a:graphicData>
        </a:graphic>
      </p:graphicFrame>
      <p:sp>
        <p:nvSpPr>
          <p:cNvPr id="365577" name="Text Box 9"/>
          <p:cNvSpPr txBox="1">
            <a:spLocks noChangeArrowheads="1"/>
          </p:cNvSpPr>
          <p:nvPr/>
        </p:nvSpPr>
        <p:spPr bwMode="auto">
          <a:xfrm>
            <a:off x="495300" y="3446463"/>
            <a:ext cx="8648700" cy="1785104"/>
          </a:xfrm>
          <a:prstGeom prst="rect">
            <a:avLst/>
          </a:prstGeom>
          <a:noFill/>
          <a:ln w="9525">
            <a:noFill/>
            <a:miter lim="800000"/>
            <a:headEnd/>
            <a:tailEnd/>
          </a:ln>
        </p:spPr>
        <p:txBody>
          <a:bodyPr wrap="square">
            <a:spAutoFit/>
          </a:bodyPr>
          <a:lstStyle/>
          <a:p>
            <a:pPr>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式中：</a:t>
            </a:r>
            <a:r>
              <a:rPr kumimoji="1" lang="en-US" altLang="zh-CN" sz="2000" b="1" dirty="0">
                <a:solidFill>
                  <a:srgbClr val="000099"/>
                </a:solidFill>
                <a:latin typeface="幼圆" pitchFamily="49" charset="-122"/>
                <a:ea typeface="幼圆" pitchFamily="49" charset="-122"/>
              </a:rPr>
              <a:t>S</a:t>
            </a:r>
            <a:r>
              <a:rPr kumimoji="1" lang="zh-CN" altLang="en-US" sz="2000" b="1" dirty="0">
                <a:solidFill>
                  <a:srgbClr val="000099"/>
                </a:solidFill>
                <a:latin typeface="幼圆" pitchFamily="49" charset="-122"/>
                <a:ea typeface="幼圆" pitchFamily="49" charset="-122"/>
              </a:rPr>
              <a:t>为高斯面，是一闭合曲面</a:t>
            </a:r>
            <a:r>
              <a:rPr kumimoji="1" lang="zh-CN" altLang="en-US" sz="2000" b="1" dirty="0" smtClean="0">
                <a:solidFill>
                  <a:srgbClr val="000099"/>
                </a:solidFill>
                <a:latin typeface="幼圆" pitchFamily="49" charset="-122"/>
                <a:ea typeface="幼圆" pitchFamily="49" charset="-122"/>
              </a:rPr>
              <a:t>，</a:t>
            </a:r>
            <a:r>
              <a:rPr kumimoji="1" lang="en-US" altLang="zh-CN" sz="2000" b="1" dirty="0" smtClean="0">
                <a:solidFill>
                  <a:srgbClr val="000099"/>
                </a:solidFill>
                <a:latin typeface="幼圆" pitchFamily="49" charset="-122"/>
                <a:ea typeface="幼圆" pitchFamily="49" charset="-122"/>
              </a:rPr>
              <a:t>Q</a:t>
            </a:r>
            <a:r>
              <a:rPr kumimoji="1" lang="zh-CN" altLang="en-US" sz="2000" b="1" dirty="0">
                <a:solidFill>
                  <a:srgbClr val="000099"/>
                </a:solidFill>
                <a:latin typeface="幼圆" pitchFamily="49" charset="-122"/>
                <a:ea typeface="幼圆" pitchFamily="49" charset="-122"/>
              </a:rPr>
              <a:t>为高斯面所围的电荷</a:t>
            </a:r>
            <a:r>
              <a:rPr kumimoji="1" lang="zh-CN" altLang="en-US" sz="2000" b="1" dirty="0" smtClean="0">
                <a:solidFill>
                  <a:srgbClr val="000099"/>
                </a:solidFill>
                <a:latin typeface="幼圆" pitchFamily="49" charset="-122"/>
                <a:ea typeface="幼圆" pitchFamily="49" charset="-122"/>
              </a:rPr>
              <a:t>总量（正、负）。</a:t>
            </a:r>
            <a:endParaRPr kumimoji="1" lang="en-US" altLang="zh-CN" sz="2000" b="1" dirty="0" smtClean="0">
              <a:solidFill>
                <a:srgbClr val="000099"/>
              </a:solidFill>
              <a:latin typeface="幼圆" pitchFamily="49" charset="-122"/>
              <a:ea typeface="幼圆" pitchFamily="49" charset="-122"/>
            </a:endParaRPr>
          </a:p>
          <a:p>
            <a:pPr>
              <a:spcBef>
                <a:spcPct val="50000"/>
              </a:spcBef>
              <a:buFont typeface="Wingdings" pitchFamily="2" charset="2"/>
              <a:buNone/>
            </a:pPr>
            <a:r>
              <a:rPr kumimoji="1" lang="zh-CN" altLang="en-US" sz="2000" b="1" dirty="0" smtClean="0">
                <a:solidFill>
                  <a:srgbClr val="000099"/>
                </a:solidFill>
                <a:latin typeface="幼圆" pitchFamily="49" charset="-122"/>
                <a:ea typeface="幼圆" pitchFamily="49" charset="-122"/>
              </a:rPr>
              <a:t>数学：电场强度矢量穿过闭合曲面的通量等于该闭合曲面所包围的电荷与   之比。</a:t>
            </a:r>
            <a:r>
              <a:rPr kumimoji="1" lang="en-US" altLang="zh-CN" sz="2000" b="1" dirty="0" smtClean="0">
                <a:solidFill>
                  <a:srgbClr val="000099"/>
                </a:solidFill>
                <a:ea typeface="幼圆" pitchFamily="49" charset="-122"/>
                <a:cs typeface="Times New Roman" pitchFamily="18" charset="0"/>
              </a:rPr>
              <a:t>Electric charge produces an electric field, and the flux of that field passing through any closed surface is proportional to the total charge contained within that surface.</a:t>
            </a:r>
            <a:endParaRPr kumimoji="1" lang="zh-CN" altLang="en-US" sz="2000" b="1" dirty="0">
              <a:solidFill>
                <a:srgbClr val="000099"/>
              </a:solidFill>
              <a:ea typeface="幼圆" pitchFamily="49" charset="-122"/>
              <a:cs typeface="Times New Roman" pitchFamily="18" charset="0"/>
            </a:endParaRPr>
          </a:p>
        </p:txBody>
      </p:sp>
      <p:sp>
        <p:nvSpPr>
          <p:cNvPr id="365578" name="Text Box 10"/>
          <p:cNvSpPr txBox="1">
            <a:spLocks noChangeArrowheads="1"/>
          </p:cNvSpPr>
          <p:nvPr/>
        </p:nvSpPr>
        <p:spPr bwMode="auto">
          <a:xfrm>
            <a:off x="4111625" y="2549525"/>
            <a:ext cx="3722688"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静电场高斯定理的积分形式</a:t>
            </a:r>
          </a:p>
        </p:txBody>
      </p:sp>
      <p:graphicFrame>
        <p:nvGraphicFramePr>
          <p:cNvPr id="2" name="Object 6"/>
          <p:cNvGraphicFramePr>
            <a:graphicFrameLocks noChangeAspect="1"/>
          </p:cNvGraphicFramePr>
          <p:nvPr/>
        </p:nvGraphicFramePr>
        <p:xfrm>
          <a:off x="8767285" y="3948226"/>
          <a:ext cx="298450" cy="413238"/>
        </p:xfrm>
        <a:graphic>
          <a:graphicData uri="http://schemas.openxmlformats.org/presentationml/2006/ole">
            <p:oleObj spid="_x0000_s27654" name="Equation" r:id="rId9" imgW="1648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linds(horizontal)">
                                      <p:cBhvr>
                                        <p:cTn id="7" dur="500"/>
                                        <p:tgtEl>
                                          <p:spTgt spid="27654"/>
                                        </p:tgtEl>
                                      </p:cBhvr>
                                    </p:animEffect>
                                  </p:childTnLst>
                                </p:cTn>
                              </p:par>
                              <p:par>
                                <p:cTn id="8" presetID="3" presetClass="entr" presetSubtype="10" fill="hold" nodeType="withEffect">
                                  <p:stCondLst>
                                    <p:cond delay="0"/>
                                  </p:stCondLst>
                                  <p:childTnLst>
                                    <p:set>
                                      <p:cBhvr>
                                        <p:cTn id="9" dur="1" fill="hold">
                                          <p:stCondLst>
                                            <p:cond delay="0"/>
                                          </p:stCondLst>
                                        </p:cTn>
                                        <p:tgtEl>
                                          <p:spTgt spid="365576"/>
                                        </p:tgtEl>
                                        <p:attrNameLst>
                                          <p:attrName>style.visibility</p:attrName>
                                        </p:attrNameLst>
                                      </p:cBhvr>
                                      <p:to>
                                        <p:strVal val="visible"/>
                                      </p:to>
                                    </p:set>
                                    <p:animEffect transition="in" filter="blinds(horizontal)">
                                      <p:cBhvr>
                                        <p:cTn id="10" dur="500"/>
                                        <p:tgtEl>
                                          <p:spTgt spid="3655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animEffect transition="in" filter="blinds(horizontal)">
                                      <p:cBhvr>
                                        <p:cTn id="13" dur="500"/>
                                        <p:tgtEl>
                                          <p:spTgt spid="36557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5577"/>
                                        </p:tgtEl>
                                        <p:attrNameLst>
                                          <p:attrName>style.visibility</p:attrName>
                                        </p:attrNameLst>
                                      </p:cBhvr>
                                      <p:to>
                                        <p:strVal val="visible"/>
                                      </p:to>
                                    </p:set>
                                    <p:animEffect transition="in" filter="blinds(horizontal)">
                                      <p:cBhvr>
                                        <p:cTn id="18" dur="500"/>
                                        <p:tgtEl>
                                          <p:spTgt spid="36557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5571"/>
                                        </p:tgtEl>
                                        <p:attrNameLst>
                                          <p:attrName>style.visibility</p:attrName>
                                        </p:attrNameLst>
                                      </p:cBhvr>
                                      <p:to>
                                        <p:strVal val="visible"/>
                                      </p:to>
                                    </p:set>
                                    <p:animEffect transition="in" filter="blinds(horizontal)">
                                      <p:cBhvr>
                                        <p:cTn id="23" dur="500"/>
                                        <p:tgtEl>
                                          <p:spTgt spid="365571"/>
                                        </p:tgtEl>
                                      </p:cBhvr>
                                    </p:animEffect>
                                  </p:childTnLst>
                                </p:cTn>
                              </p:par>
                              <p:par>
                                <p:cTn id="24" presetID="3" presetClass="entr" presetSubtype="10" fill="hold" nodeType="withEffect">
                                  <p:stCondLst>
                                    <p:cond delay="0"/>
                                  </p:stCondLst>
                                  <p:childTnLst>
                                    <p:set>
                                      <p:cBhvr>
                                        <p:cTn id="25" dur="1" fill="hold">
                                          <p:stCondLst>
                                            <p:cond delay="0"/>
                                          </p:stCondLst>
                                        </p:cTn>
                                        <p:tgtEl>
                                          <p:spTgt spid="365575"/>
                                        </p:tgtEl>
                                        <p:attrNameLst>
                                          <p:attrName>style.visibility</p:attrName>
                                        </p:attrNameLst>
                                      </p:cBhvr>
                                      <p:to>
                                        <p:strVal val="visible"/>
                                      </p:to>
                                    </p:set>
                                    <p:animEffect transition="in" filter="blinds(horizontal)">
                                      <p:cBhvr>
                                        <p:cTn id="26" dur="500"/>
                                        <p:tgtEl>
                                          <p:spTgt spid="365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p:bldP spid="365577" grpId="0"/>
      <p:bldP spid="3655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3" name="圆角矩形 7"/>
          <p:cNvPicPr>
            <a:picLocks noChangeArrowheads="1"/>
          </p:cNvPicPr>
          <p:nvPr/>
        </p:nvPicPr>
        <p:blipFill>
          <a:blip r:embed="rId3"/>
          <a:srcRect/>
          <a:stretch>
            <a:fillRect/>
          </a:stretch>
        </p:blipFill>
        <p:spPr bwMode="auto">
          <a:xfrm>
            <a:off x="4491038" y="4772025"/>
            <a:ext cx="1951037" cy="693738"/>
          </a:xfrm>
          <a:prstGeom prst="rect">
            <a:avLst/>
          </a:prstGeom>
          <a:noFill/>
          <a:ln w="9525">
            <a:noFill/>
            <a:miter lim="800000"/>
            <a:headEnd/>
            <a:tailEnd/>
          </a:ln>
        </p:spPr>
      </p:pic>
      <p:pic>
        <p:nvPicPr>
          <p:cNvPr id="28684" name="圆角矩形 7"/>
          <p:cNvPicPr>
            <a:picLocks noChangeArrowheads="1"/>
          </p:cNvPicPr>
          <p:nvPr/>
        </p:nvPicPr>
        <p:blipFill>
          <a:blip r:embed="rId3"/>
          <a:srcRect/>
          <a:stretch>
            <a:fillRect/>
          </a:stretch>
        </p:blipFill>
        <p:spPr bwMode="auto">
          <a:xfrm>
            <a:off x="1147763" y="3756025"/>
            <a:ext cx="2124075" cy="846138"/>
          </a:xfrm>
          <a:prstGeom prst="rect">
            <a:avLst/>
          </a:prstGeom>
          <a:noFill/>
          <a:ln w="9525">
            <a:noFill/>
            <a:miter lim="800000"/>
            <a:headEnd/>
            <a:tailEnd/>
          </a:ln>
        </p:spPr>
      </p:pic>
      <p:grpSp>
        <p:nvGrpSpPr>
          <p:cNvPr id="2" name="Group 2"/>
          <p:cNvGrpSpPr>
            <a:grpSpLocks/>
          </p:cNvGrpSpPr>
          <p:nvPr/>
        </p:nvGrpSpPr>
        <p:grpSpPr bwMode="auto">
          <a:xfrm>
            <a:off x="3465513" y="3822700"/>
            <a:ext cx="5387975" cy="771525"/>
            <a:chOff x="2400" y="2395"/>
            <a:chExt cx="2876" cy="678"/>
          </a:xfrm>
        </p:grpSpPr>
        <p:sp>
          <p:nvSpPr>
            <p:cNvPr id="28697" name="Line 5"/>
            <p:cNvSpPr>
              <a:spLocks noChangeShapeType="1"/>
            </p:cNvSpPr>
            <p:nvPr/>
          </p:nvSpPr>
          <p:spPr bwMode="auto">
            <a:xfrm>
              <a:off x="2400" y="2568"/>
              <a:ext cx="480" cy="0"/>
            </a:xfrm>
            <a:prstGeom prst="line">
              <a:avLst/>
            </a:prstGeom>
            <a:noFill/>
            <a:ln w="9525">
              <a:solidFill>
                <a:srgbClr val="FF3300"/>
              </a:solidFill>
              <a:prstDash val="dash"/>
              <a:round/>
              <a:headEnd/>
              <a:tailEnd type="triangle" w="med" len="med"/>
            </a:ln>
          </p:spPr>
          <p:txBody>
            <a:bodyPr/>
            <a:lstStyle/>
            <a:p>
              <a:endParaRPr lang="zh-CN" altLang="en-US"/>
            </a:p>
          </p:txBody>
        </p:sp>
        <p:sp>
          <p:nvSpPr>
            <p:cNvPr id="28698" name="Text Box 6"/>
            <p:cNvSpPr txBox="1">
              <a:spLocks noChangeArrowheads="1"/>
            </p:cNvSpPr>
            <p:nvPr/>
          </p:nvSpPr>
          <p:spPr bwMode="auto">
            <a:xfrm>
              <a:off x="2868" y="2395"/>
              <a:ext cx="2408" cy="678"/>
            </a:xfrm>
            <a:prstGeom prst="rect">
              <a:avLst/>
            </a:prstGeom>
            <a:noFill/>
            <a:ln w="9525">
              <a:solidFill>
                <a:srgbClr val="FF3300"/>
              </a:solid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FF3300"/>
                  </a:solidFill>
                  <a:latin typeface="幼圆" pitchFamily="49" charset="-122"/>
                  <a:ea typeface="幼圆" pitchFamily="49" charset="-122"/>
                </a:rPr>
                <a:t> 静电场环路定律。</a:t>
              </a:r>
              <a:r>
                <a:rPr kumimoji="1" lang="zh-CN" altLang="en-US" sz="2000" b="1">
                  <a:solidFill>
                    <a:srgbClr val="000099"/>
                  </a:solidFill>
                </a:rPr>
                <a:t>静电场</a:t>
              </a:r>
              <a:r>
                <a:rPr kumimoji="1" lang="en-US" altLang="zh-CN" sz="2000" b="1">
                  <a:solidFill>
                    <a:srgbClr val="000099"/>
                  </a:solidFill>
                </a:rPr>
                <a:t>E</a:t>
              </a:r>
              <a:r>
                <a:rPr kumimoji="1" lang="zh-CN" altLang="en-US" sz="2000" b="1">
                  <a:solidFill>
                    <a:srgbClr val="000099"/>
                  </a:solidFill>
                </a:rPr>
                <a:t>中，沿</a:t>
              </a:r>
              <a:r>
                <a:rPr kumimoji="1" lang="zh-CN" altLang="en-US" sz="2000" b="1">
                  <a:solidFill>
                    <a:srgbClr val="FF0000"/>
                  </a:solidFill>
                </a:rPr>
                <a:t>闭合路径</a:t>
              </a:r>
              <a:r>
                <a:rPr kumimoji="1" lang="en-US" altLang="zh-CN" sz="2000" b="1">
                  <a:solidFill>
                    <a:srgbClr val="000099"/>
                  </a:solidFill>
                </a:rPr>
                <a:t>C</a:t>
              </a:r>
              <a:r>
                <a:rPr kumimoji="1" lang="zh-CN" altLang="en-US" sz="2000" b="1">
                  <a:solidFill>
                    <a:srgbClr val="000099"/>
                  </a:solidFill>
                </a:rPr>
                <a:t>的积分恒等于</a:t>
              </a:r>
              <a:r>
                <a:rPr kumimoji="1" lang="en-US" altLang="zh-CN" sz="2000" b="1">
                  <a:solidFill>
                    <a:srgbClr val="000099"/>
                  </a:solidFill>
                </a:rPr>
                <a:t>0</a:t>
              </a:r>
              <a:r>
                <a:rPr kumimoji="1" lang="zh-CN" altLang="en-US" sz="2000" b="1">
                  <a:solidFill>
                    <a:srgbClr val="000099"/>
                  </a:solidFill>
                </a:rPr>
                <a:t>。</a:t>
              </a:r>
            </a:p>
          </p:txBody>
        </p:sp>
      </p:grpSp>
      <p:sp>
        <p:nvSpPr>
          <p:cNvPr id="366599" name="Text Box 7"/>
          <p:cNvSpPr txBox="1">
            <a:spLocks noChangeArrowheads="1"/>
          </p:cNvSpPr>
          <p:nvPr/>
        </p:nvSpPr>
        <p:spPr bwMode="auto">
          <a:xfrm>
            <a:off x="296863" y="560388"/>
            <a:ext cx="5184775" cy="56673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4"/>
              </a:buBlip>
            </a:pPr>
            <a:r>
              <a:rPr kumimoji="1" lang="en-US" altLang="zh-CN" sz="2800" b="1">
                <a:solidFill>
                  <a:srgbClr val="000099"/>
                </a:solidFill>
                <a:latin typeface="黑体" pitchFamily="49" charset="-122"/>
                <a:ea typeface="黑体" pitchFamily="49" charset="-122"/>
              </a:rPr>
              <a:t> </a:t>
            </a:r>
            <a:r>
              <a:rPr kumimoji="1" lang="zh-CN" altLang="en-US" sz="2800" b="1">
                <a:solidFill>
                  <a:srgbClr val="000099"/>
                </a:solidFill>
                <a:latin typeface="黑体" pitchFamily="49" charset="-122"/>
                <a:ea typeface="黑体" pitchFamily="49" charset="-122"/>
              </a:rPr>
              <a:t>静电场的旋度  环路定律</a:t>
            </a:r>
          </a:p>
        </p:txBody>
      </p:sp>
      <p:graphicFrame>
        <p:nvGraphicFramePr>
          <p:cNvPr id="366600" name="Object 8"/>
          <p:cNvGraphicFramePr>
            <a:graphicFrameLocks noChangeAspect="1"/>
          </p:cNvGraphicFramePr>
          <p:nvPr/>
        </p:nvGraphicFramePr>
        <p:xfrm>
          <a:off x="4621213" y="4894263"/>
          <a:ext cx="1625600" cy="457200"/>
        </p:xfrm>
        <a:graphic>
          <a:graphicData uri="http://schemas.openxmlformats.org/presentationml/2006/ole">
            <p:oleObj spid="_x0000_s28674" name="Equation" r:id="rId5" imgW="812520" imgH="228600" progId="Equation.DSMT4">
              <p:embed/>
            </p:oleObj>
          </a:graphicData>
        </a:graphic>
      </p:graphicFrame>
      <p:sp>
        <p:nvSpPr>
          <p:cNvPr id="366601" name="Text Box 9"/>
          <p:cNvSpPr txBox="1">
            <a:spLocks noChangeArrowheads="1"/>
          </p:cNvSpPr>
          <p:nvPr/>
        </p:nvSpPr>
        <p:spPr bwMode="auto">
          <a:xfrm>
            <a:off x="469900" y="3141663"/>
            <a:ext cx="662305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ea typeface="幼圆" pitchFamily="49" charset="-122"/>
              </a:rPr>
              <a:t>当</a:t>
            </a:r>
            <a:r>
              <a:rPr kumimoji="1" lang="en-US" altLang="zh-CN" sz="2000" b="1">
                <a:solidFill>
                  <a:srgbClr val="000099"/>
                </a:solidFill>
                <a:latin typeface="幼圆" pitchFamily="49" charset="-122"/>
                <a:ea typeface="幼圆" pitchFamily="49" charset="-122"/>
              </a:rPr>
              <a:t>A</a:t>
            </a:r>
            <a:r>
              <a:rPr kumimoji="1" lang="zh-CN" altLang="en-US" sz="2000" b="1">
                <a:solidFill>
                  <a:srgbClr val="000099"/>
                </a:solidFill>
                <a:latin typeface="幼圆" pitchFamily="49" charset="-122"/>
                <a:ea typeface="幼圆" pitchFamily="49" charset="-122"/>
              </a:rPr>
              <a:t>点和</a:t>
            </a:r>
            <a:r>
              <a:rPr kumimoji="1" lang="en-US" altLang="zh-CN" sz="2000" b="1">
                <a:solidFill>
                  <a:srgbClr val="000099"/>
                </a:solidFill>
                <a:latin typeface="幼圆" pitchFamily="49" charset="-122"/>
                <a:ea typeface="幼圆" pitchFamily="49" charset="-122"/>
              </a:rPr>
              <a:t>B</a:t>
            </a:r>
            <a:r>
              <a:rPr kumimoji="1" lang="zh-CN" altLang="en-US" sz="2000" b="1">
                <a:solidFill>
                  <a:srgbClr val="000099"/>
                </a:solidFill>
                <a:latin typeface="幼圆" pitchFamily="49" charset="-122"/>
                <a:ea typeface="幼圆" pitchFamily="49" charset="-122"/>
              </a:rPr>
              <a:t>点重合时：</a:t>
            </a:r>
          </a:p>
        </p:txBody>
      </p:sp>
      <p:sp>
        <p:nvSpPr>
          <p:cNvPr id="366602" name="Text Box 10"/>
          <p:cNvSpPr txBox="1">
            <a:spLocks noChangeArrowheads="1"/>
          </p:cNvSpPr>
          <p:nvPr/>
        </p:nvSpPr>
        <p:spPr bwMode="auto">
          <a:xfrm>
            <a:off x="1473200" y="5800725"/>
            <a:ext cx="5986463" cy="366713"/>
          </a:xfrm>
          <a:prstGeom prst="rect">
            <a:avLst/>
          </a:prstGeom>
          <a:noFill/>
          <a:ln w="9525">
            <a:noFill/>
            <a:miter lim="800000"/>
            <a:headEnd/>
            <a:tailEnd/>
          </a:ln>
        </p:spPr>
        <p:txBody>
          <a:bodyPr>
            <a:spAutoFit/>
          </a:bodyPr>
          <a:lstStyle/>
          <a:p>
            <a:pPr>
              <a:lnSpc>
                <a:spcPct val="90000"/>
              </a:lnSpc>
              <a:spcBef>
                <a:spcPct val="25000"/>
              </a:spcBef>
              <a:buFont typeface="Wingdings" pitchFamily="2" charset="2"/>
              <a:buNone/>
            </a:pPr>
            <a:r>
              <a:rPr kumimoji="1" lang="zh-CN" altLang="en-US" sz="2000" b="1">
                <a:solidFill>
                  <a:srgbClr val="FF3399"/>
                </a:solidFill>
                <a:latin typeface="幼圆" pitchFamily="49" charset="-122"/>
                <a:ea typeface="幼圆" pitchFamily="49" charset="-122"/>
              </a:rPr>
              <a:t>物理意义：</a:t>
            </a:r>
            <a:r>
              <a:rPr kumimoji="1" lang="zh-CN" altLang="en-US" sz="2000" b="1">
                <a:solidFill>
                  <a:srgbClr val="000099"/>
                </a:solidFill>
                <a:latin typeface="幼圆" pitchFamily="49" charset="-122"/>
                <a:ea typeface="幼圆" pitchFamily="49" charset="-122"/>
              </a:rPr>
              <a:t>静电场为无旋场（保守场）。</a:t>
            </a:r>
          </a:p>
        </p:txBody>
      </p:sp>
      <p:graphicFrame>
        <p:nvGraphicFramePr>
          <p:cNvPr id="366603" name="Object 11"/>
          <p:cNvGraphicFramePr>
            <a:graphicFrameLocks noChangeAspect="1"/>
          </p:cNvGraphicFramePr>
          <p:nvPr/>
        </p:nvGraphicFramePr>
        <p:xfrm>
          <a:off x="1395413" y="3867150"/>
          <a:ext cx="1649412" cy="609600"/>
        </p:xfrm>
        <a:graphic>
          <a:graphicData uri="http://schemas.openxmlformats.org/presentationml/2006/ole">
            <p:oleObj spid="_x0000_s28675" name="Equation" r:id="rId6" imgW="825480" imgH="304560" progId="Equation.DSMT4">
              <p:embed/>
            </p:oleObj>
          </a:graphicData>
        </a:graphic>
      </p:graphicFrame>
      <p:graphicFrame>
        <p:nvGraphicFramePr>
          <p:cNvPr id="366604" name="Object 12"/>
          <p:cNvGraphicFramePr>
            <a:graphicFrameLocks noChangeAspect="1"/>
          </p:cNvGraphicFramePr>
          <p:nvPr/>
        </p:nvGraphicFramePr>
        <p:xfrm>
          <a:off x="827088" y="1173163"/>
          <a:ext cx="4933950" cy="1833562"/>
        </p:xfrm>
        <a:graphic>
          <a:graphicData uri="http://schemas.openxmlformats.org/presentationml/2006/ole">
            <p:oleObj spid="_x0000_s28676" name="Equation" r:id="rId7" imgW="2450880" imgH="990360" progId="Equation.DSMT4">
              <p:embed/>
            </p:oleObj>
          </a:graphicData>
        </a:graphic>
      </p:graphicFrame>
      <p:grpSp>
        <p:nvGrpSpPr>
          <p:cNvPr id="4" name="Group 13"/>
          <p:cNvGrpSpPr>
            <a:grpSpLocks/>
          </p:cNvGrpSpPr>
          <p:nvPr/>
        </p:nvGrpSpPr>
        <p:grpSpPr bwMode="auto">
          <a:xfrm>
            <a:off x="6130925" y="871538"/>
            <a:ext cx="2544763" cy="2581275"/>
            <a:chOff x="3840" y="1776"/>
            <a:chExt cx="1213" cy="1363"/>
          </a:xfrm>
        </p:grpSpPr>
        <p:grpSp>
          <p:nvGrpSpPr>
            <p:cNvPr id="28692" name="Group 14"/>
            <p:cNvGrpSpPr>
              <a:grpSpLocks/>
            </p:cNvGrpSpPr>
            <p:nvPr/>
          </p:nvGrpSpPr>
          <p:grpSpPr bwMode="auto">
            <a:xfrm>
              <a:off x="3840" y="1776"/>
              <a:ext cx="1213" cy="1363"/>
              <a:chOff x="4128" y="826"/>
              <a:chExt cx="1213" cy="1363"/>
            </a:xfrm>
          </p:grpSpPr>
          <p:sp>
            <p:nvSpPr>
              <p:cNvPr id="28693" name="Line 15"/>
              <p:cNvSpPr>
                <a:spLocks noChangeShapeType="1"/>
              </p:cNvSpPr>
              <p:nvPr/>
            </p:nvSpPr>
            <p:spPr bwMode="auto">
              <a:xfrm flipV="1">
                <a:off x="4176" y="912"/>
                <a:ext cx="1008" cy="576"/>
              </a:xfrm>
              <a:prstGeom prst="line">
                <a:avLst/>
              </a:prstGeom>
              <a:noFill/>
              <a:ln w="9525">
                <a:solidFill>
                  <a:srgbClr val="000099"/>
                </a:solidFill>
                <a:round/>
                <a:headEnd/>
                <a:tailEnd/>
              </a:ln>
            </p:spPr>
            <p:txBody>
              <a:bodyPr/>
              <a:lstStyle/>
              <a:p>
                <a:endParaRPr lang="zh-CN" altLang="en-US"/>
              </a:p>
            </p:txBody>
          </p:sp>
          <p:sp>
            <p:nvSpPr>
              <p:cNvPr id="28694" name="Line 16"/>
              <p:cNvSpPr>
                <a:spLocks noChangeShapeType="1"/>
              </p:cNvSpPr>
              <p:nvPr/>
            </p:nvSpPr>
            <p:spPr bwMode="auto">
              <a:xfrm>
                <a:off x="4176" y="1488"/>
                <a:ext cx="624" cy="528"/>
              </a:xfrm>
              <a:prstGeom prst="line">
                <a:avLst/>
              </a:prstGeom>
              <a:noFill/>
              <a:ln w="9525">
                <a:solidFill>
                  <a:srgbClr val="000099"/>
                </a:solidFill>
                <a:round/>
                <a:headEnd/>
                <a:tailEnd/>
              </a:ln>
            </p:spPr>
            <p:txBody>
              <a:bodyPr/>
              <a:lstStyle/>
              <a:p>
                <a:endParaRPr lang="zh-CN" altLang="en-US"/>
              </a:p>
            </p:txBody>
          </p:sp>
          <p:sp>
            <p:nvSpPr>
              <p:cNvPr id="28695" name="Oval 17"/>
              <p:cNvSpPr>
                <a:spLocks noChangeArrowheads="1"/>
              </p:cNvSpPr>
              <p:nvPr/>
            </p:nvSpPr>
            <p:spPr bwMode="auto">
              <a:xfrm>
                <a:off x="4128" y="1440"/>
                <a:ext cx="96" cy="96"/>
              </a:xfrm>
              <a:prstGeom prst="ellipse">
                <a:avLst/>
              </a:prstGeom>
              <a:solidFill>
                <a:srgbClr val="FF3300"/>
              </a:solidFill>
              <a:ln w="9525">
                <a:noFill/>
                <a:round/>
                <a:headEnd/>
                <a:tailEnd/>
              </a:ln>
            </p:spPr>
            <p:txBody>
              <a:bodyPr wrap="none" anchor="ctr"/>
              <a:lstStyle/>
              <a:p>
                <a:endParaRPr lang="zh-CN" altLang="en-US">
                  <a:ea typeface="黑体" pitchFamily="49" charset="-122"/>
                </a:endParaRPr>
              </a:p>
            </p:txBody>
          </p:sp>
          <p:sp>
            <p:nvSpPr>
              <p:cNvPr id="28696" name="Freeform 18"/>
              <p:cNvSpPr>
                <a:spLocks/>
              </p:cNvSpPr>
              <p:nvPr/>
            </p:nvSpPr>
            <p:spPr bwMode="auto">
              <a:xfrm rot="-926608">
                <a:off x="4662" y="988"/>
                <a:ext cx="672" cy="960"/>
              </a:xfrm>
              <a:custGeom>
                <a:avLst/>
                <a:gdLst>
                  <a:gd name="T0" fmla="*/ 672 w 672"/>
                  <a:gd name="T1" fmla="*/ 0 h 960"/>
                  <a:gd name="T2" fmla="*/ 384 w 672"/>
                  <a:gd name="T3" fmla="*/ 192 h 960"/>
                  <a:gd name="T4" fmla="*/ 336 w 672"/>
                  <a:gd name="T5" fmla="*/ 768 h 960"/>
                  <a:gd name="T6" fmla="*/ 0 w 672"/>
                  <a:gd name="T7" fmla="*/ 960 h 960"/>
                  <a:gd name="T8" fmla="*/ 0 60000 65536"/>
                  <a:gd name="T9" fmla="*/ 0 60000 65536"/>
                  <a:gd name="T10" fmla="*/ 0 60000 65536"/>
                  <a:gd name="T11" fmla="*/ 0 60000 65536"/>
                  <a:gd name="T12" fmla="*/ 0 w 672"/>
                  <a:gd name="T13" fmla="*/ 0 h 960"/>
                  <a:gd name="T14" fmla="*/ 672 w 672"/>
                  <a:gd name="T15" fmla="*/ 960 h 960"/>
                </a:gdLst>
                <a:ahLst/>
                <a:cxnLst>
                  <a:cxn ang="T8">
                    <a:pos x="T0" y="T1"/>
                  </a:cxn>
                  <a:cxn ang="T9">
                    <a:pos x="T2" y="T3"/>
                  </a:cxn>
                  <a:cxn ang="T10">
                    <a:pos x="T4" y="T5"/>
                  </a:cxn>
                  <a:cxn ang="T11">
                    <a:pos x="T6" y="T7"/>
                  </a:cxn>
                </a:cxnLst>
                <a:rect l="T12" t="T13" r="T14" b="T15"/>
                <a:pathLst>
                  <a:path w="672" h="960">
                    <a:moveTo>
                      <a:pt x="672" y="0"/>
                    </a:moveTo>
                    <a:cubicBezTo>
                      <a:pt x="556" y="32"/>
                      <a:pt x="440" y="64"/>
                      <a:pt x="384" y="192"/>
                    </a:cubicBezTo>
                    <a:cubicBezTo>
                      <a:pt x="328" y="320"/>
                      <a:pt x="400" y="640"/>
                      <a:pt x="336" y="768"/>
                    </a:cubicBezTo>
                    <a:cubicBezTo>
                      <a:pt x="272" y="896"/>
                      <a:pt x="56" y="928"/>
                      <a:pt x="0" y="960"/>
                    </a:cubicBezTo>
                  </a:path>
                </a:pathLst>
              </a:custGeom>
              <a:noFill/>
              <a:ln w="28575">
                <a:solidFill>
                  <a:srgbClr val="FF00FF"/>
                </a:solidFill>
                <a:round/>
                <a:headEnd type="stealth" w="lg" len="lg"/>
                <a:tailEnd type="none" w="lg" len="lg"/>
              </a:ln>
            </p:spPr>
            <p:txBody>
              <a:bodyPr/>
              <a:lstStyle/>
              <a:p>
                <a:endParaRPr lang="zh-CN" altLang="en-US">
                  <a:ea typeface="黑体" pitchFamily="49" charset="-122"/>
                </a:endParaRPr>
              </a:p>
            </p:txBody>
          </p:sp>
          <p:graphicFrame>
            <p:nvGraphicFramePr>
              <p:cNvPr id="28678" name="Object 19"/>
              <p:cNvGraphicFramePr>
                <a:graphicFrameLocks noChangeAspect="1"/>
              </p:cNvGraphicFramePr>
              <p:nvPr/>
            </p:nvGraphicFramePr>
            <p:xfrm>
              <a:off x="4128" y="1248"/>
              <a:ext cx="116" cy="163"/>
            </p:xfrm>
            <a:graphic>
              <a:graphicData uri="http://schemas.openxmlformats.org/presentationml/2006/ole">
                <p:oleObj spid="_x0000_s28678" name="Equation" r:id="rId8" imgW="126720" imgH="164880" progId="Equation.DSMT4">
                  <p:embed/>
                </p:oleObj>
              </a:graphicData>
            </a:graphic>
          </p:graphicFrame>
          <p:graphicFrame>
            <p:nvGraphicFramePr>
              <p:cNvPr id="28679" name="Object 20"/>
              <p:cNvGraphicFramePr>
                <a:graphicFrameLocks noChangeAspect="1"/>
              </p:cNvGraphicFramePr>
              <p:nvPr/>
            </p:nvGraphicFramePr>
            <p:xfrm>
              <a:off x="4712" y="2026"/>
              <a:ext cx="139" cy="163"/>
            </p:xfrm>
            <a:graphic>
              <a:graphicData uri="http://schemas.openxmlformats.org/presentationml/2006/ole">
                <p:oleObj spid="_x0000_s28679" name="Equation" r:id="rId9" imgW="152280" imgH="164880" progId="Equation.DSMT4">
                  <p:embed/>
                </p:oleObj>
              </a:graphicData>
            </a:graphic>
          </p:graphicFrame>
          <p:graphicFrame>
            <p:nvGraphicFramePr>
              <p:cNvPr id="28680" name="Object 21"/>
              <p:cNvGraphicFramePr>
                <a:graphicFrameLocks noChangeAspect="1"/>
              </p:cNvGraphicFramePr>
              <p:nvPr/>
            </p:nvGraphicFramePr>
            <p:xfrm>
              <a:off x="5202" y="826"/>
              <a:ext cx="139" cy="151"/>
            </p:xfrm>
            <a:graphic>
              <a:graphicData uri="http://schemas.openxmlformats.org/presentationml/2006/ole">
                <p:oleObj spid="_x0000_s28680" name="Equation" r:id="rId10" imgW="152280" imgH="152280" progId="Equation.DSMT4">
                  <p:embed/>
                </p:oleObj>
              </a:graphicData>
            </a:graphic>
          </p:graphicFrame>
          <p:graphicFrame>
            <p:nvGraphicFramePr>
              <p:cNvPr id="28681" name="Object 22"/>
              <p:cNvGraphicFramePr>
                <a:graphicFrameLocks noChangeAspect="1"/>
              </p:cNvGraphicFramePr>
              <p:nvPr/>
            </p:nvGraphicFramePr>
            <p:xfrm>
              <a:off x="4320" y="1728"/>
              <a:ext cx="185" cy="226"/>
            </p:xfrm>
            <a:graphic>
              <a:graphicData uri="http://schemas.openxmlformats.org/presentationml/2006/ole">
                <p:oleObj spid="_x0000_s28681" name="Equation" r:id="rId11" imgW="203040" imgH="228600" progId="Equation.DSMT4">
                  <p:embed/>
                </p:oleObj>
              </a:graphicData>
            </a:graphic>
          </p:graphicFrame>
          <p:graphicFrame>
            <p:nvGraphicFramePr>
              <p:cNvPr id="28682" name="Object 23"/>
              <p:cNvGraphicFramePr>
                <a:graphicFrameLocks noChangeAspect="1"/>
              </p:cNvGraphicFramePr>
              <p:nvPr/>
            </p:nvGraphicFramePr>
            <p:xfrm>
              <a:off x="4512" y="1008"/>
              <a:ext cx="185" cy="226"/>
            </p:xfrm>
            <a:graphic>
              <a:graphicData uri="http://schemas.openxmlformats.org/presentationml/2006/ole">
                <p:oleObj spid="_x0000_s28682" name="Equation" r:id="rId12" imgW="203040" imgH="228600" progId="Equation.DSMT4">
                  <p:embed/>
                </p:oleObj>
              </a:graphicData>
            </a:graphic>
          </p:graphicFrame>
        </p:grpSp>
        <p:graphicFrame>
          <p:nvGraphicFramePr>
            <p:cNvPr id="28677" name="Object 24"/>
            <p:cNvGraphicFramePr>
              <a:graphicFrameLocks noChangeAspect="1"/>
            </p:cNvGraphicFramePr>
            <p:nvPr/>
          </p:nvGraphicFramePr>
          <p:xfrm>
            <a:off x="4800" y="2352"/>
            <a:ext cx="93" cy="176"/>
          </p:xfrm>
          <a:graphic>
            <a:graphicData uri="http://schemas.openxmlformats.org/presentationml/2006/ole">
              <p:oleObj spid="_x0000_s28677" name="Equation" r:id="rId13" imgW="101520" imgH="177480" progId="Equation.DSMT4">
                <p:embed/>
              </p:oleObj>
            </a:graphicData>
          </a:graphic>
        </p:graphicFrame>
      </p:grpSp>
      <p:sp>
        <p:nvSpPr>
          <p:cNvPr id="366617" name="Freeform 25"/>
          <p:cNvSpPr>
            <a:spLocks/>
          </p:cNvSpPr>
          <p:nvPr/>
        </p:nvSpPr>
        <p:spPr bwMode="auto">
          <a:xfrm>
            <a:off x="1789113" y="4437063"/>
            <a:ext cx="2679700" cy="619125"/>
          </a:xfrm>
          <a:custGeom>
            <a:avLst/>
            <a:gdLst>
              <a:gd name="T0" fmla="*/ 0 w 1692"/>
              <a:gd name="T1" fmla="*/ 0 h 384"/>
              <a:gd name="T2" fmla="*/ 0 w 1692"/>
              <a:gd name="T3" fmla="*/ 2147483647 h 384"/>
              <a:gd name="T4" fmla="*/ 2147483647 w 1692"/>
              <a:gd name="T5" fmla="*/ 2147483647 h 384"/>
              <a:gd name="T6" fmla="*/ 0 60000 65536"/>
              <a:gd name="T7" fmla="*/ 0 60000 65536"/>
              <a:gd name="T8" fmla="*/ 0 60000 65536"/>
              <a:gd name="T9" fmla="*/ 0 w 1692"/>
              <a:gd name="T10" fmla="*/ 0 h 384"/>
              <a:gd name="T11" fmla="*/ 1692 w 1692"/>
              <a:gd name="T12" fmla="*/ 384 h 384"/>
            </a:gdLst>
            <a:ahLst/>
            <a:cxnLst>
              <a:cxn ang="T6">
                <a:pos x="T0" y="T1"/>
              </a:cxn>
              <a:cxn ang="T7">
                <a:pos x="T2" y="T3"/>
              </a:cxn>
              <a:cxn ang="T8">
                <a:pos x="T4" y="T5"/>
              </a:cxn>
            </a:cxnLst>
            <a:rect l="T9" t="T10" r="T11" b="T12"/>
            <a:pathLst>
              <a:path w="1692" h="384">
                <a:moveTo>
                  <a:pt x="0" y="0"/>
                </a:moveTo>
                <a:lnTo>
                  <a:pt x="0" y="384"/>
                </a:lnTo>
                <a:lnTo>
                  <a:pt x="1692" y="384"/>
                </a:lnTo>
              </a:path>
            </a:pathLst>
          </a:custGeom>
          <a:noFill/>
          <a:ln w="9525">
            <a:solidFill>
              <a:srgbClr val="FF3300"/>
            </a:solidFill>
            <a:prstDash val="dash"/>
            <a:round/>
            <a:headEnd/>
            <a:tailEnd type="stealth" w="sm" len="lg"/>
          </a:ln>
        </p:spPr>
        <p:txBody>
          <a:bodyPr/>
          <a:lstStyle/>
          <a:p>
            <a:endParaRPr lang="zh-CN" altLang="en-US">
              <a:ea typeface="黑体" pitchFamily="49" charset="-122"/>
            </a:endParaRPr>
          </a:p>
        </p:txBody>
      </p:sp>
      <p:sp>
        <p:nvSpPr>
          <p:cNvPr id="366618" name="Text Box 26"/>
          <p:cNvSpPr txBox="1">
            <a:spLocks noChangeArrowheads="1"/>
          </p:cNvSpPr>
          <p:nvPr/>
        </p:nvSpPr>
        <p:spPr bwMode="auto">
          <a:xfrm>
            <a:off x="2320925" y="4629150"/>
            <a:ext cx="2509838" cy="427038"/>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ea typeface="幼圆" pitchFamily="49" charset="-122"/>
              </a:rPr>
              <a:t>斯托克斯公式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601"/>
                                        </p:tgtEl>
                                        <p:attrNameLst>
                                          <p:attrName>style.visibility</p:attrName>
                                        </p:attrNameLst>
                                      </p:cBhvr>
                                      <p:to>
                                        <p:strVal val="visible"/>
                                      </p:to>
                                    </p:set>
                                    <p:animEffect transition="in" filter="blinds(horizontal)">
                                      <p:cBhvr>
                                        <p:cTn id="7" dur="500"/>
                                        <p:tgtEl>
                                          <p:spTgt spid="3666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4"/>
                                        </p:tgtEl>
                                        <p:attrNameLst>
                                          <p:attrName>style.visibility</p:attrName>
                                        </p:attrNameLst>
                                      </p:cBhvr>
                                      <p:to>
                                        <p:strVal val="visible"/>
                                      </p:to>
                                    </p:set>
                                    <p:animEffect transition="in" filter="blinds(horizontal)">
                                      <p:cBhvr>
                                        <p:cTn id="12" dur="500"/>
                                        <p:tgtEl>
                                          <p:spTgt spid="28684"/>
                                        </p:tgtEl>
                                      </p:cBhvr>
                                    </p:animEffect>
                                  </p:childTnLst>
                                </p:cTn>
                              </p:par>
                              <p:par>
                                <p:cTn id="13" presetID="3" presetClass="entr" presetSubtype="10" fill="hold" nodeType="withEffect">
                                  <p:stCondLst>
                                    <p:cond delay="0"/>
                                  </p:stCondLst>
                                  <p:childTnLst>
                                    <p:set>
                                      <p:cBhvr>
                                        <p:cTn id="14" dur="1" fill="hold">
                                          <p:stCondLst>
                                            <p:cond delay="0"/>
                                          </p:stCondLst>
                                        </p:cTn>
                                        <p:tgtEl>
                                          <p:spTgt spid="366603"/>
                                        </p:tgtEl>
                                        <p:attrNameLst>
                                          <p:attrName>style.visibility</p:attrName>
                                        </p:attrNameLst>
                                      </p:cBhvr>
                                      <p:to>
                                        <p:strVal val="visible"/>
                                      </p:to>
                                    </p:set>
                                    <p:animEffect transition="in" filter="blinds(horizontal)">
                                      <p:cBhvr>
                                        <p:cTn id="15" dur="500"/>
                                        <p:tgtEl>
                                          <p:spTgt spid="3666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683"/>
                                        </p:tgtEl>
                                        <p:attrNameLst>
                                          <p:attrName>style.visibility</p:attrName>
                                        </p:attrNameLst>
                                      </p:cBhvr>
                                      <p:to>
                                        <p:strVal val="visible"/>
                                      </p:to>
                                    </p:set>
                                    <p:animEffect transition="in" filter="blinds(horizontal)">
                                      <p:cBhvr>
                                        <p:cTn id="25" dur="500"/>
                                        <p:tgtEl>
                                          <p:spTgt spid="28683"/>
                                        </p:tgtEl>
                                      </p:cBhvr>
                                    </p:animEffect>
                                  </p:childTnLst>
                                </p:cTn>
                              </p:par>
                              <p:par>
                                <p:cTn id="26" presetID="3" presetClass="entr" presetSubtype="10" fill="hold" nodeType="withEffect">
                                  <p:stCondLst>
                                    <p:cond delay="0"/>
                                  </p:stCondLst>
                                  <p:childTnLst>
                                    <p:set>
                                      <p:cBhvr>
                                        <p:cTn id="27" dur="1" fill="hold">
                                          <p:stCondLst>
                                            <p:cond delay="0"/>
                                          </p:stCondLst>
                                        </p:cTn>
                                        <p:tgtEl>
                                          <p:spTgt spid="366600"/>
                                        </p:tgtEl>
                                        <p:attrNameLst>
                                          <p:attrName>style.visibility</p:attrName>
                                        </p:attrNameLst>
                                      </p:cBhvr>
                                      <p:to>
                                        <p:strVal val="visible"/>
                                      </p:to>
                                    </p:set>
                                    <p:animEffect transition="in" filter="blinds(horizontal)">
                                      <p:cBhvr>
                                        <p:cTn id="28" dur="500"/>
                                        <p:tgtEl>
                                          <p:spTgt spid="36660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66617"/>
                                        </p:tgtEl>
                                        <p:attrNameLst>
                                          <p:attrName>style.visibility</p:attrName>
                                        </p:attrNameLst>
                                      </p:cBhvr>
                                      <p:to>
                                        <p:strVal val="visible"/>
                                      </p:to>
                                    </p:set>
                                    <p:animEffect transition="in" filter="blinds(horizontal)">
                                      <p:cBhvr>
                                        <p:cTn id="31" dur="500"/>
                                        <p:tgtEl>
                                          <p:spTgt spid="3666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6618"/>
                                        </p:tgtEl>
                                        <p:attrNameLst>
                                          <p:attrName>style.visibility</p:attrName>
                                        </p:attrNameLst>
                                      </p:cBhvr>
                                      <p:to>
                                        <p:strVal val="visible"/>
                                      </p:to>
                                    </p:set>
                                    <p:animEffect transition="in" filter="blinds(horizontal)">
                                      <p:cBhvr>
                                        <p:cTn id="34" dur="500"/>
                                        <p:tgtEl>
                                          <p:spTgt spid="3666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6602"/>
                                        </p:tgtEl>
                                        <p:attrNameLst>
                                          <p:attrName>style.visibility</p:attrName>
                                        </p:attrNameLst>
                                      </p:cBhvr>
                                      <p:to>
                                        <p:strVal val="visible"/>
                                      </p:to>
                                    </p:set>
                                    <p:animEffect transition="in" filter="blinds(horizontal)">
                                      <p:cBhvr>
                                        <p:cTn id="39" dur="500"/>
                                        <p:tgtEl>
                                          <p:spTgt spid="366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1" grpId="0"/>
      <p:bldP spid="366602" grpId="0"/>
      <p:bldP spid="366617" grpId="0" animBg="1"/>
      <p:bldP spid="3666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360363" y="525463"/>
            <a:ext cx="8458200" cy="56832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800" b="1" dirty="0">
                <a:solidFill>
                  <a:srgbClr val="002060"/>
                </a:solidFill>
                <a:latin typeface="黑体" pitchFamily="49" charset="-122"/>
                <a:ea typeface="黑体" pitchFamily="49" charset="-122"/>
              </a:rPr>
              <a:t>小结：静电场的特性</a:t>
            </a:r>
            <a:endParaRPr kumimoji="1" lang="zh-CN" altLang="en-US" sz="2800" b="1" dirty="0">
              <a:solidFill>
                <a:srgbClr val="002060"/>
              </a:solidFill>
              <a:latin typeface="幼圆" pitchFamily="49" charset="-122"/>
              <a:ea typeface="幼圆" pitchFamily="49" charset="-122"/>
            </a:endParaRPr>
          </a:p>
        </p:txBody>
      </p:sp>
      <p:pic>
        <p:nvPicPr>
          <p:cNvPr id="367619" name="Picture 3"/>
          <p:cNvPicPr>
            <a:picLocks noChangeAspect="1" noChangeArrowheads="1"/>
          </p:cNvPicPr>
          <p:nvPr/>
        </p:nvPicPr>
        <p:blipFill>
          <a:blip r:embed="rId3"/>
          <a:srcRect l="19547" t="18268" r="18425" b="18819"/>
          <a:stretch>
            <a:fillRect/>
          </a:stretch>
        </p:blipFill>
        <p:spPr bwMode="auto">
          <a:xfrm>
            <a:off x="2981325" y="2508250"/>
            <a:ext cx="2546350" cy="1939925"/>
          </a:xfrm>
          <a:prstGeom prst="rect">
            <a:avLst/>
          </a:prstGeom>
          <a:noFill/>
          <a:ln w="9525">
            <a:noFill/>
            <a:miter lim="800000"/>
            <a:headEnd/>
            <a:tailEnd/>
          </a:ln>
        </p:spPr>
      </p:pic>
      <p:sp>
        <p:nvSpPr>
          <p:cNvPr id="367620" name="Rectangle 4"/>
          <p:cNvSpPr>
            <a:spLocks noChangeArrowheads="1"/>
          </p:cNvSpPr>
          <p:nvPr/>
        </p:nvSpPr>
        <p:spPr bwMode="auto">
          <a:xfrm>
            <a:off x="576263" y="1125538"/>
            <a:ext cx="7451725" cy="1262062"/>
          </a:xfrm>
          <a:prstGeom prst="rect">
            <a:avLst/>
          </a:prstGeom>
          <a:noFill/>
          <a:ln w="9525">
            <a:noFill/>
            <a:miter lim="800000"/>
            <a:headEnd/>
            <a:tailEnd/>
          </a:ln>
        </p:spPr>
        <p:txBody>
          <a:bodyPr>
            <a:spAutoFit/>
          </a:bodyPr>
          <a:lstStyle/>
          <a:p>
            <a:pPr>
              <a:lnSpc>
                <a:spcPct val="110000"/>
              </a:lnSpc>
              <a:spcBef>
                <a:spcPct val="25000"/>
              </a:spcBef>
              <a:buFontTx/>
              <a:buBlip>
                <a:blip r:embed="rId4"/>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有源场：电场线由电荷发出，电荷是静电场的源。</a:t>
            </a:r>
          </a:p>
          <a:p>
            <a:pPr>
              <a:lnSpc>
                <a:spcPct val="110000"/>
              </a:lnSpc>
              <a:spcBef>
                <a:spcPct val="25000"/>
              </a:spcBef>
              <a:buFontTx/>
              <a:buBlip>
                <a:blip r:embed="rId4"/>
              </a:buBlip>
            </a:pPr>
            <a:r>
              <a:rPr kumimoji="1" lang="zh-CN" altLang="en-US" sz="2000" b="1" dirty="0">
                <a:solidFill>
                  <a:srgbClr val="000099"/>
                </a:solidFill>
                <a:latin typeface="幼圆" pitchFamily="49" charset="-122"/>
                <a:ea typeface="幼圆" pitchFamily="49" charset="-122"/>
              </a:rPr>
              <a:t> 无旋场：电场线不构成闭合回路。</a:t>
            </a:r>
          </a:p>
          <a:p>
            <a:pPr>
              <a:lnSpc>
                <a:spcPct val="110000"/>
              </a:lnSpc>
              <a:spcBef>
                <a:spcPct val="25000"/>
              </a:spcBef>
              <a:buFontTx/>
              <a:buBlip>
                <a:blip r:embed="rId4"/>
              </a:buBlip>
            </a:pPr>
            <a:r>
              <a:rPr kumimoji="1" lang="zh-CN" altLang="en-US" sz="2000" b="1" dirty="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有源</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散</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无</a:t>
            </a:r>
            <a:r>
              <a:rPr kumimoji="1" lang="zh-CN" altLang="en-US" sz="2000" b="1" dirty="0">
                <a:solidFill>
                  <a:srgbClr val="000099"/>
                </a:solidFill>
                <a:latin typeface="幼圆" pitchFamily="49" charset="-122"/>
                <a:ea typeface="幼圆" pitchFamily="49" charset="-122"/>
              </a:rPr>
              <a:t>旋的静电场矢量线呈现扩散状的分布形式</a:t>
            </a:r>
          </a:p>
        </p:txBody>
      </p:sp>
      <p:sp>
        <p:nvSpPr>
          <p:cNvPr id="367621" name="Text Box 5"/>
          <p:cNvSpPr txBox="1">
            <a:spLocks noChangeArrowheads="1"/>
          </p:cNvSpPr>
          <p:nvPr/>
        </p:nvSpPr>
        <p:spPr bwMode="auto">
          <a:xfrm>
            <a:off x="725488" y="4697413"/>
            <a:ext cx="48768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4"/>
              </a:buBlip>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对静电场，恒有：</a:t>
            </a:r>
          </a:p>
        </p:txBody>
      </p:sp>
      <p:graphicFrame>
        <p:nvGraphicFramePr>
          <p:cNvPr id="367622" name="Object 6"/>
          <p:cNvGraphicFramePr>
            <a:graphicFrameLocks noChangeAspect="1"/>
          </p:cNvGraphicFramePr>
          <p:nvPr/>
        </p:nvGraphicFramePr>
        <p:xfrm>
          <a:off x="3330575" y="4667250"/>
          <a:ext cx="1731963" cy="503238"/>
        </p:xfrm>
        <a:graphic>
          <a:graphicData uri="http://schemas.openxmlformats.org/presentationml/2006/ole">
            <p:oleObj spid="_x0000_s29698" name="Equation" r:id="rId5" imgW="787320" imgH="228600" progId="Equation.DSMT4">
              <p:embed/>
            </p:oleObj>
          </a:graphicData>
        </a:graphic>
      </p:graphicFrame>
      <p:graphicFrame>
        <p:nvGraphicFramePr>
          <p:cNvPr id="367623" name="Object 7"/>
          <p:cNvGraphicFramePr>
            <a:graphicFrameLocks noChangeAspect="1"/>
          </p:cNvGraphicFramePr>
          <p:nvPr/>
        </p:nvGraphicFramePr>
        <p:xfrm>
          <a:off x="1520825" y="5300663"/>
          <a:ext cx="2149475" cy="446087"/>
        </p:xfrm>
        <a:graphic>
          <a:graphicData uri="http://schemas.openxmlformats.org/presentationml/2006/ole">
            <p:oleObj spid="_x0000_s29699" name="Equation" r:id="rId6" imgW="977760" imgH="203040" progId="Equation.DSMT4">
              <p:embed/>
            </p:oleObj>
          </a:graphicData>
        </a:graphic>
      </p:graphicFrame>
      <p:graphicFrame>
        <p:nvGraphicFramePr>
          <p:cNvPr id="367624" name="Object 8"/>
          <p:cNvGraphicFramePr>
            <a:graphicFrameLocks noChangeAspect="1"/>
          </p:cNvGraphicFramePr>
          <p:nvPr/>
        </p:nvGraphicFramePr>
        <p:xfrm>
          <a:off x="3827463" y="5281613"/>
          <a:ext cx="1785937" cy="501650"/>
        </p:xfrm>
        <a:graphic>
          <a:graphicData uri="http://schemas.openxmlformats.org/presentationml/2006/ole">
            <p:oleObj spid="_x0000_s29700" name="Equation" r:id="rId7" imgW="812520" imgH="228600" progId="Equation.DSMT4">
              <p:embed/>
            </p:oleObj>
          </a:graphicData>
        </a:graphic>
      </p:graphicFrame>
      <p:sp>
        <p:nvSpPr>
          <p:cNvPr id="367625" name="Text Box 9"/>
          <p:cNvSpPr txBox="1">
            <a:spLocks noChangeArrowheads="1"/>
          </p:cNvSpPr>
          <p:nvPr/>
        </p:nvSpPr>
        <p:spPr bwMode="auto">
          <a:xfrm>
            <a:off x="6665913" y="5335588"/>
            <a:ext cx="2286000" cy="4318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sym typeface="Symbol" pitchFamily="18" charset="2"/>
              </a:rPr>
              <a:t>为标量函数</a:t>
            </a:r>
            <a:endParaRPr kumimoji="1" lang="zh-CN" altLang="en-US" sz="2000" b="1">
              <a:solidFill>
                <a:srgbClr val="333399"/>
              </a:solidFill>
              <a:latin typeface="幼圆" pitchFamily="49" charset="-122"/>
              <a:ea typeface="幼圆" pitchFamily="49" charset="-122"/>
            </a:endParaRPr>
          </a:p>
        </p:txBody>
      </p:sp>
      <p:sp>
        <p:nvSpPr>
          <p:cNvPr id="367626" name="Text Box 10"/>
          <p:cNvSpPr txBox="1">
            <a:spLocks noChangeArrowheads="1"/>
          </p:cNvSpPr>
          <p:nvPr/>
        </p:nvSpPr>
        <p:spPr bwMode="auto">
          <a:xfrm>
            <a:off x="1365250" y="5826125"/>
            <a:ext cx="6550025"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333399"/>
                </a:solidFill>
                <a:latin typeface="幼圆" pitchFamily="49" charset="-122"/>
                <a:ea typeface="幼圆" pitchFamily="49" charset="-122"/>
              </a:rPr>
              <a:t>静电场可以由一</a:t>
            </a:r>
            <a:r>
              <a:rPr kumimoji="1" lang="zh-CN" altLang="en-US" sz="2000" b="1" dirty="0">
                <a:solidFill>
                  <a:srgbClr val="FF0000"/>
                </a:solidFill>
                <a:latin typeface="幼圆" pitchFamily="49" charset="-122"/>
                <a:ea typeface="幼圆" pitchFamily="49" charset="-122"/>
              </a:rPr>
              <a:t>标量函数的梯度</a:t>
            </a:r>
            <a:r>
              <a:rPr kumimoji="1" lang="zh-CN" altLang="en-US" sz="2000" b="1" dirty="0">
                <a:solidFill>
                  <a:srgbClr val="333399"/>
                </a:solidFill>
                <a:latin typeface="幼圆" pitchFamily="49" charset="-122"/>
                <a:ea typeface="幼圆" pitchFamily="49" charset="-122"/>
              </a:rPr>
              <a:t>表示。</a:t>
            </a:r>
          </a:p>
        </p:txBody>
      </p:sp>
      <p:graphicFrame>
        <p:nvGraphicFramePr>
          <p:cNvPr id="29701" name="Object 11"/>
          <p:cNvGraphicFramePr>
            <a:graphicFrameLocks noChangeAspect="1"/>
          </p:cNvGraphicFramePr>
          <p:nvPr/>
        </p:nvGraphicFramePr>
        <p:xfrm>
          <a:off x="6407150" y="5384800"/>
          <a:ext cx="315913" cy="373063"/>
        </p:xfrm>
        <a:graphic>
          <a:graphicData uri="http://schemas.openxmlformats.org/presentationml/2006/ole">
            <p:oleObj spid="_x0000_s29701" name="Equation" r:id="rId8" imgW="139680" imgH="1648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7618"/>
                                        </p:tgtEl>
                                        <p:attrNameLst>
                                          <p:attrName>style.visibility</p:attrName>
                                        </p:attrNameLst>
                                      </p:cBhvr>
                                      <p:to>
                                        <p:strVal val="visible"/>
                                      </p:to>
                                    </p:set>
                                    <p:animEffect transition="in" filter="fade">
                                      <p:cBhvr>
                                        <p:cTn id="7" dur="1000"/>
                                        <p:tgtEl>
                                          <p:spTgt spid="367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7620">
                                            <p:txEl>
                                              <p:pRg st="0" end="0"/>
                                            </p:txEl>
                                          </p:spTgt>
                                        </p:tgtEl>
                                        <p:attrNameLst>
                                          <p:attrName>style.visibility</p:attrName>
                                        </p:attrNameLst>
                                      </p:cBhvr>
                                      <p:to>
                                        <p:strVal val="visible"/>
                                      </p:to>
                                    </p:set>
                                    <p:animEffect transition="in" filter="fade">
                                      <p:cBhvr>
                                        <p:cTn id="12" dur="1000"/>
                                        <p:tgtEl>
                                          <p:spTgt spid="3676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7620">
                                            <p:txEl>
                                              <p:pRg st="1" end="1"/>
                                            </p:txEl>
                                          </p:spTgt>
                                        </p:tgtEl>
                                        <p:attrNameLst>
                                          <p:attrName>style.visibility</p:attrName>
                                        </p:attrNameLst>
                                      </p:cBhvr>
                                      <p:to>
                                        <p:strVal val="visible"/>
                                      </p:to>
                                    </p:set>
                                    <p:animEffect transition="in" filter="fade">
                                      <p:cBhvr>
                                        <p:cTn id="17" dur="1000"/>
                                        <p:tgtEl>
                                          <p:spTgt spid="3676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7620">
                                            <p:txEl>
                                              <p:pRg st="2" end="2"/>
                                            </p:txEl>
                                          </p:spTgt>
                                        </p:tgtEl>
                                        <p:attrNameLst>
                                          <p:attrName>style.visibility</p:attrName>
                                        </p:attrNameLst>
                                      </p:cBhvr>
                                      <p:to>
                                        <p:strVal val="visible"/>
                                      </p:to>
                                    </p:set>
                                    <p:animEffect transition="in" filter="fade">
                                      <p:cBhvr>
                                        <p:cTn id="22" dur="1000"/>
                                        <p:tgtEl>
                                          <p:spTgt spid="3676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7619"/>
                                        </p:tgtEl>
                                        <p:attrNameLst>
                                          <p:attrName>style.visibility</p:attrName>
                                        </p:attrNameLst>
                                      </p:cBhvr>
                                      <p:to>
                                        <p:strVal val="visible"/>
                                      </p:to>
                                    </p:set>
                                    <p:animEffect transition="in" filter="fade">
                                      <p:cBhvr>
                                        <p:cTn id="27" dur="1000"/>
                                        <p:tgtEl>
                                          <p:spTgt spid="3676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7621"/>
                                        </p:tgtEl>
                                        <p:attrNameLst>
                                          <p:attrName>style.visibility</p:attrName>
                                        </p:attrNameLst>
                                      </p:cBhvr>
                                      <p:to>
                                        <p:strVal val="visible"/>
                                      </p:to>
                                    </p:set>
                                    <p:animEffect transition="in" filter="fade">
                                      <p:cBhvr>
                                        <p:cTn id="32" dur="1000"/>
                                        <p:tgtEl>
                                          <p:spTgt spid="367621"/>
                                        </p:tgtEl>
                                      </p:cBhvr>
                                    </p:animEffect>
                                  </p:childTnLst>
                                </p:cTn>
                              </p:par>
                              <p:par>
                                <p:cTn id="33" presetID="10" presetClass="entr" presetSubtype="0" fill="hold" nodeType="withEffect">
                                  <p:stCondLst>
                                    <p:cond delay="0"/>
                                  </p:stCondLst>
                                  <p:childTnLst>
                                    <p:set>
                                      <p:cBhvr>
                                        <p:cTn id="34" dur="1" fill="hold">
                                          <p:stCondLst>
                                            <p:cond delay="0"/>
                                          </p:stCondLst>
                                        </p:cTn>
                                        <p:tgtEl>
                                          <p:spTgt spid="367622"/>
                                        </p:tgtEl>
                                        <p:attrNameLst>
                                          <p:attrName>style.visibility</p:attrName>
                                        </p:attrNameLst>
                                      </p:cBhvr>
                                      <p:to>
                                        <p:strVal val="visible"/>
                                      </p:to>
                                    </p:set>
                                    <p:animEffect transition="in" filter="fade">
                                      <p:cBhvr>
                                        <p:cTn id="35" dur="1000"/>
                                        <p:tgtEl>
                                          <p:spTgt spid="3676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7623"/>
                                        </p:tgtEl>
                                        <p:attrNameLst>
                                          <p:attrName>style.visibility</p:attrName>
                                        </p:attrNameLst>
                                      </p:cBhvr>
                                      <p:to>
                                        <p:strVal val="visible"/>
                                      </p:to>
                                    </p:set>
                                    <p:animEffect transition="in" filter="fade">
                                      <p:cBhvr>
                                        <p:cTn id="40" dur="1000"/>
                                        <p:tgtEl>
                                          <p:spTgt spid="36762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67624"/>
                                        </p:tgtEl>
                                        <p:attrNameLst>
                                          <p:attrName>style.visibility</p:attrName>
                                        </p:attrNameLst>
                                      </p:cBhvr>
                                      <p:to>
                                        <p:strVal val="visible"/>
                                      </p:to>
                                    </p:set>
                                    <p:animEffect transition="in" filter="blinds(horizontal)">
                                      <p:cBhvr>
                                        <p:cTn id="45" dur="500"/>
                                        <p:tgtEl>
                                          <p:spTgt spid="3676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67625"/>
                                        </p:tgtEl>
                                        <p:attrNameLst>
                                          <p:attrName>style.visibility</p:attrName>
                                        </p:attrNameLst>
                                      </p:cBhvr>
                                      <p:to>
                                        <p:strVal val="visible"/>
                                      </p:to>
                                    </p:set>
                                    <p:animEffect transition="in" filter="blinds(horizontal)">
                                      <p:cBhvr>
                                        <p:cTn id="48" dur="500"/>
                                        <p:tgtEl>
                                          <p:spTgt spid="367625"/>
                                        </p:tgtEl>
                                      </p:cBhvr>
                                    </p:animEffect>
                                  </p:childTnLst>
                                </p:cTn>
                              </p:par>
                              <p:par>
                                <p:cTn id="49" presetID="3" presetClass="entr" presetSubtype="10" fill="hold" nodeType="withEffect">
                                  <p:stCondLst>
                                    <p:cond delay="0"/>
                                  </p:stCondLst>
                                  <p:childTnLst>
                                    <p:set>
                                      <p:cBhvr>
                                        <p:cTn id="50" dur="1" fill="hold">
                                          <p:stCondLst>
                                            <p:cond delay="0"/>
                                          </p:stCondLst>
                                        </p:cTn>
                                        <p:tgtEl>
                                          <p:spTgt spid="29701"/>
                                        </p:tgtEl>
                                        <p:attrNameLst>
                                          <p:attrName>style.visibility</p:attrName>
                                        </p:attrNameLst>
                                      </p:cBhvr>
                                      <p:to>
                                        <p:strVal val="visible"/>
                                      </p:to>
                                    </p:set>
                                    <p:animEffect transition="in" filter="blinds(horizontal)">
                                      <p:cBhvr>
                                        <p:cTn id="51" dur="500"/>
                                        <p:tgtEl>
                                          <p:spTgt spid="2970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67626"/>
                                        </p:tgtEl>
                                        <p:attrNameLst>
                                          <p:attrName>style.visibility</p:attrName>
                                        </p:attrNameLst>
                                      </p:cBhvr>
                                      <p:to>
                                        <p:strVal val="visible"/>
                                      </p:to>
                                    </p:set>
                                    <p:animEffect transition="in" filter="blinds(horizontal)">
                                      <p:cBhvr>
                                        <p:cTn id="56" dur="500"/>
                                        <p:tgtEl>
                                          <p:spTgt spid="367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p:bldP spid="367620" grpId="0" build="p"/>
      <p:bldP spid="367621" grpId="0"/>
      <p:bldP spid="367625" grpId="0"/>
      <p:bldP spid="3676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431800" y="501650"/>
            <a:ext cx="4129088" cy="477838"/>
          </a:xfrm>
          <a:prstGeom prst="rect">
            <a:avLst/>
          </a:prstGeom>
          <a:solidFill>
            <a:schemeClr val="hlink"/>
          </a:solidFill>
          <a:ln w="9525">
            <a:solidFill>
              <a:schemeClr val="accent1"/>
            </a:solidFill>
            <a:miter lim="800000"/>
            <a:headEnd/>
            <a:tailEnd/>
          </a:ln>
        </p:spPr>
        <p:txBody>
          <a:bodyPr>
            <a:spAutoFit/>
          </a:bodyPr>
          <a:lstStyle/>
          <a:p>
            <a:pPr>
              <a:lnSpc>
                <a:spcPct val="110000"/>
              </a:lnSpc>
              <a:spcBef>
                <a:spcPct val="50000"/>
              </a:spcBef>
              <a:buFont typeface="Wingdings" pitchFamily="2" charset="2"/>
              <a:buNone/>
            </a:pPr>
            <a:r>
              <a:rPr kumimoji="1" lang="zh-CN" altLang="en-US" sz="2600" b="1">
                <a:solidFill>
                  <a:schemeClr val="tx1"/>
                </a:solidFill>
                <a:latin typeface="黑体" pitchFamily="49" charset="-122"/>
                <a:ea typeface="黑体" pitchFamily="49" charset="-122"/>
              </a:rPr>
              <a:t>利用高斯定理求解静电场</a:t>
            </a:r>
          </a:p>
        </p:txBody>
      </p:sp>
      <p:graphicFrame>
        <p:nvGraphicFramePr>
          <p:cNvPr id="368643" name="Object 3"/>
          <p:cNvGraphicFramePr>
            <a:graphicFrameLocks noChangeAspect="1"/>
          </p:cNvGraphicFramePr>
          <p:nvPr/>
        </p:nvGraphicFramePr>
        <p:xfrm>
          <a:off x="2001838" y="1165225"/>
          <a:ext cx="4519612" cy="925513"/>
        </p:xfrm>
        <a:graphic>
          <a:graphicData uri="http://schemas.openxmlformats.org/presentationml/2006/ole">
            <p:oleObj spid="_x0000_s30722" name="Equation" r:id="rId3" imgW="2108160" imgH="431640" progId="Equation.DSMT4">
              <p:embed/>
            </p:oleObj>
          </a:graphicData>
        </a:graphic>
      </p:graphicFrame>
      <p:sp>
        <p:nvSpPr>
          <p:cNvPr id="368644" name="Text Box 4"/>
          <p:cNvSpPr txBox="1">
            <a:spLocks noChangeArrowheads="1"/>
          </p:cNvSpPr>
          <p:nvPr/>
        </p:nvSpPr>
        <p:spPr bwMode="auto">
          <a:xfrm>
            <a:off x="317500" y="2074863"/>
            <a:ext cx="8674100" cy="1477328"/>
          </a:xfrm>
          <a:prstGeom prst="rect">
            <a:avLst/>
          </a:prstGeom>
          <a:noFill/>
          <a:ln w="9525">
            <a:noFill/>
            <a:miter lim="800000"/>
            <a:headEnd/>
            <a:tailEnd/>
          </a:ln>
        </p:spPr>
        <p:txBody>
          <a:bodyPr wrap="square">
            <a:spAutoFit/>
          </a:bodyPr>
          <a:lstStyle/>
          <a:p>
            <a:pPr>
              <a:lnSpc>
                <a:spcPct val="150000"/>
              </a:lnSpc>
              <a:spcBef>
                <a:spcPct val="50000"/>
              </a:spcBef>
              <a:buFont typeface="Wingdings" pitchFamily="2" charset="2"/>
              <a:buChar char="v"/>
            </a:pPr>
            <a:r>
              <a:rPr kumimoji="1" lang="en-US" altLang="zh-CN" sz="2000" b="1" dirty="0">
                <a:solidFill>
                  <a:srgbClr val="FF0000"/>
                </a:solidFill>
                <a:latin typeface="幼圆" pitchFamily="49" charset="-122"/>
                <a:ea typeface="幼圆" pitchFamily="49" charset="-122"/>
              </a:rPr>
              <a:t> </a:t>
            </a:r>
            <a:r>
              <a:rPr kumimoji="1" lang="zh-CN" altLang="en-US" sz="2000" b="1" dirty="0" smtClean="0">
                <a:solidFill>
                  <a:srgbClr val="FF0000"/>
                </a:solidFill>
                <a:latin typeface="幼圆" pitchFamily="49" charset="-122"/>
                <a:ea typeface="幼圆" pitchFamily="49" charset="-122"/>
              </a:rPr>
              <a:t>高斯定理能解决的问题</a:t>
            </a:r>
            <a:r>
              <a:rPr kumimoji="1" lang="zh-CN" altLang="en-US" sz="2000" b="1" dirty="0" smtClean="0">
                <a:solidFill>
                  <a:srgbClr val="0000CC"/>
                </a:solidFill>
                <a:latin typeface="幼圆" pitchFamily="49" charset="-122"/>
                <a:ea typeface="幼圆" pitchFamily="49" charset="-122"/>
                <a:sym typeface="Wingdings" pitchFamily="2" charset="2"/>
              </a:rPr>
              <a:t>：（</a:t>
            </a:r>
            <a:r>
              <a:rPr kumimoji="1" lang="en-US" altLang="zh-CN" sz="2000" b="1" dirty="0" smtClean="0">
                <a:solidFill>
                  <a:srgbClr val="0000CC"/>
                </a:solidFill>
                <a:latin typeface="幼圆" pitchFamily="49" charset="-122"/>
                <a:ea typeface="幼圆" pitchFamily="49" charset="-122"/>
                <a:sym typeface="Wingdings" pitchFamily="2" charset="2"/>
              </a:rPr>
              <a:t>1</a:t>
            </a:r>
            <a:r>
              <a:rPr kumimoji="1" lang="zh-CN" altLang="en-US" sz="2000" b="1" dirty="0" smtClean="0">
                <a:solidFill>
                  <a:srgbClr val="0000CC"/>
                </a:solidFill>
                <a:latin typeface="幼圆" pitchFamily="49" charset="-122"/>
                <a:ea typeface="幼圆" pitchFamily="49" charset="-122"/>
                <a:sym typeface="Wingdings" pitchFamily="2" charset="2"/>
              </a:rPr>
              <a:t>）已知电荷的分布，求解通过包含该静电荷的闭合曲面的电通量。（</a:t>
            </a:r>
            <a:r>
              <a:rPr kumimoji="1" lang="en-US" altLang="zh-CN" sz="2000" b="1" dirty="0" smtClean="0">
                <a:solidFill>
                  <a:srgbClr val="0000CC"/>
                </a:solidFill>
                <a:latin typeface="幼圆" pitchFamily="49" charset="-122"/>
                <a:ea typeface="幼圆" pitchFamily="49" charset="-122"/>
                <a:sym typeface="Wingdings" pitchFamily="2" charset="2"/>
              </a:rPr>
              <a:t>2</a:t>
            </a:r>
            <a:r>
              <a:rPr kumimoji="1" lang="zh-CN" altLang="en-US" sz="2000" b="1" dirty="0" smtClean="0">
                <a:solidFill>
                  <a:srgbClr val="0000CC"/>
                </a:solidFill>
                <a:latin typeface="幼圆" pitchFamily="49" charset="-122"/>
                <a:ea typeface="幼圆" pitchFamily="49" charset="-122"/>
                <a:sym typeface="Wingdings" pitchFamily="2" charset="2"/>
              </a:rPr>
              <a:t>）已知通过某闭合曲面的电通量，求解该闭合曲面内包含的总电荷分布。</a:t>
            </a:r>
            <a:endParaRPr kumimoji="1" lang="zh-CN" altLang="en-US" sz="2000" b="1" dirty="0">
              <a:solidFill>
                <a:srgbClr val="333399"/>
              </a:solidFill>
              <a:latin typeface="幼圆" pitchFamily="49" charset="-122"/>
              <a:ea typeface="幼圆" pitchFamily="49" charset="-122"/>
            </a:endParaRPr>
          </a:p>
        </p:txBody>
      </p:sp>
      <p:sp>
        <p:nvSpPr>
          <p:cNvPr id="368651" name="Rectangle 11"/>
          <p:cNvSpPr>
            <a:spLocks noChangeArrowheads="1"/>
          </p:cNvSpPr>
          <p:nvPr/>
        </p:nvSpPr>
        <p:spPr bwMode="auto">
          <a:xfrm>
            <a:off x="3348038" y="5013325"/>
            <a:ext cx="2449512"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30732" name="Rectangle 12"/>
          <p:cNvSpPr>
            <a:spLocks noChangeArrowheads="1"/>
          </p:cNvSpPr>
          <p:nvPr/>
        </p:nvSpPr>
        <p:spPr bwMode="auto">
          <a:xfrm>
            <a:off x="611188" y="5013325"/>
            <a:ext cx="2449512"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30733" name="Rectangle 14"/>
          <p:cNvSpPr>
            <a:spLocks noChangeArrowheads="1"/>
          </p:cNvSpPr>
          <p:nvPr/>
        </p:nvSpPr>
        <p:spPr bwMode="auto">
          <a:xfrm>
            <a:off x="1908175" y="4797425"/>
            <a:ext cx="2449513"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21" name="Text Box 4"/>
          <p:cNvSpPr txBox="1">
            <a:spLocks noChangeArrowheads="1"/>
          </p:cNvSpPr>
          <p:nvPr/>
        </p:nvSpPr>
        <p:spPr bwMode="auto">
          <a:xfrm>
            <a:off x="363538" y="3751263"/>
            <a:ext cx="768985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FF0000"/>
                </a:solidFill>
                <a:latin typeface="幼圆" pitchFamily="49" charset="-122"/>
                <a:ea typeface="幼圆" pitchFamily="49" charset="-122"/>
              </a:rPr>
              <a:t> </a:t>
            </a:r>
            <a:r>
              <a:rPr kumimoji="1" lang="zh-CN" altLang="en-US" sz="2000" b="1" dirty="0" smtClean="0">
                <a:solidFill>
                  <a:srgbClr val="0000CC"/>
                </a:solidFill>
                <a:latin typeface="幼圆" pitchFamily="49" charset="-122"/>
                <a:ea typeface="幼圆" pitchFamily="49" charset="-122"/>
              </a:rPr>
              <a:t>解题关键</a:t>
            </a:r>
            <a:r>
              <a:rPr kumimoji="1" lang="zh-CN" altLang="en-US" sz="2000" b="1" dirty="0">
                <a:solidFill>
                  <a:srgbClr val="0000CC"/>
                </a:solidFill>
                <a:latin typeface="幼圆" pitchFamily="49" charset="-122"/>
                <a:ea typeface="幼圆" pitchFamily="49" charset="-122"/>
              </a:rPr>
              <a:t>：</a:t>
            </a:r>
            <a:r>
              <a:rPr kumimoji="1" lang="zh-CN" altLang="en-US" sz="2000" b="1" dirty="0">
                <a:solidFill>
                  <a:srgbClr val="333399"/>
                </a:solidFill>
                <a:latin typeface="幼圆" pitchFamily="49" charset="-122"/>
                <a:ea typeface="幼圆" pitchFamily="49" charset="-122"/>
              </a:rPr>
              <a:t>高斯积分面的选择</a:t>
            </a:r>
          </a:p>
        </p:txBody>
      </p:sp>
      <p:sp>
        <p:nvSpPr>
          <p:cNvPr id="22" name="Text Box 5"/>
          <p:cNvSpPr txBox="1">
            <a:spLocks noChangeArrowheads="1"/>
          </p:cNvSpPr>
          <p:nvPr/>
        </p:nvSpPr>
        <p:spPr bwMode="auto">
          <a:xfrm>
            <a:off x="352425" y="4176713"/>
            <a:ext cx="768985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高斯面的选择原则：</a:t>
            </a:r>
          </a:p>
        </p:txBody>
      </p:sp>
      <p:sp>
        <p:nvSpPr>
          <p:cNvPr id="23" name="Text Box 6"/>
          <p:cNvSpPr txBox="1">
            <a:spLocks noChangeArrowheads="1"/>
          </p:cNvSpPr>
          <p:nvPr/>
        </p:nvSpPr>
        <p:spPr bwMode="auto">
          <a:xfrm>
            <a:off x="425450" y="5702300"/>
            <a:ext cx="8564563" cy="4318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主要适用于一些具有</a:t>
            </a:r>
            <a:r>
              <a:rPr kumimoji="1" lang="zh-CN" altLang="en-US" sz="2000" b="1">
                <a:solidFill>
                  <a:srgbClr val="FF3399"/>
                </a:solidFill>
                <a:latin typeface="幼圆" pitchFamily="49" charset="-122"/>
                <a:ea typeface="幼圆" pitchFamily="49" charset="-122"/>
              </a:rPr>
              <a:t>对称分布</a:t>
            </a:r>
            <a:r>
              <a:rPr kumimoji="1" lang="zh-CN" altLang="en-US" sz="2000" b="1">
                <a:solidFill>
                  <a:srgbClr val="333399"/>
                </a:solidFill>
                <a:latin typeface="幼圆" pitchFamily="49" charset="-122"/>
                <a:ea typeface="幼圆" pitchFamily="49" charset="-122"/>
              </a:rPr>
              <a:t>的电荷系统，例如：</a:t>
            </a:r>
          </a:p>
        </p:txBody>
      </p:sp>
      <p:sp>
        <p:nvSpPr>
          <p:cNvPr id="24" name="Text Box 7"/>
          <p:cNvSpPr txBox="1">
            <a:spLocks noChangeArrowheads="1"/>
          </p:cNvSpPr>
          <p:nvPr/>
        </p:nvSpPr>
        <p:spPr bwMode="auto">
          <a:xfrm>
            <a:off x="920750" y="4667250"/>
            <a:ext cx="7689850" cy="944563"/>
          </a:xfrm>
          <a:prstGeom prst="rect">
            <a:avLst/>
          </a:prstGeom>
          <a:noFill/>
          <a:ln w="9525">
            <a:noFill/>
            <a:miter lim="800000"/>
            <a:headEnd/>
            <a:tailEnd/>
          </a:ln>
        </p:spPr>
        <p:txBody>
          <a:bodyPr>
            <a:spAutoFit/>
          </a:bodyPr>
          <a:lstStyle/>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1</a:t>
            </a:r>
            <a:r>
              <a:rPr kumimoji="1" lang="zh-CN" altLang="en-US" sz="2000" b="1">
                <a:solidFill>
                  <a:srgbClr val="333399"/>
                </a:solidFill>
                <a:latin typeface="幼圆" pitchFamily="49" charset="-122"/>
                <a:ea typeface="幼圆" pitchFamily="49" charset="-122"/>
              </a:rPr>
              <a:t>）</a:t>
            </a:r>
            <a:r>
              <a:rPr kumimoji="1" lang="zh-CN" altLang="en-US" sz="2000" b="1">
                <a:solidFill>
                  <a:srgbClr val="FF0000"/>
                </a:solidFill>
                <a:latin typeface="幼圆" pitchFamily="49" charset="-122"/>
                <a:ea typeface="幼圆" pitchFamily="49" charset="-122"/>
              </a:rPr>
              <a:t>场点位于高斯面上</a:t>
            </a:r>
            <a:r>
              <a:rPr kumimoji="1" lang="zh-CN" altLang="en-US" sz="2000" b="1">
                <a:solidFill>
                  <a:srgbClr val="333399"/>
                </a:solidFill>
                <a:latin typeface="幼圆" pitchFamily="49" charset="-122"/>
                <a:ea typeface="幼圆" pitchFamily="49" charset="-122"/>
              </a:rPr>
              <a:t>；</a:t>
            </a:r>
          </a:p>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2</a:t>
            </a:r>
            <a:r>
              <a:rPr kumimoji="1" lang="zh-CN" altLang="en-US" sz="2000" b="1">
                <a:solidFill>
                  <a:srgbClr val="333399"/>
                </a:solidFill>
                <a:latin typeface="幼圆" pitchFamily="49" charset="-122"/>
                <a:ea typeface="幼圆" pitchFamily="49" charset="-122"/>
              </a:rPr>
              <a:t>）高斯面为闭合面；</a:t>
            </a:r>
          </a:p>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3</a:t>
            </a:r>
            <a:r>
              <a:rPr kumimoji="1" lang="zh-CN" altLang="en-US" sz="2000" b="1">
                <a:solidFill>
                  <a:srgbClr val="333399"/>
                </a:solidFill>
                <a:latin typeface="幼圆" pitchFamily="49" charset="-122"/>
                <a:ea typeface="幼圆" pitchFamily="49" charset="-122"/>
              </a:rPr>
              <a:t>）在整个或分段高斯面上，  或       为恒定值。</a:t>
            </a:r>
          </a:p>
        </p:txBody>
      </p:sp>
      <p:graphicFrame>
        <p:nvGraphicFramePr>
          <p:cNvPr id="25" name="Object 8"/>
          <p:cNvGraphicFramePr>
            <a:graphicFrameLocks noChangeAspect="1"/>
          </p:cNvGraphicFramePr>
          <p:nvPr/>
        </p:nvGraphicFramePr>
        <p:xfrm>
          <a:off x="4114800" y="5224463"/>
          <a:ext cx="331788" cy="414337"/>
        </p:xfrm>
        <a:graphic>
          <a:graphicData uri="http://schemas.openxmlformats.org/presentationml/2006/ole">
            <p:oleObj spid="_x0000_s30725" name="Equation" r:id="rId4" imgW="152280" imgH="190440" progId="Equation.DSMT4">
              <p:embed/>
            </p:oleObj>
          </a:graphicData>
        </a:graphic>
      </p:graphicFrame>
      <p:graphicFrame>
        <p:nvGraphicFramePr>
          <p:cNvPr id="26" name="Object 9"/>
          <p:cNvGraphicFramePr>
            <a:graphicFrameLocks noChangeAspect="1"/>
          </p:cNvGraphicFramePr>
          <p:nvPr/>
        </p:nvGraphicFramePr>
        <p:xfrm>
          <a:off x="4749800" y="5254625"/>
          <a:ext cx="860425" cy="392113"/>
        </p:xfrm>
        <a:graphic>
          <a:graphicData uri="http://schemas.openxmlformats.org/presentationml/2006/ole">
            <p:oleObj spid="_x0000_s30726" name="Equation" r:id="rId5" imgW="444240" imgH="203040" progId="Equation.DSMT4">
              <p:embed/>
            </p:oleObj>
          </a:graphicData>
        </a:graphic>
      </p:graphicFrame>
      <p:sp>
        <p:nvSpPr>
          <p:cNvPr id="27" name="Text Box 10"/>
          <p:cNvSpPr txBox="1">
            <a:spLocks noChangeArrowheads="1"/>
          </p:cNvSpPr>
          <p:nvPr/>
        </p:nvSpPr>
        <p:spPr bwMode="auto">
          <a:xfrm>
            <a:off x="4635500" y="3360738"/>
            <a:ext cx="4292600" cy="400050"/>
          </a:xfrm>
          <a:prstGeom prst="rect">
            <a:avLst/>
          </a:prstGeom>
          <a:noFill/>
          <a:ln w="9525">
            <a:noFill/>
            <a:miter lim="800000"/>
            <a:headEnd/>
            <a:tailEnd/>
          </a:ln>
        </p:spPr>
        <p:txBody>
          <a:bodyPr wrap="square">
            <a:spAutoFit/>
          </a:bodyPr>
          <a:lstStyle/>
          <a:p>
            <a:pPr>
              <a:buFontTx/>
              <a:buBlip>
                <a:blip r:embed="rId6"/>
              </a:buBlip>
            </a:pPr>
            <a:r>
              <a:rPr kumimoji="1" lang="zh-CN" altLang="en-US" sz="2000" b="1" dirty="0">
                <a:solidFill>
                  <a:srgbClr val="000099"/>
                </a:solidFill>
                <a:latin typeface="幼圆" pitchFamily="49" charset="-122"/>
                <a:ea typeface="幼圆" pitchFamily="49" charset="-122"/>
              </a:rPr>
              <a:t>球对称分布：</a:t>
            </a:r>
          </a:p>
        </p:txBody>
      </p:sp>
      <p:grpSp>
        <p:nvGrpSpPr>
          <p:cNvPr id="28" name="Group 15"/>
          <p:cNvGrpSpPr>
            <a:grpSpLocks/>
          </p:cNvGrpSpPr>
          <p:nvPr/>
        </p:nvGrpSpPr>
        <p:grpSpPr bwMode="auto">
          <a:xfrm>
            <a:off x="7308850" y="3544888"/>
            <a:ext cx="1511300" cy="1511300"/>
            <a:chOff x="1520" y="3158"/>
            <a:chExt cx="952" cy="952"/>
          </a:xfrm>
        </p:grpSpPr>
        <p:sp>
          <p:nvSpPr>
            <p:cNvPr id="29" name="Oval 16"/>
            <p:cNvSpPr>
              <a:spLocks noChangeAspect="1" noChangeArrowheads="1"/>
            </p:cNvSpPr>
            <p:nvPr/>
          </p:nvSpPr>
          <p:spPr bwMode="auto">
            <a:xfrm>
              <a:off x="1520" y="3158"/>
              <a:ext cx="952" cy="952"/>
            </a:xfrm>
            <a:prstGeom prst="ellipse">
              <a:avLst/>
            </a:prstGeom>
            <a:gradFill rotWithShape="1">
              <a:gsLst>
                <a:gs pos="0">
                  <a:srgbClr val="5C3725"/>
                </a:gs>
                <a:gs pos="100000">
                  <a:srgbClr val="FF9966"/>
                </a:gs>
              </a:gsLst>
              <a:lin ang="18900000" scaled="1"/>
            </a:gradFill>
            <a:ln w="9525">
              <a:noFill/>
              <a:round/>
              <a:headEnd/>
              <a:tailEnd/>
            </a:ln>
          </p:spPr>
          <p:txBody>
            <a:bodyPr anchor="ctr">
              <a:spAutoFit/>
            </a:bodyPr>
            <a:lstStyle/>
            <a:p>
              <a:endParaRPr lang="zh-CN" altLang="en-US">
                <a:ea typeface="黑体" pitchFamily="49" charset="-122"/>
              </a:endParaRPr>
            </a:p>
          </p:txBody>
        </p:sp>
        <p:sp>
          <p:nvSpPr>
            <p:cNvPr id="30" name="Line 17"/>
            <p:cNvSpPr>
              <a:spLocks noChangeShapeType="1"/>
            </p:cNvSpPr>
            <p:nvPr/>
          </p:nvSpPr>
          <p:spPr bwMode="auto">
            <a:xfrm flipH="1" flipV="1">
              <a:off x="1656" y="3340"/>
              <a:ext cx="318" cy="317"/>
            </a:xfrm>
            <a:prstGeom prst="line">
              <a:avLst/>
            </a:prstGeom>
            <a:noFill/>
            <a:ln w="15875">
              <a:solidFill>
                <a:srgbClr val="000000"/>
              </a:solidFill>
              <a:round/>
              <a:headEnd type="oval" w="med" len="med"/>
              <a:tailEnd type="triangle" w="med" len="med"/>
            </a:ln>
          </p:spPr>
          <p:txBody>
            <a:bodyPr>
              <a:spAutoFit/>
            </a:bodyPr>
            <a:lstStyle/>
            <a:p>
              <a:endParaRPr lang="zh-CN" altLang="en-US"/>
            </a:p>
          </p:txBody>
        </p:sp>
        <p:sp>
          <p:nvSpPr>
            <p:cNvPr id="31" name="Rectangle 18"/>
            <p:cNvSpPr>
              <a:spLocks noChangeArrowheads="1"/>
            </p:cNvSpPr>
            <p:nvPr/>
          </p:nvSpPr>
          <p:spPr bwMode="auto">
            <a:xfrm>
              <a:off x="1807" y="3307"/>
              <a:ext cx="212" cy="288"/>
            </a:xfrm>
            <a:prstGeom prst="rect">
              <a:avLst/>
            </a:prstGeom>
            <a:noFill/>
            <a:ln w="9525">
              <a:noFill/>
              <a:miter lim="800000"/>
              <a:headEnd/>
              <a:tailEnd/>
            </a:ln>
          </p:spPr>
          <p:txBody>
            <a:bodyPr wrap="none">
              <a:spAutoFit/>
            </a:bodyPr>
            <a:lstStyle/>
            <a:p>
              <a:pPr>
                <a:spcBef>
                  <a:spcPct val="15000"/>
                </a:spcBef>
              </a:pPr>
              <a:r>
                <a:rPr kumimoji="1" lang="en-US" altLang="zh-CN" b="1" i="1">
                  <a:solidFill>
                    <a:srgbClr val="000099"/>
                  </a:solidFill>
                  <a:ea typeface="黑体" pitchFamily="49" charset="-122"/>
                </a:rPr>
                <a:t>a</a:t>
              </a:r>
            </a:p>
          </p:txBody>
        </p:sp>
        <p:sp>
          <p:nvSpPr>
            <p:cNvPr id="32" name="Rectangle 19"/>
            <p:cNvSpPr>
              <a:spLocks noChangeArrowheads="1"/>
            </p:cNvSpPr>
            <p:nvPr/>
          </p:nvSpPr>
          <p:spPr bwMode="auto">
            <a:xfrm>
              <a:off x="1934" y="3582"/>
              <a:ext cx="232" cy="250"/>
            </a:xfrm>
            <a:prstGeom prst="rect">
              <a:avLst/>
            </a:prstGeom>
            <a:noFill/>
            <a:ln w="9525">
              <a:noFill/>
              <a:miter lim="800000"/>
              <a:headEnd/>
              <a:tailEnd/>
            </a:ln>
          </p:spPr>
          <p:txBody>
            <a:bodyPr wrap="none">
              <a:spAutoFit/>
            </a:bodyPr>
            <a:lstStyle/>
            <a:p>
              <a:pPr>
                <a:spcBef>
                  <a:spcPct val="15000"/>
                </a:spcBef>
              </a:pPr>
              <a:r>
                <a:rPr kumimoji="1" lang="en-US" altLang="zh-CN" sz="2000" b="1" i="1">
                  <a:solidFill>
                    <a:srgbClr val="000099"/>
                  </a:solidFill>
                  <a:ea typeface="黑体" pitchFamily="49" charset="-122"/>
                </a:rPr>
                <a:t>O</a:t>
              </a:r>
            </a:p>
          </p:txBody>
        </p:sp>
        <p:sp>
          <p:nvSpPr>
            <p:cNvPr id="33" name="Rectangle 20"/>
            <p:cNvSpPr>
              <a:spLocks noChangeArrowheads="1"/>
            </p:cNvSpPr>
            <p:nvPr/>
          </p:nvSpPr>
          <p:spPr bwMode="auto">
            <a:xfrm>
              <a:off x="1702" y="3691"/>
              <a:ext cx="329" cy="250"/>
            </a:xfrm>
            <a:prstGeom prst="rect">
              <a:avLst/>
            </a:prstGeom>
            <a:noFill/>
            <a:ln w="9525">
              <a:noFill/>
              <a:miter lim="800000"/>
              <a:headEnd/>
              <a:tailEnd/>
            </a:ln>
          </p:spPr>
          <p:txBody>
            <a:bodyPr wrap="none">
              <a:spAutoFit/>
            </a:bodyPr>
            <a:lstStyle/>
            <a:p>
              <a:pPr>
                <a:spcBef>
                  <a:spcPct val="15000"/>
                </a:spcBef>
              </a:pPr>
              <a:r>
                <a:rPr kumimoji="1" lang="el-GR" altLang="zh-CN" sz="2000" b="1" i="1">
                  <a:solidFill>
                    <a:srgbClr val="000099"/>
                  </a:solidFill>
                  <a:ea typeface="黑体" pitchFamily="49" charset="-122"/>
                  <a:cs typeface="Times New Roman" pitchFamily="18" charset="0"/>
                </a:rPr>
                <a:t>ρ</a:t>
              </a:r>
              <a:r>
                <a:rPr kumimoji="1" lang="en-US" altLang="zh-CN" sz="2000" b="1" baseline="-25000">
                  <a:solidFill>
                    <a:srgbClr val="000099"/>
                  </a:solidFill>
                  <a:ea typeface="黑体" pitchFamily="49" charset="-122"/>
                  <a:cs typeface="Times New Roman" pitchFamily="18" charset="0"/>
                </a:rPr>
                <a:t>0</a:t>
              </a:r>
              <a:endParaRPr kumimoji="1" lang="el-GR" altLang="zh-CN" sz="2000" b="1" baseline="-25000">
                <a:solidFill>
                  <a:srgbClr val="000099"/>
                </a:solidFill>
                <a:ea typeface="黑体" pitchFamily="49"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blinds(horizontal)">
                                      <p:cBhvr>
                                        <p:cTn id="7" dur="500"/>
                                        <p:tgtEl>
                                          <p:spTgt spid="368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par>
                                <p:cTn id="37" presetID="3" presetClass="entr" presetSubtype="1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p:bldP spid="21" grpId="0"/>
      <p:bldP spid="22" grpId="0"/>
      <p:bldP spid="23" grpId="0"/>
      <p:bldP spid="24"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p:cNvSpPr txBox="1">
            <a:spLocks noChangeArrowheads="1"/>
          </p:cNvSpPr>
          <p:nvPr/>
        </p:nvSpPr>
        <p:spPr bwMode="auto">
          <a:xfrm>
            <a:off x="785813" y="3481388"/>
            <a:ext cx="3427412" cy="400050"/>
          </a:xfrm>
          <a:prstGeom prst="rect">
            <a:avLst/>
          </a:prstGeom>
          <a:noFill/>
          <a:ln w="9525">
            <a:noFill/>
            <a:miter lim="800000"/>
            <a:headEnd/>
            <a:tailEnd/>
          </a:ln>
        </p:spPr>
        <p:txBody>
          <a:bodyPr>
            <a:spAutoFit/>
          </a:bodyPr>
          <a:lstStyle/>
          <a:p>
            <a:pPr>
              <a:buFontTx/>
              <a:buBlip>
                <a:blip r:embed="rId2"/>
              </a:buBlip>
            </a:pPr>
            <a:r>
              <a:rPr kumimoji="1" lang="en-US" altLang="zh-CN" sz="2000" b="1">
                <a:solidFill>
                  <a:srgbClr val="0000CC"/>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无限大平面电荷</a:t>
            </a:r>
          </a:p>
        </p:txBody>
      </p:sp>
      <p:sp>
        <p:nvSpPr>
          <p:cNvPr id="78850" name="Text Box 3"/>
          <p:cNvSpPr txBox="1">
            <a:spLocks noChangeArrowheads="1"/>
          </p:cNvSpPr>
          <p:nvPr/>
        </p:nvSpPr>
        <p:spPr bwMode="auto">
          <a:xfrm>
            <a:off x="633413" y="544513"/>
            <a:ext cx="3024187" cy="400050"/>
          </a:xfrm>
          <a:prstGeom prst="rect">
            <a:avLst/>
          </a:prstGeom>
          <a:noFill/>
          <a:ln w="9525">
            <a:noFill/>
            <a:miter lim="800000"/>
            <a:headEnd/>
            <a:tailEnd/>
          </a:ln>
        </p:spPr>
        <p:txBody>
          <a:bodyPr>
            <a:spAutoFit/>
          </a:bodyPr>
          <a:lstStyle/>
          <a:p>
            <a:pPr>
              <a:buFontTx/>
              <a:buBlip>
                <a:blip r:embed="rId2"/>
              </a:buBlip>
            </a:pPr>
            <a:r>
              <a:rPr kumimoji="1" lang="en-US" altLang="zh-CN" sz="2000" b="1">
                <a:solidFill>
                  <a:srgbClr val="0000CC"/>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轴对称分布</a:t>
            </a:r>
          </a:p>
        </p:txBody>
      </p:sp>
      <p:sp>
        <p:nvSpPr>
          <p:cNvPr id="78851" name="Rectangle 4"/>
          <p:cNvSpPr>
            <a:spLocks noChangeArrowheads="1"/>
          </p:cNvSpPr>
          <p:nvPr/>
        </p:nvSpPr>
        <p:spPr bwMode="auto">
          <a:xfrm>
            <a:off x="1403350" y="4005263"/>
            <a:ext cx="2159000" cy="2447925"/>
          </a:xfrm>
          <a:prstGeom prst="rect">
            <a:avLst/>
          </a:prstGeom>
          <a:noFill/>
          <a:ln w="19050">
            <a:noFill/>
            <a:miter lim="800000"/>
            <a:headEnd/>
            <a:tailEnd/>
          </a:ln>
        </p:spPr>
        <p:txBody>
          <a:bodyPr anchor="ctr">
            <a:spAutoFit/>
          </a:bodyPr>
          <a:lstStyle/>
          <a:p>
            <a:endParaRPr lang="zh-CN" altLang="en-US">
              <a:ea typeface="黑体" pitchFamily="49" charset="-122"/>
            </a:endParaRPr>
          </a:p>
        </p:txBody>
      </p:sp>
      <p:sp>
        <p:nvSpPr>
          <p:cNvPr id="78852" name="Rectangle 5"/>
          <p:cNvSpPr>
            <a:spLocks noChangeArrowheads="1"/>
          </p:cNvSpPr>
          <p:nvPr/>
        </p:nvSpPr>
        <p:spPr bwMode="auto">
          <a:xfrm>
            <a:off x="4657725" y="4005263"/>
            <a:ext cx="2435225" cy="2454275"/>
          </a:xfrm>
          <a:prstGeom prst="rect">
            <a:avLst/>
          </a:prstGeom>
          <a:noFill/>
          <a:ln w="15875">
            <a:noFill/>
            <a:miter lim="800000"/>
            <a:headEnd/>
            <a:tailEnd/>
          </a:ln>
        </p:spPr>
        <p:txBody>
          <a:bodyPr anchor="ctr">
            <a:spAutoFit/>
          </a:bodyPr>
          <a:lstStyle/>
          <a:p>
            <a:endParaRPr lang="zh-CN" altLang="en-US">
              <a:ea typeface="黑体" pitchFamily="49" charset="-122"/>
            </a:endParaRPr>
          </a:p>
        </p:txBody>
      </p:sp>
      <p:pic>
        <p:nvPicPr>
          <p:cNvPr id="78853" name="Picture 6" descr="d6"/>
          <p:cNvPicPr>
            <a:picLocks noChangeAspect="1" noChangeArrowheads="1"/>
          </p:cNvPicPr>
          <p:nvPr/>
        </p:nvPicPr>
        <p:blipFill>
          <a:blip r:embed="rId3"/>
          <a:srcRect/>
          <a:stretch>
            <a:fillRect/>
          </a:stretch>
        </p:blipFill>
        <p:spPr bwMode="auto">
          <a:xfrm>
            <a:off x="1486085" y="4263213"/>
            <a:ext cx="1828800" cy="1878013"/>
          </a:xfrm>
          <a:prstGeom prst="rect">
            <a:avLst/>
          </a:prstGeom>
          <a:noFill/>
          <a:ln w="9525">
            <a:noFill/>
            <a:miter lim="800000"/>
            <a:headEnd/>
            <a:tailEnd/>
          </a:ln>
        </p:spPr>
      </p:pic>
      <p:pic>
        <p:nvPicPr>
          <p:cNvPr id="78854" name="Picture 7" descr="d7"/>
          <p:cNvPicPr>
            <a:picLocks noChangeAspect="1" noChangeArrowheads="1"/>
          </p:cNvPicPr>
          <p:nvPr/>
        </p:nvPicPr>
        <p:blipFill>
          <a:blip r:embed="rId4"/>
          <a:srcRect/>
          <a:stretch>
            <a:fillRect/>
          </a:stretch>
        </p:blipFill>
        <p:spPr bwMode="auto">
          <a:xfrm>
            <a:off x="4741863" y="4127500"/>
            <a:ext cx="2206625" cy="2041525"/>
          </a:xfrm>
          <a:prstGeom prst="rect">
            <a:avLst/>
          </a:prstGeom>
          <a:noFill/>
          <a:ln w="9525">
            <a:noFill/>
            <a:miter lim="800000"/>
            <a:headEnd/>
            <a:tailEnd/>
          </a:ln>
        </p:spPr>
      </p:pic>
      <p:grpSp>
        <p:nvGrpSpPr>
          <p:cNvPr id="78855" name="Group 8"/>
          <p:cNvGrpSpPr>
            <a:grpSpLocks/>
          </p:cNvGrpSpPr>
          <p:nvPr/>
        </p:nvGrpSpPr>
        <p:grpSpPr bwMode="auto">
          <a:xfrm>
            <a:off x="1692275" y="1082675"/>
            <a:ext cx="2159000" cy="2447925"/>
            <a:chOff x="885" y="572"/>
            <a:chExt cx="1360" cy="1542"/>
          </a:xfrm>
        </p:grpSpPr>
        <p:sp>
          <p:nvSpPr>
            <p:cNvPr id="78859" name="Rectangle 9"/>
            <p:cNvSpPr>
              <a:spLocks noChangeArrowheads="1"/>
            </p:cNvSpPr>
            <p:nvPr/>
          </p:nvSpPr>
          <p:spPr bwMode="auto">
            <a:xfrm>
              <a:off x="885" y="572"/>
              <a:ext cx="1360" cy="1542"/>
            </a:xfrm>
            <a:prstGeom prst="rect">
              <a:avLst/>
            </a:prstGeom>
            <a:noFill/>
            <a:ln w="19050">
              <a:noFill/>
              <a:miter lim="800000"/>
              <a:headEnd/>
              <a:tailEnd/>
            </a:ln>
          </p:spPr>
          <p:txBody>
            <a:bodyPr anchor="ctr">
              <a:spAutoFit/>
            </a:bodyPr>
            <a:lstStyle/>
            <a:p>
              <a:endParaRPr lang="zh-CN" altLang="en-US">
                <a:ea typeface="黑体" pitchFamily="49" charset="-122"/>
              </a:endParaRPr>
            </a:p>
          </p:txBody>
        </p:sp>
        <p:pic>
          <p:nvPicPr>
            <p:cNvPr id="78860" name="Picture 10" descr="d4"/>
            <p:cNvPicPr>
              <a:picLocks noChangeAspect="1" noChangeArrowheads="1"/>
            </p:cNvPicPr>
            <p:nvPr/>
          </p:nvPicPr>
          <p:blipFill>
            <a:blip r:embed="rId5"/>
            <a:srcRect/>
            <a:stretch>
              <a:fillRect/>
            </a:stretch>
          </p:blipFill>
          <p:spPr bwMode="auto">
            <a:xfrm>
              <a:off x="1066" y="572"/>
              <a:ext cx="1133" cy="1497"/>
            </a:xfrm>
            <a:prstGeom prst="rect">
              <a:avLst/>
            </a:prstGeom>
            <a:noFill/>
            <a:ln w="9525">
              <a:noFill/>
              <a:miter lim="800000"/>
              <a:headEnd/>
              <a:tailEnd/>
            </a:ln>
          </p:spPr>
        </p:pic>
      </p:grpSp>
      <p:grpSp>
        <p:nvGrpSpPr>
          <p:cNvPr id="78856" name="Group 11"/>
          <p:cNvGrpSpPr>
            <a:grpSpLocks/>
          </p:cNvGrpSpPr>
          <p:nvPr/>
        </p:nvGrpSpPr>
        <p:grpSpPr bwMode="auto">
          <a:xfrm>
            <a:off x="4716463" y="1069975"/>
            <a:ext cx="2087562" cy="2376488"/>
            <a:chOff x="3198" y="572"/>
            <a:chExt cx="1315" cy="1497"/>
          </a:xfrm>
        </p:grpSpPr>
        <p:sp>
          <p:nvSpPr>
            <p:cNvPr id="78857" name="Rectangle 12"/>
            <p:cNvSpPr>
              <a:spLocks noChangeArrowheads="1"/>
            </p:cNvSpPr>
            <p:nvPr/>
          </p:nvSpPr>
          <p:spPr bwMode="auto">
            <a:xfrm>
              <a:off x="3198" y="572"/>
              <a:ext cx="1315" cy="1497"/>
            </a:xfrm>
            <a:prstGeom prst="rect">
              <a:avLst/>
            </a:prstGeom>
            <a:noFill/>
            <a:ln w="19050">
              <a:noFill/>
              <a:miter lim="800000"/>
              <a:headEnd/>
              <a:tailEnd/>
            </a:ln>
          </p:spPr>
          <p:txBody>
            <a:bodyPr wrap="none" anchor="ctr">
              <a:spAutoFit/>
            </a:bodyPr>
            <a:lstStyle/>
            <a:p>
              <a:endParaRPr lang="zh-CN" altLang="en-US">
                <a:ea typeface="黑体" pitchFamily="49" charset="-122"/>
              </a:endParaRPr>
            </a:p>
          </p:txBody>
        </p:sp>
        <p:pic>
          <p:nvPicPr>
            <p:cNvPr id="78858" name="Picture 13" descr="d5"/>
            <p:cNvPicPr>
              <a:picLocks noChangeAspect="1" noChangeArrowheads="1"/>
            </p:cNvPicPr>
            <p:nvPr/>
          </p:nvPicPr>
          <p:blipFill>
            <a:blip r:embed="rId6"/>
            <a:srcRect/>
            <a:stretch>
              <a:fillRect/>
            </a:stretch>
          </p:blipFill>
          <p:spPr bwMode="auto">
            <a:xfrm>
              <a:off x="3379" y="663"/>
              <a:ext cx="1077" cy="140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690" name="Object 2"/>
          <p:cNvGraphicFramePr>
            <a:graphicFrameLocks noChangeAspect="1"/>
          </p:cNvGraphicFramePr>
          <p:nvPr/>
        </p:nvGraphicFramePr>
        <p:xfrm>
          <a:off x="5491163" y="1096963"/>
          <a:ext cx="2968625" cy="2908300"/>
        </p:xfrm>
        <a:graphic>
          <a:graphicData uri="http://schemas.openxmlformats.org/presentationml/2006/ole">
            <p:oleObj spid="_x0000_s31746" name="图片" r:id="rId3" imgW="1647720" imgH="1685880" progId="Word.Picture.8">
              <p:embed/>
            </p:oleObj>
          </a:graphicData>
        </a:graphic>
      </p:graphicFrame>
      <p:sp>
        <p:nvSpPr>
          <p:cNvPr id="370691" name="Text Box 3"/>
          <p:cNvSpPr txBox="1">
            <a:spLocks noChangeArrowheads="1"/>
          </p:cNvSpPr>
          <p:nvPr/>
        </p:nvSpPr>
        <p:spPr bwMode="auto">
          <a:xfrm>
            <a:off x="442913" y="2573338"/>
            <a:ext cx="42672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F567E4"/>
                </a:solidFill>
                <a:latin typeface="幼圆" pitchFamily="49" charset="-122"/>
                <a:ea typeface="幼圆" pitchFamily="49" charset="-122"/>
              </a:rPr>
              <a:t>解：</a:t>
            </a:r>
            <a:r>
              <a:rPr kumimoji="1" lang="en-US" altLang="zh-CN" sz="2000" b="1">
                <a:solidFill>
                  <a:srgbClr val="333399"/>
                </a:solidFill>
                <a:latin typeface="幼圆" pitchFamily="49" charset="-122"/>
                <a:ea typeface="幼圆" pitchFamily="49" charset="-122"/>
              </a:rPr>
              <a:t>1) </a:t>
            </a:r>
            <a:r>
              <a:rPr kumimoji="1" lang="zh-CN" altLang="en-US" sz="2000" b="1">
                <a:solidFill>
                  <a:srgbClr val="333399"/>
                </a:solidFill>
                <a:latin typeface="幼圆" pitchFamily="49" charset="-122"/>
                <a:ea typeface="幼圆" pitchFamily="49" charset="-122"/>
              </a:rPr>
              <a:t>取如图</a:t>
            </a:r>
            <a:r>
              <a:rPr kumimoji="1" lang="zh-CN" altLang="en-US" sz="2000" b="1">
                <a:solidFill>
                  <a:srgbClr val="F567E4"/>
                </a:solidFill>
                <a:latin typeface="幼圆" pitchFamily="49" charset="-122"/>
                <a:ea typeface="幼圆" pitchFamily="49" charset="-122"/>
              </a:rPr>
              <a:t>虚线</a:t>
            </a:r>
            <a:r>
              <a:rPr kumimoji="1" lang="zh-CN" altLang="en-US" sz="2000" b="1">
                <a:solidFill>
                  <a:srgbClr val="333399"/>
                </a:solidFill>
                <a:latin typeface="幼圆" pitchFamily="49" charset="-122"/>
                <a:ea typeface="幼圆" pitchFamily="49" charset="-122"/>
              </a:rPr>
              <a:t>所示高斯面。</a:t>
            </a:r>
          </a:p>
        </p:txBody>
      </p:sp>
      <p:sp>
        <p:nvSpPr>
          <p:cNvPr id="370692" name="Text Box 4"/>
          <p:cNvSpPr txBox="1">
            <a:spLocks noChangeArrowheads="1"/>
          </p:cNvSpPr>
          <p:nvPr/>
        </p:nvSpPr>
        <p:spPr bwMode="auto">
          <a:xfrm>
            <a:off x="817563" y="2990850"/>
            <a:ext cx="4267200"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在球外区域：</a:t>
            </a:r>
            <a:r>
              <a:rPr kumimoji="1" lang="en-US" altLang="zh-CN" sz="2000" b="1">
                <a:solidFill>
                  <a:srgbClr val="333399"/>
                </a:solidFill>
                <a:latin typeface="幼圆" pitchFamily="49" charset="-122"/>
                <a:ea typeface="幼圆" pitchFamily="49" charset="-122"/>
              </a:rPr>
              <a:t>r</a:t>
            </a:r>
            <a:r>
              <a:rPr kumimoji="1" lang="en-US" altLang="zh-CN" sz="2000" b="1">
                <a:solidFill>
                  <a:srgbClr val="333399"/>
                </a:solidFill>
                <a:latin typeface="幼圆" pitchFamily="49" charset="-122"/>
                <a:ea typeface="幼圆" pitchFamily="49" charset="-122"/>
                <a:sym typeface="Symbol" pitchFamily="18" charset="2"/>
              </a:rPr>
              <a:t>a</a:t>
            </a:r>
            <a:endParaRPr kumimoji="1" lang="en-US" altLang="zh-CN" sz="2000" b="1">
              <a:solidFill>
                <a:srgbClr val="333399"/>
              </a:solidFill>
              <a:latin typeface="幼圆" pitchFamily="49" charset="-122"/>
              <a:ea typeface="幼圆" pitchFamily="49" charset="-122"/>
            </a:endParaRPr>
          </a:p>
        </p:txBody>
      </p:sp>
      <p:graphicFrame>
        <p:nvGraphicFramePr>
          <p:cNvPr id="370693" name="Object 5"/>
          <p:cNvGraphicFramePr>
            <a:graphicFrameLocks noChangeAspect="1"/>
          </p:cNvGraphicFramePr>
          <p:nvPr/>
        </p:nvGraphicFramePr>
        <p:xfrm>
          <a:off x="1524000" y="3403600"/>
          <a:ext cx="2922588" cy="582613"/>
        </p:xfrm>
        <a:graphic>
          <a:graphicData uri="http://schemas.openxmlformats.org/presentationml/2006/ole">
            <p:oleObj spid="_x0000_s31747" name="Equation" r:id="rId4" imgW="1523880" imgH="304560" progId="Equation.DSMT4">
              <p:embed/>
            </p:oleObj>
          </a:graphicData>
        </a:graphic>
      </p:graphicFrame>
      <p:graphicFrame>
        <p:nvGraphicFramePr>
          <p:cNvPr id="370694" name="Object 6"/>
          <p:cNvGraphicFramePr>
            <a:graphicFrameLocks noChangeAspect="1"/>
          </p:cNvGraphicFramePr>
          <p:nvPr/>
        </p:nvGraphicFramePr>
        <p:xfrm>
          <a:off x="550863" y="3922713"/>
          <a:ext cx="3332162" cy="503237"/>
        </p:xfrm>
        <a:graphic>
          <a:graphicData uri="http://schemas.openxmlformats.org/presentationml/2006/ole">
            <p:oleObj spid="_x0000_s31748" name="Equation" r:id="rId5" imgW="1600200" imgH="241200" progId="Equation.DSMT4">
              <p:embed/>
            </p:oleObj>
          </a:graphicData>
        </a:graphic>
      </p:graphicFrame>
      <p:graphicFrame>
        <p:nvGraphicFramePr>
          <p:cNvPr id="370695" name="Object 7"/>
          <p:cNvGraphicFramePr>
            <a:graphicFrameLocks noChangeAspect="1"/>
          </p:cNvGraphicFramePr>
          <p:nvPr/>
        </p:nvGraphicFramePr>
        <p:xfrm>
          <a:off x="3725863" y="3816350"/>
          <a:ext cx="2573337" cy="857250"/>
        </p:xfrm>
        <a:graphic>
          <a:graphicData uri="http://schemas.openxmlformats.org/presentationml/2006/ole">
            <p:oleObj spid="_x0000_s31749" name="Equation" r:id="rId6" imgW="1295280" imgH="431640" progId="Equation.DSMT4">
              <p:embed/>
            </p:oleObj>
          </a:graphicData>
        </a:graphic>
      </p:graphicFrame>
      <p:sp>
        <p:nvSpPr>
          <p:cNvPr id="370696" name="Text Box 8"/>
          <p:cNvSpPr txBox="1">
            <a:spLocks noChangeArrowheads="1"/>
          </p:cNvSpPr>
          <p:nvPr/>
        </p:nvSpPr>
        <p:spPr bwMode="auto">
          <a:xfrm>
            <a:off x="414338" y="1789113"/>
            <a:ext cx="4800600" cy="738664"/>
          </a:xfrm>
          <a:prstGeom prst="rect">
            <a:avLst/>
          </a:prstGeom>
          <a:noFill/>
          <a:ln w="9525">
            <a:noFill/>
            <a:miter lim="800000"/>
            <a:headEnd/>
            <a:tailEnd/>
          </a:ln>
        </p:spPr>
        <p:txBody>
          <a:bodyPr>
            <a:spAutoFit/>
          </a:bodyPr>
          <a:lstStyle/>
          <a:p>
            <a:pPr>
              <a:lnSpc>
                <a:spcPct val="80000"/>
              </a:lnSpc>
              <a:spcBef>
                <a:spcPct val="50000"/>
              </a:spcBef>
              <a:buFont typeface="Wingdings" pitchFamily="2" charset="2"/>
              <a:buNone/>
            </a:pPr>
            <a:r>
              <a:rPr kumimoji="1" lang="zh-CN" altLang="en-US" sz="2000" b="1" dirty="0">
                <a:solidFill>
                  <a:srgbClr val="F567E4"/>
                </a:solidFill>
                <a:latin typeface="幼圆" pitchFamily="49" charset="-122"/>
                <a:ea typeface="幼圆" pitchFamily="49" charset="-122"/>
              </a:rPr>
              <a:t>分析：</a:t>
            </a:r>
            <a:r>
              <a:rPr kumimoji="1" lang="zh-CN" altLang="en-US" sz="2000" b="1" dirty="0">
                <a:solidFill>
                  <a:srgbClr val="333399"/>
                </a:solidFill>
                <a:latin typeface="幼圆" pitchFamily="49" charset="-122"/>
                <a:ea typeface="幼圆" pitchFamily="49" charset="-122"/>
              </a:rPr>
              <a:t>电场方向垂直于球面。</a:t>
            </a:r>
          </a:p>
          <a:p>
            <a:pPr>
              <a:lnSpc>
                <a:spcPct val="80000"/>
              </a:lnSpc>
              <a:spcBef>
                <a:spcPct val="50000"/>
              </a:spcBef>
              <a:buFont typeface="Wingdings" pitchFamily="2" charset="2"/>
              <a:buNone/>
            </a:pPr>
            <a:r>
              <a:rPr kumimoji="1" lang="zh-CN" altLang="en-US" sz="2000" b="1" dirty="0">
                <a:solidFill>
                  <a:srgbClr val="333399"/>
                </a:solidFill>
                <a:latin typeface="幼圆" pitchFamily="49" charset="-122"/>
                <a:ea typeface="幼圆" pitchFamily="49" charset="-122"/>
              </a:rPr>
              <a:t>      电场大小只与 </a:t>
            </a:r>
            <a:r>
              <a:rPr kumimoji="1" lang="en-US" altLang="zh-CN" sz="2000" b="1" dirty="0">
                <a:solidFill>
                  <a:srgbClr val="333399"/>
                </a:solidFill>
                <a:latin typeface="幼圆" pitchFamily="49" charset="-122"/>
                <a:ea typeface="幼圆" pitchFamily="49" charset="-122"/>
              </a:rPr>
              <a:t>r </a:t>
            </a:r>
            <a:r>
              <a:rPr kumimoji="1" lang="zh-CN" altLang="en-US" sz="2000" b="1" dirty="0" smtClean="0">
                <a:solidFill>
                  <a:srgbClr val="333399"/>
                </a:solidFill>
                <a:latin typeface="幼圆" pitchFamily="49" charset="-122"/>
                <a:ea typeface="幼圆" pitchFamily="49" charset="-122"/>
              </a:rPr>
              <a:t>有关。</a:t>
            </a:r>
            <a:endParaRPr kumimoji="1" lang="zh-CN" altLang="en-US" sz="2000" b="1" dirty="0">
              <a:solidFill>
                <a:srgbClr val="333399"/>
              </a:solidFill>
              <a:latin typeface="幼圆" pitchFamily="49" charset="-122"/>
              <a:ea typeface="幼圆" pitchFamily="49" charset="-122"/>
            </a:endParaRPr>
          </a:p>
        </p:txBody>
      </p:sp>
      <p:sp>
        <p:nvSpPr>
          <p:cNvPr id="370697" name="Text Box 9"/>
          <p:cNvSpPr txBox="1">
            <a:spLocks noChangeArrowheads="1"/>
          </p:cNvSpPr>
          <p:nvPr/>
        </p:nvSpPr>
        <p:spPr bwMode="auto">
          <a:xfrm>
            <a:off x="307975" y="369888"/>
            <a:ext cx="8602663"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70C0"/>
                </a:solidFill>
                <a:latin typeface="幼圆" pitchFamily="49" charset="-122"/>
                <a:ea typeface="幼圆" pitchFamily="49" charset="-122"/>
              </a:rPr>
              <a:t>例题：</a:t>
            </a:r>
            <a:r>
              <a:rPr kumimoji="1" lang="zh-CN" altLang="en-US" sz="2000" b="1">
                <a:solidFill>
                  <a:srgbClr val="333399"/>
                </a:solidFill>
                <a:latin typeface="幼圆" pitchFamily="49" charset="-122"/>
                <a:ea typeface="幼圆" pitchFamily="49" charset="-122"/>
              </a:rPr>
              <a:t>半径为</a:t>
            </a:r>
            <a:r>
              <a:rPr kumimoji="1" lang="en-US" altLang="zh-CN" sz="2000" b="1">
                <a:solidFill>
                  <a:srgbClr val="333399"/>
                </a:solidFill>
                <a:latin typeface="幼圆" pitchFamily="49" charset="-122"/>
                <a:ea typeface="幼圆" pitchFamily="49" charset="-122"/>
              </a:rPr>
              <a:t>a</a:t>
            </a:r>
            <a:r>
              <a:rPr kumimoji="1" lang="zh-CN" altLang="en-US" sz="2000" b="1">
                <a:solidFill>
                  <a:srgbClr val="333399"/>
                </a:solidFill>
                <a:latin typeface="幼圆" pitchFamily="49" charset="-122"/>
                <a:ea typeface="幼圆" pitchFamily="49" charset="-122"/>
              </a:rPr>
              <a:t>的球形带电体，电荷总量</a:t>
            </a:r>
            <a:r>
              <a:rPr kumimoji="1" lang="en-US" altLang="zh-CN" sz="2000" b="1">
                <a:solidFill>
                  <a:srgbClr val="333399"/>
                </a:solidFill>
                <a:latin typeface="幼圆" pitchFamily="49" charset="-122"/>
                <a:ea typeface="幼圆" pitchFamily="49" charset="-122"/>
              </a:rPr>
              <a:t>Q</a:t>
            </a:r>
            <a:r>
              <a:rPr kumimoji="1" lang="zh-CN" altLang="en-US" sz="2000" b="1">
                <a:solidFill>
                  <a:srgbClr val="333399"/>
                </a:solidFill>
                <a:latin typeface="幼圆" pitchFamily="49" charset="-122"/>
                <a:ea typeface="幼圆" pitchFamily="49" charset="-122"/>
              </a:rPr>
              <a:t>均匀分布在球体内。</a:t>
            </a:r>
          </a:p>
        </p:txBody>
      </p:sp>
      <p:grpSp>
        <p:nvGrpSpPr>
          <p:cNvPr id="2" name="Group 10"/>
          <p:cNvGrpSpPr>
            <a:grpSpLocks/>
          </p:cNvGrpSpPr>
          <p:nvPr/>
        </p:nvGrpSpPr>
        <p:grpSpPr bwMode="auto">
          <a:xfrm>
            <a:off x="457200" y="879475"/>
            <a:ext cx="4800600" cy="965200"/>
            <a:chOff x="480" y="649"/>
            <a:chExt cx="3024" cy="608"/>
          </a:xfrm>
        </p:grpSpPr>
        <p:sp>
          <p:nvSpPr>
            <p:cNvPr id="31782" name="Text Box 11"/>
            <p:cNvSpPr txBox="1">
              <a:spLocks noChangeArrowheads="1"/>
            </p:cNvSpPr>
            <p:nvPr/>
          </p:nvSpPr>
          <p:spPr bwMode="auto">
            <a:xfrm>
              <a:off x="480" y="692"/>
              <a:ext cx="3024" cy="465"/>
            </a:xfrm>
            <a:prstGeom prst="rect">
              <a:avLst/>
            </a:prstGeom>
            <a:noFill/>
            <a:ln w="9525">
              <a:noFill/>
              <a:miter lim="800000"/>
              <a:headEnd/>
              <a:tailEnd/>
            </a:ln>
          </p:spPr>
          <p:txBody>
            <a:bodyPr>
              <a:spAutoFit/>
            </a:bodyPr>
            <a:lstStyle/>
            <a:p>
              <a:pPr>
                <a:lnSpc>
                  <a:spcPct val="80000"/>
                </a:lnSpc>
                <a:spcBef>
                  <a:spcPct val="50000"/>
                </a:spcBef>
                <a:buFont typeface="Wingdings" pitchFamily="2" charset="2"/>
                <a:buNone/>
              </a:pPr>
              <a:r>
                <a:rPr kumimoji="1" lang="zh-CN" altLang="en-US" sz="2000" b="1">
                  <a:solidFill>
                    <a:srgbClr val="F567E4"/>
                  </a:solidFill>
                  <a:latin typeface="幼圆" pitchFamily="49" charset="-122"/>
                  <a:ea typeface="幼圆" pitchFamily="49" charset="-122"/>
                </a:rPr>
                <a:t>求</a:t>
              </a:r>
              <a:r>
                <a:rPr kumimoji="1" lang="zh-CN" altLang="en-US" sz="2000" b="1">
                  <a:solidFill>
                    <a:srgbClr val="F567E4"/>
                  </a:solidFill>
                  <a:latin typeface="幼圆" pitchFamily="49" charset="-122"/>
                  <a:ea typeface="幼圆" pitchFamily="49" charset="-122"/>
                  <a:sym typeface="Wingdings" pitchFamily="2" charset="2"/>
                </a:rPr>
                <a:t>：</a:t>
              </a:r>
              <a:r>
                <a:rPr kumimoji="1" lang="zh-CN" altLang="en-US" sz="2000" b="1">
                  <a:solidFill>
                    <a:srgbClr val="333399"/>
                  </a:solidFill>
                  <a:latin typeface="幼圆" pitchFamily="49" charset="-122"/>
                  <a:ea typeface="幼圆" pitchFamily="49" charset="-122"/>
                  <a:sym typeface="Wingdings" pitchFamily="2" charset="2"/>
                </a:rPr>
                <a:t>（</a:t>
              </a:r>
              <a:r>
                <a:rPr kumimoji="1" lang="en-US" altLang="zh-CN" sz="2000" b="1">
                  <a:solidFill>
                    <a:srgbClr val="333399"/>
                  </a:solidFill>
                  <a:latin typeface="幼圆" pitchFamily="49" charset="-122"/>
                  <a:ea typeface="幼圆" pitchFamily="49" charset="-122"/>
                  <a:sym typeface="Wingdings" pitchFamily="2" charset="2"/>
                </a:rPr>
                <a:t>1</a:t>
              </a:r>
              <a:r>
                <a:rPr kumimoji="1" lang="zh-CN" altLang="en-US" sz="2000" b="1">
                  <a:solidFill>
                    <a:srgbClr val="333399"/>
                  </a:solidFill>
                  <a:latin typeface="幼圆" pitchFamily="49" charset="-122"/>
                  <a:ea typeface="幼圆" pitchFamily="49" charset="-122"/>
                  <a:sym typeface="Wingdings" pitchFamily="2" charset="2"/>
                </a:rPr>
                <a:t>）       （</a:t>
              </a:r>
              <a:r>
                <a:rPr kumimoji="1" lang="en-US" altLang="zh-CN" sz="2000" b="1">
                  <a:solidFill>
                    <a:srgbClr val="333399"/>
                  </a:solidFill>
                  <a:latin typeface="幼圆" pitchFamily="49" charset="-122"/>
                  <a:ea typeface="幼圆" pitchFamily="49" charset="-122"/>
                  <a:sym typeface="Wingdings" pitchFamily="2" charset="2"/>
                </a:rPr>
                <a:t>2</a:t>
              </a:r>
              <a:r>
                <a:rPr kumimoji="1" lang="zh-CN" altLang="en-US" sz="2000" b="1">
                  <a:solidFill>
                    <a:srgbClr val="333399"/>
                  </a:solidFill>
                  <a:latin typeface="幼圆" pitchFamily="49" charset="-122"/>
                  <a:ea typeface="幼圆" pitchFamily="49" charset="-122"/>
                  <a:sym typeface="Wingdings" pitchFamily="2" charset="2"/>
                </a:rPr>
                <a:t>）</a:t>
              </a:r>
            </a:p>
            <a:p>
              <a:pPr>
                <a:lnSpc>
                  <a:spcPct val="8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sym typeface="Wingdings" pitchFamily="2" charset="2"/>
                </a:rPr>
                <a:t>    （</a:t>
              </a:r>
              <a:r>
                <a:rPr kumimoji="1" lang="en-US" altLang="zh-CN" sz="2000" b="1">
                  <a:solidFill>
                    <a:srgbClr val="333399"/>
                  </a:solidFill>
                  <a:latin typeface="幼圆" pitchFamily="49" charset="-122"/>
                  <a:ea typeface="幼圆" pitchFamily="49" charset="-122"/>
                  <a:sym typeface="Wingdings" pitchFamily="2" charset="2"/>
                </a:rPr>
                <a:t>3</a:t>
              </a:r>
              <a:r>
                <a:rPr kumimoji="1" lang="zh-CN" altLang="en-US" sz="2000" b="1">
                  <a:solidFill>
                    <a:srgbClr val="333399"/>
                  </a:solidFill>
                  <a:latin typeface="幼圆" pitchFamily="49" charset="-122"/>
                  <a:ea typeface="幼圆" pitchFamily="49" charset="-122"/>
                  <a:sym typeface="Wingdings" pitchFamily="2" charset="2"/>
                </a:rPr>
                <a:t>）</a:t>
              </a:r>
              <a:endParaRPr kumimoji="1" lang="zh-CN" altLang="en-US" sz="2000" b="1">
                <a:solidFill>
                  <a:srgbClr val="333399"/>
                </a:solidFill>
                <a:latin typeface="幼圆" pitchFamily="49" charset="-122"/>
                <a:ea typeface="幼圆" pitchFamily="49" charset="-122"/>
              </a:endParaRPr>
            </a:p>
          </p:txBody>
        </p:sp>
        <p:graphicFrame>
          <p:nvGraphicFramePr>
            <p:cNvPr id="31756" name="Object 12"/>
            <p:cNvGraphicFramePr>
              <a:graphicFrameLocks noChangeAspect="1"/>
            </p:cNvGraphicFramePr>
            <p:nvPr/>
          </p:nvGraphicFramePr>
          <p:xfrm>
            <a:off x="1282" y="658"/>
            <a:ext cx="475" cy="317"/>
          </p:xfrm>
          <a:graphic>
            <a:graphicData uri="http://schemas.openxmlformats.org/presentationml/2006/ole">
              <p:oleObj spid="_x0000_s31756" name="Equation" r:id="rId7" imgW="342720" imgH="228600" progId="Equation.DSMT4">
                <p:embed/>
              </p:oleObj>
            </a:graphicData>
          </a:graphic>
        </p:graphicFrame>
        <p:graphicFrame>
          <p:nvGraphicFramePr>
            <p:cNvPr id="31757" name="Object 13"/>
            <p:cNvGraphicFramePr>
              <a:graphicFrameLocks noChangeAspect="1"/>
            </p:cNvGraphicFramePr>
            <p:nvPr/>
          </p:nvGraphicFramePr>
          <p:xfrm>
            <a:off x="2312" y="649"/>
            <a:ext cx="791" cy="317"/>
          </p:xfrm>
          <a:graphic>
            <a:graphicData uri="http://schemas.openxmlformats.org/presentationml/2006/ole">
              <p:oleObj spid="_x0000_s31757" name="Equation" r:id="rId8" imgW="571320" imgH="228600" progId="Equation.DSMT4">
                <p:embed/>
              </p:oleObj>
            </a:graphicData>
          </a:graphic>
        </p:graphicFrame>
        <p:graphicFrame>
          <p:nvGraphicFramePr>
            <p:cNvPr id="31758" name="Object 14"/>
            <p:cNvGraphicFramePr>
              <a:graphicFrameLocks noChangeAspect="1"/>
            </p:cNvGraphicFramePr>
            <p:nvPr/>
          </p:nvGraphicFramePr>
          <p:xfrm>
            <a:off x="1269" y="940"/>
            <a:ext cx="792" cy="317"/>
          </p:xfrm>
          <a:graphic>
            <a:graphicData uri="http://schemas.openxmlformats.org/presentationml/2006/ole">
              <p:oleObj spid="_x0000_s31758" name="Equation" r:id="rId9" imgW="571320" imgH="228600" progId="Equation.DSMT4">
                <p:embed/>
              </p:oleObj>
            </a:graphicData>
          </a:graphic>
        </p:graphicFrame>
      </p:grpSp>
      <p:sp>
        <p:nvSpPr>
          <p:cNvPr id="370703" name="Text Box 15"/>
          <p:cNvSpPr txBox="1">
            <a:spLocks noChangeArrowheads="1"/>
          </p:cNvSpPr>
          <p:nvPr/>
        </p:nvSpPr>
        <p:spPr bwMode="auto">
          <a:xfrm>
            <a:off x="936625" y="4392613"/>
            <a:ext cx="42672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在球内区域：</a:t>
            </a:r>
            <a:r>
              <a:rPr kumimoji="1" lang="en-US" altLang="zh-CN" sz="2000" b="1">
                <a:solidFill>
                  <a:srgbClr val="333399"/>
                </a:solidFill>
                <a:latin typeface="幼圆" pitchFamily="49" charset="-122"/>
                <a:ea typeface="幼圆" pitchFamily="49" charset="-122"/>
              </a:rPr>
              <a:t>r</a:t>
            </a:r>
            <a:r>
              <a:rPr kumimoji="1" lang="en-US" altLang="zh-CN" sz="2000" b="1">
                <a:solidFill>
                  <a:srgbClr val="333399"/>
                </a:solidFill>
                <a:latin typeface="幼圆" pitchFamily="49" charset="-122"/>
                <a:ea typeface="幼圆" pitchFamily="49" charset="-122"/>
                <a:sym typeface="Symbol" pitchFamily="18" charset="2"/>
              </a:rPr>
              <a:t>a</a:t>
            </a:r>
            <a:endParaRPr kumimoji="1" lang="en-US" altLang="zh-CN" sz="2000" b="1">
              <a:solidFill>
                <a:srgbClr val="333399"/>
              </a:solidFill>
              <a:latin typeface="幼圆" pitchFamily="49" charset="-122"/>
              <a:ea typeface="幼圆" pitchFamily="49" charset="-122"/>
            </a:endParaRPr>
          </a:p>
        </p:txBody>
      </p:sp>
      <p:grpSp>
        <p:nvGrpSpPr>
          <p:cNvPr id="3" name="Group 16"/>
          <p:cNvGrpSpPr>
            <a:grpSpLocks/>
          </p:cNvGrpSpPr>
          <p:nvPr/>
        </p:nvGrpSpPr>
        <p:grpSpPr bwMode="auto">
          <a:xfrm>
            <a:off x="5351463" y="1066800"/>
            <a:ext cx="3189287" cy="2940050"/>
            <a:chOff x="3456" y="960"/>
            <a:chExt cx="2009" cy="2056"/>
          </a:xfrm>
        </p:grpSpPr>
        <p:sp>
          <p:nvSpPr>
            <p:cNvPr id="31778" name="Oval 17"/>
            <p:cNvSpPr>
              <a:spLocks noChangeAspect="1" noChangeArrowheads="1"/>
            </p:cNvSpPr>
            <p:nvPr/>
          </p:nvSpPr>
          <p:spPr bwMode="auto">
            <a:xfrm>
              <a:off x="3456" y="960"/>
              <a:ext cx="2009" cy="2056"/>
            </a:xfrm>
            <a:prstGeom prst="ellipse">
              <a:avLst/>
            </a:prstGeom>
            <a:noFill/>
            <a:ln w="19050">
              <a:solidFill>
                <a:srgbClr val="A50021"/>
              </a:solidFill>
              <a:prstDash val="dash"/>
              <a:round/>
              <a:headEnd/>
              <a:tailEnd/>
            </a:ln>
          </p:spPr>
          <p:txBody>
            <a:bodyPr/>
            <a:lstStyle/>
            <a:p>
              <a:endParaRPr lang="zh-CN" altLang="en-US" sz="2000">
                <a:ea typeface="黑体" pitchFamily="49" charset="-122"/>
              </a:endParaRPr>
            </a:p>
          </p:txBody>
        </p:sp>
        <p:sp>
          <p:nvSpPr>
            <p:cNvPr id="31779" name="Oval 18"/>
            <p:cNvSpPr>
              <a:spLocks noChangeAspect="1" noChangeArrowheads="1"/>
            </p:cNvSpPr>
            <p:nvPr/>
          </p:nvSpPr>
          <p:spPr bwMode="auto">
            <a:xfrm>
              <a:off x="3912" y="1415"/>
              <a:ext cx="1085" cy="1109"/>
            </a:xfrm>
            <a:prstGeom prst="ellipse">
              <a:avLst/>
            </a:prstGeom>
            <a:noFill/>
            <a:ln w="19050">
              <a:solidFill>
                <a:srgbClr val="A50021"/>
              </a:solidFill>
              <a:prstDash val="dash"/>
              <a:round/>
              <a:headEnd/>
              <a:tailEnd/>
            </a:ln>
          </p:spPr>
          <p:txBody>
            <a:bodyPr/>
            <a:lstStyle/>
            <a:p>
              <a:endParaRPr lang="zh-CN" altLang="en-US" sz="2000">
                <a:ea typeface="黑体" pitchFamily="49" charset="-122"/>
              </a:endParaRPr>
            </a:p>
          </p:txBody>
        </p:sp>
        <p:sp>
          <p:nvSpPr>
            <p:cNvPr id="31780" name="Line 19"/>
            <p:cNvSpPr>
              <a:spLocks noChangeAspect="1" noChangeShapeType="1"/>
            </p:cNvSpPr>
            <p:nvPr/>
          </p:nvSpPr>
          <p:spPr bwMode="auto">
            <a:xfrm>
              <a:off x="4451" y="1957"/>
              <a:ext cx="421" cy="365"/>
            </a:xfrm>
            <a:prstGeom prst="line">
              <a:avLst/>
            </a:prstGeom>
            <a:noFill/>
            <a:ln w="19050">
              <a:solidFill>
                <a:srgbClr val="A50021"/>
              </a:solidFill>
              <a:round/>
              <a:headEnd/>
              <a:tailEnd type="stealth" w="sm" len="lg"/>
            </a:ln>
          </p:spPr>
          <p:txBody>
            <a:bodyPr/>
            <a:lstStyle/>
            <a:p>
              <a:endParaRPr lang="zh-CN" altLang="en-US"/>
            </a:p>
          </p:txBody>
        </p:sp>
        <p:sp>
          <p:nvSpPr>
            <p:cNvPr id="31781" name="Freeform 20"/>
            <p:cNvSpPr>
              <a:spLocks noChangeAspect="1"/>
            </p:cNvSpPr>
            <p:nvPr/>
          </p:nvSpPr>
          <p:spPr bwMode="auto">
            <a:xfrm>
              <a:off x="4439" y="1217"/>
              <a:ext cx="714" cy="740"/>
            </a:xfrm>
            <a:custGeom>
              <a:avLst/>
              <a:gdLst>
                <a:gd name="T0" fmla="*/ 0 w 915"/>
                <a:gd name="T1" fmla="*/ 3 h 948"/>
                <a:gd name="T2" fmla="*/ 3 w 915"/>
                <a:gd name="T3" fmla="*/ 0 h 948"/>
                <a:gd name="T4" fmla="*/ 0 60000 65536"/>
                <a:gd name="T5" fmla="*/ 0 60000 65536"/>
                <a:gd name="T6" fmla="*/ 0 w 915"/>
                <a:gd name="T7" fmla="*/ 0 h 948"/>
                <a:gd name="T8" fmla="*/ 915 w 915"/>
                <a:gd name="T9" fmla="*/ 948 h 948"/>
              </a:gdLst>
              <a:ahLst/>
              <a:cxnLst>
                <a:cxn ang="T4">
                  <a:pos x="T0" y="T1"/>
                </a:cxn>
                <a:cxn ang="T5">
                  <a:pos x="T2" y="T3"/>
                </a:cxn>
              </a:cxnLst>
              <a:rect l="T6" t="T7" r="T8" b="T9"/>
              <a:pathLst>
                <a:path w="915" h="948">
                  <a:moveTo>
                    <a:pt x="0" y="948"/>
                  </a:moveTo>
                  <a:lnTo>
                    <a:pt x="915" y="0"/>
                  </a:lnTo>
                </a:path>
              </a:pathLst>
            </a:custGeom>
            <a:noFill/>
            <a:ln w="19050">
              <a:solidFill>
                <a:srgbClr val="A50021"/>
              </a:solidFill>
              <a:round/>
              <a:headEnd/>
              <a:tailEnd type="stealth" w="sm" len="lg"/>
            </a:ln>
          </p:spPr>
          <p:txBody>
            <a:bodyPr/>
            <a:lstStyle/>
            <a:p>
              <a:endParaRPr lang="zh-CN" altLang="en-US" sz="2000">
                <a:ea typeface="黑体" pitchFamily="49" charset="-122"/>
              </a:endParaRPr>
            </a:p>
          </p:txBody>
        </p:sp>
        <p:graphicFrame>
          <p:nvGraphicFramePr>
            <p:cNvPr id="31754" name="Object 21"/>
            <p:cNvGraphicFramePr>
              <a:graphicFrameLocks noChangeAspect="1"/>
            </p:cNvGraphicFramePr>
            <p:nvPr/>
          </p:nvGraphicFramePr>
          <p:xfrm>
            <a:off x="4756" y="1392"/>
            <a:ext cx="140" cy="156"/>
          </p:xfrm>
          <a:graphic>
            <a:graphicData uri="http://schemas.openxmlformats.org/presentationml/2006/ole">
              <p:oleObj spid="_x0000_s31754" name="Equation" r:id="rId10" imgW="114120" imgH="126720" progId="Equation.DSMT4">
                <p:embed/>
              </p:oleObj>
            </a:graphicData>
          </a:graphic>
        </p:graphicFrame>
        <p:graphicFrame>
          <p:nvGraphicFramePr>
            <p:cNvPr id="31755" name="Object 22"/>
            <p:cNvGraphicFramePr>
              <a:graphicFrameLocks noChangeAspect="1"/>
            </p:cNvGraphicFramePr>
            <p:nvPr/>
          </p:nvGraphicFramePr>
          <p:xfrm>
            <a:off x="4512" y="2196"/>
            <a:ext cx="140" cy="156"/>
          </p:xfrm>
          <a:graphic>
            <a:graphicData uri="http://schemas.openxmlformats.org/presentationml/2006/ole">
              <p:oleObj spid="_x0000_s31755" name="Equation" r:id="rId11" imgW="114120" imgH="126720" progId="Equation.DSMT4">
                <p:embed/>
              </p:oleObj>
            </a:graphicData>
          </a:graphic>
        </p:graphicFrame>
      </p:grpSp>
      <p:graphicFrame>
        <p:nvGraphicFramePr>
          <p:cNvPr id="370711" name="Object 23"/>
          <p:cNvGraphicFramePr>
            <a:graphicFrameLocks noChangeAspect="1"/>
          </p:cNvGraphicFramePr>
          <p:nvPr/>
        </p:nvGraphicFramePr>
        <p:xfrm>
          <a:off x="3033713" y="4833938"/>
          <a:ext cx="2352675" cy="792162"/>
        </p:xfrm>
        <a:graphic>
          <a:graphicData uri="http://schemas.openxmlformats.org/presentationml/2006/ole">
            <p:oleObj spid="_x0000_s31750" name="Equation" r:id="rId12" imgW="1282680" imgH="431640" progId="Equation.DSMT4">
              <p:embed/>
            </p:oleObj>
          </a:graphicData>
        </a:graphic>
      </p:graphicFrame>
      <p:graphicFrame>
        <p:nvGraphicFramePr>
          <p:cNvPr id="370712" name="Object 24"/>
          <p:cNvGraphicFramePr>
            <a:graphicFrameLocks noChangeAspect="1"/>
          </p:cNvGraphicFramePr>
          <p:nvPr/>
        </p:nvGraphicFramePr>
        <p:xfrm>
          <a:off x="211138" y="5519738"/>
          <a:ext cx="4314825" cy="925512"/>
        </p:xfrm>
        <a:graphic>
          <a:graphicData uri="http://schemas.openxmlformats.org/presentationml/2006/ole">
            <p:oleObj spid="_x0000_s31751" name="Equation" r:id="rId13" imgW="2133360" imgH="457200" progId="Equation.DSMT4">
              <p:embed/>
            </p:oleObj>
          </a:graphicData>
        </a:graphic>
      </p:graphicFrame>
      <p:graphicFrame>
        <p:nvGraphicFramePr>
          <p:cNvPr id="370713" name="Object 25"/>
          <p:cNvGraphicFramePr>
            <a:graphicFrameLocks noChangeAspect="1"/>
          </p:cNvGraphicFramePr>
          <p:nvPr/>
        </p:nvGraphicFramePr>
        <p:xfrm>
          <a:off x="4505325" y="5627688"/>
          <a:ext cx="2443163" cy="806450"/>
        </p:xfrm>
        <a:graphic>
          <a:graphicData uri="http://schemas.openxmlformats.org/presentationml/2006/ole">
            <p:oleObj spid="_x0000_s31752" name="Equation" r:id="rId14" imgW="1307880" imgH="431640" progId="Equation.DSMT4">
              <p:embed/>
            </p:oleObj>
          </a:graphicData>
        </a:graphic>
      </p:graphicFrame>
      <p:graphicFrame>
        <p:nvGraphicFramePr>
          <p:cNvPr id="370714" name="Object 26"/>
          <p:cNvGraphicFramePr>
            <a:graphicFrameLocks noChangeAspect="1"/>
          </p:cNvGraphicFramePr>
          <p:nvPr/>
        </p:nvGraphicFramePr>
        <p:xfrm>
          <a:off x="1079500" y="4903788"/>
          <a:ext cx="1666875" cy="746125"/>
        </p:xfrm>
        <a:graphic>
          <a:graphicData uri="http://schemas.openxmlformats.org/presentationml/2006/ole">
            <p:oleObj spid="_x0000_s31753" name="Equation" r:id="rId15" imgW="965160" imgH="431640" progId="Equation.DSMT4">
              <p:embed/>
            </p:oleObj>
          </a:graphicData>
        </a:graphic>
      </p:graphicFrame>
      <p:sp>
        <p:nvSpPr>
          <p:cNvPr id="370715" name="Rectangle 27"/>
          <p:cNvSpPr>
            <a:spLocks noChangeArrowheads="1"/>
          </p:cNvSpPr>
          <p:nvPr/>
        </p:nvSpPr>
        <p:spPr bwMode="auto">
          <a:xfrm>
            <a:off x="6694488" y="4264025"/>
            <a:ext cx="417512" cy="457200"/>
          </a:xfrm>
          <a:prstGeom prst="rect">
            <a:avLst/>
          </a:prstGeom>
          <a:noFill/>
          <a:ln w="9525">
            <a:noFill/>
            <a:miter lim="800000"/>
            <a:headEnd/>
            <a:tailEnd/>
          </a:ln>
        </p:spPr>
        <p:txBody>
          <a:bodyPr>
            <a:spAutoFit/>
          </a:bodyPr>
          <a:lstStyle/>
          <a:p>
            <a:r>
              <a:rPr kumimoji="1" lang="en-US" altLang="zh-CN" b="1" i="1">
                <a:solidFill>
                  <a:schemeClr val="tx1"/>
                </a:solidFill>
                <a:ea typeface="黑体" pitchFamily="49" charset="-122"/>
              </a:rPr>
              <a:t>E</a:t>
            </a:r>
          </a:p>
        </p:txBody>
      </p:sp>
      <p:grpSp>
        <p:nvGrpSpPr>
          <p:cNvPr id="4" name="Group 28"/>
          <p:cNvGrpSpPr>
            <a:grpSpLocks/>
          </p:cNvGrpSpPr>
          <p:nvPr/>
        </p:nvGrpSpPr>
        <p:grpSpPr bwMode="auto">
          <a:xfrm>
            <a:off x="6877050" y="2349500"/>
            <a:ext cx="2197100" cy="3813175"/>
            <a:chOff x="4431" y="1480"/>
            <a:chExt cx="1384" cy="2402"/>
          </a:xfrm>
        </p:grpSpPr>
        <p:sp>
          <p:nvSpPr>
            <p:cNvPr id="31770" name="Line 29"/>
            <p:cNvSpPr>
              <a:spLocks noChangeShapeType="1"/>
            </p:cNvSpPr>
            <p:nvPr/>
          </p:nvSpPr>
          <p:spPr bwMode="auto">
            <a:xfrm flipH="1">
              <a:off x="4446" y="1542"/>
              <a:ext cx="3" cy="2282"/>
            </a:xfrm>
            <a:prstGeom prst="line">
              <a:avLst/>
            </a:prstGeom>
            <a:noFill/>
            <a:ln w="9525">
              <a:solidFill>
                <a:srgbClr val="323232"/>
              </a:solidFill>
              <a:prstDash val="lgDashDot"/>
              <a:round/>
              <a:headEnd/>
              <a:tailEnd/>
            </a:ln>
          </p:spPr>
          <p:txBody>
            <a:bodyPr wrap="none" anchor="ctr"/>
            <a:lstStyle/>
            <a:p>
              <a:endParaRPr lang="zh-CN" altLang="en-US"/>
            </a:p>
          </p:txBody>
        </p:sp>
        <p:sp>
          <p:nvSpPr>
            <p:cNvPr id="31771" name="Line 30"/>
            <p:cNvSpPr>
              <a:spLocks noChangeShapeType="1"/>
            </p:cNvSpPr>
            <p:nvPr/>
          </p:nvSpPr>
          <p:spPr bwMode="auto">
            <a:xfrm>
              <a:off x="4448" y="3648"/>
              <a:ext cx="1312" cy="0"/>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31772" name="Line 31"/>
            <p:cNvSpPr>
              <a:spLocks noChangeShapeType="1"/>
            </p:cNvSpPr>
            <p:nvPr/>
          </p:nvSpPr>
          <p:spPr bwMode="auto">
            <a:xfrm flipV="1">
              <a:off x="4431" y="2976"/>
              <a:ext cx="762" cy="672"/>
            </a:xfrm>
            <a:prstGeom prst="line">
              <a:avLst/>
            </a:prstGeom>
            <a:noFill/>
            <a:ln w="25400">
              <a:solidFill>
                <a:srgbClr val="FF3300"/>
              </a:solidFill>
              <a:round/>
              <a:headEnd/>
              <a:tailEnd/>
            </a:ln>
          </p:spPr>
          <p:txBody>
            <a:bodyPr wrap="none" anchor="ctr"/>
            <a:lstStyle/>
            <a:p>
              <a:endParaRPr lang="zh-CN" altLang="en-US"/>
            </a:p>
          </p:txBody>
        </p:sp>
        <p:sp>
          <p:nvSpPr>
            <p:cNvPr id="31773" name="Freeform 32"/>
            <p:cNvSpPr>
              <a:spLocks/>
            </p:cNvSpPr>
            <p:nvPr/>
          </p:nvSpPr>
          <p:spPr bwMode="auto">
            <a:xfrm rot="349825">
              <a:off x="5152" y="2996"/>
              <a:ext cx="598" cy="488"/>
            </a:xfrm>
            <a:custGeom>
              <a:avLst/>
              <a:gdLst>
                <a:gd name="T0" fmla="*/ 0 w 672"/>
                <a:gd name="T1" fmla="*/ 0 h 576"/>
                <a:gd name="T2" fmla="*/ 10 w 672"/>
                <a:gd name="T3" fmla="*/ 5 h 576"/>
                <a:gd name="T4" fmla="*/ 23 w 672"/>
                <a:gd name="T5" fmla="*/ 10 h 576"/>
                <a:gd name="T6" fmla="*/ 47 w 672"/>
                <a:gd name="T7" fmla="*/ 13 h 576"/>
                <a:gd name="T8" fmla="*/ 0 60000 65536"/>
                <a:gd name="T9" fmla="*/ 0 60000 65536"/>
                <a:gd name="T10" fmla="*/ 0 60000 65536"/>
                <a:gd name="T11" fmla="*/ 0 60000 65536"/>
                <a:gd name="T12" fmla="*/ 0 w 672"/>
                <a:gd name="T13" fmla="*/ 0 h 576"/>
                <a:gd name="T14" fmla="*/ 672 w 672"/>
                <a:gd name="T15" fmla="*/ 576 h 576"/>
              </a:gdLst>
              <a:ahLst/>
              <a:cxnLst>
                <a:cxn ang="T8">
                  <a:pos x="T0" y="T1"/>
                </a:cxn>
                <a:cxn ang="T9">
                  <a:pos x="T2" y="T3"/>
                </a:cxn>
                <a:cxn ang="T10">
                  <a:pos x="T4" y="T5"/>
                </a:cxn>
                <a:cxn ang="T11">
                  <a:pos x="T6" y="T7"/>
                </a:cxn>
              </a:cxnLst>
              <a:rect l="T12" t="T13" r="T14" b="T15"/>
              <a:pathLst>
                <a:path w="672" h="576">
                  <a:moveTo>
                    <a:pt x="0" y="0"/>
                  </a:moveTo>
                  <a:cubicBezTo>
                    <a:pt x="44" y="84"/>
                    <a:pt x="88" y="168"/>
                    <a:pt x="144" y="240"/>
                  </a:cubicBezTo>
                  <a:cubicBezTo>
                    <a:pt x="200" y="312"/>
                    <a:pt x="248" y="376"/>
                    <a:pt x="336" y="432"/>
                  </a:cubicBezTo>
                  <a:cubicBezTo>
                    <a:pt x="424" y="488"/>
                    <a:pt x="548" y="532"/>
                    <a:pt x="672" y="576"/>
                  </a:cubicBezTo>
                </a:path>
              </a:pathLst>
            </a:custGeom>
            <a:noFill/>
            <a:ln w="25400">
              <a:solidFill>
                <a:srgbClr val="FF3300"/>
              </a:solidFill>
              <a:round/>
              <a:headEnd/>
              <a:tailEnd/>
            </a:ln>
          </p:spPr>
          <p:txBody>
            <a:bodyPr wrap="none" anchor="ctr"/>
            <a:lstStyle/>
            <a:p>
              <a:endParaRPr lang="zh-CN" altLang="en-US">
                <a:ea typeface="黑体" pitchFamily="49" charset="-122"/>
              </a:endParaRPr>
            </a:p>
          </p:txBody>
        </p:sp>
        <p:sp>
          <p:nvSpPr>
            <p:cNvPr id="31774" name="Rectangle 33"/>
            <p:cNvSpPr>
              <a:spLocks noChangeArrowheads="1"/>
            </p:cNvSpPr>
            <p:nvPr/>
          </p:nvSpPr>
          <p:spPr bwMode="auto">
            <a:xfrm>
              <a:off x="5624" y="3594"/>
              <a:ext cx="191" cy="288"/>
            </a:xfrm>
            <a:prstGeom prst="rect">
              <a:avLst/>
            </a:prstGeom>
            <a:noFill/>
            <a:ln w="9525">
              <a:noFill/>
              <a:miter lim="800000"/>
              <a:headEnd/>
              <a:tailEnd/>
            </a:ln>
          </p:spPr>
          <p:txBody>
            <a:bodyPr wrap="none">
              <a:spAutoFit/>
            </a:bodyPr>
            <a:lstStyle/>
            <a:p>
              <a:r>
                <a:rPr kumimoji="1" lang="en-US" altLang="zh-CN" i="1">
                  <a:solidFill>
                    <a:schemeClr val="tx1"/>
                  </a:solidFill>
                  <a:ea typeface="黑体" pitchFamily="49" charset="-122"/>
                </a:rPr>
                <a:t>r</a:t>
              </a:r>
            </a:p>
          </p:txBody>
        </p:sp>
        <p:sp>
          <p:nvSpPr>
            <p:cNvPr id="31775" name="Rectangle 34"/>
            <p:cNvSpPr>
              <a:spLocks noChangeArrowheads="1"/>
            </p:cNvSpPr>
            <p:nvPr/>
          </p:nvSpPr>
          <p:spPr bwMode="auto">
            <a:xfrm>
              <a:off x="4901" y="3566"/>
              <a:ext cx="212" cy="288"/>
            </a:xfrm>
            <a:prstGeom prst="rect">
              <a:avLst/>
            </a:prstGeom>
            <a:noFill/>
            <a:ln w="9525">
              <a:noFill/>
              <a:miter lim="800000"/>
              <a:headEnd/>
              <a:tailEnd/>
            </a:ln>
          </p:spPr>
          <p:txBody>
            <a:bodyPr wrap="none">
              <a:spAutoFit/>
            </a:bodyPr>
            <a:lstStyle/>
            <a:p>
              <a:r>
                <a:rPr kumimoji="1" lang="en-US" altLang="zh-CN" i="1" dirty="0">
                  <a:ea typeface="黑体" pitchFamily="49" charset="-122"/>
                </a:rPr>
                <a:t>a</a:t>
              </a:r>
            </a:p>
          </p:txBody>
        </p:sp>
        <p:sp>
          <p:nvSpPr>
            <p:cNvPr id="31776" name="Line 35"/>
            <p:cNvSpPr>
              <a:spLocks noChangeShapeType="1"/>
            </p:cNvSpPr>
            <p:nvPr/>
          </p:nvSpPr>
          <p:spPr bwMode="auto">
            <a:xfrm flipV="1">
              <a:off x="4448" y="2764"/>
              <a:ext cx="0" cy="884"/>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31777" name="Line 36"/>
            <p:cNvSpPr>
              <a:spLocks noChangeShapeType="1"/>
            </p:cNvSpPr>
            <p:nvPr/>
          </p:nvSpPr>
          <p:spPr bwMode="auto">
            <a:xfrm flipH="1">
              <a:off x="5193" y="1480"/>
              <a:ext cx="3" cy="2282"/>
            </a:xfrm>
            <a:prstGeom prst="line">
              <a:avLst/>
            </a:prstGeom>
            <a:noFill/>
            <a:ln w="9525">
              <a:solidFill>
                <a:srgbClr val="323232"/>
              </a:solidFill>
              <a:prstDash val="lgDashDot"/>
              <a:round/>
              <a:headEnd/>
              <a:tailEnd/>
            </a:ln>
          </p:spPr>
          <p:txBody>
            <a:bodyPr wrap="none" anchor="ctr"/>
            <a:lstStyle/>
            <a:p>
              <a:endParaRPr lang="zh-CN" altLang="en-US"/>
            </a:p>
          </p:txBody>
        </p:sp>
      </p:grpSp>
      <p:grpSp>
        <p:nvGrpSpPr>
          <p:cNvPr id="39" name="组合 38"/>
          <p:cNvGrpSpPr/>
          <p:nvPr/>
        </p:nvGrpSpPr>
        <p:grpSpPr>
          <a:xfrm>
            <a:off x="6958013" y="4303713"/>
            <a:ext cx="1824037" cy="1974850"/>
            <a:chOff x="6958013" y="4303713"/>
            <a:chExt cx="1824037" cy="1974850"/>
          </a:xfrm>
        </p:grpSpPr>
        <p:sp>
          <p:nvSpPr>
            <p:cNvPr id="31768" name="Text Box 37"/>
            <p:cNvSpPr txBox="1">
              <a:spLocks noChangeArrowheads="1"/>
            </p:cNvSpPr>
            <p:nvPr/>
          </p:nvSpPr>
          <p:spPr bwMode="auto">
            <a:xfrm>
              <a:off x="6958013" y="4303713"/>
              <a:ext cx="384175" cy="457200"/>
            </a:xfrm>
            <a:prstGeom prst="rect">
              <a:avLst/>
            </a:prstGeom>
            <a:noFill/>
            <a:ln w="9525">
              <a:noFill/>
              <a:miter lim="800000"/>
              <a:headEnd/>
              <a:tailEnd/>
            </a:ln>
          </p:spPr>
          <p:txBody>
            <a:bodyPr wrap="none" lIns="90000" tIns="46800" rIns="90000" bIns="46800">
              <a:spAutoFit/>
            </a:bodyPr>
            <a:lstStyle/>
            <a:p>
              <a:r>
                <a:rPr lang="en-US" altLang="zh-CN" b="1">
                  <a:ea typeface="黑体" pitchFamily="49" charset="-122"/>
                </a:rPr>
                <a:t>E</a:t>
              </a:r>
            </a:p>
          </p:txBody>
        </p:sp>
        <p:sp>
          <p:nvSpPr>
            <p:cNvPr id="31769" name="Text Box 38"/>
            <p:cNvSpPr txBox="1">
              <a:spLocks noChangeArrowheads="1"/>
            </p:cNvSpPr>
            <p:nvPr/>
          </p:nvSpPr>
          <p:spPr bwMode="auto">
            <a:xfrm>
              <a:off x="8482013" y="5821363"/>
              <a:ext cx="300037" cy="457200"/>
            </a:xfrm>
            <a:prstGeom prst="rect">
              <a:avLst/>
            </a:prstGeom>
            <a:noFill/>
            <a:ln w="9525">
              <a:noFill/>
              <a:miter lim="800000"/>
              <a:headEnd/>
              <a:tailEnd/>
            </a:ln>
          </p:spPr>
          <p:txBody>
            <a:bodyPr wrap="none" lIns="90000" tIns="46800" rIns="90000" bIns="46800">
              <a:spAutoFit/>
            </a:bodyPr>
            <a:lstStyle/>
            <a:p>
              <a:r>
                <a:rPr lang="en-US" altLang="zh-CN" i="1" dirty="0">
                  <a:ea typeface="黑体" pitchFamily="49" charset="-122"/>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0697"/>
                                        </p:tgtEl>
                                        <p:attrNameLst>
                                          <p:attrName>style.visibility</p:attrName>
                                        </p:attrNameLst>
                                      </p:cBhvr>
                                      <p:to>
                                        <p:strVal val="visible"/>
                                      </p:to>
                                    </p:set>
                                    <p:animEffect transition="in" filter="fade">
                                      <p:cBhvr>
                                        <p:cTn id="7" dur="1000"/>
                                        <p:tgtEl>
                                          <p:spTgt spid="37069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70690"/>
                                        </p:tgtEl>
                                        <p:attrNameLst>
                                          <p:attrName>style.visibility</p:attrName>
                                        </p:attrNameLst>
                                      </p:cBhvr>
                                      <p:to>
                                        <p:strVal val="visible"/>
                                      </p:to>
                                    </p:set>
                                    <p:animEffect transition="in" filter="fade">
                                      <p:cBhvr>
                                        <p:cTn id="13" dur="1000"/>
                                        <p:tgtEl>
                                          <p:spTgt spid="37069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0696"/>
                                        </p:tgtEl>
                                        <p:attrNameLst>
                                          <p:attrName>style.visibility</p:attrName>
                                        </p:attrNameLst>
                                      </p:cBhvr>
                                      <p:to>
                                        <p:strVal val="visible"/>
                                      </p:to>
                                    </p:set>
                                    <p:animEffect transition="in" filter="fade">
                                      <p:cBhvr>
                                        <p:cTn id="18" dur="1000"/>
                                        <p:tgtEl>
                                          <p:spTgt spid="3706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0691"/>
                                        </p:tgtEl>
                                        <p:attrNameLst>
                                          <p:attrName>style.visibility</p:attrName>
                                        </p:attrNameLst>
                                      </p:cBhvr>
                                      <p:to>
                                        <p:strVal val="visible"/>
                                      </p:to>
                                    </p:set>
                                    <p:animEffect transition="in" filter="fade">
                                      <p:cBhvr>
                                        <p:cTn id="23" dur="1000"/>
                                        <p:tgtEl>
                                          <p:spTgt spid="370691"/>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0692"/>
                                        </p:tgtEl>
                                        <p:attrNameLst>
                                          <p:attrName>style.visibility</p:attrName>
                                        </p:attrNameLst>
                                      </p:cBhvr>
                                      <p:to>
                                        <p:strVal val="visible"/>
                                      </p:to>
                                    </p:set>
                                    <p:animEffect transition="in" filter="fade">
                                      <p:cBhvr>
                                        <p:cTn id="31" dur="1000"/>
                                        <p:tgtEl>
                                          <p:spTgt spid="370692"/>
                                        </p:tgtEl>
                                      </p:cBhvr>
                                    </p:animEffect>
                                  </p:childTnLst>
                                </p:cTn>
                              </p:par>
                              <p:par>
                                <p:cTn id="32" presetID="10" presetClass="entr" presetSubtype="0" fill="hold" nodeType="withEffect">
                                  <p:stCondLst>
                                    <p:cond delay="0"/>
                                  </p:stCondLst>
                                  <p:childTnLst>
                                    <p:set>
                                      <p:cBhvr>
                                        <p:cTn id="33" dur="1" fill="hold">
                                          <p:stCondLst>
                                            <p:cond delay="0"/>
                                          </p:stCondLst>
                                        </p:cTn>
                                        <p:tgtEl>
                                          <p:spTgt spid="370693"/>
                                        </p:tgtEl>
                                        <p:attrNameLst>
                                          <p:attrName>style.visibility</p:attrName>
                                        </p:attrNameLst>
                                      </p:cBhvr>
                                      <p:to>
                                        <p:strVal val="visible"/>
                                      </p:to>
                                    </p:set>
                                    <p:animEffect transition="in" filter="fade">
                                      <p:cBhvr>
                                        <p:cTn id="34" dur="1000"/>
                                        <p:tgtEl>
                                          <p:spTgt spid="37069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0694"/>
                                        </p:tgtEl>
                                        <p:attrNameLst>
                                          <p:attrName>style.visibility</p:attrName>
                                        </p:attrNameLst>
                                      </p:cBhvr>
                                      <p:to>
                                        <p:strVal val="visible"/>
                                      </p:to>
                                    </p:set>
                                    <p:animEffect transition="in" filter="fade">
                                      <p:cBhvr>
                                        <p:cTn id="39" dur="1000"/>
                                        <p:tgtEl>
                                          <p:spTgt spid="3706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0695"/>
                                        </p:tgtEl>
                                        <p:attrNameLst>
                                          <p:attrName>style.visibility</p:attrName>
                                        </p:attrNameLst>
                                      </p:cBhvr>
                                      <p:to>
                                        <p:strVal val="visible"/>
                                      </p:to>
                                    </p:set>
                                    <p:animEffect transition="in" filter="fade">
                                      <p:cBhvr>
                                        <p:cTn id="44" dur="1000"/>
                                        <p:tgtEl>
                                          <p:spTgt spid="37069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0703"/>
                                        </p:tgtEl>
                                        <p:attrNameLst>
                                          <p:attrName>style.visibility</p:attrName>
                                        </p:attrNameLst>
                                      </p:cBhvr>
                                      <p:to>
                                        <p:strVal val="visible"/>
                                      </p:to>
                                    </p:set>
                                    <p:animEffect transition="in" filter="fade">
                                      <p:cBhvr>
                                        <p:cTn id="49" dur="1000"/>
                                        <p:tgtEl>
                                          <p:spTgt spid="370703"/>
                                        </p:tgtEl>
                                      </p:cBhvr>
                                    </p:animEffect>
                                  </p:childTnLst>
                                </p:cTn>
                              </p:par>
                              <p:par>
                                <p:cTn id="50" presetID="10" presetClass="entr" presetSubtype="0" fill="hold" nodeType="withEffect">
                                  <p:stCondLst>
                                    <p:cond delay="0"/>
                                  </p:stCondLst>
                                  <p:childTnLst>
                                    <p:set>
                                      <p:cBhvr>
                                        <p:cTn id="51" dur="1" fill="hold">
                                          <p:stCondLst>
                                            <p:cond delay="0"/>
                                          </p:stCondLst>
                                        </p:cTn>
                                        <p:tgtEl>
                                          <p:spTgt spid="370714"/>
                                        </p:tgtEl>
                                        <p:attrNameLst>
                                          <p:attrName>style.visibility</p:attrName>
                                        </p:attrNameLst>
                                      </p:cBhvr>
                                      <p:to>
                                        <p:strVal val="visible"/>
                                      </p:to>
                                    </p:set>
                                    <p:animEffect transition="in" filter="fade">
                                      <p:cBhvr>
                                        <p:cTn id="52" dur="1000"/>
                                        <p:tgtEl>
                                          <p:spTgt spid="3707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0711"/>
                                        </p:tgtEl>
                                        <p:attrNameLst>
                                          <p:attrName>style.visibility</p:attrName>
                                        </p:attrNameLst>
                                      </p:cBhvr>
                                      <p:to>
                                        <p:strVal val="visible"/>
                                      </p:to>
                                    </p:set>
                                    <p:animEffect transition="in" filter="fade">
                                      <p:cBhvr>
                                        <p:cTn id="57" dur="1000"/>
                                        <p:tgtEl>
                                          <p:spTgt spid="3707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70712"/>
                                        </p:tgtEl>
                                        <p:attrNameLst>
                                          <p:attrName>style.visibility</p:attrName>
                                        </p:attrNameLst>
                                      </p:cBhvr>
                                      <p:to>
                                        <p:strVal val="visible"/>
                                      </p:to>
                                    </p:set>
                                    <p:animEffect transition="in" filter="fade">
                                      <p:cBhvr>
                                        <p:cTn id="62" dur="1000"/>
                                        <p:tgtEl>
                                          <p:spTgt spid="370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70713"/>
                                        </p:tgtEl>
                                        <p:attrNameLst>
                                          <p:attrName>style.visibility</p:attrName>
                                        </p:attrNameLst>
                                      </p:cBhvr>
                                      <p:to>
                                        <p:strVal val="visible"/>
                                      </p:to>
                                    </p:set>
                                    <p:animEffect transition="in" filter="fade">
                                      <p:cBhvr>
                                        <p:cTn id="67" dur="1000"/>
                                        <p:tgtEl>
                                          <p:spTgt spid="3707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70715"/>
                                        </p:tgtEl>
                                        <p:attrNameLst>
                                          <p:attrName>style.visibility</p:attrName>
                                        </p:attrNameLst>
                                      </p:cBhvr>
                                      <p:to>
                                        <p:strVal val="visible"/>
                                      </p:to>
                                    </p:set>
                                    <p:animEffect transition="in" filter="fade">
                                      <p:cBhvr>
                                        <p:cTn id="76" dur="1000"/>
                                        <p:tgtEl>
                                          <p:spTgt spid="370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370692" grpId="0"/>
      <p:bldP spid="370696" grpId="0"/>
      <p:bldP spid="370697" grpId="0"/>
      <p:bldP spid="370703" grpId="0"/>
      <p:bldP spid="3707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500063" y="463550"/>
            <a:ext cx="4876800"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2</a:t>
            </a:r>
            <a:r>
              <a:rPr kumimoji="1" lang="zh-CN" altLang="en-US" sz="2000" b="1">
                <a:solidFill>
                  <a:srgbClr val="333399"/>
                </a:solidFill>
                <a:latin typeface="幼圆" pitchFamily="49" charset="-122"/>
                <a:ea typeface="幼圆" pitchFamily="49" charset="-122"/>
              </a:rPr>
              <a:t>）上述解的表达式是在</a:t>
            </a:r>
            <a:r>
              <a:rPr kumimoji="1" lang="zh-CN" altLang="en-US" sz="2000" b="1">
                <a:solidFill>
                  <a:srgbClr val="FF3399"/>
                </a:solidFill>
                <a:latin typeface="幼圆" pitchFamily="49" charset="-122"/>
                <a:ea typeface="幼圆" pitchFamily="49" charset="-122"/>
              </a:rPr>
              <a:t>球坐标系</a:t>
            </a:r>
            <a:r>
              <a:rPr kumimoji="1" lang="zh-CN" altLang="en-US" sz="2000" b="1">
                <a:solidFill>
                  <a:srgbClr val="333399"/>
                </a:solidFill>
                <a:latin typeface="幼圆" pitchFamily="49" charset="-122"/>
                <a:ea typeface="幼圆" pitchFamily="49" charset="-122"/>
              </a:rPr>
              <a:t>下的。</a:t>
            </a:r>
          </a:p>
        </p:txBody>
      </p:sp>
      <p:graphicFrame>
        <p:nvGraphicFramePr>
          <p:cNvPr id="371715" name="Object 3"/>
          <p:cNvGraphicFramePr>
            <a:graphicFrameLocks noChangeAspect="1"/>
          </p:cNvGraphicFramePr>
          <p:nvPr/>
        </p:nvGraphicFramePr>
        <p:xfrm>
          <a:off x="915988" y="1044575"/>
          <a:ext cx="3392487" cy="1444625"/>
        </p:xfrm>
        <a:graphic>
          <a:graphicData uri="http://schemas.openxmlformats.org/presentationml/2006/ole">
            <p:oleObj spid="_x0000_s32770" name="Equation" r:id="rId3" imgW="2145960" imgH="914400" progId="Equation.DSMT4">
              <p:embed/>
            </p:oleObj>
          </a:graphicData>
        </a:graphic>
      </p:graphicFrame>
      <p:graphicFrame>
        <p:nvGraphicFramePr>
          <p:cNvPr id="371716" name="Object 4"/>
          <p:cNvGraphicFramePr>
            <a:graphicFrameLocks noChangeAspect="1"/>
          </p:cNvGraphicFramePr>
          <p:nvPr/>
        </p:nvGraphicFramePr>
        <p:xfrm>
          <a:off x="4451350" y="1201738"/>
          <a:ext cx="3629025" cy="1296987"/>
        </p:xfrm>
        <a:graphic>
          <a:graphicData uri="http://schemas.openxmlformats.org/presentationml/2006/ole">
            <p:oleObj spid="_x0000_s32771" name="Equation" r:id="rId4" imgW="1917360" imgH="685800" progId="Equation.DSMT4">
              <p:embed/>
            </p:oleObj>
          </a:graphicData>
        </a:graphic>
      </p:graphicFrame>
      <p:graphicFrame>
        <p:nvGraphicFramePr>
          <p:cNvPr id="371717" name="Object 5"/>
          <p:cNvGraphicFramePr>
            <a:graphicFrameLocks noChangeAspect="1"/>
          </p:cNvGraphicFramePr>
          <p:nvPr/>
        </p:nvGraphicFramePr>
        <p:xfrm>
          <a:off x="663575" y="2706688"/>
          <a:ext cx="2647950" cy="1182687"/>
        </p:xfrm>
        <a:graphic>
          <a:graphicData uri="http://schemas.openxmlformats.org/presentationml/2006/ole">
            <p:oleObj spid="_x0000_s32772" name="Equation" r:id="rId5" imgW="1536480" imgH="685800" progId="Equation.DSMT4">
              <p:embed/>
            </p:oleObj>
          </a:graphicData>
        </a:graphic>
      </p:graphicFrame>
      <p:sp>
        <p:nvSpPr>
          <p:cNvPr id="371718" name="Text Box 6"/>
          <p:cNvSpPr txBox="1">
            <a:spLocks noChangeArrowheads="1"/>
          </p:cNvSpPr>
          <p:nvPr/>
        </p:nvSpPr>
        <p:spPr bwMode="auto">
          <a:xfrm>
            <a:off x="790575" y="4183063"/>
            <a:ext cx="4876800" cy="4603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200" b="1">
                <a:solidFill>
                  <a:srgbClr val="333399"/>
                </a:solidFill>
                <a:latin typeface="幼圆" pitchFamily="49" charset="-122"/>
                <a:ea typeface="幼圆" pitchFamily="49" charset="-122"/>
              </a:rPr>
              <a:t>3</a:t>
            </a:r>
            <a:r>
              <a:rPr kumimoji="1" lang="zh-CN" altLang="en-US" sz="2200" b="1">
                <a:solidFill>
                  <a:srgbClr val="333399"/>
                </a:solidFill>
                <a:latin typeface="幼圆" pitchFamily="49" charset="-122"/>
                <a:ea typeface="幼圆" pitchFamily="49" charset="-122"/>
              </a:rPr>
              <a:t>）</a:t>
            </a:r>
          </a:p>
        </p:txBody>
      </p:sp>
      <p:graphicFrame>
        <p:nvGraphicFramePr>
          <p:cNvPr id="371719" name="Object 7"/>
          <p:cNvGraphicFramePr>
            <a:graphicFrameLocks noChangeAspect="1"/>
          </p:cNvGraphicFramePr>
          <p:nvPr/>
        </p:nvGraphicFramePr>
        <p:xfrm>
          <a:off x="1382713" y="4275138"/>
          <a:ext cx="3148012" cy="1482725"/>
        </p:xfrm>
        <a:graphic>
          <a:graphicData uri="http://schemas.openxmlformats.org/presentationml/2006/ole">
            <p:oleObj spid="_x0000_s32773" name="Equation" r:id="rId6" imgW="1942920" imgH="914400" progId="Equation.DSMT4">
              <p:embed/>
            </p:oleObj>
          </a:graphicData>
        </a:graphic>
      </p:graphicFrame>
      <p:graphicFrame>
        <p:nvGraphicFramePr>
          <p:cNvPr id="367625" name="Object 9"/>
          <p:cNvGraphicFramePr>
            <a:graphicFrameLocks noChangeAspect="1"/>
          </p:cNvGraphicFramePr>
          <p:nvPr/>
        </p:nvGraphicFramePr>
        <p:xfrm>
          <a:off x="4046538" y="3016250"/>
          <a:ext cx="4522787" cy="550863"/>
        </p:xfrm>
        <a:graphic>
          <a:graphicData uri="http://schemas.openxmlformats.org/presentationml/2006/ole">
            <p:oleObj spid="_x0000_s32774" name="Equation" r:id="rId7" imgW="3644640" imgH="444240" progId="Equation.DSMT4">
              <p:embed/>
            </p:oleObj>
          </a:graphicData>
        </a:graphic>
      </p:graphicFrame>
      <p:graphicFrame>
        <p:nvGraphicFramePr>
          <p:cNvPr id="374787" name="Object 17"/>
          <p:cNvGraphicFramePr>
            <a:graphicFrameLocks noChangeAspect="1"/>
          </p:cNvGraphicFramePr>
          <p:nvPr/>
        </p:nvGraphicFramePr>
        <p:xfrm>
          <a:off x="4975225" y="4392613"/>
          <a:ext cx="3132138" cy="1277937"/>
        </p:xfrm>
        <a:graphic>
          <a:graphicData uri="http://schemas.openxmlformats.org/presentationml/2006/ole">
            <p:oleObj spid="_x0000_s32775" name="Equation" r:id="rId8" imgW="2247840" imgH="9651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1714"/>
                                        </p:tgtEl>
                                        <p:attrNameLst>
                                          <p:attrName>style.visibility</p:attrName>
                                        </p:attrNameLst>
                                      </p:cBhvr>
                                      <p:to>
                                        <p:strVal val="visible"/>
                                      </p:to>
                                    </p:set>
                                    <p:animEffect transition="in" filter="fade">
                                      <p:cBhvr>
                                        <p:cTn id="7" dur="1000"/>
                                        <p:tgtEl>
                                          <p:spTgt spid="3717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1715"/>
                                        </p:tgtEl>
                                        <p:attrNameLst>
                                          <p:attrName>style.visibility</p:attrName>
                                        </p:attrNameLst>
                                      </p:cBhvr>
                                      <p:to>
                                        <p:strVal val="visible"/>
                                      </p:to>
                                    </p:set>
                                    <p:animEffect transition="in" filter="fade">
                                      <p:cBhvr>
                                        <p:cTn id="12" dur="1000"/>
                                        <p:tgtEl>
                                          <p:spTgt spid="3717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716"/>
                                        </p:tgtEl>
                                        <p:attrNameLst>
                                          <p:attrName>style.visibility</p:attrName>
                                        </p:attrNameLst>
                                      </p:cBhvr>
                                      <p:to>
                                        <p:strVal val="visible"/>
                                      </p:to>
                                    </p:set>
                                    <p:animEffect transition="in" filter="fade">
                                      <p:cBhvr>
                                        <p:cTn id="17" dur="1000"/>
                                        <p:tgtEl>
                                          <p:spTgt spid="3717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1717"/>
                                        </p:tgtEl>
                                        <p:attrNameLst>
                                          <p:attrName>style.visibility</p:attrName>
                                        </p:attrNameLst>
                                      </p:cBhvr>
                                      <p:to>
                                        <p:strVal val="visible"/>
                                      </p:to>
                                    </p:set>
                                    <p:animEffect transition="in" filter="fade">
                                      <p:cBhvr>
                                        <p:cTn id="22" dur="1000"/>
                                        <p:tgtEl>
                                          <p:spTgt spid="3717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1718"/>
                                        </p:tgtEl>
                                        <p:attrNameLst>
                                          <p:attrName>style.visibility</p:attrName>
                                        </p:attrNameLst>
                                      </p:cBhvr>
                                      <p:to>
                                        <p:strVal val="visible"/>
                                      </p:to>
                                    </p:set>
                                    <p:animEffect transition="in" filter="fade">
                                      <p:cBhvr>
                                        <p:cTn id="27" dur="1000"/>
                                        <p:tgtEl>
                                          <p:spTgt spid="371718"/>
                                        </p:tgtEl>
                                      </p:cBhvr>
                                    </p:animEffect>
                                  </p:childTnLst>
                                </p:cTn>
                              </p:par>
                              <p:par>
                                <p:cTn id="28" presetID="10" presetClass="entr" presetSubtype="0" fill="hold" nodeType="withEffect">
                                  <p:stCondLst>
                                    <p:cond delay="0"/>
                                  </p:stCondLst>
                                  <p:childTnLst>
                                    <p:set>
                                      <p:cBhvr>
                                        <p:cTn id="29" dur="1" fill="hold">
                                          <p:stCondLst>
                                            <p:cond delay="0"/>
                                          </p:stCondLst>
                                        </p:cTn>
                                        <p:tgtEl>
                                          <p:spTgt spid="371719"/>
                                        </p:tgtEl>
                                        <p:attrNameLst>
                                          <p:attrName>style.visibility</p:attrName>
                                        </p:attrNameLst>
                                      </p:cBhvr>
                                      <p:to>
                                        <p:strVal val="visible"/>
                                      </p:to>
                                    </p:set>
                                    <p:animEffect transition="in" filter="fade">
                                      <p:cBhvr>
                                        <p:cTn id="30" dur="1000"/>
                                        <p:tgtEl>
                                          <p:spTgt spid="371719"/>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367625"/>
                                        </p:tgtEl>
                                        <p:attrNameLst>
                                          <p:attrName>style.visibility</p:attrName>
                                        </p:attrNameLst>
                                      </p:cBhvr>
                                      <p:to>
                                        <p:strVal val="visible"/>
                                      </p:to>
                                    </p:set>
                                    <p:animEffect transition="in" filter="fade">
                                      <p:cBhvr>
                                        <p:cTn id="34" dur="1000"/>
                                        <p:tgtEl>
                                          <p:spTgt spid="367625"/>
                                        </p:tgtEl>
                                      </p:cBhvr>
                                    </p:animEffect>
                                  </p:childTnLst>
                                </p:cTn>
                              </p:par>
                              <p:par>
                                <p:cTn id="35" presetID="10" presetClass="entr" presetSubtype="0" fill="hold" nodeType="withEffect">
                                  <p:stCondLst>
                                    <p:cond delay="0"/>
                                  </p:stCondLst>
                                  <p:childTnLst>
                                    <p:set>
                                      <p:cBhvr>
                                        <p:cTn id="36" dur="1" fill="hold">
                                          <p:stCondLst>
                                            <p:cond delay="0"/>
                                          </p:stCondLst>
                                        </p:cTn>
                                        <p:tgtEl>
                                          <p:spTgt spid="374787"/>
                                        </p:tgtEl>
                                        <p:attrNameLst>
                                          <p:attrName>style.visibility</p:attrName>
                                        </p:attrNameLst>
                                      </p:cBhvr>
                                      <p:to>
                                        <p:strVal val="visible"/>
                                      </p:to>
                                    </p:set>
                                    <p:animEffect transition="in" filter="fade">
                                      <p:cBhvr>
                                        <p:cTn id="37" dur="1000"/>
                                        <p:tgtEl>
                                          <p:spTgt spid="374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p:bldP spid="3717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圆角矩形 7"/>
          <p:cNvPicPr>
            <a:picLocks noChangeArrowheads="1"/>
          </p:cNvPicPr>
          <p:nvPr/>
        </p:nvPicPr>
        <p:blipFill>
          <a:blip r:embed="rId3"/>
          <a:srcRect/>
          <a:stretch>
            <a:fillRect/>
          </a:stretch>
        </p:blipFill>
        <p:spPr bwMode="auto">
          <a:xfrm>
            <a:off x="568325" y="3000375"/>
            <a:ext cx="4643438" cy="1160463"/>
          </a:xfrm>
          <a:prstGeom prst="rect">
            <a:avLst/>
          </a:prstGeom>
          <a:noFill/>
          <a:ln w="9525">
            <a:noFill/>
            <a:miter lim="800000"/>
            <a:headEnd/>
            <a:tailEnd/>
          </a:ln>
        </p:spPr>
      </p:pic>
      <p:sp>
        <p:nvSpPr>
          <p:cNvPr id="372738" name="Rectangle 2"/>
          <p:cNvSpPr>
            <a:spLocks noChangeArrowheads="1"/>
          </p:cNvSpPr>
          <p:nvPr/>
        </p:nvSpPr>
        <p:spPr bwMode="auto">
          <a:xfrm>
            <a:off x="234950" y="473075"/>
            <a:ext cx="7086600" cy="685800"/>
          </a:xfrm>
          <a:prstGeom prst="rect">
            <a:avLst/>
          </a:prstGeom>
          <a:noFill/>
          <a:ln w="57150" cmpd="thinThick">
            <a:noFill/>
            <a:miter lim="800000"/>
            <a:headEnd/>
            <a:tailEnd/>
          </a:ln>
        </p:spPr>
        <p:txBody>
          <a:bodyPr/>
          <a:lstStyle/>
          <a:p>
            <a:r>
              <a:rPr lang="en-US" altLang="zh-CN" b="1">
                <a:solidFill>
                  <a:srgbClr val="002060"/>
                </a:solidFill>
                <a:latin typeface="Arial" charset="0"/>
                <a:ea typeface="黑体" pitchFamily="49" charset="-122"/>
              </a:rPr>
              <a:t>2.3  </a:t>
            </a:r>
            <a:r>
              <a:rPr lang="zh-CN" altLang="en-US" b="1">
                <a:solidFill>
                  <a:srgbClr val="002060"/>
                </a:solidFill>
                <a:latin typeface="Arial" charset="0"/>
                <a:ea typeface="黑体" pitchFamily="49" charset="-122"/>
              </a:rPr>
              <a:t>真空中恒定磁场的基本规律</a:t>
            </a:r>
          </a:p>
        </p:txBody>
      </p:sp>
      <p:sp>
        <p:nvSpPr>
          <p:cNvPr id="372740" name="Text Box 4"/>
          <p:cNvSpPr txBox="1">
            <a:spLocks noChangeArrowheads="1"/>
          </p:cNvSpPr>
          <p:nvPr/>
        </p:nvSpPr>
        <p:spPr bwMode="auto">
          <a:xfrm>
            <a:off x="396875" y="1144588"/>
            <a:ext cx="9001125" cy="461665"/>
          </a:xfrm>
          <a:prstGeom prst="rect">
            <a:avLst/>
          </a:prstGeom>
          <a:noFill/>
          <a:ln w="9525">
            <a:noFill/>
            <a:miter lim="800000"/>
            <a:headEnd/>
            <a:tailEnd/>
          </a:ln>
        </p:spPr>
        <p:txBody>
          <a:bodyPr wrap="square">
            <a:spAutoFit/>
          </a:bodyPr>
          <a:lstStyle/>
          <a:p>
            <a:pPr>
              <a:spcBef>
                <a:spcPct val="50000"/>
              </a:spcBef>
            </a:pPr>
            <a:r>
              <a:rPr lang="en-US" altLang="zh-CN" sz="2400" b="1" dirty="0">
                <a:solidFill>
                  <a:srgbClr val="0000CC"/>
                </a:solidFill>
                <a:ea typeface="黑体" pitchFamily="49" charset="-122"/>
              </a:rPr>
              <a:t>2.3.1  </a:t>
            </a:r>
            <a:r>
              <a:rPr lang="zh-CN" altLang="en-US" sz="2400" b="1" dirty="0">
                <a:solidFill>
                  <a:srgbClr val="0000CC"/>
                </a:solidFill>
                <a:ea typeface="黑体" pitchFamily="49" charset="-122"/>
              </a:rPr>
              <a:t>安培力定律    </a:t>
            </a:r>
            <a:r>
              <a:rPr lang="zh-CN" altLang="en-US" sz="2400" b="1" dirty="0" smtClean="0">
                <a:solidFill>
                  <a:srgbClr val="0000CC"/>
                </a:solidFill>
                <a:ea typeface="黑体" pitchFamily="49" charset="-122"/>
              </a:rPr>
              <a:t>磁感应强度</a:t>
            </a:r>
            <a:r>
              <a:rPr lang="zh-CN" altLang="en-US" sz="2100" b="1" dirty="0" smtClean="0">
                <a:solidFill>
                  <a:srgbClr val="0000CC"/>
                </a:solidFill>
                <a:ea typeface="黑体" pitchFamily="49" charset="-122"/>
              </a:rPr>
              <a:t>（</a:t>
            </a:r>
            <a:r>
              <a:rPr lang="en-US" altLang="zh-CN" sz="2100" b="1" dirty="0" smtClean="0">
                <a:solidFill>
                  <a:srgbClr val="0000CC"/>
                </a:solidFill>
                <a:ea typeface="黑体" pitchFamily="49" charset="-122"/>
              </a:rPr>
              <a:t>magnetic flux density</a:t>
            </a:r>
            <a:r>
              <a:rPr lang="zh-CN" altLang="en-US" sz="2100" b="1" dirty="0" smtClean="0">
                <a:solidFill>
                  <a:srgbClr val="0000CC"/>
                </a:solidFill>
                <a:ea typeface="黑体" pitchFamily="49" charset="-122"/>
              </a:rPr>
              <a:t>，磁通密度）</a:t>
            </a:r>
            <a:endParaRPr lang="zh-CN" altLang="en-US" sz="2100" b="1" dirty="0">
              <a:solidFill>
                <a:srgbClr val="0000CC"/>
              </a:solidFill>
              <a:ea typeface="黑体" pitchFamily="49" charset="-122"/>
            </a:endParaRPr>
          </a:p>
        </p:txBody>
      </p:sp>
      <p:sp>
        <p:nvSpPr>
          <p:cNvPr id="372741" name="Text Box 5"/>
          <p:cNvSpPr txBox="1">
            <a:spLocks noChangeArrowheads="1"/>
          </p:cNvSpPr>
          <p:nvPr/>
        </p:nvSpPr>
        <p:spPr bwMode="auto">
          <a:xfrm>
            <a:off x="611188" y="1727200"/>
            <a:ext cx="8196262" cy="1230313"/>
          </a:xfrm>
          <a:prstGeom prst="rect">
            <a:avLst/>
          </a:prstGeom>
          <a:noFill/>
          <a:ln w="9525">
            <a:noFill/>
            <a:miter lim="800000"/>
            <a:headEnd/>
            <a:tailEnd/>
          </a:ln>
        </p:spPr>
        <p:txBody>
          <a:bodyPr>
            <a:spAutoFit/>
          </a:bodyPr>
          <a:lstStyle/>
          <a:p>
            <a:pPr algn="just">
              <a:lnSpc>
                <a:spcPct val="110000"/>
              </a:lnSpc>
              <a:spcBef>
                <a:spcPct val="40000"/>
              </a:spcBef>
              <a:buFontTx/>
              <a:buBlip>
                <a:blip r:embed="rId4"/>
              </a:buBlip>
            </a:pPr>
            <a:r>
              <a:rPr kumimoji="1" lang="en-US" altLang="zh-CN" sz="2000" b="1" dirty="0">
                <a:solidFill>
                  <a:srgbClr val="0000CC"/>
                </a:solidFill>
                <a:latin typeface="幼圆" pitchFamily="49" charset="-122"/>
                <a:ea typeface="幼圆" pitchFamily="49" charset="-122"/>
              </a:rPr>
              <a:t>  </a:t>
            </a:r>
            <a:r>
              <a:rPr kumimoji="1" lang="zh-CN" altLang="en-US" sz="2000" b="1" dirty="0">
                <a:solidFill>
                  <a:srgbClr val="FF0000"/>
                </a:solidFill>
                <a:latin typeface="幼圆" pitchFamily="49" charset="-122"/>
                <a:ea typeface="幼圆" pitchFamily="49" charset="-122"/>
              </a:rPr>
              <a:t>安培力定律</a:t>
            </a:r>
          </a:p>
          <a:p>
            <a:pPr algn="just">
              <a:lnSpc>
                <a:spcPct val="110000"/>
              </a:lnSpc>
              <a:spcBef>
                <a:spcPct val="40000"/>
              </a:spcBef>
            </a:pPr>
            <a:r>
              <a:rPr kumimoji="1" lang="zh-CN" altLang="en-US" sz="2000" b="1" dirty="0">
                <a:solidFill>
                  <a:srgbClr val="0000CC"/>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安培力定律揭示了两个恒定电流</a:t>
            </a:r>
            <a:r>
              <a:rPr kumimoji="1" lang="zh-CN" altLang="en-US" sz="2000" b="1" dirty="0">
                <a:solidFill>
                  <a:srgbClr val="FF0000"/>
                </a:solidFill>
                <a:latin typeface="幼圆" pitchFamily="49" charset="-122"/>
                <a:ea typeface="幼圆" pitchFamily="49" charset="-122"/>
              </a:rPr>
              <a:t>回路</a:t>
            </a:r>
            <a:r>
              <a:rPr kumimoji="1" lang="zh-CN" altLang="en-US" sz="2000" b="1" dirty="0">
                <a:solidFill>
                  <a:srgbClr val="002060"/>
                </a:solidFill>
                <a:latin typeface="幼圆" pitchFamily="49" charset="-122"/>
                <a:ea typeface="幼圆" pitchFamily="49" charset="-122"/>
              </a:rPr>
              <a:t>之间相互作用力的规律，其数学表达式为（</a:t>
            </a:r>
            <a:r>
              <a:rPr kumimoji="1" lang="en-US" altLang="zh-CN" sz="2000" b="1" dirty="0">
                <a:solidFill>
                  <a:srgbClr val="002060"/>
                </a:solidFill>
                <a:latin typeface="幼圆" pitchFamily="49" charset="-122"/>
                <a:ea typeface="幼圆" pitchFamily="49" charset="-122"/>
              </a:rPr>
              <a:t>C</a:t>
            </a:r>
            <a:r>
              <a:rPr kumimoji="1" lang="en-US" altLang="zh-CN" sz="2000" b="1" baseline="-25000" dirty="0">
                <a:solidFill>
                  <a:srgbClr val="002060"/>
                </a:solidFill>
                <a:latin typeface="幼圆" pitchFamily="49" charset="-122"/>
                <a:ea typeface="幼圆" pitchFamily="49" charset="-122"/>
              </a:rPr>
              <a:t>1</a:t>
            </a:r>
            <a:r>
              <a:rPr kumimoji="1" lang="zh-CN" altLang="en-US" sz="2000" b="1" dirty="0">
                <a:solidFill>
                  <a:srgbClr val="002060"/>
                </a:solidFill>
                <a:latin typeface="幼圆" pitchFamily="49" charset="-122"/>
                <a:ea typeface="幼圆" pitchFamily="49" charset="-122"/>
              </a:rPr>
              <a:t>对</a:t>
            </a:r>
            <a:r>
              <a:rPr kumimoji="1" lang="en-US" altLang="zh-CN" sz="2000" b="1" dirty="0">
                <a:solidFill>
                  <a:srgbClr val="002060"/>
                </a:solidFill>
                <a:latin typeface="幼圆" pitchFamily="49" charset="-122"/>
                <a:ea typeface="幼圆" pitchFamily="49" charset="-122"/>
              </a:rPr>
              <a:t>C</a:t>
            </a:r>
            <a:r>
              <a:rPr kumimoji="1" lang="en-US" altLang="zh-CN" sz="2000" b="1" baseline="-25000" dirty="0">
                <a:solidFill>
                  <a:srgbClr val="002060"/>
                </a:solidFill>
                <a:latin typeface="幼圆" pitchFamily="49" charset="-122"/>
                <a:ea typeface="幼圆" pitchFamily="49" charset="-122"/>
              </a:rPr>
              <a:t>2</a:t>
            </a:r>
            <a:r>
              <a:rPr kumimoji="1" lang="zh-CN" altLang="en-US" sz="2000" b="1" dirty="0">
                <a:solidFill>
                  <a:srgbClr val="002060"/>
                </a:solidFill>
                <a:latin typeface="幼圆" pitchFamily="49" charset="-122"/>
                <a:ea typeface="幼圆" pitchFamily="49" charset="-122"/>
              </a:rPr>
              <a:t>的作用力）</a:t>
            </a:r>
            <a:r>
              <a:rPr kumimoji="1" lang="en-US" altLang="zh-CN" sz="2000" b="1" dirty="0">
                <a:solidFill>
                  <a:srgbClr val="002060"/>
                </a:solidFill>
                <a:latin typeface="幼圆" pitchFamily="49" charset="-122"/>
                <a:ea typeface="幼圆" pitchFamily="49" charset="-122"/>
              </a:rPr>
              <a:t>:</a:t>
            </a:r>
          </a:p>
        </p:txBody>
      </p:sp>
      <p:sp>
        <p:nvSpPr>
          <p:cNvPr id="33800" name="Text Box 9"/>
          <p:cNvSpPr txBox="1">
            <a:spLocks noChangeArrowheads="1"/>
          </p:cNvSpPr>
          <p:nvPr/>
        </p:nvSpPr>
        <p:spPr bwMode="auto">
          <a:xfrm>
            <a:off x="2862263" y="4621213"/>
            <a:ext cx="3124200" cy="330200"/>
          </a:xfrm>
          <a:prstGeom prst="rect">
            <a:avLst/>
          </a:prstGeom>
          <a:noFill/>
          <a:ln w="9525">
            <a:noFill/>
            <a:miter lim="800000"/>
            <a:headEnd/>
            <a:tailEnd/>
          </a:ln>
        </p:spPr>
        <p:txBody>
          <a:bodyPr lIns="18000" tIns="10800" rIns="18000" bIns="10800">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为真空中的磁导率。</a:t>
            </a:r>
          </a:p>
        </p:txBody>
      </p:sp>
      <p:graphicFrame>
        <p:nvGraphicFramePr>
          <p:cNvPr id="33794" name="Object 10"/>
          <p:cNvGraphicFramePr>
            <a:graphicFrameLocks noChangeAspect="1"/>
          </p:cNvGraphicFramePr>
          <p:nvPr/>
        </p:nvGraphicFramePr>
        <p:xfrm>
          <a:off x="709613" y="4586288"/>
          <a:ext cx="2063750" cy="422275"/>
        </p:xfrm>
        <a:graphic>
          <a:graphicData uri="http://schemas.openxmlformats.org/presentationml/2006/ole">
            <p:oleObj spid="_x0000_s33794" name="Equation" r:id="rId5" imgW="1180800" imgH="241200" progId="Equation.DSMT4">
              <p:embed/>
            </p:oleObj>
          </a:graphicData>
        </a:graphic>
      </p:graphicFrame>
      <p:graphicFrame>
        <p:nvGraphicFramePr>
          <p:cNvPr id="372747" name="Object 11"/>
          <p:cNvGraphicFramePr>
            <a:graphicFrameLocks noChangeAspect="1"/>
          </p:cNvGraphicFramePr>
          <p:nvPr/>
        </p:nvGraphicFramePr>
        <p:xfrm>
          <a:off x="773113" y="3065463"/>
          <a:ext cx="4302125" cy="887412"/>
        </p:xfrm>
        <a:graphic>
          <a:graphicData uri="http://schemas.openxmlformats.org/presentationml/2006/ole">
            <p:oleObj spid="_x0000_s33795" name="Equation" r:id="rId6" imgW="2120760" imgH="457200" progId="Equation.DSMT4">
              <p:embed/>
            </p:oleObj>
          </a:graphicData>
        </a:graphic>
      </p:graphicFrame>
      <p:pic>
        <p:nvPicPr>
          <p:cNvPr id="33801" name="Picture 37"/>
          <p:cNvPicPr>
            <a:picLocks noChangeAspect="1" noChangeArrowheads="1"/>
          </p:cNvPicPr>
          <p:nvPr/>
        </p:nvPicPr>
        <p:blipFill>
          <a:blip r:embed="rId7"/>
          <a:srcRect/>
          <a:stretch>
            <a:fillRect/>
          </a:stretch>
        </p:blipFill>
        <p:spPr bwMode="auto">
          <a:xfrm>
            <a:off x="5673725" y="2833688"/>
            <a:ext cx="2938463" cy="2481262"/>
          </a:xfrm>
          <a:prstGeom prst="rect">
            <a:avLst/>
          </a:prstGeom>
          <a:noFill/>
          <a:ln w="9525">
            <a:noFill/>
            <a:miter lim="800000"/>
            <a:headEnd/>
            <a:tailEnd/>
          </a:ln>
        </p:spPr>
      </p:pic>
      <p:sp>
        <p:nvSpPr>
          <p:cNvPr id="33802" name="Rectangle 38"/>
          <p:cNvSpPr>
            <a:spLocks noChangeArrowheads="1"/>
          </p:cNvSpPr>
          <p:nvPr/>
        </p:nvSpPr>
        <p:spPr bwMode="auto">
          <a:xfrm>
            <a:off x="530225" y="5189538"/>
            <a:ext cx="8118475" cy="709612"/>
          </a:xfrm>
          <a:prstGeom prst="rect">
            <a:avLst/>
          </a:prstGeom>
          <a:noFill/>
          <a:ln w="9525">
            <a:noFill/>
            <a:miter lim="800000"/>
            <a:headEnd/>
            <a:tailEnd/>
          </a:ln>
        </p:spPr>
        <p:txBody>
          <a:bodyPr wrap="square" lIns="90000" tIns="46800" rIns="90000" bIns="46800">
            <a:spAutoFit/>
          </a:bodyPr>
          <a:lstStyle/>
          <a:p>
            <a:r>
              <a:rPr kumimoji="1" lang="en-US" altLang="zh-CN" sz="2000" b="1" dirty="0">
                <a:solidFill>
                  <a:srgbClr val="002060"/>
                </a:solidFill>
                <a:ea typeface="幼圆" pitchFamily="49" charset="-122"/>
              </a:rPr>
              <a:t>    </a:t>
            </a:r>
            <a:r>
              <a:rPr kumimoji="1" lang="zh-CN" altLang="en-US" sz="2000" b="1" dirty="0">
                <a:solidFill>
                  <a:srgbClr val="002060"/>
                </a:solidFill>
                <a:ea typeface="幼圆" pitchFamily="49" charset="-122"/>
              </a:rPr>
              <a:t>安培力定律描述了两电流元之间的相互作用同</a:t>
            </a:r>
            <a:r>
              <a:rPr kumimoji="1" lang="zh-CN" altLang="en-US" sz="2000" b="1" dirty="0">
                <a:solidFill>
                  <a:srgbClr val="FF3399"/>
                </a:solidFill>
                <a:ea typeface="幼圆" pitchFamily="49" charset="-122"/>
              </a:rPr>
              <a:t>两电流元的大小、间距以及相对取向</a:t>
            </a:r>
            <a:r>
              <a:rPr kumimoji="1" lang="zh-CN" altLang="en-US" sz="2000" b="1" dirty="0">
                <a:solidFill>
                  <a:srgbClr val="002060"/>
                </a:solidFill>
                <a:ea typeface="幼圆" pitchFamily="49" charset="-122"/>
              </a:rPr>
              <a:t>之间的关系。</a:t>
            </a:r>
          </a:p>
        </p:txBody>
      </p:sp>
      <p:sp>
        <p:nvSpPr>
          <p:cNvPr id="33803" name="矩形 11"/>
          <p:cNvSpPr>
            <a:spLocks noChangeArrowheads="1"/>
          </p:cNvSpPr>
          <p:nvPr/>
        </p:nvSpPr>
        <p:spPr bwMode="auto">
          <a:xfrm>
            <a:off x="466725" y="4111625"/>
            <a:ext cx="958850" cy="400050"/>
          </a:xfrm>
          <a:prstGeom prst="rect">
            <a:avLst/>
          </a:prstGeom>
          <a:noFill/>
          <a:ln w="9525">
            <a:noFill/>
            <a:miter lim="800000"/>
            <a:headEnd/>
            <a:tailEnd/>
          </a:ln>
        </p:spPr>
        <p:txBody>
          <a:bodyPr wrap="none">
            <a:spAutoFit/>
          </a:bodyPr>
          <a:lstStyle/>
          <a:p>
            <a:r>
              <a:rPr kumimoji="1" lang="zh-CN" altLang="en-US" sz="2000" b="1">
                <a:solidFill>
                  <a:srgbClr val="002060"/>
                </a:solidFill>
                <a:latin typeface="幼圆" pitchFamily="49" charset="-122"/>
                <a:ea typeface="幼圆" pitchFamily="49" charset="-122"/>
              </a:rPr>
              <a:t>其中：</a:t>
            </a:r>
            <a:endParaRPr lang="zh-CN" altLang="en-US" sz="2000">
              <a:solidFill>
                <a:srgbClr val="002060"/>
              </a:solidFill>
              <a:ea typeface="黑体" pitchFamily="49" charset="-122"/>
            </a:endParaRPr>
          </a:p>
        </p:txBody>
      </p:sp>
      <p:graphicFrame>
        <p:nvGraphicFramePr>
          <p:cNvPr id="2" name="Object 4"/>
          <p:cNvGraphicFramePr>
            <a:graphicFrameLocks noChangeAspect="1"/>
          </p:cNvGraphicFramePr>
          <p:nvPr/>
        </p:nvGraphicFramePr>
        <p:xfrm>
          <a:off x="3443288" y="5886450"/>
          <a:ext cx="1458912" cy="522288"/>
        </p:xfrm>
        <a:graphic>
          <a:graphicData uri="http://schemas.openxmlformats.org/presentationml/2006/ole">
            <p:oleObj spid="_x0000_s33796" name="Equation" r:id="rId8" imgW="67284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blinds(horizontal)">
                                      <p:cBhvr>
                                        <p:cTn id="7" dur="500"/>
                                        <p:tgtEl>
                                          <p:spTgt spid="33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p:cNvSpPr txBox="1">
            <a:spLocks noChangeArrowheads="1"/>
          </p:cNvSpPr>
          <p:nvPr/>
        </p:nvSpPr>
        <p:spPr bwMode="auto">
          <a:xfrm>
            <a:off x="400050" y="1220788"/>
            <a:ext cx="8382000" cy="4538662"/>
          </a:xfrm>
          <a:prstGeom prst="rect">
            <a:avLst/>
          </a:prstGeom>
          <a:noFill/>
          <a:ln w="9525">
            <a:noFill/>
            <a:miter lim="800000"/>
            <a:headEnd/>
            <a:tailEnd/>
          </a:ln>
        </p:spPr>
        <p:txBody>
          <a:bodyPr>
            <a:spAutoFit/>
          </a:bodyPr>
          <a:lstStyle/>
          <a:p>
            <a:pPr algn="just">
              <a:lnSpc>
                <a:spcPct val="150000"/>
              </a:lnSpc>
              <a:spcBef>
                <a:spcPct val="50000"/>
              </a:spcBef>
              <a:buFontTx/>
              <a:buBlip>
                <a:blip r:embed="rId2"/>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自然界中最小的带电粒子是电子（负）和质子（正）。</a:t>
            </a:r>
          </a:p>
          <a:p>
            <a:pPr>
              <a:lnSpc>
                <a:spcPct val="150000"/>
              </a:lnSpc>
              <a:spcBef>
                <a:spcPct val="50000"/>
              </a:spcBef>
              <a:buFontTx/>
              <a:buBlip>
                <a:blip r:embed="rId2"/>
              </a:buBlip>
            </a:pPr>
            <a:r>
              <a:rPr kumimoji="1" lang="zh-CN" altLang="en-US" sz="2000" b="1" dirty="0">
                <a:solidFill>
                  <a:srgbClr val="000099"/>
                </a:solidFill>
                <a:latin typeface="幼圆" pitchFamily="49" charset="-122"/>
                <a:ea typeface="幼圆" pitchFamily="49" charset="-122"/>
              </a:rPr>
              <a:t> 基本电荷量值：</a:t>
            </a:r>
            <a:r>
              <a:rPr kumimoji="1" lang="en-US" altLang="zh-CN" sz="2000" b="1" i="1" dirty="0">
                <a:solidFill>
                  <a:srgbClr val="000099"/>
                </a:solidFill>
                <a:latin typeface="幼圆" pitchFamily="49" charset="-122"/>
                <a:ea typeface="幼圆" pitchFamily="49" charset="-122"/>
              </a:rPr>
              <a:t>e </a:t>
            </a:r>
            <a:r>
              <a:rPr kumimoji="1" lang="en-US" altLang="zh-CN" sz="2000" b="1" dirty="0">
                <a:solidFill>
                  <a:srgbClr val="000099"/>
                </a:solidFill>
                <a:latin typeface="幼圆" pitchFamily="49" charset="-122"/>
                <a:ea typeface="幼圆" pitchFamily="49" charset="-122"/>
                <a:sym typeface="Symbol" pitchFamily="18" charset="2"/>
              </a:rPr>
              <a:t></a:t>
            </a:r>
            <a:r>
              <a:rPr kumimoji="1" lang="en-US" altLang="zh-CN" sz="2000" b="1" dirty="0">
                <a:solidFill>
                  <a:srgbClr val="000099"/>
                </a:solidFill>
                <a:latin typeface="幼圆" pitchFamily="49" charset="-122"/>
                <a:ea typeface="幼圆" pitchFamily="49" charset="-122"/>
              </a:rPr>
              <a:t>1.60217653(14) ×10</a:t>
            </a:r>
            <a:r>
              <a:rPr kumimoji="1" lang="en-US" altLang="zh-CN" sz="2000" b="1" baseline="30000" dirty="0">
                <a:solidFill>
                  <a:srgbClr val="000099"/>
                </a:solidFill>
                <a:latin typeface="幼圆" pitchFamily="49" charset="-122"/>
                <a:ea typeface="幼圆" pitchFamily="49" charset="-122"/>
              </a:rPr>
              <a:t>-19</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单位：</a:t>
            </a:r>
            <a:r>
              <a:rPr kumimoji="1" lang="en-US" altLang="zh-CN" sz="2000" b="1" dirty="0">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库仑</a:t>
            </a: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a:t>
            </a:r>
          </a:p>
          <a:p>
            <a:pPr algn="just">
              <a:lnSpc>
                <a:spcPct val="150000"/>
              </a:lnSpc>
              <a:spcBef>
                <a:spcPct val="50000"/>
              </a:spcBef>
              <a:buFontTx/>
              <a:buBlip>
                <a:blip r:embed="rId2"/>
              </a:buBlip>
            </a:pPr>
            <a:r>
              <a:rPr kumimoji="1" lang="zh-CN" altLang="en-US" sz="2000" b="1" dirty="0">
                <a:solidFill>
                  <a:srgbClr val="000099"/>
                </a:solidFill>
                <a:latin typeface="幼圆" pitchFamily="49" charset="-122"/>
                <a:ea typeface="幼圆" pitchFamily="49" charset="-122"/>
              </a:rPr>
              <a:t> 从</a:t>
            </a:r>
            <a:r>
              <a:rPr kumimoji="1" lang="zh-CN" altLang="en-US" sz="2000" b="1" dirty="0">
                <a:solidFill>
                  <a:srgbClr val="FF3399"/>
                </a:solidFill>
                <a:latin typeface="幼圆" pitchFamily="49" charset="-122"/>
                <a:ea typeface="幼圆" pitchFamily="49" charset="-122"/>
              </a:rPr>
              <a:t>微观</a:t>
            </a:r>
            <a:r>
              <a:rPr kumimoji="1" lang="zh-CN" altLang="en-US" sz="2000" b="1" dirty="0">
                <a:solidFill>
                  <a:srgbClr val="000099"/>
                </a:solidFill>
                <a:latin typeface="幼圆" pitchFamily="49" charset="-122"/>
                <a:ea typeface="幼圆" pitchFamily="49" charset="-122"/>
              </a:rPr>
              <a:t>而言，电荷以</a:t>
            </a:r>
            <a:r>
              <a:rPr kumimoji="1" lang="zh-CN" altLang="en-US" sz="2000" b="1" dirty="0">
                <a:solidFill>
                  <a:srgbClr val="0000CC"/>
                </a:solidFill>
                <a:latin typeface="幼圆" pitchFamily="49" charset="-122"/>
                <a:ea typeface="幼圆" pitchFamily="49" charset="-122"/>
              </a:rPr>
              <a:t>离散</a:t>
            </a:r>
            <a:r>
              <a:rPr kumimoji="1" lang="zh-CN" altLang="en-US" sz="2000" b="1" dirty="0">
                <a:solidFill>
                  <a:srgbClr val="000099"/>
                </a:solidFill>
                <a:latin typeface="幼圆" pitchFamily="49" charset="-122"/>
                <a:ea typeface="幼圆" pitchFamily="49" charset="-122"/>
              </a:rPr>
              <a:t>方式分布于空间中</a:t>
            </a: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量子化</a:t>
            </a:r>
            <a:r>
              <a:rPr kumimoji="1" lang="en-US" altLang="zh-CN" sz="2000" b="1" i="1" dirty="0">
                <a:solidFill>
                  <a:srgbClr val="000099"/>
                </a:solidFill>
                <a:latin typeface="幼圆" pitchFamily="49" charset="-122"/>
                <a:ea typeface="幼圆" pitchFamily="49" charset="-122"/>
              </a:rPr>
              <a:t>q </a:t>
            </a:r>
            <a:r>
              <a:rPr kumimoji="1" lang="en-US" altLang="zh-CN" sz="2000" b="1" dirty="0">
                <a:solidFill>
                  <a:srgbClr val="000099"/>
                </a:solidFill>
                <a:latin typeface="幼圆" pitchFamily="49" charset="-122"/>
                <a:ea typeface="幼圆" pitchFamily="49" charset="-122"/>
              </a:rPr>
              <a:t>= </a:t>
            </a:r>
            <a:r>
              <a:rPr kumimoji="1" lang="en-US" altLang="zh-CN" sz="2000" b="1" dirty="0">
                <a:solidFill>
                  <a:srgbClr val="000099"/>
                </a:solidFill>
                <a:latin typeface="幼圆" pitchFamily="49" charset="-122"/>
                <a:ea typeface="幼圆" pitchFamily="49" charset="-122"/>
                <a:sym typeface="Symbol" pitchFamily="18" charset="2"/>
              </a:rPr>
              <a:t></a:t>
            </a:r>
            <a:r>
              <a:rPr kumimoji="1" lang="en-US" altLang="zh-CN" sz="2000" b="1" i="1" dirty="0">
                <a:solidFill>
                  <a:srgbClr val="000099"/>
                </a:solidFill>
                <a:latin typeface="幼圆" pitchFamily="49" charset="-122"/>
                <a:ea typeface="幼圆" pitchFamily="49" charset="-122"/>
              </a:rPr>
              <a:t>Ne</a:t>
            </a:r>
            <a:r>
              <a:rPr kumimoji="1" lang="zh-CN" altLang="en-US" sz="2000" b="1" dirty="0">
                <a:solidFill>
                  <a:srgbClr val="000099"/>
                </a:solidFill>
                <a:latin typeface="幼圆" pitchFamily="49" charset="-122"/>
                <a:ea typeface="幼圆" pitchFamily="49" charset="-122"/>
              </a:rPr>
              <a:t>。</a:t>
            </a:r>
          </a:p>
          <a:p>
            <a:pPr algn="just">
              <a:lnSpc>
                <a:spcPct val="150000"/>
              </a:lnSpc>
              <a:spcBef>
                <a:spcPct val="50000"/>
              </a:spcBef>
              <a:spcAft>
                <a:spcPct val="50000"/>
              </a:spcAft>
              <a:buFontTx/>
              <a:buBlip>
                <a:blip r:embed="rId2"/>
              </a:buBlip>
            </a:pPr>
            <a:r>
              <a:rPr kumimoji="1" lang="zh-CN" altLang="en-US" sz="2000" b="1" dirty="0">
                <a:solidFill>
                  <a:srgbClr val="000099"/>
                </a:solidFill>
                <a:latin typeface="幼圆" pitchFamily="49" charset="-122"/>
                <a:ea typeface="幼圆" pitchFamily="49" charset="-122"/>
              </a:rPr>
              <a:t> 从</a:t>
            </a:r>
            <a:r>
              <a:rPr kumimoji="1" lang="zh-CN" altLang="en-US" sz="2000" b="1" dirty="0">
                <a:solidFill>
                  <a:srgbClr val="FF3399"/>
                </a:solidFill>
                <a:latin typeface="幼圆" pitchFamily="49" charset="-122"/>
                <a:ea typeface="幼圆" pitchFamily="49" charset="-122"/>
              </a:rPr>
              <a:t>宏观</a:t>
            </a:r>
            <a:r>
              <a:rPr kumimoji="1" lang="zh-CN" altLang="en-US" sz="2000" b="1" dirty="0">
                <a:solidFill>
                  <a:srgbClr val="000099"/>
                </a:solidFill>
                <a:latin typeface="幼圆" pitchFamily="49" charset="-122"/>
                <a:ea typeface="幼圆" pitchFamily="49" charset="-122"/>
              </a:rPr>
              <a:t>而言，大量带电粒子密集出现在某空间范围内时，可假定</a:t>
            </a:r>
            <a:r>
              <a:rPr kumimoji="1" lang="zh-CN" altLang="en-US" sz="2000" b="1" dirty="0">
                <a:solidFill>
                  <a:srgbClr val="0000CC"/>
                </a:solidFill>
                <a:latin typeface="幼圆" pitchFamily="49" charset="-122"/>
                <a:ea typeface="幼圆" pitchFamily="49" charset="-122"/>
              </a:rPr>
              <a:t>电荷连续分布</a:t>
            </a:r>
            <a:r>
              <a:rPr kumimoji="1" lang="zh-CN" altLang="en-US" sz="2000" b="1" dirty="0">
                <a:solidFill>
                  <a:srgbClr val="000099"/>
                </a:solidFill>
                <a:latin typeface="幼圆" pitchFamily="49" charset="-122"/>
                <a:ea typeface="幼圆" pitchFamily="49" charset="-122"/>
              </a:rPr>
              <a:t>在这个范围</a:t>
            </a:r>
            <a:r>
              <a:rPr kumimoji="1" lang="zh-CN" altLang="en-US" sz="2000" b="1" dirty="0" smtClean="0">
                <a:solidFill>
                  <a:srgbClr val="000099"/>
                </a:solidFill>
                <a:latin typeface="幼圆" pitchFamily="49" charset="-122"/>
                <a:ea typeface="幼圆" pitchFamily="49" charset="-122"/>
              </a:rPr>
              <a:t>内，用电荷密度描述这种分布。</a:t>
            </a:r>
            <a:endParaRPr kumimoji="1" lang="zh-CN" altLang="en-US" sz="2000" b="1" dirty="0">
              <a:solidFill>
                <a:srgbClr val="000099"/>
              </a:solidFill>
              <a:latin typeface="幼圆" pitchFamily="49" charset="-122"/>
              <a:ea typeface="幼圆" pitchFamily="49" charset="-122"/>
            </a:endParaRP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电荷的几种分布方式：空间中－</a:t>
            </a:r>
            <a:r>
              <a:rPr kumimoji="1" lang="zh-CN" altLang="en-US" sz="2000" b="1" dirty="0">
                <a:solidFill>
                  <a:srgbClr val="FF0000"/>
                </a:solidFill>
                <a:latin typeface="幼圆" pitchFamily="49" charset="-122"/>
                <a:ea typeface="幼圆" pitchFamily="49" charset="-122"/>
              </a:rPr>
              <a:t>电荷体密度</a:t>
            </a:r>
            <a:r>
              <a:rPr kumimoji="1" lang="zh-CN" altLang="en-US" sz="2000" b="1" i="1" dirty="0">
                <a:solidFill>
                  <a:srgbClr val="FF0000"/>
                </a:solidFill>
                <a:latin typeface="幼圆" pitchFamily="49" charset="-122"/>
                <a:ea typeface="幼圆" pitchFamily="49" charset="-122"/>
                <a:sym typeface="Symbol" pitchFamily="18" charset="2"/>
              </a:rPr>
              <a:t></a:t>
            </a:r>
            <a:endParaRPr kumimoji="1" lang="zh-CN" altLang="en-US" sz="2000" b="1" i="1" dirty="0">
              <a:solidFill>
                <a:srgbClr val="FF0000"/>
              </a:solidFill>
              <a:latin typeface="幼圆" pitchFamily="49" charset="-122"/>
              <a:ea typeface="幼圆" pitchFamily="49" charset="-122"/>
            </a:endParaRP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面上－</a:t>
            </a:r>
            <a:r>
              <a:rPr kumimoji="1" lang="zh-CN" altLang="en-US" sz="2000" b="1" dirty="0">
                <a:solidFill>
                  <a:srgbClr val="FF0000"/>
                </a:solidFill>
                <a:latin typeface="幼圆" pitchFamily="49" charset="-122"/>
                <a:ea typeface="幼圆" pitchFamily="49" charset="-122"/>
              </a:rPr>
              <a:t>电荷面密度</a:t>
            </a:r>
            <a:r>
              <a:rPr kumimoji="1" lang="zh-CN" altLang="en-US" sz="2000" b="1" i="1" dirty="0">
                <a:solidFill>
                  <a:srgbClr val="FF0000"/>
                </a:solidFill>
                <a:latin typeface="幼圆" pitchFamily="49" charset="-122"/>
                <a:ea typeface="幼圆" pitchFamily="49" charset="-122"/>
                <a:sym typeface="Symbol" pitchFamily="18" charset="2"/>
              </a:rPr>
              <a:t></a:t>
            </a:r>
            <a:r>
              <a:rPr kumimoji="1" lang="en-US" altLang="zh-CN" sz="2000" b="1" i="1" baseline="-25000" dirty="0">
                <a:solidFill>
                  <a:srgbClr val="FF0000"/>
                </a:solidFill>
                <a:latin typeface="幼圆" pitchFamily="49" charset="-122"/>
                <a:ea typeface="幼圆" pitchFamily="49" charset="-122"/>
              </a:rPr>
              <a:t>s</a:t>
            </a: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线上－</a:t>
            </a:r>
            <a:r>
              <a:rPr kumimoji="1" lang="zh-CN" altLang="en-US" sz="2000" b="1" dirty="0">
                <a:solidFill>
                  <a:srgbClr val="FF0000"/>
                </a:solidFill>
                <a:latin typeface="幼圆" pitchFamily="49" charset="-122"/>
                <a:ea typeface="幼圆" pitchFamily="49" charset="-122"/>
              </a:rPr>
              <a:t>电荷线密度</a:t>
            </a:r>
            <a:r>
              <a:rPr kumimoji="1" lang="zh-CN" altLang="en-US" sz="2000" b="1" i="1" dirty="0">
                <a:solidFill>
                  <a:srgbClr val="FF0000"/>
                </a:solidFill>
                <a:latin typeface="幼圆" pitchFamily="49" charset="-122"/>
                <a:ea typeface="幼圆" pitchFamily="49" charset="-122"/>
                <a:sym typeface="Symbol" pitchFamily="18" charset="2"/>
              </a:rPr>
              <a:t></a:t>
            </a:r>
            <a:r>
              <a:rPr kumimoji="1" lang="en-US" altLang="zh-CN" sz="2000" b="1" i="1" baseline="-25000" dirty="0">
                <a:solidFill>
                  <a:srgbClr val="FF0000"/>
                </a:solidFill>
                <a:latin typeface="幼圆" pitchFamily="49" charset="-122"/>
                <a:ea typeface="幼圆" pitchFamily="49" charset="-122"/>
              </a:rPr>
              <a:t>l</a:t>
            </a:r>
          </a:p>
        </p:txBody>
      </p:sp>
      <p:sp>
        <p:nvSpPr>
          <p:cNvPr id="98306" name="Text Box 3"/>
          <p:cNvSpPr txBox="1">
            <a:spLocks noChangeArrowheads="1"/>
          </p:cNvSpPr>
          <p:nvPr/>
        </p:nvSpPr>
        <p:spPr bwMode="auto">
          <a:xfrm>
            <a:off x="323850" y="549275"/>
            <a:ext cx="4343400" cy="519113"/>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2.1.1  </a:t>
            </a:r>
            <a:r>
              <a:rPr lang="zh-CN" altLang="en-US" sz="2800" b="1">
                <a:solidFill>
                  <a:srgbClr val="000099"/>
                </a:solidFill>
                <a:ea typeface="黑体" pitchFamily="49" charset="-122"/>
              </a:rPr>
              <a:t>电荷与电荷密度</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4" name="圆角矩形 7"/>
          <p:cNvPicPr>
            <a:picLocks noChangeArrowheads="1"/>
          </p:cNvPicPr>
          <p:nvPr/>
        </p:nvPicPr>
        <p:blipFill>
          <a:blip r:embed="rId3"/>
          <a:srcRect/>
          <a:stretch>
            <a:fillRect/>
          </a:stretch>
        </p:blipFill>
        <p:spPr bwMode="auto">
          <a:xfrm>
            <a:off x="1431226" y="5021263"/>
            <a:ext cx="3546475" cy="1363662"/>
          </a:xfrm>
          <a:prstGeom prst="rect">
            <a:avLst/>
          </a:prstGeom>
          <a:noFill/>
          <a:ln w="9525">
            <a:noFill/>
            <a:miter lim="800000"/>
            <a:headEnd/>
            <a:tailEnd/>
          </a:ln>
        </p:spPr>
      </p:pic>
      <p:pic>
        <p:nvPicPr>
          <p:cNvPr id="34825" name="圆角矩形 7"/>
          <p:cNvPicPr>
            <a:picLocks noChangeArrowheads="1"/>
          </p:cNvPicPr>
          <p:nvPr/>
        </p:nvPicPr>
        <p:blipFill>
          <a:blip r:embed="rId3"/>
          <a:srcRect/>
          <a:stretch>
            <a:fillRect/>
          </a:stretch>
        </p:blipFill>
        <p:spPr bwMode="auto">
          <a:xfrm>
            <a:off x="809892" y="2478949"/>
            <a:ext cx="2961696" cy="1213224"/>
          </a:xfrm>
          <a:prstGeom prst="rect">
            <a:avLst/>
          </a:prstGeom>
          <a:noFill/>
          <a:ln w="9525">
            <a:noFill/>
            <a:miter lim="800000"/>
            <a:headEnd/>
            <a:tailEnd/>
          </a:ln>
        </p:spPr>
      </p:pic>
      <p:sp>
        <p:nvSpPr>
          <p:cNvPr id="373762" name="Text Box 2"/>
          <p:cNvSpPr txBox="1">
            <a:spLocks noChangeArrowheads="1"/>
          </p:cNvSpPr>
          <p:nvPr/>
        </p:nvSpPr>
        <p:spPr bwMode="auto">
          <a:xfrm>
            <a:off x="336550" y="488950"/>
            <a:ext cx="5253038" cy="566738"/>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800" b="1">
                <a:solidFill>
                  <a:srgbClr val="0000CC"/>
                </a:solidFill>
              </a:rPr>
              <a:t>  </a:t>
            </a:r>
            <a:r>
              <a:rPr kumimoji="1" lang="zh-CN" altLang="en-US" sz="2800" b="1">
                <a:solidFill>
                  <a:srgbClr val="0000CC"/>
                </a:solidFill>
                <a:latin typeface="黑体" pitchFamily="49" charset="-122"/>
                <a:ea typeface="黑体" pitchFamily="49" charset="-122"/>
              </a:rPr>
              <a:t>磁感应强度矢量</a:t>
            </a:r>
            <a:endParaRPr kumimoji="1" lang="zh-CN" altLang="en-US" sz="2800" b="1">
              <a:solidFill>
                <a:srgbClr val="0000CC"/>
              </a:solidFill>
            </a:endParaRPr>
          </a:p>
        </p:txBody>
      </p:sp>
      <p:graphicFrame>
        <p:nvGraphicFramePr>
          <p:cNvPr id="373765" name="Object 5"/>
          <p:cNvGraphicFramePr>
            <a:graphicFrameLocks noChangeAspect="1"/>
          </p:cNvGraphicFramePr>
          <p:nvPr/>
        </p:nvGraphicFramePr>
        <p:xfrm>
          <a:off x="3533775" y="465138"/>
          <a:ext cx="415925" cy="520700"/>
        </p:xfrm>
        <a:graphic>
          <a:graphicData uri="http://schemas.openxmlformats.org/presentationml/2006/ole">
            <p:oleObj spid="_x0000_s34818" name="Equation" r:id="rId5" imgW="152280" imgH="190440" progId="Equation.DSMT4">
              <p:embed/>
            </p:oleObj>
          </a:graphicData>
        </a:graphic>
      </p:graphicFrame>
      <p:sp>
        <p:nvSpPr>
          <p:cNvPr id="373766" name="Text Box 6"/>
          <p:cNvSpPr txBox="1">
            <a:spLocks noChangeArrowheads="1"/>
          </p:cNvSpPr>
          <p:nvPr/>
        </p:nvSpPr>
        <p:spPr bwMode="auto">
          <a:xfrm>
            <a:off x="533216" y="3640765"/>
            <a:ext cx="5646737" cy="1384300"/>
          </a:xfrm>
          <a:prstGeom prst="rect">
            <a:avLst/>
          </a:prstGeom>
          <a:noFill/>
          <a:ln w="9525">
            <a:noFill/>
            <a:miter lim="800000"/>
            <a:headEnd/>
            <a:tailEnd/>
          </a:ln>
        </p:spPr>
        <p:txBody>
          <a:bodyPr>
            <a:spAutoFit/>
          </a:bodyPr>
          <a:lstStyle/>
          <a:p>
            <a:pPr algn="just">
              <a:lnSpc>
                <a:spcPct val="140000"/>
              </a:lnSpc>
              <a:spcBef>
                <a:spcPct val="10000"/>
              </a:spcBef>
            </a:pPr>
            <a:r>
              <a:rPr kumimoji="1" lang="zh-CN" altLang="en-US" sz="2000" b="1" dirty="0">
                <a:solidFill>
                  <a:srgbClr val="0000CC"/>
                </a:solidFill>
                <a:latin typeface="黑体" pitchFamily="49" charset="-122"/>
                <a:ea typeface="黑体" pitchFamily="49" charset="-122"/>
              </a:rPr>
              <a:t>毕奥－萨伐</a:t>
            </a:r>
            <a:r>
              <a:rPr kumimoji="1" lang="zh-CN" altLang="en-US" sz="2000" b="1" dirty="0" smtClean="0">
                <a:solidFill>
                  <a:srgbClr val="0000CC"/>
                </a:solidFill>
                <a:latin typeface="黑体" pitchFamily="49" charset="-122"/>
                <a:ea typeface="黑体" pitchFamily="49" charset="-122"/>
              </a:rPr>
              <a:t>尔</a:t>
            </a:r>
            <a:r>
              <a:rPr kumimoji="1" lang="en-US" altLang="zh-CN" sz="2000" b="1" dirty="0" smtClean="0">
                <a:solidFill>
                  <a:srgbClr val="0000CC"/>
                </a:solidFill>
                <a:ea typeface="黑体" pitchFamily="49" charset="-122"/>
                <a:cs typeface="Times New Roman" pitchFamily="18" charset="0"/>
              </a:rPr>
              <a:t>(</a:t>
            </a:r>
            <a:r>
              <a:rPr kumimoji="1" lang="en-US" altLang="zh-CN" sz="2000" b="1" dirty="0" err="1" smtClean="0">
                <a:solidFill>
                  <a:srgbClr val="0000CC"/>
                </a:solidFill>
                <a:ea typeface="黑体" pitchFamily="49" charset="-122"/>
                <a:cs typeface="Times New Roman" pitchFamily="18" charset="0"/>
              </a:rPr>
              <a:t>Biot-Savart</a:t>
            </a:r>
            <a:r>
              <a:rPr kumimoji="1" lang="en-US" altLang="zh-CN" sz="2000" b="1" dirty="0" smtClean="0">
                <a:solidFill>
                  <a:srgbClr val="0000CC"/>
                </a:solidFill>
                <a:ea typeface="黑体" pitchFamily="49" charset="-122"/>
                <a:cs typeface="Times New Roman" pitchFamily="18" charset="0"/>
              </a:rPr>
              <a:t>)</a:t>
            </a:r>
            <a:r>
              <a:rPr kumimoji="1" lang="zh-CN" altLang="en-US" sz="2000" b="1" dirty="0" smtClean="0">
                <a:solidFill>
                  <a:srgbClr val="0000CC"/>
                </a:solidFill>
                <a:latin typeface="黑体" pitchFamily="49" charset="-122"/>
                <a:ea typeface="黑体" pitchFamily="49" charset="-122"/>
              </a:rPr>
              <a:t>定律</a:t>
            </a:r>
            <a:r>
              <a:rPr kumimoji="1" lang="en-US" altLang="zh-CN" sz="2000" b="1" dirty="0">
                <a:solidFill>
                  <a:srgbClr val="0000CC"/>
                </a:solidFill>
                <a:latin typeface="黑体" pitchFamily="49" charset="-122"/>
                <a:ea typeface="黑体" pitchFamily="49" charset="-122"/>
              </a:rPr>
              <a:t>:</a:t>
            </a:r>
          </a:p>
          <a:p>
            <a:pPr algn="just">
              <a:lnSpc>
                <a:spcPct val="140000"/>
              </a:lnSpc>
            </a:pPr>
            <a:r>
              <a:rPr kumimoji="1" lang="zh-CN" altLang="en-US" sz="2000" b="1" dirty="0">
                <a:solidFill>
                  <a:srgbClr val="002060"/>
                </a:solidFill>
                <a:latin typeface="幼圆" pitchFamily="49" charset="-122"/>
                <a:ea typeface="幼圆" pitchFamily="49" charset="-122"/>
              </a:rPr>
              <a:t>设闭合回路</a:t>
            </a:r>
            <a:r>
              <a:rPr kumimoji="1" lang="en-US" altLang="zh-CN" sz="2000" b="1" i="1" dirty="0">
                <a:solidFill>
                  <a:srgbClr val="002060"/>
                </a:solidFill>
                <a:latin typeface="幼圆" pitchFamily="49" charset="-122"/>
                <a:ea typeface="幼圆" pitchFamily="49" charset="-122"/>
              </a:rPr>
              <a:t>C</a:t>
            </a:r>
            <a:r>
              <a:rPr kumimoji="1" lang="zh-CN" altLang="en-US" sz="2000" b="1" dirty="0">
                <a:solidFill>
                  <a:srgbClr val="002060"/>
                </a:solidFill>
                <a:latin typeface="幼圆" pitchFamily="49" charset="-122"/>
                <a:ea typeface="幼圆" pitchFamily="49" charset="-122"/>
              </a:rPr>
              <a:t>上通有稳恒电流</a:t>
            </a:r>
            <a:r>
              <a:rPr kumimoji="1" lang="en-US" altLang="zh-CN" sz="2000" b="1" i="1" dirty="0">
                <a:solidFill>
                  <a:srgbClr val="002060"/>
                </a:solidFill>
                <a:latin typeface="幼圆" pitchFamily="49" charset="-122"/>
                <a:ea typeface="幼圆" pitchFamily="49" charset="-122"/>
              </a:rPr>
              <a:t>I</a:t>
            </a:r>
            <a:r>
              <a:rPr kumimoji="1" lang="zh-CN" altLang="en-US" sz="2000" b="1" dirty="0">
                <a:solidFill>
                  <a:srgbClr val="002060"/>
                </a:solidFill>
                <a:latin typeface="幼圆" pitchFamily="49" charset="-122"/>
                <a:ea typeface="幼圆" pitchFamily="49" charset="-122"/>
              </a:rPr>
              <a:t>，则它在空间任意点</a:t>
            </a:r>
            <a:r>
              <a:rPr kumimoji="1" lang="en-US" altLang="zh-CN" sz="2000" b="1" dirty="0">
                <a:solidFill>
                  <a:srgbClr val="002060"/>
                </a:solidFill>
                <a:ea typeface="幼圆" pitchFamily="49" charset="-122"/>
              </a:rPr>
              <a:t>P</a:t>
            </a:r>
            <a:r>
              <a:rPr kumimoji="1" lang="zh-CN" altLang="en-US" sz="2000" b="1" dirty="0">
                <a:solidFill>
                  <a:srgbClr val="002060"/>
                </a:solidFill>
                <a:latin typeface="幼圆" pitchFamily="49" charset="-122"/>
                <a:ea typeface="幼圆" pitchFamily="49" charset="-122"/>
              </a:rPr>
              <a:t>处产生的磁感应强度为</a:t>
            </a:r>
            <a:r>
              <a:rPr kumimoji="1" lang="en-US" altLang="zh-CN" sz="2000" b="1" dirty="0">
                <a:solidFill>
                  <a:srgbClr val="002060"/>
                </a:solidFill>
                <a:latin typeface="幼圆" pitchFamily="49" charset="-122"/>
                <a:ea typeface="幼圆" pitchFamily="49" charset="-122"/>
              </a:rPr>
              <a:t>:</a:t>
            </a:r>
          </a:p>
        </p:txBody>
      </p:sp>
      <p:pic>
        <p:nvPicPr>
          <p:cNvPr id="34828" name="Picture 8"/>
          <p:cNvPicPr>
            <a:picLocks noChangeAspect="1" noChangeArrowheads="1"/>
          </p:cNvPicPr>
          <p:nvPr/>
        </p:nvPicPr>
        <p:blipFill>
          <a:blip r:embed="rId6"/>
          <a:srcRect/>
          <a:stretch>
            <a:fillRect/>
          </a:stretch>
        </p:blipFill>
        <p:spPr bwMode="auto">
          <a:xfrm>
            <a:off x="6124354" y="1704900"/>
            <a:ext cx="2606161" cy="2328637"/>
          </a:xfrm>
          <a:prstGeom prst="rect">
            <a:avLst/>
          </a:prstGeom>
          <a:noFill/>
          <a:ln w="9525">
            <a:noFill/>
            <a:miter lim="800000"/>
            <a:headEnd/>
            <a:tailEnd/>
          </a:ln>
        </p:spPr>
      </p:pic>
      <p:sp>
        <p:nvSpPr>
          <p:cNvPr id="34829" name="Text Box 9"/>
          <p:cNvSpPr txBox="1">
            <a:spLocks noChangeArrowheads="1"/>
          </p:cNvSpPr>
          <p:nvPr/>
        </p:nvSpPr>
        <p:spPr bwMode="auto">
          <a:xfrm>
            <a:off x="457200" y="1466850"/>
            <a:ext cx="5080000" cy="1017844"/>
          </a:xfrm>
          <a:prstGeom prst="rect">
            <a:avLst/>
          </a:prstGeom>
          <a:noFill/>
          <a:ln w="9525">
            <a:noFill/>
            <a:miter lim="800000"/>
            <a:headEnd/>
            <a:tailEnd/>
          </a:ln>
        </p:spPr>
        <p:txBody>
          <a:bodyPr wrap="square" lIns="90000" tIns="46800" rIns="90000" bIns="46800">
            <a:spAutoFit/>
          </a:bodyPr>
          <a:lstStyle/>
          <a:p>
            <a:r>
              <a:rPr lang="zh-CN" altLang="en-US" sz="2000" b="1" dirty="0" smtClean="0">
                <a:solidFill>
                  <a:srgbClr val="002060"/>
                </a:solidFill>
                <a:ea typeface="幼圆" pitchFamily="49" charset="-122"/>
              </a:rPr>
              <a:t>回路</a:t>
            </a:r>
            <a:r>
              <a:rPr lang="en-US" altLang="zh-CN" sz="2000" b="1" dirty="0" smtClean="0">
                <a:solidFill>
                  <a:srgbClr val="002060"/>
                </a:solidFill>
                <a:ea typeface="幼圆" pitchFamily="49" charset="-122"/>
              </a:rPr>
              <a:t>C</a:t>
            </a:r>
            <a:r>
              <a:rPr lang="zh-CN" altLang="en-US" sz="2000" b="1" dirty="0" smtClean="0">
                <a:solidFill>
                  <a:srgbClr val="002060"/>
                </a:solidFill>
                <a:ea typeface="幼圆" pitchFamily="49" charset="-122"/>
              </a:rPr>
              <a:t>上任一电流元</a:t>
            </a:r>
            <a:r>
              <a:rPr lang="en-US" altLang="zh-CN" sz="2000" b="1" i="1" dirty="0" err="1" smtClean="0">
                <a:solidFill>
                  <a:srgbClr val="002060"/>
                </a:solidFill>
                <a:ea typeface="幼圆" pitchFamily="49" charset="-122"/>
              </a:rPr>
              <a:t>Idl</a:t>
            </a:r>
            <a:r>
              <a:rPr lang="en-US" altLang="zh-CN" sz="2000" b="1" i="1" baseline="30000" dirty="0" smtClean="0">
                <a:solidFill>
                  <a:srgbClr val="002060"/>
                </a:solidFill>
                <a:ea typeface="幼圆" pitchFamily="49" charset="-122"/>
              </a:rPr>
              <a:t>’</a:t>
            </a:r>
            <a:r>
              <a:rPr lang="zh-CN" altLang="en-US" sz="2000" b="1" dirty="0" smtClean="0">
                <a:solidFill>
                  <a:srgbClr val="002060"/>
                </a:solidFill>
                <a:ea typeface="幼圆" pitchFamily="49" charset="-122"/>
              </a:rPr>
              <a:t>电流元</a:t>
            </a:r>
            <a:r>
              <a:rPr lang="zh-CN" altLang="en-US" sz="2000" b="1" dirty="0">
                <a:solidFill>
                  <a:srgbClr val="002060"/>
                </a:solidFill>
                <a:ea typeface="幼圆" pitchFamily="49" charset="-122"/>
              </a:rPr>
              <a:t>激发的磁感应强度矢量</a:t>
            </a:r>
            <a:r>
              <a:rPr lang="en-US" altLang="zh-CN" sz="2000" b="1" i="1" dirty="0" smtClean="0">
                <a:solidFill>
                  <a:srgbClr val="002060"/>
                </a:solidFill>
                <a:ea typeface="幼圆" pitchFamily="49" charset="-122"/>
              </a:rPr>
              <a:t>d</a:t>
            </a:r>
            <a:r>
              <a:rPr lang="en-US" altLang="zh-CN" sz="2000" b="1" dirty="0" smtClean="0">
                <a:solidFill>
                  <a:srgbClr val="002060"/>
                </a:solidFill>
                <a:ea typeface="幼圆" pitchFamily="49" charset="-122"/>
              </a:rPr>
              <a:t>B</a:t>
            </a:r>
            <a:r>
              <a:rPr lang="zh-CN" altLang="en-US" sz="2000" b="1" dirty="0" smtClean="0">
                <a:solidFill>
                  <a:srgbClr val="002060"/>
                </a:solidFill>
                <a:ea typeface="幼圆" pitchFamily="49" charset="-122"/>
              </a:rPr>
              <a:t>（与源回路的位置和形状以及电流的大小和方向有关）：</a:t>
            </a:r>
            <a:endParaRPr lang="zh-CN" altLang="en-US" sz="2000" b="1" dirty="0">
              <a:solidFill>
                <a:srgbClr val="002060"/>
              </a:solidFill>
              <a:ea typeface="幼圆" pitchFamily="49" charset="-122"/>
            </a:endParaRPr>
          </a:p>
        </p:txBody>
      </p:sp>
      <p:graphicFrame>
        <p:nvGraphicFramePr>
          <p:cNvPr id="34819" name="Object 10"/>
          <p:cNvGraphicFramePr>
            <a:graphicFrameLocks noChangeAspect="1"/>
          </p:cNvGraphicFramePr>
          <p:nvPr/>
        </p:nvGraphicFramePr>
        <p:xfrm>
          <a:off x="918651" y="2516262"/>
          <a:ext cx="2834649" cy="1076449"/>
        </p:xfrm>
        <a:graphic>
          <a:graphicData uri="http://schemas.openxmlformats.org/presentationml/2006/ole">
            <p:oleObj spid="_x0000_s34819" name="Equation" r:id="rId7" imgW="1104840" imgH="419040" progId="Equation.DSMT4">
              <p:embed/>
            </p:oleObj>
          </a:graphicData>
        </a:graphic>
      </p:graphicFrame>
      <p:graphicFrame>
        <p:nvGraphicFramePr>
          <p:cNvPr id="373771" name="Object 11"/>
          <p:cNvGraphicFramePr>
            <a:graphicFrameLocks noChangeAspect="1"/>
          </p:cNvGraphicFramePr>
          <p:nvPr/>
        </p:nvGraphicFramePr>
        <p:xfrm>
          <a:off x="1559814" y="5238750"/>
          <a:ext cx="3213100" cy="966788"/>
        </p:xfrm>
        <a:graphic>
          <a:graphicData uri="http://schemas.openxmlformats.org/presentationml/2006/ole">
            <p:oleObj spid="_x0000_s34820" name="Equation" r:id="rId8" imgW="1307880" imgH="457200" progId="Equation.DSMT4">
              <p:embed/>
            </p:oleObj>
          </a:graphicData>
        </a:graphic>
      </p:graphicFrame>
      <p:graphicFrame>
        <p:nvGraphicFramePr>
          <p:cNvPr id="373772" name="Object 12"/>
          <p:cNvGraphicFramePr>
            <a:graphicFrameLocks noChangeAspect="1"/>
          </p:cNvGraphicFramePr>
          <p:nvPr/>
        </p:nvGraphicFramePr>
        <p:xfrm>
          <a:off x="3950993" y="2863113"/>
          <a:ext cx="1653746" cy="469899"/>
        </p:xfrm>
        <a:graphic>
          <a:graphicData uri="http://schemas.openxmlformats.org/presentationml/2006/ole">
            <p:oleObj spid="_x0000_s34821" name="Equation" r:id="rId9" imgW="583920" imgH="190440" progId="Equation.DSMT4">
              <p:embed/>
            </p:oleObj>
          </a:graphicData>
        </a:graphic>
      </p:graphicFrame>
      <p:graphicFrame>
        <p:nvGraphicFramePr>
          <p:cNvPr id="372747" name="Object 6"/>
          <p:cNvGraphicFramePr>
            <a:graphicFrameLocks noChangeAspect="1"/>
          </p:cNvGraphicFramePr>
          <p:nvPr/>
        </p:nvGraphicFramePr>
        <p:xfrm>
          <a:off x="4479925" y="598488"/>
          <a:ext cx="4227513" cy="819150"/>
        </p:xfrm>
        <a:graphic>
          <a:graphicData uri="http://schemas.openxmlformats.org/presentationml/2006/ole">
            <p:oleObj spid="_x0000_s34822" name="Equation" r:id="rId10" imgW="2184120" imgH="457200" progId="Equation.DSMT4">
              <p:embed/>
            </p:oleObj>
          </a:graphicData>
        </a:graphic>
      </p:graphicFrame>
      <p:sp>
        <p:nvSpPr>
          <p:cNvPr id="34830" name="矩形 12"/>
          <p:cNvSpPr>
            <a:spLocks noChangeArrowheads="1"/>
          </p:cNvSpPr>
          <p:nvPr/>
        </p:nvSpPr>
        <p:spPr bwMode="auto">
          <a:xfrm>
            <a:off x="7007225" y="608013"/>
            <a:ext cx="1724025" cy="820737"/>
          </a:xfrm>
          <a:prstGeom prst="rect">
            <a:avLst/>
          </a:prstGeom>
          <a:solidFill>
            <a:srgbClr val="FF0000">
              <a:alpha val="43137"/>
            </a:srgbClr>
          </a:solidFill>
          <a:ln w="9525" algn="ctr">
            <a:noFill/>
            <a:round/>
            <a:headEnd/>
            <a:tailEnd/>
          </a:ln>
        </p:spPr>
        <p:txBody>
          <a:bodyPr lIns="90000" tIns="46800" rIns="90000" bIns="46800"/>
          <a:lstStyle/>
          <a:p>
            <a:endParaRPr lang="zh-CN" altLang="en-US">
              <a:ea typeface="黑体" pitchFamily="49" charset="-122"/>
            </a:endParaRPr>
          </a:p>
        </p:txBody>
      </p:sp>
      <p:sp>
        <p:nvSpPr>
          <p:cNvPr id="34831" name="矩形 14"/>
          <p:cNvSpPr>
            <a:spLocks noChangeArrowheads="1"/>
          </p:cNvSpPr>
          <p:nvPr/>
        </p:nvSpPr>
        <p:spPr bwMode="auto">
          <a:xfrm>
            <a:off x="5732463" y="6119813"/>
            <a:ext cx="914400" cy="914400"/>
          </a:xfrm>
          <a:prstGeom prst="rect">
            <a:avLst/>
          </a:prstGeom>
          <a:noFill/>
          <a:ln w="9525" algn="ctr">
            <a:noFill/>
            <a:round/>
            <a:headEnd/>
            <a:tailEnd/>
          </a:ln>
        </p:spPr>
        <p:txBody>
          <a:bodyPr lIns="90000" tIns="46800" rIns="90000" bIns="46800"/>
          <a:lstStyle/>
          <a:p>
            <a:endParaRPr lang="zh-CN" altLang="en-US">
              <a:ea typeface="黑体" pitchFamily="49" charset="-122"/>
            </a:endParaRPr>
          </a:p>
        </p:txBody>
      </p:sp>
      <p:graphicFrame>
        <p:nvGraphicFramePr>
          <p:cNvPr id="15" name="Object 7"/>
          <p:cNvGraphicFramePr>
            <a:graphicFrameLocks noChangeAspect="1"/>
          </p:cNvGraphicFramePr>
          <p:nvPr/>
        </p:nvGraphicFramePr>
        <p:xfrm>
          <a:off x="5277739" y="5545138"/>
          <a:ext cx="1243012" cy="365125"/>
        </p:xfrm>
        <a:graphic>
          <a:graphicData uri="http://schemas.openxmlformats.org/presentationml/2006/ole">
            <p:oleObj spid="_x0000_s34823" name="Equation" r:id="rId11" imgW="583920" imgH="190440" progId="Equation.DSMT4">
              <p:embed/>
            </p:oleObj>
          </a:graphicData>
        </a:graphic>
      </p:graphicFrame>
      <p:sp>
        <p:nvSpPr>
          <p:cNvPr id="16" name="矩形 15"/>
          <p:cNvSpPr/>
          <p:nvPr/>
        </p:nvSpPr>
        <p:spPr>
          <a:xfrm>
            <a:off x="6736434" y="5582100"/>
            <a:ext cx="2198038" cy="369332"/>
          </a:xfrm>
          <a:prstGeom prst="rect">
            <a:avLst/>
          </a:prstGeom>
        </p:spPr>
        <p:txBody>
          <a:bodyPr wrap="none">
            <a:spAutoFit/>
          </a:bodyPr>
          <a:lstStyle/>
          <a:p>
            <a:r>
              <a:rPr lang="zh-CN" altLang="en-US" sz="1800" b="1" dirty="0" smtClean="0"/>
              <a:t>单位：特斯拉（</a:t>
            </a:r>
            <a:r>
              <a:rPr lang="en-US" altLang="zh-CN" sz="1800" b="1" dirty="0" smtClean="0"/>
              <a:t>T</a:t>
            </a:r>
            <a:r>
              <a:rPr lang="zh-CN" altLang="en-US" sz="1800" b="1" dirty="0" smtClean="0"/>
              <a:t>）</a:t>
            </a:r>
            <a:endParaRPr lang="zh-CN" altLang="en-US"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blinds(horizontal)">
                                      <p:cBhvr>
                                        <p:cTn id="7" dur="500"/>
                                        <p:tgtEl>
                                          <p:spTgt spid="348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3766"/>
                                        </p:tgtEl>
                                        <p:attrNameLst>
                                          <p:attrName>style.visibility</p:attrName>
                                        </p:attrNameLst>
                                      </p:cBhvr>
                                      <p:to>
                                        <p:strVal val="visible"/>
                                      </p:to>
                                    </p:set>
                                    <p:animEffect transition="in" filter="blinds(horizontal)">
                                      <p:cBhvr>
                                        <p:cTn id="12" dur="500"/>
                                        <p:tgtEl>
                                          <p:spTgt spid="3737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animEffect transition="in" filter="blinds(horizontal)">
                                      <p:cBhvr>
                                        <p:cTn id="17" dur="500"/>
                                        <p:tgtEl>
                                          <p:spTgt spid="34824"/>
                                        </p:tgtEl>
                                      </p:cBhvr>
                                    </p:animEffect>
                                  </p:childTnLst>
                                </p:cTn>
                              </p:par>
                              <p:par>
                                <p:cTn id="18" presetID="3" presetClass="entr" presetSubtype="10" fill="hold" nodeType="withEffect">
                                  <p:stCondLst>
                                    <p:cond delay="0"/>
                                  </p:stCondLst>
                                  <p:childTnLst>
                                    <p:set>
                                      <p:cBhvr>
                                        <p:cTn id="19" dur="1" fill="hold">
                                          <p:stCondLst>
                                            <p:cond delay="0"/>
                                          </p:stCondLst>
                                        </p:cTn>
                                        <p:tgtEl>
                                          <p:spTgt spid="373771"/>
                                        </p:tgtEl>
                                        <p:attrNameLst>
                                          <p:attrName>style.visibility</p:attrName>
                                        </p:attrNameLst>
                                      </p:cBhvr>
                                      <p:to>
                                        <p:strVal val="visible"/>
                                      </p:to>
                                    </p:set>
                                    <p:animEffect transition="in" filter="blinds(horizontal)">
                                      <p:cBhvr>
                                        <p:cTn id="20" dur="500"/>
                                        <p:tgtEl>
                                          <p:spTgt spid="373771"/>
                                        </p:tgtEl>
                                      </p:cBhvr>
                                    </p:animEffect>
                                  </p:childTnLst>
                                </p:cTn>
                              </p:par>
                              <p:par>
                                <p:cTn id="21" presetID="3"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p:bldP spid="348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圆角矩形 7"/>
          <p:cNvPicPr>
            <a:picLocks noChangeArrowheads="1"/>
          </p:cNvPicPr>
          <p:nvPr/>
        </p:nvPicPr>
        <p:blipFill>
          <a:blip r:embed="rId3"/>
          <a:srcRect/>
          <a:stretch>
            <a:fillRect/>
          </a:stretch>
        </p:blipFill>
        <p:spPr bwMode="auto">
          <a:xfrm>
            <a:off x="1147763" y="4365625"/>
            <a:ext cx="3546475" cy="1365250"/>
          </a:xfrm>
          <a:prstGeom prst="rect">
            <a:avLst/>
          </a:prstGeom>
          <a:noFill/>
          <a:ln w="9525">
            <a:noFill/>
            <a:miter lim="800000"/>
            <a:headEnd/>
            <a:tailEnd/>
          </a:ln>
        </p:spPr>
      </p:pic>
      <p:pic>
        <p:nvPicPr>
          <p:cNvPr id="35847" name="圆角矩形 7"/>
          <p:cNvPicPr>
            <a:picLocks noChangeArrowheads="1"/>
          </p:cNvPicPr>
          <p:nvPr/>
        </p:nvPicPr>
        <p:blipFill>
          <a:blip r:embed="rId3"/>
          <a:srcRect/>
          <a:stretch>
            <a:fillRect/>
          </a:stretch>
        </p:blipFill>
        <p:spPr bwMode="auto">
          <a:xfrm>
            <a:off x="965200" y="2263775"/>
            <a:ext cx="3698875" cy="1363663"/>
          </a:xfrm>
          <a:prstGeom prst="rect">
            <a:avLst/>
          </a:prstGeom>
          <a:noFill/>
          <a:ln w="9525">
            <a:noFill/>
            <a:miter lim="800000"/>
            <a:headEnd/>
            <a:tailEnd/>
          </a:ln>
        </p:spPr>
      </p:pic>
      <p:graphicFrame>
        <p:nvGraphicFramePr>
          <p:cNvPr id="374791" name="Object 7"/>
          <p:cNvGraphicFramePr>
            <a:graphicFrameLocks noChangeAspect="1"/>
          </p:cNvGraphicFramePr>
          <p:nvPr/>
        </p:nvGraphicFramePr>
        <p:xfrm>
          <a:off x="1285875" y="2439988"/>
          <a:ext cx="3194050" cy="857250"/>
        </p:xfrm>
        <a:graphic>
          <a:graphicData uri="http://schemas.openxmlformats.org/presentationml/2006/ole">
            <p:oleObj spid="_x0000_s35842" name="Equation" r:id="rId4" imgW="1600200" imgH="431640" progId="Equation.DSMT4">
              <p:embed/>
            </p:oleObj>
          </a:graphicData>
        </a:graphic>
      </p:graphicFrame>
      <p:sp>
        <p:nvSpPr>
          <p:cNvPr id="374792" name="Text Box 8"/>
          <p:cNvSpPr txBox="1">
            <a:spLocks noChangeArrowheads="1"/>
          </p:cNvSpPr>
          <p:nvPr/>
        </p:nvSpPr>
        <p:spPr bwMode="auto">
          <a:xfrm>
            <a:off x="404813" y="531813"/>
            <a:ext cx="8242300" cy="1541462"/>
          </a:xfrm>
          <a:prstGeom prst="rect">
            <a:avLst/>
          </a:prstGeom>
          <a:noFill/>
          <a:ln w="9525">
            <a:noFill/>
            <a:miter lim="800000"/>
            <a:headEnd/>
            <a:tailEnd/>
          </a:ln>
        </p:spPr>
        <p:txBody>
          <a:bodyPr>
            <a:spAutoFit/>
          </a:bodyPr>
          <a:lstStyle/>
          <a:p>
            <a:pPr algn="just">
              <a:lnSpc>
                <a:spcPct val="130000"/>
              </a:lnSpc>
              <a:spcBef>
                <a:spcPct val="50000"/>
              </a:spcBef>
              <a:buFontTx/>
              <a:buBlip>
                <a:blip r:embed="rId5"/>
              </a:buBlip>
            </a:pPr>
            <a:r>
              <a:rPr kumimoji="1" lang="en-US" altLang="zh-CN" sz="2400" b="1">
                <a:solidFill>
                  <a:srgbClr val="0000CC"/>
                </a:solidFill>
                <a:latin typeface="幼圆" pitchFamily="49" charset="-122"/>
                <a:ea typeface="幼圆" pitchFamily="49" charset="-122"/>
              </a:rPr>
              <a:t> </a:t>
            </a:r>
            <a:r>
              <a:rPr kumimoji="1" lang="zh-CN" altLang="en-US" sz="2200" b="1">
                <a:solidFill>
                  <a:srgbClr val="0000CC"/>
                </a:solidFill>
                <a:latin typeface="幼圆" pitchFamily="49" charset="-122"/>
                <a:ea typeface="幼圆" pitchFamily="49" charset="-122"/>
              </a:rPr>
              <a:t>体电流产生的磁感应强度</a:t>
            </a:r>
          </a:p>
          <a:p>
            <a:pPr algn="just">
              <a:lnSpc>
                <a:spcPct val="130000"/>
              </a:lnSpc>
              <a:spcBef>
                <a:spcPct val="50000"/>
              </a:spcBef>
            </a:pPr>
            <a:r>
              <a:rPr kumimoji="1" lang="zh-CN" altLang="en-US" sz="2200" b="1">
                <a:solidFill>
                  <a:srgbClr val="0000CC"/>
                </a:solidFill>
                <a:latin typeface="幼圆" pitchFamily="49" charset="-122"/>
                <a:ea typeface="幼圆" pitchFamily="49" charset="-122"/>
              </a:rPr>
              <a:t>　</a:t>
            </a:r>
            <a:r>
              <a:rPr kumimoji="1" lang="zh-CN" altLang="en-US" sz="1800" b="1">
                <a:solidFill>
                  <a:srgbClr val="002060"/>
                </a:solidFill>
                <a:latin typeface="幼圆" pitchFamily="49" charset="-122"/>
                <a:ea typeface="幼圆" pitchFamily="49" charset="-122"/>
              </a:rPr>
              <a:t>体电流可以分解成许多细电流管，近似地看成线电流，此时有 </a:t>
            </a:r>
            <a:r>
              <a:rPr kumimoji="1" lang="en-US" altLang="zh-CN" sz="1800" b="1" i="1">
                <a:solidFill>
                  <a:srgbClr val="002060"/>
                </a:solidFill>
                <a:latin typeface="幼圆" pitchFamily="49" charset="-122"/>
                <a:ea typeface="幼圆" pitchFamily="49" charset="-122"/>
              </a:rPr>
              <a:t>I </a:t>
            </a:r>
            <a:r>
              <a:rPr kumimoji="1" lang="en-US" altLang="zh-CN" sz="1800" b="1">
                <a:solidFill>
                  <a:srgbClr val="002060"/>
                </a:solidFill>
                <a:latin typeface="幼圆" pitchFamily="49" charset="-122"/>
                <a:ea typeface="幼圆" pitchFamily="49" charset="-122"/>
              </a:rPr>
              <a:t>=</a:t>
            </a:r>
            <a:r>
              <a:rPr kumimoji="1" lang="en-US" altLang="zh-CN" sz="1800" b="1" i="1">
                <a:solidFill>
                  <a:srgbClr val="002060"/>
                </a:solidFill>
                <a:latin typeface="幼圆" pitchFamily="49" charset="-122"/>
                <a:ea typeface="幼圆" pitchFamily="49" charset="-122"/>
              </a:rPr>
              <a:t>JdS</a:t>
            </a:r>
            <a:r>
              <a:rPr kumimoji="1" lang="zh-CN" altLang="en-US" sz="1800" b="1" i="1">
                <a:solidFill>
                  <a:srgbClr val="002060"/>
                </a:solidFill>
                <a:latin typeface="幼圆" pitchFamily="49" charset="-122"/>
                <a:ea typeface="幼圆" pitchFamily="49" charset="-122"/>
              </a:rPr>
              <a:t>，</a:t>
            </a:r>
            <a:r>
              <a:rPr kumimoji="1" lang="zh-CN" altLang="en-US" sz="1800" b="1">
                <a:solidFill>
                  <a:srgbClr val="002060"/>
                </a:solidFill>
                <a:latin typeface="幼圆" pitchFamily="49" charset="-122"/>
                <a:ea typeface="幼圆" pitchFamily="49" charset="-122"/>
              </a:rPr>
              <a:t>则电流元                    </a:t>
            </a:r>
            <a:r>
              <a:rPr kumimoji="1" lang="zh-CN" altLang="en-US" sz="1800" b="1" i="1">
                <a:solidFill>
                  <a:srgbClr val="002060"/>
                </a:solidFill>
                <a:latin typeface="幼圆" pitchFamily="49" charset="-122"/>
                <a:ea typeface="幼圆" pitchFamily="49" charset="-122"/>
              </a:rPr>
              <a:t>，</a:t>
            </a:r>
            <a:r>
              <a:rPr kumimoji="1" lang="zh-CN" altLang="en-US" sz="1800" b="1">
                <a:solidFill>
                  <a:srgbClr val="002060"/>
                </a:solidFill>
                <a:latin typeface="幼圆" pitchFamily="49" charset="-122"/>
                <a:ea typeface="幼圆" pitchFamily="49" charset="-122"/>
              </a:rPr>
              <a:t>由此可得</a:t>
            </a:r>
            <a:endParaRPr kumimoji="1" lang="zh-CN" altLang="en-US" sz="1800" b="1" i="1">
              <a:solidFill>
                <a:srgbClr val="002060"/>
              </a:solidFill>
              <a:latin typeface="幼圆" pitchFamily="49" charset="-122"/>
              <a:ea typeface="幼圆" pitchFamily="49" charset="-122"/>
            </a:endParaRPr>
          </a:p>
        </p:txBody>
      </p:sp>
      <p:graphicFrame>
        <p:nvGraphicFramePr>
          <p:cNvPr id="374793" name="Object 9"/>
          <p:cNvGraphicFramePr>
            <a:graphicFrameLocks noChangeAspect="1"/>
          </p:cNvGraphicFramePr>
          <p:nvPr/>
        </p:nvGraphicFramePr>
        <p:xfrm>
          <a:off x="1030288" y="1661303"/>
          <a:ext cx="2249487" cy="363537"/>
        </p:xfrm>
        <a:graphic>
          <a:graphicData uri="http://schemas.openxmlformats.org/presentationml/2006/ole">
            <p:oleObj spid="_x0000_s35843" name="Equation" r:id="rId6" imgW="1257120" imgH="203040" progId="Equation.DSMT4">
              <p:embed/>
            </p:oleObj>
          </a:graphicData>
        </a:graphic>
      </p:graphicFrame>
      <p:graphicFrame>
        <p:nvGraphicFramePr>
          <p:cNvPr id="374794" name="Object 10"/>
          <p:cNvGraphicFramePr>
            <a:graphicFrameLocks noChangeAspect="1"/>
          </p:cNvGraphicFramePr>
          <p:nvPr/>
        </p:nvGraphicFramePr>
        <p:xfrm>
          <a:off x="6070600" y="2227263"/>
          <a:ext cx="2466975" cy="2516187"/>
        </p:xfrm>
        <a:graphic>
          <a:graphicData uri="http://schemas.openxmlformats.org/presentationml/2006/ole">
            <p:oleObj spid="_x0000_s35844" name="图片" r:id="rId7" imgW="981000" imgH="1000080" progId="Word.Picture.8">
              <p:embed/>
            </p:oleObj>
          </a:graphicData>
        </a:graphic>
      </p:graphicFrame>
      <p:sp>
        <p:nvSpPr>
          <p:cNvPr id="374796" name="Rectangle 12"/>
          <p:cNvSpPr>
            <a:spLocks noChangeArrowheads="1"/>
          </p:cNvSpPr>
          <p:nvPr/>
        </p:nvSpPr>
        <p:spPr bwMode="auto">
          <a:xfrm>
            <a:off x="395288" y="3778250"/>
            <a:ext cx="4794250" cy="430213"/>
          </a:xfrm>
          <a:prstGeom prst="rect">
            <a:avLst/>
          </a:prstGeom>
          <a:noFill/>
          <a:ln w="9525">
            <a:noFill/>
            <a:miter lim="800000"/>
            <a:headEnd/>
            <a:tailEnd/>
          </a:ln>
        </p:spPr>
        <p:txBody>
          <a:bodyPr>
            <a:spAutoFit/>
          </a:bodyPr>
          <a:lstStyle/>
          <a:p>
            <a:pPr>
              <a:lnSpc>
                <a:spcPct val="110000"/>
              </a:lnSpc>
              <a:spcBef>
                <a:spcPct val="50000"/>
              </a:spcBef>
              <a:buFontTx/>
              <a:buBlip>
                <a:blip r:embed="rId5"/>
              </a:buBlip>
            </a:pPr>
            <a:r>
              <a:rPr kumimoji="1" lang="en-US" altLang="zh-CN" sz="2200"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面电流产生的磁感应强度</a:t>
            </a:r>
          </a:p>
        </p:txBody>
      </p:sp>
      <p:graphicFrame>
        <p:nvGraphicFramePr>
          <p:cNvPr id="374797" name="Object 13"/>
          <p:cNvGraphicFramePr>
            <a:graphicFrameLocks noChangeAspect="1"/>
          </p:cNvGraphicFramePr>
          <p:nvPr/>
        </p:nvGraphicFramePr>
        <p:xfrm>
          <a:off x="1312863" y="4591050"/>
          <a:ext cx="3136900" cy="835025"/>
        </p:xfrm>
        <a:graphic>
          <a:graphicData uri="http://schemas.openxmlformats.org/presentationml/2006/ole">
            <p:oleObj spid="_x0000_s35845" name="Equation" r:id="rId8" imgW="1612800" imgH="431640" progId="Equation.DSMT4">
              <p:embed/>
            </p:oleObj>
          </a:graphicData>
        </a:graphic>
      </p:graphicFrame>
      <p:sp>
        <p:nvSpPr>
          <p:cNvPr id="10" name="Text Box 6"/>
          <p:cNvSpPr txBox="1">
            <a:spLocks noChangeArrowheads="1"/>
          </p:cNvSpPr>
          <p:nvPr/>
        </p:nvSpPr>
        <p:spPr bwMode="auto">
          <a:xfrm>
            <a:off x="280988" y="5803900"/>
            <a:ext cx="8634412" cy="523220"/>
          </a:xfrm>
          <a:prstGeom prst="rect">
            <a:avLst/>
          </a:prstGeom>
          <a:noFill/>
          <a:ln w="9525">
            <a:noFill/>
            <a:miter lim="800000"/>
            <a:headEnd/>
            <a:tailEnd/>
          </a:ln>
        </p:spPr>
        <p:txBody>
          <a:bodyPr wrap="square">
            <a:spAutoFit/>
          </a:bodyPr>
          <a:lstStyle/>
          <a:p>
            <a:pPr algn="just">
              <a:lnSpc>
                <a:spcPct val="140000"/>
              </a:lnSpc>
              <a:spcBef>
                <a:spcPct val="10000"/>
              </a:spcBef>
            </a:pPr>
            <a:r>
              <a:rPr kumimoji="1" lang="zh-CN" altLang="en-US" sz="2000" b="1" dirty="0" smtClean="0">
                <a:solidFill>
                  <a:srgbClr val="0000CC"/>
                </a:solidFill>
                <a:latin typeface="黑体" pitchFamily="49" charset="-122"/>
                <a:ea typeface="黑体" pitchFamily="49" charset="-122"/>
              </a:rPr>
              <a:t>已知电流分布，即可利用毕奥</a:t>
            </a:r>
            <a:r>
              <a:rPr kumimoji="1" lang="zh-CN" altLang="en-US" sz="2000" b="1" dirty="0">
                <a:solidFill>
                  <a:srgbClr val="0000CC"/>
                </a:solidFill>
                <a:latin typeface="黑体" pitchFamily="49" charset="-122"/>
                <a:ea typeface="黑体" pitchFamily="49" charset="-122"/>
              </a:rPr>
              <a:t>－萨伐尔</a:t>
            </a:r>
            <a:r>
              <a:rPr kumimoji="1" lang="zh-CN" altLang="en-US" sz="2000" b="1" dirty="0" smtClean="0">
                <a:solidFill>
                  <a:srgbClr val="0000CC"/>
                </a:solidFill>
                <a:latin typeface="黑体" pitchFamily="49" charset="-122"/>
                <a:ea typeface="黑体" pitchFamily="49" charset="-122"/>
              </a:rPr>
              <a:t>定律计算磁感应强度分布</a:t>
            </a:r>
            <a:endParaRPr kumimoji="1" lang="en-US" altLang="zh-CN"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4" name="Rectangle 6"/>
          <p:cNvSpPr>
            <a:spLocks noChangeArrowheads="1"/>
          </p:cNvSpPr>
          <p:nvPr/>
        </p:nvSpPr>
        <p:spPr bwMode="auto">
          <a:xfrm>
            <a:off x="425450" y="644525"/>
            <a:ext cx="8332788" cy="892175"/>
          </a:xfrm>
          <a:prstGeom prst="rect">
            <a:avLst/>
          </a:prstGeom>
          <a:noFill/>
          <a:ln w="9525">
            <a:noFill/>
            <a:miter lim="800000"/>
            <a:headEnd/>
            <a:tailEnd/>
          </a:ln>
        </p:spPr>
        <p:txBody>
          <a:bodyPr>
            <a:spAutoFit/>
          </a:bodyPr>
          <a:lstStyle/>
          <a:p>
            <a:pPr>
              <a:lnSpc>
                <a:spcPct val="130000"/>
              </a:lnSpc>
              <a:spcBef>
                <a:spcPct val="20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磁场中电流元 </a:t>
            </a:r>
            <a:r>
              <a:rPr kumimoji="1" lang="en-US" altLang="zh-CN" sz="2000" b="1" i="1" dirty="0" err="1">
                <a:solidFill>
                  <a:srgbClr val="002060"/>
                </a:solidFill>
                <a:ea typeface="幼圆" pitchFamily="49" charset="-122"/>
              </a:rPr>
              <a:t>Idl</a:t>
            </a:r>
            <a:r>
              <a:rPr kumimoji="1" lang="en-US" altLang="zh-CN" sz="2000" b="1" i="1" dirty="0">
                <a:solidFill>
                  <a:srgbClr val="002060"/>
                </a:solidFill>
                <a:ea typeface="幼圆" pitchFamily="49" charset="-122"/>
              </a:rPr>
              <a:t> </a:t>
            </a:r>
            <a:r>
              <a:rPr kumimoji="1" lang="zh-CN" altLang="en-US" sz="2000" b="1" dirty="0">
                <a:solidFill>
                  <a:srgbClr val="002060"/>
                </a:solidFill>
                <a:latin typeface="幼圆" pitchFamily="49" charset="-122"/>
                <a:ea typeface="幼圆" pitchFamily="49" charset="-122"/>
              </a:rPr>
              <a:t>所受的磁场力</a:t>
            </a:r>
            <a:r>
              <a:rPr kumimoji="1" lang="en-US" altLang="zh-CN" sz="2000" b="1" i="1" dirty="0" err="1">
                <a:solidFill>
                  <a:srgbClr val="002060"/>
                </a:solidFill>
                <a:ea typeface="幼圆" pitchFamily="49" charset="-122"/>
              </a:rPr>
              <a:t>d</a:t>
            </a:r>
            <a:r>
              <a:rPr kumimoji="1" lang="en-US" altLang="zh-CN" sz="2000" b="1" dirty="0" err="1">
                <a:solidFill>
                  <a:srgbClr val="002060"/>
                </a:solidFill>
                <a:ea typeface="幼圆" pitchFamily="49" charset="-122"/>
              </a:rPr>
              <a:t>F</a:t>
            </a:r>
            <a:r>
              <a:rPr kumimoji="1" lang="zh-CN" altLang="en-US" sz="2000" b="1" dirty="0">
                <a:solidFill>
                  <a:srgbClr val="002060"/>
                </a:solidFill>
                <a:latin typeface="幼圆" pitchFamily="49" charset="-122"/>
                <a:ea typeface="幼圆" pitchFamily="49" charset="-122"/>
              </a:rPr>
              <a:t>与该点磁场</a:t>
            </a:r>
            <a:r>
              <a:rPr kumimoji="1" lang="en-US" altLang="zh-CN" sz="2000" b="1" dirty="0">
                <a:solidFill>
                  <a:srgbClr val="002060"/>
                </a:solidFill>
                <a:latin typeface="幼圆" pitchFamily="49" charset="-122"/>
                <a:ea typeface="幼圆" pitchFamily="49" charset="-122"/>
              </a:rPr>
              <a:t>B</a:t>
            </a:r>
            <a:r>
              <a:rPr kumimoji="1" lang="zh-CN" altLang="en-US" sz="2000" b="1" dirty="0">
                <a:solidFill>
                  <a:srgbClr val="002060"/>
                </a:solidFill>
                <a:latin typeface="幼圆" pitchFamily="49" charset="-122"/>
                <a:ea typeface="幼圆" pitchFamily="49" charset="-122"/>
              </a:rPr>
              <a:t>、电流元强度和方向有关，即</a:t>
            </a:r>
          </a:p>
        </p:txBody>
      </p:sp>
      <p:graphicFrame>
        <p:nvGraphicFramePr>
          <p:cNvPr id="375815" name="Object 7"/>
          <p:cNvGraphicFramePr>
            <a:graphicFrameLocks noChangeAspect="1"/>
          </p:cNvGraphicFramePr>
          <p:nvPr/>
        </p:nvGraphicFramePr>
        <p:xfrm>
          <a:off x="1744663" y="1368425"/>
          <a:ext cx="2182812" cy="517525"/>
        </p:xfrm>
        <a:graphic>
          <a:graphicData uri="http://schemas.openxmlformats.org/presentationml/2006/ole">
            <p:oleObj spid="_x0000_s36866" name="Equation" r:id="rId4" imgW="850680" imgH="203040" progId="Equation.DSMT4">
              <p:embed/>
            </p:oleObj>
          </a:graphicData>
        </a:graphic>
      </p:graphicFrame>
      <p:sp>
        <p:nvSpPr>
          <p:cNvPr id="36870" name="Text Box 8"/>
          <p:cNvSpPr txBox="1">
            <a:spLocks noChangeArrowheads="1"/>
          </p:cNvSpPr>
          <p:nvPr/>
        </p:nvSpPr>
        <p:spPr bwMode="auto">
          <a:xfrm>
            <a:off x="3990975" y="3959225"/>
            <a:ext cx="3690938" cy="708025"/>
          </a:xfrm>
          <a:prstGeom prst="rect">
            <a:avLst/>
          </a:prstGeom>
          <a:noFill/>
          <a:ln w="25400">
            <a:noFill/>
            <a:miter lim="800000"/>
            <a:headEnd/>
            <a:tailEnd/>
          </a:ln>
        </p:spPr>
        <p:txBody>
          <a:bodyPr>
            <a:spAutoFit/>
          </a:bodyPr>
          <a:lstStyle/>
          <a:p>
            <a:r>
              <a:rPr lang="en-US" altLang="zh-CN" sz="2000">
                <a:solidFill>
                  <a:srgbClr val="FF3399"/>
                </a:solidFill>
                <a:latin typeface="Arial" charset="0"/>
                <a:ea typeface="幼圆" pitchFamily="49" charset="-122"/>
              </a:rPr>
              <a:t>B</a:t>
            </a:r>
            <a:r>
              <a:rPr lang="zh-CN" altLang="en-US" sz="2000">
                <a:solidFill>
                  <a:srgbClr val="FF3399"/>
                </a:solidFill>
                <a:latin typeface="Arial" charset="0"/>
                <a:ea typeface="幼圆" pitchFamily="49" charset="-122"/>
              </a:rPr>
              <a:t>的单位为</a:t>
            </a:r>
            <a:r>
              <a:rPr lang="zh-CN" altLang="en-US" sz="2000" b="1">
                <a:solidFill>
                  <a:srgbClr val="FF3399"/>
                </a:solidFill>
                <a:latin typeface="Arial" charset="0"/>
                <a:ea typeface="幼圆" pitchFamily="49" charset="-122"/>
              </a:rPr>
              <a:t>特斯拉</a:t>
            </a:r>
            <a:r>
              <a:rPr lang="en-US" altLang="zh-CN" sz="2000">
                <a:solidFill>
                  <a:srgbClr val="FF3399"/>
                </a:solidFill>
                <a:ea typeface="幼圆" pitchFamily="49" charset="-122"/>
              </a:rPr>
              <a:t>(T), 1T=1N/(A.m)=Wb</a:t>
            </a:r>
            <a:r>
              <a:rPr lang="zh-CN" altLang="en-US" sz="2000">
                <a:solidFill>
                  <a:srgbClr val="FF3399"/>
                </a:solidFill>
                <a:ea typeface="幼圆" pitchFamily="49" charset="-122"/>
              </a:rPr>
              <a:t> </a:t>
            </a:r>
            <a:r>
              <a:rPr lang="en-US" altLang="zh-CN" sz="2000">
                <a:solidFill>
                  <a:srgbClr val="FF3399"/>
                </a:solidFill>
                <a:ea typeface="幼圆" pitchFamily="49" charset="-122"/>
              </a:rPr>
              <a:t>/m</a:t>
            </a:r>
            <a:r>
              <a:rPr lang="en-US" altLang="zh-CN" sz="2000" baseline="30000">
                <a:solidFill>
                  <a:srgbClr val="FF3399"/>
                </a:solidFill>
                <a:ea typeface="幼圆" pitchFamily="49" charset="-122"/>
              </a:rPr>
              <a:t>2</a:t>
            </a:r>
          </a:p>
        </p:txBody>
      </p:sp>
      <p:sp>
        <p:nvSpPr>
          <p:cNvPr id="36871" name="Text Box 9"/>
          <p:cNvSpPr txBox="1">
            <a:spLocks noChangeArrowheads="1"/>
          </p:cNvSpPr>
          <p:nvPr/>
        </p:nvSpPr>
        <p:spPr bwMode="auto">
          <a:xfrm>
            <a:off x="512763" y="3279775"/>
            <a:ext cx="7146925" cy="401638"/>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由空间某点处试探电流元最大受力而定义的磁感应强度</a:t>
            </a:r>
            <a:r>
              <a:rPr lang="en-US" altLang="zh-CN" sz="2000" b="1">
                <a:solidFill>
                  <a:srgbClr val="002060"/>
                </a:solidFill>
                <a:ea typeface="幼圆" pitchFamily="49" charset="-122"/>
              </a:rPr>
              <a:t>(</a:t>
            </a:r>
            <a:r>
              <a:rPr lang="zh-CN" altLang="en-US" sz="2000" b="1">
                <a:solidFill>
                  <a:srgbClr val="002060"/>
                </a:solidFill>
                <a:ea typeface="幼圆" pitchFamily="49" charset="-122"/>
              </a:rPr>
              <a:t>数值</a:t>
            </a:r>
            <a:r>
              <a:rPr lang="en-US" altLang="zh-CN" sz="2000" b="1">
                <a:solidFill>
                  <a:srgbClr val="002060"/>
                </a:solidFill>
                <a:ea typeface="幼圆" pitchFamily="49" charset="-122"/>
              </a:rPr>
              <a:t>):</a:t>
            </a:r>
          </a:p>
        </p:txBody>
      </p:sp>
      <p:graphicFrame>
        <p:nvGraphicFramePr>
          <p:cNvPr id="36867" name="Object 10"/>
          <p:cNvGraphicFramePr>
            <a:graphicFrameLocks noChangeAspect="1"/>
          </p:cNvGraphicFramePr>
          <p:nvPr/>
        </p:nvGraphicFramePr>
        <p:xfrm>
          <a:off x="2009775" y="3952875"/>
          <a:ext cx="1695450" cy="882650"/>
        </p:xfrm>
        <a:graphic>
          <a:graphicData uri="http://schemas.openxmlformats.org/presentationml/2006/ole">
            <p:oleObj spid="_x0000_s36867" name="Equation" r:id="rId5" imgW="711000" imgH="431640" progId="Equation.DSMT4">
              <p:embed/>
            </p:oleObj>
          </a:graphicData>
        </a:graphic>
      </p:graphicFrame>
      <p:sp>
        <p:nvSpPr>
          <p:cNvPr id="36872" name="Rectangle 11"/>
          <p:cNvSpPr>
            <a:spLocks noChangeArrowheads="1"/>
          </p:cNvSpPr>
          <p:nvPr/>
        </p:nvSpPr>
        <p:spPr bwMode="auto">
          <a:xfrm>
            <a:off x="358775" y="5030788"/>
            <a:ext cx="8636369" cy="1202510"/>
          </a:xfrm>
          <a:prstGeom prst="rect">
            <a:avLst/>
          </a:prstGeom>
          <a:noFill/>
          <a:ln w="9525">
            <a:solidFill>
              <a:srgbClr val="FF0000">
                <a:alpha val="85881"/>
              </a:srgbClr>
            </a:solidFill>
            <a:miter lim="800000"/>
            <a:headEnd/>
            <a:tailEnd/>
          </a:ln>
        </p:spPr>
        <p:txBody>
          <a:bodyPr wrap="square" lIns="90000" tIns="46800" rIns="90000" bIns="46800" anchor="ctr">
            <a:spAutoFit/>
          </a:bodyPr>
          <a:lstStyle/>
          <a:p>
            <a:pPr>
              <a:lnSpc>
                <a:spcPct val="150000"/>
              </a:lnSpc>
            </a:pPr>
            <a:r>
              <a:rPr kumimoji="1" lang="zh-CN" altLang="en-US" sz="2400" b="1" dirty="0">
                <a:solidFill>
                  <a:srgbClr val="0000CC"/>
                </a:solidFill>
                <a:latin typeface="华文楷体"/>
                <a:ea typeface="华文楷体"/>
                <a:cs typeface="华文楷体"/>
              </a:rPr>
              <a:t>定义：垂直于磁场方向上</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米长的导线，通过</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安培电流，受到磁场力为</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牛顿时，该通电导线所在处的磁感应强度为</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特斯拉。 </a:t>
            </a:r>
          </a:p>
        </p:txBody>
      </p:sp>
      <p:sp>
        <p:nvSpPr>
          <p:cNvPr id="36873" name="Text Box 12"/>
          <p:cNvSpPr txBox="1">
            <a:spLocks noChangeArrowheads="1"/>
          </p:cNvSpPr>
          <p:nvPr/>
        </p:nvSpPr>
        <p:spPr bwMode="auto">
          <a:xfrm>
            <a:off x="428625" y="2089150"/>
            <a:ext cx="8550275" cy="1132427"/>
          </a:xfrm>
          <a:prstGeom prst="rect">
            <a:avLst/>
          </a:prstGeom>
          <a:noFill/>
          <a:ln w="9525">
            <a:noFill/>
            <a:miter lim="800000"/>
            <a:headEnd/>
            <a:tailEnd/>
          </a:ln>
        </p:spPr>
        <p:txBody>
          <a:bodyPr wrap="square" lIns="90000" tIns="46800" rIns="90000" bIns="46800">
            <a:spAutoFit/>
          </a:bodyPr>
          <a:lstStyle/>
          <a:p>
            <a:pPr>
              <a:lnSpc>
                <a:spcPct val="150000"/>
              </a:lnSpc>
            </a:pPr>
            <a:r>
              <a:rPr lang="zh-CN" altLang="en-US" sz="2400" b="1" dirty="0">
                <a:solidFill>
                  <a:srgbClr val="0070C0"/>
                </a:solidFill>
                <a:ea typeface="黑体" pitchFamily="49" charset="-122"/>
              </a:rPr>
              <a:t>思考：洛仑兹力                   与安培力的关系</a:t>
            </a:r>
            <a:r>
              <a:rPr lang="zh-CN" altLang="en-US" sz="2400" b="1" dirty="0" smtClean="0">
                <a:solidFill>
                  <a:srgbClr val="0070C0"/>
                </a:solidFill>
                <a:ea typeface="黑体" pitchFamily="49" charset="-122"/>
              </a:rPr>
              <a:t>？（安培力可以看做是作用在每个运动电荷上的洛伦兹力的合力）</a:t>
            </a:r>
            <a:endParaRPr lang="zh-CN" altLang="en-US" sz="2400" b="1" dirty="0">
              <a:solidFill>
                <a:srgbClr val="0070C0"/>
              </a:solidFill>
              <a:ea typeface="黑体" pitchFamily="49" charset="-122"/>
            </a:endParaRPr>
          </a:p>
        </p:txBody>
      </p:sp>
      <p:graphicFrame>
        <p:nvGraphicFramePr>
          <p:cNvPr id="36868" name="Object 13"/>
          <p:cNvGraphicFramePr>
            <a:graphicFrameLocks noChangeAspect="1"/>
          </p:cNvGraphicFramePr>
          <p:nvPr/>
        </p:nvGraphicFramePr>
        <p:xfrm>
          <a:off x="2673350" y="2216150"/>
          <a:ext cx="1487488" cy="485775"/>
        </p:xfrm>
        <a:graphic>
          <a:graphicData uri="http://schemas.openxmlformats.org/presentationml/2006/ole">
            <p:oleObj spid="_x0000_s36868" name="Equation" r:id="rId6" imgW="698400" imgH="228600" progId="Equation.DSMT4">
              <p:embed/>
            </p:oleObj>
          </a:graphicData>
        </a:graphic>
      </p:graphicFrame>
      <p:graphicFrame>
        <p:nvGraphicFramePr>
          <p:cNvPr id="36869" name="Object 5"/>
          <p:cNvGraphicFramePr>
            <a:graphicFrameLocks noChangeAspect="1"/>
          </p:cNvGraphicFramePr>
          <p:nvPr/>
        </p:nvGraphicFramePr>
        <p:xfrm>
          <a:off x="3924634" y="1390650"/>
          <a:ext cx="4965366" cy="527050"/>
        </p:xfrm>
        <a:graphic>
          <a:graphicData uri="http://schemas.openxmlformats.org/presentationml/2006/ole">
            <p:oleObj spid="_x0000_s36869" name="Equation" r:id="rId7" imgW="227304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789160" y="1196940"/>
            <a:ext cx="4046496" cy="2917860"/>
          </a:xfrm>
          <a:prstGeom prst="rect">
            <a:avLst/>
          </a:prstGeom>
          <a:noFill/>
          <a:ln w="9525">
            <a:solidFill>
              <a:schemeClr val="accent4">
                <a:lumMod val="10000"/>
              </a:schemeClr>
            </a:solid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202019" y="1201480"/>
            <a:ext cx="4423144" cy="2933128"/>
          </a:xfrm>
          <a:prstGeom prst="rect">
            <a:avLst/>
          </a:prstGeom>
          <a:noFill/>
          <a:ln w="9525">
            <a:solidFill>
              <a:schemeClr val="accent4">
                <a:lumMod val="10000"/>
              </a:schemeClr>
            </a:solidFill>
            <a:miter lim="800000"/>
            <a:headEnd/>
            <a:tailEnd/>
          </a:ln>
          <a:effectLst/>
        </p:spPr>
      </p:pic>
      <p:sp>
        <p:nvSpPr>
          <p:cNvPr id="4" name="Text Box 2"/>
          <p:cNvSpPr txBox="1">
            <a:spLocks noChangeArrowheads="1"/>
          </p:cNvSpPr>
          <p:nvPr/>
        </p:nvSpPr>
        <p:spPr bwMode="auto">
          <a:xfrm>
            <a:off x="243405" y="567993"/>
            <a:ext cx="8458200" cy="49859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400" b="1" dirty="0" smtClean="0">
                <a:solidFill>
                  <a:srgbClr val="002060"/>
                </a:solidFill>
                <a:latin typeface="黑体" pitchFamily="49" charset="-122"/>
                <a:ea typeface="黑体" pitchFamily="49" charset="-122"/>
              </a:rPr>
              <a:t>电场与磁场的比较</a:t>
            </a:r>
            <a:endParaRPr kumimoji="1" lang="zh-CN" altLang="en-US" sz="2400" b="1" dirty="0">
              <a:solidFill>
                <a:srgbClr val="002060"/>
              </a:solidFill>
              <a:latin typeface="幼圆" pitchFamily="49" charset="-122"/>
              <a:ea typeface="幼圆" pitchFamily="49" charset="-122"/>
            </a:endParaRPr>
          </a:p>
        </p:txBody>
      </p:sp>
      <p:sp>
        <p:nvSpPr>
          <p:cNvPr id="6" name="Rectangle 4"/>
          <p:cNvSpPr>
            <a:spLocks noChangeArrowheads="1"/>
          </p:cNvSpPr>
          <p:nvPr/>
        </p:nvSpPr>
        <p:spPr bwMode="auto">
          <a:xfrm>
            <a:off x="204123" y="4410998"/>
            <a:ext cx="8939877" cy="1621149"/>
          </a:xfrm>
          <a:prstGeom prst="rect">
            <a:avLst/>
          </a:prstGeom>
          <a:noFill/>
          <a:ln w="9525">
            <a:noFill/>
            <a:miter lim="800000"/>
            <a:headEnd/>
            <a:tailEnd/>
          </a:ln>
        </p:spPr>
        <p:txBody>
          <a:bodyPr wrap="square">
            <a:spAutoFit/>
          </a:bodyPr>
          <a:lstStyle/>
          <a:p>
            <a:pPr>
              <a:lnSpc>
                <a:spcPct val="110000"/>
              </a:lnSpc>
              <a:spcBef>
                <a:spcPct val="25000"/>
              </a:spcBef>
              <a:buFontTx/>
              <a:buBlip>
                <a:blip r:embed="rId4"/>
              </a:buBlip>
            </a:pPr>
            <a:r>
              <a:rPr kumimoji="1" lang="en-US" altLang="zh-CN" sz="2200" b="1" dirty="0">
                <a:solidFill>
                  <a:srgbClr val="000099"/>
                </a:solidFill>
                <a:latin typeface="幼圆" pitchFamily="49" charset="-122"/>
                <a:ea typeface="幼圆" pitchFamily="49" charset="-122"/>
              </a:rPr>
              <a:t> </a:t>
            </a:r>
            <a:r>
              <a:rPr kumimoji="1" lang="zh-CN" altLang="en-US" sz="2200" b="1" dirty="0" smtClean="0">
                <a:solidFill>
                  <a:srgbClr val="000099"/>
                </a:solidFill>
                <a:latin typeface="幼圆" pitchFamily="49" charset="-122"/>
                <a:ea typeface="幼圆" pitchFamily="49" charset="-122"/>
              </a:rPr>
              <a:t>电场强度（</a:t>
            </a:r>
            <a:r>
              <a:rPr kumimoji="1" lang="en-US" altLang="zh-CN" sz="2200" b="1" dirty="0" smtClean="0">
                <a:solidFill>
                  <a:srgbClr val="000099"/>
                </a:solidFill>
                <a:latin typeface="幼圆" pitchFamily="49" charset="-122"/>
                <a:ea typeface="幼圆" pitchFamily="49" charset="-122"/>
              </a:rPr>
              <a:t>E</a:t>
            </a:r>
            <a:r>
              <a:rPr kumimoji="1" lang="zh-CN" altLang="en-US" sz="2200" b="1" dirty="0" smtClean="0">
                <a:solidFill>
                  <a:srgbClr val="000099"/>
                </a:solidFill>
                <a:latin typeface="幼圆" pitchFamily="49" charset="-122"/>
                <a:ea typeface="幼圆" pitchFamily="49" charset="-122"/>
              </a:rPr>
              <a:t>）与磁感应强度（</a:t>
            </a:r>
            <a:r>
              <a:rPr kumimoji="1" lang="en-US" altLang="zh-CN" sz="2200" b="1" dirty="0" smtClean="0">
                <a:solidFill>
                  <a:srgbClr val="000099"/>
                </a:solidFill>
                <a:latin typeface="幼圆" pitchFamily="49" charset="-122"/>
                <a:ea typeface="幼圆" pitchFamily="49" charset="-122"/>
              </a:rPr>
              <a:t>B</a:t>
            </a:r>
            <a:r>
              <a:rPr kumimoji="1" lang="zh-CN" altLang="en-US" sz="2200" b="1" dirty="0" smtClean="0">
                <a:solidFill>
                  <a:srgbClr val="000099"/>
                </a:solidFill>
                <a:latin typeface="幼圆" pitchFamily="49" charset="-122"/>
                <a:ea typeface="幼圆" pitchFamily="49" charset="-122"/>
              </a:rPr>
              <a:t>）均正比于电场力与磁场力，但电场力</a:t>
            </a:r>
            <a:r>
              <a:rPr kumimoji="1" lang="zh-CN" altLang="en-US" sz="2200" b="1" dirty="0" smtClean="0">
                <a:solidFill>
                  <a:srgbClr val="FF0000"/>
                </a:solidFill>
                <a:latin typeface="幼圆" pitchFamily="49" charset="-122"/>
                <a:ea typeface="幼圆" pitchFamily="49" charset="-122"/>
              </a:rPr>
              <a:t>平行</a:t>
            </a:r>
            <a:r>
              <a:rPr kumimoji="1" lang="zh-CN" altLang="en-US" sz="2200" b="1" dirty="0" smtClean="0">
                <a:solidFill>
                  <a:srgbClr val="000099"/>
                </a:solidFill>
                <a:latin typeface="幼圆" pitchFamily="49" charset="-122"/>
                <a:ea typeface="幼圆" pitchFamily="49" charset="-122"/>
              </a:rPr>
              <a:t>于电场强度方向，而磁场力</a:t>
            </a:r>
            <a:r>
              <a:rPr kumimoji="1" lang="zh-CN" altLang="en-US" sz="2200" b="1" dirty="0" smtClean="0">
                <a:solidFill>
                  <a:srgbClr val="FF0000"/>
                </a:solidFill>
                <a:latin typeface="幼圆" pitchFamily="49" charset="-122"/>
                <a:ea typeface="幼圆" pitchFamily="49" charset="-122"/>
              </a:rPr>
              <a:t>垂直</a:t>
            </a:r>
            <a:r>
              <a:rPr kumimoji="1" lang="zh-CN" altLang="en-US" sz="2200" b="1" dirty="0" smtClean="0">
                <a:solidFill>
                  <a:srgbClr val="000099"/>
                </a:solidFill>
                <a:latin typeface="幼圆" pitchFamily="49" charset="-122"/>
                <a:ea typeface="幼圆" pitchFamily="49" charset="-122"/>
              </a:rPr>
              <a:t>于磁感应强度方向。</a:t>
            </a:r>
            <a:endParaRPr kumimoji="1" lang="zh-CN" altLang="en-US" sz="2200" b="1" dirty="0">
              <a:solidFill>
                <a:srgbClr val="000099"/>
              </a:solidFill>
              <a:latin typeface="幼圆" pitchFamily="49" charset="-122"/>
              <a:ea typeface="幼圆" pitchFamily="49" charset="-122"/>
            </a:endParaRPr>
          </a:p>
          <a:p>
            <a:pPr>
              <a:lnSpc>
                <a:spcPct val="110000"/>
              </a:lnSpc>
              <a:spcBef>
                <a:spcPct val="25000"/>
              </a:spcBef>
              <a:buFontTx/>
              <a:buBlip>
                <a:blip r:embed="rId4"/>
              </a:buBlip>
            </a:pPr>
            <a:r>
              <a:rPr kumimoji="1" lang="zh-CN" altLang="en-US" sz="2200" b="1" dirty="0">
                <a:solidFill>
                  <a:srgbClr val="000099"/>
                </a:solidFill>
                <a:latin typeface="幼圆" pitchFamily="49" charset="-122"/>
                <a:ea typeface="幼圆" pitchFamily="49" charset="-122"/>
              </a:rPr>
              <a:t> </a:t>
            </a:r>
            <a:r>
              <a:rPr kumimoji="1" lang="zh-CN" altLang="en-US" sz="2200" b="1" dirty="0" smtClean="0">
                <a:solidFill>
                  <a:srgbClr val="000099"/>
                </a:solidFill>
                <a:latin typeface="幼圆" pitchFamily="49" charset="-122"/>
                <a:ea typeface="幼圆" pitchFamily="49" charset="-122"/>
              </a:rPr>
              <a:t>电场强度可通过场中的测试电荷所确定，而磁感应强度的确定还需要考虑测试电荷的</a:t>
            </a:r>
            <a:r>
              <a:rPr kumimoji="1" lang="zh-CN" altLang="en-US" sz="2200" b="1" dirty="0" smtClean="0">
                <a:solidFill>
                  <a:srgbClr val="FF0000"/>
                </a:solidFill>
                <a:latin typeface="幼圆" pitchFamily="49" charset="-122"/>
                <a:ea typeface="幼圆" pitchFamily="49" charset="-122"/>
              </a:rPr>
              <a:t>方向</a:t>
            </a:r>
            <a:r>
              <a:rPr kumimoji="1" lang="zh-CN" altLang="en-US" sz="2200" b="1" dirty="0" smtClean="0">
                <a:solidFill>
                  <a:srgbClr val="000099"/>
                </a:solidFill>
                <a:latin typeface="幼圆" pitchFamily="49" charset="-122"/>
                <a:ea typeface="幼圆" pitchFamily="49" charset="-122"/>
              </a:rPr>
              <a:t>和</a:t>
            </a:r>
            <a:r>
              <a:rPr kumimoji="1" lang="zh-CN" altLang="en-US" sz="2200" b="1" dirty="0" smtClean="0">
                <a:solidFill>
                  <a:srgbClr val="FF0000"/>
                </a:solidFill>
                <a:latin typeface="幼圆" pitchFamily="49" charset="-122"/>
                <a:ea typeface="幼圆" pitchFamily="49" charset="-122"/>
              </a:rPr>
              <a:t>速度</a:t>
            </a:r>
            <a:r>
              <a:rPr kumimoji="1" lang="zh-CN" altLang="en-US" sz="2200" b="1" dirty="0" smtClean="0">
                <a:solidFill>
                  <a:srgbClr val="000099"/>
                </a:solidFill>
                <a:latin typeface="幼圆" pitchFamily="49" charset="-122"/>
                <a:ea typeface="幼圆" pitchFamily="49" charset="-122"/>
              </a:rPr>
              <a:t>。</a:t>
            </a:r>
            <a:endParaRPr kumimoji="1" lang="zh-CN" altLang="en-US" sz="22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srcRect/>
          <a:stretch>
            <a:fillRect/>
          </a:stretch>
        </p:blipFill>
        <p:spPr bwMode="auto">
          <a:xfrm>
            <a:off x="4757262" y="1260736"/>
            <a:ext cx="4046496" cy="2917860"/>
          </a:xfrm>
          <a:prstGeom prst="rect">
            <a:avLst/>
          </a:prstGeom>
          <a:noFill/>
          <a:ln w="9525">
            <a:solidFill>
              <a:schemeClr val="accent4">
                <a:lumMod val="10000"/>
              </a:schemeClr>
            </a:solidFill>
            <a:miter lim="800000"/>
            <a:headEnd/>
            <a:tailEnd/>
          </a:ln>
          <a:effectLst/>
        </p:spPr>
      </p:pic>
      <p:pic>
        <p:nvPicPr>
          <p:cNvPr id="114691" name="Picture 3"/>
          <p:cNvPicPr>
            <a:picLocks noChangeAspect="1" noChangeArrowheads="1"/>
          </p:cNvPicPr>
          <p:nvPr/>
        </p:nvPicPr>
        <p:blipFill>
          <a:blip r:embed="rId3"/>
          <a:srcRect/>
          <a:stretch>
            <a:fillRect/>
          </a:stretch>
        </p:blipFill>
        <p:spPr bwMode="auto">
          <a:xfrm>
            <a:off x="180754" y="1265276"/>
            <a:ext cx="4423144" cy="2933128"/>
          </a:xfrm>
          <a:prstGeom prst="rect">
            <a:avLst/>
          </a:prstGeom>
          <a:noFill/>
          <a:ln w="9525">
            <a:solidFill>
              <a:schemeClr val="accent4">
                <a:lumMod val="10000"/>
              </a:schemeClr>
            </a:solidFill>
            <a:miter lim="800000"/>
            <a:headEnd/>
            <a:tailEnd/>
          </a:ln>
          <a:effectLst/>
        </p:spPr>
      </p:pic>
      <p:sp>
        <p:nvSpPr>
          <p:cNvPr id="5" name="Text Box 2"/>
          <p:cNvSpPr txBox="1">
            <a:spLocks noChangeArrowheads="1"/>
          </p:cNvSpPr>
          <p:nvPr/>
        </p:nvSpPr>
        <p:spPr bwMode="auto">
          <a:xfrm>
            <a:off x="222140" y="557360"/>
            <a:ext cx="8458200" cy="49859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400" b="1" dirty="0" smtClean="0">
                <a:solidFill>
                  <a:srgbClr val="002060"/>
                </a:solidFill>
                <a:latin typeface="黑体" pitchFamily="49" charset="-122"/>
                <a:ea typeface="黑体" pitchFamily="49" charset="-122"/>
              </a:rPr>
              <a:t>电场与磁场的比较</a:t>
            </a:r>
            <a:endParaRPr kumimoji="1" lang="zh-CN" altLang="en-US" sz="2400" b="1" dirty="0">
              <a:solidFill>
                <a:srgbClr val="002060"/>
              </a:solidFill>
              <a:latin typeface="幼圆" pitchFamily="49" charset="-122"/>
              <a:ea typeface="幼圆" pitchFamily="49" charset="-122"/>
            </a:endParaRPr>
          </a:p>
        </p:txBody>
      </p:sp>
      <p:sp>
        <p:nvSpPr>
          <p:cNvPr id="6" name="Rectangle 4"/>
          <p:cNvSpPr>
            <a:spLocks noChangeArrowheads="1"/>
          </p:cNvSpPr>
          <p:nvPr/>
        </p:nvSpPr>
        <p:spPr bwMode="auto">
          <a:xfrm>
            <a:off x="76532" y="4496059"/>
            <a:ext cx="9067468" cy="1666610"/>
          </a:xfrm>
          <a:prstGeom prst="rect">
            <a:avLst/>
          </a:prstGeom>
          <a:noFill/>
          <a:ln w="9525">
            <a:noFill/>
            <a:miter lim="800000"/>
            <a:headEnd/>
            <a:tailEnd/>
          </a:ln>
        </p:spPr>
        <p:txBody>
          <a:bodyPr wrap="square">
            <a:spAutoFit/>
          </a:bodyPr>
          <a:lstStyle/>
          <a:p>
            <a:pPr>
              <a:lnSpc>
                <a:spcPct val="110000"/>
              </a:lnSpc>
              <a:spcBef>
                <a:spcPct val="25000"/>
              </a:spcBef>
              <a:buFontTx/>
              <a:buBlip>
                <a:blip r:embed="rId4"/>
              </a:buBlip>
            </a:pPr>
            <a:r>
              <a:rPr kumimoji="1" lang="zh-CN" altLang="en-US" sz="2200" b="1" dirty="0" smtClean="0">
                <a:solidFill>
                  <a:srgbClr val="000099"/>
                </a:solidFill>
                <a:ea typeface="幼圆" pitchFamily="49" charset="-122"/>
                <a:cs typeface="Times New Roman" pitchFamily="18" charset="0"/>
              </a:rPr>
              <a:t> 由于磁场力总是</a:t>
            </a:r>
            <a:r>
              <a:rPr kumimoji="1" lang="zh-CN" altLang="en-US" sz="2200" b="1" dirty="0" smtClean="0">
                <a:solidFill>
                  <a:srgbClr val="FF0000"/>
                </a:solidFill>
                <a:ea typeface="幼圆" pitchFamily="49" charset="-122"/>
                <a:cs typeface="Times New Roman" pitchFamily="18" charset="0"/>
              </a:rPr>
              <a:t>垂直于</a:t>
            </a:r>
            <a:r>
              <a:rPr kumimoji="1" lang="zh-CN" altLang="en-US" sz="2200" b="1" dirty="0" smtClean="0">
                <a:solidFill>
                  <a:srgbClr val="000099"/>
                </a:solidFill>
                <a:ea typeface="幼圆" pitchFamily="49" charset="-122"/>
                <a:cs typeface="Times New Roman" pitchFamily="18" charset="0"/>
              </a:rPr>
              <a:t>电荷运动方向，因而磁场对电荷</a:t>
            </a:r>
            <a:r>
              <a:rPr kumimoji="1" lang="zh-CN" altLang="en-US" sz="2200" b="1" dirty="0" smtClean="0">
                <a:solidFill>
                  <a:srgbClr val="FF0000"/>
                </a:solidFill>
                <a:ea typeface="幼圆" pitchFamily="49" charset="-122"/>
                <a:cs typeface="Times New Roman" pitchFamily="18" charset="0"/>
              </a:rPr>
              <a:t>不做功</a:t>
            </a:r>
            <a:r>
              <a:rPr kumimoji="1" lang="zh-CN" altLang="en-US" sz="2200" b="1" dirty="0" smtClean="0">
                <a:solidFill>
                  <a:srgbClr val="000099"/>
                </a:solidFill>
                <a:ea typeface="幼圆" pitchFamily="49" charset="-122"/>
                <a:cs typeface="Times New Roman" pitchFamily="18" charset="0"/>
              </a:rPr>
              <a:t>。所以磁场只能改变电荷的运动</a:t>
            </a:r>
            <a:r>
              <a:rPr kumimoji="1" lang="zh-CN" altLang="en-US" sz="2200" b="1" dirty="0" smtClean="0">
                <a:solidFill>
                  <a:srgbClr val="FF0000"/>
                </a:solidFill>
                <a:ea typeface="幼圆" pitchFamily="49" charset="-122"/>
                <a:cs typeface="Times New Roman" pitchFamily="18" charset="0"/>
              </a:rPr>
              <a:t>方向</a:t>
            </a:r>
            <a:r>
              <a:rPr kumimoji="1" lang="zh-CN" altLang="en-US" sz="2200" b="1" dirty="0" smtClean="0">
                <a:solidFill>
                  <a:srgbClr val="000099"/>
                </a:solidFill>
                <a:ea typeface="幼圆" pitchFamily="49" charset="-122"/>
                <a:cs typeface="Times New Roman" pitchFamily="18" charset="0"/>
              </a:rPr>
              <a:t>，无法改变电荷的</a:t>
            </a:r>
            <a:r>
              <a:rPr kumimoji="1" lang="zh-CN" altLang="en-US" sz="2200" b="1" dirty="0" smtClean="0">
                <a:solidFill>
                  <a:srgbClr val="FF0000"/>
                </a:solidFill>
                <a:ea typeface="幼圆" pitchFamily="49" charset="-122"/>
                <a:cs typeface="Times New Roman" pitchFamily="18" charset="0"/>
              </a:rPr>
              <a:t>动能</a:t>
            </a:r>
            <a:r>
              <a:rPr kumimoji="1" lang="zh-CN" altLang="en-US" sz="2200" b="1" dirty="0" smtClean="0">
                <a:solidFill>
                  <a:srgbClr val="000099"/>
                </a:solidFill>
                <a:ea typeface="幼圆" pitchFamily="49" charset="-122"/>
                <a:cs typeface="Times New Roman" pitchFamily="18" charset="0"/>
              </a:rPr>
              <a:t>。</a:t>
            </a:r>
            <a:endParaRPr kumimoji="1" lang="en-US" altLang="zh-CN" sz="2200" b="1" dirty="0" smtClean="0">
              <a:solidFill>
                <a:srgbClr val="000099"/>
              </a:solidFill>
              <a:ea typeface="幼圆" pitchFamily="49" charset="-122"/>
              <a:cs typeface="Times New Roman" pitchFamily="18" charset="0"/>
            </a:endParaRPr>
          </a:p>
          <a:p>
            <a:pPr>
              <a:lnSpc>
                <a:spcPct val="110000"/>
              </a:lnSpc>
              <a:spcBef>
                <a:spcPct val="25000"/>
              </a:spcBef>
              <a:buFontTx/>
              <a:buBlip>
                <a:blip r:embed="rId4"/>
              </a:buBlip>
            </a:pPr>
            <a:r>
              <a:rPr kumimoji="1" lang="en-US" altLang="zh-CN" sz="2200" b="1" dirty="0" smtClean="0">
                <a:solidFill>
                  <a:srgbClr val="000099"/>
                </a:solidFill>
                <a:ea typeface="幼圆" pitchFamily="49" charset="-122"/>
                <a:cs typeface="Times New Roman" pitchFamily="18" charset="0"/>
              </a:rPr>
              <a:t> </a:t>
            </a:r>
            <a:r>
              <a:rPr kumimoji="1" lang="zh-CN" altLang="en-US" sz="2200" b="1" dirty="0" smtClean="0">
                <a:solidFill>
                  <a:srgbClr val="000099"/>
                </a:solidFill>
                <a:ea typeface="幼圆" pitchFamily="49" charset="-122"/>
                <a:cs typeface="Times New Roman" pitchFamily="18" charset="0"/>
              </a:rPr>
              <a:t>静电场（</a:t>
            </a:r>
            <a:r>
              <a:rPr kumimoji="1" lang="en-US" altLang="zh-CN" sz="2200" b="1" dirty="0" smtClean="0">
                <a:solidFill>
                  <a:srgbClr val="000099"/>
                </a:solidFill>
                <a:ea typeface="幼圆" pitchFamily="49" charset="-122"/>
                <a:cs typeface="Times New Roman" pitchFamily="18" charset="0"/>
              </a:rPr>
              <a:t>electrostatic fields</a:t>
            </a:r>
            <a:r>
              <a:rPr kumimoji="1" lang="zh-CN" altLang="en-US" sz="2200" b="1" dirty="0" smtClean="0">
                <a:solidFill>
                  <a:srgbClr val="000099"/>
                </a:solidFill>
                <a:ea typeface="幼圆" pitchFamily="49" charset="-122"/>
                <a:cs typeface="Times New Roman" pitchFamily="18" charset="0"/>
              </a:rPr>
              <a:t>）由电荷所产生，而静磁场（</a:t>
            </a:r>
            <a:r>
              <a:rPr kumimoji="1" lang="en-US" altLang="zh-CN" sz="2200" b="1" dirty="0" err="1" smtClean="0">
                <a:solidFill>
                  <a:srgbClr val="000099"/>
                </a:solidFill>
                <a:ea typeface="幼圆" pitchFamily="49" charset="-122"/>
                <a:cs typeface="Times New Roman" pitchFamily="18" charset="0"/>
              </a:rPr>
              <a:t>magnetostatic</a:t>
            </a:r>
            <a:r>
              <a:rPr kumimoji="1" lang="en-US" altLang="zh-CN" sz="2200" b="1" dirty="0" smtClean="0">
                <a:solidFill>
                  <a:srgbClr val="000099"/>
                </a:solidFill>
                <a:ea typeface="幼圆" pitchFamily="49" charset="-122"/>
                <a:cs typeface="Times New Roman" pitchFamily="18" charset="0"/>
              </a:rPr>
              <a:t> fields</a:t>
            </a:r>
            <a:r>
              <a:rPr kumimoji="1" lang="zh-CN" altLang="en-US" sz="2200" b="1" dirty="0" smtClean="0">
                <a:solidFill>
                  <a:srgbClr val="000099"/>
                </a:solidFill>
                <a:ea typeface="幼圆" pitchFamily="49" charset="-122"/>
                <a:cs typeface="Times New Roman" pitchFamily="18" charset="0"/>
              </a:rPr>
              <a:t>）定向运动的电荷（电流）所产生。</a:t>
            </a:r>
            <a:endParaRPr kumimoji="1" lang="zh-CN" altLang="en-US" sz="2200" b="1" dirty="0">
              <a:solidFill>
                <a:srgbClr val="000099"/>
              </a:solidFill>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Text Box 4"/>
          <p:cNvSpPr txBox="1">
            <a:spLocks noChangeArrowheads="1"/>
          </p:cNvSpPr>
          <p:nvPr/>
        </p:nvSpPr>
        <p:spPr bwMode="auto">
          <a:xfrm>
            <a:off x="406400" y="523875"/>
            <a:ext cx="7315200" cy="427038"/>
          </a:xfrm>
          <a:prstGeom prst="rect">
            <a:avLst/>
          </a:prstGeom>
          <a:noFill/>
          <a:ln w="9525">
            <a:noFill/>
            <a:miter lim="800000"/>
            <a:headEnd/>
            <a:tailEnd/>
          </a:ln>
        </p:spPr>
        <p:txBody>
          <a:bodyPr>
            <a:spAutoFit/>
          </a:bodyPr>
          <a:lstStyle/>
          <a:p>
            <a:pPr algn="just">
              <a:spcBef>
                <a:spcPct val="50000"/>
              </a:spcBef>
              <a:defRPr/>
            </a:pPr>
            <a:r>
              <a:rPr kumimoji="1" lang="zh-CN" altLang="en-US" sz="2200" b="1">
                <a:solidFill>
                  <a:srgbClr val="C00000"/>
                </a:solidFill>
                <a:latin typeface="幼圆" pitchFamily="49" charset="-122"/>
                <a:ea typeface="幼圆" pitchFamily="49" charset="-122"/>
              </a:rPr>
              <a:t>例题：</a:t>
            </a:r>
            <a:r>
              <a:rPr kumimoji="1" lang="zh-CN" altLang="en-US" sz="2200" b="1">
                <a:solidFill>
                  <a:schemeClr val="accent5">
                    <a:lumMod val="10000"/>
                  </a:schemeClr>
                </a:solidFill>
                <a:latin typeface="幼圆" pitchFamily="49" charset="-122"/>
                <a:ea typeface="幼圆" pitchFamily="49" charset="-122"/>
              </a:rPr>
              <a:t>求有限长直线电流的磁感应强度。</a:t>
            </a:r>
          </a:p>
        </p:txBody>
      </p:sp>
      <p:sp>
        <p:nvSpPr>
          <p:cNvPr id="376837" name="Text Box 5"/>
          <p:cNvSpPr txBox="1">
            <a:spLocks noChangeArrowheads="1"/>
          </p:cNvSpPr>
          <p:nvPr/>
        </p:nvSpPr>
        <p:spPr bwMode="auto">
          <a:xfrm>
            <a:off x="390525" y="1079500"/>
            <a:ext cx="8458200" cy="76993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99"/>
                </a:solidFill>
                <a:latin typeface="幼圆" pitchFamily="49" charset="-122"/>
                <a:ea typeface="幼圆" pitchFamily="49" charset="-122"/>
              </a:rPr>
              <a:t>解：在导线上任取电流元</a:t>
            </a:r>
            <a:r>
              <a:rPr kumimoji="1" lang="en-US" altLang="zh-CN" sz="2000" b="1" i="1" dirty="0" err="1">
                <a:solidFill>
                  <a:srgbClr val="000099"/>
                </a:solidFill>
                <a:latin typeface="幼圆" pitchFamily="49" charset="-122"/>
                <a:ea typeface="幼圆" pitchFamily="49" charset="-122"/>
              </a:rPr>
              <a:t>Idz</a:t>
            </a:r>
            <a:r>
              <a:rPr kumimoji="1" lang="zh-CN" altLang="en-US" sz="2000" b="1" dirty="0">
                <a:solidFill>
                  <a:srgbClr val="000099"/>
                </a:solidFill>
                <a:latin typeface="幼圆" pitchFamily="49" charset="-122"/>
                <a:ea typeface="幼圆" pitchFamily="49" charset="-122"/>
              </a:rPr>
              <a:t>，其方向沿着电流流动的方向</a:t>
            </a:r>
            <a:r>
              <a:rPr kumimoji="1" lang="en-US" altLang="zh-CN"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。电流元在导线外一点</a:t>
            </a:r>
            <a:r>
              <a:rPr kumimoji="1" lang="en-US" altLang="zh-CN" sz="2000" b="1" i="1" dirty="0">
                <a:solidFill>
                  <a:srgbClr val="000099"/>
                </a:solidFill>
                <a:latin typeface="幼圆" pitchFamily="49" charset="-122"/>
                <a:ea typeface="幼圆" pitchFamily="49" charset="-122"/>
              </a:rPr>
              <a:t>P </a:t>
            </a:r>
            <a:r>
              <a:rPr kumimoji="1" lang="zh-CN" altLang="en-US" sz="2000" b="1" dirty="0">
                <a:solidFill>
                  <a:srgbClr val="000099"/>
                </a:solidFill>
                <a:latin typeface="幼圆" pitchFamily="49" charset="-122"/>
                <a:ea typeface="幼圆" pitchFamily="49" charset="-122"/>
              </a:rPr>
              <a:t>处产生的磁感应强度为：</a:t>
            </a:r>
          </a:p>
        </p:txBody>
      </p:sp>
      <p:graphicFrame>
        <p:nvGraphicFramePr>
          <p:cNvPr id="37890" name="Object 6"/>
          <p:cNvGraphicFramePr>
            <a:graphicFrameLocks noChangeAspect="1"/>
          </p:cNvGraphicFramePr>
          <p:nvPr/>
        </p:nvGraphicFramePr>
        <p:xfrm>
          <a:off x="5016500" y="1981200"/>
          <a:ext cx="3940175" cy="2108200"/>
        </p:xfrm>
        <a:graphic>
          <a:graphicData uri="http://schemas.openxmlformats.org/presentationml/2006/ole">
            <p:oleObj spid="_x0000_s37890" name="Picture" r:id="rId3" imgW="1352520" imgH="781200" progId="Word.Picture.8">
              <p:embed/>
            </p:oleObj>
          </a:graphicData>
        </a:graphic>
      </p:graphicFrame>
      <p:graphicFrame>
        <p:nvGraphicFramePr>
          <p:cNvPr id="376839" name="Object 7"/>
          <p:cNvGraphicFramePr>
            <a:graphicFrameLocks noChangeAspect="1"/>
          </p:cNvGraphicFramePr>
          <p:nvPr/>
        </p:nvGraphicFramePr>
        <p:xfrm>
          <a:off x="603250" y="1989138"/>
          <a:ext cx="4278313" cy="731837"/>
        </p:xfrm>
        <a:graphic>
          <a:graphicData uri="http://schemas.openxmlformats.org/presentationml/2006/ole">
            <p:oleObj spid="_x0000_s37891" name="Equation" r:id="rId4" imgW="2361960" imgH="406080" progId="Equation.DSMT4">
              <p:embed/>
            </p:oleObj>
          </a:graphicData>
        </a:graphic>
      </p:graphicFrame>
      <p:graphicFrame>
        <p:nvGraphicFramePr>
          <p:cNvPr id="376840" name="Object 8"/>
          <p:cNvGraphicFramePr>
            <a:graphicFrameLocks noChangeAspect="1"/>
          </p:cNvGraphicFramePr>
          <p:nvPr/>
        </p:nvGraphicFramePr>
        <p:xfrm>
          <a:off x="547688" y="2844800"/>
          <a:ext cx="2654300" cy="817563"/>
        </p:xfrm>
        <a:graphic>
          <a:graphicData uri="http://schemas.openxmlformats.org/presentationml/2006/ole">
            <p:oleObj spid="_x0000_s37892" name="Equation" r:id="rId5" imgW="1523880" imgH="469800" progId="Equation.DSMT4">
              <p:embed/>
            </p:oleObj>
          </a:graphicData>
        </a:graphic>
      </p:graphicFrame>
      <p:graphicFrame>
        <p:nvGraphicFramePr>
          <p:cNvPr id="376841" name="Object 9"/>
          <p:cNvGraphicFramePr>
            <a:graphicFrameLocks noChangeAspect="1"/>
          </p:cNvGraphicFramePr>
          <p:nvPr/>
        </p:nvGraphicFramePr>
        <p:xfrm>
          <a:off x="1057275" y="3822700"/>
          <a:ext cx="4449763" cy="398463"/>
        </p:xfrm>
        <a:graphic>
          <a:graphicData uri="http://schemas.openxmlformats.org/presentationml/2006/ole">
            <p:oleObj spid="_x0000_s37893" name="Equation" r:id="rId6" imgW="2527200" imgH="228600" progId="Equation.DSMT4">
              <p:embed/>
            </p:oleObj>
          </a:graphicData>
        </a:graphic>
      </p:graphicFrame>
      <p:sp>
        <p:nvSpPr>
          <p:cNvPr id="376842" name="Text Box 10"/>
          <p:cNvSpPr txBox="1">
            <a:spLocks noChangeArrowheads="1"/>
          </p:cNvSpPr>
          <p:nvPr/>
        </p:nvSpPr>
        <p:spPr bwMode="auto">
          <a:xfrm>
            <a:off x="342900" y="3790950"/>
            <a:ext cx="838200" cy="400050"/>
          </a:xfrm>
          <a:prstGeom prst="rect">
            <a:avLst/>
          </a:prstGeom>
          <a:noFill/>
          <a:ln w="9525">
            <a:noFill/>
            <a:miter lim="800000"/>
            <a:headEnd/>
            <a:tailEnd/>
          </a:ln>
        </p:spPr>
        <p:txBody>
          <a:bodyPr>
            <a:spAutoFit/>
          </a:bodyPr>
          <a:lstStyle/>
          <a:p>
            <a:pPr algn="ctr">
              <a:spcBef>
                <a:spcPct val="50000"/>
              </a:spcBef>
            </a:pPr>
            <a:r>
              <a:rPr lang="zh-CN" altLang="en-US" sz="2000" b="1">
                <a:solidFill>
                  <a:srgbClr val="000099"/>
                </a:solidFill>
                <a:latin typeface="幼圆" pitchFamily="49" charset="-122"/>
                <a:ea typeface="幼圆" pitchFamily="49" charset="-122"/>
              </a:rPr>
              <a:t>其中</a:t>
            </a:r>
          </a:p>
        </p:txBody>
      </p:sp>
      <p:graphicFrame>
        <p:nvGraphicFramePr>
          <p:cNvPr id="376843" name="Object 11"/>
          <p:cNvGraphicFramePr>
            <a:graphicFrameLocks noChangeAspect="1"/>
          </p:cNvGraphicFramePr>
          <p:nvPr/>
        </p:nvGraphicFramePr>
        <p:xfrm>
          <a:off x="1012825" y="4314825"/>
          <a:ext cx="5602288" cy="960438"/>
        </p:xfrm>
        <a:graphic>
          <a:graphicData uri="http://schemas.openxmlformats.org/presentationml/2006/ole">
            <p:oleObj spid="_x0000_s37894" name="Equation" r:id="rId7" imgW="2958840" imgH="507960" progId="Equation.DSMT4">
              <p:embed/>
            </p:oleObj>
          </a:graphicData>
        </a:graphic>
      </p:graphicFrame>
      <p:sp>
        <p:nvSpPr>
          <p:cNvPr id="376844" name="Text Box 12"/>
          <p:cNvSpPr txBox="1">
            <a:spLocks noChangeArrowheads="1"/>
          </p:cNvSpPr>
          <p:nvPr/>
        </p:nvSpPr>
        <p:spPr bwMode="auto">
          <a:xfrm>
            <a:off x="457200" y="5268913"/>
            <a:ext cx="4876800" cy="400050"/>
          </a:xfrm>
          <a:prstGeom prst="rect">
            <a:avLst/>
          </a:prstGeom>
          <a:noFill/>
          <a:ln w="9525">
            <a:noFill/>
            <a:miter lim="800000"/>
            <a:headEnd/>
            <a:tailEnd/>
          </a:ln>
        </p:spPr>
        <p:txBody>
          <a:bodyPr>
            <a:spAutoFit/>
          </a:bodyPr>
          <a:lstStyle/>
          <a:p>
            <a:pPr algn="just">
              <a:spcBef>
                <a:spcPct val="50000"/>
              </a:spcBef>
            </a:pPr>
            <a:r>
              <a:rPr kumimoji="1" lang="zh-CN" altLang="en-US" sz="2000" b="1" dirty="0">
                <a:solidFill>
                  <a:srgbClr val="000099"/>
                </a:solidFill>
                <a:latin typeface="幼圆" pitchFamily="49" charset="-122"/>
                <a:ea typeface="幼圆" pitchFamily="49" charset="-122"/>
              </a:rPr>
              <a:t>当导线为无限长时，</a:t>
            </a:r>
            <a:r>
              <a:rPr kumimoji="1" lang="zh-CN" altLang="en-US" sz="2000" b="1" i="1" dirty="0">
                <a:solidFill>
                  <a:srgbClr val="000099"/>
                </a:solidFill>
                <a:latin typeface="幼圆" pitchFamily="49" charset="-122"/>
                <a:ea typeface="幼圆" pitchFamily="49" charset="-122"/>
                <a:sym typeface="Symbol" pitchFamily="18" charset="2"/>
              </a:rPr>
              <a:t></a:t>
            </a:r>
            <a:r>
              <a:rPr kumimoji="1" lang="en-US" altLang="zh-CN" sz="2000" b="1" baseline="-25000" dirty="0">
                <a:solidFill>
                  <a:srgbClr val="000099"/>
                </a:solidFill>
                <a:latin typeface="幼圆" pitchFamily="49" charset="-122"/>
                <a:ea typeface="幼圆" pitchFamily="49" charset="-122"/>
              </a:rPr>
              <a:t>1</a:t>
            </a:r>
            <a:r>
              <a:rPr kumimoji="1" lang="en-US" altLang="zh-CN" sz="2000" b="1" dirty="0">
                <a:solidFill>
                  <a:srgbClr val="000099"/>
                </a:solidFill>
                <a:latin typeface="幼圆" pitchFamily="49" charset="-122"/>
                <a:ea typeface="幼圆" pitchFamily="49" charset="-122"/>
              </a:rPr>
              <a:t>→0</a:t>
            </a:r>
            <a:r>
              <a:rPr kumimoji="1" lang="zh-CN" altLang="en-US" sz="2000" b="1" dirty="0">
                <a:solidFill>
                  <a:srgbClr val="000099"/>
                </a:solidFill>
                <a:latin typeface="幼圆" pitchFamily="49" charset="-122"/>
                <a:ea typeface="幼圆" pitchFamily="49" charset="-122"/>
              </a:rPr>
              <a:t>，</a:t>
            </a:r>
            <a:r>
              <a:rPr kumimoji="1" lang="zh-CN" altLang="en-US" sz="2000" b="1" i="1" dirty="0">
                <a:solidFill>
                  <a:srgbClr val="000099"/>
                </a:solidFill>
                <a:latin typeface="幼圆" pitchFamily="49" charset="-122"/>
                <a:ea typeface="幼圆" pitchFamily="49" charset="-122"/>
                <a:sym typeface="Symbol" pitchFamily="18" charset="2"/>
              </a:rPr>
              <a:t></a:t>
            </a:r>
            <a:r>
              <a:rPr kumimoji="1" lang="en-US" altLang="zh-CN" sz="2000" b="1" baseline="-25000" dirty="0">
                <a:solidFill>
                  <a:srgbClr val="000099"/>
                </a:solidFill>
                <a:latin typeface="幼圆" pitchFamily="49" charset="-122"/>
                <a:ea typeface="幼圆" pitchFamily="49" charset="-122"/>
              </a:rPr>
              <a:t>2</a:t>
            </a:r>
            <a:r>
              <a:rPr kumimoji="1" lang="en-US" altLang="zh-CN"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sym typeface="Symbol" pitchFamily="18" charset="2"/>
              </a:rPr>
              <a:t></a:t>
            </a:r>
            <a:endParaRPr kumimoji="1" lang="en-US" altLang="zh-CN" sz="2000" b="1" dirty="0">
              <a:solidFill>
                <a:srgbClr val="000099"/>
              </a:solidFill>
              <a:latin typeface="幼圆" pitchFamily="49" charset="-122"/>
              <a:ea typeface="幼圆" pitchFamily="49" charset="-122"/>
            </a:endParaRPr>
          </a:p>
        </p:txBody>
      </p:sp>
      <p:graphicFrame>
        <p:nvGraphicFramePr>
          <p:cNvPr id="376845" name="Object 13"/>
          <p:cNvGraphicFramePr>
            <a:graphicFrameLocks noChangeAspect="1"/>
          </p:cNvGraphicFramePr>
          <p:nvPr/>
        </p:nvGraphicFramePr>
        <p:xfrm>
          <a:off x="4494213" y="5056188"/>
          <a:ext cx="1849437" cy="793750"/>
        </p:xfrm>
        <a:graphic>
          <a:graphicData uri="http://schemas.openxmlformats.org/presentationml/2006/ole">
            <p:oleObj spid="_x0000_s37895" name="Equation" r:id="rId8" imgW="939600" imgH="406080" progId="Equation.DSMT4">
              <p:embed/>
            </p:oleObj>
          </a:graphicData>
        </a:graphic>
      </p:graphicFrame>
      <p:grpSp>
        <p:nvGrpSpPr>
          <p:cNvPr id="14" name="组合 13"/>
          <p:cNvGrpSpPr/>
          <p:nvPr/>
        </p:nvGrpSpPr>
        <p:grpSpPr>
          <a:xfrm>
            <a:off x="355601" y="5765800"/>
            <a:ext cx="8572500" cy="813660"/>
            <a:chOff x="355601" y="5765800"/>
            <a:chExt cx="8572500" cy="813660"/>
          </a:xfrm>
        </p:grpSpPr>
        <p:sp>
          <p:nvSpPr>
            <p:cNvPr id="13" name="Text Box 5"/>
            <p:cNvSpPr txBox="1">
              <a:spLocks noChangeArrowheads="1"/>
            </p:cNvSpPr>
            <p:nvPr/>
          </p:nvSpPr>
          <p:spPr bwMode="auto">
            <a:xfrm>
              <a:off x="355601" y="5765800"/>
              <a:ext cx="8572500" cy="769441"/>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smtClean="0">
                  <a:solidFill>
                    <a:srgbClr val="000099"/>
                  </a:solidFill>
                  <a:latin typeface="幼圆" pitchFamily="49" charset="-122"/>
                  <a:ea typeface="幼圆" pitchFamily="49" charset="-122"/>
                </a:rPr>
                <a:t>直线电流段产生的磁场与电流成右手螺旋关系，有限长、无限长直线电流产生的磁场都与</a:t>
              </a:r>
              <a:r>
                <a:rPr kumimoji="1" lang="en-US" altLang="zh-CN" sz="2000" b="1" dirty="0" smtClean="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无关。</a:t>
              </a:r>
              <a:endParaRPr kumimoji="1" lang="zh-CN" altLang="en-US" sz="2000" b="1" dirty="0">
                <a:solidFill>
                  <a:srgbClr val="000099"/>
                </a:solidFill>
                <a:latin typeface="幼圆" pitchFamily="49" charset="-122"/>
                <a:ea typeface="幼圆" pitchFamily="49" charset="-122"/>
              </a:endParaRPr>
            </a:p>
          </p:txBody>
        </p:sp>
        <p:graphicFrame>
          <p:nvGraphicFramePr>
            <p:cNvPr id="2" name="Object 8"/>
            <p:cNvGraphicFramePr>
              <a:graphicFrameLocks noChangeAspect="1"/>
            </p:cNvGraphicFramePr>
            <p:nvPr/>
          </p:nvGraphicFramePr>
          <p:xfrm>
            <a:off x="2326075" y="6108699"/>
            <a:ext cx="514350" cy="470761"/>
          </p:xfrm>
          <a:graphic>
            <a:graphicData uri="http://schemas.openxmlformats.org/presentationml/2006/ole">
              <p:oleObj spid="_x0000_s37896" name="Equation" r:id="rId9" imgW="114120" imgH="12672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6837"/>
                                        </p:tgtEl>
                                        <p:attrNameLst>
                                          <p:attrName>style.visibility</p:attrName>
                                        </p:attrNameLst>
                                      </p:cBhvr>
                                      <p:to>
                                        <p:strVal val="visible"/>
                                      </p:to>
                                    </p:set>
                                    <p:animEffect transition="in" filter="fade">
                                      <p:cBhvr>
                                        <p:cTn id="7" dur="1000"/>
                                        <p:tgtEl>
                                          <p:spTgt spid="3768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839"/>
                                        </p:tgtEl>
                                        <p:attrNameLst>
                                          <p:attrName>style.visibility</p:attrName>
                                        </p:attrNameLst>
                                      </p:cBhvr>
                                      <p:to>
                                        <p:strVal val="visible"/>
                                      </p:to>
                                    </p:set>
                                    <p:animEffect transition="in" filter="fade">
                                      <p:cBhvr>
                                        <p:cTn id="12" dur="1000"/>
                                        <p:tgtEl>
                                          <p:spTgt spid="3768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840"/>
                                        </p:tgtEl>
                                        <p:attrNameLst>
                                          <p:attrName>style.visibility</p:attrName>
                                        </p:attrNameLst>
                                      </p:cBhvr>
                                      <p:to>
                                        <p:strVal val="visible"/>
                                      </p:to>
                                    </p:set>
                                    <p:animEffect transition="in" filter="fade">
                                      <p:cBhvr>
                                        <p:cTn id="17" dur="1000"/>
                                        <p:tgtEl>
                                          <p:spTgt spid="3768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6842"/>
                                        </p:tgtEl>
                                        <p:attrNameLst>
                                          <p:attrName>style.visibility</p:attrName>
                                        </p:attrNameLst>
                                      </p:cBhvr>
                                      <p:to>
                                        <p:strVal val="visible"/>
                                      </p:to>
                                    </p:set>
                                    <p:animEffect transition="in" filter="fade">
                                      <p:cBhvr>
                                        <p:cTn id="22" dur="1000"/>
                                        <p:tgtEl>
                                          <p:spTgt spid="3768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6841"/>
                                        </p:tgtEl>
                                        <p:attrNameLst>
                                          <p:attrName>style.visibility</p:attrName>
                                        </p:attrNameLst>
                                      </p:cBhvr>
                                      <p:to>
                                        <p:strVal val="visible"/>
                                      </p:to>
                                    </p:set>
                                    <p:animEffect transition="in" filter="fade">
                                      <p:cBhvr>
                                        <p:cTn id="27" dur="1000"/>
                                        <p:tgtEl>
                                          <p:spTgt spid="376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6843"/>
                                        </p:tgtEl>
                                        <p:attrNameLst>
                                          <p:attrName>style.visibility</p:attrName>
                                        </p:attrNameLst>
                                      </p:cBhvr>
                                      <p:to>
                                        <p:strVal val="visible"/>
                                      </p:to>
                                    </p:set>
                                    <p:animEffect transition="in" filter="fade">
                                      <p:cBhvr>
                                        <p:cTn id="32" dur="1000"/>
                                        <p:tgtEl>
                                          <p:spTgt spid="3768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6844"/>
                                        </p:tgtEl>
                                        <p:attrNameLst>
                                          <p:attrName>style.visibility</p:attrName>
                                        </p:attrNameLst>
                                      </p:cBhvr>
                                      <p:to>
                                        <p:strVal val="visible"/>
                                      </p:to>
                                    </p:set>
                                    <p:animEffect transition="in" filter="fade">
                                      <p:cBhvr>
                                        <p:cTn id="37" dur="1000"/>
                                        <p:tgtEl>
                                          <p:spTgt spid="376844"/>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76845"/>
                                        </p:tgtEl>
                                        <p:attrNameLst>
                                          <p:attrName>style.visibility</p:attrName>
                                        </p:attrNameLst>
                                      </p:cBhvr>
                                      <p:to>
                                        <p:strVal val="visible"/>
                                      </p:to>
                                    </p:set>
                                    <p:animEffect transition="in" filter="fade">
                                      <p:cBhvr>
                                        <p:cTn id="41" dur="1000"/>
                                        <p:tgtEl>
                                          <p:spTgt spid="37684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utoUpdateAnimBg="0"/>
      <p:bldP spid="376842" grpId="0" autoUpdateAnimBg="0"/>
      <p:bldP spid="37684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r="70134" b="47314"/>
          <a:stretch>
            <a:fillRect/>
          </a:stretch>
        </p:blipFill>
        <p:spPr bwMode="auto">
          <a:xfrm>
            <a:off x="531628" y="1090614"/>
            <a:ext cx="2690039" cy="3421895"/>
          </a:xfrm>
          <a:prstGeom prst="rect">
            <a:avLst/>
          </a:prstGeom>
          <a:noFill/>
          <a:ln w="9525">
            <a:noFill/>
            <a:miter lim="800000"/>
            <a:headEnd/>
            <a:tailEnd/>
          </a:ln>
          <a:effectLst/>
        </p:spPr>
      </p:pic>
      <p:graphicFrame>
        <p:nvGraphicFramePr>
          <p:cNvPr id="376845" name="Object 13"/>
          <p:cNvGraphicFramePr>
            <a:graphicFrameLocks noChangeAspect="1"/>
          </p:cNvGraphicFramePr>
          <p:nvPr/>
        </p:nvGraphicFramePr>
        <p:xfrm>
          <a:off x="1011238" y="5045075"/>
          <a:ext cx="1498600" cy="793750"/>
        </p:xfrm>
        <a:graphic>
          <a:graphicData uri="http://schemas.openxmlformats.org/presentationml/2006/ole">
            <p:oleObj spid="_x0000_s116738" name="Equation" r:id="rId4" imgW="761760" imgH="406080" progId="Equation.DSMT4">
              <p:embed/>
            </p:oleObj>
          </a:graphicData>
        </a:graphic>
      </p:graphicFrame>
      <p:pic>
        <p:nvPicPr>
          <p:cNvPr id="5" name="Picture 2"/>
          <p:cNvPicPr>
            <a:picLocks noChangeAspect="1" noChangeArrowheads="1"/>
          </p:cNvPicPr>
          <p:nvPr/>
        </p:nvPicPr>
        <p:blipFill>
          <a:blip r:embed="rId3"/>
          <a:srcRect l="34836" r="42651" b="52979"/>
          <a:stretch>
            <a:fillRect/>
          </a:stretch>
        </p:blipFill>
        <p:spPr bwMode="auto">
          <a:xfrm>
            <a:off x="3338625" y="973655"/>
            <a:ext cx="2030819" cy="3058533"/>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t="53357" r="64113" b="1093"/>
          <a:stretch>
            <a:fillRect/>
          </a:stretch>
        </p:blipFill>
        <p:spPr bwMode="auto">
          <a:xfrm>
            <a:off x="5692926" y="1414129"/>
            <a:ext cx="2904303" cy="2658140"/>
          </a:xfrm>
          <a:prstGeom prst="rect">
            <a:avLst/>
          </a:prstGeom>
          <a:noFill/>
          <a:ln w="9525">
            <a:noFill/>
            <a:miter lim="800000"/>
            <a:headEnd/>
            <a:tailEnd/>
          </a:ln>
          <a:effectLst/>
        </p:spPr>
      </p:pic>
      <p:graphicFrame>
        <p:nvGraphicFramePr>
          <p:cNvPr id="4" name="Object 13"/>
          <p:cNvGraphicFramePr>
            <a:graphicFrameLocks noChangeAspect="1"/>
          </p:cNvGraphicFramePr>
          <p:nvPr/>
        </p:nvGraphicFramePr>
        <p:xfrm>
          <a:off x="3136900" y="5011738"/>
          <a:ext cx="2422525" cy="868362"/>
        </p:xfrm>
        <a:graphic>
          <a:graphicData uri="http://schemas.openxmlformats.org/presentationml/2006/ole">
            <p:oleObj spid="_x0000_s116740" name="Equation" r:id="rId5" imgW="1231560" imgH="444240" progId="Equation.DSMT4">
              <p:embed/>
            </p:oleObj>
          </a:graphicData>
        </a:graphic>
      </p:graphicFrame>
      <p:graphicFrame>
        <p:nvGraphicFramePr>
          <p:cNvPr id="7" name="Object 13"/>
          <p:cNvGraphicFramePr>
            <a:graphicFrameLocks noChangeAspect="1"/>
          </p:cNvGraphicFramePr>
          <p:nvPr/>
        </p:nvGraphicFramePr>
        <p:xfrm>
          <a:off x="6397625" y="5030788"/>
          <a:ext cx="1647825" cy="793750"/>
        </p:xfrm>
        <a:graphic>
          <a:graphicData uri="http://schemas.openxmlformats.org/presentationml/2006/ole">
            <p:oleObj spid="_x0000_s116741" name="Equation" r:id="rId6" imgW="83808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6845"/>
                                        </p:tgtEl>
                                        <p:attrNameLst>
                                          <p:attrName>style.visibility</p:attrName>
                                        </p:attrNameLst>
                                      </p:cBhvr>
                                      <p:to>
                                        <p:strVal val="visible"/>
                                      </p:to>
                                    </p:set>
                                    <p:animEffect transition="in" filter="fade">
                                      <p:cBhvr>
                                        <p:cTn id="7" dur="1000"/>
                                        <p:tgtEl>
                                          <p:spTgt spid="37684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250825" y="476250"/>
            <a:ext cx="6191250" cy="519113"/>
          </a:xfrm>
          <a:prstGeom prst="rect">
            <a:avLst/>
          </a:prstGeom>
          <a:noFill/>
          <a:ln w="9525">
            <a:noFill/>
            <a:miter lim="800000"/>
            <a:headEnd/>
            <a:tailEnd/>
          </a:ln>
        </p:spPr>
        <p:txBody>
          <a:bodyPr>
            <a:spAutoFit/>
          </a:bodyPr>
          <a:lstStyle/>
          <a:p>
            <a:r>
              <a:rPr kumimoji="1" lang="en-US" altLang="zh-CN" sz="2800" b="1">
                <a:solidFill>
                  <a:srgbClr val="000099"/>
                </a:solidFill>
                <a:latin typeface="黑体" pitchFamily="49" charset="-122"/>
                <a:ea typeface="黑体" pitchFamily="49" charset="-122"/>
              </a:rPr>
              <a:t>2.3.2 </a:t>
            </a:r>
            <a:r>
              <a:rPr kumimoji="1" lang="zh-CN" altLang="en-US" sz="2800" b="1">
                <a:solidFill>
                  <a:srgbClr val="000099"/>
                </a:solidFill>
                <a:latin typeface="黑体" pitchFamily="49" charset="-122"/>
                <a:ea typeface="黑体" pitchFamily="49" charset="-122"/>
              </a:rPr>
              <a:t>真空中恒定磁场的散度与旋度</a:t>
            </a:r>
          </a:p>
        </p:txBody>
      </p:sp>
      <p:sp>
        <p:nvSpPr>
          <p:cNvPr id="377868" name="Text Box 12"/>
          <p:cNvSpPr txBox="1">
            <a:spLocks noChangeArrowheads="1"/>
          </p:cNvSpPr>
          <p:nvPr/>
        </p:nvSpPr>
        <p:spPr bwMode="auto">
          <a:xfrm>
            <a:off x="277813" y="990600"/>
            <a:ext cx="8031162" cy="508000"/>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defRPr/>
            </a:pPr>
            <a:r>
              <a:rPr kumimoji="1" lang="en-US" altLang="zh-CN" sz="2400" b="1">
                <a:solidFill>
                  <a:srgbClr val="0000CC"/>
                </a:solidFill>
                <a:latin typeface="+mj-ea"/>
                <a:ea typeface="+mj-ea"/>
              </a:rPr>
              <a:t>  </a:t>
            </a:r>
            <a:r>
              <a:rPr kumimoji="1" lang="zh-CN" altLang="en-US" sz="2400" b="1">
                <a:solidFill>
                  <a:srgbClr val="0000CC"/>
                </a:solidFill>
                <a:latin typeface="+mj-ea"/>
                <a:ea typeface="+mj-ea"/>
              </a:rPr>
              <a:t>恒定磁场的散度与磁通连续性原理</a:t>
            </a:r>
          </a:p>
        </p:txBody>
      </p:sp>
      <p:graphicFrame>
        <p:nvGraphicFramePr>
          <p:cNvPr id="377872" name="Object 16"/>
          <p:cNvGraphicFramePr>
            <a:graphicFrameLocks noChangeAspect="1"/>
          </p:cNvGraphicFramePr>
          <p:nvPr/>
        </p:nvGraphicFramePr>
        <p:xfrm>
          <a:off x="2473325" y="1373188"/>
          <a:ext cx="3324225" cy="941387"/>
        </p:xfrm>
        <a:graphic>
          <a:graphicData uri="http://schemas.openxmlformats.org/presentationml/2006/ole">
            <p:oleObj spid="_x0000_s67593" name="Equation" r:id="rId4" imgW="1650960" imgH="469800" progId="Equation.DSMT4">
              <p:embed/>
            </p:oleObj>
          </a:graphicData>
        </a:graphic>
      </p:graphicFrame>
      <p:graphicFrame>
        <p:nvGraphicFramePr>
          <p:cNvPr id="2" name="Object 5"/>
          <p:cNvGraphicFramePr>
            <a:graphicFrameLocks noChangeAspect="1"/>
          </p:cNvGraphicFramePr>
          <p:nvPr/>
        </p:nvGraphicFramePr>
        <p:xfrm>
          <a:off x="3130550" y="2166938"/>
          <a:ext cx="3994150" cy="788987"/>
        </p:xfrm>
        <a:graphic>
          <a:graphicData uri="http://schemas.openxmlformats.org/presentationml/2006/ole">
            <p:oleObj spid="_x0000_s67592" name="Equation" r:id="rId5" imgW="1828800" imgH="393480" progId="Equation.DSMT4">
              <p:embed/>
            </p:oleObj>
          </a:graphicData>
        </a:graphic>
      </p:graphicFrame>
      <p:graphicFrame>
        <p:nvGraphicFramePr>
          <p:cNvPr id="67591" name="Object 8"/>
          <p:cNvGraphicFramePr>
            <a:graphicFrameLocks noChangeAspect="1"/>
          </p:cNvGraphicFramePr>
          <p:nvPr/>
        </p:nvGraphicFramePr>
        <p:xfrm>
          <a:off x="1300163" y="2208213"/>
          <a:ext cx="1239837" cy="641350"/>
        </p:xfrm>
        <a:graphic>
          <a:graphicData uri="http://schemas.openxmlformats.org/presentationml/2006/ole">
            <p:oleObj spid="_x0000_s67591" name="Equation" r:id="rId6" imgW="761760" imgH="393480" progId="Equation.DSMT4">
              <p:embed/>
            </p:oleObj>
          </a:graphicData>
        </a:graphic>
      </p:graphicFrame>
      <p:sp>
        <p:nvSpPr>
          <p:cNvPr id="67596" name="矩形 16"/>
          <p:cNvSpPr>
            <a:spLocks noChangeArrowheads="1"/>
          </p:cNvSpPr>
          <p:nvPr/>
        </p:nvSpPr>
        <p:spPr bwMode="auto">
          <a:xfrm>
            <a:off x="668338" y="2266950"/>
            <a:ext cx="2257425"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由于          ，</a:t>
            </a:r>
          </a:p>
        </p:txBody>
      </p:sp>
      <p:sp>
        <p:nvSpPr>
          <p:cNvPr id="67597" name="矩形 17"/>
          <p:cNvSpPr>
            <a:spLocks noChangeArrowheads="1"/>
          </p:cNvSpPr>
          <p:nvPr/>
        </p:nvSpPr>
        <p:spPr bwMode="auto">
          <a:xfrm>
            <a:off x="639763" y="2946400"/>
            <a:ext cx="3422650"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利用恒等式               </a:t>
            </a:r>
          </a:p>
        </p:txBody>
      </p:sp>
      <p:graphicFrame>
        <p:nvGraphicFramePr>
          <p:cNvPr id="67590" name="Object 15"/>
          <p:cNvGraphicFramePr>
            <a:graphicFrameLocks noChangeAspect="1"/>
          </p:cNvGraphicFramePr>
          <p:nvPr/>
        </p:nvGraphicFramePr>
        <p:xfrm>
          <a:off x="2355850" y="2973388"/>
          <a:ext cx="3181350" cy="434975"/>
        </p:xfrm>
        <a:graphic>
          <a:graphicData uri="http://schemas.openxmlformats.org/presentationml/2006/ole">
            <p:oleObj spid="_x0000_s67590" name="Equation" r:id="rId7" imgW="1765080" imgH="241200" progId="Equation.DSMT4">
              <p:embed/>
            </p:oleObj>
          </a:graphicData>
        </a:graphic>
      </p:graphicFrame>
      <p:sp>
        <p:nvSpPr>
          <p:cNvPr id="67598" name="矩形 19"/>
          <p:cNvSpPr>
            <a:spLocks noChangeArrowheads="1"/>
          </p:cNvSpPr>
          <p:nvPr/>
        </p:nvSpPr>
        <p:spPr bwMode="auto">
          <a:xfrm>
            <a:off x="792163" y="3546475"/>
            <a:ext cx="3294062"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令                ，则有</a:t>
            </a:r>
          </a:p>
        </p:txBody>
      </p:sp>
      <p:graphicFrame>
        <p:nvGraphicFramePr>
          <p:cNvPr id="67589" name="Object 6"/>
          <p:cNvGraphicFramePr>
            <a:graphicFrameLocks noChangeAspect="1"/>
          </p:cNvGraphicFramePr>
          <p:nvPr/>
        </p:nvGraphicFramePr>
        <p:xfrm>
          <a:off x="1343025" y="3429000"/>
          <a:ext cx="1624013" cy="704850"/>
        </p:xfrm>
        <a:graphic>
          <a:graphicData uri="http://schemas.openxmlformats.org/presentationml/2006/ole">
            <p:oleObj spid="_x0000_s67589" name="Equation" r:id="rId8" imgW="888840" imgH="393480" progId="Equation.DSMT4">
              <p:embed/>
            </p:oleObj>
          </a:graphicData>
        </a:graphic>
      </p:graphicFrame>
      <p:sp>
        <p:nvSpPr>
          <p:cNvPr id="67599" name="矩形 22"/>
          <p:cNvSpPr>
            <a:spLocks noChangeArrowheads="1"/>
          </p:cNvSpPr>
          <p:nvPr/>
        </p:nvSpPr>
        <p:spPr bwMode="auto">
          <a:xfrm>
            <a:off x="644525" y="1658938"/>
            <a:ext cx="1474788" cy="388937"/>
          </a:xfrm>
          <a:prstGeom prst="rect">
            <a:avLst/>
          </a:prstGeom>
          <a:noFill/>
          <a:ln w="9525">
            <a:noFill/>
            <a:miter lim="800000"/>
            <a:headEnd/>
            <a:tailEnd/>
          </a:ln>
        </p:spPr>
        <p:txBody>
          <a:bodyPr wrap="none">
            <a:spAutoFit/>
          </a:bodyPr>
          <a:lstStyle/>
          <a:p>
            <a:pPr>
              <a:lnSpc>
                <a:spcPct val="110000"/>
              </a:lnSpc>
              <a:spcBef>
                <a:spcPct val="50000"/>
              </a:spcBef>
            </a:pPr>
            <a:r>
              <a:rPr kumimoji="1" lang="zh-CN" altLang="en-US" sz="2000" b="1">
                <a:solidFill>
                  <a:srgbClr val="002060"/>
                </a:solidFill>
                <a:latin typeface="幼圆" pitchFamily="49" charset="-122"/>
                <a:ea typeface="幼圆" pitchFamily="49" charset="-122"/>
              </a:rPr>
              <a:t>磁感应强度</a:t>
            </a:r>
          </a:p>
        </p:txBody>
      </p:sp>
      <p:graphicFrame>
        <p:nvGraphicFramePr>
          <p:cNvPr id="3" name="Object 10"/>
          <p:cNvGraphicFramePr>
            <a:graphicFrameLocks noChangeAspect="1"/>
          </p:cNvGraphicFramePr>
          <p:nvPr/>
        </p:nvGraphicFramePr>
        <p:xfrm>
          <a:off x="950913" y="4189413"/>
          <a:ext cx="7775575" cy="839787"/>
        </p:xfrm>
        <a:graphic>
          <a:graphicData uri="http://schemas.openxmlformats.org/presentationml/2006/ole">
            <p:oleObj spid="_x0000_s67588" name="Equation" r:id="rId9" imgW="3860640" imgH="419040" progId="Equation.DSMT4">
              <p:embed/>
            </p:oleObj>
          </a:graphicData>
        </a:graphic>
      </p:graphicFrame>
      <p:sp>
        <p:nvSpPr>
          <p:cNvPr id="67600" name="矩形 24"/>
          <p:cNvSpPr>
            <a:spLocks noChangeArrowheads="1"/>
          </p:cNvSpPr>
          <p:nvPr/>
        </p:nvSpPr>
        <p:spPr bwMode="auto">
          <a:xfrm>
            <a:off x="5311775" y="3546475"/>
            <a:ext cx="701675" cy="708025"/>
          </a:xfrm>
          <a:prstGeom prst="rect">
            <a:avLst/>
          </a:prstGeom>
          <a:noFill/>
          <a:ln w="9525">
            <a:noFill/>
            <a:miter lim="800000"/>
            <a:headEnd/>
            <a:tailEnd/>
          </a:ln>
        </p:spPr>
        <p:txBody>
          <a:bodyPr wrap="none">
            <a:spAutoFit/>
          </a:bodyPr>
          <a:lstStyle/>
          <a:p>
            <a:r>
              <a:rPr lang="en-US" altLang="zh-CN" sz="4000" b="1">
                <a:solidFill>
                  <a:srgbClr val="00B0F0"/>
                </a:solidFill>
                <a:latin typeface="幼圆" pitchFamily="49" charset="-122"/>
                <a:ea typeface="幼圆" pitchFamily="49" charset="-122"/>
              </a:rPr>
              <a:t>=0</a:t>
            </a:r>
            <a:endParaRPr lang="zh-CN" altLang="en-US" sz="4000" b="1">
              <a:solidFill>
                <a:srgbClr val="00B0F0"/>
              </a:solidFill>
              <a:latin typeface="幼圆" pitchFamily="49" charset="-122"/>
              <a:ea typeface="幼圆" pitchFamily="49" charset="-122"/>
            </a:endParaRPr>
          </a:p>
        </p:txBody>
      </p:sp>
      <p:sp>
        <p:nvSpPr>
          <p:cNvPr id="67601" name="椭圆 26"/>
          <p:cNvSpPr>
            <a:spLocks noChangeArrowheads="1"/>
          </p:cNvSpPr>
          <p:nvPr/>
        </p:nvSpPr>
        <p:spPr bwMode="auto">
          <a:xfrm>
            <a:off x="4244975" y="4286250"/>
            <a:ext cx="1289050" cy="725488"/>
          </a:xfrm>
          <a:prstGeom prst="ellipse">
            <a:avLst/>
          </a:prstGeom>
          <a:solidFill>
            <a:srgbClr val="00B0F0">
              <a:alpha val="38823"/>
            </a:srgbClr>
          </a:solidFill>
          <a:ln w="9525" algn="ctr">
            <a:noFill/>
            <a:round/>
            <a:headEnd/>
            <a:tailEnd/>
          </a:ln>
        </p:spPr>
        <p:txBody>
          <a:bodyPr lIns="90000" tIns="46800" rIns="90000" bIns="46800"/>
          <a:lstStyle/>
          <a:p>
            <a:endParaRPr lang="zh-CN" altLang="en-US">
              <a:ea typeface="黑体" pitchFamily="49" charset="-122"/>
            </a:endParaRPr>
          </a:p>
        </p:txBody>
      </p:sp>
      <p:graphicFrame>
        <p:nvGraphicFramePr>
          <p:cNvPr id="29" name="Object 3"/>
          <p:cNvGraphicFramePr>
            <a:graphicFrameLocks noChangeAspect="1"/>
          </p:cNvGraphicFramePr>
          <p:nvPr/>
        </p:nvGraphicFramePr>
        <p:xfrm>
          <a:off x="1790700" y="5235575"/>
          <a:ext cx="1970088" cy="482600"/>
        </p:xfrm>
        <a:graphic>
          <a:graphicData uri="http://schemas.openxmlformats.org/presentationml/2006/ole">
            <p:oleObj spid="_x0000_s67587" name="Equation" r:id="rId10" imgW="977760" imgH="241200" progId="Equation.DSMT4">
              <p:embed/>
            </p:oleObj>
          </a:graphicData>
        </a:graphic>
      </p:graphicFrame>
      <p:sp>
        <p:nvSpPr>
          <p:cNvPr id="67602" name="矩形 29"/>
          <p:cNvSpPr>
            <a:spLocks noChangeArrowheads="1"/>
          </p:cNvSpPr>
          <p:nvPr/>
        </p:nvSpPr>
        <p:spPr bwMode="auto">
          <a:xfrm>
            <a:off x="714375" y="5200650"/>
            <a:ext cx="696913" cy="400050"/>
          </a:xfrm>
          <a:prstGeom prst="rect">
            <a:avLst/>
          </a:prstGeom>
          <a:noFill/>
          <a:ln w="9525">
            <a:noFill/>
            <a:miter lim="800000"/>
            <a:headEnd/>
            <a:tailEnd/>
          </a:ln>
        </p:spPr>
        <p:txBody>
          <a:bodyPr wrap="none">
            <a:spAutoFit/>
          </a:bodyPr>
          <a:lstStyle/>
          <a:p>
            <a:r>
              <a:rPr lang="zh-CN" altLang="en-US" sz="2000">
                <a:solidFill>
                  <a:srgbClr val="002060"/>
                </a:solidFill>
                <a:ea typeface="黑体" pitchFamily="49" charset="-122"/>
              </a:rPr>
              <a:t>又因</a:t>
            </a:r>
          </a:p>
        </p:txBody>
      </p:sp>
      <p:graphicFrame>
        <p:nvGraphicFramePr>
          <p:cNvPr id="4" name="Object 9"/>
          <p:cNvGraphicFramePr>
            <a:graphicFrameLocks noChangeAspect="1"/>
          </p:cNvGraphicFramePr>
          <p:nvPr/>
        </p:nvGraphicFramePr>
        <p:xfrm>
          <a:off x="4221163" y="5294313"/>
          <a:ext cx="1360487" cy="444500"/>
        </p:xfrm>
        <a:graphic>
          <a:graphicData uri="http://schemas.openxmlformats.org/presentationml/2006/ole">
            <p:oleObj spid="_x0000_s67586" name="Equation" r:id="rId11" imgW="622080" imgH="203040" progId="Equation.DSMT4">
              <p:embed/>
            </p:oleObj>
          </a:graphicData>
        </a:graphic>
      </p:graphicFrame>
      <p:sp>
        <p:nvSpPr>
          <p:cNvPr id="67603" name="矩形 31"/>
          <p:cNvSpPr>
            <a:spLocks noChangeArrowheads="1"/>
          </p:cNvSpPr>
          <p:nvPr/>
        </p:nvSpPr>
        <p:spPr bwMode="auto">
          <a:xfrm>
            <a:off x="3830638" y="5310188"/>
            <a:ext cx="439737" cy="400050"/>
          </a:xfrm>
          <a:prstGeom prst="rect">
            <a:avLst/>
          </a:prstGeom>
          <a:noFill/>
          <a:ln w="9525">
            <a:noFill/>
            <a:miter lim="800000"/>
            <a:headEnd/>
            <a:tailEnd/>
          </a:ln>
        </p:spPr>
        <p:txBody>
          <a:bodyPr wrap="none">
            <a:spAutoFit/>
          </a:bodyPr>
          <a:lstStyle/>
          <a:p>
            <a:r>
              <a:rPr lang="zh-CN" altLang="en-US" sz="2000">
                <a:solidFill>
                  <a:srgbClr val="002060"/>
                </a:solidFill>
                <a:ea typeface="黑体" pitchFamily="49" charset="-122"/>
              </a:rPr>
              <a:t>故</a:t>
            </a:r>
          </a:p>
        </p:txBody>
      </p:sp>
      <p:graphicFrame>
        <p:nvGraphicFramePr>
          <p:cNvPr id="5" name="Object 1"/>
          <p:cNvGraphicFramePr>
            <a:graphicFrameLocks noChangeAspect="1"/>
          </p:cNvGraphicFramePr>
          <p:nvPr/>
        </p:nvGraphicFramePr>
        <p:xfrm>
          <a:off x="2681288" y="5803900"/>
          <a:ext cx="3382962" cy="573088"/>
        </p:xfrm>
        <a:graphic>
          <a:graphicData uri="http://schemas.openxmlformats.org/presentationml/2006/ole">
            <p:oleObj spid="_x0000_s67585" name="Equation" r:id="rId12" imgW="1688760" imgH="304560" progId="Equation.DSMT4">
              <p:embed/>
            </p:oleObj>
          </a:graphicData>
        </a:graphic>
      </p:graphicFrame>
      <p:sp>
        <p:nvSpPr>
          <p:cNvPr id="67604" name="矩形 33"/>
          <p:cNvSpPr>
            <a:spLocks noChangeArrowheads="1"/>
          </p:cNvSpPr>
          <p:nvPr/>
        </p:nvSpPr>
        <p:spPr bwMode="auto">
          <a:xfrm>
            <a:off x="630238" y="5776913"/>
            <a:ext cx="1274762" cy="400050"/>
          </a:xfrm>
          <a:prstGeom prst="rect">
            <a:avLst/>
          </a:prstGeom>
          <a:noFill/>
          <a:ln w="9525">
            <a:noFill/>
            <a:miter lim="800000"/>
            <a:headEnd/>
            <a:tailEnd/>
          </a:ln>
        </p:spPr>
        <p:txBody>
          <a:bodyPr wrap="none">
            <a:spAutoFit/>
          </a:bodyPr>
          <a:lstStyle/>
          <a:p>
            <a:r>
              <a:rPr lang="zh-CN" altLang="en-US" sz="2000" dirty="0">
                <a:solidFill>
                  <a:srgbClr val="002060"/>
                </a:solidFill>
                <a:ea typeface="黑体" pitchFamily="49" charset="-122"/>
              </a:rPr>
              <a:t>同时有： </a:t>
            </a:r>
          </a:p>
        </p:txBody>
      </p:sp>
      <p:sp>
        <p:nvSpPr>
          <p:cNvPr id="67605" name="椭圆 26"/>
          <p:cNvSpPr>
            <a:spLocks noChangeArrowheads="1"/>
          </p:cNvSpPr>
          <p:nvPr/>
        </p:nvSpPr>
        <p:spPr bwMode="auto">
          <a:xfrm>
            <a:off x="5087938" y="3670300"/>
            <a:ext cx="1090612" cy="479425"/>
          </a:xfrm>
          <a:prstGeom prst="ellipse">
            <a:avLst/>
          </a:prstGeom>
          <a:solidFill>
            <a:srgbClr val="00B0F0">
              <a:alpha val="38823"/>
            </a:srgbClr>
          </a:solidFill>
          <a:ln w="9525" algn="ctr">
            <a:noFill/>
            <a:round/>
            <a:headEnd/>
            <a:tailEnd/>
          </a:ln>
        </p:spPr>
        <p:txBody>
          <a:bodyPr lIns="90000" tIns="46800" rIns="90000" bIns="46800"/>
          <a:lstStyle/>
          <a:p>
            <a:endParaRPr lang="zh-CN" altLang="en-US">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7591"/>
                                        </p:tgtEl>
                                        <p:attrNameLst>
                                          <p:attrName>style.visibility</p:attrName>
                                        </p:attrNameLst>
                                      </p:cBhvr>
                                      <p:to>
                                        <p:strVal val="visible"/>
                                      </p:to>
                                    </p:set>
                                    <p:animEffect transition="in" filter="blinds(horizontal)">
                                      <p:cBhvr>
                                        <p:cTn id="10" dur="500"/>
                                        <p:tgtEl>
                                          <p:spTgt spid="6759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7596"/>
                                        </p:tgtEl>
                                        <p:attrNameLst>
                                          <p:attrName>style.visibility</p:attrName>
                                        </p:attrNameLst>
                                      </p:cBhvr>
                                      <p:to>
                                        <p:strVal val="visible"/>
                                      </p:to>
                                    </p:set>
                                    <p:animEffect transition="in" filter="blinds(horizontal)">
                                      <p:cBhvr>
                                        <p:cTn id="13" dur="500"/>
                                        <p:tgtEl>
                                          <p:spTgt spid="6759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7"/>
                                        </p:tgtEl>
                                        <p:attrNameLst>
                                          <p:attrName>style.visibility</p:attrName>
                                        </p:attrNameLst>
                                      </p:cBhvr>
                                      <p:to>
                                        <p:strVal val="visible"/>
                                      </p:to>
                                    </p:set>
                                    <p:animEffect transition="in" filter="blinds(horizontal)">
                                      <p:cBhvr>
                                        <p:cTn id="18" dur="500"/>
                                        <p:tgtEl>
                                          <p:spTgt spid="67597"/>
                                        </p:tgtEl>
                                      </p:cBhvr>
                                    </p:animEffect>
                                  </p:childTnLst>
                                </p:cTn>
                              </p:par>
                              <p:par>
                                <p:cTn id="19" presetID="3" presetClass="entr" presetSubtype="10" fill="hold" nodeType="withEffect">
                                  <p:stCondLst>
                                    <p:cond delay="0"/>
                                  </p:stCondLst>
                                  <p:childTnLst>
                                    <p:set>
                                      <p:cBhvr>
                                        <p:cTn id="20" dur="1" fill="hold">
                                          <p:stCondLst>
                                            <p:cond delay="0"/>
                                          </p:stCondLst>
                                        </p:cTn>
                                        <p:tgtEl>
                                          <p:spTgt spid="67590"/>
                                        </p:tgtEl>
                                        <p:attrNameLst>
                                          <p:attrName>style.visibility</p:attrName>
                                        </p:attrNameLst>
                                      </p:cBhvr>
                                      <p:to>
                                        <p:strVal val="visible"/>
                                      </p:to>
                                    </p:set>
                                    <p:animEffect transition="in" filter="blinds(horizontal)">
                                      <p:cBhvr>
                                        <p:cTn id="21" dur="500"/>
                                        <p:tgtEl>
                                          <p:spTgt spid="675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7598"/>
                                        </p:tgtEl>
                                        <p:attrNameLst>
                                          <p:attrName>style.visibility</p:attrName>
                                        </p:attrNameLst>
                                      </p:cBhvr>
                                      <p:to>
                                        <p:strVal val="visible"/>
                                      </p:to>
                                    </p:set>
                                    <p:animEffect transition="in" filter="blinds(horizontal)">
                                      <p:cBhvr>
                                        <p:cTn id="26" dur="500"/>
                                        <p:tgtEl>
                                          <p:spTgt spid="67598"/>
                                        </p:tgtEl>
                                      </p:cBhvr>
                                    </p:animEffect>
                                  </p:childTnLst>
                                </p:cTn>
                              </p:par>
                              <p:par>
                                <p:cTn id="27" presetID="3" presetClass="entr" presetSubtype="10" fill="hold" nodeType="with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blinds(horizontal)">
                                      <p:cBhvr>
                                        <p:cTn id="29" dur="500"/>
                                        <p:tgtEl>
                                          <p:spTgt spid="675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601"/>
                                        </p:tgtEl>
                                        <p:attrNameLst>
                                          <p:attrName>style.visibility</p:attrName>
                                        </p:attrNameLst>
                                      </p:cBhvr>
                                      <p:to>
                                        <p:strVal val="visible"/>
                                      </p:to>
                                    </p:set>
                                    <p:animEffect transition="in" filter="blinds(horizontal)">
                                      <p:cBhvr>
                                        <p:cTn id="39" dur="500"/>
                                        <p:tgtEl>
                                          <p:spTgt spid="6760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7600"/>
                                        </p:tgtEl>
                                        <p:attrNameLst>
                                          <p:attrName>style.visibility</p:attrName>
                                        </p:attrNameLst>
                                      </p:cBhvr>
                                      <p:to>
                                        <p:strVal val="visible"/>
                                      </p:to>
                                    </p:set>
                                    <p:animEffect transition="in" filter="blinds(horizontal)">
                                      <p:cBhvr>
                                        <p:cTn id="44" dur="500"/>
                                        <p:tgtEl>
                                          <p:spTgt spid="6760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7605"/>
                                        </p:tgtEl>
                                        <p:attrNameLst>
                                          <p:attrName>style.visibility</p:attrName>
                                        </p:attrNameLst>
                                      </p:cBhvr>
                                      <p:to>
                                        <p:strVal val="visible"/>
                                      </p:to>
                                    </p:set>
                                    <p:animEffect transition="in" filter="blinds(horizontal)">
                                      <p:cBhvr>
                                        <p:cTn id="47" dur="500"/>
                                        <p:tgtEl>
                                          <p:spTgt spid="676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7602"/>
                                        </p:tgtEl>
                                        <p:attrNameLst>
                                          <p:attrName>style.visibility</p:attrName>
                                        </p:attrNameLst>
                                      </p:cBhvr>
                                      <p:to>
                                        <p:strVal val="visible"/>
                                      </p:to>
                                    </p:set>
                                    <p:animEffect transition="in" filter="blinds(horizontal)">
                                      <p:cBhvr>
                                        <p:cTn id="55" dur="500"/>
                                        <p:tgtEl>
                                          <p:spTgt spid="67602"/>
                                        </p:tgtEl>
                                      </p:cBhvr>
                                    </p:animEffect>
                                  </p:childTnLst>
                                </p:cTn>
                              </p:par>
                              <p:par>
                                <p:cTn id="56" presetID="3" presetClass="entr" presetSubtype="1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linds(horizontal)">
                                      <p:cBhvr>
                                        <p:cTn id="58" dur="500"/>
                                        <p:tgtEl>
                                          <p:spTgt spid="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7603"/>
                                        </p:tgtEl>
                                        <p:attrNameLst>
                                          <p:attrName>style.visibility</p:attrName>
                                        </p:attrNameLst>
                                      </p:cBhvr>
                                      <p:to>
                                        <p:strVal val="visible"/>
                                      </p:to>
                                    </p:set>
                                    <p:animEffect transition="in" filter="blinds(horizontal)">
                                      <p:cBhvr>
                                        <p:cTn id="61" dur="500"/>
                                        <p:tgtEl>
                                          <p:spTgt spid="6760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604"/>
                                        </p:tgtEl>
                                        <p:attrNameLst>
                                          <p:attrName>style.visibility</p:attrName>
                                        </p:attrNameLst>
                                      </p:cBhvr>
                                      <p:to>
                                        <p:strVal val="visible"/>
                                      </p:to>
                                    </p:set>
                                    <p:animEffect transition="in" filter="blinds(horizontal)">
                                      <p:cBhvr>
                                        <p:cTn id="69" dur="500"/>
                                        <p:tgtEl>
                                          <p:spTgt spid="6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6" grpId="0"/>
      <p:bldP spid="67597" grpId="0"/>
      <p:bldP spid="67598" grpId="0"/>
      <p:bldP spid="67600" grpId="0"/>
      <p:bldP spid="67601" grpId="0" animBg="1"/>
      <p:bldP spid="67602" grpId="0"/>
      <p:bldP spid="67603" grpId="0"/>
      <p:bldP spid="67604" grpId="0"/>
      <p:bldP spid="6760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圆角矩形 7"/>
          <p:cNvPicPr>
            <a:picLocks noChangeArrowheads="1"/>
          </p:cNvPicPr>
          <p:nvPr/>
        </p:nvPicPr>
        <p:blipFill>
          <a:blip r:embed="rId3"/>
          <a:srcRect/>
          <a:stretch>
            <a:fillRect/>
          </a:stretch>
        </p:blipFill>
        <p:spPr bwMode="auto">
          <a:xfrm>
            <a:off x="1138238" y="2181225"/>
            <a:ext cx="2052637" cy="866775"/>
          </a:xfrm>
          <a:prstGeom prst="rect">
            <a:avLst/>
          </a:prstGeom>
          <a:noFill/>
          <a:ln w="9525">
            <a:noFill/>
            <a:miter lim="800000"/>
            <a:headEnd/>
            <a:tailEnd/>
          </a:ln>
        </p:spPr>
      </p:pic>
      <p:pic>
        <p:nvPicPr>
          <p:cNvPr id="44038" name="圆角矩形 7"/>
          <p:cNvPicPr>
            <a:picLocks noChangeArrowheads="1"/>
          </p:cNvPicPr>
          <p:nvPr/>
        </p:nvPicPr>
        <p:blipFill>
          <a:blip r:embed="rId3"/>
          <a:srcRect/>
          <a:stretch>
            <a:fillRect/>
          </a:stretch>
        </p:blipFill>
        <p:spPr bwMode="auto">
          <a:xfrm>
            <a:off x="1147763" y="3573463"/>
            <a:ext cx="2052637" cy="866775"/>
          </a:xfrm>
          <a:prstGeom prst="rect">
            <a:avLst/>
          </a:prstGeom>
          <a:noFill/>
          <a:ln w="9525">
            <a:noFill/>
            <a:miter lim="800000"/>
            <a:headEnd/>
            <a:tailEnd/>
          </a:ln>
        </p:spPr>
      </p:pic>
      <p:sp>
        <p:nvSpPr>
          <p:cNvPr id="377860" name="Text Box 4"/>
          <p:cNvSpPr txBox="1">
            <a:spLocks noChangeArrowheads="1"/>
          </p:cNvSpPr>
          <p:nvPr/>
        </p:nvSpPr>
        <p:spPr bwMode="auto">
          <a:xfrm>
            <a:off x="250825" y="476250"/>
            <a:ext cx="6191250" cy="519113"/>
          </a:xfrm>
          <a:prstGeom prst="rect">
            <a:avLst/>
          </a:prstGeom>
          <a:noFill/>
          <a:ln w="9525">
            <a:noFill/>
            <a:miter lim="800000"/>
            <a:headEnd/>
            <a:tailEnd/>
          </a:ln>
        </p:spPr>
        <p:txBody>
          <a:bodyPr>
            <a:spAutoFit/>
          </a:bodyPr>
          <a:lstStyle/>
          <a:p>
            <a:r>
              <a:rPr kumimoji="1" lang="en-US" altLang="zh-CN" sz="2800" b="1" dirty="0">
                <a:solidFill>
                  <a:srgbClr val="000099"/>
                </a:solidFill>
                <a:latin typeface="黑体" pitchFamily="49" charset="-122"/>
                <a:ea typeface="黑体" pitchFamily="49" charset="-122"/>
              </a:rPr>
              <a:t>2.3.2 </a:t>
            </a:r>
            <a:r>
              <a:rPr kumimoji="1" lang="zh-CN" altLang="en-US" sz="2800" b="1" dirty="0">
                <a:solidFill>
                  <a:srgbClr val="000099"/>
                </a:solidFill>
                <a:latin typeface="黑体" pitchFamily="49" charset="-122"/>
                <a:ea typeface="黑体" pitchFamily="49" charset="-122"/>
              </a:rPr>
              <a:t>真空中恒定磁场的散度与旋度</a:t>
            </a:r>
          </a:p>
        </p:txBody>
      </p:sp>
      <p:sp>
        <p:nvSpPr>
          <p:cNvPr id="377861" name="Text Box 5"/>
          <p:cNvSpPr txBox="1">
            <a:spLocks noChangeArrowheads="1"/>
          </p:cNvSpPr>
          <p:nvPr/>
        </p:nvSpPr>
        <p:spPr bwMode="auto">
          <a:xfrm>
            <a:off x="435936" y="4643438"/>
            <a:ext cx="8708064" cy="707886"/>
          </a:xfrm>
          <a:prstGeom prst="rect">
            <a:avLst/>
          </a:prstGeom>
          <a:noFill/>
          <a:ln w="9525">
            <a:noFill/>
            <a:miter lim="800000"/>
            <a:headEnd/>
            <a:tailEnd/>
          </a:ln>
        </p:spPr>
        <p:txBody>
          <a:bodyPr wrap="square">
            <a:spAutoFit/>
          </a:bodyPr>
          <a:lstStyle/>
          <a:p>
            <a:pPr>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即恒定磁场中，磁感应强度矢量穿过任意闭合面的磁通量为</a:t>
            </a:r>
            <a:r>
              <a:rPr kumimoji="1" lang="zh-CN" altLang="en-US" sz="2000" b="1" dirty="0" smtClean="0">
                <a:solidFill>
                  <a:srgbClr val="002060"/>
                </a:solidFill>
                <a:latin typeface="幼圆" pitchFamily="49" charset="-122"/>
                <a:ea typeface="幼圆" pitchFamily="49" charset="-122"/>
              </a:rPr>
              <a:t>零（</a:t>
            </a:r>
            <a:r>
              <a:rPr kumimoji="1" lang="en-US" altLang="zh-CN" sz="2000" b="1" dirty="0" smtClean="0">
                <a:solidFill>
                  <a:srgbClr val="002060"/>
                </a:solidFill>
                <a:ea typeface="幼圆" pitchFamily="49" charset="-122"/>
                <a:cs typeface="Times New Roman" pitchFamily="18" charset="0"/>
              </a:rPr>
              <a:t>The total magnetic flux passing through any closed surface is zero.</a:t>
            </a:r>
            <a:r>
              <a:rPr kumimoji="1" lang="zh-CN" altLang="en-US" sz="2000" b="1" dirty="0" smtClean="0">
                <a:solidFill>
                  <a:srgbClr val="002060"/>
                </a:solidFill>
                <a:latin typeface="幼圆" pitchFamily="49" charset="-122"/>
                <a:ea typeface="幼圆" pitchFamily="49" charset="-122"/>
              </a:rPr>
              <a:t>）。</a:t>
            </a:r>
            <a:endParaRPr kumimoji="1" lang="zh-CN" altLang="en-US" sz="2000" b="1" dirty="0">
              <a:solidFill>
                <a:srgbClr val="002060"/>
              </a:solidFill>
              <a:latin typeface="幼圆" pitchFamily="49" charset="-122"/>
              <a:ea typeface="幼圆" pitchFamily="49" charset="-122"/>
            </a:endParaRPr>
          </a:p>
        </p:txBody>
      </p:sp>
      <p:graphicFrame>
        <p:nvGraphicFramePr>
          <p:cNvPr id="377862" name="Object 6"/>
          <p:cNvGraphicFramePr>
            <a:graphicFrameLocks noChangeAspect="1"/>
          </p:cNvGraphicFramePr>
          <p:nvPr/>
        </p:nvGraphicFramePr>
        <p:xfrm>
          <a:off x="1241425" y="3743325"/>
          <a:ext cx="1812925" cy="609600"/>
        </p:xfrm>
        <a:graphic>
          <a:graphicData uri="http://schemas.openxmlformats.org/presentationml/2006/ole">
            <p:oleObj spid="_x0000_s44034" name="Equation" r:id="rId4" imgW="850680" imgH="304560" progId="Equation.DSMT4">
              <p:embed/>
            </p:oleObj>
          </a:graphicData>
        </a:graphic>
      </p:graphicFrame>
      <p:sp>
        <p:nvSpPr>
          <p:cNvPr id="377863" name="Text Box 7"/>
          <p:cNvSpPr txBox="1">
            <a:spLocks noChangeArrowheads="1"/>
          </p:cNvSpPr>
          <p:nvPr/>
        </p:nvSpPr>
        <p:spPr bwMode="auto">
          <a:xfrm>
            <a:off x="3638550" y="3871913"/>
            <a:ext cx="3554413" cy="400050"/>
          </a:xfrm>
          <a:prstGeom prst="rect">
            <a:avLst/>
          </a:prstGeom>
          <a:noFill/>
          <a:ln w="57150" cmpd="thickThin">
            <a:solidFill>
              <a:srgbClr val="FF3300"/>
            </a:solidFill>
            <a:miter lim="800000"/>
            <a:headEnd/>
            <a:tailEnd/>
          </a:ln>
        </p:spPr>
        <p:txBody>
          <a:bodyPr>
            <a:spAutoFit/>
          </a:bodyPr>
          <a:lstStyle/>
          <a:p>
            <a:pPr>
              <a:spcBef>
                <a:spcPct val="50000"/>
              </a:spcBef>
              <a:buFont typeface="Wingdings" pitchFamily="2" charset="2"/>
              <a:buNone/>
            </a:pPr>
            <a:r>
              <a:rPr kumimoji="1" lang="zh-CN" altLang="en-US" sz="2000" b="1">
                <a:solidFill>
                  <a:srgbClr val="FF0000"/>
                </a:solidFill>
                <a:latin typeface="幼圆" pitchFamily="49" charset="-122"/>
                <a:ea typeface="幼圆" pitchFamily="49" charset="-122"/>
              </a:rPr>
              <a:t>磁通连续性定理（积分形式）</a:t>
            </a:r>
          </a:p>
        </p:txBody>
      </p:sp>
      <p:sp>
        <p:nvSpPr>
          <p:cNvPr id="377864" name="Text Box 8"/>
          <p:cNvSpPr txBox="1">
            <a:spLocks noChangeArrowheads="1"/>
          </p:cNvSpPr>
          <p:nvPr/>
        </p:nvSpPr>
        <p:spPr bwMode="auto">
          <a:xfrm>
            <a:off x="381000" y="3098800"/>
            <a:ext cx="4957763"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由矢量场的散度定理，可推得：   </a:t>
            </a:r>
          </a:p>
        </p:txBody>
      </p:sp>
      <p:graphicFrame>
        <p:nvGraphicFramePr>
          <p:cNvPr id="377865" name="Object 9"/>
          <p:cNvGraphicFramePr>
            <a:graphicFrameLocks noChangeAspect="1"/>
          </p:cNvGraphicFramePr>
          <p:nvPr/>
        </p:nvGraphicFramePr>
        <p:xfrm>
          <a:off x="1430338" y="2366963"/>
          <a:ext cx="1360487" cy="444500"/>
        </p:xfrm>
        <a:graphic>
          <a:graphicData uri="http://schemas.openxmlformats.org/presentationml/2006/ole">
            <p:oleObj spid="_x0000_s44035" name="Equation" r:id="rId5" imgW="622080" imgH="203040" progId="Equation.DSMT4">
              <p:embed/>
            </p:oleObj>
          </a:graphicData>
        </a:graphic>
      </p:graphicFrame>
      <p:sp>
        <p:nvSpPr>
          <p:cNvPr id="377866" name="Text Box 10"/>
          <p:cNvSpPr txBox="1">
            <a:spLocks noChangeArrowheads="1"/>
          </p:cNvSpPr>
          <p:nvPr/>
        </p:nvSpPr>
        <p:spPr bwMode="auto">
          <a:xfrm>
            <a:off x="3424238" y="2427288"/>
            <a:ext cx="2865437" cy="400050"/>
          </a:xfrm>
          <a:prstGeom prst="rect">
            <a:avLst/>
          </a:prstGeom>
          <a:noFill/>
          <a:ln w="57150" cmpd="thickThin">
            <a:solidFill>
              <a:srgbClr val="FF3300"/>
            </a:solidFill>
            <a:miter lim="800000"/>
            <a:headEnd/>
            <a:tailEnd/>
          </a:ln>
        </p:spPr>
        <p:txBody>
          <a:bodyPr>
            <a:spAutoFit/>
          </a:bodyPr>
          <a:lstStyle/>
          <a:p>
            <a:pPr algn="ctr"/>
            <a:r>
              <a:rPr lang="zh-CN" altLang="en-US" sz="2000" b="1">
                <a:solidFill>
                  <a:srgbClr val="FF0000"/>
                </a:solidFill>
                <a:latin typeface="幼圆" pitchFamily="49" charset="-122"/>
                <a:ea typeface="幼圆" pitchFamily="49" charset="-122"/>
              </a:rPr>
              <a:t>磁场散度定理微分形式</a:t>
            </a:r>
          </a:p>
        </p:txBody>
      </p:sp>
      <p:sp>
        <p:nvSpPr>
          <p:cNvPr id="377869" name="Text Box 13"/>
          <p:cNvSpPr txBox="1">
            <a:spLocks noChangeArrowheads="1"/>
          </p:cNvSpPr>
          <p:nvPr/>
        </p:nvSpPr>
        <p:spPr bwMode="auto">
          <a:xfrm>
            <a:off x="442913" y="5355052"/>
            <a:ext cx="8305800" cy="954088"/>
          </a:xfrm>
          <a:prstGeom prst="rect">
            <a:avLst/>
          </a:prstGeom>
          <a:noFill/>
          <a:ln w="9525">
            <a:noFill/>
            <a:miter lim="800000"/>
            <a:headEnd/>
            <a:tailEnd/>
          </a:ln>
        </p:spPr>
        <p:txBody>
          <a:bodyPr>
            <a:spAutoFit/>
          </a:bodyPr>
          <a:lstStyle/>
          <a:p>
            <a:pPr algn="just">
              <a:lnSpc>
                <a:spcPct val="140000"/>
              </a:lnSpc>
              <a:spcBef>
                <a:spcPct val="25000"/>
              </a:spcBef>
              <a:buFontTx/>
              <a:buBlip>
                <a:blip r:embed="rId6"/>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FF3399"/>
                </a:solidFill>
                <a:latin typeface="幼圆" pitchFamily="49" charset="-122"/>
                <a:ea typeface="幼圆" pitchFamily="49" charset="-122"/>
              </a:rPr>
              <a:t>恒定磁场无散度源；不存在磁力线的扩散源和汇集源（无孤立</a:t>
            </a:r>
            <a:r>
              <a:rPr kumimoji="1" lang="zh-CN" altLang="en-US" sz="2000" b="1" dirty="0">
                <a:solidFill>
                  <a:srgbClr val="FF3399"/>
                </a:solidFill>
                <a:ea typeface="幼圆" pitchFamily="49" charset="-122"/>
              </a:rPr>
              <a:t>“</a:t>
            </a:r>
            <a:r>
              <a:rPr kumimoji="1" lang="zh-CN" altLang="en-US" sz="2000" b="1" dirty="0">
                <a:solidFill>
                  <a:srgbClr val="FF3399"/>
                </a:solidFill>
                <a:latin typeface="幼圆" pitchFamily="49" charset="-122"/>
                <a:ea typeface="幼圆" pitchFamily="49" charset="-122"/>
              </a:rPr>
              <a:t>磁荷</a:t>
            </a:r>
            <a:r>
              <a:rPr kumimoji="1" lang="zh-CN" altLang="en-US" sz="2000" b="1" dirty="0">
                <a:solidFill>
                  <a:srgbClr val="FF3399"/>
                </a:solidFill>
                <a:ea typeface="幼圆" pitchFamily="49" charset="-122"/>
              </a:rPr>
              <a:t>”</a:t>
            </a:r>
            <a:r>
              <a:rPr kumimoji="1" lang="zh-CN" altLang="en-US" sz="2000" b="1" dirty="0">
                <a:solidFill>
                  <a:srgbClr val="FF3399"/>
                </a:solidFill>
                <a:latin typeface="幼圆" pitchFamily="49" charset="-122"/>
                <a:ea typeface="幼圆" pitchFamily="49" charset="-122"/>
              </a:rPr>
              <a:t>存在）；由磁通连续性定理可知：磁力线是闭合连续的。</a:t>
            </a:r>
          </a:p>
        </p:txBody>
      </p:sp>
      <p:graphicFrame>
        <p:nvGraphicFramePr>
          <p:cNvPr id="377872" name="Object 16"/>
          <p:cNvGraphicFramePr>
            <a:graphicFrameLocks noChangeAspect="1"/>
          </p:cNvGraphicFramePr>
          <p:nvPr/>
        </p:nvGraphicFramePr>
        <p:xfrm>
          <a:off x="2203450" y="1244600"/>
          <a:ext cx="3324225" cy="941388"/>
        </p:xfrm>
        <a:graphic>
          <a:graphicData uri="http://schemas.openxmlformats.org/presentationml/2006/ole">
            <p:oleObj spid="_x0000_s44036" name="Equation" r:id="rId7" imgW="1650960" imgH="469800" progId="Equation.DSMT4">
              <p:embed/>
            </p:oleObj>
          </a:graphicData>
        </a:graphic>
      </p:graphicFrame>
      <p:sp>
        <p:nvSpPr>
          <p:cNvPr id="44045" name="Text Box 17"/>
          <p:cNvSpPr txBox="1">
            <a:spLocks noChangeArrowheads="1"/>
          </p:cNvSpPr>
          <p:nvPr/>
        </p:nvSpPr>
        <p:spPr bwMode="auto">
          <a:xfrm>
            <a:off x="631825" y="1446213"/>
            <a:ext cx="7302297" cy="402291"/>
          </a:xfrm>
          <a:prstGeom prst="rect">
            <a:avLst/>
          </a:prstGeom>
          <a:noFill/>
          <a:ln w="9525">
            <a:noFill/>
            <a:miter lim="800000"/>
            <a:headEnd/>
            <a:tailEnd/>
          </a:ln>
        </p:spPr>
        <p:txBody>
          <a:bodyPr wrap="none" lIns="90000" tIns="46800" rIns="90000" bIns="46800">
            <a:spAutoFit/>
          </a:bodyPr>
          <a:lstStyle/>
          <a:p>
            <a:r>
              <a:rPr lang="zh-CN" altLang="en-US" sz="2000" b="1" dirty="0">
                <a:solidFill>
                  <a:srgbClr val="002060"/>
                </a:solidFill>
                <a:latin typeface="幼圆" pitchFamily="49" charset="-122"/>
                <a:ea typeface="幼圆" pitchFamily="49" charset="-122"/>
              </a:rPr>
              <a:t>对恒定磁场                        </a:t>
            </a:r>
            <a:r>
              <a:rPr lang="zh-CN" altLang="en-US" sz="2000" b="1" dirty="0" smtClean="0">
                <a:solidFill>
                  <a:srgbClr val="002060"/>
                </a:solidFill>
                <a:latin typeface="幼圆" pitchFamily="49" charset="-122"/>
                <a:ea typeface="幼圆" pitchFamily="49" charset="-122"/>
              </a:rPr>
              <a:t>    取</a:t>
            </a:r>
            <a:r>
              <a:rPr lang="zh-CN" altLang="en-US" sz="2000" b="1" dirty="0">
                <a:solidFill>
                  <a:srgbClr val="002060"/>
                </a:solidFill>
                <a:latin typeface="幼圆" pitchFamily="49" charset="-122"/>
                <a:ea typeface="幼圆" pitchFamily="49" charset="-122"/>
              </a:rPr>
              <a:t>散度并计算可得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par>
                                <p:cTn id="8" presetID="3" presetClass="entr" presetSubtype="10" fill="hold" nodeType="withEffect">
                                  <p:stCondLst>
                                    <p:cond delay="0"/>
                                  </p:stCondLst>
                                  <p:childTnLst>
                                    <p:set>
                                      <p:cBhvr>
                                        <p:cTn id="9" dur="1" fill="hold">
                                          <p:stCondLst>
                                            <p:cond delay="0"/>
                                          </p:stCondLst>
                                        </p:cTn>
                                        <p:tgtEl>
                                          <p:spTgt spid="377865"/>
                                        </p:tgtEl>
                                        <p:attrNameLst>
                                          <p:attrName>style.visibility</p:attrName>
                                        </p:attrNameLst>
                                      </p:cBhvr>
                                      <p:to>
                                        <p:strVal val="visible"/>
                                      </p:to>
                                    </p:set>
                                    <p:animEffect transition="in" filter="blinds(horizontal)">
                                      <p:cBhvr>
                                        <p:cTn id="10" dur="500"/>
                                        <p:tgtEl>
                                          <p:spTgt spid="3778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7866"/>
                                        </p:tgtEl>
                                        <p:attrNameLst>
                                          <p:attrName>style.visibility</p:attrName>
                                        </p:attrNameLst>
                                      </p:cBhvr>
                                      <p:to>
                                        <p:strVal val="visible"/>
                                      </p:to>
                                    </p:set>
                                    <p:animEffect transition="in" filter="blinds(horizontal)">
                                      <p:cBhvr>
                                        <p:cTn id="13" dur="500"/>
                                        <p:tgtEl>
                                          <p:spTgt spid="37786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7864"/>
                                        </p:tgtEl>
                                        <p:attrNameLst>
                                          <p:attrName>style.visibility</p:attrName>
                                        </p:attrNameLst>
                                      </p:cBhvr>
                                      <p:to>
                                        <p:strVal val="visible"/>
                                      </p:to>
                                    </p:set>
                                    <p:animEffect transition="in" filter="blinds(horizontal)">
                                      <p:cBhvr>
                                        <p:cTn id="18" dur="500"/>
                                        <p:tgtEl>
                                          <p:spTgt spid="3778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4038"/>
                                        </p:tgtEl>
                                        <p:attrNameLst>
                                          <p:attrName>style.visibility</p:attrName>
                                        </p:attrNameLst>
                                      </p:cBhvr>
                                      <p:to>
                                        <p:strVal val="visible"/>
                                      </p:to>
                                    </p:set>
                                    <p:animEffect transition="in" filter="blinds(horizontal)">
                                      <p:cBhvr>
                                        <p:cTn id="23" dur="500"/>
                                        <p:tgtEl>
                                          <p:spTgt spid="44038"/>
                                        </p:tgtEl>
                                      </p:cBhvr>
                                    </p:animEffect>
                                  </p:childTnLst>
                                </p:cTn>
                              </p:par>
                              <p:par>
                                <p:cTn id="24" presetID="3" presetClass="entr" presetSubtype="10" fill="hold" nodeType="withEffect">
                                  <p:stCondLst>
                                    <p:cond delay="0"/>
                                  </p:stCondLst>
                                  <p:childTnLst>
                                    <p:set>
                                      <p:cBhvr>
                                        <p:cTn id="25" dur="1" fill="hold">
                                          <p:stCondLst>
                                            <p:cond delay="0"/>
                                          </p:stCondLst>
                                        </p:cTn>
                                        <p:tgtEl>
                                          <p:spTgt spid="377862"/>
                                        </p:tgtEl>
                                        <p:attrNameLst>
                                          <p:attrName>style.visibility</p:attrName>
                                        </p:attrNameLst>
                                      </p:cBhvr>
                                      <p:to>
                                        <p:strVal val="visible"/>
                                      </p:to>
                                    </p:set>
                                    <p:animEffect transition="in" filter="blinds(horizontal)">
                                      <p:cBhvr>
                                        <p:cTn id="26" dur="500"/>
                                        <p:tgtEl>
                                          <p:spTgt spid="37786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7863"/>
                                        </p:tgtEl>
                                        <p:attrNameLst>
                                          <p:attrName>style.visibility</p:attrName>
                                        </p:attrNameLst>
                                      </p:cBhvr>
                                      <p:to>
                                        <p:strVal val="visible"/>
                                      </p:to>
                                    </p:set>
                                    <p:animEffect transition="in" filter="blinds(horizontal)">
                                      <p:cBhvr>
                                        <p:cTn id="29" dur="500"/>
                                        <p:tgtEl>
                                          <p:spTgt spid="37786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77861"/>
                                        </p:tgtEl>
                                        <p:attrNameLst>
                                          <p:attrName>style.visibility</p:attrName>
                                        </p:attrNameLst>
                                      </p:cBhvr>
                                      <p:to>
                                        <p:strVal val="visible"/>
                                      </p:to>
                                    </p:set>
                                    <p:animEffect transition="in" filter="blinds(horizontal)">
                                      <p:cBhvr>
                                        <p:cTn id="34" dur="500"/>
                                        <p:tgtEl>
                                          <p:spTgt spid="37786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7869"/>
                                        </p:tgtEl>
                                        <p:attrNameLst>
                                          <p:attrName>style.visibility</p:attrName>
                                        </p:attrNameLst>
                                      </p:cBhvr>
                                      <p:to>
                                        <p:strVal val="visible"/>
                                      </p:to>
                                    </p:set>
                                    <p:animEffect transition="in" filter="blinds(horizontal)">
                                      <p:cBhvr>
                                        <p:cTn id="39" dur="500"/>
                                        <p:tgtEl>
                                          <p:spTgt spid="377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animBg="1"/>
      <p:bldP spid="377864" grpId="0"/>
      <p:bldP spid="377866" grpId="0" animBg="1"/>
      <p:bldP spid="37786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bwMode="auto">
          <a:xfrm>
            <a:off x="2625725" y="2860675"/>
            <a:ext cx="6354763" cy="84455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rgbClr val="FF0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sp>
        <p:nvSpPr>
          <p:cNvPr id="21" name="圆角矩形 20"/>
          <p:cNvSpPr/>
          <p:nvPr/>
        </p:nvSpPr>
        <p:spPr bwMode="auto">
          <a:xfrm>
            <a:off x="6529388" y="1793875"/>
            <a:ext cx="2355850" cy="84455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rgbClr val="FF0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sp>
        <p:nvSpPr>
          <p:cNvPr id="378889" name="Text Box 9"/>
          <p:cNvSpPr txBox="1">
            <a:spLocks noChangeArrowheads="1"/>
          </p:cNvSpPr>
          <p:nvPr/>
        </p:nvSpPr>
        <p:spPr bwMode="auto">
          <a:xfrm>
            <a:off x="250825" y="476250"/>
            <a:ext cx="6877050" cy="498475"/>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defRPr/>
            </a:pPr>
            <a:r>
              <a:rPr kumimoji="1" lang="en-US" altLang="zh-CN" sz="2400" b="1" dirty="0">
                <a:solidFill>
                  <a:srgbClr val="C00000"/>
                </a:solidFill>
                <a:latin typeface="+mj-ea"/>
                <a:ea typeface="+mj-ea"/>
              </a:rPr>
              <a:t>  </a:t>
            </a:r>
            <a:r>
              <a:rPr kumimoji="1" lang="zh-CN" altLang="en-US" sz="2400" b="1" dirty="0">
                <a:solidFill>
                  <a:srgbClr val="C00000"/>
                </a:solidFill>
                <a:latin typeface="+mj-ea"/>
                <a:ea typeface="+mj-ea"/>
              </a:rPr>
              <a:t>恒定磁场的</a:t>
            </a:r>
            <a:r>
              <a:rPr kumimoji="1" lang="zh-CN" altLang="en-US" sz="2400" b="1" dirty="0" smtClean="0">
                <a:solidFill>
                  <a:srgbClr val="C00000"/>
                </a:solidFill>
                <a:latin typeface="+mj-ea"/>
                <a:ea typeface="+mj-ea"/>
              </a:rPr>
              <a:t>旋度</a:t>
            </a:r>
            <a:r>
              <a:rPr kumimoji="1" lang="en-US" altLang="zh-CN" sz="2400" b="1" dirty="0" smtClean="0">
                <a:solidFill>
                  <a:schemeClr val="accent6">
                    <a:lumMod val="50000"/>
                  </a:schemeClr>
                </a:solidFill>
                <a:latin typeface="+mj-ea"/>
                <a:ea typeface="+mj-ea"/>
              </a:rPr>
              <a:t>(</a:t>
            </a:r>
            <a:r>
              <a:rPr kumimoji="1" lang="zh-CN" altLang="en-US" sz="2400" b="1" dirty="0" smtClean="0">
                <a:solidFill>
                  <a:schemeClr val="accent6">
                    <a:lumMod val="50000"/>
                  </a:schemeClr>
                </a:solidFill>
                <a:latin typeface="+mj-ea"/>
                <a:ea typeface="+mj-ea"/>
              </a:rPr>
              <a:t>推导不要求</a:t>
            </a:r>
            <a:r>
              <a:rPr kumimoji="1" lang="en-US" altLang="zh-CN" sz="2400" b="1" dirty="0" smtClean="0">
                <a:solidFill>
                  <a:schemeClr val="accent6">
                    <a:lumMod val="50000"/>
                  </a:schemeClr>
                </a:solidFill>
                <a:latin typeface="+mj-ea"/>
                <a:ea typeface="+mj-ea"/>
              </a:rPr>
              <a:t>)</a:t>
            </a:r>
            <a:r>
              <a:rPr kumimoji="1" lang="zh-CN" altLang="en-US" sz="2400" b="1" dirty="0" smtClean="0">
                <a:solidFill>
                  <a:srgbClr val="C00000"/>
                </a:solidFill>
                <a:latin typeface="+mj-ea"/>
                <a:ea typeface="+mj-ea"/>
              </a:rPr>
              <a:t>  </a:t>
            </a:r>
            <a:r>
              <a:rPr kumimoji="1" lang="zh-CN" altLang="en-US" sz="2400" b="1" dirty="0">
                <a:solidFill>
                  <a:srgbClr val="C00000"/>
                </a:solidFill>
                <a:latin typeface="+mj-ea"/>
                <a:ea typeface="+mj-ea"/>
              </a:rPr>
              <a:t>安培环路定理</a:t>
            </a:r>
          </a:p>
        </p:txBody>
      </p:sp>
      <p:graphicFrame>
        <p:nvGraphicFramePr>
          <p:cNvPr id="378898" name="Object 18"/>
          <p:cNvGraphicFramePr>
            <a:graphicFrameLocks noChangeAspect="1"/>
          </p:cNvGraphicFramePr>
          <p:nvPr/>
        </p:nvGraphicFramePr>
        <p:xfrm>
          <a:off x="598488" y="1855788"/>
          <a:ext cx="8256587" cy="712787"/>
        </p:xfrm>
        <a:graphic>
          <a:graphicData uri="http://schemas.openxmlformats.org/presentationml/2006/ole">
            <p:oleObj spid="_x0000_s45058" name="Equation" r:id="rId4" imgW="4978080" imgH="431640" progId="Equation.DSMT4">
              <p:embed/>
            </p:oleObj>
          </a:graphicData>
        </a:graphic>
      </p:graphicFrame>
      <p:graphicFrame>
        <p:nvGraphicFramePr>
          <p:cNvPr id="381955" name="Object 3"/>
          <p:cNvGraphicFramePr>
            <a:graphicFrameLocks noChangeAspect="1"/>
          </p:cNvGraphicFramePr>
          <p:nvPr/>
        </p:nvGraphicFramePr>
        <p:xfrm>
          <a:off x="1449388" y="1085850"/>
          <a:ext cx="4189412" cy="503238"/>
        </p:xfrm>
        <a:graphic>
          <a:graphicData uri="http://schemas.openxmlformats.org/presentationml/2006/ole">
            <p:oleObj spid="_x0000_s45059" name="Equation" r:id="rId5" imgW="1904760" imgH="228600" progId="Equation.DSMT4">
              <p:embed/>
            </p:oleObj>
          </a:graphicData>
        </a:graphic>
      </p:graphicFrame>
      <p:sp>
        <p:nvSpPr>
          <p:cNvPr id="45070" name="矩形 18"/>
          <p:cNvSpPr>
            <a:spLocks noChangeArrowheads="1"/>
          </p:cNvSpPr>
          <p:nvPr/>
        </p:nvSpPr>
        <p:spPr bwMode="auto">
          <a:xfrm>
            <a:off x="468313" y="1131888"/>
            <a:ext cx="803275" cy="461962"/>
          </a:xfrm>
          <a:prstGeom prst="rect">
            <a:avLst/>
          </a:prstGeom>
          <a:noFill/>
          <a:ln w="9525">
            <a:noFill/>
            <a:miter lim="800000"/>
            <a:headEnd/>
            <a:tailEnd/>
          </a:ln>
        </p:spPr>
        <p:txBody>
          <a:bodyPr wrap="none">
            <a:spAutoFit/>
          </a:bodyPr>
          <a:lstStyle/>
          <a:p>
            <a:r>
              <a:rPr lang="zh-CN" altLang="en-US" sz="2400" b="1">
                <a:solidFill>
                  <a:srgbClr val="0000CC"/>
                </a:solidFill>
                <a:latin typeface="幼圆" pitchFamily="49" charset="-122"/>
                <a:ea typeface="幼圆" pitchFamily="49" charset="-122"/>
              </a:rPr>
              <a:t>由于</a:t>
            </a:r>
            <a:endParaRPr lang="zh-CN" altLang="en-US" sz="2400">
              <a:ea typeface="黑体" pitchFamily="49" charset="-122"/>
            </a:endParaRPr>
          </a:p>
        </p:txBody>
      </p:sp>
      <p:graphicFrame>
        <p:nvGraphicFramePr>
          <p:cNvPr id="45060" name="Object 7"/>
          <p:cNvGraphicFramePr>
            <a:graphicFrameLocks noChangeAspect="1"/>
          </p:cNvGraphicFramePr>
          <p:nvPr/>
        </p:nvGraphicFramePr>
        <p:xfrm>
          <a:off x="476250" y="2916238"/>
          <a:ext cx="2032000" cy="649287"/>
        </p:xfrm>
        <a:graphic>
          <a:graphicData uri="http://schemas.openxmlformats.org/presentationml/2006/ole">
            <p:oleObj spid="_x0000_s45060" name="Equation" r:id="rId6" imgW="1231560" imgH="393480" progId="Equation.DSMT4">
              <p:embed/>
            </p:oleObj>
          </a:graphicData>
        </a:graphic>
      </p:graphicFrame>
      <p:sp>
        <p:nvSpPr>
          <p:cNvPr id="45071" name="圆角矩形 21"/>
          <p:cNvSpPr>
            <a:spLocks noChangeArrowheads="1"/>
          </p:cNvSpPr>
          <p:nvPr/>
        </p:nvSpPr>
        <p:spPr bwMode="auto">
          <a:xfrm>
            <a:off x="4325938" y="1793875"/>
            <a:ext cx="2192337" cy="844550"/>
          </a:xfrm>
          <a:prstGeom prst="roundRect">
            <a:avLst>
              <a:gd name="adj" fmla="val 16667"/>
            </a:avLst>
          </a:prstGeom>
          <a:solidFill>
            <a:srgbClr val="FF0000">
              <a:alpha val="43921"/>
            </a:srgbClr>
          </a:solidFill>
          <a:ln w="9525" algn="ctr">
            <a:solidFill>
              <a:srgbClr val="FF0000"/>
            </a:solidFill>
            <a:round/>
            <a:headEnd/>
            <a:tailEnd/>
          </a:ln>
        </p:spPr>
        <p:txBody>
          <a:bodyPr lIns="90000" tIns="46800" rIns="90000" bIns="46800"/>
          <a:lstStyle/>
          <a:p>
            <a:endParaRPr lang="zh-CN" altLang="en-US">
              <a:ea typeface="黑体" pitchFamily="49" charset="-122"/>
            </a:endParaRPr>
          </a:p>
        </p:txBody>
      </p:sp>
      <p:graphicFrame>
        <p:nvGraphicFramePr>
          <p:cNvPr id="45061" name="Object 11"/>
          <p:cNvGraphicFramePr>
            <a:graphicFrameLocks noChangeAspect="1"/>
          </p:cNvGraphicFramePr>
          <p:nvPr/>
        </p:nvGraphicFramePr>
        <p:xfrm>
          <a:off x="2840038" y="2927350"/>
          <a:ext cx="5981700" cy="719138"/>
        </p:xfrm>
        <a:graphic>
          <a:graphicData uri="http://schemas.openxmlformats.org/presentationml/2006/ole">
            <p:oleObj spid="_x0000_s45061" name="Equation" r:id="rId7" imgW="3276360" imgH="393480" progId="Equation.DSMT4">
              <p:embed/>
            </p:oleObj>
          </a:graphicData>
        </a:graphic>
      </p:graphicFrame>
      <p:graphicFrame>
        <p:nvGraphicFramePr>
          <p:cNvPr id="45062" name="Object 12"/>
          <p:cNvGraphicFramePr>
            <a:graphicFrameLocks noChangeAspect="1"/>
          </p:cNvGraphicFramePr>
          <p:nvPr/>
        </p:nvGraphicFramePr>
        <p:xfrm>
          <a:off x="371475" y="3898900"/>
          <a:ext cx="8018463" cy="696913"/>
        </p:xfrm>
        <a:graphic>
          <a:graphicData uri="http://schemas.openxmlformats.org/presentationml/2006/ole">
            <p:oleObj spid="_x0000_s45062" name="Equation" r:id="rId8" imgW="4533840" imgH="393480" progId="Equation.DSMT4">
              <p:embed/>
            </p:oleObj>
          </a:graphicData>
        </a:graphic>
      </p:graphicFrame>
      <p:graphicFrame>
        <p:nvGraphicFramePr>
          <p:cNvPr id="45063" name="Object 14"/>
          <p:cNvGraphicFramePr>
            <a:graphicFrameLocks noChangeAspect="1"/>
          </p:cNvGraphicFramePr>
          <p:nvPr/>
        </p:nvGraphicFramePr>
        <p:xfrm>
          <a:off x="652463" y="4581525"/>
          <a:ext cx="7888287" cy="574675"/>
        </p:xfrm>
        <a:graphic>
          <a:graphicData uri="http://schemas.openxmlformats.org/presentationml/2006/ole">
            <p:oleObj spid="_x0000_s45063" name="Equation" r:id="rId9" imgW="5765760" imgH="419040" progId="Equation.DSMT4">
              <p:embed/>
            </p:oleObj>
          </a:graphicData>
        </a:graphic>
      </p:graphicFrame>
      <p:graphicFrame>
        <p:nvGraphicFramePr>
          <p:cNvPr id="45064" name="Object 15"/>
          <p:cNvGraphicFramePr>
            <a:graphicFrameLocks noChangeAspect="1"/>
          </p:cNvGraphicFramePr>
          <p:nvPr/>
        </p:nvGraphicFramePr>
        <p:xfrm>
          <a:off x="488950" y="5227638"/>
          <a:ext cx="7029450" cy="596900"/>
        </p:xfrm>
        <a:graphic>
          <a:graphicData uri="http://schemas.openxmlformats.org/presentationml/2006/ole">
            <p:oleObj spid="_x0000_s45064" name="Equation" r:id="rId10" imgW="4457520" imgH="431640" progId="Equation.DSMT4">
              <p:embed/>
            </p:oleObj>
          </a:graphicData>
        </a:graphic>
      </p:graphicFrame>
      <p:graphicFrame>
        <p:nvGraphicFramePr>
          <p:cNvPr id="2" name="Object 16"/>
          <p:cNvGraphicFramePr>
            <a:graphicFrameLocks noChangeAspect="1"/>
          </p:cNvGraphicFramePr>
          <p:nvPr/>
        </p:nvGraphicFramePr>
        <p:xfrm>
          <a:off x="1260475" y="5994400"/>
          <a:ext cx="1852613" cy="395288"/>
        </p:xfrm>
        <a:graphic>
          <a:graphicData uri="http://schemas.openxmlformats.org/presentationml/2006/ole">
            <p:oleObj spid="_x0000_s45065" name="Equation" r:id="rId11" imgW="1117440" imgH="241200" progId="Equation.DSMT4">
              <p:embed/>
            </p:oleObj>
          </a:graphicData>
        </a:graphic>
      </p:graphicFrame>
      <p:sp>
        <p:nvSpPr>
          <p:cNvPr id="45072" name="矩形 29"/>
          <p:cNvSpPr>
            <a:spLocks noChangeArrowheads="1"/>
          </p:cNvSpPr>
          <p:nvPr/>
        </p:nvSpPr>
        <p:spPr bwMode="auto">
          <a:xfrm>
            <a:off x="581025" y="5903913"/>
            <a:ext cx="544513" cy="523875"/>
          </a:xfrm>
          <a:prstGeom prst="rect">
            <a:avLst/>
          </a:prstGeom>
          <a:noFill/>
          <a:ln w="9525">
            <a:noFill/>
            <a:miter lim="800000"/>
            <a:headEnd/>
            <a:tailEnd/>
          </a:ln>
        </p:spPr>
        <p:txBody>
          <a:bodyPr wrap="none">
            <a:spAutoFit/>
          </a:bodyPr>
          <a:lstStyle/>
          <a:p>
            <a:r>
              <a:rPr lang="zh-CN" altLang="en-US" sz="2800">
                <a:solidFill>
                  <a:srgbClr val="FF0000"/>
                </a:solidFill>
                <a:latin typeface="幼圆" pitchFamily="49" charset="-122"/>
                <a:ea typeface="幼圆" pitchFamily="49" charset="-122"/>
              </a:rPr>
              <a:t>故</a:t>
            </a:r>
          </a:p>
        </p:txBody>
      </p:sp>
      <p:sp>
        <p:nvSpPr>
          <p:cNvPr id="45073" name="TextBox 30"/>
          <p:cNvSpPr txBox="1">
            <a:spLocks noChangeArrowheads="1"/>
          </p:cNvSpPr>
          <p:nvPr/>
        </p:nvSpPr>
        <p:spPr bwMode="auto">
          <a:xfrm>
            <a:off x="7540625" y="5227638"/>
            <a:ext cx="1371600" cy="646112"/>
          </a:xfrm>
          <a:prstGeom prst="rect">
            <a:avLst/>
          </a:prstGeom>
          <a:noFill/>
          <a:ln w="9525">
            <a:noFill/>
            <a:miter lim="800000"/>
            <a:headEnd/>
            <a:tailEnd/>
          </a:ln>
        </p:spPr>
        <p:txBody>
          <a:bodyPr>
            <a:spAutoFit/>
          </a:bodyPr>
          <a:lstStyle/>
          <a:p>
            <a:r>
              <a:rPr lang="zh-CN" altLang="en-US" sz="1800" dirty="0">
                <a:solidFill>
                  <a:srgbClr val="0000CC"/>
                </a:solidFill>
                <a:ea typeface="黑体" pitchFamily="49" charset="-122"/>
              </a:rPr>
              <a:t>边界面上无法向电流</a:t>
            </a:r>
          </a:p>
        </p:txBody>
      </p:sp>
      <p:graphicFrame>
        <p:nvGraphicFramePr>
          <p:cNvPr id="4" name="Object 10"/>
          <p:cNvGraphicFramePr>
            <a:graphicFrameLocks noChangeAspect="1"/>
          </p:cNvGraphicFramePr>
          <p:nvPr/>
        </p:nvGraphicFramePr>
        <p:xfrm>
          <a:off x="3851275" y="5921375"/>
          <a:ext cx="4097338" cy="525463"/>
        </p:xfrm>
        <a:graphic>
          <a:graphicData uri="http://schemas.openxmlformats.org/presentationml/2006/ole">
            <p:oleObj spid="_x0000_s45066" name="Equation" r:id="rId12" imgW="2247840" imgH="304560" progId="Equation.DSMT4">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986155" y="4901248"/>
            <a:ext cx="3535045" cy="94075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2" name="圆角矩形 11"/>
          <p:cNvSpPr/>
          <p:nvPr/>
        </p:nvSpPr>
        <p:spPr bwMode="auto">
          <a:xfrm>
            <a:off x="1676400" y="2119948"/>
            <a:ext cx="5069840" cy="98139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graphicFrame>
        <p:nvGraphicFramePr>
          <p:cNvPr id="400386" name="Object 2"/>
          <p:cNvGraphicFramePr>
            <a:graphicFrameLocks noChangeAspect="1"/>
          </p:cNvGraphicFramePr>
          <p:nvPr/>
        </p:nvGraphicFramePr>
        <p:xfrm>
          <a:off x="1808163" y="2176463"/>
          <a:ext cx="4668837" cy="863600"/>
        </p:xfrm>
        <a:graphic>
          <a:graphicData uri="http://schemas.openxmlformats.org/presentationml/2006/ole">
            <p:oleObj spid="_x0000_s2050" name="Equation" r:id="rId3" imgW="1752480" imgH="393480" progId="Equation.DSMT4">
              <p:embed/>
            </p:oleObj>
          </a:graphicData>
        </a:graphic>
      </p:graphicFrame>
      <p:graphicFrame>
        <p:nvGraphicFramePr>
          <p:cNvPr id="400387" name="Object 3"/>
          <p:cNvGraphicFramePr>
            <a:graphicFrameLocks noChangeAspect="1"/>
          </p:cNvGraphicFramePr>
          <p:nvPr/>
        </p:nvGraphicFramePr>
        <p:xfrm>
          <a:off x="1228725" y="4967288"/>
          <a:ext cx="3162300" cy="917575"/>
        </p:xfrm>
        <a:graphic>
          <a:graphicData uri="http://schemas.openxmlformats.org/presentationml/2006/ole">
            <p:oleObj spid="_x0000_s2051" name="Equation" r:id="rId4" imgW="1066680" imgH="330120" progId="Equation.DSMT4">
              <p:embed/>
            </p:oleObj>
          </a:graphicData>
        </a:graphic>
      </p:graphicFrame>
      <p:sp>
        <p:nvSpPr>
          <p:cNvPr id="400388" name="Text Box 4"/>
          <p:cNvSpPr txBox="1">
            <a:spLocks noChangeArrowheads="1"/>
          </p:cNvSpPr>
          <p:nvPr/>
        </p:nvSpPr>
        <p:spPr bwMode="auto">
          <a:xfrm>
            <a:off x="1684338" y="3354388"/>
            <a:ext cx="3744912" cy="576262"/>
          </a:xfrm>
          <a:prstGeom prst="rect">
            <a:avLst/>
          </a:prstGeom>
          <a:noFill/>
          <a:ln w="9525">
            <a:noFill/>
            <a:miter lim="800000"/>
            <a:headEnd/>
            <a:tailEnd/>
          </a:ln>
        </p:spPr>
        <p:txBody>
          <a:bodyPr/>
          <a:lstStyle/>
          <a:p>
            <a:pPr>
              <a:lnSpc>
                <a:spcPct val="140000"/>
              </a:lnSpc>
              <a:spcBef>
                <a:spcPct val="20000"/>
              </a:spcBef>
            </a:pPr>
            <a:r>
              <a:rPr lang="zh-CN" altLang="en-US" sz="2000" b="1">
                <a:solidFill>
                  <a:srgbClr val="FF0000"/>
                </a:solidFill>
                <a:latin typeface="幼圆" pitchFamily="49" charset="-122"/>
                <a:ea typeface="幼圆" pitchFamily="49" charset="-122"/>
              </a:rPr>
              <a:t>单位：</a:t>
            </a:r>
            <a:r>
              <a:rPr lang="en-US" altLang="zh-CN" sz="2000">
                <a:solidFill>
                  <a:srgbClr val="FF0000"/>
                </a:solidFill>
                <a:latin typeface="幼圆" pitchFamily="49" charset="-122"/>
                <a:ea typeface="幼圆" pitchFamily="49" charset="-122"/>
              </a:rPr>
              <a:t>C/m</a:t>
            </a:r>
            <a:r>
              <a:rPr lang="en-US" altLang="zh-CN" sz="2000" b="1" baseline="30000">
                <a:solidFill>
                  <a:srgbClr val="FF0000"/>
                </a:solidFill>
                <a:latin typeface="幼圆" pitchFamily="49" charset="-122"/>
                <a:ea typeface="幼圆" pitchFamily="49" charset="-122"/>
              </a:rPr>
              <a:t>3</a:t>
            </a:r>
            <a:r>
              <a:rPr lang="en-US" altLang="zh-CN" sz="2000" b="1">
                <a:solidFill>
                  <a:srgbClr val="FF0000"/>
                </a:solidFill>
                <a:latin typeface="幼圆" pitchFamily="49" charset="-122"/>
                <a:ea typeface="幼圆" pitchFamily="49" charset="-122"/>
              </a:rPr>
              <a:t> (</a:t>
            </a:r>
            <a:r>
              <a:rPr lang="zh-CN" altLang="en-US" sz="2000" b="1">
                <a:solidFill>
                  <a:srgbClr val="FF0000"/>
                </a:solidFill>
                <a:latin typeface="幼圆" pitchFamily="49" charset="-122"/>
                <a:ea typeface="幼圆" pitchFamily="49" charset="-122"/>
              </a:rPr>
              <a:t>库</a:t>
            </a:r>
            <a:r>
              <a:rPr lang="en-US" altLang="zh-CN" sz="2000" b="1">
                <a:solidFill>
                  <a:srgbClr val="FF0000"/>
                </a:solidFill>
                <a:latin typeface="幼圆" pitchFamily="49" charset="-122"/>
                <a:ea typeface="幼圆" pitchFamily="49" charset="-122"/>
              </a:rPr>
              <a:t>/</a:t>
            </a:r>
            <a:r>
              <a:rPr lang="zh-CN" altLang="en-US" sz="2000" b="1">
                <a:solidFill>
                  <a:srgbClr val="FF0000"/>
                </a:solidFill>
                <a:latin typeface="幼圆" pitchFamily="49" charset="-122"/>
                <a:ea typeface="幼圆" pitchFamily="49" charset="-122"/>
              </a:rPr>
              <a:t>米</a:t>
            </a:r>
            <a:r>
              <a:rPr lang="en-US" altLang="zh-CN" sz="2000" b="1" baseline="30000">
                <a:solidFill>
                  <a:srgbClr val="FF0000"/>
                </a:solidFill>
                <a:latin typeface="幼圆" pitchFamily="49" charset="-122"/>
                <a:ea typeface="幼圆" pitchFamily="49" charset="-122"/>
              </a:rPr>
              <a:t>3 </a:t>
            </a:r>
            <a:r>
              <a:rPr lang="en-US" altLang="zh-CN" sz="2000" b="1">
                <a:solidFill>
                  <a:srgbClr val="FF0000"/>
                </a:solidFill>
                <a:latin typeface="幼圆" pitchFamily="49" charset="-122"/>
                <a:ea typeface="幼圆" pitchFamily="49" charset="-122"/>
              </a:rPr>
              <a:t>)</a:t>
            </a:r>
          </a:p>
        </p:txBody>
      </p:sp>
      <p:sp>
        <p:nvSpPr>
          <p:cNvPr id="400389" name="Text Box 5"/>
          <p:cNvSpPr txBox="1">
            <a:spLocks noChangeArrowheads="1"/>
          </p:cNvSpPr>
          <p:nvPr/>
        </p:nvSpPr>
        <p:spPr bwMode="auto">
          <a:xfrm>
            <a:off x="708025" y="4125913"/>
            <a:ext cx="4392613" cy="719137"/>
          </a:xfrm>
          <a:prstGeom prst="rect">
            <a:avLst/>
          </a:prstGeom>
          <a:noFill/>
          <a:ln w="9525">
            <a:noFill/>
            <a:miter lim="800000"/>
            <a:headEnd/>
            <a:tailEnd/>
          </a:ln>
        </p:spPr>
        <p:txBody>
          <a:bodyPr/>
          <a:lstStyle/>
          <a:p>
            <a:pPr>
              <a:lnSpc>
                <a:spcPct val="140000"/>
              </a:lnSpc>
              <a:spcBef>
                <a:spcPct val="20000"/>
              </a:spcBef>
            </a:pPr>
            <a:r>
              <a:rPr kumimoji="1" lang="zh-CN" altLang="en-US" sz="2000" b="1">
                <a:solidFill>
                  <a:srgbClr val="000099"/>
                </a:solidFill>
                <a:latin typeface="幼圆" pitchFamily="49" charset="-122"/>
                <a:ea typeface="幼圆" pitchFamily="49" charset="-122"/>
              </a:rPr>
              <a:t>总电荷</a:t>
            </a:r>
            <a:r>
              <a:rPr kumimoji="1" lang="en-US" altLang="zh-CN" sz="2000" b="1" i="1">
                <a:solidFill>
                  <a:srgbClr val="000099"/>
                </a:solidFill>
                <a:latin typeface="幼圆" pitchFamily="49" charset="-122"/>
                <a:ea typeface="幼圆" pitchFamily="49" charset="-122"/>
              </a:rPr>
              <a:t>q</a:t>
            </a:r>
            <a:r>
              <a:rPr kumimoji="1" lang="zh-CN" altLang="en-US" sz="2000" b="1">
                <a:solidFill>
                  <a:srgbClr val="000099"/>
                </a:solidFill>
                <a:latin typeface="幼圆" pitchFamily="49" charset="-122"/>
                <a:ea typeface="幼圆" pitchFamily="49" charset="-122"/>
              </a:rPr>
              <a:t>与体密度的关系：  </a:t>
            </a:r>
          </a:p>
        </p:txBody>
      </p:sp>
      <p:sp>
        <p:nvSpPr>
          <p:cNvPr id="2060" name="Rectangle 22"/>
          <p:cNvSpPr>
            <a:spLocks noChangeArrowheads="1"/>
          </p:cNvSpPr>
          <p:nvPr/>
        </p:nvSpPr>
        <p:spPr bwMode="auto">
          <a:xfrm>
            <a:off x="569913" y="1208088"/>
            <a:ext cx="7680325" cy="831850"/>
          </a:xfrm>
          <a:prstGeom prst="rect">
            <a:avLst/>
          </a:prstGeom>
          <a:noFill/>
          <a:ln w="9525">
            <a:noFill/>
            <a:miter lim="800000"/>
            <a:headEnd/>
            <a:tailEnd/>
          </a:ln>
        </p:spPr>
        <p:txBody>
          <a:bodyPr>
            <a:spAutoFit/>
          </a:bodyPr>
          <a:lstStyle/>
          <a:p>
            <a:pPr>
              <a:lnSpc>
                <a:spcPct val="120000"/>
              </a:lnSpc>
            </a:pPr>
            <a:r>
              <a:rPr kumimoji="1" lang="zh-CN" altLang="en-US" sz="2000" b="1">
                <a:solidFill>
                  <a:srgbClr val="000099"/>
                </a:solidFill>
                <a:latin typeface="Arial" charset="0"/>
                <a:ea typeface="幼圆" pitchFamily="49" charset="-122"/>
              </a:rPr>
              <a:t>设电荷连续分布于区域</a:t>
            </a:r>
            <a:r>
              <a:rPr kumimoji="1" lang="en-US" altLang="zh-CN" sz="2000" b="1">
                <a:solidFill>
                  <a:srgbClr val="000099"/>
                </a:solidFill>
                <a:latin typeface="Arial" charset="0"/>
                <a:ea typeface="幼圆" pitchFamily="49" charset="-122"/>
              </a:rPr>
              <a:t>V</a:t>
            </a:r>
            <a:r>
              <a:rPr kumimoji="1" lang="zh-CN" altLang="en-US" sz="2000" b="1">
                <a:solidFill>
                  <a:srgbClr val="000099"/>
                </a:solidFill>
                <a:latin typeface="Arial" charset="0"/>
                <a:ea typeface="幼圆" pitchFamily="49" charset="-122"/>
              </a:rPr>
              <a:t>’内，体积元</a:t>
            </a:r>
            <a:r>
              <a:rPr kumimoji="1" lang="zh-CN" altLang="en-US" sz="2000" b="1">
                <a:solidFill>
                  <a:srgbClr val="000099"/>
                </a:solidFill>
                <a:latin typeface="Arial" charset="0"/>
                <a:ea typeface="幼圆" pitchFamily="49" charset="-122"/>
                <a:sym typeface="Symbol" pitchFamily="18" charset="2"/>
              </a:rPr>
              <a:t></a:t>
            </a:r>
            <a:r>
              <a:rPr kumimoji="1" lang="en-US" altLang="zh-CN" sz="2000" b="1" i="1">
                <a:solidFill>
                  <a:srgbClr val="000099"/>
                </a:solidFill>
                <a:latin typeface="Arial" charset="0"/>
                <a:ea typeface="幼圆" pitchFamily="49" charset="-122"/>
              </a:rPr>
              <a:t>V’</a:t>
            </a:r>
            <a:r>
              <a:rPr kumimoji="1" lang="zh-CN" altLang="en-US" sz="2000" b="1">
                <a:solidFill>
                  <a:srgbClr val="000099"/>
                </a:solidFill>
                <a:latin typeface="Arial" charset="0"/>
                <a:ea typeface="幼圆" pitchFamily="49" charset="-122"/>
              </a:rPr>
              <a:t>中的电荷电量为</a:t>
            </a:r>
            <a:r>
              <a:rPr kumimoji="1" lang="zh-CN" altLang="en-US" sz="2000" b="1">
                <a:solidFill>
                  <a:srgbClr val="000099"/>
                </a:solidFill>
                <a:latin typeface="Arial" charset="0"/>
                <a:ea typeface="幼圆" pitchFamily="49" charset="-122"/>
                <a:sym typeface="Symbol" pitchFamily="18" charset="2"/>
              </a:rPr>
              <a:t></a:t>
            </a:r>
            <a:r>
              <a:rPr kumimoji="1" lang="en-US" altLang="zh-CN" sz="2000" b="1" i="1">
                <a:solidFill>
                  <a:srgbClr val="000099"/>
                </a:solidFill>
                <a:latin typeface="Arial" charset="0"/>
                <a:ea typeface="幼圆" pitchFamily="49" charset="-122"/>
              </a:rPr>
              <a:t>q</a:t>
            </a:r>
            <a:r>
              <a:rPr kumimoji="1" lang="zh-CN" altLang="en-US" sz="2000" b="1">
                <a:solidFill>
                  <a:srgbClr val="000099"/>
                </a:solidFill>
                <a:latin typeface="Arial" charset="0"/>
                <a:ea typeface="幼圆" pitchFamily="49" charset="-122"/>
              </a:rPr>
              <a:t>，则电荷体密度</a:t>
            </a:r>
            <a:r>
              <a:rPr kumimoji="1" lang="zh-CN" altLang="en-US" sz="2000" b="1" i="1">
                <a:solidFill>
                  <a:srgbClr val="000099"/>
                </a:solidFill>
                <a:latin typeface="Arial" charset="0"/>
                <a:ea typeface="幼圆" pitchFamily="49" charset="-122"/>
                <a:sym typeface="Symbol" pitchFamily="18" charset="2"/>
              </a:rPr>
              <a:t></a:t>
            </a:r>
            <a:r>
              <a:rPr kumimoji="1" lang="zh-CN" altLang="en-US" sz="2000" b="1">
                <a:solidFill>
                  <a:srgbClr val="000099"/>
                </a:solidFill>
                <a:latin typeface="Arial" charset="0"/>
                <a:ea typeface="幼圆" pitchFamily="49" charset="-122"/>
              </a:rPr>
              <a:t>的定义为</a:t>
            </a:r>
          </a:p>
        </p:txBody>
      </p:sp>
      <p:sp>
        <p:nvSpPr>
          <p:cNvPr id="2061" name="Rectangle 23"/>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电荷体密度</a:t>
            </a:r>
          </a:p>
        </p:txBody>
      </p:sp>
      <p:pic>
        <p:nvPicPr>
          <p:cNvPr id="2062" name="Picture 11"/>
          <p:cNvPicPr>
            <a:picLocks noChangeAspect="1" noChangeArrowheads="1"/>
          </p:cNvPicPr>
          <p:nvPr/>
        </p:nvPicPr>
        <p:blipFill>
          <a:blip r:embed="rId6"/>
          <a:srcRect/>
          <a:stretch>
            <a:fillRect/>
          </a:stretch>
        </p:blipFill>
        <p:spPr bwMode="auto">
          <a:xfrm>
            <a:off x="4824413" y="3478213"/>
            <a:ext cx="3346450" cy="2776537"/>
          </a:xfrm>
          <a:prstGeom prst="rect">
            <a:avLst/>
          </a:prstGeom>
          <a:noFill/>
          <a:ln w="9525">
            <a:noFill/>
            <a:miter lim="800000"/>
            <a:headEnd/>
            <a:tailEnd/>
          </a:ln>
        </p:spPr>
      </p:pic>
      <p:sp>
        <p:nvSpPr>
          <p:cNvPr id="2063" name="圆角矩形 8"/>
          <p:cNvSpPr>
            <a:spLocks noChangeArrowheads="1"/>
          </p:cNvSpPr>
          <p:nvPr/>
        </p:nvSpPr>
        <p:spPr bwMode="auto">
          <a:xfrm>
            <a:off x="1697038" y="2193925"/>
            <a:ext cx="5811837" cy="1270000"/>
          </a:xfrm>
          <a:prstGeom prst="roundRect">
            <a:avLst>
              <a:gd name="adj" fmla="val 16667"/>
            </a:avLst>
          </a:prstGeom>
          <a:noFill/>
          <a:ln w="9525" algn="ctr">
            <a:noFill/>
            <a:round/>
            <a:headEnd/>
            <a:tailEnd/>
          </a:ln>
        </p:spPr>
        <p:txBody>
          <a:bodyPr lIns="90000" tIns="46800" rIns="90000" bIns="46800"/>
          <a:lstStyle/>
          <a:p>
            <a:endParaRPr lang="zh-CN" altLang="en-US">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400386"/>
                                        </p:tgtEl>
                                        <p:attrNameLst>
                                          <p:attrName>style.visibility</p:attrName>
                                        </p:attrNameLst>
                                      </p:cBhvr>
                                      <p:to>
                                        <p:strVal val="visible"/>
                                      </p:to>
                                    </p:set>
                                    <p:animEffect transition="in" filter="blinds(horizontal)">
                                      <p:cBhvr>
                                        <p:cTn id="10" dur="500"/>
                                        <p:tgtEl>
                                          <p:spTgt spid="4003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0388"/>
                                        </p:tgtEl>
                                        <p:attrNameLst>
                                          <p:attrName>style.visibility</p:attrName>
                                        </p:attrNameLst>
                                      </p:cBhvr>
                                      <p:to>
                                        <p:strVal val="visible"/>
                                      </p:to>
                                    </p:set>
                                    <p:animEffect transition="in" filter="blinds(horizontal)">
                                      <p:cBhvr>
                                        <p:cTn id="15" dur="500"/>
                                        <p:tgtEl>
                                          <p:spTgt spid="4003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0389"/>
                                        </p:tgtEl>
                                        <p:attrNameLst>
                                          <p:attrName>style.visibility</p:attrName>
                                        </p:attrNameLst>
                                      </p:cBhvr>
                                      <p:to>
                                        <p:strVal val="visible"/>
                                      </p:to>
                                    </p:set>
                                    <p:animEffect transition="in" filter="blinds(horizontal)">
                                      <p:cBhvr>
                                        <p:cTn id="20" dur="500"/>
                                        <p:tgtEl>
                                          <p:spTgt spid="400389"/>
                                        </p:tgtEl>
                                      </p:cBhvr>
                                    </p:animEffect>
                                  </p:childTnLst>
                                </p:cTn>
                              </p:par>
                              <p:par>
                                <p:cTn id="21" presetID="3" presetClass="entr" presetSubtype="10" fill="hold" nodeType="withEffect">
                                  <p:stCondLst>
                                    <p:cond delay="0"/>
                                  </p:stCondLst>
                                  <p:childTnLst>
                                    <p:set>
                                      <p:cBhvr>
                                        <p:cTn id="22" dur="1" fill="hold">
                                          <p:stCondLst>
                                            <p:cond delay="0"/>
                                          </p:stCondLst>
                                        </p:cTn>
                                        <p:tgtEl>
                                          <p:spTgt spid="400387"/>
                                        </p:tgtEl>
                                        <p:attrNameLst>
                                          <p:attrName>style.visibility</p:attrName>
                                        </p:attrNameLst>
                                      </p:cBhvr>
                                      <p:to>
                                        <p:strVal val="visible"/>
                                      </p:to>
                                    </p:set>
                                    <p:animEffect transition="in" filter="blinds(horizontal)">
                                      <p:cBhvr>
                                        <p:cTn id="23" dur="500"/>
                                        <p:tgtEl>
                                          <p:spTgt spid="400387"/>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p:bldP spid="40038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8" name="圆角矩形 7"/>
          <p:cNvPicPr>
            <a:picLocks noChangeArrowheads="1"/>
          </p:cNvPicPr>
          <p:nvPr/>
        </p:nvPicPr>
        <p:blipFill>
          <a:blip r:embed="rId3"/>
          <a:srcRect/>
          <a:stretch>
            <a:fillRect/>
          </a:stretch>
        </p:blipFill>
        <p:spPr bwMode="auto">
          <a:xfrm>
            <a:off x="1260475" y="1501775"/>
            <a:ext cx="2844800" cy="895350"/>
          </a:xfrm>
          <a:prstGeom prst="rect">
            <a:avLst/>
          </a:prstGeom>
          <a:noFill/>
          <a:ln w="9525">
            <a:noFill/>
            <a:miter lim="800000"/>
            <a:headEnd/>
            <a:tailEnd/>
          </a:ln>
        </p:spPr>
      </p:pic>
      <p:pic>
        <p:nvPicPr>
          <p:cNvPr id="46089" name="圆角矩形 7"/>
          <p:cNvPicPr>
            <a:picLocks noChangeArrowheads="1"/>
          </p:cNvPicPr>
          <p:nvPr/>
        </p:nvPicPr>
        <p:blipFill>
          <a:blip r:embed="rId3"/>
          <a:srcRect/>
          <a:stretch>
            <a:fillRect/>
          </a:stretch>
        </p:blipFill>
        <p:spPr bwMode="auto">
          <a:xfrm>
            <a:off x="720725" y="2963863"/>
            <a:ext cx="4400550" cy="896937"/>
          </a:xfrm>
          <a:prstGeom prst="rect">
            <a:avLst/>
          </a:prstGeom>
          <a:noFill/>
          <a:ln w="9525">
            <a:noFill/>
            <a:miter lim="800000"/>
            <a:headEnd/>
            <a:tailEnd/>
          </a:ln>
        </p:spPr>
      </p:pic>
      <p:sp>
        <p:nvSpPr>
          <p:cNvPr id="378882" name="Text Box 2"/>
          <p:cNvSpPr txBox="1">
            <a:spLocks noChangeArrowheads="1"/>
          </p:cNvSpPr>
          <p:nvPr/>
        </p:nvSpPr>
        <p:spPr bwMode="auto">
          <a:xfrm>
            <a:off x="460375" y="3981450"/>
            <a:ext cx="8137525" cy="830997"/>
          </a:xfrm>
          <a:prstGeom prst="rect">
            <a:avLst/>
          </a:prstGeom>
          <a:noFill/>
          <a:ln w="9525">
            <a:noFill/>
            <a:miter lim="800000"/>
            <a:headEnd/>
            <a:tailEnd/>
          </a:ln>
        </p:spPr>
        <p:txBody>
          <a:bodyPr>
            <a:spAutoFit/>
          </a:bodyPr>
          <a:lstStyle/>
          <a:p>
            <a:pPr>
              <a:lnSpc>
                <a:spcPct val="12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即在恒定磁场中，磁感应强度在</a:t>
            </a:r>
            <a:r>
              <a:rPr kumimoji="1" lang="zh-CN" altLang="en-US" sz="2000" b="1" dirty="0">
                <a:solidFill>
                  <a:srgbClr val="FF0000"/>
                </a:solidFill>
                <a:latin typeface="幼圆" pitchFamily="49" charset="-122"/>
                <a:ea typeface="幼圆" pitchFamily="49" charset="-122"/>
              </a:rPr>
              <a:t>任意</a:t>
            </a:r>
            <a:r>
              <a:rPr kumimoji="1" lang="zh-CN" altLang="en-US" sz="2000" b="1" dirty="0">
                <a:solidFill>
                  <a:srgbClr val="002060"/>
                </a:solidFill>
                <a:latin typeface="幼圆" pitchFamily="49" charset="-122"/>
                <a:ea typeface="幼圆" pitchFamily="49" charset="-122"/>
              </a:rPr>
              <a:t>闭合回路</a:t>
            </a:r>
            <a:r>
              <a:rPr kumimoji="1" lang="en-US" altLang="zh-CN" sz="2000" b="1" i="1" dirty="0">
                <a:solidFill>
                  <a:srgbClr val="002060"/>
                </a:solidFill>
                <a:latin typeface="幼圆" pitchFamily="49" charset="-122"/>
                <a:ea typeface="幼圆" pitchFamily="49" charset="-122"/>
              </a:rPr>
              <a:t>C </a:t>
            </a:r>
            <a:r>
              <a:rPr kumimoji="1" lang="zh-CN" altLang="en-US" sz="2000" b="1" dirty="0">
                <a:solidFill>
                  <a:srgbClr val="002060"/>
                </a:solidFill>
                <a:latin typeface="幼圆" pitchFamily="49" charset="-122"/>
                <a:ea typeface="幼圆" pitchFamily="49" charset="-122"/>
              </a:rPr>
              <a:t>上的环流等于</a:t>
            </a:r>
            <a:r>
              <a:rPr kumimoji="1" lang="zh-CN" altLang="en-US" sz="2000" b="1" dirty="0">
                <a:solidFill>
                  <a:srgbClr val="FF0000"/>
                </a:solidFill>
                <a:latin typeface="幼圆" pitchFamily="49" charset="-122"/>
                <a:ea typeface="幼圆" pitchFamily="49" charset="-122"/>
              </a:rPr>
              <a:t>穿过</a:t>
            </a:r>
            <a:r>
              <a:rPr kumimoji="1" lang="zh-CN" altLang="en-US" sz="2000" b="1" dirty="0">
                <a:solidFill>
                  <a:srgbClr val="002060"/>
                </a:solidFill>
                <a:latin typeface="幼圆" pitchFamily="49" charset="-122"/>
                <a:ea typeface="幼圆" pitchFamily="49" charset="-122"/>
              </a:rPr>
              <a:t>回路</a:t>
            </a:r>
            <a:r>
              <a:rPr kumimoji="1" lang="en-US" altLang="zh-CN" sz="2000" b="1" i="1" dirty="0">
                <a:solidFill>
                  <a:srgbClr val="002060"/>
                </a:solidFill>
                <a:latin typeface="幼圆" pitchFamily="49" charset="-122"/>
                <a:ea typeface="幼圆" pitchFamily="49" charset="-122"/>
              </a:rPr>
              <a:t>C </a:t>
            </a:r>
            <a:r>
              <a:rPr kumimoji="1" lang="zh-CN" altLang="en-US" sz="2000" b="1" dirty="0">
                <a:solidFill>
                  <a:srgbClr val="002060"/>
                </a:solidFill>
                <a:latin typeface="幼圆" pitchFamily="49" charset="-122"/>
                <a:ea typeface="幼圆" pitchFamily="49" charset="-122"/>
              </a:rPr>
              <a:t>所围面积内电流的代数和与   的乘积。</a:t>
            </a:r>
          </a:p>
        </p:txBody>
      </p:sp>
      <p:graphicFrame>
        <p:nvGraphicFramePr>
          <p:cNvPr id="378883" name="Object 3"/>
          <p:cNvGraphicFramePr>
            <a:graphicFrameLocks noChangeAspect="1"/>
          </p:cNvGraphicFramePr>
          <p:nvPr/>
        </p:nvGraphicFramePr>
        <p:xfrm>
          <a:off x="1042988" y="3108325"/>
          <a:ext cx="3751262" cy="738188"/>
        </p:xfrm>
        <a:graphic>
          <a:graphicData uri="http://schemas.openxmlformats.org/presentationml/2006/ole">
            <p:oleObj spid="_x0000_s46082" name="Equation" r:id="rId4" imgW="1765080" imgH="368280" progId="Equation.DSMT4">
              <p:embed/>
            </p:oleObj>
          </a:graphicData>
        </a:graphic>
      </p:graphicFrame>
      <p:sp>
        <p:nvSpPr>
          <p:cNvPr id="378884" name="Text Box 4"/>
          <p:cNvSpPr txBox="1">
            <a:spLocks noChangeArrowheads="1"/>
          </p:cNvSpPr>
          <p:nvPr/>
        </p:nvSpPr>
        <p:spPr bwMode="auto">
          <a:xfrm>
            <a:off x="5380038" y="3217863"/>
            <a:ext cx="3130550"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安培环路定理的积分形式</a:t>
            </a:r>
          </a:p>
        </p:txBody>
      </p:sp>
      <p:sp>
        <p:nvSpPr>
          <p:cNvPr id="378886" name="Text Box 6"/>
          <p:cNvSpPr txBox="1">
            <a:spLocks noChangeArrowheads="1"/>
          </p:cNvSpPr>
          <p:nvPr/>
        </p:nvSpPr>
        <p:spPr bwMode="auto">
          <a:xfrm>
            <a:off x="644525" y="4956175"/>
            <a:ext cx="7913688" cy="400050"/>
          </a:xfrm>
          <a:prstGeom prst="rect">
            <a:avLst/>
          </a:prstGeom>
          <a:noFill/>
          <a:ln w="9525">
            <a:noFill/>
            <a:miter lim="800000"/>
            <a:headEnd/>
            <a:tailEnd/>
          </a:ln>
        </p:spPr>
        <p:txBody>
          <a:bodyPr>
            <a:spAutoFit/>
          </a:bodyPr>
          <a:lstStyle/>
          <a:p>
            <a:pPr>
              <a:spcBef>
                <a:spcPct val="50000"/>
              </a:spcBef>
            </a:pPr>
            <a:r>
              <a:rPr lang="en-US" altLang="zh-CN" sz="2000" b="1" dirty="0">
                <a:solidFill>
                  <a:srgbClr val="002060"/>
                </a:solidFill>
                <a:ea typeface="幼圆" pitchFamily="49" charset="-122"/>
              </a:rPr>
              <a:t>  </a:t>
            </a:r>
            <a:r>
              <a:rPr lang="zh-CN" altLang="en-US" sz="2000" b="1" dirty="0">
                <a:solidFill>
                  <a:srgbClr val="002060"/>
                </a:solidFill>
                <a:ea typeface="幼圆" pitchFamily="49" charset="-122"/>
              </a:rPr>
              <a:t>若电流</a:t>
            </a:r>
            <a:r>
              <a:rPr lang="zh-CN" altLang="en-US" sz="2000" b="1" dirty="0" smtClean="0">
                <a:solidFill>
                  <a:srgbClr val="002060"/>
                </a:solidFill>
                <a:ea typeface="幼圆" pitchFamily="49" charset="-122"/>
              </a:rPr>
              <a:t>为面电流</a:t>
            </a:r>
            <a:r>
              <a:rPr lang="zh-CN" altLang="en-US" sz="2000" b="1" dirty="0">
                <a:solidFill>
                  <a:srgbClr val="002060"/>
                </a:solidFill>
                <a:ea typeface="幼圆" pitchFamily="49" charset="-122"/>
              </a:rPr>
              <a:t>分布，则有                                 代入上式，可得 </a:t>
            </a:r>
          </a:p>
        </p:txBody>
      </p:sp>
      <p:graphicFrame>
        <p:nvGraphicFramePr>
          <p:cNvPr id="378887" name="Object 7"/>
          <p:cNvGraphicFramePr>
            <a:graphicFrameLocks noChangeAspect="1"/>
          </p:cNvGraphicFramePr>
          <p:nvPr/>
        </p:nvGraphicFramePr>
        <p:xfrm>
          <a:off x="2336283" y="5521658"/>
          <a:ext cx="3467100" cy="631825"/>
        </p:xfrm>
        <a:graphic>
          <a:graphicData uri="http://schemas.openxmlformats.org/presentationml/2006/ole">
            <p:oleObj spid="_x0000_s46083" name="Equation" r:id="rId5" imgW="1676160" imgH="304560" progId="Equation.DSMT4">
              <p:embed/>
            </p:oleObj>
          </a:graphicData>
        </a:graphic>
      </p:graphicFrame>
      <p:graphicFrame>
        <p:nvGraphicFramePr>
          <p:cNvPr id="378888" name="Object 8"/>
          <p:cNvGraphicFramePr>
            <a:graphicFrameLocks noChangeAspect="1"/>
          </p:cNvGraphicFramePr>
          <p:nvPr/>
        </p:nvGraphicFramePr>
        <p:xfrm>
          <a:off x="4183063" y="4886325"/>
          <a:ext cx="1598612" cy="608013"/>
        </p:xfrm>
        <a:graphic>
          <a:graphicData uri="http://schemas.openxmlformats.org/presentationml/2006/ole">
            <p:oleObj spid="_x0000_s46084" name="Equation" r:id="rId6" imgW="799920" imgH="304560" progId="Equation.DSMT4">
              <p:embed/>
            </p:oleObj>
          </a:graphicData>
        </a:graphic>
      </p:graphicFrame>
      <p:graphicFrame>
        <p:nvGraphicFramePr>
          <p:cNvPr id="378890" name="Object 10"/>
          <p:cNvGraphicFramePr>
            <a:graphicFrameLocks noChangeAspect="1"/>
          </p:cNvGraphicFramePr>
          <p:nvPr/>
        </p:nvGraphicFramePr>
        <p:xfrm>
          <a:off x="4148138" y="4340225"/>
          <a:ext cx="400050" cy="479425"/>
        </p:xfrm>
        <a:graphic>
          <a:graphicData uri="http://schemas.openxmlformats.org/presentationml/2006/ole">
            <p:oleObj spid="_x0000_s46085" name="Equation" r:id="rId7" imgW="190440" imgH="228600" progId="Equation.DSMT4">
              <p:embed/>
            </p:oleObj>
          </a:graphicData>
        </a:graphic>
      </p:graphicFrame>
      <p:sp>
        <p:nvSpPr>
          <p:cNvPr id="378891" name="Text Box 11"/>
          <p:cNvSpPr txBox="1">
            <a:spLocks noChangeArrowheads="1"/>
          </p:cNvSpPr>
          <p:nvPr/>
        </p:nvSpPr>
        <p:spPr bwMode="auto">
          <a:xfrm>
            <a:off x="620713" y="2501900"/>
            <a:ext cx="3657600" cy="400050"/>
          </a:xfrm>
          <a:prstGeom prst="rect">
            <a:avLst/>
          </a:prstGeom>
          <a:noFill/>
          <a:ln w="9525">
            <a:noFill/>
            <a:miter lim="800000"/>
            <a:headEnd/>
            <a:tailEnd/>
          </a:ln>
        </p:spPr>
        <p:txBody>
          <a:bodyPr>
            <a:spAutoFit/>
          </a:bodyPr>
          <a:lstStyle/>
          <a:p>
            <a:pPr>
              <a:spcBef>
                <a:spcPct val="50000"/>
              </a:spcBef>
            </a:pPr>
            <a:r>
              <a:rPr lang="zh-CN" altLang="en-US" sz="2000" b="1" dirty="0">
                <a:solidFill>
                  <a:srgbClr val="002060"/>
                </a:solidFill>
                <a:ea typeface="幼圆" pitchFamily="49" charset="-122"/>
              </a:rPr>
              <a:t>再利用斯托克斯公式，可得</a:t>
            </a:r>
          </a:p>
        </p:txBody>
      </p:sp>
      <p:graphicFrame>
        <p:nvGraphicFramePr>
          <p:cNvPr id="378892" name="Object 12"/>
          <p:cNvGraphicFramePr>
            <a:graphicFrameLocks noChangeAspect="1"/>
          </p:cNvGraphicFramePr>
          <p:nvPr/>
        </p:nvGraphicFramePr>
        <p:xfrm>
          <a:off x="1403350" y="1724025"/>
          <a:ext cx="2562225" cy="517525"/>
        </p:xfrm>
        <a:graphic>
          <a:graphicData uri="http://schemas.openxmlformats.org/presentationml/2006/ole">
            <p:oleObj spid="_x0000_s46086" name="Equation" r:id="rId8" imgW="1193760" imgH="241200" progId="Equation.DSMT4">
              <p:embed/>
            </p:oleObj>
          </a:graphicData>
        </a:graphic>
      </p:graphicFrame>
      <p:sp>
        <p:nvSpPr>
          <p:cNvPr id="378893" name="Text Box 13"/>
          <p:cNvSpPr txBox="1">
            <a:spLocks noChangeArrowheads="1"/>
          </p:cNvSpPr>
          <p:nvPr/>
        </p:nvSpPr>
        <p:spPr bwMode="auto">
          <a:xfrm>
            <a:off x="4654550" y="1773238"/>
            <a:ext cx="3270250"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安培环路定理的微分形式</a:t>
            </a:r>
          </a:p>
        </p:txBody>
      </p:sp>
      <p:sp>
        <p:nvSpPr>
          <p:cNvPr id="46095" name="Text Box 17"/>
          <p:cNvSpPr txBox="1">
            <a:spLocks noChangeArrowheads="1"/>
          </p:cNvSpPr>
          <p:nvPr/>
        </p:nvSpPr>
        <p:spPr bwMode="auto">
          <a:xfrm>
            <a:off x="508000" y="881063"/>
            <a:ext cx="7042150" cy="401637"/>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latin typeface="幼圆" pitchFamily="49" charset="-122"/>
                <a:ea typeface="幼圆" pitchFamily="49" charset="-122"/>
              </a:rPr>
              <a:t>对恒定磁场                           取旋度并计算可得</a:t>
            </a:r>
          </a:p>
        </p:txBody>
      </p:sp>
      <p:graphicFrame>
        <p:nvGraphicFramePr>
          <p:cNvPr id="378898" name="Object 18"/>
          <p:cNvGraphicFramePr>
            <a:graphicFrameLocks noChangeAspect="1"/>
          </p:cNvGraphicFramePr>
          <p:nvPr/>
        </p:nvGraphicFramePr>
        <p:xfrm>
          <a:off x="2054225" y="693738"/>
          <a:ext cx="3197225" cy="941387"/>
        </p:xfrm>
        <a:graphic>
          <a:graphicData uri="http://schemas.openxmlformats.org/presentationml/2006/ole">
            <p:oleObj spid="_x0000_s46087" name="Equation" r:id="rId9" imgW="1587240" imgH="469800" progId="Equation.DSMT4">
              <p:embed/>
            </p:oleObj>
          </a:graphicData>
        </a:graphic>
      </p:graphicFrame>
      <p:sp>
        <p:nvSpPr>
          <p:cNvPr id="16" name="Text Box 11"/>
          <p:cNvSpPr txBox="1">
            <a:spLocks noChangeArrowheads="1"/>
          </p:cNvSpPr>
          <p:nvPr/>
        </p:nvSpPr>
        <p:spPr bwMode="auto">
          <a:xfrm>
            <a:off x="5143501" y="2324100"/>
            <a:ext cx="3492500" cy="707886"/>
          </a:xfrm>
          <a:prstGeom prst="rect">
            <a:avLst/>
          </a:prstGeom>
          <a:noFill/>
          <a:ln w="9525">
            <a:noFill/>
            <a:miter lim="800000"/>
            <a:headEnd/>
            <a:tailEnd/>
          </a:ln>
        </p:spPr>
        <p:txBody>
          <a:bodyPr wrap="square">
            <a:spAutoFit/>
          </a:bodyPr>
          <a:lstStyle/>
          <a:p>
            <a:pPr>
              <a:spcBef>
                <a:spcPct val="50000"/>
              </a:spcBef>
            </a:pPr>
            <a:r>
              <a:rPr lang="zh-CN" altLang="en-US" sz="2000" b="1" u="sng" dirty="0" smtClean="0">
                <a:solidFill>
                  <a:srgbClr val="FF0000"/>
                </a:solidFill>
                <a:ea typeface="幼圆" pitchFamily="49" charset="-122"/>
              </a:rPr>
              <a:t>恒定磁场是有旋场，恒定电流时产生恒定磁场漩涡源</a:t>
            </a:r>
            <a:endParaRPr lang="zh-CN" altLang="en-US" sz="2000" b="1" u="sng" dirty="0">
              <a:solidFill>
                <a:srgbClr val="FF0000"/>
              </a:solidFill>
              <a:ea typeface="幼圆" pitchFamily="49" charset="-122"/>
            </a:endParaRPr>
          </a:p>
        </p:txBody>
      </p:sp>
      <p:sp>
        <p:nvSpPr>
          <p:cNvPr id="17" name="Text Box 6"/>
          <p:cNvSpPr txBox="1">
            <a:spLocks noChangeArrowheads="1"/>
          </p:cNvSpPr>
          <p:nvPr/>
        </p:nvSpPr>
        <p:spPr bwMode="auto">
          <a:xfrm>
            <a:off x="711865" y="6097403"/>
            <a:ext cx="8432135" cy="400110"/>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rgbClr val="002060"/>
                </a:solidFill>
                <a:ea typeface="幼圆" pitchFamily="49" charset="-122"/>
              </a:rPr>
              <a:t>S</a:t>
            </a:r>
            <a:r>
              <a:rPr lang="zh-CN" altLang="en-US" sz="2000" b="1" dirty="0" smtClean="0">
                <a:solidFill>
                  <a:srgbClr val="002060"/>
                </a:solidFill>
                <a:ea typeface="幼圆" pitchFamily="49" charset="-122"/>
              </a:rPr>
              <a:t>为穿过以任意闭合曲线</a:t>
            </a:r>
            <a:r>
              <a:rPr lang="en-US" altLang="zh-CN" sz="2000" b="1" dirty="0" smtClean="0">
                <a:solidFill>
                  <a:srgbClr val="002060"/>
                </a:solidFill>
                <a:ea typeface="幼圆" pitchFamily="49" charset="-122"/>
              </a:rPr>
              <a:t>C</a:t>
            </a:r>
            <a:r>
              <a:rPr lang="zh-CN" altLang="en-US" sz="2000" b="1" dirty="0" smtClean="0">
                <a:solidFill>
                  <a:srgbClr val="002060"/>
                </a:solidFill>
                <a:ea typeface="幼圆" pitchFamily="49" charset="-122"/>
              </a:rPr>
              <a:t>为周界的</a:t>
            </a:r>
            <a:r>
              <a:rPr lang="zh-CN" altLang="en-US" sz="2000" b="1" dirty="0" smtClean="0">
                <a:solidFill>
                  <a:srgbClr val="FF0000"/>
                </a:solidFill>
                <a:ea typeface="幼圆" pitchFamily="49" charset="-122"/>
              </a:rPr>
              <a:t>任意曲面（注意：任意！！）</a:t>
            </a:r>
            <a:endParaRPr lang="zh-CN" altLang="en-US" sz="2000" b="1" dirty="0">
              <a:solidFill>
                <a:srgbClr val="FF0000"/>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8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8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6" grpId="0"/>
      <p:bldP spid="16"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350" y="581758"/>
            <a:ext cx="5371663" cy="523220"/>
          </a:xfrm>
          <a:prstGeom prst="rect">
            <a:avLst/>
          </a:prstGeom>
          <a:noFill/>
          <a:ln w="9525">
            <a:noFill/>
            <a:miter lim="800000"/>
            <a:headEnd/>
            <a:tailEnd/>
          </a:ln>
        </p:spPr>
        <p:txBody>
          <a:bodyPr wrap="none">
            <a:spAutoFit/>
          </a:bodyPr>
          <a:lstStyle/>
          <a:p>
            <a:pPr>
              <a:buFontTx/>
              <a:buBlip>
                <a:blip r:embed="rId3"/>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安培环路定理微分形式的说明</a:t>
            </a:r>
            <a:endParaRPr kumimoji="1" lang="zh-CN" altLang="en-US" sz="2800" b="1" dirty="0">
              <a:solidFill>
                <a:srgbClr val="002060"/>
              </a:solidFill>
              <a:latin typeface="Verdana" pitchFamily="34" charset="0"/>
              <a:ea typeface="幼圆" pitchFamily="49" charset="-122"/>
            </a:endParaRPr>
          </a:p>
        </p:txBody>
      </p:sp>
      <p:pic>
        <p:nvPicPr>
          <p:cNvPr id="3" name="Picture 2"/>
          <p:cNvPicPr>
            <a:picLocks noChangeAspect="1" noChangeArrowheads="1"/>
          </p:cNvPicPr>
          <p:nvPr/>
        </p:nvPicPr>
        <p:blipFill>
          <a:blip r:embed="rId4"/>
          <a:srcRect/>
          <a:stretch>
            <a:fillRect/>
          </a:stretch>
        </p:blipFill>
        <p:spPr bwMode="auto">
          <a:xfrm>
            <a:off x="208220" y="2828229"/>
            <a:ext cx="2781010" cy="3468466"/>
          </a:xfrm>
          <a:prstGeom prst="rect">
            <a:avLst/>
          </a:prstGeom>
          <a:noFill/>
          <a:ln w="9525">
            <a:noFill/>
            <a:miter lim="800000"/>
            <a:headEnd/>
            <a:tailEnd/>
          </a:ln>
          <a:effectLst/>
        </p:spPr>
      </p:pic>
      <p:sp>
        <p:nvSpPr>
          <p:cNvPr id="4" name="Text Box 3"/>
          <p:cNvSpPr txBox="1">
            <a:spLocks noChangeArrowheads="1"/>
          </p:cNvSpPr>
          <p:nvPr/>
        </p:nvSpPr>
        <p:spPr bwMode="auto">
          <a:xfrm>
            <a:off x="717586" y="1224147"/>
            <a:ext cx="8192498" cy="127727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只有在电流流动或电场变化（下节课讲）的点，磁场的旋度</a:t>
            </a:r>
            <a:r>
              <a:rPr kumimoji="1" lang="zh-CN" altLang="en-US" sz="2000" b="1" dirty="0" smtClean="0">
                <a:solidFill>
                  <a:srgbClr val="FF0000"/>
                </a:solidFill>
                <a:latin typeface="幼圆" pitchFamily="49" charset="-122"/>
                <a:ea typeface="幼圆" pitchFamily="49" charset="-122"/>
              </a:rPr>
              <a:t>不为零</a:t>
            </a:r>
            <a:r>
              <a:rPr kumimoji="1" lang="zh-CN" altLang="en-US" sz="2000" b="1" dirty="0" smtClean="0">
                <a:solidFill>
                  <a:srgbClr val="002060"/>
                </a:solidFill>
                <a:latin typeface="幼圆" pitchFamily="49" charset="-122"/>
                <a:ea typeface="幼圆" pitchFamily="49" charset="-122"/>
              </a:rPr>
              <a:t>。其它位置的旋度为</a:t>
            </a:r>
            <a:r>
              <a:rPr kumimoji="1" lang="zh-CN" altLang="en-US" sz="2000" b="1" dirty="0" smtClean="0">
                <a:solidFill>
                  <a:srgbClr val="FF0000"/>
                </a:solidFill>
                <a:latin typeface="幼圆" pitchFamily="49" charset="-122"/>
                <a:ea typeface="幼圆" pitchFamily="49" charset="-122"/>
              </a:rPr>
              <a:t>零</a:t>
            </a:r>
            <a:r>
              <a:rPr kumimoji="1" lang="zh-CN" altLang="en-US" sz="2000" b="1" dirty="0" smtClean="0">
                <a:solidFill>
                  <a:srgbClr val="002060"/>
                </a:solidFill>
                <a:latin typeface="幼圆" pitchFamily="49" charset="-122"/>
                <a:ea typeface="幼圆" pitchFamily="49" charset="-122"/>
              </a:rPr>
              <a:t>。</a:t>
            </a:r>
            <a:endParaRPr kumimoji="1" lang="en-US" altLang="zh-CN" sz="2000" b="1" dirty="0" smtClean="0">
              <a:solidFill>
                <a:srgbClr val="002060"/>
              </a:solidFill>
              <a:latin typeface="幼圆" pitchFamily="49" charset="-122"/>
              <a:ea typeface="幼圆" pitchFamily="49" charset="-122"/>
            </a:endParaRPr>
          </a:p>
          <a:p>
            <a:pPr algn="just">
              <a:lnSpc>
                <a:spcPct val="120000"/>
              </a:lnSpc>
              <a:spcBef>
                <a:spcPct val="25000"/>
              </a:spcBef>
              <a:buFontTx/>
              <a:buBlip>
                <a:blip r:embed="rId3"/>
              </a:buBlip>
            </a:pPr>
            <a:r>
              <a:rPr kumimoji="1" lang="en-US" altLang="zh-CN" sz="2000" b="1" dirty="0" smtClean="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不能通过某点的磁场是否</a:t>
            </a:r>
            <a:r>
              <a:rPr kumimoji="1" lang="zh-CN" altLang="en-US" sz="2000" b="1" dirty="0" smtClean="0">
                <a:solidFill>
                  <a:srgbClr val="FF0000"/>
                </a:solidFill>
                <a:latin typeface="幼圆" pitchFamily="49" charset="-122"/>
                <a:ea typeface="幼圆" pitchFamily="49" charset="-122"/>
              </a:rPr>
              <a:t>弯曲</a:t>
            </a:r>
            <a:r>
              <a:rPr kumimoji="1" lang="zh-CN" altLang="en-US" sz="2000" b="1" dirty="0" smtClean="0">
                <a:solidFill>
                  <a:srgbClr val="002060"/>
                </a:solidFill>
                <a:latin typeface="幼圆" pitchFamily="49" charset="-122"/>
                <a:ea typeface="幼圆" pitchFamily="49" charset="-122"/>
              </a:rPr>
              <a:t>判断该点的旋度是否不为零。</a:t>
            </a:r>
            <a:endParaRPr kumimoji="1" lang="zh-CN" altLang="en-US" sz="2000" b="1" dirty="0">
              <a:solidFill>
                <a:srgbClr val="002060"/>
              </a:solidFill>
              <a:latin typeface="幼圆" pitchFamily="49" charset="-122"/>
              <a:ea typeface="幼圆" pitchFamily="49" charset="-122"/>
            </a:endParaRPr>
          </a:p>
        </p:txBody>
      </p:sp>
      <p:graphicFrame>
        <p:nvGraphicFramePr>
          <p:cNvPr id="5" name="对象 4"/>
          <p:cNvGraphicFramePr>
            <a:graphicFrameLocks noChangeAspect="1"/>
          </p:cNvGraphicFramePr>
          <p:nvPr/>
        </p:nvGraphicFramePr>
        <p:xfrm>
          <a:off x="2791639" y="2626432"/>
          <a:ext cx="1344428" cy="744237"/>
        </p:xfrm>
        <a:graphic>
          <a:graphicData uri="http://schemas.openxmlformats.org/presentationml/2006/ole">
            <p:oleObj spid="_x0000_s95234" name="Equation" r:id="rId5" imgW="711000" imgH="393480" progId="Equation.DSMT4">
              <p:embed/>
            </p:oleObj>
          </a:graphicData>
        </a:graphic>
      </p:graphicFrame>
      <p:graphicFrame>
        <p:nvGraphicFramePr>
          <p:cNvPr id="95235" name="Object 3"/>
          <p:cNvGraphicFramePr>
            <a:graphicFrameLocks noChangeAspect="1"/>
          </p:cNvGraphicFramePr>
          <p:nvPr/>
        </p:nvGraphicFramePr>
        <p:xfrm>
          <a:off x="4945063" y="2808288"/>
          <a:ext cx="1127125" cy="407987"/>
        </p:xfrm>
        <a:graphic>
          <a:graphicData uri="http://schemas.openxmlformats.org/presentationml/2006/ole">
            <p:oleObj spid="_x0000_s95235" name="Equation" r:id="rId6" imgW="596880" imgH="215640" progId="Equation.DSMT4">
              <p:embed/>
            </p:oleObj>
          </a:graphicData>
        </a:graphic>
      </p:graphicFrame>
      <p:sp>
        <p:nvSpPr>
          <p:cNvPr id="8" name="TextBox 7"/>
          <p:cNvSpPr txBox="1"/>
          <p:nvPr/>
        </p:nvSpPr>
        <p:spPr>
          <a:xfrm>
            <a:off x="6134984" y="4253022"/>
            <a:ext cx="1339702" cy="523220"/>
          </a:xfrm>
          <a:prstGeom prst="rect">
            <a:avLst/>
          </a:prstGeom>
          <a:noFill/>
        </p:spPr>
        <p:txBody>
          <a:bodyPr wrap="square" rtlCol="0">
            <a:spAutoFit/>
          </a:bodyPr>
          <a:lstStyle/>
          <a:p>
            <a:r>
              <a:rPr lang="zh-CN" altLang="en-US" sz="2800" dirty="0" smtClean="0">
                <a:solidFill>
                  <a:srgbClr val="FF0000"/>
                </a:solidFill>
              </a:rPr>
              <a:t>？？？</a:t>
            </a:r>
            <a:endParaRPr lang="zh-CN" altLang="en-US" sz="2800" dirty="0">
              <a:solidFill>
                <a:srgbClr val="FF0000"/>
              </a:solidFill>
            </a:endParaRPr>
          </a:p>
        </p:txBody>
      </p:sp>
      <p:sp>
        <p:nvSpPr>
          <p:cNvPr id="9" name="Text Box 3"/>
          <p:cNvSpPr txBox="1">
            <a:spLocks noChangeArrowheads="1"/>
          </p:cNvSpPr>
          <p:nvPr/>
        </p:nvSpPr>
        <p:spPr bwMode="auto">
          <a:xfrm>
            <a:off x="2432971" y="3524322"/>
            <a:ext cx="6530275" cy="461665"/>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无限长直导线产生的环形磁场旋度为零！！</a:t>
            </a:r>
            <a:endParaRPr kumimoji="1" lang="zh-CN" altLang="en-US" sz="2000" b="1" dirty="0">
              <a:solidFill>
                <a:srgbClr val="002060"/>
              </a:solidFill>
              <a:latin typeface="幼圆" pitchFamily="49" charset="-122"/>
              <a:ea typeface="幼圆" pitchFamily="49" charset="-122"/>
            </a:endParaRPr>
          </a:p>
        </p:txBody>
      </p:sp>
      <p:graphicFrame>
        <p:nvGraphicFramePr>
          <p:cNvPr id="95236" name="Object 4"/>
          <p:cNvGraphicFramePr>
            <a:graphicFrameLocks noChangeAspect="1"/>
          </p:cNvGraphicFramePr>
          <p:nvPr/>
        </p:nvGraphicFramePr>
        <p:xfrm>
          <a:off x="4211378" y="4342883"/>
          <a:ext cx="1174750" cy="407988"/>
        </p:xfrm>
        <a:graphic>
          <a:graphicData uri="http://schemas.openxmlformats.org/presentationml/2006/ole">
            <p:oleObj spid="_x0000_s95236" name="Equation" r:id="rId7" imgW="622080" imgH="215640" progId="Equation.DSMT4">
              <p:embed/>
            </p:oleObj>
          </a:graphicData>
        </a:graphic>
      </p:graphicFrame>
      <p:sp>
        <p:nvSpPr>
          <p:cNvPr id="11" name="Text Box 3"/>
          <p:cNvSpPr txBox="1">
            <a:spLocks noChangeArrowheads="1"/>
          </p:cNvSpPr>
          <p:nvPr/>
        </p:nvSpPr>
        <p:spPr bwMode="auto">
          <a:xfrm>
            <a:off x="2539298" y="5090850"/>
            <a:ext cx="5328796" cy="907941"/>
          </a:xfrm>
          <a:prstGeom prst="rect">
            <a:avLst/>
          </a:prstGeom>
          <a:noFill/>
          <a:ln w="9525">
            <a:noFill/>
            <a:miter lim="800000"/>
            <a:headEnd/>
            <a:tailEnd/>
          </a:ln>
        </p:spPr>
        <p:txBody>
          <a:bodyPr wrap="square">
            <a:spAutoFit/>
          </a:bodyPr>
          <a:lstStyle/>
          <a:p>
            <a:pPr>
              <a:lnSpc>
                <a:spcPct val="120000"/>
              </a:lnSpc>
              <a:spcBef>
                <a:spcPct val="25000"/>
              </a:spcBef>
            </a:pPr>
            <a:r>
              <a:rPr kumimoji="1" lang="zh-CN" altLang="en-US" sz="2000" b="1" dirty="0" smtClean="0">
                <a:solidFill>
                  <a:srgbClr val="002060"/>
                </a:solidFill>
                <a:latin typeface="幼圆" pitchFamily="49" charset="-122"/>
                <a:ea typeface="幼圆" pitchFamily="49" charset="-122"/>
              </a:rPr>
              <a:t>公式不包含</a:t>
            </a:r>
            <a:r>
              <a:rPr kumimoji="1" lang="en-US" altLang="zh-CN" sz="2000" b="1" i="1" dirty="0" smtClean="0">
                <a:solidFill>
                  <a:srgbClr val="002060"/>
                </a:solidFill>
                <a:ea typeface="幼圆" pitchFamily="49" charset="-122"/>
                <a:cs typeface="Times New Roman" pitchFamily="18" charset="0"/>
              </a:rPr>
              <a:t>r=0</a:t>
            </a:r>
            <a:r>
              <a:rPr kumimoji="1" lang="zh-CN" altLang="en-US" sz="2000" b="1" dirty="0" smtClean="0">
                <a:solidFill>
                  <a:srgbClr val="002060"/>
                </a:solidFill>
                <a:latin typeface="幼圆" pitchFamily="49" charset="-122"/>
                <a:ea typeface="幼圆" pitchFamily="49" charset="-122"/>
              </a:rPr>
              <a:t>的点，</a:t>
            </a:r>
            <a:r>
              <a:rPr kumimoji="1" lang="en-US" altLang="zh-CN" sz="2000" b="1" dirty="0" smtClean="0">
                <a:solidFill>
                  <a:srgbClr val="002060"/>
                </a:solidFill>
                <a:ea typeface="幼圆" pitchFamily="49" charset="-122"/>
                <a:cs typeface="Times New Roman" pitchFamily="18" charset="0"/>
              </a:rPr>
              <a:t>r</a:t>
            </a:r>
            <a:r>
              <a:rPr kumimoji="1" lang="zh-CN" altLang="en-US" sz="2000" b="1" dirty="0" smtClean="0">
                <a:solidFill>
                  <a:srgbClr val="002060"/>
                </a:solidFill>
                <a:ea typeface="幼圆" pitchFamily="49" charset="-122"/>
                <a:cs typeface="Times New Roman" pitchFamily="18" charset="0"/>
              </a:rPr>
              <a:t>≠</a:t>
            </a:r>
            <a:r>
              <a:rPr kumimoji="1" lang="en-US" altLang="zh-CN" sz="2000" b="1" dirty="0" smtClean="0">
                <a:solidFill>
                  <a:srgbClr val="002060"/>
                </a:solidFill>
                <a:ea typeface="幼圆" pitchFamily="49" charset="-122"/>
                <a:cs typeface="Times New Roman" pitchFamily="18" charset="0"/>
              </a:rPr>
              <a:t>0</a:t>
            </a:r>
            <a:r>
              <a:rPr kumimoji="1" lang="zh-CN" altLang="en-US" sz="2000" b="1" dirty="0" smtClean="0">
                <a:solidFill>
                  <a:srgbClr val="002060"/>
                </a:solidFill>
                <a:ea typeface="幼圆" pitchFamily="49" charset="-122"/>
                <a:cs typeface="Times New Roman" pitchFamily="18" charset="0"/>
              </a:rPr>
              <a:t>的各点旋度为零</a:t>
            </a:r>
          </a:p>
          <a:p>
            <a:pPr>
              <a:lnSpc>
                <a:spcPct val="120000"/>
              </a:lnSpc>
              <a:spcBef>
                <a:spcPct val="25000"/>
              </a:spcBef>
            </a:pP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blinds(horizontal)">
                                      <p:cBhvr>
                                        <p:cTn id="12" dur="500"/>
                                        <p:tgtEl>
                                          <p:spTgt spid="952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236"/>
                                        </p:tgtEl>
                                        <p:attrNameLst>
                                          <p:attrName>style.visibility</p:attrName>
                                        </p:attrNameLst>
                                      </p:cBhvr>
                                      <p:to>
                                        <p:strVal val="visible"/>
                                      </p:to>
                                    </p:set>
                                    <p:animEffect transition="in" filter="blinds(horizontal)">
                                      <p:cBhvr>
                                        <p:cTn id="22" dur="500"/>
                                        <p:tgtEl>
                                          <p:spTgt spid="9523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350" y="581758"/>
            <a:ext cx="7535717" cy="523220"/>
          </a:xfrm>
          <a:prstGeom prst="rect">
            <a:avLst/>
          </a:prstGeom>
          <a:noFill/>
          <a:ln w="9525">
            <a:noFill/>
            <a:miter lim="800000"/>
            <a:headEnd/>
            <a:tailEnd/>
          </a:ln>
        </p:spPr>
        <p:txBody>
          <a:bodyPr wrap="none">
            <a:spAutoFit/>
          </a:bodyPr>
          <a:lstStyle/>
          <a:p>
            <a:pPr>
              <a:buFontTx/>
              <a:buBlip>
                <a:blip r:embed="rId2"/>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弯曲的磁场旋度为零？如何更直观的理解？</a:t>
            </a:r>
            <a:endParaRPr kumimoji="1" lang="zh-CN" altLang="en-US" sz="2800" b="1" dirty="0">
              <a:solidFill>
                <a:srgbClr val="002060"/>
              </a:solidFill>
              <a:latin typeface="Verdana" pitchFamily="34" charset="0"/>
              <a:ea typeface="幼圆" pitchFamily="49" charset="-122"/>
            </a:endParaRPr>
          </a:p>
        </p:txBody>
      </p:sp>
      <p:sp>
        <p:nvSpPr>
          <p:cNvPr id="3" name="Text Box 3"/>
          <p:cNvSpPr txBox="1">
            <a:spLocks noChangeArrowheads="1"/>
          </p:cNvSpPr>
          <p:nvPr/>
        </p:nvSpPr>
        <p:spPr bwMode="auto">
          <a:xfrm>
            <a:off x="717586" y="1319840"/>
            <a:ext cx="8192498" cy="41261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2"/>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除了矢量场的方向，幅度也需考虑！</a:t>
            </a:r>
            <a:endParaRPr kumimoji="1" lang="en-US" altLang="zh-CN" sz="2000" b="1" dirty="0" smtClean="0">
              <a:solidFill>
                <a:srgbClr val="002060"/>
              </a:solidFill>
              <a:latin typeface="幼圆" pitchFamily="49" charset="-122"/>
              <a:ea typeface="幼圆" pitchFamily="49" charset="-122"/>
            </a:endParaRPr>
          </a:p>
        </p:txBody>
      </p:sp>
      <p:pic>
        <p:nvPicPr>
          <p:cNvPr id="96258" name="Picture 2"/>
          <p:cNvPicPr>
            <a:picLocks noChangeAspect="1" noChangeArrowheads="1"/>
          </p:cNvPicPr>
          <p:nvPr/>
        </p:nvPicPr>
        <p:blipFill>
          <a:blip r:embed="rId3"/>
          <a:srcRect/>
          <a:stretch>
            <a:fillRect/>
          </a:stretch>
        </p:blipFill>
        <p:spPr bwMode="auto">
          <a:xfrm>
            <a:off x="369702" y="2158408"/>
            <a:ext cx="4337875" cy="2584045"/>
          </a:xfrm>
          <a:prstGeom prst="rect">
            <a:avLst/>
          </a:prstGeom>
          <a:noFill/>
          <a:ln w="9525">
            <a:noFill/>
            <a:miter lim="800000"/>
            <a:headEnd/>
            <a:tailEnd/>
          </a:ln>
          <a:effectLst/>
        </p:spPr>
      </p:pic>
      <p:pic>
        <p:nvPicPr>
          <p:cNvPr id="96259" name="Picture 3"/>
          <p:cNvPicPr>
            <a:picLocks noChangeAspect="1" noChangeArrowheads="1"/>
          </p:cNvPicPr>
          <p:nvPr/>
        </p:nvPicPr>
        <p:blipFill>
          <a:blip r:embed="rId4"/>
          <a:srcRect/>
          <a:stretch>
            <a:fillRect/>
          </a:stretch>
        </p:blipFill>
        <p:spPr bwMode="auto">
          <a:xfrm>
            <a:off x="4933730" y="2124187"/>
            <a:ext cx="3927473" cy="2692363"/>
          </a:xfrm>
          <a:prstGeom prst="rect">
            <a:avLst/>
          </a:prstGeom>
          <a:noFill/>
          <a:ln w="9525">
            <a:noFill/>
            <a:miter lim="800000"/>
            <a:headEnd/>
            <a:tailEnd/>
          </a:ln>
          <a:effectLst/>
        </p:spPr>
      </p:pic>
      <p:sp>
        <p:nvSpPr>
          <p:cNvPr id="6" name="Text Box 3"/>
          <p:cNvSpPr txBox="1">
            <a:spLocks noChangeArrowheads="1"/>
          </p:cNvSpPr>
          <p:nvPr/>
        </p:nvSpPr>
        <p:spPr bwMode="auto">
          <a:xfrm>
            <a:off x="563527" y="4842758"/>
            <a:ext cx="8335926" cy="830997"/>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左、右叶片的顺时针推动力被上、下叶片的逆时针推动力平和，螺旋桨不再旋转。“旋度”为零。</a:t>
            </a:r>
            <a:endParaRPr kumimoji="1" lang="zh-CN" altLang="en-US" sz="2000" b="1" dirty="0">
              <a:solidFill>
                <a:srgbClr val="002060"/>
              </a:solidFill>
              <a:latin typeface="幼圆" pitchFamily="49" charset="-122"/>
              <a:ea typeface="幼圆" pitchFamily="49" charset="-122"/>
            </a:endParaRPr>
          </a:p>
        </p:txBody>
      </p:sp>
      <p:sp>
        <p:nvSpPr>
          <p:cNvPr id="7" name="Text Box 3"/>
          <p:cNvSpPr txBox="1">
            <a:spLocks noChangeArrowheads="1"/>
          </p:cNvSpPr>
          <p:nvPr/>
        </p:nvSpPr>
        <p:spPr bwMode="auto">
          <a:xfrm>
            <a:off x="545806" y="5665009"/>
            <a:ext cx="8335926" cy="830997"/>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静电场的散度也有类似特性，只有点电荷位置处的散度不为零，其余各点散度都为零。</a:t>
            </a: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blinds(horizontal)">
                                      <p:cBhvr>
                                        <p:cTn id="12" dur="500"/>
                                        <p:tgtEl>
                                          <p:spTgt spid="962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3513" y="603023"/>
            <a:ext cx="5714706" cy="523220"/>
          </a:xfrm>
          <a:prstGeom prst="rect">
            <a:avLst/>
          </a:prstGeom>
          <a:noFill/>
          <a:ln w="9525">
            <a:noFill/>
            <a:miter lim="800000"/>
            <a:headEnd/>
            <a:tailEnd/>
          </a:ln>
        </p:spPr>
        <p:txBody>
          <a:bodyPr wrap="none">
            <a:spAutoFit/>
          </a:bodyPr>
          <a:lstStyle/>
          <a:p>
            <a:pPr>
              <a:buFontTx/>
              <a:buBlip>
                <a:blip r:embed="rId3"/>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原点（</a:t>
            </a:r>
            <a:r>
              <a:rPr kumimoji="1" lang="en-US" altLang="zh-CN" sz="2800" b="1" i="1" dirty="0" smtClean="0">
                <a:solidFill>
                  <a:srgbClr val="002060"/>
                </a:solidFill>
                <a:ea typeface="幼圆" pitchFamily="49" charset="-122"/>
                <a:cs typeface="Times New Roman" pitchFamily="18" charset="0"/>
              </a:rPr>
              <a:t> r=0 </a:t>
            </a:r>
            <a:r>
              <a:rPr kumimoji="1" lang="zh-CN" altLang="en-US" sz="2800" b="1" dirty="0" smtClean="0">
                <a:solidFill>
                  <a:srgbClr val="002060"/>
                </a:solidFill>
                <a:latin typeface="Verdana" pitchFamily="34" charset="0"/>
                <a:ea typeface="幼圆" pitchFamily="49" charset="-122"/>
              </a:rPr>
              <a:t>）的旋度如何计算？</a:t>
            </a:r>
            <a:endParaRPr kumimoji="1" lang="zh-CN" altLang="en-US" sz="2800" b="1" dirty="0">
              <a:solidFill>
                <a:srgbClr val="002060"/>
              </a:solidFill>
              <a:latin typeface="Verdana" pitchFamily="34" charset="0"/>
              <a:ea typeface="幼圆" pitchFamily="49" charset="-122"/>
            </a:endParaRPr>
          </a:p>
        </p:txBody>
      </p:sp>
      <p:sp>
        <p:nvSpPr>
          <p:cNvPr id="3" name="Text Box 3"/>
          <p:cNvSpPr txBox="1">
            <a:spLocks noChangeArrowheads="1"/>
          </p:cNvSpPr>
          <p:nvPr/>
        </p:nvSpPr>
        <p:spPr bwMode="auto">
          <a:xfrm>
            <a:off x="717586" y="1298575"/>
            <a:ext cx="4662488" cy="461665"/>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按照定义计算：</a:t>
            </a:r>
            <a:endParaRPr kumimoji="1" lang="en-US" altLang="zh-CN" sz="2000" b="1" dirty="0" smtClean="0">
              <a:solidFill>
                <a:srgbClr val="002060"/>
              </a:solidFill>
              <a:latin typeface="幼圆" pitchFamily="49" charset="-122"/>
              <a:ea typeface="幼圆" pitchFamily="49" charset="-122"/>
            </a:endParaRPr>
          </a:p>
        </p:txBody>
      </p:sp>
      <p:graphicFrame>
        <p:nvGraphicFramePr>
          <p:cNvPr id="372744" name="Object 8"/>
          <p:cNvGraphicFramePr>
            <a:graphicFrameLocks noChangeAspect="1"/>
          </p:cNvGraphicFramePr>
          <p:nvPr/>
        </p:nvGraphicFramePr>
        <p:xfrm>
          <a:off x="2758116" y="1599647"/>
          <a:ext cx="3201988" cy="952500"/>
        </p:xfrm>
        <a:graphic>
          <a:graphicData uri="http://schemas.openxmlformats.org/presentationml/2006/ole">
            <p:oleObj spid="_x0000_s97282" name="Equation" r:id="rId4" imgW="1625400" imgH="482400" progId="Equation.DSMT4">
              <p:embed/>
            </p:oleObj>
          </a:graphicData>
        </a:graphic>
      </p:graphicFrame>
      <p:sp>
        <p:nvSpPr>
          <p:cNvPr id="5" name="Text Box 3"/>
          <p:cNvSpPr txBox="1">
            <a:spLocks noChangeArrowheads="1"/>
          </p:cNvSpPr>
          <p:nvPr/>
        </p:nvSpPr>
        <p:spPr bwMode="auto">
          <a:xfrm>
            <a:off x="717586" y="1298575"/>
            <a:ext cx="8192498" cy="41261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按照定义计算：</a:t>
            </a:r>
            <a:endParaRPr kumimoji="1" lang="en-US" altLang="zh-CN" sz="2000" b="1" dirty="0" smtClean="0">
              <a:solidFill>
                <a:srgbClr val="002060"/>
              </a:solidFill>
              <a:latin typeface="幼圆" pitchFamily="49" charset="-122"/>
              <a:ea typeface="幼圆" pitchFamily="49" charset="-122"/>
            </a:endParaRPr>
          </a:p>
        </p:txBody>
      </p:sp>
      <p:sp>
        <p:nvSpPr>
          <p:cNvPr id="6" name="Text Box 3"/>
          <p:cNvSpPr txBox="1">
            <a:spLocks noChangeArrowheads="1"/>
          </p:cNvSpPr>
          <p:nvPr/>
        </p:nvSpPr>
        <p:spPr bwMode="auto">
          <a:xfrm>
            <a:off x="710497" y="2609924"/>
            <a:ext cx="8192498" cy="461665"/>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取法线方向平行导线的面元</a:t>
            </a:r>
            <a:r>
              <a:rPr kumimoji="1" lang="en-US" altLang="zh-CN" sz="2000" b="1" dirty="0" smtClean="0">
                <a:solidFill>
                  <a:srgbClr val="002060"/>
                </a:solidFill>
                <a:latin typeface="幼圆" pitchFamily="49" charset="-122"/>
                <a:ea typeface="幼圆" pitchFamily="49" charset="-122"/>
              </a:rPr>
              <a:t>Δs</a:t>
            </a:r>
            <a:r>
              <a:rPr kumimoji="1" lang="zh-CN" altLang="en-US" sz="2000" b="1" dirty="0" smtClean="0">
                <a:solidFill>
                  <a:srgbClr val="002060"/>
                </a:solidFill>
                <a:latin typeface="幼圆" pitchFamily="49" charset="-122"/>
                <a:ea typeface="幼圆" pitchFamily="49" charset="-122"/>
              </a:rPr>
              <a:t>，则原点的旋度可表示为：</a:t>
            </a:r>
            <a:endParaRPr kumimoji="1" lang="en-US" altLang="zh-CN" sz="2000" b="1" dirty="0" smtClean="0">
              <a:solidFill>
                <a:srgbClr val="002060"/>
              </a:solidFill>
              <a:latin typeface="幼圆" pitchFamily="49" charset="-122"/>
              <a:ea typeface="幼圆" pitchFamily="49" charset="-122"/>
            </a:endParaRPr>
          </a:p>
        </p:txBody>
      </p:sp>
      <p:graphicFrame>
        <p:nvGraphicFramePr>
          <p:cNvPr id="4" name="Object 8"/>
          <p:cNvGraphicFramePr>
            <a:graphicFrameLocks noChangeAspect="1"/>
          </p:cNvGraphicFramePr>
          <p:nvPr/>
        </p:nvGraphicFramePr>
        <p:xfrm>
          <a:off x="2832212" y="3148789"/>
          <a:ext cx="2527300" cy="601663"/>
        </p:xfrm>
        <a:graphic>
          <a:graphicData uri="http://schemas.openxmlformats.org/presentationml/2006/ole">
            <p:oleObj spid="_x0000_s97283" name="Equation" r:id="rId5" imgW="1282680" imgH="304560" progId="Equation.DSMT4">
              <p:embed/>
            </p:oleObj>
          </a:graphicData>
        </a:graphic>
      </p:graphicFrame>
      <p:graphicFrame>
        <p:nvGraphicFramePr>
          <p:cNvPr id="7" name="Object 8"/>
          <p:cNvGraphicFramePr>
            <a:graphicFrameLocks noChangeAspect="1"/>
          </p:cNvGraphicFramePr>
          <p:nvPr/>
        </p:nvGraphicFramePr>
        <p:xfrm>
          <a:off x="3469167" y="3801694"/>
          <a:ext cx="4854575" cy="1003300"/>
        </p:xfrm>
        <a:graphic>
          <a:graphicData uri="http://schemas.openxmlformats.org/presentationml/2006/ole">
            <p:oleObj spid="_x0000_s97284" name="Equation" r:id="rId6" imgW="2463480" imgH="507960" progId="Equation.DSMT4">
              <p:embed/>
            </p:oleObj>
          </a:graphicData>
        </a:graphic>
      </p:graphicFrame>
      <p:cxnSp>
        <p:nvCxnSpPr>
          <p:cNvPr id="10" name="直接箭头连接符 9"/>
          <p:cNvCxnSpPr/>
          <p:nvPr/>
        </p:nvCxnSpPr>
        <p:spPr bwMode="auto">
          <a:xfrm rot="16200000" flipH="1">
            <a:off x="3568016" y="5194797"/>
            <a:ext cx="732860" cy="20472"/>
          </a:xfrm>
          <a:prstGeom prst="straightConnector1">
            <a:avLst/>
          </a:prstGeom>
          <a:noFill/>
          <a:ln w="12700" cap="flat" cmpd="sng" algn="ctr">
            <a:solidFill>
              <a:schemeClr val="accent6">
                <a:lumMod val="50000"/>
              </a:schemeClr>
            </a:solidFill>
            <a:prstDash val="solid"/>
            <a:round/>
            <a:headEnd type="none" w="med" len="med"/>
            <a:tailEnd type="arrow"/>
          </a:ln>
          <a:effectLst/>
        </p:spPr>
      </p:cxnSp>
      <p:graphicFrame>
        <p:nvGraphicFramePr>
          <p:cNvPr id="8" name="Object 8"/>
          <p:cNvGraphicFramePr>
            <a:graphicFrameLocks noChangeAspect="1"/>
          </p:cNvGraphicFramePr>
          <p:nvPr/>
        </p:nvGraphicFramePr>
        <p:xfrm>
          <a:off x="4226442" y="4856939"/>
          <a:ext cx="1602959" cy="629461"/>
        </p:xfrm>
        <a:graphic>
          <a:graphicData uri="http://schemas.openxmlformats.org/presentationml/2006/ole">
            <p:oleObj spid="_x0000_s97285" name="Equation" r:id="rId7" imgW="1015920" imgH="431640" progId="Equation.DSMT4">
              <p:embed/>
            </p:oleObj>
          </a:graphicData>
        </a:graphic>
      </p:graphicFrame>
      <p:graphicFrame>
        <p:nvGraphicFramePr>
          <p:cNvPr id="17" name="Object 8"/>
          <p:cNvGraphicFramePr>
            <a:graphicFrameLocks noChangeAspect="1"/>
          </p:cNvGraphicFramePr>
          <p:nvPr/>
        </p:nvGraphicFramePr>
        <p:xfrm>
          <a:off x="3647300" y="5613992"/>
          <a:ext cx="1007877" cy="612479"/>
        </p:xfrm>
        <a:graphic>
          <a:graphicData uri="http://schemas.openxmlformats.org/presentationml/2006/ole">
            <p:oleObj spid="_x0000_s97286" name="Equation" r:id="rId8" imgW="419040" imgH="253800" progId="Equation.DSMT4">
              <p:embed/>
            </p:oleObj>
          </a:graphicData>
        </a:graphic>
      </p:graphicFrame>
      <p:pic>
        <p:nvPicPr>
          <p:cNvPr id="12" name="Picture 2"/>
          <p:cNvPicPr>
            <a:picLocks noChangeAspect="1" noChangeArrowheads="1"/>
          </p:cNvPicPr>
          <p:nvPr/>
        </p:nvPicPr>
        <p:blipFill>
          <a:blip r:embed="rId9"/>
          <a:srcRect/>
          <a:stretch>
            <a:fillRect/>
          </a:stretch>
        </p:blipFill>
        <p:spPr bwMode="auto">
          <a:xfrm>
            <a:off x="293280" y="3519762"/>
            <a:ext cx="2269166" cy="283009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72744"/>
                                        </p:tgtEl>
                                        <p:attrNameLst>
                                          <p:attrName>style.visibility</p:attrName>
                                        </p:attrNameLst>
                                      </p:cBhvr>
                                      <p:to>
                                        <p:strVal val="visible"/>
                                      </p:to>
                                    </p:set>
                                    <p:animEffect transition="in" filter="fade">
                                      <p:cBhvr>
                                        <p:cTn id="10" dur="1000"/>
                                        <p:tgtEl>
                                          <p:spTgt spid="3727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Text Box 3"/>
          <p:cNvSpPr txBox="1">
            <a:spLocks noChangeArrowheads="1"/>
          </p:cNvSpPr>
          <p:nvPr/>
        </p:nvSpPr>
        <p:spPr bwMode="auto">
          <a:xfrm>
            <a:off x="366713" y="1298575"/>
            <a:ext cx="8458200" cy="858838"/>
          </a:xfrm>
          <a:prstGeom prst="rect">
            <a:avLst/>
          </a:prstGeom>
          <a:noFill/>
          <a:ln w="9525">
            <a:noFill/>
            <a:miter lim="800000"/>
            <a:headEnd/>
            <a:tailEnd/>
          </a:ln>
        </p:spPr>
        <p:txBody>
          <a:bodyPr>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无散度源：磁场线无头无尾且不相交。</a:t>
            </a:r>
          </a:p>
          <a:p>
            <a:pPr algn="just">
              <a:lnSpc>
                <a:spcPct val="120000"/>
              </a:lnSpc>
              <a:spcBef>
                <a:spcPct val="25000"/>
              </a:spcBef>
              <a:buFontTx/>
              <a:buBlip>
                <a:blip r:embed="rId3"/>
              </a:buBlip>
            </a:pPr>
            <a:r>
              <a:rPr kumimoji="1" lang="zh-CN" altLang="en-US" sz="2000" b="1" dirty="0">
                <a:solidFill>
                  <a:srgbClr val="002060"/>
                </a:solidFill>
                <a:latin typeface="幼圆" pitchFamily="49" charset="-122"/>
                <a:ea typeface="幼圆" pitchFamily="49" charset="-122"/>
              </a:rPr>
              <a:t>  有漩涡源：电流是磁场的漩涡源，磁场线构成闭合回路。</a:t>
            </a:r>
          </a:p>
        </p:txBody>
      </p:sp>
      <p:sp>
        <p:nvSpPr>
          <p:cNvPr id="379908" name="Text Box 4"/>
          <p:cNvSpPr txBox="1">
            <a:spLocks noChangeArrowheads="1"/>
          </p:cNvSpPr>
          <p:nvPr/>
        </p:nvSpPr>
        <p:spPr bwMode="auto">
          <a:xfrm>
            <a:off x="304800" y="596900"/>
            <a:ext cx="8458200" cy="536575"/>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b="1">
                <a:solidFill>
                  <a:srgbClr val="C00000"/>
                </a:solidFill>
                <a:latin typeface="黑体" pitchFamily="49" charset="-122"/>
                <a:ea typeface="黑体" pitchFamily="49" charset="-122"/>
              </a:rPr>
              <a:t>  </a:t>
            </a:r>
            <a:r>
              <a:rPr kumimoji="1" lang="zh-CN" altLang="en-US" sz="2400" b="1">
                <a:solidFill>
                  <a:srgbClr val="C00000"/>
                </a:solidFill>
                <a:latin typeface="黑体" pitchFamily="49" charset="-122"/>
                <a:ea typeface="黑体" pitchFamily="49" charset="-122"/>
              </a:rPr>
              <a:t>小结：恒定磁场的特性</a:t>
            </a:r>
            <a:endParaRPr kumimoji="1" lang="zh-CN" altLang="en-US" sz="2400" b="1">
              <a:solidFill>
                <a:srgbClr val="C00000"/>
              </a:solidFill>
              <a:latin typeface="幼圆" pitchFamily="49" charset="-122"/>
              <a:ea typeface="幼圆" pitchFamily="49" charset="-122"/>
            </a:endParaRPr>
          </a:p>
        </p:txBody>
      </p:sp>
      <p:sp>
        <p:nvSpPr>
          <p:cNvPr id="379909" name="Text Box 5"/>
          <p:cNvSpPr txBox="1">
            <a:spLocks noChangeArrowheads="1"/>
          </p:cNvSpPr>
          <p:nvPr/>
        </p:nvSpPr>
        <p:spPr bwMode="auto">
          <a:xfrm>
            <a:off x="355600" y="2295525"/>
            <a:ext cx="7662863" cy="412750"/>
          </a:xfrm>
          <a:prstGeom prst="rect">
            <a:avLst/>
          </a:prstGeom>
          <a:noFill/>
          <a:ln w="9525">
            <a:noFill/>
            <a:miter lim="800000"/>
            <a:headEnd/>
            <a:tailEnd/>
          </a:ln>
        </p:spPr>
        <p:txBody>
          <a:bodyPr>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恒定磁场的散度恒为零，根据矢量恒等式</a:t>
            </a:r>
          </a:p>
        </p:txBody>
      </p:sp>
      <p:graphicFrame>
        <p:nvGraphicFramePr>
          <p:cNvPr id="379910" name="Object 6"/>
          <p:cNvGraphicFramePr>
            <a:graphicFrameLocks noChangeAspect="1"/>
          </p:cNvGraphicFramePr>
          <p:nvPr/>
        </p:nvGraphicFramePr>
        <p:xfrm>
          <a:off x="5753100" y="2303463"/>
          <a:ext cx="1928813" cy="457200"/>
        </p:xfrm>
        <a:graphic>
          <a:graphicData uri="http://schemas.openxmlformats.org/presentationml/2006/ole">
            <p:oleObj spid="_x0000_s47106" name="Equation" r:id="rId4" imgW="965160" imgH="228600" progId="Equation.DSMT4">
              <p:embed/>
            </p:oleObj>
          </a:graphicData>
        </a:graphic>
      </p:graphicFrame>
      <p:grpSp>
        <p:nvGrpSpPr>
          <p:cNvPr id="2" name="Group 7"/>
          <p:cNvGrpSpPr>
            <a:grpSpLocks/>
          </p:cNvGrpSpPr>
          <p:nvPr/>
        </p:nvGrpSpPr>
        <p:grpSpPr bwMode="auto">
          <a:xfrm>
            <a:off x="795338" y="2814638"/>
            <a:ext cx="7632700" cy="461962"/>
            <a:chOff x="612" y="3612"/>
            <a:chExt cx="4808" cy="291"/>
          </a:xfrm>
        </p:grpSpPr>
        <p:sp>
          <p:nvSpPr>
            <p:cNvPr id="47117" name="Text Box 8"/>
            <p:cNvSpPr txBox="1">
              <a:spLocks noChangeArrowheads="1"/>
            </p:cNvSpPr>
            <p:nvPr/>
          </p:nvSpPr>
          <p:spPr bwMode="auto">
            <a:xfrm>
              <a:off x="612" y="3612"/>
              <a:ext cx="4808" cy="291"/>
            </a:xfrm>
            <a:prstGeom prst="rect">
              <a:avLst/>
            </a:prstGeom>
            <a:noFill/>
            <a:ln w="9525">
              <a:noFill/>
              <a:miter lim="800000"/>
              <a:headEnd/>
              <a:tailEnd/>
            </a:ln>
          </p:spPr>
          <p:txBody>
            <a:bodyPr>
              <a:spAutoFit/>
            </a:bodyPr>
            <a:lstStyle/>
            <a:p>
              <a:pPr>
                <a:lnSpc>
                  <a:spcPct val="120000"/>
                </a:lnSpc>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可推知：磁感应强度矢量   可用一矢量函数的旋度来表示，即    </a:t>
              </a:r>
              <a:r>
                <a:rPr kumimoji="1" lang="zh-CN" altLang="en-US" sz="2000" b="1">
                  <a:solidFill>
                    <a:srgbClr val="002060"/>
                  </a:solidFill>
                  <a:latin typeface="黑体" pitchFamily="49" charset="-122"/>
                  <a:ea typeface="黑体" pitchFamily="49" charset="-122"/>
                </a:rPr>
                <a:t> </a:t>
              </a:r>
            </a:p>
          </p:txBody>
        </p:sp>
        <p:graphicFrame>
          <p:nvGraphicFramePr>
            <p:cNvPr id="47110" name="Object 9"/>
            <p:cNvGraphicFramePr>
              <a:graphicFrameLocks noChangeAspect="1"/>
            </p:cNvGraphicFramePr>
            <p:nvPr/>
          </p:nvGraphicFramePr>
          <p:xfrm>
            <a:off x="2474" y="3638"/>
            <a:ext cx="208" cy="240"/>
          </p:xfrm>
          <a:graphic>
            <a:graphicData uri="http://schemas.openxmlformats.org/presentationml/2006/ole">
              <p:oleObj spid="_x0000_s47110" name="Equation" r:id="rId5" imgW="152280" imgH="190440" progId="Equation.DSMT4">
                <p:embed/>
              </p:oleObj>
            </a:graphicData>
          </a:graphic>
        </p:graphicFrame>
      </p:grpSp>
      <p:graphicFrame>
        <p:nvGraphicFramePr>
          <p:cNvPr id="379914" name="Object 10"/>
          <p:cNvGraphicFramePr>
            <a:graphicFrameLocks noChangeAspect="1"/>
          </p:cNvGraphicFramePr>
          <p:nvPr/>
        </p:nvGraphicFramePr>
        <p:xfrm>
          <a:off x="2066925" y="3336925"/>
          <a:ext cx="1511300" cy="446088"/>
        </p:xfrm>
        <a:graphic>
          <a:graphicData uri="http://schemas.openxmlformats.org/presentationml/2006/ole">
            <p:oleObj spid="_x0000_s47107" name="Equation" r:id="rId6" imgW="634680" imgH="203040" progId="Equation.DSMT4">
              <p:embed/>
            </p:oleObj>
          </a:graphicData>
        </a:graphic>
      </p:graphicFrame>
      <p:sp>
        <p:nvSpPr>
          <p:cNvPr id="47115" name="Text Box 13"/>
          <p:cNvSpPr txBox="1">
            <a:spLocks noChangeAspect="1" noChangeArrowheads="1"/>
          </p:cNvSpPr>
          <p:nvPr/>
        </p:nvSpPr>
        <p:spPr bwMode="auto">
          <a:xfrm>
            <a:off x="3494088" y="4430713"/>
            <a:ext cx="4849812" cy="1441450"/>
          </a:xfrm>
          <a:prstGeom prst="rect">
            <a:avLst/>
          </a:prstGeom>
          <a:noFill/>
          <a:ln w="9525">
            <a:noFill/>
            <a:miter lim="800000"/>
            <a:headEnd/>
            <a:tailEnd/>
          </a:ln>
        </p:spPr>
        <p:txBody>
          <a:bodyPr/>
          <a:lstStyle/>
          <a:p>
            <a:pPr marL="457200" indent="-457200">
              <a:lnSpc>
                <a:spcPct val="125000"/>
              </a:lnSpc>
              <a:buClr>
                <a:schemeClr val="tx1"/>
              </a:buClr>
            </a:pPr>
            <a:r>
              <a:rPr kumimoji="1" lang="zh-CN" altLang="en-US" sz="2000" b="1" dirty="0">
                <a:solidFill>
                  <a:srgbClr val="002060"/>
                </a:solidFill>
                <a:latin typeface="仿宋_GB2312"/>
                <a:ea typeface="仿宋_GB2312"/>
                <a:cs typeface="仿宋_GB2312"/>
              </a:rPr>
              <a:t>线电流与无限大铁磁平面系统的磁场</a:t>
            </a:r>
          </a:p>
        </p:txBody>
      </p:sp>
      <p:graphicFrame>
        <p:nvGraphicFramePr>
          <p:cNvPr id="47108" name="Object 14"/>
          <p:cNvGraphicFramePr>
            <a:graphicFrameLocks noChangeAspect="1"/>
          </p:cNvGraphicFramePr>
          <p:nvPr/>
        </p:nvGraphicFramePr>
        <p:xfrm>
          <a:off x="1135063" y="3981450"/>
          <a:ext cx="2238375" cy="2105025"/>
        </p:xfrm>
        <a:graphic>
          <a:graphicData uri="http://schemas.openxmlformats.org/presentationml/2006/ole">
            <p:oleObj spid="_x0000_s47108" name="BMP 图像" r:id="rId7" imgW="3266667" imgH="2952381" progId="PBrush">
              <p:embed/>
            </p:oleObj>
          </a:graphicData>
        </a:graphic>
      </p:graphicFrame>
      <p:sp>
        <p:nvSpPr>
          <p:cNvPr id="47116" name="Text Box 15"/>
          <p:cNvSpPr txBox="1">
            <a:spLocks noChangeArrowheads="1"/>
          </p:cNvSpPr>
          <p:nvPr/>
        </p:nvSpPr>
        <p:spPr bwMode="auto">
          <a:xfrm>
            <a:off x="3578225" y="3387725"/>
            <a:ext cx="2090738" cy="401638"/>
          </a:xfrm>
          <a:prstGeom prst="rect">
            <a:avLst/>
          </a:prstGeom>
          <a:noFill/>
          <a:ln w="9525">
            <a:noFill/>
            <a:miter lim="800000"/>
            <a:headEnd/>
            <a:tailEnd/>
          </a:ln>
        </p:spPr>
        <p:txBody>
          <a:bodyPr lIns="90000" tIns="46800" rIns="90000" bIns="46800">
            <a:spAutoFit/>
          </a:bodyPr>
          <a:lstStyle/>
          <a:p>
            <a:r>
              <a:rPr lang="zh-CN" altLang="en-US" sz="2000">
                <a:solidFill>
                  <a:srgbClr val="002060"/>
                </a:solidFill>
                <a:ea typeface="黑体" pitchFamily="49" charset="-122"/>
              </a:rPr>
              <a:t>  （     </a:t>
            </a:r>
            <a:r>
              <a:rPr lang="zh-CN" altLang="en-US" sz="2000" b="1">
                <a:solidFill>
                  <a:srgbClr val="002060"/>
                </a:solidFill>
                <a:ea typeface="黑体" pitchFamily="49" charset="-122"/>
              </a:rPr>
              <a:t>：</a:t>
            </a:r>
            <a:r>
              <a:rPr lang="zh-CN" altLang="en-US" sz="2000">
                <a:solidFill>
                  <a:srgbClr val="002060"/>
                </a:solidFill>
                <a:ea typeface="黑体" pitchFamily="49" charset="-122"/>
              </a:rPr>
              <a:t>矢量位）</a:t>
            </a:r>
          </a:p>
        </p:txBody>
      </p:sp>
      <p:graphicFrame>
        <p:nvGraphicFramePr>
          <p:cNvPr id="47109" name="Object 13"/>
          <p:cNvGraphicFramePr>
            <a:graphicFrameLocks noChangeAspect="1"/>
          </p:cNvGraphicFramePr>
          <p:nvPr/>
        </p:nvGraphicFramePr>
        <p:xfrm>
          <a:off x="3987800" y="3333750"/>
          <a:ext cx="330200" cy="412750"/>
        </p:xfrm>
        <a:graphic>
          <a:graphicData uri="http://schemas.openxmlformats.org/presentationml/2006/ole">
            <p:oleObj spid="_x0000_s47109" name="Equation" r:id="rId8" imgW="15228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blinds(horizontal)">
                                      <p:cBhvr>
                                        <p:cTn id="7" dur="500"/>
                                        <p:tgtEl>
                                          <p:spTgt spid="47115"/>
                                        </p:tgtEl>
                                      </p:cBhvr>
                                    </p:animEffect>
                                  </p:childTnLst>
                                </p:cTn>
                              </p:par>
                              <p:par>
                                <p:cTn id="8" presetID="3" presetClass="entr" presetSubtype="10" fill="hold"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blinds(horizontal)">
                                      <p:cBhvr>
                                        <p:cTn id="10"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417513" y="461963"/>
            <a:ext cx="6278562" cy="520700"/>
          </a:xfrm>
          <a:prstGeom prst="rect">
            <a:avLst/>
          </a:prstGeom>
          <a:solidFill>
            <a:srgbClr val="333399"/>
          </a:solid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600" b="1">
                <a:solidFill>
                  <a:srgbClr val="FFC000"/>
                </a:solidFill>
                <a:latin typeface="黑体" pitchFamily="49" charset="-122"/>
                <a:ea typeface="黑体" pitchFamily="49" charset="-122"/>
              </a:rPr>
              <a:t>利用</a:t>
            </a:r>
            <a:r>
              <a:rPr kumimoji="1" lang="zh-CN" altLang="en-US" sz="2800" b="1">
                <a:solidFill>
                  <a:srgbClr val="FFC000"/>
                </a:solidFill>
                <a:latin typeface="Verdana" pitchFamily="34" charset="0"/>
                <a:ea typeface="黑体" pitchFamily="49" charset="-122"/>
              </a:rPr>
              <a:t>安培环路定理求解静磁场分布</a:t>
            </a:r>
          </a:p>
        </p:txBody>
      </p:sp>
      <p:sp>
        <p:nvSpPr>
          <p:cNvPr id="380931" name="Text Box 3"/>
          <p:cNvSpPr txBox="1">
            <a:spLocks noChangeArrowheads="1"/>
          </p:cNvSpPr>
          <p:nvPr/>
        </p:nvSpPr>
        <p:spPr bwMode="auto">
          <a:xfrm>
            <a:off x="276225" y="1138238"/>
            <a:ext cx="8650288"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当电流呈轴对称分布时，可利用安培环路定理求解空间磁场分布。</a:t>
            </a:r>
            <a:r>
              <a:rPr kumimoji="1" lang="zh-CN" altLang="en-US" sz="2000" b="1">
                <a:solidFill>
                  <a:srgbClr val="002060"/>
                </a:solidFill>
                <a:latin typeface="黑体" pitchFamily="49" charset="-122"/>
                <a:ea typeface="黑体" pitchFamily="49" charset="-122"/>
              </a:rPr>
              <a:t> </a:t>
            </a:r>
          </a:p>
        </p:txBody>
      </p:sp>
      <p:graphicFrame>
        <p:nvGraphicFramePr>
          <p:cNvPr id="380932" name="Object 4"/>
          <p:cNvGraphicFramePr>
            <a:graphicFrameLocks noChangeAspect="1"/>
          </p:cNvGraphicFramePr>
          <p:nvPr/>
        </p:nvGraphicFramePr>
        <p:xfrm>
          <a:off x="2817813" y="1592263"/>
          <a:ext cx="2182812" cy="668337"/>
        </p:xfrm>
        <a:graphic>
          <a:graphicData uri="http://schemas.openxmlformats.org/presentationml/2006/ole">
            <p:oleObj spid="_x0000_s48130" name="Equation" r:id="rId3" imgW="990360" imgH="304560" progId="Equation.DSMT4">
              <p:embed/>
            </p:oleObj>
          </a:graphicData>
        </a:graphic>
      </p:graphicFrame>
      <p:grpSp>
        <p:nvGrpSpPr>
          <p:cNvPr id="2" name="Group 5"/>
          <p:cNvGrpSpPr>
            <a:grpSpLocks/>
          </p:cNvGrpSpPr>
          <p:nvPr/>
        </p:nvGrpSpPr>
        <p:grpSpPr bwMode="auto">
          <a:xfrm>
            <a:off x="371475" y="2295525"/>
            <a:ext cx="8458200" cy="708025"/>
            <a:chOff x="447" y="1326"/>
            <a:chExt cx="5328" cy="446"/>
          </a:xfrm>
        </p:grpSpPr>
        <p:sp>
          <p:nvSpPr>
            <p:cNvPr id="48145" name="Text Box 6"/>
            <p:cNvSpPr txBox="1">
              <a:spLocks noChangeArrowheads="1"/>
            </p:cNvSpPr>
            <p:nvPr/>
          </p:nvSpPr>
          <p:spPr bwMode="auto">
            <a:xfrm>
              <a:off x="447" y="1326"/>
              <a:ext cx="5328" cy="446"/>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    若存在一闭合路径</a:t>
              </a:r>
              <a:r>
                <a:rPr kumimoji="1" lang="en-US" altLang="zh-CN" sz="2000" b="1" dirty="0">
                  <a:solidFill>
                    <a:srgbClr val="002060"/>
                  </a:solidFill>
                  <a:latin typeface="幼圆" pitchFamily="49" charset="-122"/>
                  <a:ea typeface="幼圆" pitchFamily="49" charset="-122"/>
                </a:rPr>
                <a:t>C</a:t>
              </a:r>
              <a:r>
                <a:rPr kumimoji="1" lang="zh-CN" altLang="en-US" sz="2000" b="1" dirty="0">
                  <a:solidFill>
                    <a:srgbClr val="002060"/>
                  </a:solidFill>
                  <a:latin typeface="幼圆" pitchFamily="49" charset="-122"/>
                  <a:ea typeface="幼圆" pitchFamily="49" charset="-122"/>
                </a:rPr>
                <a:t>，使得在其上        整段或分段为</a:t>
              </a:r>
              <a:r>
                <a:rPr kumimoji="1" lang="zh-CN" altLang="en-US" sz="2000" b="1" dirty="0">
                  <a:solidFill>
                    <a:srgbClr val="FF0000"/>
                  </a:solidFill>
                  <a:latin typeface="幼圆" pitchFamily="49" charset="-122"/>
                  <a:ea typeface="幼圆" pitchFamily="49" charset="-122"/>
                </a:rPr>
                <a:t>定值</a:t>
              </a:r>
              <a:r>
                <a:rPr kumimoji="1" lang="zh-CN" altLang="en-US" sz="2000" b="1" dirty="0">
                  <a:solidFill>
                    <a:srgbClr val="002060"/>
                  </a:solidFill>
                  <a:latin typeface="幼圆" pitchFamily="49" charset="-122"/>
                  <a:ea typeface="幼圆" pitchFamily="49" charset="-122"/>
                </a:rPr>
                <a:t>，则可以用安培环路定律求解。</a:t>
              </a:r>
              <a:r>
                <a:rPr kumimoji="1" lang="zh-CN" altLang="en-US" sz="2000" b="1" dirty="0">
                  <a:solidFill>
                    <a:srgbClr val="002060"/>
                  </a:solidFill>
                  <a:latin typeface="黑体" pitchFamily="49" charset="-122"/>
                  <a:ea typeface="黑体" pitchFamily="49" charset="-122"/>
                </a:rPr>
                <a:t> </a:t>
              </a:r>
            </a:p>
          </p:txBody>
        </p:sp>
        <p:graphicFrame>
          <p:nvGraphicFramePr>
            <p:cNvPr id="48136" name="Object 7"/>
            <p:cNvGraphicFramePr>
              <a:graphicFrameLocks noChangeAspect="1"/>
            </p:cNvGraphicFramePr>
            <p:nvPr/>
          </p:nvGraphicFramePr>
          <p:xfrm>
            <a:off x="3203" y="1341"/>
            <a:ext cx="599" cy="281"/>
          </p:xfrm>
          <a:graphic>
            <a:graphicData uri="http://schemas.openxmlformats.org/presentationml/2006/ole">
              <p:oleObj spid="_x0000_s48136" name="Equation" r:id="rId4" imgW="431640" imgH="203040" progId="Equation.DSMT4">
                <p:embed/>
              </p:oleObj>
            </a:graphicData>
          </a:graphic>
        </p:graphicFrame>
      </p:grpSp>
      <p:sp>
        <p:nvSpPr>
          <p:cNvPr id="380936" name="Text Box 8"/>
          <p:cNvSpPr txBox="1">
            <a:spLocks noChangeArrowheads="1"/>
          </p:cNvSpPr>
          <p:nvPr/>
        </p:nvSpPr>
        <p:spPr bwMode="auto">
          <a:xfrm>
            <a:off x="677863" y="3006725"/>
            <a:ext cx="7993062"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zh-CN" altLang="en-US" sz="2000" b="1" dirty="0">
                <a:solidFill>
                  <a:srgbClr val="002060"/>
                </a:solidFill>
                <a:latin typeface="华文琥珀"/>
                <a:ea typeface="华文琥珀"/>
                <a:cs typeface="华文琥珀"/>
              </a:rPr>
              <a:t>例</a:t>
            </a:r>
            <a:r>
              <a:rPr kumimoji="1" lang="en-US" altLang="zh-CN" sz="2000" b="1" dirty="0">
                <a:solidFill>
                  <a:srgbClr val="002060"/>
                </a:solidFill>
                <a:latin typeface="华文琥珀"/>
                <a:ea typeface="华文琥珀"/>
                <a:cs typeface="华文琥珀"/>
              </a:rPr>
              <a:t>1 </a:t>
            </a:r>
            <a:r>
              <a:rPr kumimoji="1" lang="zh-CN" altLang="en-US" sz="2000" b="1" dirty="0">
                <a:solidFill>
                  <a:srgbClr val="002060"/>
                </a:solidFill>
                <a:latin typeface="华文琥珀"/>
                <a:ea typeface="华文琥珀"/>
                <a:cs typeface="华文琥珀"/>
              </a:rPr>
              <a:t>：</a:t>
            </a:r>
            <a:r>
              <a:rPr kumimoji="1" lang="zh-CN" altLang="en-US" sz="2000" b="1" dirty="0">
                <a:solidFill>
                  <a:srgbClr val="002060"/>
                </a:solidFill>
                <a:latin typeface="Arial" charset="0"/>
                <a:ea typeface="幼圆" pitchFamily="49" charset="-122"/>
              </a:rPr>
              <a:t>求面电流密度为                   的无限大电流薄板产生的       。</a:t>
            </a:r>
          </a:p>
        </p:txBody>
      </p:sp>
      <p:graphicFrame>
        <p:nvGraphicFramePr>
          <p:cNvPr id="380937" name="Object 9"/>
          <p:cNvGraphicFramePr>
            <a:graphicFrameLocks noChangeAspect="1"/>
          </p:cNvGraphicFramePr>
          <p:nvPr/>
        </p:nvGraphicFramePr>
        <p:xfrm>
          <a:off x="3317875" y="2973388"/>
          <a:ext cx="1295400" cy="538162"/>
        </p:xfrm>
        <a:graphic>
          <a:graphicData uri="http://schemas.openxmlformats.org/presentationml/2006/ole">
            <p:oleObj spid="_x0000_s48131" name="Equation" r:id="rId5" imgW="660240" imgH="253800" progId="Equation.DSMT4">
              <p:embed/>
            </p:oleObj>
          </a:graphicData>
        </a:graphic>
      </p:graphicFrame>
      <p:graphicFrame>
        <p:nvGraphicFramePr>
          <p:cNvPr id="380938" name="Object 10"/>
          <p:cNvGraphicFramePr>
            <a:graphicFrameLocks noChangeAspect="1"/>
          </p:cNvGraphicFramePr>
          <p:nvPr/>
        </p:nvGraphicFramePr>
        <p:xfrm>
          <a:off x="7510942" y="3066127"/>
          <a:ext cx="306388" cy="382587"/>
        </p:xfrm>
        <a:graphic>
          <a:graphicData uri="http://schemas.openxmlformats.org/presentationml/2006/ole">
            <p:oleObj spid="_x0000_s48132" name="公式" r:id="rId6" imgW="152280" imgH="190440" progId="Equation.3">
              <p:embed/>
            </p:oleObj>
          </a:graphicData>
        </a:graphic>
      </p:graphicFrame>
      <p:sp>
        <p:nvSpPr>
          <p:cNvPr id="380939" name="Text Box 11"/>
          <p:cNvSpPr txBox="1">
            <a:spLocks noChangeArrowheads="1"/>
          </p:cNvSpPr>
          <p:nvPr/>
        </p:nvSpPr>
        <p:spPr bwMode="auto">
          <a:xfrm>
            <a:off x="50800" y="3438525"/>
            <a:ext cx="6019800" cy="707886"/>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幼圆" pitchFamily="49" charset="-122"/>
                <a:ea typeface="幼圆" pitchFamily="49" charset="-122"/>
              </a:rPr>
              <a:t>解</a:t>
            </a:r>
            <a:r>
              <a:rPr kumimoji="1" lang="zh-CN" altLang="en-US" sz="2000" b="1" dirty="0">
                <a:solidFill>
                  <a:srgbClr val="002060"/>
                </a:solidFill>
                <a:latin typeface="幼圆" pitchFamily="49" charset="-122"/>
                <a:ea typeface="幼圆" pitchFamily="49" charset="-122"/>
              </a:rPr>
              <a:t>：分析场的</a:t>
            </a:r>
            <a:r>
              <a:rPr kumimoji="1" lang="zh-CN" altLang="en-US" sz="2000" b="1" dirty="0" smtClean="0">
                <a:solidFill>
                  <a:srgbClr val="002060"/>
                </a:solidFill>
                <a:latin typeface="幼圆" pitchFamily="49" charset="-122"/>
                <a:ea typeface="幼圆" pitchFamily="49" charset="-122"/>
              </a:rPr>
              <a:t>分布（电流元产生的磁场在</a:t>
            </a:r>
            <a:r>
              <a:rPr kumimoji="1" lang="en-US" altLang="zh-CN" sz="2000" b="1" dirty="0" smtClean="0">
                <a:solidFill>
                  <a:srgbClr val="002060"/>
                </a:solidFill>
                <a:latin typeface="幼圆" pitchFamily="49" charset="-122"/>
                <a:ea typeface="幼圆" pitchFamily="49" charset="-122"/>
              </a:rPr>
              <a:t>x</a:t>
            </a:r>
            <a:r>
              <a:rPr kumimoji="1" lang="zh-CN" altLang="en-US" sz="2000" b="1" dirty="0" smtClean="0">
                <a:solidFill>
                  <a:srgbClr val="002060"/>
                </a:solidFill>
                <a:latin typeface="幼圆" pitchFamily="49" charset="-122"/>
                <a:ea typeface="幼圆" pitchFamily="49" charset="-122"/>
              </a:rPr>
              <a:t>方向相互抵消），</a:t>
            </a:r>
            <a:r>
              <a:rPr kumimoji="1" lang="zh-CN" altLang="en-US" sz="2000" b="1" dirty="0">
                <a:solidFill>
                  <a:srgbClr val="002060"/>
                </a:solidFill>
                <a:latin typeface="幼圆" pitchFamily="49" charset="-122"/>
                <a:ea typeface="幼圆" pitchFamily="49" charset="-122"/>
              </a:rPr>
              <a:t>取安培环路如图  </a:t>
            </a:r>
          </a:p>
        </p:txBody>
      </p:sp>
      <p:grpSp>
        <p:nvGrpSpPr>
          <p:cNvPr id="3" name="Group 12"/>
          <p:cNvGrpSpPr>
            <a:grpSpLocks/>
          </p:cNvGrpSpPr>
          <p:nvPr/>
        </p:nvGrpSpPr>
        <p:grpSpPr bwMode="auto">
          <a:xfrm>
            <a:off x="1158875" y="4713288"/>
            <a:ext cx="4897438" cy="482600"/>
            <a:chOff x="-182" y="2379"/>
            <a:chExt cx="3085" cy="304"/>
          </a:xfrm>
        </p:grpSpPr>
        <p:sp>
          <p:nvSpPr>
            <p:cNvPr id="48144" name="Text Box 13"/>
            <p:cNvSpPr txBox="1">
              <a:spLocks noChangeArrowheads="1"/>
            </p:cNvSpPr>
            <p:nvPr/>
          </p:nvSpPr>
          <p:spPr bwMode="auto">
            <a:xfrm>
              <a:off x="-182" y="2379"/>
              <a:ext cx="3085"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根据对称性，有            ，故  </a:t>
              </a:r>
            </a:p>
          </p:txBody>
        </p:sp>
        <p:graphicFrame>
          <p:nvGraphicFramePr>
            <p:cNvPr id="48135" name="Object 14"/>
            <p:cNvGraphicFramePr>
              <a:graphicFrameLocks noChangeAspect="1"/>
            </p:cNvGraphicFramePr>
            <p:nvPr/>
          </p:nvGraphicFramePr>
          <p:xfrm>
            <a:off x="1068" y="2395"/>
            <a:ext cx="869" cy="288"/>
          </p:xfrm>
          <a:graphic>
            <a:graphicData uri="http://schemas.openxmlformats.org/presentationml/2006/ole">
              <p:oleObj spid="_x0000_s48135" name="Equation" r:id="rId7" imgW="749160" imgH="228600" progId="Equation.DSMT4">
                <p:embed/>
              </p:oleObj>
            </a:graphicData>
          </a:graphic>
        </p:graphicFrame>
      </p:grpSp>
      <p:graphicFrame>
        <p:nvGraphicFramePr>
          <p:cNvPr id="380943" name="Object 15"/>
          <p:cNvGraphicFramePr>
            <a:graphicFrameLocks noChangeAspect="1"/>
          </p:cNvGraphicFramePr>
          <p:nvPr/>
        </p:nvGraphicFramePr>
        <p:xfrm>
          <a:off x="2466975" y="5156200"/>
          <a:ext cx="2282825" cy="1295400"/>
        </p:xfrm>
        <a:graphic>
          <a:graphicData uri="http://schemas.openxmlformats.org/presentationml/2006/ole">
            <p:oleObj spid="_x0000_s48133" name="Equation" r:id="rId8" imgW="1396800" imgH="838080" progId="Equation.DSMT4">
              <p:embed/>
            </p:oleObj>
          </a:graphicData>
        </a:graphic>
      </p:graphicFrame>
      <p:graphicFrame>
        <p:nvGraphicFramePr>
          <p:cNvPr id="380949" name="Object 21"/>
          <p:cNvGraphicFramePr>
            <a:graphicFrameLocks noChangeAspect="1"/>
          </p:cNvGraphicFramePr>
          <p:nvPr/>
        </p:nvGraphicFramePr>
        <p:xfrm>
          <a:off x="1682750" y="4110038"/>
          <a:ext cx="3260725" cy="627062"/>
        </p:xfrm>
        <a:graphic>
          <a:graphicData uri="http://schemas.openxmlformats.org/presentationml/2006/ole">
            <p:oleObj spid="_x0000_s48134" name="公式" r:id="rId9" imgW="1739880" imgH="317160" progId="Equation.3">
              <p:embed/>
            </p:oleObj>
          </a:graphicData>
        </a:graphic>
      </p:graphicFrame>
      <p:pic>
        <p:nvPicPr>
          <p:cNvPr id="48143" name="Picture 22"/>
          <p:cNvPicPr>
            <a:picLocks noChangeAspect="1" noChangeArrowheads="1"/>
          </p:cNvPicPr>
          <p:nvPr/>
        </p:nvPicPr>
        <p:blipFill>
          <a:blip r:embed="rId10"/>
          <a:srcRect/>
          <a:stretch>
            <a:fillRect/>
          </a:stretch>
        </p:blipFill>
        <p:spPr bwMode="auto">
          <a:xfrm>
            <a:off x="6184901" y="3597275"/>
            <a:ext cx="2158999" cy="28114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9"/>
                                        </p:tgtEl>
                                        <p:attrNameLst>
                                          <p:attrName>style.visibility</p:attrName>
                                        </p:attrNameLst>
                                      </p:cBhvr>
                                      <p:to>
                                        <p:strVal val="visible"/>
                                      </p:to>
                                    </p:set>
                                    <p:animEffect transition="in" filter="blinds(horizontal)">
                                      <p:cBhvr>
                                        <p:cTn id="7" dur="500"/>
                                        <p:tgtEl>
                                          <p:spTgt spid="380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0949"/>
                                        </p:tgtEl>
                                        <p:attrNameLst>
                                          <p:attrName>style.visibility</p:attrName>
                                        </p:attrNameLst>
                                      </p:cBhvr>
                                      <p:to>
                                        <p:strVal val="visible"/>
                                      </p:to>
                                    </p:set>
                                    <p:animEffect transition="in" filter="blinds(horizontal)">
                                      <p:cBhvr>
                                        <p:cTn id="12" dur="500"/>
                                        <p:tgtEl>
                                          <p:spTgt spid="3809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0943"/>
                                        </p:tgtEl>
                                        <p:attrNameLst>
                                          <p:attrName>style.visibility</p:attrName>
                                        </p:attrNameLst>
                                      </p:cBhvr>
                                      <p:to>
                                        <p:strVal val="visible"/>
                                      </p:to>
                                    </p:set>
                                    <p:animEffect transition="in" filter="blinds(horizontal)">
                                      <p:cBhvr>
                                        <p:cTn id="22" dur="500"/>
                                        <p:tgtEl>
                                          <p:spTgt spid="380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hoverImg" descr="http://img0.imgtn.bdimg.com/it/u=1501404048,692962314&amp;fm=23&amp;gp=0.jpg">
            <a:hlinkClick r:id="rId2"/>
          </p:cNvPr>
          <p:cNvPicPr>
            <a:picLocks noChangeAspect="1" noChangeArrowheads="1"/>
          </p:cNvPicPr>
          <p:nvPr/>
        </p:nvPicPr>
        <p:blipFill>
          <a:blip r:embed="rId3"/>
          <a:srcRect/>
          <a:stretch>
            <a:fillRect/>
          </a:stretch>
        </p:blipFill>
        <p:spPr bwMode="auto">
          <a:xfrm>
            <a:off x="4541130" y="1392865"/>
            <a:ext cx="3978634" cy="2466753"/>
          </a:xfrm>
          <a:prstGeom prst="rect">
            <a:avLst/>
          </a:prstGeom>
          <a:noFill/>
        </p:spPr>
      </p:pic>
      <p:pic>
        <p:nvPicPr>
          <p:cNvPr id="106497" name="img_3236139987,2555987141" descr="http://img4.imgtn.bdimg.com/it/u=3236139987,2555987141&amp;fm=21&amp;gp=0.jpg">
            <a:hlinkClick r:id="rId4"/>
          </p:cNvPr>
          <p:cNvPicPr>
            <a:picLocks noChangeAspect="1" noChangeArrowheads="1"/>
          </p:cNvPicPr>
          <p:nvPr/>
        </p:nvPicPr>
        <p:blipFill>
          <a:blip r:embed="rId5"/>
          <a:srcRect/>
          <a:stretch>
            <a:fillRect/>
          </a:stretch>
        </p:blipFill>
        <p:spPr bwMode="auto">
          <a:xfrm>
            <a:off x="350874" y="1375809"/>
            <a:ext cx="3806458" cy="2477576"/>
          </a:xfrm>
          <a:prstGeom prst="rect">
            <a:avLst/>
          </a:prstGeom>
          <a:noFill/>
        </p:spPr>
      </p:pic>
      <p:sp>
        <p:nvSpPr>
          <p:cNvPr id="1064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347379" y="467841"/>
            <a:ext cx="1832553" cy="584775"/>
          </a:xfrm>
          <a:prstGeom prst="rect">
            <a:avLst/>
          </a:prstGeom>
        </p:spPr>
        <p:txBody>
          <a:bodyPr wrap="none">
            <a:spAutoFit/>
          </a:bodyPr>
          <a:lstStyle/>
          <a:p>
            <a:r>
              <a:rPr kumimoji="1" lang="zh-CN" altLang="en-US" b="1" dirty="0" smtClean="0">
                <a:solidFill>
                  <a:srgbClr val="0070C0"/>
                </a:solidFill>
                <a:latin typeface="Arial" charset="0"/>
                <a:ea typeface="幼圆" pitchFamily="49" charset="-122"/>
              </a:rPr>
              <a:t>同轴电缆</a:t>
            </a:r>
            <a:endParaRPr lang="zh-CN" alt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0" y="625475"/>
            <a:ext cx="8196263"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dirty="0">
                <a:solidFill>
                  <a:srgbClr val="0070C0"/>
                </a:solidFill>
                <a:latin typeface="隶书" pitchFamily="49" charset="-122"/>
                <a:ea typeface="隶书" pitchFamily="49" charset="-122"/>
              </a:rPr>
              <a:t>    </a:t>
            </a:r>
            <a:r>
              <a:rPr kumimoji="1" lang="zh-CN" altLang="en-US" sz="2000" b="1" dirty="0">
                <a:solidFill>
                  <a:srgbClr val="0070C0"/>
                </a:solidFill>
                <a:latin typeface="Arial" charset="0"/>
                <a:ea typeface="幼圆" pitchFamily="49" charset="-122"/>
              </a:rPr>
              <a:t>例</a:t>
            </a:r>
            <a:r>
              <a:rPr kumimoji="1" lang="en-US" altLang="zh-CN" sz="2000" b="1" dirty="0">
                <a:solidFill>
                  <a:srgbClr val="0070C0"/>
                </a:solidFill>
                <a:latin typeface="Arial" charset="0"/>
                <a:ea typeface="幼圆" pitchFamily="49" charset="-122"/>
              </a:rPr>
              <a:t>2</a:t>
            </a:r>
            <a:r>
              <a:rPr kumimoji="1" lang="zh-CN" altLang="en-US" sz="2000" b="1" dirty="0">
                <a:solidFill>
                  <a:srgbClr val="0070C0"/>
                </a:solidFill>
                <a:latin typeface="Arial" charset="0"/>
                <a:ea typeface="幼圆" pitchFamily="49" charset="-122"/>
              </a:rPr>
              <a:t>：求载流为 </a:t>
            </a:r>
            <a:r>
              <a:rPr kumimoji="1" lang="en-US" altLang="zh-CN" sz="2000" b="1" dirty="0">
                <a:solidFill>
                  <a:srgbClr val="0070C0"/>
                </a:solidFill>
                <a:ea typeface="幼圆" pitchFamily="49" charset="-122"/>
              </a:rPr>
              <a:t>I </a:t>
            </a:r>
            <a:r>
              <a:rPr kumimoji="1" lang="zh-CN" altLang="en-US" sz="2000" b="1" dirty="0">
                <a:solidFill>
                  <a:srgbClr val="0070C0"/>
                </a:solidFill>
                <a:latin typeface="Arial" charset="0"/>
                <a:ea typeface="幼圆" pitchFamily="49" charset="-122"/>
              </a:rPr>
              <a:t>的无限长同轴电缆产生的磁感应强度。</a:t>
            </a:r>
          </a:p>
        </p:txBody>
      </p:sp>
      <p:grpSp>
        <p:nvGrpSpPr>
          <p:cNvPr id="2" name="Group 3"/>
          <p:cNvGrpSpPr>
            <a:grpSpLocks/>
          </p:cNvGrpSpPr>
          <p:nvPr/>
        </p:nvGrpSpPr>
        <p:grpSpPr bwMode="auto">
          <a:xfrm>
            <a:off x="928688" y="1125538"/>
            <a:ext cx="4968875" cy="534987"/>
            <a:chOff x="249" y="696"/>
            <a:chExt cx="3130" cy="337"/>
          </a:xfrm>
        </p:grpSpPr>
        <p:sp>
          <p:nvSpPr>
            <p:cNvPr id="49183" name="Text Box 4"/>
            <p:cNvSpPr txBox="1">
              <a:spLocks noChangeArrowheads="1"/>
            </p:cNvSpPr>
            <p:nvPr/>
          </p:nvSpPr>
          <p:spPr bwMode="auto">
            <a:xfrm>
              <a:off x="249" y="709"/>
              <a:ext cx="3130" cy="252"/>
            </a:xfrm>
            <a:prstGeom prst="rect">
              <a:avLst/>
            </a:prstGeom>
            <a:noFill/>
            <a:ln w="9525">
              <a:noFill/>
              <a:miter lim="800000"/>
              <a:headEnd/>
              <a:tailEnd/>
            </a:ln>
          </p:spPr>
          <p:txBody>
            <a:bodyPr>
              <a:spAutoFit/>
            </a:bodyPr>
            <a:lstStyle/>
            <a:p>
              <a:pPr>
                <a:spcBef>
                  <a:spcPct val="50000"/>
                </a:spcBef>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解：选用圆柱坐标系，则</a:t>
              </a:r>
            </a:p>
          </p:txBody>
        </p:sp>
        <p:graphicFrame>
          <p:nvGraphicFramePr>
            <p:cNvPr id="49162" name="Object 5"/>
            <p:cNvGraphicFramePr>
              <a:graphicFrameLocks noChangeAspect="1"/>
            </p:cNvGraphicFramePr>
            <p:nvPr/>
          </p:nvGraphicFramePr>
          <p:xfrm>
            <a:off x="2333" y="696"/>
            <a:ext cx="1043" cy="337"/>
          </p:xfrm>
          <a:graphic>
            <a:graphicData uri="http://schemas.openxmlformats.org/presentationml/2006/ole">
              <p:oleObj spid="_x0000_s49162" name="Equation" r:id="rId3" imgW="723600" imgH="266400" progId="Equation.DSMT4">
                <p:embed/>
              </p:oleObj>
            </a:graphicData>
          </a:graphic>
        </p:graphicFrame>
      </p:grpSp>
      <p:sp>
        <p:nvSpPr>
          <p:cNvPr id="381958" name="Text Box 6"/>
          <p:cNvSpPr txBox="1">
            <a:spLocks noChangeArrowheads="1"/>
          </p:cNvSpPr>
          <p:nvPr/>
        </p:nvSpPr>
        <p:spPr bwMode="auto">
          <a:xfrm>
            <a:off x="4448175" y="3630723"/>
            <a:ext cx="4332288" cy="4000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应用安培环路定理，得</a:t>
            </a:r>
          </a:p>
        </p:txBody>
      </p:sp>
      <p:graphicFrame>
        <p:nvGraphicFramePr>
          <p:cNvPr id="381959" name="Object 7"/>
          <p:cNvGraphicFramePr>
            <a:graphicFrameLocks noChangeAspect="1"/>
          </p:cNvGraphicFramePr>
          <p:nvPr/>
        </p:nvGraphicFramePr>
        <p:xfrm>
          <a:off x="5172075" y="4043363"/>
          <a:ext cx="2259013" cy="898525"/>
        </p:xfrm>
        <a:graphic>
          <a:graphicData uri="http://schemas.openxmlformats.org/presentationml/2006/ole">
            <p:oleObj spid="_x0000_s49154" name="Equation" r:id="rId4" imgW="1079280" imgH="419040" progId="Equation.DSMT4">
              <p:embed/>
            </p:oleObj>
          </a:graphicData>
        </a:graphic>
      </p:graphicFrame>
      <p:graphicFrame>
        <p:nvGraphicFramePr>
          <p:cNvPr id="381960" name="Object 8"/>
          <p:cNvGraphicFramePr>
            <a:graphicFrameLocks noChangeAspect="1"/>
          </p:cNvGraphicFramePr>
          <p:nvPr/>
        </p:nvGraphicFramePr>
        <p:xfrm>
          <a:off x="1763713" y="1668463"/>
          <a:ext cx="1682750" cy="403225"/>
        </p:xfrm>
        <a:graphic>
          <a:graphicData uri="http://schemas.openxmlformats.org/presentationml/2006/ole">
            <p:oleObj spid="_x0000_s49155" name="Equation" r:id="rId5" imgW="914400" imgH="203040" progId="Equation.DSMT4">
              <p:embed/>
            </p:oleObj>
          </a:graphicData>
        </a:graphic>
      </p:graphicFrame>
      <p:graphicFrame>
        <p:nvGraphicFramePr>
          <p:cNvPr id="381961" name="Object 9"/>
          <p:cNvGraphicFramePr>
            <a:graphicFrameLocks noChangeAspect="1"/>
          </p:cNvGraphicFramePr>
          <p:nvPr/>
        </p:nvGraphicFramePr>
        <p:xfrm>
          <a:off x="4498975" y="2625725"/>
          <a:ext cx="2881313" cy="839788"/>
        </p:xfrm>
        <a:graphic>
          <a:graphicData uri="http://schemas.openxmlformats.org/presentationml/2006/ole">
            <p:oleObj spid="_x0000_s49156" name="Equation" r:id="rId6" imgW="1307880" imgH="419040" progId="Equation.DSMT4">
              <p:embed/>
            </p:oleObj>
          </a:graphicData>
        </a:graphic>
      </p:graphicFrame>
      <p:grpSp>
        <p:nvGrpSpPr>
          <p:cNvPr id="49166" name="Group 45"/>
          <p:cNvGrpSpPr>
            <a:grpSpLocks/>
          </p:cNvGrpSpPr>
          <p:nvPr/>
        </p:nvGrpSpPr>
        <p:grpSpPr bwMode="auto">
          <a:xfrm>
            <a:off x="1671638" y="2119313"/>
            <a:ext cx="4953000" cy="468312"/>
            <a:chOff x="1053" y="1335"/>
            <a:chExt cx="3120" cy="295"/>
          </a:xfrm>
        </p:grpSpPr>
        <p:sp>
          <p:nvSpPr>
            <p:cNvPr id="49182" name="Text Box 11"/>
            <p:cNvSpPr txBox="1">
              <a:spLocks noChangeArrowheads="1"/>
            </p:cNvSpPr>
            <p:nvPr/>
          </p:nvSpPr>
          <p:spPr bwMode="auto">
            <a:xfrm>
              <a:off x="1053" y="1335"/>
              <a:ext cx="3120"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取安培环路         </a:t>
              </a:r>
              <a:r>
                <a:rPr kumimoji="1" lang="zh-CN" altLang="en-US" sz="2000" b="1" dirty="0" smtClean="0">
                  <a:solidFill>
                    <a:srgbClr val="002060"/>
                  </a:solidFill>
                  <a:latin typeface="幼圆" pitchFamily="49" charset="-122"/>
                  <a:ea typeface="幼圆" pitchFamily="49" charset="-122"/>
                </a:rPr>
                <a:t>，穿过的</a:t>
              </a:r>
              <a:r>
                <a:rPr kumimoji="1" lang="zh-CN" altLang="en-US" sz="2000" b="1" dirty="0">
                  <a:solidFill>
                    <a:srgbClr val="002060"/>
                  </a:solidFill>
                  <a:latin typeface="幼圆" pitchFamily="49" charset="-122"/>
                  <a:ea typeface="幼圆" pitchFamily="49" charset="-122"/>
                </a:rPr>
                <a:t>电流为</a:t>
              </a:r>
            </a:p>
          </p:txBody>
        </p:sp>
        <p:graphicFrame>
          <p:nvGraphicFramePr>
            <p:cNvPr id="49161" name="Object 12"/>
            <p:cNvGraphicFramePr>
              <a:graphicFrameLocks noChangeAspect="1"/>
            </p:cNvGraphicFramePr>
            <p:nvPr/>
          </p:nvGraphicFramePr>
          <p:xfrm>
            <a:off x="1996" y="1373"/>
            <a:ext cx="566" cy="257"/>
          </p:xfrm>
          <a:graphic>
            <a:graphicData uri="http://schemas.openxmlformats.org/presentationml/2006/ole">
              <p:oleObj spid="_x0000_s49161" name="Equation" r:id="rId7" imgW="482400" imgH="203040" progId="Equation.DSMT4">
                <p:embed/>
              </p:oleObj>
            </a:graphicData>
          </a:graphic>
        </p:graphicFrame>
      </p:grpSp>
      <p:grpSp>
        <p:nvGrpSpPr>
          <p:cNvPr id="4" name="Group 13"/>
          <p:cNvGrpSpPr>
            <a:grpSpLocks/>
          </p:cNvGrpSpPr>
          <p:nvPr/>
        </p:nvGrpSpPr>
        <p:grpSpPr bwMode="auto">
          <a:xfrm>
            <a:off x="4845050" y="5095875"/>
            <a:ext cx="2614613" cy="804863"/>
            <a:chOff x="2699" y="3339"/>
            <a:chExt cx="1633" cy="552"/>
          </a:xfrm>
        </p:grpSpPr>
        <p:graphicFrame>
          <p:nvGraphicFramePr>
            <p:cNvPr id="49160" name="Object 14"/>
            <p:cNvGraphicFramePr>
              <a:graphicFrameLocks noChangeAspect="1"/>
            </p:cNvGraphicFramePr>
            <p:nvPr/>
          </p:nvGraphicFramePr>
          <p:xfrm>
            <a:off x="3198" y="3339"/>
            <a:ext cx="1134" cy="552"/>
          </p:xfrm>
          <a:graphic>
            <a:graphicData uri="http://schemas.openxmlformats.org/presentationml/2006/ole">
              <p:oleObj spid="_x0000_s49160" name="Equation" r:id="rId8" imgW="876240" imgH="393480" progId="Equation.DSMT4">
                <p:embed/>
              </p:oleObj>
            </a:graphicData>
          </a:graphic>
        </p:graphicFrame>
        <p:sp>
          <p:nvSpPr>
            <p:cNvPr id="49181" name="AutoShape 15"/>
            <p:cNvSpPr>
              <a:spLocks noChangeArrowheads="1"/>
            </p:cNvSpPr>
            <p:nvPr/>
          </p:nvSpPr>
          <p:spPr bwMode="auto">
            <a:xfrm>
              <a:off x="2699" y="3521"/>
              <a:ext cx="408" cy="136"/>
            </a:xfrm>
            <a:prstGeom prst="rightArrow">
              <a:avLst>
                <a:gd name="adj1" fmla="val 50000"/>
                <a:gd name="adj2" fmla="val 75000"/>
              </a:avLst>
            </a:prstGeom>
            <a:solidFill>
              <a:srgbClr val="FFCC99"/>
            </a:solidFill>
            <a:ln w="222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5" name="Group 67"/>
          <p:cNvGrpSpPr>
            <a:grpSpLocks/>
          </p:cNvGrpSpPr>
          <p:nvPr/>
        </p:nvGrpSpPr>
        <p:grpSpPr bwMode="auto">
          <a:xfrm>
            <a:off x="441325" y="3103563"/>
            <a:ext cx="3455988" cy="2736850"/>
            <a:chOff x="204" y="1933"/>
            <a:chExt cx="2177" cy="1724"/>
          </a:xfrm>
        </p:grpSpPr>
        <p:sp>
          <p:nvSpPr>
            <p:cNvPr id="49169" name="Rectangle 35"/>
            <p:cNvSpPr>
              <a:spLocks noChangeArrowheads="1"/>
            </p:cNvSpPr>
            <p:nvPr/>
          </p:nvSpPr>
          <p:spPr bwMode="auto">
            <a:xfrm>
              <a:off x="204" y="1933"/>
              <a:ext cx="2177" cy="172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49170" name="Oval 39"/>
            <p:cNvSpPr>
              <a:spLocks noChangeArrowheads="1"/>
            </p:cNvSpPr>
            <p:nvPr/>
          </p:nvSpPr>
          <p:spPr bwMode="auto">
            <a:xfrm>
              <a:off x="456" y="2286"/>
              <a:ext cx="1083" cy="982"/>
            </a:xfrm>
            <a:prstGeom prst="ellipse">
              <a:avLst/>
            </a:prstGeom>
            <a:noFill/>
            <a:ln w="9525">
              <a:solidFill>
                <a:srgbClr val="969696"/>
              </a:solidFill>
              <a:round/>
              <a:headEnd/>
              <a:tailEnd/>
            </a:ln>
            <a:scene3d>
              <a:camera prst="legacyPerspectiveTopRight">
                <a:rot lat="21299970" lon="1500000" rev="0"/>
              </a:camera>
              <a:lightRig rig="legacyFlat4" dir="b"/>
            </a:scene3d>
            <a:sp3d extrusionH="2259000" prstMaterial="legacyPlastic">
              <a:bevelT w="13500" h="13500" prst="angle"/>
              <a:bevelB w="13500" h="13500" prst="angle"/>
              <a:extrusionClr>
                <a:srgbClr val="969696"/>
              </a:extrusionClr>
            </a:sp3d>
          </p:spPr>
          <p:txBody>
            <a:bodyPr anchor="ctr">
              <a:spAutoFit/>
              <a:flatTx/>
            </a:bodyPr>
            <a:lstStyle/>
            <a:p>
              <a:endParaRPr lang="zh-CN" altLang="en-US">
                <a:ea typeface="黑体" pitchFamily="49" charset="-122"/>
              </a:endParaRPr>
            </a:p>
          </p:txBody>
        </p:sp>
        <p:sp>
          <p:nvSpPr>
            <p:cNvPr id="49171" name="Oval 40"/>
            <p:cNvSpPr>
              <a:spLocks noChangeArrowheads="1"/>
            </p:cNvSpPr>
            <p:nvPr/>
          </p:nvSpPr>
          <p:spPr bwMode="auto">
            <a:xfrm>
              <a:off x="797" y="2585"/>
              <a:ext cx="401" cy="405"/>
            </a:xfrm>
            <a:prstGeom prst="ellipse">
              <a:avLst/>
            </a:prstGeom>
            <a:noFill/>
            <a:ln w="9525">
              <a:solidFill>
                <a:schemeClr val="bg2"/>
              </a:solidFill>
              <a:round/>
              <a:headEnd/>
              <a:tailEnd/>
            </a:ln>
            <a:scene3d>
              <a:camera prst="legacyPerspectiveTopRight">
                <a:rot lat="0" lon="2100000" rev="0"/>
              </a:camera>
              <a:lightRig rig="legacyFlat4" dir="b"/>
            </a:scene3d>
            <a:sp3d extrusionH="481000" prstMaterial="legacyMatte">
              <a:bevelT w="13500" h="13500" prst="angle"/>
              <a:bevelB w="13500" h="13500" prst="angle"/>
              <a:extrusionClr>
                <a:schemeClr val="bg2"/>
              </a:extrusionClr>
            </a:sp3d>
          </p:spPr>
          <p:txBody>
            <a:bodyPr wrap="none" anchor="ctr">
              <a:spAutoFit/>
              <a:flatTx/>
            </a:bodyPr>
            <a:lstStyle/>
            <a:p>
              <a:endParaRPr lang="zh-CN" altLang="en-US">
                <a:ea typeface="黑体" pitchFamily="49" charset="-122"/>
              </a:endParaRPr>
            </a:p>
          </p:txBody>
        </p:sp>
        <p:sp>
          <p:nvSpPr>
            <p:cNvPr id="49172" name="Oval 42"/>
            <p:cNvSpPr>
              <a:spLocks noChangeArrowheads="1"/>
            </p:cNvSpPr>
            <p:nvPr/>
          </p:nvSpPr>
          <p:spPr bwMode="auto">
            <a:xfrm>
              <a:off x="542" y="2357"/>
              <a:ext cx="853" cy="867"/>
            </a:xfrm>
            <a:prstGeom prst="ellipse">
              <a:avLst/>
            </a:prstGeom>
            <a:noFill/>
            <a:ln w="76200">
              <a:solidFill>
                <a:srgbClr val="CECECE"/>
              </a:solidFill>
              <a:round/>
              <a:headEnd/>
              <a:tailEnd/>
            </a:ln>
          </p:spPr>
          <p:txBody>
            <a:bodyPr anchor="ctr">
              <a:spAutoFit/>
            </a:bodyPr>
            <a:lstStyle/>
            <a:p>
              <a:pPr algn="ctr"/>
              <a:endParaRPr lang="zh-CN" altLang="zh-CN" sz="2800" b="1">
                <a:ea typeface="幼圆" pitchFamily="49" charset="-122"/>
              </a:endParaRPr>
            </a:p>
          </p:txBody>
        </p:sp>
        <p:sp>
          <p:nvSpPr>
            <p:cNvPr id="49173" name="Oval 43"/>
            <p:cNvSpPr>
              <a:spLocks noChangeArrowheads="1"/>
            </p:cNvSpPr>
            <p:nvPr/>
          </p:nvSpPr>
          <p:spPr bwMode="auto">
            <a:xfrm>
              <a:off x="504" y="2307"/>
              <a:ext cx="939" cy="954"/>
            </a:xfrm>
            <a:prstGeom prst="ellipse">
              <a:avLst/>
            </a:prstGeom>
            <a:noFill/>
            <a:ln w="76200">
              <a:solidFill>
                <a:srgbClr val="CECECE"/>
              </a:solidFill>
              <a:round/>
              <a:headEnd/>
              <a:tailEnd/>
            </a:ln>
          </p:spPr>
          <p:txBody>
            <a:bodyPr anchor="ctr">
              <a:spAutoFit/>
            </a:bodyPr>
            <a:lstStyle/>
            <a:p>
              <a:endParaRPr lang="zh-CN" altLang="en-US">
                <a:ea typeface="黑体" pitchFamily="49" charset="-122"/>
              </a:endParaRPr>
            </a:p>
          </p:txBody>
        </p:sp>
        <p:sp>
          <p:nvSpPr>
            <p:cNvPr id="49174" name="Oval 44"/>
            <p:cNvSpPr>
              <a:spLocks noChangeArrowheads="1"/>
            </p:cNvSpPr>
            <p:nvPr/>
          </p:nvSpPr>
          <p:spPr bwMode="auto">
            <a:xfrm>
              <a:off x="780" y="2587"/>
              <a:ext cx="401" cy="405"/>
            </a:xfrm>
            <a:prstGeom prst="ellipse">
              <a:avLst/>
            </a:prstGeom>
            <a:solidFill>
              <a:srgbClr val="BABABA"/>
            </a:solidFill>
            <a:ln w="9525">
              <a:solidFill>
                <a:srgbClr val="696969"/>
              </a:solidFill>
              <a:round/>
              <a:headEnd/>
              <a:tailEnd/>
            </a:ln>
          </p:spPr>
          <p:txBody>
            <a:bodyPr wrap="none" anchor="ctr">
              <a:spAutoFit/>
            </a:bodyPr>
            <a:lstStyle/>
            <a:p>
              <a:endParaRPr lang="zh-CN" altLang="en-US">
                <a:ea typeface="黑体" pitchFamily="49" charset="-122"/>
              </a:endParaRPr>
            </a:p>
          </p:txBody>
        </p:sp>
        <p:sp>
          <p:nvSpPr>
            <p:cNvPr id="49175" name="Oval 45"/>
            <p:cNvSpPr>
              <a:spLocks noChangeArrowheads="1"/>
            </p:cNvSpPr>
            <p:nvPr/>
          </p:nvSpPr>
          <p:spPr bwMode="auto">
            <a:xfrm>
              <a:off x="842" y="2649"/>
              <a:ext cx="273" cy="274"/>
            </a:xfrm>
            <a:prstGeom prst="ellipse">
              <a:avLst/>
            </a:prstGeom>
            <a:noFill/>
            <a:ln w="15875">
              <a:solidFill>
                <a:srgbClr val="FF3300"/>
              </a:solidFill>
              <a:round/>
              <a:headEnd/>
              <a:tailEnd/>
            </a:ln>
          </p:spPr>
          <p:txBody>
            <a:bodyPr wrap="none" anchor="ctr"/>
            <a:lstStyle/>
            <a:p>
              <a:pPr algn="ctr"/>
              <a:endParaRPr lang="zh-CN" altLang="zh-CN" sz="2800">
                <a:ea typeface="幼圆" pitchFamily="49" charset="-122"/>
              </a:endParaRPr>
            </a:p>
          </p:txBody>
        </p:sp>
        <p:sp>
          <p:nvSpPr>
            <p:cNvPr id="49176" name="Oval 46"/>
            <p:cNvSpPr>
              <a:spLocks noChangeAspect="1" noChangeArrowheads="1"/>
            </p:cNvSpPr>
            <p:nvPr/>
          </p:nvSpPr>
          <p:spPr bwMode="auto">
            <a:xfrm>
              <a:off x="249" y="2024"/>
              <a:ext cx="1497" cy="1503"/>
            </a:xfrm>
            <a:prstGeom prst="ellipse">
              <a:avLst/>
            </a:prstGeom>
            <a:noFill/>
            <a:ln w="15875">
              <a:solidFill>
                <a:srgbClr val="0000FF"/>
              </a:solidFill>
              <a:round/>
              <a:headEnd/>
              <a:tailEnd/>
            </a:ln>
          </p:spPr>
          <p:txBody>
            <a:bodyPr wrap="none" anchor="ctr"/>
            <a:lstStyle/>
            <a:p>
              <a:endParaRPr lang="zh-CN" altLang="en-US">
                <a:ea typeface="黑体" pitchFamily="49" charset="-122"/>
              </a:endParaRPr>
            </a:p>
          </p:txBody>
        </p:sp>
        <p:sp>
          <p:nvSpPr>
            <p:cNvPr id="49177" name="Oval 47"/>
            <p:cNvSpPr>
              <a:spLocks noChangeAspect="1" noChangeArrowheads="1"/>
            </p:cNvSpPr>
            <p:nvPr/>
          </p:nvSpPr>
          <p:spPr bwMode="auto">
            <a:xfrm>
              <a:off x="657" y="2440"/>
              <a:ext cx="670" cy="673"/>
            </a:xfrm>
            <a:prstGeom prst="ellipse">
              <a:avLst/>
            </a:prstGeom>
            <a:noFill/>
            <a:ln w="9525">
              <a:solidFill>
                <a:srgbClr val="FF0000"/>
              </a:solidFill>
              <a:round/>
              <a:headEnd/>
              <a:tailEnd/>
            </a:ln>
          </p:spPr>
          <p:txBody>
            <a:bodyPr wrap="none" anchor="ctr"/>
            <a:lstStyle/>
            <a:p>
              <a:pPr algn="ctr"/>
              <a:endParaRPr lang="zh-CN" altLang="zh-CN" sz="2800" b="1">
                <a:ea typeface="幼圆" pitchFamily="49" charset="-122"/>
              </a:endParaRPr>
            </a:p>
          </p:txBody>
        </p:sp>
        <p:sp>
          <p:nvSpPr>
            <p:cNvPr id="49178" name="Line 56"/>
            <p:cNvSpPr>
              <a:spLocks noChangeShapeType="1"/>
            </p:cNvSpPr>
            <p:nvPr/>
          </p:nvSpPr>
          <p:spPr bwMode="auto">
            <a:xfrm flipH="1" flipV="1">
              <a:off x="839" y="2659"/>
              <a:ext cx="136" cy="136"/>
            </a:xfrm>
            <a:prstGeom prst="line">
              <a:avLst/>
            </a:prstGeom>
            <a:noFill/>
            <a:ln w="19050">
              <a:solidFill>
                <a:srgbClr val="000000"/>
              </a:solidFill>
              <a:round/>
              <a:headEnd/>
              <a:tailEnd type="triangle" w="sm" len="lg"/>
            </a:ln>
          </p:spPr>
          <p:txBody>
            <a:bodyPr>
              <a:spAutoFit/>
            </a:bodyPr>
            <a:lstStyle/>
            <a:p>
              <a:endParaRPr lang="zh-CN" altLang="en-US"/>
            </a:p>
          </p:txBody>
        </p:sp>
        <p:sp>
          <p:nvSpPr>
            <p:cNvPr id="49179" name="Line 57"/>
            <p:cNvSpPr>
              <a:spLocks noChangeShapeType="1"/>
            </p:cNvSpPr>
            <p:nvPr/>
          </p:nvSpPr>
          <p:spPr bwMode="auto">
            <a:xfrm flipH="1">
              <a:off x="612" y="2795"/>
              <a:ext cx="363" cy="227"/>
            </a:xfrm>
            <a:prstGeom prst="line">
              <a:avLst/>
            </a:prstGeom>
            <a:noFill/>
            <a:ln w="15875">
              <a:solidFill>
                <a:srgbClr val="000000"/>
              </a:solidFill>
              <a:round/>
              <a:headEnd/>
              <a:tailEnd type="triangle" w="sm" len="lg"/>
            </a:ln>
          </p:spPr>
          <p:txBody>
            <a:bodyPr>
              <a:spAutoFit/>
            </a:bodyPr>
            <a:lstStyle/>
            <a:p>
              <a:endParaRPr lang="zh-CN" altLang="en-US"/>
            </a:p>
          </p:txBody>
        </p:sp>
        <p:sp>
          <p:nvSpPr>
            <p:cNvPr id="49180" name="Line 58"/>
            <p:cNvSpPr>
              <a:spLocks noChangeShapeType="1"/>
            </p:cNvSpPr>
            <p:nvPr/>
          </p:nvSpPr>
          <p:spPr bwMode="auto">
            <a:xfrm flipH="1">
              <a:off x="930" y="2795"/>
              <a:ext cx="45" cy="499"/>
            </a:xfrm>
            <a:prstGeom prst="line">
              <a:avLst/>
            </a:prstGeom>
            <a:noFill/>
            <a:ln w="19050">
              <a:solidFill>
                <a:srgbClr val="000000"/>
              </a:solidFill>
              <a:round/>
              <a:headEnd/>
              <a:tailEnd type="triangle" w="sm" len="lg"/>
            </a:ln>
          </p:spPr>
          <p:txBody>
            <a:bodyPr>
              <a:spAutoFit/>
            </a:bodyPr>
            <a:lstStyle/>
            <a:p>
              <a:endParaRPr lang="zh-CN" altLang="en-US"/>
            </a:p>
          </p:txBody>
        </p:sp>
        <p:graphicFrame>
          <p:nvGraphicFramePr>
            <p:cNvPr id="49157" name="Object 23"/>
            <p:cNvGraphicFramePr>
              <a:graphicFrameLocks noChangeAspect="1"/>
            </p:cNvGraphicFramePr>
            <p:nvPr/>
          </p:nvGraphicFramePr>
          <p:xfrm>
            <a:off x="884" y="2568"/>
            <a:ext cx="148" cy="174"/>
          </p:xfrm>
          <a:graphic>
            <a:graphicData uri="http://schemas.openxmlformats.org/presentationml/2006/ole">
              <p:oleObj spid="_x0000_s49157" name="Equation" r:id="rId9" imgW="126720" imgH="139680" progId="Equation.DSMT4">
                <p:embed/>
              </p:oleObj>
            </a:graphicData>
          </a:graphic>
        </p:graphicFrame>
        <p:graphicFrame>
          <p:nvGraphicFramePr>
            <p:cNvPr id="49158" name="Object 24"/>
            <p:cNvGraphicFramePr>
              <a:graphicFrameLocks noChangeAspect="1"/>
            </p:cNvGraphicFramePr>
            <p:nvPr/>
          </p:nvGraphicFramePr>
          <p:xfrm>
            <a:off x="748" y="2886"/>
            <a:ext cx="148" cy="221"/>
          </p:xfrm>
          <a:graphic>
            <a:graphicData uri="http://schemas.openxmlformats.org/presentationml/2006/ole">
              <p:oleObj spid="_x0000_s49158" name="Equation" r:id="rId10" imgW="126720" imgH="177480" progId="Equation.DSMT4">
                <p:embed/>
              </p:oleObj>
            </a:graphicData>
          </a:graphic>
        </p:graphicFrame>
        <p:graphicFrame>
          <p:nvGraphicFramePr>
            <p:cNvPr id="49159" name="Object 25"/>
            <p:cNvGraphicFramePr>
              <a:graphicFrameLocks noChangeAspect="1"/>
            </p:cNvGraphicFramePr>
            <p:nvPr/>
          </p:nvGraphicFramePr>
          <p:xfrm>
            <a:off x="975" y="3120"/>
            <a:ext cx="133" cy="174"/>
          </p:xfrm>
          <a:graphic>
            <a:graphicData uri="http://schemas.openxmlformats.org/presentationml/2006/ole">
              <p:oleObj spid="_x0000_s49159" name="Equation" r:id="rId11" imgW="114120" imgH="139680" progId="Equation.DSMT4">
                <p:embed/>
              </p:oleObj>
            </a:graphicData>
          </a:graphic>
        </p:graphicFrame>
      </p:grpSp>
      <p:grpSp>
        <p:nvGrpSpPr>
          <p:cNvPr id="33" name="Group 86"/>
          <p:cNvGrpSpPr>
            <a:grpSpLocks/>
          </p:cNvGrpSpPr>
          <p:nvPr/>
        </p:nvGrpSpPr>
        <p:grpSpPr bwMode="auto">
          <a:xfrm>
            <a:off x="1000423" y="3960664"/>
            <a:ext cx="144463" cy="144463"/>
            <a:chOff x="1951" y="3816"/>
            <a:chExt cx="113" cy="113"/>
          </a:xfrm>
        </p:grpSpPr>
        <p:sp>
          <p:nvSpPr>
            <p:cNvPr id="34" name="Oval 87"/>
            <p:cNvSpPr>
              <a:spLocks noChangeArrowheads="1"/>
            </p:cNvSpPr>
            <p:nvPr/>
          </p:nvSpPr>
          <p:spPr bwMode="auto">
            <a:xfrm>
              <a:off x="1951" y="3816"/>
              <a:ext cx="113" cy="113"/>
            </a:xfrm>
            <a:prstGeom prst="ellipse">
              <a:avLst/>
            </a:prstGeom>
            <a:noFill/>
            <a:ln w="9525">
              <a:solidFill>
                <a:srgbClr val="FF00FF"/>
              </a:solidFill>
              <a:round/>
              <a:headEnd/>
              <a:tailEnd/>
            </a:ln>
            <a:effectLst/>
          </p:spPr>
          <p:txBody>
            <a:bodyPr wrap="none" anchor="ctr">
              <a:spAutoFit/>
            </a:bodyPr>
            <a:lstStyle/>
            <a:p>
              <a:endParaRPr lang="zh-CN" altLang="en-US"/>
            </a:p>
          </p:txBody>
        </p:sp>
        <p:sp>
          <p:nvSpPr>
            <p:cNvPr id="35" name="Line 88"/>
            <p:cNvSpPr>
              <a:spLocks noChangeShapeType="1"/>
            </p:cNvSpPr>
            <p:nvPr/>
          </p:nvSpPr>
          <p:spPr bwMode="auto">
            <a:xfrm>
              <a:off x="1964" y="3829"/>
              <a:ext cx="91" cy="91"/>
            </a:xfrm>
            <a:prstGeom prst="line">
              <a:avLst/>
            </a:prstGeom>
            <a:noFill/>
            <a:ln w="25400">
              <a:solidFill>
                <a:srgbClr val="993300"/>
              </a:solidFill>
              <a:round/>
              <a:headEnd/>
              <a:tailEnd/>
            </a:ln>
            <a:effectLst/>
          </p:spPr>
          <p:txBody>
            <a:bodyPr>
              <a:spAutoFit/>
            </a:bodyPr>
            <a:lstStyle/>
            <a:p>
              <a:endParaRPr lang="zh-CN" altLang="en-US"/>
            </a:p>
          </p:txBody>
        </p:sp>
        <p:sp>
          <p:nvSpPr>
            <p:cNvPr id="36" name="Line 89"/>
            <p:cNvSpPr>
              <a:spLocks noChangeShapeType="1"/>
            </p:cNvSpPr>
            <p:nvPr/>
          </p:nvSpPr>
          <p:spPr bwMode="auto">
            <a:xfrm rot="-5400000">
              <a:off x="1964" y="3829"/>
              <a:ext cx="91" cy="91"/>
            </a:xfrm>
            <a:prstGeom prst="line">
              <a:avLst/>
            </a:prstGeom>
            <a:noFill/>
            <a:ln w="25400">
              <a:solidFill>
                <a:srgbClr val="993300"/>
              </a:solidFill>
              <a:round/>
              <a:headEnd/>
              <a:tailEnd/>
            </a:ln>
            <a:effectLst/>
          </p:spPr>
          <p:txBody>
            <a:bodyPr>
              <a:spAutoFit/>
            </a:bodyPr>
            <a:lstStyle/>
            <a:p>
              <a:endParaRPr lang="zh-CN" altLang="en-US"/>
            </a:p>
          </p:txBody>
        </p:sp>
      </p:grpSp>
      <p:grpSp>
        <p:nvGrpSpPr>
          <p:cNvPr id="37" name="Group 83"/>
          <p:cNvGrpSpPr>
            <a:grpSpLocks/>
          </p:cNvGrpSpPr>
          <p:nvPr/>
        </p:nvGrpSpPr>
        <p:grpSpPr bwMode="auto">
          <a:xfrm>
            <a:off x="1683346" y="4386444"/>
            <a:ext cx="179388" cy="179388"/>
            <a:chOff x="2245" y="3748"/>
            <a:chExt cx="113" cy="113"/>
          </a:xfrm>
        </p:grpSpPr>
        <p:sp>
          <p:nvSpPr>
            <p:cNvPr id="38" name="Oval 84"/>
            <p:cNvSpPr>
              <a:spLocks noChangeArrowheads="1"/>
            </p:cNvSpPr>
            <p:nvPr/>
          </p:nvSpPr>
          <p:spPr bwMode="auto">
            <a:xfrm>
              <a:off x="2245" y="3748"/>
              <a:ext cx="113" cy="113"/>
            </a:xfrm>
            <a:prstGeom prst="ellipse">
              <a:avLst/>
            </a:prstGeom>
            <a:noFill/>
            <a:ln w="9525">
              <a:solidFill>
                <a:srgbClr val="993300"/>
              </a:solidFill>
              <a:round/>
              <a:headEnd/>
              <a:tailEnd/>
            </a:ln>
            <a:effectLst/>
          </p:spPr>
          <p:txBody>
            <a:bodyPr wrap="none" anchor="ctr">
              <a:spAutoFit/>
            </a:bodyPr>
            <a:lstStyle/>
            <a:p>
              <a:endParaRPr lang="zh-CN" altLang="en-US"/>
            </a:p>
          </p:txBody>
        </p:sp>
        <p:sp>
          <p:nvSpPr>
            <p:cNvPr id="39" name="Oval 85"/>
            <p:cNvSpPr>
              <a:spLocks noChangeArrowheads="1"/>
            </p:cNvSpPr>
            <p:nvPr/>
          </p:nvSpPr>
          <p:spPr bwMode="auto">
            <a:xfrm>
              <a:off x="2282" y="3784"/>
              <a:ext cx="45" cy="45"/>
            </a:xfrm>
            <a:prstGeom prst="ellipse">
              <a:avLst/>
            </a:prstGeom>
            <a:solidFill>
              <a:srgbClr val="993300"/>
            </a:solidFill>
            <a:ln w="22225">
              <a:solidFill>
                <a:srgbClr val="993300"/>
              </a:solidFill>
              <a:round/>
              <a:headEnd/>
              <a:tailEnd/>
            </a:ln>
            <a:effec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66"/>
                                        </p:tgtEl>
                                        <p:attrNameLst>
                                          <p:attrName>style.visibility</p:attrName>
                                        </p:attrNameLst>
                                      </p:cBhvr>
                                      <p:to>
                                        <p:strVal val="visible"/>
                                      </p:to>
                                    </p:set>
                                    <p:animEffect transition="in" filter="blinds(horizontal)">
                                      <p:cBhvr>
                                        <p:cTn id="7" dur="500"/>
                                        <p:tgtEl>
                                          <p:spTgt spid="49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blinds(horizontal)">
                                      <p:cBhvr>
                                        <p:cTn id="12" dur="500"/>
                                        <p:tgtEl>
                                          <p:spTgt spid="3819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1958"/>
                                        </p:tgtEl>
                                        <p:attrNameLst>
                                          <p:attrName>style.visibility</p:attrName>
                                        </p:attrNameLst>
                                      </p:cBhvr>
                                      <p:to>
                                        <p:strVal val="visible"/>
                                      </p:to>
                                    </p:set>
                                    <p:animEffect transition="in" filter="blinds(horizontal)">
                                      <p:cBhvr>
                                        <p:cTn id="17" dur="500"/>
                                        <p:tgtEl>
                                          <p:spTgt spid="3819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9"/>
                                        </p:tgtEl>
                                        <p:attrNameLst>
                                          <p:attrName>style.visibility</p:attrName>
                                        </p:attrNameLst>
                                      </p:cBhvr>
                                      <p:to>
                                        <p:strVal val="visible"/>
                                      </p:to>
                                    </p:set>
                                    <p:animEffect transition="in" filter="blinds(horizontal)">
                                      <p:cBhvr>
                                        <p:cTn id="22" dur="500"/>
                                        <p:tgtEl>
                                          <p:spTgt spid="3819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315913" y="1472572"/>
          <a:ext cx="1782762" cy="412750"/>
        </p:xfrm>
        <a:graphic>
          <a:graphicData uri="http://schemas.openxmlformats.org/presentationml/2006/ole">
            <p:oleObj spid="_x0000_s50178" name="Equation" r:id="rId3" imgW="876240" imgH="203040" progId="Equation.DSMT4">
              <p:embed/>
            </p:oleObj>
          </a:graphicData>
        </a:graphic>
      </p:graphicFrame>
      <p:sp>
        <p:nvSpPr>
          <p:cNvPr id="382979" name="Text Box 3"/>
          <p:cNvSpPr txBox="1">
            <a:spLocks noChangeArrowheads="1"/>
          </p:cNvSpPr>
          <p:nvPr/>
        </p:nvSpPr>
        <p:spPr bwMode="auto">
          <a:xfrm>
            <a:off x="330200" y="2098712"/>
            <a:ext cx="4464050" cy="4000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应用安培环路定理，得</a:t>
            </a:r>
          </a:p>
        </p:txBody>
      </p:sp>
      <p:graphicFrame>
        <p:nvGraphicFramePr>
          <p:cNvPr id="382980" name="Object 4"/>
          <p:cNvGraphicFramePr>
            <a:graphicFrameLocks noChangeAspect="1"/>
          </p:cNvGraphicFramePr>
          <p:nvPr/>
        </p:nvGraphicFramePr>
        <p:xfrm>
          <a:off x="413562" y="2601101"/>
          <a:ext cx="2376488" cy="781050"/>
        </p:xfrm>
        <a:graphic>
          <a:graphicData uri="http://schemas.openxmlformats.org/presentationml/2006/ole">
            <p:oleObj spid="_x0000_s50179" name="Equation" r:id="rId4" imgW="1384200" imgH="419040" progId="Equation.DSMT4">
              <p:embed/>
            </p:oleObj>
          </a:graphicData>
        </a:graphic>
      </p:graphicFrame>
      <p:graphicFrame>
        <p:nvGraphicFramePr>
          <p:cNvPr id="382981" name="Object 5"/>
          <p:cNvGraphicFramePr>
            <a:graphicFrameLocks noChangeAspect="1"/>
          </p:cNvGraphicFramePr>
          <p:nvPr/>
        </p:nvGraphicFramePr>
        <p:xfrm>
          <a:off x="457385" y="3584275"/>
          <a:ext cx="1722437" cy="425450"/>
        </p:xfrm>
        <a:graphic>
          <a:graphicData uri="http://schemas.openxmlformats.org/presentationml/2006/ole">
            <p:oleObj spid="_x0000_s50180" name="Equation" r:id="rId5" imgW="939600" imgH="203040" progId="Equation.DSMT4">
              <p:embed/>
            </p:oleObj>
          </a:graphicData>
        </a:graphic>
      </p:graphicFrame>
      <p:graphicFrame>
        <p:nvGraphicFramePr>
          <p:cNvPr id="382982" name="Object 6"/>
          <p:cNvGraphicFramePr>
            <a:graphicFrameLocks noChangeAspect="1"/>
          </p:cNvGraphicFramePr>
          <p:nvPr/>
        </p:nvGraphicFramePr>
        <p:xfrm>
          <a:off x="382588" y="604838"/>
          <a:ext cx="1628775" cy="406400"/>
        </p:xfrm>
        <a:graphic>
          <a:graphicData uri="http://schemas.openxmlformats.org/presentationml/2006/ole">
            <p:oleObj spid="_x0000_s50181" name="Equation" r:id="rId6" imgW="876240" imgH="203040" progId="Equation.DSMT4">
              <p:embed/>
            </p:oleObj>
          </a:graphicData>
        </a:graphic>
      </p:graphicFrame>
      <p:graphicFrame>
        <p:nvGraphicFramePr>
          <p:cNvPr id="382983" name="Object 7"/>
          <p:cNvGraphicFramePr>
            <a:graphicFrameLocks noChangeAspect="1"/>
          </p:cNvGraphicFramePr>
          <p:nvPr/>
        </p:nvGraphicFramePr>
        <p:xfrm>
          <a:off x="2254250" y="617538"/>
          <a:ext cx="1697038" cy="454025"/>
        </p:xfrm>
        <a:graphic>
          <a:graphicData uri="http://schemas.openxmlformats.org/presentationml/2006/ole">
            <p:oleObj spid="_x0000_s50182" name="Equation" r:id="rId7" imgW="825480" imgH="228600" progId="Equation.DSMT4">
              <p:embed/>
            </p:oleObj>
          </a:graphicData>
        </a:graphic>
      </p:graphicFrame>
      <p:graphicFrame>
        <p:nvGraphicFramePr>
          <p:cNvPr id="382984" name="Object 8"/>
          <p:cNvGraphicFramePr>
            <a:graphicFrameLocks noChangeAspect="1"/>
          </p:cNvGraphicFramePr>
          <p:nvPr/>
        </p:nvGraphicFramePr>
        <p:xfrm>
          <a:off x="2241550" y="1266825"/>
          <a:ext cx="1752600" cy="839788"/>
        </p:xfrm>
        <a:graphic>
          <a:graphicData uri="http://schemas.openxmlformats.org/presentationml/2006/ole">
            <p:oleObj spid="_x0000_s50183" name="Equation" r:id="rId8" imgW="876240" imgH="419040" progId="Equation.DSMT4">
              <p:embed/>
            </p:oleObj>
          </a:graphicData>
        </a:graphic>
      </p:graphicFrame>
      <p:graphicFrame>
        <p:nvGraphicFramePr>
          <p:cNvPr id="382985" name="Object 9"/>
          <p:cNvGraphicFramePr>
            <a:graphicFrameLocks noChangeAspect="1"/>
          </p:cNvGraphicFramePr>
          <p:nvPr/>
        </p:nvGraphicFramePr>
        <p:xfrm>
          <a:off x="2427472" y="3535063"/>
          <a:ext cx="809625" cy="477837"/>
        </p:xfrm>
        <a:graphic>
          <a:graphicData uri="http://schemas.openxmlformats.org/presentationml/2006/ole">
            <p:oleObj spid="_x0000_s50184" name="Equation" r:id="rId9" imgW="393480" imgH="228600" progId="Equation.DSMT4">
              <p:embed/>
            </p:oleObj>
          </a:graphicData>
        </a:graphic>
      </p:graphicFrame>
      <p:grpSp>
        <p:nvGrpSpPr>
          <p:cNvPr id="2" name="Group 10"/>
          <p:cNvGrpSpPr>
            <a:grpSpLocks/>
          </p:cNvGrpSpPr>
          <p:nvPr/>
        </p:nvGrpSpPr>
        <p:grpSpPr bwMode="auto">
          <a:xfrm>
            <a:off x="2902762" y="2599513"/>
            <a:ext cx="3408363" cy="839788"/>
            <a:chOff x="2290" y="2478"/>
            <a:chExt cx="1940" cy="561"/>
          </a:xfrm>
        </p:grpSpPr>
        <p:graphicFrame>
          <p:nvGraphicFramePr>
            <p:cNvPr id="50187" name="Object 11"/>
            <p:cNvGraphicFramePr>
              <a:graphicFrameLocks noChangeAspect="1"/>
            </p:cNvGraphicFramePr>
            <p:nvPr/>
          </p:nvGraphicFramePr>
          <p:xfrm>
            <a:off x="2646" y="2478"/>
            <a:ext cx="1584" cy="561"/>
          </p:xfrm>
          <a:graphic>
            <a:graphicData uri="http://schemas.openxmlformats.org/presentationml/2006/ole">
              <p:oleObj spid="_x0000_s50187" name="Equation" r:id="rId10" imgW="1358640" imgH="444240" progId="Equation.DSMT4">
                <p:embed/>
              </p:oleObj>
            </a:graphicData>
          </a:graphic>
        </p:graphicFrame>
        <p:sp>
          <p:nvSpPr>
            <p:cNvPr id="50196" name="AutoShape 12"/>
            <p:cNvSpPr>
              <a:spLocks noChangeArrowheads="1"/>
            </p:cNvSpPr>
            <p:nvPr/>
          </p:nvSpPr>
          <p:spPr bwMode="auto">
            <a:xfrm>
              <a:off x="2290" y="2704"/>
              <a:ext cx="317" cy="136"/>
            </a:xfrm>
            <a:prstGeom prst="rightArrow">
              <a:avLst>
                <a:gd name="adj1" fmla="val 50000"/>
                <a:gd name="adj2" fmla="val 58272"/>
              </a:avLst>
            </a:prstGeom>
            <a:solidFill>
              <a:srgbClr val="FFCC99"/>
            </a:solidFill>
            <a:ln w="222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3" name="Group 13"/>
          <p:cNvGrpSpPr>
            <a:grpSpLocks/>
          </p:cNvGrpSpPr>
          <p:nvPr/>
        </p:nvGrpSpPr>
        <p:grpSpPr bwMode="auto">
          <a:xfrm>
            <a:off x="4151313" y="482600"/>
            <a:ext cx="2160587" cy="836613"/>
            <a:chOff x="2245" y="663"/>
            <a:chExt cx="1361" cy="527"/>
          </a:xfrm>
        </p:grpSpPr>
        <p:graphicFrame>
          <p:nvGraphicFramePr>
            <p:cNvPr id="50186" name="Object 14"/>
            <p:cNvGraphicFramePr>
              <a:graphicFrameLocks noChangeAspect="1"/>
            </p:cNvGraphicFramePr>
            <p:nvPr/>
          </p:nvGraphicFramePr>
          <p:xfrm>
            <a:off x="2665" y="663"/>
            <a:ext cx="941" cy="527"/>
          </p:xfrm>
          <a:graphic>
            <a:graphicData uri="http://schemas.openxmlformats.org/presentationml/2006/ole">
              <p:oleObj spid="_x0000_s50186" name="Equation" r:id="rId11" imgW="812520" imgH="419040" progId="Equation.DSMT4">
                <p:embed/>
              </p:oleObj>
            </a:graphicData>
          </a:graphic>
        </p:graphicFrame>
        <p:sp>
          <p:nvSpPr>
            <p:cNvPr id="50195" name="AutoShape 15"/>
            <p:cNvSpPr>
              <a:spLocks noChangeArrowheads="1"/>
            </p:cNvSpPr>
            <p:nvPr/>
          </p:nvSpPr>
          <p:spPr bwMode="auto">
            <a:xfrm>
              <a:off x="2245" y="845"/>
              <a:ext cx="363" cy="136"/>
            </a:xfrm>
            <a:prstGeom prst="rightArrow">
              <a:avLst>
                <a:gd name="adj1" fmla="val 50000"/>
                <a:gd name="adj2" fmla="val 66728"/>
              </a:avLst>
            </a:prstGeom>
            <a:solidFill>
              <a:srgbClr val="FFCC99"/>
            </a:solidFill>
            <a:ln w="95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4" name="Group 16"/>
          <p:cNvGrpSpPr>
            <a:grpSpLocks/>
          </p:cNvGrpSpPr>
          <p:nvPr/>
        </p:nvGrpSpPr>
        <p:grpSpPr bwMode="auto">
          <a:xfrm>
            <a:off x="3478397" y="3661246"/>
            <a:ext cx="1300163" cy="794566"/>
            <a:chOff x="1882" y="3612"/>
            <a:chExt cx="819" cy="477"/>
          </a:xfrm>
        </p:grpSpPr>
        <p:graphicFrame>
          <p:nvGraphicFramePr>
            <p:cNvPr id="50185" name="Object 17"/>
            <p:cNvGraphicFramePr>
              <a:graphicFrameLocks noChangeAspect="1"/>
            </p:cNvGraphicFramePr>
            <p:nvPr/>
          </p:nvGraphicFramePr>
          <p:xfrm>
            <a:off x="2157" y="3655"/>
            <a:ext cx="544" cy="319"/>
          </p:xfrm>
          <a:graphic>
            <a:graphicData uri="http://schemas.openxmlformats.org/presentationml/2006/ole">
              <p:oleObj spid="_x0000_s50185" name="Equation" r:id="rId12" imgW="469800" imgH="253800" progId="Equation.DSMT4">
                <p:embed/>
              </p:oleObj>
            </a:graphicData>
          </a:graphic>
        </p:graphicFrame>
        <p:sp>
          <p:nvSpPr>
            <p:cNvPr id="50194" name="AutoShape 18"/>
            <p:cNvSpPr>
              <a:spLocks noChangeArrowheads="1"/>
            </p:cNvSpPr>
            <p:nvPr/>
          </p:nvSpPr>
          <p:spPr bwMode="auto">
            <a:xfrm>
              <a:off x="1882" y="3612"/>
              <a:ext cx="174" cy="477"/>
            </a:xfrm>
            <a:prstGeom prst="rightArrow">
              <a:avLst>
                <a:gd name="adj1" fmla="val 50000"/>
                <a:gd name="adj2" fmla="val 66727"/>
              </a:avLst>
            </a:prstGeom>
            <a:solidFill>
              <a:srgbClr val="FFCC99"/>
            </a:solidFill>
            <a:ln w="22225">
              <a:solidFill>
                <a:srgbClr val="FF6600"/>
              </a:solidFill>
              <a:miter lim="800000"/>
              <a:headEnd/>
              <a:tailEnd/>
            </a:ln>
          </p:spPr>
          <p:txBody>
            <a:bodyPr wrap="square" anchor="ctr">
              <a:spAutoFit/>
            </a:bodyPr>
            <a:lstStyle/>
            <a:p>
              <a:endParaRPr lang="zh-CN" altLang="en-US" sz="2000">
                <a:solidFill>
                  <a:srgbClr val="002060"/>
                </a:solidFill>
                <a:ea typeface="黑体" pitchFamily="49" charset="-122"/>
              </a:endParaRPr>
            </a:p>
          </p:txBody>
        </p:sp>
      </p:grpSp>
      <p:pic>
        <p:nvPicPr>
          <p:cNvPr id="50192" name="Picture 33"/>
          <p:cNvPicPr>
            <a:picLocks noChangeAspect="1" noChangeArrowheads="1"/>
          </p:cNvPicPr>
          <p:nvPr/>
        </p:nvPicPr>
        <p:blipFill>
          <a:blip r:embed="rId13"/>
          <a:srcRect/>
          <a:stretch>
            <a:fillRect/>
          </a:stretch>
        </p:blipFill>
        <p:spPr bwMode="auto">
          <a:xfrm>
            <a:off x="6432699" y="839492"/>
            <a:ext cx="2530548" cy="4674856"/>
          </a:xfrm>
          <a:prstGeom prst="rect">
            <a:avLst/>
          </a:prstGeom>
          <a:noFill/>
          <a:ln w="9525">
            <a:noFill/>
            <a:miter lim="800000"/>
            <a:headEnd/>
            <a:tailEnd/>
          </a:ln>
        </p:spPr>
      </p:pic>
      <p:grpSp>
        <p:nvGrpSpPr>
          <p:cNvPr id="68" name="组合 67"/>
          <p:cNvGrpSpPr/>
          <p:nvPr/>
        </p:nvGrpSpPr>
        <p:grpSpPr>
          <a:xfrm>
            <a:off x="228673" y="4103023"/>
            <a:ext cx="2716545" cy="2276511"/>
            <a:chOff x="441325" y="3103563"/>
            <a:chExt cx="3455988" cy="2736850"/>
          </a:xfrm>
        </p:grpSpPr>
        <p:grpSp>
          <p:nvGrpSpPr>
            <p:cNvPr id="45" name="Group 67"/>
            <p:cNvGrpSpPr>
              <a:grpSpLocks/>
            </p:cNvGrpSpPr>
            <p:nvPr/>
          </p:nvGrpSpPr>
          <p:grpSpPr bwMode="auto">
            <a:xfrm>
              <a:off x="441325" y="3103563"/>
              <a:ext cx="3455988" cy="2736850"/>
              <a:chOff x="204" y="1933"/>
              <a:chExt cx="2177" cy="1724"/>
            </a:xfrm>
          </p:grpSpPr>
          <p:sp>
            <p:nvSpPr>
              <p:cNvPr id="46" name="Rectangle 35"/>
              <p:cNvSpPr>
                <a:spLocks noChangeArrowheads="1"/>
              </p:cNvSpPr>
              <p:nvPr/>
            </p:nvSpPr>
            <p:spPr bwMode="auto">
              <a:xfrm>
                <a:off x="204" y="1933"/>
                <a:ext cx="2177" cy="172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47" name="Oval 39"/>
              <p:cNvSpPr>
                <a:spLocks noChangeArrowheads="1"/>
              </p:cNvSpPr>
              <p:nvPr/>
            </p:nvSpPr>
            <p:spPr bwMode="auto">
              <a:xfrm>
                <a:off x="456" y="2286"/>
                <a:ext cx="1083" cy="982"/>
              </a:xfrm>
              <a:prstGeom prst="ellipse">
                <a:avLst/>
              </a:prstGeom>
              <a:noFill/>
              <a:ln w="9525">
                <a:solidFill>
                  <a:srgbClr val="969696"/>
                </a:solidFill>
                <a:round/>
                <a:headEnd/>
                <a:tailEnd/>
              </a:ln>
              <a:scene3d>
                <a:camera prst="legacyPerspectiveTopRight">
                  <a:rot lat="21299970" lon="1500000" rev="0"/>
                </a:camera>
                <a:lightRig rig="legacyFlat4" dir="b"/>
              </a:scene3d>
              <a:sp3d extrusionH="2259000" prstMaterial="legacyPlastic">
                <a:bevelT w="13500" h="13500" prst="angle"/>
                <a:bevelB w="13500" h="13500" prst="angle"/>
                <a:extrusionClr>
                  <a:srgbClr val="969696"/>
                </a:extrusionClr>
              </a:sp3d>
            </p:spPr>
            <p:txBody>
              <a:bodyPr anchor="ctr">
                <a:spAutoFit/>
                <a:flatTx/>
              </a:bodyPr>
              <a:lstStyle/>
              <a:p>
                <a:endParaRPr lang="zh-CN" altLang="en-US">
                  <a:ea typeface="黑体" pitchFamily="49" charset="-122"/>
                </a:endParaRPr>
              </a:p>
            </p:txBody>
          </p:sp>
          <p:sp>
            <p:nvSpPr>
              <p:cNvPr id="48" name="Oval 40"/>
              <p:cNvSpPr>
                <a:spLocks noChangeArrowheads="1"/>
              </p:cNvSpPr>
              <p:nvPr/>
            </p:nvSpPr>
            <p:spPr bwMode="auto">
              <a:xfrm>
                <a:off x="797" y="2585"/>
                <a:ext cx="401" cy="405"/>
              </a:xfrm>
              <a:prstGeom prst="ellipse">
                <a:avLst/>
              </a:prstGeom>
              <a:noFill/>
              <a:ln w="9525">
                <a:solidFill>
                  <a:schemeClr val="bg2"/>
                </a:solidFill>
                <a:round/>
                <a:headEnd/>
                <a:tailEnd/>
              </a:ln>
              <a:scene3d>
                <a:camera prst="legacyPerspectiveTopRight">
                  <a:rot lat="0" lon="2100000" rev="0"/>
                </a:camera>
                <a:lightRig rig="legacyFlat4" dir="b"/>
              </a:scene3d>
              <a:sp3d extrusionH="481000" prstMaterial="legacyMatte">
                <a:bevelT w="13500" h="13500" prst="angle"/>
                <a:bevelB w="13500" h="13500" prst="angle"/>
                <a:extrusionClr>
                  <a:schemeClr val="bg2"/>
                </a:extrusionClr>
              </a:sp3d>
            </p:spPr>
            <p:txBody>
              <a:bodyPr wrap="none" anchor="ctr">
                <a:spAutoFit/>
                <a:flatTx/>
              </a:bodyPr>
              <a:lstStyle/>
              <a:p>
                <a:endParaRPr lang="zh-CN" altLang="en-US">
                  <a:ea typeface="黑体" pitchFamily="49" charset="-122"/>
                </a:endParaRPr>
              </a:p>
            </p:txBody>
          </p:sp>
          <p:sp>
            <p:nvSpPr>
              <p:cNvPr id="49" name="Oval 42"/>
              <p:cNvSpPr>
                <a:spLocks noChangeArrowheads="1"/>
              </p:cNvSpPr>
              <p:nvPr/>
            </p:nvSpPr>
            <p:spPr bwMode="auto">
              <a:xfrm>
                <a:off x="542" y="2357"/>
                <a:ext cx="853" cy="867"/>
              </a:xfrm>
              <a:prstGeom prst="ellipse">
                <a:avLst/>
              </a:prstGeom>
              <a:noFill/>
              <a:ln w="76200">
                <a:solidFill>
                  <a:srgbClr val="CECECE"/>
                </a:solidFill>
                <a:round/>
                <a:headEnd/>
                <a:tailEnd/>
              </a:ln>
            </p:spPr>
            <p:txBody>
              <a:bodyPr anchor="ctr">
                <a:spAutoFit/>
              </a:bodyPr>
              <a:lstStyle/>
              <a:p>
                <a:pPr algn="ctr"/>
                <a:endParaRPr lang="zh-CN" altLang="zh-CN" sz="2800" b="1">
                  <a:ea typeface="幼圆" pitchFamily="49" charset="-122"/>
                </a:endParaRPr>
              </a:p>
            </p:txBody>
          </p:sp>
          <p:sp>
            <p:nvSpPr>
              <p:cNvPr id="50" name="Oval 43"/>
              <p:cNvSpPr>
                <a:spLocks noChangeArrowheads="1"/>
              </p:cNvSpPr>
              <p:nvPr/>
            </p:nvSpPr>
            <p:spPr bwMode="auto">
              <a:xfrm>
                <a:off x="504" y="2307"/>
                <a:ext cx="939" cy="954"/>
              </a:xfrm>
              <a:prstGeom prst="ellipse">
                <a:avLst/>
              </a:prstGeom>
              <a:noFill/>
              <a:ln w="76200">
                <a:solidFill>
                  <a:srgbClr val="CECECE"/>
                </a:solidFill>
                <a:round/>
                <a:headEnd/>
                <a:tailEnd/>
              </a:ln>
            </p:spPr>
            <p:txBody>
              <a:bodyPr anchor="ctr">
                <a:spAutoFit/>
              </a:bodyPr>
              <a:lstStyle/>
              <a:p>
                <a:endParaRPr lang="zh-CN" altLang="en-US">
                  <a:ea typeface="黑体" pitchFamily="49" charset="-122"/>
                </a:endParaRPr>
              </a:p>
            </p:txBody>
          </p:sp>
          <p:sp>
            <p:nvSpPr>
              <p:cNvPr id="51" name="Oval 44"/>
              <p:cNvSpPr>
                <a:spLocks noChangeArrowheads="1"/>
              </p:cNvSpPr>
              <p:nvPr/>
            </p:nvSpPr>
            <p:spPr bwMode="auto">
              <a:xfrm>
                <a:off x="780" y="2587"/>
                <a:ext cx="401" cy="405"/>
              </a:xfrm>
              <a:prstGeom prst="ellipse">
                <a:avLst/>
              </a:prstGeom>
              <a:solidFill>
                <a:srgbClr val="BABABA"/>
              </a:solidFill>
              <a:ln w="9525">
                <a:solidFill>
                  <a:srgbClr val="696969"/>
                </a:solidFill>
                <a:round/>
                <a:headEnd/>
                <a:tailEnd/>
              </a:ln>
            </p:spPr>
            <p:txBody>
              <a:bodyPr wrap="none" anchor="ctr">
                <a:spAutoFit/>
              </a:bodyPr>
              <a:lstStyle/>
              <a:p>
                <a:endParaRPr lang="zh-CN" altLang="en-US">
                  <a:ea typeface="黑体" pitchFamily="49" charset="-122"/>
                </a:endParaRPr>
              </a:p>
            </p:txBody>
          </p:sp>
          <p:sp>
            <p:nvSpPr>
              <p:cNvPr id="52" name="Oval 45"/>
              <p:cNvSpPr>
                <a:spLocks noChangeArrowheads="1"/>
              </p:cNvSpPr>
              <p:nvPr/>
            </p:nvSpPr>
            <p:spPr bwMode="auto">
              <a:xfrm>
                <a:off x="842" y="2649"/>
                <a:ext cx="273" cy="274"/>
              </a:xfrm>
              <a:prstGeom prst="ellipse">
                <a:avLst/>
              </a:prstGeom>
              <a:noFill/>
              <a:ln w="15875">
                <a:solidFill>
                  <a:srgbClr val="FF3300"/>
                </a:solidFill>
                <a:round/>
                <a:headEnd/>
                <a:tailEnd/>
              </a:ln>
            </p:spPr>
            <p:txBody>
              <a:bodyPr wrap="none" anchor="ctr"/>
              <a:lstStyle/>
              <a:p>
                <a:pPr algn="ctr"/>
                <a:endParaRPr lang="zh-CN" altLang="zh-CN" sz="2800">
                  <a:ea typeface="幼圆" pitchFamily="49" charset="-122"/>
                </a:endParaRPr>
              </a:p>
            </p:txBody>
          </p:sp>
          <p:sp>
            <p:nvSpPr>
              <p:cNvPr id="53" name="Oval 46"/>
              <p:cNvSpPr>
                <a:spLocks noChangeAspect="1" noChangeArrowheads="1"/>
              </p:cNvSpPr>
              <p:nvPr/>
            </p:nvSpPr>
            <p:spPr bwMode="auto">
              <a:xfrm>
                <a:off x="249" y="2024"/>
                <a:ext cx="1497" cy="1503"/>
              </a:xfrm>
              <a:prstGeom prst="ellipse">
                <a:avLst/>
              </a:prstGeom>
              <a:noFill/>
              <a:ln w="15875">
                <a:solidFill>
                  <a:srgbClr val="0000FF"/>
                </a:solidFill>
                <a:round/>
                <a:headEnd/>
                <a:tailEnd/>
              </a:ln>
            </p:spPr>
            <p:txBody>
              <a:bodyPr wrap="none" anchor="ctr"/>
              <a:lstStyle/>
              <a:p>
                <a:endParaRPr lang="zh-CN" altLang="en-US">
                  <a:ea typeface="黑体" pitchFamily="49" charset="-122"/>
                </a:endParaRPr>
              </a:p>
            </p:txBody>
          </p:sp>
          <p:sp>
            <p:nvSpPr>
              <p:cNvPr id="54" name="Oval 47"/>
              <p:cNvSpPr>
                <a:spLocks noChangeAspect="1" noChangeArrowheads="1"/>
              </p:cNvSpPr>
              <p:nvPr/>
            </p:nvSpPr>
            <p:spPr bwMode="auto">
              <a:xfrm>
                <a:off x="657" y="2440"/>
                <a:ext cx="670" cy="673"/>
              </a:xfrm>
              <a:prstGeom prst="ellipse">
                <a:avLst/>
              </a:prstGeom>
              <a:noFill/>
              <a:ln w="9525">
                <a:solidFill>
                  <a:srgbClr val="FF0000"/>
                </a:solidFill>
                <a:round/>
                <a:headEnd/>
                <a:tailEnd/>
              </a:ln>
            </p:spPr>
            <p:txBody>
              <a:bodyPr wrap="none" anchor="ctr"/>
              <a:lstStyle/>
              <a:p>
                <a:pPr algn="ctr"/>
                <a:endParaRPr lang="zh-CN" altLang="zh-CN" sz="2800" b="1">
                  <a:ea typeface="幼圆" pitchFamily="49" charset="-122"/>
                </a:endParaRPr>
              </a:p>
            </p:txBody>
          </p:sp>
          <p:sp>
            <p:nvSpPr>
              <p:cNvPr id="55" name="Line 56"/>
              <p:cNvSpPr>
                <a:spLocks noChangeShapeType="1"/>
              </p:cNvSpPr>
              <p:nvPr/>
            </p:nvSpPr>
            <p:spPr bwMode="auto">
              <a:xfrm flipH="1" flipV="1">
                <a:off x="839" y="2659"/>
                <a:ext cx="136" cy="136"/>
              </a:xfrm>
              <a:prstGeom prst="line">
                <a:avLst/>
              </a:prstGeom>
              <a:noFill/>
              <a:ln w="19050">
                <a:solidFill>
                  <a:srgbClr val="000000"/>
                </a:solidFill>
                <a:round/>
                <a:headEnd/>
                <a:tailEnd type="triangle" w="sm" len="lg"/>
              </a:ln>
            </p:spPr>
            <p:txBody>
              <a:bodyPr>
                <a:spAutoFit/>
              </a:bodyPr>
              <a:lstStyle/>
              <a:p>
                <a:endParaRPr lang="zh-CN" altLang="en-US"/>
              </a:p>
            </p:txBody>
          </p:sp>
          <p:sp>
            <p:nvSpPr>
              <p:cNvPr id="56" name="Line 57"/>
              <p:cNvSpPr>
                <a:spLocks noChangeShapeType="1"/>
              </p:cNvSpPr>
              <p:nvPr/>
            </p:nvSpPr>
            <p:spPr bwMode="auto">
              <a:xfrm flipH="1">
                <a:off x="612" y="2795"/>
                <a:ext cx="363" cy="227"/>
              </a:xfrm>
              <a:prstGeom prst="line">
                <a:avLst/>
              </a:prstGeom>
              <a:noFill/>
              <a:ln w="15875">
                <a:solidFill>
                  <a:srgbClr val="000000"/>
                </a:solidFill>
                <a:round/>
                <a:headEnd/>
                <a:tailEnd type="triangle" w="sm" len="lg"/>
              </a:ln>
            </p:spPr>
            <p:txBody>
              <a:bodyPr>
                <a:spAutoFit/>
              </a:bodyPr>
              <a:lstStyle/>
              <a:p>
                <a:endParaRPr lang="zh-CN" altLang="en-US"/>
              </a:p>
            </p:txBody>
          </p:sp>
          <p:sp>
            <p:nvSpPr>
              <p:cNvPr id="57" name="Line 58"/>
              <p:cNvSpPr>
                <a:spLocks noChangeShapeType="1"/>
              </p:cNvSpPr>
              <p:nvPr/>
            </p:nvSpPr>
            <p:spPr bwMode="auto">
              <a:xfrm flipH="1">
                <a:off x="930" y="2795"/>
                <a:ext cx="45" cy="499"/>
              </a:xfrm>
              <a:prstGeom prst="line">
                <a:avLst/>
              </a:prstGeom>
              <a:noFill/>
              <a:ln w="19050">
                <a:solidFill>
                  <a:srgbClr val="000000"/>
                </a:solidFill>
                <a:round/>
                <a:headEnd/>
                <a:tailEnd type="triangle" w="sm" len="lg"/>
              </a:ln>
            </p:spPr>
            <p:txBody>
              <a:bodyPr>
                <a:spAutoFit/>
              </a:bodyPr>
              <a:lstStyle/>
              <a:p>
                <a:endParaRPr lang="zh-CN" altLang="en-US"/>
              </a:p>
            </p:txBody>
          </p:sp>
          <p:graphicFrame>
            <p:nvGraphicFramePr>
              <p:cNvPr id="58" name="Object 23"/>
              <p:cNvGraphicFramePr>
                <a:graphicFrameLocks noChangeAspect="1"/>
              </p:cNvGraphicFramePr>
              <p:nvPr/>
            </p:nvGraphicFramePr>
            <p:xfrm>
              <a:off x="884" y="2568"/>
              <a:ext cx="148" cy="174"/>
            </p:xfrm>
            <a:graphic>
              <a:graphicData uri="http://schemas.openxmlformats.org/presentationml/2006/ole">
                <p:oleObj spid="_x0000_s50191" name="Equation" r:id="rId14" imgW="126720" imgH="139680" progId="Equation.DSMT4">
                  <p:embed/>
                </p:oleObj>
              </a:graphicData>
            </a:graphic>
          </p:graphicFrame>
          <p:graphicFrame>
            <p:nvGraphicFramePr>
              <p:cNvPr id="59" name="Object 24"/>
              <p:cNvGraphicFramePr>
                <a:graphicFrameLocks noChangeAspect="1"/>
              </p:cNvGraphicFramePr>
              <p:nvPr/>
            </p:nvGraphicFramePr>
            <p:xfrm>
              <a:off x="748" y="2886"/>
              <a:ext cx="148" cy="221"/>
            </p:xfrm>
            <a:graphic>
              <a:graphicData uri="http://schemas.openxmlformats.org/presentationml/2006/ole">
                <p:oleObj spid="_x0000_s50192" name="Equation" r:id="rId15" imgW="126720" imgH="177480" progId="Equation.DSMT4">
                  <p:embed/>
                </p:oleObj>
              </a:graphicData>
            </a:graphic>
          </p:graphicFrame>
          <p:graphicFrame>
            <p:nvGraphicFramePr>
              <p:cNvPr id="60" name="Object 25"/>
              <p:cNvGraphicFramePr>
                <a:graphicFrameLocks noChangeAspect="1"/>
              </p:cNvGraphicFramePr>
              <p:nvPr/>
            </p:nvGraphicFramePr>
            <p:xfrm>
              <a:off x="975" y="3120"/>
              <a:ext cx="133" cy="174"/>
            </p:xfrm>
            <a:graphic>
              <a:graphicData uri="http://schemas.openxmlformats.org/presentationml/2006/ole">
                <p:oleObj spid="_x0000_s50193" name="Equation" r:id="rId16" imgW="114120" imgH="139680" progId="Equation.DSMT4">
                  <p:embed/>
                </p:oleObj>
              </a:graphicData>
            </a:graphic>
          </p:graphicFrame>
        </p:grpSp>
        <p:grpSp>
          <p:nvGrpSpPr>
            <p:cNvPr id="61" name="Group 86"/>
            <p:cNvGrpSpPr>
              <a:grpSpLocks/>
            </p:cNvGrpSpPr>
            <p:nvPr/>
          </p:nvGrpSpPr>
          <p:grpSpPr bwMode="auto">
            <a:xfrm>
              <a:off x="1000423" y="3960664"/>
              <a:ext cx="144463" cy="144463"/>
              <a:chOff x="1951" y="3816"/>
              <a:chExt cx="113" cy="113"/>
            </a:xfrm>
          </p:grpSpPr>
          <p:sp>
            <p:nvSpPr>
              <p:cNvPr id="62" name="Oval 87"/>
              <p:cNvSpPr>
                <a:spLocks noChangeArrowheads="1"/>
              </p:cNvSpPr>
              <p:nvPr/>
            </p:nvSpPr>
            <p:spPr bwMode="auto">
              <a:xfrm>
                <a:off x="1951" y="3816"/>
                <a:ext cx="113" cy="113"/>
              </a:xfrm>
              <a:prstGeom prst="ellipse">
                <a:avLst/>
              </a:prstGeom>
              <a:noFill/>
              <a:ln w="9525">
                <a:solidFill>
                  <a:srgbClr val="FF00FF"/>
                </a:solidFill>
                <a:round/>
                <a:headEnd/>
                <a:tailEnd/>
              </a:ln>
              <a:effectLst/>
            </p:spPr>
            <p:txBody>
              <a:bodyPr wrap="none" anchor="ctr">
                <a:spAutoFit/>
              </a:bodyPr>
              <a:lstStyle/>
              <a:p>
                <a:endParaRPr lang="zh-CN" altLang="en-US"/>
              </a:p>
            </p:txBody>
          </p:sp>
          <p:sp>
            <p:nvSpPr>
              <p:cNvPr id="63" name="Line 88"/>
              <p:cNvSpPr>
                <a:spLocks noChangeShapeType="1"/>
              </p:cNvSpPr>
              <p:nvPr/>
            </p:nvSpPr>
            <p:spPr bwMode="auto">
              <a:xfrm>
                <a:off x="1964" y="3829"/>
                <a:ext cx="91" cy="91"/>
              </a:xfrm>
              <a:prstGeom prst="line">
                <a:avLst/>
              </a:prstGeom>
              <a:noFill/>
              <a:ln w="25400">
                <a:solidFill>
                  <a:srgbClr val="993300"/>
                </a:solidFill>
                <a:round/>
                <a:headEnd/>
                <a:tailEnd/>
              </a:ln>
              <a:effectLst/>
            </p:spPr>
            <p:txBody>
              <a:bodyPr>
                <a:spAutoFit/>
              </a:bodyPr>
              <a:lstStyle/>
              <a:p>
                <a:endParaRPr lang="zh-CN" altLang="en-US"/>
              </a:p>
            </p:txBody>
          </p:sp>
          <p:sp>
            <p:nvSpPr>
              <p:cNvPr id="64" name="Line 89"/>
              <p:cNvSpPr>
                <a:spLocks noChangeShapeType="1"/>
              </p:cNvSpPr>
              <p:nvPr/>
            </p:nvSpPr>
            <p:spPr bwMode="auto">
              <a:xfrm rot="-5400000">
                <a:off x="1964" y="3829"/>
                <a:ext cx="91" cy="91"/>
              </a:xfrm>
              <a:prstGeom prst="line">
                <a:avLst/>
              </a:prstGeom>
              <a:noFill/>
              <a:ln w="25400">
                <a:solidFill>
                  <a:srgbClr val="993300"/>
                </a:solidFill>
                <a:round/>
                <a:headEnd/>
                <a:tailEnd/>
              </a:ln>
              <a:effectLst/>
            </p:spPr>
            <p:txBody>
              <a:bodyPr>
                <a:spAutoFit/>
              </a:bodyPr>
              <a:lstStyle/>
              <a:p>
                <a:endParaRPr lang="zh-CN" altLang="en-US"/>
              </a:p>
            </p:txBody>
          </p:sp>
        </p:grpSp>
        <p:grpSp>
          <p:nvGrpSpPr>
            <p:cNvPr id="65" name="Group 83"/>
            <p:cNvGrpSpPr>
              <a:grpSpLocks/>
            </p:cNvGrpSpPr>
            <p:nvPr/>
          </p:nvGrpSpPr>
          <p:grpSpPr bwMode="auto">
            <a:xfrm>
              <a:off x="1683346" y="4386444"/>
              <a:ext cx="179388" cy="179388"/>
              <a:chOff x="2245" y="3748"/>
              <a:chExt cx="113" cy="113"/>
            </a:xfrm>
          </p:grpSpPr>
          <p:sp>
            <p:nvSpPr>
              <p:cNvPr id="66" name="Oval 84"/>
              <p:cNvSpPr>
                <a:spLocks noChangeArrowheads="1"/>
              </p:cNvSpPr>
              <p:nvPr/>
            </p:nvSpPr>
            <p:spPr bwMode="auto">
              <a:xfrm>
                <a:off x="2245" y="3748"/>
                <a:ext cx="113" cy="113"/>
              </a:xfrm>
              <a:prstGeom prst="ellipse">
                <a:avLst/>
              </a:prstGeom>
              <a:noFill/>
              <a:ln w="9525">
                <a:solidFill>
                  <a:srgbClr val="993300"/>
                </a:solidFill>
                <a:round/>
                <a:headEnd/>
                <a:tailEnd/>
              </a:ln>
              <a:effectLst/>
            </p:spPr>
            <p:txBody>
              <a:bodyPr wrap="none" anchor="ctr">
                <a:spAutoFit/>
              </a:bodyPr>
              <a:lstStyle/>
              <a:p>
                <a:endParaRPr lang="zh-CN" altLang="en-US"/>
              </a:p>
            </p:txBody>
          </p:sp>
          <p:sp>
            <p:nvSpPr>
              <p:cNvPr id="67" name="Oval 85"/>
              <p:cNvSpPr>
                <a:spLocks noChangeArrowheads="1"/>
              </p:cNvSpPr>
              <p:nvPr/>
            </p:nvSpPr>
            <p:spPr bwMode="auto">
              <a:xfrm>
                <a:off x="2282" y="3784"/>
                <a:ext cx="45" cy="45"/>
              </a:xfrm>
              <a:prstGeom prst="ellipse">
                <a:avLst/>
              </a:prstGeom>
              <a:solidFill>
                <a:srgbClr val="993300"/>
              </a:solidFill>
              <a:ln w="22225">
                <a:solidFill>
                  <a:srgbClr val="993300"/>
                </a:solidFill>
                <a:round/>
                <a:headEnd/>
                <a:tailEnd/>
              </a:ln>
              <a:effectLst/>
            </p:spPr>
            <p:txBody>
              <a:bodyPr wrap="none" anchor="ctr">
                <a:spAutoFit/>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2978"/>
                                        </p:tgtEl>
                                        <p:attrNameLst>
                                          <p:attrName>style.visibility</p:attrName>
                                        </p:attrNameLst>
                                      </p:cBhvr>
                                      <p:to>
                                        <p:strVal val="visible"/>
                                      </p:to>
                                    </p:set>
                                    <p:animEffect transition="in" filter="blinds(horizontal)">
                                      <p:cBhvr>
                                        <p:cTn id="12" dur="500"/>
                                        <p:tgtEl>
                                          <p:spTgt spid="3829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2984"/>
                                        </p:tgtEl>
                                        <p:attrNameLst>
                                          <p:attrName>style.visibility</p:attrName>
                                        </p:attrNameLst>
                                      </p:cBhvr>
                                      <p:to>
                                        <p:strVal val="visible"/>
                                      </p:to>
                                    </p:set>
                                    <p:animEffect transition="in" filter="blinds(horizontal)">
                                      <p:cBhvr>
                                        <p:cTn id="17" dur="500"/>
                                        <p:tgtEl>
                                          <p:spTgt spid="3829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2979"/>
                                        </p:tgtEl>
                                        <p:attrNameLst>
                                          <p:attrName>style.visibility</p:attrName>
                                        </p:attrNameLst>
                                      </p:cBhvr>
                                      <p:to>
                                        <p:strVal val="visible"/>
                                      </p:to>
                                    </p:set>
                                    <p:animEffect transition="in" filter="blinds(horizontal)">
                                      <p:cBhvr>
                                        <p:cTn id="22" dur="500"/>
                                        <p:tgtEl>
                                          <p:spTgt spid="382979"/>
                                        </p:tgtEl>
                                      </p:cBhvr>
                                    </p:animEffect>
                                  </p:childTnLst>
                                </p:cTn>
                              </p:par>
                              <p:par>
                                <p:cTn id="23" presetID="3" presetClass="entr" presetSubtype="10" fill="hold" nodeType="withEffect">
                                  <p:stCondLst>
                                    <p:cond delay="0"/>
                                  </p:stCondLst>
                                  <p:childTnLst>
                                    <p:set>
                                      <p:cBhvr>
                                        <p:cTn id="24" dur="1" fill="hold">
                                          <p:stCondLst>
                                            <p:cond delay="0"/>
                                          </p:stCondLst>
                                        </p:cTn>
                                        <p:tgtEl>
                                          <p:spTgt spid="382980"/>
                                        </p:tgtEl>
                                        <p:attrNameLst>
                                          <p:attrName>style.visibility</p:attrName>
                                        </p:attrNameLst>
                                      </p:cBhvr>
                                      <p:to>
                                        <p:strVal val="visible"/>
                                      </p:to>
                                    </p:set>
                                    <p:animEffect transition="in" filter="blinds(horizontal)">
                                      <p:cBhvr>
                                        <p:cTn id="25" dur="500"/>
                                        <p:tgtEl>
                                          <p:spTgt spid="38298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82981"/>
                                        </p:tgtEl>
                                        <p:attrNameLst>
                                          <p:attrName>style.visibility</p:attrName>
                                        </p:attrNameLst>
                                      </p:cBhvr>
                                      <p:to>
                                        <p:strVal val="visible"/>
                                      </p:to>
                                    </p:set>
                                    <p:animEffect transition="in" filter="blinds(horizontal)">
                                      <p:cBhvr>
                                        <p:cTn id="35" dur="500"/>
                                        <p:tgtEl>
                                          <p:spTgt spid="382981"/>
                                        </p:tgtEl>
                                      </p:cBhvr>
                                    </p:animEffect>
                                  </p:childTnLst>
                                </p:cTn>
                              </p:par>
                              <p:par>
                                <p:cTn id="36" presetID="3" presetClass="entr" presetSubtype="10" fill="hold" nodeType="withEffect">
                                  <p:stCondLst>
                                    <p:cond delay="0"/>
                                  </p:stCondLst>
                                  <p:childTnLst>
                                    <p:set>
                                      <p:cBhvr>
                                        <p:cTn id="37" dur="1" fill="hold">
                                          <p:stCondLst>
                                            <p:cond delay="0"/>
                                          </p:stCondLst>
                                        </p:cTn>
                                        <p:tgtEl>
                                          <p:spTgt spid="382985"/>
                                        </p:tgtEl>
                                        <p:attrNameLst>
                                          <p:attrName>style.visibility</p:attrName>
                                        </p:attrNameLst>
                                      </p:cBhvr>
                                      <p:to>
                                        <p:strVal val="visible"/>
                                      </p:to>
                                    </p:set>
                                    <p:animEffect transition="in" filter="blinds(horizontal)">
                                      <p:cBhvr>
                                        <p:cTn id="38" dur="500"/>
                                        <p:tgtEl>
                                          <p:spTgt spid="38298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0192"/>
                                        </p:tgtEl>
                                        <p:attrNameLst>
                                          <p:attrName>style.visibility</p:attrName>
                                        </p:attrNameLst>
                                      </p:cBhvr>
                                      <p:to>
                                        <p:strVal val="visible"/>
                                      </p:to>
                                    </p:set>
                                    <p:animEffect transition="in" filter="blinds(horizontal)">
                                      <p:cBhvr>
                                        <p:cTn id="48" dur="500"/>
                                        <p:tgtEl>
                                          <p:spTgt spid="50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143701" y="856108"/>
            <a:ext cx="6586169" cy="584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b="1" dirty="0">
                <a:solidFill>
                  <a:srgbClr val="C00000"/>
                </a:solidFill>
                <a:latin typeface="楷体" pitchFamily="49" charset="-122"/>
                <a:ea typeface="楷体" pitchFamily="49" charset="-122"/>
              </a:rPr>
              <a:t>作业：</a:t>
            </a:r>
            <a:r>
              <a:rPr lang="en-US" altLang="zh-CN" b="1" smtClean="0">
                <a:solidFill>
                  <a:srgbClr val="C00000"/>
                </a:solidFill>
                <a:latin typeface="楷体" pitchFamily="49" charset="-122"/>
                <a:ea typeface="楷体" pitchFamily="49" charset="-122"/>
              </a:rPr>
              <a:t>2.9, 2.20</a:t>
            </a:r>
            <a:r>
              <a:rPr lang="en-US" altLang="zh-CN" b="1" dirty="0">
                <a:solidFill>
                  <a:srgbClr val="C00000"/>
                </a:solidFill>
                <a:latin typeface="楷体" pitchFamily="49" charset="-122"/>
                <a:ea typeface="楷体" pitchFamily="49" charset="-122"/>
              </a:rPr>
              <a:t>, 2.22</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bwMode="auto">
          <a:xfrm>
            <a:off x="1463675" y="4952048"/>
            <a:ext cx="2620645" cy="72739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1" name="圆角矩形 10"/>
          <p:cNvSpPr/>
          <p:nvPr/>
        </p:nvSpPr>
        <p:spPr bwMode="auto">
          <a:xfrm>
            <a:off x="1138555" y="2066608"/>
            <a:ext cx="5018405" cy="95091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401410" name="Text Box 2"/>
          <p:cNvSpPr txBox="1">
            <a:spLocks noChangeArrowheads="1"/>
          </p:cNvSpPr>
          <p:nvPr/>
        </p:nvSpPr>
        <p:spPr bwMode="auto">
          <a:xfrm>
            <a:off x="1217613" y="3122613"/>
            <a:ext cx="3455987" cy="427037"/>
          </a:xfrm>
          <a:prstGeom prst="rect">
            <a:avLst/>
          </a:prstGeom>
          <a:noFill/>
          <a:ln w="9525">
            <a:noFill/>
            <a:miter lim="800000"/>
            <a:headEnd/>
            <a:tailEnd/>
          </a:ln>
        </p:spPr>
        <p:txBody>
          <a:bodyPr>
            <a:spAutoFit/>
          </a:bodyPr>
          <a:lstStyle/>
          <a:p>
            <a:r>
              <a:rPr kumimoji="1" lang="zh-CN" altLang="en-US" sz="2200" b="1">
                <a:solidFill>
                  <a:srgbClr val="FF0000"/>
                </a:solidFill>
                <a:latin typeface="幼圆" pitchFamily="49" charset="-122"/>
                <a:ea typeface="幼圆" pitchFamily="49" charset="-122"/>
              </a:rPr>
              <a:t>单位</a:t>
            </a:r>
            <a:r>
              <a:rPr kumimoji="1" lang="en-US" altLang="zh-CN" sz="2200" b="1">
                <a:solidFill>
                  <a:srgbClr val="FF0000"/>
                </a:solidFill>
                <a:latin typeface="幼圆" pitchFamily="49" charset="-122"/>
                <a:ea typeface="幼圆" pitchFamily="49" charset="-122"/>
              </a:rPr>
              <a:t>: </a:t>
            </a:r>
            <a:r>
              <a:rPr kumimoji="1" lang="en-US" altLang="zh-CN" sz="2200">
                <a:solidFill>
                  <a:srgbClr val="FF0000"/>
                </a:solidFill>
                <a:latin typeface="幼圆" pitchFamily="49" charset="-122"/>
                <a:ea typeface="幼圆" pitchFamily="49" charset="-122"/>
              </a:rPr>
              <a:t>C/m</a:t>
            </a:r>
            <a:r>
              <a:rPr kumimoji="1" lang="en-US" altLang="zh-CN" sz="2200" b="1" baseline="30000">
                <a:solidFill>
                  <a:srgbClr val="FF0000"/>
                </a:solidFill>
                <a:latin typeface="幼圆" pitchFamily="49" charset="-122"/>
                <a:ea typeface="幼圆" pitchFamily="49" charset="-122"/>
              </a:rPr>
              <a:t>2</a:t>
            </a:r>
            <a:r>
              <a:rPr lang="en-US" altLang="zh-CN" sz="2200" b="1">
                <a:solidFill>
                  <a:srgbClr val="FF0000"/>
                </a:solidFill>
                <a:latin typeface="幼圆" pitchFamily="49" charset="-122"/>
                <a:ea typeface="幼圆" pitchFamily="49" charset="-122"/>
              </a:rPr>
              <a:t> </a:t>
            </a:r>
            <a:r>
              <a:rPr kumimoji="1" lang="en-US" altLang="zh-CN" sz="2200" b="1">
                <a:solidFill>
                  <a:srgbClr val="FF0000"/>
                </a:solidFill>
                <a:latin typeface="幼圆" pitchFamily="49" charset="-122"/>
                <a:ea typeface="幼圆" pitchFamily="49" charset="-122"/>
              </a:rPr>
              <a:t>(</a:t>
            </a:r>
            <a:r>
              <a:rPr lang="zh-CN" altLang="en-US" sz="2200" b="1">
                <a:solidFill>
                  <a:srgbClr val="FF0000"/>
                </a:solidFill>
                <a:latin typeface="幼圆" pitchFamily="49" charset="-122"/>
                <a:ea typeface="幼圆" pitchFamily="49" charset="-122"/>
              </a:rPr>
              <a:t>库</a:t>
            </a:r>
            <a:r>
              <a:rPr lang="en-US" altLang="zh-CN" sz="2200" b="1">
                <a:solidFill>
                  <a:srgbClr val="FF0000"/>
                </a:solidFill>
                <a:latin typeface="幼圆" pitchFamily="49" charset="-122"/>
                <a:ea typeface="幼圆" pitchFamily="49" charset="-122"/>
              </a:rPr>
              <a:t>/</a:t>
            </a:r>
            <a:r>
              <a:rPr lang="zh-CN" altLang="en-US" sz="2200" b="1">
                <a:solidFill>
                  <a:srgbClr val="FF0000"/>
                </a:solidFill>
                <a:latin typeface="幼圆" pitchFamily="49" charset="-122"/>
                <a:ea typeface="幼圆" pitchFamily="49" charset="-122"/>
              </a:rPr>
              <a:t>米</a:t>
            </a:r>
            <a:r>
              <a:rPr lang="en-US" altLang="zh-CN" sz="2200" b="1" baseline="30000">
                <a:solidFill>
                  <a:srgbClr val="FF0000"/>
                </a:solidFill>
                <a:latin typeface="幼圆" pitchFamily="49" charset="-122"/>
                <a:ea typeface="幼圆" pitchFamily="49" charset="-122"/>
              </a:rPr>
              <a:t>2</a:t>
            </a:r>
            <a:r>
              <a:rPr kumimoji="1" lang="en-US" altLang="zh-CN" sz="2200" b="1">
                <a:solidFill>
                  <a:srgbClr val="FF0000"/>
                </a:solidFill>
                <a:latin typeface="幼圆" pitchFamily="49" charset="-122"/>
                <a:ea typeface="幼圆" pitchFamily="49" charset="-122"/>
              </a:rPr>
              <a:t>)</a:t>
            </a:r>
            <a:r>
              <a:rPr lang="en-US" altLang="zh-CN" sz="2200">
                <a:solidFill>
                  <a:srgbClr val="FF0000"/>
                </a:solidFill>
                <a:latin typeface="幼圆" pitchFamily="49" charset="-122"/>
                <a:ea typeface="幼圆" pitchFamily="49" charset="-122"/>
              </a:rPr>
              <a:t> </a:t>
            </a:r>
          </a:p>
        </p:txBody>
      </p:sp>
      <p:sp>
        <p:nvSpPr>
          <p:cNvPr id="401411" name="Text Box 3"/>
          <p:cNvSpPr txBox="1">
            <a:spLocks noChangeArrowheads="1"/>
          </p:cNvSpPr>
          <p:nvPr/>
        </p:nvSpPr>
        <p:spPr bwMode="auto">
          <a:xfrm>
            <a:off x="614363" y="3759200"/>
            <a:ext cx="4608512" cy="893763"/>
          </a:xfrm>
          <a:prstGeom prst="rect">
            <a:avLst/>
          </a:prstGeom>
          <a:noFill/>
          <a:ln w="9525">
            <a:noFill/>
            <a:miter lim="800000"/>
            <a:headEnd/>
            <a:tailEnd/>
          </a:ln>
        </p:spPr>
        <p:txBody>
          <a:bodyPr>
            <a:spAutoFit/>
          </a:bodyPr>
          <a:lstStyle/>
          <a:p>
            <a:pPr>
              <a:lnSpc>
                <a:spcPct val="130000"/>
              </a:lnSpc>
            </a:pPr>
            <a:r>
              <a:rPr kumimoji="1" lang="zh-CN" altLang="en-US" sz="2000" b="1">
                <a:solidFill>
                  <a:srgbClr val="000099"/>
                </a:solidFill>
                <a:latin typeface="幼圆" pitchFamily="49" charset="-122"/>
                <a:ea typeface="幼圆" pitchFamily="49" charset="-122"/>
              </a:rPr>
              <a:t>如果已知某空间曲面</a:t>
            </a:r>
            <a:r>
              <a:rPr kumimoji="1" lang="en-US" altLang="zh-CN" sz="2000" i="1">
                <a:solidFill>
                  <a:srgbClr val="000099"/>
                </a:solidFill>
                <a:latin typeface="幼圆" pitchFamily="49" charset="-122"/>
                <a:ea typeface="幼圆" pitchFamily="49" charset="-122"/>
              </a:rPr>
              <a:t>S</a:t>
            </a:r>
            <a:r>
              <a:rPr kumimoji="1" lang="zh-CN" altLang="en-US" sz="2000" i="1">
                <a:solidFill>
                  <a:srgbClr val="000099"/>
                </a:solidFill>
                <a:latin typeface="幼圆" pitchFamily="49" charset="-122"/>
                <a:ea typeface="幼圆" pitchFamily="49" charset="-122"/>
              </a:rPr>
              <a:t>’</a:t>
            </a:r>
            <a:r>
              <a:rPr kumimoji="1" lang="zh-CN" altLang="en-US" sz="2000" b="1">
                <a:solidFill>
                  <a:srgbClr val="000099"/>
                </a:solidFill>
                <a:latin typeface="幼圆" pitchFamily="49" charset="-122"/>
                <a:ea typeface="幼圆" pitchFamily="49" charset="-122"/>
              </a:rPr>
              <a:t>上的电荷面密度，则该曲面上的总电荷</a:t>
            </a:r>
            <a:r>
              <a:rPr kumimoji="1" lang="en-US" altLang="zh-CN" sz="2000" b="1" i="1">
                <a:solidFill>
                  <a:srgbClr val="000099"/>
                </a:solidFill>
                <a:latin typeface="幼圆" pitchFamily="49" charset="-122"/>
                <a:ea typeface="幼圆" pitchFamily="49" charset="-122"/>
              </a:rPr>
              <a:t>q </a:t>
            </a:r>
            <a:r>
              <a:rPr kumimoji="1" lang="zh-CN" altLang="en-US" sz="2000" b="1">
                <a:solidFill>
                  <a:srgbClr val="000099"/>
                </a:solidFill>
                <a:latin typeface="幼圆" pitchFamily="49" charset="-122"/>
                <a:ea typeface="幼圆" pitchFamily="49" charset="-122"/>
              </a:rPr>
              <a:t>为</a:t>
            </a:r>
          </a:p>
        </p:txBody>
      </p:sp>
      <p:graphicFrame>
        <p:nvGraphicFramePr>
          <p:cNvPr id="401412" name="Object 4"/>
          <p:cNvGraphicFramePr>
            <a:graphicFrameLocks noChangeAspect="1"/>
          </p:cNvGraphicFramePr>
          <p:nvPr/>
        </p:nvGraphicFramePr>
        <p:xfrm>
          <a:off x="1533525" y="4989513"/>
          <a:ext cx="2436813" cy="746125"/>
        </p:xfrm>
        <a:graphic>
          <a:graphicData uri="http://schemas.openxmlformats.org/presentationml/2006/ole">
            <p:oleObj spid="_x0000_s3074" name="Equation" r:id="rId3" imgW="1066680" imgH="330120" progId="Equation.DSMT4">
              <p:embed/>
            </p:oleObj>
          </a:graphicData>
        </a:graphic>
      </p:graphicFrame>
      <p:graphicFrame>
        <p:nvGraphicFramePr>
          <p:cNvPr id="401413" name="Object 5"/>
          <p:cNvGraphicFramePr>
            <a:graphicFrameLocks noChangeAspect="1"/>
          </p:cNvGraphicFramePr>
          <p:nvPr/>
        </p:nvGraphicFramePr>
        <p:xfrm>
          <a:off x="1339850" y="2092325"/>
          <a:ext cx="4779963" cy="854075"/>
        </p:xfrm>
        <a:graphic>
          <a:graphicData uri="http://schemas.openxmlformats.org/presentationml/2006/ole">
            <p:oleObj spid="_x0000_s3075" name="Equation" r:id="rId4" imgW="1879560" imgH="393480" progId="Equation.DSMT4">
              <p:embed/>
            </p:oleObj>
          </a:graphicData>
        </a:graphic>
      </p:graphicFrame>
      <p:sp>
        <p:nvSpPr>
          <p:cNvPr id="3084" name="Rectangle 23"/>
          <p:cNvSpPr>
            <a:spLocks noChangeArrowheads="1"/>
          </p:cNvSpPr>
          <p:nvPr/>
        </p:nvSpPr>
        <p:spPr bwMode="auto">
          <a:xfrm>
            <a:off x="635000" y="1160463"/>
            <a:ext cx="8293100" cy="707886"/>
          </a:xfrm>
          <a:prstGeom prst="rect">
            <a:avLst/>
          </a:prstGeom>
          <a:noFill/>
          <a:ln w="9525">
            <a:noFill/>
            <a:miter lim="800000"/>
            <a:headEnd/>
            <a:tailEnd/>
          </a:ln>
        </p:spPr>
        <p:txBody>
          <a:bodyPr wrap="square">
            <a:spAutoFit/>
          </a:bodyPr>
          <a:lstStyle/>
          <a:p>
            <a:r>
              <a:rPr kumimoji="1" lang="zh-CN" altLang="en-US" sz="2000" b="1" dirty="0">
                <a:solidFill>
                  <a:srgbClr val="000099"/>
                </a:solidFill>
                <a:ea typeface="幼圆" pitchFamily="49" charset="-122"/>
                <a:cs typeface="Times New Roman" pitchFamily="18" charset="0"/>
              </a:rPr>
              <a:t>设电荷连续分布</a:t>
            </a:r>
            <a:r>
              <a:rPr kumimoji="1" lang="zh-CN" altLang="en-US" sz="2000" b="1" dirty="0" smtClean="0">
                <a:solidFill>
                  <a:srgbClr val="000099"/>
                </a:solidFill>
                <a:ea typeface="幼圆" pitchFamily="49" charset="-122"/>
                <a:cs typeface="Times New Roman" pitchFamily="18" charset="0"/>
              </a:rPr>
              <a:t>于厚度可以忽略的曲面</a:t>
            </a:r>
            <a:r>
              <a:rPr kumimoji="1" lang="en-US" altLang="zh-CN" sz="2000" b="1" dirty="0">
                <a:solidFill>
                  <a:srgbClr val="000099"/>
                </a:solidFill>
                <a:ea typeface="幼圆" pitchFamily="49" charset="-122"/>
                <a:cs typeface="Times New Roman" pitchFamily="18" charset="0"/>
              </a:rPr>
              <a:t>S</a:t>
            </a:r>
            <a:r>
              <a:rPr kumimoji="1" lang="zh-CN" altLang="en-US" sz="2000" b="1" dirty="0">
                <a:solidFill>
                  <a:srgbClr val="000099"/>
                </a:solidFill>
                <a:ea typeface="幼圆" pitchFamily="49" charset="-122"/>
                <a:cs typeface="Times New Roman" pitchFamily="18" charset="0"/>
              </a:rPr>
              <a:t>’内，面积元</a:t>
            </a:r>
            <a:r>
              <a:rPr kumimoji="1" lang="zh-CN" altLang="en-US" sz="2000" b="1" i="1" dirty="0">
                <a:solidFill>
                  <a:srgbClr val="000099"/>
                </a:solidFill>
                <a:ea typeface="幼圆" pitchFamily="49" charset="-122"/>
                <a:cs typeface="Times New Roman" pitchFamily="18" charset="0"/>
                <a:sym typeface="Symbol" pitchFamily="18" charset="2"/>
              </a:rPr>
              <a:t></a:t>
            </a:r>
            <a:r>
              <a:rPr kumimoji="1" lang="en-US" altLang="zh-CN" sz="2000" b="1" i="1" dirty="0">
                <a:solidFill>
                  <a:srgbClr val="000099"/>
                </a:solidFill>
                <a:ea typeface="幼圆" pitchFamily="49" charset="-122"/>
                <a:cs typeface="Times New Roman" pitchFamily="18" charset="0"/>
              </a:rPr>
              <a:t>S’</a:t>
            </a:r>
            <a:r>
              <a:rPr kumimoji="1" lang="zh-CN" altLang="en-US" sz="2000" b="1" dirty="0">
                <a:solidFill>
                  <a:srgbClr val="000099"/>
                </a:solidFill>
                <a:ea typeface="幼圆" pitchFamily="49" charset="-122"/>
                <a:cs typeface="Times New Roman" pitchFamily="18" charset="0"/>
              </a:rPr>
              <a:t>中的电荷电量为</a:t>
            </a:r>
            <a:r>
              <a:rPr kumimoji="1" lang="zh-CN" altLang="en-US" sz="2000" b="1" i="1" dirty="0">
                <a:solidFill>
                  <a:srgbClr val="000099"/>
                </a:solidFill>
                <a:ea typeface="幼圆" pitchFamily="49" charset="-122"/>
                <a:cs typeface="Times New Roman" pitchFamily="18" charset="0"/>
                <a:sym typeface="Symbol" pitchFamily="18" charset="2"/>
              </a:rPr>
              <a:t></a:t>
            </a:r>
            <a:r>
              <a:rPr kumimoji="1" lang="en-US" altLang="zh-CN" sz="2000" b="1" i="1" dirty="0">
                <a:solidFill>
                  <a:srgbClr val="000099"/>
                </a:solidFill>
                <a:ea typeface="幼圆" pitchFamily="49" charset="-122"/>
                <a:cs typeface="Times New Roman" pitchFamily="18" charset="0"/>
              </a:rPr>
              <a:t>q’</a:t>
            </a:r>
            <a:r>
              <a:rPr kumimoji="1" lang="zh-CN" altLang="en-US" sz="2000" b="1" dirty="0" smtClean="0">
                <a:solidFill>
                  <a:srgbClr val="000099"/>
                </a:solidFill>
                <a:latin typeface="Arial" charset="0"/>
                <a:ea typeface="幼圆" pitchFamily="49" charset="-122"/>
              </a:rPr>
              <a:t>，则</a:t>
            </a:r>
            <a:r>
              <a:rPr kumimoji="1" lang="zh-CN" altLang="en-US" sz="2000" b="1" dirty="0">
                <a:solidFill>
                  <a:srgbClr val="000099"/>
                </a:solidFill>
                <a:latin typeface="Arial" charset="0"/>
                <a:ea typeface="幼圆" pitchFamily="49" charset="-122"/>
              </a:rPr>
              <a:t>电荷面密度定义为</a:t>
            </a:r>
          </a:p>
        </p:txBody>
      </p:sp>
      <p:sp>
        <p:nvSpPr>
          <p:cNvPr id="3085" name="Rectangle 24"/>
          <p:cNvSpPr>
            <a:spLocks noChangeArrowheads="1"/>
          </p:cNvSpPr>
          <p:nvPr/>
        </p:nvSpPr>
        <p:spPr bwMode="auto">
          <a:xfrm>
            <a:off x="396875" y="579438"/>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dirty="0">
                <a:solidFill>
                  <a:srgbClr val="FF0000"/>
                </a:solidFill>
                <a:latin typeface="黑体" pitchFamily="49" charset="-122"/>
                <a:ea typeface="黑体" pitchFamily="49" charset="-122"/>
              </a:rPr>
              <a:t> </a:t>
            </a:r>
            <a:r>
              <a:rPr kumimoji="1" lang="zh-CN" altLang="en-US" sz="2400" b="1" dirty="0">
                <a:solidFill>
                  <a:srgbClr val="FF0000"/>
                </a:solidFill>
                <a:latin typeface="黑体" pitchFamily="49" charset="-122"/>
                <a:ea typeface="黑体" pitchFamily="49" charset="-122"/>
              </a:rPr>
              <a:t>电荷</a:t>
            </a:r>
            <a:r>
              <a:rPr kumimoji="1" lang="zh-CN" altLang="en-US" sz="2400" b="1" dirty="0" smtClean="0">
                <a:solidFill>
                  <a:srgbClr val="FF0000"/>
                </a:solidFill>
                <a:latin typeface="黑体" pitchFamily="49" charset="-122"/>
                <a:ea typeface="黑体" pitchFamily="49" charset="-122"/>
              </a:rPr>
              <a:t>面密度</a:t>
            </a:r>
            <a:endParaRPr kumimoji="1" lang="zh-CN" altLang="en-US" sz="2400" b="1" dirty="0">
              <a:solidFill>
                <a:srgbClr val="FF0000"/>
              </a:solidFill>
              <a:latin typeface="黑体" pitchFamily="49" charset="-122"/>
              <a:ea typeface="黑体" pitchFamily="49" charset="-122"/>
            </a:endParaRPr>
          </a:p>
        </p:txBody>
      </p:sp>
      <p:pic>
        <p:nvPicPr>
          <p:cNvPr id="3086" name="Picture 10"/>
          <p:cNvPicPr>
            <a:picLocks noChangeAspect="1" noChangeArrowheads="1"/>
          </p:cNvPicPr>
          <p:nvPr/>
        </p:nvPicPr>
        <p:blipFill>
          <a:blip r:embed="rId6"/>
          <a:srcRect/>
          <a:stretch>
            <a:fillRect/>
          </a:stretch>
        </p:blipFill>
        <p:spPr bwMode="auto">
          <a:xfrm>
            <a:off x="5383213" y="3244850"/>
            <a:ext cx="2822575" cy="2373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01413"/>
                                        </p:tgtEl>
                                        <p:attrNameLst>
                                          <p:attrName>style.visibility</p:attrName>
                                        </p:attrNameLst>
                                      </p:cBhvr>
                                      <p:to>
                                        <p:strVal val="visible"/>
                                      </p:to>
                                    </p:set>
                                    <p:animEffect transition="in" filter="blinds(horizontal)">
                                      <p:cBhvr>
                                        <p:cTn id="10" dur="500"/>
                                        <p:tgtEl>
                                          <p:spTgt spid="4014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1410"/>
                                        </p:tgtEl>
                                        <p:attrNameLst>
                                          <p:attrName>style.visibility</p:attrName>
                                        </p:attrNameLst>
                                      </p:cBhvr>
                                      <p:to>
                                        <p:strVal val="visible"/>
                                      </p:to>
                                    </p:set>
                                    <p:animEffect transition="in" filter="blinds(horizontal)">
                                      <p:cBhvr>
                                        <p:cTn id="15" dur="500"/>
                                        <p:tgtEl>
                                          <p:spTgt spid="4014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1411"/>
                                        </p:tgtEl>
                                        <p:attrNameLst>
                                          <p:attrName>style.visibility</p:attrName>
                                        </p:attrNameLst>
                                      </p:cBhvr>
                                      <p:to>
                                        <p:strVal val="visible"/>
                                      </p:to>
                                    </p:set>
                                    <p:animEffect transition="in" filter="blinds(horizontal)">
                                      <p:cBhvr>
                                        <p:cTn id="23" dur="500"/>
                                        <p:tgtEl>
                                          <p:spTgt spid="401411"/>
                                        </p:tgtEl>
                                      </p:cBhvr>
                                    </p:animEffect>
                                  </p:childTnLst>
                                </p:cTn>
                              </p:par>
                              <p:par>
                                <p:cTn id="24" presetID="3" presetClass="entr" presetSubtype="10" fill="hold" nodeType="withEffect">
                                  <p:stCondLst>
                                    <p:cond delay="0"/>
                                  </p:stCondLst>
                                  <p:childTnLst>
                                    <p:set>
                                      <p:cBhvr>
                                        <p:cTn id="25" dur="1" fill="hold">
                                          <p:stCondLst>
                                            <p:cond delay="0"/>
                                          </p:stCondLst>
                                        </p:cTn>
                                        <p:tgtEl>
                                          <p:spTgt spid="401412"/>
                                        </p:tgtEl>
                                        <p:attrNameLst>
                                          <p:attrName>style.visibility</p:attrName>
                                        </p:attrNameLst>
                                      </p:cBhvr>
                                      <p:to>
                                        <p:strVal val="visible"/>
                                      </p:to>
                                    </p:set>
                                    <p:animEffect transition="in" filter="blinds(horizontal)">
                                      <p:cBhvr>
                                        <p:cTn id="26"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p:bldP spid="4014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1047115" y="2259648"/>
            <a:ext cx="4154805" cy="83915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sp>
        <p:nvSpPr>
          <p:cNvPr id="10" name="圆角矩形 9"/>
          <p:cNvSpPr/>
          <p:nvPr/>
        </p:nvSpPr>
        <p:spPr bwMode="auto">
          <a:xfrm>
            <a:off x="2002155" y="5165408"/>
            <a:ext cx="2742565" cy="64611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graphicFrame>
        <p:nvGraphicFramePr>
          <p:cNvPr id="402434" name="Object 2"/>
          <p:cNvGraphicFramePr>
            <a:graphicFrameLocks noChangeAspect="1"/>
          </p:cNvGraphicFramePr>
          <p:nvPr/>
        </p:nvGraphicFramePr>
        <p:xfrm>
          <a:off x="1100138" y="2306638"/>
          <a:ext cx="3990975" cy="747712"/>
        </p:xfrm>
        <a:graphic>
          <a:graphicData uri="http://schemas.openxmlformats.org/presentationml/2006/ole">
            <p:oleObj spid="_x0000_s4098" name="Equation" r:id="rId3" imgW="1904760" imgH="406080" progId="Equation.DSMT4">
              <p:embed/>
            </p:oleObj>
          </a:graphicData>
        </a:graphic>
      </p:graphicFrame>
      <p:sp>
        <p:nvSpPr>
          <p:cNvPr id="402435" name="Text Box 3"/>
          <p:cNvSpPr txBox="1">
            <a:spLocks noChangeArrowheads="1"/>
          </p:cNvSpPr>
          <p:nvPr/>
        </p:nvSpPr>
        <p:spPr bwMode="auto">
          <a:xfrm>
            <a:off x="609600" y="3840163"/>
            <a:ext cx="4968875" cy="954087"/>
          </a:xfrm>
          <a:prstGeom prst="rect">
            <a:avLst/>
          </a:prstGeom>
          <a:noFill/>
          <a:ln w="9525">
            <a:noFill/>
            <a:miter lim="800000"/>
            <a:headEnd/>
            <a:tailEnd/>
          </a:ln>
        </p:spPr>
        <p:txBody>
          <a:bodyPr>
            <a:spAutoFit/>
          </a:bodyPr>
          <a:lstStyle/>
          <a:p>
            <a:pPr>
              <a:lnSpc>
                <a:spcPct val="140000"/>
              </a:lnSpc>
            </a:pPr>
            <a:r>
              <a:rPr kumimoji="1" lang="zh-CN" altLang="en-US" sz="2000" b="1">
                <a:solidFill>
                  <a:srgbClr val="000099"/>
                </a:solidFill>
                <a:ea typeface="幼圆" pitchFamily="49" charset="-122"/>
                <a:cs typeface="Times New Roman" pitchFamily="18" charset="0"/>
              </a:rPr>
              <a:t>如果已知某空间曲线上的电荷线密度，则该曲线上的总电荷</a:t>
            </a:r>
            <a:r>
              <a:rPr kumimoji="1" lang="en-US" altLang="zh-CN" sz="2000" b="1" i="1">
                <a:solidFill>
                  <a:srgbClr val="000099"/>
                </a:solidFill>
                <a:ea typeface="幼圆" pitchFamily="49" charset="-122"/>
                <a:cs typeface="Times New Roman" pitchFamily="18" charset="0"/>
              </a:rPr>
              <a:t>q </a:t>
            </a:r>
            <a:r>
              <a:rPr kumimoji="1" lang="zh-CN" altLang="en-US" sz="2000" b="1">
                <a:solidFill>
                  <a:srgbClr val="000099"/>
                </a:solidFill>
                <a:ea typeface="幼圆" pitchFamily="49" charset="-122"/>
                <a:cs typeface="Times New Roman" pitchFamily="18" charset="0"/>
              </a:rPr>
              <a:t>为 </a:t>
            </a:r>
          </a:p>
        </p:txBody>
      </p:sp>
      <p:graphicFrame>
        <p:nvGraphicFramePr>
          <p:cNvPr id="402436" name="Object 4"/>
          <p:cNvGraphicFramePr>
            <a:graphicFrameLocks noChangeAspect="1"/>
          </p:cNvGraphicFramePr>
          <p:nvPr/>
        </p:nvGraphicFramePr>
        <p:xfrm>
          <a:off x="2062163" y="5157788"/>
          <a:ext cx="2409825" cy="622300"/>
        </p:xfrm>
        <a:graphic>
          <a:graphicData uri="http://schemas.openxmlformats.org/presentationml/2006/ole">
            <p:oleObj spid="_x0000_s4099" name="Equation" r:id="rId4" imgW="977760" imgH="304560" progId="Equation.DSMT4">
              <p:embed/>
            </p:oleObj>
          </a:graphicData>
        </a:graphic>
      </p:graphicFrame>
      <p:sp>
        <p:nvSpPr>
          <p:cNvPr id="402437" name="Text Box 5"/>
          <p:cNvSpPr txBox="1">
            <a:spLocks noChangeArrowheads="1"/>
          </p:cNvSpPr>
          <p:nvPr/>
        </p:nvSpPr>
        <p:spPr bwMode="auto">
          <a:xfrm>
            <a:off x="1851025" y="3238500"/>
            <a:ext cx="2792413" cy="427038"/>
          </a:xfrm>
          <a:prstGeom prst="rect">
            <a:avLst/>
          </a:prstGeom>
          <a:noFill/>
          <a:ln w="9525">
            <a:noFill/>
            <a:miter lim="800000"/>
            <a:headEnd/>
            <a:tailEnd/>
          </a:ln>
        </p:spPr>
        <p:txBody>
          <a:bodyPr>
            <a:spAutoFit/>
          </a:bodyPr>
          <a:lstStyle/>
          <a:p>
            <a:r>
              <a:rPr kumimoji="1" lang="zh-CN" altLang="en-US" sz="2200" b="1">
                <a:solidFill>
                  <a:srgbClr val="FF0000"/>
                </a:solidFill>
                <a:ea typeface="幼圆" pitchFamily="49" charset="-122"/>
                <a:cs typeface="Times New Roman" pitchFamily="18" charset="0"/>
              </a:rPr>
              <a:t>单位</a:t>
            </a:r>
            <a:r>
              <a:rPr kumimoji="1" lang="en-US" altLang="zh-CN" sz="2200" b="1">
                <a:solidFill>
                  <a:srgbClr val="FF0000"/>
                </a:solidFill>
                <a:ea typeface="幼圆" pitchFamily="49" charset="-122"/>
                <a:cs typeface="Times New Roman" pitchFamily="18" charset="0"/>
              </a:rPr>
              <a:t>: </a:t>
            </a:r>
            <a:r>
              <a:rPr kumimoji="1" lang="en-US" altLang="zh-CN" sz="2200">
                <a:solidFill>
                  <a:srgbClr val="FF0000"/>
                </a:solidFill>
                <a:ea typeface="幼圆" pitchFamily="49" charset="-122"/>
                <a:cs typeface="Times New Roman" pitchFamily="18" charset="0"/>
              </a:rPr>
              <a:t>C</a:t>
            </a:r>
            <a:r>
              <a:rPr kumimoji="1" lang="en-US" altLang="zh-CN" sz="2200" b="1">
                <a:solidFill>
                  <a:srgbClr val="FF0000"/>
                </a:solidFill>
                <a:ea typeface="幼圆" pitchFamily="49" charset="-122"/>
                <a:cs typeface="Times New Roman" pitchFamily="18" charset="0"/>
              </a:rPr>
              <a:t>/</a:t>
            </a:r>
            <a:r>
              <a:rPr kumimoji="1" lang="en-US" altLang="zh-CN" sz="2200">
                <a:solidFill>
                  <a:srgbClr val="FF0000"/>
                </a:solidFill>
                <a:ea typeface="幼圆" pitchFamily="49" charset="-122"/>
                <a:cs typeface="Times New Roman" pitchFamily="18" charset="0"/>
              </a:rPr>
              <a:t>m</a:t>
            </a:r>
            <a:r>
              <a:rPr lang="en-US" altLang="zh-CN" sz="2200" b="1">
                <a:solidFill>
                  <a:srgbClr val="FF0000"/>
                </a:solidFill>
                <a:ea typeface="幼圆" pitchFamily="49" charset="-122"/>
                <a:cs typeface="Times New Roman" pitchFamily="18" charset="0"/>
              </a:rPr>
              <a:t> (</a:t>
            </a:r>
            <a:r>
              <a:rPr lang="zh-CN" altLang="en-US" sz="2200" b="1">
                <a:solidFill>
                  <a:srgbClr val="FF0000"/>
                </a:solidFill>
                <a:ea typeface="幼圆" pitchFamily="49" charset="-122"/>
                <a:cs typeface="Times New Roman" pitchFamily="18" charset="0"/>
              </a:rPr>
              <a:t>库</a:t>
            </a:r>
            <a:r>
              <a:rPr lang="en-US" altLang="zh-CN" sz="2200" b="1">
                <a:solidFill>
                  <a:srgbClr val="FF0000"/>
                </a:solidFill>
                <a:ea typeface="幼圆" pitchFamily="49" charset="-122"/>
                <a:cs typeface="Times New Roman" pitchFamily="18" charset="0"/>
              </a:rPr>
              <a:t>/</a:t>
            </a:r>
            <a:r>
              <a:rPr lang="zh-CN" altLang="en-US" sz="2200" b="1">
                <a:solidFill>
                  <a:srgbClr val="FF0000"/>
                </a:solidFill>
                <a:ea typeface="幼圆" pitchFamily="49" charset="-122"/>
                <a:cs typeface="Times New Roman" pitchFamily="18" charset="0"/>
              </a:rPr>
              <a:t>米</a:t>
            </a:r>
            <a:r>
              <a:rPr lang="en-US" altLang="zh-CN" sz="2200" b="1">
                <a:solidFill>
                  <a:srgbClr val="FF0000"/>
                </a:solidFill>
                <a:ea typeface="幼圆" pitchFamily="49" charset="-122"/>
                <a:cs typeface="Times New Roman" pitchFamily="18" charset="0"/>
              </a:rPr>
              <a:t>)</a:t>
            </a:r>
          </a:p>
        </p:txBody>
      </p:sp>
      <p:sp>
        <p:nvSpPr>
          <p:cNvPr id="4108" name="Rectangle 27"/>
          <p:cNvSpPr>
            <a:spLocks noChangeArrowheads="1"/>
          </p:cNvSpPr>
          <p:nvPr/>
        </p:nvSpPr>
        <p:spPr bwMode="auto">
          <a:xfrm>
            <a:off x="393405" y="1266825"/>
            <a:ext cx="8559209" cy="707886"/>
          </a:xfrm>
          <a:prstGeom prst="rect">
            <a:avLst/>
          </a:prstGeom>
          <a:noFill/>
          <a:ln w="9525">
            <a:noFill/>
            <a:miter lim="800000"/>
            <a:headEnd/>
            <a:tailEnd/>
          </a:ln>
        </p:spPr>
        <p:txBody>
          <a:bodyPr wrap="square">
            <a:spAutoFit/>
          </a:bodyPr>
          <a:lstStyle/>
          <a:p>
            <a:r>
              <a:rPr kumimoji="1" lang="zh-CN" altLang="en-US" sz="2000" b="1" dirty="0">
                <a:solidFill>
                  <a:srgbClr val="000099"/>
                </a:solidFill>
                <a:ea typeface="幼圆" pitchFamily="49" charset="-122"/>
                <a:cs typeface="Times New Roman" pitchFamily="18" charset="0"/>
              </a:rPr>
              <a:t>设电荷连续分布</a:t>
            </a:r>
            <a:r>
              <a:rPr kumimoji="1" lang="zh-CN" altLang="en-US" sz="2000" b="1" dirty="0" smtClean="0">
                <a:solidFill>
                  <a:srgbClr val="000099"/>
                </a:solidFill>
                <a:ea typeface="幼圆" pitchFamily="49" charset="-122"/>
                <a:cs typeface="Times New Roman" pitchFamily="18" charset="0"/>
              </a:rPr>
              <a:t>于横截面积可以忽略的细线 </a:t>
            </a:r>
            <a:r>
              <a:rPr kumimoji="1" lang="en-US" altLang="zh-CN" sz="2000" b="1" i="1" dirty="0">
                <a:solidFill>
                  <a:srgbClr val="000099"/>
                </a:solidFill>
                <a:ea typeface="幼圆" pitchFamily="49" charset="-122"/>
                <a:cs typeface="Times New Roman" pitchFamily="18" charset="0"/>
              </a:rPr>
              <a:t>l </a:t>
            </a:r>
            <a:r>
              <a:rPr kumimoji="1" lang="zh-CN" altLang="en-US" sz="2000" b="1" dirty="0">
                <a:solidFill>
                  <a:srgbClr val="000099"/>
                </a:solidFill>
                <a:ea typeface="幼圆" pitchFamily="49" charset="-122"/>
                <a:cs typeface="Times New Roman" pitchFamily="18" charset="0"/>
              </a:rPr>
              <a:t>’上，线元</a:t>
            </a:r>
            <a:r>
              <a:rPr kumimoji="1" lang="zh-CN" altLang="en-US" sz="2000" b="1" i="1" dirty="0">
                <a:solidFill>
                  <a:srgbClr val="000099"/>
                </a:solidFill>
                <a:ea typeface="幼圆" pitchFamily="49" charset="-122"/>
                <a:cs typeface="Times New Roman" pitchFamily="18" charset="0"/>
                <a:sym typeface="Symbol" pitchFamily="18" charset="2"/>
              </a:rPr>
              <a:t></a:t>
            </a:r>
            <a:r>
              <a:rPr kumimoji="1" lang="en-US" altLang="zh-CN" sz="2000" b="1" i="1" dirty="0">
                <a:solidFill>
                  <a:srgbClr val="000099"/>
                </a:solidFill>
                <a:ea typeface="幼圆" pitchFamily="49" charset="-122"/>
                <a:cs typeface="Times New Roman" pitchFamily="18" charset="0"/>
              </a:rPr>
              <a:t>l</a:t>
            </a:r>
            <a:r>
              <a:rPr kumimoji="1" lang="zh-CN" altLang="en-US" sz="2000" b="1" i="1" dirty="0">
                <a:solidFill>
                  <a:srgbClr val="000099"/>
                </a:solidFill>
                <a:ea typeface="幼圆" pitchFamily="49" charset="-122"/>
                <a:cs typeface="Times New Roman" pitchFamily="18" charset="0"/>
              </a:rPr>
              <a:t>’</a:t>
            </a:r>
            <a:r>
              <a:rPr kumimoji="1" lang="zh-CN" altLang="en-US" sz="2000" b="1" dirty="0">
                <a:solidFill>
                  <a:srgbClr val="000099"/>
                </a:solidFill>
                <a:ea typeface="幼圆" pitchFamily="49" charset="-122"/>
                <a:cs typeface="Times New Roman" pitchFamily="18" charset="0"/>
              </a:rPr>
              <a:t>中的电荷电量为</a:t>
            </a:r>
            <a:r>
              <a:rPr kumimoji="1" lang="zh-CN" altLang="en-US" sz="2000" b="1" i="1" dirty="0">
                <a:solidFill>
                  <a:srgbClr val="000099"/>
                </a:solidFill>
                <a:ea typeface="幼圆" pitchFamily="49" charset="-122"/>
                <a:cs typeface="Times New Roman" pitchFamily="18" charset="0"/>
                <a:sym typeface="Symbol" pitchFamily="18" charset="2"/>
              </a:rPr>
              <a:t></a:t>
            </a:r>
            <a:r>
              <a:rPr kumimoji="1" lang="en-US" altLang="zh-CN" sz="2000" b="1" i="1" dirty="0">
                <a:solidFill>
                  <a:srgbClr val="000099"/>
                </a:solidFill>
                <a:ea typeface="幼圆" pitchFamily="49" charset="-122"/>
                <a:cs typeface="Times New Roman" pitchFamily="18" charset="0"/>
              </a:rPr>
              <a:t>q</a:t>
            </a:r>
            <a:r>
              <a:rPr kumimoji="1" lang="zh-CN" altLang="en-US" sz="2000" b="1" dirty="0" smtClean="0">
                <a:solidFill>
                  <a:srgbClr val="000099"/>
                </a:solidFill>
                <a:ea typeface="幼圆" pitchFamily="49" charset="-122"/>
                <a:cs typeface="Times New Roman" pitchFamily="18" charset="0"/>
              </a:rPr>
              <a:t>，则</a:t>
            </a:r>
            <a:r>
              <a:rPr kumimoji="1" lang="zh-CN" altLang="en-US" sz="2000" b="1" dirty="0">
                <a:solidFill>
                  <a:srgbClr val="000099"/>
                </a:solidFill>
                <a:ea typeface="幼圆" pitchFamily="49" charset="-122"/>
                <a:cs typeface="Times New Roman" pitchFamily="18" charset="0"/>
              </a:rPr>
              <a:t>电荷线密度定义为</a:t>
            </a:r>
          </a:p>
        </p:txBody>
      </p:sp>
      <p:sp>
        <p:nvSpPr>
          <p:cNvPr id="4109" name="Rectangle 28"/>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a:solidFill>
                  <a:srgbClr val="FF0000"/>
                </a:solidFill>
                <a:ea typeface="黑体" pitchFamily="49" charset="-122"/>
                <a:cs typeface="Times New Roman" pitchFamily="18" charset="0"/>
              </a:rPr>
              <a:t> </a:t>
            </a:r>
            <a:r>
              <a:rPr kumimoji="1" lang="zh-CN" altLang="en-US" sz="2400" b="1">
                <a:solidFill>
                  <a:srgbClr val="FF0000"/>
                </a:solidFill>
                <a:ea typeface="黑体" pitchFamily="49" charset="-122"/>
                <a:cs typeface="Times New Roman" pitchFamily="18" charset="0"/>
              </a:rPr>
              <a:t>电荷线密度</a:t>
            </a:r>
          </a:p>
        </p:txBody>
      </p:sp>
      <p:pic>
        <p:nvPicPr>
          <p:cNvPr id="4110" name="Picture 11"/>
          <p:cNvPicPr>
            <a:picLocks noChangeAspect="1" noChangeArrowheads="1"/>
          </p:cNvPicPr>
          <p:nvPr/>
        </p:nvPicPr>
        <p:blipFill>
          <a:blip r:embed="rId6"/>
          <a:srcRect/>
          <a:stretch>
            <a:fillRect/>
          </a:stretch>
        </p:blipFill>
        <p:spPr bwMode="auto">
          <a:xfrm>
            <a:off x="5554663" y="2489200"/>
            <a:ext cx="3400425" cy="287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02434"/>
                                        </p:tgtEl>
                                        <p:attrNameLst>
                                          <p:attrName>style.visibility</p:attrName>
                                        </p:attrNameLst>
                                      </p:cBhvr>
                                      <p:to>
                                        <p:strVal val="visible"/>
                                      </p:to>
                                    </p:set>
                                    <p:animEffect transition="in" filter="blinds(horizontal)">
                                      <p:cBhvr>
                                        <p:cTn id="10" dur="500"/>
                                        <p:tgtEl>
                                          <p:spTgt spid="4024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2437"/>
                                        </p:tgtEl>
                                        <p:attrNameLst>
                                          <p:attrName>style.visibility</p:attrName>
                                        </p:attrNameLst>
                                      </p:cBhvr>
                                      <p:to>
                                        <p:strVal val="visible"/>
                                      </p:to>
                                    </p:set>
                                    <p:animEffect transition="in" filter="blinds(horizontal)">
                                      <p:cBhvr>
                                        <p:cTn id="15" dur="500"/>
                                        <p:tgtEl>
                                          <p:spTgt spid="4024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2435"/>
                                        </p:tgtEl>
                                        <p:attrNameLst>
                                          <p:attrName>style.visibility</p:attrName>
                                        </p:attrNameLst>
                                      </p:cBhvr>
                                      <p:to>
                                        <p:strVal val="visible"/>
                                      </p:to>
                                    </p:set>
                                    <p:animEffect transition="in" filter="blinds(horizontal)">
                                      <p:cBhvr>
                                        <p:cTn id="23" dur="500"/>
                                        <p:tgtEl>
                                          <p:spTgt spid="402435"/>
                                        </p:tgtEl>
                                      </p:cBhvr>
                                    </p:animEffect>
                                  </p:childTnLst>
                                </p:cTn>
                              </p:par>
                              <p:par>
                                <p:cTn id="24" presetID="3" presetClass="entr" presetSubtype="10" fill="hold" nodeType="withEffect">
                                  <p:stCondLst>
                                    <p:cond delay="0"/>
                                  </p:stCondLst>
                                  <p:childTnLst>
                                    <p:set>
                                      <p:cBhvr>
                                        <p:cTn id="25" dur="1" fill="hold">
                                          <p:stCondLst>
                                            <p:cond delay="0"/>
                                          </p:stCondLst>
                                        </p:cTn>
                                        <p:tgtEl>
                                          <p:spTgt spid="402436"/>
                                        </p:tgtEl>
                                        <p:attrNameLst>
                                          <p:attrName>style.visibility</p:attrName>
                                        </p:attrNameLst>
                                      </p:cBhvr>
                                      <p:to>
                                        <p:strVal val="visible"/>
                                      </p:to>
                                    </p:set>
                                    <p:animEffect transition="in" filter="blinds(horizontal)">
                                      <p:cBhvr>
                                        <p:cTn id="26" dur="500"/>
                                        <p:tgtEl>
                                          <p:spTgt spid="40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p:bldP spid="4024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bwMode="auto">
          <a:xfrm>
            <a:off x="2439035" y="5480368"/>
            <a:ext cx="2132965" cy="59531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3" name="圆角矩形 12"/>
          <p:cNvSpPr/>
          <p:nvPr/>
        </p:nvSpPr>
        <p:spPr bwMode="auto">
          <a:xfrm>
            <a:off x="986155" y="2056448"/>
            <a:ext cx="2732405" cy="686752"/>
          </a:xfrm>
          <a:prstGeom prst="roundRect">
            <a:avLst/>
          </a:prstGeom>
          <a:gradFill flip="none" rotWithShape="1">
            <a:gsLst>
              <a:gs pos="80000">
                <a:srgbClr val="F567E4">
                  <a:alpha val="43000"/>
                </a:srgbClr>
              </a:gs>
              <a:gs pos="80000">
                <a:schemeClr val="accent5">
                  <a:shade val="93000"/>
                  <a:satMod val="130000"/>
                </a:schemeClr>
              </a:gs>
              <a:gs pos="100000">
                <a:schemeClr val="accent5">
                  <a:shade val="94000"/>
                  <a:satMod val="135000"/>
                </a:schemeClr>
              </a:gs>
            </a:gsLst>
            <a:lin ang="2700000" scaled="1"/>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5132" name="Text Box 2"/>
          <p:cNvSpPr txBox="1">
            <a:spLocks noChangeArrowheads="1"/>
          </p:cNvSpPr>
          <p:nvPr/>
        </p:nvSpPr>
        <p:spPr bwMode="auto">
          <a:xfrm>
            <a:off x="755650" y="1557338"/>
            <a:ext cx="4467225" cy="400050"/>
          </a:xfrm>
          <a:prstGeom prst="rect">
            <a:avLst/>
          </a:prstGeom>
          <a:noFill/>
          <a:ln w="9525">
            <a:noFill/>
            <a:miter lim="800000"/>
            <a:headEnd/>
            <a:tailEnd/>
          </a:ln>
        </p:spPr>
        <p:txBody>
          <a:bodyPr>
            <a:spAutoFit/>
          </a:bodyPr>
          <a:lstStyle/>
          <a:p>
            <a:r>
              <a:rPr kumimoji="1" lang="zh-CN" altLang="en-US" sz="2000" b="1">
                <a:solidFill>
                  <a:srgbClr val="000099"/>
                </a:solidFill>
                <a:latin typeface="幼圆" pitchFamily="49" charset="-122"/>
                <a:ea typeface="幼圆" pitchFamily="49" charset="-122"/>
              </a:rPr>
              <a:t>点电荷的电荷密度表示为：</a:t>
            </a:r>
          </a:p>
        </p:txBody>
      </p:sp>
      <p:graphicFrame>
        <p:nvGraphicFramePr>
          <p:cNvPr id="403459" name="Object 3"/>
          <p:cNvGraphicFramePr>
            <a:graphicFrameLocks noChangeAspect="1"/>
          </p:cNvGraphicFramePr>
          <p:nvPr/>
        </p:nvGraphicFramePr>
        <p:xfrm>
          <a:off x="1114425" y="2157413"/>
          <a:ext cx="2486025" cy="431800"/>
        </p:xfrm>
        <a:graphic>
          <a:graphicData uri="http://schemas.openxmlformats.org/presentationml/2006/ole">
            <p:oleObj spid="_x0000_s5122" name="Equation" r:id="rId3" imgW="1054080" imgH="203040" progId="Equation.DSMT4">
              <p:embed/>
            </p:oleObj>
          </a:graphicData>
        </a:graphic>
      </p:graphicFrame>
      <p:sp>
        <p:nvSpPr>
          <p:cNvPr id="5133" name="Rectangle 17"/>
          <p:cNvSpPr>
            <a:spLocks noChangeArrowheads="1"/>
          </p:cNvSpPr>
          <p:nvPr/>
        </p:nvSpPr>
        <p:spPr bwMode="auto">
          <a:xfrm>
            <a:off x="755650" y="1125538"/>
            <a:ext cx="7056438" cy="400110"/>
          </a:xfrm>
          <a:prstGeom prst="rect">
            <a:avLst/>
          </a:prstGeom>
          <a:noFill/>
          <a:ln w="9525">
            <a:noFill/>
            <a:miter lim="800000"/>
            <a:headEnd/>
            <a:tailEnd/>
          </a:ln>
        </p:spPr>
        <p:txBody>
          <a:bodyPr>
            <a:spAutoFit/>
          </a:bodyPr>
          <a:lstStyle/>
          <a:p>
            <a:r>
              <a:rPr kumimoji="1" lang="zh-CN" altLang="en-US" sz="2000" b="1" dirty="0">
                <a:solidFill>
                  <a:srgbClr val="000099"/>
                </a:solidFill>
                <a:latin typeface="Arial" charset="0"/>
                <a:ea typeface="幼圆" pitchFamily="49" charset="-122"/>
              </a:rPr>
              <a:t>体积很小而电荷密度很大的带电小球的</a:t>
            </a:r>
            <a:r>
              <a:rPr kumimoji="1" lang="zh-CN" altLang="en-US" sz="2000" b="1" dirty="0" smtClean="0">
                <a:solidFill>
                  <a:srgbClr val="FF0000"/>
                </a:solidFill>
                <a:latin typeface="Arial" charset="0"/>
                <a:ea typeface="幼圆" pitchFamily="49" charset="-122"/>
              </a:rPr>
              <a:t>极限</a:t>
            </a:r>
            <a:r>
              <a:rPr kumimoji="1" lang="zh-CN" altLang="en-US" sz="2000" b="1" dirty="0" smtClean="0">
                <a:solidFill>
                  <a:srgbClr val="000099"/>
                </a:solidFill>
                <a:latin typeface="Arial" charset="0"/>
                <a:ea typeface="幼圆" pitchFamily="49" charset="-122"/>
              </a:rPr>
              <a:t>。（什么情况？）</a:t>
            </a:r>
            <a:endParaRPr kumimoji="1" lang="zh-CN" altLang="en-US" sz="2000" b="1" dirty="0">
              <a:solidFill>
                <a:srgbClr val="000099"/>
              </a:solidFill>
              <a:latin typeface="Arial" charset="0"/>
              <a:ea typeface="幼圆" pitchFamily="49" charset="-122"/>
            </a:endParaRPr>
          </a:p>
        </p:txBody>
      </p:sp>
      <p:sp>
        <p:nvSpPr>
          <p:cNvPr id="5134" name="Rectangle 18"/>
          <p:cNvSpPr>
            <a:spLocks noChangeArrowheads="1"/>
          </p:cNvSpPr>
          <p:nvPr/>
        </p:nvSpPr>
        <p:spPr bwMode="auto">
          <a:xfrm>
            <a:off x="765175" y="4833938"/>
            <a:ext cx="4195763" cy="400050"/>
          </a:xfrm>
          <a:prstGeom prst="rect">
            <a:avLst/>
          </a:prstGeom>
          <a:noFill/>
          <a:ln w="9525">
            <a:noFill/>
            <a:miter lim="800000"/>
            <a:headEnd/>
            <a:tailEnd/>
          </a:ln>
        </p:spPr>
        <p:txBody>
          <a:bodyPr>
            <a:spAutoFit/>
          </a:bodyPr>
          <a:lstStyle/>
          <a:p>
            <a:r>
              <a:rPr kumimoji="1" lang="zh-CN" altLang="en-US" sz="2000" b="1">
                <a:solidFill>
                  <a:srgbClr val="000099"/>
                </a:solidFill>
                <a:latin typeface="幼圆" pitchFamily="49" charset="-122"/>
                <a:ea typeface="幼圆" pitchFamily="49" charset="-122"/>
              </a:rPr>
              <a:t>当点电荷</a:t>
            </a:r>
            <a:r>
              <a:rPr kumimoji="1" lang="en-US" altLang="zh-CN" sz="2000" b="1">
                <a:solidFill>
                  <a:srgbClr val="000099"/>
                </a:solidFill>
                <a:latin typeface="幼圆" pitchFamily="49" charset="-122"/>
                <a:ea typeface="幼圆" pitchFamily="49" charset="-122"/>
              </a:rPr>
              <a:t>q</a:t>
            </a:r>
            <a:r>
              <a:rPr kumimoji="1" lang="zh-CN" altLang="en-US" sz="2000" b="1">
                <a:solidFill>
                  <a:srgbClr val="000099"/>
                </a:solidFill>
                <a:latin typeface="幼圆" pitchFamily="49" charset="-122"/>
                <a:ea typeface="幼圆" pitchFamily="49" charset="-122"/>
              </a:rPr>
              <a:t>位于</a:t>
            </a:r>
            <a:r>
              <a:rPr kumimoji="1" lang="zh-CN" altLang="en-US" sz="2000" b="1">
                <a:solidFill>
                  <a:srgbClr val="FF0000"/>
                </a:solidFill>
                <a:latin typeface="幼圆" pitchFamily="49" charset="-122"/>
                <a:ea typeface="幼圆" pitchFamily="49" charset="-122"/>
              </a:rPr>
              <a:t>坐标原点</a:t>
            </a:r>
            <a:r>
              <a:rPr kumimoji="1" lang="zh-CN" altLang="en-US" sz="2000" b="1">
                <a:solidFill>
                  <a:srgbClr val="000099"/>
                </a:solidFill>
                <a:latin typeface="幼圆" pitchFamily="49" charset="-122"/>
                <a:ea typeface="幼圆" pitchFamily="49" charset="-122"/>
              </a:rPr>
              <a:t>时，</a:t>
            </a:r>
          </a:p>
        </p:txBody>
      </p:sp>
      <p:graphicFrame>
        <p:nvGraphicFramePr>
          <p:cNvPr id="403475" name="Object 19"/>
          <p:cNvGraphicFramePr>
            <a:graphicFrameLocks noChangeAspect="1"/>
          </p:cNvGraphicFramePr>
          <p:nvPr/>
        </p:nvGraphicFramePr>
        <p:xfrm>
          <a:off x="2581275" y="5541963"/>
          <a:ext cx="1843088" cy="446087"/>
        </p:xfrm>
        <a:graphic>
          <a:graphicData uri="http://schemas.openxmlformats.org/presentationml/2006/ole">
            <p:oleObj spid="_x0000_s5123" name="Equation" r:id="rId4" imgW="838080" imgH="203040" progId="Equation.DSMT4">
              <p:embed/>
            </p:oleObj>
          </a:graphicData>
        </a:graphic>
      </p:graphicFrame>
      <p:graphicFrame>
        <p:nvGraphicFramePr>
          <p:cNvPr id="403477" name="Object 21"/>
          <p:cNvGraphicFramePr>
            <a:graphicFrameLocks noChangeAspect="1"/>
          </p:cNvGraphicFramePr>
          <p:nvPr/>
        </p:nvGraphicFramePr>
        <p:xfrm>
          <a:off x="962025" y="2800350"/>
          <a:ext cx="3013075" cy="881063"/>
        </p:xfrm>
        <a:graphic>
          <a:graphicData uri="http://schemas.openxmlformats.org/presentationml/2006/ole">
            <p:oleObj spid="_x0000_s5124" name="Equation" r:id="rId5" imgW="1562040" imgH="457200" progId="Equation.DSMT4">
              <p:embed/>
            </p:oleObj>
          </a:graphicData>
        </a:graphic>
      </p:graphicFrame>
      <p:sp>
        <p:nvSpPr>
          <p:cNvPr id="5135" name="Rectangle 22"/>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6"/>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点电荷</a:t>
            </a:r>
          </a:p>
        </p:txBody>
      </p:sp>
      <p:pic>
        <p:nvPicPr>
          <p:cNvPr id="5136" name="Picture 23"/>
          <p:cNvPicPr>
            <a:picLocks noChangeAspect="1" noChangeArrowheads="1"/>
          </p:cNvPicPr>
          <p:nvPr/>
        </p:nvPicPr>
        <p:blipFill>
          <a:blip r:embed="rId7"/>
          <a:srcRect/>
          <a:stretch>
            <a:fillRect/>
          </a:stretch>
        </p:blipFill>
        <p:spPr bwMode="auto">
          <a:xfrm>
            <a:off x="6205538" y="2487613"/>
            <a:ext cx="2671762" cy="2033587"/>
          </a:xfrm>
          <a:prstGeom prst="rect">
            <a:avLst/>
          </a:prstGeom>
          <a:noFill/>
          <a:ln w="9525">
            <a:noFill/>
            <a:miter lim="800000"/>
            <a:headEnd/>
            <a:tailEnd/>
          </a:ln>
        </p:spPr>
      </p:pic>
      <p:sp>
        <p:nvSpPr>
          <p:cNvPr id="5137" name="矩形 10"/>
          <p:cNvSpPr>
            <a:spLocks noChangeArrowheads="1"/>
          </p:cNvSpPr>
          <p:nvPr/>
        </p:nvSpPr>
        <p:spPr bwMode="auto">
          <a:xfrm>
            <a:off x="6194425" y="1577975"/>
            <a:ext cx="2430463" cy="584200"/>
          </a:xfrm>
          <a:prstGeom prst="rect">
            <a:avLst/>
          </a:prstGeom>
          <a:noFill/>
          <a:ln w="9525">
            <a:noFill/>
            <a:miter lim="800000"/>
            <a:headEnd/>
            <a:tailEnd/>
          </a:ln>
        </p:spPr>
        <p:txBody>
          <a:bodyPr wrap="none">
            <a:spAutoFit/>
          </a:bodyPr>
          <a:lstStyle/>
          <a:p>
            <a:r>
              <a:rPr lang="zh-CN" altLang="en-US">
                <a:ea typeface="黑体" pitchFamily="49" charset="-122"/>
                <a:hlinkClick r:id="rId8" action="ppaction://hlinkfile" tooltip="狄拉克δ函数"/>
              </a:rPr>
              <a:t>狄拉克</a:t>
            </a:r>
            <a:r>
              <a:rPr lang="el-GR" altLang="zh-CN">
                <a:ea typeface="黑体" pitchFamily="49" charset="-122"/>
                <a:hlinkClick r:id="rId8" action="ppaction://hlinkfile" tooltip="狄拉克δ函数"/>
              </a:rPr>
              <a:t>δ</a:t>
            </a:r>
            <a:r>
              <a:rPr lang="zh-CN" altLang="en-US">
                <a:ea typeface="黑体" pitchFamily="49" charset="-122"/>
                <a:hlinkClick r:id="rId8" action="ppaction://hlinkfile" tooltip="狄拉克δ函数"/>
              </a:rPr>
              <a:t>函数</a:t>
            </a:r>
            <a:endParaRPr lang="zh-CN" altLang="en-US">
              <a:ea typeface="黑体" pitchFamily="49" charset="-122"/>
            </a:endParaRPr>
          </a:p>
        </p:txBody>
      </p:sp>
      <p:graphicFrame>
        <p:nvGraphicFramePr>
          <p:cNvPr id="12" name="Object 12"/>
          <p:cNvGraphicFramePr>
            <a:graphicFrameLocks noChangeAspect="1"/>
          </p:cNvGraphicFramePr>
          <p:nvPr/>
        </p:nvGraphicFramePr>
        <p:xfrm>
          <a:off x="1079500" y="3816350"/>
          <a:ext cx="4419600" cy="865188"/>
        </p:xfrm>
        <a:graphic>
          <a:graphicData uri="http://schemas.openxmlformats.org/presentationml/2006/ole">
            <p:oleObj spid="_x0000_s5125" name="Equation" r:id="rId9" imgW="2463480" imgH="4824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1392555" y="2462848"/>
            <a:ext cx="2823845" cy="8696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6150" name="Text Box 2"/>
          <p:cNvSpPr txBox="1">
            <a:spLocks noChangeArrowheads="1"/>
          </p:cNvSpPr>
          <p:nvPr/>
        </p:nvSpPr>
        <p:spPr bwMode="auto">
          <a:xfrm>
            <a:off x="455613" y="1174750"/>
            <a:ext cx="8439150" cy="892175"/>
          </a:xfrm>
          <a:prstGeom prst="rect">
            <a:avLst/>
          </a:prstGeom>
          <a:noFill/>
          <a:ln w="9525">
            <a:noFill/>
            <a:miter lim="800000"/>
            <a:headEnd/>
            <a:tailEnd/>
          </a:ln>
        </p:spPr>
        <p:txBody>
          <a:bodyPr>
            <a:spAutoFit/>
          </a:bodyPr>
          <a:lstStyle/>
          <a:p>
            <a:pPr algn="just">
              <a:lnSpc>
                <a:spcPct val="130000"/>
              </a:lnSpc>
            </a:pPr>
            <a:r>
              <a:rPr kumimoji="1" lang="zh-CN" altLang="en-US" sz="2000" b="1">
                <a:solidFill>
                  <a:srgbClr val="000099"/>
                </a:solidFill>
                <a:latin typeface="幼圆" pitchFamily="49" charset="-122"/>
                <a:ea typeface="幼圆" pitchFamily="49" charset="-122"/>
              </a:rPr>
              <a:t>电流是由电荷做定向运动形成的，通常用电流强度</a:t>
            </a:r>
            <a:r>
              <a:rPr kumimoji="1" lang="en-US" altLang="zh-CN" sz="2000" b="1" i="1">
                <a:solidFill>
                  <a:srgbClr val="0070C0"/>
                </a:solidFill>
                <a:ea typeface="幼圆" pitchFamily="49" charset="-122"/>
              </a:rPr>
              <a:t>i</a:t>
            </a:r>
            <a:r>
              <a:rPr kumimoji="1" lang="en-US" altLang="zh-CN" sz="2000" b="1">
                <a:solidFill>
                  <a:srgbClr val="0070C0"/>
                </a:solidFill>
                <a:ea typeface="幼圆" pitchFamily="49" charset="-122"/>
              </a:rPr>
              <a:t>(</a:t>
            </a:r>
            <a:r>
              <a:rPr kumimoji="1" lang="en-US" altLang="zh-CN" sz="2000" b="1" i="1">
                <a:solidFill>
                  <a:srgbClr val="0070C0"/>
                </a:solidFill>
                <a:ea typeface="幼圆" pitchFamily="49" charset="-122"/>
              </a:rPr>
              <a:t>t</a:t>
            </a:r>
            <a:r>
              <a:rPr kumimoji="1" lang="en-US" altLang="zh-CN" sz="2000" b="1">
                <a:solidFill>
                  <a:srgbClr val="0070C0"/>
                </a:solidFill>
                <a:ea typeface="幼圆" pitchFamily="49" charset="-122"/>
              </a:rPr>
              <a:t>)</a:t>
            </a:r>
            <a:r>
              <a:rPr kumimoji="1" lang="zh-CN" altLang="en-US" sz="2000" b="1">
                <a:solidFill>
                  <a:srgbClr val="000099"/>
                </a:solidFill>
                <a:latin typeface="幼圆" pitchFamily="49" charset="-122"/>
                <a:ea typeface="幼圆" pitchFamily="49" charset="-122"/>
              </a:rPr>
              <a:t>表示</a:t>
            </a:r>
            <a:r>
              <a:rPr kumimoji="1" lang="en-US" altLang="zh-CN" sz="2000" b="1">
                <a:solidFill>
                  <a:srgbClr val="000099"/>
                </a:solidFill>
                <a:latin typeface="幼圆" pitchFamily="49" charset="-122"/>
                <a:ea typeface="幼圆" pitchFamily="49" charset="-122"/>
              </a:rPr>
              <a:t>;</a:t>
            </a:r>
            <a:r>
              <a:rPr kumimoji="1" lang="zh-CN" altLang="en-US" sz="2000" b="1">
                <a:solidFill>
                  <a:srgbClr val="000099"/>
                </a:solidFill>
                <a:latin typeface="幼圆" pitchFamily="49" charset="-122"/>
                <a:ea typeface="幼圆" pitchFamily="49" charset="-122"/>
              </a:rPr>
              <a:t>若</a:t>
            </a:r>
            <a:r>
              <a:rPr lang="zh-CN" altLang="en-US" sz="2000" b="1">
                <a:solidFill>
                  <a:srgbClr val="0070C0"/>
                </a:solidFill>
                <a:latin typeface="幼圆" pitchFamily="49" charset="-122"/>
                <a:ea typeface="幼圆" pitchFamily="49" charset="-122"/>
              </a:rPr>
              <a:t>单位时间</a:t>
            </a:r>
            <a:r>
              <a:rPr lang="zh-CN" altLang="en-US" sz="2000" b="1">
                <a:solidFill>
                  <a:srgbClr val="000099"/>
                </a:solidFill>
                <a:latin typeface="幼圆" pitchFamily="49" charset="-122"/>
                <a:ea typeface="幼圆" pitchFamily="49" charset="-122"/>
              </a:rPr>
              <a:t>内通过</a:t>
            </a:r>
            <a:r>
              <a:rPr lang="zh-CN" altLang="en-US" sz="2000" b="1">
                <a:solidFill>
                  <a:srgbClr val="0070C0"/>
                </a:solidFill>
                <a:latin typeface="幼圆" pitchFamily="49" charset="-122"/>
                <a:ea typeface="幼圆" pitchFamily="49" charset="-122"/>
              </a:rPr>
              <a:t>某一横截面</a:t>
            </a:r>
            <a:r>
              <a:rPr lang="en-US" altLang="zh-CN" sz="2000" i="1">
                <a:solidFill>
                  <a:srgbClr val="0070C0"/>
                </a:solidFill>
                <a:latin typeface="幼圆" pitchFamily="49" charset="-122"/>
                <a:ea typeface="幼圆" pitchFamily="49" charset="-122"/>
              </a:rPr>
              <a:t>S</a:t>
            </a:r>
            <a:r>
              <a:rPr lang="en-US" altLang="zh-CN" sz="2000" b="1" i="1">
                <a:solidFill>
                  <a:srgbClr val="0070C0"/>
                </a:solidFill>
                <a:latin typeface="幼圆" pitchFamily="49" charset="-122"/>
                <a:ea typeface="幼圆" pitchFamily="49" charset="-122"/>
              </a:rPr>
              <a:t> </a:t>
            </a:r>
            <a:r>
              <a:rPr lang="zh-CN" altLang="en-US" sz="2000" b="1">
                <a:solidFill>
                  <a:srgbClr val="000099"/>
                </a:solidFill>
                <a:latin typeface="幼圆" pitchFamily="49" charset="-122"/>
                <a:ea typeface="幼圆" pitchFamily="49" charset="-122"/>
              </a:rPr>
              <a:t>的</a:t>
            </a:r>
            <a:r>
              <a:rPr lang="zh-CN" altLang="en-US" sz="2000" b="1">
                <a:solidFill>
                  <a:srgbClr val="0070C0"/>
                </a:solidFill>
                <a:latin typeface="幼圆" pitchFamily="49" charset="-122"/>
                <a:ea typeface="幼圆" pitchFamily="49" charset="-122"/>
              </a:rPr>
              <a:t>电荷量为</a:t>
            </a:r>
            <a:r>
              <a:rPr lang="zh-CN" altLang="en-US" sz="2000" b="1">
                <a:solidFill>
                  <a:srgbClr val="0070C0"/>
                </a:solidFill>
                <a:latin typeface="幼圆" pitchFamily="49" charset="-122"/>
                <a:ea typeface="幼圆" pitchFamily="49" charset="-122"/>
                <a:sym typeface="Symbol" pitchFamily="18" charset="2"/>
              </a:rPr>
              <a:t></a:t>
            </a:r>
            <a:r>
              <a:rPr lang="en-US" altLang="zh-CN" sz="2000" b="1">
                <a:solidFill>
                  <a:srgbClr val="0070C0"/>
                </a:solidFill>
                <a:latin typeface="幼圆" pitchFamily="49" charset="-122"/>
                <a:ea typeface="幼圆" pitchFamily="49" charset="-122"/>
                <a:sym typeface="Symbol" pitchFamily="18" charset="2"/>
              </a:rPr>
              <a:t>q</a:t>
            </a:r>
            <a:r>
              <a:rPr lang="zh-CN" altLang="en-US" sz="2000" b="1">
                <a:solidFill>
                  <a:srgbClr val="000099"/>
                </a:solidFill>
                <a:latin typeface="幼圆" pitchFamily="49" charset="-122"/>
                <a:ea typeface="幼圆" pitchFamily="49" charset="-122"/>
              </a:rPr>
              <a:t>，则电流强度定义为：</a:t>
            </a:r>
          </a:p>
        </p:txBody>
      </p:sp>
      <p:sp>
        <p:nvSpPr>
          <p:cNvPr id="404483" name="Text Box 3"/>
          <p:cNvSpPr txBox="1">
            <a:spLocks noChangeArrowheads="1"/>
          </p:cNvSpPr>
          <p:nvPr/>
        </p:nvSpPr>
        <p:spPr bwMode="auto">
          <a:xfrm>
            <a:off x="800100" y="3838575"/>
            <a:ext cx="7661275" cy="2400300"/>
          </a:xfrm>
          <a:prstGeom prst="rect">
            <a:avLst/>
          </a:prstGeom>
          <a:noFill/>
          <a:ln w="9525" algn="ctr">
            <a:noFill/>
            <a:miter lim="800000"/>
            <a:headEnd/>
            <a:tailEnd/>
          </a:ln>
        </p:spPr>
        <p:txBody>
          <a:bodyPr>
            <a:spAutoFit/>
          </a:bodyPr>
          <a:lstStyle/>
          <a:p>
            <a:pPr algn="just">
              <a:lnSpc>
                <a:spcPct val="130000"/>
              </a:lnSpc>
              <a:spcBef>
                <a:spcPct val="50000"/>
              </a:spcBef>
              <a:buFontTx/>
              <a:buBlip>
                <a:blip r:embed="rId3"/>
              </a:buBlip>
            </a:pPr>
            <a:r>
              <a:rPr kumimoji="1" lang="en-US" altLang="zh-CN" sz="2000" b="1" dirty="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电荷运动速度不</a:t>
            </a:r>
            <a:r>
              <a:rPr kumimoji="1" lang="zh-CN" altLang="en-US" sz="2000" b="1" dirty="0">
                <a:solidFill>
                  <a:srgbClr val="000099"/>
                </a:solidFill>
                <a:latin typeface="幼圆" pitchFamily="49" charset="-122"/>
                <a:ea typeface="幼圆" pitchFamily="49" charset="-122"/>
              </a:rPr>
              <a:t>随时间变化的电流称为</a:t>
            </a:r>
            <a:r>
              <a:rPr kumimoji="1" lang="zh-CN" altLang="en-US" sz="2000" b="1" dirty="0">
                <a:solidFill>
                  <a:srgbClr val="FF3300"/>
                </a:solidFill>
                <a:latin typeface="幼圆" pitchFamily="49" charset="-122"/>
                <a:ea typeface="幼圆" pitchFamily="49" charset="-122"/>
              </a:rPr>
              <a:t>恒定（稳恒）电流，</a:t>
            </a:r>
            <a:r>
              <a:rPr kumimoji="1" lang="en-US" altLang="zh-CN" sz="2000" b="1" dirty="0">
                <a:solidFill>
                  <a:srgbClr val="FF3300"/>
                </a:solidFill>
                <a:latin typeface="幼圆" pitchFamily="49" charset="-122"/>
                <a:ea typeface="幼圆" pitchFamily="49" charset="-122"/>
              </a:rPr>
              <a:t>I</a:t>
            </a:r>
            <a:r>
              <a:rPr kumimoji="1" lang="zh-CN" altLang="en-US" sz="2000" b="1" dirty="0">
                <a:solidFill>
                  <a:srgbClr val="FF3300"/>
                </a:solidFill>
                <a:latin typeface="幼圆" pitchFamily="49" charset="-122"/>
                <a:ea typeface="幼圆" pitchFamily="49" charset="-122"/>
              </a:rPr>
              <a:t>。</a:t>
            </a:r>
          </a:p>
          <a:p>
            <a:pPr algn="just">
              <a:lnSpc>
                <a:spcPct val="130000"/>
              </a:lnSpc>
              <a:spcBef>
                <a:spcPct val="50000"/>
              </a:spcBef>
              <a:buFontTx/>
              <a:buBlip>
                <a:blip r:embed="rId3"/>
              </a:buBlip>
            </a:pPr>
            <a:r>
              <a:rPr kumimoji="1" lang="zh-CN" altLang="en-US" sz="2000" b="1" dirty="0">
                <a:solidFill>
                  <a:srgbClr val="000099"/>
                </a:solidFill>
                <a:latin typeface="幼圆" pitchFamily="49" charset="-122"/>
                <a:ea typeface="幼圆" pitchFamily="49" charset="-122"/>
              </a:rPr>
              <a:t> 引入</a:t>
            </a:r>
            <a:r>
              <a:rPr kumimoji="1" lang="zh-CN" altLang="en-US" sz="2000" b="1" dirty="0">
                <a:solidFill>
                  <a:srgbClr val="FF3300"/>
                </a:solidFill>
                <a:latin typeface="幼圆" pitchFamily="49" charset="-122"/>
                <a:ea typeface="幼圆" pitchFamily="49" charset="-122"/>
              </a:rPr>
              <a:t>电流密度</a:t>
            </a:r>
            <a:r>
              <a:rPr kumimoji="1" lang="zh-CN" altLang="en-US" sz="2000" b="1" dirty="0">
                <a:solidFill>
                  <a:srgbClr val="000099"/>
                </a:solidFill>
                <a:latin typeface="幼圆" pitchFamily="49" charset="-122"/>
                <a:ea typeface="幼圆" pitchFamily="49" charset="-122"/>
              </a:rPr>
              <a:t>来描述电流的分布情况</a:t>
            </a:r>
          </a:p>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  电流的几种分布方式：空间中－</a:t>
            </a:r>
            <a:r>
              <a:rPr kumimoji="1" lang="zh-CN" altLang="en-US" sz="2000" b="1" dirty="0">
                <a:solidFill>
                  <a:srgbClr val="FF0000"/>
                </a:solidFill>
                <a:latin typeface="幼圆" pitchFamily="49" charset="-122"/>
                <a:ea typeface="幼圆" pitchFamily="49" charset="-122"/>
              </a:rPr>
              <a:t>体电流密度</a:t>
            </a:r>
          </a:p>
          <a:p>
            <a:pPr>
              <a:lnSpc>
                <a:spcPct val="130000"/>
              </a:lnSpc>
            </a:pPr>
            <a:r>
              <a:rPr kumimoji="1" lang="zh-CN" altLang="en-US" sz="2000" b="1" dirty="0">
                <a:solidFill>
                  <a:srgbClr val="000099"/>
                </a:solidFill>
                <a:latin typeface="幼圆" pitchFamily="49" charset="-122"/>
                <a:ea typeface="幼圆" pitchFamily="49" charset="-122"/>
              </a:rPr>
              <a:t>　 　　　　　　         面上－</a:t>
            </a:r>
            <a:r>
              <a:rPr kumimoji="1" lang="zh-CN" altLang="en-US" sz="2000" b="1" dirty="0">
                <a:solidFill>
                  <a:srgbClr val="FF0000"/>
                </a:solidFill>
                <a:latin typeface="幼圆" pitchFamily="49" charset="-122"/>
                <a:ea typeface="幼圆" pitchFamily="49" charset="-122"/>
              </a:rPr>
              <a:t>面电流密度</a:t>
            </a:r>
          </a:p>
          <a:p>
            <a:pPr>
              <a:lnSpc>
                <a:spcPct val="130000"/>
              </a:lnSpc>
            </a:pPr>
            <a:r>
              <a:rPr kumimoji="1" lang="zh-CN" altLang="en-US" sz="2000" b="1" dirty="0">
                <a:solidFill>
                  <a:srgbClr val="000099"/>
                </a:solidFill>
                <a:latin typeface="幼圆" pitchFamily="49" charset="-122"/>
                <a:ea typeface="幼圆" pitchFamily="49" charset="-122"/>
              </a:rPr>
              <a:t>　 　　　　　　         线上－</a:t>
            </a:r>
            <a:r>
              <a:rPr kumimoji="1" lang="zh-CN" altLang="en-US" sz="2000" b="1" dirty="0">
                <a:solidFill>
                  <a:srgbClr val="FF0000"/>
                </a:solidFill>
                <a:latin typeface="幼圆" pitchFamily="49" charset="-122"/>
                <a:ea typeface="幼圆" pitchFamily="49" charset="-122"/>
              </a:rPr>
              <a:t>线电流密度</a:t>
            </a:r>
          </a:p>
        </p:txBody>
      </p:sp>
      <p:sp>
        <p:nvSpPr>
          <p:cNvPr id="6152" name="Text Box 4"/>
          <p:cNvSpPr txBox="1">
            <a:spLocks noChangeArrowheads="1"/>
          </p:cNvSpPr>
          <p:nvPr/>
        </p:nvSpPr>
        <p:spPr bwMode="auto">
          <a:xfrm>
            <a:off x="323850" y="606425"/>
            <a:ext cx="4343400" cy="519113"/>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ea typeface="黑体" pitchFamily="49" charset="-122"/>
              </a:rPr>
              <a:t>2.1.2  </a:t>
            </a:r>
            <a:r>
              <a:rPr lang="zh-CN" altLang="en-US" sz="2800" b="1">
                <a:solidFill>
                  <a:srgbClr val="FF0000"/>
                </a:solidFill>
                <a:ea typeface="黑体" pitchFamily="49" charset="-122"/>
              </a:rPr>
              <a:t>电流与电流密度</a:t>
            </a:r>
          </a:p>
        </p:txBody>
      </p:sp>
      <p:graphicFrame>
        <p:nvGraphicFramePr>
          <p:cNvPr id="404485" name="Object 5"/>
          <p:cNvGraphicFramePr>
            <a:graphicFrameLocks noChangeAspect="1"/>
          </p:cNvGraphicFramePr>
          <p:nvPr/>
        </p:nvGraphicFramePr>
        <p:xfrm>
          <a:off x="1581150" y="2435225"/>
          <a:ext cx="2528888" cy="841375"/>
        </p:xfrm>
        <a:graphic>
          <a:graphicData uri="http://schemas.openxmlformats.org/presentationml/2006/ole">
            <p:oleObj spid="_x0000_s6146" name="Equation" r:id="rId4" imgW="1206360" imgH="406080" progId="Equation.DSMT4">
              <p:embed/>
            </p:oleObj>
          </a:graphicData>
        </a:graphic>
      </p:graphicFrame>
      <p:sp>
        <p:nvSpPr>
          <p:cNvPr id="6153" name="Text Box 6"/>
          <p:cNvSpPr txBox="1">
            <a:spLocks noChangeArrowheads="1"/>
          </p:cNvSpPr>
          <p:nvPr/>
        </p:nvSpPr>
        <p:spPr bwMode="auto">
          <a:xfrm>
            <a:off x="4613275" y="2640013"/>
            <a:ext cx="2633663" cy="427037"/>
          </a:xfrm>
          <a:prstGeom prst="rect">
            <a:avLst/>
          </a:prstGeom>
          <a:noFill/>
          <a:ln w="25400">
            <a:noFill/>
            <a:miter lim="800000"/>
            <a:headEnd/>
            <a:tailEnd/>
          </a:ln>
        </p:spPr>
        <p:txBody>
          <a:bodyPr wrap="none">
            <a:spAutoFit/>
          </a:bodyPr>
          <a:lstStyle/>
          <a:p>
            <a:r>
              <a:rPr lang="zh-CN" altLang="en-US" sz="2200" b="1" dirty="0">
                <a:solidFill>
                  <a:srgbClr val="000099"/>
                </a:solidFill>
                <a:latin typeface="Arial" charset="0"/>
                <a:ea typeface="幼圆" pitchFamily="49" charset="-122"/>
              </a:rPr>
              <a:t>电流单位：</a:t>
            </a:r>
            <a:r>
              <a:rPr lang="zh-CN" altLang="en-US" sz="2200" b="1" dirty="0">
                <a:solidFill>
                  <a:srgbClr val="FF0000"/>
                </a:solidFill>
                <a:latin typeface="Arial" charset="0"/>
                <a:ea typeface="幼圆" pitchFamily="49" charset="-122"/>
              </a:rPr>
              <a:t>安培，</a:t>
            </a:r>
            <a:r>
              <a:rPr lang="en-US" altLang="zh-CN" sz="2200" b="1" dirty="0">
                <a:solidFill>
                  <a:srgbClr val="FF0000"/>
                </a:solidFill>
                <a:latin typeface="Arial" charset="0"/>
                <a:ea typeface="幼圆" pitchFamily="49"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p:bld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7212</TotalTime>
  <Words>3540</Words>
  <Application>Microsoft PowerPoint</Application>
  <PresentationFormat>全屏显示(4:3)</PresentationFormat>
  <Paragraphs>390</Paragraphs>
  <Slides>59</Slides>
  <Notes>1</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59</vt:i4>
      </vt:variant>
    </vt:vector>
  </HeadingPairs>
  <TitlesOfParts>
    <vt:vector size="66" baseType="lpstr">
      <vt:lpstr>《电磁场理论》－课件模板</vt:lpstr>
      <vt:lpstr>Equation</vt:lpstr>
      <vt:lpstr>图片</vt:lpstr>
      <vt:lpstr>位图图像</vt:lpstr>
      <vt:lpstr>Picture</vt:lpstr>
      <vt:lpstr>BMP 图像</vt:lpstr>
      <vt:lpstr>公式</vt:lpstr>
      <vt:lpstr>第二章  电磁场的基本规律</vt:lpstr>
      <vt:lpstr>本章教学基本要求</vt:lpstr>
      <vt:lpstr>2.1  电荷守恒定律</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ZZ</cp:lastModifiedBy>
  <cp:revision>431</cp:revision>
  <cp:lastPrinted>2001-03-01T15:11:03Z</cp:lastPrinted>
  <dcterms:created xsi:type="dcterms:W3CDTF">2011-07-29T07:12:42Z</dcterms:created>
  <dcterms:modified xsi:type="dcterms:W3CDTF">2017-03-03T04:01:10Z</dcterms:modified>
</cp:coreProperties>
</file>