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1"/>
  </p:notesMasterIdLst>
  <p:handoutMasterIdLst>
    <p:handoutMasterId r:id="rId52"/>
  </p:handoutMasterIdLst>
  <p:sldIdLst>
    <p:sldId id="352" r:id="rId2"/>
    <p:sldId id="353" r:id="rId3"/>
    <p:sldId id="354" r:id="rId4"/>
    <p:sldId id="355" r:id="rId5"/>
    <p:sldId id="356" r:id="rId6"/>
    <p:sldId id="357" r:id="rId7"/>
    <p:sldId id="358" r:id="rId8"/>
    <p:sldId id="359" r:id="rId9"/>
    <p:sldId id="407" r:id="rId10"/>
    <p:sldId id="380" r:id="rId11"/>
    <p:sldId id="361" r:id="rId12"/>
    <p:sldId id="381" r:id="rId13"/>
    <p:sldId id="434" r:id="rId14"/>
    <p:sldId id="435" r:id="rId15"/>
    <p:sldId id="437" r:id="rId16"/>
    <p:sldId id="383" r:id="rId17"/>
    <p:sldId id="384" r:id="rId18"/>
    <p:sldId id="385" r:id="rId19"/>
    <p:sldId id="386" r:id="rId20"/>
    <p:sldId id="408" r:id="rId21"/>
    <p:sldId id="387" r:id="rId22"/>
    <p:sldId id="388" r:id="rId23"/>
    <p:sldId id="389" r:id="rId24"/>
    <p:sldId id="390" r:id="rId25"/>
    <p:sldId id="391" r:id="rId26"/>
    <p:sldId id="410" r:id="rId27"/>
    <p:sldId id="409" r:id="rId28"/>
    <p:sldId id="393" r:id="rId29"/>
    <p:sldId id="394" r:id="rId30"/>
    <p:sldId id="430" r:id="rId31"/>
    <p:sldId id="396" r:id="rId32"/>
    <p:sldId id="397" r:id="rId33"/>
    <p:sldId id="429" r:id="rId34"/>
    <p:sldId id="431" r:id="rId35"/>
    <p:sldId id="432" r:id="rId36"/>
    <p:sldId id="438" r:id="rId37"/>
    <p:sldId id="398" r:id="rId38"/>
    <p:sldId id="399" r:id="rId39"/>
    <p:sldId id="400" r:id="rId40"/>
    <p:sldId id="401" r:id="rId41"/>
    <p:sldId id="417" r:id="rId42"/>
    <p:sldId id="418" r:id="rId43"/>
    <p:sldId id="419" r:id="rId44"/>
    <p:sldId id="420" r:id="rId45"/>
    <p:sldId id="421" r:id="rId46"/>
    <p:sldId id="422" r:id="rId47"/>
    <p:sldId id="425" r:id="rId48"/>
    <p:sldId id="426" r:id="rId49"/>
    <p:sldId id="433" r:id="rId50"/>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黑体" pitchFamily="2" charset="-122"/>
        <a:cs typeface="+mn-cs"/>
      </a:defRPr>
    </a:lvl1pPr>
    <a:lvl2pPr marL="457200" algn="l" rtl="0" fontAlgn="base">
      <a:spcBef>
        <a:spcPct val="0"/>
      </a:spcBef>
      <a:spcAft>
        <a:spcPct val="0"/>
      </a:spcAft>
      <a:defRPr sz="3200" kern="1200">
        <a:solidFill>
          <a:srgbClr val="000000"/>
        </a:solidFill>
        <a:latin typeface="Times New Roman" pitchFamily="18" charset="0"/>
        <a:ea typeface="黑体" pitchFamily="2" charset="-122"/>
        <a:cs typeface="+mn-cs"/>
      </a:defRPr>
    </a:lvl2pPr>
    <a:lvl3pPr marL="914400" algn="l" rtl="0" fontAlgn="base">
      <a:spcBef>
        <a:spcPct val="0"/>
      </a:spcBef>
      <a:spcAft>
        <a:spcPct val="0"/>
      </a:spcAft>
      <a:defRPr sz="3200" kern="1200">
        <a:solidFill>
          <a:srgbClr val="000000"/>
        </a:solidFill>
        <a:latin typeface="Times New Roman" pitchFamily="18" charset="0"/>
        <a:ea typeface="黑体" pitchFamily="2"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黑体" pitchFamily="2"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黑体" pitchFamily="2" charset="-122"/>
        <a:cs typeface="+mn-cs"/>
      </a:defRPr>
    </a:lvl5pPr>
    <a:lvl6pPr marL="2286000" algn="l" defTabSz="914400" rtl="0" eaLnBrk="1" latinLnBrk="0" hangingPunct="1">
      <a:defRPr sz="3200" kern="1200">
        <a:solidFill>
          <a:srgbClr val="000000"/>
        </a:solidFill>
        <a:latin typeface="Times New Roman" pitchFamily="18" charset="0"/>
        <a:ea typeface="黑体" pitchFamily="2" charset="-122"/>
        <a:cs typeface="+mn-cs"/>
      </a:defRPr>
    </a:lvl6pPr>
    <a:lvl7pPr marL="2743200" algn="l" defTabSz="914400" rtl="0" eaLnBrk="1" latinLnBrk="0" hangingPunct="1">
      <a:defRPr sz="3200" kern="1200">
        <a:solidFill>
          <a:srgbClr val="000000"/>
        </a:solidFill>
        <a:latin typeface="Times New Roman" pitchFamily="18" charset="0"/>
        <a:ea typeface="黑体" pitchFamily="2" charset="-122"/>
        <a:cs typeface="+mn-cs"/>
      </a:defRPr>
    </a:lvl7pPr>
    <a:lvl8pPr marL="3200400" algn="l" defTabSz="914400" rtl="0" eaLnBrk="1" latinLnBrk="0" hangingPunct="1">
      <a:defRPr sz="3200" kern="1200">
        <a:solidFill>
          <a:srgbClr val="000000"/>
        </a:solidFill>
        <a:latin typeface="Times New Roman" pitchFamily="18" charset="0"/>
        <a:ea typeface="黑体" pitchFamily="2" charset="-122"/>
        <a:cs typeface="+mn-cs"/>
      </a:defRPr>
    </a:lvl8pPr>
    <a:lvl9pPr marL="3657600" algn="l" defTabSz="914400" rtl="0" eaLnBrk="1" latinLnBrk="0" hangingPunct="1">
      <a:defRPr sz="3200" kern="1200">
        <a:solidFill>
          <a:srgbClr val="000000"/>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CC"/>
    <a:srgbClr val="FF3399"/>
    <a:srgbClr val="003300"/>
    <a:srgbClr val="005A58"/>
    <a:srgbClr val="006600"/>
    <a:srgbClr val="F567E4"/>
    <a:srgbClr val="F892EC"/>
    <a:srgbClr val="99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34" autoAdjust="0"/>
    <p:restoredTop sz="94660"/>
  </p:normalViewPr>
  <p:slideViewPr>
    <p:cSldViewPr snapToGrid="0">
      <p:cViewPr>
        <p:scale>
          <a:sx n="60" d="100"/>
          <a:sy n="60" d="100"/>
        </p:scale>
        <p:origin x="-1266" y="16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92.wmf"/><Relationship Id="rId7" Type="http://schemas.openxmlformats.org/officeDocument/2006/relationships/image" Target="../media/image96.wmf"/><Relationship Id="rId12" Type="http://schemas.openxmlformats.org/officeDocument/2006/relationships/image" Target="../media/image100.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11" Type="http://schemas.openxmlformats.org/officeDocument/2006/relationships/image" Target="../media/image99.wmf"/><Relationship Id="rId5" Type="http://schemas.openxmlformats.org/officeDocument/2006/relationships/image" Target="../media/image94.wmf"/><Relationship Id="rId10" Type="http://schemas.openxmlformats.org/officeDocument/2006/relationships/image" Target="../media/image98.wmf"/><Relationship Id="rId4" Type="http://schemas.openxmlformats.org/officeDocument/2006/relationships/image" Target="../media/image93.wmf"/><Relationship Id="rId9"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12" Type="http://schemas.openxmlformats.org/officeDocument/2006/relationships/image" Target="../media/image142.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41.wmf"/><Relationship Id="rId5" Type="http://schemas.openxmlformats.org/officeDocument/2006/relationships/image" Target="../media/image147.wmf"/><Relationship Id="rId10" Type="http://schemas.openxmlformats.org/officeDocument/2006/relationships/image" Target="../media/image140.wmf"/><Relationship Id="rId4" Type="http://schemas.openxmlformats.org/officeDocument/2006/relationships/image" Target="../media/image146.wmf"/><Relationship Id="rId9" Type="http://schemas.openxmlformats.org/officeDocument/2006/relationships/image" Target="../media/image15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png"/><Relationship Id="rId4" Type="http://schemas.openxmlformats.org/officeDocument/2006/relationships/image" Target="../media/image16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image" Target="../media/image207.wmf"/><Relationship Id="rId3" Type="http://schemas.openxmlformats.org/officeDocument/2006/relationships/image" Target="../media/image198.wmf"/><Relationship Id="rId7" Type="http://schemas.openxmlformats.org/officeDocument/2006/relationships/image" Target="../media/image202.wmf"/><Relationship Id="rId12" Type="http://schemas.openxmlformats.org/officeDocument/2006/relationships/image" Target="../media/image206.wmf"/><Relationship Id="rId17" Type="http://schemas.openxmlformats.org/officeDocument/2006/relationships/image" Target="../media/image211.wmf"/><Relationship Id="rId2" Type="http://schemas.openxmlformats.org/officeDocument/2006/relationships/image" Target="../media/image197.wmf"/><Relationship Id="rId16" Type="http://schemas.openxmlformats.org/officeDocument/2006/relationships/image" Target="../media/image210.wmf"/><Relationship Id="rId1" Type="http://schemas.openxmlformats.org/officeDocument/2006/relationships/image" Target="../media/image196.wmf"/><Relationship Id="rId6" Type="http://schemas.openxmlformats.org/officeDocument/2006/relationships/image" Target="../media/image201.wmf"/><Relationship Id="rId11" Type="http://schemas.openxmlformats.org/officeDocument/2006/relationships/image" Target="../media/image205.wmf"/><Relationship Id="rId5" Type="http://schemas.openxmlformats.org/officeDocument/2006/relationships/image" Target="../media/image200.wmf"/><Relationship Id="rId15" Type="http://schemas.openxmlformats.org/officeDocument/2006/relationships/image" Target="../media/image209.wmf"/><Relationship Id="rId10" Type="http://schemas.openxmlformats.org/officeDocument/2006/relationships/image" Target="../media/image204.wmf"/><Relationship Id="rId4" Type="http://schemas.openxmlformats.org/officeDocument/2006/relationships/image" Target="../media/image199.wmf"/><Relationship Id="rId9" Type="http://schemas.openxmlformats.org/officeDocument/2006/relationships/image" Target="../media/image63.wmf"/><Relationship Id="rId14" Type="http://schemas.openxmlformats.org/officeDocument/2006/relationships/image" Target="../media/image20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image" Target="../media/image221.wmf"/><Relationship Id="rId3" Type="http://schemas.openxmlformats.org/officeDocument/2006/relationships/image" Target="../media/image214.wmf"/><Relationship Id="rId7" Type="http://schemas.openxmlformats.org/officeDocument/2006/relationships/image" Target="../media/image218.wmf"/><Relationship Id="rId12" Type="http://schemas.openxmlformats.org/officeDocument/2006/relationships/image" Target="../media/image206.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11" Type="http://schemas.openxmlformats.org/officeDocument/2006/relationships/image" Target="../media/image220.wmf"/><Relationship Id="rId5" Type="http://schemas.openxmlformats.org/officeDocument/2006/relationships/image" Target="../media/image216.wmf"/><Relationship Id="rId10" Type="http://schemas.openxmlformats.org/officeDocument/2006/relationships/image" Target="../media/image199.wmf"/><Relationship Id="rId4" Type="http://schemas.openxmlformats.org/officeDocument/2006/relationships/image" Target="../media/image215.wmf"/><Relationship Id="rId9" Type="http://schemas.openxmlformats.org/officeDocument/2006/relationships/image" Target="../media/image19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image" Target="../media/image234.wmf"/><Relationship Id="rId18" Type="http://schemas.openxmlformats.org/officeDocument/2006/relationships/image" Target="../media/image239.wmf"/><Relationship Id="rId3" Type="http://schemas.openxmlformats.org/officeDocument/2006/relationships/image" Target="../media/image224.wmf"/><Relationship Id="rId7" Type="http://schemas.openxmlformats.org/officeDocument/2006/relationships/image" Target="../media/image228.wmf"/><Relationship Id="rId12" Type="http://schemas.openxmlformats.org/officeDocument/2006/relationships/image" Target="../media/image233.wmf"/><Relationship Id="rId17" Type="http://schemas.openxmlformats.org/officeDocument/2006/relationships/image" Target="../media/image238.wmf"/><Relationship Id="rId2" Type="http://schemas.openxmlformats.org/officeDocument/2006/relationships/image" Target="../media/image223.wmf"/><Relationship Id="rId16" Type="http://schemas.openxmlformats.org/officeDocument/2006/relationships/image" Target="../media/image237.wmf"/><Relationship Id="rId1" Type="http://schemas.openxmlformats.org/officeDocument/2006/relationships/image" Target="../media/image222.wmf"/><Relationship Id="rId6" Type="http://schemas.openxmlformats.org/officeDocument/2006/relationships/image" Target="../media/image227.wmf"/><Relationship Id="rId11" Type="http://schemas.openxmlformats.org/officeDocument/2006/relationships/image" Target="../media/image232.wmf"/><Relationship Id="rId5" Type="http://schemas.openxmlformats.org/officeDocument/2006/relationships/image" Target="../media/image226.wmf"/><Relationship Id="rId15" Type="http://schemas.openxmlformats.org/officeDocument/2006/relationships/image" Target="../media/image236.wmf"/><Relationship Id="rId10" Type="http://schemas.openxmlformats.org/officeDocument/2006/relationships/image" Target="../media/image231.wmf"/><Relationship Id="rId4" Type="http://schemas.openxmlformats.org/officeDocument/2006/relationships/image" Target="../media/image225.wmf"/><Relationship Id="rId9" Type="http://schemas.openxmlformats.org/officeDocument/2006/relationships/image" Target="../media/image230.wmf"/><Relationship Id="rId14" Type="http://schemas.openxmlformats.org/officeDocument/2006/relationships/image" Target="../media/image23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image" Target="../media/image252.wmf"/><Relationship Id="rId3" Type="http://schemas.openxmlformats.org/officeDocument/2006/relationships/image" Target="../media/image242.wmf"/><Relationship Id="rId7" Type="http://schemas.openxmlformats.org/officeDocument/2006/relationships/image" Target="../media/image246.wmf"/><Relationship Id="rId12" Type="http://schemas.openxmlformats.org/officeDocument/2006/relationships/image" Target="../media/image251.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 Id="rId14" Type="http://schemas.openxmlformats.org/officeDocument/2006/relationships/image" Target="../media/image25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image" Target="../media/image267.wmf"/><Relationship Id="rId3" Type="http://schemas.openxmlformats.org/officeDocument/2006/relationships/image" Target="../media/image257.wmf"/><Relationship Id="rId7" Type="http://schemas.openxmlformats.org/officeDocument/2006/relationships/image" Target="../media/image261.wmf"/><Relationship Id="rId12" Type="http://schemas.openxmlformats.org/officeDocument/2006/relationships/image" Target="../media/image266.wmf"/><Relationship Id="rId2" Type="http://schemas.openxmlformats.org/officeDocument/2006/relationships/image" Target="../media/image256.wmf"/><Relationship Id="rId1" Type="http://schemas.openxmlformats.org/officeDocument/2006/relationships/image" Target="../media/image255.wmf"/><Relationship Id="rId6" Type="http://schemas.openxmlformats.org/officeDocument/2006/relationships/image" Target="../media/image260.wmf"/><Relationship Id="rId11" Type="http://schemas.openxmlformats.org/officeDocument/2006/relationships/image" Target="../media/image265.wmf"/><Relationship Id="rId5" Type="http://schemas.openxmlformats.org/officeDocument/2006/relationships/image" Target="../media/image259.wmf"/><Relationship Id="rId10" Type="http://schemas.openxmlformats.org/officeDocument/2006/relationships/image" Target="../media/image264.wmf"/><Relationship Id="rId4" Type="http://schemas.openxmlformats.org/officeDocument/2006/relationships/image" Target="../media/image258.wmf"/><Relationship Id="rId9" Type="http://schemas.openxmlformats.org/officeDocument/2006/relationships/image" Target="../media/image26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image" Target="../media/image270.wmf"/><Relationship Id="rId7" Type="http://schemas.openxmlformats.org/officeDocument/2006/relationships/image" Target="../media/image274.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10" Type="http://schemas.openxmlformats.org/officeDocument/2006/relationships/image" Target="../media/image277.wmf"/><Relationship Id="rId4" Type="http://schemas.openxmlformats.org/officeDocument/2006/relationships/image" Target="../media/image271.wmf"/><Relationship Id="rId9" Type="http://schemas.openxmlformats.org/officeDocument/2006/relationships/image" Target="../media/image276.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image" Target="../media/image275.wmf"/><Relationship Id="rId3" Type="http://schemas.openxmlformats.org/officeDocument/2006/relationships/image" Target="../media/image280.wmf"/><Relationship Id="rId7" Type="http://schemas.openxmlformats.org/officeDocument/2006/relationships/image" Target="../media/image284.wmf"/><Relationship Id="rId12" Type="http://schemas.openxmlformats.org/officeDocument/2006/relationships/image" Target="../media/image274.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3.wmf"/><Relationship Id="rId11" Type="http://schemas.openxmlformats.org/officeDocument/2006/relationships/image" Target="../media/image273.wmf"/><Relationship Id="rId5" Type="http://schemas.openxmlformats.org/officeDocument/2006/relationships/image" Target="../media/image282.wmf"/><Relationship Id="rId15" Type="http://schemas.openxmlformats.org/officeDocument/2006/relationships/image" Target="../media/image288.wmf"/><Relationship Id="rId10" Type="http://schemas.openxmlformats.org/officeDocument/2006/relationships/image" Target="../media/image287.wmf"/><Relationship Id="rId4" Type="http://schemas.openxmlformats.org/officeDocument/2006/relationships/image" Target="../media/image281.wmf"/><Relationship Id="rId9" Type="http://schemas.openxmlformats.org/officeDocument/2006/relationships/image" Target="../media/image286.wmf"/><Relationship Id="rId14" Type="http://schemas.openxmlformats.org/officeDocument/2006/relationships/image" Target="../media/image27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91475C43-11A8-4A9D-9FF8-67470EB8571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112644"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759E3CBB-8AC0-4A5E-9355-7C253A1458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EC4F5886-754B-4133-932B-1A2325BFBCB2}"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E8C34A2-3298-4FE1-BAE0-438BA4922D1C}"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119A771C-E348-4DDE-9128-ADD08AD812C2}"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5" y="39846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83"/>
          <p:cNvSpPr>
            <a:spLocks noGrp="1" noChangeArrowheads="1"/>
          </p:cNvSpPr>
          <p:nvPr>
            <p:ph type="sldNum" sz="quarter" idx="12"/>
          </p:nvPr>
        </p:nvSpPr>
        <p:spPr>
          <a:ln/>
        </p:spPr>
        <p:txBody>
          <a:bodyPr/>
          <a:lstStyle>
            <a:lvl1pPr>
              <a:defRPr/>
            </a:lvl1pPr>
          </a:lstStyle>
          <a:p>
            <a:pPr>
              <a:defRPr/>
            </a:pPr>
            <a:fld id="{1A077F50-4986-4ADA-864E-6AF4BB6D5DC8}"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98463"/>
            <a:ext cx="8270875"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885F6276-07E4-49BC-9B2A-E3E3CE3A2D87}"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D9E3889F-1C0C-4CCE-B0C0-7FC916FF0A46}"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FCFBA970-2E41-4306-B4C1-7E9E701C2D2D}"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B2C86EF2-32CA-493E-9E26-D225D3BCC62A}"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E36BA8A1-5F51-49B7-9745-DCC80C1A0731}"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4D55EC7B-651C-4007-9D49-B2C2D0CD4928}"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D4382CB7-66D0-41A3-9C48-186DA4A9B60A}"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3981AB1F-4E0F-4D1E-9B2D-E1532BD914CB}"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AB87F114-D3F8-406E-B44B-3FF3C94121C7}"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58" name="Rectangle 1162"/>
          <p:cNvSpPr>
            <a:spLocks noChangeArrowheads="1"/>
          </p:cNvSpPr>
          <p:nvPr/>
        </p:nvSpPr>
        <p:spPr bwMode="auto">
          <a:xfrm>
            <a:off x="3357563" y="66675"/>
            <a:ext cx="5399087"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2</a:t>
            </a:r>
            <a:r>
              <a:rPr lang="zh-CN" altLang="en-US" sz="2000">
                <a:solidFill>
                  <a:srgbClr val="ED2B11"/>
                </a:solidFill>
                <a:latin typeface="隶书" pitchFamily="49" charset="-122"/>
                <a:ea typeface="隶书" pitchFamily="49" charset="-122"/>
              </a:rPr>
              <a:t>章 </a:t>
            </a:r>
            <a:r>
              <a:rPr lang="zh-CN" altLang="en-US" sz="2000" b="1">
                <a:solidFill>
                  <a:srgbClr val="ED2B11"/>
                </a:solidFill>
                <a:latin typeface="隶书" pitchFamily="49" charset="-122"/>
                <a:ea typeface="隶书" pitchFamily="49" charset="-122"/>
              </a:rPr>
              <a:t>电磁场的基本规律</a:t>
            </a:r>
          </a:p>
        </p:txBody>
      </p:sp>
      <p:sp>
        <p:nvSpPr>
          <p:cNvPr id="312460" name="Rectangle 1164"/>
          <p:cNvSpPr>
            <a:spLocks noChangeArrowheads="1"/>
          </p:cNvSpPr>
          <p:nvPr/>
        </p:nvSpPr>
        <p:spPr bwMode="auto">
          <a:xfrm>
            <a:off x="6418263" y="6581775"/>
            <a:ext cx="776287"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E2134344-93DD-4FB5-B518-ECB355AB8C8B}"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6D4531FD-C554-4FFA-A18B-2D5B43AAFA41}" type="datetime10">
              <a:rPr lang="zh-CN" altLang="en-US" sz="1300" b="1">
                <a:solidFill>
                  <a:srgbClr val="003399"/>
                </a:solidFill>
                <a:latin typeface="Verdana" pitchFamily="34" charset="0"/>
                <a:ea typeface="宋体" pitchFamily="2" charset="-122"/>
              </a:rPr>
              <a:pPr>
                <a:defRPr/>
              </a:pPr>
              <a:t>21:48</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49" charset="-122"/>
            </a:endParaRPr>
          </a:p>
        </p:txBody>
      </p:sp>
      <p:sp>
        <p:nvSpPr>
          <p:cNvPr id="102415"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16"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983D8541-A1B9-4BFA-9AD3-B159DE31A1AF}" type="slidenum">
              <a:rPr lang="en-US" altLang="zh-CN"/>
              <a:pPr>
                <a:defRPr/>
              </a:pPr>
              <a:t>‹#›</a:t>
            </a:fld>
            <a:endParaRPr lang="en-US" altLang="zh-CN"/>
          </a:p>
        </p:txBody>
      </p:sp>
      <p:pic>
        <p:nvPicPr>
          <p:cNvPr id="102420" name="Picture 1191" descr="buaa_1"/>
          <p:cNvPicPr>
            <a:picLocks noChangeAspect="1" noChangeArrowheads="1"/>
          </p:cNvPicPr>
          <p:nvPr/>
        </p:nvPicPr>
        <p:blipFill>
          <a:blip r:embed="rId17">
            <a:lum contrast="6000"/>
          </a:blip>
          <a:srcRect/>
          <a:stretch>
            <a:fillRect/>
          </a:stretch>
        </p:blipFill>
        <p:spPr bwMode="auto">
          <a:xfrm>
            <a:off x="430213" y="9525"/>
            <a:ext cx="1581150" cy="312738"/>
          </a:xfrm>
          <a:prstGeom prst="rect">
            <a:avLst/>
          </a:prstGeom>
          <a:noFill/>
          <a:ln w="9525">
            <a:noFill/>
            <a:miter lim="800000"/>
            <a:headEnd/>
            <a:tailEnd/>
          </a:ln>
        </p:spPr>
      </p:pic>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Tree>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p:timing>
    <p:tnLst>
      <p:par>
        <p:cTn id="1" dur="indefinite" restart="never" nodeType="tmRoot"/>
      </p:par>
    </p:tnLst>
  </p:timing>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Arial" charset="0"/>
          <a:ea typeface="黑体" pitchFamily="49" charset="-122"/>
        </a:defRPr>
      </a:lvl2pPr>
      <a:lvl3pPr algn="ctr" rtl="0" eaLnBrk="0" fontAlgn="base" hangingPunct="0">
        <a:spcBef>
          <a:spcPct val="0"/>
        </a:spcBef>
        <a:spcAft>
          <a:spcPct val="0"/>
        </a:spcAft>
        <a:defRPr sz="4000">
          <a:solidFill>
            <a:srgbClr val="000000"/>
          </a:solidFill>
          <a:latin typeface="Arial" charset="0"/>
          <a:ea typeface="黑体" pitchFamily="49" charset="-122"/>
        </a:defRPr>
      </a:lvl3pPr>
      <a:lvl4pPr algn="ctr" rtl="0" eaLnBrk="0" fontAlgn="base" hangingPunct="0">
        <a:spcBef>
          <a:spcPct val="0"/>
        </a:spcBef>
        <a:spcAft>
          <a:spcPct val="0"/>
        </a:spcAft>
        <a:defRPr sz="4000">
          <a:solidFill>
            <a:srgbClr val="000000"/>
          </a:solidFill>
          <a:latin typeface="Arial" charset="0"/>
          <a:ea typeface="黑体" pitchFamily="49" charset="-122"/>
        </a:defRPr>
      </a:lvl4pPr>
      <a:lvl5pPr algn="ctr" rtl="0" eaLnBrk="0" fontAlgn="base" hangingPunct="0">
        <a:spcBef>
          <a:spcPct val="0"/>
        </a:spcBef>
        <a:spcAft>
          <a:spcPct val="0"/>
        </a:spcAft>
        <a:defRPr sz="4000">
          <a:solidFill>
            <a:srgbClr val="000000"/>
          </a:solidFill>
          <a:latin typeface="Arial" charset="0"/>
          <a:ea typeface="黑体" pitchFamily="49" charset="-122"/>
        </a:defRPr>
      </a:lvl5pPr>
      <a:lvl6pPr marL="457200" algn="ctr" rtl="0" fontAlgn="base">
        <a:spcBef>
          <a:spcPct val="0"/>
        </a:spcBef>
        <a:spcAft>
          <a:spcPct val="0"/>
        </a:spcAft>
        <a:defRPr sz="4000">
          <a:solidFill>
            <a:srgbClr val="000000"/>
          </a:solidFill>
          <a:latin typeface="Arial" charset="0"/>
          <a:ea typeface="黑体" pitchFamily="49" charset="-122"/>
        </a:defRPr>
      </a:lvl6pPr>
      <a:lvl7pPr marL="914400" algn="ctr" rtl="0" fontAlgn="base">
        <a:spcBef>
          <a:spcPct val="0"/>
        </a:spcBef>
        <a:spcAft>
          <a:spcPct val="0"/>
        </a:spcAft>
        <a:defRPr sz="4000">
          <a:solidFill>
            <a:srgbClr val="000000"/>
          </a:solidFill>
          <a:latin typeface="Arial" charset="0"/>
          <a:ea typeface="黑体" pitchFamily="49" charset="-122"/>
        </a:defRPr>
      </a:lvl7pPr>
      <a:lvl8pPr marL="1371600" algn="ctr" rtl="0" fontAlgn="base">
        <a:spcBef>
          <a:spcPct val="0"/>
        </a:spcBef>
        <a:spcAft>
          <a:spcPct val="0"/>
        </a:spcAft>
        <a:defRPr sz="4000">
          <a:solidFill>
            <a:srgbClr val="000000"/>
          </a:solidFill>
          <a:latin typeface="Arial" charset="0"/>
          <a:ea typeface="黑体" pitchFamily="49" charset="-122"/>
        </a:defRPr>
      </a:lvl8pPr>
      <a:lvl9pPr marL="1828800" algn="ctr" rtl="0" fontAlgn="base">
        <a:spcBef>
          <a:spcPct val="0"/>
        </a:spcBef>
        <a:spcAft>
          <a:spcPct val="0"/>
        </a:spcAft>
        <a:defRPr sz="4000">
          <a:solidFill>
            <a:srgbClr val="000000"/>
          </a:solidFill>
          <a:latin typeface="Arial" charset="0"/>
          <a:ea typeface="黑体" pitchFamily="49"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1.bin"/><Relationship Id="rId11" Type="http://schemas.openxmlformats.org/officeDocument/2006/relationships/oleObject" Target="../embeddings/oleObject56.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7.png"/><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image" Target="../media/image8.png"/><Relationship Id="rId9" Type="http://schemas.openxmlformats.org/officeDocument/2006/relationships/hyperlink" Target="&#30913;&#21270;.ex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1.png"/><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6.png"/><Relationship Id="rId7" Type="http://schemas.openxmlformats.org/officeDocument/2006/relationships/oleObject" Target="../embeddings/oleObject74.bin"/><Relationship Id="rId12"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73.bin"/><Relationship Id="rId11" Type="http://schemas.openxmlformats.org/officeDocument/2006/relationships/oleObject" Target="../embeddings/oleObject78.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image" Target="../media/image7.png"/><Relationship Id="rId9"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oleObject" Target="../embeddings/oleObject88.bin"/><Relationship Id="rId3" Type="http://schemas.openxmlformats.org/officeDocument/2006/relationships/image" Target="../media/image6.png"/><Relationship Id="rId7" Type="http://schemas.openxmlformats.org/officeDocument/2006/relationships/oleObject" Target="../embeddings/oleObject83.bin"/><Relationship Id="rId12"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oleObject" Target="../embeddings/oleObject91.bin"/><Relationship Id="rId1" Type="http://schemas.openxmlformats.org/officeDocument/2006/relationships/vmlDrawing" Target="../drawings/vmlDrawing15.vml"/><Relationship Id="rId6" Type="http://schemas.openxmlformats.org/officeDocument/2006/relationships/oleObject" Target="../embeddings/oleObject82.bin"/><Relationship Id="rId11" Type="http://schemas.openxmlformats.org/officeDocument/2006/relationships/image" Target="../media/image7.png"/><Relationship Id="rId5" Type="http://schemas.openxmlformats.org/officeDocument/2006/relationships/oleObject" Target="../embeddings/oleObject81.bin"/><Relationship Id="rId15" Type="http://schemas.openxmlformats.org/officeDocument/2006/relationships/oleObject" Target="../embeddings/oleObject90.bin"/><Relationship Id="rId10" Type="http://schemas.openxmlformats.org/officeDocument/2006/relationships/oleObject" Target="../embeddings/oleObject86.bin"/><Relationship Id="rId4" Type="http://schemas.openxmlformats.org/officeDocument/2006/relationships/oleObject" Target="../embeddings/oleObject80.bin"/><Relationship Id="rId9" Type="http://schemas.openxmlformats.org/officeDocument/2006/relationships/oleObject" Target="../embeddings/oleObject85.bin"/><Relationship Id="rId14" Type="http://schemas.openxmlformats.org/officeDocument/2006/relationships/oleObject" Target="../embeddings/oleObject8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6.png"/><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99.bin"/><Relationship Id="rId11" Type="http://schemas.openxmlformats.org/officeDocument/2006/relationships/image" Target="../media/image7.png"/><Relationship Id="rId5" Type="http://schemas.openxmlformats.org/officeDocument/2006/relationships/oleObject" Target="../embeddings/oleObject98.bin"/><Relationship Id="rId10" Type="http://schemas.openxmlformats.org/officeDocument/2006/relationships/oleObject" Target="../embeddings/oleObject103.bin"/><Relationship Id="rId4" Type="http://schemas.openxmlformats.org/officeDocument/2006/relationships/oleObject" Target="../embeddings/oleObject97.bin"/><Relationship Id="rId9" Type="http://schemas.openxmlformats.org/officeDocument/2006/relationships/oleObject" Target="../embeddings/oleObject10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04.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6.png"/><Relationship Id="rId7" Type="http://schemas.openxmlformats.org/officeDocument/2006/relationships/oleObject" Target="../embeddings/oleObject111.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124.png"/><Relationship Id="rId5" Type="http://schemas.openxmlformats.org/officeDocument/2006/relationships/oleObject" Target="../embeddings/oleObject110.bin"/><Relationship Id="rId4" Type="http://schemas.openxmlformats.org/officeDocument/2006/relationships/oleObject" Target="../embeddings/oleObject109.bin"/><Relationship Id="rId9" Type="http://schemas.openxmlformats.org/officeDocument/2006/relationships/oleObject" Target="../embeddings/oleObject11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image" Target="../media/image6.png"/><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16.bin"/><Relationship Id="rId5" Type="http://schemas.openxmlformats.org/officeDocument/2006/relationships/oleObject" Target="../embeddings/oleObject11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31.bin"/><Relationship Id="rId3" Type="http://schemas.openxmlformats.org/officeDocument/2006/relationships/oleObject" Target="../embeddings/oleObject121.bin"/><Relationship Id="rId7" Type="http://schemas.openxmlformats.org/officeDocument/2006/relationships/oleObject" Target="../embeddings/oleObject125.bin"/><Relationship Id="rId12" Type="http://schemas.openxmlformats.org/officeDocument/2006/relationships/oleObject" Target="../embeddings/oleObject130.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124.bin"/><Relationship Id="rId11" Type="http://schemas.openxmlformats.org/officeDocument/2006/relationships/oleObject" Target="../embeddings/oleObject129.bin"/><Relationship Id="rId5" Type="http://schemas.openxmlformats.org/officeDocument/2006/relationships/oleObject" Target="../embeddings/oleObject123.bin"/><Relationship Id="rId10" Type="http://schemas.openxmlformats.org/officeDocument/2006/relationships/oleObject" Target="../embeddings/oleObject128.bin"/><Relationship Id="rId4" Type="http://schemas.openxmlformats.org/officeDocument/2006/relationships/oleObject" Target="../embeddings/oleObject122.bin"/><Relationship Id="rId9" Type="http://schemas.openxmlformats.org/officeDocument/2006/relationships/oleObject" Target="../embeddings/oleObject12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oleObject" Target="../embeddings/oleObject142.bin"/><Relationship Id="rId3" Type="http://schemas.openxmlformats.org/officeDocument/2006/relationships/oleObject" Target="../embeddings/oleObject132.bin"/><Relationship Id="rId7" Type="http://schemas.openxmlformats.org/officeDocument/2006/relationships/oleObject" Target="../embeddings/oleObject136.bin"/><Relationship Id="rId12" Type="http://schemas.openxmlformats.org/officeDocument/2006/relationships/oleObject" Target="../embeddings/oleObject141.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135.bin"/><Relationship Id="rId11" Type="http://schemas.openxmlformats.org/officeDocument/2006/relationships/oleObject" Target="../embeddings/oleObject140.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 Id="rId14" Type="http://schemas.openxmlformats.org/officeDocument/2006/relationships/oleObject" Target="../embeddings/oleObject14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8.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56.bin"/><Relationship Id="rId5" Type="http://schemas.openxmlformats.org/officeDocument/2006/relationships/oleObject" Target="../embeddings/oleObject155.bin"/><Relationship Id="rId4" Type="http://schemas.openxmlformats.org/officeDocument/2006/relationships/oleObject" Target="../embeddings/oleObject15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6.png"/><Relationship Id="rId7" Type="http://schemas.openxmlformats.org/officeDocument/2006/relationships/oleObject" Target="../embeddings/oleObject159.bin"/><Relationship Id="rId12" Type="http://schemas.openxmlformats.org/officeDocument/2006/relationships/oleObject" Target="../embeddings/oleObject164.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158.bin"/><Relationship Id="rId11" Type="http://schemas.openxmlformats.org/officeDocument/2006/relationships/oleObject" Target="../embeddings/oleObject163.bin"/><Relationship Id="rId5" Type="http://schemas.openxmlformats.org/officeDocument/2006/relationships/oleObject" Target="../embeddings/oleObject157.bin"/><Relationship Id="rId10" Type="http://schemas.openxmlformats.org/officeDocument/2006/relationships/oleObject" Target="../embeddings/oleObject162.bin"/><Relationship Id="rId4" Type="http://schemas.openxmlformats.org/officeDocument/2006/relationships/image" Target="../media/image7.png"/><Relationship Id="rId9" Type="http://schemas.openxmlformats.org/officeDocument/2006/relationships/oleObject" Target="../embeddings/oleObject16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image" Target="../media/image6.png"/><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image" Target="../media/image7.png"/><Relationship Id="rId10" Type="http://schemas.openxmlformats.org/officeDocument/2006/relationships/oleObject" Target="../embeddings/oleObject8.bin"/><Relationship Id="rId4" Type="http://schemas.openxmlformats.org/officeDocument/2006/relationships/oleObject" Target="../embeddings/oleObject3.bin"/><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oleObject165.bin"/><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9.bin"/><Relationship Id="rId3" Type="http://schemas.openxmlformats.org/officeDocument/2006/relationships/image" Target="../media/image6.png"/><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0.bin"/><Relationship Id="rId7" Type="http://schemas.openxmlformats.org/officeDocument/2006/relationships/oleObject" Target="../embeddings/oleObject174.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s>
</file>

<file path=ppt/slides/_rels/slide33.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34.xml.rels><?xml version="1.0" encoding="UTF-8" standalone="yes"?>
<Relationships xmlns="http://schemas.openxmlformats.org/package/2006/relationships"><Relationship Id="rId3" Type="http://schemas.openxmlformats.org/officeDocument/2006/relationships/image" Target="../media/image183.png"/><Relationship Id="rId7"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87.png"/><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35.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180.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oleObject" Target="../embeddings/oleObject181.bin"/><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oleObject" Target="../embeddings/oleObject183.bin"/><Relationship Id="rId4" Type="http://schemas.openxmlformats.org/officeDocument/2006/relationships/oleObject" Target="../embeddings/oleObject18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7.pn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186.bin"/><Relationship Id="rId4" Type="http://schemas.openxmlformats.org/officeDocument/2006/relationships/oleObject" Target="../embeddings/oleObject18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oleObject" Target="../embeddings/oleObject197.bin"/><Relationship Id="rId18" Type="http://schemas.openxmlformats.org/officeDocument/2006/relationships/oleObject" Target="../embeddings/oleObject201.bin"/><Relationship Id="rId3" Type="http://schemas.openxmlformats.org/officeDocument/2006/relationships/image" Target="../media/image6.png"/><Relationship Id="rId21" Type="http://schemas.openxmlformats.org/officeDocument/2006/relationships/oleObject" Target="../embeddings/oleObject204.bin"/><Relationship Id="rId7" Type="http://schemas.openxmlformats.org/officeDocument/2006/relationships/oleObject" Target="../embeddings/oleObject191.bin"/><Relationship Id="rId12" Type="http://schemas.openxmlformats.org/officeDocument/2006/relationships/oleObject" Target="../embeddings/oleObject196.bin"/><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oleObject" Target="../embeddings/oleObject199.bin"/><Relationship Id="rId20" Type="http://schemas.openxmlformats.org/officeDocument/2006/relationships/oleObject" Target="../embeddings/oleObject203.bin"/><Relationship Id="rId1" Type="http://schemas.openxmlformats.org/officeDocument/2006/relationships/vmlDrawing" Target="../drawings/vmlDrawing39.vml"/><Relationship Id="rId6" Type="http://schemas.openxmlformats.org/officeDocument/2006/relationships/oleObject" Target="../embeddings/oleObject190.bin"/><Relationship Id="rId11" Type="http://schemas.openxmlformats.org/officeDocument/2006/relationships/oleObject" Target="../embeddings/oleObject195.bin"/><Relationship Id="rId5" Type="http://schemas.openxmlformats.org/officeDocument/2006/relationships/oleObject" Target="../embeddings/oleObject189.bin"/><Relationship Id="rId15" Type="http://schemas.openxmlformats.org/officeDocument/2006/relationships/oleObject" Target="../embeddings/oleObject198.bin"/><Relationship Id="rId23" Type="http://schemas.openxmlformats.org/officeDocument/2006/relationships/oleObject" Target="../embeddings/oleObject206.bin"/><Relationship Id="rId10" Type="http://schemas.openxmlformats.org/officeDocument/2006/relationships/oleObject" Target="../embeddings/oleObject194.bin"/><Relationship Id="rId19" Type="http://schemas.openxmlformats.org/officeDocument/2006/relationships/oleObject" Target="../embeddings/oleObject202.bin"/><Relationship Id="rId4" Type="http://schemas.openxmlformats.org/officeDocument/2006/relationships/oleObject" Target="../embeddings/oleObject188.bin"/><Relationship Id="rId9" Type="http://schemas.openxmlformats.org/officeDocument/2006/relationships/oleObject" Target="../embeddings/oleObject193.bin"/><Relationship Id="rId14" Type="http://schemas.openxmlformats.org/officeDocument/2006/relationships/image" Target="../media/image7.png"/><Relationship Id="rId22" Type="http://schemas.openxmlformats.org/officeDocument/2006/relationships/oleObject" Target="../embeddings/oleObject205.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oleObject" Target="../embeddings/oleObject215.bin"/><Relationship Id="rId18" Type="http://schemas.openxmlformats.org/officeDocument/2006/relationships/oleObject" Target="../embeddings/oleObject220.bin"/><Relationship Id="rId3" Type="http://schemas.openxmlformats.org/officeDocument/2006/relationships/image" Target="../media/image6.png"/><Relationship Id="rId7" Type="http://schemas.openxmlformats.org/officeDocument/2006/relationships/oleObject" Target="../embeddings/oleObject209.bin"/><Relationship Id="rId12" Type="http://schemas.openxmlformats.org/officeDocument/2006/relationships/oleObject" Target="../embeddings/oleObject214.bin"/><Relationship Id="rId17" Type="http://schemas.openxmlformats.org/officeDocument/2006/relationships/oleObject" Target="../embeddings/oleObject219.bin"/><Relationship Id="rId2" Type="http://schemas.openxmlformats.org/officeDocument/2006/relationships/slideLayout" Target="../slideLayouts/slideLayout7.xml"/><Relationship Id="rId16" Type="http://schemas.openxmlformats.org/officeDocument/2006/relationships/oleObject" Target="../embeddings/oleObject218.bin"/><Relationship Id="rId1" Type="http://schemas.openxmlformats.org/officeDocument/2006/relationships/vmlDrawing" Target="../drawings/vmlDrawing40.vml"/><Relationship Id="rId6" Type="http://schemas.openxmlformats.org/officeDocument/2006/relationships/oleObject" Target="../embeddings/oleObject208.bin"/><Relationship Id="rId11" Type="http://schemas.openxmlformats.org/officeDocument/2006/relationships/oleObject" Target="../embeddings/oleObject213.bin"/><Relationship Id="rId5" Type="http://schemas.openxmlformats.org/officeDocument/2006/relationships/oleObject" Target="../embeddings/oleObject207.bin"/><Relationship Id="rId15" Type="http://schemas.openxmlformats.org/officeDocument/2006/relationships/oleObject" Target="../embeddings/oleObject217.bin"/><Relationship Id="rId10" Type="http://schemas.openxmlformats.org/officeDocument/2006/relationships/oleObject" Target="../embeddings/oleObject212.bin"/><Relationship Id="rId4" Type="http://schemas.openxmlformats.org/officeDocument/2006/relationships/image" Target="../media/image7.png"/><Relationship Id="rId9" Type="http://schemas.openxmlformats.org/officeDocument/2006/relationships/oleObject" Target="../embeddings/oleObject211.bin"/><Relationship Id="rId14" Type="http://schemas.openxmlformats.org/officeDocument/2006/relationships/oleObject" Target="../embeddings/oleObject216.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5.bin"/><Relationship Id="rId13" Type="http://schemas.openxmlformats.org/officeDocument/2006/relationships/oleObject" Target="../embeddings/oleObject229.bin"/><Relationship Id="rId18" Type="http://schemas.openxmlformats.org/officeDocument/2006/relationships/oleObject" Target="../embeddings/oleObject234.bin"/><Relationship Id="rId3" Type="http://schemas.openxmlformats.org/officeDocument/2006/relationships/image" Target="../media/image6.png"/><Relationship Id="rId21" Type="http://schemas.openxmlformats.org/officeDocument/2006/relationships/oleObject" Target="../embeddings/oleObject237.bin"/><Relationship Id="rId7" Type="http://schemas.openxmlformats.org/officeDocument/2006/relationships/oleObject" Target="../embeddings/oleObject224.bin"/><Relationship Id="rId12" Type="http://schemas.openxmlformats.org/officeDocument/2006/relationships/oleObject" Target="../embeddings/oleObject228.bin"/><Relationship Id="rId17" Type="http://schemas.openxmlformats.org/officeDocument/2006/relationships/oleObject" Target="../embeddings/oleObject233.bin"/><Relationship Id="rId25" Type="http://schemas.openxmlformats.org/officeDocument/2006/relationships/oleObject" Target="../embeddings/oleObject241.bin"/><Relationship Id="rId2" Type="http://schemas.openxmlformats.org/officeDocument/2006/relationships/slideLayout" Target="../slideLayouts/slideLayout7.xml"/><Relationship Id="rId16" Type="http://schemas.openxmlformats.org/officeDocument/2006/relationships/oleObject" Target="../embeddings/oleObject232.bin"/><Relationship Id="rId20" Type="http://schemas.openxmlformats.org/officeDocument/2006/relationships/oleObject" Target="../embeddings/oleObject236.bin"/><Relationship Id="rId1" Type="http://schemas.openxmlformats.org/officeDocument/2006/relationships/vmlDrawing" Target="../drawings/vmlDrawing41.vml"/><Relationship Id="rId6" Type="http://schemas.openxmlformats.org/officeDocument/2006/relationships/oleObject" Target="../embeddings/oleObject223.bin"/><Relationship Id="rId11" Type="http://schemas.openxmlformats.org/officeDocument/2006/relationships/oleObject" Target="../embeddings/oleObject227.bin"/><Relationship Id="rId24" Type="http://schemas.openxmlformats.org/officeDocument/2006/relationships/oleObject" Target="../embeddings/oleObject240.bin"/><Relationship Id="rId5" Type="http://schemas.openxmlformats.org/officeDocument/2006/relationships/oleObject" Target="../embeddings/oleObject222.bin"/><Relationship Id="rId15" Type="http://schemas.openxmlformats.org/officeDocument/2006/relationships/oleObject" Target="../embeddings/oleObject231.bin"/><Relationship Id="rId23" Type="http://schemas.openxmlformats.org/officeDocument/2006/relationships/oleObject" Target="../embeddings/oleObject239.bin"/><Relationship Id="rId10" Type="http://schemas.openxmlformats.org/officeDocument/2006/relationships/oleObject" Target="../embeddings/oleObject226.bin"/><Relationship Id="rId19" Type="http://schemas.openxmlformats.org/officeDocument/2006/relationships/oleObject" Target="../embeddings/oleObject235.bin"/><Relationship Id="rId4" Type="http://schemas.openxmlformats.org/officeDocument/2006/relationships/oleObject" Target="../embeddings/oleObject221.bin"/><Relationship Id="rId9" Type="http://schemas.openxmlformats.org/officeDocument/2006/relationships/image" Target="../media/image7.png"/><Relationship Id="rId14" Type="http://schemas.openxmlformats.org/officeDocument/2006/relationships/oleObject" Target="../embeddings/oleObject230.bin"/><Relationship Id="rId22" Type="http://schemas.openxmlformats.org/officeDocument/2006/relationships/oleObject" Target="../embeddings/oleObject23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oleObject" Target="../embeddings/oleObject250.bin"/><Relationship Id="rId18" Type="http://schemas.openxmlformats.org/officeDocument/2006/relationships/oleObject" Target="../embeddings/oleObject254.bin"/><Relationship Id="rId3" Type="http://schemas.openxmlformats.org/officeDocument/2006/relationships/image" Target="../media/image6.png"/><Relationship Id="rId7" Type="http://schemas.openxmlformats.org/officeDocument/2006/relationships/oleObject" Target="../embeddings/oleObject244.bin"/><Relationship Id="rId12" Type="http://schemas.openxmlformats.org/officeDocument/2006/relationships/oleObject" Target="../embeddings/oleObject249.bin"/><Relationship Id="rId17" Type="http://schemas.openxmlformats.org/officeDocument/2006/relationships/oleObject" Target="../embeddings/oleObject253.bin"/><Relationship Id="rId2" Type="http://schemas.openxmlformats.org/officeDocument/2006/relationships/slideLayout" Target="../slideLayouts/slideLayout7.xml"/><Relationship Id="rId16" Type="http://schemas.openxmlformats.org/officeDocument/2006/relationships/image" Target="../media/image8.png"/><Relationship Id="rId20" Type="http://schemas.openxmlformats.org/officeDocument/2006/relationships/oleObject" Target="../embeddings/oleObject255.bin"/><Relationship Id="rId1" Type="http://schemas.openxmlformats.org/officeDocument/2006/relationships/vmlDrawing" Target="../drawings/vmlDrawing42.vml"/><Relationship Id="rId6" Type="http://schemas.openxmlformats.org/officeDocument/2006/relationships/oleObject" Target="../embeddings/oleObject243.bin"/><Relationship Id="rId11" Type="http://schemas.openxmlformats.org/officeDocument/2006/relationships/oleObject" Target="../embeddings/oleObject248.bin"/><Relationship Id="rId5" Type="http://schemas.openxmlformats.org/officeDocument/2006/relationships/oleObject" Target="../embeddings/oleObject242.bin"/><Relationship Id="rId15" Type="http://schemas.openxmlformats.org/officeDocument/2006/relationships/oleObject" Target="../embeddings/oleObject252.bin"/><Relationship Id="rId10" Type="http://schemas.openxmlformats.org/officeDocument/2006/relationships/oleObject" Target="../embeddings/oleObject247.bin"/><Relationship Id="rId19" Type="http://schemas.openxmlformats.org/officeDocument/2006/relationships/image" Target="../media/image254.png"/><Relationship Id="rId4" Type="http://schemas.openxmlformats.org/officeDocument/2006/relationships/image" Target="../media/image7.png"/><Relationship Id="rId9" Type="http://schemas.openxmlformats.org/officeDocument/2006/relationships/oleObject" Target="../embeddings/oleObject246.bin"/><Relationship Id="rId14" Type="http://schemas.openxmlformats.org/officeDocument/2006/relationships/oleObject" Target="../embeddings/oleObject25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oleObject" Target="../embeddings/oleObject264.bin"/><Relationship Id="rId3" Type="http://schemas.openxmlformats.org/officeDocument/2006/relationships/image" Target="../media/image6.png"/><Relationship Id="rId7" Type="http://schemas.openxmlformats.org/officeDocument/2006/relationships/oleObject" Target="../embeddings/oleObject258.bin"/><Relationship Id="rId12" Type="http://schemas.openxmlformats.org/officeDocument/2006/relationships/oleObject" Target="../embeddings/oleObject263.bin"/><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oleObject" Target="../embeddings/oleObject267.bin"/><Relationship Id="rId1" Type="http://schemas.openxmlformats.org/officeDocument/2006/relationships/vmlDrawing" Target="../drawings/vmlDrawing43.vml"/><Relationship Id="rId6" Type="http://schemas.openxmlformats.org/officeDocument/2006/relationships/oleObject" Target="../embeddings/oleObject257.bin"/><Relationship Id="rId11" Type="http://schemas.openxmlformats.org/officeDocument/2006/relationships/oleObject" Target="../embeddings/oleObject262.bin"/><Relationship Id="rId5" Type="http://schemas.openxmlformats.org/officeDocument/2006/relationships/oleObject" Target="../embeddings/oleObject256.bin"/><Relationship Id="rId15" Type="http://schemas.openxmlformats.org/officeDocument/2006/relationships/oleObject" Target="../embeddings/oleObject266.bin"/><Relationship Id="rId10" Type="http://schemas.openxmlformats.org/officeDocument/2006/relationships/oleObject" Target="../embeddings/oleObject261.bin"/><Relationship Id="rId4" Type="http://schemas.openxmlformats.org/officeDocument/2006/relationships/image" Target="../media/image7.png"/><Relationship Id="rId9" Type="http://schemas.openxmlformats.org/officeDocument/2006/relationships/oleObject" Target="../embeddings/oleObject260.bin"/><Relationship Id="rId14" Type="http://schemas.openxmlformats.org/officeDocument/2006/relationships/oleObject" Target="../embeddings/oleObject265.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74.bin"/><Relationship Id="rId3" Type="http://schemas.openxmlformats.org/officeDocument/2006/relationships/oleObject" Target="../embeddings/oleObject269.bin"/><Relationship Id="rId7" Type="http://schemas.openxmlformats.org/officeDocument/2006/relationships/oleObject" Target="../embeddings/oleObject273.bin"/><Relationship Id="rId12" Type="http://schemas.openxmlformats.org/officeDocument/2006/relationships/oleObject" Target="../embeddings/oleObject278.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72.bin"/><Relationship Id="rId11" Type="http://schemas.openxmlformats.org/officeDocument/2006/relationships/oleObject" Target="../embeddings/oleObject277.bin"/><Relationship Id="rId5" Type="http://schemas.openxmlformats.org/officeDocument/2006/relationships/oleObject" Target="../embeddings/oleObject271.bin"/><Relationship Id="rId10" Type="http://schemas.openxmlformats.org/officeDocument/2006/relationships/oleObject" Target="../embeddings/oleObject276.bin"/><Relationship Id="rId4" Type="http://schemas.openxmlformats.org/officeDocument/2006/relationships/oleObject" Target="../embeddings/oleObject270.bin"/><Relationship Id="rId9" Type="http://schemas.openxmlformats.org/officeDocument/2006/relationships/oleObject" Target="../embeddings/oleObject275.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84.bin"/><Relationship Id="rId13" Type="http://schemas.openxmlformats.org/officeDocument/2006/relationships/oleObject" Target="../embeddings/oleObject289.bin"/><Relationship Id="rId3" Type="http://schemas.openxmlformats.org/officeDocument/2006/relationships/oleObject" Target="../embeddings/oleObject279.bin"/><Relationship Id="rId7" Type="http://schemas.openxmlformats.org/officeDocument/2006/relationships/oleObject" Target="../embeddings/oleObject283.bin"/><Relationship Id="rId12" Type="http://schemas.openxmlformats.org/officeDocument/2006/relationships/oleObject" Target="../embeddings/oleObject288.bin"/><Relationship Id="rId17" Type="http://schemas.openxmlformats.org/officeDocument/2006/relationships/oleObject" Target="../embeddings/oleObject293.bin"/><Relationship Id="rId2" Type="http://schemas.openxmlformats.org/officeDocument/2006/relationships/slideLayout" Target="../slideLayouts/slideLayout7.xml"/><Relationship Id="rId16" Type="http://schemas.openxmlformats.org/officeDocument/2006/relationships/oleObject" Target="../embeddings/oleObject292.bin"/><Relationship Id="rId1" Type="http://schemas.openxmlformats.org/officeDocument/2006/relationships/vmlDrawing" Target="../drawings/vmlDrawing45.vml"/><Relationship Id="rId6" Type="http://schemas.openxmlformats.org/officeDocument/2006/relationships/oleObject" Target="../embeddings/oleObject282.bin"/><Relationship Id="rId11" Type="http://schemas.openxmlformats.org/officeDocument/2006/relationships/oleObject" Target="../embeddings/oleObject287.bin"/><Relationship Id="rId5" Type="http://schemas.openxmlformats.org/officeDocument/2006/relationships/oleObject" Target="../embeddings/oleObject281.bin"/><Relationship Id="rId15" Type="http://schemas.openxmlformats.org/officeDocument/2006/relationships/oleObject" Target="../embeddings/oleObject291.bin"/><Relationship Id="rId10" Type="http://schemas.openxmlformats.org/officeDocument/2006/relationships/oleObject" Target="../embeddings/oleObject286.bin"/><Relationship Id="rId4" Type="http://schemas.openxmlformats.org/officeDocument/2006/relationships/oleObject" Target="../embeddings/oleObject280.bin"/><Relationship Id="rId9" Type="http://schemas.openxmlformats.org/officeDocument/2006/relationships/oleObject" Target="../embeddings/oleObject285.bin"/><Relationship Id="rId14" Type="http://schemas.openxmlformats.org/officeDocument/2006/relationships/oleObject" Target="../embeddings/oleObject29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6.png"/><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7.png"/><Relationship Id="rId7" Type="http://schemas.openxmlformats.org/officeDocument/2006/relationships/oleObject" Target="../embeddings/oleObject27.bin"/><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6.png"/><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0" Type="http://schemas.openxmlformats.org/officeDocument/2006/relationships/oleObject" Target="../embeddings/oleObject38.bin"/><Relationship Id="rId4" Type="http://schemas.openxmlformats.org/officeDocument/2006/relationships/image" Target="../media/image49.png"/><Relationship Id="rId9"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6.png"/><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oleObject" Target="../embeddings/oleObject42.bin"/><Relationship Id="rId10" Type="http://schemas.openxmlformats.org/officeDocument/2006/relationships/oleObject" Target="../embeddings/oleObject46.bin"/><Relationship Id="rId4" Type="http://schemas.openxmlformats.org/officeDocument/2006/relationships/oleObject" Target="../embeddings/oleObject41.bin"/><Relationship Id="rId9"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6.png"/><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圆角矩形 7"/>
          <p:cNvPicPr>
            <a:picLocks noChangeArrowheads="1"/>
          </p:cNvPicPr>
          <p:nvPr/>
        </p:nvPicPr>
        <p:blipFill>
          <a:blip r:embed="rId3"/>
          <a:srcRect/>
          <a:stretch>
            <a:fillRect/>
          </a:stretch>
        </p:blipFill>
        <p:spPr bwMode="auto">
          <a:xfrm>
            <a:off x="4297680" y="4447540"/>
            <a:ext cx="1473200" cy="744220"/>
          </a:xfrm>
          <a:prstGeom prst="rect">
            <a:avLst/>
          </a:prstGeom>
          <a:noFill/>
          <a:ln w="9525">
            <a:noFill/>
            <a:miter lim="800000"/>
            <a:headEnd/>
            <a:tailEnd/>
          </a:ln>
        </p:spPr>
      </p:pic>
      <p:sp>
        <p:nvSpPr>
          <p:cNvPr id="399362" name="Rectangle 2"/>
          <p:cNvSpPr>
            <a:spLocks noChangeArrowheads="1"/>
          </p:cNvSpPr>
          <p:nvPr/>
        </p:nvSpPr>
        <p:spPr bwMode="auto">
          <a:xfrm>
            <a:off x="347980" y="454343"/>
            <a:ext cx="45656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2.4  </a:t>
            </a:r>
            <a:r>
              <a:rPr lang="zh-CN" altLang="en-US" b="1" dirty="0">
                <a:solidFill>
                  <a:srgbClr val="002060"/>
                </a:solidFill>
                <a:latin typeface="Arial" pitchFamily="34" charset="0"/>
              </a:rPr>
              <a:t>媒质的电磁特性</a:t>
            </a:r>
          </a:p>
        </p:txBody>
      </p:sp>
      <p:sp>
        <p:nvSpPr>
          <p:cNvPr id="399363" name="Text Box 3"/>
          <p:cNvSpPr txBox="1">
            <a:spLocks noChangeArrowheads="1"/>
          </p:cNvSpPr>
          <p:nvPr/>
        </p:nvSpPr>
        <p:spPr bwMode="auto">
          <a:xfrm>
            <a:off x="380048" y="1671003"/>
            <a:ext cx="5580062"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2.4.1  </a:t>
            </a:r>
            <a:r>
              <a:rPr lang="zh-CN" altLang="en-US" sz="2800" b="1" dirty="0">
                <a:solidFill>
                  <a:srgbClr val="000099"/>
                </a:solidFill>
              </a:rPr>
              <a:t>电介质的极化　电位移矢量</a:t>
            </a:r>
          </a:p>
        </p:txBody>
      </p:sp>
      <p:sp>
        <p:nvSpPr>
          <p:cNvPr id="399364" name="Text Box 4"/>
          <p:cNvSpPr txBox="1">
            <a:spLocks noChangeArrowheads="1"/>
          </p:cNvSpPr>
          <p:nvPr/>
        </p:nvSpPr>
        <p:spPr bwMode="auto">
          <a:xfrm>
            <a:off x="439738" y="2237105"/>
            <a:ext cx="4281487" cy="44896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zh-CN" altLang="en-US" sz="2400" b="1" dirty="0" smtClean="0">
                <a:solidFill>
                  <a:srgbClr val="0000CC"/>
                </a:solidFill>
                <a:latin typeface="幼圆" pitchFamily="49" charset="-122"/>
                <a:ea typeface="幼圆" pitchFamily="49" charset="-122"/>
              </a:rPr>
              <a:t> 有关</a:t>
            </a:r>
            <a:r>
              <a:rPr kumimoji="1" lang="zh-CN" altLang="en-US" sz="2400" b="1" dirty="0">
                <a:solidFill>
                  <a:srgbClr val="0000CC"/>
                </a:solidFill>
                <a:latin typeface="幼圆" pitchFamily="49" charset="-122"/>
                <a:ea typeface="幼圆" pitchFamily="49" charset="-122"/>
              </a:rPr>
              <a:t>概念</a:t>
            </a:r>
          </a:p>
        </p:txBody>
      </p:sp>
      <p:sp>
        <p:nvSpPr>
          <p:cNvPr id="399365" name="Rectangle 5"/>
          <p:cNvSpPr>
            <a:spLocks noChangeArrowheads="1"/>
          </p:cNvSpPr>
          <p:nvPr/>
        </p:nvSpPr>
        <p:spPr bwMode="auto">
          <a:xfrm>
            <a:off x="590550" y="2832100"/>
            <a:ext cx="8302625" cy="769441"/>
          </a:xfrm>
          <a:prstGeom prst="rect">
            <a:avLst/>
          </a:prstGeom>
          <a:noFill/>
          <a:ln w="9525">
            <a:noFill/>
            <a:miter lim="800000"/>
            <a:headEnd/>
            <a:tailEnd/>
          </a:ln>
        </p:spPr>
        <p:txBody>
          <a:bodyPr>
            <a:spAutoFit/>
          </a:bodyPr>
          <a:lstStyle/>
          <a:p>
            <a:pPr>
              <a:spcBef>
                <a:spcPct val="20000"/>
              </a:spcBef>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电介质：一般是指导电性能差的物质（如电阻率</a:t>
            </a:r>
            <a:r>
              <a:rPr kumimoji="1" lang="en-US" altLang="zh-CN" sz="2000" b="1" dirty="0">
                <a:solidFill>
                  <a:srgbClr val="002060"/>
                </a:solidFill>
                <a:latin typeface="幼圆" pitchFamily="49" charset="-122"/>
                <a:ea typeface="幼圆" pitchFamily="49" charset="-122"/>
              </a:rPr>
              <a:t>&gt;10</a:t>
            </a:r>
            <a:r>
              <a:rPr kumimoji="1" lang="en-US" altLang="zh-CN" sz="2000" b="1" baseline="26000" dirty="0">
                <a:solidFill>
                  <a:srgbClr val="002060"/>
                </a:solidFill>
                <a:latin typeface="幼圆" pitchFamily="49" charset="-122"/>
                <a:ea typeface="幼圆" pitchFamily="49" charset="-122"/>
              </a:rPr>
              <a:t>8</a:t>
            </a:r>
            <a:r>
              <a:rPr kumimoji="1" lang="en-US" altLang="zh-CN" sz="2000" b="1" dirty="0">
                <a:solidFill>
                  <a:srgbClr val="002060"/>
                </a:solidFill>
                <a:latin typeface="幼圆" pitchFamily="49" charset="-122"/>
                <a:ea typeface="幼圆" pitchFamily="49" charset="-122"/>
                <a:sym typeface="Symbol" pitchFamily="18" charset="2"/>
              </a:rPr>
              <a:t>m</a:t>
            </a:r>
            <a:r>
              <a:rPr kumimoji="1" lang="zh-CN" altLang="en-US" sz="2000" b="1" dirty="0">
                <a:solidFill>
                  <a:srgbClr val="002060"/>
                </a:solidFill>
                <a:latin typeface="幼圆" pitchFamily="49" charset="-122"/>
                <a:ea typeface="幼圆" pitchFamily="49" charset="-122"/>
              </a:rPr>
              <a:t>）。</a:t>
            </a:r>
          </a:p>
          <a:p>
            <a:pPr>
              <a:spcBef>
                <a:spcPct val="20000"/>
              </a:spcBef>
              <a:buFontTx/>
              <a:buBlip>
                <a:blip r:embed="rId5"/>
              </a:buBlip>
            </a:pPr>
            <a:r>
              <a:rPr kumimoji="1" lang="zh-CN" altLang="en-US" sz="2000" b="1" dirty="0">
                <a:solidFill>
                  <a:srgbClr val="002060"/>
                </a:solidFill>
                <a:latin typeface="幼圆" pitchFamily="49" charset="-122"/>
                <a:ea typeface="幼圆" pitchFamily="49" charset="-122"/>
              </a:rPr>
              <a:t> 电偶极子和电偶极矩：</a:t>
            </a:r>
          </a:p>
        </p:txBody>
      </p:sp>
      <p:sp>
        <p:nvSpPr>
          <p:cNvPr id="399366" name="Rectangle 6"/>
          <p:cNvSpPr>
            <a:spLocks noChangeArrowheads="1"/>
          </p:cNvSpPr>
          <p:nvPr/>
        </p:nvSpPr>
        <p:spPr bwMode="auto">
          <a:xfrm>
            <a:off x="549910" y="4882515"/>
            <a:ext cx="7848600" cy="1107996"/>
          </a:xfrm>
          <a:prstGeom prst="rect">
            <a:avLst/>
          </a:prstGeom>
          <a:noFill/>
          <a:ln w="9525">
            <a:noFill/>
            <a:miter lim="800000"/>
            <a:headEnd/>
            <a:tailEnd/>
          </a:ln>
        </p:spPr>
        <p:txBody>
          <a:bodyPr>
            <a:spAutoFit/>
          </a:bodyPr>
          <a:lstStyle/>
          <a:p>
            <a:pPr>
              <a:lnSpc>
                <a:spcPct val="110000"/>
              </a:lnSpc>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电介质分子的分类：</a:t>
            </a:r>
          </a:p>
          <a:p>
            <a:pPr>
              <a:lnSpc>
                <a:spcPct val="110000"/>
              </a:lnSpc>
            </a:pPr>
            <a:r>
              <a:rPr kumimoji="1" lang="zh-CN" altLang="en-US" sz="2000" b="1" dirty="0">
                <a:solidFill>
                  <a:srgbClr val="002060"/>
                </a:solidFill>
                <a:latin typeface="幼圆" pitchFamily="49" charset="-122"/>
                <a:ea typeface="幼圆" pitchFamily="49" charset="-122"/>
              </a:rPr>
              <a:t>   无极分子：正负电荷中心重合，电偶极矩为零。</a:t>
            </a:r>
          </a:p>
          <a:p>
            <a:pPr>
              <a:lnSpc>
                <a:spcPct val="110000"/>
              </a:lnSpc>
            </a:pPr>
            <a:r>
              <a:rPr kumimoji="1" lang="zh-CN" altLang="en-US" sz="2000" b="1" dirty="0">
                <a:solidFill>
                  <a:srgbClr val="002060"/>
                </a:solidFill>
                <a:latin typeface="幼圆" pitchFamily="49" charset="-122"/>
                <a:ea typeface="幼圆" pitchFamily="49" charset="-122"/>
              </a:rPr>
              <a:t>   有极分子：</a:t>
            </a:r>
            <a:r>
              <a:rPr kumimoji="1" lang="zh-CN" altLang="en-US" sz="2000" b="1" dirty="0">
                <a:solidFill>
                  <a:srgbClr val="002060"/>
                </a:solidFill>
                <a:latin typeface="Arial" pitchFamily="34" charset="0"/>
                <a:ea typeface="幼圆" pitchFamily="49" charset="-122"/>
              </a:rPr>
              <a:t>正负电荷中心不重合，电偶极矩不为零。</a:t>
            </a:r>
            <a:r>
              <a:rPr kumimoji="1" lang="zh-CN" altLang="en-US" sz="2000" b="1" dirty="0">
                <a:solidFill>
                  <a:srgbClr val="002060"/>
                </a:solidFill>
                <a:latin typeface="幼圆" pitchFamily="49" charset="-122"/>
                <a:ea typeface="幼圆" pitchFamily="49" charset="-122"/>
              </a:rPr>
              <a:t>   </a:t>
            </a:r>
          </a:p>
        </p:txBody>
      </p:sp>
      <p:sp>
        <p:nvSpPr>
          <p:cNvPr id="399367" name="Text Box 7"/>
          <p:cNvSpPr txBox="1">
            <a:spLocks noChangeArrowheads="1"/>
          </p:cNvSpPr>
          <p:nvPr/>
        </p:nvSpPr>
        <p:spPr bwMode="auto">
          <a:xfrm>
            <a:off x="947420" y="3662998"/>
            <a:ext cx="6469063"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000" b="1" dirty="0">
                <a:solidFill>
                  <a:srgbClr val="002060"/>
                </a:solidFill>
                <a:latin typeface="幼圆" pitchFamily="49" charset="-122"/>
                <a:ea typeface="幼圆" pitchFamily="49" charset="-122"/>
              </a:rPr>
              <a:t>电偶极子：由两个相距很近且带等量异号电量的点电荷所组成的电荷系统，通常用</a:t>
            </a:r>
            <a:r>
              <a:rPr kumimoji="1" lang="zh-CN" altLang="en-US" sz="2000" b="1" dirty="0">
                <a:solidFill>
                  <a:srgbClr val="FF0000"/>
                </a:solidFill>
                <a:latin typeface="幼圆" pitchFamily="49" charset="-122"/>
                <a:ea typeface="幼圆" pitchFamily="49" charset="-122"/>
              </a:rPr>
              <a:t>电偶极距</a:t>
            </a:r>
            <a:r>
              <a:rPr kumimoji="1" lang="zh-CN" altLang="en-US" sz="2000" b="1" dirty="0">
                <a:solidFill>
                  <a:srgbClr val="002060"/>
                </a:solidFill>
                <a:latin typeface="幼圆" pitchFamily="49" charset="-122"/>
                <a:ea typeface="幼圆" pitchFamily="49" charset="-122"/>
              </a:rPr>
              <a:t>描述：</a:t>
            </a:r>
          </a:p>
        </p:txBody>
      </p:sp>
      <p:graphicFrame>
        <p:nvGraphicFramePr>
          <p:cNvPr id="51202" name="Object 8"/>
          <p:cNvGraphicFramePr>
            <a:graphicFrameLocks noChangeAspect="1"/>
          </p:cNvGraphicFramePr>
          <p:nvPr/>
        </p:nvGraphicFramePr>
        <p:xfrm>
          <a:off x="4470400" y="4491038"/>
          <a:ext cx="1116013" cy="619125"/>
        </p:xfrm>
        <a:graphic>
          <a:graphicData uri="http://schemas.openxmlformats.org/presentationml/2006/ole">
            <p:oleObj spid="_x0000_s51202" name="Equation" r:id="rId6" imgW="520560" imgH="228600" progId="Equation.DSMT4">
              <p:embed/>
            </p:oleObj>
          </a:graphicData>
        </a:graphic>
      </p:graphicFrame>
      <p:graphicFrame>
        <p:nvGraphicFramePr>
          <p:cNvPr id="399369" name="Object 9"/>
          <p:cNvGraphicFramePr>
            <a:graphicFrameLocks noChangeAspect="1"/>
          </p:cNvGraphicFramePr>
          <p:nvPr/>
        </p:nvGraphicFramePr>
        <p:xfrm>
          <a:off x="7596188" y="3646488"/>
          <a:ext cx="831850" cy="1822450"/>
        </p:xfrm>
        <a:graphic>
          <a:graphicData uri="http://schemas.openxmlformats.org/presentationml/2006/ole">
            <p:oleObj spid="_x0000_s51203" name="Picture" r:id="rId7" imgW="552600" imgH="1209600" progId="Word.Picture.8">
              <p:embed/>
            </p:oleObj>
          </a:graphicData>
        </a:graphic>
      </p:graphicFrame>
      <p:sp>
        <p:nvSpPr>
          <p:cNvPr id="399370" name="Rectangle 10"/>
          <p:cNvSpPr>
            <a:spLocks noChangeArrowheads="1"/>
          </p:cNvSpPr>
          <p:nvPr/>
        </p:nvSpPr>
        <p:spPr bwMode="auto">
          <a:xfrm>
            <a:off x="412750" y="1083945"/>
            <a:ext cx="8731250" cy="504369"/>
          </a:xfrm>
          <a:prstGeom prst="rect">
            <a:avLst/>
          </a:prstGeom>
          <a:noFill/>
          <a:ln w="9525">
            <a:noFill/>
            <a:miter lim="800000"/>
            <a:headEnd/>
            <a:tailEnd/>
          </a:ln>
          <a:effectLst/>
        </p:spPr>
        <p:txBody>
          <a:bodyPr>
            <a:spAutoFit/>
          </a:bodyPr>
          <a:lstStyle/>
          <a:p>
            <a:pPr>
              <a:lnSpc>
                <a:spcPct val="130000"/>
              </a:lnSpc>
              <a:defRPr/>
            </a:pPr>
            <a:r>
              <a:rPr lang="zh-CN" altLang="en-US" sz="2400" b="1" dirty="0">
                <a:solidFill>
                  <a:srgbClr val="0000CC"/>
                </a:solidFill>
                <a:latin typeface="楷体_GB2312" pitchFamily="49" charset="-122"/>
              </a:rPr>
              <a:t>介质对电磁场的响应可分为三种情况：</a:t>
            </a:r>
            <a:r>
              <a:rPr lang="zh-CN" altLang="en-US" sz="2400" b="1" dirty="0">
                <a:solidFill>
                  <a:srgbClr val="0000CC"/>
                </a:solidFill>
                <a:latin typeface="宋体" pitchFamily="2" charset="-122"/>
                <a:ea typeface="宋体" pitchFamily="2" charset="-122"/>
              </a:rPr>
              <a:t>极化</a:t>
            </a:r>
            <a:r>
              <a:rPr lang="zh-CN" altLang="en-US" sz="2400" b="1" dirty="0">
                <a:solidFill>
                  <a:srgbClr val="0000CC"/>
                </a:solidFill>
                <a:latin typeface="楷体_GB2312" pitchFamily="49" charset="-122"/>
              </a:rPr>
              <a:t>、</a:t>
            </a:r>
            <a:r>
              <a:rPr lang="zh-CN" altLang="en-US" sz="2400" b="1" dirty="0">
                <a:solidFill>
                  <a:srgbClr val="0000CC"/>
                </a:solidFill>
                <a:latin typeface="宋体" pitchFamily="2" charset="-122"/>
                <a:ea typeface="宋体" pitchFamily="2" charset="-122"/>
              </a:rPr>
              <a:t>磁化</a:t>
            </a:r>
            <a:r>
              <a:rPr lang="zh-CN" altLang="en-US" sz="2400" b="1" dirty="0">
                <a:solidFill>
                  <a:srgbClr val="0000CC"/>
                </a:solidFill>
                <a:latin typeface="楷体_GB2312" pitchFamily="49" charset="-122"/>
              </a:rPr>
              <a:t>和</a:t>
            </a:r>
            <a:r>
              <a:rPr lang="zh-CN" altLang="en-US" sz="2400" b="1" dirty="0">
                <a:solidFill>
                  <a:srgbClr val="0000CC"/>
                </a:solidFill>
                <a:latin typeface="宋体" pitchFamily="2" charset="-122"/>
                <a:ea typeface="宋体" pitchFamily="2" charset="-122"/>
              </a:rPr>
              <a:t>传导</a:t>
            </a:r>
            <a:r>
              <a:rPr lang="zh-CN" altLang="en-US" sz="2400" b="1" dirty="0">
                <a:solidFill>
                  <a:srgbClr val="0000CC"/>
                </a:solidFill>
                <a:latin typeface="楷体_GB2312" pitchFamily="49" charset="-122"/>
              </a:rPr>
              <a:t>。</a:t>
            </a:r>
            <a:endParaRPr lang="zh-CN" altLang="en-US" sz="2400" b="1" dirty="0">
              <a:solidFill>
                <a:srgbClr val="0000CC"/>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6425"/>
            <a:ext cx="8610600" cy="762000"/>
            <a:chOff x="336" y="346"/>
            <a:chExt cx="5424" cy="480"/>
          </a:xfrm>
        </p:grpSpPr>
        <p:sp>
          <p:nvSpPr>
            <p:cNvPr id="59411" name="Rectangle 3"/>
            <p:cNvSpPr>
              <a:spLocks noChangeArrowheads="1"/>
            </p:cNvSpPr>
            <p:nvPr/>
          </p:nvSpPr>
          <p:spPr bwMode="auto">
            <a:xfrm>
              <a:off x="336" y="346"/>
              <a:ext cx="5424" cy="48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的球形均匀电介质体，其相对介电常数      若在球心处存在一点电荷</a:t>
              </a:r>
              <a:r>
                <a:rPr kumimoji="1" lang="en-US" altLang="zh-CN" sz="2200" b="1" dirty="0">
                  <a:solidFill>
                    <a:srgbClr val="002060"/>
                  </a:solidFill>
                  <a:latin typeface="幼圆" pitchFamily="49" charset="-122"/>
                  <a:ea typeface="幼圆" pitchFamily="49" charset="-122"/>
                </a:rPr>
                <a:t>Q</a:t>
              </a:r>
              <a:r>
                <a:rPr kumimoji="1" lang="zh-CN" altLang="en-US" sz="2200" b="1" dirty="0">
                  <a:solidFill>
                    <a:srgbClr val="002060"/>
                  </a:solidFill>
                  <a:latin typeface="幼圆" pitchFamily="49" charset="-122"/>
                  <a:ea typeface="幼圆" pitchFamily="49" charset="-122"/>
                </a:rPr>
                <a:t>，求极化电荷分布。</a:t>
              </a:r>
            </a:p>
          </p:txBody>
        </p:sp>
        <p:graphicFrame>
          <p:nvGraphicFramePr>
            <p:cNvPr id="59403" name="Object 4"/>
            <p:cNvGraphicFramePr>
              <a:graphicFrameLocks noChangeAspect="1"/>
            </p:cNvGraphicFramePr>
            <p:nvPr/>
          </p:nvGraphicFramePr>
          <p:xfrm>
            <a:off x="4753" y="368"/>
            <a:ext cx="511" cy="288"/>
          </p:xfrm>
          <a:graphic>
            <a:graphicData uri="http://schemas.openxmlformats.org/presentationml/2006/ole">
              <p:oleObj spid="_x0000_s59403" name="Equation" r:id="rId3" imgW="406080" imgH="228600" progId="Equation.DSMT4">
                <p:embed/>
              </p:oleObj>
            </a:graphicData>
          </a:graphic>
        </p:graphicFrame>
      </p:grpSp>
      <p:sp>
        <p:nvSpPr>
          <p:cNvPr id="425989" name="Rectangle 5"/>
          <p:cNvSpPr>
            <a:spLocks noChangeArrowheads="1"/>
          </p:cNvSpPr>
          <p:nvPr/>
        </p:nvSpPr>
        <p:spPr bwMode="auto">
          <a:xfrm>
            <a:off x="434975" y="1755775"/>
            <a:ext cx="85344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解：由高斯定理，可得</a:t>
            </a:r>
          </a:p>
        </p:txBody>
      </p:sp>
      <p:graphicFrame>
        <p:nvGraphicFramePr>
          <p:cNvPr id="425990" name="Object 6"/>
          <p:cNvGraphicFramePr>
            <a:graphicFrameLocks noChangeAspect="1"/>
          </p:cNvGraphicFramePr>
          <p:nvPr/>
        </p:nvGraphicFramePr>
        <p:xfrm>
          <a:off x="3514725" y="1773238"/>
          <a:ext cx="1624013" cy="584200"/>
        </p:xfrm>
        <a:graphic>
          <a:graphicData uri="http://schemas.openxmlformats.org/presentationml/2006/ole">
            <p:oleObj spid="_x0000_s59394" name="Equation" r:id="rId4" imgW="812520" imgH="291960" progId="Equation.DSMT4">
              <p:embed/>
            </p:oleObj>
          </a:graphicData>
        </a:graphic>
      </p:graphicFrame>
      <p:graphicFrame>
        <p:nvGraphicFramePr>
          <p:cNvPr id="425991" name="Object 7"/>
          <p:cNvGraphicFramePr>
            <a:graphicFrameLocks noChangeAspect="1"/>
          </p:cNvGraphicFramePr>
          <p:nvPr/>
        </p:nvGraphicFramePr>
        <p:xfrm>
          <a:off x="5268913" y="1662113"/>
          <a:ext cx="1651000" cy="787400"/>
        </p:xfrm>
        <a:graphic>
          <a:graphicData uri="http://schemas.openxmlformats.org/presentationml/2006/ole">
            <p:oleObj spid="_x0000_s59395" name="Equation" r:id="rId5" imgW="825480" imgH="393480" progId="Equation.DSMT4">
              <p:embed/>
            </p:oleObj>
          </a:graphicData>
        </a:graphic>
      </p:graphicFrame>
      <p:graphicFrame>
        <p:nvGraphicFramePr>
          <p:cNvPr id="425992" name="Object 8"/>
          <p:cNvGraphicFramePr>
            <a:graphicFrameLocks noChangeAspect="1"/>
          </p:cNvGraphicFramePr>
          <p:nvPr/>
        </p:nvGraphicFramePr>
        <p:xfrm>
          <a:off x="5133975" y="2631098"/>
          <a:ext cx="1574800" cy="482600"/>
        </p:xfrm>
        <a:graphic>
          <a:graphicData uri="http://schemas.openxmlformats.org/presentationml/2006/ole">
            <p:oleObj spid="_x0000_s59396" name="Equation" r:id="rId6" imgW="787320" imgH="241200" progId="Equation.DSMT4">
              <p:embed/>
            </p:oleObj>
          </a:graphicData>
        </a:graphic>
      </p:graphicFrame>
      <p:sp>
        <p:nvSpPr>
          <p:cNvPr id="425993" name="Rectangle 9"/>
          <p:cNvSpPr>
            <a:spLocks noChangeArrowheads="1"/>
          </p:cNvSpPr>
          <p:nvPr/>
        </p:nvSpPr>
        <p:spPr bwMode="auto">
          <a:xfrm>
            <a:off x="1000858" y="2620840"/>
            <a:ext cx="19812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在电介质内：</a:t>
            </a:r>
          </a:p>
        </p:txBody>
      </p:sp>
      <p:graphicFrame>
        <p:nvGraphicFramePr>
          <p:cNvPr id="425994" name="Object 10"/>
          <p:cNvGraphicFramePr>
            <a:graphicFrameLocks noChangeAspect="1"/>
          </p:cNvGraphicFramePr>
          <p:nvPr/>
        </p:nvGraphicFramePr>
        <p:xfrm>
          <a:off x="5413498" y="3107104"/>
          <a:ext cx="2005012" cy="787400"/>
        </p:xfrm>
        <a:graphic>
          <a:graphicData uri="http://schemas.openxmlformats.org/presentationml/2006/ole">
            <p:oleObj spid="_x0000_s59397" name="Equation" r:id="rId7" imgW="1002960" imgH="393480" progId="Equation.DSMT4">
              <p:embed/>
            </p:oleObj>
          </a:graphicData>
        </a:graphic>
      </p:graphicFrame>
      <p:graphicFrame>
        <p:nvGraphicFramePr>
          <p:cNvPr id="425995" name="Object 11"/>
          <p:cNvGraphicFramePr>
            <a:graphicFrameLocks noChangeAspect="1"/>
          </p:cNvGraphicFramePr>
          <p:nvPr/>
        </p:nvGraphicFramePr>
        <p:xfrm>
          <a:off x="2681897" y="2458306"/>
          <a:ext cx="2005013" cy="914400"/>
        </p:xfrm>
        <a:graphic>
          <a:graphicData uri="http://schemas.openxmlformats.org/presentationml/2006/ole">
            <p:oleObj spid="_x0000_s59398" name="Equation" r:id="rId8" imgW="1002960" imgH="457200" progId="Equation.DSMT4">
              <p:embed/>
            </p:oleObj>
          </a:graphicData>
        </a:graphic>
      </p:graphicFrame>
      <p:sp>
        <p:nvSpPr>
          <p:cNvPr id="425996" name="Rectangle 12"/>
          <p:cNvSpPr>
            <a:spLocks noChangeArrowheads="1"/>
          </p:cNvSpPr>
          <p:nvPr/>
        </p:nvSpPr>
        <p:spPr bwMode="auto">
          <a:xfrm>
            <a:off x="1093788" y="4037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体极化电荷分布</a:t>
            </a:r>
            <a:r>
              <a:rPr kumimoji="1" lang="en-US" altLang="zh-CN" sz="2000" b="1">
                <a:solidFill>
                  <a:srgbClr val="002060"/>
                </a:solidFill>
                <a:latin typeface="幼圆" pitchFamily="49" charset="-122"/>
                <a:ea typeface="幼圆" pitchFamily="49" charset="-122"/>
              </a:rPr>
              <a:t>:</a:t>
            </a:r>
          </a:p>
        </p:txBody>
      </p:sp>
      <p:graphicFrame>
        <p:nvGraphicFramePr>
          <p:cNvPr id="425997" name="Object 13"/>
          <p:cNvGraphicFramePr>
            <a:graphicFrameLocks noChangeAspect="1"/>
          </p:cNvGraphicFramePr>
          <p:nvPr/>
        </p:nvGraphicFramePr>
        <p:xfrm>
          <a:off x="3463925" y="3897313"/>
          <a:ext cx="3627438" cy="787400"/>
        </p:xfrm>
        <a:graphic>
          <a:graphicData uri="http://schemas.openxmlformats.org/presentationml/2006/ole">
            <p:oleObj spid="_x0000_s59399" name="Equation" r:id="rId9" imgW="1815840" imgH="393480" progId="Equation.DSMT4">
              <p:embed/>
            </p:oleObj>
          </a:graphicData>
        </a:graphic>
      </p:graphicFrame>
      <p:graphicFrame>
        <p:nvGraphicFramePr>
          <p:cNvPr id="425998" name="Object 14"/>
          <p:cNvGraphicFramePr>
            <a:graphicFrameLocks noChangeAspect="1"/>
          </p:cNvGraphicFramePr>
          <p:nvPr/>
        </p:nvGraphicFramePr>
        <p:xfrm>
          <a:off x="5978525" y="4060825"/>
          <a:ext cx="228600" cy="355600"/>
        </p:xfrm>
        <a:graphic>
          <a:graphicData uri="http://schemas.openxmlformats.org/presentationml/2006/ole">
            <p:oleObj spid="_x0000_s59400" name="Equation" r:id="rId10" imgW="114120" imgH="177480" progId="Equation.DSMT4">
              <p:embed/>
            </p:oleObj>
          </a:graphicData>
        </a:graphic>
      </p:graphicFrame>
      <p:sp>
        <p:nvSpPr>
          <p:cNvPr id="425999" name="Rectangle 15"/>
          <p:cNvSpPr>
            <a:spLocks noChangeArrowheads="1"/>
          </p:cNvSpPr>
          <p:nvPr/>
        </p:nvSpPr>
        <p:spPr bwMode="auto">
          <a:xfrm>
            <a:off x="1095375" y="4799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面极化电荷分布</a:t>
            </a:r>
            <a:r>
              <a:rPr kumimoji="1" lang="en-US" altLang="zh-CN" sz="2000" b="1">
                <a:solidFill>
                  <a:srgbClr val="002060"/>
                </a:solidFill>
                <a:latin typeface="幼圆" pitchFamily="49" charset="-122"/>
                <a:ea typeface="幼圆" pitchFamily="49" charset="-122"/>
              </a:rPr>
              <a:t>:</a:t>
            </a:r>
          </a:p>
        </p:txBody>
      </p:sp>
      <p:graphicFrame>
        <p:nvGraphicFramePr>
          <p:cNvPr id="426000" name="Object 16"/>
          <p:cNvGraphicFramePr>
            <a:graphicFrameLocks noChangeAspect="1"/>
          </p:cNvGraphicFramePr>
          <p:nvPr/>
        </p:nvGraphicFramePr>
        <p:xfrm>
          <a:off x="3497263" y="4800600"/>
          <a:ext cx="2943225" cy="482600"/>
        </p:xfrm>
        <a:graphic>
          <a:graphicData uri="http://schemas.openxmlformats.org/presentationml/2006/ole">
            <p:oleObj spid="_x0000_s59401" name="Equation" r:id="rId11" imgW="1473120" imgH="241200" progId="Equation.DSMT4">
              <p:embed/>
            </p:oleObj>
          </a:graphicData>
        </a:graphic>
      </p:graphicFrame>
      <p:sp>
        <p:nvSpPr>
          <p:cNvPr id="426002" name="Rectangle 18"/>
          <p:cNvSpPr>
            <a:spLocks noChangeArrowheads="1"/>
          </p:cNvSpPr>
          <p:nvPr/>
        </p:nvSpPr>
        <p:spPr bwMode="auto">
          <a:xfrm>
            <a:off x="1139825" y="53578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球心点电荷处的极化电荷：</a:t>
            </a:r>
          </a:p>
        </p:txBody>
      </p:sp>
      <p:graphicFrame>
        <p:nvGraphicFramePr>
          <p:cNvPr id="426003" name="Object 19"/>
          <p:cNvGraphicFramePr>
            <a:graphicFrameLocks noChangeAspect="1"/>
          </p:cNvGraphicFramePr>
          <p:nvPr/>
        </p:nvGraphicFramePr>
        <p:xfrm>
          <a:off x="2617788" y="5838825"/>
          <a:ext cx="4164012" cy="493713"/>
        </p:xfrm>
        <a:graphic>
          <a:graphicData uri="http://schemas.openxmlformats.org/presentationml/2006/ole">
            <p:oleObj spid="_x0000_s59402" name="Equation" r:id="rId12" imgW="2031840" imgH="241200" progId="Equation.DSMT4">
              <p:embed/>
            </p:oleObj>
          </a:graphicData>
        </a:graphic>
      </p:graphicFrame>
      <p:sp>
        <p:nvSpPr>
          <p:cNvPr id="426004" name="Text Box 20"/>
          <p:cNvSpPr txBox="1">
            <a:spLocks noChangeArrowheads="1"/>
          </p:cNvSpPr>
          <p:nvPr/>
        </p:nvSpPr>
        <p:spPr bwMode="auto">
          <a:xfrm>
            <a:off x="453048" y="546223"/>
            <a:ext cx="1736725" cy="4191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6004"/>
                                        </p:tgtEl>
                                        <p:attrNameLst>
                                          <p:attrName>style.visibility</p:attrName>
                                        </p:attrNameLst>
                                      </p:cBhvr>
                                      <p:to>
                                        <p:strVal val="visible"/>
                                      </p:to>
                                    </p:set>
                                    <p:animEffect transition="in" filter="fade">
                                      <p:cBhvr>
                                        <p:cTn id="7" dur="1000"/>
                                        <p:tgtEl>
                                          <p:spTgt spid="42600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5989"/>
                                        </p:tgtEl>
                                        <p:attrNameLst>
                                          <p:attrName>style.visibility</p:attrName>
                                        </p:attrNameLst>
                                      </p:cBhvr>
                                      <p:to>
                                        <p:strVal val="visible"/>
                                      </p:to>
                                    </p:set>
                                    <p:animEffect transition="in" filter="fade">
                                      <p:cBhvr>
                                        <p:cTn id="15" dur="1000"/>
                                        <p:tgtEl>
                                          <p:spTgt spid="425989"/>
                                        </p:tgtEl>
                                      </p:cBhvr>
                                    </p:animEffect>
                                  </p:childTnLst>
                                </p:cTn>
                              </p:par>
                              <p:par>
                                <p:cTn id="16" presetID="10" presetClass="entr" presetSubtype="0" fill="hold" nodeType="withEffect">
                                  <p:stCondLst>
                                    <p:cond delay="0"/>
                                  </p:stCondLst>
                                  <p:childTnLst>
                                    <p:set>
                                      <p:cBhvr>
                                        <p:cTn id="17" dur="1" fill="hold">
                                          <p:stCondLst>
                                            <p:cond delay="0"/>
                                          </p:stCondLst>
                                        </p:cTn>
                                        <p:tgtEl>
                                          <p:spTgt spid="425990"/>
                                        </p:tgtEl>
                                        <p:attrNameLst>
                                          <p:attrName>style.visibility</p:attrName>
                                        </p:attrNameLst>
                                      </p:cBhvr>
                                      <p:to>
                                        <p:strVal val="visible"/>
                                      </p:to>
                                    </p:set>
                                    <p:animEffect transition="in" filter="fade">
                                      <p:cBhvr>
                                        <p:cTn id="18" dur="1000"/>
                                        <p:tgtEl>
                                          <p:spTgt spid="425990"/>
                                        </p:tgtEl>
                                      </p:cBhvr>
                                    </p:animEffect>
                                  </p:childTnLst>
                                </p:cTn>
                              </p:par>
                              <p:par>
                                <p:cTn id="19" presetID="10" presetClass="entr" presetSubtype="0" fill="hold" nodeType="withEffect">
                                  <p:stCondLst>
                                    <p:cond delay="0"/>
                                  </p:stCondLst>
                                  <p:childTnLst>
                                    <p:set>
                                      <p:cBhvr>
                                        <p:cTn id="20" dur="1" fill="hold">
                                          <p:stCondLst>
                                            <p:cond delay="0"/>
                                          </p:stCondLst>
                                        </p:cTn>
                                        <p:tgtEl>
                                          <p:spTgt spid="425991"/>
                                        </p:tgtEl>
                                        <p:attrNameLst>
                                          <p:attrName>style.visibility</p:attrName>
                                        </p:attrNameLst>
                                      </p:cBhvr>
                                      <p:to>
                                        <p:strVal val="visible"/>
                                      </p:to>
                                    </p:set>
                                    <p:animEffect transition="in" filter="fade">
                                      <p:cBhvr>
                                        <p:cTn id="21" dur="1000"/>
                                        <p:tgtEl>
                                          <p:spTgt spid="4259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5993"/>
                                        </p:tgtEl>
                                        <p:attrNameLst>
                                          <p:attrName>style.visibility</p:attrName>
                                        </p:attrNameLst>
                                      </p:cBhvr>
                                      <p:to>
                                        <p:strVal val="visible"/>
                                      </p:to>
                                    </p:set>
                                    <p:animEffect transition="in" filter="fade">
                                      <p:cBhvr>
                                        <p:cTn id="26" dur="1000"/>
                                        <p:tgtEl>
                                          <p:spTgt spid="4259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5995"/>
                                        </p:tgtEl>
                                        <p:attrNameLst>
                                          <p:attrName>style.visibility</p:attrName>
                                        </p:attrNameLst>
                                      </p:cBhvr>
                                      <p:to>
                                        <p:strVal val="visible"/>
                                      </p:to>
                                    </p:set>
                                    <p:animEffect transition="in" filter="fade">
                                      <p:cBhvr>
                                        <p:cTn id="31" dur="1000"/>
                                        <p:tgtEl>
                                          <p:spTgt spid="4259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5992"/>
                                        </p:tgtEl>
                                        <p:attrNameLst>
                                          <p:attrName>style.visibility</p:attrName>
                                        </p:attrNameLst>
                                      </p:cBhvr>
                                      <p:to>
                                        <p:strVal val="visible"/>
                                      </p:to>
                                    </p:set>
                                    <p:animEffect transition="in" filter="fade">
                                      <p:cBhvr>
                                        <p:cTn id="36" dur="1000"/>
                                        <p:tgtEl>
                                          <p:spTgt spid="425992"/>
                                        </p:tgtEl>
                                      </p:cBhvr>
                                    </p:animEffect>
                                  </p:childTnLst>
                                </p:cTn>
                              </p:par>
                              <p:par>
                                <p:cTn id="37" presetID="10" presetClass="entr" presetSubtype="0" fill="hold" nodeType="withEffect">
                                  <p:stCondLst>
                                    <p:cond delay="0"/>
                                  </p:stCondLst>
                                  <p:childTnLst>
                                    <p:set>
                                      <p:cBhvr>
                                        <p:cTn id="38" dur="1" fill="hold">
                                          <p:stCondLst>
                                            <p:cond delay="0"/>
                                          </p:stCondLst>
                                        </p:cTn>
                                        <p:tgtEl>
                                          <p:spTgt spid="425994"/>
                                        </p:tgtEl>
                                        <p:attrNameLst>
                                          <p:attrName>style.visibility</p:attrName>
                                        </p:attrNameLst>
                                      </p:cBhvr>
                                      <p:to>
                                        <p:strVal val="visible"/>
                                      </p:to>
                                    </p:set>
                                    <p:animEffect transition="in" filter="fade">
                                      <p:cBhvr>
                                        <p:cTn id="39" dur="1000"/>
                                        <p:tgtEl>
                                          <p:spTgt spid="4259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5996"/>
                                        </p:tgtEl>
                                        <p:attrNameLst>
                                          <p:attrName>style.visibility</p:attrName>
                                        </p:attrNameLst>
                                      </p:cBhvr>
                                      <p:to>
                                        <p:strVal val="visible"/>
                                      </p:to>
                                    </p:set>
                                    <p:animEffect transition="in" filter="fade">
                                      <p:cBhvr>
                                        <p:cTn id="44" dur="1000"/>
                                        <p:tgtEl>
                                          <p:spTgt spid="42599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25997"/>
                                        </p:tgtEl>
                                        <p:attrNameLst>
                                          <p:attrName>style.visibility</p:attrName>
                                        </p:attrNameLst>
                                      </p:cBhvr>
                                      <p:to>
                                        <p:strVal val="visible"/>
                                      </p:to>
                                    </p:set>
                                    <p:animEffect transition="in" filter="fade">
                                      <p:cBhvr>
                                        <p:cTn id="49" dur="1000"/>
                                        <p:tgtEl>
                                          <p:spTgt spid="425997"/>
                                        </p:tgtEl>
                                      </p:cBhvr>
                                    </p:animEffect>
                                  </p:childTnLst>
                                </p:cTn>
                              </p:par>
                              <p:par>
                                <p:cTn id="50" presetID="10" presetClass="entr" presetSubtype="0" fill="hold" nodeType="withEffect">
                                  <p:stCondLst>
                                    <p:cond delay="0"/>
                                  </p:stCondLst>
                                  <p:childTnLst>
                                    <p:set>
                                      <p:cBhvr>
                                        <p:cTn id="51" dur="1" fill="hold">
                                          <p:stCondLst>
                                            <p:cond delay="0"/>
                                          </p:stCondLst>
                                        </p:cTn>
                                        <p:tgtEl>
                                          <p:spTgt spid="425998"/>
                                        </p:tgtEl>
                                        <p:attrNameLst>
                                          <p:attrName>style.visibility</p:attrName>
                                        </p:attrNameLst>
                                      </p:cBhvr>
                                      <p:to>
                                        <p:strVal val="visible"/>
                                      </p:to>
                                    </p:set>
                                    <p:animEffect transition="in" filter="fade">
                                      <p:cBhvr>
                                        <p:cTn id="52" dur="1000"/>
                                        <p:tgtEl>
                                          <p:spTgt spid="4259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5999"/>
                                        </p:tgtEl>
                                        <p:attrNameLst>
                                          <p:attrName>style.visibility</p:attrName>
                                        </p:attrNameLst>
                                      </p:cBhvr>
                                      <p:to>
                                        <p:strVal val="visible"/>
                                      </p:to>
                                    </p:set>
                                    <p:animEffect transition="in" filter="fade">
                                      <p:cBhvr>
                                        <p:cTn id="57" dur="1000"/>
                                        <p:tgtEl>
                                          <p:spTgt spid="4259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26000"/>
                                        </p:tgtEl>
                                        <p:attrNameLst>
                                          <p:attrName>style.visibility</p:attrName>
                                        </p:attrNameLst>
                                      </p:cBhvr>
                                      <p:to>
                                        <p:strVal val="visible"/>
                                      </p:to>
                                    </p:set>
                                    <p:animEffect transition="in" filter="fade">
                                      <p:cBhvr>
                                        <p:cTn id="62" dur="1000"/>
                                        <p:tgtEl>
                                          <p:spTgt spid="4260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6002"/>
                                        </p:tgtEl>
                                        <p:attrNameLst>
                                          <p:attrName>style.visibility</p:attrName>
                                        </p:attrNameLst>
                                      </p:cBhvr>
                                      <p:to>
                                        <p:strVal val="visible"/>
                                      </p:to>
                                    </p:set>
                                    <p:animEffect transition="in" filter="fade">
                                      <p:cBhvr>
                                        <p:cTn id="67" dur="1000"/>
                                        <p:tgtEl>
                                          <p:spTgt spid="42600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26003"/>
                                        </p:tgtEl>
                                        <p:attrNameLst>
                                          <p:attrName>style.visibility</p:attrName>
                                        </p:attrNameLst>
                                      </p:cBhvr>
                                      <p:to>
                                        <p:strVal val="visible"/>
                                      </p:to>
                                    </p:set>
                                    <p:animEffect transition="in" filter="fade">
                                      <p:cBhvr>
                                        <p:cTn id="72" dur="1000"/>
                                        <p:tgtEl>
                                          <p:spTgt spid="42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p:bldP spid="425993" grpId="0"/>
      <p:bldP spid="425996" grpId="0"/>
      <p:bldP spid="425999" grpId="0"/>
      <p:bldP spid="426002" grpId="0"/>
      <p:bldP spid="4260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293688" y="576263"/>
            <a:ext cx="8529637" cy="76200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的球形真空区域内充满分布不均匀的体电荷密度     </a:t>
            </a:r>
            <a:r>
              <a:rPr kumimoji="1" lang="en-US" altLang="zh-CN" sz="2200" b="1" dirty="0">
                <a:solidFill>
                  <a:srgbClr val="002060"/>
                </a:solidFill>
                <a:latin typeface="幼圆" pitchFamily="49" charset="-122"/>
                <a:ea typeface="幼圆" pitchFamily="49" charset="-122"/>
              </a:rPr>
              <a:t>,</a:t>
            </a:r>
            <a:r>
              <a:rPr kumimoji="1" lang="zh-CN" altLang="en-US" sz="2200" b="1" dirty="0">
                <a:solidFill>
                  <a:srgbClr val="002060"/>
                </a:solidFill>
                <a:latin typeface="幼圆" pitchFamily="49" charset="-122"/>
                <a:ea typeface="幼圆" pitchFamily="49" charset="-122"/>
              </a:rPr>
              <a:t>若已知体电荷产生的电场分布为</a:t>
            </a:r>
            <a:r>
              <a:rPr kumimoji="1" lang="en-US" altLang="zh-CN" sz="2200" b="1" dirty="0">
                <a:solidFill>
                  <a:srgbClr val="002060"/>
                </a:solidFill>
                <a:latin typeface="幼圆" pitchFamily="49" charset="-122"/>
                <a:ea typeface="幼圆" pitchFamily="49" charset="-122"/>
              </a:rPr>
              <a:t>:</a:t>
            </a:r>
          </a:p>
        </p:txBody>
      </p:sp>
      <p:graphicFrame>
        <p:nvGraphicFramePr>
          <p:cNvPr id="434179" name="Object 3"/>
          <p:cNvGraphicFramePr>
            <a:graphicFrameLocks noChangeAspect="1"/>
          </p:cNvGraphicFramePr>
          <p:nvPr/>
        </p:nvGraphicFramePr>
        <p:xfrm>
          <a:off x="1248996" y="3707546"/>
          <a:ext cx="1905000" cy="457200"/>
        </p:xfrm>
        <a:graphic>
          <a:graphicData uri="http://schemas.openxmlformats.org/presentationml/2006/ole">
            <p:oleObj spid="_x0000_s60418" name="Equation" r:id="rId3" imgW="952200" imgH="228600" progId="Equation.DSMT4">
              <p:embed/>
            </p:oleObj>
          </a:graphicData>
        </a:graphic>
      </p:graphicFrame>
      <p:sp>
        <p:nvSpPr>
          <p:cNvPr id="434180" name="Rectangle 4"/>
          <p:cNvSpPr>
            <a:spLocks noChangeArrowheads="1"/>
          </p:cNvSpPr>
          <p:nvPr/>
        </p:nvSpPr>
        <p:spPr bwMode="auto">
          <a:xfrm>
            <a:off x="971550" y="2420938"/>
            <a:ext cx="4924425" cy="427037"/>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200" b="1" dirty="0">
                <a:solidFill>
                  <a:srgbClr val="002060"/>
                </a:solidFill>
                <a:latin typeface="幼圆" pitchFamily="49" charset="-122"/>
                <a:ea typeface="幼圆" pitchFamily="49" charset="-122"/>
              </a:rPr>
              <a:t>式中</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为常数，求体电荷密度</a:t>
            </a:r>
          </a:p>
        </p:txBody>
      </p:sp>
      <p:graphicFrame>
        <p:nvGraphicFramePr>
          <p:cNvPr id="434181" name="Object 5"/>
          <p:cNvGraphicFramePr>
            <a:graphicFrameLocks noChangeAspect="1"/>
          </p:cNvGraphicFramePr>
          <p:nvPr/>
        </p:nvGraphicFramePr>
        <p:xfrm>
          <a:off x="2389188" y="1370013"/>
          <a:ext cx="3879850" cy="1016000"/>
        </p:xfrm>
        <a:graphic>
          <a:graphicData uri="http://schemas.openxmlformats.org/presentationml/2006/ole">
            <p:oleObj spid="_x0000_s60419" name="Equation" r:id="rId4" imgW="1942920" imgH="507960" progId="Equation.DSMT4">
              <p:embed/>
            </p:oleObj>
          </a:graphicData>
        </a:graphic>
      </p:graphicFrame>
      <p:sp>
        <p:nvSpPr>
          <p:cNvPr id="434182" name="Rectangle 6"/>
          <p:cNvSpPr>
            <a:spLocks noChangeArrowheads="1"/>
          </p:cNvSpPr>
          <p:nvPr/>
        </p:nvSpPr>
        <p:spPr bwMode="auto">
          <a:xfrm>
            <a:off x="468313"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00CC"/>
                </a:solidFill>
                <a:latin typeface="幼圆" pitchFamily="49" charset="-122"/>
                <a:ea typeface="幼圆" pitchFamily="49" charset="-122"/>
              </a:rPr>
              <a:t>解</a:t>
            </a:r>
            <a:r>
              <a:rPr kumimoji="1" lang="en-US" altLang="zh-CN" sz="2000" b="1" dirty="0">
                <a:solidFill>
                  <a:srgbClr val="0000CC"/>
                </a:solidFill>
                <a:latin typeface="幼圆" pitchFamily="49" charset="-122"/>
                <a:ea typeface="幼圆" pitchFamily="49" charset="-122"/>
              </a:rPr>
              <a:t>:</a:t>
            </a:r>
          </a:p>
        </p:txBody>
      </p:sp>
      <p:graphicFrame>
        <p:nvGraphicFramePr>
          <p:cNvPr id="434183" name="Object 7"/>
          <p:cNvGraphicFramePr>
            <a:graphicFrameLocks noChangeAspect="1"/>
          </p:cNvGraphicFramePr>
          <p:nvPr/>
        </p:nvGraphicFramePr>
        <p:xfrm>
          <a:off x="712788" y="957263"/>
          <a:ext cx="685800" cy="406400"/>
        </p:xfrm>
        <a:graphic>
          <a:graphicData uri="http://schemas.openxmlformats.org/presentationml/2006/ole">
            <p:oleObj spid="_x0000_s60420" name="Equation" r:id="rId5" imgW="342720" imgH="203040" progId="Equation.DSMT4">
              <p:embed/>
            </p:oleObj>
          </a:graphicData>
        </a:graphic>
      </p:graphicFrame>
      <p:sp>
        <p:nvSpPr>
          <p:cNvPr id="434184" name="Rectangle 8"/>
          <p:cNvSpPr>
            <a:spLocks noChangeArrowheads="1"/>
          </p:cNvSpPr>
          <p:nvPr/>
        </p:nvSpPr>
        <p:spPr bwMode="auto">
          <a:xfrm>
            <a:off x="1042988"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由高斯定理的微分形式</a:t>
            </a:r>
          </a:p>
        </p:txBody>
      </p:sp>
      <p:sp>
        <p:nvSpPr>
          <p:cNvPr id="434185" name="Text Box 9"/>
          <p:cNvSpPr txBox="1">
            <a:spLocks noChangeArrowheads="1"/>
          </p:cNvSpPr>
          <p:nvPr/>
        </p:nvSpPr>
        <p:spPr bwMode="auto">
          <a:xfrm>
            <a:off x="433388" y="515938"/>
            <a:ext cx="1816100" cy="41928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2.</a:t>
            </a:r>
          </a:p>
        </p:txBody>
      </p:sp>
      <p:graphicFrame>
        <p:nvGraphicFramePr>
          <p:cNvPr id="434186" name="Object 10"/>
          <p:cNvGraphicFramePr>
            <a:graphicFrameLocks noChangeAspect="1"/>
          </p:cNvGraphicFramePr>
          <p:nvPr/>
        </p:nvGraphicFramePr>
        <p:xfrm>
          <a:off x="4572000" y="2446338"/>
          <a:ext cx="660400" cy="406400"/>
        </p:xfrm>
        <a:graphic>
          <a:graphicData uri="http://schemas.openxmlformats.org/presentationml/2006/ole">
            <p:oleObj spid="_x0000_s60421" name="Equation" r:id="rId6" imgW="330120" imgH="203040" progId="Equation.DSMT4">
              <p:embed/>
            </p:oleObj>
          </a:graphicData>
        </a:graphic>
      </p:graphicFrame>
      <p:graphicFrame>
        <p:nvGraphicFramePr>
          <p:cNvPr id="434187" name="Object 11"/>
          <p:cNvGraphicFramePr>
            <a:graphicFrameLocks noChangeAspect="1"/>
          </p:cNvGraphicFramePr>
          <p:nvPr/>
        </p:nvGraphicFramePr>
        <p:xfrm>
          <a:off x="3153996" y="3695455"/>
          <a:ext cx="2489200" cy="482600"/>
        </p:xfrm>
        <a:graphic>
          <a:graphicData uri="http://schemas.openxmlformats.org/presentationml/2006/ole">
            <p:oleObj spid="_x0000_s60422" name="Equation" r:id="rId7" imgW="1244520" imgH="241200" progId="Equation.DSMT4">
              <p:embed/>
            </p:oleObj>
          </a:graphicData>
        </a:graphic>
      </p:graphicFrame>
      <p:graphicFrame>
        <p:nvGraphicFramePr>
          <p:cNvPr id="434188" name="Object 12"/>
          <p:cNvGraphicFramePr>
            <a:graphicFrameLocks noChangeAspect="1"/>
          </p:cNvGraphicFramePr>
          <p:nvPr/>
        </p:nvGraphicFramePr>
        <p:xfrm>
          <a:off x="5652721" y="3573219"/>
          <a:ext cx="2133600" cy="787400"/>
        </p:xfrm>
        <a:graphic>
          <a:graphicData uri="http://schemas.openxmlformats.org/presentationml/2006/ole">
            <p:oleObj spid="_x0000_s60423" name="Equation" r:id="rId8" imgW="1066680" imgH="393480" progId="Equation.DSMT4">
              <p:embed/>
            </p:oleObj>
          </a:graphicData>
        </a:graphic>
      </p:graphicFrame>
      <p:graphicFrame>
        <p:nvGraphicFramePr>
          <p:cNvPr id="434189" name="Object 13"/>
          <p:cNvGraphicFramePr>
            <a:graphicFrameLocks noChangeAspect="1"/>
          </p:cNvGraphicFramePr>
          <p:nvPr/>
        </p:nvGraphicFramePr>
        <p:xfrm>
          <a:off x="1213706" y="4581648"/>
          <a:ext cx="6188075" cy="1371600"/>
        </p:xfrm>
        <a:graphic>
          <a:graphicData uri="http://schemas.openxmlformats.org/presentationml/2006/ole">
            <p:oleObj spid="_x0000_s60424" name="Equation" r:id="rId9" imgW="3098520" imgH="685800" progId="Equation.DSMT4">
              <p:embed/>
            </p:oleObj>
          </a:graphicData>
        </a:graphic>
      </p:graphicFrame>
      <p:sp>
        <p:nvSpPr>
          <p:cNvPr id="14" name="TextBox 13"/>
          <p:cNvSpPr txBox="1"/>
          <p:nvPr/>
        </p:nvSpPr>
        <p:spPr>
          <a:xfrm>
            <a:off x="524787" y="5987332"/>
            <a:ext cx="7975158" cy="400110"/>
          </a:xfrm>
          <a:prstGeom prst="rect">
            <a:avLst/>
          </a:prstGeom>
          <a:noFill/>
        </p:spPr>
        <p:txBody>
          <a:bodyPr wrap="square" rtlCol="0">
            <a:spAutoFit/>
          </a:bodyPr>
          <a:lstStyle/>
          <a:p>
            <a:r>
              <a:rPr kumimoji="1" lang="zh-CN" altLang="en-US" sz="2000" b="1" dirty="0" smtClean="0">
                <a:solidFill>
                  <a:srgbClr val="002060"/>
                </a:solidFill>
                <a:latin typeface="幼圆" pitchFamily="49" charset="-122"/>
                <a:ea typeface="幼圆" pitchFamily="49" charset="-122"/>
              </a:rPr>
              <a:t>体电荷密度只分布在</a:t>
            </a:r>
            <a:r>
              <a:rPr kumimoji="1" lang="en-US" altLang="zh-CN" sz="2000" b="1" dirty="0" smtClean="0">
                <a:solidFill>
                  <a:srgbClr val="002060"/>
                </a:solidFill>
                <a:latin typeface="幼圆" pitchFamily="49" charset="-122"/>
                <a:ea typeface="幼圆" pitchFamily="49" charset="-122"/>
              </a:rPr>
              <a:t>r=a</a:t>
            </a:r>
            <a:r>
              <a:rPr kumimoji="1" lang="zh-CN" altLang="en-US" sz="2000" b="1" dirty="0" smtClean="0">
                <a:solidFill>
                  <a:srgbClr val="002060"/>
                </a:solidFill>
                <a:latin typeface="幼圆" pitchFamily="49" charset="-122"/>
                <a:ea typeface="幼圆" pitchFamily="49" charset="-122"/>
              </a:rPr>
              <a:t>的球形区域内，球外无电荷分布。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41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41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41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41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2" grpId="0"/>
      <p:bldP spid="434184"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273050" y="442913"/>
            <a:ext cx="57912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2.4.2  </a:t>
            </a:r>
            <a:r>
              <a:rPr lang="zh-CN" altLang="en-US" sz="2800" b="1" dirty="0">
                <a:solidFill>
                  <a:srgbClr val="002060"/>
                </a:solidFill>
              </a:rPr>
              <a:t>磁介质的磁化　磁场强度矢量</a:t>
            </a:r>
          </a:p>
        </p:txBody>
      </p:sp>
      <p:sp>
        <p:nvSpPr>
          <p:cNvPr id="445443" name="Text Box 3"/>
          <p:cNvSpPr txBox="1">
            <a:spLocks noChangeArrowheads="1"/>
          </p:cNvSpPr>
          <p:nvPr/>
        </p:nvSpPr>
        <p:spPr bwMode="auto">
          <a:xfrm>
            <a:off x="309563" y="933450"/>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0099"/>
                </a:solidFill>
                <a:latin typeface="黑体" pitchFamily="2" charset="-122"/>
              </a:rPr>
              <a:t> </a:t>
            </a:r>
            <a:r>
              <a:rPr kumimoji="1" lang="zh-CN" altLang="en-US" sz="2800" b="1" dirty="0" smtClean="0">
                <a:solidFill>
                  <a:srgbClr val="000099"/>
                </a:solidFill>
                <a:latin typeface="黑体" pitchFamily="2" charset="-122"/>
              </a:rPr>
              <a:t>磁介质</a:t>
            </a:r>
            <a:r>
              <a:rPr kumimoji="1" lang="zh-CN" altLang="en-US" sz="2800" b="1" dirty="0">
                <a:solidFill>
                  <a:srgbClr val="000099"/>
                </a:solidFill>
                <a:latin typeface="黑体" pitchFamily="2" charset="-122"/>
              </a:rPr>
              <a:t>磁化有关概念</a:t>
            </a:r>
          </a:p>
        </p:txBody>
      </p:sp>
      <p:sp>
        <p:nvSpPr>
          <p:cNvPr id="445444" name="Rectangle 4"/>
          <p:cNvSpPr>
            <a:spLocks noChangeArrowheads="1"/>
          </p:cNvSpPr>
          <p:nvPr/>
        </p:nvSpPr>
        <p:spPr bwMode="auto">
          <a:xfrm>
            <a:off x="419589" y="1402373"/>
            <a:ext cx="4032250" cy="460375"/>
          </a:xfrm>
          <a:prstGeom prst="rect">
            <a:avLst/>
          </a:prstGeom>
          <a:noFill/>
          <a:ln w="9525">
            <a:noFill/>
            <a:miter lim="800000"/>
            <a:headEnd/>
            <a:tailEnd/>
          </a:ln>
        </p:spPr>
        <p:txBody>
          <a:bodyPr>
            <a:spAutoFit/>
          </a:bodyPr>
          <a:lstStyle/>
          <a:p>
            <a:pPr>
              <a:lnSpc>
                <a:spcPct val="110000"/>
              </a:lnSpc>
              <a:spcBef>
                <a:spcPct val="20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分子电流及其磁矩：</a:t>
            </a:r>
            <a:endParaRPr kumimoji="1" lang="zh-CN" altLang="en-US" sz="2200" b="1" i="1" dirty="0">
              <a:solidFill>
                <a:srgbClr val="0000CC"/>
              </a:solidFill>
              <a:latin typeface="幼圆" pitchFamily="49" charset="-122"/>
              <a:ea typeface="幼圆" pitchFamily="49" charset="-122"/>
            </a:endParaRPr>
          </a:p>
        </p:txBody>
      </p:sp>
      <p:graphicFrame>
        <p:nvGraphicFramePr>
          <p:cNvPr id="445445" name="Object 5"/>
          <p:cNvGraphicFramePr>
            <a:graphicFrameLocks noChangeAspect="1"/>
          </p:cNvGraphicFramePr>
          <p:nvPr/>
        </p:nvGraphicFramePr>
        <p:xfrm>
          <a:off x="5867400" y="620713"/>
          <a:ext cx="1944688" cy="1358900"/>
        </p:xfrm>
        <a:graphic>
          <a:graphicData uri="http://schemas.openxmlformats.org/presentationml/2006/ole">
            <p:oleObj spid="_x0000_s61442" name="图片" r:id="rId5" imgW="1390680" imgH="971640" progId="Word.Picture.8">
              <p:embed/>
            </p:oleObj>
          </a:graphicData>
        </a:graphic>
      </p:graphicFrame>
      <p:sp>
        <p:nvSpPr>
          <p:cNvPr id="445446" name="Text Box 6"/>
          <p:cNvSpPr txBox="1">
            <a:spLocks noChangeArrowheads="1"/>
          </p:cNvSpPr>
          <p:nvPr/>
        </p:nvSpPr>
        <p:spPr bwMode="auto">
          <a:xfrm>
            <a:off x="175455" y="1838325"/>
            <a:ext cx="54102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电子绕原子核运动形成</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分子电流</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a:t>
            </a:r>
          </a:p>
        </p:txBody>
      </p:sp>
      <p:sp>
        <p:nvSpPr>
          <p:cNvPr id="445447" name="Text Box 7"/>
          <p:cNvSpPr txBox="1">
            <a:spLocks noChangeArrowheads="1"/>
          </p:cNvSpPr>
          <p:nvPr/>
        </p:nvSpPr>
        <p:spPr bwMode="auto">
          <a:xfrm>
            <a:off x="135173" y="2297113"/>
            <a:ext cx="6146357" cy="430887"/>
          </a:xfrm>
          <a:prstGeom prst="rect">
            <a:avLst/>
          </a:prstGeom>
          <a:noFill/>
          <a:ln w="9525">
            <a:noFill/>
            <a:miter lim="800000"/>
            <a:headEnd/>
            <a:tailEnd/>
          </a:ln>
        </p:spPr>
        <p:txBody>
          <a:bodyPr wrap="square">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分子电流产生</a:t>
            </a:r>
            <a:r>
              <a:rPr kumimoji="1" lang="zh-CN" altLang="en-US" sz="2000" b="1" dirty="0" smtClean="0">
                <a:solidFill>
                  <a:srgbClr val="002060"/>
                </a:solidFill>
                <a:latin typeface="幼圆" pitchFamily="49" charset="-122"/>
                <a:ea typeface="幼圆" pitchFamily="49" charset="-122"/>
              </a:rPr>
              <a:t>磁偶极矩</a:t>
            </a:r>
            <a:r>
              <a:rPr kumimoji="1" lang="zh-CN" altLang="en-US" sz="1600" b="1" dirty="0" smtClean="0">
                <a:solidFill>
                  <a:srgbClr val="002060"/>
                </a:solidFill>
                <a:latin typeface="幼圆" pitchFamily="49" charset="-122"/>
                <a:ea typeface="幼圆" pitchFamily="49" charset="-122"/>
              </a:rPr>
              <a:t>（</a:t>
            </a:r>
            <a:r>
              <a:rPr kumimoji="1" lang="en-US" altLang="zh-CN" sz="1600" b="1" dirty="0" smtClean="0">
                <a:solidFill>
                  <a:srgbClr val="002060"/>
                </a:solidFill>
                <a:latin typeface="幼圆" pitchFamily="49" charset="-122"/>
                <a:ea typeface="幼圆" pitchFamily="49" charset="-122"/>
              </a:rPr>
              <a:t>Magnetic Dipole Moments</a:t>
            </a:r>
            <a:r>
              <a:rPr kumimoji="1" lang="zh-CN" altLang="en-US" sz="1600" b="1" dirty="0" smtClean="0">
                <a:solidFill>
                  <a:srgbClr val="002060"/>
                </a:solidFill>
                <a:latin typeface="幼圆" pitchFamily="49" charset="-122"/>
                <a:ea typeface="幼圆" pitchFamily="49" charset="-122"/>
              </a:rPr>
              <a:t>）：</a:t>
            </a:r>
            <a:endParaRPr kumimoji="1" lang="zh-CN" altLang="en-US" sz="1600" b="1" dirty="0">
              <a:solidFill>
                <a:srgbClr val="002060"/>
              </a:solidFill>
              <a:latin typeface="幼圆" pitchFamily="49" charset="-122"/>
              <a:ea typeface="幼圆" pitchFamily="49" charset="-122"/>
            </a:endParaRPr>
          </a:p>
        </p:txBody>
      </p:sp>
      <p:graphicFrame>
        <p:nvGraphicFramePr>
          <p:cNvPr id="445448" name="Object 8"/>
          <p:cNvGraphicFramePr>
            <a:graphicFrameLocks noChangeAspect="1"/>
          </p:cNvGraphicFramePr>
          <p:nvPr/>
        </p:nvGraphicFramePr>
        <p:xfrm>
          <a:off x="357809" y="2891494"/>
          <a:ext cx="1311275" cy="530225"/>
        </p:xfrm>
        <a:graphic>
          <a:graphicData uri="http://schemas.openxmlformats.org/presentationml/2006/ole">
            <p:oleObj spid="_x0000_s61443" name="Equation" r:id="rId6" imgW="596880" imgH="241200" progId="Equation.DSMT4">
              <p:embed/>
            </p:oleObj>
          </a:graphicData>
        </a:graphic>
      </p:graphicFrame>
      <p:grpSp>
        <p:nvGrpSpPr>
          <p:cNvPr id="2" name="Group 9"/>
          <p:cNvGrpSpPr>
            <a:grpSpLocks/>
          </p:cNvGrpSpPr>
          <p:nvPr/>
        </p:nvGrpSpPr>
        <p:grpSpPr bwMode="auto">
          <a:xfrm>
            <a:off x="1774493" y="2763838"/>
            <a:ext cx="6208617" cy="825500"/>
            <a:chOff x="522" y="2304"/>
            <a:chExt cx="4176" cy="520"/>
          </a:xfrm>
        </p:grpSpPr>
        <p:sp>
          <p:nvSpPr>
            <p:cNvPr id="61572" name="Text Box 10"/>
            <p:cNvSpPr txBox="1">
              <a:spLocks noChangeArrowheads="1"/>
            </p:cNvSpPr>
            <p:nvPr/>
          </p:nvSpPr>
          <p:spPr bwMode="auto">
            <a:xfrm>
              <a:off x="522" y="2304"/>
              <a:ext cx="4176" cy="520"/>
            </a:xfrm>
            <a:prstGeom prst="rect">
              <a:avLst/>
            </a:prstGeom>
            <a:noFill/>
            <a:ln w="9525">
              <a:noFill/>
              <a:miter lim="800000"/>
              <a:headEnd/>
              <a:tailEnd/>
            </a:ln>
          </p:spPr>
          <p:txBody>
            <a:bodyPr>
              <a:spAutoFit/>
            </a:bodyPr>
            <a:lstStyle/>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式中：  为电子电流；</a:t>
              </a:r>
            </a:p>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        为分子电流所围面元。</a:t>
              </a:r>
            </a:p>
          </p:txBody>
        </p:sp>
        <p:graphicFrame>
          <p:nvGraphicFramePr>
            <p:cNvPr id="61444" name="Object 11"/>
            <p:cNvGraphicFramePr>
              <a:graphicFrameLocks noChangeAspect="1"/>
            </p:cNvGraphicFramePr>
            <p:nvPr/>
          </p:nvGraphicFramePr>
          <p:xfrm>
            <a:off x="1108" y="2358"/>
            <a:ext cx="123" cy="228"/>
          </p:xfrm>
          <a:graphic>
            <a:graphicData uri="http://schemas.openxmlformats.org/presentationml/2006/ole">
              <p:oleObj spid="_x0000_s61444" name="Equation" r:id="rId7" imgW="88560" imgH="164880" progId="Equation.DSMT4">
                <p:embed/>
              </p:oleObj>
            </a:graphicData>
          </a:graphic>
        </p:graphicFrame>
        <p:graphicFrame>
          <p:nvGraphicFramePr>
            <p:cNvPr id="61445" name="Object 12"/>
            <p:cNvGraphicFramePr>
              <a:graphicFrameLocks noChangeAspect="1"/>
            </p:cNvGraphicFramePr>
            <p:nvPr/>
          </p:nvGraphicFramePr>
          <p:xfrm>
            <a:off x="966" y="2534"/>
            <a:ext cx="266" cy="236"/>
          </p:xfrm>
          <a:graphic>
            <a:graphicData uri="http://schemas.openxmlformats.org/presentationml/2006/ole">
              <p:oleObj spid="_x0000_s61445" name="Equation" r:id="rId8" imgW="228600" imgH="203040" progId="Equation.DSMT4">
                <p:embed/>
              </p:oleObj>
            </a:graphicData>
          </a:graphic>
        </p:graphicFrame>
      </p:grpSp>
      <p:sp>
        <p:nvSpPr>
          <p:cNvPr id="445453" name="Rectangle 13"/>
          <p:cNvSpPr>
            <a:spLocks noChangeArrowheads="1"/>
          </p:cNvSpPr>
          <p:nvPr/>
        </p:nvSpPr>
        <p:spPr bwMode="auto">
          <a:xfrm>
            <a:off x="527050" y="3552233"/>
            <a:ext cx="4203700" cy="419282"/>
          </a:xfrm>
          <a:prstGeom prst="rect">
            <a:avLst/>
          </a:prstGeom>
          <a:noFill/>
          <a:ln w="9525">
            <a:noFill/>
            <a:miter lim="800000"/>
            <a:headEnd/>
            <a:tailEnd/>
          </a:ln>
        </p:spPr>
        <p:txBody>
          <a:bodyPr>
            <a:spAutoFit/>
          </a:bodyPr>
          <a:lstStyle/>
          <a:p>
            <a:pPr>
              <a:lnSpc>
                <a:spcPct val="110000"/>
              </a:lnSpc>
              <a:spcBef>
                <a:spcPct val="25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磁介质的磁化</a:t>
            </a:r>
            <a:endParaRPr kumimoji="1" lang="zh-CN" altLang="en-US" sz="2200" b="1" i="1" dirty="0">
              <a:solidFill>
                <a:srgbClr val="0000CC"/>
              </a:solidFill>
              <a:latin typeface="幼圆" pitchFamily="49" charset="-122"/>
              <a:ea typeface="幼圆" pitchFamily="49" charset="-122"/>
            </a:endParaRPr>
          </a:p>
        </p:txBody>
      </p:sp>
      <p:sp>
        <p:nvSpPr>
          <p:cNvPr id="445454" name="Text Box 14"/>
          <p:cNvSpPr txBox="1">
            <a:spLocks noChangeArrowheads="1"/>
          </p:cNvSpPr>
          <p:nvPr/>
        </p:nvSpPr>
        <p:spPr bwMode="auto">
          <a:xfrm>
            <a:off x="611188" y="4050923"/>
            <a:ext cx="4835525" cy="79169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磁化前，磁偶极矩取向杂乱无章，磁介质宏观上无任何磁特性。</a:t>
            </a:r>
          </a:p>
        </p:txBody>
      </p:sp>
      <p:sp>
        <p:nvSpPr>
          <p:cNvPr id="445455" name="Text Box 15"/>
          <p:cNvSpPr txBox="1">
            <a:spLocks noChangeArrowheads="1"/>
          </p:cNvSpPr>
          <p:nvPr/>
        </p:nvSpPr>
        <p:spPr bwMode="auto">
          <a:xfrm>
            <a:off x="602611" y="4880569"/>
            <a:ext cx="4873625"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外加磁场时：大量磁偶极矩的取向与外加磁场趋于一致，宏观上表现出磁特性，这一过程称为</a:t>
            </a:r>
            <a:r>
              <a:rPr kumimoji="1" lang="zh-CN" altLang="en-US" sz="2000" b="1" dirty="0">
                <a:solidFill>
                  <a:srgbClr val="002060"/>
                </a:solidFill>
                <a:latin typeface="幼圆" pitchFamily="49" charset="-122"/>
                <a:ea typeface="幼圆" pitchFamily="49" charset="-122"/>
                <a:hlinkClick r:id="rId9" action="ppaction://hlinkfile"/>
              </a:rPr>
              <a:t>磁化</a:t>
            </a:r>
            <a:r>
              <a:rPr kumimoji="1" lang="zh-CN" altLang="en-US" sz="2000" b="1" dirty="0">
                <a:solidFill>
                  <a:srgbClr val="002060"/>
                </a:solidFill>
                <a:latin typeface="幼圆" pitchFamily="49" charset="-122"/>
                <a:ea typeface="幼圆" pitchFamily="49" charset="-122"/>
              </a:rPr>
              <a:t>。</a:t>
            </a:r>
          </a:p>
        </p:txBody>
      </p:sp>
      <p:sp>
        <p:nvSpPr>
          <p:cNvPr id="445456" name="Text Box 16"/>
          <p:cNvSpPr txBox="1">
            <a:spLocks noChangeArrowheads="1"/>
          </p:cNvSpPr>
          <p:nvPr/>
        </p:nvSpPr>
        <p:spPr bwMode="auto">
          <a:xfrm>
            <a:off x="7596188" y="3429000"/>
            <a:ext cx="1547812" cy="312738"/>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无外加磁场</a:t>
            </a:r>
            <a:endParaRPr lang="zh-CN" altLang="en-US" sz="2000" b="1">
              <a:solidFill>
                <a:srgbClr val="0000CC"/>
              </a:solidFill>
              <a:latin typeface="Arial" pitchFamily="34" charset="0"/>
            </a:endParaRPr>
          </a:p>
        </p:txBody>
      </p:sp>
      <p:grpSp>
        <p:nvGrpSpPr>
          <p:cNvPr id="3" name="Group 17"/>
          <p:cNvGrpSpPr>
            <a:grpSpLocks/>
          </p:cNvGrpSpPr>
          <p:nvPr/>
        </p:nvGrpSpPr>
        <p:grpSpPr bwMode="auto">
          <a:xfrm>
            <a:off x="5795963" y="1987550"/>
            <a:ext cx="2276475" cy="1657350"/>
            <a:chOff x="385" y="2840"/>
            <a:chExt cx="1434" cy="1044"/>
          </a:xfrm>
        </p:grpSpPr>
        <p:sp>
          <p:nvSpPr>
            <p:cNvPr id="61517" name="Rectangle 18"/>
            <p:cNvSpPr>
              <a:spLocks noChangeArrowheads="1"/>
            </p:cNvSpPr>
            <p:nvPr/>
          </p:nvSpPr>
          <p:spPr bwMode="auto">
            <a:xfrm>
              <a:off x="385" y="3203"/>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518" name="Group 19"/>
            <p:cNvGrpSpPr>
              <a:grpSpLocks/>
            </p:cNvGrpSpPr>
            <p:nvPr/>
          </p:nvGrpSpPr>
          <p:grpSpPr bwMode="auto">
            <a:xfrm>
              <a:off x="431" y="3249"/>
              <a:ext cx="180" cy="224"/>
              <a:chOff x="4500" y="4480"/>
              <a:chExt cx="360" cy="548"/>
            </a:xfrm>
          </p:grpSpPr>
          <p:sp>
            <p:nvSpPr>
              <p:cNvPr id="61570" name="Oval 2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71" name="Line 2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19" name="Group 22"/>
            <p:cNvGrpSpPr>
              <a:grpSpLocks/>
            </p:cNvGrpSpPr>
            <p:nvPr/>
          </p:nvGrpSpPr>
          <p:grpSpPr bwMode="auto">
            <a:xfrm rot="-3928815">
              <a:off x="606" y="3255"/>
              <a:ext cx="207" cy="195"/>
              <a:chOff x="4500" y="4480"/>
              <a:chExt cx="360" cy="548"/>
            </a:xfrm>
          </p:grpSpPr>
          <p:sp>
            <p:nvSpPr>
              <p:cNvPr id="61568" name="Oval 2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9" name="Line 2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0" name="Group 25"/>
            <p:cNvGrpSpPr>
              <a:grpSpLocks/>
            </p:cNvGrpSpPr>
            <p:nvPr/>
          </p:nvGrpSpPr>
          <p:grpSpPr bwMode="auto">
            <a:xfrm rot="6692806">
              <a:off x="450" y="3617"/>
              <a:ext cx="206" cy="195"/>
              <a:chOff x="4500" y="4480"/>
              <a:chExt cx="360" cy="548"/>
            </a:xfrm>
          </p:grpSpPr>
          <p:sp>
            <p:nvSpPr>
              <p:cNvPr id="61566" name="Oval 2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7" name="Line 2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1" name="Group 28"/>
            <p:cNvGrpSpPr>
              <a:grpSpLocks/>
            </p:cNvGrpSpPr>
            <p:nvPr/>
          </p:nvGrpSpPr>
          <p:grpSpPr bwMode="auto">
            <a:xfrm rot="1658266">
              <a:off x="700" y="3514"/>
              <a:ext cx="181" cy="223"/>
              <a:chOff x="4500" y="4480"/>
              <a:chExt cx="360" cy="548"/>
            </a:xfrm>
          </p:grpSpPr>
          <p:sp>
            <p:nvSpPr>
              <p:cNvPr id="61564" name="Oval 2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5" name="Line 3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2" name="Group 31"/>
            <p:cNvGrpSpPr>
              <a:grpSpLocks/>
            </p:cNvGrpSpPr>
            <p:nvPr/>
          </p:nvGrpSpPr>
          <p:grpSpPr bwMode="auto">
            <a:xfrm rot="2101501">
              <a:off x="930" y="3015"/>
              <a:ext cx="180" cy="224"/>
              <a:chOff x="4500" y="4480"/>
              <a:chExt cx="360" cy="548"/>
            </a:xfrm>
          </p:grpSpPr>
          <p:sp>
            <p:nvSpPr>
              <p:cNvPr id="61562" name="Oval 32"/>
              <p:cNvSpPr>
                <a:spLocks noChangeArrowheads="1"/>
              </p:cNvSpPr>
              <p:nvPr/>
            </p:nvSpPr>
            <p:spPr bwMode="auto">
              <a:xfrm>
                <a:off x="4500" y="4872"/>
                <a:ext cx="360" cy="156"/>
              </a:xfrm>
              <a:prstGeom prst="ellipse">
                <a:avLst/>
              </a:prstGeom>
              <a:noFill/>
              <a:ln w="9525">
                <a:solidFill>
                  <a:srgbClr val="282828"/>
                </a:solidFill>
                <a:round/>
                <a:headEnd/>
                <a:tailEnd/>
              </a:ln>
            </p:spPr>
            <p:txBody>
              <a:bodyPr/>
              <a:lstStyle/>
              <a:p>
                <a:endParaRPr lang="zh-CN" altLang="en-US"/>
              </a:p>
            </p:txBody>
          </p:sp>
          <p:sp>
            <p:nvSpPr>
              <p:cNvPr id="61563" name="Line 33"/>
              <p:cNvSpPr>
                <a:spLocks noChangeShapeType="1"/>
              </p:cNvSpPr>
              <p:nvPr/>
            </p:nvSpPr>
            <p:spPr bwMode="auto">
              <a:xfrm flipV="1">
                <a:off x="4680" y="4480"/>
                <a:ext cx="0" cy="468"/>
              </a:xfrm>
              <a:prstGeom prst="line">
                <a:avLst/>
              </a:prstGeom>
              <a:noFill/>
              <a:ln w="9525">
                <a:solidFill>
                  <a:srgbClr val="282828"/>
                </a:solidFill>
                <a:round/>
                <a:headEnd/>
                <a:tailEnd type="stealth" w="sm" len="lg"/>
              </a:ln>
            </p:spPr>
            <p:txBody>
              <a:bodyPr/>
              <a:lstStyle/>
              <a:p>
                <a:endParaRPr lang="zh-CN" altLang="en-US"/>
              </a:p>
            </p:txBody>
          </p:sp>
        </p:grpSp>
        <p:grpSp>
          <p:nvGrpSpPr>
            <p:cNvPr id="61523" name="Group 34"/>
            <p:cNvGrpSpPr>
              <a:grpSpLocks/>
            </p:cNvGrpSpPr>
            <p:nvPr/>
          </p:nvGrpSpPr>
          <p:grpSpPr bwMode="auto">
            <a:xfrm rot="-1540505">
              <a:off x="911" y="3614"/>
              <a:ext cx="179" cy="224"/>
              <a:chOff x="4500" y="4480"/>
              <a:chExt cx="360" cy="548"/>
            </a:xfrm>
          </p:grpSpPr>
          <p:sp>
            <p:nvSpPr>
              <p:cNvPr id="61560" name="Oval 3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1" name="Line 3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4" name="Group 37"/>
            <p:cNvGrpSpPr>
              <a:grpSpLocks/>
            </p:cNvGrpSpPr>
            <p:nvPr/>
          </p:nvGrpSpPr>
          <p:grpSpPr bwMode="auto">
            <a:xfrm>
              <a:off x="887" y="3388"/>
              <a:ext cx="179" cy="224"/>
              <a:chOff x="4500" y="4480"/>
              <a:chExt cx="360" cy="548"/>
            </a:xfrm>
          </p:grpSpPr>
          <p:sp>
            <p:nvSpPr>
              <p:cNvPr id="61558" name="Oval 3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9" name="Line 3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5" name="Group 40"/>
            <p:cNvGrpSpPr>
              <a:grpSpLocks/>
            </p:cNvGrpSpPr>
            <p:nvPr/>
          </p:nvGrpSpPr>
          <p:grpSpPr bwMode="auto">
            <a:xfrm>
              <a:off x="750" y="2889"/>
              <a:ext cx="180" cy="224"/>
              <a:chOff x="4500" y="4480"/>
              <a:chExt cx="360" cy="548"/>
            </a:xfrm>
          </p:grpSpPr>
          <p:sp>
            <p:nvSpPr>
              <p:cNvPr id="61556" name="Oval 41"/>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7" name="Line 42"/>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6" name="Group 43"/>
            <p:cNvGrpSpPr>
              <a:grpSpLocks/>
            </p:cNvGrpSpPr>
            <p:nvPr/>
          </p:nvGrpSpPr>
          <p:grpSpPr bwMode="auto">
            <a:xfrm rot="2235994">
              <a:off x="1060" y="3206"/>
              <a:ext cx="179" cy="224"/>
              <a:chOff x="4500" y="4480"/>
              <a:chExt cx="360" cy="548"/>
            </a:xfrm>
          </p:grpSpPr>
          <p:sp>
            <p:nvSpPr>
              <p:cNvPr id="61554" name="Oval 4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5" name="Line 4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7" name="Group 46"/>
            <p:cNvGrpSpPr>
              <a:grpSpLocks/>
            </p:cNvGrpSpPr>
            <p:nvPr/>
          </p:nvGrpSpPr>
          <p:grpSpPr bwMode="auto">
            <a:xfrm rot="-3227349">
              <a:off x="1226" y="3230"/>
              <a:ext cx="205" cy="196"/>
              <a:chOff x="4500" y="4480"/>
              <a:chExt cx="360" cy="548"/>
            </a:xfrm>
          </p:grpSpPr>
          <p:sp>
            <p:nvSpPr>
              <p:cNvPr id="61552" name="Oval 4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3" name="Line 4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8" name="Group 49"/>
            <p:cNvGrpSpPr>
              <a:grpSpLocks/>
            </p:cNvGrpSpPr>
            <p:nvPr/>
          </p:nvGrpSpPr>
          <p:grpSpPr bwMode="auto">
            <a:xfrm rot="-2223290">
              <a:off x="1611" y="2934"/>
              <a:ext cx="180" cy="224"/>
              <a:chOff x="4500" y="4480"/>
              <a:chExt cx="360" cy="548"/>
            </a:xfrm>
          </p:grpSpPr>
          <p:sp>
            <p:nvSpPr>
              <p:cNvPr id="61550" name="Oval 50"/>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1" name="Line 51"/>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9" name="Group 52"/>
            <p:cNvGrpSpPr>
              <a:grpSpLocks/>
            </p:cNvGrpSpPr>
            <p:nvPr/>
          </p:nvGrpSpPr>
          <p:grpSpPr bwMode="auto">
            <a:xfrm rot="-320945">
              <a:off x="1510" y="3425"/>
              <a:ext cx="179" cy="224"/>
              <a:chOff x="4500" y="4480"/>
              <a:chExt cx="360" cy="548"/>
            </a:xfrm>
          </p:grpSpPr>
          <p:sp>
            <p:nvSpPr>
              <p:cNvPr id="61548" name="Oval 5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9" name="Line 5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0" name="Group 55"/>
            <p:cNvGrpSpPr>
              <a:grpSpLocks/>
            </p:cNvGrpSpPr>
            <p:nvPr/>
          </p:nvGrpSpPr>
          <p:grpSpPr bwMode="auto">
            <a:xfrm>
              <a:off x="1247" y="3613"/>
              <a:ext cx="179" cy="225"/>
              <a:chOff x="4500" y="4480"/>
              <a:chExt cx="360" cy="548"/>
            </a:xfrm>
          </p:grpSpPr>
          <p:sp>
            <p:nvSpPr>
              <p:cNvPr id="61546" name="Oval 5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7" name="Line 5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1" name="Group 58"/>
            <p:cNvGrpSpPr>
              <a:grpSpLocks/>
            </p:cNvGrpSpPr>
            <p:nvPr/>
          </p:nvGrpSpPr>
          <p:grpSpPr bwMode="auto">
            <a:xfrm rot="3735420">
              <a:off x="1181" y="3456"/>
              <a:ext cx="207" cy="196"/>
              <a:chOff x="4500" y="4480"/>
              <a:chExt cx="360" cy="548"/>
            </a:xfrm>
          </p:grpSpPr>
          <p:sp>
            <p:nvSpPr>
              <p:cNvPr id="61544" name="Oval 5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5" name="Line 6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2" name="Group 61"/>
            <p:cNvGrpSpPr>
              <a:grpSpLocks/>
            </p:cNvGrpSpPr>
            <p:nvPr/>
          </p:nvGrpSpPr>
          <p:grpSpPr bwMode="auto">
            <a:xfrm>
              <a:off x="1294" y="2840"/>
              <a:ext cx="180" cy="223"/>
              <a:chOff x="4500" y="4480"/>
              <a:chExt cx="360" cy="548"/>
            </a:xfrm>
          </p:grpSpPr>
          <p:sp>
            <p:nvSpPr>
              <p:cNvPr id="61542" name="Oval 6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3" name="Line 6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3" name="Group 64"/>
            <p:cNvGrpSpPr>
              <a:grpSpLocks/>
            </p:cNvGrpSpPr>
            <p:nvPr/>
          </p:nvGrpSpPr>
          <p:grpSpPr bwMode="auto">
            <a:xfrm rot="9886399">
              <a:off x="1060" y="2892"/>
              <a:ext cx="179" cy="225"/>
              <a:chOff x="4500" y="4480"/>
              <a:chExt cx="360" cy="548"/>
            </a:xfrm>
          </p:grpSpPr>
          <p:sp>
            <p:nvSpPr>
              <p:cNvPr id="61540" name="Oval 6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1" name="Line 6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4" name="Group 67"/>
            <p:cNvGrpSpPr>
              <a:grpSpLocks/>
            </p:cNvGrpSpPr>
            <p:nvPr/>
          </p:nvGrpSpPr>
          <p:grpSpPr bwMode="auto">
            <a:xfrm rot="-9365767">
              <a:off x="1641" y="3244"/>
              <a:ext cx="178" cy="227"/>
              <a:chOff x="4500" y="4480"/>
              <a:chExt cx="360" cy="548"/>
            </a:xfrm>
          </p:grpSpPr>
          <p:sp>
            <p:nvSpPr>
              <p:cNvPr id="61538" name="Oval 6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9" name="Line 6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5" name="Group 70"/>
            <p:cNvGrpSpPr>
              <a:grpSpLocks/>
            </p:cNvGrpSpPr>
            <p:nvPr/>
          </p:nvGrpSpPr>
          <p:grpSpPr bwMode="auto">
            <a:xfrm rot="-5721320">
              <a:off x="1455" y="3208"/>
              <a:ext cx="206" cy="195"/>
              <a:chOff x="4500" y="4480"/>
              <a:chExt cx="360" cy="548"/>
            </a:xfrm>
          </p:grpSpPr>
          <p:sp>
            <p:nvSpPr>
              <p:cNvPr id="61536" name="Oval 7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7" name="Line 7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13" name="Text Box 73"/>
          <p:cNvSpPr txBox="1">
            <a:spLocks noChangeArrowheads="1"/>
          </p:cNvSpPr>
          <p:nvPr/>
        </p:nvSpPr>
        <p:spPr bwMode="auto">
          <a:xfrm>
            <a:off x="7740650" y="5157788"/>
            <a:ext cx="1295400" cy="409575"/>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外加磁场</a:t>
            </a:r>
            <a:endParaRPr lang="zh-CN" altLang="en-US" sz="2000" b="1">
              <a:solidFill>
                <a:srgbClr val="0000CC"/>
              </a:solidFill>
              <a:latin typeface="Arial" pitchFamily="34" charset="0"/>
            </a:endParaRPr>
          </a:p>
        </p:txBody>
      </p:sp>
      <p:grpSp>
        <p:nvGrpSpPr>
          <p:cNvPr id="22" name="Group 74"/>
          <p:cNvGrpSpPr>
            <a:grpSpLocks/>
          </p:cNvGrpSpPr>
          <p:nvPr/>
        </p:nvGrpSpPr>
        <p:grpSpPr bwMode="auto">
          <a:xfrm>
            <a:off x="5684838" y="3860800"/>
            <a:ext cx="2343150" cy="1731963"/>
            <a:chOff x="4217" y="2340"/>
            <a:chExt cx="1476" cy="1091"/>
          </a:xfrm>
        </p:grpSpPr>
        <p:sp>
          <p:nvSpPr>
            <p:cNvPr id="61462" name="Rectangle 75"/>
            <p:cNvSpPr>
              <a:spLocks noChangeArrowheads="1"/>
            </p:cNvSpPr>
            <p:nvPr/>
          </p:nvSpPr>
          <p:spPr bwMode="auto">
            <a:xfrm>
              <a:off x="4217" y="2750"/>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463" name="Group 76"/>
            <p:cNvGrpSpPr>
              <a:grpSpLocks/>
            </p:cNvGrpSpPr>
            <p:nvPr/>
          </p:nvGrpSpPr>
          <p:grpSpPr bwMode="auto">
            <a:xfrm>
              <a:off x="4992" y="2340"/>
              <a:ext cx="177" cy="229"/>
              <a:chOff x="4500" y="4480"/>
              <a:chExt cx="360" cy="548"/>
            </a:xfrm>
          </p:grpSpPr>
          <p:sp>
            <p:nvSpPr>
              <p:cNvPr id="61515" name="Oval 7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6" name="Line 7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4" name="Group 79"/>
            <p:cNvGrpSpPr>
              <a:grpSpLocks/>
            </p:cNvGrpSpPr>
            <p:nvPr/>
          </p:nvGrpSpPr>
          <p:grpSpPr bwMode="auto">
            <a:xfrm>
              <a:off x="4806" y="2433"/>
              <a:ext cx="178" cy="229"/>
              <a:chOff x="4500" y="4480"/>
              <a:chExt cx="360" cy="548"/>
            </a:xfrm>
          </p:grpSpPr>
          <p:sp>
            <p:nvSpPr>
              <p:cNvPr id="61513" name="Oval 8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4" name="Line 8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5" name="Group 82"/>
            <p:cNvGrpSpPr>
              <a:grpSpLocks/>
            </p:cNvGrpSpPr>
            <p:nvPr/>
          </p:nvGrpSpPr>
          <p:grpSpPr bwMode="auto">
            <a:xfrm>
              <a:off x="4580" y="2388"/>
              <a:ext cx="178" cy="229"/>
              <a:chOff x="4500" y="4480"/>
              <a:chExt cx="360" cy="548"/>
            </a:xfrm>
          </p:grpSpPr>
          <p:sp>
            <p:nvSpPr>
              <p:cNvPr id="61511" name="Oval 8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2" name="Line 8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6" name="Group 85"/>
            <p:cNvGrpSpPr>
              <a:grpSpLocks/>
            </p:cNvGrpSpPr>
            <p:nvPr/>
          </p:nvGrpSpPr>
          <p:grpSpPr bwMode="auto">
            <a:xfrm>
              <a:off x="4596" y="2839"/>
              <a:ext cx="178" cy="229"/>
              <a:chOff x="4500" y="4480"/>
              <a:chExt cx="360" cy="548"/>
            </a:xfrm>
          </p:grpSpPr>
          <p:sp>
            <p:nvSpPr>
              <p:cNvPr id="61509" name="Oval 8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0" name="Line 8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7" name="Group 88"/>
            <p:cNvGrpSpPr>
              <a:grpSpLocks/>
            </p:cNvGrpSpPr>
            <p:nvPr/>
          </p:nvGrpSpPr>
          <p:grpSpPr bwMode="auto">
            <a:xfrm>
              <a:off x="4765" y="3022"/>
              <a:ext cx="178" cy="228"/>
              <a:chOff x="4500" y="4480"/>
              <a:chExt cx="360" cy="548"/>
            </a:xfrm>
          </p:grpSpPr>
          <p:sp>
            <p:nvSpPr>
              <p:cNvPr id="61507" name="Oval 8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8" name="Line 9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8" name="Group 91"/>
            <p:cNvGrpSpPr>
              <a:grpSpLocks/>
            </p:cNvGrpSpPr>
            <p:nvPr/>
          </p:nvGrpSpPr>
          <p:grpSpPr bwMode="auto">
            <a:xfrm>
              <a:off x="4507" y="3112"/>
              <a:ext cx="178" cy="229"/>
              <a:chOff x="4500" y="4480"/>
              <a:chExt cx="360" cy="548"/>
            </a:xfrm>
          </p:grpSpPr>
          <p:sp>
            <p:nvSpPr>
              <p:cNvPr id="61505" name="Oval 9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6" name="Line 9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9" name="Group 94"/>
            <p:cNvGrpSpPr>
              <a:grpSpLocks/>
            </p:cNvGrpSpPr>
            <p:nvPr/>
          </p:nvGrpSpPr>
          <p:grpSpPr bwMode="auto">
            <a:xfrm>
              <a:off x="4240" y="2839"/>
              <a:ext cx="178" cy="229"/>
              <a:chOff x="4500" y="4480"/>
              <a:chExt cx="360" cy="548"/>
            </a:xfrm>
          </p:grpSpPr>
          <p:sp>
            <p:nvSpPr>
              <p:cNvPr id="61503" name="Oval 9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4" name="Line 9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0" name="Group 97"/>
            <p:cNvGrpSpPr>
              <a:grpSpLocks/>
            </p:cNvGrpSpPr>
            <p:nvPr/>
          </p:nvGrpSpPr>
          <p:grpSpPr bwMode="auto">
            <a:xfrm>
              <a:off x="5353" y="2930"/>
              <a:ext cx="179" cy="229"/>
              <a:chOff x="4500" y="4480"/>
              <a:chExt cx="360" cy="548"/>
            </a:xfrm>
          </p:grpSpPr>
          <p:sp>
            <p:nvSpPr>
              <p:cNvPr id="61501" name="Oval 9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2" name="Line 9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1" name="Group 100"/>
            <p:cNvGrpSpPr>
              <a:grpSpLocks/>
            </p:cNvGrpSpPr>
            <p:nvPr/>
          </p:nvGrpSpPr>
          <p:grpSpPr bwMode="auto">
            <a:xfrm>
              <a:off x="5087" y="2882"/>
              <a:ext cx="178" cy="229"/>
              <a:chOff x="4500" y="4480"/>
              <a:chExt cx="360" cy="548"/>
            </a:xfrm>
          </p:grpSpPr>
          <p:sp>
            <p:nvSpPr>
              <p:cNvPr id="61499" name="Oval 10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0" name="Line 10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2" name="Group 103"/>
            <p:cNvGrpSpPr>
              <a:grpSpLocks/>
            </p:cNvGrpSpPr>
            <p:nvPr/>
          </p:nvGrpSpPr>
          <p:grpSpPr bwMode="auto">
            <a:xfrm>
              <a:off x="4952" y="3112"/>
              <a:ext cx="178" cy="228"/>
              <a:chOff x="4500" y="4480"/>
              <a:chExt cx="360" cy="548"/>
            </a:xfrm>
          </p:grpSpPr>
          <p:sp>
            <p:nvSpPr>
              <p:cNvPr id="61497" name="Oval 10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8" name="Line 10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3" name="Group 106"/>
            <p:cNvGrpSpPr>
              <a:grpSpLocks/>
            </p:cNvGrpSpPr>
            <p:nvPr/>
          </p:nvGrpSpPr>
          <p:grpSpPr bwMode="auto">
            <a:xfrm>
              <a:off x="4418" y="2658"/>
              <a:ext cx="178" cy="229"/>
              <a:chOff x="4500" y="4480"/>
              <a:chExt cx="360" cy="548"/>
            </a:xfrm>
          </p:grpSpPr>
          <p:sp>
            <p:nvSpPr>
              <p:cNvPr id="61495" name="Oval 10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6" name="Line 10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4" name="Group 109"/>
            <p:cNvGrpSpPr>
              <a:grpSpLocks/>
            </p:cNvGrpSpPr>
            <p:nvPr/>
          </p:nvGrpSpPr>
          <p:grpSpPr bwMode="auto">
            <a:xfrm>
              <a:off x="5351" y="2614"/>
              <a:ext cx="177" cy="229"/>
              <a:chOff x="4500" y="4480"/>
              <a:chExt cx="360" cy="548"/>
            </a:xfrm>
          </p:grpSpPr>
          <p:sp>
            <p:nvSpPr>
              <p:cNvPr id="61493" name="Oval 11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4" name="Line 11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5" name="Group 112"/>
            <p:cNvGrpSpPr>
              <a:grpSpLocks/>
            </p:cNvGrpSpPr>
            <p:nvPr/>
          </p:nvGrpSpPr>
          <p:grpSpPr bwMode="auto">
            <a:xfrm>
              <a:off x="5037" y="2612"/>
              <a:ext cx="178" cy="229"/>
              <a:chOff x="4500" y="4480"/>
              <a:chExt cx="360" cy="548"/>
            </a:xfrm>
          </p:grpSpPr>
          <p:sp>
            <p:nvSpPr>
              <p:cNvPr id="61491" name="Oval 11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2" name="Line 11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6" name="Group 115"/>
            <p:cNvGrpSpPr>
              <a:grpSpLocks/>
            </p:cNvGrpSpPr>
            <p:nvPr/>
          </p:nvGrpSpPr>
          <p:grpSpPr bwMode="auto">
            <a:xfrm>
              <a:off x="5503" y="2417"/>
              <a:ext cx="178" cy="229"/>
              <a:chOff x="4500" y="4480"/>
              <a:chExt cx="360" cy="548"/>
            </a:xfrm>
          </p:grpSpPr>
          <p:sp>
            <p:nvSpPr>
              <p:cNvPr id="61489" name="Oval 11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0" name="Line 11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7" name="Group 118"/>
            <p:cNvGrpSpPr>
              <a:grpSpLocks/>
            </p:cNvGrpSpPr>
            <p:nvPr/>
          </p:nvGrpSpPr>
          <p:grpSpPr bwMode="auto">
            <a:xfrm>
              <a:off x="5516" y="2705"/>
              <a:ext cx="177" cy="229"/>
              <a:chOff x="4500" y="4480"/>
              <a:chExt cx="360" cy="548"/>
            </a:xfrm>
          </p:grpSpPr>
          <p:sp>
            <p:nvSpPr>
              <p:cNvPr id="61487" name="Oval 11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8" name="Line 12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8" name="Group 121"/>
            <p:cNvGrpSpPr>
              <a:grpSpLocks/>
            </p:cNvGrpSpPr>
            <p:nvPr/>
          </p:nvGrpSpPr>
          <p:grpSpPr bwMode="auto">
            <a:xfrm>
              <a:off x="4378" y="2970"/>
              <a:ext cx="178" cy="229"/>
              <a:chOff x="4500" y="4480"/>
              <a:chExt cx="360" cy="548"/>
            </a:xfrm>
          </p:grpSpPr>
          <p:sp>
            <p:nvSpPr>
              <p:cNvPr id="61485" name="Oval 12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6" name="Line 12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9" name="Group 124"/>
            <p:cNvGrpSpPr>
              <a:grpSpLocks/>
            </p:cNvGrpSpPr>
            <p:nvPr/>
          </p:nvGrpSpPr>
          <p:grpSpPr bwMode="auto">
            <a:xfrm>
              <a:off x="4814" y="2746"/>
              <a:ext cx="178" cy="229"/>
              <a:chOff x="4500" y="4480"/>
              <a:chExt cx="360" cy="548"/>
            </a:xfrm>
          </p:grpSpPr>
          <p:sp>
            <p:nvSpPr>
              <p:cNvPr id="61483" name="Oval 12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4" name="Line 12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80" name="Group 127"/>
            <p:cNvGrpSpPr>
              <a:grpSpLocks/>
            </p:cNvGrpSpPr>
            <p:nvPr/>
          </p:nvGrpSpPr>
          <p:grpSpPr bwMode="auto">
            <a:xfrm>
              <a:off x="5219" y="2388"/>
              <a:ext cx="177" cy="229"/>
              <a:chOff x="4500" y="4480"/>
              <a:chExt cx="360" cy="548"/>
            </a:xfrm>
          </p:grpSpPr>
          <p:sp>
            <p:nvSpPr>
              <p:cNvPr id="61481" name="Oval 12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2" name="Line 12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70" name="Text Box 130"/>
          <p:cNvSpPr txBox="1">
            <a:spLocks noChangeArrowheads="1"/>
          </p:cNvSpPr>
          <p:nvPr/>
        </p:nvSpPr>
        <p:spPr bwMode="auto">
          <a:xfrm>
            <a:off x="6732588" y="3716338"/>
            <a:ext cx="433387" cy="409575"/>
          </a:xfrm>
          <a:prstGeom prst="rect">
            <a:avLst/>
          </a:prstGeom>
          <a:noFill/>
          <a:ln w="9525">
            <a:noFill/>
            <a:miter lim="800000"/>
            <a:headEnd/>
            <a:tailEnd/>
          </a:ln>
        </p:spPr>
        <p:txBody>
          <a:bodyPr/>
          <a:lstStyle/>
          <a:p>
            <a:pPr algn="just">
              <a:spcBef>
                <a:spcPct val="15000"/>
              </a:spcBef>
            </a:pPr>
            <a:r>
              <a:rPr lang="en-US" altLang="zh-CN" b="1" i="1">
                <a:solidFill>
                  <a:srgbClr val="FF0000"/>
                </a:solidFill>
                <a:ea typeface="宋体" pitchFamily="2" charset="-122"/>
              </a:rPr>
              <a:t>B</a:t>
            </a:r>
            <a:endParaRPr lang="en-US" altLang="zh-CN">
              <a:solidFill>
                <a:srgbClr val="FF0000"/>
              </a:solidFill>
              <a:latin typeface="Arial" pitchFamily="34" charset="0"/>
              <a:ea typeface="幼圆" pitchFamily="49" charset="-122"/>
            </a:endParaRPr>
          </a:p>
        </p:txBody>
      </p:sp>
      <p:sp>
        <p:nvSpPr>
          <p:cNvPr id="445571" name="Line 131"/>
          <p:cNvSpPr>
            <a:spLocks noChangeShapeType="1"/>
          </p:cNvSpPr>
          <p:nvPr/>
        </p:nvSpPr>
        <p:spPr bwMode="auto">
          <a:xfrm flipV="1">
            <a:off x="6686550" y="3644900"/>
            <a:ext cx="0" cy="576263"/>
          </a:xfrm>
          <a:prstGeom prst="line">
            <a:avLst/>
          </a:prstGeom>
          <a:noFill/>
          <a:ln w="31750">
            <a:solidFill>
              <a:srgbClr val="FF0000"/>
            </a:solidFill>
            <a:round/>
            <a:headEnd/>
            <a:tailEnd type="stealth" w="med" len="lg"/>
          </a:ln>
        </p:spPr>
        <p:txBody>
          <a:bodyPr/>
          <a:lstStyle/>
          <a:p>
            <a:endParaRPr lang="zh-CN" altLang="en-US"/>
          </a:p>
        </p:txBody>
      </p:sp>
      <p:sp>
        <p:nvSpPr>
          <p:cNvPr id="61461" name="TextBox 131"/>
          <p:cNvSpPr txBox="1">
            <a:spLocks noChangeArrowheads="1"/>
          </p:cNvSpPr>
          <p:nvPr/>
        </p:nvSpPr>
        <p:spPr bwMode="auto">
          <a:xfrm>
            <a:off x="6224588" y="5743575"/>
            <a:ext cx="1620837" cy="523875"/>
          </a:xfrm>
          <a:prstGeom prst="rect">
            <a:avLst/>
          </a:prstGeom>
          <a:noFill/>
          <a:ln w="9525">
            <a:noFill/>
            <a:miter lim="800000"/>
            <a:headEnd/>
            <a:tailEnd/>
          </a:ln>
        </p:spPr>
        <p:txBody>
          <a:bodyPr wrap="none">
            <a:spAutoFit/>
          </a:bodyPr>
          <a:lstStyle/>
          <a:p>
            <a:r>
              <a:rPr lang="zh-CN" altLang="en-US" sz="2800">
                <a:solidFill>
                  <a:srgbClr val="FF0000"/>
                </a:solidFill>
                <a:latin typeface="华文琥珀" pitchFamily="2" charset="-122"/>
                <a:ea typeface="华文琥珀" pitchFamily="2" charset="-122"/>
              </a:rPr>
              <a:t>动画演示</a:t>
            </a:r>
          </a:p>
        </p:txBody>
      </p:sp>
      <p:sp>
        <p:nvSpPr>
          <p:cNvPr id="133" name="Text Box 133"/>
          <p:cNvSpPr txBox="1">
            <a:spLocks noChangeArrowheads="1"/>
          </p:cNvSpPr>
          <p:nvPr/>
        </p:nvSpPr>
        <p:spPr bwMode="auto">
          <a:xfrm>
            <a:off x="675683" y="6000086"/>
            <a:ext cx="5788025" cy="433388"/>
          </a:xfrm>
          <a:prstGeom prst="rect">
            <a:avLst/>
          </a:prstGeom>
          <a:noFill/>
          <a:ln w="9525">
            <a:noFill/>
            <a:miter lim="800000"/>
            <a:headEnd/>
            <a:tailEnd/>
          </a:ln>
        </p:spPr>
        <p:txBody>
          <a:bodyPr lIns="90000" tIns="46800" rIns="90000" bIns="46800">
            <a:spAutoFit/>
          </a:bodyPr>
          <a:lstStyle/>
          <a:p>
            <a:r>
              <a:rPr lang="zh-CN" altLang="en-US" sz="2200" b="1" dirty="0">
                <a:solidFill>
                  <a:srgbClr val="0000CC"/>
                </a:solidFill>
                <a:latin typeface="幼圆" pitchFamily="49" charset="-122"/>
                <a:ea typeface="幼圆" pitchFamily="49" charset="-122"/>
              </a:rPr>
              <a:t>介质磁化后的磁感应强度：</a:t>
            </a:r>
            <a:r>
              <a:rPr lang="en-US" altLang="zh-CN" sz="2200" b="1" i="1" dirty="0">
                <a:solidFill>
                  <a:srgbClr val="0000CC"/>
                </a:solidFill>
                <a:ea typeface="幼圆" pitchFamily="49" charset="-122"/>
              </a:rPr>
              <a:t>B</a:t>
            </a:r>
            <a:r>
              <a:rPr lang="en-US" altLang="zh-CN" sz="2200" b="1" dirty="0">
                <a:solidFill>
                  <a:srgbClr val="0000CC"/>
                </a:solidFill>
                <a:ea typeface="幼圆" pitchFamily="49" charset="-122"/>
              </a:rPr>
              <a:t> = </a:t>
            </a:r>
            <a:r>
              <a:rPr lang="en-US" altLang="zh-CN" sz="2200" b="1" i="1" dirty="0">
                <a:solidFill>
                  <a:srgbClr val="0000CC"/>
                </a:solidFill>
                <a:ea typeface="幼圆" pitchFamily="49" charset="-122"/>
              </a:rPr>
              <a:t>B</a:t>
            </a:r>
            <a:r>
              <a:rPr lang="en-US" altLang="zh-CN" sz="2200" b="1" baseline="-25000" dirty="0">
                <a:solidFill>
                  <a:srgbClr val="0000CC"/>
                </a:solidFill>
                <a:ea typeface="幼圆" pitchFamily="49" charset="-122"/>
              </a:rPr>
              <a:t>0</a:t>
            </a:r>
            <a:r>
              <a:rPr lang="en-US" altLang="zh-CN" sz="2200" b="1" dirty="0">
                <a:solidFill>
                  <a:srgbClr val="0000CC"/>
                </a:solidFill>
                <a:ea typeface="幼圆" pitchFamily="49" charset="-122"/>
              </a:rPr>
              <a:t>+</a:t>
            </a:r>
            <a:r>
              <a:rPr lang="en-US" altLang="zh-CN" sz="2200" b="1" i="1" dirty="0">
                <a:solidFill>
                  <a:srgbClr val="0000CC"/>
                </a:solidFill>
                <a:ea typeface="幼圆" pitchFamily="49" charset="-122"/>
              </a:rPr>
              <a:t>B</a:t>
            </a:r>
            <a:r>
              <a:rPr lang="en-US" altLang="zh-CN" sz="2200" b="1" i="1" dirty="0">
                <a:solidFill>
                  <a:srgbClr val="0000CC"/>
                </a:solidFill>
                <a:ea typeface="幼圆" pitchFamily="49" charset="-122"/>
                <a:cs typeface="Times New Roman" pitchFamily="18" charset="0"/>
              </a:rPr>
              <a:t>'</a:t>
            </a:r>
            <a:r>
              <a:rPr lang="en-US" altLang="zh-CN" sz="2200" b="1" dirty="0">
                <a:solidFill>
                  <a:srgbClr val="0000CC"/>
                </a:solidFill>
                <a:ea typeface="幼圆" pitchFamily="49" charset="-122"/>
                <a:cs typeface="Times New Roman" pitchFamily="18" charset="0"/>
              </a:rPr>
              <a:t> </a:t>
            </a:r>
            <a:endParaRPr lang="en-US" altLang="zh-CN" sz="2200" b="1" baseline="30000" dirty="0">
              <a:solidFill>
                <a:srgbClr val="0000CC"/>
              </a:solidFill>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54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54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3" grpId="0"/>
      <p:bldP spid="445454" grpId="0"/>
      <p:bldP spid="445455" grpId="0"/>
      <p:bldP spid="1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8163" y="1335088"/>
            <a:ext cx="7970837" cy="2208212"/>
          </a:xfrm>
          <a:prstGeom prst="rect">
            <a:avLst/>
          </a:prstGeom>
          <a:noFill/>
          <a:ln w="9525">
            <a:noFill/>
            <a:miter lim="800000"/>
            <a:headEnd/>
            <a:tailEnd/>
          </a:ln>
        </p:spPr>
        <p:txBody>
          <a:bodyPr>
            <a:spAutoFit/>
          </a:bodyPr>
          <a:lstStyle/>
          <a:p>
            <a:pPr algn="just">
              <a:lnSpc>
                <a:spcPct val="125000"/>
              </a:lnSpc>
              <a:spcBef>
                <a:spcPct val="50000"/>
              </a:spcBef>
            </a:pPr>
            <a:r>
              <a:rPr kumimoji="1" lang="en-US" altLang="zh-CN" sz="2200" b="1" dirty="0">
                <a:solidFill>
                  <a:srgbClr val="0000CC"/>
                </a:solidFill>
                <a:latin typeface="幼圆" pitchFamily="49" charset="-122"/>
                <a:ea typeface="幼圆" pitchFamily="49" charset="-122"/>
              </a:rPr>
              <a:t>1</a:t>
            </a:r>
            <a:r>
              <a:rPr kumimoji="1" lang="zh-CN" altLang="en-US" sz="2200" b="1" dirty="0">
                <a:solidFill>
                  <a:srgbClr val="0000CC"/>
                </a:solidFill>
                <a:latin typeface="幼圆" pitchFamily="49" charset="-122"/>
                <a:ea typeface="幼圆" pitchFamily="49" charset="-122"/>
              </a:rPr>
              <a:t>）抗磁性：介质原有合成磁距为零；外加磁场作用时，电子除了原有自旋及轨道运动外，其轨道还要围绕外加磁场发生进动。电子进动产生的附加磁矩方向总是与外加磁场的方向相反，导致合成磁场减弱，因此称为抗磁性。如银、铜、铋、锌、铅及汞等为抗磁性介质。</a:t>
            </a:r>
          </a:p>
        </p:txBody>
      </p:sp>
      <p:sp>
        <p:nvSpPr>
          <p:cNvPr id="3" name="Text Box 16"/>
          <p:cNvSpPr txBox="1">
            <a:spLocks noChangeArrowheads="1"/>
          </p:cNvSpPr>
          <p:nvPr/>
        </p:nvSpPr>
        <p:spPr bwMode="auto">
          <a:xfrm>
            <a:off x="534988" y="4049713"/>
            <a:ext cx="8012112" cy="1768475"/>
          </a:xfrm>
          <a:prstGeom prst="rect">
            <a:avLst/>
          </a:prstGeom>
          <a:noFill/>
          <a:ln w="9525">
            <a:noFill/>
            <a:miter lim="800000"/>
            <a:headEnd/>
            <a:tailEnd/>
          </a:ln>
        </p:spPr>
        <p:txBody>
          <a:bodyPr>
            <a:spAutoFit/>
          </a:bodyPr>
          <a:lstStyle/>
          <a:p>
            <a:pPr>
              <a:lnSpc>
                <a:spcPct val="125000"/>
              </a:lnSpc>
              <a:spcBef>
                <a:spcPct val="50000"/>
              </a:spcBef>
            </a:pPr>
            <a:r>
              <a:rPr kumimoji="1" lang="en-US" altLang="zh-CN" sz="2200" b="1">
                <a:solidFill>
                  <a:srgbClr val="0000CC"/>
                </a:solidFill>
                <a:latin typeface="幼圆" pitchFamily="49" charset="-122"/>
                <a:ea typeface="幼圆" pitchFamily="49" charset="-122"/>
              </a:rPr>
              <a:t>2</a:t>
            </a:r>
            <a:r>
              <a:rPr kumimoji="1" lang="zh-CN" altLang="en-US" sz="2200" b="1">
                <a:solidFill>
                  <a:srgbClr val="0000CC"/>
                </a:solidFill>
                <a:latin typeface="幼圆" pitchFamily="49" charset="-122"/>
                <a:ea typeface="幼圆" pitchFamily="49" charset="-122"/>
              </a:rPr>
              <a:t>）顺磁性：介质原有原子合成磁距不为零</a:t>
            </a:r>
            <a:r>
              <a:rPr kumimoji="1" lang="en-US" altLang="zh-CN" sz="2200" b="1">
                <a:solidFill>
                  <a:srgbClr val="0000CC"/>
                </a:solidFill>
                <a:latin typeface="幼圆" pitchFamily="49" charset="-122"/>
                <a:ea typeface="幼圆" pitchFamily="49" charset="-122"/>
              </a:rPr>
              <a:t>(</a:t>
            </a:r>
            <a:r>
              <a:rPr kumimoji="1" lang="zh-CN" altLang="en-US" sz="2200" b="1">
                <a:solidFill>
                  <a:srgbClr val="0000CC"/>
                </a:solidFill>
                <a:latin typeface="幼圆" pitchFamily="49" charset="-122"/>
                <a:ea typeface="幼圆" pitchFamily="49" charset="-122"/>
              </a:rPr>
              <a:t>但因热运动其宏观磁距为零</a:t>
            </a:r>
            <a:r>
              <a:rPr kumimoji="1" lang="en-US" altLang="zh-CN" sz="2200" b="1">
                <a:solidFill>
                  <a:srgbClr val="0000CC"/>
                </a:solidFill>
                <a:latin typeface="幼圆" pitchFamily="49" charset="-122"/>
                <a:ea typeface="幼圆" pitchFamily="49" charset="-122"/>
              </a:rPr>
              <a:t>)</a:t>
            </a:r>
            <a:r>
              <a:rPr kumimoji="1" lang="zh-CN" altLang="en-US" sz="2200" b="1">
                <a:solidFill>
                  <a:srgbClr val="0000CC"/>
                </a:solidFill>
                <a:latin typeface="幼圆" pitchFamily="49" charset="-122"/>
                <a:ea typeface="幼圆" pitchFamily="49" charset="-122"/>
              </a:rPr>
              <a:t>；外加磁场作用时，除了电子进动以外，磁偶极子的磁矩方向朝着外加磁场方向转动，导致合成磁场增强，因而称为顺磁性。如铝、锡、镁、钨、铂及钯等。 </a:t>
            </a:r>
          </a:p>
        </p:txBody>
      </p:sp>
      <p:sp>
        <p:nvSpPr>
          <p:cNvPr id="4" name="Text Box 17"/>
          <p:cNvSpPr txBox="1">
            <a:spLocks noChangeArrowheads="1"/>
          </p:cNvSpPr>
          <p:nvPr/>
        </p:nvSpPr>
        <p:spPr bwMode="auto">
          <a:xfrm>
            <a:off x="385763" y="747713"/>
            <a:ext cx="8458200" cy="493712"/>
          </a:xfrm>
          <a:prstGeom prst="rect">
            <a:avLst/>
          </a:prstGeom>
          <a:noFill/>
          <a:ln w="9525">
            <a:noFill/>
            <a:miter lim="800000"/>
            <a:headEnd/>
            <a:tailEnd/>
          </a:ln>
        </p:spPr>
        <p:txBody>
          <a:bodyPr>
            <a:spAutoFit/>
          </a:bodyPr>
          <a:lstStyle/>
          <a:p>
            <a:pPr algn="just">
              <a:lnSpc>
                <a:spcPct val="110000"/>
              </a:lnSpc>
              <a:spcBef>
                <a:spcPct val="50000"/>
              </a:spcBef>
              <a:buFontTx/>
              <a:buBlip>
                <a:blip r:embed="rId2"/>
              </a:buBlip>
            </a:pPr>
            <a:r>
              <a:rPr kumimoji="1" lang="en-US" altLang="zh-CN" b="1" dirty="0">
                <a:solidFill>
                  <a:srgbClr val="000099"/>
                </a:solidFill>
                <a:latin typeface="幼圆" pitchFamily="49" charset="-122"/>
                <a:ea typeface="幼圆" pitchFamily="49" charset="-122"/>
              </a:rPr>
              <a:t> </a:t>
            </a:r>
            <a:r>
              <a:rPr kumimoji="1" lang="zh-CN" altLang="en-US" b="1" dirty="0">
                <a:solidFill>
                  <a:srgbClr val="3333FF"/>
                </a:solidFill>
                <a:latin typeface="幼圆" pitchFamily="49" charset="-122"/>
                <a:ea typeface="幼圆" pitchFamily="49" charset="-122"/>
              </a:rPr>
              <a:t>介质的磁性能可分为三种类型：</a:t>
            </a:r>
            <a:r>
              <a:rPr kumimoji="1" lang="zh-CN" altLang="en-US" dirty="0">
                <a:latin typeface="幼圆" pitchFamily="49" charset="-122"/>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28638" y="669925"/>
            <a:ext cx="7878762" cy="3194050"/>
          </a:xfrm>
          <a:prstGeom prst="rect">
            <a:avLst/>
          </a:prstGeom>
          <a:noFill/>
          <a:ln w="9525">
            <a:noFill/>
            <a:miter lim="800000"/>
            <a:headEnd/>
            <a:tailEnd/>
          </a:ln>
        </p:spPr>
        <p:txBody>
          <a:bodyPr>
            <a:spAutoFit/>
          </a:bodyPr>
          <a:lstStyle/>
          <a:p>
            <a:pPr algn="just">
              <a:lnSpc>
                <a:spcPct val="125000"/>
              </a:lnSpc>
              <a:spcBef>
                <a:spcPct val="50000"/>
              </a:spcBef>
            </a:pPr>
            <a:r>
              <a:rPr kumimoji="1" lang="en-US" altLang="zh-CN" sz="2200" b="1">
                <a:solidFill>
                  <a:srgbClr val="0000CC"/>
                </a:solidFill>
                <a:latin typeface="幼圆" pitchFamily="49" charset="-122"/>
                <a:ea typeface="幼圆" pitchFamily="49" charset="-122"/>
              </a:rPr>
              <a:t> 3</a:t>
            </a:r>
            <a:r>
              <a:rPr kumimoji="1" lang="zh-CN" altLang="en-US" sz="2200" b="1">
                <a:solidFill>
                  <a:srgbClr val="0000CC"/>
                </a:solidFill>
                <a:latin typeface="幼圆" pitchFamily="49" charset="-122"/>
                <a:ea typeface="幼圆" pitchFamily="49" charset="-122"/>
              </a:rPr>
              <a:t>）铁磁性和亚铁磁性：介质内部存在</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磁畴</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，每个</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磁畴</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中磁矩方向相同，但是各个</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磁畴</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的磁矩方向杂乱无章，对外不显示磁性。在外磁场作用下，各个</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磁畴</a:t>
            </a:r>
            <a:r>
              <a:rPr kumimoji="1" lang="zh-CN" altLang="en-US" sz="2200" b="1">
                <a:solidFill>
                  <a:srgbClr val="0000CC"/>
                </a:solidFill>
                <a:ea typeface="幼圆" pitchFamily="49" charset="-122"/>
              </a:rPr>
              <a:t>”</a:t>
            </a:r>
            <a:r>
              <a:rPr kumimoji="1" lang="zh-CN" altLang="en-US" sz="2200" b="1">
                <a:solidFill>
                  <a:srgbClr val="0000CC"/>
                </a:solidFill>
                <a:latin typeface="幼圆" pitchFamily="49" charset="-122"/>
                <a:ea typeface="幼圆" pitchFamily="49" charset="-122"/>
              </a:rPr>
              <a:t>方向趋向一致，且畴界面积还会扩大，因而产生很强的磁性；例如铁、钴、镍等。铁磁性介质具有非线性，且存在磁滞及剩磁现象。</a:t>
            </a:r>
          </a:p>
          <a:p>
            <a:pPr algn="just">
              <a:lnSpc>
                <a:spcPct val="125000"/>
              </a:lnSpc>
              <a:spcBef>
                <a:spcPct val="50000"/>
              </a:spcBef>
            </a:pPr>
            <a:r>
              <a:rPr kumimoji="1" lang="zh-CN" altLang="en-US" sz="2200" b="1">
                <a:solidFill>
                  <a:srgbClr val="0000CC"/>
                </a:solidFill>
                <a:latin typeface="幼圆" pitchFamily="49" charset="-122"/>
                <a:ea typeface="幼圆" pitchFamily="49" charset="-122"/>
              </a:rPr>
              <a:t>    但有一种金属氧化物，其磁性比铁磁介质稍弱，但剩磁小，且电导率很低，被称为亚铁磁性介质，例如铁氧体。</a:t>
            </a:r>
          </a:p>
        </p:txBody>
      </p:sp>
      <p:sp>
        <p:nvSpPr>
          <p:cNvPr id="3" name="Text Box 3"/>
          <p:cNvSpPr txBox="1">
            <a:spLocks noChangeArrowheads="1"/>
          </p:cNvSpPr>
          <p:nvPr/>
        </p:nvSpPr>
        <p:spPr bwMode="auto">
          <a:xfrm>
            <a:off x="493713" y="4319588"/>
            <a:ext cx="4597400" cy="1771650"/>
          </a:xfrm>
          <a:prstGeom prst="rect">
            <a:avLst/>
          </a:prstGeom>
          <a:noFill/>
          <a:ln w="9525">
            <a:noFill/>
            <a:miter lim="800000"/>
            <a:headEnd/>
            <a:tailEnd/>
          </a:ln>
        </p:spPr>
        <p:txBody>
          <a:bodyPr>
            <a:spAutoFit/>
          </a:bodyPr>
          <a:lstStyle/>
          <a:p>
            <a:pPr algn="just">
              <a:lnSpc>
                <a:spcPct val="110000"/>
              </a:lnSpc>
              <a:spcBef>
                <a:spcPct val="20000"/>
              </a:spcBef>
              <a:buFontTx/>
              <a:buBlip>
                <a:blip r:embed="rId3"/>
              </a:buBlip>
            </a:pPr>
            <a:r>
              <a:rPr kumimoji="1" lang="en-US" altLang="zh-CN" b="1">
                <a:solidFill>
                  <a:srgbClr val="0000CC"/>
                </a:solidFill>
                <a:latin typeface="幼圆" pitchFamily="49" charset="-122"/>
                <a:ea typeface="宋体" charset="-122"/>
              </a:rPr>
              <a:t> </a:t>
            </a:r>
            <a:r>
              <a:rPr kumimoji="1" lang="zh-CN" altLang="en-US" b="1">
                <a:solidFill>
                  <a:srgbClr val="0000CC"/>
                </a:solidFill>
                <a:latin typeface="幼圆" pitchFamily="49" charset="-122"/>
                <a:ea typeface="黑体" pitchFamily="49" charset="-122"/>
              </a:rPr>
              <a:t>磁化强度矢量</a:t>
            </a:r>
            <a:r>
              <a:rPr kumimoji="1" lang="en-US" altLang="zh-CN" b="1">
                <a:solidFill>
                  <a:srgbClr val="0000CC"/>
                </a:solidFill>
                <a:ea typeface="黑体" pitchFamily="49" charset="-122"/>
              </a:rPr>
              <a:t>M</a:t>
            </a:r>
          </a:p>
          <a:p>
            <a:pPr algn="just">
              <a:lnSpc>
                <a:spcPct val="110000"/>
              </a:lnSpc>
              <a:spcBef>
                <a:spcPct val="20000"/>
              </a:spcBef>
            </a:pPr>
            <a:r>
              <a:rPr kumimoji="1" lang="zh-CN" altLang="en-US" b="1">
                <a:solidFill>
                  <a:srgbClr val="0000CC"/>
                </a:solidFill>
                <a:latin typeface="宋体" charset="-122"/>
                <a:ea typeface="宋体" charset="-122"/>
              </a:rPr>
              <a:t>　</a:t>
            </a:r>
            <a:r>
              <a:rPr kumimoji="1" lang="zh-CN" altLang="en-US" sz="2200" b="1">
                <a:solidFill>
                  <a:srgbClr val="0000CC"/>
                </a:solidFill>
                <a:latin typeface="宋体" charset="-122"/>
                <a:ea typeface="幼圆" pitchFamily="49" charset="-122"/>
              </a:rPr>
              <a:t>描述介质磁化程度，定义为介质单位体积内磁偶极矩的矢量和，即</a:t>
            </a:r>
          </a:p>
          <a:p>
            <a:pPr algn="just">
              <a:lnSpc>
                <a:spcPct val="110000"/>
              </a:lnSpc>
              <a:spcBef>
                <a:spcPct val="20000"/>
              </a:spcBef>
            </a:pPr>
            <a:r>
              <a:rPr kumimoji="1" lang="zh-CN" altLang="en-US" sz="2200" b="1">
                <a:solidFill>
                  <a:srgbClr val="0000CC"/>
                </a:solidFill>
                <a:latin typeface="宋体" charset="-122"/>
                <a:ea typeface="幼圆" pitchFamily="49" charset="-122"/>
              </a:rPr>
              <a:t>  （</a:t>
            </a:r>
            <a:r>
              <a:rPr kumimoji="1" lang="en-US" altLang="zh-CN" sz="2200" b="1" i="1">
                <a:solidFill>
                  <a:srgbClr val="0000CC"/>
                </a:solidFill>
                <a:ea typeface="幼圆" pitchFamily="49" charset="-122"/>
              </a:rPr>
              <a:t>M</a:t>
            </a:r>
            <a:r>
              <a:rPr kumimoji="1" lang="zh-CN" altLang="en-US" sz="2200" b="1">
                <a:solidFill>
                  <a:srgbClr val="0000CC"/>
                </a:solidFill>
                <a:latin typeface="宋体" charset="-122"/>
                <a:ea typeface="幼圆" pitchFamily="49" charset="-122"/>
              </a:rPr>
              <a:t>的单位：</a:t>
            </a:r>
            <a:r>
              <a:rPr kumimoji="1" lang="en-US" altLang="zh-CN" sz="2200" b="1">
                <a:solidFill>
                  <a:srgbClr val="0000CC"/>
                </a:solidFill>
                <a:ea typeface="幼圆" pitchFamily="49" charset="-122"/>
              </a:rPr>
              <a:t>A/m</a:t>
            </a:r>
            <a:r>
              <a:rPr kumimoji="1" lang="zh-CN" altLang="en-US" sz="2200" b="1">
                <a:solidFill>
                  <a:srgbClr val="0000CC"/>
                </a:solidFill>
                <a:latin typeface="宋体" charset="-122"/>
                <a:ea typeface="幼圆" pitchFamily="49" charset="-122"/>
              </a:rPr>
              <a:t>）</a:t>
            </a:r>
            <a:endParaRPr kumimoji="1" lang="zh-CN" altLang="en-US" sz="2200" b="1">
              <a:solidFill>
                <a:srgbClr val="0000CC"/>
              </a:solidFill>
              <a:latin typeface="幼圆" pitchFamily="49" charset="-122"/>
              <a:ea typeface="幼圆" pitchFamily="49" charset="-122"/>
            </a:endParaRPr>
          </a:p>
        </p:txBody>
      </p:sp>
      <p:graphicFrame>
        <p:nvGraphicFramePr>
          <p:cNvPr id="4" name="Object 2"/>
          <p:cNvGraphicFramePr>
            <a:graphicFrameLocks noChangeAspect="1"/>
          </p:cNvGraphicFramePr>
          <p:nvPr/>
        </p:nvGraphicFramePr>
        <p:xfrm>
          <a:off x="5246688" y="4891088"/>
          <a:ext cx="2076450" cy="1008062"/>
        </p:xfrm>
        <a:graphic>
          <a:graphicData uri="http://schemas.openxmlformats.org/presentationml/2006/ole">
            <p:oleObj spid="_x0000_s135170" name="Equation" r:id="rId4" imgW="1066680" imgH="520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15924" y="501650"/>
            <a:ext cx="8359585" cy="634020"/>
          </a:xfrm>
          <a:prstGeom prst="rect">
            <a:avLst/>
          </a:prstGeom>
          <a:noFill/>
          <a:ln w="9525">
            <a:noFill/>
            <a:miter lim="800000"/>
            <a:headEnd/>
            <a:tailEnd/>
          </a:ln>
        </p:spPr>
        <p:txBody>
          <a:bodyPr wrap="square">
            <a:spAutoFit/>
          </a:bodyPr>
          <a:lstStyle/>
          <a:p>
            <a:pPr algn="just">
              <a:lnSpc>
                <a:spcPct val="110000"/>
              </a:lnSpc>
              <a:spcBef>
                <a:spcPct val="25000"/>
              </a:spcBef>
              <a:buFontTx/>
              <a:buBlip>
                <a:blip r:embed="rId3"/>
              </a:buBlip>
            </a:pPr>
            <a:r>
              <a:rPr kumimoji="1" lang="en-US" altLang="zh-CN" b="1" dirty="0">
                <a:solidFill>
                  <a:srgbClr val="000099"/>
                </a:solidFill>
                <a:ea typeface="宋体" charset="-122"/>
              </a:rPr>
              <a:t>  </a:t>
            </a:r>
            <a:r>
              <a:rPr kumimoji="1" lang="zh-CN" altLang="en-US" b="1" dirty="0">
                <a:solidFill>
                  <a:srgbClr val="000099"/>
                </a:solidFill>
                <a:ea typeface="黑体" pitchFamily="49" charset="-122"/>
              </a:rPr>
              <a:t>磁化电流（束缚电流）密度</a:t>
            </a:r>
          </a:p>
        </p:txBody>
      </p:sp>
      <p:graphicFrame>
        <p:nvGraphicFramePr>
          <p:cNvPr id="4" name="Object 2"/>
          <p:cNvGraphicFramePr>
            <a:graphicFrameLocks noChangeAspect="1"/>
          </p:cNvGraphicFramePr>
          <p:nvPr/>
        </p:nvGraphicFramePr>
        <p:xfrm>
          <a:off x="2441575" y="1916113"/>
          <a:ext cx="1830388" cy="523875"/>
        </p:xfrm>
        <a:graphic>
          <a:graphicData uri="http://schemas.openxmlformats.org/presentationml/2006/ole">
            <p:oleObj spid="_x0000_s136194" name="Equation" r:id="rId4" imgW="838080" imgH="241200" progId="Equation.DSMT4">
              <p:embed/>
            </p:oleObj>
          </a:graphicData>
        </a:graphic>
      </p:graphicFrame>
      <p:sp>
        <p:nvSpPr>
          <p:cNvPr id="5" name="Text Box 5"/>
          <p:cNvSpPr txBox="1">
            <a:spLocks noChangeArrowheads="1"/>
          </p:cNvSpPr>
          <p:nvPr/>
        </p:nvSpPr>
        <p:spPr bwMode="auto">
          <a:xfrm>
            <a:off x="257175" y="1450005"/>
            <a:ext cx="6019800" cy="46037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0099"/>
                </a:solidFill>
                <a:latin typeface="宋体" charset="-122"/>
                <a:ea typeface="幼圆" pitchFamily="49" charset="-122"/>
              </a:rPr>
              <a:t>　在磁介质表面上，磁化电流面密度为：</a:t>
            </a:r>
            <a:endParaRPr kumimoji="1" lang="zh-CN" altLang="en-US" sz="2200" b="1" dirty="0">
              <a:solidFill>
                <a:srgbClr val="000099"/>
              </a:solidFill>
              <a:ea typeface="幼圆" pitchFamily="49" charset="-122"/>
            </a:endParaRPr>
          </a:p>
        </p:txBody>
      </p:sp>
      <p:sp>
        <p:nvSpPr>
          <p:cNvPr id="6" name="AutoShape 6"/>
          <p:cNvSpPr>
            <a:spLocks noChangeArrowheads="1"/>
          </p:cNvSpPr>
          <p:nvPr/>
        </p:nvSpPr>
        <p:spPr bwMode="auto">
          <a:xfrm>
            <a:off x="4654550" y="1985963"/>
            <a:ext cx="3560763" cy="431800"/>
          </a:xfrm>
          <a:prstGeom prst="wedgeRectCallout">
            <a:avLst>
              <a:gd name="adj1" fmla="val -60431"/>
              <a:gd name="adj2" fmla="val 3310"/>
            </a:avLst>
          </a:prstGeom>
          <a:noFill/>
          <a:ln w="9525">
            <a:solidFill>
              <a:srgbClr val="FF0000"/>
            </a:solidFill>
            <a:miter lim="800000"/>
            <a:headEnd/>
            <a:tailEnd/>
          </a:ln>
        </p:spPr>
        <p:txBody>
          <a:bodyPr/>
          <a:lstStyle/>
          <a:p>
            <a:r>
              <a:rPr lang="en-US" altLang="zh-CN" sz="2000" b="1" i="1">
                <a:solidFill>
                  <a:srgbClr val="0000CC"/>
                </a:solidFill>
                <a:latin typeface="幼圆" pitchFamily="49" charset="-122"/>
                <a:ea typeface="幼圆" pitchFamily="49" charset="-122"/>
              </a:rPr>
              <a:t>e</a:t>
            </a:r>
            <a:r>
              <a:rPr lang="en-US" altLang="zh-CN" sz="2000" b="1" i="1" baseline="-25000">
                <a:solidFill>
                  <a:srgbClr val="0000CC"/>
                </a:solidFill>
                <a:latin typeface="幼圆" pitchFamily="49" charset="-122"/>
                <a:ea typeface="幼圆" pitchFamily="49" charset="-122"/>
              </a:rPr>
              <a:t>n</a:t>
            </a:r>
            <a:r>
              <a:rPr lang="zh-CN" altLang="en-US" sz="2000" b="1">
                <a:solidFill>
                  <a:srgbClr val="0000CC"/>
                </a:solidFill>
                <a:latin typeface="幼圆" pitchFamily="49" charset="-122"/>
                <a:ea typeface="幼圆" pitchFamily="49" charset="-122"/>
              </a:rPr>
              <a:t>为介质表面外法向单位矢量</a:t>
            </a:r>
          </a:p>
        </p:txBody>
      </p:sp>
      <p:grpSp>
        <p:nvGrpSpPr>
          <p:cNvPr id="10" name="组合 9"/>
          <p:cNvGrpSpPr/>
          <p:nvPr/>
        </p:nvGrpSpPr>
        <p:grpSpPr>
          <a:xfrm>
            <a:off x="525463" y="4813300"/>
            <a:ext cx="8128000" cy="1450975"/>
            <a:chOff x="525463" y="4813300"/>
            <a:chExt cx="8128000" cy="1450975"/>
          </a:xfrm>
        </p:grpSpPr>
        <p:sp>
          <p:nvSpPr>
            <p:cNvPr id="3" name="Text Box 3"/>
            <p:cNvSpPr txBox="1">
              <a:spLocks noChangeArrowheads="1"/>
            </p:cNvSpPr>
            <p:nvPr/>
          </p:nvSpPr>
          <p:spPr bwMode="auto">
            <a:xfrm>
              <a:off x="525463" y="4813300"/>
              <a:ext cx="8128000" cy="837152"/>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0099"/>
                  </a:solidFill>
                  <a:latin typeface="幼圆" pitchFamily="49" charset="-122"/>
                  <a:ea typeface="幼圆" pitchFamily="49" charset="-122"/>
                </a:rPr>
                <a:t>在磁介质内部，若磁化强度</a:t>
              </a:r>
              <a:r>
                <a:rPr kumimoji="1" lang="en-US" altLang="zh-CN" sz="2200" b="1" dirty="0">
                  <a:solidFill>
                    <a:srgbClr val="000099"/>
                  </a:solidFill>
                  <a:ea typeface="幼圆" pitchFamily="49" charset="-122"/>
                </a:rPr>
                <a:t>M</a:t>
              </a:r>
              <a:r>
                <a:rPr kumimoji="1" lang="zh-CN" altLang="en-US" sz="2200" b="1" dirty="0">
                  <a:solidFill>
                    <a:srgbClr val="000099"/>
                  </a:solidFill>
                  <a:ea typeface="幼圆" pitchFamily="49" charset="-122"/>
                </a:rPr>
                <a:t>分布均匀</a:t>
              </a:r>
              <a:r>
                <a:rPr kumimoji="1" lang="zh-CN" altLang="en-US" sz="2200" b="1" dirty="0">
                  <a:solidFill>
                    <a:srgbClr val="000099"/>
                  </a:solidFill>
                  <a:latin typeface="幼圆" pitchFamily="49" charset="-122"/>
                  <a:ea typeface="幼圆" pitchFamily="49" charset="-122"/>
                </a:rPr>
                <a:t>，则不出现净磁化电流；若</a:t>
              </a:r>
              <a:r>
                <a:rPr kumimoji="1" lang="en-US" altLang="zh-CN" sz="2200" b="1" dirty="0">
                  <a:solidFill>
                    <a:srgbClr val="000099"/>
                  </a:solidFill>
                  <a:ea typeface="幼圆" pitchFamily="49" charset="-122"/>
                </a:rPr>
                <a:t>M</a:t>
              </a:r>
              <a:r>
                <a:rPr kumimoji="1" lang="zh-CN" altLang="en-US" sz="2200" b="1" dirty="0">
                  <a:solidFill>
                    <a:srgbClr val="000099"/>
                  </a:solidFill>
                  <a:latin typeface="幼圆" pitchFamily="49" charset="-122"/>
                  <a:ea typeface="幼圆" pitchFamily="49" charset="-122"/>
                </a:rPr>
                <a:t>分布不均匀，则出现宏观磁化电流，其</a:t>
              </a:r>
              <a:r>
                <a:rPr kumimoji="1" lang="zh-CN" altLang="en-US" sz="2200" b="1" dirty="0" smtClean="0">
                  <a:solidFill>
                    <a:srgbClr val="000099"/>
                  </a:solidFill>
                  <a:latin typeface="幼圆" pitchFamily="49" charset="-122"/>
                  <a:ea typeface="幼圆" pitchFamily="49" charset="-122"/>
                </a:rPr>
                <a:t>体内磁化电流</a:t>
              </a:r>
              <a:r>
                <a:rPr kumimoji="1" lang="zh-CN" altLang="en-US" sz="2200" b="1" dirty="0">
                  <a:solidFill>
                    <a:srgbClr val="000099"/>
                  </a:solidFill>
                  <a:latin typeface="幼圆" pitchFamily="49" charset="-122"/>
                  <a:ea typeface="幼圆" pitchFamily="49" charset="-122"/>
                </a:rPr>
                <a:t>密度为：</a:t>
              </a:r>
            </a:p>
          </p:txBody>
        </p:sp>
        <p:graphicFrame>
          <p:nvGraphicFramePr>
            <p:cNvPr id="7" name="Object 3"/>
            <p:cNvGraphicFramePr>
              <a:graphicFrameLocks noChangeAspect="1"/>
            </p:cNvGraphicFramePr>
            <p:nvPr/>
          </p:nvGraphicFramePr>
          <p:xfrm>
            <a:off x="3422650" y="5740400"/>
            <a:ext cx="1720850" cy="523875"/>
          </p:xfrm>
          <a:graphic>
            <a:graphicData uri="http://schemas.openxmlformats.org/presentationml/2006/ole">
              <p:oleObj spid="_x0000_s136195" name="Equation" r:id="rId5" imgW="787320" imgH="241200" progId="Equation.DSMT4">
                <p:embed/>
              </p:oleObj>
            </a:graphicData>
          </a:graphic>
        </p:graphicFrame>
      </p:grpSp>
      <p:sp>
        <p:nvSpPr>
          <p:cNvPr id="8" name="Rectangle 8"/>
          <p:cNvSpPr>
            <a:spLocks noChangeArrowheads="1"/>
          </p:cNvSpPr>
          <p:nvPr/>
        </p:nvSpPr>
        <p:spPr bwMode="auto">
          <a:xfrm>
            <a:off x="536575" y="1038842"/>
            <a:ext cx="8137525" cy="427038"/>
          </a:xfrm>
          <a:prstGeom prst="rect">
            <a:avLst/>
          </a:prstGeom>
          <a:noFill/>
          <a:ln w="9525">
            <a:noFill/>
            <a:miter lim="800000"/>
            <a:headEnd/>
            <a:tailEnd/>
          </a:ln>
        </p:spPr>
        <p:txBody>
          <a:bodyPr>
            <a:spAutoFit/>
          </a:bodyPr>
          <a:lstStyle/>
          <a:p>
            <a:r>
              <a:rPr kumimoji="1" lang="zh-CN" altLang="en-US" sz="2200" b="1">
                <a:solidFill>
                  <a:srgbClr val="000099"/>
                </a:solidFill>
                <a:latin typeface="幼圆" pitchFamily="49" charset="-122"/>
                <a:ea typeface="幼圆" pitchFamily="49" charset="-122"/>
              </a:rPr>
              <a:t>磁介质被磁化后，其内部和表面将出现宏观磁化（束缚）电流。</a:t>
            </a:r>
            <a:endParaRPr kumimoji="1" lang="zh-CN" altLang="en-US" sz="2200" b="1" i="1">
              <a:solidFill>
                <a:srgbClr val="000099"/>
              </a:solidFill>
              <a:latin typeface="幼圆" pitchFamily="49" charset="-122"/>
              <a:ea typeface="幼圆" pitchFamily="49" charset="-122"/>
            </a:endParaRPr>
          </a:p>
        </p:txBody>
      </p:sp>
      <p:pic>
        <p:nvPicPr>
          <p:cNvPr id="9" name="Picture 9"/>
          <p:cNvPicPr>
            <a:picLocks noChangeAspect="1" noChangeArrowheads="1"/>
          </p:cNvPicPr>
          <p:nvPr/>
        </p:nvPicPr>
        <p:blipFill>
          <a:blip r:embed="rId6"/>
          <a:srcRect/>
          <a:stretch>
            <a:fillRect/>
          </a:stretch>
        </p:blipFill>
        <p:spPr bwMode="auto">
          <a:xfrm>
            <a:off x="2330450" y="2565779"/>
            <a:ext cx="4442136" cy="223823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圆角矩形 7"/>
          <p:cNvPicPr>
            <a:picLocks noChangeArrowheads="1"/>
          </p:cNvPicPr>
          <p:nvPr/>
        </p:nvPicPr>
        <p:blipFill>
          <a:blip r:embed="rId3"/>
          <a:srcRect/>
          <a:stretch>
            <a:fillRect/>
          </a:stretch>
        </p:blipFill>
        <p:spPr bwMode="auto">
          <a:xfrm>
            <a:off x="4759569" y="5168575"/>
            <a:ext cx="1899139" cy="867507"/>
          </a:xfrm>
          <a:prstGeom prst="rect">
            <a:avLst/>
          </a:prstGeom>
          <a:noFill/>
          <a:ln w="9525">
            <a:noFill/>
            <a:miter lim="800000"/>
            <a:headEnd/>
            <a:tailEnd/>
          </a:ln>
        </p:spPr>
      </p:pic>
      <p:pic>
        <p:nvPicPr>
          <p:cNvPr id="21" name="圆角矩形 7"/>
          <p:cNvPicPr>
            <a:picLocks noChangeArrowheads="1"/>
          </p:cNvPicPr>
          <p:nvPr/>
        </p:nvPicPr>
        <p:blipFill>
          <a:blip r:embed="rId3"/>
          <a:srcRect/>
          <a:stretch>
            <a:fillRect/>
          </a:stretch>
        </p:blipFill>
        <p:spPr bwMode="auto">
          <a:xfrm>
            <a:off x="1109002" y="3985846"/>
            <a:ext cx="1716260" cy="855785"/>
          </a:xfrm>
          <a:prstGeom prst="rect">
            <a:avLst/>
          </a:prstGeom>
          <a:noFill/>
          <a:ln w="9525">
            <a:noFill/>
            <a:miter lim="800000"/>
            <a:headEnd/>
            <a:tailEnd/>
          </a:ln>
        </p:spPr>
      </p:pic>
      <p:pic>
        <p:nvPicPr>
          <p:cNvPr id="20" name="圆角矩形 7"/>
          <p:cNvPicPr>
            <a:picLocks noChangeArrowheads="1"/>
          </p:cNvPicPr>
          <p:nvPr/>
        </p:nvPicPr>
        <p:blipFill>
          <a:blip r:embed="rId3"/>
          <a:srcRect/>
          <a:stretch>
            <a:fillRect/>
          </a:stretch>
        </p:blipFill>
        <p:spPr bwMode="auto">
          <a:xfrm>
            <a:off x="4719709" y="3106615"/>
            <a:ext cx="2079675" cy="1043354"/>
          </a:xfrm>
          <a:prstGeom prst="rect">
            <a:avLst/>
          </a:prstGeom>
          <a:noFill/>
          <a:ln w="9525">
            <a:noFill/>
            <a:miter lim="800000"/>
            <a:headEnd/>
            <a:tailEnd/>
          </a:ln>
        </p:spPr>
      </p:pic>
      <p:sp>
        <p:nvSpPr>
          <p:cNvPr id="447492" name="Text Box 4"/>
          <p:cNvSpPr txBox="1">
            <a:spLocks noChangeArrowheads="1"/>
          </p:cNvSpPr>
          <p:nvPr/>
        </p:nvSpPr>
        <p:spPr bwMode="auto">
          <a:xfrm>
            <a:off x="340458" y="520455"/>
            <a:ext cx="34639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800" b="1">
                <a:solidFill>
                  <a:srgbClr val="0000CC"/>
                </a:solidFill>
                <a:latin typeface="黑体" pitchFamily="2" charset="-122"/>
              </a:rPr>
              <a:t> </a:t>
            </a:r>
            <a:r>
              <a:rPr kumimoji="1" lang="zh-CN" altLang="en-US" sz="2800" b="1">
                <a:solidFill>
                  <a:srgbClr val="0000CC"/>
                </a:solidFill>
                <a:latin typeface="黑体" pitchFamily="2" charset="-122"/>
              </a:rPr>
              <a:t>磁场强度矢量</a:t>
            </a:r>
            <a:r>
              <a:rPr kumimoji="1" lang="en-US" altLang="zh-CN" sz="2800" b="1">
                <a:solidFill>
                  <a:srgbClr val="0000CC"/>
                </a:solidFill>
              </a:rPr>
              <a:t>H</a:t>
            </a:r>
          </a:p>
        </p:txBody>
      </p:sp>
      <p:sp>
        <p:nvSpPr>
          <p:cNvPr id="447493" name="Text Box 5"/>
          <p:cNvSpPr txBox="1">
            <a:spLocks noChangeArrowheads="1"/>
          </p:cNvSpPr>
          <p:nvPr/>
        </p:nvSpPr>
        <p:spPr bwMode="auto">
          <a:xfrm>
            <a:off x="413117" y="1138482"/>
            <a:ext cx="4746625"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外磁场作用下磁介质中的磁感应强度矢量为：</a:t>
            </a:r>
          </a:p>
        </p:txBody>
      </p:sp>
      <p:graphicFrame>
        <p:nvGraphicFramePr>
          <p:cNvPr id="447494" name="Object 6"/>
          <p:cNvGraphicFramePr>
            <a:graphicFrameLocks noChangeAspect="1"/>
          </p:cNvGraphicFramePr>
          <p:nvPr/>
        </p:nvGraphicFramePr>
        <p:xfrm>
          <a:off x="5473700" y="660400"/>
          <a:ext cx="3321050" cy="2365375"/>
        </p:xfrm>
        <a:graphic>
          <a:graphicData uri="http://schemas.openxmlformats.org/presentationml/2006/ole">
            <p:oleObj spid="_x0000_s63490" name="Picture" r:id="rId5" imgW="1952640" imgH="1390680" progId="Word.Picture.8">
              <p:embed/>
            </p:oleObj>
          </a:graphicData>
        </a:graphic>
      </p:graphicFrame>
      <p:graphicFrame>
        <p:nvGraphicFramePr>
          <p:cNvPr id="447495" name="Object 7"/>
          <p:cNvGraphicFramePr>
            <a:graphicFrameLocks noChangeAspect="1"/>
          </p:cNvGraphicFramePr>
          <p:nvPr/>
        </p:nvGraphicFramePr>
        <p:xfrm>
          <a:off x="1795463" y="1574800"/>
          <a:ext cx="1619250" cy="530225"/>
        </p:xfrm>
        <a:graphic>
          <a:graphicData uri="http://schemas.openxmlformats.org/presentationml/2006/ole">
            <p:oleObj spid="_x0000_s63491" name="Equation" r:id="rId6" imgW="736560" imgH="241200" progId="Equation.DSMT4">
              <p:embed/>
            </p:oleObj>
          </a:graphicData>
        </a:graphic>
      </p:graphicFrame>
      <p:sp>
        <p:nvSpPr>
          <p:cNvPr id="447496" name="Text Box 8"/>
          <p:cNvSpPr txBox="1">
            <a:spLocks noChangeArrowheads="1"/>
          </p:cNvSpPr>
          <p:nvPr/>
        </p:nvSpPr>
        <p:spPr bwMode="auto">
          <a:xfrm>
            <a:off x="404813" y="2113452"/>
            <a:ext cx="4824412" cy="707886"/>
          </a:xfrm>
          <a:prstGeom prst="rect">
            <a:avLst/>
          </a:prstGeom>
          <a:noFill/>
          <a:ln w="9525">
            <a:noFill/>
            <a:miter lim="800000"/>
            <a:headEnd/>
            <a:tailEnd/>
          </a:ln>
        </p:spPr>
        <p:txBody>
          <a:bodyPr>
            <a:spAutoFit/>
          </a:bodyPr>
          <a:lstStyle/>
          <a:p>
            <a:pPr eaLnBrk="0" hangingPunct="0">
              <a:spcBef>
                <a:spcPct val="50000"/>
              </a:spcBef>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将真空中的安培环路定理推广到磁介质中，可得</a:t>
            </a:r>
          </a:p>
        </p:txBody>
      </p:sp>
      <p:graphicFrame>
        <p:nvGraphicFramePr>
          <p:cNvPr id="447497" name="Object 9"/>
          <p:cNvGraphicFramePr>
            <a:graphicFrameLocks noChangeAspect="1"/>
          </p:cNvGraphicFramePr>
          <p:nvPr/>
        </p:nvGraphicFramePr>
        <p:xfrm>
          <a:off x="2149598" y="2631221"/>
          <a:ext cx="2679700" cy="530225"/>
        </p:xfrm>
        <a:graphic>
          <a:graphicData uri="http://schemas.openxmlformats.org/presentationml/2006/ole">
            <p:oleObj spid="_x0000_s63492" name="Equation" r:id="rId7" imgW="1218960" imgH="241200" progId="Equation.DSMT4">
              <p:embed/>
            </p:oleObj>
          </a:graphicData>
        </a:graphic>
      </p:graphicFrame>
      <p:graphicFrame>
        <p:nvGraphicFramePr>
          <p:cNvPr id="447498" name="Object 10"/>
          <p:cNvGraphicFramePr>
            <a:graphicFrameLocks noChangeAspect="1"/>
          </p:cNvGraphicFramePr>
          <p:nvPr/>
        </p:nvGraphicFramePr>
        <p:xfrm>
          <a:off x="715352" y="3056059"/>
          <a:ext cx="2790825" cy="1004888"/>
        </p:xfrm>
        <a:graphic>
          <a:graphicData uri="http://schemas.openxmlformats.org/presentationml/2006/ole">
            <p:oleObj spid="_x0000_s63493" name="Equation" r:id="rId8" imgW="1269720" imgH="457200" progId="Equation.DSMT4">
              <p:embed/>
            </p:oleObj>
          </a:graphicData>
        </a:graphic>
      </p:graphicFrame>
      <p:graphicFrame>
        <p:nvGraphicFramePr>
          <p:cNvPr id="447499" name="Object 11"/>
          <p:cNvGraphicFramePr>
            <a:graphicFrameLocks noChangeAspect="1"/>
          </p:cNvGraphicFramePr>
          <p:nvPr/>
        </p:nvGraphicFramePr>
        <p:xfrm>
          <a:off x="877888" y="4132263"/>
          <a:ext cx="1841500" cy="447675"/>
        </p:xfrm>
        <a:graphic>
          <a:graphicData uri="http://schemas.openxmlformats.org/presentationml/2006/ole">
            <p:oleObj spid="_x0000_s63494" name="Equation" r:id="rId9" imgW="838080" imgH="203040" progId="Equation.DSMT4">
              <p:embed/>
            </p:oleObj>
          </a:graphicData>
        </a:graphic>
      </p:graphicFrame>
      <p:sp>
        <p:nvSpPr>
          <p:cNvPr id="447500" name="Text Box 12"/>
          <p:cNvSpPr txBox="1">
            <a:spLocks noChangeArrowheads="1"/>
          </p:cNvSpPr>
          <p:nvPr/>
        </p:nvSpPr>
        <p:spPr bwMode="auto">
          <a:xfrm>
            <a:off x="3593245" y="3338146"/>
            <a:ext cx="1882775"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定义：             </a:t>
            </a:r>
          </a:p>
        </p:txBody>
      </p:sp>
      <p:graphicFrame>
        <p:nvGraphicFramePr>
          <p:cNvPr id="447501" name="Object 13"/>
          <p:cNvGraphicFramePr>
            <a:graphicFrameLocks noChangeAspect="1"/>
          </p:cNvGraphicFramePr>
          <p:nvPr/>
        </p:nvGraphicFramePr>
        <p:xfrm>
          <a:off x="5032375" y="3187700"/>
          <a:ext cx="1512888" cy="863600"/>
        </p:xfrm>
        <a:graphic>
          <a:graphicData uri="http://schemas.openxmlformats.org/presentationml/2006/ole">
            <p:oleObj spid="_x0000_s63495" name="Equation" r:id="rId10" imgW="799920" imgH="457200" progId="Equation.DSMT4">
              <p:embed/>
            </p:oleObj>
          </a:graphicData>
        </a:graphic>
      </p:graphicFrame>
      <p:sp>
        <p:nvSpPr>
          <p:cNvPr id="447502" name="Rectangle 14"/>
          <p:cNvSpPr>
            <a:spLocks noChangeArrowheads="1"/>
          </p:cNvSpPr>
          <p:nvPr/>
        </p:nvSpPr>
        <p:spPr bwMode="auto">
          <a:xfrm>
            <a:off x="6713538" y="3406775"/>
            <a:ext cx="2736850" cy="465138"/>
          </a:xfrm>
          <a:prstGeom prst="rect">
            <a:avLst/>
          </a:prstGeom>
          <a:noFill/>
          <a:ln w="9525">
            <a:noFill/>
            <a:miter lim="800000"/>
            <a:headEnd/>
            <a:tailEnd/>
          </a:ln>
        </p:spPr>
        <p:txBody>
          <a:bodyPr wrap="none">
            <a:spAutoFit/>
          </a:bodyPr>
          <a:lstStyle/>
          <a:p>
            <a:pPr>
              <a:lnSpc>
                <a:spcPct val="110000"/>
              </a:lnSpc>
              <a:spcBef>
                <a:spcPct val="50000"/>
              </a:spcBef>
              <a:buFont typeface="Wingdings" pitchFamily="2" charset="2"/>
              <a:buNone/>
            </a:pPr>
            <a:r>
              <a:rPr kumimoji="1" lang="zh-CN" altLang="en-US" sz="2200" b="1" dirty="0">
                <a:solidFill>
                  <a:srgbClr val="FF0000"/>
                </a:solidFill>
                <a:latin typeface="仿宋_GB2312" pitchFamily="49" charset="-122"/>
                <a:ea typeface="仿宋_GB2312" pitchFamily="49" charset="-122"/>
              </a:rPr>
              <a:t>为磁场强度矢量。</a:t>
            </a:r>
            <a:r>
              <a:rPr kumimoji="1" lang="zh-CN" altLang="en-US" sz="2200" dirty="0">
                <a:solidFill>
                  <a:srgbClr val="FF0000"/>
                </a:solidFill>
                <a:latin typeface="仿宋_GB2312" pitchFamily="49" charset="-122"/>
                <a:ea typeface="仿宋_GB2312" pitchFamily="49" charset="-122"/>
              </a:rPr>
              <a:t>  </a:t>
            </a:r>
          </a:p>
        </p:txBody>
      </p:sp>
      <p:sp>
        <p:nvSpPr>
          <p:cNvPr id="447503" name="Text Box 15"/>
          <p:cNvSpPr txBox="1">
            <a:spLocks noChangeArrowheads="1"/>
          </p:cNvSpPr>
          <p:nvPr/>
        </p:nvSpPr>
        <p:spPr bwMode="auto">
          <a:xfrm>
            <a:off x="566982" y="4809637"/>
            <a:ext cx="7799387" cy="46037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2060"/>
                </a:solidFill>
                <a:latin typeface="宋体" pitchFamily="2" charset="-122"/>
                <a:ea typeface="幼圆" pitchFamily="49" charset="-122"/>
              </a:rPr>
              <a:t>将介质中安培环路定理的微分形式对一定体积取积分</a:t>
            </a:r>
            <a:r>
              <a:rPr kumimoji="1" lang="en-US" altLang="zh-CN" sz="2200" b="1" dirty="0">
                <a:solidFill>
                  <a:srgbClr val="002060"/>
                </a:solidFill>
                <a:latin typeface="宋体" pitchFamily="2" charset="-122"/>
                <a:ea typeface="幼圆" pitchFamily="49" charset="-122"/>
              </a:rPr>
              <a:t>,</a:t>
            </a:r>
            <a:r>
              <a:rPr kumimoji="1" lang="zh-CN" altLang="en-US" sz="2200" b="1" dirty="0">
                <a:solidFill>
                  <a:srgbClr val="002060"/>
                </a:solidFill>
                <a:latin typeface="宋体" pitchFamily="2" charset="-122"/>
                <a:ea typeface="幼圆" pitchFamily="49" charset="-122"/>
              </a:rPr>
              <a:t>得</a:t>
            </a:r>
            <a:endParaRPr kumimoji="1" lang="zh-CN" altLang="en-US" sz="2200" b="1" dirty="0">
              <a:solidFill>
                <a:srgbClr val="002060"/>
              </a:solidFill>
              <a:ea typeface="幼圆" pitchFamily="49" charset="-122"/>
            </a:endParaRPr>
          </a:p>
        </p:txBody>
      </p:sp>
      <p:sp>
        <p:nvSpPr>
          <p:cNvPr id="447504" name="Rectangle 16"/>
          <p:cNvSpPr>
            <a:spLocks noChangeArrowheads="1"/>
          </p:cNvSpPr>
          <p:nvPr/>
        </p:nvSpPr>
        <p:spPr bwMode="auto">
          <a:xfrm>
            <a:off x="2926128" y="4453793"/>
            <a:ext cx="4945063" cy="331245"/>
          </a:xfrm>
          <a:prstGeom prst="rect">
            <a:avLst/>
          </a:prstGeom>
          <a:noFill/>
          <a:ln w="9525">
            <a:noFill/>
            <a:miter lim="800000"/>
            <a:headEnd/>
            <a:tailEnd/>
          </a:ln>
        </p:spPr>
        <p:txBody>
          <a:bodyPr>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即介质中安培环路定理微分形式。</a:t>
            </a:r>
            <a:endParaRPr kumimoji="1" lang="zh-CN" altLang="en-US" sz="2200" dirty="0">
              <a:solidFill>
                <a:srgbClr val="FF0000"/>
              </a:solidFill>
              <a:latin typeface="Arial" pitchFamily="34" charset="0"/>
              <a:ea typeface="仿宋_GB2312" pitchFamily="49" charset="-122"/>
            </a:endParaRPr>
          </a:p>
        </p:txBody>
      </p:sp>
      <p:graphicFrame>
        <p:nvGraphicFramePr>
          <p:cNvPr id="447505" name="Object 17"/>
          <p:cNvGraphicFramePr>
            <a:graphicFrameLocks noChangeAspect="1"/>
          </p:cNvGraphicFramePr>
          <p:nvPr/>
        </p:nvGraphicFramePr>
        <p:xfrm>
          <a:off x="1375752" y="5336565"/>
          <a:ext cx="2957513" cy="642937"/>
        </p:xfrm>
        <a:graphic>
          <a:graphicData uri="http://schemas.openxmlformats.org/presentationml/2006/ole">
            <p:oleObj spid="_x0000_s63496" name="Equation" r:id="rId11" imgW="1346040" imgH="291960" progId="Equation.DSMT4">
              <p:embed/>
            </p:oleObj>
          </a:graphicData>
        </a:graphic>
      </p:graphicFrame>
      <p:graphicFrame>
        <p:nvGraphicFramePr>
          <p:cNvPr id="447506" name="Object 18"/>
          <p:cNvGraphicFramePr>
            <a:graphicFrameLocks noChangeAspect="1"/>
          </p:cNvGraphicFramePr>
          <p:nvPr/>
        </p:nvGraphicFramePr>
        <p:xfrm>
          <a:off x="4399695" y="5304176"/>
          <a:ext cx="2119312" cy="642938"/>
        </p:xfrm>
        <a:graphic>
          <a:graphicData uri="http://schemas.openxmlformats.org/presentationml/2006/ole">
            <p:oleObj spid="_x0000_s63497" name="Equation" r:id="rId12" imgW="965160" imgH="291960" progId="Equation.DSMT4">
              <p:embed/>
            </p:oleObj>
          </a:graphicData>
        </a:graphic>
      </p:graphicFrame>
      <p:sp>
        <p:nvSpPr>
          <p:cNvPr id="447507" name="Rectangle 19"/>
          <p:cNvSpPr>
            <a:spLocks noChangeArrowheads="1"/>
          </p:cNvSpPr>
          <p:nvPr/>
        </p:nvSpPr>
        <p:spPr bwMode="auto">
          <a:xfrm>
            <a:off x="3245828" y="6059364"/>
            <a:ext cx="5687158" cy="327025"/>
          </a:xfrm>
          <a:prstGeom prst="rect">
            <a:avLst/>
          </a:prstGeom>
          <a:noFill/>
          <a:ln w="9525">
            <a:noFill/>
            <a:miter lim="800000"/>
            <a:headEnd/>
            <a:tailEnd/>
          </a:ln>
        </p:spPr>
        <p:txBody>
          <a:bodyPr wrap="square">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即介质中安培环路定理的积分形式。</a:t>
            </a:r>
            <a:endParaRPr kumimoji="1" lang="zh-CN" altLang="en-US" sz="2200" dirty="0">
              <a:solidFill>
                <a:srgbClr val="FF0000"/>
              </a:solidFill>
              <a:latin typeface="Arial" pitchFamily="34" charset="0"/>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74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75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75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75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75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7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03" grpId="0"/>
      <p:bldP spid="447504" grpId="0"/>
      <p:bldP spid="4475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圆角矩形 7"/>
          <p:cNvPicPr>
            <a:picLocks noChangeArrowheads="1"/>
          </p:cNvPicPr>
          <p:nvPr/>
        </p:nvPicPr>
        <p:blipFill>
          <a:blip r:embed="rId3"/>
          <a:srcRect/>
          <a:stretch>
            <a:fillRect/>
          </a:stretch>
        </p:blipFill>
        <p:spPr bwMode="auto">
          <a:xfrm>
            <a:off x="3957709" y="2285999"/>
            <a:ext cx="1399737" cy="726832"/>
          </a:xfrm>
          <a:prstGeom prst="rect">
            <a:avLst/>
          </a:prstGeom>
          <a:noFill/>
          <a:ln w="9525">
            <a:noFill/>
            <a:miter lim="800000"/>
            <a:headEnd/>
            <a:tailEnd/>
          </a:ln>
        </p:spPr>
      </p:pic>
      <p:pic>
        <p:nvPicPr>
          <p:cNvPr id="24" name="圆角矩形 7"/>
          <p:cNvPicPr>
            <a:picLocks noChangeArrowheads="1"/>
          </p:cNvPicPr>
          <p:nvPr/>
        </p:nvPicPr>
        <p:blipFill>
          <a:blip r:embed="rId3"/>
          <a:srcRect/>
          <a:stretch>
            <a:fillRect/>
          </a:stretch>
        </p:blipFill>
        <p:spPr bwMode="auto">
          <a:xfrm>
            <a:off x="1331740" y="715107"/>
            <a:ext cx="2185183" cy="1101970"/>
          </a:xfrm>
          <a:prstGeom prst="rect">
            <a:avLst/>
          </a:prstGeom>
          <a:noFill/>
          <a:ln w="9525">
            <a:noFill/>
            <a:miter lim="800000"/>
            <a:headEnd/>
            <a:tailEnd/>
          </a:ln>
        </p:spPr>
      </p:pic>
      <p:graphicFrame>
        <p:nvGraphicFramePr>
          <p:cNvPr id="448514" name="Object 2"/>
          <p:cNvGraphicFramePr>
            <a:graphicFrameLocks noChangeAspect="1"/>
          </p:cNvGraphicFramePr>
          <p:nvPr/>
        </p:nvGraphicFramePr>
        <p:xfrm>
          <a:off x="1258888" y="1462088"/>
          <a:ext cx="2514600" cy="1004887"/>
        </p:xfrm>
        <a:graphic>
          <a:graphicData uri="http://schemas.openxmlformats.org/presentationml/2006/ole">
            <p:oleObj spid="_x0000_s64514" name="Equation" r:id="rId4" imgW="1143000" imgH="457200" progId="Equation.DSMT4">
              <p:embed/>
            </p:oleObj>
          </a:graphicData>
        </a:graphic>
      </p:graphicFrame>
      <p:sp>
        <p:nvSpPr>
          <p:cNvPr id="448515" name="Text Box 3"/>
          <p:cNvSpPr txBox="1">
            <a:spLocks noChangeArrowheads="1"/>
          </p:cNvSpPr>
          <p:nvPr/>
        </p:nvSpPr>
        <p:spPr bwMode="auto">
          <a:xfrm>
            <a:off x="900113" y="3935413"/>
            <a:ext cx="5976937" cy="38953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说明：</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、真空（或空气）的相对磁导率为</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a:t>
            </a:r>
          </a:p>
        </p:txBody>
      </p:sp>
      <p:graphicFrame>
        <p:nvGraphicFramePr>
          <p:cNvPr id="448516" name="Object 4"/>
          <p:cNvGraphicFramePr>
            <a:graphicFrameLocks noChangeAspect="1"/>
          </p:cNvGraphicFramePr>
          <p:nvPr/>
        </p:nvGraphicFramePr>
        <p:xfrm>
          <a:off x="3833813" y="1698625"/>
          <a:ext cx="2735262" cy="530225"/>
        </p:xfrm>
        <a:graphic>
          <a:graphicData uri="http://schemas.openxmlformats.org/presentationml/2006/ole">
            <p:oleObj spid="_x0000_s64515" name="Equation" r:id="rId5" imgW="1244520" imgH="241200" progId="Equation.DSMT4">
              <p:embed/>
            </p:oleObj>
          </a:graphicData>
        </a:graphic>
      </p:graphicFrame>
      <p:graphicFrame>
        <p:nvGraphicFramePr>
          <p:cNvPr id="448517" name="Object 5"/>
          <p:cNvGraphicFramePr>
            <a:graphicFrameLocks noChangeAspect="1"/>
          </p:cNvGraphicFramePr>
          <p:nvPr/>
        </p:nvGraphicFramePr>
        <p:xfrm>
          <a:off x="1250950" y="2349500"/>
          <a:ext cx="2011363" cy="530225"/>
        </p:xfrm>
        <a:graphic>
          <a:graphicData uri="http://schemas.openxmlformats.org/presentationml/2006/ole">
            <p:oleObj spid="_x0000_s64516" name="Equation" r:id="rId6" imgW="914400" imgH="241200" progId="Equation.DSMT4">
              <p:embed/>
            </p:oleObj>
          </a:graphicData>
        </a:graphic>
      </p:graphicFrame>
      <p:graphicFrame>
        <p:nvGraphicFramePr>
          <p:cNvPr id="448518" name="Object 6"/>
          <p:cNvGraphicFramePr>
            <a:graphicFrameLocks noChangeAspect="1"/>
          </p:cNvGraphicFramePr>
          <p:nvPr/>
        </p:nvGraphicFramePr>
        <p:xfrm>
          <a:off x="4055941" y="2386257"/>
          <a:ext cx="1200150" cy="503237"/>
        </p:xfrm>
        <a:graphic>
          <a:graphicData uri="http://schemas.openxmlformats.org/presentationml/2006/ole">
            <p:oleObj spid="_x0000_s64517" name="Equation" r:id="rId7" imgW="545760" imgH="228600" progId="Equation.DSMT4">
              <p:embed/>
            </p:oleObj>
          </a:graphicData>
        </a:graphic>
      </p:graphicFrame>
      <p:graphicFrame>
        <p:nvGraphicFramePr>
          <p:cNvPr id="448519" name="Object 7"/>
          <p:cNvGraphicFramePr>
            <a:graphicFrameLocks noChangeAspect="1"/>
          </p:cNvGraphicFramePr>
          <p:nvPr/>
        </p:nvGraphicFramePr>
        <p:xfrm>
          <a:off x="3516313" y="2457450"/>
          <a:ext cx="419100" cy="334963"/>
        </p:xfrm>
        <a:graphic>
          <a:graphicData uri="http://schemas.openxmlformats.org/presentationml/2006/ole">
            <p:oleObj spid="_x0000_s64518" name="Equation" r:id="rId8" imgW="190440" imgH="152280" progId="Equation.DSMT4">
              <p:embed/>
            </p:oleObj>
          </a:graphicData>
        </a:graphic>
      </p:graphicFrame>
      <p:sp>
        <p:nvSpPr>
          <p:cNvPr id="448520" name="Text Box 8"/>
          <p:cNvSpPr txBox="1">
            <a:spLocks noChangeArrowheads="1"/>
          </p:cNvSpPr>
          <p:nvPr/>
        </p:nvSpPr>
        <p:spPr bwMode="auto">
          <a:xfrm>
            <a:off x="815365" y="2966915"/>
            <a:ext cx="70104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式中</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称为介质</a:t>
            </a:r>
            <a:r>
              <a:rPr kumimoji="1" lang="zh-CN" altLang="en-US" sz="2000" b="1" dirty="0">
                <a:solidFill>
                  <a:srgbClr val="FF0000"/>
                </a:solidFill>
                <a:latin typeface="幼圆" pitchFamily="49" charset="-122"/>
                <a:ea typeface="幼圆" pitchFamily="49" charset="-122"/>
              </a:rPr>
              <a:t>相对磁导率</a:t>
            </a:r>
            <a:r>
              <a:rPr kumimoji="1" lang="zh-CN" altLang="en-US" sz="2000" b="1" dirty="0">
                <a:solidFill>
                  <a:srgbClr val="002060"/>
                </a:solidFill>
                <a:latin typeface="幼圆" pitchFamily="49" charset="-122"/>
                <a:ea typeface="幼圆" pitchFamily="49" charset="-122"/>
              </a:rPr>
              <a:t>。</a:t>
            </a:r>
          </a:p>
        </p:txBody>
      </p:sp>
      <p:graphicFrame>
        <p:nvGraphicFramePr>
          <p:cNvPr id="448521" name="Object 9"/>
          <p:cNvGraphicFramePr>
            <a:graphicFrameLocks noChangeAspect="1"/>
          </p:cNvGraphicFramePr>
          <p:nvPr/>
        </p:nvGraphicFramePr>
        <p:xfrm>
          <a:off x="1635125" y="2924175"/>
          <a:ext cx="1536700" cy="503238"/>
        </p:xfrm>
        <a:graphic>
          <a:graphicData uri="http://schemas.openxmlformats.org/presentationml/2006/ole">
            <p:oleObj spid="_x0000_s64519" name="Equation" r:id="rId9" imgW="698400" imgH="228600" progId="Equation.DSMT4">
              <p:embed/>
            </p:oleObj>
          </a:graphicData>
        </a:graphic>
      </p:graphicFrame>
      <p:graphicFrame>
        <p:nvGraphicFramePr>
          <p:cNvPr id="448522" name="Object 10"/>
          <p:cNvGraphicFramePr>
            <a:graphicFrameLocks noChangeAspect="1"/>
          </p:cNvGraphicFramePr>
          <p:nvPr/>
        </p:nvGraphicFramePr>
        <p:xfrm>
          <a:off x="1629019" y="3452446"/>
          <a:ext cx="1312863" cy="503238"/>
        </p:xfrm>
        <a:graphic>
          <a:graphicData uri="http://schemas.openxmlformats.org/presentationml/2006/ole">
            <p:oleObj spid="_x0000_s64520" name="Equation" r:id="rId10" imgW="596880" imgH="228600" progId="Equation.DSMT4">
              <p:embed/>
            </p:oleObj>
          </a:graphicData>
        </a:graphic>
      </p:graphicFrame>
      <p:grpSp>
        <p:nvGrpSpPr>
          <p:cNvPr id="2" name="Group 11"/>
          <p:cNvGrpSpPr>
            <a:grpSpLocks/>
          </p:cNvGrpSpPr>
          <p:nvPr/>
        </p:nvGrpSpPr>
        <p:grpSpPr bwMode="auto">
          <a:xfrm>
            <a:off x="5368925" y="2417765"/>
            <a:ext cx="2763838" cy="400477"/>
            <a:chOff x="2907" y="2727"/>
            <a:chExt cx="1489" cy="384"/>
          </a:xfrm>
        </p:grpSpPr>
        <p:sp>
          <p:nvSpPr>
            <p:cNvPr id="64534" name="Text Box 12"/>
            <p:cNvSpPr txBox="1">
              <a:spLocks noChangeArrowheads="1"/>
            </p:cNvSpPr>
            <p:nvPr/>
          </p:nvSpPr>
          <p:spPr bwMode="auto">
            <a:xfrm>
              <a:off x="3144" y="2727"/>
              <a:ext cx="1252" cy="384"/>
            </a:xfrm>
            <a:prstGeom prst="rect">
              <a:avLst/>
            </a:prstGeom>
            <a:noFill/>
            <a:ln w="9525">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磁介质的本构关系</a:t>
              </a:r>
            </a:p>
          </p:txBody>
        </p:sp>
        <p:sp>
          <p:nvSpPr>
            <p:cNvPr id="64535" name="Line 13"/>
            <p:cNvSpPr>
              <a:spLocks noChangeShapeType="1"/>
            </p:cNvSpPr>
            <p:nvPr/>
          </p:nvSpPr>
          <p:spPr bwMode="auto">
            <a:xfrm flipH="1">
              <a:off x="2907" y="2853"/>
              <a:ext cx="229" cy="0"/>
            </a:xfrm>
            <a:prstGeom prst="line">
              <a:avLst/>
            </a:prstGeom>
            <a:noFill/>
            <a:ln w="9525">
              <a:solidFill>
                <a:srgbClr val="FF0000"/>
              </a:solidFill>
              <a:round/>
              <a:headEnd/>
              <a:tailEnd/>
            </a:ln>
          </p:spPr>
          <p:txBody>
            <a:bodyPr/>
            <a:lstStyle/>
            <a:p>
              <a:endParaRPr lang="zh-CN" altLang="en-US" sz="2000">
                <a:solidFill>
                  <a:srgbClr val="002060"/>
                </a:solidFill>
              </a:endParaRPr>
            </a:p>
          </p:txBody>
        </p:sp>
      </p:grpSp>
      <p:sp>
        <p:nvSpPr>
          <p:cNvPr id="448526" name="Text Box 14"/>
          <p:cNvSpPr txBox="1">
            <a:spLocks noChangeArrowheads="1"/>
          </p:cNvSpPr>
          <p:nvPr/>
        </p:nvSpPr>
        <p:spPr bwMode="auto">
          <a:xfrm>
            <a:off x="3122979" y="3499339"/>
            <a:ext cx="27432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称为介质</a:t>
            </a:r>
            <a:r>
              <a:rPr kumimoji="1" lang="zh-CN" altLang="en-US" sz="2000" b="1" dirty="0">
                <a:solidFill>
                  <a:srgbClr val="FF0000"/>
                </a:solidFill>
                <a:latin typeface="幼圆" pitchFamily="49" charset="-122"/>
                <a:ea typeface="幼圆" pitchFamily="49" charset="-122"/>
              </a:rPr>
              <a:t>磁导率</a:t>
            </a:r>
            <a:r>
              <a:rPr kumimoji="1" lang="zh-CN" altLang="en-US" sz="2000" b="1" dirty="0">
                <a:solidFill>
                  <a:srgbClr val="002060"/>
                </a:solidFill>
                <a:latin typeface="幼圆" pitchFamily="49" charset="-122"/>
                <a:ea typeface="幼圆" pitchFamily="49" charset="-122"/>
              </a:rPr>
              <a:t>。</a:t>
            </a:r>
          </a:p>
        </p:txBody>
      </p:sp>
      <p:sp>
        <p:nvSpPr>
          <p:cNvPr id="448527" name="Text Box 15"/>
          <p:cNvSpPr txBox="1">
            <a:spLocks noChangeArrowheads="1"/>
          </p:cNvSpPr>
          <p:nvPr/>
        </p:nvSpPr>
        <p:spPr bwMode="auto">
          <a:xfrm>
            <a:off x="323850" y="377825"/>
            <a:ext cx="5033963" cy="498475"/>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400" b="1">
                <a:solidFill>
                  <a:srgbClr val="000099"/>
                </a:solidFill>
                <a:latin typeface="黑体" pitchFamily="2" charset="-122"/>
              </a:rPr>
              <a:t> </a:t>
            </a:r>
            <a:r>
              <a:rPr kumimoji="1" lang="zh-CN" altLang="en-US" sz="2400" b="1">
                <a:solidFill>
                  <a:srgbClr val="000099"/>
                </a:solidFill>
                <a:latin typeface="黑体" pitchFamily="2" charset="-122"/>
              </a:rPr>
              <a:t>磁介质本构关系</a:t>
            </a:r>
          </a:p>
        </p:txBody>
      </p:sp>
      <p:graphicFrame>
        <p:nvGraphicFramePr>
          <p:cNvPr id="448528" name="Object 16"/>
          <p:cNvGraphicFramePr>
            <a:graphicFrameLocks noChangeAspect="1"/>
          </p:cNvGraphicFramePr>
          <p:nvPr/>
        </p:nvGraphicFramePr>
        <p:xfrm>
          <a:off x="1547813" y="741363"/>
          <a:ext cx="1758950" cy="1004887"/>
        </p:xfrm>
        <a:graphic>
          <a:graphicData uri="http://schemas.openxmlformats.org/presentationml/2006/ole">
            <p:oleObj spid="_x0000_s64521" name="Equation" r:id="rId12" imgW="799920" imgH="457200" progId="Equation.DSMT4">
              <p:embed/>
            </p:oleObj>
          </a:graphicData>
        </a:graphic>
      </p:graphicFrame>
      <p:graphicFrame>
        <p:nvGraphicFramePr>
          <p:cNvPr id="448529" name="Object 17"/>
          <p:cNvGraphicFramePr>
            <a:graphicFrameLocks noChangeAspect="1"/>
          </p:cNvGraphicFramePr>
          <p:nvPr/>
        </p:nvGraphicFramePr>
        <p:xfrm>
          <a:off x="3985859" y="912790"/>
          <a:ext cx="1450975" cy="530225"/>
        </p:xfrm>
        <a:graphic>
          <a:graphicData uri="http://schemas.openxmlformats.org/presentationml/2006/ole">
            <p:oleObj spid="_x0000_s64522" name="Equation" r:id="rId13" imgW="660240" imgH="241200" progId="Equation.DSMT4">
              <p:embed/>
            </p:oleObj>
          </a:graphicData>
        </a:graphic>
      </p:graphicFrame>
      <p:sp>
        <p:nvSpPr>
          <p:cNvPr id="448530" name="AutoShape 18"/>
          <p:cNvSpPr>
            <a:spLocks noChangeArrowheads="1"/>
          </p:cNvSpPr>
          <p:nvPr/>
        </p:nvSpPr>
        <p:spPr bwMode="auto">
          <a:xfrm>
            <a:off x="3851274" y="882650"/>
            <a:ext cx="1744307" cy="659547"/>
          </a:xfrm>
          <a:prstGeom prst="wedgeRoundRectCallout">
            <a:avLst>
              <a:gd name="adj1" fmla="val -78333"/>
              <a:gd name="adj2" fmla="val 35532"/>
              <a:gd name="adj3" fmla="val 16667"/>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48531" name="Rectangle 19"/>
          <p:cNvSpPr>
            <a:spLocks noChangeArrowheads="1"/>
          </p:cNvSpPr>
          <p:nvPr/>
        </p:nvSpPr>
        <p:spPr bwMode="auto">
          <a:xfrm>
            <a:off x="199931" y="4824467"/>
            <a:ext cx="8808897" cy="1508747"/>
          </a:xfrm>
          <a:prstGeom prst="rect">
            <a:avLst/>
          </a:prstGeom>
          <a:noFill/>
          <a:ln w="9525">
            <a:noFill/>
            <a:miter lim="800000"/>
            <a:headEnd/>
            <a:tailEnd/>
          </a:ln>
        </p:spPr>
        <p:txBody>
          <a:bodyPr wrap="square" lIns="92075" tIns="46038" rIns="92075" bIns="46038">
            <a:spAutoFit/>
          </a:bodyPr>
          <a:lstStyle/>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顺</a:t>
            </a:r>
            <a:r>
              <a:rPr kumimoji="1" lang="zh-CN" altLang="en-US" sz="2000" b="1" dirty="0" smtClean="0">
                <a:solidFill>
                  <a:srgbClr val="002060"/>
                </a:solidFill>
                <a:latin typeface="幼圆" pitchFamily="49" charset="-122"/>
                <a:ea typeface="幼圆" pitchFamily="49" charset="-122"/>
              </a:rPr>
              <a:t>磁体（</a:t>
            </a:r>
            <a:r>
              <a:rPr kumimoji="1" lang="en-US" altLang="zh-CN" sz="2000" b="1" dirty="0" smtClean="0">
                <a:solidFill>
                  <a:srgbClr val="002060"/>
                </a:solidFill>
                <a:latin typeface="幼圆" pitchFamily="49" charset="-122"/>
                <a:ea typeface="幼圆" pitchFamily="49" charset="-122"/>
              </a:rPr>
              <a:t>paramagnetic</a:t>
            </a:r>
            <a:r>
              <a:rPr kumimoji="1" lang="zh-CN" altLang="en-US" sz="2000" b="1" dirty="0" smtClean="0">
                <a:solidFill>
                  <a:srgbClr val="002060"/>
                </a:solidFill>
                <a:latin typeface="幼圆" pitchFamily="49" charset="-122"/>
                <a:ea typeface="幼圆" pitchFamily="49" charset="-122"/>
              </a:rPr>
              <a:t>）</a:t>
            </a:r>
            <a:r>
              <a:rPr kumimoji="1" lang="en-US" altLang="zh-CN"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Arial" pitchFamily="34" charset="0"/>
                <a:ea typeface="幼圆" pitchFamily="49" charset="-122"/>
              </a:rPr>
              <a:t>感应磁场与外磁场方向相同。</a:t>
            </a:r>
            <a:r>
              <a:rPr kumimoji="1" lang="zh-CN" altLang="en-US" sz="2000" dirty="0">
                <a:solidFill>
                  <a:srgbClr val="002060"/>
                </a:solidFill>
                <a:latin typeface="Arial" pitchFamily="34" charset="0"/>
                <a:ea typeface="幼圆" pitchFamily="49" charset="-122"/>
              </a:rPr>
              <a:t> </a:t>
            </a:r>
            <a:r>
              <a:rPr kumimoji="1" lang="zh-CN" altLang="en-US" sz="2000" b="1" dirty="0">
                <a:solidFill>
                  <a:srgbClr val="002060"/>
                </a:solidFill>
                <a:latin typeface="幼圆" pitchFamily="49" charset="-122"/>
                <a:ea typeface="幼圆" pitchFamily="49" charset="-122"/>
              </a:rPr>
              <a:t>       </a:t>
            </a:r>
          </a:p>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抗磁</a:t>
            </a:r>
            <a:r>
              <a:rPr kumimoji="1" lang="zh-CN" altLang="en-US" sz="2000" b="1" dirty="0" smtClean="0">
                <a:solidFill>
                  <a:srgbClr val="002060"/>
                </a:solidFill>
                <a:latin typeface="幼圆" pitchFamily="49" charset="-122"/>
                <a:ea typeface="幼圆" pitchFamily="49" charset="-122"/>
              </a:rPr>
              <a:t>体 </a:t>
            </a:r>
            <a:r>
              <a:rPr kumimoji="1" lang="en-US" altLang="zh-CN" sz="2000" b="1" dirty="0" smtClean="0">
                <a:solidFill>
                  <a:srgbClr val="002060"/>
                </a:solidFill>
                <a:latin typeface="幼圆" pitchFamily="49" charset="-122"/>
                <a:ea typeface="幼圆" pitchFamily="49" charset="-122"/>
              </a:rPr>
              <a:t>(diamagnetic):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磁场与外磁场方向相反。</a:t>
            </a:r>
            <a:r>
              <a:rPr kumimoji="1" lang="zh-CN" altLang="en-US" sz="2000" dirty="0">
                <a:solidFill>
                  <a:srgbClr val="002060"/>
                </a:solidFill>
                <a:latin typeface="Arial" pitchFamily="34" charset="0"/>
                <a:ea typeface="幼圆" pitchFamily="49" charset="-122"/>
              </a:rPr>
              <a:t> </a:t>
            </a:r>
            <a:endParaRPr kumimoji="1" lang="zh-CN" altLang="en-US" sz="2000" b="1" dirty="0">
              <a:solidFill>
                <a:srgbClr val="002060"/>
              </a:solidFill>
              <a:latin typeface="幼圆" pitchFamily="49" charset="-122"/>
              <a:ea typeface="幼圆" pitchFamily="49" charset="-122"/>
            </a:endParaRPr>
          </a:p>
          <a:p>
            <a:pPr defTabSz="762000" eaLnBrk="0" hangingPunct="0">
              <a:spcBef>
                <a:spcPct val="50000"/>
              </a:spcBef>
            </a:pPr>
            <a:r>
              <a:rPr kumimoji="1" lang="zh-CN" altLang="en-US" sz="2000" b="1" dirty="0">
                <a:solidFill>
                  <a:srgbClr val="002060"/>
                </a:solidFill>
                <a:latin typeface="幼圆" pitchFamily="49" charset="-122"/>
                <a:ea typeface="幼圆" pitchFamily="49" charset="-122"/>
              </a:rPr>
              <a:t>铁</a:t>
            </a:r>
            <a:r>
              <a:rPr kumimoji="1" lang="zh-CN" altLang="en-US" sz="2000" b="1" dirty="0" smtClean="0">
                <a:solidFill>
                  <a:srgbClr val="002060"/>
                </a:solidFill>
                <a:latin typeface="幼圆" pitchFamily="49" charset="-122"/>
                <a:ea typeface="幼圆" pitchFamily="49" charset="-122"/>
              </a:rPr>
              <a:t>磁体 </a:t>
            </a:r>
            <a:r>
              <a:rPr kumimoji="1" lang="en-US" altLang="zh-CN" sz="2000" b="1" dirty="0" smtClean="0">
                <a:solidFill>
                  <a:srgbClr val="002060"/>
                </a:solidFill>
                <a:latin typeface="幼圆" pitchFamily="49" charset="-122"/>
                <a:ea typeface="幼圆" pitchFamily="49" charset="-122"/>
              </a:rPr>
              <a:t>(ferromagnetic)</a:t>
            </a:r>
            <a:r>
              <a:rPr kumimoji="1" lang="zh-CN" altLang="en-US" sz="2000" b="1" dirty="0" smtClean="0">
                <a:solidFill>
                  <a:srgbClr val="002060"/>
                </a:solidFill>
                <a:latin typeface="幼圆" pitchFamily="49" charset="-122"/>
                <a:ea typeface="幼圆" pitchFamily="49" charset="-122"/>
              </a:rPr>
              <a:t>：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磁场与外磁场方向相同，且磁 </a:t>
            </a:r>
            <a:r>
              <a:rPr kumimoji="1" lang="zh-CN" altLang="en-US" sz="2000" b="1" dirty="0" smtClean="0">
                <a:solidFill>
                  <a:srgbClr val="002060"/>
                </a:solidFill>
                <a:latin typeface="Arial" pitchFamily="34" charset="0"/>
                <a:ea typeface="幼圆" pitchFamily="49" charset="-122"/>
              </a:rPr>
              <a:t>化</a:t>
            </a:r>
            <a:r>
              <a:rPr kumimoji="1" lang="zh-CN" altLang="en-US" sz="2000" b="1" dirty="0">
                <a:solidFill>
                  <a:srgbClr val="002060"/>
                </a:solidFill>
                <a:latin typeface="Arial" pitchFamily="34" charset="0"/>
                <a:ea typeface="幼圆" pitchFamily="49" charset="-122"/>
              </a:rPr>
              <a:t>后感应磁场远大于外磁场。</a:t>
            </a:r>
            <a:r>
              <a:rPr kumimoji="1" lang="zh-CN" altLang="en-US" sz="2000" dirty="0">
                <a:solidFill>
                  <a:srgbClr val="002060"/>
                </a:solidFill>
                <a:latin typeface="Arial" pitchFamily="34" charset="0"/>
                <a:ea typeface="幼圆" pitchFamily="49" charset="-122"/>
              </a:rPr>
              <a:t> </a:t>
            </a:r>
          </a:p>
        </p:txBody>
      </p:sp>
      <p:sp>
        <p:nvSpPr>
          <p:cNvPr id="448532" name="Rectangle 20"/>
          <p:cNvSpPr>
            <a:spLocks noChangeArrowheads="1"/>
          </p:cNvSpPr>
          <p:nvPr/>
        </p:nvSpPr>
        <p:spPr bwMode="auto">
          <a:xfrm>
            <a:off x="1735138" y="4319588"/>
            <a:ext cx="2692400" cy="400752"/>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kumimoji="1" lang="en-US" altLang="zh-CN" sz="2000" b="1">
                <a:solidFill>
                  <a:srgbClr val="002060"/>
                </a:solidFill>
                <a:latin typeface="幼圆" pitchFamily="49" charset="-122"/>
                <a:ea typeface="幼圆" pitchFamily="49" charset="-122"/>
              </a:rPr>
              <a:t>2</a:t>
            </a:r>
            <a:r>
              <a:rPr kumimoji="1" lang="zh-CN" altLang="en-US" sz="2000" b="1">
                <a:solidFill>
                  <a:srgbClr val="002060"/>
                </a:solidFill>
                <a:latin typeface="幼圆" pitchFamily="49" charset="-122"/>
                <a:ea typeface="幼圆" pitchFamily="49" charset="-122"/>
              </a:rPr>
              <a:t>、磁介质的分类：</a:t>
            </a:r>
          </a:p>
        </p:txBody>
      </p:sp>
      <p:graphicFrame>
        <p:nvGraphicFramePr>
          <p:cNvPr id="448533" name="Object 21"/>
          <p:cNvGraphicFramePr>
            <a:graphicFrameLocks/>
          </p:cNvGraphicFramePr>
          <p:nvPr/>
        </p:nvGraphicFramePr>
        <p:xfrm>
          <a:off x="3191852" y="5575992"/>
          <a:ext cx="1008063" cy="457200"/>
        </p:xfrm>
        <a:graphic>
          <a:graphicData uri="http://schemas.openxmlformats.org/presentationml/2006/ole">
            <p:oleObj spid="_x0000_s64523" name="Equation" r:id="rId14" imgW="495000" imgH="228600" progId="Equation.DSMT4">
              <p:embed/>
            </p:oleObj>
          </a:graphicData>
        </a:graphic>
      </p:graphicFrame>
      <p:graphicFrame>
        <p:nvGraphicFramePr>
          <p:cNvPr id="448534" name="Object 22"/>
          <p:cNvGraphicFramePr>
            <a:graphicFrameLocks/>
          </p:cNvGraphicFramePr>
          <p:nvPr/>
        </p:nvGraphicFramePr>
        <p:xfrm>
          <a:off x="3215054" y="4724522"/>
          <a:ext cx="828675" cy="457200"/>
        </p:xfrm>
        <a:graphic>
          <a:graphicData uri="http://schemas.openxmlformats.org/presentationml/2006/ole">
            <p:oleObj spid="_x0000_s64524" name="Equation" r:id="rId15" imgW="406080" imgH="228600" progId="Equation.DSMT4">
              <p:embed/>
            </p:oleObj>
          </a:graphicData>
        </a:graphic>
      </p:graphicFrame>
      <p:graphicFrame>
        <p:nvGraphicFramePr>
          <p:cNvPr id="448535" name="Object 23"/>
          <p:cNvGraphicFramePr>
            <a:graphicFrameLocks/>
          </p:cNvGraphicFramePr>
          <p:nvPr/>
        </p:nvGraphicFramePr>
        <p:xfrm>
          <a:off x="3191852" y="5181112"/>
          <a:ext cx="828675" cy="457200"/>
        </p:xfrm>
        <a:graphic>
          <a:graphicData uri="http://schemas.openxmlformats.org/presentationml/2006/ole">
            <p:oleObj spid="_x0000_s64525" name="Equation" r:id="rId16" imgW="406080" imgH="228600" progId="Equation.DSMT4">
              <p:embed/>
            </p:oleObj>
          </a:graphicData>
        </a:graphic>
      </p:graphicFrame>
      <p:sp>
        <p:nvSpPr>
          <p:cNvPr id="26" name="TextBox 25"/>
          <p:cNvSpPr txBox="1"/>
          <p:nvPr/>
        </p:nvSpPr>
        <p:spPr>
          <a:xfrm>
            <a:off x="5636525" y="996287"/>
            <a:ext cx="3261815" cy="461665"/>
          </a:xfrm>
          <a:prstGeom prst="rect">
            <a:avLst/>
          </a:prstGeom>
          <a:noFill/>
        </p:spPr>
        <p:txBody>
          <a:bodyPr wrap="square" rtlCol="0">
            <a:spAutoFit/>
          </a:bodyPr>
          <a:lstStyle/>
          <a:p>
            <a:r>
              <a:rPr lang="zh-CN" altLang="en-US" sz="2400" dirty="0" smtClean="0"/>
              <a:t>线性和各向同性磁介质</a:t>
            </a:r>
            <a:endParaRPr lang="zh-CN" altLang="en-US" sz="2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057642" y="1009650"/>
            <a:ext cx="6845300" cy="2122488"/>
            <a:chOff x="772" y="2211"/>
            <a:chExt cx="4312" cy="1337"/>
          </a:xfrm>
        </p:grpSpPr>
        <p:graphicFrame>
          <p:nvGraphicFramePr>
            <p:cNvPr id="65540" name="Object 3"/>
            <p:cNvGraphicFramePr>
              <a:graphicFrameLocks noChangeAspect="1"/>
            </p:cNvGraphicFramePr>
            <p:nvPr/>
          </p:nvGraphicFramePr>
          <p:xfrm>
            <a:off x="1584" y="2255"/>
            <a:ext cx="283" cy="240"/>
          </p:xfrm>
          <a:graphic>
            <a:graphicData uri="http://schemas.openxmlformats.org/presentationml/2006/ole">
              <p:oleObj spid="_x0000_s65540" name="Equation" r:id="rId3" imgW="203040" imgH="215640" progId="Equation.3">
                <p:embed/>
              </p:oleObj>
            </a:graphicData>
          </a:graphic>
        </p:graphicFrame>
        <p:graphicFrame>
          <p:nvGraphicFramePr>
            <p:cNvPr id="65541" name="Object 4"/>
            <p:cNvGraphicFramePr>
              <a:graphicFrameLocks noChangeAspect="1"/>
            </p:cNvGraphicFramePr>
            <p:nvPr/>
          </p:nvGraphicFramePr>
          <p:xfrm>
            <a:off x="2965" y="2255"/>
            <a:ext cx="282" cy="240"/>
          </p:xfrm>
          <a:graphic>
            <a:graphicData uri="http://schemas.openxmlformats.org/presentationml/2006/ole">
              <p:oleObj spid="_x0000_s65541" name="Equation" r:id="rId4" imgW="203040" imgH="215640" progId="Equation.3">
                <p:embed/>
              </p:oleObj>
            </a:graphicData>
          </a:graphic>
        </p:graphicFrame>
        <p:graphicFrame>
          <p:nvGraphicFramePr>
            <p:cNvPr id="65542" name="Object 5"/>
            <p:cNvGraphicFramePr>
              <a:graphicFrameLocks noChangeAspect="1"/>
            </p:cNvGraphicFramePr>
            <p:nvPr/>
          </p:nvGraphicFramePr>
          <p:xfrm>
            <a:off x="4624" y="2256"/>
            <a:ext cx="273" cy="232"/>
          </p:xfrm>
          <a:graphic>
            <a:graphicData uri="http://schemas.openxmlformats.org/presentationml/2006/ole">
              <p:oleObj spid="_x0000_s65542" name="Equation" r:id="rId5" imgW="203040" imgH="215640" progId="Equation.3">
                <p:embed/>
              </p:oleObj>
            </a:graphicData>
          </a:graphic>
        </p:graphicFrame>
        <p:grpSp>
          <p:nvGrpSpPr>
            <p:cNvPr id="65547" name="Group 12"/>
            <p:cNvGrpSpPr>
              <a:grpSpLocks/>
            </p:cNvGrpSpPr>
            <p:nvPr/>
          </p:nvGrpSpPr>
          <p:grpSpPr bwMode="auto">
            <a:xfrm>
              <a:off x="772" y="2211"/>
              <a:ext cx="4312" cy="1337"/>
              <a:chOff x="0" y="403"/>
              <a:chExt cx="2980" cy="1669"/>
            </a:xfrm>
          </p:grpSpPr>
          <p:grpSp>
            <p:nvGrpSpPr>
              <p:cNvPr id="65548" name="Group 13"/>
              <p:cNvGrpSpPr>
                <a:grpSpLocks/>
              </p:cNvGrpSpPr>
              <p:nvPr/>
            </p:nvGrpSpPr>
            <p:grpSpPr bwMode="auto">
              <a:xfrm>
                <a:off x="0" y="403"/>
                <a:ext cx="427" cy="460"/>
                <a:chOff x="0" y="403"/>
                <a:chExt cx="427" cy="460"/>
              </a:xfrm>
            </p:grpSpPr>
            <p:sp>
              <p:nvSpPr>
                <p:cNvPr id="65618" name="Rectangle 14"/>
                <p:cNvSpPr>
                  <a:spLocks noChangeArrowheads="1"/>
                </p:cNvSpPr>
                <p:nvPr/>
              </p:nvSpPr>
              <p:spPr bwMode="auto">
                <a:xfrm>
                  <a:off x="6" y="403"/>
                  <a:ext cx="421"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抗磁体</a:t>
                  </a:r>
                </a:p>
              </p:txBody>
            </p:sp>
            <p:sp>
              <p:nvSpPr>
                <p:cNvPr id="65619" name="Rectangle 15"/>
                <p:cNvSpPr>
                  <a:spLocks noChangeArrowheads="1"/>
                </p:cNvSpPr>
                <p:nvPr/>
              </p:nvSpPr>
              <p:spPr bwMode="auto">
                <a:xfrm>
                  <a:off x="0"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49" name="Group 16"/>
              <p:cNvGrpSpPr>
                <a:grpSpLocks/>
              </p:cNvGrpSpPr>
              <p:nvPr/>
            </p:nvGrpSpPr>
            <p:grpSpPr bwMode="auto">
              <a:xfrm>
                <a:off x="414" y="403"/>
                <a:ext cx="494" cy="460"/>
                <a:chOff x="414" y="403"/>
                <a:chExt cx="494" cy="460"/>
              </a:xfrm>
            </p:grpSpPr>
            <p:sp>
              <p:nvSpPr>
                <p:cNvPr id="65616" name="Rectangle 17"/>
                <p:cNvSpPr>
                  <a:spLocks noChangeArrowheads="1" noTextEdit="1"/>
                </p:cNvSpPr>
                <p:nvPr/>
              </p:nvSpPr>
              <p:spPr bwMode="auto">
                <a:xfrm>
                  <a:off x="457" y="403"/>
                  <a:ext cx="40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7" name="Rectangle 18"/>
                <p:cNvSpPr>
                  <a:spLocks noChangeArrowheads="1"/>
                </p:cNvSpPr>
                <p:nvPr/>
              </p:nvSpPr>
              <p:spPr bwMode="auto">
                <a:xfrm>
                  <a:off x="414" y="403"/>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0" name="Group 19"/>
              <p:cNvGrpSpPr>
                <a:grpSpLocks/>
              </p:cNvGrpSpPr>
              <p:nvPr/>
            </p:nvGrpSpPr>
            <p:grpSpPr bwMode="auto">
              <a:xfrm>
                <a:off x="853" y="403"/>
                <a:ext cx="487" cy="460"/>
                <a:chOff x="853" y="403"/>
                <a:chExt cx="487" cy="460"/>
              </a:xfrm>
            </p:grpSpPr>
            <p:sp>
              <p:nvSpPr>
                <p:cNvPr id="65614" name="Rectangle 20"/>
                <p:cNvSpPr>
                  <a:spLocks noChangeArrowheads="1"/>
                </p:cNvSpPr>
                <p:nvPr/>
              </p:nvSpPr>
              <p:spPr bwMode="auto">
                <a:xfrm>
                  <a:off x="853" y="403"/>
                  <a:ext cx="487"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rPr>
                    <a:t>顺磁体</a:t>
                  </a:r>
                </a:p>
              </p:txBody>
            </p:sp>
            <p:sp>
              <p:nvSpPr>
                <p:cNvPr id="65615" name="Rectangle 21"/>
                <p:cNvSpPr>
                  <a:spLocks noChangeArrowheads="1"/>
                </p:cNvSpPr>
                <p:nvPr/>
              </p:nvSpPr>
              <p:spPr bwMode="auto">
                <a:xfrm>
                  <a:off x="908"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1" name="Group 22"/>
              <p:cNvGrpSpPr>
                <a:grpSpLocks/>
              </p:cNvGrpSpPr>
              <p:nvPr/>
            </p:nvGrpSpPr>
            <p:grpSpPr bwMode="auto">
              <a:xfrm>
                <a:off x="1322" y="403"/>
                <a:ext cx="622" cy="460"/>
                <a:chOff x="1322" y="403"/>
                <a:chExt cx="622" cy="460"/>
              </a:xfrm>
            </p:grpSpPr>
            <p:sp>
              <p:nvSpPr>
                <p:cNvPr id="65612" name="Rectangle 23"/>
                <p:cNvSpPr>
                  <a:spLocks noChangeArrowheads="1" noTextEdit="1"/>
                </p:cNvSpPr>
                <p:nvPr/>
              </p:nvSpPr>
              <p:spPr bwMode="auto">
                <a:xfrm>
                  <a:off x="1365" y="403"/>
                  <a:ext cx="536"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3" name="Rectangle 24"/>
                <p:cNvSpPr>
                  <a:spLocks noChangeArrowheads="1"/>
                </p:cNvSpPr>
                <p:nvPr/>
              </p:nvSpPr>
              <p:spPr bwMode="auto">
                <a:xfrm>
                  <a:off x="1322"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2" name="Group 25"/>
              <p:cNvGrpSpPr>
                <a:grpSpLocks/>
              </p:cNvGrpSpPr>
              <p:nvPr/>
            </p:nvGrpSpPr>
            <p:grpSpPr bwMode="auto">
              <a:xfrm>
                <a:off x="1944" y="403"/>
                <a:ext cx="622" cy="460"/>
                <a:chOff x="1944" y="403"/>
                <a:chExt cx="622" cy="460"/>
              </a:xfrm>
            </p:grpSpPr>
            <p:sp>
              <p:nvSpPr>
                <p:cNvPr id="65610" name="Rectangle 26"/>
                <p:cNvSpPr>
                  <a:spLocks noChangeArrowheads="1"/>
                </p:cNvSpPr>
                <p:nvPr/>
              </p:nvSpPr>
              <p:spPr bwMode="auto">
                <a:xfrm>
                  <a:off x="1987" y="403"/>
                  <a:ext cx="536"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铁磁体</a:t>
                  </a:r>
                </a:p>
              </p:txBody>
            </p:sp>
            <p:sp>
              <p:nvSpPr>
                <p:cNvPr id="65611" name="Rectangle 27"/>
                <p:cNvSpPr>
                  <a:spLocks noChangeArrowheads="1"/>
                </p:cNvSpPr>
                <p:nvPr/>
              </p:nvSpPr>
              <p:spPr bwMode="auto">
                <a:xfrm>
                  <a:off x="1944"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3" name="Group 28"/>
              <p:cNvGrpSpPr>
                <a:grpSpLocks/>
              </p:cNvGrpSpPr>
              <p:nvPr/>
            </p:nvGrpSpPr>
            <p:grpSpPr bwMode="auto">
              <a:xfrm>
                <a:off x="2566" y="403"/>
                <a:ext cx="414" cy="460"/>
                <a:chOff x="2566" y="403"/>
                <a:chExt cx="414" cy="460"/>
              </a:xfrm>
            </p:grpSpPr>
            <p:sp>
              <p:nvSpPr>
                <p:cNvPr id="65608" name="Rectangle 29"/>
                <p:cNvSpPr>
                  <a:spLocks noChangeArrowheads="1" noTextEdit="1"/>
                </p:cNvSpPr>
                <p:nvPr/>
              </p:nvSpPr>
              <p:spPr bwMode="auto">
                <a:xfrm>
                  <a:off x="2609" y="403"/>
                  <a:ext cx="32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09" name="Rectangle 30"/>
                <p:cNvSpPr>
                  <a:spLocks noChangeArrowheads="1"/>
                </p:cNvSpPr>
                <p:nvPr/>
              </p:nvSpPr>
              <p:spPr bwMode="auto">
                <a:xfrm>
                  <a:off x="2566"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4" name="Group 31"/>
              <p:cNvGrpSpPr>
                <a:grpSpLocks/>
              </p:cNvGrpSpPr>
              <p:nvPr/>
            </p:nvGrpSpPr>
            <p:grpSpPr bwMode="auto">
              <a:xfrm>
                <a:off x="0" y="806"/>
                <a:ext cx="414" cy="460"/>
                <a:chOff x="0" y="806"/>
                <a:chExt cx="414" cy="460"/>
              </a:xfrm>
            </p:grpSpPr>
            <p:sp>
              <p:nvSpPr>
                <p:cNvPr id="65606" name="Rectangle 32"/>
                <p:cNvSpPr>
                  <a:spLocks noChangeArrowheads="1"/>
                </p:cNvSpPr>
                <p:nvPr/>
              </p:nvSpPr>
              <p:spPr bwMode="auto">
                <a:xfrm>
                  <a:off x="43"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金</a:t>
                  </a:r>
                  <a:endParaRPr kumimoji="1" lang="zh-CN" altLang="en-US" sz="2000">
                    <a:solidFill>
                      <a:srgbClr val="002060"/>
                    </a:solidFill>
                  </a:endParaRPr>
                </a:p>
              </p:txBody>
            </p:sp>
            <p:sp>
              <p:nvSpPr>
                <p:cNvPr id="65607" name="Rectangle 33"/>
                <p:cNvSpPr>
                  <a:spLocks noChangeArrowheads="1"/>
                </p:cNvSpPr>
                <p:nvPr/>
              </p:nvSpPr>
              <p:spPr bwMode="auto">
                <a:xfrm>
                  <a:off x="0"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5" name="Group 34"/>
              <p:cNvGrpSpPr>
                <a:grpSpLocks/>
              </p:cNvGrpSpPr>
              <p:nvPr/>
            </p:nvGrpSpPr>
            <p:grpSpPr bwMode="auto">
              <a:xfrm>
                <a:off x="414" y="806"/>
                <a:ext cx="509" cy="460"/>
                <a:chOff x="414" y="806"/>
                <a:chExt cx="509" cy="460"/>
              </a:xfrm>
            </p:grpSpPr>
            <p:sp>
              <p:nvSpPr>
                <p:cNvPr id="65604" name="Rectangle 35"/>
                <p:cNvSpPr>
                  <a:spLocks noChangeArrowheads="1"/>
                </p:cNvSpPr>
                <p:nvPr/>
              </p:nvSpPr>
              <p:spPr bwMode="auto">
                <a:xfrm>
                  <a:off x="457" y="806"/>
                  <a:ext cx="46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0.99996</a:t>
                  </a:r>
                </a:p>
              </p:txBody>
            </p:sp>
            <p:sp>
              <p:nvSpPr>
                <p:cNvPr id="65605" name="Rectangle 36"/>
                <p:cNvSpPr>
                  <a:spLocks noChangeArrowheads="1"/>
                </p:cNvSpPr>
                <p:nvPr/>
              </p:nvSpPr>
              <p:spPr bwMode="auto">
                <a:xfrm>
                  <a:off x="414" y="806"/>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6" name="Group 37"/>
              <p:cNvGrpSpPr>
                <a:grpSpLocks/>
              </p:cNvGrpSpPr>
              <p:nvPr/>
            </p:nvGrpSpPr>
            <p:grpSpPr bwMode="auto">
              <a:xfrm>
                <a:off x="908" y="806"/>
                <a:ext cx="414" cy="460"/>
                <a:chOff x="908" y="806"/>
                <a:chExt cx="414" cy="460"/>
              </a:xfrm>
            </p:grpSpPr>
            <p:sp>
              <p:nvSpPr>
                <p:cNvPr id="65602" name="Rectangle 38"/>
                <p:cNvSpPr>
                  <a:spLocks noChangeArrowheads="1"/>
                </p:cNvSpPr>
                <p:nvPr/>
              </p:nvSpPr>
              <p:spPr bwMode="auto">
                <a:xfrm>
                  <a:off x="951"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铝</a:t>
                  </a:r>
                  <a:endParaRPr kumimoji="1" lang="zh-CN" altLang="en-US" sz="2000">
                    <a:solidFill>
                      <a:srgbClr val="002060"/>
                    </a:solidFill>
                  </a:endParaRPr>
                </a:p>
              </p:txBody>
            </p:sp>
            <p:sp>
              <p:nvSpPr>
                <p:cNvPr id="65603" name="Rectangle 39"/>
                <p:cNvSpPr>
                  <a:spLocks noChangeArrowheads="1"/>
                </p:cNvSpPr>
                <p:nvPr/>
              </p:nvSpPr>
              <p:spPr bwMode="auto">
                <a:xfrm>
                  <a:off x="908"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7" name="Group 40"/>
              <p:cNvGrpSpPr>
                <a:grpSpLocks/>
              </p:cNvGrpSpPr>
              <p:nvPr/>
            </p:nvGrpSpPr>
            <p:grpSpPr bwMode="auto">
              <a:xfrm>
                <a:off x="1322" y="806"/>
                <a:ext cx="622" cy="460"/>
                <a:chOff x="1322" y="806"/>
                <a:chExt cx="622" cy="460"/>
              </a:xfrm>
            </p:grpSpPr>
            <p:sp>
              <p:nvSpPr>
                <p:cNvPr id="65600" name="Rectangle 41"/>
                <p:cNvSpPr>
                  <a:spLocks noChangeArrowheads="1"/>
                </p:cNvSpPr>
                <p:nvPr/>
              </p:nvSpPr>
              <p:spPr bwMode="auto">
                <a:xfrm>
                  <a:off x="1365" y="806"/>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1.000021</a:t>
                  </a:r>
                </a:p>
              </p:txBody>
            </p:sp>
            <p:sp>
              <p:nvSpPr>
                <p:cNvPr id="65601" name="Rectangle 42"/>
                <p:cNvSpPr>
                  <a:spLocks noChangeArrowheads="1"/>
                </p:cNvSpPr>
                <p:nvPr/>
              </p:nvSpPr>
              <p:spPr bwMode="auto">
                <a:xfrm>
                  <a:off x="1322"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8" name="Group 43"/>
              <p:cNvGrpSpPr>
                <a:grpSpLocks/>
              </p:cNvGrpSpPr>
              <p:nvPr/>
            </p:nvGrpSpPr>
            <p:grpSpPr bwMode="auto">
              <a:xfrm>
                <a:off x="1944" y="806"/>
                <a:ext cx="622" cy="460"/>
                <a:chOff x="1944" y="806"/>
                <a:chExt cx="622" cy="460"/>
              </a:xfrm>
            </p:grpSpPr>
            <p:sp>
              <p:nvSpPr>
                <p:cNvPr id="65598" name="Rectangle 44"/>
                <p:cNvSpPr>
                  <a:spLocks noChangeArrowheads="1"/>
                </p:cNvSpPr>
                <p:nvPr/>
              </p:nvSpPr>
              <p:spPr bwMode="auto">
                <a:xfrm>
                  <a:off x="1987" y="806"/>
                  <a:ext cx="536" cy="403"/>
                </a:xfrm>
                <a:prstGeom prst="rect">
                  <a:avLst/>
                </a:prstGeom>
                <a:noFill/>
                <a:ln w="9525">
                  <a:noFill/>
                  <a:miter lim="800000"/>
                  <a:headEnd/>
                  <a:tailEnd/>
                </a:ln>
              </p:spPr>
              <p:txBody>
                <a:bodyPr anchor="ctr" anchorCtr="1"/>
                <a:lstStyle/>
                <a:p>
                  <a:pPr algn="just"/>
                  <a:r>
                    <a:rPr kumimoji="1" lang="en-US" altLang="zh-CN" sz="1600">
                      <a:solidFill>
                        <a:srgbClr val="002060"/>
                      </a:solidFill>
                      <a:ea typeface="宋体" pitchFamily="2" charset="-122"/>
                    </a:rPr>
                    <a:t>  </a:t>
                  </a:r>
                  <a:r>
                    <a:rPr kumimoji="1" lang="zh-CN" altLang="en-US" sz="2000" b="1">
                      <a:solidFill>
                        <a:srgbClr val="002060"/>
                      </a:solidFill>
                      <a:latin typeface="楷体_GB2312" pitchFamily="49" charset="-122"/>
                    </a:rPr>
                    <a:t>镍</a:t>
                  </a:r>
                  <a:r>
                    <a:rPr kumimoji="1" lang="zh-CN" altLang="en-US" sz="2000">
                      <a:solidFill>
                        <a:srgbClr val="002060"/>
                      </a:solidFill>
                      <a:latin typeface="楷体_GB2312" pitchFamily="49" charset="-122"/>
                    </a:rPr>
                    <a:t> </a:t>
                  </a:r>
                </a:p>
              </p:txBody>
            </p:sp>
            <p:sp>
              <p:nvSpPr>
                <p:cNvPr id="65599" name="Rectangle 45"/>
                <p:cNvSpPr>
                  <a:spLocks noChangeArrowheads="1"/>
                </p:cNvSpPr>
                <p:nvPr/>
              </p:nvSpPr>
              <p:spPr bwMode="auto">
                <a:xfrm>
                  <a:off x="1944"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9" name="Group 46"/>
              <p:cNvGrpSpPr>
                <a:grpSpLocks/>
              </p:cNvGrpSpPr>
              <p:nvPr/>
            </p:nvGrpSpPr>
            <p:grpSpPr bwMode="auto">
              <a:xfrm>
                <a:off x="2566" y="806"/>
                <a:ext cx="414" cy="460"/>
                <a:chOff x="2566" y="806"/>
                <a:chExt cx="414" cy="460"/>
              </a:xfrm>
            </p:grpSpPr>
            <p:sp>
              <p:nvSpPr>
                <p:cNvPr id="65596" name="Rectangle 47"/>
                <p:cNvSpPr>
                  <a:spLocks noChangeArrowheads="1"/>
                </p:cNvSpPr>
                <p:nvPr/>
              </p:nvSpPr>
              <p:spPr bwMode="auto">
                <a:xfrm>
                  <a:off x="2609" y="806"/>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600</a:t>
                  </a:r>
                </a:p>
              </p:txBody>
            </p:sp>
            <p:sp>
              <p:nvSpPr>
                <p:cNvPr id="65597" name="Rectangle 48"/>
                <p:cNvSpPr>
                  <a:spLocks noChangeArrowheads="1"/>
                </p:cNvSpPr>
                <p:nvPr/>
              </p:nvSpPr>
              <p:spPr bwMode="auto">
                <a:xfrm>
                  <a:off x="2566"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0" name="Group 49"/>
              <p:cNvGrpSpPr>
                <a:grpSpLocks/>
              </p:cNvGrpSpPr>
              <p:nvPr/>
            </p:nvGrpSpPr>
            <p:grpSpPr bwMode="auto">
              <a:xfrm>
                <a:off x="0" y="1209"/>
                <a:ext cx="414" cy="460"/>
                <a:chOff x="0" y="1209"/>
                <a:chExt cx="414" cy="460"/>
              </a:xfrm>
            </p:grpSpPr>
            <p:sp>
              <p:nvSpPr>
                <p:cNvPr id="65594" name="Rectangle 50"/>
                <p:cNvSpPr>
                  <a:spLocks noChangeArrowheads="1"/>
                </p:cNvSpPr>
                <p:nvPr/>
              </p:nvSpPr>
              <p:spPr bwMode="auto">
                <a:xfrm>
                  <a:off x="43"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银</a:t>
                  </a:r>
                  <a:endParaRPr kumimoji="1" lang="zh-CN" altLang="en-US" sz="2000">
                    <a:solidFill>
                      <a:srgbClr val="002060"/>
                    </a:solidFill>
                  </a:endParaRPr>
                </a:p>
              </p:txBody>
            </p:sp>
            <p:sp>
              <p:nvSpPr>
                <p:cNvPr id="65595" name="Rectangle 51"/>
                <p:cNvSpPr>
                  <a:spLocks noChangeArrowheads="1"/>
                </p:cNvSpPr>
                <p:nvPr/>
              </p:nvSpPr>
              <p:spPr bwMode="auto">
                <a:xfrm>
                  <a:off x="0"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1" name="Group 52"/>
              <p:cNvGrpSpPr>
                <a:grpSpLocks/>
              </p:cNvGrpSpPr>
              <p:nvPr/>
            </p:nvGrpSpPr>
            <p:grpSpPr bwMode="auto">
              <a:xfrm>
                <a:off x="414" y="1209"/>
                <a:ext cx="528" cy="460"/>
                <a:chOff x="414" y="1209"/>
                <a:chExt cx="528" cy="460"/>
              </a:xfrm>
            </p:grpSpPr>
            <p:sp>
              <p:nvSpPr>
                <p:cNvPr id="65592" name="Rectangle 53"/>
                <p:cNvSpPr>
                  <a:spLocks noChangeArrowheads="1"/>
                </p:cNvSpPr>
                <p:nvPr/>
              </p:nvSpPr>
              <p:spPr bwMode="auto">
                <a:xfrm>
                  <a:off x="457" y="1209"/>
                  <a:ext cx="485"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0.99998</a:t>
                  </a:r>
                </a:p>
              </p:txBody>
            </p:sp>
            <p:sp>
              <p:nvSpPr>
                <p:cNvPr id="65593" name="Rectangle 54"/>
                <p:cNvSpPr>
                  <a:spLocks noChangeArrowheads="1"/>
                </p:cNvSpPr>
                <p:nvPr/>
              </p:nvSpPr>
              <p:spPr bwMode="auto">
                <a:xfrm>
                  <a:off x="414" y="1209"/>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2" name="Group 55"/>
              <p:cNvGrpSpPr>
                <a:grpSpLocks/>
              </p:cNvGrpSpPr>
              <p:nvPr/>
            </p:nvGrpSpPr>
            <p:grpSpPr bwMode="auto">
              <a:xfrm>
                <a:off x="908" y="1209"/>
                <a:ext cx="414" cy="460"/>
                <a:chOff x="908" y="1209"/>
                <a:chExt cx="414" cy="460"/>
              </a:xfrm>
            </p:grpSpPr>
            <p:sp>
              <p:nvSpPr>
                <p:cNvPr id="65590" name="Rectangle 56"/>
                <p:cNvSpPr>
                  <a:spLocks noChangeArrowheads="1"/>
                </p:cNvSpPr>
                <p:nvPr/>
              </p:nvSpPr>
              <p:spPr bwMode="auto">
                <a:xfrm>
                  <a:off x="951"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钯</a:t>
                  </a:r>
                </a:p>
              </p:txBody>
            </p:sp>
            <p:sp>
              <p:nvSpPr>
                <p:cNvPr id="65591" name="Rectangle 57"/>
                <p:cNvSpPr>
                  <a:spLocks noChangeArrowheads="1"/>
                </p:cNvSpPr>
                <p:nvPr/>
              </p:nvSpPr>
              <p:spPr bwMode="auto">
                <a:xfrm>
                  <a:off x="908"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3" name="Group 58"/>
              <p:cNvGrpSpPr>
                <a:grpSpLocks/>
              </p:cNvGrpSpPr>
              <p:nvPr/>
            </p:nvGrpSpPr>
            <p:grpSpPr bwMode="auto">
              <a:xfrm>
                <a:off x="1322" y="1209"/>
                <a:ext cx="622" cy="460"/>
                <a:chOff x="1322" y="1209"/>
                <a:chExt cx="622" cy="460"/>
              </a:xfrm>
            </p:grpSpPr>
            <p:sp>
              <p:nvSpPr>
                <p:cNvPr id="65588" name="Rectangle 59"/>
                <p:cNvSpPr>
                  <a:spLocks noChangeArrowheads="1"/>
                </p:cNvSpPr>
                <p:nvPr/>
              </p:nvSpPr>
              <p:spPr bwMode="auto">
                <a:xfrm>
                  <a:off x="1342" y="1209"/>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1.00082</a:t>
                  </a:r>
                </a:p>
              </p:txBody>
            </p:sp>
            <p:sp>
              <p:nvSpPr>
                <p:cNvPr id="65589" name="Rectangle 60"/>
                <p:cNvSpPr>
                  <a:spLocks noChangeArrowheads="1"/>
                </p:cNvSpPr>
                <p:nvPr/>
              </p:nvSpPr>
              <p:spPr bwMode="auto">
                <a:xfrm>
                  <a:off x="1322"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4" name="Group 61"/>
              <p:cNvGrpSpPr>
                <a:grpSpLocks/>
              </p:cNvGrpSpPr>
              <p:nvPr/>
            </p:nvGrpSpPr>
            <p:grpSpPr bwMode="auto">
              <a:xfrm>
                <a:off x="1944" y="1209"/>
                <a:ext cx="622" cy="460"/>
                <a:chOff x="1944" y="1209"/>
                <a:chExt cx="622" cy="460"/>
              </a:xfrm>
            </p:grpSpPr>
            <p:sp>
              <p:nvSpPr>
                <p:cNvPr id="65586" name="Rectangle 62"/>
                <p:cNvSpPr>
                  <a:spLocks noChangeArrowheads="1"/>
                </p:cNvSpPr>
                <p:nvPr/>
              </p:nvSpPr>
              <p:spPr bwMode="auto">
                <a:xfrm>
                  <a:off x="1987" y="1209"/>
                  <a:ext cx="536" cy="403"/>
                </a:xfrm>
                <a:prstGeom prst="rect">
                  <a:avLst/>
                </a:prstGeom>
                <a:noFill/>
                <a:ln w="9525">
                  <a:noFill/>
                  <a:miter lim="800000"/>
                  <a:headEnd/>
                  <a:tailEnd/>
                </a:ln>
              </p:spPr>
              <p:txBody>
                <a:bodyPr anchor="ctr" anchorCtr="1"/>
                <a:lstStyle/>
                <a:p>
                  <a:pPr algn="just"/>
                  <a:r>
                    <a:rPr kumimoji="1" lang="en-US" altLang="zh-CN" sz="2000">
                      <a:solidFill>
                        <a:srgbClr val="002060"/>
                      </a:solidFill>
                      <a:latin typeface="楷体_GB2312" pitchFamily="49" charset="-122"/>
                    </a:rPr>
                    <a:t> </a:t>
                  </a:r>
                  <a:r>
                    <a:rPr kumimoji="1" lang="zh-CN" altLang="en-US" sz="2000" b="1">
                      <a:solidFill>
                        <a:srgbClr val="002060"/>
                      </a:solidFill>
                      <a:latin typeface="楷体_GB2312" pitchFamily="49" charset="-122"/>
                    </a:rPr>
                    <a:t>铁</a:t>
                  </a:r>
                  <a:endParaRPr kumimoji="1" lang="zh-CN" altLang="en-US" sz="2000">
                    <a:solidFill>
                      <a:srgbClr val="002060"/>
                    </a:solidFill>
                    <a:latin typeface="楷体_GB2312" pitchFamily="49" charset="-122"/>
                  </a:endParaRPr>
                </a:p>
              </p:txBody>
            </p:sp>
            <p:sp>
              <p:nvSpPr>
                <p:cNvPr id="65587" name="Rectangle 63"/>
                <p:cNvSpPr>
                  <a:spLocks noChangeArrowheads="1"/>
                </p:cNvSpPr>
                <p:nvPr/>
              </p:nvSpPr>
              <p:spPr bwMode="auto">
                <a:xfrm>
                  <a:off x="1944"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5" name="Group 64"/>
              <p:cNvGrpSpPr>
                <a:grpSpLocks/>
              </p:cNvGrpSpPr>
              <p:nvPr/>
            </p:nvGrpSpPr>
            <p:grpSpPr bwMode="auto">
              <a:xfrm>
                <a:off x="2566" y="1209"/>
                <a:ext cx="414" cy="460"/>
                <a:chOff x="2566" y="1209"/>
                <a:chExt cx="414" cy="460"/>
              </a:xfrm>
            </p:grpSpPr>
            <p:sp>
              <p:nvSpPr>
                <p:cNvPr id="65584" name="Rectangle 65"/>
                <p:cNvSpPr>
                  <a:spLocks noChangeArrowheads="1"/>
                </p:cNvSpPr>
                <p:nvPr/>
              </p:nvSpPr>
              <p:spPr bwMode="auto">
                <a:xfrm>
                  <a:off x="2609" y="1209"/>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4000</a:t>
                  </a:r>
                </a:p>
              </p:txBody>
            </p:sp>
            <p:sp>
              <p:nvSpPr>
                <p:cNvPr id="65585" name="Rectangle 66"/>
                <p:cNvSpPr>
                  <a:spLocks noChangeArrowheads="1"/>
                </p:cNvSpPr>
                <p:nvPr/>
              </p:nvSpPr>
              <p:spPr bwMode="auto">
                <a:xfrm>
                  <a:off x="2566"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6" name="Group 67"/>
              <p:cNvGrpSpPr>
                <a:grpSpLocks/>
              </p:cNvGrpSpPr>
              <p:nvPr/>
            </p:nvGrpSpPr>
            <p:grpSpPr bwMode="auto">
              <a:xfrm>
                <a:off x="0" y="1612"/>
                <a:ext cx="414" cy="460"/>
                <a:chOff x="0" y="1612"/>
                <a:chExt cx="414" cy="460"/>
              </a:xfrm>
            </p:grpSpPr>
            <p:sp>
              <p:nvSpPr>
                <p:cNvPr id="65582" name="Rectangle 68"/>
                <p:cNvSpPr>
                  <a:spLocks noChangeArrowheads="1"/>
                </p:cNvSpPr>
                <p:nvPr/>
              </p:nvSpPr>
              <p:spPr bwMode="auto">
                <a:xfrm>
                  <a:off x="43"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水</a:t>
                  </a:r>
                </a:p>
              </p:txBody>
            </p:sp>
            <p:sp>
              <p:nvSpPr>
                <p:cNvPr id="65583" name="Rectangle 69"/>
                <p:cNvSpPr>
                  <a:spLocks noChangeArrowheads="1"/>
                </p:cNvSpPr>
                <p:nvPr/>
              </p:nvSpPr>
              <p:spPr bwMode="auto">
                <a:xfrm>
                  <a:off x="0"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7" name="Group 70"/>
              <p:cNvGrpSpPr>
                <a:grpSpLocks/>
              </p:cNvGrpSpPr>
              <p:nvPr/>
            </p:nvGrpSpPr>
            <p:grpSpPr bwMode="auto">
              <a:xfrm>
                <a:off x="414" y="1612"/>
                <a:ext cx="519" cy="460"/>
                <a:chOff x="414" y="1612"/>
                <a:chExt cx="519" cy="460"/>
              </a:xfrm>
            </p:grpSpPr>
            <p:sp>
              <p:nvSpPr>
                <p:cNvPr id="65580" name="Rectangle 71"/>
                <p:cNvSpPr>
                  <a:spLocks noChangeArrowheads="1"/>
                </p:cNvSpPr>
                <p:nvPr/>
              </p:nvSpPr>
              <p:spPr bwMode="auto">
                <a:xfrm>
                  <a:off x="457" y="1612"/>
                  <a:ext cx="47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0.99999</a:t>
                  </a:r>
                </a:p>
              </p:txBody>
            </p:sp>
            <p:sp>
              <p:nvSpPr>
                <p:cNvPr id="65581" name="Rectangle 72"/>
                <p:cNvSpPr>
                  <a:spLocks noChangeArrowheads="1"/>
                </p:cNvSpPr>
                <p:nvPr/>
              </p:nvSpPr>
              <p:spPr bwMode="auto">
                <a:xfrm>
                  <a:off x="414" y="1612"/>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8" name="Group 73"/>
              <p:cNvGrpSpPr>
                <a:grpSpLocks/>
              </p:cNvGrpSpPr>
              <p:nvPr/>
            </p:nvGrpSpPr>
            <p:grpSpPr bwMode="auto">
              <a:xfrm>
                <a:off x="908" y="1612"/>
                <a:ext cx="414" cy="460"/>
                <a:chOff x="908" y="1612"/>
                <a:chExt cx="414" cy="460"/>
              </a:xfrm>
            </p:grpSpPr>
            <p:sp>
              <p:nvSpPr>
                <p:cNvPr id="65578" name="Rectangle 74"/>
                <p:cNvSpPr>
                  <a:spLocks noChangeArrowheads="1"/>
                </p:cNvSpPr>
                <p:nvPr/>
              </p:nvSpPr>
              <p:spPr bwMode="auto">
                <a:xfrm>
                  <a:off x="951"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空气</a:t>
                  </a:r>
                </a:p>
              </p:txBody>
            </p:sp>
            <p:sp>
              <p:nvSpPr>
                <p:cNvPr id="65579" name="Rectangle 75"/>
                <p:cNvSpPr>
                  <a:spLocks noChangeArrowheads="1"/>
                </p:cNvSpPr>
                <p:nvPr/>
              </p:nvSpPr>
              <p:spPr bwMode="auto">
                <a:xfrm>
                  <a:off x="908"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9" name="Group 76"/>
              <p:cNvGrpSpPr>
                <a:grpSpLocks/>
              </p:cNvGrpSpPr>
              <p:nvPr/>
            </p:nvGrpSpPr>
            <p:grpSpPr bwMode="auto">
              <a:xfrm>
                <a:off x="1322" y="1612"/>
                <a:ext cx="641" cy="460"/>
                <a:chOff x="1322" y="1612"/>
                <a:chExt cx="641" cy="460"/>
              </a:xfrm>
            </p:grpSpPr>
            <p:sp>
              <p:nvSpPr>
                <p:cNvPr id="65576" name="Rectangle 77"/>
                <p:cNvSpPr>
                  <a:spLocks noChangeArrowheads="1"/>
                </p:cNvSpPr>
                <p:nvPr/>
              </p:nvSpPr>
              <p:spPr bwMode="auto">
                <a:xfrm>
                  <a:off x="1365" y="1612"/>
                  <a:ext cx="598"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1.0000004</a:t>
                  </a:r>
                </a:p>
              </p:txBody>
            </p:sp>
            <p:sp>
              <p:nvSpPr>
                <p:cNvPr id="65577" name="Rectangle 78"/>
                <p:cNvSpPr>
                  <a:spLocks noChangeArrowheads="1"/>
                </p:cNvSpPr>
                <p:nvPr/>
              </p:nvSpPr>
              <p:spPr bwMode="auto">
                <a:xfrm>
                  <a:off x="1322"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0" name="Group 79"/>
              <p:cNvGrpSpPr>
                <a:grpSpLocks/>
              </p:cNvGrpSpPr>
              <p:nvPr/>
            </p:nvGrpSpPr>
            <p:grpSpPr bwMode="auto">
              <a:xfrm>
                <a:off x="1944" y="1612"/>
                <a:ext cx="622" cy="460"/>
                <a:chOff x="1944" y="1612"/>
                <a:chExt cx="622" cy="460"/>
              </a:xfrm>
            </p:grpSpPr>
            <p:sp>
              <p:nvSpPr>
                <p:cNvPr id="65574" name="Rectangle 80"/>
                <p:cNvSpPr>
                  <a:spLocks noChangeArrowheads="1"/>
                </p:cNvSpPr>
                <p:nvPr/>
              </p:nvSpPr>
              <p:spPr bwMode="auto">
                <a:xfrm>
                  <a:off x="1987" y="1612"/>
                  <a:ext cx="536" cy="403"/>
                </a:xfrm>
                <a:prstGeom prst="rect">
                  <a:avLst/>
                </a:prstGeom>
                <a:noFill/>
                <a:ln w="9525">
                  <a:noFill/>
                  <a:miter lim="800000"/>
                  <a:headEnd/>
                  <a:tailEnd/>
                </a:ln>
              </p:spPr>
              <p:txBody>
                <a:bodyPr anchor="ctr" anchorCtr="1"/>
                <a:lstStyle/>
                <a:p>
                  <a:pPr algn="just"/>
                  <a:r>
                    <a:rPr kumimoji="1" lang="zh-CN" altLang="en-US" sz="2000" b="1">
                      <a:solidFill>
                        <a:srgbClr val="002060"/>
                      </a:solidFill>
                      <a:latin typeface="楷体_GB2312" pitchFamily="49" charset="-122"/>
                    </a:rPr>
                    <a:t>铁镍</a:t>
                  </a:r>
                  <a:r>
                    <a:rPr kumimoji="1" lang="zh-CN" altLang="en-US" sz="2000" b="1">
                      <a:solidFill>
                        <a:srgbClr val="002060"/>
                      </a:solidFill>
                    </a:rPr>
                    <a:t>合金</a:t>
                  </a:r>
                  <a:endParaRPr kumimoji="1" lang="zh-CN" altLang="en-US" sz="2000">
                    <a:solidFill>
                      <a:srgbClr val="002060"/>
                    </a:solidFill>
                  </a:endParaRPr>
                </a:p>
              </p:txBody>
            </p:sp>
            <p:sp>
              <p:nvSpPr>
                <p:cNvPr id="65575" name="Rectangle 81"/>
                <p:cNvSpPr>
                  <a:spLocks noChangeArrowheads="1"/>
                </p:cNvSpPr>
                <p:nvPr/>
              </p:nvSpPr>
              <p:spPr bwMode="auto">
                <a:xfrm>
                  <a:off x="1944"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1" name="Group 82"/>
              <p:cNvGrpSpPr>
                <a:grpSpLocks/>
              </p:cNvGrpSpPr>
              <p:nvPr/>
            </p:nvGrpSpPr>
            <p:grpSpPr bwMode="auto">
              <a:xfrm>
                <a:off x="2566" y="1612"/>
                <a:ext cx="414" cy="460"/>
                <a:chOff x="2566" y="1612"/>
                <a:chExt cx="414" cy="460"/>
              </a:xfrm>
            </p:grpSpPr>
            <p:sp>
              <p:nvSpPr>
                <p:cNvPr id="65572" name="Rectangle 83"/>
                <p:cNvSpPr>
                  <a:spLocks noChangeArrowheads="1"/>
                </p:cNvSpPr>
                <p:nvPr/>
              </p:nvSpPr>
              <p:spPr bwMode="auto">
                <a:xfrm>
                  <a:off x="2609" y="1612"/>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10</a:t>
                  </a:r>
                  <a:r>
                    <a:rPr kumimoji="1" lang="en-US" altLang="zh-CN" sz="2000" baseline="30000">
                      <a:solidFill>
                        <a:srgbClr val="002060"/>
                      </a:solidFill>
                      <a:ea typeface="宋体" pitchFamily="2" charset="-122"/>
                    </a:rPr>
                    <a:t>5</a:t>
                  </a:r>
                  <a:endParaRPr kumimoji="1" lang="en-US" altLang="zh-CN" sz="2000">
                    <a:solidFill>
                      <a:srgbClr val="002060"/>
                    </a:solidFill>
                    <a:ea typeface="宋体" pitchFamily="2" charset="-122"/>
                  </a:endParaRPr>
                </a:p>
              </p:txBody>
            </p:sp>
            <p:sp>
              <p:nvSpPr>
                <p:cNvPr id="65573" name="Rectangle 84"/>
                <p:cNvSpPr>
                  <a:spLocks noChangeArrowheads="1"/>
                </p:cNvSpPr>
                <p:nvPr/>
              </p:nvSpPr>
              <p:spPr bwMode="auto">
                <a:xfrm>
                  <a:off x="2566"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grpSp>
      <p:sp>
        <p:nvSpPr>
          <p:cNvPr id="466013" name="Text Box 93"/>
          <p:cNvSpPr txBox="1">
            <a:spLocks noChangeArrowheads="1"/>
          </p:cNvSpPr>
          <p:nvPr/>
        </p:nvSpPr>
        <p:spPr bwMode="auto">
          <a:xfrm>
            <a:off x="631825" y="3144838"/>
            <a:ext cx="8066088" cy="943528"/>
          </a:xfrm>
          <a:prstGeom prst="rect">
            <a:avLst/>
          </a:prstGeom>
          <a:noFill/>
          <a:ln w="9525">
            <a:noFill/>
            <a:miter lim="800000"/>
            <a:headEnd/>
            <a:tailEnd/>
          </a:ln>
        </p:spPr>
        <p:txBody>
          <a:bodyPr>
            <a:spAutoFit/>
          </a:bodyPr>
          <a:lstStyle/>
          <a:p>
            <a:pPr>
              <a:lnSpc>
                <a:spcPct val="150000"/>
              </a:lnSpc>
              <a:spcBef>
                <a:spcPct val="50000"/>
              </a:spcBef>
            </a:pPr>
            <a:r>
              <a:rPr kumimoji="1" lang="en-US" altLang="zh-CN" sz="2000" b="1">
                <a:solidFill>
                  <a:srgbClr val="002060"/>
                </a:solidFill>
                <a:latin typeface="幼圆" pitchFamily="49" charset="-122"/>
                <a:ea typeface="幼圆" pitchFamily="49" charset="-122"/>
              </a:rPr>
              <a:t>3. </a:t>
            </a:r>
            <a:r>
              <a:rPr kumimoji="1" lang="zh-CN" altLang="en-US" sz="2000" b="1">
                <a:solidFill>
                  <a:srgbClr val="002060"/>
                </a:solidFill>
                <a:latin typeface="幼圆" pitchFamily="49" charset="-122"/>
                <a:ea typeface="幼圆" pitchFamily="49" charset="-122"/>
              </a:rPr>
              <a:t>各向同性的线性磁介质的</a:t>
            </a:r>
            <a:r>
              <a:rPr kumimoji="1" lang="en-US" altLang="zh-CN" sz="2000" b="1">
                <a:solidFill>
                  <a:srgbClr val="002060"/>
                </a:solidFill>
                <a:ea typeface="幼圆" pitchFamily="49" charset="-122"/>
              </a:rPr>
              <a:t>B</a:t>
            </a:r>
            <a:r>
              <a:rPr kumimoji="1" lang="zh-CN" altLang="en-US" sz="2000" b="1">
                <a:solidFill>
                  <a:srgbClr val="002060"/>
                </a:solidFill>
                <a:latin typeface="幼圆" pitchFamily="49" charset="-122"/>
                <a:ea typeface="幼圆" pitchFamily="49" charset="-122"/>
              </a:rPr>
              <a:t>与</a:t>
            </a:r>
            <a:r>
              <a:rPr kumimoji="1" lang="en-US" altLang="zh-CN" sz="2000" b="1">
                <a:solidFill>
                  <a:srgbClr val="002060"/>
                </a:solidFill>
                <a:ea typeface="幼圆" pitchFamily="49" charset="-122"/>
              </a:rPr>
              <a:t>H</a:t>
            </a:r>
            <a:r>
              <a:rPr kumimoji="1" lang="en-US" altLang="zh-CN" sz="2000" b="1" i="1">
                <a:solidFill>
                  <a:srgbClr val="002060"/>
                </a:solidFill>
                <a:ea typeface="幼圆" pitchFamily="49" charset="-122"/>
              </a:rPr>
              <a:t> </a:t>
            </a:r>
            <a:r>
              <a:rPr kumimoji="1" lang="zh-CN" altLang="en-US" sz="2000" b="1">
                <a:solidFill>
                  <a:srgbClr val="002060"/>
                </a:solidFill>
                <a:latin typeface="幼圆" pitchFamily="49" charset="-122"/>
                <a:ea typeface="幼圆" pitchFamily="49" charset="-122"/>
              </a:rPr>
              <a:t>成正比；各向异性磁介质的 </a:t>
            </a:r>
            <a:r>
              <a:rPr kumimoji="1" lang="en-US" altLang="zh-CN" sz="2000" b="1">
                <a:solidFill>
                  <a:srgbClr val="002060"/>
                </a:solidFill>
                <a:ea typeface="幼圆" pitchFamily="49" charset="-122"/>
              </a:rPr>
              <a:t>B</a:t>
            </a:r>
            <a:r>
              <a:rPr kumimoji="1" lang="zh-CN" altLang="en-US" sz="2000" b="1">
                <a:solidFill>
                  <a:srgbClr val="002060"/>
                </a:solidFill>
                <a:ea typeface="幼圆" pitchFamily="49" charset="-122"/>
              </a:rPr>
              <a:t>与</a:t>
            </a:r>
            <a:r>
              <a:rPr kumimoji="1" lang="en-US" altLang="zh-CN" sz="2000" b="1">
                <a:solidFill>
                  <a:srgbClr val="002060"/>
                </a:solidFill>
                <a:ea typeface="幼圆" pitchFamily="49" charset="-122"/>
              </a:rPr>
              <a:t>H</a:t>
            </a:r>
            <a:r>
              <a:rPr kumimoji="1" lang="zh-CN" altLang="en-US" sz="2000" b="1">
                <a:solidFill>
                  <a:srgbClr val="002060"/>
                </a:solidFill>
                <a:latin typeface="幼圆" pitchFamily="49" charset="-122"/>
                <a:ea typeface="幼圆" pitchFamily="49" charset="-122"/>
              </a:rPr>
              <a:t>关系为：</a:t>
            </a:r>
          </a:p>
        </p:txBody>
      </p:sp>
      <p:graphicFrame>
        <p:nvGraphicFramePr>
          <p:cNvPr id="65538" name="Object 2"/>
          <p:cNvGraphicFramePr>
            <a:graphicFrameLocks noChangeAspect="1"/>
          </p:cNvGraphicFramePr>
          <p:nvPr/>
        </p:nvGraphicFramePr>
        <p:xfrm>
          <a:off x="2356094" y="3870447"/>
          <a:ext cx="4298950" cy="1276350"/>
        </p:xfrm>
        <a:graphic>
          <a:graphicData uri="http://schemas.openxmlformats.org/presentationml/2006/ole">
            <p:oleObj spid="_x0000_s65538" name="Equation" r:id="rId6" imgW="2400120" imgH="711000" progId="Equation.DSMT4">
              <p:embed/>
            </p:oleObj>
          </a:graphicData>
        </a:graphic>
      </p:graphicFrame>
      <p:sp>
        <p:nvSpPr>
          <p:cNvPr id="65545" name="Text Box 97"/>
          <p:cNvSpPr txBox="1">
            <a:spLocks noChangeArrowheads="1"/>
          </p:cNvSpPr>
          <p:nvPr/>
        </p:nvSpPr>
        <p:spPr bwMode="auto">
          <a:xfrm>
            <a:off x="718443" y="5224664"/>
            <a:ext cx="7565748" cy="710067"/>
          </a:xfrm>
          <a:prstGeom prst="rect">
            <a:avLst/>
          </a:prstGeom>
          <a:noFill/>
          <a:ln w="9525">
            <a:noFill/>
            <a:miter lim="800000"/>
            <a:headEnd/>
            <a:tailEnd/>
          </a:ln>
        </p:spPr>
        <p:txBody>
          <a:bodyPr wrap="square" lIns="90000" tIns="46800" rIns="90000" bIns="46800">
            <a:spAutoFit/>
          </a:bodyPr>
          <a:lstStyle/>
          <a:p>
            <a:r>
              <a:rPr lang="en-US" altLang="zh-CN" sz="2000" b="1" dirty="0">
                <a:solidFill>
                  <a:srgbClr val="002060"/>
                </a:solidFill>
                <a:latin typeface="幼圆" pitchFamily="49" charset="-122"/>
                <a:ea typeface="幼圆" pitchFamily="49" charset="-122"/>
              </a:rPr>
              <a:t>4. </a:t>
            </a:r>
            <a:r>
              <a:rPr lang="en-US" altLang="zh-CN" sz="2000" b="1" dirty="0">
                <a:solidFill>
                  <a:srgbClr val="002060"/>
                </a:solidFill>
                <a:ea typeface="幼圆" pitchFamily="49" charset="-122"/>
              </a:rPr>
              <a:t>H</a:t>
            </a:r>
            <a:r>
              <a:rPr lang="zh-CN" altLang="en-US" sz="2000" b="1" dirty="0">
                <a:solidFill>
                  <a:srgbClr val="002060"/>
                </a:solidFill>
                <a:ea typeface="幼圆" pitchFamily="49" charset="-122"/>
              </a:rPr>
              <a:t>代表了</a:t>
            </a:r>
            <a:r>
              <a:rPr lang="zh-CN" altLang="en-US" sz="2000" b="1" dirty="0">
                <a:solidFill>
                  <a:srgbClr val="002060"/>
                </a:solidFill>
                <a:latin typeface="幼圆" pitchFamily="49" charset="-122"/>
                <a:ea typeface="幼圆" pitchFamily="49" charset="-122"/>
              </a:rPr>
              <a:t>外加磁场，</a:t>
            </a:r>
            <a:r>
              <a:rPr lang="en-US" altLang="zh-CN" sz="2000" b="1" dirty="0">
                <a:solidFill>
                  <a:srgbClr val="002060"/>
                </a:solidFill>
                <a:ea typeface="幼圆" pitchFamily="49" charset="-122"/>
              </a:rPr>
              <a:t>B</a:t>
            </a:r>
            <a:r>
              <a:rPr lang="zh-CN" altLang="en-US" sz="2000" b="1" dirty="0">
                <a:solidFill>
                  <a:srgbClr val="002060"/>
                </a:solidFill>
                <a:latin typeface="幼圆" pitchFamily="49" charset="-122"/>
                <a:ea typeface="幼圆" pitchFamily="49" charset="-122"/>
              </a:rPr>
              <a:t>是外加场与磁化电流场的合成场。</a:t>
            </a:r>
          </a:p>
          <a:p>
            <a:r>
              <a:rPr lang="zh-CN" altLang="en-US" sz="2000" b="1" dirty="0">
                <a:solidFill>
                  <a:srgbClr val="002060"/>
                </a:solidFill>
                <a:latin typeface="幼圆" pitchFamily="49" charset="-122"/>
                <a:ea typeface="幼圆" pitchFamily="49" charset="-122"/>
              </a:rPr>
              <a:t>   在真空中，</a:t>
            </a:r>
            <a:endParaRPr lang="en-US" altLang="zh-CN" sz="2000" b="1" dirty="0">
              <a:solidFill>
                <a:srgbClr val="002060"/>
              </a:solidFill>
              <a:ea typeface="幼圆" pitchFamily="49" charset="-122"/>
            </a:endParaRPr>
          </a:p>
        </p:txBody>
      </p:sp>
      <p:graphicFrame>
        <p:nvGraphicFramePr>
          <p:cNvPr id="65539" name="Object 83"/>
          <p:cNvGraphicFramePr>
            <a:graphicFrameLocks noChangeAspect="1"/>
          </p:cNvGraphicFramePr>
          <p:nvPr/>
        </p:nvGraphicFramePr>
        <p:xfrm>
          <a:off x="2394974" y="5557404"/>
          <a:ext cx="1492250" cy="422275"/>
        </p:xfrm>
        <a:graphic>
          <a:graphicData uri="http://schemas.openxmlformats.org/presentationml/2006/ole">
            <p:oleObj spid="_x0000_s65539" name="Equation" r:id="rId7" imgW="787320" imgH="279360" progId="Equation.DSMT4">
              <p:embed/>
            </p:oleObj>
          </a:graphicData>
        </a:graphic>
      </p:graphicFrame>
      <p:sp>
        <p:nvSpPr>
          <p:cNvPr id="65546" name="TextBox 18"/>
          <p:cNvSpPr txBox="1">
            <a:spLocks noChangeArrowheads="1"/>
          </p:cNvSpPr>
          <p:nvPr/>
        </p:nvSpPr>
        <p:spPr bwMode="auto">
          <a:xfrm>
            <a:off x="328613" y="463550"/>
            <a:ext cx="8170862" cy="460375"/>
          </a:xfrm>
          <a:prstGeom prst="rect">
            <a:avLst/>
          </a:prstGeom>
          <a:noFill/>
          <a:ln w="9525">
            <a:noFill/>
            <a:miter lim="800000"/>
            <a:headEnd/>
            <a:tailEnd/>
          </a:ln>
        </p:spPr>
        <p:txBody>
          <a:bodyPr>
            <a:spAutoFit/>
          </a:bodyPr>
          <a:lstStyle/>
          <a:p>
            <a:pPr>
              <a:defRPr/>
            </a:pPr>
            <a:r>
              <a:rPr lang="en-US" altLang="zh-CN" sz="2400">
                <a:solidFill>
                  <a:srgbClr val="002060"/>
                </a:solidFill>
                <a:latin typeface="+mn-ea"/>
                <a:ea typeface="+mn-ea"/>
              </a:rPr>
              <a:t>P59</a:t>
            </a:r>
            <a:r>
              <a:rPr lang="zh-CN" altLang="en-US" sz="2400">
                <a:solidFill>
                  <a:srgbClr val="002060"/>
                </a:solidFill>
                <a:latin typeface="+mn-ea"/>
                <a:ea typeface="+mn-ea"/>
              </a:rPr>
              <a:t>页 表</a:t>
            </a:r>
            <a:r>
              <a:rPr lang="en-US" altLang="zh-CN" sz="2400">
                <a:solidFill>
                  <a:srgbClr val="002060"/>
                </a:solidFill>
                <a:latin typeface="+mn-ea"/>
                <a:ea typeface="+mn-ea"/>
              </a:rPr>
              <a:t>2.4.2 --&gt;</a:t>
            </a:r>
            <a:r>
              <a:rPr lang="zh-CN" altLang="en-US" sz="2400">
                <a:solidFill>
                  <a:srgbClr val="002060"/>
                </a:solidFill>
                <a:latin typeface="+mn-ea"/>
                <a:ea typeface="+mn-ea"/>
              </a:rPr>
              <a:t>部分材料的相对磁导率</a:t>
            </a:r>
          </a:p>
        </p:txBody>
      </p:sp>
      <p:sp>
        <p:nvSpPr>
          <p:cNvPr id="84" name="TextBox 83"/>
          <p:cNvSpPr txBox="1"/>
          <p:nvPr/>
        </p:nvSpPr>
        <p:spPr>
          <a:xfrm>
            <a:off x="573210" y="6002166"/>
            <a:ext cx="8584441" cy="400110"/>
          </a:xfrm>
          <a:prstGeom prst="rect">
            <a:avLst/>
          </a:prstGeom>
          <a:noFill/>
        </p:spPr>
        <p:txBody>
          <a:bodyPr wrap="square" rtlCol="0">
            <a:spAutoFit/>
          </a:bodyPr>
          <a:lstStyle/>
          <a:p>
            <a:pPr algn="ctr"/>
            <a:r>
              <a:rPr lang="zh-CN" altLang="en-US" sz="2000" b="1" dirty="0" smtClean="0">
                <a:solidFill>
                  <a:srgbClr val="002060"/>
                </a:solidFill>
                <a:latin typeface="幼圆" pitchFamily="49" charset="-122"/>
                <a:ea typeface="幼圆" pitchFamily="49" charset="-122"/>
              </a:rPr>
              <a:t>例</a:t>
            </a:r>
            <a:r>
              <a:rPr lang="en-US" altLang="zh-CN" sz="2000" b="1" dirty="0" smtClean="0">
                <a:solidFill>
                  <a:srgbClr val="002060"/>
                </a:solidFill>
                <a:latin typeface="幼圆" pitchFamily="49" charset="-122"/>
                <a:ea typeface="幼圆" pitchFamily="49" charset="-122"/>
              </a:rPr>
              <a:t>2.4.3,2.4.4</a:t>
            </a:r>
            <a:r>
              <a:rPr lang="zh-CN" altLang="en-US" sz="2000" b="1" dirty="0" smtClean="0">
                <a:solidFill>
                  <a:srgbClr val="002060"/>
                </a:solidFill>
                <a:latin typeface="幼圆" pitchFamily="49" charset="-122"/>
                <a:ea typeface="幼圆" pitchFamily="49" charset="-122"/>
              </a:rPr>
              <a:t>自己看，</a:t>
            </a:r>
            <a:r>
              <a:rPr lang="zh-CN" altLang="en-US" sz="2000" b="1" dirty="0" smtClean="0">
                <a:solidFill>
                  <a:srgbClr val="FF0000"/>
                </a:solidFill>
                <a:latin typeface="幼圆" pitchFamily="49" charset="-122"/>
                <a:ea typeface="幼圆" pitchFamily="49" charset="-122"/>
              </a:rPr>
              <a:t>明白各矢量之间的对应关系（尤其是方向）</a:t>
            </a:r>
            <a:r>
              <a:rPr lang="zh-CN" altLang="en-US" sz="2000" b="1" dirty="0" smtClean="0">
                <a:solidFill>
                  <a:srgbClr val="002060"/>
                </a:solidFill>
                <a:latin typeface="幼圆" pitchFamily="49" charset="-122"/>
                <a:ea typeface="幼圆" pitchFamily="49" charset="-122"/>
              </a:rPr>
              <a:t>！</a:t>
            </a:r>
            <a:endParaRPr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2351649" y="4443045"/>
            <a:ext cx="1434906" cy="808893"/>
          </a:xfrm>
          <a:prstGeom prst="rect">
            <a:avLst/>
          </a:prstGeom>
          <a:noFill/>
          <a:ln w="9525">
            <a:noFill/>
            <a:miter lim="800000"/>
            <a:headEnd/>
            <a:tailEnd/>
          </a:ln>
        </p:spPr>
      </p:pic>
      <p:sp>
        <p:nvSpPr>
          <p:cNvPr id="445442" name="Text Box 2"/>
          <p:cNvSpPr txBox="1">
            <a:spLocks noChangeArrowheads="1"/>
          </p:cNvSpPr>
          <p:nvPr/>
        </p:nvSpPr>
        <p:spPr bwMode="auto">
          <a:xfrm>
            <a:off x="414338" y="457200"/>
            <a:ext cx="5576887"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2.4.3  </a:t>
            </a:r>
            <a:r>
              <a:rPr lang="zh-CN" altLang="en-US" b="1" dirty="0">
                <a:solidFill>
                  <a:srgbClr val="002060"/>
                </a:solidFill>
              </a:rPr>
              <a:t>导电媒质的传导特性</a:t>
            </a:r>
          </a:p>
        </p:txBody>
      </p:sp>
      <p:graphicFrame>
        <p:nvGraphicFramePr>
          <p:cNvPr id="445443" name="Object 2"/>
          <p:cNvGraphicFramePr>
            <a:graphicFrameLocks noChangeAspect="1"/>
          </p:cNvGraphicFramePr>
          <p:nvPr/>
        </p:nvGraphicFramePr>
        <p:xfrm>
          <a:off x="5197475" y="868363"/>
          <a:ext cx="3173413" cy="2974975"/>
        </p:xfrm>
        <a:graphic>
          <a:graphicData uri="http://schemas.openxmlformats.org/presentationml/2006/ole">
            <p:oleObj spid="_x0000_s66562" name="Picture" r:id="rId4" imgW="1981080" imgH="1857240" progId="Word.Picture.8">
              <p:embed/>
            </p:oleObj>
          </a:graphicData>
        </a:graphic>
      </p:graphicFrame>
      <p:grpSp>
        <p:nvGrpSpPr>
          <p:cNvPr id="2" name="Group 4"/>
          <p:cNvGrpSpPr>
            <a:grpSpLocks/>
          </p:cNvGrpSpPr>
          <p:nvPr/>
        </p:nvGrpSpPr>
        <p:grpSpPr bwMode="auto">
          <a:xfrm>
            <a:off x="614363" y="1494935"/>
            <a:ext cx="4929187" cy="409575"/>
            <a:chOff x="456" y="588"/>
            <a:chExt cx="3960" cy="258"/>
          </a:xfrm>
        </p:grpSpPr>
        <p:sp>
          <p:nvSpPr>
            <p:cNvPr id="66579" name="Text Box 5"/>
            <p:cNvSpPr txBox="1">
              <a:spLocks noChangeArrowheads="1"/>
            </p:cNvSpPr>
            <p:nvPr/>
          </p:nvSpPr>
          <p:spPr bwMode="auto">
            <a:xfrm>
              <a:off x="456" y="588"/>
              <a:ext cx="3960"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导电介质的电导率</a:t>
              </a:r>
              <a:r>
                <a:rPr kumimoji="1" lang="zh-CN" altLang="en-US" sz="2000" b="1" dirty="0" smtClean="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a:t>
              </a:r>
              <a:r>
                <a:rPr kumimoji="1" lang="zh-CN" altLang="en-US" sz="2000" b="1" dirty="0">
                  <a:solidFill>
                    <a:srgbClr val="002060"/>
                  </a:solidFill>
                  <a:latin typeface="幼圆" pitchFamily="49" charset="-122"/>
                  <a:ea typeface="幼圆" pitchFamily="49" charset="-122"/>
                </a:rPr>
                <a:t>单位：</a:t>
              </a:r>
              <a:r>
                <a:rPr kumimoji="1" lang="en-US" altLang="zh-CN" sz="2000" b="1" dirty="0">
                  <a:solidFill>
                    <a:srgbClr val="002060"/>
                  </a:solidFill>
                  <a:latin typeface="幼圆" pitchFamily="49" charset="-122"/>
                  <a:ea typeface="幼圆" pitchFamily="49" charset="-122"/>
                </a:rPr>
                <a:t>S/m)</a:t>
              </a:r>
            </a:p>
          </p:txBody>
        </p:sp>
        <p:graphicFrame>
          <p:nvGraphicFramePr>
            <p:cNvPr id="66568" name="Object 8"/>
            <p:cNvGraphicFramePr>
              <a:graphicFrameLocks noChangeAspect="1"/>
            </p:cNvGraphicFramePr>
            <p:nvPr/>
          </p:nvGraphicFramePr>
          <p:xfrm>
            <a:off x="2446" y="652"/>
            <a:ext cx="211" cy="194"/>
          </p:xfrm>
          <a:graphic>
            <a:graphicData uri="http://schemas.openxmlformats.org/presentationml/2006/ole">
              <p:oleObj spid="_x0000_s66568" name="Equation" r:id="rId5" imgW="152280" imgH="139680" progId="Equation.DSMT4">
                <p:embed/>
              </p:oleObj>
            </a:graphicData>
          </a:graphic>
        </p:graphicFrame>
      </p:grpSp>
      <p:sp>
        <p:nvSpPr>
          <p:cNvPr id="66571" name="Text Box 8"/>
          <p:cNvSpPr txBox="1">
            <a:spLocks noChangeArrowheads="1"/>
          </p:cNvSpPr>
          <p:nvPr/>
        </p:nvSpPr>
        <p:spPr bwMode="auto">
          <a:xfrm>
            <a:off x="636588" y="1907686"/>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体积元内存在电场：</a:t>
            </a:r>
          </a:p>
        </p:txBody>
      </p:sp>
      <p:graphicFrame>
        <p:nvGraphicFramePr>
          <p:cNvPr id="66563" name="Object 3"/>
          <p:cNvGraphicFramePr>
            <a:graphicFrameLocks noChangeAspect="1"/>
          </p:cNvGraphicFramePr>
          <p:nvPr/>
        </p:nvGraphicFramePr>
        <p:xfrm>
          <a:off x="3076575" y="1927347"/>
          <a:ext cx="334963" cy="419100"/>
        </p:xfrm>
        <a:graphic>
          <a:graphicData uri="http://schemas.openxmlformats.org/presentationml/2006/ole">
            <p:oleObj spid="_x0000_s66563" name="Equation" r:id="rId6" imgW="152280" imgH="190440" progId="Equation.DSMT4">
              <p:embed/>
            </p:oleObj>
          </a:graphicData>
        </a:graphic>
      </p:graphicFrame>
      <p:sp>
        <p:nvSpPr>
          <p:cNvPr id="445450" name="Text Box 10"/>
          <p:cNvSpPr txBox="1">
            <a:spLocks noChangeArrowheads="1"/>
          </p:cNvSpPr>
          <p:nvPr/>
        </p:nvSpPr>
        <p:spPr bwMode="auto">
          <a:xfrm>
            <a:off x="646113" y="2331549"/>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体积元内的欧姆定律：</a:t>
            </a:r>
          </a:p>
        </p:txBody>
      </p:sp>
      <p:graphicFrame>
        <p:nvGraphicFramePr>
          <p:cNvPr id="445451" name="Object 4"/>
          <p:cNvGraphicFramePr>
            <a:graphicFrameLocks noChangeAspect="1"/>
          </p:cNvGraphicFramePr>
          <p:nvPr/>
        </p:nvGraphicFramePr>
        <p:xfrm>
          <a:off x="839788" y="2719388"/>
          <a:ext cx="917575" cy="862012"/>
        </p:xfrm>
        <a:graphic>
          <a:graphicData uri="http://schemas.openxmlformats.org/presentationml/2006/ole">
            <p:oleObj spid="_x0000_s66564" name="Equation" r:id="rId7" imgW="419040" imgH="393480" progId="Equation.DSMT4">
              <p:embed/>
            </p:oleObj>
          </a:graphicData>
        </a:graphic>
      </p:graphicFrame>
      <p:graphicFrame>
        <p:nvGraphicFramePr>
          <p:cNvPr id="445452" name="Object 5"/>
          <p:cNvGraphicFramePr>
            <a:graphicFrameLocks noChangeAspect="1"/>
          </p:cNvGraphicFramePr>
          <p:nvPr/>
        </p:nvGraphicFramePr>
        <p:xfrm>
          <a:off x="1817688" y="2665413"/>
          <a:ext cx="2682875" cy="1423987"/>
        </p:xfrm>
        <a:graphic>
          <a:graphicData uri="http://schemas.openxmlformats.org/presentationml/2006/ole">
            <p:oleObj spid="_x0000_s66565" name="Equation" r:id="rId8" imgW="1218960" imgH="647640" progId="Equation.DSMT4">
              <p:embed/>
            </p:oleObj>
          </a:graphicData>
        </a:graphic>
      </p:graphicFrame>
      <p:graphicFrame>
        <p:nvGraphicFramePr>
          <p:cNvPr id="445453" name="Object 6"/>
          <p:cNvGraphicFramePr>
            <a:graphicFrameLocks noChangeAspect="1"/>
          </p:cNvGraphicFramePr>
          <p:nvPr/>
        </p:nvGraphicFramePr>
        <p:xfrm>
          <a:off x="2033588" y="3921125"/>
          <a:ext cx="3490912" cy="558800"/>
        </p:xfrm>
        <a:graphic>
          <a:graphicData uri="http://schemas.openxmlformats.org/presentationml/2006/ole">
            <p:oleObj spid="_x0000_s66566" name="Equation" r:id="rId9" imgW="1587240" imgH="253800" progId="Equation.DSMT4">
              <p:embed/>
            </p:oleObj>
          </a:graphicData>
        </a:graphic>
      </p:graphicFrame>
      <p:graphicFrame>
        <p:nvGraphicFramePr>
          <p:cNvPr id="445454" name="Object 7"/>
          <p:cNvGraphicFramePr>
            <a:graphicFrameLocks noChangeAspect="1"/>
          </p:cNvGraphicFramePr>
          <p:nvPr/>
        </p:nvGraphicFramePr>
        <p:xfrm>
          <a:off x="2060698" y="4617915"/>
          <a:ext cx="1508125" cy="446088"/>
        </p:xfrm>
        <a:graphic>
          <a:graphicData uri="http://schemas.openxmlformats.org/presentationml/2006/ole">
            <p:oleObj spid="_x0000_s66567" name="Equation" r:id="rId10" imgW="685800" imgH="203040" progId="Equation.DSMT4">
              <p:embed/>
            </p:oleObj>
          </a:graphicData>
        </a:graphic>
      </p:graphicFrame>
      <p:sp>
        <p:nvSpPr>
          <p:cNvPr id="66577" name="Text Box 18"/>
          <p:cNvSpPr txBox="1">
            <a:spLocks noChangeArrowheads="1"/>
          </p:cNvSpPr>
          <p:nvPr/>
        </p:nvSpPr>
        <p:spPr bwMode="auto">
          <a:xfrm>
            <a:off x="4030824" y="4648322"/>
            <a:ext cx="3083008" cy="439737"/>
          </a:xfrm>
          <a:prstGeom prst="rect">
            <a:avLst/>
          </a:prstGeom>
          <a:noFill/>
          <a:ln w="12700">
            <a:solidFill>
              <a:srgbClr val="FF0000"/>
            </a:solidFill>
            <a:miter lim="800000"/>
            <a:headEnd/>
            <a:tailEnd/>
          </a:ln>
        </p:spPr>
        <p:txBody>
          <a:bodyPr>
            <a:spAutoFit/>
          </a:bodyPr>
          <a:lstStyle/>
          <a:p>
            <a:pPr eaLnBrk="0" hangingPunct="0">
              <a:spcBef>
                <a:spcPct val="50000"/>
              </a:spcBef>
            </a:pPr>
            <a:r>
              <a:rPr kumimoji="1" lang="zh-CN" altLang="en-US" sz="2200" b="1" dirty="0">
                <a:solidFill>
                  <a:srgbClr val="FF0000"/>
                </a:solidFill>
                <a:latin typeface="幼圆" pitchFamily="49" charset="-122"/>
                <a:ea typeface="幼圆" pitchFamily="49" charset="-122"/>
              </a:rPr>
              <a:t>欧姆定律的微分形式</a:t>
            </a:r>
          </a:p>
        </p:txBody>
      </p:sp>
      <p:sp>
        <p:nvSpPr>
          <p:cNvPr id="445462" name="Text Box 22"/>
          <p:cNvSpPr txBox="1">
            <a:spLocks noChangeArrowheads="1"/>
          </p:cNvSpPr>
          <p:nvPr/>
        </p:nvSpPr>
        <p:spPr bwMode="auto">
          <a:xfrm>
            <a:off x="304800" y="990111"/>
            <a:ext cx="5475288" cy="566738"/>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导电介质中的欧姆定律</a:t>
            </a:r>
          </a:p>
        </p:txBody>
      </p:sp>
      <p:sp>
        <p:nvSpPr>
          <p:cNvPr id="66576" name="Text Box 23"/>
          <p:cNvSpPr txBox="1">
            <a:spLocks noChangeArrowheads="1"/>
          </p:cNvSpPr>
          <p:nvPr/>
        </p:nvSpPr>
        <p:spPr bwMode="auto">
          <a:xfrm>
            <a:off x="697279" y="5263295"/>
            <a:ext cx="7889875" cy="1110177"/>
          </a:xfrm>
          <a:prstGeom prst="rect">
            <a:avLst/>
          </a:prstGeom>
          <a:noFill/>
          <a:ln w="9525">
            <a:noFill/>
            <a:miter lim="800000"/>
            <a:headEnd/>
            <a:tailEnd/>
          </a:ln>
        </p:spPr>
        <p:txBody>
          <a:bodyPr lIns="90000" tIns="46800" rIns="90000" bIns="46800">
            <a:spAutoFit/>
          </a:bodyPr>
          <a:lstStyle/>
          <a:p>
            <a:r>
              <a:rPr lang="en-US" altLang="zh-CN" sz="2200" b="1" dirty="0">
                <a:solidFill>
                  <a:srgbClr val="0000CC"/>
                </a:solidFill>
                <a:latin typeface="宋体" pitchFamily="2" charset="-122"/>
                <a:ea typeface="宋体" pitchFamily="2" charset="-122"/>
              </a:rPr>
              <a:t>1826</a:t>
            </a:r>
            <a:r>
              <a:rPr lang="zh-CN" altLang="en-US" sz="2200" b="1" dirty="0">
                <a:solidFill>
                  <a:srgbClr val="0000CC"/>
                </a:solidFill>
                <a:latin typeface="宋体" pitchFamily="2" charset="-122"/>
                <a:ea typeface="宋体" pitchFamily="2" charset="-122"/>
              </a:rPr>
              <a:t>年，德国物理学家</a:t>
            </a:r>
            <a:r>
              <a:rPr lang="en-US" altLang="zh-CN" sz="2200" b="1" dirty="0">
                <a:solidFill>
                  <a:srgbClr val="0000CC"/>
                </a:solidFill>
                <a:latin typeface="宋体" pitchFamily="2" charset="-122"/>
                <a:ea typeface="宋体" pitchFamily="2" charset="-122"/>
              </a:rPr>
              <a:t>Georg Simon </a:t>
            </a:r>
            <a:r>
              <a:rPr lang="en-US" altLang="zh-CN" sz="2200" b="1" dirty="0" err="1" smtClean="0">
                <a:solidFill>
                  <a:srgbClr val="0000CC"/>
                </a:solidFill>
                <a:latin typeface="宋体" pitchFamily="2" charset="-122"/>
                <a:ea typeface="宋体" pitchFamily="2" charset="-122"/>
              </a:rPr>
              <a:t>Ohmn</a:t>
            </a:r>
            <a:r>
              <a:rPr lang="en-US" altLang="zh-CN" sz="2200" b="1" dirty="0" smtClean="0">
                <a:solidFill>
                  <a:srgbClr val="0000CC"/>
                </a:solidFill>
                <a:latin typeface="宋体" pitchFamily="2" charset="-122"/>
                <a:ea typeface="宋体" pitchFamily="2" charset="-122"/>
              </a:rPr>
              <a:t>(1789-1854</a:t>
            </a:r>
            <a:r>
              <a:rPr lang="en-US" altLang="zh-CN" sz="2200" b="1" dirty="0">
                <a:solidFill>
                  <a:srgbClr val="0000CC"/>
                </a:solidFill>
                <a:latin typeface="宋体" pitchFamily="2" charset="-122"/>
                <a:ea typeface="宋体" pitchFamily="2" charset="-122"/>
              </a:rPr>
              <a:t>)</a:t>
            </a:r>
            <a:r>
              <a:rPr lang="zh-CN" altLang="en-US" sz="2200" b="1" dirty="0">
                <a:solidFill>
                  <a:srgbClr val="0000CC"/>
                </a:solidFill>
                <a:latin typeface="宋体" pitchFamily="2" charset="-122"/>
                <a:ea typeface="宋体" pitchFamily="2" charset="-122"/>
              </a:rPr>
              <a:t>得出实验定律－</a:t>
            </a:r>
            <a:r>
              <a:rPr lang="en-US" altLang="zh-CN" sz="2200" b="1" dirty="0" err="1" smtClean="0">
                <a:solidFill>
                  <a:srgbClr val="0000CC"/>
                </a:solidFill>
                <a:latin typeface="宋体" pitchFamily="2" charset="-122"/>
                <a:ea typeface="宋体" pitchFamily="2" charset="-122"/>
              </a:rPr>
              <a:t>Ohmn</a:t>
            </a:r>
            <a:r>
              <a:rPr lang="zh-CN" altLang="en-US" sz="2200" b="1" dirty="0" smtClean="0">
                <a:solidFill>
                  <a:srgbClr val="0000CC"/>
                </a:solidFill>
                <a:latin typeface="宋体" pitchFamily="2" charset="-122"/>
                <a:ea typeface="宋体" pitchFamily="2" charset="-122"/>
              </a:rPr>
              <a:t>定律</a:t>
            </a:r>
            <a:r>
              <a:rPr lang="zh-CN" altLang="en-US" sz="2200" b="1" dirty="0">
                <a:solidFill>
                  <a:srgbClr val="0000CC"/>
                </a:solidFill>
                <a:latin typeface="宋体" pitchFamily="2" charset="-122"/>
                <a:ea typeface="宋体" pitchFamily="2" charset="-122"/>
              </a:rPr>
              <a:t>，它不仅是电路基本规律（宏观），也是介质性能方程之一（微观）。</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283528" y="590233"/>
            <a:ext cx="4754562"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2"/>
              </a:buBlip>
            </a:pPr>
            <a:r>
              <a:rPr kumimoji="1" lang="zh-CN" altLang="en-US" sz="2800" b="1" dirty="0" smtClean="0">
                <a:solidFill>
                  <a:srgbClr val="002060"/>
                </a:solidFill>
                <a:latin typeface="+mn-ea"/>
                <a:ea typeface="+mn-ea"/>
              </a:rPr>
              <a:t> 电介质</a:t>
            </a:r>
            <a:r>
              <a:rPr kumimoji="1" lang="zh-CN" altLang="en-US" sz="2800" b="1" dirty="0">
                <a:solidFill>
                  <a:srgbClr val="002060"/>
                </a:solidFill>
                <a:latin typeface="+mn-ea"/>
                <a:ea typeface="+mn-ea"/>
              </a:rPr>
              <a:t>的极化现象</a:t>
            </a:r>
          </a:p>
        </p:txBody>
      </p:sp>
      <p:sp>
        <p:nvSpPr>
          <p:cNvPr id="400387" name="Rectangle 3"/>
          <p:cNvSpPr>
            <a:spLocks noChangeArrowheads="1"/>
          </p:cNvSpPr>
          <p:nvPr/>
        </p:nvSpPr>
        <p:spPr bwMode="auto">
          <a:xfrm>
            <a:off x="545148" y="3444875"/>
            <a:ext cx="3527425" cy="461665"/>
          </a:xfrm>
          <a:prstGeom prst="rect">
            <a:avLst/>
          </a:prstGeom>
          <a:noFill/>
          <a:ln w="9525">
            <a:noFill/>
            <a:miter lim="800000"/>
            <a:headEnd/>
            <a:tailEnd/>
          </a:ln>
        </p:spPr>
        <p:txBody>
          <a:bodyPr>
            <a:spAutoFit/>
          </a:bodyPr>
          <a:lstStyle/>
          <a:p>
            <a:pPr>
              <a:lnSpc>
                <a:spcPct val="120000"/>
              </a:lnSpc>
              <a:spcBef>
                <a:spcPct val="40000"/>
              </a:spcBef>
            </a:pPr>
            <a:r>
              <a:rPr kumimoji="1" lang="zh-CN" altLang="en-US" sz="2000" b="1" dirty="0">
                <a:solidFill>
                  <a:srgbClr val="0000CC"/>
                </a:solidFill>
                <a:latin typeface="Arial" pitchFamily="34" charset="0"/>
                <a:ea typeface="幼圆" pitchFamily="49" charset="-122"/>
              </a:rPr>
              <a:t>在外加电场作用下：</a:t>
            </a:r>
          </a:p>
        </p:txBody>
      </p:sp>
      <p:sp>
        <p:nvSpPr>
          <p:cNvPr id="400388" name="Rectangle 4"/>
          <p:cNvSpPr>
            <a:spLocks noChangeArrowheads="1"/>
          </p:cNvSpPr>
          <p:nvPr/>
        </p:nvSpPr>
        <p:spPr bwMode="auto">
          <a:xfrm>
            <a:off x="576263" y="4004628"/>
            <a:ext cx="3744912" cy="461665"/>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无极分子发生</a:t>
            </a:r>
            <a:r>
              <a:rPr kumimoji="1" lang="zh-CN" altLang="en-US" sz="2000" b="1" dirty="0" smtClean="0">
                <a:solidFill>
                  <a:srgbClr val="FF3399"/>
                </a:solidFill>
                <a:latin typeface="Arial" pitchFamily="34" charset="0"/>
                <a:ea typeface="幼圆" pitchFamily="49" charset="-122"/>
              </a:rPr>
              <a:t>位移极化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89" name="Rectangle 5"/>
          <p:cNvSpPr>
            <a:spLocks noChangeArrowheads="1"/>
          </p:cNvSpPr>
          <p:nvPr/>
        </p:nvSpPr>
        <p:spPr bwMode="auto">
          <a:xfrm>
            <a:off x="576263" y="4509453"/>
            <a:ext cx="3673475" cy="424988"/>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有极分子发生</a:t>
            </a:r>
            <a:r>
              <a:rPr kumimoji="1" lang="zh-CN" altLang="en-US" sz="2000" b="1" dirty="0" smtClean="0">
                <a:solidFill>
                  <a:srgbClr val="FF3399"/>
                </a:solidFill>
                <a:latin typeface="Arial" pitchFamily="34" charset="0"/>
                <a:ea typeface="幼圆" pitchFamily="49" charset="-122"/>
              </a:rPr>
              <a:t>取向极化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90" name="Rectangle 6"/>
          <p:cNvSpPr>
            <a:spLocks noChangeArrowheads="1"/>
          </p:cNvSpPr>
          <p:nvPr/>
        </p:nvSpPr>
        <p:spPr bwMode="auto">
          <a:xfrm>
            <a:off x="576263" y="5003165"/>
            <a:ext cx="3673475" cy="830997"/>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电介质产生中产生束缚电荷，宏观上出现电偶极矩</a:t>
            </a:r>
          </a:p>
        </p:txBody>
      </p:sp>
      <p:sp>
        <p:nvSpPr>
          <p:cNvPr id="400391" name="Rectangle 7"/>
          <p:cNvSpPr>
            <a:spLocks noChangeArrowheads="1"/>
          </p:cNvSpPr>
          <p:nvPr/>
        </p:nvSpPr>
        <p:spPr bwMode="auto">
          <a:xfrm>
            <a:off x="506730" y="1989455"/>
            <a:ext cx="3729990" cy="769441"/>
          </a:xfrm>
          <a:prstGeom prst="rect">
            <a:avLst/>
          </a:prstGeom>
          <a:noFill/>
          <a:ln w="9525">
            <a:noFill/>
            <a:miter lim="800000"/>
            <a:headEnd/>
            <a:tailEnd/>
          </a:ln>
        </p:spPr>
        <p:txBody>
          <a:bodyPr wrap="square">
            <a:spAutoFit/>
          </a:bodyPr>
          <a:lstStyle/>
          <a:p>
            <a:pPr>
              <a:lnSpc>
                <a:spcPct val="110000"/>
              </a:lnSpc>
            </a:pPr>
            <a:r>
              <a:rPr kumimoji="1" lang="zh-CN" altLang="en-US" sz="2000" b="1" dirty="0" smtClean="0">
                <a:solidFill>
                  <a:srgbClr val="002060"/>
                </a:solidFill>
                <a:latin typeface="Arial" pitchFamily="34" charset="0"/>
                <a:ea typeface="幼圆" pitchFamily="49" charset="-122"/>
              </a:rPr>
              <a:t>热平衡</a:t>
            </a:r>
            <a:r>
              <a:rPr kumimoji="1" lang="zh-CN" altLang="en-US" sz="2000" b="1" dirty="0">
                <a:solidFill>
                  <a:srgbClr val="002060"/>
                </a:solidFill>
                <a:latin typeface="Arial" pitchFamily="34" charset="0"/>
                <a:ea typeface="幼圆" pitchFamily="49" charset="-122"/>
              </a:rPr>
              <a:t>状态下，分子无规则运动，介质在宏观上不显电特性。</a:t>
            </a:r>
            <a:r>
              <a:rPr kumimoji="1" lang="zh-CN" altLang="en-US" sz="2000" b="1" dirty="0">
                <a:solidFill>
                  <a:srgbClr val="002060"/>
                </a:solidFill>
                <a:latin typeface="幼圆" pitchFamily="49" charset="-122"/>
                <a:ea typeface="幼圆" pitchFamily="49" charset="-122"/>
              </a:rPr>
              <a:t>  </a:t>
            </a:r>
          </a:p>
        </p:txBody>
      </p:sp>
      <p:pic>
        <p:nvPicPr>
          <p:cNvPr id="109576" name="Picture 8"/>
          <p:cNvPicPr>
            <a:picLocks noChangeAspect="1" noChangeArrowheads="1"/>
          </p:cNvPicPr>
          <p:nvPr/>
        </p:nvPicPr>
        <p:blipFill>
          <a:blip r:embed="rId4"/>
          <a:srcRect/>
          <a:stretch>
            <a:fillRect/>
          </a:stretch>
        </p:blipFill>
        <p:spPr bwMode="auto">
          <a:xfrm>
            <a:off x="4445000" y="1070293"/>
            <a:ext cx="4419600" cy="2019300"/>
          </a:xfrm>
          <a:prstGeom prst="rect">
            <a:avLst/>
          </a:prstGeom>
          <a:noFill/>
          <a:ln w="9525">
            <a:noFill/>
            <a:miter lim="800000"/>
            <a:headEnd/>
            <a:tailEnd/>
          </a:ln>
        </p:spPr>
      </p:pic>
      <p:pic>
        <p:nvPicPr>
          <p:cNvPr id="109577" name="Picture 9"/>
          <p:cNvPicPr>
            <a:picLocks noChangeAspect="1" noChangeArrowheads="1"/>
          </p:cNvPicPr>
          <p:nvPr/>
        </p:nvPicPr>
        <p:blipFill>
          <a:blip r:embed="rId5"/>
          <a:srcRect/>
          <a:stretch>
            <a:fillRect/>
          </a:stretch>
        </p:blipFill>
        <p:spPr bwMode="auto">
          <a:xfrm>
            <a:off x="4467860" y="3693160"/>
            <a:ext cx="4448175" cy="2181225"/>
          </a:xfrm>
          <a:prstGeom prst="rect">
            <a:avLst/>
          </a:prstGeom>
          <a:noFill/>
          <a:ln w="9525">
            <a:solidFill>
              <a:schemeClr val="accent1"/>
            </a:solidFill>
            <a:miter lim="800000"/>
            <a:headEnd/>
            <a:tailEnd/>
          </a:ln>
        </p:spPr>
      </p:pic>
      <p:sp>
        <p:nvSpPr>
          <p:cNvPr id="109578" name="TextBox 9"/>
          <p:cNvSpPr txBox="1">
            <a:spLocks noChangeArrowheads="1"/>
          </p:cNvSpPr>
          <p:nvPr/>
        </p:nvSpPr>
        <p:spPr bwMode="auto">
          <a:xfrm>
            <a:off x="5862320" y="460375"/>
            <a:ext cx="1620838" cy="523875"/>
          </a:xfrm>
          <a:prstGeom prst="rect">
            <a:avLst/>
          </a:prstGeom>
          <a:noFill/>
          <a:ln w="9525">
            <a:noFill/>
            <a:miter lim="800000"/>
            <a:headEnd/>
            <a:tailEnd/>
          </a:ln>
        </p:spPr>
        <p:txBody>
          <a:bodyPr wrap="none">
            <a:spAutoFit/>
          </a:bodyPr>
          <a:lstStyle/>
          <a:p>
            <a:r>
              <a:rPr lang="zh-CN" altLang="en-US" sz="2800" dirty="0">
                <a:solidFill>
                  <a:srgbClr val="FF0000"/>
                </a:solidFill>
                <a:latin typeface="华文琥珀" pitchFamily="2" charset="-122"/>
                <a:ea typeface="华文琥珀" pitchFamily="2" charset="-122"/>
              </a:rPr>
              <a:t>动画演示</a:t>
            </a:r>
          </a:p>
        </p:txBody>
      </p:sp>
      <p:sp>
        <p:nvSpPr>
          <p:cNvPr id="11" name="矩形 10"/>
          <p:cNvSpPr/>
          <p:nvPr/>
        </p:nvSpPr>
        <p:spPr>
          <a:xfrm>
            <a:off x="502022" y="1502232"/>
            <a:ext cx="1991251" cy="430887"/>
          </a:xfrm>
          <a:prstGeom prst="rect">
            <a:avLst/>
          </a:prstGeom>
        </p:spPr>
        <p:txBody>
          <a:bodyPr wrap="none">
            <a:spAutoFit/>
          </a:bodyPr>
          <a:lstStyle/>
          <a:p>
            <a:pPr lvl="0">
              <a:lnSpc>
                <a:spcPct val="110000"/>
              </a:lnSpc>
            </a:pPr>
            <a:r>
              <a:rPr kumimoji="1" lang="zh-CN" altLang="en-US" sz="2000" b="1" dirty="0" smtClean="0">
                <a:solidFill>
                  <a:srgbClr val="0000CC"/>
                </a:solidFill>
                <a:latin typeface="Arial" pitchFamily="34" charset="0"/>
                <a:ea typeface="幼圆" pitchFamily="49" charset="-122"/>
              </a:rPr>
              <a:t>无外加电场时：</a:t>
            </a:r>
            <a:endParaRPr kumimoji="1" lang="zh-CN" altLang="en-US" sz="2000" b="1" dirty="0">
              <a:solidFill>
                <a:srgbClr val="0000CC"/>
              </a:solidFill>
              <a:latin typeface="Arial" pitchFamily="34" charset="0"/>
              <a:ea typeface="幼圆"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23850" y="549275"/>
            <a:ext cx="8229600" cy="576263"/>
          </a:xfrm>
        </p:spPr>
        <p:txBody>
          <a:bodyPr anchor="t"/>
          <a:lstStyle/>
          <a:p>
            <a:r>
              <a:rPr lang="zh-CN" altLang="en-US" sz="2800" b="1" dirty="0" smtClean="0">
                <a:solidFill>
                  <a:srgbClr val="002060"/>
                </a:solidFill>
                <a:latin typeface="黑体" pitchFamily="2" charset="-122"/>
                <a:cs typeface="Times New Roman" pitchFamily="18" charset="0"/>
              </a:rPr>
              <a:t>一些常见材料的电导率</a:t>
            </a:r>
          </a:p>
        </p:txBody>
      </p:sp>
      <p:pic>
        <p:nvPicPr>
          <p:cNvPr id="67588" name="Picture 76"/>
          <p:cNvPicPr>
            <a:picLocks noChangeAspect="1" noChangeArrowheads="1"/>
          </p:cNvPicPr>
          <p:nvPr/>
        </p:nvPicPr>
        <p:blipFill>
          <a:blip r:embed="rId3"/>
          <a:srcRect/>
          <a:stretch>
            <a:fillRect/>
          </a:stretch>
        </p:blipFill>
        <p:spPr bwMode="auto">
          <a:xfrm rot="-60000">
            <a:off x="1617663" y="1858963"/>
            <a:ext cx="4967287" cy="2151062"/>
          </a:xfrm>
          <a:prstGeom prst="rect">
            <a:avLst/>
          </a:prstGeom>
          <a:noFill/>
          <a:ln w="9525">
            <a:noFill/>
            <a:miter lim="800000"/>
            <a:headEnd/>
            <a:tailEnd/>
          </a:ln>
        </p:spPr>
      </p:pic>
      <p:sp>
        <p:nvSpPr>
          <p:cNvPr id="67589" name="Rectangle 77"/>
          <p:cNvSpPr>
            <a:spLocks noChangeArrowheads="1"/>
          </p:cNvSpPr>
          <p:nvPr/>
        </p:nvSpPr>
        <p:spPr bwMode="auto">
          <a:xfrm>
            <a:off x="3216275" y="1400175"/>
            <a:ext cx="1727200" cy="430213"/>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电导率</a:t>
            </a:r>
          </a:p>
        </p:txBody>
      </p:sp>
      <p:graphicFrame>
        <p:nvGraphicFramePr>
          <p:cNvPr id="67586" name="Object 3"/>
          <p:cNvGraphicFramePr>
            <a:graphicFrameLocks noChangeAspect="1"/>
          </p:cNvGraphicFramePr>
          <p:nvPr/>
        </p:nvGraphicFramePr>
        <p:xfrm>
          <a:off x="4283075" y="1425575"/>
          <a:ext cx="504825" cy="398463"/>
        </p:xfrm>
        <a:graphic>
          <a:graphicData uri="http://schemas.openxmlformats.org/presentationml/2006/ole">
            <p:oleObj spid="_x0000_s67586" name="Equation" r:id="rId4" imgW="241200" imgH="190440" progId="Equation.DSMT4">
              <p:embed/>
            </p:oleObj>
          </a:graphicData>
        </a:graphic>
      </p:graphicFrame>
      <p:sp>
        <p:nvSpPr>
          <p:cNvPr id="67590" name="Text Box 115"/>
          <p:cNvSpPr txBox="1">
            <a:spLocks noChangeArrowheads="1"/>
          </p:cNvSpPr>
          <p:nvPr/>
        </p:nvSpPr>
        <p:spPr bwMode="auto">
          <a:xfrm>
            <a:off x="2008188" y="2117725"/>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银</a:t>
            </a:r>
          </a:p>
        </p:txBody>
      </p:sp>
      <p:sp>
        <p:nvSpPr>
          <p:cNvPr id="67591" name="Text Box 116"/>
          <p:cNvSpPr txBox="1">
            <a:spLocks noChangeArrowheads="1"/>
          </p:cNvSpPr>
          <p:nvPr/>
        </p:nvSpPr>
        <p:spPr bwMode="auto">
          <a:xfrm>
            <a:off x="2051050" y="2362200"/>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铜</a:t>
            </a:r>
          </a:p>
        </p:txBody>
      </p:sp>
      <p:sp>
        <p:nvSpPr>
          <p:cNvPr id="67592" name="Text Box 117"/>
          <p:cNvSpPr txBox="1">
            <a:spLocks noChangeArrowheads="1"/>
          </p:cNvSpPr>
          <p:nvPr/>
        </p:nvSpPr>
        <p:spPr bwMode="auto">
          <a:xfrm>
            <a:off x="2266950" y="2506663"/>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金</a:t>
            </a:r>
          </a:p>
        </p:txBody>
      </p:sp>
      <p:sp>
        <p:nvSpPr>
          <p:cNvPr id="67593" name="Text Box 118"/>
          <p:cNvSpPr txBox="1">
            <a:spLocks noChangeArrowheads="1"/>
          </p:cNvSpPr>
          <p:nvPr/>
        </p:nvSpPr>
        <p:spPr bwMode="auto">
          <a:xfrm>
            <a:off x="2352675" y="2751138"/>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铝</a:t>
            </a:r>
          </a:p>
        </p:txBody>
      </p:sp>
      <p:sp>
        <p:nvSpPr>
          <p:cNvPr id="67594" name="Text Box 119"/>
          <p:cNvSpPr txBox="1">
            <a:spLocks noChangeArrowheads="1"/>
          </p:cNvSpPr>
          <p:nvPr/>
        </p:nvSpPr>
        <p:spPr bwMode="auto">
          <a:xfrm>
            <a:off x="4498975" y="2938463"/>
            <a:ext cx="646113"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67595" name="Text Box 120"/>
          <p:cNvSpPr txBox="1">
            <a:spLocks noChangeArrowheads="1"/>
          </p:cNvSpPr>
          <p:nvPr/>
        </p:nvSpPr>
        <p:spPr bwMode="auto">
          <a:xfrm>
            <a:off x="4598988" y="33178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67596" name="Text Box 121"/>
          <p:cNvSpPr txBox="1">
            <a:spLocks noChangeArrowheads="1"/>
          </p:cNvSpPr>
          <p:nvPr/>
        </p:nvSpPr>
        <p:spPr bwMode="auto">
          <a:xfrm>
            <a:off x="5006975" y="354965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石英</a:t>
            </a:r>
          </a:p>
        </p:txBody>
      </p:sp>
      <p:sp>
        <p:nvSpPr>
          <p:cNvPr id="67597" name="Text Box 122"/>
          <p:cNvSpPr txBox="1">
            <a:spLocks noChangeArrowheads="1"/>
          </p:cNvSpPr>
          <p:nvPr/>
        </p:nvSpPr>
        <p:spPr bwMode="auto">
          <a:xfrm>
            <a:off x="4614863" y="25304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67598" name="Text Box 123"/>
          <p:cNvSpPr txBox="1">
            <a:spLocks noChangeArrowheads="1"/>
          </p:cNvSpPr>
          <p:nvPr/>
        </p:nvSpPr>
        <p:spPr bwMode="auto">
          <a:xfrm>
            <a:off x="4902200" y="2286000"/>
            <a:ext cx="877888"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蒸馏水</a:t>
            </a:r>
          </a:p>
        </p:txBody>
      </p:sp>
      <p:sp>
        <p:nvSpPr>
          <p:cNvPr id="67599" name="Text Box 124"/>
          <p:cNvSpPr txBox="1">
            <a:spLocks noChangeArrowheads="1"/>
          </p:cNvSpPr>
          <p:nvPr/>
        </p:nvSpPr>
        <p:spPr bwMode="auto">
          <a:xfrm>
            <a:off x="2198688" y="351472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海水</a:t>
            </a:r>
          </a:p>
        </p:txBody>
      </p:sp>
      <p:sp>
        <p:nvSpPr>
          <p:cNvPr id="67600" name="TextBox 18"/>
          <p:cNvSpPr txBox="1">
            <a:spLocks noChangeArrowheads="1"/>
          </p:cNvSpPr>
          <p:nvPr/>
        </p:nvSpPr>
        <p:spPr bwMode="auto">
          <a:xfrm>
            <a:off x="973138" y="4502883"/>
            <a:ext cx="6893047" cy="585788"/>
          </a:xfrm>
          <a:prstGeom prst="rect">
            <a:avLst/>
          </a:prstGeom>
          <a:noFill/>
          <a:ln w="9525">
            <a:noFill/>
            <a:miter lim="800000"/>
            <a:headEnd/>
            <a:tailEnd/>
          </a:ln>
        </p:spPr>
        <p:txBody>
          <a:bodyPr wrap="square">
            <a:spAutoFit/>
          </a:bodyPr>
          <a:lstStyle/>
          <a:p>
            <a:r>
              <a:rPr lang="en-US" altLang="zh-CN" b="1" dirty="0">
                <a:solidFill>
                  <a:srgbClr val="0070C0"/>
                </a:solidFill>
              </a:rPr>
              <a:t>P62</a:t>
            </a:r>
            <a:r>
              <a:rPr lang="zh-CN" altLang="en-US" b="1" dirty="0">
                <a:solidFill>
                  <a:srgbClr val="0070C0"/>
                </a:solidFill>
              </a:rPr>
              <a:t>页 表</a:t>
            </a:r>
            <a:r>
              <a:rPr lang="en-US" altLang="zh-CN" b="1" dirty="0">
                <a:solidFill>
                  <a:srgbClr val="0070C0"/>
                </a:solidFill>
              </a:rPr>
              <a:t>2.4.3 --- &gt;</a:t>
            </a:r>
            <a:r>
              <a:rPr lang="zh-CN" altLang="en-US" b="1" dirty="0">
                <a:solidFill>
                  <a:srgbClr val="0070C0"/>
                </a:solidFill>
              </a:rPr>
              <a:t>部分材料的电导率</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15168" y="578583"/>
            <a:ext cx="8458200" cy="567848"/>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2060"/>
                </a:solidFill>
                <a:latin typeface="黑体" pitchFamily="2" charset="-122"/>
              </a:rPr>
              <a:t>  </a:t>
            </a:r>
            <a:r>
              <a:rPr kumimoji="1" lang="zh-CN" altLang="en-US" sz="2800" b="1" dirty="0" smtClean="0">
                <a:solidFill>
                  <a:srgbClr val="002060"/>
                </a:solidFill>
                <a:latin typeface="黑体" pitchFamily="2" charset="-122"/>
              </a:rPr>
              <a:t>焦耳定律</a:t>
            </a:r>
            <a:endParaRPr kumimoji="1" lang="zh-CN" altLang="en-US" sz="2800" b="1" dirty="0">
              <a:solidFill>
                <a:srgbClr val="002060"/>
              </a:solidFill>
              <a:latin typeface="幼圆" pitchFamily="49" charset="-122"/>
              <a:ea typeface="幼圆" pitchFamily="49" charset="-122"/>
            </a:endParaRPr>
          </a:p>
        </p:txBody>
      </p:sp>
      <p:sp>
        <p:nvSpPr>
          <p:cNvPr id="446467" name="Text Box 3"/>
          <p:cNvSpPr txBox="1">
            <a:spLocks noChangeArrowheads="1"/>
          </p:cNvSpPr>
          <p:nvPr/>
        </p:nvSpPr>
        <p:spPr bwMode="auto">
          <a:xfrm>
            <a:off x="825500" y="2624138"/>
            <a:ext cx="26670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故电功率为</a:t>
            </a:r>
            <a:endParaRPr kumimoji="1" lang="zh-CN" altLang="en-US" sz="2000" b="1" dirty="0">
              <a:solidFill>
                <a:srgbClr val="002060"/>
              </a:solidFill>
              <a:latin typeface="幼圆" pitchFamily="49" charset="-122"/>
              <a:ea typeface="幼圆" pitchFamily="49" charset="-122"/>
            </a:endParaRPr>
          </a:p>
        </p:txBody>
      </p:sp>
      <p:graphicFrame>
        <p:nvGraphicFramePr>
          <p:cNvPr id="446468" name="Object 2"/>
          <p:cNvGraphicFramePr>
            <a:graphicFrameLocks noChangeAspect="1"/>
          </p:cNvGraphicFramePr>
          <p:nvPr/>
        </p:nvGraphicFramePr>
        <p:xfrm>
          <a:off x="1130300" y="1997930"/>
          <a:ext cx="6516688" cy="508000"/>
        </p:xfrm>
        <a:graphic>
          <a:graphicData uri="http://schemas.openxmlformats.org/presentationml/2006/ole">
            <p:oleObj spid="_x0000_s68610" name="Equation" r:id="rId4" imgW="2946240" imgH="228600" progId="Equation.DSMT4">
              <p:embed/>
            </p:oleObj>
          </a:graphicData>
        </a:graphic>
      </p:graphicFrame>
      <p:graphicFrame>
        <p:nvGraphicFramePr>
          <p:cNvPr id="446469" name="Object 3"/>
          <p:cNvGraphicFramePr>
            <a:graphicFrameLocks noChangeAspect="1"/>
          </p:cNvGraphicFramePr>
          <p:nvPr/>
        </p:nvGraphicFramePr>
        <p:xfrm>
          <a:off x="2665413" y="2527300"/>
          <a:ext cx="2727325" cy="830263"/>
        </p:xfrm>
        <a:graphic>
          <a:graphicData uri="http://schemas.openxmlformats.org/presentationml/2006/ole">
            <p:oleObj spid="_x0000_s68611" name="Equation" r:id="rId5" imgW="1295280" imgH="393480" progId="Equation.DSMT4">
              <p:embed/>
            </p:oleObj>
          </a:graphicData>
        </a:graphic>
      </p:graphicFrame>
      <p:sp>
        <p:nvSpPr>
          <p:cNvPr id="446470" name="Text Box 6"/>
          <p:cNvSpPr txBox="1">
            <a:spLocks noChangeArrowheads="1"/>
          </p:cNvSpPr>
          <p:nvPr/>
        </p:nvSpPr>
        <p:spPr bwMode="auto">
          <a:xfrm>
            <a:off x="796925" y="3316288"/>
            <a:ext cx="57912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a:solidFill>
                  <a:srgbClr val="002060"/>
                </a:solidFill>
                <a:latin typeface="宋体" pitchFamily="2" charset="-122"/>
                <a:ea typeface="幼圆" pitchFamily="49" charset="-122"/>
              </a:rPr>
              <a:t>电功率密度（即单位体积中损耗的功率）为</a:t>
            </a:r>
          </a:p>
        </p:txBody>
      </p:sp>
      <p:graphicFrame>
        <p:nvGraphicFramePr>
          <p:cNvPr id="446471" name="Object 4"/>
          <p:cNvGraphicFramePr>
            <a:graphicFrameLocks noChangeAspect="1"/>
          </p:cNvGraphicFramePr>
          <p:nvPr/>
        </p:nvGraphicFramePr>
        <p:xfrm>
          <a:off x="2537558" y="3776663"/>
          <a:ext cx="1938338" cy="792162"/>
        </p:xfrm>
        <a:graphic>
          <a:graphicData uri="http://schemas.openxmlformats.org/presentationml/2006/ole">
            <p:oleObj spid="_x0000_s68612" name="Equation" r:id="rId6" imgW="965160" imgH="393480" progId="Equation.DSMT4">
              <p:embed/>
            </p:oleObj>
          </a:graphicData>
        </a:graphic>
      </p:graphicFrame>
      <p:sp>
        <p:nvSpPr>
          <p:cNvPr id="446472" name="Text Box 8"/>
          <p:cNvSpPr txBox="1">
            <a:spLocks noChangeArrowheads="1"/>
          </p:cNvSpPr>
          <p:nvPr/>
        </p:nvSpPr>
        <p:spPr bwMode="auto">
          <a:xfrm>
            <a:off x="809625" y="4576763"/>
            <a:ext cx="531495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幼圆" pitchFamily="49" charset="-122"/>
                <a:ea typeface="幼圆" pitchFamily="49" charset="-122"/>
              </a:rPr>
              <a:t>体积为</a:t>
            </a:r>
            <a:r>
              <a:rPr kumimoji="1" lang="en-US" altLang="zh-CN" sz="2000" b="1" i="1" dirty="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的导电介质内损耗的功率为</a:t>
            </a:r>
          </a:p>
        </p:txBody>
      </p:sp>
      <p:graphicFrame>
        <p:nvGraphicFramePr>
          <p:cNvPr id="446473" name="Object 5"/>
          <p:cNvGraphicFramePr>
            <a:graphicFrameLocks noChangeAspect="1"/>
          </p:cNvGraphicFramePr>
          <p:nvPr/>
        </p:nvGraphicFramePr>
        <p:xfrm>
          <a:off x="1755775" y="5051425"/>
          <a:ext cx="3427413" cy="633413"/>
        </p:xfrm>
        <a:graphic>
          <a:graphicData uri="http://schemas.openxmlformats.org/presentationml/2006/ole">
            <p:oleObj spid="_x0000_s68613" name="Equation" r:id="rId7" imgW="1650960" imgH="304560" progId="Equation.DSMT4">
              <p:embed/>
            </p:oleObj>
          </a:graphicData>
        </a:graphic>
      </p:graphicFrame>
      <p:sp>
        <p:nvSpPr>
          <p:cNvPr id="446475" name="Text Box 11"/>
          <p:cNvSpPr txBox="1">
            <a:spLocks noChangeArrowheads="1"/>
          </p:cNvSpPr>
          <p:nvPr/>
        </p:nvSpPr>
        <p:spPr bwMode="auto">
          <a:xfrm>
            <a:off x="4870329" y="3974979"/>
            <a:ext cx="2550379"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焦耳定律的微分形式</a:t>
            </a:r>
          </a:p>
        </p:txBody>
      </p:sp>
      <p:sp>
        <p:nvSpPr>
          <p:cNvPr id="446477" name="Text Box 13"/>
          <p:cNvSpPr txBox="1">
            <a:spLocks noChangeArrowheads="1"/>
          </p:cNvSpPr>
          <p:nvPr/>
        </p:nvSpPr>
        <p:spPr bwMode="auto">
          <a:xfrm>
            <a:off x="5270500" y="5140325"/>
            <a:ext cx="2572238"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焦耳定律的积分形式</a:t>
            </a:r>
          </a:p>
        </p:txBody>
      </p:sp>
      <p:sp>
        <p:nvSpPr>
          <p:cNvPr id="446478" name="Text Box 14"/>
          <p:cNvSpPr txBox="1">
            <a:spLocks noChangeArrowheads="1"/>
          </p:cNvSpPr>
          <p:nvPr/>
        </p:nvSpPr>
        <p:spPr bwMode="auto">
          <a:xfrm>
            <a:off x="1180246" y="5746750"/>
            <a:ext cx="6744554" cy="58695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spAutoFit/>
          </a:bodyPr>
          <a:lstStyle/>
          <a:p>
            <a:pPr>
              <a:defRPr/>
            </a:pPr>
            <a:r>
              <a:rPr lang="zh-CN" altLang="en-US" b="1" dirty="0">
                <a:solidFill>
                  <a:srgbClr val="0000CC"/>
                </a:solidFill>
                <a:latin typeface="楷体" pitchFamily="49" charset="-122"/>
                <a:ea typeface="楷体" pitchFamily="49" charset="-122"/>
              </a:rPr>
              <a:t>本节作业：习题 </a:t>
            </a:r>
            <a:r>
              <a:rPr lang="en-US" altLang="zh-CN" b="1" dirty="0">
                <a:solidFill>
                  <a:srgbClr val="0000CC"/>
                </a:solidFill>
                <a:latin typeface="楷体" pitchFamily="49" charset="-122"/>
                <a:ea typeface="楷体" pitchFamily="49" charset="-122"/>
              </a:rPr>
              <a:t>2.15,2.21,2.23 </a:t>
            </a:r>
          </a:p>
        </p:txBody>
      </p:sp>
      <p:sp>
        <p:nvSpPr>
          <p:cNvPr id="13" name="矩形 12"/>
          <p:cNvSpPr/>
          <p:nvPr/>
        </p:nvSpPr>
        <p:spPr>
          <a:xfrm>
            <a:off x="609355" y="1195895"/>
            <a:ext cx="8182952" cy="737959"/>
          </a:xfrm>
          <a:prstGeom prst="rect">
            <a:avLst/>
          </a:prstGeom>
        </p:spPr>
        <p:txBody>
          <a:bodyPr wrap="square">
            <a:spAutoFit/>
          </a:bodyPr>
          <a:lstStyle/>
          <a:p>
            <a:pPr lvl="0"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在导电介质中，电场力使电荷运动而做功。设：电荷量</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sym typeface="Symbol" pitchFamily="18" charset="2"/>
              </a:rPr>
              <a:t>V</a:t>
            </a:r>
            <a:r>
              <a:rPr kumimoji="1" lang="zh-CN" altLang="en-US" sz="2000" b="1" dirty="0" smtClean="0">
                <a:solidFill>
                  <a:srgbClr val="002060"/>
                </a:solidFill>
                <a:latin typeface="幼圆" pitchFamily="49" charset="-122"/>
                <a:ea typeface="幼圆" pitchFamily="49" charset="-122"/>
              </a:rPr>
              <a:t>，运动速度</a:t>
            </a:r>
            <a:r>
              <a:rPr kumimoji="1" lang="en-US" altLang="zh-CN" sz="2000" b="1" dirty="0" smtClean="0">
                <a:solidFill>
                  <a:srgbClr val="002060"/>
                </a:solidFill>
                <a:latin typeface="幼圆" pitchFamily="49" charset="-122"/>
                <a:ea typeface="幼圆" pitchFamily="49" charset="-122"/>
              </a:rPr>
              <a:t>v</a:t>
            </a:r>
            <a:r>
              <a:rPr kumimoji="1" lang="zh-CN" altLang="en-US" sz="2000" b="1" dirty="0" smtClean="0">
                <a:solidFill>
                  <a:srgbClr val="002060"/>
                </a:solidFill>
                <a:latin typeface="幼圆" pitchFamily="49" charset="-122"/>
                <a:ea typeface="幼圆" pitchFamily="49" charset="-122"/>
              </a:rPr>
              <a:t>，则电场力在时间</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rPr>
              <a:t>t</a:t>
            </a:r>
            <a:r>
              <a:rPr kumimoji="1" lang="zh-CN" altLang="en-US" sz="2000" b="1" dirty="0" smtClean="0">
                <a:solidFill>
                  <a:srgbClr val="002060"/>
                </a:solidFill>
                <a:latin typeface="幼圆" pitchFamily="49" charset="-122"/>
                <a:ea typeface="幼圆" pitchFamily="49" charset="-122"/>
              </a:rPr>
              <a:t>内所做的功为</a:t>
            </a: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64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4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64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6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0" grpId="0"/>
      <p:bldP spid="446472" grpId="0"/>
      <p:bldP spid="446475" grpId="0" animBg="1"/>
      <p:bldP spid="4464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733864" y="3669322"/>
            <a:ext cx="3427828" cy="1055078"/>
          </a:xfrm>
          <a:prstGeom prst="rect">
            <a:avLst/>
          </a:prstGeom>
          <a:noFill/>
          <a:ln w="9525">
            <a:noFill/>
            <a:miter lim="800000"/>
            <a:headEnd/>
            <a:tailEnd/>
          </a:ln>
        </p:spPr>
      </p:pic>
      <p:sp>
        <p:nvSpPr>
          <p:cNvPr id="447490" name="Rectangle 2"/>
          <p:cNvSpPr>
            <a:spLocks noGrp="1" noChangeArrowheads="1"/>
          </p:cNvSpPr>
          <p:nvPr>
            <p:ph type="ctrTitle"/>
          </p:nvPr>
        </p:nvSpPr>
        <p:spPr>
          <a:xfrm>
            <a:off x="342900" y="457200"/>
            <a:ext cx="7086600" cy="685800"/>
          </a:xfrm>
        </p:spPr>
        <p:txBody>
          <a:bodyPr/>
          <a:lstStyle/>
          <a:p>
            <a:pPr algn="l"/>
            <a:r>
              <a:rPr lang="en-US" altLang="zh-CN" sz="3200" b="1" dirty="0" smtClean="0">
                <a:solidFill>
                  <a:srgbClr val="002060"/>
                </a:solidFill>
              </a:rPr>
              <a:t>2.5  </a:t>
            </a:r>
            <a:r>
              <a:rPr lang="zh-CN" altLang="en-US" sz="3200" b="1" dirty="0" smtClean="0">
                <a:solidFill>
                  <a:srgbClr val="002060"/>
                </a:solidFill>
              </a:rPr>
              <a:t>电磁感应定律和位移电流</a:t>
            </a:r>
          </a:p>
        </p:txBody>
      </p:sp>
      <p:sp>
        <p:nvSpPr>
          <p:cNvPr id="447491" name="Text Box 3"/>
          <p:cNvSpPr txBox="1">
            <a:spLocks noChangeArrowheads="1"/>
          </p:cNvSpPr>
          <p:nvPr/>
        </p:nvSpPr>
        <p:spPr bwMode="auto">
          <a:xfrm>
            <a:off x="444500" y="1092200"/>
            <a:ext cx="33528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2.5.1  </a:t>
            </a:r>
            <a:r>
              <a:rPr lang="zh-CN" altLang="en-US" sz="2800" b="1" dirty="0">
                <a:solidFill>
                  <a:srgbClr val="000099"/>
                </a:solidFill>
              </a:rPr>
              <a:t>电磁感应定律</a:t>
            </a:r>
          </a:p>
        </p:txBody>
      </p:sp>
      <p:sp>
        <p:nvSpPr>
          <p:cNvPr id="447493" name="Text Box 5"/>
          <p:cNvSpPr txBox="1">
            <a:spLocks noChangeArrowheads="1"/>
          </p:cNvSpPr>
          <p:nvPr/>
        </p:nvSpPr>
        <p:spPr bwMode="auto">
          <a:xfrm>
            <a:off x="479425" y="1538288"/>
            <a:ext cx="8194675" cy="126669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当穿过导体回路所围面积的磁通量发生改变时，回路中将产生感应电动势，其大小等于回路磁通量的时间变化率。</a:t>
            </a:r>
          </a:p>
          <a:p>
            <a:pPr algn="just">
              <a:lnSpc>
                <a:spcPct val="13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数学表示：</a:t>
            </a:r>
          </a:p>
        </p:txBody>
      </p:sp>
      <p:graphicFrame>
        <p:nvGraphicFramePr>
          <p:cNvPr id="447494" name="Object 2"/>
          <p:cNvGraphicFramePr>
            <a:graphicFrameLocks noChangeAspect="1"/>
          </p:cNvGraphicFramePr>
          <p:nvPr/>
        </p:nvGraphicFramePr>
        <p:xfrm>
          <a:off x="1351453" y="2807720"/>
          <a:ext cx="1321410" cy="757073"/>
        </p:xfrm>
        <a:graphic>
          <a:graphicData uri="http://schemas.openxmlformats.org/presentationml/2006/ole">
            <p:oleObj spid="_x0000_s69634" name="Equation" r:id="rId4" imgW="685800" imgH="393480" progId="Equation.DSMT4">
              <p:embed/>
            </p:oleObj>
          </a:graphicData>
        </a:graphic>
      </p:graphicFrame>
      <p:sp>
        <p:nvSpPr>
          <p:cNvPr id="447495" name="Text Box 7"/>
          <p:cNvSpPr txBox="1">
            <a:spLocks noChangeArrowheads="1"/>
          </p:cNvSpPr>
          <p:nvPr/>
        </p:nvSpPr>
        <p:spPr bwMode="auto">
          <a:xfrm>
            <a:off x="558800" y="4803775"/>
            <a:ext cx="5659438" cy="791692"/>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000" b="1" dirty="0">
                <a:solidFill>
                  <a:srgbClr val="002060"/>
                </a:solidFill>
                <a:ea typeface="幼圆" pitchFamily="49" charset="-122"/>
              </a:rPr>
              <a:t>“</a:t>
            </a:r>
            <a:r>
              <a:rPr kumimoji="1" lang="en-US" altLang="zh-CN" sz="2000" b="1" dirty="0">
                <a:solidFill>
                  <a:srgbClr val="002060"/>
                </a:solidFill>
                <a:latin typeface="幼圆" pitchFamily="49" charset="-122"/>
                <a:ea typeface="幼圆" pitchFamily="49" charset="-122"/>
              </a:rPr>
              <a:t>-</a:t>
            </a:r>
            <a:r>
              <a:rPr kumimoji="1" lang="en-US" altLang="zh-CN"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号表示回路中产生的感应电动势的作用总是要阻碍回路磁通量的改变。</a:t>
            </a:r>
          </a:p>
        </p:txBody>
      </p:sp>
      <p:graphicFrame>
        <p:nvGraphicFramePr>
          <p:cNvPr id="447496" name="Object 3"/>
          <p:cNvGraphicFramePr>
            <a:graphicFrameLocks noChangeAspect="1"/>
          </p:cNvGraphicFramePr>
          <p:nvPr/>
        </p:nvGraphicFramePr>
        <p:xfrm>
          <a:off x="2953117" y="2929548"/>
          <a:ext cx="5513387" cy="622300"/>
        </p:xfrm>
        <a:graphic>
          <a:graphicData uri="http://schemas.openxmlformats.org/presentationml/2006/ole">
            <p:oleObj spid="_x0000_s69635" name="Equation" r:id="rId5" imgW="2692080" imgH="304560" progId="Equation.DSMT4">
              <p:embed/>
            </p:oleObj>
          </a:graphicData>
        </a:graphic>
      </p:graphicFrame>
      <p:pic>
        <p:nvPicPr>
          <p:cNvPr id="69644" name="Picture 12" descr="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684963" y="4338638"/>
            <a:ext cx="1905000" cy="2020887"/>
          </a:xfrm>
          <a:prstGeom prst="rect">
            <a:avLst/>
          </a:prstGeom>
          <a:solidFill>
            <a:schemeClr val="accent1"/>
          </a:solidFill>
          <a:ln w="9525">
            <a:noFill/>
            <a:miter lim="800000"/>
            <a:headEnd/>
            <a:tailEnd/>
          </a:ln>
        </p:spPr>
      </p:pic>
      <p:sp>
        <p:nvSpPr>
          <p:cNvPr id="69645" name="Text Box 15"/>
          <p:cNvSpPr txBox="1">
            <a:spLocks noChangeArrowheads="1"/>
          </p:cNvSpPr>
          <p:nvPr/>
        </p:nvSpPr>
        <p:spPr bwMode="auto">
          <a:xfrm>
            <a:off x="6753225" y="5532438"/>
            <a:ext cx="333375" cy="366712"/>
          </a:xfrm>
          <a:prstGeom prst="rect">
            <a:avLst/>
          </a:prstGeom>
          <a:noFill/>
          <a:ln w="9525">
            <a:noFill/>
            <a:miter lim="800000"/>
            <a:headEnd/>
            <a:tailEnd/>
          </a:ln>
        </p:spPr>
        <p:txBody>
          <a:bodyPr wrap="none" lIns="90000" tIns="46800" rIns="90000" bIns="46800">
            <a:spAutoFit/>
          </a:bodyPr>
          <a:lstStyle/>
          <a:p>
            <a:r>
              <a:rPr lang="en-US" altLang="zh-CN" sz="1800" i="1"/>
              <a:t>C</a:t>
            </a:r>
          </a:p>
        </p:txBody>
      </p:sp>
      <p:graphicFrame>
        <p:nvGraphicFramePr>
          <p:cNvPr id="69636" name="Object 4"/>
          <p:cNvGraphicFramePr>
            <a:graphicFrameLocks noChangeAspect="1"/>
          </p:cNvGraphicFramePr>
          <p:nvPr/>
        </p:nvGraphicFramePr>
        <p:xfrm>
          <a:off x="8118475" y="5557838"/>
          <a:ext cx="349250" cy="419100"/>
        </p:xfrm>
        <a:graphic>
          <a:graphicData uri="http://schemas.openxmlformats.org/presentationml/2006/ole">
            <p:oleObj spid="_x0000_s69636" name="Equation" r:id="rId7" imgW="190440" imgH="228600" progId="Equation.DSMT4">
              <p:embed/>
            </p:oleObj>
          </a:graphicData>
        </a:graphic>
      </p:graphicFrame>
      <p:graphicFrame>
        <p:nvGraphicFramePr>
          <p:cNvPr id="447507" name="Object 5"/>
          <p:cNvGraphicFramePr>
            <a:graphicFrameLocks noChangeAspect="1"/>
          </p:cNvGraphicFramePr>
          <p:nvPr/>
        </p:nvGraphicFramePr>
        <p:xfrm>
          <a:off x="4392857" y="5198697"/>
          <a:ext cx="360362" cy="528638"/>
        </p:xfrm>
        <a:graphic>
          <a:graphicData uri="http://schemas.openxmlformats.org/presentationml/2006/ole">
            <p:oleObj spid="_x0000_s69637" name="Equation" r:id="rId8" imgW="215640" imgH="241200" progId="Equation.DSMT4">
              <p:embed/>
            </p:oleObj>
          </a:graphicData>
        </a:graphic>
      </p:graphicFrame>
      <p:sp>
        <p:nvSpPr>
          <p:cNvPr id="447508" name="Text Box 20"/>
          <p:cNvSpPr txBox="1">
            <a:spLocks noChangeArrowheads="1"/>
          </p:cNvSpPr>
          <p:nvPr/>
        </p:nvSpPr>
        <p:spPr bwMode="auto">
          <a:xfrm>
            <a:off x="4733803" y="5203703"/>
            <a:ext cx="1721588" cy="460375"/>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200" b="1" dirty="0">
                <a:solidFill>
                  <a:srgbClr val="000099"/>
                </a:solidFill>
                <a:latin typeface="幼圆" pitchFamily="49" charset="-122"/>
                <a:ea typeface="幼圆" pitchFamily="49" charset="-122"/>
              </a:rPr>
              <a:t>为感应电场</a:t>
            </a:r>
            <a:r>
              <a:rPr kumimoji="1" lang="en-US" altLang="zh-CN" sz="2200" b="1" dirty="0">
                <a:solidFill>
                  <a:srgbClr val="000099"/>
                </a:solidFill>
                <a:latin typeface="幼圆" pitchFamily="49" charset="-122"/>
                <a:ea typeface="幼圆" pitchFamily="49" charset="-122"/>
              </a:rPr>
              <a:t>.</a:t>
            </a:r>
          </a:p>
        </p:txBody>
      </p:sp>
      <p:sp>
        <p:nvSpPr>
          <p:cNvPr id="69647" name="Rectangle 21"/>
          <p:cNvSpPr>
            <a:spLocks noChangeArrowheads="1"/>
          </p:cNvSpPr>
          <p:nvPr/>
        </p:nvSpPr>
        <p:spPr bwMode="auto">
          <a:xfrm>
            <a:off x="2387600" y="3800475"/>
            <a:ext cx="977900" cy="479425"/>
          </a:xfrm>
          <a:prstGeom prst="rect">
            <a:avLst/>
          </a:prstGeom>
          <a:noFill/>
          <a:ln w="9525">
            <a:noFill/>
            <a:miter lim="800000"/>
            <a:headEnd/>
            <a:tailEnd/>
          </a:ln>
        </p:spPr>
        <p:txBody>
          <a:bodyPr wrap="none" lIns="90000" tIns="46800" rIns="90000" bIns="46800" anchor="ctr"/>
          <a:lstStyle/>
          <a:p>
            <a:endParaRPr lang="zh-CN" altLang="en-US"/>
          </a:p>
        </p:txBody>
      </p:sp>
      <p:sp>
        <p:nvSpPr>
          <p:cNvPr id="69648" name="Text Box 22"/>
          <p:cNvSpPr txBox="1">
            <a:spLocks noChangeArrowheads="1"/>
          </p:cNvSpPr>
          <p:nvPr/>
        </p:nvSpPr>
        <p:spPr bwMode="auto">
          <a:xfrm>
            <a:off x="4148504" y="3930773"/>
            <a:ext cx="4040188" cy="401637"/>
          </a:xfrm>
          <a:prstGeom prst="rect">
            <a:avLst/>
          </a:prstGeom>
          <a:noFill/>
          <a:ln w="9525">
            <a:noFill/>
            <a:miter lim="800000"/>
            <a:headEnd/>
            <a:tailEnd/>
          </a:ln>
        </p:spPr>
        <p:txBody>
          <a:bodyPr lIns="90000" tIns="46800" rIns="90000" bIns="46800">
            <a:spAutoFit/>
          </a:bodyPr>
          <a:lstStyle/>
          <a:p>
            <a:r>
              <a:rPr lang="en-US" altLang="zh-CN" sz="2000" b="1" dirty="0" smtClean="0">
                <a:solidFill>
                  <a:srgbClr val="FF0000"/>
                </a:solidFill>
              </a:rPr>
              <a:t>  </a:t>
            </a:r>
            <a:r>
              <a:rPr lang="zh-CN" altLang="en-US" sz="2000" b="1" dirty="0" smtClean="0">
                <a:solidFill>
                  <a:srgbClr val="FF0000"/>
                </a:solidFill>
              </a:rPr>
              <a:t>电磁感应</a:t>
            </a:r>
            <a:r>
              <a:rPr lang="zh-CN" altLang="en-US" sz="2000" b="1" dirty="0">
                <a:solidFill>
                  <a:srgbClr val="FF0000"/>
                </a:solidFill>
              </a:rPr>
              <a:t>定律的积分</a:t>
            </a:r>
            <a:r>
              <a:rPr lang="zh-CN" altLang="en-US" sz="2000" b="1" dirty="0" smtClean="0">
                <a:solidFill>
                  <a:srgbClr val="FF0000"/>
                </a:solidFill>
              </a:rPr>
              <a:t>形式</a:t>
            </a:r>
            <a:r>
              <a:rPr lang="en-US" altLang="zh-CN" sz="2000" b="1" dirty="0" smtClean="0">
                <a:solidFill>
                  <a:srgbClr val="FF0000"/>
                </a:solidFill>
              </a:rPr>
              <a:t>(</a:t>
            </a:r>
            <a:r>
              <a:rPr lang="zh-CN" altLang="en-US" sz="2000" b="1" dirty="0" smtClean="0">
                <a:solidFill>
                  <a:srgbClr val="FF0000"/>
                </a:solidFill>
              </a:rPr>
              <a:t>普适</a:t>
            </a:r>
            <a:r>
              <a:rPr lang="en-US" altLang="zh-CN" sz="2000" b="1" dirty="0" smtClean="0">
                <a:solidFill>
                  <a:srgbClr val="FF0000"/>
                </a:solidFill>
              </a:rPr>
              <a:t>)</a:t>
            </a:r>
            <a:endParaRPr lang="en-US" altLang="zh-CN" sz="2000" b="1" dirty="0">
              <a:solidFill>
                <a:srgbClr val="FF0000"/>
              </a:solidFill>
            </a:endParaRPr>
          </a:p>
        </p:txBody>
      </p:sp>
      <p:sp>
        <p:nvSpPr>
          <p:cNvPr id="447514" name="Text Box 26"/>
          <p:cNvSpPr txBox="1">
            <a:spLocks noChangeArrowheads="1"/>
          </p:cNvSpPr>
          <p:nvPr/>
        </p:nvSpPr>
        <p:spPr bwMode="auto">
          <a:xfrm>
            <a:off x="626452" y="5738936"/>
            <a:ext cx="6070600" cy="38953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CC"/>
                </a:solidFill>
                <a:latin typeface="幼圆" pitchFamily="49" charset="-122"/>
                <a:ea typeface="幼圆" pitchFamily="49" charset="-122"/>
              </a:rPr>
              <a:t>物理意义：</a:t>
            </a:r>
            <a:r>
              <a:rPr kumimoji="1" lang="zh-CN" altLang="en-US" sz="2000" b="1" dirty="0">
                <a:solidFill>
                  <a:srgbClr val="FF3399"/>
                </a:solidFill>
                <a:latin typeface="幼圆" pitchFamily="49" charset="-122"/>
                <a:ea typeface="幼圆" pitchFamily="49" charset="-122"/>
              </a:rPr>
              <a:t>随时间变化的磁场将产生电场。             </a:t>
            </a:r>
          </a:p>
        </p:txBody>
      </p:sp>
      <p:graphicFrame>
        <p:nvGraphicFramePr>
          <p:cNvPr id="69638" name="Object 20"/>
          <p:cNvGraphicFramePr>
            <a:graphicFrameLocks noChangeAspect="1"/>
          </p:cNvGraphicFramePr>
          <p:nvPr/>
        </p:nvGraphicFramePr>
        <p:xfrm>
          <a:off x="982540" y="3744913"/>
          <a:ext cx="2876550" cy="803275"/>
        </p:xfrm>
        <a:graphic>
          <a:graphicData uri="http://schemas.openxmlformats.org/presentationml/2006/ole">
            <p:oleObj spid="_x0000_s69638" name="Equation" r:id="rId9" imgW="1409400" imgH="393480" progId="Equation.DSMT4">
              <p:embed/>
            </p:oleObj>
          </a:graphicData>
        </a:graphic>
      </p:graphicFrame>
      <p:sp>
        <p:nvSpPr>
          <p:cNvPr id="69650" name="矩形 20"/>
          <p:cNvSpPr>
            <a:spLocks noChangeArrowheads="1"/>
          </p:cNvSpPr>
          <p:nvPr/>
        </p:nvSpPr>
        <p:spPr bwMode="auto">
          <a:xfrm>
            <a:off x="6496050" y="2511425"/>
            <a:ext cx="2647950" cy="369332"/>
          </a:xfrm>
          <a:prstGeom prst="rect">
            <a:avLst/>
          </a:prstGeom>
          <a:noFill/>
          <a:ln w="9525">
            <a:noFill/>
            <a:miter lim="800000"/>
            <a:headEnd/>
            <a:tailEnd/>
          </a:ln>
        </p:spPr>
        <p:txBody>
          <a:bodyPr wrap="square">
            <a:spAutoFit/>
          </a:bodyPr>
          <a:lstStyle/>
          <a:p>
            <a:r>
              <a:rPr kumimoji="1" lang="zh-CN" altLang="en-US" sz="1800" b="1" dirty="0" smtClean="0">
                <a:solidFill>
                  <a:srgbClr val="005A58"/>
                </a:solidFill>
                <a:latin typeface="幼圆" pitchFamily="49" charset="-122"/>
                <a:ea typeface="幼圆" pitchFamily="49" charset="-122"/>
              </a:rPr>
              <a:t>库仑电场，为</a:t>
            </a:r>
            <a:r>
              <a:rPr kumimoji="1" lang="zh-CN" altLang="en-US" sz="1800" b="1" dirty="0">
                <a:solidFill>
                  <a:srgbClr val="005A58"/>
                </a:solidFill>
                <a:latin typeface="幼圆" pitchFamily="49" charset="-122"/>
                <a:ea typeface="幼圆" pitchFamily="49" charset="-122"/>
              </a:rPr>
              <a:t>保守场</a:t>
            </a:r>
            <a:endParaRPr lang="zh-CN" altLang="en-US" sz="1800" dirty="0">
              <a:solidFill>
                <a:srgbClr val="005A58"/>
              </a:solidFill>
            </a:endParaRPr>
          </a:p>
        </p:txBody>
      </p:sp>
      <p:cxnSp>
        <p:nvCxnSpPr>
          <p:cNvPr id="69651" name="直接箭头连接符 22"/>
          <p:cNvCxnSpPr>
            <a:cxnSpLocks noChangeShapeType="1"/>
          </p:cNvCxnSpPr>
          <p:nvPr/>
        </p:nvCxnSpPr>
        <p:spPr bwMode="auto">
          <a:xfrm flipV="1">
            <a:off x="6376988" y="2800350"/>
            <a:ext cx="185737" cy="150813"/>
          </a:xfrm>
          <a:prstGeom prst="straightConnector1">
            <a:avLst/>
          </a:prstGeom>
          <a:ln>
            <a:headEnd/>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96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74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75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7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7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p:bldP spid="447508" grpId="0"/>
      <p:bldP spid="69647" grpId="0"/>
      <p:bldP spid="69648" grpId="0"/>
      <p:bldP spid="4475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圆角矩形 7"/>
          <p:cNvPicPr>
            <a:picLocks noChangeArrowheads="1"/>
          </p:cNvPicPr>
          <p:nvPr/>
        </p:nvPicPr>
        <p:blipFill>
          <a:blip r:embed="rId3"/>
          <a:srcRect/>
          <a:stretch>
            <a:fillRect/>
          </a:stretch>
        </p:blipFill>
        <p:spPr bwMode="auto">
          <a:xfrm>
            <a:off x="1460694" y="4431323"/>
            <a:ext cx="5397305" cy="2063262"/>
          </a:xfrm>
          <a:prstGeom prst="rect">
            <a:avLst/>
          </a:prstGeom>
          <a:noFill/>
          <a:ln w="9525">
            <a:noFill/>
            <a:miter lim="800000"/>
            <a:headEnd/>
            <a:tailEnd/>
          </a:ln>
        </p:spPr>
      </p:pic>
      <p:pic>
        <p:nvPicPr>
          <p:cNvPr id="36" name="圆角矩形 7"/>
          <p:cNvPicPr>
            <a:picLocks noChangeArrowheads="1"/>
          </p:cNvPicPr>
          <p:nvPr/>
        </p:nvPicPr>
        <p:blipFill>
          <a:blip r:embed="rId3"/>
          <a:srcRect/>
          <a:stretch>
            <a:fillRect/>
          </a:stretch>
        </p:blipFill>
        <p:spPr bwMode="auto">
          <a:xfrm>
            <a:off x="4501014" y="1720060"/>
            <a:ext cx="2349306" cy="1031632"/>
          </a:xfrm>
          <a:prstGeom prst="rect">
            <a:avLst/>
          </a:prstGeom>
          <a:noFill/>
          <a:ln w="9525">
            <a:noFill/>
            <a:miter lim="800000"/>
            <a:headEnd/>
            <a:tailEnd/>
          </a:ln>
        </p:spPr>
      </p:pic>
      <p:graphicFrame>
        <p:nvGraphicFramePr>
          <p:cNvPr id="448529" name="Object 3"/>
          <p:cNvGraphicFramePr>
            <a:graphicFrameLocks noChangeAspect="1"/>
          </p:cNvGraphicFramePr>
          <p:nvPr/>
        </p:nvGraphicFramePr>
        <p:xfrm>
          <a:off x="2851529" y="867042"/>
          <a:ext cx="2861652" cy="880960"/>
        </p:xfrm>
        <a:graphic>
          <a:graphicData uri="http://schemas.openxmlformats.org/presentationml/2006/ole">
            <p:oleObj spid="_x0000_s70658" name="Equation" r:id="rId4" imgW="1320480" imgH="406080" progId="Equation.DSMT4">
              <p:embed/>
            </p:oleObj>
          </a:graphicData>
        </a:graphic>
      </p:graphicFrame>
      <p:graphicFrame>
        <p:nvGraphicFramePr>
          <p:cNvPr id="448530" name="Object 4"/>
          <p:cNvGraphicFramePr>
            <a:graphicFrameLocks noChangeAspect="1"/>
          </p:cNvGraphicFramePr>
          <p:nvPr/>
        </p:nvGraphicFramePr>
        <p:xfrm>
          <a:off x="534988" y="1799860"/>
          <a:ext cx="3486150" cy="825500"/>
        </p:xfrm>
        <a:graphic>
          <a:graphicData uri="http://schemas.openxmlformats.org/presentationml/2006/ole">
            <p:oleObj spid="_x0000_s70659" name="Equation" r:id="rId5" imgW="1714320" imgH="406080" progId="Equation.DSMT4">
              <p:embed/>
            </p:oleObj>
          </a:graphicData>
        </a:graphic>
      </p:graphicFrame>
      <p:graphicFrame>
        <p:nvGraphicFramePr>
          <p:cNvPr id="448531" name="Object 5"/>
          <p:cNvGraphicFramePr>
            <a:graphicFrameLocks noChangeAspect="1"/>
          </p:cNvGraphicFramePr>
          <p:nvPr/>
        </p:nvGraphicFramePr>
        <p:xfrm>
          <a:off x="4114613" y="2053776"/>
          <a:ext cx="419100" cy="334962"/>
        </p:xfrm>
        <a:graphic>
          <a:graphicData uri="http://schemas.openxmlformats.org/presentationml/2006/ole">
            <p:oleObj spid="_x0000_s70660" name="Equation" r:id="rId6" imgW="190440" imgH="152280" progId="Equation.DSMT4">
              <p:embed/>
            </p:oleObj>
          </a:graphicData>
        </a:graphic>
      </p:graphicFrame>
      <p:graphicFrame>
        <p:nvGraphicFramePr>
          <p:cNvPr id="448532" name="Object 6"/>
          <p:cNvGraphicFramePr>
            <a:graphicFrameLocks noChangeAspect="1"/>
          </p:cNvGraphicFramePr>
          <p:nvPr/>
        </p:nvGraphicFramePr>
        <p:xfrm>
          <a:off x="4821984" y="1780874"/>
          <a:ext cx="1743075" cy="885825"/>
        </p:xfrm>
        <a:graphic>
          <a:graphicData uri="http://schemas.openxmlformats.org/presentationml/2006/ole">
            <p:oleObj spid="_x0000_s70661" name="Equation" r:id="rId7" imgW="825480" imgH="419040" progId="Equation.DSMT4">
              <p:embed/>
            </p:oleObj>
          </a:graphicData>
        </a:graphic>
      </p:graphicFrame>
      <p:sp>
        <p:nvSpPr>
          <p:cNvPr id="70666" name="Text Box 24"/>
          <p:cNvSpPr txBox="1">
            <a:spLocks noChangeArrowheads="1"/>
          </p:cNvSpPr>
          <p:nvPr/>
        </p:nvSpPr>
        <p:spPr bwMode="auto">
          <a:xfrm>
            <a:off x="6977320" y="1874415"/>
            <a:ext cx="1844675" cy="709613"/>
          </a:xfrm>
          <a:prstGeom prst="rect">
            <a:avLst/>
          </a:prstGeom>
          <a:noFill/>
          <a:ln w="9525">
            <a:noFill/>
            <a:miter lim="800000"/>
            <a:headEnd/>
            <a:tailEnd/>
          </a:ln>
        </p:spPr>
        <p:txBody>
          <a:bodyPr lIns="90000" tIns="46800" rIns="90000" bIns="46800">
            <a:spAutoFit/>
          </a:bodyPr>
          <a:lstStyle/>
          <a:p>
            <a:r>
              <a:rPr lang="zh-CN" altLang="en-US" sz="2000" b="1" dirty="0" smtClean="0">
                <a:solidFill>
                  <a:srgbClr val="FF0000"/>
                </a:solidFill>
              </a:rPr>
              <a:t>电磁感应定律 的微分形式</a:t>
            </a:r>
            <a:endParaRPr lang="en-US" altLang="zh-CN" sz="2000" b="1" dirty="0">
              <a:solidFill>
                <a:srgbClr val="FF0000"/>
              </a:solidFill>
            </a:endParaRPr>
          </a:p>
        </p:txBody>
      </p:sp>
      <p:sp>
        <p:nvSpPr>
          <p:cNvPr id="70667" name="Text Box 26"/>
          <p:cNvSpPr txBox="1">
            <a:spLocks noChangeArrowheads="1"/>
          </p:cNvSpPr>
          <p:nvPr/>
        </p:nvSpPr>
        <p:spPr bwMode="auto">
          <a:xfrm>
            <a:off x="437077" y="2746237"/>
            <a:ext cx="8568669" cy="402291"/>
          </a:xfrm>
          <a:prstGeom prst="rect">
            <a:avLst/>
          </a:prstGeom>
          <a:noFill/>
          <a:ln w="9525">
            <a:noFill/>
            <a:miter lim="800000"/>
            <a:headEnd/>
            <a:tailEnd/>
          </a:ln>
        </p:spPr>
        <p:txBody>
          <a:bodyPr wrap="none" lIns="90000" tIns="46800" rIns="90000" bIns="46800">
            <a:spAutoFit/>
          </a:bodyPr>
          <a:lstStyle/>
          <a:p>
            <a:r>
              <a:rPr lang="zh-CN" altLang="en-US" sz="2000" b="1" dirty="0" smtClean="0">
                <a:solidFill>
                  <a:srgbClr val="002060"/>
                </a:solidFill>
                <a:ea typeface="幼圆" pitchFamily="49" charset="-122"/>
              </a:rPr>
              <a:t>（</a:t>
            </a:r>
            <a:r>
              <a:rPr lang="en-US" altLang="zh-CN" sz="2000" b="1" dirty="0" smtClean="0">
                <a:solidFill>
                  <a:srgbClr val="002060"/>
                </a:solidFill>
                <a:ea typeface="幼圆" pitchFamily="49" charset="-122"/>
              </a:rPr>
              <a:t>2</a:t>
            </a:r>
            <a:r>
              <a:rPr lang="zh-CN" altLang="en-US" sz="2000" b="1" dirty="0" smtClean="0">
                <a:solidFill>
                  <a:srgbClr val="002060"/>
                </a:solidFill>
                <a:ea typeface="幼圆" pitchFamily="49" charset="-122"/>
              </a:rPr>
              <a:t>）当</a:t>
            </a:r>
            <a:r>
              <a:rPr lang="zh-CN" altLang="en-US" sz="2000" b="1" dirty="0">
                <a:solidFill>
                  <a:srgbClr val="002060"/>
                </a:solidFill>
                <a:ea typeface="幼圆" pitchFamily="49" charset="-122"/>
              </a:rPr>
              <a:t>导体棒在</a:t>
            </a:r>
            <a:r>
              <a:rPr lang="zh-CN" altLang="en-US" sz="2000" b="1" dirty="0">
                <a:solidFill>
                  <a:srgbClr val="FF0000"/>
                </a:solidFill>
                <a:ea typeface="幼圆" pitchFamily="49" charset="-122"/>
              </a:rPr>
              <a:t>静态磁场</a:t>
            </a:r>
            <a:r>
              <a:rPr lang="zh-CN" altLang="en-US" sz="2000" b="1" dirty="0">
                <a:solidFill>
                  <a:srgbClr val="002060"/>
                </a:solidFill>
                <a:ea typeface="幼圆" pitchFamily="49" charset="-122"/>
              </a:rPr>
              <a:t>中运动</a:t>
            </a:r>
            <a:r>
              <a:rPr lang="zh-CN" altLang="en-US" sz="2000" b="1" dirty="0" smtClean="0">
                <a:solidFill>
                  <a:srgbClr val="002060"/>
                </a:solidFill>
                <a:ea typeface="幼圆" pitchFamily="49" charset="-122"/>
              </a:rPr>
              <a:t>时（</a:t>
            </a:r>
            <a:r>
              <a:rPr lang="zh-CN" altLang="en-US" sz="2000" b="1" dirty="0" smtClean="0">
                <a:solidFill>
                  <a:srgbClr val="FF0000"/>
                </a:solidFill>
                <a:ea typeface="幼圆" pitchFamily="49" charset="-122"/>
              </a:rPr>
              <a:t>动生电动势</a:t>
            </a:r>
            <a:r>
              <a:rPr lang="zh-CN" altLang="en-US" sz="2000" b="1" dirty="0" smtClean="0">
                <a:solidFill>
                  <a:srgbClr val="FF0000"/>
                </a:solidFill>
                <a:ea typeface="幼圆" pitchFamily="49" charset="-122"/>
              </a:rPr>
              <a:t>：由洛伦兹力所引起</a:t>
            </a:r>
            <a:r>
              <a:rPr lang="zh-CN" altLang="en-US" sz="2000" b="1" dirty="0" smtClean="0">
                <a:solidFill>
                  <a:srgbClr val="002060"/>
                </a:solidFill>
                <a:ea typeface="幼圆" pitchFamily="49" charset="-122"/>
              </a:rPr>
              <a:t>）：</a:t>
            </a:r>
            <a:endParaRPr lang="zh-CN" altLang="en-US" sz="2000" b="1" dirty="0">
              <a:solidFill>
                <a:srgbClr val="002060"/>
              </a:solidFill>
              <a:ea typeface="幼圆" pitchFamily="49" charset="-122"/>
            </a:endParaRPr>
          </a:p>
        </p:txBody>
      </p:sp>
      <p:graphicFrame>
        <p:nvGraphicFramePr>
          <p:cNvPr id="448539" name="Object 7"/>
          <p:cNvGraphicFramePr>
            <a:graphicFrameLocks noChangeAspect="1"/>
          </p:cNvGraphicFramePr>
          <p:nvPr/>
        </p:nvGraphicFramePr>
        <p:xfrm>
          <a:off x="2435714" y="3327103"/>
          <a:ext cx="3267075" cy="671513"/>
        </p:xfrm>
        <a:graphic>
          <a:graphicData uri="http://schemas.openxmlformats.org/presentationml/2006/ole">
            <p:oleObj spid="_x0000_s70662" name="Equation" r:id="rId8" imgW="1485720" imgH="304560" progId="Equation.DSMT4">
              <p:embed/>
            </p:oleObj>
          </a:graphicData>
        </a:graphic>
      </p:graphicFrame>
      <p:sp>
        <p:nvSpPr>
          <p:cNvPr id="70668" name="Text Box 28"/>
          <p:cNvSpPr txBox="1">
            <a:spLocks noChangeArrowheads="1"/>
          </p:cNvSpPr>
          <p:nvPr/>
        </p:nvSpPr>
        <p:spPr bwMode="auto">
          <a:xfrm>
            <a:off x="437906" y="4093308"/>
            <a:ext cx="4697418" cy="402291"/>
          </a:xfrm>
          <a:prstGeom prst="rect">
            <a:avLst/>
          </a:prstGeom>
          <a:noFill/>
          <a:ln w="9525">
            <a:noFill/>
            <a:miter lim="800000"/>
            <a:headEnd/>
            <a:tailEnd/>
          </a:ln>
        </p:spPr>
        <p:txBody>
          <a:bodyPr wrap="none" lIns="90000" tIns="46800" rIns="90000" bIns="46800">
            <a:spAutoFit/>
          </a:bodyPr>
          <a:lstStyle/>
          <a:p>
            <a:r>
              <a:rPr lang="zh-CN" altLang="en-US" sz="2000" b="1" dirty="0" smtClean="0">
                <a:solidFill>
                  <a:srgbClr val="002060"/>
                </a:solidFill>
                <a:ea typeface="幼圆" pitchFamily="49" charset="-122"/>
              </a:rPr>
              <a:t>（</a:t>
            </a:r>
            <a:r>
              <a:rPr lang="en-US" altLang="zh-CN" sz="2000" b="1" dirty="0" smtClean="0">
                <a:solidFill>
                  <a:srgbClr val="002060"/>
                </a:solidFill>
                <a:ea typeface="幼圆" pitchFamily="49" charset="-122"/>
              </a:rPr>
              <a:t>3</a:t>
            </a:r>
            <a:r>
              <a:rPr lang="zh-CN" altLang="en-US" sz="2000" b="1" dirty="0" smtClean="0">
                <a:solidFill>
                  <a:srgbClr val="002060"/>
                </a:solidFill>
                <a:ea typeface="幼圆" pitchFamily="49" charset="-122"/>
              </a:rPr>
              <a:t>）当</a:t>
            </a:r>
            <a:r>
              <a:rPr lang="zh-CN" altLang="en-US" sz="2000" b="1" dirty="0">
                <a:solidFill>
                  <a:srgbClr val="002060"/>
                </a:solidFill>
                <a:ea typeface="幼圆" pitchFamily="49" charset="-122"/>
              </a:rPr>
              <a:t>导体回路在</a:t>
            </a:r>
            <a:r>
              <a:rPr lang="zh-CN" altLang="en-US" sz="2000" b="1" dirty="0">
                <a:solidFill>
                  <a:srgbClr val="FF0000"/>
                </a:solidFill>
                <a:ea typeface="幼圆" pitchFamily="49" charset="-122"/>
              </a:rPr>
              <a:t>时变磁场</a:t>
            </a:r>
            <a:r>
              <a:rPr lang="zh-CN" altLang="en-US" sz="2000" b="1" dirty="0">
                <a:solidFill>
                  <a:srgbClr val="002060"/>
                </a:solidFill>
                <a:ea typeface="幼圆" pitchFamily="49" charset="-122"/>
              </a:rPr>
              <a:t>中运动时：</a:t>
            </a:r>
          </a:p>
        </p:txBody>
      </p:sp>
      <p:graphicFrame>
        <p:nvGraphicFramePr>
          <p:cNvPr id="448541" name="Object 8"/>
          <p:cNvGraphicFramePr>
            <a:graphicFrameLocks noChangeAspect="1"/>
          </p:cNvGraphicFramePr>
          <p:nvPr/>
        </p:nvGraphicFramePr>
        <p:xfrm>
          <a:off x="1806942" y="4550996"/>
          <a:ext cx="4830762" cy="922338"/>
        </p:xfrm>
        <a:graphic>
          <a:graphicData uri="http://schemas.openxmlformats.org/presentationml/2006/ole">
            <p:oleObj spid="_x0000_s70663" name="Equation" r:id="rId9" imgW="2197080" imgH="419040" progId="Equation.DSMT4">
              <p:embed/>
            </p:oleObj>
          </a:graphicData>
        </a:graphic>
      </p:graphicFrame>
      <p:graphicFrame>
        <p:nvGraphicFramePr>
          <p:cNvPr id="448542" name="Object 9"/>
          <p:cNvGraphicFramePr>
            <a:graphicFrameLocks noChangeAspect="1"/>
          </p:cNvGraphicFramePr>
          <p:nvPr/>
        </p:nvGraphicFramePr>
        <p:xfrm>
          <a:off x="2309446" y="5445981"/>
          <a:ext cx="3379788" cy="885825"/>
        </p:xfrm>
        <a:graphic>
          <a:graphicData uri="http://schemas.openxmlformats.org/presentationml/2006/ole">
            <p:oleObj spid="_x0000_s70664" name="Equation" r:id="rId10" imgW="1600200" imgH="419040" progId="Equation.DSMT4">
              <p:embed/>
            </p:oleObj>
          </a:graphicData>
        </a:graphic>
      </p:graphicFrame>
      <p:sp>
        <p:nvSpPr>
          <p:cNvPr id="70669" name="Text Box 24"/>
          <p:cNvSpPr txBox="1">
            <a:spLocks noChangeArrowheads="1"/>
          </p:cNvSpPr>
          <p:nvPr/>
        </p:nvSpPr>
        <p:spPr bwMode="auto">
          <a:xfrm>
            <a:off x="6844690" y="5075604"/>
            <a:ext cx="2067298" cy="709613"/>
          </a:xfrm>
          <a:prstGeom prst="rect">
            <a:avLst/>
          </a:prstGeom>
          <a:noFill/>
          <a:ln w="9525">
            <a:noFill/>
            <a:miter lim="800000"/>
            <a:headEnd/>
            <a:tailEnd/>
          </a:ln>
        </p:spPr>
        <p:txBody>
          <a:bodyPr wrap="square" lIns="90000" tIns="46800" rIns="90000" bIns="46800">
            <a:spAutoFit/>
          </a:bodyPr>
          <a:lstStyle/>
          <a:p>
            <a:pPr algn="ctr"/>
            <a:r>
              <a:rPr lang="zh-CN" altLang="en-US" sz="2000" b="1" dirty="0" smtClean="0">
                <a:solidFill>
                  <a:srgbClr val="FF0000"/>
                </a:solidFill>
              </a:rPr>
              <a:t>电磁感应</a:t>
            </a:r>
            <a:r>
              <a:rPr lang="zh-CN" altLang="en-US" sz="2000" b="1" dirty="0">
                <a:solidFill>
                  <a:srgbClr val="FF0000"/>
                </a:solidFill>
              </a:rPr>
              <a:t>定律的</a:t>
            </a:r>
            <a:r>
              <a:rPr lang="zh-CN" altLang="en-US" sz="2000" b="1" dirty="0" smtClean="0">
                <a:solidFill>
                  <a:srgbClr val="FF0000"/>
                </a:solidFill>
              </a:rPr>
              <a:t>一般形式</a:t>
            </a:r>
            <a:endParaRPr lang="en-US" altLang="zh-CN" sz="2000" b="1" dirty="0">
              <a:solidFill>
                <a:srgbClr val="FF0000"/>
              </a:solidFill>
            </a:endParaRPr>
          </a:p>
        </p:txBody>
      </p:sp>
      <p:sp>
        <p:nvSpPr>
          <p:cNvPr id="2" name="Text Box 24"/>
          <p:cNvSpPr txBox="1">
            <a:spLocks noChangeArrowheads="1"/>
          </p:cNvSpPr>
          <p:nvPr/>
        </p:nvSpPr>
        <p:spPr bwMode="auto">
          <a:xfrm>
            <a:off x="441543" y="503674"/>
            <a:ext cx="8450208" cy="402291"/>
          </a:xfrm>
          <a:prstGeom prst="rect">
            <a:avLst/>
          </a:prstGeom>
          <a:noFill/>
          <a:ln w="9525">
            <a:noFill/>
            <a:miter lim="800000"/>
            <a:headEnd/>
            <a:tailEnd/>
          </a:ln>
        </p:spPr>
        <p:txBody>
          <a:bodyPr wrap="square" lIns="90000" tIns="46800" rIns="90000" bIns="46800">
            <a:spAutoFit/>
          </a:bodyPr>
          <a:lstStyle/>
          <a:p>
            <a:r>
              <a:rPr lang="zh-CN" altLang="en-US" sz="2000" b="1" dirty="0" smtClean="0">
                <a:solidFill>
                  <a:srgbClr val="002060"/>
                </a:solidFill>
                <a:ea typeface="幼圆" pitchFamily="49" charset="-122"/>
              </a:rPr>
              <a:t>（</a:t>
            </a:r>
            <a:r>
              <a:rPr lang="en-US" altLang="zh-CN" sz="2000" b="1" dirty="0" smtClean="0">
                <a:solidFill>
                  <a:srgbClr val="002060"/>
                </a:solidFill>
                <a:ea typeface="幼圆" pitchFamily="49" charset="-122"/>
              </a:rPr>
              <a:t>1</a:t>
            </a:r>
            <a:r>
              <a:rPr lang="zh-CN" altLang="en-US" sz="2000" b="1" dirty="0" smtClean="0">
                <a:solidFill>
                  <a:srgbClr val="002060"/>
                </a:solidFill>
                <a:ea typeface="幼圆" pitchFamily="49" charset="-122"/>
              </a:rPr>
              <a:t>）对于</a:t>
            </a:r>
            <a:r>
              <a:rPr lang="zh-CN" altLang="en-US" sz="2000" b="1" dirty="0">
                <a:solidFill>
                  <a:srgbClr val="002060"/>
                </a:solidFill>
                <a:ea typeface="幼圆" pitchFamily="49" charset="-122"/>
              </a:rPr>
              <a:t>静止</a:t>
            </a:r>
            <a:r>
              <a:rPr lang="zh-CN" altLang="en-US" sz="2000" b="1" dirty="0" smtClean="0">
                <a:solidFill>
                  <a:srgbClr val="002060"/>
                </a:solidFill>
                <a:ea typeface="幼圆" pitchFamily="49" charset="-122"/>
              </a:rPr>
              <a:t>回路（</a:t>
            </a:r>
            <a:r>
              <a:rPr lang="zh-CN" altLang="en-US" sz="2000" b="1" dirty="0" smtClean="0">
                <a:solidFill>
                  <a:srgbClr val="FF0000"/>
                </a:solidFill>
                <a:ea typeface="幼圆" pitchFamily="49" charset="-122"/>
              </a:rPr>
              <a:t>感生电动势：由变化的磁场所激发</a:t>
            </a:r>
            <a:r>
              <a:rPr lang="zh-CN" altLang="en-US" sz="2000" b="1" dirty="0" smtClean="0">
                <a:solidFill>
                  <a:srgbClr val="002060"/>
                </a:solidFill>
                <a:ea typeface="幼圆" pitchFamily="49" charset="-122"/>
              </a:rPr>
              <a:t>）</a:t>
            </a:r>
            <a:r>
              <a:rPr lang="en-US" altLang="zh-CN" sz="2000" b="1" dirty="0" smtClean="0">
                <a:solidFill>
                  <a:srgbClr val="002060"/>
                </a:solidFill>
                <a:ea typeface="幼圆" pitchFamily="49" charset="-122"/>
              </a:rPr>
              <a:t>:</a:t>
            </a:r>
            <a:endParaRPr lang="en-US" altLang="zh-CN" sz="2000" b="1" dirty="0">
              <a:solidFill>
                <a:srgbClr val="002060"/>
              </a:solidFill>
              <a:ea typeface="幼圆" pitchFamily="49" charset="-122"/>
            </a:endParaRPr>
          </a:p>
        </p:txBody>
      </p:sp>
      <p:grpSp>
        <p:nvGrpSpPr>
          <p:cNvPr id="35" name="组合 34"/>
          <p:cNvGrpSpPr/>
          <p:nvPr/>
        </p:nvGrpSpPr>
        <p:grpSpPr>
          <a:xfrm>
            <a:off x="6396026" y="3089432"/>
            <a:ext cx="2647950" cy="1712913"/>
            <a:chOff x="5970344" y="2900240"/>
            <a:chExt cx="2647950" cy="1712913"/>
          </a:xfrm>
        </p:grpSpPr>
        <p:sp>
          <p:nvSpPr>
            <p:cNvPr id="23" name="矩形 22"/>
            <p:cNvSpPr/>
            <p:nvPr/>
          </p:nvSpPr>
          <p:spPr bwMode="auto">
            <a:xfrm>
              <a:off x="6176719" y="3522540"/>
              <a:ext cx="2095500" cy="115888"/>
            </a:xfrm>
            <a:prstGeom prst="rect">
              <a:avLst/>
            </a:prstGeom>
            <a:solidFill>
              <a:schemeClr val="accent1">
                <a:lumMod val="60000"/>
                <a:lumOff val="40000"/>
              </a:schemeClr>
            </a:solidFill>
            <a:ln w="9525" cap="flat" cmpd="sng" algn="ctr">
              <a:solidFill>
                <a:srgbClr val="FFC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cxnSp>
          <p:nvCxnSpPr>
            <p:cNvPr id="70672" name="直接箭头连接符 24"/>
            <p:cNvCxnSpPr>
              <a:cxnSpLocks noChangeShapeType="1"/>
            </p:cNvCxnSpPr>
            <p:nvPr/>
          </p:nvCxnSpPr>
          <p:spPr bwMode="auto">
            <a:xfrm rot="16200000" flipV="1">
              <a:off x="6905381" y="3244728"/>
              <a:ext cx="498475" cy="12700"/>
            </a:xfrm>
            <a:prstGeom prst="straightConnector1">
              <a:avLst/>
            </a:prstGeom>
            <a:noFill/>
            <a:ln w="19050" algn="ctr">
              <a:solidFill>
                <a:srgbClr val="FF0000"/>
              </a:solidFill>
              <a:round/>
              <a:headEnd/>
              <a:tailEnd type="arrow" w="med" len="med"/>
            </a:ln>
          </p:spPr>
        </p:cxnSp>
        <p:sp>
          <p:nvSpPr>
            <p:cNvPr id="70673" name="矩形 25"/>
            <p:cNvSpPr>
              <a:spLocks noChangeArrowheads="1"/>
            </p:cNvSpPr>
            <p:nvPr/>
          </p:nvSpPr>
          <p:spPr bwMode="auto">
            <a:xfrm>
              <a:off x="5970344" y="367335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4" name="矩形 26"/>
            <p:cNvSpPr>
              <a:spLocks noChangeArrowheads="1"/>
            </p:cNvSpPr>
            <p:nvPr/>
          </p:nvSpPr>
          <p:spPr bwMode="auto">
            <a:xfrm>
              <a:off x="5970344" y="308280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5" name="矩形 28"/>
            <p:cNvSpPr>
              <a:spLocks noChangeArrowheads="1"/>
            </p:cNvSpPr>
            <p:nvPr/>
          </p:nvSpPr>
          <p:spPr bwMode="auto">
            <a:xfrm>
              <a:off x="7870581" y="370986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6" name="矩形 29"/>
            <p:cNvSpPr>
              <a:spLocks noChangeArrowheads="1"/>
            </p:cNvSpPr>
            <p:nvPr/>
          </p:nvSpPr>
          <p:spPr bwMode="auto">
            <a:xfrm>
              <a:off x="7870581" y="311931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7" name="矩形 31"/>
            <p:cNvSpPr>
              <a:spLocks noChangeArrowheads="1"/>
            </p:cNvSpPr>
            <p:nvPr/>
          </p:nvSpPr>
          <p:spPr bwMode="auto">
            <a:xfrm>
              <a:off x="7211769" y="2900240"/>
              <a:ext cx="320675" cy="461963"/>
            </a:xfrm>
            <a:prstGeom prst="rect">
              <a:avLst/>
            </a:prstGeom>
            <a:noFill/>
            <a:ln w="9525">
              <a:noFill/>
              <a:miter lim="800000"/>
              <a:headEnd/>
              <a:tailEnd/>
            </a:ln>
          </p:spPr>
          <p:txBody>
            <a:bodyPr wrap="none">
              <a:spAutoFit/>
            </a:bodyPr>
            <a:lstStyle/>
            <a:p>
              <a:r>
                <a:rPr lang="en-US" altLang="zh-CN" sz="2400" b="1" i="1"/>
                <a:t>v</a:t>
              </a:r>
              <a:endParaRPr lang="zh-CN" altLang="en-US" sz="2400" b="1" i="1"/>
            </a:p>
          </p:txBody>
        </p:sp>
        <p:sp>
          <p:nvSpPr>
            <p:cNvPr id="70678" name="矩形 32"/>
            <p:cNvSpPr>
              <a:spLocks noChangeArrowheads="1"/>
            </p:cNvSpPr>
            <p:nvPr/>
          </p:nvSpPr>
          <p:spPr bwMode="auto">
            <a:xfrm>
              <a:off x="6597406" y="3674940"/>
              <a:ext cx="1316038" cy="461963"/>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m</a:t>
              </a:r>
              <a:endParaRPr lang="zh-CN" altLang="en-US" sz="2400" b="1" i="1" baseline="-25000">
                <a:solidFill>
                  <a:srgbClr val="0000CC"/>
                </a:solidFill>
              </a:endParaRPr>
            </a:p>
          </p:txBody>
        </p:sp>
        <p:cxnSp>
          <p:nvCxnSpPr>
            <p:cNvPr id="70679" name="直接箭头连接符 33"/>
            <p:cNvCxnSpPr>
              <a:cxnSpLocks noChangeShapeType="1"/>
            </p:cNvCxnSpPr>
            <p:nvPr/>
          </p:nvCxnSpPr>
          <p:spPr bwMode="auto">
            <a:xfrm rot="10800000">
              <a:off x="6419606" y="3592390"/>
              <a:ext cx="693738" cy="0"/>
            </a:xfrm>
            <a:prstGeom prst="straightConnector1">
              <a:avLst/>
            </a:prstGeom>
            <a:noFill/>
            <a:ln w="19050" algn="ctr">
              <a:solidFill>
                <a:srgbClr val="0000CC"/>
              </a:solidFill>
              <a:round/>
              <a:headEnd/>
              <a:tailEnd type="arrow" w="med" len="med"/>
            </a:ln>
          </p:spPr>
        </p:cxnSp>
        <p:sp>
          <p:nvSpPr>
            <p:cNvPr id="70680" name="矩形 38"/>
            <p:cNvSpPr>
              <a:spLocks noChangeArrowheads="1"/>
            </p:cNvSpPr>
            <p:nvPr/>
          </p:nvSpPr>
          <p:spPr bwMode="auto">
            <a:xfrm>
              <a:off x="7303844" y="3698753"/>
              <a:ext cx="1314450" cy="461962"/>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C</a:t>
              </a:r>
              <a:endParaRPr lang="zh-CN" altLang="en-US" sz="2400" b="1" i="1" baseline="-25000">
                <a:solidFill>
                  <a:srgbClr val="0000CC"/>
                </a:solidFill>
              </a:endParaRPr>
            </a:p>
          </p:txBody>
        </p:sp>
        <p:cxnSp>
          <p:nvCxnSpPr>
            <p:cNvPr id="70681" name="直接箭头连接符 39"/>
            <p:cNvCxnSpPr>
              <a:cxnSpLocks noChangeShapeType="1"/>
            </p:cNvCxnSpPr>
            <p:nvPr/>
          </p:nvCxnSpPr>
          <p:spPr bwMode="auto">
            <a:xfrm flipV="1">
              <a:off x="7172081" y="3592390"/>
              <a:ext cx="774700" cy="0"/>
            </a:xfrm>
            <a:prstGeom prst="straightConnector1">
              <a:avLst/>
            </a:prstGeom>
            <a:noFill/>
            <a:ln w="19050" algn="ctr">
              <a:solidFill>
                <a:srgbClr val="0000CC"/>
              </a:solidFill>
              <a:round/>
              <a:headEnd/>
              <a:tailEnd type="arrow" w="med" len="med"/>
            </a:ln>
          </p:spPr>
        </p:cxnSp>
        <p:sp>
          <p:nvSpPr>
            <p:cNvPr id="70682" name="矩形 26"/>
            <p:cNvSpPr>
              <a:spLocks noChangeArrowheads="1"/>
            </p:cNvSpPr>
            <p:nvPr/>
          </p:nvSpPr>
          <p:spPr bwMode="auto">
            <a:xfrm>
              <a:off x="6618044" y="2990728"/>
              <a:ext cx="381000"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3" name="矩形 26"/>
            <p:cNvSpPr>
              <a:spLocks noChangeArrowheads="1"/>
            </p:cNvSpPr>
            <p:nvPr/>
          </p:nvSpPr>
          <p:spPr bwMode="auto">
            <a:xfrm>
              <a:off x="7464181" y="2933578"/>
              <a:ext cx="379413"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4" name="矩形 27"/>
            <p:cNvSpPr>
              <a:spLocks noChangeArrowheads="1"/>
            </p:cNvSpPr>
            <p:nvPr/>
          </p:nvSpPr>
          <p:spPr bwMode="auto">
            <a:xfrm>
              <a:off x="6676781" y="409086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5" name="矩形 28"/>
            <p:cNvSpPr>
              <a:spLocks noChangeArrowheads="1"/>
            </p:cNvSpPr>
            <p:nvPr/>
          </p:nvSpPr>
          <p:spPr bwMode="auto">
            <a:xfrm>
              <a:off x="7070481" y="297961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6" name="矩形 29"/>
            <p:cNvSpPr>
              <a:spLocks noChangeArrowheads="1"/>
            </p:cNvSpPr>
            <p:nvPr/>
          </p:nvSpPr>
          <p:spPr bwMode="auto">
            <a:xfrm>
              <a:off x="7011744" y="3605090"/>
              <a:ext cx="379412" cy="522288"/>
            </a:xfrm>
            <a:prstGeom prst="rect">
              <a:avLst/>
            </a:prstGeom>
            <a:noFill/>
            <a:ln w="9525">
              <a:noFill/>
              <a:miter lim="800000"/>
              <a:headEnd/>
              <a:tailEnd/>
            </a:ln>
          </p:spPr>
          <p:txBody>
            <a:bodyPr>
              <a:spAutoFit/>
            </a:bodyPr>
            <a:lstStyle/>
            <a:p>
              <a:r>
                <a:rPr lang="en-US" altLang="zh-CN" sz="2800" dirty="0">
                  <a:latin typeface="SWMono" pitchFamily="2" charset="0"/>
                </a:rPr>
                <a:t>x</a:t>
              </a:r>
              <a:endParaRPr lang="zh-CN" altLang="en-US" sz="2800" dirty="0">
                <a:latin typeface="SWMono" pitchFamily="2" charset="0"/>
              </a:endParaRPr>
            </a:p>
          </p:txBody>
        </p:sp>
        <p:sp>
          <p:nvSpPr>
            <p:cNvPr id="70687" name="矩形 30"/>
            <p:cNvSpPr>
              <a:spLocks noChangeArrowheads="1"/>
            </p:cNvSpPr>
            <p:nvPr/>
          </p:nvSpPr>
          <p:spPr bwMode="auto">
            <a:xfrm>
              <a:off x="7510219" y="3627315"/>
              <a:ext cx="379412"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8" name="矩形 31"/>
            <p:cNvSpPr>
              <a:spLocks noChangeArrowheads="1"/>
            </p:cNvSpPr>
            <p:nvPr/>
          </p:nvSpPr>
          <p:spPr bwMode="auto">
            <a:xfrm>
              <a:off x="6560894" y="3605090"/>
              <a:ext cx="379412"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9" name="矩形 32"/>
            <p:cNvSpPr>
              <a:spLocks noChangeArrowheads="1"/>
            </p:cNvSpPr>
            <p:nvPr/>
          </p:nvSpPr>
          <p:spPr bwMode="auto">
            <a:xfrm>
              <a:off x="7567369" y="4044828"/>
              <a:ext cx="379412"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90" name="矩形 33"/>
            <p:cNvSpPr>
              <a:spLocks noChangeArrowheads="1"/>
            </p:cNvSpPr>
            <p:nvPr/>
          </p:nvSpPr>
          <p:spPr bwMode="auto">
            <a:xfrm>
              <a:off x="7022856" y="4090865"/>
              <a:ext cx="381000"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85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85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85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p:bldP spid="70668" grpId="0"/>
      <p:bldP spid="706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33350" y="476250"/>
            <a:ext cx="8672513" cy="1412875"/>
          </a:xfrm>
          <a:prstGeom prst="rect">
            <a:avLst/>
          </a:prstGeom>
          <a:noFill/>
          <a:ln w="9525">
            <a:noFill/>
            <a:miter lim="800000"/>
            <a:headEnd/>
            <a:tailEnd/>
          </a:ln>
        </p:spPr>
        <p:txBody>
          <a:bodyPr anchor="ctr">
            <a:spAutoFit/>
          </a:bodyPr>
          <a:lstStyle/>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例</a:t>
            </a:r>
            <a:r>
              <a:rPr lang="en-US" altLang="zh-CN" sz="2200" b="1">
                <a:solidFill>
                  <a:srgbClr val="002060"/>
                </a:solidFill>
                <a:latin typeface="仿宋_GB2312" pitchFamily="49" charset="-122"/>
                <a:ea typeface="仿宋_GB2312" pitchFamily="49" charset="-122"/>
                <a:cs typeface="Times New Roman" pitchFamily="18" charset="0"/>
              </a:rPr>
              <a:t>2.5.2</a:t>
            </a:r>
            <a:r>
              <a:rPr lang="zh-CN" altLang="en-US" sz="2200" b="1">
                <a:solidFill>
                  <a:srgbClr val="002060"/>
                </a:solidFill>
                <a:latin typeface="仿宋_GB2312" pitchFamily="49" charset="-122"/>
                <a:ea typeface="仿宋_GB2312" pitchFamily="49" charset="-122"/>
                <a:cs typeface="Times New Roman" pitchFamily="18" charset="0"/>
              </a:rPr>
              <a:t>（</a:t>
            </a:r>
            <a:r>
              <a:rPr lang="en-US" altLang="zh-CN" sz="2200" b="1">
                <a:solidFill>
                  <a:srgbClr val="002060"/>
                </a:solidFill>
                <a:latin typeface="仿宋_GB2312" pitchFamily="49" charset="-122"/>
                <a:ea typeface="仿宋_GB2312" pitchFamily="49" charset="-122"/>
                <a:cs typeface="Times New Roman" pitchFamily="18" charset="0"/>
              </a:rPr>
              <a:t>p.65-66</a:t>
            </a:r>
            <a:r>
              <a:rPr lang="zh-CN" altLang="en-US" sz="2200" b="1">
                <a:solidFill>
                  <a:srgbClr val="002060"/>
                </a:solidFill>
                <a:latin typeface="仿宋_GB2312" pitchFamily="49" charset="-122"/>
                <a:ea typeface="仿宋_GB2312" pitchFamily="49" charset="-122"/>
                <a:cs typeface="Times New Roman" pitchFamily="18" charset="0"/>
              </a:rPr>
              <a:t>）在时变磁场                  中，放置一个           </a:t>
            </a:r>
          </a:p>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     的矩形线圈。初始时刻，线圈平面的法向单位矢量   与   成</a:t>
            </a:r>
            <a:r>
              <a:rPr lang="el-GR" altLang="zh-CN" sz="2200" i="1">
                <a:solidFill>
                  <a:srgbClr val="002060"/>
                </a:solidFill>
                <a:latin typeface="仿宋_GB2312" pitchFamily="49" charset="-122"/>
                <a:ea typeface="仿宋_GB2312" pitchFamily="49" charset="-122"/>
                <a:cs typeface="Times New Roman" pitchFamily="18" charset="0"/>
              </a:rPr>
              <a:t>α</a:t>
            </a:r>
            <a:r>
              <a:rPr lang="zh-CN" altLang="en-US" sz="2200" b="1">
                <a:solidFill>
                  <a:srgbClr val="002060"/>
                </a:solidFill>
                <a:latin typeface="仿宋_GB2312" pitchFamily="49" charset="-122"/>
                <a:ea typeface="仿宋_GB2312" pitchFamily="49" charset="-122"/>
                <a:cs typeface="Times New Roman" pitchFamily="18" charset="0"/>
              </a:rPr>
              <a:t>角，如图所示。试求：                </a:t>
            </a:r>
          </a:p>
        </p:txBody>
      </p:sp>
      <p:sp>
        <p:nvSpPr>
          <p:cNvPr id="450563" name="Rectangle 3"/>
          <p:cNvSpPr>
            <a:spLocks noChangeArrowheads="1"/>
          </p:cNvSpPr>
          <p:nvPr/>
        </p:nvSpPr>
        <p:spPr bwMode="auto">
          <a:xfrm>
            <a:off x="539750" y="1757363"/>
            <a:ext cx="561657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1</a:t>
            </a:r>
            <a:r>
              <a:rPr lang="zh-CN" altLang="en-US" sz="2000" b="1">
                <a:solidFill>
                  <a:srgbClr val="002060"/>
                </a:solidFill>
                <a:latin typeface="幼圆" pitchFamily="49" charset="-122"/>
                <a:ea typeface="幼圆" pitchFamily="49" charset="-122"/>
                <a:cs typeface="Times New Roman" pitchFamily="18" charset="0"/>
              </a:rPr>
              <a:t>）线圈静止时的感应电动势；</a:t>
            </a:r>
          </a:p>
        </p:txBody>
      </p:sp>
      <p:sp>
        <p:nvSpPr>
          <p:cNvPr id="450564" name="Rectangle 4"/>
          <p:cNvSpPr>
            <a:spLocks noChangeArrowheads="1"/>
          </p:cNvSpPr>
          <p:nvPr/>
        </p:nvSpPr>
        <p:spPr bwMode="auto">
          <a:xfrm>
            <a:off x="142875" y="2693988"/>
            <a:ext cx="8185150" cy="492443"/>
          </a:xfrm>
          <a:prstGeom prst="rect">
            <a:avLst/>
          </a:prstGeom>
          <a:noFill/>
          <a:ln w="9525">
            <a:noFill/>
            <a:miter lim="800000"/>
            <a:headEnd/>
            <a:tailEnd/>
          </a:ln>
        </p:spPr>
        <p:txBody>
          <a:bodyPr anchor="ctr">
            <a:spAutoFit/>
          </a:bodyPr>
          <a:lstStyle/>
          <a:p>
            <a:pPr indent="266700">
              <a:lnSpc>
                <a:spcPct val="130000"/>
              </a:lnSpc>
            </a:pP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00CC"/>
                </a:solidFill>
                <a:latin typeface="幼圆" pitchFamily="49" charset="-122"/>
                <a:ea typeface="幼圆" pitchFamily="49" charset="-122"/>
                <a:cs typeface="Times New Roman" pitchFamily="18" charset="0"/>
              </a:rPr>
              <a:t>解</a:t>
            </a: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2060"/>
                </a:solidFill>
                <a:latin typeface="幼圆" pitchFamily="49" charset="-122"/>
                <a:ea typeface="幼圆" pitchFamily="49" charset="-122"/>
                <a:cs typeface="Times New Roman" pitchFamily="18" charset="0"/>
              </a:rPr>
              <a:t>（</a:t>
            </a:r>
            <a:r>
              <a:rPr lang="en-US" altLang="zh-CN" sz="2000" b="1" dirty="0">
                <a:solidFill>
                  <a:srgbClr val="002060"/>
                </a:solidFill>
                <a:latin typeface="幼圆" pitchFamily="49" charset="-122"/>
                <a:ea typeface="幼圆" pitchFamily="49" charset="-122"/>
                <a:cs typeface="Times New Roman" pitchFamily="18" charset="0"/>
              </a:rPr>
              <a:t>1</a:t>
            </a:r>
            <a:r>
              <a:rPr lang="zh-CN" altLang="en-US" sz="2000" b="1" dirty="0">
                <a:solidFill>
                  <a:srgbClr val="002060"/>
                </a:solidFill>
                <a:latin typeface="幼圆" pitchFamily="49" charset="-122"/>
                <a:ea typeface="幼圆" pitchFamily="49" charset="-122"/>
                <a:cs typeface="Times New Roman" pitchFamily="18" charset="0"/>
              </a:rPr>
              <a:t>）线圈静止时，感应电动势是由时变磁场引起，故</a:t>
            </a:r>
          </a:p>
        </p:txBody>
      </p:sp>
      <p:sp>
        <p:nvSpPr>
          <p:cNvPr id="450565" name="Rectangle 5"/>
          <p:cNvSpPr>
            <a:spLocks noChangeArrowheads="1"/>
          </p:cNvSpPr>
          <p:nvPr/>
        </p:nvSpPr>
        <p:spPr bwMode="auto">
          <a:xfrm>
            <a:off x="539750" y="2233613"/>
            <a:ext cx="723582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2</a:t>
            </a:r>
            <a:r>
              <a:rPr lang="zh-CN" altLang="en-US" sz="2000" b="1">
                <a:solidFill>
                  <a:srgbClr val="002060"/>
                </a:solidFill>
                <a:latin typeface="幼圆" pitchFamily="49" charset="-122"/>
                <a:ea typeface="幼圆" pitchFamily="49" charset="-122"/>
                <a:cs typeface="Times New Roman" pitchFamily="18" charset="0"/>
              </a:rPr>
              <a:t>）线圈以角速度</a:t>
            </a:r>
            <a:r>
              <a:rPr lang="el-GR" altLang="zh-CN" sz="2000" i="1">
                <a:solidFill>
                  <a:srgbClr val="002060"/>
                </a:solidFill>
                <a:ea typeface="幼圆" pitchFamily="49" charset="-122"/>
                <a:cs typeface="Times New Roman" pitchFamily="18" charset="0"/>
              </a:rPr>
              <a:t>ω</a:t>
            </a:r>
            <a:r>
              <a:rPr lang="zh-CN" altLang="en-US" sz="2000" b="1">
                <a:solidFill>
                  <a:srgbClr val="002060"/>
                </a:solidFill>
                <a:latin typeface="幼圆" pitchFamily="49" charset="-122"/>
                <a:ea typeface="幼圆" pitchFamily="49" charset="-122"/>
                <a:cs typeface="Times New Roman" pitchFamily="18" charset="0"/>
              </a:rPr>
              <a:t>绕 </a:t>
            </a:r>
            <a:r>
              <a:rPr lang="en-US" altLang="zh-CN" sz="2000" i="1">
                <a:solidFill>
                  <a:srgbClr val="002060"/>
                </a:solidFill>
                <a:ea typeface="幼圆" pitchFamily="49" charset="-122"/>
                <a:cs typeface="Times New Roman" pitchFamily="18" charset="0"/>
              </a:rPr>
              <a:t>x</a:t>
            </a:r>
            <a:r>
              <a:rPr lang="en-US" altLang="zh-CN" sz="2000" b="1" i="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轴旋转时的感应电动势。</a:t>
            </a:r>
          </a:p>
        </p:txBody>
      </p:sp>
      <p:graphicFrame>
        <p:nvGraphicFramePr>
          <p:cNvPr id="450566" name="Object 2"/>
          <p:cNvGraphicFramePr>
            <a:graphicFrameLocks noChangeAspect="1"/>
          </p:cNvGraphicFramePr>
          <p:nvPr/>
        </p:nvGraphicFramePr>
        <p:xfrm>
          <a:off x="227013" y="1060450"/>
          <a:ext cx="692150" cy="390525"/>
        </p:xfrm>
        <a:graphic>
          <a:graphicData uri="http://schemas.openxmlformats.org/presentationml/2006/ole">
            <p:oleObj spid="_x0000_s71682" name="Equation" r:id="rId3" imgW="317160" imgH="177480" progId="Equation.DSMT4">
              <p:embed/>
            </p:oleObj>
          </a:graphicData>
        </a:graphic>
      </p:graphicFrame>
      <p:graphicFrame>
        <p:nvGraphicFramePr>
          <p:cNvPr id="450567" name="Object 3"/>
          <p:cNvGraphicFramePr>
            <a:graphicFrameLocks noChangeAspect="1"/>
          </p:cNvGraphicFramePr>
          <p:nvPr/>
        </p:nvGraphicFramePr>
        <p:xfrm>
          <a:off x="4443413" y="549275"/>
          <a:ext cx="2193925" cy="542925"/>
        </p:xfrm>
        <a:graphic>
          <a:graphicData uri="http://schemas.openxmlformats.org/presentationml/2006/ole">
            <p:oleObj spid="_x0000_s71683" name="Equation" r:id="rId4" imgW="1028520" imgH="266400" progId="Equation.DSMT4">
              <p:embed/>
            </p:oleObj>
          </a:graphicData>
        </a:graphic>
      </p:graphicFrame>
      <p:graphicFrame>
        <p:nvGraphicFramePr>
          <p:cNvPr id="450568" name="Object 4"/>
          <p:cNvGraphicFramePr>
            <a:graphicFrameLocks noChangeAspect="1"/>
          </p:cNvGraphicFramePr>
          <p:nvPr/>
        </p:nvGraphicFramePr>
        <p:xfrm>
          <a:off x="7197725" y="979488"/>
          <a:ext cx="349250" cy="493712"/>
        </p:xfrm>
        <a:graphic>
          <a:graphicData uri="http://schemas.openxmlformats.org/presentationml/2006/ole">
            <p:oleObj spid="_x0000_s71684" name="Equation" r:id="rId5" imgW="164880" imgH="228600" progId="Equation.DSMT4">
              <p:embed/>
            </p:oleObj>
          </a:graphicData>
        </a:graphic>
      </p:graphicFrame>
      <p:graphicFrame>
        <p:nvGraphicFramePr>
          <p:cNvPr id="450569" name="Object 5"/>
          <p:cNvGraphicFramePr>
            <a:graphicFrameLocks noChangeAspect="1"/>
          </p:cNvGraphicFramePr>
          <p:nvPr/>
        </p:nvGraphicFramePr>
        <p:xfrm>
          <a:off x="7918450" y="979488"/>
          <a:ext cx="361950" cy="514350"/>
        </p:xfrm>
        <a:graphic>
          <a:graphicData uri="http://schemas.openxmlformats.org/presentationml/2006/ole">
            <p:oleObj spid="_x0000_s71685" name="Equation" r:id="rId6" imgW="164880" imgH="241200" progId="Equation.DSMT4">
              <p:embed/>
            </p:oleObj>
          </a:graphicData>
        </a:graphic>
      </p:graphicFrame>
      <p:graphicFrame>
        <p:nvGraphicFramePr>
          <p:cNvPr id="450570" name="Object 6"/>
          <p:cNvGraphicFramePr>
            <a:graphicFrameLocks noChangeAspect="1"/>
          </p:cNvGraphicFramePr>
          <p:nvPr/>
        </p:nvGraphicFramePr>
        <p:xfrm>
          <a:off x="4568825" y="3990975"/>
          <a:ext cx="3905250" cy="863600"/>
        </p:xfrm>
        <a:graphic>
          <a:graphicData uri="http://schemas.openxmlformats.org/presentationml/2006/ole">
            <p:oleObj spid="_x0000_s71686" name="Equation" r:id="rId7" imgW="1726920" imgH="393480" progId="Equation.DSMT4">
              <p:embed/>
            </p:oleObj>
          </a:graphicData>
        </a:graphic>
      </p:graphicFrame>
      <p:graphicFrame>
        <p:nvGraphicFramePr>
          <p:cNvPr id="450571" name="Object 7"/>
          <p:cNvGraphicFramePr>
            <a:graphicFrameLocks noChangeAspect="1"/>
          </p:cNvGraphicFramePr>
          <p:nvPr/>
        </p:nvGraphicFramePr>
        <p:xfrm>
          <a:off x="4527550" y="4819650"/>
          <a:ext cx="4040188" cy="871538"/>
        </p:xfrm>
        <a:graphic>
          <a:graphicData uri="http://schemas.openxmlformats.org/presentationml/2006/ole">
            <p:oleObj spid="_x0000_s71687" name="Equation" r:id="rId8" imgW="1841400" imgH="393480" progId="Equation.DSMT4">
              <p:embed/>
            </p:oleObj>
          </a:graphicData>
        </a:graphic>
      </p:graphicFrame>
      <p:graphicFrame>
        <p:nvGraphicFramePr>
          <p:cNvPr id="450572" name="Object 8"/>
          <p:cNvGraphicFramePr>
            <a:graphicFrameLocks noChangeAspect="1"/>
          </p:cNvGraphicFramePr>
          <p:nvPr/>
        </p:nvGraphicFramePr>
        <p:xfrm>
          <a:off x="4530725" y="5697538"/>
          <a:ext cx="3114675" cy="488950"/>
        </p:xfrm>
        <a:graphic>
          <a:graphicData uri="http://schemas.openxmlformats.org/presentationml/2006/ole">
            <p:oleObj spid="_x0000_s71688" name="Equation" r:id="rId9" imgW="1460160" imgH="228600" progId="Equation.DSMT4">
              <p:embed/>
            </p:oleObj>
          </a:graphicData>
        </a:graphic>
      </p:graphicFrame>
      <p:grpSp>
        <p:nvGrpSpPr>
          <p:cNvPr id="2" name="Group 13"/>
          <p:cNvGrpSpPr>
            <a:grpSpLocks/>
          </p:cNvGrpSpPr>
          <p:nvPr/>
        </p:nvGrpSpPr>
        <p:grpSpPr bwMode="auto">
          <a:xfrm>
            <a:off x="737944" y="3370384"/>
            <a:ext cx="3384550" cy="2735263"/>
            <a:chOff x="3424" y="1071"/>
            <a:chExt cx="2003" cy="1633"/>
          </a:xfrm>
        </p:grpSpPr>
        <p:sp>
          <p:nvSpPr>
            <p:cNvPr id="71698" name="Rectangle 14"/>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1699" name="Line 15"/>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1700" name="Line 16"/>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1701" name="Line 17"/>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1702" name="Line 18"/>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1703" name="Line 19"/>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1704" name="Line 20"/>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1705" name="Line 21"/>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1706" name="Line 22"/>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1707" name="Line 23"/>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08" name="Line 24"/>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1709" name="Line 25"/>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1710" name="Line 26"/>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1711" name="Line 27"/>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1712" name="Line 28"/>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1713" name="Arc 29"/>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1714" name="Text Box 30"/>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5" name="Text Box 31"/>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6" name="Text Box 32"/>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1717" name="Text Box 33"/>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8" name="Text Box 34"/>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9" name="Text Box 35"/>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1720" name="Text Box 36"/>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21" name="Text Box 37"/>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1722" name="Text Box 38"/>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800" b="1">
                  <a:solidFill>
                    <a:schemeClr val="accent2"/>
                  </a:solidFill>
                  <a:latin typeface="幼圆" pitchFamily="49" charset="-122"/>
                  <a:ea typeface="幼圆" pitchFamily="49" charset="-122"/>
                  <a:cs typeface="Times New Roman" pitchFamily="18" charset="0"/>
                </a:rPr>
                <a:t>时变磁场中的矩形线圈</a:t>
              </a:r>
            </a:p>
          </p:txBody>
        </p:sp>
        <p:sp>
          <p:nvSpPr>
            <p:cNvPr id="71723" name="Line 39"/>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1724" name="Rectangle 40"/>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1725" name="Line 41"/>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6" name="Line 42"/>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1727" name="Line 43"/>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8" name="Line 44"/>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1729" name="Freeform 45"/>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1690" name="Object 10"/>
            <p:cNvGraphicFramePr>
              <a:graphicFrameLocks noChangeAspect="1"/>
            </p:cNvGraphicFramePr>
            <p:nvPr/>
          </p:nvGraphicFramePr>
          <p:xfrm>
            <a:off x="3651" y="1933"/>
            <a:ext cx="207" cy="194"/>
          </p:xfrm>
          <a:graphic>
            <a:graphicData uri="http://schemas.openxmlformats.org/presentationml/2006/ole">
              <p:oleObj spid="_x0000_s71690" name="Equation" r:id="rId10" imgW="152334" imgH="139639" progId="Equation.DSMT4">
                <p:embed/>
              </p:oleObj>
            </a:graphicData>
          </a:graphic>
        </p:graphicFrame>
        <p:graphicFrame>
          <p:nvGraphicFramePr>
            <p:cNvPr id="71691" name="Object 11"/>
            <p:cNvGraphicFramePr>
              <a:graphicFrameLocks noChangeAspect="1"/>
            </p:cNvGraphicFramePr>
            <p:nvPr/>
          </p:nvGraphicFramePr>
          <p:xfrm>
            <a:off x="4618" y="1842"/>
            <a:ext cx="167" cy="147"/>
          </p:xfrm>
          <a:graphic>
            <a:graphicData uri="http://schemas.openxmlformats.org/presentationml/2006/ole">
              <p:oleObj spid="_x0000_s71691" name="Equation" r:id="rId11" imgW="152334" imgH="139639" progId="Equation.DSMT4">
                <p:embed/>
              </p:oleObj>
            </a:graphicData>
          </a:graphic>
        </p:graphicFrame>
        <p:graphicFrame>
          <p:nvGraphicFramePr>
            <p:cNvPr id="71692" name="Object 12"/>
            <p:cNvGraphicFramePr>
              <a:graphicFrameLocks noChangeAspect="1"/>
            </p:cNvGraphicFramePr>
            <p:nvPr/>
          </p:nvGraphicFramePr>
          <p:xfrm>
            <a:off x="4694" y="1933"/>
            <a:ext cx="220" cy="311"/>
          </p:xfrm>
          <a:graphic>
            <a:graphicData uri="http://schemas.openxmlformats.org/presentationml/2006/ole">
              <p:oleObj spid="_x0000_s71692" name="Equation" r:id="rId12" imgW="165028" imgH="228501" progId="Equation.DSMT4">
                <p:embed/>
              </p:oleObj>
            </a:graphicData>
          </a:graphic>
        </p:graphicFrame>
        <p:sp>
          <p:nvSpPr>
            <p:cNvPr id="71730" name="Line 49"/>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31" name="Line 50"/>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1732" name="Line 51"/>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1733" name="Line 52"/>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1734" name="Line 53"/>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450614" name="Object 9"/>
          <p:cNvGraphicFramePr>
            <a:graphicFrameLocks noChangeAspect="1"/>
          </p:cNvGraphicFramePr>
          <p:nvPr/>
        </p:nvGraphicFramePr>
        <p:xfrm>
          <a:off x="4262438" y="3213100"/>
          <a:ext cx="2266950" cy="912813"/>
        </p:xfrm>
        <a:graphic>
          <a:graphicData uri="http://schemas.openxmlformats.org/presentationml/2006/ole">
            <p:oleObj spid="_x0000_s71689" name="Equation" r:id="rId13" imgW="1041120" imgH="419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136525" y="842963"/>
            <a:ext cx="8247063" cy="492443"/>
          </a:xfrm>
          <a:prstGeom prst="rect">
            <a:avLst/>
          </a:prstGeom>
          <a:noFill/>
          <a:ln w="9525">
            <a:noFill/>
            <a:miter lim="800000"/>
            <a:headEnd/>
            <a:tailEnd/>
          </a:ln>
        </p:spPr>
        <p:txBody>
          <a:bodyPr anchor="ctr">
            <a:spAutoFit/>
          </a:bodyPr>
          <a:lstStyle/>
          <a:p>
            <a:pPr indent="276225" eaLnBrk="0" fontAlgn="ctr" hangingPunct="0">
              <a:lnSpc>
                <a:spcPct val="130000"/>
              </a:lnSpc>
            </a:pPr>
            <a:r>
              <a:rPr lang="en-US" altLang="zh-CN" sz="2000" b="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假定     时      ，则在时刻</a:t>
            </a:r>
            <a:r>
              <a:rPr lang="en-US" altLang="zh-CN" sz="2000" b="1" i="1">
                <a:solidFill>
                  <a:srgbClr val="002060"/>
                </a:solidFill>
                <a:latin typeface="幼圆" pitchFamily="49" charset="-122"/>
                <a:ea typeface="幼圆" pitchFamily="49" charset="-122"/>
                <a:cs typeface="Times New Roman" pitchFamily="18" charset="0"/>
              </a:rPr>
              <a:t>t</a:t>
            </a:r>
            <a:r>
              <a:rPr lang="zh-CN" altLang="en-US" sz="2000" b="1">
                <a:solidFill>
                  <a:srgbClr val="002060"/>
                </a:solidFill>
                <a:latin typeface="幼圆" pitchFamily="49" charset="-122"/>
                <a:ea typeface="幼圆" pitchFamily="49" charset="-122"/>
                <a:cs typeface="Times New Roman" pitchFamily="18" charset="0"/>
              </a:rPr>
              <a:t>时，  与</a:t>
            </a:r>
            <a:r>
              <a:rPr lang="en-US" altLang="zh-CN" sz="2000" i="1">
                <a:solidFill>
                  <a:srgbClr val="002060"/>
                </a:solidFill>
                <a:ea typeface="幼圆" pitchFamily="49" charset="-122"/>
                <a:cs typeface="Times New Roman" pitchFamily="18" charset="0"/>
              </a:rPr>
              <a:t>y</a:t>
            </a:r>
            <a:r>
              <a:rPr lang="en-US" altLang="zh-CN" sz="2000" b="1" i="1">
                <a:solidFill>
                  <a:srgbClr val="002060"/>
                </a:solidFill>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轴的夹角              </a:t>
            </a:r>
          </a:p>
        </p:txBody>
      </p:sp>
      <p:graphicFrame>
        <p:nvGraphicFramePr>
          <p:cNvPr id="451587" name="Object 2"/>
          <p:cNvGraphicFramePr>
            <a:graphicFrameLocks/>
          </p:cNvGraphicFramePr>
          <p:nvPr/>
        </p:nvGraphicFramePr>
        <p:xfrm>
          <a:off x="1323854" y="999759"/>
          <a:ext cx="516670" cy="324949"/>
        </p:xfrm>
        <a:graphic>
          <a:graphicData uri="http://schemas.openxmlformats.org/presentationml/2006/ole">
            <p:oleObj spid="_x0000_s72706" name="Equation" r:id="rId3" imgW="317160" imgH="177480" progId="Equation.DSMT4">
              <p:embed/>
            </p:oleObj>
          </a:graphicData>
        </a:graphic>
      </p:graphicFrame>
      <p:graphicFrame>
        <p:nvGraphicFramePr>
          <p:cNvPr id="451588" name="Object 3"/>
          <p:cNvGraphicFramePr>
            <a:graphicFrameLocks noChangeAspect="1"/>
          </p:cNvGraphicFramePr>
          <p:nvPr/>
        </p:nvGraphicFramePr>
        <p:xfrm>
          <a:off x="2141782" y="966421"/>
          <a:ext cx="838200" cy="438150"/>
        </p:xfrm>
        <a:graphic>
          <a:graphicData uri="http://schemas.openxmlformats.org/presentationml/2006/ole">
            <p:oleObj spid="_x0000_s72707" name="Equation" r:id="rId4" imgW="444240" imgH="228600" progId="Equation.DSMT4">
              <p:embed/>
            </p:oleObj>
          </a:graphicData>
        </a:graphic>
      </p:graphicFrame>
      <p:graphicFrame>
        <p:nvGraphicFramePr>
          <p:cNvPr id="451589" name="Object 4"/>
          <p:cNvGraphicFramePr>
            <a:graphicFrameLocks noChangeAspect="1"/>
          </p:cNvGraphicFramePr>
          <p:nvPr/>
        </p:nvGraphicFramePr>
        <p:xfrm>
          <a:off x="4803286" y="808038"/>
          <a:ext cx="433388" cy="612775"/>
        </p:xfrm>
        <a:graphic>
          <a:graphicData uri="http://schemas.openxmlformats.org/presentationml/2006/ole">
            <p:oleObj spid="_x0000_s72708" name="Equation" r:id="rId5" imgW="164880" imgH="228600" progId="Equation.DSMT4">
              <p:embed/>
            </p:oleObj>
          </a:graphicData>
        </a:graphic>
      </p:graphicFrame>
      <p:graphicFrame>
        <p:nvGraphicFramePr>
          <p:cNvPr id="451590" name="Object 5"/>
          <p:cNvGraphicFramePr>
            <a:graphicFrameLocks noChangeAspect="1"/>
          </p:cNvGraphicFramePr>
          <p:nvPr/>
        </p:nvGraphicFramePr>
        <p:xfrm>
          <a:off x="6773252" y="936625"/>
          <a:ext cx="1449388" cy="449263"/>
        </p:xfrm>
        <a:graphic>
          <a:graphicData uri="http://schemas.openxmlformats.org/presentationml/2006/ole">
            <p:oleObj spid="_x0000_s72709" name="Equation" r:id="rId6" imgW="736560" imgH="228600" progId="Equation.DSMT4">
              <p:embed/>
            </p:oleObj>
          </a:graphicData>
        </a:graphic>
      </p:graphicFrame>
      <p:graphicFrame>
        <p:nvGraphicFramePr>
          <p:cNvPr id="451591" name="Object 6"/>
          <p:cNvGraphicFramePr>
            <a:graphicFrameLocks noChangeAspect="1"/>
          </p:cNvGraphicFramePr>
          <p:nvPr/>
        </p:nvGraphicFramePr>
        <p:xfrm>
          <a:off x="3248025" y="3765550"/>
          <a:ext cx="5459413" cy="1274763"/>
        </p:xfrm>
        <a:graphic>
          <a:graphicData uri="http://schemas.openxmlformats.org/presentationml/2006/ole">
            <p:oleObj spid="_x0000_s72710" name="Equation" r:id="rId7" imgW="2425680" imgH="634680" progId="Equation.DSMT4">
              <p:embed/>
            </p:oleObj>
          </a:graphicData>
        </a:graphic>
      </p:graphicFrame>
      <p:sp>
        <p:nvSpPr>
          <p:cNvPr id="451592" name="Rectangle 8"/>
          <p:cNvSpPr>
            <a:spLocks noChangeArrowheads="1"/>
          </p:cNvSpPr>
          <p:nvPr/>
        </p:nvSpPr>
        <p:spPr bwMode="auto">
          <a:xfrm>
            <a:off x="0" y="387966"/>
            <a:ext cx="8928100" cy="492443"/>
          </a:xfrm>
          <a:prstGeom prst="rect">
            <a:avLst/>
          </a:prstGeom>
          <a:noFill/>
          <a:ln w="9525">
            <a:noFill/>
            <a:miter lim="800000"/>
            <a:headEnd/>
            <a:tailEnd/>
          </a:ln>
        </p:spPr>
        <p:txBody>
          <a:bodyPr anchor="ctr">
            <a:spAutoFit/>
          </a:bodyPr>
          <a:lstStyle/>
          <a:p>
            <a:pPr fontAlgn="ctr">
              <a:lnSpc>
                <a:spcPct val="130000"/>
              </a:lnSpc>
            </a:pPr>
            <a:r>
              <a:rPr lang="en-US" altLang="zh-CN" sz="2000" b="1" dirty="0">
                <a:solidFill>
                  <a:srgbClr val="002060"/>
                </a:solidFill>
                <a:latin typeface="幼圆" pitchFamily="49" charset="-122"/>
                <a:ea typeface="幼圆" pitchFamily="49" charset="-122"/>
                <a:cs typeface="Times New Roman" pitchFamily="18" charset="0"/>
              </a:rPr>
              <a:t>   </a:t>
            </a:r>
            <a:r>
              <a:rPr lang="zh-CN" altLang="en-US" sz="2000" b="1" dirty="0">
                <a:solidFill>
                  <a:srgbClr val="002060"/>
                </a:solidFill>
                <a:latin typeface="幼圆" pitchFamily="49" charset="-122"/>
                <a:ea typeface="幼圆" pitchFamily="49" charset="-122"/>
                <a:cs typeface="Times New Roman" pitchFamily="18" charset="0"/>
              </a:rPr>
              <a:t>（</a:t>
            </a:r>
            <a:r>
              <a:rPr lang="en-US" altLang="zh-CN" sz="2000" b="1" dirty="0">
                <a:solidFill>
                  <a:srgbClr val="002060"/>
                </a:solidFill>
                <a:latin typeface="幼圆" pitchFamily="49" charset="-122"/>
                <a:ea typeface="幼圆" pitchFamily="49" charset="-122"/>
                <a:cs typeface="Times New Roman" pitchFamily="18" charset="0"/>
              </a:rPr>
              <a:t>2</a:t>
            </a:r>
            <a:r>
              <a:rPr lang="zh-CN" altLang="en-US" sz="2000" b="1" dirty="0">
                <a:solidFill>
                  <a:srgbClr val="002060"/>
                </a:solidFill>
                <a:latin typeface="幼圆" pitchFamily="49" charset="-122"/>
                <a:ea typeface="幼圆" pitchFamily="49" charset="-122"/>
                <a:cs typeface="Times New Roman" pitchFamily="18" charset="0"/>
              </a:rPr>
              <a:t>）线圈绕 </a:t>
            </a:r>
            <a:r>
              <a:rPr lang="en-US" altLang="zh-CN" sz="2000" b="1" i="1" dirty="0">
                <a:solidFill>
                  <a:srgbClr val="002060"/>
                </a:solidFill>
                <a:ea typeface="幼圆" pitchFamily="49" charset="-122"/>
                <a:cs typeface="Times New Roman" pitchFamily="18" charset="0"/>
              </a:rPr>
              <a:t>x </a:t>
            </a:r>
            <a:r>
              <a:rPr lang="zh-CN" altLang="en-US" sz="2000" b="1" dirty="0">
                <a:solidFill>
                  <a:srgbClr val="002060"/>
                </a:solidFill>
                <a:latin typeface="幼圆" pitchFamily="49" charset="-122"/>
                <a:ea typeface="幼圆" pitchFamily="49" charset="-122"/>
                <a:cs typeface="Times New Roman" pitchFamily="18" charset="0"/>
              </a:rPr>
              <a:t>轴旋转时，  的指向将随时间变化。</a:t>
            </a:r>
          </a:p>
        </p:txBody>
      </p:sp>
      <p:graphicFrame>
        <p:nvGraphicFramePr>
          <p:cNvPr id="451593" name="Object 7"/>
          <p:cNvGraphicFramePr>
            <a:graphicFrameLocks noChangeAspect="1"/>
          </p:cNvGraphicFramePr>
          <p:nvPr/>
        </p:nvGraphicFramePr>
        <p:xfrm>
          <a:off x="3488105" y="386740"/>
          <a:ext cx="347663" cy="493712"/>
        </p:xfrm>
        <a:graphic>
          <a:graphicData uri="http://schemas.openxmlformats.org/presentationml/2006/ole">
            <p:oleObj spid="_x0000_s72711" name="Equation" r:id="rId8" imgW="164880" imgH="228600" progId="Equation.DSMT4">
              <p:embed/>
            </p:oleObj>
          </a:graphicData>
        </a:graphic>
      </p:graphicFrame>
      <p:graphicFrame>
        <p:nvGraphicFramePr>
          <p:cNvPr id="451594" name="Object 8"/>
          <p:cNvGraphicFramePr>
            <a:graphicFrameLocks noChangeAspect="1"/>
          </p:cNvGraphicFramePr>
          <p:nvPr/>
        </p:nvGraphicFramePr>
        <p:xfrm>
          <a:off x="3259138" y="1357313"/>
          <a:ext cx="4600575" cy="2427287"/>
        </p:xfrm>
        <a:graphic>
          <a:graphicData uri="http://schemas.openxmlformats.org/presentationml/2006/ole">
            <p:oleObj spid="_x0000_s72712" name="Equation" r:id="rId9" imgW="2044440" imgH="1206360" progId="Equation.DSMT4">
              <p:embed/>
            </p:oleObj>
          </a:graphicData>
        </a:graphic>
      </p:graphicFrame>
      <p:graphicFrame>
        <p:nvGraphicFramePr>
          <p:cNvPr id="451595" name="Object 9"/>
          <p:cNvGraphicFramePr>
            <a:graphicFrameLocks noChangeAspect="1"/>
          </p:cNvGraphicFramePr>
          <p:nvPr/>
        </p:nvGraphicFramePr>
        <p:xfrm>
          <a:off x="757238" y="1365250"/>
          <a:ext cx="2514600" cy="790575"/>
        </p:xfrm>
        <a:graphic>
          <a:graphicData uri="http://schemas.openxmlformats.org/presentationml/2006/ole">
            <p:oleObj spid="_x0000_s72713" name="Equation" r:id="rId10" imgW="1117440" imgH="393480" progId="Equation.DSMT4">
              <p:embed/>
            </p:oleObj>
          </a:graphicData>
        </a:graphic>
      </p:graphicFrame>
      <p:graphicFrame>
        <p:nvGraphicFramePr>
          <p:cNvPr id="451596" name="Object 10"/>
          <p:cNvGraphicFramePr>
            <a:graphicFrameLocks noChangeAspect="1"/>
          </p:cNvGraphicFramePr>
          <p:nvPr>
            <p:ph/>
          </p:nvPr>
        </p:nvGraphicFramePr>
        <p:xfrm>
          <a:off x="3036888" y="5244978"/>
          <a:ext cx="4800406" cy="804129"/>
        </p:xfrm>
        <a:graphic>
          <a:graphicData uri="http://schemas.openxmlformats.org/presentationml/2006/ole">
            <p:oleObj spid="_x0000_s72714" name="Equation" r:id="rId11" imgW="2501640" imgH="419040" progId="Equation.DSMT4">
              <p:embed/>
            </p:oleObj>
          </a:graphicData>
        </a:graphic>
      </p:graphicFrame>
      <p:sp>
        <p:nvSpPr>
          <p:cNvPr id="72720" name="Text Box 14"/>
          <p:cNvSpPr txBox="1">
            <a:spLocks noChangeArrowheads="1"/>
          </p:cNvSpPr>
          <p:nvPr/>
        </p:nvSpPr>
        <p:spPr bwMode="auto">
          <a:xfrm>
            <a:off x="877888" y="5133975"/>
            <a:ext cx="4205287" cy="433388"/>
          </a:xfrm>
          <a:prstGeom prst="rect">
            <a:avLst/>
          </a:prstGeom>
          <a:noFill/>
          <a:ln w="9525">
            <a:noFill/>
            <a:miter lim="800000"/>
            <a:headEnd/>
            <a:tailEnd/>
          </a:ln>
        </p:spPr>
        <p:txBody>
          <a:bodyPr lIns="90000" tIns="46800" rIns="90000" bIns="46800">
            <a:spAutoFit/>
          </a:bodyPr>
          <a:lstStyle/>
          <a:p>
            <a:r>
              <a:rPr lang="zh-CN" altLang="en-US" sz="2200" b="1">
                <a:solidFill>
                  <a:srgbClr val="0000CC"/>
                </a:solidFill>
                <a:latin typeface="幼圆" pitchFamily="49" charset="-122"/>
                <a:ea typeface="幼圆" pitchFamily="49" charset="-122"/>
              </a:rPr>
              <a:t>方法二</a:t>
            </a:r>
            <a:r>
              <a:rPr lang="en-US" altLang="zh-CN" sz="2200" b="1">
                <a:solidFill>
                  <a:srgbClr val="0000CC"/>
                </a:solidFill>
                <a:latin typeface="幼圆" pitchFamily="49" charset="-122"/>
                <a:ea typeface="幼圆" pitchFamily="49" charset="-122"/>
              </a:rPr>
              <a:t>: </a:t>
            </a:r>
            <a:r>
              <a:rPr lang="zh-CN" altLang="en-US" sz="2200" b="1">
                <a:solidFill>
                  <a:srgbClr val="0000CC"/>
                </a:solidFill>
                <a:latin typeface="幼圆" pitchFamily="49" charset="-122"/>
                <a:ea typeface="幼圆" pitchFamily="49" charset="-122"/>
              </a:rPr>
              <a:t>利用</a:t>
            </a:r>
          </a:p>
        </p:txBody>
      </p:sp>
      <p:grpSp>
        <p:nvGrpSpPr>
          <p:cNvPr id="2" name="Group 15"/>
          <p:cNvGrpSpPr>
            <a:grpSpLocks/>
          </p:cNvGrpSpPr>
          <p:nvPr/>
        </p:nvGrpSpPr>
        <p:grpSpPr bwMode="auto">
          <a:xfrm>
            <a:off x="315913" y="2524125"/>
            <a:ext cx="2708275" cy="2058988"/>
            <a:chOff x="3424" y="1071"/>
            <a:chExt cx="2003" cy="1633"/>
          </a:xfrm>
        </p:grpSpPr>
        <p:sp>
          <p:nvSpPr>
            <p:cNvPr id="72722"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2723"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2724"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2725"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2726"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2727"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2728"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2729"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2730"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2731"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32"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2733"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2734"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2735"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2736"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2737"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2738"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39"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0"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2741"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2"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3"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2744"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5"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2746"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2747"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2748"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2749"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0"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2751"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2"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2753"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2715" name="Object 11"/>
            <p:cNvGraphicFramePr>
              <a:graphicFrameLocks noChangeAspect="1"/>
            </p:cNvGraphicFramePr>
            <p:nvPr/>
          </p:nvGraphicFramePr>
          <p:xfrm>
            <a:off x="3651" y="1933"/>
            <a:ext cx="207" cy="194"/>
          </p:xfrm>
          <a:graphic>
            <a:graphicData uri="http://schemas.openxmlformats.org/presentationml/2006/ole">
              <p:oleObj spid="_x0000_s72715" name="Equation" r:id="rId12" imgW="152334" imgH="139639" progId="Equation.DSMT4">
                <p:embed/>
              </p:oleObj>
            </a:graphicData>
          </a:graphic>
        </p:graphicFrame>
        <p:graphicFrame>
          <p:nvGraphicFramePr>
            <p:cNvPr id="72716" name="Object 12"/>
            <p:cNvGraphicFramePr>
              <a:graphicFrameLocks noChangeAspect="1"/>
            </p:cNvGraphicFramePr>
            <p:nvPr/>
          </p:nvGraphicFramePr>
          <p:xfrm>
            <a:off x="4618" y="1842"/>
            <a:ext cx="167" cy="147"/>
          </p:xfrm>
          <a:graphic>
            <a:graphicData uri="http://schemas.openxmlformats.org/presentationml/2006/ole">
              <p:oleObj spid="_x0000_s72716" name="Equation" r:id="rId13" imgW="152334" imgH="139639" progId="Equation.DSMT4">
                <p:embed/>
              </p:oleObj>
            </a:graphicData>
          </a:graphic>
        </p:graphicFrame>
        <p:graphicFrame>
          <p:nvGraphicFramePr>
            <p:cNvPr id="72717" name="Object 13"/>
            <p:cNvGraphicFramePr>
              <a:graphicFrameLocks noChangeAspect="1"/>
            </p:cNvGraphicFramePr>
            <p:nvPr/>
          </p:nvGraphicFramePr>
          <p:xfrm>
            <a:off x="4694" y="1933"/>
            <a:ext cx="220" cy="311"/>
          </p:xfrm>
          <a:graphic>
            <a:graphicData uri="http://schemas.openxmlformats.org/presentationml/2006/ole">
              <p:oleObj spid="_x0000_s72717" name="Equation" r:id="rId14" imgW="165028" imgH="228501" progId="Equation.DSMT4">
                <p:embed/>
              </p:oleObj>
            </a:graphicData>
          </a:graphic>
        </p:graphicFrame>
        <p:sp>
          <p:nvSpPr>
            <p:cNvPr id="72754"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55"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2756"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2757"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2758"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15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1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15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1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5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5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5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5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p:bldP spid="727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596" name="Object 10"/>
          <p:cNvGraphicFramePr>
            <a:graphicFrameLocks noChangeAspect="1"/>
          </p:cNvGraphicFramePr>
          <p:nvPr>
            <p:ph/>
          </p:nvPr>
        </p:nvGraphicFramePr>
        <p:xfrm>
          <a:off x="355600" y="1581150"/>
          <a:ext cx="4041775" cy="765175"/>
        </p:xfrm>
        <a:graphic>
          <a:graphicData uri="http://schemas.openxmlformats.org/presentationml/2006/ole">
            <p:oleObj spid="_x0000_s73730" name="Equation" r:id="rId3" imgW="2145960" imgH="406080" progId="Equation.DSMT4">
              <p:embed/>
            </p:oleObj>
          </a:graphicData>
        </a:graphic>
      </p:graphicFrame>
      <p:sp>
        <p:nvSpPr>
          <p:cNvPr id="73736" name="Text Box 14"/>
          <p:cNvSpPr txBox="1">
            <a:spLocks noChangeArrowheads="1"/>
          </p:cNvSpPr>
          <p:nvPr/>
        </p:nvSpPr>
        <p:spPr bwMode="auto">
          <a:xfrm>
            <a:off x="360240" y="632069"/>
            <a:ext cx="4205288" cy="710067"/>
          </a:xfrm>
          <a:prstGeom prst="rect">
            <a:avLst/>
          </a:prstGeom>
          <a:noFill/>
          <a:ln w="9525">
            <a:noFill/>
            <a:miter lim="800000"/>
            <a:headEnd/>
            <a:tailEnd/>
          </a:ln>
        </p:spPr>
        <p:txBody>
          <a:bodyPr lIns="90000" tIns="46800" rIns="90000" bIns="46800">
            <a:spAutoFit/>
          </a:bodyPr>
          <a:lstStyle/>
          <a:p>
            <a:r>
              <a:rPr lang="zh-CN" altLang="en-US" sz="2000" b="1" dirty="0">
                <a:solidFill>
                  <a:srgbClr val="002060"/>
                </a:solidFill>
                <a:latin typeface="幼圆" pitchFamily="49" charset="-122"/>
                <a:ea typeface="幼圆" pitchFamily="49" charset="-122"/>
              </a:rPr>
              <a:t>方法二</a:t>
            </a:r>
            <a:r>
              <a:rPr lang="en-US" altLang="zh-CN" sz="2000" b="1" dirty="0">
                <a:solidFill>
                  <a:srgbClr val="002060"/>
                </a:solidFill>
                <a:latin typeface="幼圆" pitchFamily="49" charset="-122"/>
                <a:ea typeface="幼圆" pitchFamily="49" charset="-122"/>
              </a:rPr>
              <a:t>:</a:t>
            </a:r>
          </a:p>
          <a:p>
            <a:r>
              <a:rPr lang="zh-CN" altLang="en-US" sz="2000" b="1" dirty="0">
                <a:solidFill>
                  <a:srgbClr val="002060"/>
                </a:solidFill>
                <a:latin typeface="幼圆" pitchFamily="49" charset="-122"/>
                <a:ea typeface="幼圆" pitchFamily="49" charset="-122"/>
              </a:rPr>
              <a:t>由题（１）可知：</a:t>
            </a:r>
          </a:p>
        </p:txBody>
      </p:sp>
      <p:grpSp>
        <p:nvGrpSpPr>
          <p:cNvPr id="2" name="Group 15"/>
          <p:cNvGrpSpPr>
            <a:grpSpLocks/>
          </p:cNvGrpSpPr>
          <p:nvPr/>
        </p:nvGrpSpPr>
        <p:grpSpPr bwMode="auto">
          <a:xfrm>
            <a:off x="5999163" y="544513"/>
            <a:ext cx="2708275" cy="2058987"/>
            <a:chOff x="3424" y="1071"/>
            <a:chExt cx="2003" cy="1633"/>
          </a:xfrm>
        </p:grpSpPr>
        <p:sp>
          <p:nvSpPr>
            <p:cNvPr id="73743"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3744"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3745"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3746"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3747"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3748"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3749"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3750"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3751"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3752"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53"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3754"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3755"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3756"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3757"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3758"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3759"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0"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1"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3762"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3"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4"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3765"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6"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3767"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3768"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3769"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3770"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1"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3772"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3"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3774"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3733" name="Object 11"/>
            <p:cNvGraphicFramePr>
              <a:graphicFrameLocks noChangeAspect="1"/>
            </p:cNvGraphicFramePr>
            <p:nvPr/>
          </p:nvGraphicFramePr>
          <p:xfrm>
            <a:off x="3651" y="1933"/>
            <a:ext cx="207" cy="194"/>
          </p:xfrm>
          <a:graphic>
            <a:graphicData uri="http://schemas.openxmlformats.org/presentationml/2006/ole">
              <p:oleObj spid="_x0000_s73733" name="Equation" r:id="rId4" imgW="152334" imgH="139639" progId="Equation.DSMT4">
                <p:embed/>
              </p:oleObj>
            </a:graphicData>
          </a:graphic>
        </p:graphicFrame>
        <p:graphicFrame>
          <p:nvGraphicFramePr>
            <p:cNvPr id="73734" name="Object 12"/>
            <p:cNvGraphicFramePr>
              <a:graphicFrameLocks noChangeAspect="1"/>
            </p:cNvGraphicFramePr>
            <p:nvPr/>
          </p:nvGraphicFramePr>
          <p:xfrm>
            <a:off x="4618" y="1842"/>
            <a:ext cx="167" cy="147"/>
          </p:xfrm>
          <a:graphic>
            <a:graphicData uri="http://schemas.openxmlformats.org/presentationml/2006/ole">
              <p:oleObj spid="_x0000_s73734" name="Equation" r:id="rId5" imgW="152334" imgH="139639" progId="Equation.DSMT4">
                <p:embed/>
              </p:oleObj>
            </a:graphicData>
          </a:graphic>
        </p:graphicFrame>
        <p:graphicFrame>
          <p:nvGraphicFramePr>
            <p:cNvPr id="73735" name="Object 13"/>
            <p:cNvGraphicFramePr>
              <a:graphicFrameLocks noChangeAspect="1"/>
            </p:cNvGraphicFramePr>
            <p:nvPr/>
          </p:nvGraphicFramePr>
          <p:xfrm>
            <a:off x="4694" y="1933"/>
            <a:ext cx="220" cy="311"/>
          </p:xfrm>
          <a:graphic>
            <a:graphicData uri="http://schemas.openxmlformats.org/presentationml/2006/ole">
              <p:oleObj spid="_x0000_s73735" name="Equation" r:id="rId6" imgW="165028" imgH="228501" progId="Equation.DSMT4">
                <p:embed/>
              </p:oleObj>
            </a:graphicData>
          </a:graphic>
        </p:graphicFrame>
        <p:sp>
          <p:nvSpPr>
            <p:cNvPr id="73775"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76"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3777"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3778"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3779"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73731" name="Object 14"/>
          <p:cNvGraphicFramePr>
            <a:graphicFrameLocks noChangeAspect="1"/>
          </p:cNvGraphicFramePr>
          <p:nvPr/>
        </p:nvGraphicFramePr>
        <p:xfrm>
          <a:off x="437417" y="2435592"/>
          <a:ext cx="5746750" cy="1890712"/>
        </p:xfrm>
        <a:graphic>
          <a:graphicData uri="http://schemas.openxmlformats.org/presentationml/2006/ole">
            <p:oleObj spid="_x0000_s73731" name="Equation" r:id="rId7" imgW="3124080" imgH="1028520" progId="Equation.DSMT4">
              <p:embed/>
            </p:oleObj>
          </a:graphicData>
        </a:graphic>
      </p:graphicFrame>
      <p:sp>
        <p:nvSpPr>
          <p:cNvPr id="73738" name="矩形 55"/>
          <p:cNvSpPr>
            <a:spLocks noChangeArrowheads="1"/>
          </p:cNvSpPr>
          <p:nvPr/>
        </p:nvSpPr>
        <p:spPr bwMode="auto">
          <a:xfrm>
            <a:off x="6889750" y="1863725"/>
            <a:ext cx="309563" cy="400050"/>
          </a:xfrm>
          <a:prstGeom prst="rect">
            <a:avLst/>
          </a:prstGeom>
          <a:noFill/>
          <a:ln w="9525">
            <a:noFill/>
            <a:miter lim="800000"/>
            <a:headEnd/>
            <a:tailEnd/>
          </a:ln>
        </p:spPr>
        <p:txBody>
          <a:bodyPr>
            <a:spAutoFit/>
          </a:bodyPr>
          <a:lstStyle/>
          <a:p>
            <a:r>
              <a:rPr lang="en-US" altLang="zh-CN" sz="2000">
                <a:solidFill>
                  <a:srgbClr val="FF0000"/>
                </a:solidFill>
              </a:rPr>
              <a:t>4</a:t>
            </a:r>
            <a:endParaRPr lang="zh-CN" altLang="en-US" sz="2000">
              <a:solidFill>
                <a:srgbClr val="FF0000"/>
              </a:solidFill>
            </a:endParaRPr>
          </a:p>
        </p:txBody>
      </p:sp>
      <p:sp>
        <p:nvSpPr>
          <p:cNvPr id="73739" name="矩形 56"/>
          <p:cNvSpPr>
            <a:spLocks noChangeArrowheads="1"/>
          </p:cNvSpPr>
          <p:nvPr/>
        </p:nvSpPr>
        <p:spPr bwMode="auto">
          <a:xfrm>
            <a:off x="7966075" y="625475"/>
            <a:ext cx="309563" cy="400050"/>
          </a:xfrm>
          <a:prstGeom prst="rect">
            <a:avLst/>
          </a:prstGeom>
          <a:noFill/>
          <a:ln w="9525">
            <a:noFill/>
            <a:miter lim="800000"/>
            <a:headEnd/>
            <a:tailEnd/>
          </a:ln>
        </p:spPr>
        <p:txBody>
          <a:bodyPr>
            <a:spAutoFit/>
          </a:bodyPr>
          <a:lstStyle/>
          <a:p>
            <a:r>
              <a:rPr lang="en-US" altLang="zh-CN" sz="2000">
                <a:solidFill>
                  <a:srgbClr val="FF0000"/>
                </a:solidFill>
              </a:rPr>
              <a:t>2</a:t>
            </a:r>
            <a:endParaRPr lang="zh-CN" altLang="en-US" sz="2000">
              <a:solidFill>
                <a:srgbClr val="FF0000"/>
              </a:solidFill>
            </a:endParaRPr>
          </a:p>
        </p:txBody>
      </p:sp>
      <p:sp>
        <p:nvSpPr>
          <p:cNvPr id="73740" name="矩形 57"/>
          <p:cNvSpPr>
            <a:spLocks noChangeArrowheads="1"/>
          </p:cNvSpPr>
          <p:nvPr/>
        </p:nvSpPr>
        <p:spPr bwMode="auto">
          <a:xfrm>
            <a:off x="6843713" y="1006475"/>
            <a:ext cx="309562" cy="400050"/>
          </a:xfrm>
          <a:prstGeom prst="rect">
            <a:avLst/>
          </a:prstGeom>
          <a:noFill/>
          <a:ln w="9525">
            <a:noFill/>
            <a:miter lim="800000"/>
            <a:headEnd/>
            <a:tailEnd/>
          </a:ln>
        </p:spPr>
        <p:txBody>
          <a:bodyPr>
            <a:spAutoFit/>
          </a:bodyPr>
          <a:lstStyle/>
          <a:p>
            <a:r>
              <a:rPr lang="en-US" altLang="zh-CN" sz="2000">
                <a:solidFill>
                  <a:srgbClr val="FF0000"/>
                </a:solidFill>
              </a:rPr>
              <a:t>1</a:t>
            </a:r>
            <a:endParaRPr lang="zh-CN" altLang="en-US" sz="2000">
              <a:solidFill>
                <a:srgbClr val="FF0000"/>
              </a:solidFill>
            </a:endParaRPr>
          </a:p>
        </p:txBody>
      </p:sp>
      <p:sp>
        <p:nvSpPr>
          <p:cNvPr id="73741" name="矩形 58"/>
          <p:cNvSpPr>
            <a:spLocks noChangeArrowheads="1"/>
          </p:cNvSpPr>
          <p:nvPr/>
        </p:nvSpPr>
        <p:spPr bwMode="auto">
          <a:xfrm>
            <a:off x="7758113" y="1411288"/>
            <a:ext cx="309562" cy="400050"/>
          </a:xfrm>
          <a:prstGeom prst="rect">
            <a:avLst/>
          </a:prstGeom>
          <a:noFill/>
          <a:ln w="9525">
            <a:noFill/>
            <a:miter lim="800000"/>
            <a:headEnd/>
            <a:tailEnd/>
          </a:ln>
        </p:spPr>
        <p:txBody>
          <a:bodyPr>
            <a:spAutoFit/>
          </a:bodyPr>
          <a:lstStyle/>
          <a:p>
            <a:r>
              <a:rPr lang="en-US" altLang="zh-CN" sz="2000">
                <a:solidFill>
                  <a:srgbClr val="FF0000"/>
                </a:solidFill>
              </a:rPr>
              <a:t>3</a:t>
            </a:r>
            <a:endParaRPr lang="zh-CN" altLang="en-US" sz="2000">
              <a:solidFill>
                <a:srgbClr val="FF0000"/>
              </a:solidFill>
            </a:endParaRPr>
          </a:p>
        </p:txBody>
      </p:sp>
      <p:graphicFrame>
        <p:nvGraphicFramePr>
          <p:cNvPr id="3" name="Object 15"/>
          <p:cNvGraphicFramePr>
            <a:graphicFrameLocks noChangeAspect="1"/>
          </p:cNvGraphicFramePr>
          <p:nvPr/>
        </p:nvGraphicFramePr>
        <p:xfrm>
          <a:off x="917575" y="5002213"/>
          <a:ext cx="5384800" cy="860425"/>
        </p:xfrm>
        <a:graphic>
          <a:graphicData uri="http://schemas.openxmlformats.org/presentationml/2006/ole">
            <p:oleObj spid="_x0000_s73732" name="Equation" r:id="rId8" imgW="2857320" imgH="457200" progId="Equation.DSMT4">
              <p:embed/>
            </p:oleObj>
          </a:graphicData>
        </a:graphic>
      </p:graphicFrame>
      <p:sp>
        <p:nvSpPr>
          <p:cNvPr id="73742" name="矩形 60"/>
          <p:cNvSpPr>
            <a:spLocks noChangeArrowheads="1"/>
          </p:cNvSpPr>
          <p:nvPr/>
        </p:nvSpPr>
        <p:spPr bwMode="auto">
          <a:xfrm>
            <a:off x="482600" y="4340225"/>
            <a:ext cx="958917" cy="40011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所以：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91636" y="581758"/>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215900" y="1341438"/>
            <a:ext cx="630078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安培环路定理的局限性</a:t>
            </a:r>
          </a:p>
        </p:txBody>
      </p:sp>
      <p:graphicFrame>
        <p:nvGraphicFramePr>
          <p:cNvPr id="74754" name="Object 4"/>
          <p:cNvGraphicFramePr>
            <a:graphicFrameLocks noChangeAspect="1"/>
          </p:cNvGraphicFramePr>
          <p:nvPr/>
        </p:nvGraphicFramePr>
        <p:xfrm>
          <a:off x="3279775" y="2698750"/>
          <a:ext cx="1920875" cy="576263"/>
        </p:xfrm>
        <a:graphic>
          <a:graphicData uri="http://schemas.openxmlformats.org/presentationml/2006/ole">
            <p:oleObj spid="_x0000_s74754" name="Equation" r:id="rId3" imgW="672840" imgH="203040" progId="Equation.DSMT4">
              <p:embed/>
            </p:oleObj>
          </a:graphicData>
        </a:graphic>
      </p:graphicFrame>
      <p:sp>
        <p:nvSpPr>
          <p:cNvPr id="74759" name="矩形 15"/>
          <p:cNvSpPr>
            <a:spLocks noChangeArrowheads="1"/>
          </p:cNvSpPr>
          <p:nvPr/>
        </p:nvSpPr>
        <p:spPr bwMode="auto">
          <a:xfrm>
            <a:off x="561486" y="3078163"/>
            <a:ext cx="1733550"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对两端取散度</a:t>
            </a:r>
          </a:p>
        </p:txBody>
      </p:sp>
      <p:graphicFrame>
        <p:nvGraphicFramePr>
          <p:cNvPr id="74755" name="Object 7"/>
          <p:cNvGraphicFramePr>
            <a:graphicFrameLocks noChangeAspect="1"/>
          </p:cNvGraphicFramePr>
          <p:nvPr/>
        </p:nvGraphicFramePr>
        <p:xfrm>
          <a:off x="1539875" y="3689350"/>
          <a:ext cx="3390900" cy="584200"/>
        </p:xfrm>
        <a:graphic>
          <a:graphicData uri="http://schemas.openxmlformats.org/presentationml/2006/ole">
            <p:oleObj spid="_x0000_s74755" name="Equation" r:id="rId4" imgW="1320480" imgH="228600" progId="Equation.DSMT4">
              <p:embed/>
            </p:oleObj>
          </a:graphicData>
        </a:graphic>
      </p:graphicFrame>
      <p:sp>
        <p:nvSpPr>
          <p:cNvPr id="74760" name="矩形 17"/>
          <p:cNvSpPr>
            <a:spLocks noChangeArrowheads="1"/>
          </p:cNvSpPr>
          <p:nvPr/>
        </p:nvSpPr>
        <p:spPr bwMode="auto">
          <a:xfrm>
            <a:off x="501772" y="4513629"/>
            <a:ext cx="5087937"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对于某些情况下，电荷是随时间变化，此时</a:t>
            </a:r>
          </a:p>
        </p:txBody>
      </p:sp>
      <p:sp>
        <p:nvSpPr>
          <p:cNvPr id="74761" name="矩形 18"/>
          <p:cNvSpPr>
            <a:spLocks noChangeArrowheads="1"/>
          </p:cNvSpPr>
          <p:nvPr/>
        </p:nvSpPr>
        <p:spPr bwMode="auto">
          <a:xfrm>
            <a:off x="5183065" y="3751508"/>
            <a:ext cx="2954338" cy="460375"/>
          </a:xfrm>
          <a:prstGeom prst="rect">
            <a:avLst/>
          </a:prstGeom>
          <a:noFill/>
          <a:ln w="9525">
            <a:noFill/>
            <a:miter lim="800000"/>
            <a:headEnd/>
            <a:tailEnd/>
          </a:ln>
        </p:spPr>
        <p:txBody>
          <a:bodyPr wrap="none">
            <a:spAutoFit/>
          </a:bodyPr>
          <a:lstStyle/>
          <a:p>
            <a:r>
              <a:rPr lang="zh-CN" altLang="en-US" sz="2400" dirty="0">
                <a:solidFill>
                  <a:srgbClr val="0070C0"/>
                </a:solidFill>
              </a:rPr>
              <a:t>恒定电流连续性方程</a:t>
            </a:r>
          </a:p>
        </p:txBody>
      </p:sp>
      <p:sp>
        <p:nvSpPr>
          <p:cNvPr id="20" name="矩形 19"/>
          <p:cNvSpPr/>
          <p:nvPr/>
        </p:nvSpPr>
        <p:spPr>
          <a:xfrm>
            <a:off x="593725" y="2106613"/>
            <a:ext cx="3024188" cy="400050"/>
          </a:xfrm>
          <a:prstGeom prst="rect">
            <a:avLst/>
          </a:prstGeom>
        </p:spPr>
        <p:txBody>
          <a:bodyPr wrap="none">
            <a:spAutoFit/>
          </a:bodyPr>
          <a:lstStyle/>
          <a:p>
            <a:pPr>
              <a:defRPr/>
            </a:pPr>
            <a:r>
              <a:rPr kumimoji="1" lang="zh-CN" altLang="en-US" sz="2000" b="1" dirty="0">
                <a:solidFill>
                  <a:srgbClr val="002060"/>
                </a:solidFill>
                <a:latin typeface="幼圆" pitchFamily="49" charset="-122"/>
                <a:ea typeface="幼圆" pitchFamily="49" charset="-122"/>
              </a:rPr>
              <a:t>恒定磁场的安培环路定理</a:t>
            </a:r>
            <a:endParaRPr lang="zh-CN" altLang="en-US" sz="2000" dirty="0">
              <a:solidFill>
                <a:srgbClr val="002060"/>
              </a:solidFill>
              <a:latin typeface="幼圆" pitchFamily="49" charset="-122"/>
              <a:ea typeface="幼圆" pitchFamily="49" charset="-122"/>
            </a:endParaRPr>
          </a:p>
        </p:txBody>
      </p:sp>
      <p:graphicFrame>
        <p:nvGraphicFramePr>
          <p:cNvPr id="21" name="Object 3"/>
          <p:cNvGraphicFramePr>
            <a:graphicFrameLocks noChangeAspect="1"/>
          </p:cNvGraphicFramePr>
          <p:nvPr/>
        </p:nvGraphicFramePr>
        <p:xfrm>
          <a:off x="856395" y="5117002"/>
          <a:ext cx="2451100" cy="1006475"/>
        </p:xfrm>
        <a:graphic>
          <a:graphicData uri="http://schemas.openxmlformats.org/presentationml/2006/ole">
            <p:oleObj spid="_x0000_s74756" name="Equation" r:id="rId5" imgW="1015920" imgH="419040" progId="Equation.DSMT4">
              <p:embed/>
            </p:oleObj>
          </a:graphicData>
        </a:graphic>
      </p:graphicFrame>
      <p:sp>
        <p:nvSpPr>
          <p:cNvPr id="74763" name="Text Box 6"/>
          <p:cNvSpPr txBox="1">
            <a:spLocks noChangeArrowheads="1"/>
          </p:cNvSpPr>
          <p:nvPr/>
        </p:nvSpPr>
        <p:spPr bwMode="auto">
          <a:xfrm>
            <a:off x="3363546" y="5194788"/>
            <a:ext cx="3382963" cy="830263"/>
          </a:xfrm>
          <a:prstGeom prst="rect">
            <a:avLst/>
          </a:prstGeom>
          <a:noFill/>
          <a:ln w="38100" cmpd="dbl">
            <a:noFill/>
            <a:miter lim="800000"/>
            <a:headEnd/>
            <a:tailEnd/>
          </a:ln>
        </p:spPr>
        <p:txBody>
          <a:bodyPr>
            <a:spAutoFit/>
          </a:bodyPr>
          <a:lstStyle/>
          <a:p>
            <a:r>
              <a:rPr lang="zh-CN" altLang="en-US" sz="2400" b="1" dirty="0">
                <a:solidFill>
                  <a:srgbClr val="0000CC"/>
                </a:solidFill>
                <a:latin typeface="Verdana" pitchFamily="34" charset="0"/>
                <a:ea typeface="宋体" pitchFamily="2" charset="-122"/>
              </a:rPr>
              <a:t> 电流连续性方程</a:t>
            </a:r>
            <a:endParaRPr lang="en-US" altLang="zh-CN" sz="2400" b="1" dirty="0">
              <a:solidFill>
                <a:srgbClr val="0000CC"/>
              </a:solidFill>
              <a:latin typeface="Verdana" pitchFamily="34" charset="0"/>
              <a:ea typeface="宋体" pitchFamily="2" charset="-122"/>
            </a:endParaRPr>
          </a:p>
          <a:p>
            <a:r>
              <a:rPr lang="zh-CN" altLang="en-US" sz="2400" b="1" dirty="0">
                <a:solidFill>
                  <a:srgbClr val="0000CC"/>
                </a:solidFill>
                <a:latin typeface="Verdana" pitchFamily="34" charset="0"/>
                <a:ea typeface="宋体" pitchFamily="2" charset="-122"/>
              </a:rPr>
              <a:t>（电荷守恒定律）</a:t>
            </a:r>
          </a:p>
        </p:txBody>
      </p:sp>
      <p:sp>
        <p:nvSpPr>
          <p:cNvPr id="25" name="矩形 24"/>
          <p:cNvSpPr/>
          <p:nvPr/>
        </p:nvSpPr>
        <p:spPr>
          <a:xfrm>
            <a:off x="5980113" y="5057775"/>
            <a:ext cx="278874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a:solidFill>
                  <a:srgbClr val="0070C0"/>
                </a:solidFill>
                <a:latin typeface="方正姚体" pitchFamily="2" charset="-122"/>
                <a:ea typeface="方正姚体" pitchFamily="2" charset="-122"/>
              </a:rPr>
              <a:t>矛盾！</a:t>
            </a:r>
            <a:endParaRPr lang="en-US" altLang="zh-CN" sz="2400" dirty="0">
              <a:solidFill>
                <a:srgbClr val="0070C0"/>
              </a:solidFill>
              <a:latin typeface="方正姚体" pitchFamily="2" charset="-122"/>
              <a:ea typeface="方正姚体" pitchFamily="2" charset="-122"/>
            </a:endParaRPr>
          </a:p>
          <a:p>
            <a:pPr>
              <a:defRPr/>
            </a:pPr>
            <a:r>
              <a:rPr lang="zh-CN" altLang="en-US" sz="2400" dirty="0">
                <a:solidFill>
                  <a:srgbClr val="0070C0"/>
                </a:solidFill>
                <a:latin typeface="方正姚体" pitchFamily="2" charset="-122"/>
                <a:ea typeface="方正姚体" pitchFamily="2" charset="-122"/>
              </a:rPr>
              <a:t>（１）式不够完备。</a:t>
            </a:r>
            <a:endParaRPr lang="en-US" altLang="zh-CN" sz="2400" dirty="0">
              <a:solidFill>
                <a:srgbClr val="0070C0"/>
              </a:solidFill>
              <a:latin typeface="方正姚体" pitchFamily="2" charset="-122"/>
              <a:ea typeface="方正姚体" pitchFamily="2" charset="-122"/>
            </a:endParaRPr>
          </a:p>
          <a:p>
            <a:pPr>
              <a:defRPr/>
            </a:pPr>
            <a:endParaRPr lang="zh-CN" altLang="en-US" sz="2400" dirty="0">
              <a:solidFill>
                <a:srgbClr val="0070C0"/>
              </a:solidFill>
              <a:latin typeface="方正姚体" pitchFamily="2" charset="-122"/>
              <a:ea typeface="方正姚体" pitchFamily="2" charset="-122"/>
            </a:endParaRPr>
          </a:p>
        </p:txBody>
      </p:sp>
      <p:sp>
        <p:nvSpPr>
          <p:cNvPr id="74765" name="矩形 13"/>
          <p:cNvSpPr>
            <a:spLocks noChangeArrowheads="1"/>
          </p:cNvSpPr>
          <p:nvPr/>
        </p:nvSpPr>
        <p:spPr bwMode="auto">
          <a:xfrm>
            <a:off x="5507038" y="2722563"/>
            <a:ext cx="1416050" cy="584200"/>
          </a:xfrm>
          <a:prstGeom prst="rect">
            <a:avLst/>
          </a:prstGeom>
          <a:noFill/>
          <a:ln w="9525">
            <a:noFill/>
            <a:miter lim="800000"/>
            <a:headEnd/>
            <a:tailEnd/>
          </a:ln>
        </p:spPr>
        <p:txBody>
          <a:bodyPr wrap="none">
            <a:spAutoFit/>
          </a:bodyPr>
          <a:lstStyle/>
          <a:p>
            <a:r>
              <a:rPr lang="zh-CN" altLang="en-US">
                <a:solidFill>
                  <a:srgbClr val="0070C0"/>
                </a:solidFill>
                <a:latin typeface="方正姚体"/>
                <a:ea typeface="方正姚体"/>
                <a:cs typeface="方正姚体"/>
              </a:rPr>
              <a:t>（１）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p:bldP spid="74760" grpId="0"/>
      <p:bldP spid="74761" grpId="0"/>
      <p:bldP spid="74763" grpId="0"/>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09575" y="476250"/>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0" y="1153869"/>
            <a:ext cx="487203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安培环路定律的局限性</a:t>
            </a:r>
          </a:p>
        </p:txBody>
      </p:sp>
      <p:sp>
        <p:nvSpPr>
          <p:cNvPr id="452613" name="Text Box 5"/>
          <p:cNvSpPr txBox="1">
            <a:spLocks noChangeArrowheads="1"/>
          </p:cNvSpPr>
          <p:nvPr/>
        </p:nvSpPr>
        <p:spPr bwMode="auto">
          <a:xfrm>
            <a:off x="343389" y="1857619"/>
            <a:ext cx="5359400" cy="1292662"/>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zh-CN" altLang="en-US" sz="2000" b="1" dirty="0">
                <a:solidFill>
                  <a:srgbClr val="FF3399"/>
                </a:solidFill>
                <a:latin typeface="幼圆" pitchFamily="49" charset="-122"/>
                <a:ea typeface="幼圆" pitchFamily="49" charset="-122"/>
              </a:rPr>
              <a:t>另外，</a:t>
            </a:r>
            <a:r>
              <a:rPr kumimoji="1" lang="zh-CN" altLang="en-US" sz="2000" b="1" dirty="0">
                <a:solidFill>
                  <a:srgbClr val="000099"/>
                </a:solidFill>
                <a:latin typeface="幼圆" pitchFamily="49" charset="-122"/>
                <a:ea typeface="幼圆" pitchFamily="49" charset="-122"/>
              </a:rPr>
              <a:t>考虑一个连接在时变电压源上的电容器，以闭合路径</a:t>
            </a:r>
            <a:r>
              <a:rPr kumimoji="1" lang="en-US" altLang="zh-CN" sz="2000" b="1" dirty="0">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为边界的曲面有无限多个，任取两个曲面</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1</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2</a:t>
            </a:r>
            <a:r>
              <a:rPr kumimoji="1" lang="zh-CN" altLang="en-US" sz="2000" b="1" dirty="0">
                <a:solidFill>
                  <a:srgbClr val="000099"/>
                </a:solidFill>
                <a:latin typeface="幼圆" pitchFamily="49" charset="-122"/>
                <a:ea typeface="幼圆" pitchFamily="49" charset="-122"/>
              </a:rPr>
              <a:t>。</a:t>
            </a:r>
          </a:p>
        </p:txBody>
      </p:sp>
      <p:sp>
        <p:nvSpPr>
          <p:cNvPr id="452616" name="Rectangle 8"/>
          <p:cNvSpPr>
            <a:spLocks noChangeArrowheads="1"/>
          </p:cNvSpPr>
          <p:nvPr/>
        </p:nvSpPr>
        <p:spPr bwMode="auto">
          <a:xfrm>
            <a:off x="432900" y="5251572"/>
            <a:ext cx="8194675" cy="433387"/>
          </a:xfrm>
          <a:prstGeom prst="rect">
            <a:avLst/>
          </a:prstGeom>
          <a:noFill/>
          <a:ln w="9525">
            <a:noFill/>
            <a:prstDash val="dash"/>
            <a:miter lim="800000"/>
            <a:headEnd/>
            <a:tailEnd/>
          </a:ln>
        </p:spPr>
        <p:txBody>
          <a:bodyPr lIns="90000" tIns="46800" rIns="90000" bIns="46800">
            <a:spAutoFit/>
          </a:bodyPr>
          <a:lstStyle/>
          <a:p>
            <a:r>
              <a:rPr kumimoji="1" lang="zh-CN" altLang="en-US" sz="2200" b="1" dirty="0">
                <a:solidFill>
                  <a:srgbClr val="003300"/>
                </a:solidFill>
                <a:latin typeface="幼圆" pitchFamily="49" charset="-122"/>
                <a:ea typeface="幼圆" pitchFamily="49" charset="-122"/>
              </a:rPr>
              <a:t>从恒定磁场中推导得到的安培环路定理不适用于时变场问题。</a:t>
            </a:r>
          </a:p>
        </p:txBody>
      </p:sp>
      <p:graphicFrame>
        <p:nvGraphicFramePr>
          <p:cNvPr id="452621" name="Object 2"/>
          <p:cNvGraphicFramePr>
            <a:graphicFrameLocks noChangeAspect="1"/>
          </p:cNvGraphicFramePr>
          <p:nvPr/>
        </p:nvGraphicFramePr>
        <p:xfrm>
          <a:off x="6045958" y="1340823"/>
          <a:ext cx="2770494" cy="2562438"/>
        </p:xfrm>
        <a:graphic>
          <a:graphicData uri="http://schemas.openxmlformats.org/presentationml/2006/ole">
            <p:oleObj spid="_x0000_s75778" name="位图图像" r:id="rId3" imgW="1980952" imgH="1943371" progId="PBrush">
              <p:embed/>
            </p:oleObj>
          </a:graphicData>
        </a:graphic>
      </p:graphicFrame>
      <p:grpSp>
        <p:nvGrpSpPr>
          <p:cNvPr id="75786" name="Group 18"/>
          <p:cNvGrpSpPr>
            <a:grpSpLocks/>
          </p:cNvGrpSpPr>
          <p:nvPr/>
        </p:nvGrpSpPr>
        <p:grpSpPr bwMode="auto">
          <a:xfrm>
            <a:off x="465627" y="3598863"/>
            <a:ext cx="5522912" cy="1314450"/>
            <a:chOff x="355" y="2200"/>
            <a:chExt cx="3479" cy="828"/>
          </a:xfrm>
        </p:grpSpPr>
        <p:graphicFrame>
          <p:nvGraphicFramePr>
            <p:cNvPr id="75779" name="Object 3"/>
            <p:cNvGraphicFramePr>
              <a:graphicFrameLocks noChangeAspect="1"/>
            </p:cNvGraphicFramePr>
            <p:nvPr/>
          </p:nvGraphicFramePr>
          <p:xfrm>
            <a:off x="2895" y="2225"/>
            <a:ext cx="313" cy="749"/>
          </p:xfrm>
          <a:graphic>
            <a:graphicData uri="http://schemas.openxmlformats.org/presentationml/2006/ole">
              <p:oleObj spid="_x0000_s75779" name="Equation" r:id="rId4" imgW="190440" imgH="457200" progId="Equation.DSMT4">
                <p:embed/>
              </p:oleObj>
            </a:graphicData>
          </a:graphic>
        </p:graphicFrame>
        <p:graphicFrame>
          <p:nvGraphicFramePr>
            <p:cNvPr id="75780" name="Object 4"/>
            <p:cNvGraphicFramePr>
              <a:graphicFrameLocks noChangeAspect="1"/>
            </p:cNvGraphicFramePr>
            <p:nvPr/>
          </p:nvGraphicFramePr>
          <p:xfrm>
            <a:off x="1213" y="2200"/>
            <a:ext cx="1887" cy="415"/>
          </p:xfrm>
          <a:graphic>
            <a:graphicData uri="http://schemas.openxmlformats.org/presentationml/2006/ole">
              <p:oleObj spid="_x0000_s75780" name="Equation" r:id="rId5" imgW="1498320" imgH="330120" progId="Equation.DSMT4">
                <p:embed/>
              </p:oleObj>
            </a:graphicData>
          </a:graphic>
        </p:graphicFrame>
        <p:sp>
          <p:nvSpPr>
            <p:cNvPr id="75788" name="Rectangle 10"/>
            <p:cNvSpPr>
              <a:spLocks noChangeArrowheads="1"/>
            </p:cNvSpPr>
            <p:nvPr/>
          </p:nvSpPr>
          <p:spPr bwMode="auto">
            <a:xfrm>
              <a:off x="393" y="2594"/>
              <a:ext cx="794"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a:solidFill>
                    <a:srgbClr val="000099"/>
                  </a:solidFill>
                  <a:latin typeface="幼圆" pitchFamily="49" charset="-122"/>
                  <a:ea typeface="幼圆" pitchFamily="49" charset="-122"/>
                </a:rPr>
                <a:t>对</a:t>
              </a:r>
              <a:r>
                <a:rPr kumimoji="1" lang="en-US" altLang="zh-CN" sz="2200" b="1">
                  <a:solidFill>
                    <a:srgbClr val="000099"/>
                  </a:solidFill>
                  <a:latin typeface="幼圆" pitchFamily="49" charset="-122"/>
                  <a:ea typeface="幼圆" pitchFamily="49" charset="-122"/>
                </a:rPr>
                <a:t>S</a:t>
              </a:r>
              <a:r>
                <a:rPr kumimoji="1" lang="en-US" altLang="zh-CN" sz="2200" b="1" baseline="-25000">
                  <a:solidFill>
                    <a:srgbClr val="000099"/>
                  </a:solidFill>
                  <a:latin typeface="幼圆" pitchFamily="49" charset="-122"/>
                  <a:ea typeface="幼圆" pitchFamily="49" charset="-122"/>
                </a:rPr>
                <a:t>2</a:t>
              </a:r>
              <a:r>
                <a:rPr kumimoji="1" lang="zh-CN" altLang="en-US" sz="2200" b="1">
                  <a:solidFill>
                    <a:srgbClr val="000099"/>
                  </a:solidFill>
                  <a:latin typeface="幼圆" pitchFamily="49" charset="-122"/>
                  <a:ea typeface="幼圆" pitchFamily="49" charset="-122"/>
                </a:rPr>
                <a:t>面：</a:t>
              </a:r>
            </a:p>
          </p:txBody>
        </p:sp>
        <p:graphicFrame>
          <p:nvGraphicFramePr>
            <p:cNvPr id="75781" name="Object 5"/>
            <p:cNvGraphicFramePr>
              <a:graphicFrameLocks noChangeAspect="1"/>
            </p:cNvGraphicFramePr>
            <p:nvPr/>
          </p:nvGraphicFramePr>
          <p:xfrm>
            <a:off x="1261" y="2629"/>
            <a:ext cx="1727" cy="399"/>
          </p:xfrm>
          <a:graphic>
            <a:graphicData uri="http://schemas.openxmlformats.org/presentationml/2006/ole">
              <p:oleObj spid="_x0000_s75781" name="Equation" r:id="rId6" imgW="1371600" imgH="317160" progId="Equation.DSMT4">
                <p:embed/>
              </p:oleObj>
            </a:graphicData>
          </a:graphic>
        </p:graphicFrame>
        <p:sp>
          <p:nvSpPr>
            <p:cNvPr id="75789" name="Rectangle 12"/>
            <p:cNvSpPr>
              <a:spLocks noChangeArrowheads="1"/>
            </p:cNvSpPr>
            <p:nvPr/>
          </p:nvSpPr>
          <p:spPr bwMode="auto">
            <a:xfrm>
              <a:off x="355" y="2207"/>
              <a:ext cx="971"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dirty="0">
                  <a:solidFill>
                    <a:srgbClr val="000099"/>
                  </a:solidFill>
                  <a:latin typeface="幼圆" pitchFamily="49" charset="-122"/>
                  <a:ea typeface="幼圆" pitchFamily="49" charset="-122"/>
                </a:rPr>
                <a:t>则对</a:t>
              </a:r>
              <a:r>
                <a:rPr kumimoji="1" lang="en-US" altLang="zh-CN" sz="2200" b="1" dirty="0">
                  <a:solidFill>
                    <a:srgbClr val="000099"/>
                  </a:solidFill>
                  <a:latin typeface="幼圆" pitchFamily="49" charset="-122"/>
                  <a:ea typeface="幼圆" pitchFamily="49" charset="-122"/>
                </a:rPr>
                <a:t>S</a:t>
              </a:r>
              <a:r>
                <a:rPr kumimoji="1" lang="en-US" altLang="zh-CN" sz="2200" b="1" baseline="-25000" dirty="0">
                  <a:solidFill>
                    <a:srgbClr val="000099"/>
                  </a:solidFill>
                  <a:latin typeface="幼圆" pitchFamily="49" charset="-122"/>
                  <a:ea typeface="幼圆" pitchFamily="49" charset="-122"/>
                </a:rPr>
                <a:t>1</a:t>
              </a:r>
              <a:r>
                <a:rPr kumimoji="1" lang="zh-CN" altLang="en-US" sz="2200" b="1" dirty="0">
                  <a:solidFill>
                    <a:srgbClr val="000099"/>
                  </a:solidFill>
                  <a:latin typeface="幼圆" pitchFamily="49" charset="-122"/>
                  <a:ea typeface="幼圆" pitchFamily="49" charset="-122"/>
                </a:rPr>
                <a:t>面：</a:t>
              </a:r>
            </a:p>
          </p:txBody>
        </p:sp>
        <p:sp>
          <p:nvSpPr>
            <p:cNvPr id="75790" name="Rectangle 15"/>
            <p:cNvSpPr>
              <a:spLocks noChangeArrowheads="1"/>
            </p:cNvSpPr>
            <p:nvPr/>
          </p:nvSpPr>
          <p:spPr bwMode="auto">
            <a:xfrm>
              <a:off x="3205" y="2456"/>
              <a:ext cx="629" cy="370"/>
            </a:xfrm>
            <a:prstGeom prst="rect">
              <a:avLst/>
            </a:prstGeom>
            <a:noFill/>
            <a:ln w="19050">
              <a:noFill/>
              <a:prstDash val="dash"/>
              <a:miter lim="800000"/>
              <a:headEnd/>
              <a:tailEnd/>
            </a:ln>
          </p:spPr>
          <p:txBody>
            <a:bodyPr lIns="90000" tIns="46800" rIns="90000" bIns="46800">
              <a:spAutoFit/>
            </a:bodyPr>
            <a:lstStyle/>
            <a:p>
              <a:r>
                <a:rPr kumimoji="1" lang="zh-CN" altLang="en-US" b="1" dirty="0">
                  <a:solidFill>
                    <a:srgbClr val="FF3399"/>
                  </a:solidFill>
                  <a:latin typeface="Verdana" pitchFamily="34" charset="0"/>
                </a:rPr>
                <a:t>矛盾</a:t>
              </a:r>
            </a:p>
          </p:txBody>
        </p:sp>
      </p:grpSp>
      <p:sp>
        <p:nvSpPr>
          <p:cNvPr id="75787" name="Text Box 17"/>
          <p:cNvSpPr txBox="1">
            <a:spLocks noChangeArrowheads="1"/>
          </p:cNvSpPr>
          <p:nvPr/>
        </p:nvSpPr>
        <p:spPr bwMode="auto">
          <a:xfrm>
            <a:off x="6219825" y="2911475"/>
            <a:ext cx="384175" cy="457200"/>
          </a:xfrm>
          <a:prstGeom prst="rect">
            <a:avLst/>
          </a:prstGeom>
          <a:solidFill>
            <a:schemeClr val="accent1"/>
          </a:solidFill>
          <a:ln w="9525">
            <a:noFill/>
            <a:miter lim="800000"/>
            <a:headEnd/>
            <a:tailEnd/>
          </a:ln>
        </p:spPr>
        <p:txBody>
          <a:bodyPr wrap="none" lIns="90000" tIns="46800" rIns="90000" bIns="46800">
            <a:spAutoFit/>
          </a:bodyPr>
          <a:lstStyle/>
          <a:p>
            <a:r>
              <a:rPr lang="en-US" altLang="zh-CN" dirty="0"/>
              <a:t>C</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圆角矩形 7"/>
          <p:cNvPicPr>
            <a:picLocks noChangeArrowheads="1"/>
          </p:cNvPicPr>
          <p:nvPr/>
        </p:nvPicPr>
        <p:blipFill>
          <a:blip r:embed="rId3"/>
          <a:srcRect/>
          <a:stretch>
            <a:fillRect/>
          </a:stretch>
        </p:blipFill>
        <p:spPr bwMode="auto">
          <a:xfrm>
            <a:off x="6302326" y="4982305"/>
            <a:ext cx="1528689" cy="1172309"/>
          </a:xfrm>
          <a:prstGeom prst="rect">
            <a:avLst/>
          </a:prstGeom>
          <a:noFill/>
          <a:ln w="9525">
            <a:noFill/>
            <a:miter lim="800000"/>
            <a:headEnd/>
            <a:tailEnd/>
          </a:ln>
        </p:spPr>
      </p:pic>
      <p:sp>
        <p:nvSpPr>
          <p:cNvPr id="453634" name="Text Box 2"/>
          <p:cNvSpPr txBox="1">
            <a:spLocks noChangeArrowheads="1"/>
          </p:cNvSpPr>
          <p:nvPr/>
        </p:nvSpPr>
        <p:spPr bwMode="auto">
          <a:xfrm>
            <a:off x="236538" y="522288"/>
            <a:ext cx="8382000" cy="566309"/>
          </a:xfrm>
          <a:prstGeom prst="rect">
            <a:avLst/>
          </a:prstGeom>
          <a:noFill/>
          <a:ln w="9525">
            <a:noFill/>
            <a:miter lim="800000"/>
            <a:headEnd/>
            <a:tailEnd/>
          </a:ln>
        </p:spPr>
        <p:txBody>
          <a:bodyPr>
            <a:spAutoFit/>
          </a:bodyPr>
          <a:lstStyle/>
          <a:p>
            <a:pPr algn="just" fontAlgn="ctr">
              <a:lnSpc>
                <a:spcPct val="110000"/>
              </a:lnSpc>
              <a:spcBef>
                <a:spcPct val="20000"/>
              </a:spcBef>
              <a:buFontTx/>
              <a:buBlip>
                <a:blip r:embed="rId4"/>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位移电流的引入及安培环路定理的修正</a:t>
            </a:r>
          </a:p>
        </p:txBody>
      </p:sp>
      <p:graphicFrame>
        <p:nvGraphicFramePr>
          <p:cNvPr id="453642" name="Object 2"/>
          <p:cNvGraphicFramePr>
            <a:graphicFrameLocks noChangeAspect="1"/>
          </p:cNvGraphicFramePr>
          <p:nvPr/>
        </p:nvGraphicFramePr>
        <p:xfrm>
          <a:off x="900602" y="1958731"/>
          <a:ext cx="1608185" cy="526561"/>
        </p:xfrm>
        <a:graphic>
          <a:graphicData uri="http://schemas.openxmlformats.org/presentationml/2006/ole">
            <p:oleObj spid="_x0000_s76802" name="Equation" r:id="rId5" imgW="774360" imgH="253800" progId="Equation.DSMT4">
              <p:embed/>
            </p:oleObj>
          </a:graphicData>
        </a:graphic>
      </p:graphicFrame>
      <p:graphicFrame>
        <p:nvGraphicFramePr>
          <p:cNvPr id="453643" name="Object 3"/>
          <p:cNvGraphicFramePr>
            <a:graphicFrameLocks noChangeAspect="1"/>
          </p:cNvGraphicFramePr>
          <p:nvPr/>
        </p:nvGraphicFramePr>
        <p:xfrm>
          <a:off x="1943100" y="2746375"/>
          <a:ext cx="4268788" cy="668338"/>
        </p:xfrm>
        <a:graphic>
          <a:graphicData uri="http://schemas.openxmlformats.org/presentationml/2006/ole">
            <p:oleObj spid="_x0000_s76803" name="Equation" r:id="rId6" imgW="1942920" imgH="304560" progId="Equation.DSMT4">
              <p:embed/>
            </p:oleObj>
          </a:graphicData>
        </a:graphic>
      </p:graphicFrame>
      <p:sp>
        <p:nvSpPr>
          <p:cNvPr id="453644" name="AutoShape 12"/>
          <p:cNvSpPr>
            <a:spLocks noChangeArrowheads="1"/>
          </p:cNvSpPr>
          <p:nvPr/>
        </p:nvSpPr>
        <p:spPr bwMode="auto">
          <a:xfrm>
            <a:off x="2354263" y="2755900"/>
            <a:ext cx="430212" cy="647700"/>
          </a:xfrm>
          <a:prstGeom prst="wedgeRoundRectCallout">
            <a:avLst>
              <a:gd name="adj1" fmla="val -47046"/>
              <a:gd name="adj2" fmla="val 75981"/>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5" name="Rectangle 13"/>
          <p:cNvSpPr>
            <a:spLocks noChangeArrowheads="1"/>
          </p:cNvSpPr>
          <p:nvPr/>
        </p:nvSpPr>
        <p:spPr bwMode="auto">
          <a:xfrm>
            <a:off x="1803400" y="3578225"/>
            <a:ext cx="1397000"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全电流密度</a:t>
            </a:r>
          </a:p>
        </p:txBody>
      </p:sp>
      <p:sp>
        <p:nvSpPr>
          <p:cNvPr id="453646" name="AutoShape 14"/>
          <p:cNvSpPr>
            <a:spLocks noChangeArrowheads="1"/>
          </p:cNvSpPr>
          <p:nvPr/>
        </p:nvSpPr>
        <p:spPr bwMode="auto">
          <a:xfrm>
            <a:off x="4106863" y="2732088"/>
            <a:ext cx="309562" cy="627062"/>
          </a:xfrm>
          <a:prstGeom prst="wedgeRoundRectCallout">
            <a:avLst>
              <a:gd name="adj1" fmla="val -97694"/>
              <a:gd name="adj2" fmla="val 67468"/>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7" name="Rectangle 15"/>
          <p:cNvSpPr>
            <a:spLocks noChangeArrowheads="1"/>
          </p:cNvSpPr>
          <p:nvPr/>
        </p:nvSpPr>
        <p:spPr bwMode="auto">
          <a:xfrm>
            <a:off x="3376613" y="3525838"/>
            <a:ext cx="1604962" cy="376237"/>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传导电流密度</a:t>
            </a:r>
          </a:p>
        </p:txBody>
      </p:sp>
      <p:sp>
        <p:nvSpPr>
          <p:cNvPr id="453648" name="AutoShape 16"/>
          <p:cNvSpPr>
            <a:spLocks noChangeArrowheads="1"/>
          </p:cNvSpPr>
          <p:nvPr/>
        </p:nvSpPr>
        <p:spPr bwMode="auto">
          <a:xfrm>
            <a:off x="4675188" y="2700338"/>
            <a:ext cx="309562" cy="627062"/>
          </a:xfrm>
          <a:prstGeom prst="wedgeRoundRectCallout">
            <a:avLst>
              <a:gd name="adj1" fmla="val 185384"/>
              <a:gd name="adj2" fmla="val 90000"/>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9" name="Rectangle 17"/>
          <p:cNvSpPr>
            <a:spLocks noChangeArrowheads="1"/>
          </p:cNvSpPr>
          <p:nvPr/>
        </p:nvSpPr>
        <p:spPr bwMode="auto">
          <a:xfrm>
            <a:off x="5221288" y="3524250"/>
            <a:ext cx="1693862"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位移电流密度</a:t>
            </a:r>
          </a:p>
        </p:txBody>
      </p:sp>
      <p:sp>
        <p:nvSpPr>
          <p:cNvPr id="453651" name="Text Box 19"/>
          <p:cNvSpPr txBox="1">
            <a:spLocks noChangeArrowheads="1"/>
          </p:cNvSpPr>
          <p:nvPr/>
        </p:nvSpPr>
        <p:spPr bwMode="auto">
          <a:xfrm>
            <a:off x="441325" y="1246188"/>
            <a:ext cx="8332788" cy="1107996"/>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麦克斯韦提出了位移电流的概念，他认为：</a:t>
            </a:r>
            <a:r>
              <a:rPr kumimoji="1" lang="zh-CN" altLang="en-US" sz="2000" b="1" dirty="0">
                <a:solidFill>
                  <a:srgbClr val="FF3399"/>
                </a:solidFill>
                <a:latin typeface="幼圆" pitchFamily="49" charset="-122"/>
                <a:ea typeface="幼圆" pitchFamily="49" charset="-122"/>
              </a:rPr>
              <a:t>在时变场空间中，存在着因变化的电场而形成的位移电流，位移电流与传导电流共同形成全电流             ，全电流满足电流连续性关系</a:t>
            </a:r>
            <a:r>
              <a:rPr kumimoji="1" lang="en-US" altLang="zh-CN" sz="2000" b="1" dirty="0">
                <a:solidFill>
                  <a:srgbClr val="FF3399"/>
                </a:solidFill>
                <a:latin typeface="幼圆" pitchFamily="49" charset="-122"/>
                <a:ea typeface="幼圆" pitchFamily="49" charset="-122"/>
              </a:rPr>
              <a:t>:</a:t>
            </a:r>
          </a:p>
        </p:txBody>
      </p:sp>
      <p:graphicFrame>
        <p:nvGraphicFramePr>
          <p:cNvPr id="453658" name="Object 4"/>
          <p:cNvGraphicFramePr>
            <a:graphicFrameLocks noChangeAspect="1"/>
          </p:cNvGraphicFramePr>
          <p:nvPr/>
        </p:nvGraphicFramePr>
        <p:xfrm>
          <a:off x="1731963" y="4800600"/>
          <a:ext cx="1249362" cy="500063"/>
        </p:xfrm>
        <a:graphic>
          <a:graphicData uri="http://schemas.openxmlformats.org/presentationml/2006/ole">
            <p:oleObj spid="_x0000_s76804" name="Equation" r:id="rId7" imgW="571320" imgH="228600" progId="Equation.DSMT4">
              <p:embed/>
            </p:oleObj>
          </a:graphicData>
        </a:graphic>
      </p:graphicFrame>
      <p:graphicFrame>
        <p:nvGraphicFramePr>
          <p:cNvPr id="453659" name="Object 5"/>
          <p:cNvGraphicFramePr>
            <a:graphicFrameLocks noChangeAspect="1"/>
          </p:cNvGraphicFramePr>
          <p:nvPr/>
        </p:nvGraphicFramePr>
        <p:xfrm>
          <a:off x="1109663" y="5300663"/>
          <a:ext cx="1871662" cy="893762"/>
        </p:xfrm>
        <a:graphic>
          <a:graphicData uri="http://schemas.openxmlformats.org/presentationml/2006/ole">
            <p:oleObj spid="_x0000_s76805" name="Equation" r:id="rId8" imgW="850680" imgH="406080" progId="Equation.DSMT4">
              <p:embed/>
            </p:oleObj>
          </a:graphicData>
        </a:graphic>
      </p:graphicFrame>
      <p:graphicFrame>
        <p:nvGraphicFramePr>
          <p:cNvPr id="453660" name="Object 6"/>
          <p:cNvGraphicFramePr>
            <a:graphicFrameLocks noChangeAspect="1"/>
          </p:cNvGraphicFramePr>
          <p:nvPr/>
        </p:nvGraphicFramePr>
        <p:xfrm>
          <a:off x="2870200" y="4953000"/>
          <a:ext cx="838200" cy="1004888"/>
        </p:xfrm>
        <a:graphic>
          <a:graphicData uri="http://schemas.openxmlformats.org/presentationml/2006/ole">
            <p:oleObj spid="_x0000_s76806" name="Equation" r:id="rId9" imgW="380880" imgH="457200" progId="Equation.DSMT4">
              <p:embed/>
            </p:oleObj>
          </a:graphicData>
        </a:graphic>
      </p:graphicFrame>
      <p:graphicFrame>
        <p:nvGraphicFramePr>
          <p:cNvPr id="453661" name="Object 7"/>
          <p:cNvGraphicFramePr>
            <a:graphicFrameLocks noChangeAspect="1"/>
          </p:cNvGraphicFramePr>
          <p:nvPr/>
        </p:nvGraphicFramePr>
        <p:xfrm>
          <a:off x="3636963" y="5024438"/>
          <a:ext cx="2178050" cy="920750"/>
        </p:xfrm>
        <a:graphic>
          <a:graphicData uri="http://schemas.openxmlformats.org/presentationml/2006/ole">
            <p:oleObj spid="_x0000_s76807" name="Equation" r:id="rId10" imgW="990360" imgH="419040" progId="Equation.DSMT4">
              <p:embed/>
            </p:oleObj>
          </a:graphicData>
        </a:graphic>
      </p:graphicFrame>
      <p:grpSp>
        <p:nvGrpSpPr>
          <p:cNvPr id="2" name="Group 30"/>
          <p:cNvGrpSpPr>
            <a:grpSpLocks/>
          </p:cNvGrpSpPr>
          <p:nvPr/>
        </p:nvGrpSpPr>
        <p:grpSpPr bwMode="auto">
          <a:xfrm>
            <a:off x="4081463" y="4310063"/>
            <a:ext cx="2133600" cy="1635125"/>
            <a:chOff x="2544" y="3071"/>
            <a:chExt cx="1344" cy="1030"/>
          </a:xfrm>
        </p:grpSpPr>
        <p:sp>
          <p:nvSpPr>
            <p:cNvPr id="76820" name="AutoShape 31"/>
            <p:cNvSpPr>
              <a:spLocks noChangeArrowheads="1"/>
            </p:cNvSpPr>
            <p:nvPr/>
          </p:nvSpPr>
          <p:spPr bwMode="auto">
            <a:xfrm>
              <a:off x="2544" y="3521"/>
              <a:ext cx="666" cy="580"/>
            </a:xfrm>
            <a:prstGeom prst="wedgeRoundRectCallout">
              <a:avLst>
                <a:gd name="adj1" fmla="val 42792"/>
                <a:gd name="adj2" fmla="val -68792"/>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graphicFrame>
          <p:nvGraphicFramePr>
            <p:cNvPr id="76809" name="Object 9"/>
            <p:cNvGraphicFramePr>
              <a:graphicFrameLocks noChangeAspect="1"/>
            </p:cNvGraphicFramePr>
            <p:nvPr/>
          </p:nvGraphicFramePr>
          <p:xfrm>
            <a:off x="2816" y="3071"/>
            <a:ext cx="1072" cy="351"/>
          </p:xfrm>
          <a:graphic>
            <a:graphicData uri="http://schemas.openxmlformats.org/presentationml/2006/ole">
              <p:oleObj spid="_x0000_s76809" name="Equation" r:id="rId11" imgW="774360" imgH="253800" progId="Equation.DSMT4">
                <p:embed/>
              </p:oleObj>
            </a:graphicData>
          </a:graphic>
        </p:graphicFrame>
      </p:grpSp>
      <p:graphicFrame>
        <p:nvGraphicFramePr>
          <p:cNvPr id="453665" name="Object 8"/>
          <p:cNvGraphicFramePr>
            <a:graphicFrameLocks noChangeAspect="1"/>
          </p:cNvGraphicFramePr>
          <p:nvPr/>
        </p:nvGraphicFramePr>
        <p:xfrm>
          <a:off x="6005513" y="5081588"/>
          <a:ext cx="1676400" cy="893762"/>
        </p:xfrm>
        <a:graphic>
          <a:graphicData uri="http://schemas.openxmlformats.org/presentationml/2006/ole">
            <p:oleObj spid="_x0000_s76808" name="Equation" r:id="rId12" imgW="76176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36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36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36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36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36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36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36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36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36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3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4" grpId="0" animBg="1"/>
      <p:bldP spid="453645" grpId="0" animBg="1"/>
      <p:bldP spid="453646" grpId="0" animBg="1"/>
      <p:bldP spid="453647" grpId="0" animBg="1"/>
      <p:bldP spid="453648" grpId="0" animBg="1"/>
      <p:bldP spid="4536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圆角矩形 7"/>
          <p:cNvPicPr>
            <a:picLocks noChangeArrowheads="1"/>
          </p:cNvPicPr>
          <p:nvPr/>
        </p:nvPicPr>
        <p:blipFill>
          <a:blip r:embed="rId3"/>
          <a:srcRect/>
          <a:stretch>
            <a:fillRect/>
          </a:stretch>
        </p:blipFill>
        <p:spPr bwMode="auto">
          <a:xfrm>
            <a:off x="3352800" y="5209540"/>
            <a:ext cx="1910080" cy="784860"/>
          </a:xfrm>
          <a:prstGeom prst="rect">
            <a:avLst/>
          </a:prstGeom>
          <a:noFill/>
          <a:ln w="9525">
            <a:noFill/>
            <a:miter lim="800000"/>
            <a:headEnd/>
            <a:tailEnd/>
          </a:ln>
        </p:spPr>
      </p:pic>
      <p:sp>
        <p:nvSpPr>
          <p:cNvPr id="405506" name="Rectangle 2"/>
          <p:cNvSpPr>
            <a:spLocks noChangeArrowheads="1"/>
          </p:cNvSpPr>
          <p:nvPr/>
        </p:nvSpPr>
        <p:spPr bwMode="auto">
          <a:xfrm>
            <a:off x="387350" y="1009968"/>
            <a:ext cx="5400675" cy="1081087"/>
          </a:xfrm>
          <a:prstGeom prst="rect">
            <a:avLst/>
          </a:prstGeom>
          <a:noFill/>
          <a:ln w="9525">
            <a:noFill/>
            <a:miter lim="800000"/>
            <a:headEnd/>
            <a:tailEnd/>
          </a:ln>
        </p:spPr>
        <p:txBody>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极化强度矢量 </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是描述介质极化程</a:t>
            </a:r>
          </a:p>
          <a:p>
            <a:pPr>
              <a:lnSpc>
                <a:spcPct val="130000"/>
              </a:lnSpc>
            </a:pPr>
            <a:r>
              <a:rPr lang="zh-CN" altLang="en-US" sz="2000" b="1" dirty="0">
                <a:solidFill>
                  <a:srgbClr val="002060"/>
                </a:solidFill>
                <a:latin typeface="幼圆" pitchFamily="49" charset="-122"/>
                <a:ea typeface="幼圆" pitchFamily="49" charset="-122"/>
              </a:rPr>
              <a:t>   度的物理量，定义为</a:t>
            </a:r>
            <a:endParaRPr lang="zh-CN" altLang="en-US" sz="2000" dirty="0">
              <a:solidFill>
                <a:srgbClr val="002060"/>
              </a:solidFill>
              <a:latin typeface="幼圆" pitchFamily="49" charset="-122"/>
              <a:ea typeface="幼圆" pitchFamily="49" charset="-122"/>
            </a:endParaRPr>
          </a:p>
        </p:txBody>
      </p:sp>
      <p:sp>
        <p:nvSpPr>
          <p:cNvPr id="405507" name="Rectangle 3"/>
          <p:cNvSpPr>
            <a:spLocks noChangeArrowheads="1"/>
          </p:cNvSpPr>
          <p:nvPr/>
        </p:nvSpPr>
        <p:spPr bwMode="auto">
          <a:xfrm>
            <a:off x="539750" y="3429000"/>
            <a:ext cx="5400675" cy="1079500"/>
          </a:xfrm>
          <a:prstGeom prst="rect">
            <a:avLst/>
          </a:prstGeom>
          <a:noFill/>
          <a:ln w="9525">
            <a:noFill/>
            <a:miter lim="800000"/>
            <a:headEnd/>
            <a:tailEnd/>
          </a:ln>
        </p:spPr>
        <p:txBody>
          <a:bodyPr/>
          <a:lstStyle/>
          <a:p>
            <a:pPr marL="342900" indent="-342900">
              <a:lnSpc>
                <a:spcPct val="130000"/>
              </a:lnSpc>
              <a:buFontTx/>
              <a:buChar char="•"/>
            </a:pP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的物理意义：</a:t>
            </a:r>
          </a:p>
          <a:p>
            <a:pPr marL="342900" indent="-342900">
              <a:lnSpc>
                <a:spcPct val="130000"/>
              </a:lnSpc>
            </a:pPr>
            <a:r>
              <a:rPr lang="zh-CN" altLang="en-US" sz="2200" b="1" dirty="0">
                <a:solidFill>
                  <a:srgbClr val="002060"/>
                </a:solidFill>
                <a:latin typeface="幼圆" pitchFamily="49" charset="-122"/>
                <a:ea typeface="幼圆" pitchFamily="49" charset="-122"/>
              </a:rPr>
              <a:t>  单位体积内分子电偶极矩的矢量和。    </a:t>
            </a:r>
          </a:p>
        </p:txBody>
      </p:sp>
      <p:graphicFrame>
        <p:nvGraphicFramePr>
          <p:cNvPr id="405508" name="Object 4"/>
          <p:cNvGraphicFramePr>
            <a:graphicFrameLocks noChangeAspect="1"/>
          </p:cNvGraphicFramePr>
          <p:nvPr/>
        </p:nvGraphicFramePr>
        <p:xfrm>
          <a:off x="885190" y="3483928"/>
          <a:ext cx="363538" cy="406400"/>
        </p:xfrm>
        <a:graphic>
          <a:graphicData uri="http://schemas.openxmlformats.org/presentationml/2006/ole">
            <p:oleObj spid="_x0000_s52226" name="Equation" r:id="rId4" imgW="152280" imgH="203040" progId="Equation.DSMT4">
              <p:embed/>
            </p:oleObj>
          </a:graphicData>
        </a:graphic>
      </p:graphicFrame>
      <p:sp>
        <p:nvSpPr>
          <p:cNvPr id="405509" name="Text Box 5"/>
          <p:cNvSpPr txBox="1">
            <a:spLocks noChangeArrowheads="1"/>
          </p:cNvSpPr>
          <p:nvPr/>
        </p:nvSpPr>
        <p:spPr bwMode="auto">
          <a:xfrm>
            <a:off x="375920" y="488315"/>
            <a:ext cx="50514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5"/>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极化强度矢量</a:t>
            </a:r>
            <a:r>
              <a:rPr kumimoji="1" lang="zh-CN" altLang="en-US" sz="2800" b="1" dirty="0">
                <a:solidFill>
                  <a:srgbClr val="002060"/>
                </a:solidFill>
                <a:latin typeface="幼圆" pitchFamily="49" charset="-122"/>
                <a:ea typeface="幼圆" pitchFamily="49" charset="-122"/>
              </a:rPr>
              <a:t>　</a:t>
            </a:r>
          </a:p>
        </p:txBody>
      </p:sp>
      <p:graphicFrame>
        <p:nvGraphicFramePr>
          <p:cNvPr id="405510" name="Object 6"/>
          <p:cNvGraphicFramePr>
            <a:graphicFrameLocks noChangeAspect="1"/>
          </p:cNvGraphicFramePr>
          <p:nvPr/>
        </p:nvGraphicFramePr>
        <p:xfrm>
          <a:off x="1771969" y="2019618"/>
          <a:ext cx="2637472" cy="825182"/>
        </p:xfrm>
        <a:graphic>
          <a:graphicData uri="http://schemas.openxmlformats.org/presentationml/2006/ole">
            <p:oleObj spid="_x0000_s52227" name="Equation" r:id="rId6" imgW="1269720" imgH="431640" progId="Equation.DSMT4">
              <p:embed/>
            </p:oleObj>
          </a:graphicData>
        </a:graphic>
      </p:graphicFrame>
      <p:graphicFrame>
        <p:nvGraphicFramePr>
          <p:cNvPr id="405511" name="Object 7"/>
          <p:cNvGraphicFramePr>
            <a:graphicFrameLocks noChangeAspect="1"/>
          </p:cNvGraphicFramePr>
          <p:nvPr/>
        </p:nvGraphicFramePr>
        <p:xfrm>
          <a:off x="2479993" y="1075373"/>
          <a:ext cx="304800" cy="381000"/>
        </p:xfrm>
        <a:graphic>
          <a:graphicData uri="http://schemas.openxmlformats.org/presentationml/2006/ole">
            <p:oleObj spid="_x0000_s52228" name="Equation" r:id="rId7" imgW="152280" imgH="190440" progId="Equation.DSMT4">
              <p:embed/>
            </p:oleObj>
          </a:graphicData>
        </a:graphic>
      </p:graphicFrame>
      <p:grpSp>
        <p:nvGrpSpPr>
          <p:cNvPr id="2" name="Group 8"/>
          <p:cNvGrpSpPr>
            <a:grpSpLocks/>
          </p:cNvGrpSpPr>
          <p:nvPr/>
        </p:nvGrpSpPr>
        <p:grpSpPr bwMode="auto">
          <a:xfrm>
            <a:off x="747423" y="2918764"/>
            <a:ext cx="6480250" cy="503238"/>
            <a:chOff x="316" y="1835"/>
            <a:chExt cx="4015" cy="317"/>
          </a:xfrm>
        </p:grpSpPr>
        <p:graphicFrame>
          <p:nvGraphicFramePr>
            <p:cNvPr id="52234" name="Object 9"/>
            <p:cNvGraphicFramePr>
              <a:graphicFrameLocks noChangeAspect="1"/>
            </p:cNvGraphicFramePr>
            <p:nvPr/>
          </p:nvGraphicFramePr>
          <p:xfrm>
            <a:off x="316" y="1858"/>
            <a:ext cx="706" cy="288"/>
          </p:xfrm>
          <a:graphic>
            <a:graphicData uri="http://schemas.openxmlformats.org/presentationml/2006/ole">
              <p:oleObj spid="_x0000_s52234" name="Equation" r:id="rId8" imgW="469800" imgH="228600" progId="Equation.DSMT4">
                <p:embed/>
              </p:oleObj>
            </a:graphicData>
          </a:graphic>
        </p:graphicFrame>
        <p:sp>
          <p:nvSpPr>
            <p:cNvPr id="52414" name="Rectangle 10"/>
            <p:cNvSpPr>
              <a:spLocks noChangeArrowheads="1"/>
            </p:cNvSpPr>
            <p:nvPr/>
          </p:nvSpPr>
          <p:spPr bwMode="auto">
            <a:xfrm>
              <a:off x="869" y="1835"/>
              <a:ext cx="3462" cy="317"/>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2060"/>
                  </a:solidFill>
                  <a:latin typeface="幼圆" pitchFamily="49" charset="-122"/>
                  <a:ea typeface="幼圆" pitchFamily="49" charset="-122"/>
                </a:rPr>
                <a:t> </a:t>
              </a:r>
              <a:r>
                <a:rPr lang="en-US" altLang="zh-CN" sz="2200" b="1" dirty="0">
                  <a:solidFill>
                    <a:srgbClr val="002060"/>
                  </a:solidFill>
                  <a:ea typeface="幼圆" pitchFamily="49" charset="-122"/>
                </a:rPr>
                <a:t>——</a:t>
              </a: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分子的平均</a:t>
              </a:r>
              <a:r>
                <a:rPr lang="zh-CN" altLang="en-US" sz="2200" b="1" dirty="0" smtClean="0">
                  <a:solidFill>
                    <a:srgbClr val="002060"/>
                  </a:solidFill>
                  <a:latin typeface="幼圆" pitchFamily="49" charset="-122"/>
                  <a:ea typeface="幼圆" pitchFamily="49" charset="-122"/>
                </a:rPr>
                <a:t>电偶极矩</a:t>
              </a:r>
              <a:endParaRPr lang="zh-CN" altLang="en-US" sz="2200" b="1" dirty="0">
                <a:solidFill>
                  <a:srgbClr val="002060"/>
                </a:solidFill>
                <a:ea typeface="幼圆" pitchFamily="49" charset="-122"/>
                <a:cs typeface="Times New Roman" pitchFamily="18" charset="0"/>
              </a:endParaRPr>
            </a:p>
          </p:txBody>
        </p:sp>
      </p:grpSp>
      <p:sp>
        <p:nvSpPr>
          <p:cNvPr id="405515" name="Rectangle 11"/>
          <p:cNvSpPr>
            <a:spLocks noChangeArrowheads="1"/>
          </p:cNvSpPr>
          <p:nvPr/>
        </p:nvSpPr>
        <p:spPr bwMode="auto">
          <a:xfrm>
            <a:off x="538163" y="4365625"/>
            <a:ext cx="8137525" cy="892552"/>
          </a:xfrm>
          <a:prstGeom prst="rect">
            <a:avLst/>
          </a:prstGeom>
          <a:noFill/>
          <a:ln w="9525">
            <a:noFill/>
            <a:miter lim="800000"/>
            <a:headEnd/>
            <a:tailEnd/>
          </a:ln>
        </p:spPr>
        <p:txBody>
          <a:bodyPr>
            <a:spAutoFit/>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极化强度与电场强度一般为非线性关系。在</a:t>
            </a:r>
            <a:r>
              <a:rPr lang="zh-CN" altLang="en-US" sz="2000" b="1" dirty="0">
                <a:solidFill>
                  <a:srgbClr val="FF0000"/>
                </a:solidFill>
                <a:latin typeface="幼圆" pitchFamily="49" charset="-122"/>
                <a:ea typeface="幼圆" pitchFamily="49" charset="-122"/>
              </a:rPr>
              <a:t>线性、各向同性</a:t>
            </a:r>
            <a:r>
              <a:rPr lang="zh-CN" altLang="en-US" sz="2000" b="1" dirty="0">
                <a:solidFill>
                  <a:srgbClr val="002060"/>
                </a:solidFill>
                <a:latin typeface="幼圆" pitchFamily="49" charset="-122"/>
                <a:ea typeface="幼圆" pitchFamily="49" charset="-122"/>
              </a:rPr>
              <a:t>的电介质中，</a:t>
            </a:r>
            <a:r>
              <a:rPr lang="en-US" altLang="zh-CN" sz="2000" b="1" dirty="0">
                <a:solidFill>
                  <a:srgbClr val="002060"/>
                </a:solidFill>
                <a:ea typeface="幼圆" pitchFamily="49" charset="-122"/>
              </a:rPr>
              <a:t>P</a:t>
            </a:r>
            <a:r>
              <a:rPr lang="zh-CN" altLang="en-US" sz="2000" b="1" dirty="0">
                <a:solidFill>
                  <a:srgbClr val="002060"/>
                </a:solidFill>
                <a:latin typeface="幼圆" pitchFamily="49" charset="-122"/>
                <a:ea typeface="幼圆" pitchFamily="49" charset="-122"/>
              </a:rPr>
              <a:t>与介质内合成</a:t>
            </a:r>
            <a:r>
              <a:rPr lang="zh-CN" altLang="en-US" sz="2000" b="1" dirty="0" smtClean="0">
                <a:solidFill>
                  <a:srgbClr val="002060"/>
                </a:solidFill>
                <a:latin typeface="幼圆" pitchFamily="49" charset="-122"/>
                <a:ea typeface="幼圆" pitchFamily="49" charset="-122"/>
              </a:rPr>
              <a:t>电场强度 </a:t>
            </a:r>
            <a:r>
              <a:rPr lang="en-US" altLang="zh-CN" sz="2000" b="1" dirty="0" smtClean="0">
                <a:solidFill>
                  <a:srgbClr val="002060"/>
                </a:solidFill>
                <a:ea typeface="幼圆" pitchFamily="49" charset="-122"/>
              </a:rPr>
              <a:t>E </a:t>
            </a:r>
            <a:r>
              <a:rPr lang="zh-CN" altLang="en-US" sz="2000" b="1" dirty="0" smtClean="0">
                <a:solidFill>
                  <a:srgbClr val="002060"/>
                </a:solidFill>
                <a:latin typeface="幼圆" pitchFamily="49" charset="-122"/>
                <a:ea typeface="幼圆" pitchFamily="49" charset="-122"/>
              </a:rPr>
              <a:t>成正比</a:t>
            </a:r>
            <a:r>
              <a:rPr lang="zh-CN" altLang="en-US" sz="2000" b="1" dirty="0">
                <a:solidFill>
                  <a:srgbClr val="002060"/>
                </a:solidFill>
                <a:latin typeface="幼圆" pitchFamily="49" charset="-122"/>
                <a:ea typeface="幼圆" pitchFamily="49" charset="-122"/>
              </a:rPr>
              <a:t>，即</a:t>
            </a:r>
          </a:p>
        </p:txBody>
      </p:sp>
      <p:graphicFrame>
        <p:nvGraphicFramePr>
          <p:cNvPr id="405516" name="Object 12"/>
          <p:cNvGraphicFramePr>
            <a:graphicFrameLocks noChangeAspect="1"/>
          </p:cNvGraphicFramePr>
          <p:nvPr/>
        </p:nvGraphicFramePr>
        <p:xfrm>
          <a:off x="3499168" y="5338445"/>
          <a:ext cx="1611312" cy="508000"/>
        </p:xfrm>
        <a:graphic>
          <a:graphicData uri="http://schemas.openxmlformats.org/presentationml/2006/ole">
            <p:oleObj spid="_x0000_s52229" name="Equation" r:id="rId9" imgW="672840" imgH="253800" progId="Equation.DSMT4">
              <p:embed/>
            </p:oleObj>
          </a:graphicData>
        </a:graphic>
      </p:graphicFrame>
      <p:grpSp>
        <p:nvGrpSpPr>
          <p:cNvPr id="3" name="Group 13"/>
          <p:cNvGrpSpPr>
            <a:grpSpLocks/>
          </p:cNvGrpSpPr>
          <p:nvPr/>
        </p:nvGrpSpPr>
        <p:grpSpPr bwMode="auto">
          <a:xfrm>
            <a:off x="1919288" y="5872163"/>
            <a:ext cx="6059487" cy="628650"/>
            <a:chOff x="612" y="3744"/>
            <a:chExt cx="3817" cy="396"/>
          </a:xfrm>
        </p:grpSpPr>
        <p:graphicFrame>
          <p:nvGraphicFramePr>
            <p:cNvPr id="52233" name="Object 14"/>
            <p:cNvGraphicFramePr>
              <a:graphicFrameLocks noChangeAspect="1"/>
            </p:cNvGraphicFramePr>
            <p:nvPr/>
          </p:nvGraphicFramePr>
          <p:xfrm>
            <a:off x="612" y="3793"/>
            <a:ext cx="747" cy="272"/>
          </p:xfrm>
          <a:graphic>
            <a:graphicData uri="http://schemas.openxmlformats.org/presentationml/2006/ole">
              <p:oleObj spid="_x0000_s52233" name="Equation" r:id="rId10" imgW="495000" imgH="228600" progId="Equation.DSMT4">
                <p:embed/>
              </p:oleObj>
            </a:graphicData>
          </a:graphic>
        </p:graphicFrame>
        <p:sp>
          <p:nvSpPr>
            <p:cNvPr id="52413" name="Rectangle 15"/>
            <p:cNvSpPr>
              <a:spLocks noChangeArrowheads="1"/>
            </p:cNvSpPr>
            <p:nvPr/>
          </p:nvSpPr>
          <p:spPr bwMode="auto">
            <a:xfrm>
              <a:off x="1306" y="3744"/>
              <a:ext cx="3123" cy="396"/>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00CC"/>
                  </a:solidFill>
                  <a:latin typeface="幼圆" pitchFamily="49" charset="-122"/>
                  <a:ea typeface="幼圆" pitchFamily="49" charset="-122"/>
                </a:rPr>
                <a:t> </a:t>
              </a:r>
              <a:r>
                <a:rPr lang="en-US" altLang="zh-CN" sz="2200" b="1" dirty="0">
                  <a:solidFill>
                    <a:srgbClr val="0000CC"/>
                  </a:solidFill>
                  <a:ea typeface="幼圆" pitchFamily="49" charset="-122"/>
                </a:rPr>
                <a:t>——</a:t>
              </a:r>
              <a:r>
                <a:rPr lang="en-US" altLang="zh-CN" sz="2200" b="1" dirty="0">
                  <a:solidFill>
                    <a:srgbClr val="0000CC"/>
                  </a:solidFill>
                  <a:latin typeface="幼圆" pitchFamily="49" charset="-122"/>
                  <a:ea typeface="幼圆" pitchFamily="49" charset="-122"/>
                </a:rPr>
                <a:t> </a:t>
              </a:r>
              <a:r>
                <a:rPr lang="zh-CN" altLang="en-US" sz="2200" b="1" dirty="0">
                  <a:solidFill>
                    <a:srgbClr val="0000CC"/>
                  </a:solidFill>
                  <a:latin typeface="幼圆" pitchFamily="49" charset="-122"/>
                  <a:ea typeface="幼圆" pitchFamily="49" charset="-122"/>
                </a:rPr>
                <a:t>电介质的电极化率    </a:t>
              </a:r>
            </a:p>
          </p:txBody>
        </p:sp>
      </p:grpSp>
      <p:grpSp>
        <p:nvGrpSpPr>
          <p:cNvPr id="4" name="Group 16"/>
          <p:cNvGrpSpPr>
            <a:grpSpLocks/>
          </p:cNvGrpSpPr>
          <p:nvPr/>
        </p:nvGrpSpPr>
        <p:grpSpPr bwMode="auto">
          <a:xfrm>
            <a:off x="5364163" y="1412875"/>
            <a:ext cx="3348037" cy="2663825"/>
            <a:chOff x="3651" y="890"/>
            <a:chExt cx="2109" cy="1678"/>
          </a:xfrm>
        </p:grpSpPr>
        <p:sp>
          <p:nvSpPr>
            <p:cNvPr id="52248" name="Rectangle 17"/>
            <p:cNvSpPr>
              <a:spLocks noChangeArrowheads="1"/>
            </p:cNvSpPr>
            <p:nvPr/>
          </p:nvSpPr>
          <p:spPr bwMode="auto">
            <a:xfrm>
              <a:off x="3651" y="890"/>
              <a:ext cx="2109" cy="1678"/>
            </a:xfrm>
            <a:prstGeom prst="rect">
              <a:avLst/>
            </a:prstGeom>
            <a:noFill/>
            <a:ln w="9525">
              <a:noFill/>
              <a:miter lim="800000"/>
              <a:headEnd/>
              <a:tailEnd/>
            </a:ln>
          </p:spPr>
          <p:txBody>
            <a:bodyPr anchor="ctr">
              <a:spAutoFit/>
            </a:bodyPr>
            <a:lstStyle/>
            <a:p>
              <a:endParaRPr lang="zh-CN" altLang="en-US"/>
            </a:p>
          </p:txBody>
        </p:sp>
        <p:sp>
          <p:nvSpPr>
            <p:cNvPr id="52249" name="Rectangle 18"/>
            <p:cNvSpPr>
              <a:spLocks noChangeArrowheads="1"/>
            </p:cNvSpPr>
            <p:nvPr/>
          </p:nvSpPr>
          <p:spPr bwMode="auto">
            <a:xfrm rot="5400000">
              <a:off x="3993" y="799"/>
              <a:ext cx="1316" cy="1769"/>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anchor="ctr">
              <a:spAutoFit/>
              <a:flatTx/>
            </a:bodyPr>
            <a:lstStyle/>
            <a:p>
              <a:endParaRPr lang="zh-CN" altLang="en-US"/>
            </a:p>
          </p:txBody>
        </p:sp>
        <p:grpSp>
          <p:nvGrpSpPr>
            <p:cNvPr id="52250" name="Group 19"/>
            <p:cNvGrpSpPr>
              <a:grpSpLocks/>
            </p:cNvGrpSpPr>
            <p:nvPr/>
          </p:nvGrpSpPr>
          <p:grpSpPr bwMode="auto">
            <a:xfrm rot="5400000">
              <a:off x="4898" y="957"/>
              <a:ext cx="308" cy="446"/>
              <a:chOff x="2154" y="2688"/>
              <a:chExt cx="308" cy="417"/>
            </a:xfrm>
          </p:grpSpPr>
          <p:sp>
            <p:nvSpPr>
              <p:cNvPr id="405524" name="Oval 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11" name="Text Box 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12" name="Text Box 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1" name="Group 23"/>
            <p:cNvGrpSpPr>
              <a:grpSpLocks/>
            </p:cNvGrpSpPr>
            <p:nvPr/>
          </p:nvGrpSpPr>
          <p:grpSpPr bwMode="auto">
            <a:xfrm rot="5400000">
              <a:off x="5043" y="1107"/>
              <a:ext cx="308" cy="446"/>
              <a:chOff x="2154" y="2688"/>
              <a:chExt cx="308" cy="417"/>
            </a:xfrm>
          </p:grpSpPr>
          <p:sp>
            <p:nvSpPr>
              <p:cNvPr id="405528" name="Oval 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8" name="Text Box 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9" name="Text Box 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2" name="Group 27"/>
            <p:cNvGrpSpPr>
              <a:grpSpLocks/>
            </p:cNvGrpSpPr>
            <p:nvPr/>
          </p:nvGrpSpPr>
          <p:grpSpPr bwMode="auto">
            <a:xfrm rot="5400000">
              <a:off x="5179" y="1272"/>
              <a:ext cx="308" cy="446"/>
              <a:chOff x="2154" y="2688"/>
              <a:chExt cx="308" cy="417"/>
            </a:xfrm>
          </p:grpSpPr>
          <p:sp>
            <p:nvSpPr>
              <p:cNvPr id="405532" name="Oval 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5" name="Text Box 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6" name="Text Box 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3" name="Group 31"/>
            <p:cNvGrpSpPr>
              <a:grpSpLocks/>
            </p:cNvGrpSpPr>
            <p:nvPr/>
          </p:nvGrpSpPr>
          <p:grpSpPr bwMode="auto">
            <a:xfrm rot="5400000">
              <a:off x="5179" y="957"/>
              <a:ext cx="308" cy="446"/>
              <a:chOff x="2154" y="2688"/>
              <a:chExt cx="308" cy="417"/>
            </a:xfrm>
          </p:grpSpPr>
          <p:sp>
            <p:nvSpPr>
              <p:cNvPr id="405536" name="Oval 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2" name="Text Box 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3" name="Text Box 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4" name="Group 35"/>
            <p:cNvGrpSpPr>
              <a:grpSpLocks/>
            </p:cNvGrpSpPr>
            <p:nvPr/>
          </p:nvGrpSpPr>
          <p:grpSpPr bwMode="auto">
            <a:xfrm rot="5400000">
              <a:off x="4580" y="957"/>
              <a:ext cx="308" cy="446"/>
              <a:chOff x="2154" y="2688"/>
              <a:chExt cx="308" cy="417"/>
            </a:xfrm>
          </p:grpSpPr>
          <p:sp>
            <p:nvSpPr>
              <p:cNvPr id="405540" name="Oval 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9" name="Text Box 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0" name="Text Box 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5" name="Group 39"/>
            <p:cNvGrpSpPr>
              <a:grpSpLocks/>
            </p:cNvGrpSpPr>
            <p:nvPr/>
          </p:nvGrpSpPr>
          <p:grpSpPr bwMode="auto">
            <a:xfrm rot="5400000">
              <a:off x="4725" y="1107"/>
              <a:ext cx="308" cy="446"/>
              <a:chOff x="2154" y="2688"/>
              <a:chExt cx="308" cy="417"/>
            </a:xfrm>
          </p:grpSpPr>
          <p:sp>
            <p:nvSpPr>
              <p:cNvPr id="405544" name="Oval 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6" name="Text Box 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7" name="Text Box 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6" name="Group 43"/>
            <p:cNvGrpSpPr>
              <a:grpSpLocks/>
            </p:cNvGrpSpPr>
            <p:nvPr/>
          </p:nvGrpSpPr>
          <p:grpSpPr bwMode="auto">
            <a:xfrm rot="5400000">
              <a:off x="4861" y="1272"/>
              <a:ext cx="308" cy="446"/>
              <a:chOff x="2154" y="2688"/>
              <a:chExt cx="308" cy="417"/>
            </a:xfrm>
          </p:grpSpPr>
          <p:sp>
            <p:nvSpPr>
              <p:cNvPr id="405548" name="Oval 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3" name="Text Box 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4" name="Text Box 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7" name="Group 47"/>
            <p:cNvGrpSpPr>
              <a:grpSpLocks/>
            </p:cNvGrpSpPr>
            <p:nvPr/>
          </p:nvGrpSpPr>
          <p:grpSpPr bwMode="auto">
            <a:xfrm rot="5400000">
              <a:off x="4997" y="1432"/>
              <a:ext cx="308" cy="446"/>
              <a:chOff x="2154" y="2688"/>
              <a:chExt cx="308" cy="417"/>
            </a:xfrm>
          </p:grpSpPr>
          <p:sp>
            <p:nvSpPr>
              <p:cNvPr id="405552" name="Oval 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0" name="Text Box 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1" name="Text Box 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8" name="Group 51"/>
            <p:cNvGrpSpPr>
              <a:grpSpLocks/>
            </p:cNvGrpSpPr>
            <p:nvPr/>
          </p:nvGrpSpPr>
          <p:grpSpPr bwMode="auto">
            <a:xfrm rot="5400000">
              <a:off x="5133" y="1592"/>
              <a:ext cx="308" cy="446"/>
              <a:chOff x="2154" y="2688"/>
              <a:chExt cx="308" cy="417"/>
            </a:xfrm>
          </p:grpSpPr>
          <p:sp>
            <p:nvSpPr>
              <p:cNvPr id="405556" name="Oval 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7" name="Text Box 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8" name="Text Box 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9" name="Group 55"/>
            <p:cNvGrpSpPr>
              <a:grpSpLocks/>
            </p:cNvGrpSpPr>
            <p:nvPr/>
          </p:nvGrpSpPr>
          <p:grpSpPr bwMode="auto">
            <a:xfrm rot="5400000">
              <a:off x="4255" y="957"/>
              <a:ext cx="308" cy="446"/>
              <a:chOff x="2154" y="2688"/>
              <a:chExt cx="308" cy="417"/>
            </a:xfrm>
          </p:grpSpPr>
          <p:sp>
            <p:nvSpPr>
              <p:cNvPr id="405560" name="Oval 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4" name="Text Box 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5" name="Text Box 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0" name="Group 59"/>
            <p:cNvGrpSpPr>
              <a:grpSpLocks/>
            </p:cNvGrpSpPr>
            <p:nvPr/>
          </p:nvGrpSpPr>
          <p:grpSpPr bwMode="auto">
            <a:xfrm rot="5400000">
              <a:off x="4400" y="1107"/>
              <a:ext cx="308" cy="446"/>
              <a:chOff x="2154" y="2688"/>
              <a:chExt cx="308" cy="417"/>
            </a:xfrm>
          </p:grpSpPr>
          <p:sp>
            <p:nvSpPr>
              <p:cNvPr id="405564" name="Oval 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1" name="Text Box 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2" name="Text Box 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1" name="Group 63"/>
            <p:cNvGrpSpPr>
              <a:grpSpLocks/>
            </p:cNvGrpSpPr>
            <p:nvPr/>
          </p:nvGrpSpPr>
          <p:grpSpPr bwMode="auto">
            <a:xfrm rot="5400000">
              <a:off x="4536" y="1272"/>
              <a:ext cx="308" cy="446"/>
              <a:chOff x="2154" y="2688"/>
              <a:chExt cx="308" cy="417"/>
            </a:xfrm>
          </p:grpSpPr>
          <p:sp>
            <p:nvSpPr>
              <p:cNvPr id="405568" name="Oval 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8" name="Text Box 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9" name="Text Box 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2" name="Group 67"/>
            <p:cNvGrpSpPr>
              <a:grpSpLocks/>
            </p:cNvGrpSpPr>
            <p:nvPr/>
          </p:nvGrpSpPr>
          <p:grpSpPr bwMode="auto">
            <a:xfrm rot="5400000">
              <a:off x="4672" y="1432"/>
              <a:ext cx="308" cy="446"/>
              <a:chOff x="2154" y="2688"/>
              <a:chExt cx="308" cy="417"/>
            </a:xfrm>
          </p:grpSpPr>
          <p:sp>
            <p:nvSpPr>
              <p:cNvPr id="405572" name="Oval 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5" name="Text Box 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6" name="Text Box 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3" name="Group 71"/>
            <p:cNvGrpSpPr>
              <a:grpSpLocks/>
            </p:cNvGrpSpPr>
            <p:nvPr/>
          </p:nvGrpSpPr>
          <p:grpSpPr bwMode="auto">
            <a:xfrm rot="5400000">
              <a:off x="4808" y="1592"/>
              <a:ext cx="308" cy="446"/>
              <a:chOff x="2154" y="2688"/>
              <a:chExt cx="308" cy="417"/>
            </a:xfrm>
          </p:grpSpPr>
          <p:sp>
            <p:nvSpPr>
              <p:cNvPr id="405576" name="Oval 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2" name="Text Box 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3" name="Text Box 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4" name="Group 75"/>
            <p:cNvGrpSpPr>
              <a:grpSpLocks/>
            </p:cNvGrpSpPr>
            <p:nvPr/>
          </p:nvGrpSpPr>
          <p:grpSpPr bwMode="auto">
            <a:xfrm rot="5400000">
              <a:off x="4912" y="1753"/>
              <a:ext cx="308" cy="446"/>
              <a:chOff x="2154" y="2688"/>
              <a:chExt cx="308" cy="417"/>
            </a:xfrm>
          </p:grpSpPr>
          <p:sp>
            <p:nvSpPr>
              <p:cNvPr id="405580" name="Oval 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9" name="Text Box 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0" name="Text Box 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5" name="Group 79"/>
            <p:cNvGrpSpPr>
              <a:grpSpLocks/>
            </p:cNvGrpSpPr>
            <p:nvPr/>
          </p:nvGrpSpPr>
          <p:grpSpPr bwMode="auto">
            <a:xfrm rot="5400000">
              <a:off x="5080" y="1909"/>
              <a:ext cx="308" cy="446"/>
              <a:chOff x="2154" y="2688"/>
              <a:chExt cx="308" cy="417"/>
            </a:xfrm>
          </p:grpSpPr>
          <p:sp>
            <p:nvSpPr>
              <p:cNvPr id="405584" name="Oval 8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6" name="Text Box 8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7" name="Text Box 8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6" name="Group 83"/>
            <p:cNvGrpSpPr>
              <a:grpSpLocks/>
            </p:cNvGrpSpPr>
            <p:nvPr/>
          </p:nvGrpSpPr>
          <p:grpSpPr bwMode="auto">
            <a:xfrm rot="5400000">
              <a:off x="5176" y="2062"/>
              <a:ext cx="308" cy="446"/>
              <a:chOff x="2154" y="2688"/>
              <a:chExt cx="308" cy="417"/>
            </a:xfrm>
          </p:grpSpPr>
          <p:sp>
            <p:nvSpPr>
              <p:cNvPr id="405588" name="Oval 8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3" name="Text Box 8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4" name="Text Box 8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7" name="Group 87"/>
            <p:cNvGrpSpPr>
              <a:grpSpLocks/>
            </p:cNvGrpSpPr>
            <p:nvPr/>
          </p:nvGrpSpPr>
          <p:grpSpPr bwMode="auto">
            <a:xfrm rot="5400000">
              <a:off x="5185" y="1753"/>
              <a:ext cx="308" cy="446"/>
              <a:chOff x="2154" y="2688"/>
              <a:chExt cx="308" cy="417"/>
            </a:xfrm>
          </p:grpSpPr>
          <p:sp>
            <p:nvSpPr>
              <p:cNvPr id="405592" name="Oval 8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0" name="Text Box 8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1" name="Text Box 9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8" name="Group 91"/>
            <p:cNvGrpSpPr>
              <a:grpSpLocks/>
            </p:cNvGrpSpPr>
            <p:nvPr/>
          </p:nvGrpSpPr>
          <p:grpSpPr bwMode="auto">
            <a:xfrm rot="5400000">
              <a:off x="3938" y="957"/>
              <a:ext cx="308" cy="446"/>
              <a:chOff x="2154" y="2688"/>
              <a:chExt cx="308" cy="417"/>
            </a:xfrm>
          </p:grpSpPr>
          <p:sp>
            <p:nvSpPr>
              <p:cNvPr id="405596" name="Oval 9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7" name="Text Box 9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8" name="Text Box 9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9" name="Group 95"/>
            <p:cNvGrpSpPr>
              <a:grpSpLocks/>
            </p:cNvGrpSpPr>
            <p:nvPr/>
          </p:nvGrpSpPr>
          <p:grpSpPr bwMode="auto">
            <a:xfrm rot="5400000">
              <a:off x="4083" y="1107"/>
              <a:ext cx="308" cy="446"/>
              <a:chOff x="2154" y="2688"/>
              <a:chExt cx="308" cy="417"/>
            </a:xfrm>
          </p:grpSpPr>
          <p:sp>
            <p:nvSpPr>
              <p:cNvPr id="405600" name="Oval 9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4" name="Text Box 9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5" name="Text Box 9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0" name="Group 99"/>
            <p:cNvGrpSpPr>
              <a:grpSpLocks/>
            </p:cNvGrpSpPr>
            <p:nvPr/>
          </p:nvGrpSpPr>
          <p:grpSpPr bwMode="auto">
            <a:xfrm rot="5400000">
              <a:off x="4219" y="1272"/>
              <a:ext cx="308" cy="446"/>
              <a:chOff x="2154" y="2688"/>
              <a:chExt cx="308" cy="417"/>
            </a:xfrm>
          </p:grpSpPr>
          <p:sp>
            <p:nvSpPr>
              <p:cNvPr id="405604" name="Oval 10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1" name="Text Box 10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2" name="Text Box 10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1" name="Group 103"/>
            <p:cNvGrpSpPr>
              <a:grpSpLocks/>
            </p:cNvGrpSpPr>
            <p:nvPr/>
          </p:nvGrpSpPr>
          <p:grpSpPr bwMode="auto">
            <a:xfrm rot="5400000">
              <a:off x="4355" y="1432"/>
              <a:ext cx="308" cy="446"/>
              <a:chOff x="2154" y="2688"/>
              <a:chExt cx="308" cy="417"/>
            </a:xfrm>
          </p:grpSpPr>
          <p:sp>
            <p:nvSpPr>
              <p:cNvPr id="405608" name="Oval 10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8" name="Text Box 10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9" name="Text Box 10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2" name="Group 107"/>
            <p:cNvGrpSpPr>
              <a:grpSpLocks/>
            </p:cNvGrpSpPr>
            <p:nvPr/>
          </p:nvGrpSpPr>
          <p:grpSpPr bwMode="auto">
            <a:xfrm rot="5400000">
              <a:off x="4491" y="1592"/>
              <a:ext cx="308" cy="446"/>
              <a:chOff x="2154" y="2688"/>
              <a:chExt cx="308" cy="417"/>
            </a:xfrm>
          </p:grpSpPr>
          <p:sp>
            <p:nvSpPr>
              <p:cNvPr id="405612" name="Oval 10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5" name="Text Box 10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6" name="Text Box 11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3" name="Group 111"/>
            <p:cNvGrpSpPr>
              <a:grpSpLocks/>
            </p:cNvGrpSpPr>
            <p:nvPr/>
          </p:nvGrpSpPr>
          <p:grpSpPr bwMode="auto">
            <a:xfrm rot="5400000">
              <a:off x="4595" y="1753"/>
              <a:ext cx="308" cy="446"/>
              <a:chOff x="2154" y="2688"/>
              <a:chExt cx="308" cy="417"/>
            </a:xfrm>
          </p:grpSpPr>
          <p:sp>
            <p:nvSpPr>
              <p:cNvPr id="405616" name="Oval 11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2" name="Text Box 11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3" name="Text Box 11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4" name="Group 115"/>
            <p:cNvGrpSpPr>
              <a:grpSpLocks/>
            </p:cNvGrpSpPr>
            <p:nvPr/>
          </p:nvGrpSpPr>
          <p:grpSpPr bwMode="auto">
            <a:xfrm rot="5400000">
              <a:off x="4763" y="1909"/>
              <a:ext cx="308" cy="446"/>
              <a:chOff x="2154" y="2688"/>
              <a:chExt cx="308" cy="417"/>
            </a:xfrm>
          </p:grpSpPr>
          <p:sp>
            <p:nvSpPr>
              <p:cNvPr id="405620" name="Oval 11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9" name="Text Box 11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0" name="Text Box 11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5" name="Group 119"/>
            <p:cNvGrpSpPr>
              <a:grpSpLocks/>
            </p:cNvGrpSpPr>
            <p:nvPr/>
          </p:nvGrpSpPr>
          <p:grpSpPr bwMode="auto">
            <a:xfrm rot="5400000">
              <a:off x="4859" y="2062"/>
              <a:ext cx="308" cy="446"/>
              <a:chOff x="2154" y="2688"/>
              <a:chExt cx="308" cy="417"/>
            </a:xfrm>
          </p:grpSpPr>
          <p:sp>
            <p:nvSpPr>
              <p:cNvPr id="405624" name="Oval 1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6" name="Text Box 1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7" name="Text Box 1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6" name="Group 123"/>
            <p:cNvGrpSpPr>
              <a:grpSpLocks/>
            </p:cNvGrpSpPr>
            <p:nvPr/>
          </p:nvGrpSpPr>
          <p:grpSpPr bwMode="auto">
            <a:xfrm rot="5400000">
              <a:off x="3765" y="1117"/>
              <a:ext cx="308" cy="446"/>
              <a:chOff x="2154" y="2688"/>
              <a:chExt cx="308" cy="417"/>
            </a:xfrm>
          </p:grpSpPr>
          <p:sp>
            <p:nvSpPr>
              <p:cNvPr id="405628" name="Oval 1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3" name="Text Box 1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4" name="Text Box 1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7" name="Group 127"/>
            <p:cNvGrpSpPr>
              <a:grpSpLocks/>
            </p:cNvGrpSpPr>
            <p:nvPr/>
          </p:nvGrpSpPr>
          <p:grpSpPr bwMode="auto">
            <a:xfrm rot="5400000">
              <a:off x="3901" y="1282"/>
              <a:ext cx="308" cy="446"/>
              <a:chOff x="2154" y="2688"/>
              <a:chExt cx="308" cy="417"/>
            </a:xfrm>
          </p:grpSpPr>
          <p:sp>
            <p:nvSpPr>
              <p:cNvPr id="405632" name="Oval 1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0" name="Text Box 1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1" name="Text Box 1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8" name="Group 131"/>
            <p:cNvGrpSpPr>
              <a:grpSpLocks/>
            </p:cNvGrpSpPr>
            <p:nvPr/>
          </p:nvGrpSpPr>
          <p:grpSpPr bwMode="auto">
            <a:xfrm rot="5400000">
              <a:off x="4037" y="1442"/>
              <a:ext cx="308" cy="446"/>
              <a:chOff x="2154" y="2688"/>
              <a:chExt cx="308" cy="417"/>
            </a:xfrm>
          </p:grpSpPr>
          <p:sp>
            <p:nvSpPr>
              <p:cNvPr id="405636" name="Oval 1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7" name="Text Box 1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8" name="Text Box 1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9" name="Group 135"/>
            <p:cNvGrpSpPr>
              <a:grpSpLocks/>
            </p:cNvGrpSpPr>
            <p:nvPr/>
          </p:nvGrpSpPr>
          <p:grpSpPr bwMode="auto">
            <a:xfrm rot="5400000">
              <a:off x="4173" y="1602"/>
              <a:ext cx="308" cy="446"/>
              <a:chOff x="2154" y="2688"/>
              <a:chExt cx="308" cy="417"/>
            </a:xfrm>
          </p:grpSpPr>
          <p:sp>
            <p:nvSpPr>
              <p:cNvPr id="405640" name="Oval 1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4" name="Text Box 1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5" name="Text Box 1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0" name="Group 139"/>
            <p:cNvGrpSpPr>
              <a:grpSpLocks/>
            </p:cNvGrpSpPr>
            <p:nvPr/>
          </p:nvGrpSpPr>
          <p:grpSpPr bwMode="auto">
            <a:xfrm rot="5400000">
              <a:off x="4277" y="1763"/>
              <a:ext cx="308" cy="446"/>
              <a:chOff x="2154" y="2688"/>
              <a:chExt cx="308" cy="417"/>
            </a:xfrm>
          </p:grpSpPr>
          <p:sp>
            <p:nvSpPr>
              <p:cNvPr id="405644" name="Oval 1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1" name="Text Box 1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2" name="Text Box 1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1" name="Group 143"/>
            <p:cNvGrpSpPr>
              <a:grpSpLocks/>
            </p:cNvGrpSpPr>
            <p:nvPr/>
          </p:nvGrpSpPr>
          <p:grpSpPr bwMode="auto">
            <a:xfrm rot="5400000">
              <a:off x="4445" y="1919"/>
              <a:ext cx="308" cy="446"/>
              <a:chOff x="2154" y="2688"/>
              <a:chExt cx="308" cy="417"/>
            </a:xfrm>
          </p:grpSpPr>
          <p:sp>
            <p:nvSpPr>
              <p:cNvPr id="405648" name="Oval 1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8" name="Text Box 1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9" name="Text Box 1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2" name="Group 147"/>
            <p:cNvGrpSpPr>
              <a:grpSpLocks/>
            </p:cNvGrpSpPr>
            <p:nvPr/>
          </p:nvGrpSpPr>
          <p:grpSpPr bwMode="auto">
            <a:xfrm rot="5400000">
              <a:off x="4541" y="2072"/>
              <a:ext cx="308" cy="446"/>
              <a:chOff x="2154" y="2688"/>
              <a:chExt cx="308" cy="417"/>
            </a:xfrm>
          </p:grpSpPr>
          <p:sp>
            <p:nvSpPr>
              <p:cNvPr id="405652" name="Oval 1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5" name="Text Box 1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6" name="Text Box 1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3" name="Group 151"/>
            <p:cNvGrpSpPr>
              <a:grpSpLocks/>
            </p:cNvGrpSpPr>
            <p:nvPr/>
          </p:nvGrpSpPr>
          <p:grpSpPr bwMode="auto">
            <a:xfrm rot="5400000">
              <a:off x="3744" y="1456"/>
              <a:ext cx="308" cy="446"/>
              <a:chOff x="2154" y="2688"/>
              <a:chExt cx="308" cy="417"/>
            </a:xfrm>
          </p:grpSpPr>
          <p:sp>
            <p:nvSpPr>
              <p:cNvPr id="405656" name="Oval 1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2" name="Text Box 1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3" name="Text Box 1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4" name="Group 155"/>
            <p:cNvGrpSpPr>
              <a:grpSpLocks/>
            </p:cNvGrpSpPr>
            <p:nvPr/>
          </p:nvGrpSpPr>
          <p:grpSpPr bwMode="auto">
            <a:xfrm rot="5400000">
              <a:off x="3856" y="1602"/>
              <a:ext cx="308" cy="446"/>
              <a:chOff x="2154" y="2688"/>
              <a:chExt cx="308" cy="417"/>
            </a:xfrm>
          </p:grpSpPr>
          <p:sp>
            <p:nvSpPr>
              <p:cNvPr id="405660" name="Oval 1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9" name="Text Box 1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0" name="Text Box 1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5" name="Group 159"/>
            <p:cNvGrpSpPr>
              <a:grpSpLocks/>
            </p:cNvGrpSpPr>
            <p:nvPr/>
          </p:nvGrpSpPr>
          <p:grpSpPr bwMode="auto">
            <a:xfrm rot="5400000">
              <a:off x="3971" y="1766"/>
              <a:ext cx="308" cy="446"/>
              <a:chOff x="2154" y="2688"/>
              <a:chExt cx="308" cy="417"/>
            </a:xfrm>
          </p:grpSpPr>
          <p:sp>
            <p:nvSpPr>
              <p:cNvPr id="405664" name="Oval 1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6" name="Text Box 1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7" name="Text Box 1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6" name="Group 163"/>
            <p:cNvGrpSpPr>
              <a:grpSpLocks/>
            </p:cNvGrpSpPr>
            <p:nvPr/>
          </p:nvGrpSpPr>
          <p:grpSpPr bwMode="auto">
            <a:xfrm rot="5400000">
              <a:off x="4115" y="1919"/>
              <a:ext cx="308" cy="446"/>
              <a:chOff x="2154" y="2688"/>
              <a:chExt cx="308" cy="417"/>
            </a:xfrm>
          </p:grpSpPr>
          <p:sp>
            <p:nvSpPr>
              <p:cNvPr id="405668" name="Oval 1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3" name="Text Box 1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4" name="Text Box 1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7" name="Group 167"/>
            <p:cNvGrpSpPr>
              <a:grpSpLocks/>
            </p:cNvGrpSpPr>
            <p:nvPr/>
          </p:nvGrpSpPr>
          <p:grpSpPr bwMode="auto">
            <a:xfrm rot="5400000">
              <a:off x="4219" y="2083"/>
              <a:ext cx="308" cy="446"/>
              <a:chOff x="2154" y="2688"/>
              <a:chExt cx="308" cy="417"/>
            </a:xfrm>
          </p:grpSpPr>
          <p:sp>
            <p:nvSpPr>
              <p:cNvPr id="405672" name="Oval 1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0" name="Text Box 1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1" name="Text Box 1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8" name="Group 171"/>
            <p:cNvGrpSpPr>
              <a:grpSpLocks/>
            </p:cNvGrpSpPr>
            <p:nvPr/>
          </p:nvGrpSpPr>
          <p:grpSpPr bwMode="auto">
            <a:xfrm rot="5400000">
              <a:off x="3765" y="1910"/>
              <a:ext cx="308" cy="446"/>
              <a:chOff x="2154" y="2688"/>
              <a:chExt cx="308" cy="417"/>
            </a:xfrm>
          </p:grpSpPr>
          <p:sp>
            <p:nvSpPr>
              <p:cNvPr id="405676" name="Oval 1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7" name="Text Box 1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8" name="Text Box 1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9" name="Group 175"/>
            <p:cNvGrpSpPr>
              <a:grpSpLocks/>
            </p:cNvGrpSpPr>
            <p:nvPr/>
          </p:nvGrpSpPr>
          <p:grpSpPr bwMode="auto">
            <a:xfrm rot="5400000">
              <a:off x="3901" y="2072"/>
              <a:ext cx="308" cy="446"/>
              <a:chOff x="2154" y="2688"/>
              <a:chExt cx="308" cy="417"/>
            </a:xfrm>
          </p:grpSpPr>
          <p:sp>
            <p:nvSpPr>
              <p:cNvPr id="405680" name="Oval 1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4" name="Text Box 1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5" name="Text Box 1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sp>
          <p:nvSpPr>
            <p:cNvPr id="52290" name="Oval 179"/>
            <p:cNvSpPr>
              <a:spLocks noChangeArrowheads="1"/>
            </p:cNvSpPr>
            <p:nvPr/>
          </p:nvSpPr>
          <p:spPr bwMode="auto">
            <a:xfrm>
              <a:off x="4195" y="1207"/>
              <a:ext cx="771" cy="817"/>
            </a:xfrm>
            <a:prstGeom prst="ellipse">
              <a:avLst/>
            </a:prstGeom>
            <a:solidFill>
              <a:srgbClr val="FF00FF">
                <a:alpha val="27843"/>
              </a:srgbClr>
            </a:solidFill>
            <a:ln w="28575">
              <a:solidFill>
                <a:srgbClr val="FF3300"/>
              </a:solidFill>
              <a:prstDash val="dash"/>
              <a:round/>
              <a:headEnd/>
              <a:tailEnd/>
            </a:ln>
          </p:spPr>
          <p:txBody>
            <a:bodyPr wrap="none" anchor="ctr"/>
            <a:lstStyle/>
            <a:p>
              <a:pPr algn="ctr"/>
              <a:endParaRPr lang="en-US" altLang="zh-CN" sz="2200">
                <a:solidFill>
                  <a:schemeClr val="accent2"/>
                </a:solidFill>
                <a:latin typeface="幼圆" pitchFamily="49" charset="-122"/>
                <a:ea typeface="幼圆" pitchFamily="49" charset="-122"/>
              </a:endParaRPr>
            </a:p>
          </p:txBody>
        </p:sp>
        <p:sp>
          <p:nvSpPr>
            <p:cNvPr id="52291" name="Line 180"/>
            <p:cNvSpPr>
              <a:spLocks noChangeShapeType="1"/>
            </p:cNvSpPr>
            <p:nvPr/>
          </p:nvSpPr>
          <p:spPr bwMode="auto">
            <a:xfrm flipV="1">
              <a:off x="4386" y="2462"/>
              <a:ext cx="498" cy="0"/>
            </a:xfrm>
            <a:prstGeom prst="line">
              <a:avLst/>
            </a:prstGeom>
            <a:noFill/>
            <a:ln w="28575">
              <a:solidFill>
                <a:srgbClr val="FF0000"/>
              </a:solidFill>
              <a:round/>
              <a:headEnd/>
              <a:tailEnd type="triangle" w="sm" len="med"/>
            </a:ln>
          </p:spPr>
          <p:txBody>
            <a:bodyPr/>
            <a:lstStyle/>
            <a:p>
              <a:endParaRPr lang="zh-CN" altLang="en-US"/>
            </a:p>
          </p:txBody>
        </p:sp>
        <p:sp>
          <p:nvSpPr>
            <p:cNvPr id="52292" name="Text Box 181"/>
            <p:cNvSpPr txBox="1">
              <a:spLocks noChangeArrowheads="1"/>
            </p:cNvSpPr>
            <p:nvPr/>
          </p:nvSpPr>
          <p:spPr bwMode="auto">
            <a:xfrm>
              <a:off x="4876" y="2341"/>
              <a:ext cx="317" cy="227"/>
            </a:xfrm>
            <a:prstGeom prst="rect">
              <a:avLst/>
            </a:prstGeom>
            <a:noFill/>
            <a:ln w="9525">
              <a:noFill/>
              <a:miter lim="800000"/>
              <a:headEnd/>
              <a:tailEnd/>
            </a:ln>
          </p:spPr>
          <p:txBody>
            <a:bodyPr/>
            <a:lstStyle/>
            <a:p>
              <a:pPr algn="just" eaLnBrk="0" hangingPunct="0"/>
              <a:r>
                <a:rPr lang="en-US" altLang="zh-CN" sz="2200" b="1" i="1">
                  <a:solidFill>
                    <a:srgbClr val="FF0000"/>
                  </a:solidFill>
                  <a:latin typeface="幼圆" pitchFamily="49" charset="-122"/>
                  <a:ea typeface="幼圆" pitchFamily="49" charset="-122"/>
                </a:rPr>
                <a:t>E</a:t>
              </a:r>
              <a:endParaRPr lang="en-US" altLang="zh-CN" sz="2200" i="1" baseline="-25000">
                <a:solidFill>
                  <a:srgbClr val="FF0000"/>
                </a:solidFill>
                <a:latin typeface="幼圆" pitchFamily="49" charset="-122"/>
                <a:ea typeface="幼圆" pitchFamily="49" charset="-122"/>
              </a:endParaRPr>
            </a:p>
          </p:txBody>
        </p:sp>
      </p:grpSp>
      <p:grpSp>
        <p:nvGrpSpPr>
          <p:cNvPr id="405554" name="Group 182"/>
          <p:cNvGrpSpPr>
            <a:grpSpLocks/>
          </p:cNvGrpSpPr>
          <p:nvPr/>
        </p:nvGrpSpPr>
        <p:grpSpPr bwMode="auto">
          <a:xfrm>
            <a:off x="7019925" y="563563"/>
            <a:ext cx="1360488" cy="1404937"/>
            <a:chOff x="4694" y="355"/>
            <a:chExt cx="857" cy="885"/>
          </a:xfrm>
        </p:grpSpPr>
        <p:graphicFrame>
          <p:nvGraphicFramePr>
            <p:cNvPr id="52232" name="Object 183"/>
            <p:cNvGraphicFramePr>
              <a:graphicFrameLocks noChangeAspect="1"/>
            </p:cNvGraphicFramePr>
            <p:nvPr/>
          </p:nvGraphicFramePr>
          <p:xfrm>
            <a:off x="4849" y="355"/>
            <a:ext cx="702" cy="323"/>
          </p:xfrm>
          <a:graphic>
            <a:graphicData uri="http://schemas.openxmlformats.org/presentationml/2006/ole">
              <p:oleObj spid="_x0000_s52232" name="Equation" r:id="rId11" imgW="495000" imgH="228600" progId="Equation.DSMT4">
                <p:embed/>
              </p:oleObj>
            </a:graphicData>
          </a:graphic>
        </p:graphicFrame>
        <p:sp>
          <p:nvSpPr>
            <p:cNvPr id="52247" name="Line 184"/>
            <p:cNvSpPr>
              <a:spLocks noChangeShapeType="1"/>
            </p:cNvSpPr>
            <p:nvPr/>
          </p:nvSpPr>
          <p:spPr bwMode="auto">
            <a:xfrm flipV="1">
              <a:off x="4694" y="664"/>
              <a:ext cx="273" cy="576"/>
            </a:xfrm>
            <a:prstGeom prst="line">
              <a:avLst/>
            </a:prstGeom>
            <a:noFill/>
            <a:ln w="28575">
              <a:solidFill>
                <a:srgbClr val="FF3300"/>
              </a:solidFill>
              <a:prstDash val="dash"/>
              <a:round/>
              <a:headEnd/>
              <a:tailEnd type="triangle" w="med" len="lg"/>
            </a:ln>
          </p:spPr>
          <p:txBody>
            <a:bodyPr/>
            <a:lstStyle/>
            <a:p>
              <a:endParaRPr lang="zh-CN" altLang="en-US"/>
            </a:p>
          </p:txBody>
        </p:sp>
      </p:grpSp>
      <p:grpSp>
        <p:nvGrpSpPr>
          <p:cNvPr id="405555" name="Group 185"/>
          <p:cNvGrpSpPr>
            <a:grpSpLocks/>
          </p:cNvGrpSpPr>
          <p:nvPr/>
        </p:nvGrpSpPr>
        <p:grpSpPr bwMode="auto">
          <a:xfrm>
            <a:off x="6156325" y="620713"/>
            <a:ext cx="942975" cy="1152525"/>
            <a:chOff x="4150" y="391"/>
            <a:chExt cx="594" cy="726"/>
          </a:xfrm>
        </p:grpSpPr>
        <p:graphicFrame>
          <p:nvGraphicFramePr>
            <p:cNvPr id="52231" name="Object 186"/>
            <p:cNvGraphicFramePr>
              <a:graphicFrameLocks noChangeAspect="1"/>
            </p:cNvGraphicFramePr>
            <p:nvPr/>
          </p:nvGraphicFramePr>
          <p:xfrm>
            <a:off x="4150" y="391"/>
            <a:ext cx="594" cy="323"/>
          </p:xfrm>
          <a:graphic>
            <a:graphicData uri="http://schemas.openxmlformats.org/presentationml/2006/ole">
              <p:oleObj spid="_x0000_s52231" name="Equation" r:id="rId12" imgW="419040" imgH="228600" progId="Equation.DSMT4">
                <p:embed/>
              </p:oleObj>
            </a:graphicData>
          </a:graphic>
        </p:graphicFrame>
        <p:sp>
          <p:nvSpPr>
            <p:cNvPr id="52246" name="Line 187"/>
            <p:cNvSpPr>
              <a:spLocks noChangeShapeType="1"/>
            </p:cNvSpPr>
            <p:nvPr/>
          </p:nvSpPr>
          <p:spPr bwMode="auto">
            <a:xfrm flipV="1">
              <a:off x="4422" y="709"/>
              <a:ext cx="0" cy="408"/>
            </a:xfrm>
            <a:prstGeom prst="line">
              <a:avLst/>
            </a:prstGeom>
            <a:noFill/>
            <a:ln w="31750">
              <a:solidFill>
                <a:srgbClr val="FF3300"/>
              </a:solidFill>
              <a:prstDash val="dash"/>
              <a:round/>
              <a:headEnd/>
              <a:tailEnd type="triangle" w="med" len="lg"/>
            </a:ln>
          </p:spPr>
          <p:txBody>
            <a:bodyPr/>
            <a:lstStyle/>
            <a:p>
              <a:endParaRPr lang="zh-CN" altLang="en-US"/>
            </a:p>
          </p:txBody>
        </p:sp>
      </p:grpSp>
      <p:graphicFrame>
        <p:nvGraphicFramePr>
          <p:cNvPr id="405692" name="Object 188"/>
          <p:cNvGraphicFramePr>
            <a:graphicFrameLocks noChangeAspect="1"/>
          </p:cNvGraphicFramePr>
          <p:nvPr/>
        </p:nvGraphicFramePr>
        <p:xfrm>
          <a:off x="3147254" y="520577"/>
          <a:ext cx="304800" cy="406400"/>
        </p:xfrm>
        <a:graphic>
          <a:graphicData uri="http://schemas.openxmlformats.org/presentationml/2006/ole">
            <p:oleObj spid="_x0000_s52230" name="Equation" r:id="rId13" imgW="152280" imgH="203040" progId="Equation.DSMT4">
              <p:embed/>
            </p:oleObj>
          </a:graphicData>
        </a:graphic>
      </p:graphicFrame>
      <p:cxnSp>
        <p:nvCxnSpPr>
          <p:cNvPr id="52244" name="直接箭头连接符 189"/>
          <p:cNvCxnSpPr>
            <a:cxnSpLocks noChangeShapeType="1"/>
          </p:cNvCxnSpPr>
          <p:nvPr/>
        </p:nvCxnSpPr>
        <p:spPr bwMode="auto">
          <a:xfrm rot="5400000">
            <a:off x="3965734" y="1972152"/>
            <a:ext cx="433388" cy="187325"/>
          </a:xfrm>
          <a:prstGeom prst="straightConnector1">
            <a:avLst/>
          </a:prstGeom>
          <a:noFill/>
          <a:ln w="9525" algn="ctr">
            <a:solidFill>
              <a:srgbClr val="FF0000"/>
            </a:solidFill>
            <a:round/>
            <a:headEnd/>
            <a:tailEnd type="arrow" w="med" len="med"/>
          </a:ln>
        </p:spPr>
      </p:cxnSp>
      <p:sp>
        <p:nvSpPr>
          <p:cNvPr id="52245" name="矩形 190"/>
          <p:cNvSpPr>
            <a:spLocks noChangeArrowheads="1"/>
          </p:cNvSpPr>
          <p:nvPr/>
        </p:nvSpPr>
        <p:spPr bwMode="auto">
          <a:xfrm>
            <a:off x="3621372" y="1485265"/>
            <a:ext cx="1811714" cy="369332"/>
          </a:xfrm>
          <a:prstGeom prst="rect">
            <a:avLst/>
          </a:prstGeom>
          <a:noFill/>
          <a:ln w="9525">
            <a:noFill/>
            <a:miter lim="800000"/>
            <a:headEnd/>
            <a:tailEnd/>
          </a:ln>
        </p:spPr>
        <p:txBody>
          <a:bodyPr wrap="none">
            <a:spAutoFit/>
          </a:bodyPr>
          <a:lstStyle/>
          <a:p>
            <a:r>
              <a:rPr lang="zh-CN" altLang="en-US" sz="1800" b="1" dirty="0" smtClean="0">
                <a:solidFill>
                  <a:srgbClr val="FF0000"/>
                </a:solidFill>
                <a:latin typeface="幼圆" pitchFamily="49" charset="-122"/>
                <a:ea typeface="幼圆" pitchFamily="49" charset="-122"/>
              </a:rPr>
              <a:t>单位体积分子数</a:t>
            </a:r>
            <a:endParaRPr lang="zh-CN" altLang="en-US" sz="1800" dirty="0">
              <a:solidFill>
                <a:srgbClr val="FF0000"/>
              </a:solidFill>
            </a:endParaRPr>
          </a:p>
        </p:txBody>
      </p:sp>
      <p:sp>
        <p:nvSpPr>
          <p:cNvPr id="192" name="TextBox 191"/>
          <p:cNvSpPr txBox="1"/>
          <p:nvPr/>
        </p:nvSpPr>
        <p:spPr>
          <a:xfrm>
            <a:off x="3442917" y="548640"/>
            <a:ext cx="2528514" cy="400110"/>
          </a:xfrm>
          <a:prstGeom prst="rect">
            <a:avLst/>
          </a:prstGeom>
          <a:noFill/>
        </p:spPr>
        <p:txBody>
          <a:bodyPr wrap="square" rtlCol="0">
            <a:spAutoFit/>
          </a:bodyPr>
          <a:lstStyle/>
          <a:p>
            <a:r>
              <a:rPr lang="en-US" altLang="zh-CN" sz="2000" dirty="0" smtClean="0">
                <a:cs typeface="Times New Roman" pitchFamily="18" charset="0"/>
              </a:rPr>
              <a:t>(electric polarization)</a:t>
            </a:r>
            <a:endParaRPr lang="zh-CN" altLang="en-US" sz="2000" dirty="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55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55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3"/>
          <p:cNvPicPr>
            <a:picLocks noChangeAspect="1" noChangeArrowheads="1"/>
          </p:cNvPicPr>
          <p:nvPr/>
        </p:nvPicPr>
        <p:blipFill>
          <a:blip r:embed="rId3"/>
          <a:srcRect/>
          <a:stretch>
            <a:fillRect/>
          </a:stretch>
        </p:blipFill>
        <p:spPr bwMode="auto">
          <a:xfrm>
            <a:off x="427552" y="385971"/>
            <a:ext cx="3745557" cy="1927860"/>
          </a:xfrm>
          <a:prstGeom prst="rect">
            <a:avLst/>
          </a:prstGeom>
          <a:noFill/>
          <a:ln w="9525">
            <a:noFill/>
            <a:miter lim="800000"/>
            <a:headEnd/>
            <a:tailEnd/>
          </a:ln>
          <a:effectLst/>
        </p:spPr>
      </p:pic>
      <p:grpSp>
        <p:nvGrpSpPr>
          <p:cNvPr id="7" name="组合 6"/>
          <p:cNvGrpSpPr/>
          <p:nvPr/>
        </p:nvGrpSpPr>
        <p:grpSpPr>
          <a:xfrm>
            <a:off x="4704624" y="778616"/>
            <a:ext cx="3668100" cy="1081990"/>
            <a:chOff x="2160206" y="468514"/>
            <a:chExt cx="3861582" cy="1207477"/>
          </a:xfrm>
        </p:grpSpPr>
        <p:pic>
          <p:nvPicPr>
            <p:cNvPr id="4" name="圆角矩形 7"/>
            <p:cNvPicPr>
              <a:picLocks noChangeArrowheads="1"/>
            </p:cNvPicPr>
            <p:nvPr/>
          </p:nvPicPr>
          <p:blipFill>
            <a:blip r:embed="rId4"/>
            <a:srcRect/>
            <a:stretch>
              <a:fillRect/>
            </a:stretch>
          </p:blipFill>
          <p:spPr bwMode="auto">
            <a:xfrm>
              <a:off x="2160206" y="468514"/>
              <a:ext cx="3861582" cy="1207477"/>
            </a:xfrm>
            <a:prstGeom prst="rect">
              <a:avLst/>
            </a:prstGeom>
            <a:noFill/>
            <a:ln w="9525">
              <a:noFill/>
              <a:miter lim="800000"/>
              <a:headEnd/>
              <a:tailEnd/>
            </a:ln>
          </p:spPr>
        </p:pic>
        <p:graphicFrame>
          <p:nvGraphicFramePr>
            <p:cNvPr id="5" name="Object 8"/>
            <p:cNvGraphicFramePr>
              <a:graphicFrameLocks noChangeAspect="1"/>
            </p:cNvGraphicFramePr>
            <p:nvPr/>
          </p:nvGraphicFramePr>
          <p:xfrm>
            <a:off x="2311068" y="554973"/>
            <a:ext cx="3546475" cy="892175"/>
          </p:xfrm>
          <a:graphic>
            <a:graphicData uri="http://schemas.openxmlformats.org/presentationml/2006/ole">
              <p:oleObj spid="_x0000_s119812" name="Equation" r:id="rId5" imgW="1612800" imgH="406080" progId="Equation.DSMT4">
                <p:embed/>
              </p:oleObj>
            </a:graphicData>
          </a:graphic>
        </p:graphicFrame>
      </p:grpSp>
      <p:sp>
        <p:nvSpPr>
          <p:cNvPr id="6" name="Text Box 15"/>
          <p:cNvSpPr txBox="1">
            <a:spLocks noChangeArrowheads="1"/>
          </p:cNvSpPr>
          <p:nvPr/>
        </p:nvSpPr>
        <p:spPr bwMode="auto">
          <a:xfrm>
            <a:off x="457259" y="2390021"/>
            <a:ext cx="4806950" cy="523220"/>
          </a:xfrm>
          <a:prstGeom prst="rect">
            <a:avLst/>
          </a:prstGeom>
          <a:solidFill>
            <a:srgbClr val="000099"/>
          </a:solidFill>
          <a:ln w="9525">
            <a:noFill/>
            <a:miter lim="800000"/>
            <a:headEnd/>
            <a:tailEnd/>
          </a:ln>
        </p:spPr>
        <p:txBody>
          <a:bodyPr>
            <a:spAutoFit/>
          </a:bodyPr>
          <a:lstStyle/>
          <a:p>
            <a:pPr algn="just">
              <a:spcBef>
                <a:spcPct val="50000"/>
              </a:spcBef>
            </a:pPr>
            <a:r>
              <a:rPr kumimoji="1" lang="zh-CN" altLang="en-US" sz="2800" b="1" dirty="0">
                <a:solidFill>
                  <a:schemeClr val="tx1"/>
                </a:solidFill>
              </a:rPr>
              <a:t>关于位移电流的几点说明</a:t>
            </a:r>
          </a:p>
        </p:txBody>
      </p:sp>
      <p:sp>
        <p:nvSpPr>
          <p:cNvPr id="8" name="Text Box 12"/>
          <p:cNvSpPr txBox="1">
            <a:spLocks noChangeArrowheads="1"/>
          </p:cNvSpPr>
          <p:nvPr/>
        </p:nvSpPr>
        <p:spPr bwMode="auto">
          <a:xfrm>
            <a:off x="27296" y="4874502"/>
            <a:ext cx="8188325" cy="1294843"/>
          </a:xfrm>
          <a:prstGeom prst="rect">
            <a:avLst/>
          </a:prstGeom>
          <a:noFill/>
          <a:ln w="9525">
            <a:noFill/>
            <a:prstDash val="dash"/>
            <a:miter lim="800000"/>
            <a:headEnd/>
            <a:tailEnd/>
          </a:ln>
        </p:spPr>
        <p:txBody>
          <a:bodyPr lIns="90000" tIns="46800" rIns="90000" bIns="46800">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3</a:t>
            </a:r>
            <a:r>
              <a:rPr kumimoji="1" lang="zh-CN" altLang="en-US" sz="2000" b="1" dirty="0">
                <a:solidFill>
                  <a:srgbClr val="002060"/>
                </a:solidFill>
                <a:latin typeface="幼圆" pitchFamily="49" charset="-122"/>
                <a:ea typeface="幼圆" pitchFamily="49" charset="-122"/>
              </a:rPr>
              <a:t>、引入位移电流后，用全电流代替传导电流 </a:t>
            </a:r>
            <a:r>
              <a:rPr kumimoji="1" lang="en-US" altLang="zh-CN" sz="2000" b="1" dirty="0">
                <a:solidFill>
                  <a:srgbClr val="002060"/>
                </a:solidFill>
                <a:latin typeface="幼圆" pitchFamily="49" charset="-122"/>
                <a:ea typeface="幼圆" pitchFamily="49" charset="-122"/>
              </a:rPr>
              <a:t>,</a:t>
            </a:r>
          </a:p>
          <a:p>
            <a:pPr algn="just">
              <a:lnSpc>
                <a:spcPct val="130000"/>
              </a:lnSpc>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则安培环路定理在时变场中仍然适用。</a:t>
            </a:r>
          </a:p>
          <a:p>
            <a:pPr algn="just">
              <a:lnSpc>
                <a:spcPct val="130000"/>
              </a:lnSpc>
              <a:buFont typeface="Wingdings" pitchFamily="2" charset="2"/>
              <a:buNone/>
            </a:pPr>
            <a:r>
              <a:rPr kumimoji="1" lang="zh-CN" altLang="en-US" sz="2000" b="1" dirty="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4</a:t>
            </a:r>
            <a:r>
              <a:rPr kumimoji="1" lang="zh-CN" altLang="en-US" sz="2000" b="1" dirty="0">
                <a:solidFill>
                  <a:srgbClr val="002060"/>
                </a:solidFill>
                <a:latin typeface="幼圆" pitchFamily="49" charset="-122"/>
                <a:ea typeface="幼圆" pitchFamily="49" charset="-122"/>
              </a:rPr>
              <a:t>、</a:t>
            </a:r>
            <a:r>
              <a:rPr kumimoji="1" lang="en-US" altLang="zh-CN" sz="2000" b="1" i="1" dirty="0" err="1">
                <a:solidFill>
                  <a:srgbClr val="002060"/>
                </a:solidFill>
                <a:latin typeface="幼圆" pitchFamily="49" charset="-122"/>
                <a:ea typeface="幼圆" pitchFamily="49" charset="-122"/>
              </a:rPr>
              <a:t>J</a:t>
            </a:r>
            <a:r>
              <a:rPr kumimoji="1" lang="en-US" altLang="zh-CN" sz="2000" b="1" baseline="-25000" dirty="0" err="1">
                <a:solidFill>
                  <a:srgbClr val="002060"/>
                </a:solidFill>
                <a:latin typeface="幼圆" pitchFamily="49" charset="-122"/>
                <a:ea typeface="幼圆" pitchFamily="49" charset="-122"/>
              </a:rPr>
              <a:t>d</a:t>
            </a:r>
            <a:r>
              <a:rPr kumimoji="1" lang="en-US" altLang="zh-CN" sz="2000" b="1" baseline="-25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是磁场的漩涡源，表明时变电场产生时变磁场。</a:t>
            </a:r>
          </a:p>
        </p:txBody>
      </p:sp>
      <p:sp>
        <p:nvSpPr>
          <p:cNvPr id="9" name="Rectangle 13"/>
          <p:cNvSpPr>
            <a:spLocks noChangeArrowheads="1"/>
          </p:cNvSpPr>
          <p:nvPr/>
        </p:nvSpPr>
        <p:spPr bwMode="auto">
          <a:xfrm>
            <a:off x="535785" y="3621280"/>
            <a:ext cx="8420826" cy="158591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2</a:t>
            </a:r>
            <a:r>
              <a:rPr lang="zh-CN" altLang="en-US" sz="2000" b="1" dirty="0">
                <a:solidFill>
                  <a:srgbClr val="002060"/>
                </a:solidFill>
                <a:latin typeface="幼圆" pitchFamily="49" charset="-122"/>
                <a:ea typeface="幼圆" pitchFamily="49" charset="-122"/>
              </a:rPr>
              <a:t>、在理想介质中，无传导电流，但可能有</a:t>
            </a:r>
            <a:r>
              <a:rPr lang="zh-CN" altLang="en-US" sz="2000" b="1" dirty="0" smtClean="0">
                <a:solidFill>
                  <a:srgbClr val="002060"/>
                </a:solidFill>
                <a:latin typeface="幼圆" pitchFamily="49" charset="-122"/>
                <a:ea typeface="幼圆" pitchFamily="49" charset="-122"/>
              </a:rPr>
              <a:t>位移电流（不会产生焦耳热）；</a:t>
            </a:r>
            <a:endParaRPr lang="zh-CN" altLang="en-US" sz="2000" b="1" dirty="0">
              <a:solidFill>
                <a:srgbClr val="002060"/>
              </a:solidFill>
              <a:latin typeface="幼圆" pitchFamily="49" charset="-122"/>
              <a:ea typeface="幼圆" pitchFamily="49" charset="-122"/>
            </a:endParaRPr>
          </a:p>
          <a:p>
            <a:pPr>
              <a:lnSpc>
                <a:spcPct val="130000"/>
              </a:lnSpc>
            </a:pPr>
            <a:r>
              <a:rPr lang="zh-CN" altLang="en-US" sz="2000" b="1" dirty="0">
                <a:solidFill>
                  <a:srgbClr val="002060"/>
                </a:solidFill>
                <a:latin typeface="幼圆" pitchFamily="49" charset="-122"/>
                <a:ea typeface="幼圆" pitchFamily="49" charset="-122"/>
              </a:rPr>
              <a:t>   在理想导体中，无位移电流，但</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a:t>
            </a:r>
          </a:p>
          <a:p>
            <a:pPr>
              <a:lnSpc>
                <a:spcPct val="130000"/>
              </a:lnSpc>
            </a:pPr>
            <a:r>
              <a:rPr lang="zh-CN" altLang="en-US" sz="2000" b="1" dirty="0">
                <a:solidFill>
                  <a:srgbClr val="002060"/>
                </a:solidFill>
                <a:latin typeface="幼圆" pitchFamily="49" charset="-122"/>
                <a:ea typeface="幼圆" pitchFamily="49" charset="-122"/>
              </a:rPr>
              <a:t>   在导电介质中，既</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有传导电流，又</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有位移电流</a:t>
            </a:r>
            <a:r>
              <a:rPr lang="zh-CN" altLang="en-US" sz="2000" b="1" dirty="0" smtClean="0">
                <a:solidFill>
                  <a:srgbClr val="002060"/>
                </a:solidFill>
                <a:latin typeface="幼圆" pitchFamily="49" charset="-122"/>
                <a:ea typeface="幼圆" pitchFamily="49" charset="-122"/>
              </a:rPr>
              <a:t>。</a:t>
            </a:r>
            <a:endParaRPr lang="en-US" altLang="zh-CN" sz="2000" b="1" dirty="0" smtClean="0">
              <a:solidFill>
                <a:srgbClr val="002060"/>
              </a:solidFill>
              <a:latin typeface="幼圆" pitchFamily="49" charset="-122"/>
              <a:ea typeface="幼圆" pitchFamily="49" charset="-122"/>
            </a:endParaRPr>
          </a:p>
        </p:txBody>
      </p:sp>
      <p:sp>
        <p:nvSpPr>
          <p:cNvPr id="10" name="Rectangle 14"/>
          <p:cNvSpPr>
            <a:spLocks noChangeArrowheads="1"/>
          </p:cNvSpPr>
          <p:nvPr/>
        </p:nvSpPr>
        <p:spPr bwMode="auto">
          <a:xfrm>
            <a:off x="541338" y="3055525"/>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1</a:t>
            </a:r>
            <a:r>
              <a:rPr lang="zh-CN" altLang="en-US" sz="2000" b="1" dirty="0">
                <a:solidFill>
                  <a:srgbClr val="002060"/>
                </a:solidFill>
                <a:latin typeface="幼圆" pitchFamily="49" charset="-122"/>
                <a:ea typeface="幼圆" pitchFamily="49" charset="-122"/>
              </a:rPr>
              <a:t>、位移电流密度取决于电场的时间变化率。</a:t>
            </a:r>
            <a:endParaRPr lang="zh-CN" altLang="en-US" sz="2000" dirty="0">
              <a:solidFill>
                <a:srgbClr val="002060"/>
              </a:solidFill>
              <a:latin typeface="幼圆" pitchFamily="49" charset="-122"/>
              <a:ea typeface="幼圆" pitchFamily="49" charset="-122"/>
            </a:endParaRPr>
          </a:p>
        </p:txBody>
      </p:sp>
      <p:sp>
        <p:nvSpPr>
          <p:cNvPr id="11" name="Text Box 16"/>
          <p:cNvSpPr txBox="1">
            <a:spLocks noChangeArrowheads="1"/>
          </p:cNvSpPr>
          <p:nvPr/>
        </p:nvSpPr>
        <p:spPr bwMode="auto">
          <a:xfrm>
            <a:off x="1803400" y="6205125"/>
            <a:ext cx="181822" cy="402291"/>
          </a:xfrm>
          <a:prstGeom prst="rect">
            <a:avLst/>
          </a:prstGeom>
          <a:noFill/>
          <a:ln w="9525">
            <a:noFill/>
            <a:miter lim="800000"/>
            <a:headEnd/>
            <a:tailEnd/>
          </a:ln>
        </p:spPr>
        <p:txBody>
          <a:bodyPr wrap="none" lIns="90000" tIns="46800" rIns="90000" bIns="46800">
            <a:spAutoFit/>
          </a:bodyPr>
          <a:lstStyle/>
          <a:p>
            <a:endParaRPr lang="zh-CN" altLang="zh-CN" sz="2000">
              <a:solidFill>
                <a:srgbClr val="002060"/>
              </a:solidFill>
            </a:endParaRPr>
          </a:p>
        </p:txBody>
      </p:sp>
      <p:sp>
        <p:nvSpPr>
          <p:cNvPr id="12" name="Rectangle 14"/>
          <p:cNvSpPr>
            <a:spLocks noChangeArrowheads="1"/>
          </p:cNvSpPr>
          <p:nvPr/>
        </p:nvSpPr>
        <p:spPr bwMode="auto">
          <a:xfrm>
            <a:off x="5388570" y="1802206"/>
            <a:ext cx="3468828" cy="1235916"/>
          </a:xfrm>
          <a:prstGeom prst="rect">
            <a:avLst/>
          </a:prstGeom>
          <a:noFill/>
          <a:ln w="9525">
            <a:noFill/>
            <a:miter lim="800000"/>
            <a:headEnd/>
            <a:tailEnd/>
          </a:ln>
        </p:spPr>
        <p:txBody>
          <a:bodyPr wrap="square">
            <a:spAutoFit/>
          </a:bodyPr>
          <a:lstStyle/>
          <a:p>
            <a:pPr marL="381000" indent="-381000">
              <a:lnSpc>
                <a:spcPct val="130000"/>
              </a:lnSpc>
              <a:buFont typeface="Wingdings" pitchFamily="2" charset="2"/>
              <a:buNone/>
            </a:pPr>
            <a:r>
              <a:rPr lang="zh-CN" altLang="en-US" sz="2000" dirty="0" smtClean="0">
                <a:solidFill>
                  <a:srgbClr val="002060"/>
                </a:solidFill>
                <a:latin typeface="幼圆" pitchFamily="49" charset="-122"/>
                <a:ea typeface="幼圆" pitchFamily="49" charset="-122"/>
              </a:rPr>
              <a:t>电容器极板间的位移电流正</a:t>
            </a:r>
            <a:endParaRPr lang="en-US" altLang="zh-CN" sz="2000" dirty="0" smtClean="0">
              <a:solidFill>
                <a:srgbClr val="002060"/>
              </a:solidFill>
              <a:latin typeface="幼圆" pitchFamily="49" charset="-122"/>
              <a:ea typeface="幼圆" pitchFamily="49" charset="-122"/>
            </a:endParaRPr>
          </a:p>
          <a:p>
            <a:pPr marL="381000" indent="-381000">
              <a:lnSpc>
                <a:spcPct val="130000"/>
              </a:lnSpc>
              <a:buFont typeface="Wingdings" pitchFamily="2" charset="2"/>
              <a:buNone/>
            </a:pPr>
            <a:r>
              <a:rPr lang="zh-CN" altLang="en-US" sz="2000" dirty="0" smtClean="0">
                <a:solidFill>
                  <a:srgbClr val="002060"/>
                </a:solidFill>
                <a:latin typeface="幼圆" pitchFamily="49" charset="-122"/>
                <a:ea typeface="幼圆" pitchFamily="49" charset="-122"/>
              </a:rPr>
              <a:t>好等于导线中的传导电流，</a:t>
            </a:r>
            <a:endParaRPr lang="en-US" altLang="zh-CN" sz="2000" dirty="0" smtClean="0">
              <a:solidFill>
                <a:srgbClr val="002060"/>
              </a:solidFill>
              <a:latin typeface="幼圆" pitchFamily="49" charset="-122"/>
              <a:ea typeface="幼圆" pitchFamily="49" charset="-122"/>
            </a:endParaRPr>
          </a:p>
          <a:p>
            <a:pPr marL="381000" indent="-381000">
              <a:lnSpc>
                <a:spcPct val="130000"/>
              </a:lnSpc>
              <a:buFont typeface="Wingdings" pitchFamily="2" charset="2"/>
              <a:buNone/>
            </a:pPr>
            <a:r>
              <a:rPr lang="zh-CN" altLang="en-US" sz="2000" dirty="0" smtClean="0">
                <a:solidFill>
                  <a:srgbClr val="002060"/>
                </a:solidFill>
                <a:latin typeface="幼圆" pitchFamily="49" charset="-122"/>
                <a:ea typeface="幼圆" pitchFamily="49" charset="-122"/>
              </a:rPr>
              <a:t>从而电流连续。</a:t>
            </a:r>
            <a:endParaRPr lang="zh-CN" altLang="en-US" sz="2000"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圆角矩形 7"/>
          <p:cNvPicPr>
            <a:picLocks noChangeArrowheads="1"/>
          </p:cNvPicPr>
          <p:nvPr/>
        </p:nvPicPr>
        <p:blipFill>
          <a:blip r:embed="rId3"/>
          <a:srcRect/>
          <a:stretch>
            <a:fillRect/>
          </a:stretch>
        </p:blipFill>
        <p:spPr bwMode="auto">
          <a:xfrm>
            <a:off x="1378633" y="3439556"/>
            <a:ext cx="2747890" cy="1137139"/>
          </a:xfrm>
          <a:prstGeom prst="rect">
            <a:avLst/>
          </a:prstGeom>
          <a:noFill/>
          <a:ln w="9525">
            <a:noFill/>
            <a:miter lim="800000"/>
            <a:headEnd/>
            <a:tailEnd/>
          </a:ln>
        </p:spPr>
      </p:pic>
      <p:sp>
        <p:nvSpPr>
          <p:cNvPr id="455682" name="Rectangle 2"/>
          <p:cNvSpPr>
            <a:spLocks noChangeArrowheads="1"/>
          </p:cNvSpPr>
          <p:nvPr/>
        </p:nvSpPr>
        <p:spPr bwMode="auto">
          <a:xfrm>
            <a:off x="260350" y="581758"/>
            <a:ext cx="4649788" cy="523875"/>
          </a:xfrm>
          <a:prstGeom prst="rect">
            <a:avLst/>
          </a:prstGeom>
          <a:noFill/>
          <a:ln w="9525">
            <a:noFill/>
            <a:miter lim="800000"/>
            <a:headEnd/>
            <a:tailEnd/>
          </a:ln>
        </p:spPr>
        <p:txBody>
          <a:bodyPr wrap="none">
            <a:spAutoFit/>
          </a:bodyPr>
          <a:lstStyle/>
          <a:p>
            <a:pPr>
              <a:buFontTx/>
              <a:buBlip>
                <a:blip r:embed="rId4"/>
              </a:buBlip>
            </a:pPr>
            <a:r>
              <a:rPr kumimoji="1" lang="en-US" altLang="zh-CN" sz="2800" b="1" dirty="0">
                <a:solidFill>
                  <a:srgbClr val="002060"/>
                </a:solidFill>
                <a:latin typeface="Verdana" pitchFamily="34" charset="0"/>
                <a:ea typeface="幼圆" pitchFamily="49" charset="-122"/>
              </a:rPr>
              <a:t>  </a:t>
            </a:r>
            <a:r>
              <a:rPr kumimoji="1" lang="zh-CN" altLang="en-US" sz="2800" b="1" dirty="0">
                <a:solidFill>
                  <a:srgbClr val="002060"/>
                </a:solidFill>
                <a:latin typeface="Verdana" pitchFamily="34" charset="0"/>
                <a:ea typeface="幼圆" pitchFamily="49" charset="-122"/>
              </a:rPr>
              <a:t>安培环路定理的广义形式</a:t>
            </a:r>
          </a:p>
        </p:txBody>
      </p:sp>
      <p:sp>
        <p:nvSpPr>
          <p:cNvPr id="455683" name="Text Box 3"/>
          <p:cNvSpPr txBox="1">
            <a:spLocks noChangeArrowheads="1"/>
          </p:cNvSpPr>
          <p:nvPr/>
        </p:nvSpPr>
        <p:spPr bwMode="auto">
          <a:xfrm>
            <a:off x="382588" y="1202333"/>
            <a:ext cx="8761412" cy="49244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一般时变场空间同时存在传导电流和位移电流，则</a:t>
            </a:r>
          </a:p>
        </p:txBody>
      </p:sp>
      <p:graphicFrame>
        <p:nvGraphicFramePr>
          <p:cNvPr id="455684" name="Object 2"/>
          <p:cNvGraphicFramePr>
            <a:graphicFrameLocks noChangeAspect="1"/>
          </p:cNvGraphicFramePr>
          <p:nvPr/>
        </p:nvGraphicFramePr>
        <p:xfrm>
          <a:off x="1803400" y="1748798"/>
          <a:ext cx="4587875" cy="838200"/>
        </p:xfrm>
        <a:graphic>
          <a:graphicData uri="http://schemas.openxmlformats.org/presentationml/2006/ole">
            <p:oleObj spid="_x0000_s78850" name="Equation" r:id="rId5" imgW="2234880" imgH="419040" progId="Equation.DSMT4">
              <p:embed/>
            </p:oleObj>
          </a:graphicData>
        </a:graphic>
      </p:graphicFrame>
      <p:graphicFrame>
        <p:nvGraphicFramePr>
          <p:cNvPr id="455685" name="Object 3"/>
          <p:cNvGraphicFramePr>
            <a:graphicFrameLocks noChangeAspect="1"/>
          </p:cNvGraphicFramePr>
          <p:nvPr/>
        </p:nvGraphicFramePr>
        <p:xfrm>
          <a:off x="2005758" y="2568627"/>
          <a:ext cx="4040188" cy="838200"/>
        </p:xfrm>
        <a:graphic>
          <a:graphicData uri="http://schemas.openxmlformats.org/presentationml/2006/ole">
            <p:oleObj spid="_x0000_s78851" name="Equation" r:id="rId6" imgW="1968480" imgH="419040" progId="Equation.DSMT4">
              <p:embed/>
            </p:oleObj>
          </a:graphicData>
        </a:graphic>
      </p:graphicFrame>
      <p:graphicFrame>
        <p:nvGraphicFramePr>
          <p:cNvPr id="455686" name="Object 4"/>
          <p:cNvGraphicFramePr>
            <a:graphicFrameLocks noChangeAspect="1"/>
          </p:cNvGraphicFramePr>
          <p:nvPr/>
        </p:nvGraphicFramePr>
        <p:xfrm>
          <a:off x="1141413" y="3847790"/>
          <a:ext cx="390525" cy="304800"/>
        </p:xfrm>
        <a:graphic>
          <a:graphicData uri="http://schemas.openxmlformats.org/presentationml/2006/ole">
            <p:oleObj spid="_x0000_s78852" name="Equation" r:id="rId7" imgW="190440" imgH="152280" progId="Equation.DSMT4">
              <p:embed/>
            </p:oleObj>
          </a:graphicData>
        </a:graphic>
      </p:graphicFrame>
      <p:graphicFrame>
        <p:nvGraphicFramePr>
          <p:cNvPr id="455687" name="Object 5"/>
          <p:cNvGraphicFramePr>
            <a:graphicFrameLocks noChangeAspect="1"/>
          </p:cNvGraphicFramePr>
          <p:nvPr/>
        </p:nvGraphicFramePr>
        <p:xfrm>
          <a:off x="1635492" y="3563749"/>
          <a:ext cx="2252662" cy="838200"/>
        </p:xfrm>
        <a:graphic>
          <a:graphicData uri="http://schemas.openxmlformats.org/presentationml/2006/ole">
            <p:oleObj spid="_x0000_s78853" name="Equation" r:id="rId8" imgW="1002960" imgH="419040" progId="Equation.DSMT4">
              <p:embed/>
            </p:oleObj>
          </a:graphicData>
        </a:graphic>
      </p:graphicFrame>
      <p:sp>
        <p:nvSpPr>
          <p:cNvPr id="455689" name="Text Box 9"/>
          <p:cNvSpPr txBox="1">
            <a:spLocks noChangeArrowheads="1"/>
          </p:cNvSpPr>
          <p:nvPr/>
        </p:nvSpPr>
        <p:spPr bwMode="auto">
          <a:xfrm>
            <a:off x="4327525" y="3546165"/>
            <a:ext cx="3408363" cy="939800"/>
          </a:xfrm>
          <a:prstGeom prst="rect">
            <a:avLst/>
          </a:prstGeom>
          <a:noFill/>
          <a:ln w="9525">
            <a:solidFill>
              <a:srgbClr val="FF0000"/>
            </a:solidFill>
            <a:miter lim="800000"/>
            <a:headEnd/>
            <a:tailEnd/>
          </a:ln>
        </p:spPr>
        <p:txBody>
          <a:bodyPr>
            <a:spAutoFit/>
          </a:bodyPr>
          <a:lstStyle/>
          <a:p>
            <a:pPr algn="ctr">
              <a:spcBef>
                <a:spcPct val="50000"/>
              </a:spcBef>
            </a:pPr>
            <a:r>
              <a:rPr lang="zh-CN" altLang="en-US" sz="2200" b="1">
                <a:solidFill>
                  <a:srgbClr val="CC0000"/>
                </a:solidFill>
                <a:latin typeface="幼圆" pitchFamily="49" charset="-122"/>
                <a:ea typeface="幼圆" pitchFamily="49" charset="-122"/>
              </a:rPr>
              <a:t>安培环路定理的广义形式</a:t>
            </a:r>
          </a:p>
          <a:p>
            <a:pPr algn="ctr">
              <a:spcBef>
                <a:spcPct val="50000"/>
              </a:spcBef>
            </a:pPr>
            <a:r>
              <a:rPr lang="en-US" altLang="zh-CN" sz="2200" b="1">
                <a:solidFill>
                  <a:srgbClr val="CC0000"/>
                </a:solidFill>
                <a:latin typeface="幼圆" pitchFamily="49" charset="-122"/>
                <a:ea typeface="幼圆" pitchFamily="49" charset="-122"/>
              </a:rPr>
              <a:t>(</a:t>
            </a:r>
            <a:r>
              <a:rPr lang="zh-CN" altLang="en-US" sz="2200" b="1">
                <a:solidFill>
                  <a:srgbClr val="CC0000"/>
                </a:solidFill>
                <a:latin typeface="幼圆" pitchFamily="49" charset="-122"/>
                <a:ea typeface="幼圆" pitchFamily="49" charset="-122"/>
              </a:rPr>
              <a:t>全电流定律</a:t>
            </a:r>
            <a:r>
              <a:rPr lang="en-US" altLang="zh-CN" sz="2200" b="1">
                <a:solidFill>
                  <a:srgbClr val="CC0000"/>
                </a:solidFill>
                <a:latin typeface="幼圆" pitchFamily="49" charset="-122"/>
                <a:ea typeface="幼圆" pitchFamily="49" charset="-122"/>
              </a:rPr>
              <a:t>)</a:t>
            </a:r>
          </a:p>
        </p:txBody>
      </p:sp>
      <p:sp>
        <p:nvSpPr>
          <p:cNvPr id="455690" name="Rectangle 10"/>
          <p:cNvSpPr>
            <a:spLocks noChangeArrowheads="1"/>
          </p:cNvSpPr>
          <p:nvPr/>
        </p:nvSpPr>
        <p:spPr bwMode="auto">
          <a:xfrm>
            <a:off x="318052" y="4509162"/>
            <a:ext cx="8571505" cy="2031325"/>
          </a:xfrm>
          <a:prstGeom prst="rect">
            <a:avLst/>
          </a:prstGeom>
          <a:noFill/>
          <a:ln w="9525">
            <a:noFill/>
            <a:miter lim="800000"/>
            <a:headEnd/>
            <a:tailEnd/>
          </a:ln>
        </p:spPr>
        <p:txBody>
          <a:bodyPr wrap="square">
            <a:spAutoFit/>
          </a:bodyPr>
          <a:lstStyle/>
          <a:p>
            <a:pPr algn="just"/>
            <a:r>
              <a:rPr kumimoji="1" lang="zh-CN" altLang="en-US" sz="2100" b="1" dirty="0" smtClean="0">
                <a:solidFill>
                  <a:srgbClr val="0000CC"/>
                </a:solidFill>
                <a:latin typeface="Arial" pitchFamily="34" charset="0"/>
                <a:ea typeface="幼圆" pitchFamily="49" charset="-122"/>
              </a:rPr>
              <a:t>数学描述：</a:t>
            </a:r>
            <a:r>
              <a:rPr kumimoji="1" lang="en-US" altLang="zh-CN" sz="2100" b="1" dirty="0" smtClean="0">
                <a:solidFill>
                  <a:srgbClr val="FF0000"/>
                </a:solidFill>
                <a:ea typeface="幼圆" pitchFamily="49" charset="-122"/>
                <a:cs typeface="Times New Roman" pitchFamily="18" charset="0"/>
              </a:rPr>
              <a:t>An electric current or a changing electric flux through a surface produces a circulating magnetic field around any path that bounds that surface(Integral form). A circulating magnetic field is produced by an electric current and by an electric field that changes with time(differential form)</a:t>
            </a:r>
          </a:p>
          <a:p>
            <a:r>
              <a:rPr kumimoji="1" lang="zh-CN" altLang="en-US" sz="2100" b="1" dirty="0" smtClean="0">
                <a:solidFill>
                  <a:srgbClr val="0000CC"/>
                </a:solidFill>
                <a:latin typeface="Arial" pitchFamily="34" charset="0"/>
                <a:ea typeface="幼圆" pitchFamily="49" charset="-122"/>
              </a:rPr>
              <a:t>物理</a:t>
            </a:r>
            <a:r>
              <a:rPr kumimoji="1" lang="zh-CN" altLang="en-US" sz="2100" b="1" dirty="0">
                <a:solidFill>
                  <a:srgbClr val="0000CC"/>
                </a:solidFill>
                <a:latin typeface="Arial" pitchFamily="34" charset="0"/>
                <a:ea typeface="幼圆" pitchFamily="49" charset="-122"/>
              </a:rPr>
              <a:t>意义：</a:t>
            </a:r>
            <a:r>
              <a:rPr kumimoji="1" lang="zh-CN" altLang="en-US" sz="2100" b="1" dirty="0">
                <a:solidFill>
                  <a:srgbClr val="FF0000"/>
                </a:solidFill>
                <a:latin typeface="Arial" pitchFamily="34" charset="0"/>
                <a:ea typeface="幼圆" pitchFamily="49" charset="-122"/>
              </a:rPr>
              <a:t>磁场的激发源不仅仅是传导电流，还可以是</a:t>
            </a:r>
            <a:r>
              <a:rPr kumimoji="1" lang="zh-CN" altLang="en-US" sz="2100" b="1" u="sng" dirty="0">
                <a:solidFill>
                  <a:srgbClr val="FF0000"/>
                </a:solidFill>
                <a:latin typeface="Arial" pitchFamily="34" charset="0"/>
                <a:ea typeface="幼圆" pitchFamily="49" charset="-122"/>
              </a:rPr>
              <a:t>变化的电场</a:t>
            </a:r>
            <a:r>
              <a:rPr kumimoji="1" lang="zh-CN" altLang="en-US" sz="2100" b="1" dirty="0">
                <a:solidFill>
                  <a:srgbClr val="FF0000"/>
                </a:solidFill>
                <a:latin typeface="Arial" pitchFamily="34" charset="0"/>
                <a:ea typeface="幼圆" pitchFamily="49" charset="-122"/>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65113" y="542925"/>
            <a:ext cx="8510587" cy="1052513"/>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dirty="0">
                <a:solidFill>
                  <a:srgbClr val="002060"/>
                </a:solidFill>
                <a:ea typeface="幼圆" pitchFamily="49" charset="-122"/>
              </a:rPr>
              <a:t>例：</a:t>
            </a:r>
            <a:r>
              <a:rPr kumimoji="1" lang="zh-CN" altLang="en-US" sz="2400" b="1" dirty="0">
                <a:solidFill>
                  <a:srgbClr val="002060"/>
                </a:solidFill>
              </a:rPr>
              <a:t>海水的电导率为</a:t>
            </a:r>
            <a:r>
              <a:rPr kumimoji="1" lang="en-US" altLang="zh-CN" sz="2400" b="1" dirty="0">
                <a:solidFill>
                  <a:srgbClr val="002060"/>
                </a:solidFill>
              </a:rPr>
              <a:t>4S/m</a:t>
            </a:r>
            <a:r>
              <a:rPr kumimoji="1" lang="zh-CN" altLang="en-US" sz="2400" b="1" dirty="0">
                <a:solidFill>
                  <a:srgbClr val="002060"/>
                </a:solidFill>
              </a:rPr>
              <a:t>，相对介电常数为</a:t>
            </a:r>
            <a:r>
              <a:rPr kumimoji="1" lang="en-US" altLang="zh-CN" sz="2400" b="1" dirty="0">
                <a:solidFill>
                  <a:srgbClr val="002060"/>
                </a:solidFill>
              </a:rPr>
              <a:t>81</a:t>
            </a:r>
            <a:r>
              <a:rPr kumimoji="1" lang="zh-CN" altLang="en-US" sz="2400" b="1" dirty="0">
                <a:solidFill>
                  <a:srgbClr val="002060"/>
                </a:solidFill>
              </a:rPr>
              <a:t>，求频率为</a:t>
            </a:r>
            <a:r>
              <a:rPr kumimoji="1" lang="en-US" altLang="zh-CN" sz="2400" b="1" dirty="0">
                <a:solidFill>
                  <a:srgbClr val="002060"/>
                </a:solidFill>
              </a:rPr>
              <a:t>1</a:t>
            </a:r>
            <a:r>
              <a:rPr kumimoji="1" lang="en-US" altLang="zh-CN" sz="2400" dirty="0">
                <a:solidFill>
                  <a:srgbClr val="002060"/>
                </a:solidFill>
              </a:rPr>
              <a:t>M</a:t>
            </a:r>
            <a:r>
              <a:rPr kumimoji="1" lang="en-US" altLang="zh-CN" sz="2400" b="1" dirty="0">
                <a:solidFill>
                  <a:srgbClr val="002060"/>
                </a:solidFill>
              </a:rPr>
              <a:t>Hz</a:t>
            </a:r>
            <a:r>
              <a:rPr kumimoji="1" lang="zh-CN" altLang="en-US" sz="2400" b="1" dirty="0">
                <a:solidFill>
                  <a:srgbClr val="002060"/>
                </a:solidFill>
              </a:rPr>
              <a:t>的电场作用时，位移电流振幅与传导电流振幅的比值。</a:t>
            </a:r>
          </a:p>
        </p:txBody>
      </p:sp>
      <p:sp>
        <p:nvSpPr>
          <p:cNvPr id="482307" name="Text Box 3"/>
          <p:cNvSpPr txBox="1">
            <a:spLocks noChangeArrowheads="1"/>
          </p:cNvSpPr>
          <p:nvPr/>
        </p:nvSpPr>
        <p:spPr bwMode="auto">
          <a:xfrm>
            <a:off x="574675" y="1809750"/>
            <a:ext cx="7877175" cy="40011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解：</a:t>
            </a:r>
            <a:r>
              <a:rPr kumimoji="1" lang="zh-CN" altLang="en-US" sz="2000" b="1" dirty="0">
                <a:solidFill>
                  <a:srgbClr val="002060"/>
                </a:solidFill>
                <a:latin typeface="楷体_GB2312" pitchFamily="49" charset="-122"/>
              </a:rPr>
              <a:t>设电场随时间作正弦变化，表示为</a:t>
            </a:r>
          </a:p>
        </p:txBody>
      </p:sp>
      <p:sp>
        <p:nvSpPr>
          <p:cNvPr id="482308" name="Text Box 4"/>
          <p:cNvSpPr txBox="1">
            <a:spLocks noChangeArrowheads="1"/>
          </p:cNvSpPr>
          <p:nvPr/>
        </p:nvSpPr>
        <p:spPr bwMode="auto">
          <a:xfrm>
            <a:off x="814388" y="3089275"/>
            <a:ext cx="40386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则位移电流密度为</a:t>
            </a:r>
          </a:p>
        </p:txBody>
      </p:sp>
      <p:sp>
        <p:nvSpPr>
          <p:cNvPr id="482309" name="Text Box 5"/>
          <p:cNvSpPr txBox="1">
            <a:spLocks noChangeArrowheads="1"/>
          </p:cNvSpPr>
          <p:nvPr/>
        </p:nvSpPr>
        <p:spPr bwMode="auto">
          <a:xfrm>
            <a:off x="795338" y="3833813"/>
            <a:ext cx="23622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其振幅值为</a:t>
            </a:r>
          </a:p>
        </p:txBody>
      </p:sp>
      <p:sp>
        <p:nvSpPr>
          <p:cNvPr id="482310" name="Text Box 6"/>
          <p:cNvSpPr txBox="1">
            <a:spLocks noChangeArrowheads="1"/>
          </p:cNvSpPr>
          <p:nvPr/>
        </p:nvSpPr>
        <p:spPr bwMode="auto">
          <a:xfrm>
            <a:off x="776288" y="4651375"/>
            <a:ext cx="34290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传导电流的振幅值为</a:t>
            </a:r>
          </a:p>
        </p:txBody>
      </p:sp>
      <p:sp>
        <p:nvSpPr>
          <p:cNvPr id="482311" name="Text Box 7"/>
          <p:cNvSpPr txBox="1">
            <a:spLocks noChangeArrowheads="1"/>
          </p:cNvSpPr>
          <p:nvPr/>
        </p:nvSpPr>
        <p:spPr bwMode="auto">
          <a:xfrm>
            <a:off x="3268663" y="5387975"/>
            <a:ext cx="18288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故</a:t>
            </a:r>
          </a:p>
        </p:txBody>
      </p:sp>
      <p:graphicFrame>
        <p:nvGraphicFramePr>
          <p:cNvPr id="482312" name="Object 2"/>
          <p:cNvGraphicFramePr>
            <a:graphicFrameLocks noChangeAspect="1"/>
          </p:cNvGraphicFramePr>
          <p:nvPr/>
        </p:nvGraphicFramePr>
        <p:xfrm>
          <a:off x="3148013" y="2370138"/>
          <a:ext cx="2149475" cy="523875"/>
        </p:xfrm>
        <a:graphic>
          <a:graphicData uri="http://schemas.openxmlformats.org/presentationml/2006/ole">
            <p:oleObj spid="_x0000_s79874" name="Equation" r:id="rId3" imgW="990360" imgH="241200" progId="Equation.DSMT4">
              <p:embed/>
            </p:oleObj>
          </a:graphicData>
        </a:graphic>
      </p:graphicFrame>
      <p:graphicFrame>
        <p:nvGraphicFramePr>
          <p:cNvPr id="482313" name="Object 3"/>
          <p:cNvGraphicFramePr>
            <a:graphicFrameLocks noChangeAspect="1"/>
          </p:cNvGraphicFramePr>
          <p:nvPr/>
        </p:nvGraphicFramePr>
        <p:xfrm>
          <a:off x="3597275" y="2930525"/>
          <a:ext cx="4017963" cy="892175"/>
        </p:xfrm>
        <a:graphic>
          <a:graphicData uri="http://schemas.openxmlformats.org/presentationml/2006/ole">
            <p:oleObj spid="_x0000_s79875" name="Equation" r:id="rId4" imgW="1892160" imgH="419040" progId="Equation.DSMT4">
              <p:embed/>
            </p:oleObj>
          </a:graphicData>
        </a:graphic>
      </p:graphicFrame>
      <p:graphicFrame>
        <p:nvGraphicFramePr>
          <p:cNvPr id="482314" name="Object 4"/>
          <p:cNvGraphicFramePr>
            <a:graphicFrameLocks noChangeAspect="1"/>
          </p:cNvGraphicFramePr>
          <p:nvPr/>
        </p:nvGraphicFramePr>
        <p:xfrm>
          <a:off x="2878138" y="3879850"/>
          <a:ext cx="3789362" cy="501650"/>
        </p:xfrm>
        <a:graphic>
          <a:graphicData uri="http://schemas.openxmlformats.org/presentationml/2006/ole">
            <p:oleObj spid="_x0000_s79876" name="Equation" r:id="rId5" imgW="1815840" imgH="241200" progId="Equation.DSMT4">
              <p:embed/>
            </p:oleObj>
          </a:graphicData>
        </a:graphic>
      </p:graphicFrame>
      <p:graphicFrame>
        <p:nvGraphicFramePr>
          <p:cNvPr id="482315" name="Object 5"/>
          <p:cNvGraphicFramePr>
            <a:graphicFrameLocks noChangeAspect="1"/>
          </p:cNvGraphicFramePr>
          <p:nvPr/>
        </p:nvGraphicFramePr>
        <p:xfrm>
          <a:off x="3895725" y="4651375"/>
          <a:ext cx="2419350" cy="522288"/>
        </p:xfrm>
        <a:graphic>
          <a:graphicData uri="http://schemas.openxmlformats.org/presentationml/2006/ole">
            <p:oleObj spid="_x0000_s79877" name="Equation" r:id="rId6" imgW="1054080" imgH="228600" progId="Equation.DSMT4">
              <p:embed/>
            </p:oleObj>
          </a:graphicData>
        </a:graphic>
      </p:graphicFrame>
      <p:graphicFrame>
        <p:nvGraphicFramePr>
          <p:cNvPr id="482316" name="Object 6"/>
          <p:cNvGraphicFramePr>
            <a:graphicFrameLocks noChangeAspect="1"/>
          </p:cNvGraphicFramePr>
          <p:nvPr/>
        </p:nvGraphicFramePr>
        <p:xfrm>
          <a:off x="3960813" y="5283200"/>
          <a:ext cx="2259012" cy="862013"/>
        </p:xfrm>
        <a:graphic>
          <a:graphicData uri="http://schemas.openxmlformats.org/presentationml/2006/ole">
            <p:oleObj spid="_x0000_s79878" name="Equation" r:id="rId7" imgW="113004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23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23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23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23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2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23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23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23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2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p:bldP spid="482308" grpId="0"/>
      <p:bldP spid="482309" grpId="0"/>
      <p:bldP spid="482310" grpId="0"/>
      <p:bldP spid="4823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5113" y="463412"/>
            <a:ext cx="8510587" cy="1532727"/>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dirty="0">
                <a:solidFill>
                  <a:srgbClr val="002060"/>
                </a:solidFill>
                <a:ea typeface="幼圆" pitchFamily="49" charset="-122"/>
              </a:rPr>
              <a:t>例</a:t>
            </a:r>
            <a:r>
              <a:rPr kumimoji="1" lang="zh-CN" altLang="en-US" sz="2400" b="1" dirty="0" smtClean="0">
                <a:solidFill>
                  <a:srgbClr val="002060"/>
                </a:solidFill>
                <a:ea typeface="幼圆" pitchFamily="49" charset="-122"/>
              </a:rPr>
              <a:t>：利用电动势为△</a:t>
            </a:r>
            <a:r>
              <a:rPr kumimoji="1" lang="en-US" altLang="zh-CN" sz="2400" b="1" dirty="0" smtClean="0">
                <a:solidFill>
                  <a:srgbClr val="002060"/>
                </a:solidFill>
                <a:ea typeface="幼圆" pitchFamily="49" charset="-122"/>
              </a:rPr>
              <a:t>V</a:t>
            </a:r>
            <a:r>
              <a:rPr kumimoji="1" lang="zh-CN" altLang="en-US" sz="2400" b="1" dirty="0" smtClean="0">
                <a:solidFill>
                  <a:srgbClr val="002060"/>
                </a:solidFill>
                <a:ea typeface="幼圆" pitchFamily="49" charset="-122"/>
              </a:rPr>
              <a:t>的电源对电容器充电（电容器电容为</a:t>
            </a:r>
            <a:r>
              <a:rPr kumimoji="1" lang="en-US" altLang="zh-CN" sz="2400" b="1" dirty="0" smtClean="0">
                <a:solidFill>
                  <a:srgbClr val="002060"/>
                </a:solidFill>
                <a:ea typeface="幼圆" pitchFamily="49" charset="-122"/>
              </a:rPr>
              <a:t>C</a:t>
            </a:r>
            <a:r>
              <a:rPr kumimoji="1" lang="zh-CN" altLang="en-US" sz="2400" b="1" dirty="0" smtClean="0">
                <a:solidFill>
                  <a:srgbClr val="002060"/>
                </a:solidFill>
                <a:ea typeface="幼圆" pitchFamily="49" charset="-122"/>
              </a:rPr>
              <a:t>，连接线电阻为</a:t>
            </a:r>
            <a:r>
              <a:rPr kumimoji="1" lang="en-US" altLang="zh-CN" sz="2400" b="1" dirty="0" smtClean="0">
                <a:solidFill>
                  <a:srgbClr val="002060"/>
                </a:solidFill>
                <a:ea typeface="幼圆" pitchFamily="49" charset="-122"/>
              </a:rPr>
              <a:t>R</a:t>
            </a:r>
            <a:r>
              <a:rPr kumimoji="1" lang="zh-CN" altLang="en-US" sz="2400" b="1" dirty="0" smtClean="0">
                <a:solidFill>
                  <a:srgbClr val="002060"/>
                </a:solidFill>
                <a:ea typeface="幼圆" pitchFamily="49" charset="-122"/>
              </a:rPr>
              <a:t>，电容器板半径为</a:t>
            </a:r>
            <a:r>
              <a:rPr kumimoji="1" lang="en-US" altLang="zh-CN" sz="2400" b="1" dirty="0" smtClean="0">
                <a:solidFill>
                  <a:srgbClr val="002060"/>
                </a:solidFill>
                <a:ea typeface="幼圆" pitchFamily="49" charset="-122"/>
              </a:rPr>
              <a:t>r</a:t>
            </a:r>
            <a:r>
              <a:rPr kumimoji="1" lang="en-US" altLang="zh-CN" sz="2400" b="1" baseline="-25000" dirty="0" smtClean="0">
                <a:solidFill>
                  <a:srgbClr val="002060"/>
                </a:solidFill>
                <a:ea typeface="幼圆" pitchFamily="49" charset="-122"/>
              </a:rPr>
              <a:t>0</a:t>
            </a:r>
            <a:r>
              <a:rPr kumimoji="1" lang="zh-CN" altLang="en-US" sz="2400" b="1" dirty="0" smtClean="0">
                <a:solidFill>
                  <a:srgbClr val="002060"/>
                </a:solidFill>
                <a:ea typeface="幼圆" pitchFamily="49" charset="-122"/>
              </a:rPr>
              <a:t>），计算极板间电通量的变化率以及极板间任一点由此产生的磁场幅度。</a:t>
            </a:r>
            <a:endParaRPr kumimoji="1" lang="zh-CN" altLang="en-US" sz="2400" b="1" dirty="0">
              <a:solidFill>
                <a:srgbClr val="002060"/>
              </a:solidFill>
            </a:endParaRPr>
          </a:p>
        </p:txBody>
      </p:sp>
      <p:sp>
        <p:nvSpPr>
          <p:cNvPr id="3" name="Text Box 3"/>
          <p:cNvSpPr txBox="1">
            <a:spLocks noChangeArrowheads="1"/>
          </p:cNvSpPr>
          <p:nvPr/>
        </p:nvSpPr>
        <p:spPr bwMode="auto">
          <a:xfrm>
            <a:off x="614432" y="4521385"/>
            <a:ext cx="8139954" cy="707886"/>
          </a:xfrm>
          <a:prstGeom prst="rect">
            <a:avLst/>
          </a:prstGeom>
          <a:noFill/>
          <a:ln w="9525">
            <a:noFill/>
            <a:miter lim="800000"/>
            <a:headEnd/>
            <a:tailEnd/>
          </a:ln>
        </p:spPr>
        <p:txBody>
          <a:bodyPr wrap="square">
            <a:spAutoFit/>
          </a:bodyPr>
          <a:lstStyle/>
          <a:p>
            <a:pPr>
              <a:spcBef>
                <a:spcPct val="50000"/>
              </a:spcBef>
            </a:pPr>
            <a:r>
              <a:rPr kumimoji="1" lang="zh-CN" altLang="en-US" sz="2000" b="1" dirty="0">
                <a:solidFill>
                  <a:srgbClr val="002060"/>
                </a:solidFill>
                <a:latin typeface="幼圆" pitchFamily="49" charset="-122"/>
                <a:ea typeface="幼圆" pitchFamily="49" charset="-122"/>
              </a:rPr>
              <a:t>解</a:t>
            </a:r>
            <a:r>
              <a:rPr kumimoji="1" lang="zh-CN" altLang="en-US" sz="2000" b="1" dirty="0" smtClean="0">
                <a:solidFill>
                  <a:srgbClr val="002060"/>
                </a:solidFill>
                <a:latin typeface="幼圆" pitchFamily="49" charset="-122"/>
                <a:ea typeface="幼圆" pitchFamily="49" charset="-122"/>
              </a:rPr>
              <a:t>：选择一个特殊的高斯面（电场垂直于该面），忽略边缘效应，极板间的电场为：</a:t>
            </a:r>
            <a:endParaRPr kumimoji="1" lang="zh-CN" altLang="en-US" sz="2000" b="1" dirty="0">
              <a:solidFill>
                <a:srgbClr val="002060"/>
              </a:solidFill>
              <a:latin typeface="楷体_GB2312" pitchFamily="49" charset="-122"/>
            </a:endParaRPr>
          </a:p>
        </p:txBody>
      </p:sp>
      <p:pic>
        <p:nvPicPr>
          <p:cNvPr id="114689" name="Picture 1"/>
          <p:cNvPicPr>
            <a:picLocks noChangeAspect="1" noChangeArrowheads="1"/>
          </p:cNvPicPr>
          <p:nvPr/>
        </p:nvPicPr>
        <p:blipFill>
          <a:blip r:embed="rId3"/>
          <a:srcRect/>
          <a:stretch>
            <a:fillRect/>
          </a:stretch>
        </p:blipFill>
        <p:spPr bwMode="auto">
          <a:xfrm>
            <a:off x="1593791" y="1966553"/>
            <a:ext cx="5165469" cy="2503624"/>
          </a:xfrm>
          <a:prstGeom prst="rect">
            <a:avLst/>
          </a:prstGeom>
          <a:noFill/>
          <a:ln w="9525">
            <a:noFill/>
            <a:miter lim="800000"/>
            <a:headEnd/>
            <a:tailEnd/>
          </a:ln>
          <a:effectLst/>
        </p:spPr>
      </p:pic>
      <p:graphicFrame>
        <p:nvGraphicFramePr>
          <p:cNvPr id="5" name="对象 4"/>
          <p:cNvGraphicFramePr>
            <a:graphicFrameLocks noChangeAspect="1"/>
          </p:cNvGraphicFramePr>
          <p:nvPr/>
        </p:nvGraphicFramePr>
        <p:xfrm>
          <a:off x="2181816" y="4873318"/>
          <a:ext cx="1688059" cy="422014"/>
        </p:xfrm>
        <a:graphic>
          <a:graphicData uri="http://schemas.openxmlformats.org/presentationml/2006/ole">
            <p:oleObj spid="_x0000_s114690" name="Equation" r:id="rId4" imgW="1015920" imgH="253800" progId="Equation.DSMT4">
              <p:embed/>
            </p:oleObj>
          </a:graphicData>
        </a:graphic>
      </p:graphicFrame>
      <p:sp>
        <p:nvSpPr>
          <p:cNvPr id="6" name="Text Box 3"/>
          <p:cNvSpPr txBox="1">
            <a:spLocks noChangeArrowheads="1"/>
          </p:cNvSpPr>
          <p:nvPr/>
        </p:nvSpPr>
        <p:spPr bwMode="auto">
          <a:xfrm>
            <a:off x="3454373" y="4856667"/>
            <a:ext cx="3940340"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幼圆" pitchFamily="49" charset="-122"/>
                <a:ea typeface="幼圆" pitchFamily="49" charset="-122"/>
              </a:rPr>
              <a:t>   则极板间电通量的变化率为：</a:t>
            </a:r>
            <a:endParaRPr kumimoji="1" lang="zh-CN" altLang="en-US" sz="2000" b="1" dirty="0">
              <a:solidFill>
                <a:srgbClr val="002060"/>
              </a:solidFill>
              <a:latin typeface="楷体_GB2312" pitchFamily="49" charset="-122"/>
            </a:endParaRPr>
          </a:p>
        </p:txBody>
      </p:sp>
      <p:graphicFrame>
        <p:nvGraphicFramePr>
          <p:cNvPr id="114691" name="Object 3"/>
          <p:cNvGraphicFramePr>
            <a:graphicFrameLocks noChangeAspect="1"/>
          </p:cNvGraphicFramePr>
          <p:nvPr/>
        </p:nvGraphicFramePr>
        <p:xfrm>
          <a:off x="2516188" y="5479035"/>
          <a:ext cx="4149725" cy="835025"/>
        </p:xfrm>
        <a:graphic>
          <a:graphicData uri="http://schemas.openxmlformats.org/presentationml/2006/ole">
            <p:oleObj spid="_x0000_s114691" name="Equation" r:id="rId5" imgW="2400120" imgH="4824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a:srcRect t="8465"/>
          <a:stretch>
            <a:fillRect/>
          </a:stretch>
        </p:blipFill>
        <p:spPr bwMode="auto">
          <a:xfrm>
            <a:off x="2170705" y="413468"/>
            <a:ext cx="4238046" cy="1880226"/>
          </a:xfrm>
          <a:prstGeom prst="rect">
            <a:avLst/>
          </a:prstGeom>
          <a:noFill/>
          <a:ln w="9525">
            <a:noFill/>
            <a:miter lim="800000"/>
            <a:headEnd/>
            <a:tailEnd/>
          </a:ln>
          <a:effectLst/>
        </p:spPr>
      </p:pic>
      <p:sp>
        <p:nvSpPr>
          <p:cNvPr id="3" name="Text Box 3"/>
          <p:cNvSpPr txBox="1">
            <a:spLocks noChangeArrowheads="1"/>
          </p:cNvSpPr>
          <p:nvPr/>
        </p:nvSpPr>
        <p:spPr bwMode="auto">
          <a:xfrm>
            <a:off x="431552" y="2231181"/>
            <a:ext cx="8139954" cy="400110"/>
          </a:xfrm>
          <a:prstGeom prst="rect">
            <a:avLst/>
          </a:prstGeom>
          <a:noFill/>
          <a:ln w="9525">
            <a:noFill/>
            <a:miter lim="800000"/>
            <a:headEnd/>
            <a:tailEnd/>
          </a:ln>
        </p:spPr>
        <p:txBody>
          <a:bodyPr wrap="square">
            <a:spAutoFit/>
          </a:bodyPr>
          <a:lstStyle/>
          <a:p>
            <a:pPr>
              <a:spcBef>
                <a:spcPct val="50000"/>
              </a:spcBef>
            </a:pPr>
            <a:r>
              <a:rPr kumimoji="1" lang="en-US" altLang="zh-CN" sz="2000" b="1" dirty="0" smtClean="0">
                <a:solidFill>
                  <a:srgbClr val="002060"/>
                </a:solidFill>
                <a:cs typeface="Times New Roman" pitchFamily="18" charset="0"/>
              </a:rPr>
              <a:t>RC</a:t>
            </a:r>
            <a:r>
              <a:rPr kumimoji="1" lang="zh-CN" altLang="en-US" sz="2000" b="1" dirty="0" smtClean="0">
                <a:solidFill>
                  <a:srgbClr val="002060"/>
                </a:solidFill>
                <a:latin typeface="楷体_GB2312" pitchFamily="49" charset="-122"/>
              </a:rPr>
              <a:t>电路中电容板间电荷量可表示为（充电过程）</a:t>
            </a:r>
            <a:endParaRPr kumimoji="1" lang="zh-CN" altLang="en-US" sz="2000" b="1" dirty="0">
              <a:solidFill>
                <a:srgbClr val="002060"/>
              </a:solidFill>
              <a:latin typeface="楷体_GB2312" pitchFamily="49" charset="-122"/>
            </a:endParaRPr>
          </a:p>
        </p:txBody>
      </p:sp>
      <p:graphicFrame>
        <p:nvGraphicFramePr>
          <p:cNvPr id="120834" name="Object 2"/>
          <p:cNvGraphicFramePr>
            <a:graphicFrameLocks noChangeAspect="1"/>
          </p:cNvGraphicFramePr>
          <p:nvPr/>
        </p:nvGraphicFramePr>
        <p:xfrm>
          <a:off x="2866155" y="2747657"/>
          <a:ext cx="2414587" cy="395288"/>
        </p:xfrm>
        <a:graphic>
          <a:graphicData uri="http://schemas.openxmlformats.org/presentationml/2006/ole">
            <p:oleObj spid="_x0000_s120834" name="Equation" r:id="rId4" imgW="1396800" imgH="228600" progId="Equation.DSMT4">
              <p:embed/>
            </p:oleObj>
          </a:graphicData>
        </a:graphic>
      </p:graphicFrame>
      <p:sp>
        <p:nvSpPr>
          <p:cNvPr id="5" name="Text Box 3"/>
          <p:cNvSpPr txBox="1">
            <a:spLocks noChangeArrowheads="1"/>
          </p:cNvSpPr>
          <p:nvPr/>
        </p:nvSpPr>
        <p:spPr bwMode="auto">
          <a:xfrm>
            <a:off x="496489" y="3464956"/>
            <a:ext cx="8139954"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楷体_GB2312" pitchFamily="49" charset="-122"/>
              </a:rPr>
              <a:t>因此有：</a:t>
            </a:r>
            <a:endParaRPr kumimoji="1" lang="zh-CN" altLang="en-US" sz="2000" b="1" dirty="0">
              <a:solidFill>
                <a:srgbClr val="002060"/>
              </a:solidFill>
              <a:latin typeface="楷体_GB2312" pitchFamily="49" charset="-122"/>
            </a:endParaRPr>
          </a:p>
        </p:txBody>
      </p:sp>
      <p:graphicFrame>
        <p:nvGraphicFramePr>
          <p:cNvPr id="120835" name="Object 3"/>
          <p:cNvGraphicFramePr>
            <a:graphicFrameLocks noChangeAspect="1"/>
          </p:cNvGraphicFramePr>
          <p:nvPr/>
        </p:nvGraphicFramePr>
        <p:xfrm>
          <a:off x="2823169" y="3363466"/>
          <a:ext cx="2594255" cy="683757"/>
        </p:xfrm>
        <a:graphic>
          <a:graphicData uri="http://schemas.openxmlformats.org/presentationml/2006/ole">
            <p:oleObj spid="_x0000_s120835" name="Equation" r:id="rId5" imgW="1638000" imgH="431640" progId="Equation.DSMT4">
              <p:embed/>
            </p:oleObj>
          </a:graphicData>
        </a:graphic>
      </p:graphicFrame>
      <p:sp>
        <p:nvSpPr>
          <p:cNvPr id="7" name="Text Box 3"/>
          <p:cNvSpPr txBox="1">
            <a:spLocks noChangeArrowheads="1"/>
          </p:cNvSpPr>
          <p:nvPr/>
        </p:nvSpPr>
        <p:spPr bwMode="auto">
          <a:xfrm>
            <a:off x="576001" y="4204429"/>
            <a:ext cx="8139954"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楷体_GB2312" pitchFamily="49" charset="-122"/>
              </a:rPr>
              <a:t>根据安培环路定理，有：</a:t>
            </a:r>
            <a:endParaRPr kumimoji="1" lang="zh-CN" altLang="en-US" sz="2000" b="1" dirty="0">
              <a:solidFill>
                <a:srgbClr val="002060"/>
              </a:solidFill>
              <a:latin typeface="楷体_GB2312" pitchFamily="49" charset="-122"/>
            </a:endParaRPr>
          </a:p>
        </p:txBody>
      </p:sp>
      <p:pic>
        <p:nvPicPr>
          <p:cNvPr id="120836" name="Picture 4"/>
          <p:cNvPicPr>
            <a:picLocks noChangeAspect="1" noChangeArrowheads="1"/>
          </p:cNvPicPr>
          <p:nvPr/>
        </p:nvPicPr>
        <p:blipFill>
          <a:blip r:embed="rId6"/>
          <a:srcRect/>
          <a:stretch>
            <a:fillRect/>
          </a:stretch>
        </p:blipFill>
        <p:spPr bwMode="auto">
          <a:xfrm>
            <a:off x="377936" y="4805900"/>
            <a:ext cx="3028950" cy="1524000"/>
          </a:xfrm>
          <a:prstGeom prst="rect">
            <a:avLst/>
          </a:prstGeom>
          <a:noFill/>
          <a:ln w="9525">
            <a:noFill/>
            <a:miter lim="800000"/>
            <a:headEnd/>
            <a:tailEnd/>
          </a:ln>
          <a:effectLst/>
        </p:spPr>
      </p:pic>
      <p:graphicFrame>
        <p:nvGraphicFramePr>
          <p:cNvPr id="120837" name="Object 5"/>
          <p:cNvGraphicFramePr>
            <a:graphicFrameLocks noChangeAspect="1"/>
          </p:cNvGraphicFramePr>
          <p:nvPr/>
        </p:nvGraphicFramePr>
        <p:xfrm>
          <a:off x="3132363" y="4739820"/>
          <a:ext cx="5892368" cy="1455433"/>
        </p:xfrm>
        <a:graphic>
          <a:graphicData uri="http://schemas.openxmlformats.org/presentationml/2006/ole">
            <p:oleObj spid="_x0000_s120837" name="Equation" r:id="rId7" imgW="3593880" imgH="8888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8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srcRect/>
          <a:stretch>
            <a:fillRect/>
          </a:stretch>
        </p:blipFill>
        <p:spPr bwMode="auto">
          <a:xfrm>
            <a:off x="513108" y="758685"/>
            <a:ext cx="3312091" cy="1666461"/>
          </a:xfrm>
          <a:prstGeom prst="rect">
            <a:avLst/>
          </a:prstGeom>
          <a:noFill/>
          <a:ln w="9525">
            <a:noFill/>
            <a:miter lim="800000"/>
            <a:headEnd/>
            <a:tailEnd/>
          </a:ln>
          <a:effectLst/>
        </p:spPr>
      </p:pic>
      <p:graphicFrame>
        <p:nvGraphicFramePr>
          <p:cNvPr id="121858" name="Object 2"/>
          <p:cNvGraphicFramePr>
            <a:graphicFrameLocks noChangeAspect="1"/>
          </p:cNvGraphicFramePr>
          <p:nvPr/>
        </p:nvGraphicFramePr>
        <p:xfrm>
          <a:off x="4231833" y="1087604"/>
          <a:ext cx="2765314" cy="980859"/>
        </p:xfrm>
        <a:graphic>
          <a:graphicData uri="http://schemas.openxmlformats.org/presentationml/2006/ole">
            <p:oleObj spid="_x0000_s121858" name="Equation" r:id="rId4" imgW="1358640" imgH="482400" progId="Equation.DSMT4">
              <p:embed/>
            </p:oleObj>
          </a:graphicData>
        </a:graphic>
      </p:graphicFrame>
      <p:sp>
        <p:nvSpPr>
          <p:cNvPr id="4" name="Rectangle 14"/>
          <p:cNvSpPr>
            <a:spLocks noChangeArrowheads="1"/>
          </p:cNvSpPr>
          <p:nvPr/>
        </p:nvSpPr>
        <p:spPr bwMode="auto">
          <a:xfrm>
            <a:off x="565192" y="2594349"/>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1</a:t>
            </a:r>
            <a:r>
              <a:rPr lang="zh-CN" altLang="en-US" sz="2000" b="1" dirty="0" smtClean="0">
                <a:solidFill>
                  <a:srgbClr val="002060"/>
                </a:solidFill>
                <a:latin typeface="幼圆" pitchFamily="49" charset="-122"/>
                <a:ea typeface="幼圆" pitchFamily="49" charset="-122"/>
              </a:rPr>
              <a:t>、</a:t>
            </a:r>
            <a:r>
              <a:rPr lang="zh-CN" altLang="en-US" sz="2000" b="1" smtClean="0">
                <a:solidFill>
                  <a:srgbClr val="002060"/>
                </a:solidFill>
                <a:latin typeface="幼圆" pitchFamily="49" charset="-122"/>
                <a:ea typeface="幼圆" pitchFamily="49" charset="-122"/>
              </a:rPr>
              <a:t>磁场强度</a:t>
            </a:r>
            <a:r>
              <a:rPr lang="zh-CN" altLang="en-US" sz="2000" b="1" smtClean="0">
                <a:solidFill>
                  <a:srgbClr val="002060"/>
                </a:solidFill>
                <a:latin typeface="幼圆" pitchFamily="49" charset="-122"/>
                <a:ea typeface="幼圆" pitchFamily="49" charset="-122"/>
              </a:rPr>
              <a:t>随着距电容</a:t>
            </a:r>
            <a:r>
              <a:rPr lang="zh-CN" altLang="en-US" sz="2000" b="1" dirty="0" smtClean="0">
                <a:solidFill>
                  <a:srgbClr val="002060"/>
                </a:solidFill>
                <a:latin typeface="幼圆" pitchFamily="49" charset="-122"/>
                <a:ea typeface="幼圆" pitchFamily="49" charset="-122"/>
              </a:rPr>
              <a:t>盘圆心的距离增加。</a:t>
            </a:r>
            <a:endParaRPr lang="zh-CN" altLang="en-US" sz="2000" dirty="0">
              <a:solidFill>
                <a:srgbClr val="002060"/>
              </a:solidFill>
              <a:latin typeface="幼圆" pitchFamily="49" charset="-122"/>
              <a:ea typeface="幼圆" pitchFamily="49" charset="-122"/>
            </a:endParaRPr>
          </a:p>
        </p:txBody>
      </p:sp>
      <p:sp>
        <p:nvSpPr>
          <p:cNvPr id="5" name="Rectangle 14"/>
          <p:cNvSpPr>
            <a:spLocks noChangeArrowheads="1"/>
          </p:cNvSpPr>
          <p:nvPr/>
        </p:nvSpPr>
        <p:spPr bwMode="auto">
          <a:xfrm>
            <a:off x="590372" y="3270467"/>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2</a:t>
            </a:r>
            <a:r>
              <a:rPr lang="zh-CN" altLang="en-US" sz="2000" b="1" dirty="0" smtClean="0">
                <a:solidFill>
                  <a:srgbClr val="002060"/>
                </a:solidFill>
                <a:latin typeface="幼圆" pitchFamily="49" charset="-122"/>
                <a:ea typeface="幼圆" pitchFamily="49" charset="-122"/>
              </a:rPr>
              <a:t>、磁场强度随着时间指数递减。</a:t>
            </a:r>
            <a:endParaRPr lang="zh-CN" altLang="en-US" sz="2000" dirty="0">
              <a:solidFill>
                <a:srgbClr val="002060"/>
              </a:solidFill>
              <a:latin typeface="幼圆" pitchFamily="49" charset="-122"/>
              <a:ea typeface="幼圆" pitchFamily="49" charset="-122"/>
            </a:endParaRPr>
          </a:p>
        </p:txBody>
      </p:sp>
      <p:sp>
        <p:nvSpPr>
          <p:cNvPr id="6" name="Rectangle 14"/>
          <p:cNvSpPr>
            <a:spLocks noChangeArrowheads="1"/>
          </p:cNvSpPr>
          <p:nvPr/>
        </p:nvSpPr>
        <p:spPr bwMode="auto">
          <a:xfrm>
            <a:off x="591698" y="3956672"/>
            <a:ext cx="7848600" cy="449418"/>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smtClean="0">
                <a:solidFill>
                  <a:srgbClr val="002060"/>
                </a:solidFill>
                <a:latin typeface="幼圆" pitchFamily="49" charset="-122"/>
                <a:ea typeface="幼圆" pitchFamily="49" charset="-122"/>
              </a:rPr>
              <a:t>3</a:t>
            </a:r>
            <a:r>
              <a:rPr lang="zh-CN" altLang="en-US" sz="2000" b="1" dirty="0" smtClean="0">
                <a:solidFill>
                  <a:srgbClr val="002060"/>
                </a:solidFill>
                <a:latin typeface="幼圆" pitchFamily="49" charset="-122"/>
                <a:ea typeface="幼圆" pitchFamily="49" charset="-122"/>
              </a:rPr>
              <a:t>、</a:t>
            </a:r>
            <a:r>
              <a:rPr lang="zh-CN" altLang="en-US" sz="2000" b="1" dirty="0" smtClean="0">
                <a:solidFill>
                  <a:srgbClr val="002060"/>
                </a:solidFill>
                <a:ea typeface="幼圆" pitchFamily="49" charset="-122"/>
                <a:cs typeface="Times New Roman" pitchFamily="18" charset="0"/>
              </a:rPr>
              <a:t>当</a:t>
            </a:r>
            <a:r>
              <a:rPr lang="en-US" altLang="zh-CN" sz="2000" b="1" dirty="0" smtClean="0">
                <a:solidFill>
                  <a:srgbClr val="002060"/>
                </a:solidFill>
                <a:ea typeface="幼圆" pitchFamily="49" charset="-122"/>
                <a:cs typeface="Times New Roman" pitchFamily="18" charset="0"/>
              </a:rPr>
              <a:t>t=RC</a:t>
            </a:r>
            <a:r>
              <a:rPr lang="zh-CN" altLang="en-US" sz="2000" b="1" dirty="0" smtClean="0">
                <a:solidFill>
                  <a:srgbClr val="002060"/>
                </a:solidFill>
                <a:ea typeface="幼圆" pitchFamily="49" charset="-122"/>
                <a:cs typeface="Times New Roman" pitchFamily="18" charset="0"/>
              </a:rPr>
              <a:t>时，磁场强度降到初值的</a:t>
            </a:r>
            <a:r>
              <a:rPr lang="en-US" altLang="zh-CN" sz="2000" b="1" dirty="0" smtClean="0">
                <a:solidFill>
                  <a:srgbClr val="002060"/>
                </a:solidFill>
                <a:ea typeface="幼圆" pitchFamily="49" charset="-122"/>
                <a:cs typeface="Times New Roman" pitchFamily="18" charset="0"/>
              </a:rPr>
              <a:t>1/e</a:t>
            </a:r>
            <a:r>
              <a:rPr lang="zh-CN" altLang="en-US" sz="2000" b="1" dirty="0" smtClean="0">
                <a:solidFill>
                  <a:srgbClr val="002060"/>
                </a:solidFill>
                <a:ea typeface="幼圆" pitchFamily="49" charset="-122"/>
                <a:cs typeface="Times New Roman" pitchFamily="18" charset="0"/>
              </a:rPr>
              <a:t>。</a:t>
            </a:r>
            <a:endParaRPr lang="zh-CN" altLang="en-US" sz="2000" dirty="0">
              <a:solidFill>
                <a:srgbClr val="002060"/>
              </a:solidFill>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32074" y="1118535"/>
            <a:ext cx="6347150" cy="5181600"/>
            <a:chOff x="406" y="576"/>
            <a:chExt cx="3758" cy="3264"/>
          </a:xfrm>
        </p:grpSpPr>
        <p:sp>
          <p:nvSpPr>
            <p:cNvPr id="3" name="AutoShape 3" descr="80%"/>
            <p:cNvSpPr>
              <a:spLocks noChangeArrowheads="1"/>
            </p:cNvSpPr>
            <p:nvPr/>
          </p:nvSpPr>
          <p:spPr bwMode="auto">
            <a:xfrm>
              <a:off x="420" y="1680"/>
              <a:ext cx="288" cy="1008"/>
            </a:xfrm>
            <a:prstGeom prst="flowChartProcess">
              <a:avLst/>
            </a:prstGeom>
            <a:pattFill prst="pct80">
              <a:fgClr>
                <a:srgbClr val="58A876"/>
              </a:fgClr>
              <a:bgClr>
                <a:srgbClr val="FFFFFF"/>
              </a:bgClr>
            </a:pattFill>
            <a:ln w="9525">
              <a:solidFill>
                <a:srgbClr val="FF99FF"/>
              </a:solidFill>
              <a:miter lim="800000"/>
              <a:headEnd/>
              <a:tailEnd/>
            </a:ln>
          </p:spPr>
          <p:txBody>
            <a:bodyPr wrap="none" anchor="ctr"/>
            <a:lstStyle/>
            <a:p>
              <a:pPr algn="ctr">
                <a:spcBef>
                  <a:spcPct val="20000"/>
                </a:spcBef>
              </a:pPr>
              <a:r>
                <a:rPr lang="zh-CN" altLang="en-US" sz="2000" b="1">
                  <a:ea typeface="黑体" pitchFamily="49" charset="-122"/>
                </a:rPr>
                <a:t>物</a:t>
              </a:r>
            </a:p>
            <a:p>
              <a:pPr algn="ctr">
                <a:spcBef>
                  <a:spcPct val="20000"/>
                </a:spcBef>
              </a:pPr>
              <a:r>
                <a:rPr lang="zh-CN" altLang="en-US" sz="2000" b="1">
                  <a:ea typeface="黑体" pitchFamily="49" charset="-122"/>
                </a:rPr>
                <a:t>理</a:t>
              </a:r>
            </a:p>
            <a:p>
              <a:pPr algn="ctr">
                <a:spcBef>
                  <a:spcPct val="20000"/>
                </a:spcBef>
              </a:pPr>
              <a:r>
                <a:rPr lang="zh-CN" altLang="en-US" sz="2000" b="1">
                  <a:ea typeface="黑体" pitchFamily="49" charset="-122"/>
                </a:rPr>
                <a:t>基</a:t>
              </a:r>
            </a:p>
            <a:p>
              <a:pPr algn="ctr">
                <a:spcBef>
                  <a:spcPct val="20000"/>
                </a:spcBef>
              </a:pPr>
              <a:r>
                <a:rPr lang="zh-CN" altLang="en-US" sz="2000" b="1">
                  <a:ea typeface="黑体" pitchFamily="49" charset="-122"/>
                </a:rPr>
                <a:t>础</a:t>
              </a:r>
            </a:p>
          </p:txBody>
        </p:sp>
        <p:sp>
          <p:nvSpPr>
            <p:cNvPr id="4" name="Text Box 4" descr="90%"/>
            <p:cNvSpPr txBox="1">
              <a:spLocks noChangeArrowheads="1"/>
            </p:cNvSpPr>
            <p:nvPr/>
          </p:nvSpPr>
          <p:spPr bwMode="auto">
            <a:xfrm>
              <a:off x="406" y="576"/>
              <a:ext cx="31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dirty="0">
                  <a:ea typeface="黑体" pitchFamily="49" charset="-122"/>
                </a:rPr>
                <a:t>库仑定律</a:t>
              </a:r>
            </a:p>
          </p:txBody>
        </p:sp>
        <p:sp>
          <p:nvSpPr>
            <p:cNvPr id="5" name="Text Box 5" descr="90%"/>
            <p:cNvSpPr txBox="1">
              <a:spLocks noChangeArrowheads="1"/>
            </p:cNvSpPr>
            <p:nvPr/>
          </p:nvSpPr>
          <p:spPr bwMode="auto">
            <a:xfrm>
              <a:off x="1018" y="576"/>
              <a:ext cx="77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电场强度</a:t>
              </a:r>
            </a:p>
            <a:p>
              <a:pPr algn="ctr">
                <a:spcBef>
                  <a:spcPct val="20000"/>
                </a:spcBef>
              </a:pPr>
              <a:r>
                <a:rPr lang="zh-CN" altLang="en-US" sz="2000" b="1">
                  <a:ea typeface="黑体" pitchFamily="49" charset="-122"/>
                </a:rPr>
                <a:t>与真空中</a:t>
              </a:r>
            </a:p>
            <a:p>
              <a:pPr algn="ctr">
                <a:spcBef>
                  <a:spcPct val="20000"/>
                </a:spcBef>
              </a:pPr>
              <a:r>
                <a:rPr lang="zh-CN" altLang="en-US" sz="2000" b="1">
                  <a:ea typeface="黑体" pitchFamily="49" charset="-122"/>
                </a:rPr>
                <a:t>的静电场</a:t>
              </a:r>
            </a:p>
          </p:txBody>
        </p:sp>
        <p:sp>
          <p:nvSpPr>
            <p:cNvPr id="6" name="Text Box 6" descr="90%"/>
            <p:cNvSpPr txBox="1">
              <a:spLocks noChangeArrowheads="1"/>
            </p:cNvSpPr>
            <p:nvPr/>
          </p:nvSpPr>
          <p:spPr bwMode="auto">
            <a:xfrm>
              <a:off x="406" y="3120"/>
              <a:ext cx="31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安培定律</a:t>
              </a:r>
            </a:p>
          </p:txBody>
        </p:sp>
        <p:sp>
          <p:nvSpPr>
            <p:cNvPr id="7" name="Text Box 7" descr="90%"/>
            <p:cNvSpPr txBox="1">
              <a:spLocks noChangeArrowheads="1"/>
            </p:cNvSpPr>
            <p:nvPr/>
          </p:nvSpPr>
          <p:spPr bwMode="auto">
            <a:xfrm>
              <a:off x="1526" y="1344"/>
              <a:ext cx="506"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电磁感应定律</a:t>
              </a:r>
            </a:p>
          </p:txBody>
        </p:sp>
        <p:sp>
          <p:nvSpPr>
            <p:cNvPr id="8" name="Text Box 8" descr="90%"/>
            <p:cNvSpPr txBox="1">
              <a:spLocks noChangeArrowheads="1"/>
            </p:cNvSpPr>
            <p:nvPr/>
          </p:nvSpPr>
          <p:spPr bwMode="auto">
            <a:xfrm>
              <a:off x="1472" y="2208"/>
              <a:ext cx="544" cy="816"/>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位移电流</a:t>
              </a:r>
            </a:p>
            <a:p>
              <a:pPr algn="ctr">
                <a:spcBef>
                  <a:spcPct val="20000"/>
                </a:spcBef>
              </a:pPr>
              <a:r>
                <a:rPr lang="zh-CN" altLang="en-US" sz="2000" b="1">
                  <a:ea typeface="黑体" pitchFamily="49" charset="-122"/>
                </a:rPr>
                <a:t>假说</a:t>
              </a:r>
            </a:p>
          </p:txBody>
        </p:sp>
        <p:sp>
          <p:nvSpPr>
            <p:cNvPr id="9" name="Text Box 9" descr="90%"/>
            <p:cNvSpPr txBox="1">
              <a:spLocks noChangeArrowheads="1"/>
            </p:cNvSpPr>
            <p:nvPr/>
          </p:nvSpPr>
          <p:spPr bwMode="auto">
            <a:xfrm>
              <a:off x="2122" y="576"/>
              <a:ext cx="77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电位移矢</a:t>
              </a:r>
            </a:p>
            <a:p>
              <a:pPr algn="ctr">
                <a:spcBef>
                  <a:spcPct val="20000"/>
                </a:spcBef>
              </a:pPr>
              <a:r>
                <a:rPr lang="zh-CN" altLang="en-US" sz="2000" b="1">
                  <a:ea typeface="黑体" pitchFamily="49" charset="-122"/>
                </a:rPr>
                <a:t>量与介质</a:t>
              </a:r>
            </a:p>
            <a:p>
              <a:pPr algn="ctr">
                <a:spcBef>
                  <a:spcPct val="20000"/>
                </a:spcBef>
              </a:pPr>
              <a:r>
                <a:rPr lang="zh-CN" altLang="en-US" sz="2000" b="1">
                  <a:ea typeface="黑体" pitchFamily="49" charset="-122"/>
                </a:rPr>
                <a:t>中静电场</a:t>
              </a:r>
            </a:p>
          </p:txBody>
        </p:sp>
        <p:sp>
          <p:nvSpPr>
            <p:cNvPr id="10" name="Text Box 10" descr="90%"/>
            <p:cNvSpPr txBox="1">
              <a:spLocks noChangeArrowheads="1"/>
            </p:cNvSpPr>
            <p:nvPr/>
          </p:nvSpPr>
          <p:spPr bwMode="auto">
            <a:xfrm>
              <a:off x="960" y="3120"/>
              <a:ext cx="77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磁感应强</a:t>
              </a:r>
            </a:p>
            <a:p>
              <a:pPr algn="ctr">
                <a:spcBef>
                  <a:spcPct val="20000"/>
                </a:spcBef>
              </a:pPr>
              <a:r>
                <a:rPr lang="zh-CN" altLang="en-US" sz="2000" b="1">
                  <a:ea typeface="黑体" pitchFamily="49" charset="-122"/>
                </a:rPr>
                <a:t>度与真空</a:t>
              </a:r>
            </a:p>
            <a:p>
              <a:pPr algn="ctr">
                <a:spcBef>
                  <a:spcPct val="20000"/>
                </a:spcBef>
              </a:pPr>
              <a:r>
                <a:rPr lang="zh-CN" altLang="en-US" sz="2000" b="1">
                  <a:ea typeface="黑体" pitchFamily="49" charset="-122"/>
                </a:rPr>
                <a:t>中静磁场</a:t>
              </a:r>
            </a:p>
          </p:txBody>
        </p:sp>
        <p:sp>
          <p:nvSpPr>
            <p:cNvPr id="11" name="Text Box 11" descr="90%"/>
            <p:cNvSpPr txBox="1">
              <a:spLocks noChangeArrowheads="1"/>
            </p:cNvSpPr>
            <p:nvPr/>
          </p:nvSpPr>
          <p:spPr bwMode="auto">
            <a:xfrm>
              <a:off x="2112" y="3120"/>
              <a:ext cx="77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磁场强度</a:t>
              </a:r>
            </a:p>
            <a:p>
              <a:pPr algn="ctr">
                <a:spcBef>
                  <a:spcPct val="20000"/>
                </a:spcBef>
              </a:pPr>
              <a:r>
                <a:rPr lang="zh-CN" altLang="en-US" sz="2000" b="1">
                  <a:ea typeface="黑体" pitchFamily="49" charset="-122"/>
                </a:rPr>
                <a:t>与介质中</a:t>
              </a:r>
            </a:p>
            <a:p>
              <a:pPr algn="ctr">
                <a:spcBef>
                  <a:spcPct val="20000"/>
                </a:spcBef>
              </a:pPr>
              <a:r>
                <a:rPr lang="zh-CN" altLang="en-US" sz="2000" b="1">
                  <a:ea typeface="黑体" pitchFamily="49" charset="-122"/>
                </a:rPr>
                <a:t>的静磁场</a:t>
              </a:r>
            </a:p>
          </p:txBody>
        </p:sp>
        <p:sp>
          <p:nvSpPr>
            <p:cNvPr id="12" name="Text Box 12" descr="90%"/>
            <p:cNvSpPr txBox="1">
              <a:spLocks noChangeArrowheads="1"/>
            </p:cNvSpPr>
            <p:nvPr/>
          </p:nvSpPr>
          <p:spPr bwMode="auto">
            <a:xfrm>
              <a:off x="3226" y="576"/>
              <a:ext cx="31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高斯定理</a:t>
              </a:r>
            </a:p>
          </p:txBody>
        </p:sp>
        <p:sp>
          <p:nvSpPr>
            <p:cNvPr id="13" name="Text Box 13" descr="90%"/>
            <p:cNvSpPr txBox="1">
              <a:spLocks noChangeArrowheads="1"/>
            </p:cNvSpPr>
            <p:nvPr/>
          </p:nvSpPr>
          <p:spPr bwMode="auto">
            <a:xfrm>
              <a:off x="3226" y="3120"/>
              <a:ext cx="314"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磁通连续</a:t>
              </a:r>
            </a:p>
          </p:txBody>
        </p:sp>
        <p:sp>
          <p:nvSpPr>
            <p:cNvPr id="14" name="Text Box 14" descr="90%"/>
            <p:cNvSpPr txBox="1">
              <a:spLocks noChangeArrowheads="1"/>
            </p:cNvSpPr>
            <p:nvPr/>
          </p:nvSpPr>
          <p:spPr bwMode="auto">
            <a:xfrm>
              <a:off x="3248" y="1344"/>
              <a:ext cx="292" cy="720"/>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dirty="0" smtClean="0">
                  <a:ea typeface="黑体" pitchFamily="49" charset="-122"/>
                </a:rPr>
                <a:t>有旋电场</a:t>
              </a:r>
              <a:endParaRPr lang="zh-CN" altLang="en-US" sz="2000" b="1" dirty="0">
                <a:ea typeface="黑体" pitchFamily="49" charset="-122"/>
              </a:endParaRPr>
            </a:p>
          </p:txBody>
        </p:sp>
        <p:sp>
          <p:nvSpPr>
            <p:cNvPr id="15" name="Text Box 15" descr="90%"/>
            <p:cNvSpPr txBox="1">
              <a:spLocks noChangeArrowheads="1"/>
            </p:cNvSpPr>
            <p:nvPr/>
          </p:nvSpPr>
          <p:spPr bwMode="auto">
            <a:xfrm>
              <a:off x="3226" y="2184"/>
              <a:ext cx="314" cy="864"/>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全电流定律</a:t>
              </a:r>
            </a:p>
          </p:txBody>
        </p:sp>
        <p:sp>
          <p:nvSpPr>
            <p:cNvPr id="16" name="Text Box 16" descr="90%"/>
            <p:cNvSpPr txBox="1">
              <a:spLocks noChangeArrowheads="1"/>
            </p:cNvSpPr>
            <p:nvPr/>
          </p:nvSpPr>
          <p:spPr bwMode="auto">
            <a:xfrm>
              <a:off x="3850" y="1488"/>
              <a:ext cx="314" cy="1296"/>
            </a:xfrm>
            <a:prstGeom prst="rect">
              <a:avLst/>
            </a:prstGeom>
            <a:pattFill prst="pct90">
              <a:fgClr>
                <a:srgbClr val="58A876"/>
              </a:fgClr>
              <a:bgClr>
                <a:srgbClr val="FFFFFF"/>
              </a:bgClr>
            </a:pattFill>
            <a:ln w="9525">
              <a:solidFill>
                <a:srgbClr val="FF99FF"/>
              </a:solidFill>
              <a:miter lim="800000"/>
              <a:headEnd/>
              <a:tailEnd/>
            </a:ln>
          </p:spPr>
          <p:txBody>
            <a:bodyPr vert="eaVert">
              <a:spAutoFit/>
            </a:bodyPr>
            <a:lstStyle/>
            <a:p>
              <a:pPr algn="ctr">
                <a:spcBef>
                  <a:spcPct val="20000"/>
                </a:spcBef>
              </a:pPr>
              <a:r>
                <a:rPr lang="zh-CN" altLang="en-US" sz="2000" b="1">
                  <a:ea typeface="黑体" pitchFamily="49" charset="-122"/>
                </a:rPr>
                <a:t>麦克斯韦方程组</a:t>
              </a:r>
            </a:p>
          </p:txBody>
        </p:sp>
        <p:cxnSp>
          <p:nvCxnSpPr>
            <p:cNvPr id="17" name="AutoShape 18"/>
            <p:cNvCxnSpPr>
              <a:cxnSpLocks noChangeShapeType="1"/>
              <a:stCxn id="3" idx="0"/>
              <a:endCxn id="4" idx="2"/>
            </p:cNvCxnSpPr>
            <p:nvPr/>
          </p:nvCxnSpPr>
          <p:spPr bwMode="auto">
            <a:xfrm flipH="1" flipV="1">
              <a:off x="563" y="1296"/>
              <a:ext cx="1" cy="384"/>
            </a:xfrm>
            <a:prstGeom prst="straightConnector1">
              <a:avLst/>
            </a:prstGeom>
            <a:noFill/>
            <a:ln w="38100">
              <a:solidFill>
                <a:srgbClr val="CC3300"/>
              </a:solidFill>
              <a:round/>
              <a:headEnd/>
              <a:tailEnd type="triangle" w="med" len="med"/>
            </a:ln>
          </p:spPr>
        </p:cxnSp>
        <p:cxnSp>
          <p:nvCxnSpPr>
            <p:cNvPr id="18" name="AutoShape 19"/>
            <p:cNvCxnSpPr>
              <a:cxnSpLocks noChangeShapeType="1"/>
              <a:stCxn id="3" idx="2"/>
              <a:endCxn id="6" idx="0"/>
            </p:cNvCxnSpPr>
            <p:nvPr/>
          </p:nvCxnSpPr>
          <p:spPr bwMode="auto">
            <a:xfrm flipH="1">
              <a:off x="563" y="2688"/>
              <a:ext cx="1" cy="432"/>
            </a:xfrm>
            <a:prstGeom prst="straightConnector1">
              <a:avLst/>
            </a:prstGeom>
            <a:noFill/>
            <a:ln w="38100">
              <a:solidFill>
                <a:srgbClr val="CC3300"/>
              </a:solidFill>
              <a:round/>
              <a:headEnd/>
              <a:tailEnd type="triangle" w="med" len="med"/>
            </a:ln>
          </p:spPr>
        </p:cxnSp>
        <p:cxnSp>
          <p:nvCxnSpPr>
            <p:cNvPr id="19" name="AutoShape 20"/>
            <p:cNvCxnSpPr>
              <a:cxnSpLocks noChangeShapeType="1"/>
              <a:stCxn id="6" idx="3"/>
              <a:endCxn id="10" idx="1"/>
            </p:cNvCxnSpPr>
            <p:nvPr/>
          </p:nvCxnSpPr>
          <p:spPr bwMode="auto">
            <a:xfrm>
              <a:off x="720" y="3480"/>
              <a:ext cx="240" cy="0"/>
            </a:xfrm>
            <a:prstGeom prst="straightConnector1">
              <a:avLst/>
            </a:prstGeom>
            <a:noFill/>
            <a:ln w="38100">
              <a:solidFill>
                <a:srgbClr val="CC3300"/>
              </a:solidFill>
              <a:round/>
              <a:headEnd/>
              <a:tailEnd type="triangle" w="med" len="med"/>
            </a:ln>
          </p:spPr>
        </p:cxnSp>
        <p:cxnSp>
          <p:nvCxnSpPr>
            <p:cNvPr id="20" name="AutoShape 21"/>
            <p:cNvCxnSpPr>
              <a:cxnSpLocks noChangeShapeType="1"/>
              <a:stCxn id="10" idx="3"/>
              <a:endCxn id="11" idx="1"/>
            </p:cNvCxnSpPr>
            <p:nvPr/>
          </p:nvCxnSpPr>
          <p:spPr bwMode="auto">
            <a:xfrm>
              <a:off x="1734" y="3480"/>
              <a:ext cx="378" cy="0"/>
            </a:xfrm>
            <a:prstGeom prst="straightConnector1">
              <a:avLst/>
            </a:prstGeom>
            <a:noFill/>
            <a:ln w="38100">
              <a:solidFill>
                <a:srgbClr val="CC3300"/>
              </a:solidFill>
              <a:round/>
              <a:headEnd/>
              <a:tailEnd type="triangle" w="med" len="med"/>
            </a:ln>
          </p:spPr>
        </p:cxnSp>
        <p:cxnSp>
          <p:nvCxnSpPr>
            <p:cNvPr id="21" name="AutoShape 22"/>
            <p:cNvCxnSpPr>
              <a:cxnSpLocks noChangeShapeType="1"/>
              <a:stCxn id="11" idx="3"/>
              <a:endCxn id="13" idx="1"/>
            </p:cNvCxnSpPr>
            <p:nvPr/>
          </p:nvCxnSpPr>
          <p:spPr bwMode="auto">
            <a:xfrm>
              <a:off x="2886" y="3480"/>
              <a:ext cx="340" cy="0"/>
            </a:xfrm>
            <a:prstGeom prst="straightConnector1">
              <a:avLst/>
            </a:prstGeom>
            <a:noFill/>
            <a:ln w="38100">
              <a:solidFill>
                <a:srgbClr val="CC3300"/>
              </a:solidFill>
              <a:round/>
              <a:headEnd/>
              <a:tailEnd type="triangle" w="med" len="med"/>
            </a:ln>
          </p:spPr>
        </p:cxnSp>
        <p:cxnSp>
          <p:nvCxnSpPr>
            <p:cNvPr id="22" name="AutoShape 23"/>
            <p:cNvCxnSpPr>
              <a:cxnSpLocks noChangeShapeType="1"/>
              <a:stCxn id="4" idx="3"/>
              <a:endCxn id="5" idx="1"/>
            </p:cNvCxnSpPr>
            <p:nvPr/>
          </p:nvCxnSpPr>
          <p:spPr bwMode="auto">
            <a:xfrm>
              <a:off x="720" y="936"/>
              <a:ext cx="298" cy="0"/>
            </a:xfrm>
            <a:prstGeom prst="straightConnector1">
              <a:avLst/>
            </a:prstGeom>
            <a:noFill/>
            <a:ln w="38100">
              <a:solidFill>
                <a:srgbClr val="CC3300"/>
              </a:solidFill>
              <a:round/>
              <a:headEnd/>
              <a:tailEnd type="triangle" w="med" len="med"/>
            </a:ln>
          </p:spPr>
        </p:cxnSp>
        <p:cxnSp>
          <p:nvCxnSpPr>
            <p:cNvPr id="23" name="AutoShape 24"/>
            <p:cNvCxnSpPr>
              <a:cxnSpLocks noChangeShapeType="1"/>
              <a:stCxn id="5" idx="3"/>
              <a:endCxn id="9" idx="1"/>
            </p:cNvCxnSpPr>
            <p:nvPr/>
          </p:nvCxnSpPr>
          <p:spPr bwMode="auto">
            <a:xfrm>
              <a:off x="1792" y="936"/>
              <a:ext cx="330" cy="0"/>
            </a:xfrm>
            <a:prstGeom prst="straightConnector1">
              <a:avLst/>
            </a:prstGeom>
            <a:noFill/>
            <a:ln w="38100">
              <a:solidFill>
                <a:srgbClr val="CC3300"/>
              </a:solidFill>
              <a:round/>
              <a:headEnd/>
              <a:tailEnd type="triangle" w="med" len="med"/>
            </a:ln>
          </p:spPr>
        </p:cxnSp>
        <p:cxnSp>
          <p:nvCxnSpPr>
            <p:cNvPr id="24" name="AutoShape 25"/>
            <p:cNvCxnSpPr>
              <a:cxnSpLocks noChangeShapeType="1"/>
              <a:stCxn id="9" idx="3"/>
              <a:endCxn id="12" idx="1"/>
            </p:cNvCxnSpPr>
            <p:nvPr/>
          </p:nvCxnSpPr>
          <p:spPr bwMode="auto">
            <a:xfrm>
              <a:off x="2896" y="936"/>
              <a:ext cx="330" cy="0"/>
            </a:xfrm>
            <a:prstGeom prst="straightConnector1">
              <a:avLst/>
            </a:prstGeom>
            <a:noFill/>
            <a:ln w="38100">
              <a:solidFill>
                <a:srgbClr val="CC3300"/>
              </a:solidFill>
              <a:round/>
              <a:headEnd/>
              <a:tailEnd type="triangle" w="med" len="med"/>
            </a:ln>
          </p:spPr>
        </p:cxnSp>
        <p:cxnSp>
          <p:nvCxnSpPr>
            <p:cNvPr id="25" name="AutoShape 26"/>
            <p:cNvCxnSpPr>
              <a:cxnSpLocks noChangeShapeType="1"/>
              <a:stCxn id="12" idx="3"/>
              <a:endCxn id="16" idx="1"/>
            </p:cNvCxnSpPr>
            <p:nvPr/>
          </p:nvCxnSpPr>
          <p:spPr bwMode="auto">
            <a:xfrm>
              <a:off x="3540" y="936"/>
              <a:ext cx="310" cy="1200"/>
            </a:xfrm>
            <a:prstGeom prst="bentConnector3">
              <a:avLst>
                <a:gd name="adj1" fmla="val 50000"/>
              </a:avLst>
            </a:prstGeom>
            <a:noFill/>
            <a:ln w="38100">
              <a:solidFill>
                <a:srgbClr val="CC3300"/>
              </a:solidFill>
              <a:miter lim="800000"/>
              <a:headEnd/>
              <a:tailEnd type="triangle" w="med" len="med"/>
            </a:ln>
          </p:spPr>
        </p:cxnSp>
        <p:cxnSp>
          <p:nvCxnSpPr>
            <p:cNvPr id="26" name="AutoShape 27"/>
            <p:cNvCxnSpPr>
              <a:cxnSpLocks noChangeShapeType="1"/>
              <a:stCxn id="14" idx="3"/>
              <a:endCxn id="16" idx="1"/>
            </p:cNvCxnSpPr>
            <p:nvPr/>
          </p:nvCxnSpPr>
          <p:spPr bwMode="auto">
            <a:xfrm>
              <a:off x="3540" y="1704"/>
              <a:ext cx="310" cy="432"/>
            </a:xfrm>
            <a:prstGeom prst="bentConnector3">
              <a:avLst>
                <a:gd name="adj1" fmla="val 50000"/>
              </a:avLst>
            </a:prstGeom>
            <a:noFill/>
            <a:ln w="38100">
              <a:solidFill>
                <a:srgbClr val="CC3300"/>
              </a:solidFill>
              <a:miter lim="800000"/>
              <a:headEnd/>
              <a:tailEnd type="triangle" w="med" len="med"/>
            </a:ln>
          </p:spPr>
        </p:cxnSp>
        <p:cxnSp>
          <p:nvCxnSpPr>
            <p:cNvPr id="27" name="AutoShape 28"/>
            <p:cNvCxnSpPr>
              <a:cxnSpLocks noChangeShapeType="1"/>
              <a:stCxn id="13" idx="3"/>
              <a:endCxn id="16" idx="1"/>
            </p:cNvCxnSpPr>
            <p:nvPr/>
          </p:nvCxnSpPr>
          <p:spPr bwMode="auto">
            <a:xfrm flipV="1">
              <a:off x="3540" y="2136"/>
              <a:ext cx="310" cy="1344"/>
            </a:xfrm>
            <a:prstGeom prst="bentConnector3">
              <a:avLst>
                <a:gd name="adj1" fmla="val 50000"/>
              </a:avLst>
            </a:prstGeom>
            <a:noFill/>
            <a:ln w="38100">
              <a:solidFill>
                <a:srgbClr val="CC3300"/>
              </a:solidFill>
              <a:miter lim="800000"/>
              <a:headEnd/>
              <a:tailEnd type="triangle" w="med" len="med"/>
            </a:ln>
          </p:spPr>
        </p:cxnSp>
        <p:cxnSp>
          <p:nvCxnSpPr>
            <p:cNvPr id="28" name="AutoShape 29"/>
            <p:cNvCxnSpPr>
              <a:cxnSpLocks noChangeShapeType="1"/>
              <a:stCxn id="15" idx="3"/>
              <a:endCxn id="16" idx="1"/>
            </p:cNvCxnSpPr>
            <p:nvPr/>
          </p:nvCxnSpPr>
          <p:spPr bwMode="auto">
            <a:xfrm flipV="1">
              <a:off x="3540" y="2136"/>
              <a:ext cx="310" cy="480"/>
            </a:xfrm>
            <a:prstGeom prst="bentConnector3">
              <a:avLst>
                <a:gd name="adj1" fmla="val 50000"/>
              </a:avLst>
            </a:prstGeom>
            <a:noFill/>
            <a:ln w="38100">
              <a:solidFill>
                <a:srgbClr val="CC3300"/>
              </a:solidFill>
              <a:miter lim="800000"/>
              <a:headEnd/>
              <a:tailEnd type="triangle" w="med" len="med"/>
            </a:ln>
          </p:spPr>
        </p:cxnSp>
        <p:cxnSp>
          <p:nvCxnSpPr>
            <p:cNvPr id="29" name="AutoShape 30"/>
            <p:cNvCxnSpPr>
              <a:cxnSpLocks noChangeShapeType="1"/>
              <a:stCxn id="3" idx="3"/>
              <a:endCxn id="7" idx="1"/>
            </p:cNvCxnSpPr>
            <p:nvPr/>
          </p:nvCxnSpPr>
          <p:spPr bwMode="auto">
            <a:xfrm flipV="1">
              <a:off x="708" y="1704"/>
              <a:ext cx="780" cy="480"/>
            </a:xfrm>
            <a:prstGeom prst="bentConnector3">
              <a:avLst>
                <a:gd name="adj1" fmla="val 50000"/>
              </a:avLst>
            </a:prstGeom>
            <a:noFill/>
            <a:ln w="38100">
              <a:solidFill>
                <a:srgbClr val="CC3300"/>
              </a:solidFill>
              <a:miter lim="800000"/>
              <a:headEnd/>
              <a:tailEnd type="triangle" w="med" len="med"/>
            </a:ln>
          </p:spPr>
        </p:cxnSp>
        <p:cxnSp>
          <p:nvCxnSpPr>
            <p:cNvPr id="30" name="AutoShape 31"/>
            <p:cNvCxnSpPr>
              <a:cxnSpLocks noChangeShapeType="1"/>
              <a:stCxn id="3" idx="3"/>
              <a:endCxn id="8" idx="1"/>
            </p:cNvCxnSpPr>
            <p:nvPr/>
          </p:nvCxnSpPr>
          <p:spPr bwMode="auto">
            <a:xfrm>
              <a:off x="708" y="2184"/>
              <a:ext cx="764" cy="432"/>
            </a:xfrm>
            <a:prstGeom prst="bentConnector3">
              <a:avLst>
                <a:gd name="adj1" fmla="val 50000"/>
              </a:avLst>
            </a:prstGeom>
            <a:noFill/>
            <a:ln w="38100">
              <a:solidFill>
                <a:srgbClr val="CC3300"/>
              </a:solidFill>
              <a:miter lim="800000"/>
              <a:headEnd/>
              <a:tailEnd type="triangle" w="med" len="med"/>
            </a:ln>
          </p:spPr>
        </p:cxnSp>
        <p:cxnSp>
          <p:nvCxnSpPr>
            <p:cNvPr id="31" name="AutoShape 32"/>
            <p:cNvCxnSpPr>
              <a:cxnSpLocks noChangeShapeType="1"/>
              <a:stCxn id="7" idx="3"/>
            </p:cNvCxnSpPr>
            <p:nvPr/>
          </p:nvCxnSpPr>
          <p:spPr bwMode="auto">
            <a:xfrm>
              <a:off x="2032" y="1704"/>
              <a:ext cx="956" cy="10"/>
            </a:xfrm>
            <a:prstGeom prst="straightConnector1">
              <a:avLst/>
            </a:prstGeom>
            <a:noFill/>
            <a:ln w="38100">
              <a:solidFill>
                <a:srgbClr val="CC3300"/>
              </a:solidFill>
              <a:round/>
              <a:headEnd/>
              <a:tailEnd type="triangle" w="med" len="med"/>
            </a:ln>
          </p:spPr>
        </p:cxnSp>
        <p:cxnSp>
          <p:nvCxnSpPr>
            <p:cNvPr id="32" name="AutoShape 33"/>
            <p:cNvCxnSpPr>
              <a:cxnSpLocks noChangeShapeType="1"/>
              <a:stCxn id="8" idx="3"/>
              <a:endCxn id="15" idx="1"/>
            </p:cNvCxnSpPr>
            <p:nvPr/>
          </p:nvCxnSpPr>
          <p:spPr bwMode="auto">
            <a:xfrm>
              <a:off x="2016" y="2616"/>
              <a:ext cx="1210" cy="0"/>
            </a:xfrm>
            <a:prstGeom prst="straightConnector1">
              <a:avLst/>
            </a:prstGeom>
            <a:noFill/>
            <a:ln w="38100">
              <a:solidFill>
                <a:srgbClr val="CC3300"/>
              </a:solidFill>
              <a:round/>
              <a:headEnd/>
              <a:tailEnd type="triangle" w="med" len="med"/>
            </a:ln>
          </p:spPr>
        </p:cxnSp>
        <p:cxnSp>
          <p:nvCxnSpPr>
            <p:cNvPr id="33" name="AutoShape 35"/>
            <p:cNvCxnSpPr>
              <a:cxnSpLocks noChangeShapeType="1"/>
              <a:stCxn id="11" idx="0"/>
              <a:endCxn id="15" idx="1"/>
            </p:cNvCxnSpPr>
            <p:nvPr/>
          </p:nvCxnSpPr>
          <p:spPr bwMode="auto">
            <a:xfrm rot="-5400000">
              <a:off x="2611" y="2504"/>
              <a:ext cx="504" cy="727"/>
            </a:xfrm>
            <a:prstGeom prst="bentConnector2">
              <a:avLst/>
            </a:prstGeom>
            <a:noFill/>
            <a:ln w="38100">
              <a:solidFill>
                <a:srgbClr val="CC3300"/>
              </a:solidFill>
              <a:miter lim="800000"/>
              <a:headEnd/>
              <a:tailEnd type="triangle" w="med" len="med"/>
            </a:ln>
          </p:spPr>
        </p:cxnSp>
        <p:cxnSp>
          <p:nvCxnSpPr>
            <p:cNvPr id="34" name="AutoShape 36"/>
            <p:cNvCxnSpPr>
              <a:cxnSpLocks noChangeShapeType="1"/>
              <a:stCxn id="9" idx="2"/>
            </p:cNvCxnSpPr>
            <p:nvPr/>
          </p:nvCxnSpPr>
          <p:spPr bwMode="auto">
            <a:xfrm rot="16200000" flipH="1">
              <a:off x="2540" y="1265"/>
              <a:ext cx="418" cy="479"/>
            </a:xfrm>
            <a:prstGeom prst="bentConnector2">
              <a:avLst/>
            </a:prstGeom>
            <a:noFill/>
            <a:ln w="38100">
              <a:solidFill>
                <a:srgbClr val="CC3300"/>
              </a:solidFill>
              <a:miter lim="800000"/>
              <a:headEnd/>
              <a:tailEnd type="triangle" w="med" len="med"/>
            </a:ln>
          </p:spPr>
        </p:cxnSp>
      </p:grpSp>
      <p:sp>
        <p:nvSpPr>
          <p:cNvPr id="35" name="Rectangle 2"/>
          <p:cNvSpPr>
            <a:spLocks noChangeArrowheads="1"/>
          </p:cNvSpPr>
          <p:nvPr/>
        </p:nvSpPr>
        <p:spPr bwMode="auto">
          <a:xfrm>
            <a:off x="296863" y="461963"/>
            <a:ext cx="74358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2.6  </a:t>
            </a:r>
            <a:r>
              <a:rPr lang="zh-CN" altLang="en-US" b="1" dirty="0">
                <a:solidFill>
                  <a:srgbClr val="002060"/>
                </a:solidFill>
                <a:latin typeface="Arial" pitchFamily="34" charset="0"/>
              </a:rPr>
              <a:t>麦克斯韦方程组</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圆角矩形 7"/>
          <p:cNvPicPr>
            <a:picLocks noChangeArrowheads="1"/>
          </p:cNvPicPr>
          <p:nvPr/>
        </p:nvPicPr>
        <p:blipFill>
          <a:blip r:embed="rId3"/>
          <a:srcRect/>
          <a:stretch>
            <a:fillRect/>
          </a:stretch>
        </p:blipFill>
        <p:spPr bwMode="auto">
          <a:xfrm>
            <a:off x="851093" y="2790091"/>
            <a:ext cx="2712721" cy="2883878"/>
          </a:xfrm>
          <a:prstGeom prst="rect">
            <a:avLst/>
          </a:prstGeom>
          <a:noFill/>
          <a:ln w="9525">
            <a:noFill/>
            <a:miter lim="800000"/>
            <a:headEnd/>
            <a:tailEnd/>
          </a:ln>
        </p:spPr>
      </p:pic>
      <p:sp>
        <p:nvSpPr>
          <p:cNvPr id="467971" name="Text Box 3"/>
          <p:cNvSpPr txBox="1">
            <a:spLocks noChangeArrowheads="1"/>
          </p:cNvSpPr>
          <p:nvPr/>
        </p:nvSpPr>
        <p:spPr bwMode="auto">
          <a:xfrm>
            <a:off x="312126" y="2311400"/>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2.6.1  </a:t>
            </a:r>
            <a:r>
              <a:rPr lang="zh-CN" altLang="en-US" sz="2800" b="1" dirty="0">
                <a:solidFill>
                  <a:srgbClr val="FF0000"/>
                </a:solidFill>
              </a:rPr>
              <a:t>麦克斯韦方程组的微分形式</a:t>
            </a:r>
          </a:p>
        </p:txBody>
      </p:sp>
      <p:sp>
        <p:nvSpPr>
          <p:cNvPr id="467972" name="Rectangle 4"/>
          <p:cNvSpPr>
            <a:spLocks noChangeArrowheads="1"/>
          </p:cNvSpPr>
          <p:nvPr/>
        </p:nvSpPr>
        <p:spPr bwMode="auto">
          <a:xfrm>
            <a:off x="458113" y="1196791"/>
            <a:ext cx="8420100" cy="769441"/>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麦克斯韦方程组是描述时变电磁场的基本方程组，揭示了</a:t>
            </a:r>
            <a:r>
              <a:rPr kumimoji="1" lang="zh-CN" altLang="en-US" sz="2000" b="1" dirty="0">
                <a:solidFill>
                  <a:srgbClr val="002060"/>
                </a:solidFill>
                <a:latin typeface="Arial" pitchFamily="34" charset="0"/>
                <a:ea typeface="幼圆" pitchFamily="49" charset="-122"/>
              </a:rPr>
              <a:t>宏观电磁现象所应遵循的基本规律。</a:t>
            </a:r>
          </a:p>
        </p:txBody>
      </p:sp>
      <p:sp>
        <p:nvSpPr>
          <p:cNvPr id="467973" name="Rectangle 5"/>
          <p:cNvSpPr>
            <a:spLocks noChangeArrowheads="1"/>
          </p:cNvSpPr>
          <p:nvPr/>
        </p:nvSpPr>
        <p:spPr bwMode="auto">
          <a:xfrm>
            <a:off x="438482" y="600549"/>
            <a:ext cx="8420100" cy="430887"/>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时变电磁场中，电场和磁场相互激励，形成不可分的整体。</a:t>
            </a:r>
          </a:p>
        </p:txBody>
      </p:sp>
      <p:graphicFrame>
        <p:nvGraphicFramePr>
          <p:cNvPr id="467974" name="Object 2"/>
          <p:cNvGraphicFramePr>
            <a:graphicFrameLocks noChangeAspect="1"/>
          </p:cNvGraphicFramePr>
          <p:nvPr/>
        </p:nvGraphicFramePr>
        <p:xfrm>
          <a:off x="1090613" y="2927350"/>
          <a:ext cx="2317750" cy="2449513"/>
        </p:xfrm>
        <a:graphic>
          <a:graphicData uri="http://schemas.openxmlformats.org/presentationml/2006/ole">
            <p:oleObj spid="_x0000_s80898" name="Equation" r:id="rId5" imgW="1104840" imgH="1168200" progId="Equation.DSMT4">
              <p:embed/>
            </p:oleObj>
          </a:graphicData>
        </a:graphic>
      </p:graphicFrame>
      <p:sp>
        <p:nvSpPr>
          <p:cNvPr id="467975" name="Text Box 7"/>
          <p:cNvSpPr txBox="1">
            <a:spLocks noChangeArrowheads="1"/>
          </p:cNvSpPr>
          <p:nvPr/>
        </p:nvSpPr>
        <p:spPr bwMode="auto">
          <a:xfrm>
            <a:off x="3859213" y="3044825"/>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a:solidFill>
                  <a:srgbClr val="0000CC"/>
                </a:solidFill>
                <a:latin typeface="幼圆" pitchFamily="49" charset="-122"/>
                <a:ea typeface="幼圆" pitchFamily="49" charset="-122"/>
              </a:rPr>
              <a:t>（</a:t>
            </a:r>
            <a:r>
              <a:rPr kumimoji="1" lang="zh-CN" altLang="en-US" sz="2100" b="1">
                <a:solidFill>
                  <a:srgbClr val="0000CC"/>
                </a:solidFill>
                <a:latin typeface="Arial" pitchFamily="34" charset="0"/>
                <a:ea typeface="幼圆" pitchFamily="49" charset="-122"/>
              </a:rPr>
              <a:t>传导电流和变化的电场都能产生磁场</a:t>
            </a:r>
            <a:r>
              <a:rPr kumimoji="1" lang="zh-CN" altLang="en-US" sz="2100" b="1">
                <a:solidFill>
                  <a:srgbClr val="0000CC"/>
                </a:solidFill>
                <a:latin typeface="幼圆" pitchFamily="49" charset="-122"/>
                <a:ea typeface="幼圆" pitchFamily="49" charset="-122"/>
              </a:rPr>
              <a:t>）</a:t>
            </a:r>
          </a:p>
        </p:txBody>
      </p:sp>
      <p:sp>
        <p:nvSpPr>
          <p:cNvPr id="467976" name="Text Box 8"/>
          <p:cNvSpPr txBox="1">
            <a:spLocks noChangeArrowheads="1"/>
          </p:cNvSpPr>
          <p:nvPr/>
        </p:nvSpPr>
        <p:spPr bwMode="auto">
          <a:xfrm>
            <a:off x="3833813" y="3832887"/>
            <a:ext cx="4495800"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（时</a:t>
            </a:r>
            <a:r>
              <a:rPr kumimoji="1" lang="zh-CN" altLang="en-US" sz="2200" b="1" dirty="0">
                <a:solidFill>
                  <a:srgbClr val="0000CC"/>
                </a:solidFill>
                <a:latin typeface="Arial" pitchFamily="34" charset="0"/>
                <a:ea typeface="幼圆" pitchFamily="49" charset="-122"/>
              </a:rPr>
              <a:t>变磁场产生时变电场</a:t>
            </a:r>
            <a:r>
              <a:rPr kumimoji="1" lang="zh-CN" altLang="en-US" sz="2200" b="1" dirty="0">
                <a:solidFill>
                  <a:srgbClr val="0000CC"/>
                </a:solidFill>
                <a:latin typeface="幼圆" pitchFamily="49" charset="-122"/>
                <a:ea typeface="幼圆" pitchFamily="49" charset="-122"/>
              </a:rPr>
              <a:t>）</a:t>
            </a:r>
          </a:p>
        </p:txBody>
      </p:sp>
      <p:sp>
        <p:nvSpPr>
          <p:cNvPr id="467977" name="Text Box 9"/>
          <p:cNvSpPr txBox="1">
            <a:spLocks noChangeArrowheads="1"/>
          </p:cNvSpPr>
          <p:nvPr/>
        </p:nvSpPr>
        <p:spPr bwMode="auto">
          <a:xfrm>
            <a:off x="3859213" y="4473267"/>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dirty="0">
                <a:solidFill>
                  <a:srgbClr val="0000CC"/>
                </a:solidFill>
                <a:latin typeface="幼圆" pitchFamily="49" charset="-122"/>
                <a:ea typeface="幼圆" pitchFamily="49" charset="-122"/>
              </a:rPr>
              <a:t>（</a:t>
            </a:r>
            <a:r>
              <a:rPr kumimoji="1" lang="zh-CN" altLang="en-US" sz="2100" b="1" dirty="0">
                <a:solidFill>
                  <a:srgbClr val="0000CC"/>
                </a:solidFill>
                <a:latin typeface="Arial" pitchFamily="34" charset="0"/>
                <a:ea typeface="幼圆" pitchFamily="49" charset="-122"/>
              </a:rPr>
              <a:t>磁场是无源场，磁感线总是闭合曲线</a:t>
            </a:r>
            <a:r>
              <a:rPr kumimoji="1" lang="zh-CN" altLang="en-US" sz="2100" b="1" dirty="0">
                <a:solidFill>
                  <a:srgbClr val="0000CC"/>
                </a:solidFill>
                <a:latin typeface="幼圆" pitchFamily="49" charset="-122"/>
                <a:ea typeface="幼圆" pitchFamily="49" charset="-122"/>
              </a:rPr>
              <a:t>）</a:t>
            </a:r>
          </a:p>
        </p:txBody>
      </p:sp>
      <p:sp>
        <p:nvSpPr>
          <p:cNvPr id="467978" name="Text Box 10"/>
          <p:cNvSpPr txBox="1">
            <a:spLocks noChangeArrowheads="1"/>
          </p:cNvSpPr>
          <p:nvPr/>
        </p:nvSpPr>
        <p:spPr bwMode="auto">
          <a:xfrm>
            <a:off x="3879211" y="5018065"/>
            <a:ext cx="4495800"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a:t>
            </a:r>
            <a:r>
              <a:rPr kumimoji="1" lang="zh-CN" altLang="en-US" sz="2200" b="1" dirty="0">
                <a:solidFill>
                  <a:srgbClr val="0000CC"/>
                </a:solidFill>
                <a:latin typeface="Arial" pitchFamily="34" charset="0"/>
                <a:ea typeface="幼圆" pitchFamily="49" charset="-122"/>
              </a:rPr>
              <a:t>电荷产生静电场，电力线不闭合</a:t>
            </a:r>
            <a:r>
              <a:rPr kumimoji="1" lang="zh-CN" altLang="en-US" sz="2200" b="1" dirty="0">
                <a:solidFill>
                  <a:srgbClr val="0000CC"/>
                </a:solidFill>
                <a:latin typeface="幼圆" pitchFamily="49" charset="-122"/>
                <a:ea typeface="幼圆" pitchFamily="49" charset="-122"/>
              </a:rPr>
              <a:t>）</a:t>
            </a:r>
          </a:p>
        </p:txBody>
      </p:sp>
      <p:sp>
        <p:nvSpPr>
          <p:cNvPr id="467979" name="Text Box 11"/>
          <p:cNvSpPr txBox="1">
            <a:spLocks noChangeArrowheads="1"/>
          </p:cNvSpPr>
          <p:nvPr/>
        </p:nvSpPr>
        <p:spPr bwMode="auto">
          <a:xfrm>
            <a:off x="1101725" y="5541998"/>
            <a:ext cx="6727825" cy="846138"/>
          </a:xfrm>
          <a:prstGeom prst="rect">
            <a:avLst/>
          </a:prstGeom>
          <a:noFill/>
          <a:ln w="9525">
            <a:noFill/>
            <a:miter lim="800000"/>
            <a:headEnd/>
            <a:tailEnd/>
          </a:ln>
        </p:spPr>
        <p:txBody>
          <a:bodyPr>
            <a:spAutoFit/>
          </a:bodyPr>
          <a:lstStyle/>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电磁场的源：</a:t>
            </a:r>
          </a:p>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　　</a:t>
            </a:r>
            <a:r>
              <a:rPr kumimoji="1" lang="zh-CN" altLang="en-US" sz="2200" b="1" dirty="0">
                <a:solidFill>
                  <a:srgbClr val="FF0000"/>
                </a:solidFill>
                <a:latin typeface="幼圆" pitchFamily="49" charset="-122"/>
                <a:ea typeface="幼圆" pitchFamily="49" charset="-122"/>
              </a:rPr>
              <a:t>电流</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电荷</a:t>
            </a:r>
            <a:r>
              <a:rPr kumimoji="1" lang="zh-CN" altLang="en-US" sz="2200" b="1" dirty="0">
                <a:solidFill>
                  <a:srgbClr val="000099"/>
                </a:solidFill>
                <a:latin typeface="幼圆" pitchFamily="49" charset="-122"/>
                <a:ea typeface="幼圆" pitchFamily="49" charset="-122"/>
              </a:rPr>
              <a:t>；</a:t>
            </a:r>
            <a:r>
              <a:rPr kumimoji="1" lang="zh-CN" altLang="en-US" sz="2200" b="1" dirty="0">
                <a:solidFill>
                  <a:srgbClr val="FF0000"/>
                </a:solidFill>
                <a:latin typeface="幼圆" pitchFamily="49" charset="-122"/>
                <a:ea typeface="幼圆" pitchFamily="49" charset="-122"/>
              </a:rPr>
              <a:t>时变的电场</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时变的磁场</a:t>
            </a:r>
            <a:r>
              <a:rPr kumimoji="1" lang="zh-CN" altLang="en-US" sz="2200" b="1" dirty="0">
                <a:solidFill>
                  <a:srgbClr val="000099"/>
                </a:solidFill>
                <a:latin typeface="幼圆" pitchFamily="49" charset="-122"/>
                <a:ea typeface="幼圆" pitchFamily="49" charset="-122"/>
              </a:rPr>
              <a:t>。</a:t>
            </a:r>
          </a:p>
        </p:txBody>
      </p:sp>
      <p:sp>
        <p:nvSpPr>
          <p:cNvPr id="467980" name="Text Box 12"/>
          <p:cNvSpPr txBox="1">
            <a:spLocks noChangeArrowheads="1"/>
          </p:cNvSpPr>
          <p:nvPr/>
        </p:nvSpPr>
        <p:spPr bwMode="auto">
          <a:xfrm>
            <a:off x="3517900" y="2978150"/>
            <a:ext cx="533400" cy="457200"/>
          </a:xfrm>
          <a:prstGeom prst="rect">
            <a:avLst/>
          </a:prstGeom>
          <a:noFill/>
          <a:ln w="9525">
            <a:noFill/>
            <a:miter lim="800000"/>
            <a:headEnd/>
            <a:tailEnd/>
          </a:ln>
        </p:spPr>
        <p:txBody>
          <a:bodyPr>
            <a:spAutoFit/>
          </a:bodyPr>
          <a:lstStyle/>
          <a:p>
            <a:pPr algn="ctr">
              <a:spcBef>
                <a:spcPct val="50000"/>
              </a:spcBef>
            </a:pPr>
            <a:r>
              <a:rPr lang="en-US" altLang="zh-CN" b="1" dirty="0">
                <a:solidFill>
                  <a:srgbClr val="CC0000"/>
                </a:solidFill>
                <a:latin typeface="Verdana" pitchFamily="34" charset="0"/>
                <a:ea typeface="宋体" pitchFamily="2" charset="-122"/>
              </a:rPr>
              <a:t>①</a:t>
            </a:r>
          </a:p>
        </p:txBody>
      </p:sp>
      <p:sp>
        <p:nvSpPr>
          <p:cNvPr id="467981" name="Text Box 13"/>
          <p:cNvSpPr txBox="1">
            <a:spLocks noChangeArrowheads="1"/>
          </p:cNvSpPr>
          <p:nvPr/>
        </p:nvSpPr>
        <p:spPr bwMode="auto">
          <a:xfrm>
            <a:off x="3460750" y="3765573"/>
            <a:ext cx="609600" cy="457200"/>
          </a:xfrm>
          <a:prstGeom prst="rect">
            <a:avLst/>
          </a:prstGeom>
          <a:noFill/>
          <a:ln w="9525">
            <a:noFill/>
            <a:miter lim="800000"/>
            <a:headEnd/>
            <a:tailEnd/>
          </a:ln>
        </p:spPr>
        <p:txBody>
          <a:bodyPr>
            <a:spAutoFit/>
          </a:bodyPr>
          <a:lstStyle/>
          <a:p>
            <a:pPr algn="ctr">
              <a:spcBef>
                <a:spcPct val="50000"/>
              </a:spcBef>
            </a:pPr>
            <a:r>
              <a:rPr lang="en-US" altLang="zh-CN" b="1" dirty="0">
                <a:solidFill>
                  <a:srgbClr val="CC0000"/>
                </a:solidFill>
                <a:latin typeface="Verdana" pitchFamily="34" charset="0"/>
                <a:ea typeface="宋体" pitchFamily="2" charset="-122"/>
              </a:rPr>
              <a:t>②</a:t>
            </a:r>
          </a:p>
        </p:txBody>
      </p:sp>
      <p:sp>
        <p:nvSpPr>
          <p:cNvPr id="467982" name="Text Box 14"/>
          <p:cNvSpPr txBox="1">
            <a:spLocks noChangeArrowheads="1"/>
          </p:cNvSpPr>
          <p:nvPr/>
        </p:nvSpPr>
        <p:spPr bwMode="auto">
          <a:xfrm>
            <a:off x="3505200" y="4389460"/>
            <a:ext cx="457200" cy="457200"/>
          </a:xfrm>
          <a:prstGeom prst="rect">
            <a:avLst/>
          </a:prstGeom>
          <a:noFill/>
          <a:ln w="9525">
            <a:noFill/>
            <a:miter lim="800000"/>
            <a:headEnd/>
            <a:tailEnd/>
          </a:ln>
        </p:spPr>
        <p:txBody>
          <a:bodyPr>
            <a:spAutoFit/>
          </a:bodyPr>
          <a:lstStyle/>
          <a:p>
            <a:pPr algn="ctr">
              <a:spcBef>
                <a:spcPct val="50000"/>
              </a:spcBef>
            </a:pPr>
            <a:r>
              <a:rPr lang="en-US" altLang="zh-CN" b="1" dirty="0">
                <a:solidFill>
                  <a:srgbClr val="CC0000"/>
                </a:solidFill>
                <a:latin typeface="Verdana" pitchFamily="34" charset="0"/>
                <a:ea typeface="宋体" pitchFamily="2" charset="-122"/>
              </a:rPr>
              <a:t>③</a:t>
            </a:r>
          </a:p>
        </p:txBody>
      </p:sp>
      <p:sp>
        <p:nvSpPr>
          <p:cNvPr id="467983" name="Text Box 15"/>
          <p:cNvSpPr txBox="1">
            <a:spLocks noChangeArrowheads="1"/>
          </p:cNvSpPr>
          <p:nvPr/>
        </p:nvSpPr>
        <p:spPr bwMode="auto">
          <a:xfrm>
            <a:off x="3414404" y="4944092"/>
            <a:ext cx="685800" cy="457200"/>
          </a:xfrm>
          <a:prstGeom prst="rect">
            <a:avLst/>
          </a:prstGeom>
          <a:noFill/>
          <a:ln w="9525">
            <a:noFill/>
            <a:miter lim="800000"/>
            <a:headEnd/>
            <a:tailEnd/>
          </a:ln>
        </p:spPr>
        <p:txBody>
          <a:bodyPr>
            <a:spAutoFit/>
          </a:bodyPr>
          <a:lstStyle/>
          <a:p>
            <a:pPr algn="ctr">
              <a:spcBef>
                <a:spcPct val="50000"/>
              </a:spcBef>
            </a:pPr>
            <a:r>
              <a:rPr lang="en-US" altLang="zh-CN" b="1" dirty="0">
                <a:solidFill>
                  <a:srgbClr val="CC0000"/>
                </a:solidFill>
                <a:latin typeface="Verdana" pitchFamily="34" charset="0"/>
                <a:ea typeface="宋体" pitchFamily="2" charset="-122"/>
              </a:rPr>
              <a:t>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7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79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79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79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79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79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79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7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5" grpId="0"/>
      <p:bldP spid="467976" grpId="0"/>
      <p:bldP spid="467977" grpId="0"/>
      <p:bldP spid="467978" grpId="0"/>
      <p:bldP spid="467979" grpId="0"/>
      <p:bldP spid="467980" grpId="0"/>
      <p:bldP spid="467981" grpId="0"/>
      <p:bldP spid="467982" grpId="0"/>
      <p:bldP spid="4679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圆角矩形 7"/>
          <p:cNvPicPr>
            <a:picLocks noChangeArrowheads="1"/>
          </p:cNvPicPr>
          <p:nvPr/>
        </p:nvPicPr>
        <p:blipFill>
          <a:blip r:embed="rId3"/>
          <a:srcRect/>
          <a:stretch>
            <a:fillRect/>
          </a:stretch>
        </p:blipFill>
        <p:spPr bwMode="auto">
          <a:xfrm>
            <a:off x="1671709" y="1019906"/>
            <a:ext cx="4013982" cy="3048002"/>
          </a:xfrm>
          <a:prstGeom prst="rect">
            <a:avLst/>
          </a:prstGeom>
          <a:noFill/>
          <a:ln w="9525">
            <a:noFill/>
            <a:miter lim="800000"/>
            <a:headEnd/>
            <a:tailEnd/>
          </a:ln>
        </p:spPr>
      </p:pic>
      <p:sp>
        <p:nvSpPr>
          <p:cNvPr id="468994" name="Text Box 2"/>
          <p:cNvSpPr txBox="1">
            <a:spLocks noChangeArrowheads="1"/>
          </p:cNvSpPr>
          <p:nvPr/>
        </p:nvSpPr>
        <p:spPr bwMode="auto">
          <a:xfrm>
            <a:off x="381000" y="542315"/>
            <a:ext cx="55626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2.6.2  </a:t>
            </a:r>
            <a:r>
              <a:rPr lang="zh-CN" altLang="en-US" sz="2800" b="1" dirty="0">
                <a:solidFill>
                  <a:srgbClr val="FF0000"/>
                </a:solidFill>
              </a:rPr>
              <a:t>麦克斯韦方程组的积分形式</a:t>
            </a:r>
          </a:p>
        </p:txBody>
      </p:sp>
      <p:sp>
        <p:nvSpPr>
          <p:cNvPr id="468995" name="Text Box 3"/>
          <p:cNvSpPr txBox="1">
            <a:spLocks noChangeArrowheads="1"/>
          </p:cNvSpPr>
          <p:nvPr/>
        </p:nvSpPr>
        <p:spPr bwMode="auto">
          <a:xfrm>
            <a:off x="5716588" y="1174750"/>
            <a:ext cx="5334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①</a:t>
            </a:r>
          </a:p>
        </p:txBody>
      </p:sp>
      <p:sp>
        <p:nvSpPr>
          <p:cNvPr id="468996" name="Text Box 4"/>
          <p:cNvSpPr txBox="1">
            <a:spLocks noChangeArrowheads="1"/>
          </p:cNvSpPr>
          <p:nvPr/>
        </p:nvSpPr>
        <p:spPr bwMode="auto">
          <a:xfrm>
            <a:off x="5716588" y="2001838"/>
            <a:ext cx="6096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②</a:t>
            </a:r>
          </a:p>
        </p:txBody>
      </p:sp>
      <p:sp>
        <p:nvSpPr>
          <p:cNvPr id="468997" name="Text Box 5"/>
          <p:cNvSpPr txBox="1">
            <a:spLocks noChangeArrowheads="1"/>
          </p:cNvSpPr>
          <p:nvPr/>
        </p:nvSpPr>
        <p:spPr bwMode="auto">
          <a:xfrm>
            <a:off x="5767388" y="2638425"/>
            <a:ext cx="4572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③</a:t>
            </a:r>
          </a:p>
        </p:txBody>
      </p:sp>
      <p:sp>
        <p:nvSpPr>
          <p:cNvPr id="468998" name="Text Box 6"/>
          <p:cNvSpPr txBox="1">
            <a:spLocks noChangeArrowheads="1"/>
          </p:cNvSpPr>
          <p:nvPr/>
        </p:nvSpPr>
        <p:spPr bwMode="auto">
          <a:xfrm>
            <a:off x="5678488" y="3222625"/>
            <a:ext cx="6858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④</a:t>
            </a:r>
          </a:p>
        </p:txBody>
      </p:sp>
      <p:graphicFrame>
        <p:nvGraphicFramePr>
          <p:cNvPr id="468999" name="Object 2"/>
          <p:cNvGraphicFramePr>
            <a:graphicFrameLocks noChangeAspect="1"/>
          </p:cNvGraphicFramePr>
          <p:nvPr/>
        </p:nvGraphicFramePr>
        <p:xfrm>
          <a:off x="1936750" y="1109663"/>
          <a:ext cx="3533775" cy="2684462"/>
        </p:xfrm>
        <a:graphic>
          <a:graphicData uri="http://schemas.openxmlformats.org/presentationml/2006/ole">
            <p:oleObj spid="_x0000_s81922" name="Equation" r:id="rId4" imgW="1701720" imgH="1295280" progId="Equation.DSMT4">
              <p:embed/>
            </p:oleObj>
          </a:graphicData>
        </a:graphic>
      </p:graphicFrame>
      <p:sp>
        <p:nvSpPr>
          <p:cNvPr id="469000" name="Text Box 8"/>
          <p:cNvSpPr txBox="1">
            <a:spLocks noChangeArrowheads="1"/>
          </p:cNvSpPr>
          <p:nvPr/>
        </p:nvSpPr>
        <p:spPr bwMode="auto">
          <a:xfrm>
            <a:off x="641350" y="4565650"/>
            <a:ext cx="7553325" cy="430887"/>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FF0000"/>
                </a:solidFill>
                <a:latin typeface="幼圆" pitchFamily="49" charset="-122"/>
                <a:ea typeface="幼圆" pitchFamily="49" charset="-122"/>
              </a:rPr>
              <a:t>线性、各向同性介质中的本构关系：</a:t>
            </a:r>
          </a:p>
        </p:txBody>
      </p:sp>
      <p:graphicFrame>
        <p:nvGraphicFramePr>
          <p:cNvPr id="469001" name="Object 3"/>
          <p:cNvGraphicFramePr>
            <a:graphicFrameLocks noChangeAspect="1"/>
          </p:cNvGraphicFramePr>
          <p:nvPr/>
        </p:nvGraphicFramePr>
        <p:xfrm>
          <a:off x="2374900" y="5094288"/>
          <a:ext cx="4094163" cy="504825"/>
        </p:xfrm>
        <a:graphic>
          <a:graphicData uri="http://schemas.openxmlformats.org/presentationml/2006/ole">
            <p:oleObj spid="_x0000_s81923" name="Equation" r:id="rId5" imgW="1854000" imgH="228600" progId="Equation.DSMT4">
              <p:embed/>
            </p:oleObj>
          </a:graphicData>
        </a:graphic>
      </p:graphicFrame>
      <p:sp>
        <p:nvSpPr>
          <p:cNvPr id="469002" name="Text Box 10"/>
          <p:cNvSpPr txBox="1">
            <a:spLocks noChangeArrowheads="1"/>
          </p:cNvSpPr>
          <p:nvPr/>
        </p:nvSpPr>
        <p:spPr bwMode="auto">
          <a:xfrm>
            <a:off x="211749" y="5654309"/>
            <a:ext cx="4344988"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代入麦克斯韦方程组，可得</a:t>
            </a:r>
          </a:p>
        </p:txBody>
      </p:sp>
      <p:sp>
        <p:nvSpPr>
          <p:cNvPr id="469003" name="Text Box 11"/>
          <p:cNvSpPr txBox="1">
            <a:spLocks noChangeArrowheads="1"/>
          </p:cNvSpPr>
          <p:nvPr/>
        </p:nvSpPr>
        <p:spPr bwMode="auto">
          <a:xfrm>
            <a:off x="617538" y="3984625"/>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2.6.3  </a:t>
            </a:r>
            <a:r>
              <a:rPr lang="zh-CN" altLang="en-US" sz="2800" b="1" dirty="0">
                <a:solidFill>
                  <a:srgbClr val="FF0000"/>
                </a:solidFill>
              </a:rPr>
              <a:t>媒质的本构关系</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0018" name="Object 2"/>
          <p:cNvGraphicFramePr>
            <a:graphicFrameLocks noChangeAspect="1"/>
          </p:cNvGraphicFramePr>
          <p:nvPr/>
        </p:nvGraphicFramePr>
        <p:xfrm>
          <a:off x="2993537" y="532179"/>
          <a:ext cx="2395538" cy="2417763"/>
        </p:xfrm>
        <a:graphic>
          <a:graphicData uri="http://schemas.openxmlformats.org/presentationml/2006/ole">
            <p:oleObj spid="_x0000_s82946" name="Equation" r:id="rId3" imgW="1307880" imgH="1320480" progId="Equation.DSMT4">
              <p:embed/>
            </p:oleObj>
          </a:graphicData>
        </a:graphic>
      </p:graphicFrame>
      <p:sp>
        <p:nvSpPr>
          <p:cNvPr id="470019" name="Text Box 3"/>
          <p:cNvSpPr txBox="1">
            <a:spLocks noChangeArrowheads="1"/>
          </p:cNvSpPr>
          <p:nvPr/>
        </p:nvSpPr>
        <p:spPr bwMode="auto">
          <a:xfrm>
            <a:off x="735013" y="3070225"/>
            <a:ext cx="7958137"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FF3399"/>
                </a:solidFill>
                <a:latin typeface="幼圆" pitchFamily="49" charset="-122"/>
                <a:ea typeface="幼圆" pitchFamily="49" charset="-122"/>
              </a:rPr>
              <a:t>麦克斯韦方程组限定形式</a:t>
            </a:r>
            <a:r>
              <a:rPr kumimoji="1" lang="zh-CN" altLang="en-US" sz="2200" b="1" dirty="0">
                <a:solidFill>
                  <a:srgbClr val="000099"/>
                </a:solidFill>
                <a:latin typeface="幼圆" pitchFamily="49" charset="-122"/>
                <a:ea typeface="幼圆" pitchFamily="49" charset="-122"/>
              </a:rPr>
              <a:t>（适用</a:t>
            </a:r>
            <a:r>
              <a:rPr kumimoji="1" lang="zh-CN" altLang="en-US" sz="2200" b="1" dirty="0">
                <a:solidFill>
                  <a:srgbClr val="0000CC"/>
                </a:solidFill>
                <a:latin typeface="幼圆" pitchFamily="49" charset="-122"/>
                <a:ea typeface="幼圆" pitchFamily="49" charset="-122"/>
              </a:rPr>
              <a:t>于线性和各向同性的均匀介质）</a:t>
            </a:r>
          </a:p>
        </p:txBody>
      </p:sp>
      <p:sp>
        <p:nvSpPr>
          <p:cNvPr id="470021" name="Text Box 5"/>
          <p:cNvSpPr txBox="1">
            <a:spLocks noChangeArrowheads="1"/>
          </p:cNvSpPr>
          <p:nvPr/>
        </p:nvSpPr>
        <p:spPr bwMode="auto">
          <a:xfrm>
            <a:off x="614363" y="3722688"/>
            <a:ext cx="6246812" cy="584200"/>
          </a:xfrm>
          <a:prstGeom prst="rect">
            <a:avLst/>
          </a:prstGeom>
          <a:solidFill>
            <a:srgbClr val="000099"/>
          </a:solidFill>
          <a:ln w="9525">
            <a:noFill/>
            <a:miter lim="800000"/>
            <a:headEnd/>
            <a:tailEnd/>
          </a:ln>
        </p:spPr>
        <p:txBody>
          <a:bodyPr>
            <a:spAutoFit/>
          </a:bodyPr>
          <a:lstStyle/>
          <a:p>
            <a:pPr algn="ctr">
              <a:spcBef>
                <a:spcPct val="50000"/>
              </a:spcBef>
            </a:pPr>
            <a:r>
              <a:rPr kumimoji="1" lang="zh-CN" altLang="en-US" b="1" dirty="0">
                <a:solidFill>
                  <a:srgbClr val="FF0000"/>
                </a:solidFill>
              </a:rPr>
              <a:t>麦克斯韦方程组揭示的物理涵义</a:t>
            </a:r>
          </a:p>
        </p:txBody>
      </p:sp>
      <p:sp>
        <p:nvSpPr>
          <p:cNvPr id="470022" name="Text Box 6"/>
          <p:cNvSpPr txBox="1">
            <a:spLocks noChangeArrowheads="1"/>
          </p:cNvSpPr>
          <p:nvPr/>
        </p:nvSpPr>
        <p:spPr bwMode="auto">
          <a:xfrm>
            <a:off x="503238" y="4508500"/>
            <a:ext cx="8029575" cy="1908215"/>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000" b="1" dirty="0">
                <a:solidFill>
                  <a:srgbClr val="FF0000"/>
                </a:solidFill>
                <a:latin typeface="幼圆" pitchFamily="49" charset="-122"/>
                <a:ea typeface="幼圆" pitchFamily="49" charset="-122"/>
              </a:rPr>
              <a:t> </a:t>
            </a:r>
            <a:r>
              <a:rPr kumimoji="1" lang="zh-CN" altLang="en-US" sz="2000" b="1" dirty="0" smtClean="0">
                <a:solidFill>
                  <a:srgbClr val="FF0000"/>
                </a:solidFill>
                <a:latin typeface="幼圆" pitchFamily="49" charset="-122"/>
                <a:ea typeface="幼圆" pitchFamily="49" charset="-122"/>
              </a:rPr>
              <a:t>电场</a:t>
            </a:r>
            <a:r>
              <a:rPr kumimoji="1" lang="zh-CN" altLang="en-US" sz="2000" b="1" dirty="0">
                <a:solidFill>
                  <a:srgbClr val="FF0000"/>
                </a:solidFill>
                <a:latin typeface="幼圆" pitchFamily="49" charset="-122"/>
                <a:ea typeface="幼圆" pitchFamily="49" charset="-122"/>
              </a:rPr>
              <a:t>的激发源除电荷以外，还有变化的磁场；</a:t>
            </a: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a:t>
            </a:r>
            <a:r>
              <a:rPr kumimoji="1" lang="zh-CN" altLang="en-US" sz="2000" b="1" dirty="0" smtClean="0">
                <a:solidFill>
                  <a:srgbClr val="FF0000"/>
                </a:solidFill>
                <a:latin typeface="幼圆" pitchFamily="49" charset="-122"/>
                <a:ea typeface="幼圆" pitchFamily="49" charset="-122"/>
              </a:rPr>
              <a:t>磁场</a:t>
            </a:r>
            <a:r>
              <a:rPr kumimoji="1" lang="zh-CN" altLang="en-US" sz="2000" b="1" dirty="0">
                <a:solidFill>
                  <a:srgbClr val="FF0000"/>
                </a:solidFill>
                <a:latin typeface="幼圆" pitchFamily="49" charset="-122"/>
                <a:ea typeface="幼圆" pitchFamily="49" charset="-122"/>
              </a:rPr>
              <a:t>的激发源除传导电流以外，还有变化的</a:t>
            </a:r>
            <a:r>
              <a:rPr kumimoji="1" lang="zh-CN" altLang="en-US" sz="2000" b="1" dirty="0" smtClean="0">
                <a:solidFill>
                  <a:srgbClr val="FF0000"/>
                </a:solidFill>
                <a:latin typeface="幼圆" pitchFamily="49" charset="-122"/>
                <a:ea typeface="幼圆" pitchFamily="49" charset="-122"/>
              </a:rPr>
              <a:t>电场；</a:t>
            </a:r>
            <a:endParaRPr kumimoji="1" lang="zh-CN" altLang="en-US" sz="2000" b="1" dirty="0">
              <a:solidFill>
                <a:srgbClr val="FF0000"/>
              </a:solidFill>
              <a:latin typeface="幼圆" pitchFamily="49" charset="-122"/>
              <a:ea typeface="幼圆" pitchFamily="49" charset="-122"/>
            </a:endParaRP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电场和磁场可互为激发</a:t>
            </a:r>
            <a:r>
              <a:rPr kumimoji="1" lang="zh-CN" altLang="en-US" sz="2000" b="1" dirty="0" smtClean="0">
                <a:solidFill>
                  <a:srgbClr val="FF0000"/>
                </a:solidFill>
                <a:latin typeface="幼圆" pitchFamily="49" charset="-122"/>
                <a:ea typeface="幼圆" pitchFamily="49" charset="-122"/>
              </a:rPr>
              <a:t>源，时变电磁场的电场和磁场不再相互独立，</a:t>
            </a:r>
            <a:endParaRPr kumimoji="1" lang="en-US" altLang="zh-CN" sz="2000" b="1" dirty="0" smtClean="0">
              <a:solidFill>
                <a:srgbClr val="FF0000"/>
              </a:solidFill>
              <a:latin typeface="幼圆" pitchFamily="49" charset="-122"/>
              <a:ea typeface="幼圆" pitchFamily="49" charset="-122"/>
            </a:endParaRPr>
          </a:p>
          <a:p>
            <a:pPr algn="just">
              <a:lnSpc>
                <a:spcPct val="110000"/>
              </a:lnSpc>
              <a:spcBef>
                <a:spcPct val="50000"/>
              </a:spcBef>
            </a:pPr>
            <a:r>
              <a:rPr kumimoji="1" lang="en-US" altLang="zh-CN" sz="2000" b="1" dirty="0" smtClean="0">
                <a:solidFill>
                  <a:srgbClr val="FF0000"/>
                </a:solidFill>
                <a:latin typeface="幼圆" pitchFamily="49" charset="-122"/>
                <a:ea typeface="幼圆" pitchFamily="49" charset="-122"/>
              </a:rPr>
              <a:t>  </a:t>
            </a:r>
            <a:r>
              <a:rPr kumimoji="1" lang="zh-CN" altLang="en-US" sz="2000" b="1" dirty="0" smtClean="0">
                <a:solidFill>
                  <a:srgbClr val="FF0000"/>
                </a:solidFill>
                <a:latin typeface="幼圆" pitchFamily="49" charset="-122"/>
                <a:ea typeface="幼圆" pitchFamily="49" charset="-122"/>
              </a:rPr>
              <a:t>而是相互关联，构成一个整体</a:t>
            </a:r>
            <a:r>
              <a:rPr kumimoji="1" lang="en-US" altLang="zh-CN" sz="2000" b="1" dirty="0" smtClean="0">
                <a:solidFill>
                  <a:srgbClr val="FF0000"/>
                </a:solidFill>
                <a:latin typeface="幼圆" pitchFamily="49" charset="-122"/>
                <a:ea typeface="幼圆" pitchFamily="49" charset="-122"/>
              </a:rPr>
              <a:t>—</a:t>
            </a:r>
            <a:r>
              <a:rPr kumimoji="1" lang="zh-CN" altLang="en-US" sz="2000" b="1" dirty="0" smtClean="0">
                <a:solidFill>
                  <a:schemeClr val="bg1">
                    <a:lumMod val="50000"/>
                  </a:schemeClr>
                </a:solidFill>
                <a:latin typeface="幼圆" pitchFamily="49" charset="-122"/>
                <a:ea typeface="幼圆" pitchFamily="49" charset="-122"/>
              </a:rPr>
              <a:t>电磁场。</a:t>
            </a:r>
            <a:endParaRPr kumimoji="1" lang="zh-CN" altLang="en-US" sz="2000" b="1" dirty="0">
              <a:solidFill>
                <a:schemeClr val="bg1">
                  <a:lumMod val="50000"/>
                </a:schemeClr>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fade">
                                      <p:cBhvr>
                                        <p:cTn id="7" dur="500"/>
                                        <p:tgtEl>
                                          <p:spTgt spid="4700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0019"/>
                                        </p:tgtEl>
                                        <p:attrNameLst>
                                          <p:attrName>style.visibility</p:attrName>
                                        </p:attrNameLst>
                                      </p:cBhvr>
                                      <p:to>
                                        <p:strVal val="visible"/>
                                      </p:to>
                                    </p:set>
                                    <p:animEffect transition="in" filter="fade">
                                      <p:cBhvr>
                                        <p:cTn id="11" dur="500"/>
                                        <p:tgtEl>
                                          <p:spTgt spid="4700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70021"/>
                                        </p:tgtEl>
                                        <p:attrNameLst>
                                          <p:attrName>style.visibility</p:attrName>
                                        </p:attrNameLst>
                                      </p:cBhvr>
                                      <p:to>
                                        <p:strVal val="visible"/>
                                      </p:to>
                                    </p:set>
                                    <p:animEffect transition="in" filter="fade">
                                      <p:cBhvr>
                                        <p:cTn id="14" dur="500"/>
                                        <p:tgtEl>
                                          <p:spTgt spid="4700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0022"/>
                                        </p:tgtEl>
                                        <p:attrNameLst>
                                          <p:attrName>style.visibility</p:attrName>
                                        </p:attrNameLst>
                                      </p:cBhvr>
                                      <p:to>
                                        <p:strVal val="visible"/>
                                      </p:to>
                                    </p:set>
                                    <p:animEffect transition="in" filter="fade">
                                      <p:cBhvr>
                                        <p:cTn id="19" dur="500"/>
                                        <p:tgtEl>
                                          <p:spTgt spid="4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p:bldP spid="470021" grpId="0" animBg="1"/>
      <p:bldP spid="4700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570548" y="2290128"/>
            <a:ext cx="5108892" cy="850900"/>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b="1" dirty="0">
                <a:solidFill>
                  <a:srgbClr val="002060"/>
                </a:solidFill>
                <a:latin typeface="幼圆" pitchFamily="49" charset="-122"/>
                <a:ea typeface="幼圆" pitchFamily="49" charset="-122"/>
              </a:rPr>
              <a:t>电</a:t>
            </a:r>
            <a:r>
              <a:rPr kumimoji="1" lang="zh-CN" altLang="en-GB" sz="2000" b="1" dirty="0">
                <a:solidFill>
                  <a:srgbClr val="002060"/>
                </a:solidFill>
                <a:latin typeface="幼圆" pitchFamily="49" charset="-122"/>
                <a:ea typeface="幼圆" pitchFamily="49" charset="-122"/>
              </a:rPr>
              <a:t>介质被极化后，每个分子可以看作是一个电偶极子，其</a:t>
            </a:r>
            <a:r>
              <a:rPr kumimoji="1" lang="zh-CN" altLang="en-US" sz="2000" b="1" dirty="0">
                <a:solidFill>
                  <a:srgbClr val="002060"/>
                </a:solidFill>
                <a:latin typeface="幼圆" pitchFamily="49" charset="-122"/>
                <a:ea typeface="幼圆" pitchFamily="49" charset="-122"/>
              </a:rPr>
              <a:t>电偶极矩为 </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a:t>
            </a:r>
          </a:p>
        </p:txBody>
      </p:sp>
      <p:sp>
        <p:nvSpPr>
          <p:cNvPr id="406531" name="Rectangle 3"/>
          <p:cNvSpPr>
            <a:spLocks noChangeArrowheads="1"/>
          </p:cNvSpPr>
          <p:nvPr/>
        </p:nvSpPr>
        <p:spPr bwMode="auto">
          <a:xfrm>
            <a:off x="334645" y="488315"/>
            <a:ext cx="5402263" cy="523220"/>
          </a:xfrm>
          <a:prstGeom prst="rect">
            <a:avLst/>
          </a:prstGeom>
          <a:noFill/>
          <a:ln w="9525">
            <a:noFill/>
            <a:miter lim="800000"/>
            <a:headEnd/>
            <a:tailEnd/>
          </a:ln>
        </p:spPr>
        <p:txBody>
          <a:bodyPr>
            <a:spAutoFit/>
          </a:bodyPr>
          <a:lstStyle/>
          <a:p>
            <a:pPr>
              <a:buFontTx/>
              <a:buBlip>
                <a:blip r:embed="rId3"/>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极化电荷（束缚电荷）</a:t>
            </a:r>
          </a:p>
        </p:txBody>
      </p:sp>
      <p:sp>
        <p:nvSpPr>
          <p:cNvPr id="406532" name="Text Box 4"/>
          <p:cNvSpPr txBox="1">
            <a:spLocks noChangeArrowheads="1"/>
          </p:cNvSpPr>
          <p:nvPr/>
        </p:nvSpPr>
        <p:spPr bwMode="auto">
          <a:xfrm>
            <a:off x="524193" y="1114743"/>
            <a:ext cx="8447087" cy="923330"/>
          </a:xfrm>
          <a:prstGeom prst="rect">
            <a:avLst/>
          </a:prstGeom>
          <a:noFill/>
          <a:ln w="9525">
            <a:noFill/>
            <a:miter lim="800000"/>
            <a:headEnd/>
            <a:tailEnd/>
          </a:ln>
        </p:spPr>
        <p:txBody>
          <a:bodyPr>
            <a:spAutoFit/>
          </a:bodyPr>
          <a:lstStyle/>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电介质被极化后，在其体内和分界面上会出现</a:t>
            </a:r>
            <a:r>
              <a:rPr kumimoji="1" lang="zh-CN" altLang="en-GB" sz="2000" b="1" dirty="0">
                <a:solidFill>
                  <a:srgbClr val="FF3399"/>
                </a:solidFill>
                <a:latin typeface="幼圆" pitchFamily="49" charset="-122"/>
                <a:ea typeface="幼圆" pitchFamily="49" charset="-122"/>
              </a:rPr>
              <a:t>极化电荷</a:t>
            </a:r>
            <a:r>
              <a:rPr kumimoji="1" lang="zh-CN" altLang="en-GB" sz="2000" b="1" dirty="0">
                <a:solidFill>
                  <a:srgbClr val="002060"/>
                </a:solidFill>
                <a:latin typeface="幼圆" pitchFamily="49" charset="-122"/>
                <a:ea typeface="幼圆" pitchFamily="49" charset="-122"/>
              </a:rPr>
              <a:t>。</a:t>
            </a:r>
          </a:p>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相对于自由电子而言，极化电荷不能自由运动，故也称</a:t>
            </a:r>
            <a:r>
              <a:rPr kumimoji="1" lang="zh-CN" altLang="en-GB" sz="2000" b="1" dirty="0">
                <a:solidFill>
                  <a:srgbClr val="FF3399"/>
                </a:solidFill>
                <a:latin typeface="幼圆" pitchFamily="49" charset="-122"/>
                <a:ea typeface="幼圆" pitchFamily="49" charset="-122"/>
              </a:rPr>
              <a:t>束缚电荷</a:t>
            </a:r>
            <a:r>
              <a:rPr kumimoji="1" lang="zh-CN" altLang="en-GB" sz="2000" b="1" dirty="0">
                <a:solidFill>
                  <a:srgbClr val="002060"/>
                </a:solidFill>
                <a:latin typeface="幼圆" pitchFamily="49" charset="-122"/>
                <a:ea typeface="幼圆" pitchFamily="49" charset="-122"/>
              </a:rPr>
              <a:t>。</a:t>
            </a:r>
            <a:endParaRPr kumimoji="1" lang="zh-CN" altLang="en-US" sz="2000" b="1" dirty="0">
              <a:solidFill>
                <a:srgbClr val="002060"/>
              </a:solidFill>
              <a:latin typeface="幼圆" pitchFamily="49" charset="-122"/>
              <a:ea typeface="幼圆" pitchFamily="49" charset="-122"/>
            </a:endParaRPr>
          </a:p>
        </p:txBody>
      </p:sp>
      <p:sp>
        <p:nvSpPr>
          <p:cNvPr id="406533" name="Rectangle 5"/>
          <p:cNvSpPr>
            <a:spLocks noChangeArrowheads="1"/>
          </p:cNvSpPr>
          <p:nvPr/>
        </p:nvSpPr>
        <p:spPr bwMode="auto">
          <a:xfrm>
            <a:off x="605790" y="3809365"/>
            <a:ext cx="5153565" cy="1200329"/>
          </a:xfrm>
          <a:prstGeom prst="rect">
            <a:avLst/>
          </a:prstGeom>
          <a:noFill/>
          <a:ln w="9525">
            <a:noFill/>
            <a:miter lim="800000"/>
            <a:headEnd/>
            <a:tailEnd/>
          </a:ln>
        </p:spPr>
        <p:txBody>
          <a:bodyPr wrap="square">
            <a:spAutoFit/>
          </a:bodyPr>
          <a:lstStyle/>
          <a:p>
            <a:pPr>
              <a:lnSpc>
                <a:spcPct val="120000"/>
              </a:lnSpc>
            </a:pPr>
            <a:r>
              <a:rPr kumimoji="1" lang="zh-CN" altLang="en-US" sz="2000" b="1" dirty="0" smtClean="0">
                <a:solidFill>
                  <a:srgbClr val="002060"/>
                </a:solidFill>
                <a:latin typeface="Arial" pitchFamily="34" charset="0"/>
                <a:ea typeface="幼圆" pitchFamily="49" charset="-122"/>
              </a:rPr>
              <a:t>取</a:t>
            </a:r>
            <a:r>
              <a:rPr kumimoji="1" lang="zh-CN" altLang="en-US" sz="2000" b="1" dirty="0">
                <a:solidFill>
                  <a:srgbClr val="002060"/>
                </a:solidFill>
                <a:latin typeface="Arial" pitchFamily="34" charset="0"/>
                <a:ea typeface="幼圆" pitchFamily="49" charset="-122"/>
              </a:rPr>
              <a:t>如图所示</a:t>
            </a:r>
            <a:r>
              <a:rPr kumimoji="1" lang="zh-CN" altLang="en-US" sz="2000" b="1" dirty="0" smtClean="0">
                <a:solidFill>
                  <a:srgbClr val="002060"/>
                </a:solidFill>
                <a:latin typeface="Arial" pitchFamily="34" charset="0"/>
                <a:ea typeface="幼圆" pitchFamily="49" charset="-122"/>
              </a:rPr>
              <a:t>体积元（以       为底， 为斜高），</a:t>
            </a:r>
            <a:r>
              <a:rPr kumimoji="1" lang="zh-CN" altLang="en-US" sz="2000" b="1" dirty="0">
                <a:solidFill>
                  <a:srgbClr val="002060"/>
                </a:solidFill>
                <a:latin typeface="Arial" pitchFamily="34" charset="0"/>
                <a:ea typeface="幼圆" pitchFamily="49" charset="-122"/>
              </a:rPr>
              <a:t>只有电偶极子中心处于体积内的正电荷会穿过面元</a:t>
            </a:r>
            <a:r>
              <a:rPr kumimoji="1" lang="zh-CN" altLang="en-US" sz="2000" b="1" i="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，位于闭合面</a:t>
            </a:r>
            <a:r>
              <a:rPr kumimoji="1" lang="zh-CN" altLang="en-US" sz="2000" b="1" dirty="0" smtClean="0">
                <a:solidFill>
                  <a:srgbClr val="002060"/>
                </a:solidFill>
                <a:latin typeface="Arial" pitchFamily="34" charset="0"/>
                <a:ea typeface="幼圆" pitchFamily="49" charset="-122"/>
              </a:rPr>
              <a:t>外的正电荷为</a:t>
            </a:r>
            <a:endParaRPr kumimoji="1" lang="zh-CN" altLang="en-US" sz="2000" b="1" dirty="0">
              <a:solidFill>
                <a:srgbClr val="002060"/>
              </a:solidFill>
              <a:latin typeface="Arial" pitchFamily="34" charset="0"/>
              <a:ea typeface="幼圆" pitchFamily="49" charset="-122"/>
            </a:endParaRPr>
          </a:p>
        </p:txBody>
      </p:sp>
      <p:graphicFrame>
        <p:nvGraphicFramePr>
          <p:cNvPr id="406534" name="Object 6"/>
          <p:cNvGraphicFramePr>
            <a:graphicFrameLocks noChangeAspect="1"/>
          </p:cNvGraphicFramePr>
          <p:nvPr/>
        </p:nvGraphicFramePr>
        <p:xfrm>
          <a:off x="3570207" y="2678059"/>
          <a:ext cx="962025" cy="468312"/>
        </p:xfrm>
        <a:graphic>
          <a:graphicData uri="http://schemas.openxmlformats.org/presentationml/2006/ole">
            <p:oleObj spid="_x0000_s53250" name="Equation" r:id="rId4" imgW="469800" imgH="228600" progId="Equation.DSMT4">
              <p:embed/>
            </p:oleObj>
          </a:graphicData>
        </a:graphic>
      </p:graphicFrame>
      <p:graphicFrame>
        <p:nvGraphicFramePr>
          <p:cNvPr id="406535" name="Object 7"/>
          <p:cNvGraphicFramePr>
            <a:graphicFrameLocks noChangeAspect="1"/>
          </p:cNvGraphicFramePr>
          <p:nvPr/>
        </p:nvGraphicFramePr>
        <p:xfrm>
          <a:off x="1476850" y="4574095"/>
          <a:ext cx="441325" cy="417513"/>
        </p:xfrm>
        <a:graphic>
          <a:graphicData uri="http://schemas.openxmlformats.org/presentationml/2006/ole">
            <p:oleObj spid="_x0000_s53251" name="Equation" r:id="rId5" imgW="215640" imgH="203040" progId="Equation.DSMT4">
              <p:embed/>
            </p:oleObj>
          </a:graphicData>
        </a:graphic>
      </p:graphicFrame>
      <p:pic>
        <p:nvPicPr>
          <p:cNvPr id="53257" name="Picture 8"/>
          <p:cNvPicPr>
            <a:picLocks noChangeAspect="1" noChangeArrowheads="1"/>
          </p:cNvPicPr>
          <p:nvPr/>
        </p:nvPicPr>
        <p:blipFill>
          <a:blip r:embed="rId6"/>
          <a:srcRect/>
          <a:stretch>
            <a:fillRect/>
          </a:stretch>
        </p:blipFill>
        <p:spPr bwMode="auto">
          <a:xfrm>
            <a:off x="5722938" y="2312988"/>
            <a:ext cx="2952750" cy="3533775"/>
          </a:xfrm>
          <a:prstGeom prst="rect">
            <a:avLst/>
          </a:prstGeom>
          <a:noFill/>
          <a:ln w="9525">
            <a:noFill/>
            <a:miter lim="800000"/>
            <a:headEnd/>
            <a:tailEnd/>
          </a:ln>
        </p:spPr>
      </p:pic>
      <p:graphicFrame>
        <p:nvGraphicFramePr>
          <p:cNvPr id="53252" name="Object 9"/>
          <p:cNvGraphicFramePr>
            <a:graphicFrameLocks noChangeAspect="1"/>
          </p:cNvGraphicFramePr>
          <p:nvPr/>
        </p:nvGraphicFramePr>
        <p:xfrm>
          <a:off x="660093" y="5242825"/>
          <a:ext cx="4889500" cy="536575"/>
        </p:xfrm>
        <a:graphic>
          <a:graphicData uri="http://schemas.openxmlformats.org/presentationml/2006/ole">
            <p:oleObj spid="_x0000_s53252" name="Equation" r:id="rId7" imgW="2197080" imgH="241200" progId="Equation.DSMT4">
              <p:embed/>
            </p:oleObj>
          </a:graphicData>
        </a:graphic>
      </p:graphicFrame>
      <p:cxnSp>
        <p:nvCxnSpPr>
          <p:cNvPr id="53258" name="直接箭头连接符 10"/>
          <p:cNvCxnSpPr>
            <a:cxnSpLocks noChangeShapeType="1"/>
          </p:cNvCxnSpPr>
          <p:nvPr/>
        </p:nvCxnSpPr>
        <p:spPr bwMode="auto">
          <a:xfrm rot="5400000">
            <a:off x="7608094" y="2426494"/>
            <a:ext cx="774700" cy="563562"/>
          </a:xfrm>
          <a:prstGeom prst="straightConnector1">
            <a:avLst/>
          </a:prstGeom>
          <a:noFill/>
          <a:ln w="9525" algn="ctr">
            <a:solidFill>
              <a:srgbClr val="FF0000"/>
            </a:solidFill>
            <a:round/>
            <a:headEnd/>
            <a:tailEnd type="arrow" w="med" len="med"/>
          </a:ln>
        </p:spPr>
      </p:cxnSp>
      <p:sp>
        <p:nvSpPr>
          <p:cNvPr id="53259" name="矩形 12"/>
          <p:cNvSpPr>
            <a:spLocks noChangeArrowheads="1"/>
          </p:cNvSpPr>
          <p:nvPr/>
        </p:nvSpPr>
        <p:spPr bwMode="auto">
          <a:xfrm>
            <a:off x="7643813" y="2035175"/>
            <a:ext cx="1353256" cy="400110"/>
          </a:xfrm>
          <a:prstGeom prst="rect">
            <a:avLst/>
          </a:prstGeom>
          <a:noFill/>
          <a:ln w="9525">
            <a:noFill/>
            <a:miter lim="800000"/>
            <a:headEnd/>
            <a:tailEnd/>
          </a:ln>
        </p:spPr>
        <p:txBody>
          <a:bodyPr wrap="none">
            <a:spAutoFit/>
          </a:bodyPr>
          <a:lstStyle/>
          <a:p>
            <a:r>
              <a:rPr lang="zh-CN" altLang="en-US" sz="2000">
                <a:solidFill>
                  <a:srgbClr val="FF0000"/>
                </a:solidFill>
              </a:rPr>
              <a:t>闭合曲面</a:t>
            </a:r>
            <a:r>
              <a:rPr lang="en-US" altLang="zh-CN" sz="2000">
                <a:solidFill>
                  <a:srgbClr val="FF0000"/>
                </a:solidFill>
              </a:rPr>
              <a:t>S</a:t>
            </a:r>
            <a:endParaRPr lang="zh-CN" altLang="en-US" sz="2000">
              <a:solidFill>
                <a:srgbClr val="FF0000"/>
              </a:solidFill>
            </a:endParaRPr>
          </a:p>
        </p:txBody>
      </p:sp>
      <p:sp>
        <p:nvSpPr>
          <p:cNvPr id="12" name="矩形 11"/>
          <p:cNvSpPr/>
          <p:nvPr/>
        </p:nvSpPr>
        <p:spPr>
          <a:xfrm>
            <a:off x="608964" y="3314174"/>
            <a:ext cx="3810635" cy="461665"/>
          </a:xfrm>
          <a:prstGeom prst="rect">
            <a:avLst/>
          </a:prstGeom>
        </p:spPr>
        <p:txBody>
          <a:bodyPr wrap="square">
            <a:spAutoFit/>
          </a:bodyPr>
          <a:lstStyle/>
          <a:p>
            <a:pPr lvl="0">
              <a:lnSpc>
                <a:spcPct val="120000"/>
              </a:lnSpc>
            </a:pPr>
            <a:r>
              <a:rPr kumimoji="1" lang="zh-CN" altLang="en-US" sz="2000" b="1" dirty="0" smtClean="0">
                <a:solidFill>
                  <a:srgbClr val="0000CC"/>
                </a:solidFill>
                <a:latin typeface="Arial" pitchFamily="34" charset="0"/>
                <a:ea typeface="幼圆" pitchFamily="49" charset="-122"/>
              </a:rPr>
              <a:t>极化强度矢量的散度：</a:t>
            </a:r>
            <a:endParaRPr kumimoji="1" lang="zh-CN" altLang="en-US" sz="2000" b="1" dirty="0">
              <a:solidFill>
                <a:srgbClr val="0000CC"/>
              </a:solidFill>
              <a:latin typeface="Arial" pitchFamily="34" charset="0"/>
              <a:ea typeface="幼圆" pitchFamily="49" charset="-122"/>
            </a:endParaRPr>
          </a:p>
        </p:txBody>
      </p:sp>
      <p:graphicFrame>
        <p:nvGraphicFramePr>
          <p:cNvPr id="2" name="Object 7"/>
          <p:cNvGraphicFramePr>
            <a:graphicFrameLocks noChangeAspect="1"/>
          </p:cNvGraphicFramePr>
          <p:nvPr/>
        </p:nvGraphicFramePr>
        <p:xfrm>
          <a:off x="3290035" y="3806849"/>
          <a:ext cx="441325" cy="417512"/>
        </p:xfrm>
        <a:graphic>
          <a:graphicData uri="http://schemas.openxmlformats.org/presentationml/2006/ole">
            <p:oleObj spid="_x0000_s53253" name="Equation" r:id="rId8" imgW="215640" imgH="203040" progId="Equation.DSMT4">
              <p:embed/>
            </p:oleObj>
          </a:graphicData>
        </a:graphic>
      </p:graphicFrame>
      <p:graphicFrame>
        <p:nvGraphicFramePr>
          <p:cNvPr id="3" name="Object 7"/>
          <p:cNvGraphicFramePr>
            <a:graphicFrameLocks noChangeAspect="1"/>
          </p:cNvGraphicFramePr>
          <p:nvPr/>
        </p:nvGraphicFramePr>
        <p:xfrm>
          <a:off x="4327667" y="3796140"/>
          <a:ext cx="284162" cy="444500"/>
        </p:xfrm>
        <a:graphic>
          <a:graphicData uri="http://schemas.openxmlformats.org/presentationml/2006/ole">
            <p:oleObj spid="_x0000_s53254" name="Equation" r:id="rId9" imgW="139680" imgH="215640" progId="Equation.DSMT4">
              <p:embed/>
            </p:oleObj>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3" name="Text Box 13"/>
          <p:cNvSpPr txBox="1">
            <a:spLocks noChangeArrowheads="1"/>
          </p:cNvSpPr>
          <p:nvPr/>
        </p:nvSpPr>
        <p:spPr bwMode="auto">
          <a:xfrm>
            <a:off x="250825" y="479425"/>
            <a:ext cx="8534400" cy="430887"/>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无源空间中的两个旋度方程为</a:t>
            </a:r>
          </a:p>
        </p:txBody>
      </p:sp>
      <p:graphicFrame>
        <p:nvGraphicFramePr>
          <p:cNvPr id="471054" name="Object 2"/>
          <p:cNvGraphicFramePr>
            <a:graphicFrameLocks noChangeAspect="1"/>
          </p:cNvGraphicFramePr>
          <p:nvPr/>
        </p:nvGraphicFramePr>
        <p:xfrm>
          <a:off x="2273788" y="1033585"/>
          <a:ext cx="2009775" cy="857250"/>
        </p:xfrm>
        <a:graphic>
          <a:graphicData uri="http://schemas.openxmlformats.org/presentationml/2006/ole">
            <p:oleObj spid="_x0000_s83970" name="Equation" r:id="rId4" imgW="838080" imgH="419040" progId="Equation.DSMT4">
              <p:embed/>
            </p:oleObj>
          </a:graphicData>
        </a:graphic>
      </p:graphicFrame>
      <p:graphicFrame>
        <p:nvGraphicFramePr>
          <p:cNvPr id="471055" name="Object 3"/>
          <p:cNvGraphicFramePr>
            <a:graphicFrameLocks noChangeAspect="1"/>
          </p:cNvGraphicFramePr>
          <p:nvPr/>
        </p:nvGraphicFramePr>
        <p:xfrm>
          <a:off x="4402627" y="1045187"/>
          <a:ext cx="2081212" cy="914400"/>
        </p:xfrm>
        <a:graphic>
          <a:graphicData uri="http://schemas.openxmlformats.org/presentationml/2006/ole">
            <p:oleObj spid="_x0000_s83971" name="Equation" r:id="rId5" imgW="850680" imgH="419040" progId="Equation.DSMT4">
              <p:embed/>
            </p:oleObj>
          </a:graphicData>
        </a:graphic>
      </p:graphicFrame>
      <p:sp>
        <p:nvSpPr>
          <p:cNvPr id="471057" name="Text Box 17"/>
          <p:cNvSpPr txBox="1">
            <a:spLocks noChangeArrowheads="1"/>
          </p:cNvSpPr>
          <p:nvPr/>
        </p:nvSpPr>
        <p:spPr bwMode="auto">
          <a:xfrm>
            <a:off x="711200" y="3646843"/>
            <a:ext cx="8432800" cy="141577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时变电磁场中，电场和磁场相互关联，构成一个整体。</a:t>
            </a:r>
          </a:p>
          <a:p>
            <a:pPr algn="just">
              <a:lnSpc>
                <a:spcPct val="110000"/>
              </a:lnSpc>
              <a:spcBef>
                <a:spcPct val="50000"/>
              </a:spcBef>
              <a:buFontTx/>
              <a:buBlip>
                <a:blip r:embed="rId3"/>
              </a:buBlip>
            </a:pPr>
            <a:r>
              <a:rPr kumimoji="1" lang="zh-CN" altLang="en-US" sz="2000" b="1" dirty="0">
                <a:solidFill>
                  <a:srgbClr val="002060"/>
                </a:solidFill>
                <a:latin typeface="幼圆" pitchFamily="49" charset="-122"/>
                <a:ea typeface="幼圆" pitchFamily="49" charset="-122"/>
              </a:rPr>
              <a:t> </a:t>
            </a:r>
            <a:r>
              <a:rPr kumimoji="1" lang="zh-CN" altLang="en-US" sz="2000" b="1" dirty="0">
                <a:solidFill>
                  <a:srgbClr val="002060"/>
                </a:solidFill>
                <a:ea typeface="幼圆" pitchFamily="49" charset="-122"/>
              </a:rPr>
              <a:t>静场只是时变场的一种特殊情况。</a:t>
            </a:r>
            <a:endParaRPr kumimoji="1" lang="zh-CN" altLang="en-US" sz="2000" b="1" dirty="0">
              <a:solidFill>
                <a:srgbClr val="002060"/>
              </a:solidFill>
              <a:latin typeface="幼圆" pitchFamily="49" charset="-122"/>
              <a:ea typeface="幼圆" pitchFamily="49" charset="-122"/>
            </a:endParaRPr>
          </a:p>
          <a:p>
            <a:pPr algn="just">
              <a:lnSpc>
                <a:spcPct val="110000"/>
              </a:lnSpc>
              <a:spcBef>
                <a:spcPct val="50000"/>
              </a:spcBef>
              <a:buFontTx/>
              <a:buBlip>
                <a:blip r:embed="rId3"/>
              </a:buBlip>
            </a:pPr>
            <a:endParaRPr kumimoji="1" lang="en-US" altLang="zh-CN" sz="2000" b="1" dirty="0">
              <a:solidFill>
                <a:srgbClr val="002060"/>
              </a:solidFill>
              <a:latin typeface="Arial" pitchFamily="34" charset="0"/>
              <a:ea typeface="幼圆" pitchFamily="49" charset="-122"/>
            </a:endParaRPr>
          </a:p>
        </p:txBody>
      </p:sp>
      <p:sp>
        <p:nvSpPr>
          <p:cNvPr id="7" name="Text Box 17"/>
          <p:cNvSpPr txBox="1">
            <a:spLocks noChangeArrowheads="1"/>
          </p:cNvSpPr>
          <p:nvPr/>
        </p:nvSpPr>
        <p:spPr bwMode="auto">
          <a:xfrm>
            <a:off x="711199" y="2161511"/>
            <a:ext cx="8269027" cy="1477328"/>
          </a:xfrm>
          <a:prstGeom prst="rect">
            <a:avLst/>
          </a:prstGeom>
          <a:noFill/>
          <a:ln w="9525">
            <a:noFill/>
            <a:miter lim="800000"/>
            <a:headEnd/>
            <a:tailEnd/>
          </a:ln>
        </p:spPr>
        <p:txBody>
          <a:bodyPr wrap="square">
            <a:spAutoFit/>
          </a:bodyPr>
          <a:lstStyle/>
          <a:p>
            <a:pPr algn="just">
              <a:lnSpc>
                <a:spcPct val="150000"/>
              </a:lnSpc>
              <a:spcBef>
                <a:spcPct val="50000"/>
              </a:spcBef>
              <a:buFontTx/>
              <a:buBlip>
                <a:blip r:embed="rId3"/>
              </a:buBlip>
            </a:pPr>
            <a:r>
              <a:rPr kumimoji="1" lang="zh-CN" altLang="en-US" sz="2000" b="1" dirty="0" smtClean="0">
                <a:solidFill>
                  <a:srgbClr val="002060"/>
                </a:solidFill>
                <a:latin typeface="Arial" pitchFamily="34" charset="0"/>
                <a:ea typeface="幼圆" pitchFamily="49" charset="-122"/>
              </a:rPr>
              <a:t> 在离开辐射源（如天线）的无源空间中，电荷密度和电流密度矢量为零，电场和磁场相互激发，从而在空间形成电磁振荡并传播，这就是</a:t>
            </a:r>
            <a:r>
              <a:rPr kumimoji="1" lang="zh-CN" altLang="en-US" sz="2000" b="1" dirty="0" smtClean="0">
                <a:solidFill>
                  <a:srgbClr val="FF0000"/>
                </a:solidFill>
                <a:latin typeface="Arial" pitchFamily="34" charset="0"/>
                <a:ea typeface="幼圆" pitchFamily="49" charset="-122"/>
              </a:rPr>
              <a:t>电磁波</a:t>
            </a:r>
            <a:r>
              <a:rPr kumimoji="1" lang="zh-CN" altLang="en-US" sz="2000" b="1" dirty="0" smtClean="0">
                <a:solidFill>
                  <a:srgbClr val="002060"/>
                </a:solidFill>
                <a:latin typeface="Arial" pitchFamily="34" charset="0"/>
                <a:ea typeface="幼圆" pitchFamily="49" charset="-122"/>
              </a:rPr>
              <a:t>。</a:t>
            </a:r>
            <a:endParaRPr kumimoji="1" lang="en-US" altLang="zh-CN" sz="2000" b="1" dirty="0">
              <a:solidFill>
                <a:srgbClr val="002060"/>
              </a:solidFill>
              <a:latin typeface="Arial" pitchFamily="34" charset="0"/>
              <a:ea typeface="幼圆" pitchFamily="49" charset="-122"/>
            </a:endParaRPr>
          </a:p>
        </p:txBody>
      </p:sp>
      <p:sp>
        <p:nvSpPr>
          <p:cNvPr id="8" name="Rectangle 9"/>
          <p:cNvSpPr>
            <a:spLocks noChangeArrowheads="1"/>
          </p:cNvSpPr>
          <p:nvPr/>
        </p:nvSpPr>
        <p:spPr bwMode="auto">
          <a:xfrm>
            <a:off x="590422" y="4707698"/>
            <a:ext cx="8362509" cy="1692771"/>
          </a:xfrm>
          <a:prstGeom prst="rect">
            <a:avLst/>
          </a:prstGeom>
          <a:noFill/>
          <a:ln w="9525">
            <a:noFill/>
            <a:miter lim="800000"/>
            <a:headEnd/>
            <a:tailEnd/>
          </a:ln>
        </p:spPr>
        <p:txBody>
          <a:bodyPr wrap="square">
            <a:spAutoFit/>
          </a:bodyPr>
          <a:lstStyle/>
          <a:p>
            <a:pPr>
              <a:lnSpc>
                <a:spcPct val="130000"/>
              </a:lnSpc>
              <a:spcBef>
                <a:spcPct val="0"/>
              </a:spcBef>
            </a:pPr>
            <a:r>
              <a:rPr kumimoji="1" lang="zh-CN" altLang="en-US" sz="2000" b="1" dirty="0" smtClean="0">
                <a:solidFill>
                  <a:srgbClr val="FF0000"/>
                </a:solidFill>
                <a:latin typeface="Arial" pitchFamily="34" charset="0"/>
                <a:ea typeface="幼圆" pitchFamily="49" charset="-122"/>
              </a:rPr>
              <a:t>注意</a:t>
            </a:r>
            <a:r>
              <a:rPr kumimoji="1" lang="zh-CN" altLang="en-US" sz="2000" b="1" dirty="0" smtClean="0">
                <a:solidFill>
                  <a:srgbClr val="002060"/>
                </a:solidFill>
                <a:latin typeface="Arial" pitchFamily="34" charset="0"/>
                <a:ea typeface="幼圆" pitchFamily="49" charset="-122"/>
              </a:rPr>
              <a:t>：两</a:t>
            </a:r>
            <a:r>
              <a:rPr kumimoji="1" lang="zh-CN" altLang="en-US" sz="2000" b="1" dirty="0">
                <a:solidFill>
                  <a:srgbClr val="002060"/>
                </a:solidFill>
                <a:latin typeface="Arial" pitchFamily="34" charset="0"/>
                <a:ea typeface="幼圆" pitchFamily="49" charset="-122"/>
              </a:rPr>
              <a:t>个方程的右边相差一个负号，而正是这个负号使得电场和磁场构成一个相互激励又相互制约的关系</a:t>
            </a:r>
            <a:r>
              <a:rPr kumimoji="1" lang="zh-CN" altLang="en-US" sz="2000" b="1" dirty="0" smtClean="0">
                <a:solidFill>
                  <a:srgbClr val="002060"/>
                </a:solidFill>
                <a:latin typeface="Arial" pitchFamily="34" charset="0"/>
                <a:ea typeface="幼圆" pitchFamily="49" charset="-122"/>
              </a:rPr>
              <a:t>。</a:t>
            </a:r>
            <a:endParaRPr kumimoji="1" lang="en-US" altLang="zh-CN" sz="2000" b="1" dirty="0" smtClean="0">
              <a:solidFill>
                <a:srgbClr val="002060"/>
              </a:solidFill>
              <a:latin typeface="Arial" pitchFamily="34" charset="0"/>
              <a:ea typeface="幼圆" pitchFamily="49" charset="-122"/>
            </a:endParaRPr>
          </a:p>
          <a:p>
            <a:pPr>
              <a:lnSpc>
                <a:spcPct val="130000"/>
              </a:lnSpc>
              <a:spcBef>
                <a:spcPct val="0"/>
              </a:spcBef>
            </a:pPr>
            <a:r>
              <a:rPr kumimoji="1" lang="zh-CN" altLang="en-US" sz="2000" b="1" dirty="0" smtClean="0">
                <a:solidFill>
                  <a:srgbClr val="002060"/>
                </a:solidFill>
                <a:latin typeface="Arial" pitchFamily="34" charset="0"/>
                <a:ea typeface="幼圆" pitchFamily="49" charset="-122"/>
              </a:rPr>
              <a:t>当</a:t>
            </a:r>
            <a:r>
              <a:rPr kumimoji="1" lang="zh-CN" altLang="en-US" sz="2000" b="1" dirty="0">
                <a:solidFill>
                  <a:srgbClr val="002060"/>
                </a:solidFill>
                <a:latin typeface="Arial" pitchFamily="34" charset="0"/>
                <a:ea typeface="幼圆" pitchFamily="49" charset="-122"/>
              </a:rPr>
              <a:t>磁场</a:t>
            </a:r>
            <a:r>
              <a:rPr kumimoji="1" lang="zh-CN" altLang="en-US" sz="2000" b="1" dirty="0">
                <a:solidFill>
                  <a:srgbClr val="FF0000"/>
                </a:solidFill>
                <a:latin typeface="Arial" pitchFamily="34" charset="0"/>
                <a:ea typeface="幼圆" pitchFamily="49" charset="-122"/>
              </a:rPr>
              <a:t>减小</a:t>
            </a:r>
            <a:r>
              <a:rPr kumimoji="1" lang="zh-CN" altLang="en-US" sz="2000" b="1" dirty="0">
                <a:solidFill>
                  <a:srgbClr val="002060"/>
                </a:solidFill>
                <a:latin typeface="Arial" pitchFamily="34" charset="0"/>
                <a:ea typeface="幼圆" pitchFamily="49" charset="-122"/>
              </a:rPr>
              <a:t>时，电场的漩涡源为正，电场将增大</a:t>
            </a:r>
            <a:r>
              <a:rPr kumimoji="1" lang="zh-CN" altLang="en-US" sz="2000" b="1" dirty="0" smtClean="0">
                <a:solidFill>
                  <a:srgbClr val="002060"/>
                </a:solidFill>
                <a:latin typeface="Arial" pitchFamily="34" charset="0"/>
                <a:ea typeface="幼圆" pitchFamily="49" charset="-122"/>
              </a:rPr>
              <a:t>；</a:t>
            </a:r>
            <a:endParaRPr kumimoji="1" lang="en-US" altLang="zh-CN" sz="2000" b="1" dirty="0" smtClean="0">
              <a:solidFill>
                <a:srgbClr val="002060"/>
              </a:solidFill>
              <a:latin typeface="Arial" pitchFamily="34" charset="0"/>
              <a:ea typeface="幼圆" pitchFamily="49" charset="-122"/>
            </a:endParaRPr>
          </a:p>
          <a:p>
            <a:pPr>
              <a:lnSpc>
                <a:spcPct val="130000"/>
              </a:lnSpc>
              <a:spcBef>
                <a:spcPct val="0"/>
              </a:spcBef>
            </a:pPr>
            <a:r>
              <a:rPr kumimoji="1" lang="zh-CN" altLang="en-US" sz="2000" b="1" dirty="0" smtClean="0">
                <a:solidFill>
                  <a:srgbClr val="002060"/>
                </a:solidFill>
                <a:latin typeface="Arial" pitchFamily="34" charset="0"/>
                <a:ea typeface="幼圆" pitchFamily="49" charset="-122"/>
              </a:rPr>
              <a:t>当</a:t>
            </a:r>
            <a:r>
              <a:rPr kumimoji="1" lang="zh-CN" altLang="en-US" sz="2000" b="1" dirty="0">
                <a:solidFill>
                  <a:srgbClr val="002060"/>
                </a:solidFill>
                <a:latin typeface="Arial" pitchFamily="34" charset="0"/>
                <a:ea typeface="幼圆" pitchFamily="49" charset="-122"/>
              </a:rPr>
              <a:t>电场</a:t>
            </a:r>
            <a:r>
              <a:rPr kumimoji="1" lang="zh-CN" altLang="en-US" sz="2000" b="1" dirty="0">
                <a:solidFill>
                  <a:srgbClr val="FF0000"/>
                </a:solidFill>
                <a:latin typeface="Arial" pitchFamily="34" charset="0"/>
                <a:ea typeface="幼圆" pitchFamily="49" charset="-122"/>
              </a:rPr>
              <a:t>增大</a:t>
            </a:r>
            <a:r>
              <a:rPr kumimoji="1" lang="zh-CN" altLang="en-US" sz="2000" b="1" dirty="0">
                <a:solidFill>
                  <a:srgbClr val="002060"/>
                </a:solidFill>
                <a:latin typeface="Arial" pitchFamily="34" charset="0"/>
                <a:ea typeface="幼圆" pitchFamily="49" charset="-122"/>
              </a:rPr>
              <a:t>时，使磁场</a:t>
            </a:r>
            <a:r>
              <a:rPr kumimoji="1" lang="zh-CN" altLang="en-US" sz="2000" b="1" dirty="0">
                <a:solidFill>
                  <a:srgbClr val="FF0000"/>
                </a:solidFill>
                <a:latin typeface="Arial" pitchFamily="34" charset="0"/>
                <a:ea typeface="幼圆" pitchFamily="49" charset="-122"/>
              </a:rPr>
              <a:t>增大</a:t>
            </a:r>
            <a:r>
              <a:rPr kumimoji="1" lang="zh-CN" altLang="en-US" sz="2000" b="1" dirty="0">
                <a:solidFill>
                  <a:srgbClr val="002060"/>
                </a:solidFill>
                <a:latin typeface="Arial" pitchFamily="34" charset="0"/>
                <a:ea typeface="幼圆" pitchFamily="49" charset="-122"/>
              </a:rPr>
              <a:t>，磁场增大反过来又使电场</a:t>
            </a:r>
            <a:r>
              <a:rPr kumimoji="1" lang="zh-CN" altLang="en-US" sz="2000" b="1" dirty="0">
                <a:solidFill>
                  <a:srgbClr val="FF0000"/>
                </a:solidFill>
                <a:latin typeface="Arial" pitchFamily="34" charset="0"/>
                <a:ea typeface="幼圆" pitchFamily="49" charset="-122"/>
              </a:rPr>
              <a:t>减小</a:t>
            </a:r>
            <a:r>
              <a:rPr kumimoji="1" lang="zh-CN" altLang="en-US" sz="2000" b="1" dirty="0">
                <a:solidFill>
                  <a:srgbClr val="002060"/>
                </a:solidFill>
                <a:latin typeface="Arial" pitchFamily="34" charset="0"/>
                <a:ea typeface="幼圆"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7"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日期占位符 1"/>
          <p:cNvSpPr>
            <a:spLocks noGrp="1"/>
          </p:cNvSpPr>
          <p:nvPr>
            <p:ph type="dt" sz="quarter" idx="10"/>
          </p:nvPr>
        </p:nvSpPr>
        <p:spPr>
          <a:noFill/>
        </p:spPr>
        <p:txBody>
          <a:bodyPr/>
          <a:lstStyle/>
          <a:p>
            <a:fld id="{4F93425E-224C-4B98-AD99-47E93877FF2C}" type="datetime10">
              <a:rPr lang="zh-CN" altLang="en-US" smtClean="0"/>
              <a:pPr/>
              <a:t>21:27</a:t>
            </a:fld>
            <a:endParaRPr lang="en-US" altLang="zh-CN" smtClean="0"/>
          </a:p>
        </p:txBody>
      </p:sp>
      <p:sp>
        <p:nvSpPr>
          <p:cNvPr id="90116" name="灯片编号占位符 3"/>
          <p:cNvSpPr>
            <a:spLocks noGrp="1"/>
          </p:cNvSpPr>
          <p:nvPr>
            <p:ph type="sldNum" sz="quarter" idx="12"/>
          </p:nvPr>
        </p:nvSpPr>
        <p:spPr>
          <a:noFill/>
        </p:spPr>
        <p:txBody>
          <a:bodyPr/>
          <a:lstStyle/>
          <a:p>
            <a:fld id="{0FAF3C17-870F-4C73-AB44-C1E37C715C9F}" type="slidenum">
              <a:rPr lang="en-US" altLang="zh-CN" smtClean="0"/>
              <a:pPr/>
              <a:t>41</a:t>
            </a:fld>
            <a:endParaRPr lang="en-US" altLang="zh-CN" smtClean="0"/>
          </a:p>
        </p:txBody>
      </p:sp>
      <p:sp>
        <p:nvSpPr>
          <p:cNvPr id="90117" name="Rectangle 2"/>
          <p:cNvSpPr>
            <a:spLocks noChangeArrowheads="1"/>
          </p:cNvSpPr>
          <p:nvPr/>
        </p:nvSpPr>
        <p:spPr bwMode="auto">
          <a:xfrm>
            <a:off x="255588" y="490538"/>
            <a:ext cx="7086600" cy="685800"/>
          </a:xfrm>
          <a:prstGeom prst="rect">
            <a:avLst/>
          </a:prstGeom>
          <a:noFill/>
          <a:ln w="57150" cmpd="thinThick">
            <a:noFill/>
            <a:miter lim="800000"/>
            <a:headEnd/>
            <a:tailEnd/>
          </a:ln>
        </p:spPr>
        <p:txBody>
          <a:bodyPr/>
          <a:lstStyle/>
          <a:p>
            <a:r>
              <a:rPr lang="en-US" altLang="zh-CN" b="1" dirty="0">
                <a:solidFill>
                  <a:srgbClr val="FF0000"/>
                </a:solidFill>
              </a:rPr>
              <a:t>2.7  </a:t>
            </a:r>
            <a:r>
              <a:rPr lang="zh-CN" altLang="en-US" b="1" dirty="0">
                <a:solidFill>
                  <a:srgbClr val="FF0000"/>
                </a:solidFill>
              </a:rPr>
              <a:t>电磁场的边界条件</a:t>
            </a:r>
          </a:p>
        </p:txBody>
      </p:sp>
      <p:sp>
        <p:nvSpPr>
          <p:cNvPr id="90118" name="Rectangle 3"/>
          <p:cNvSpPr>
            <a:spLocks noChangeArrowheads="1"/>
          </p:cNvSpPr>
          <p:nvPr/>
        </p:nvSpPr>
        <p:spPr bwMode="auto">
          <a:xfrm>
            <a:off x="490538" y="1125538"/>
            <a:ext cx="5184775" cy="647700"/>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什么是电磁场的边界条件</a:t>
            </a:r>
            <a:r>
              <a:rPr lang="en-US" altLang="zh-CN" sz="2800" b="1" dirty="0">
                <a:solidFill>
                  <a:srgbClr val="0000CC"/>
                </a:solidFill>
                <a:latin typeface="幼圆" pitchFamily="49" charset="-122"/>
              </a:rPr>
              <a:t>?</a:t>
            </a:r>
          </a:p>
        </p:txBody>
      </p:sp>
      <p:sp>
        <p:nvSpPr>
          <p:cNvPr id="90119" name="Rectangle 4"/>
          <p:cNvSpPr>
            <a:spLocks noChangeArrowheads="1"/>
          </p:cNvSpPr>
          <p:nvPr/>
        </p:nvSpPr>
        <p:spPr bwMode="auto">
          <a:xfrm>
            <a:off x="384542" y="2628411"/>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为什么要研究边界条件</a:t>
            </a:r>
            <a:r>
              <a:rPr lang="en-US" altLang="zh-CN" b="1" dirty="0">
                <a:solidFill>
                  <a:srgbClr val="0000CC"/>
                </a:solidFill>
                <a:latin typeface="幼圆" pitchFamily="49" charset="-122"/>
              </a:rPr>
              <a:t>?</a:t>
            </a:r>
          </a:p>
        </p:txBody>
      </p:sp>
      <p:grpSp>
        <p:nvGrpSpPr>
          <p:cNvPr id="90120" name="Group 5"/>
          <p:cNvGrpSpPr>
            <a:grpSpLocks/>
          </p:cNvGrpSpPr>
          <p:nvPr/>
        </p:nvGrpSpPr>
        <p:grpSpPr bwMode="auto">
          <a:xfrm>
            <a:off x="5789613" y="874713"/>
            <a:ext cx="3095625" cy="2374900"/>
            <a:chOff x="3424" y="436"/>
            <a:chExt cx="2132" cy="1496"/>
          </a:xfrm>
        </p:grpSpPr>
        <p:grpSp>
          <p:nvGrpSpPr>
            <p:cNvPr id="90126" name="Group 6"/>
            <p:cNvGrpSpPr>
              <a:grpSpLocks/>
            </p:cNvGrpSpPr>
            <p:nvPr/>
          </p:nvGrpSpPr>
          <p:grpSpPr bwMode="auto">
            <a:xfrm>
              <a:off x="3424" y="436"/>
              <a:ext cx="2132" cy="1496"/>
              <a:chOff x="3470" y="346"/>
              <a:chExt cx="2132" cy="1496"/>
            </a:xfrm>
          </p:grpSpPr>
          <p:sp>
            <p:nvSpPr>
              <p:cNvPr id="90130" name="Rectangle 7"/>
              <p:cNvSpPr>
                <a:spLocks noChangeArrowheads="1"/>
              </p:cNvSpPr>
              <p:nvPr/>
            </p:nvSpPr>
            <p:spPr bwMode="auto">
              <a:xfrm>
                <a:off x="3470" y="346"/>
                <a:ext cx="2132" cy="912"/>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0131" name="Rectangle 8"/>
              <p:cNvSpPr>
                <a:spLocks noChangeArrowheads="1"/>
              </p:cNvSpPr>
              <p:nvPr/>
            </p:nvSpPr>
            <p:spPr bwMode="auto">
              <a:xfrm>
                <a:off x="3470" y="1071"/>
                <a:ext cx="2132" cy="771"/>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0132" name="Line 9"/>
              <p:cNvSpPr>
                <a:spLocks noChangeShapeType="1"/>
              </p:cNvSpPr>
              <p:nvPr/>
            </p:nvSpPr>
            <p:spPr bwMode="auto">
              <a:xfrm flipV="1">
                <a:off x="4558" y="505"/>
                <a:ext cx="17" cy="1292"/>
              </a:xfrm>
              <a:prstGeom prst="line">
                <a:avLst/>
              </a:prstGeom>
              <a:noFill/>
              <a:ln w="38100">
                <a:solidFill>
                  <a:srgbClr val="0000FF"/>
                </a:solidFill>
                <a:prstDash val="dash"/>
                <a:round/>
                <a:headEnd/>
                <a:tailEnd type="triangle" w="med" len="med"/>
              </a:ln>
            </p:spPr>
            <p:txBody>
              <a:bodyPr/>
              <a:lstStyle/>
              <a:p>
                <a:endParaRPr lang="zh-CN" altLang="en-US"/>
              </a:p>
            </p:txBody>
          </p:sp>
          <p:graphicFrame>
            <p:nvGraphicFramePr>
              <p:cNvPr id="90114" name="Object 2"/>
              <p:cNvGraphicFramePr>
                <a:graphicFrameLocks noChangeAspect="1"/>
              </p:cNvGraphicFramePr>
              <p:nvPr/>
            </p:nvGraphicFramePr>
            <p:xfrm>
              <a:off x="4286" y="354"/>
              <a:ext cx="272" cy="322"/>
            </p:xfrm>
            <a:graphic>
              <a:graphicData uri="http://schemas.openxmlformats.org/presentationml/2006/ole">
                <p:oleObj spid="_x0000_s90114" name="Equation" r:id="rId3" imgW="164880" imgH="228600" progId="Equation.DSMT4">
                  <p:embed/>
                </p:oleObj>
              </a:graphicData>
            </a:graphic>
          </p:graphicFrame>
          <p:sp>
            <p:nvSpPr>
              <p:cNvPr id="90133" name="Text Box 11"/>
              <p:cNvSpPr txBox="1">
                <a:spLocks noChangeArrowheads="1"/>
              </p:cNvSpPr>
              <p:nvPr/>
            </p:nvSpPr>
            <p:spPr bwMode="auto">
              <a:xfrm>
                <a:off x="3560" y="709"/>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1</a:t>
                </a:r>
              </a:p>
            </p:txBody>
          </p:sp>
          <p:sp>
            <p:nvSpPr>
              <p:cNvPr id="90134" name="Text Box 12"/>
              <p:cNvSpPr txBox="1">
                <a:spLocks noChangeArrowheads="1"/>
              </p:cNvSpPr>
              <p:nvPr/>
            </p:nvSpPr>
            <p:spPr bwMode="auto">
              <a:xfrm>
                <a:off x="3560" y="1253"/>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2</a:t>
                </a:r>
              </a:p>
            </p:txBody>
          </p:sp>
        </p:grpSp>
        <p:sp>
          <p:nvSpPr>
            <p:cNvPr id="90127" name="Line 13"/>
            <p:cNvSpPr>
              <a:spLocks noChangeShapeType="1"/>
            </p:cNvSpPr>
            <p:nvPr/>
          </p:nvSpPr>
          <p:spPr bwMode="auto">
            <a:xfrm flipV="1">
              <a:off x="4067" y="1162"/>
              <a:ext cx="454" cy="635"/>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8" name="Line 14"/>
            <p:cNvSpPr>
              <a:spLocks noChangeShapeType="1"/>
            </p:cNvSpPr>
            <p:nvPr/>
          </p:nvSpPr>
          <p:spPr bwMode="auto">
            <a:xfrm flipV="1">
              <a:off x="4521" y="799"/>
              <a:ext cx="545" cy="363"/>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9" name="Rectangle 15"/>
            <p:cNvSpPr>
              <a:spLocks noChangeArrowheads="1"/>
            </p:cNvSpPr>
            <p:nvPr/>
          </p:nvSpPr>
          <p:spPr bwMode="auto">
            <a:xfrm>
              <a:off x="3424" y="436"/>
              <a:ext cx="2131" cy="1496"/>
            </a:xfrm>
            <a:prstGeom prst="rect">
              <a:avLst/>
            </a:prstGeom>
            <a:noFill/>
            <a:ln w="9525">
              <a:solidFill>
                <a:srgbClr val="FF0000"/>
              </a:solidFill>
              <a:miter lim="800000"/>
              <a:headEnd/>
              <a:tailEnd/>
            </a:ln>
          </p:spPr>
          <p:txBody>
            <a:bodyPr anchor="ctr">
              <a:spAutoFit/>
            </a:bodyPr>
            <a:lstStyle/>
            <a:p>
              <a:endParaRPr lang="zh-CN" altLang="en-US"/>
            </a:p>
          </p:txBody>
        </p:sp>
      </p:grpSp>
      <p:sp>
        <p:nvSpPr>
          <p:cNvPr id="90121" name="Rectangle 16"/>
          <p:cNvSpPr>
            <a:spLocks noChangeArrowheads="1"/>
          </p:cNvSpPr>
          <p:nvPr/>
        </p:nvSpPr>
        <p:spPr bwMode="auto">
          <a:xfrm>
            <a:off x="420077" y="4818673"/>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如何讨论边界条件</a:t>
            </a:r>
            <a:r>
              <a:rPr lang="en-US" altLang="zh-CN" sz="2800" b="1" dirty="0">
                <a:solidFill>
                  <a:srgbClr val="0000CC"/>
                </a:solidFill>
                <a:latin typeface="幼圆" pitchFamily="49" charset="-122"/>
              </a:rPr>
              <a:t>?</a:t>
            </a:r>
          </a:p>
        </p:txBody>
      </p:sp>
      <p:sp>
        <p:nvSpPr>
          <p:cNvPr id="90122" name="矩形 22"/>
          <p:cNvSpPr>
            <a:spLocks noChangeArrowheads="1"/>
          </p:cNvSpPr>
          <p:nvPr/>
        </p:nvSpPr>
        <p:spPr bwMode="auto">
          <a:xfrm>
            <a:off x="514350" y="1809750"/>
            <a:ext cx="5249863" cy="809902"/>
          </a:xfrm>
          <a:prstGeom prst="rect">
            <a:avLst/>
          </a:prstGeom>
          <a:noFill/>
          <a:ln w="9525">
            <a:noFill/>
            <a:miter lim="800000"/>
            <a:headEnd/>
            <a:tailEnd/>
          </a:ln>
        </p:spPr>
        <p:txBody>
          <a:bodyPr>
            <a:spAutoFit/>
          </a:bodyPr>
          <a:lstStyle/>
          <a:p>
            <a:pPr>
              <a:lnSpc>
                <a:spcPct val="140000"/>
              </a:lnSpc>
              <a:spcBef>
                <a:spcPct val="20000"/>
              </a:spcBef>
            </a:pPr>
            <a:r>
              <a:rPr lang="zh-CN" altLang="en-US" sz="1800" b="1" dirty="0">
                <a:solidFill>
                  <a:srgbClr val="002060"/>
                </a:solidFill>
                <a:latin typeface="幼圆" pitchFamily="49" charset="-122"/>
              </a:rPr>
              <a:t>实际空间一般包含多种不同介质。边界条件反映了不同介质分界面两边的电磁场矢量应满足的关系。</a:t>
            </a:r>
          </a:p>
        </p:txBody>
      </p:sp>
      <p:sp>
        <p:nvSpPr>
          <p:cNvPr id="90123" name="矩形 23"/>
          <p:cNvSpPr>
            <a:spLocks noChangeArrowheads="1"/>
          </p:cNvSpPr>
          <p:nvPr/>
        </p:nvSpPr>
        <p:spPr bwMode="auto">
          <a:xfrm>
            <a:off x="747347" y="3366355"/>
            <a:ext cx="6243638" cy="892552"/>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物理上：</a:t>
            </a:r>
            <a:r>
              <a:rPr lang="zh-CN" altLang="en-US" sz="2000" b="1" dirty="0">
                <a:solidFill>
                  <a:srgbClr val="002060"/>
                </a:solidFill>
                <a:latin typeface="幼圆" pitchFamily="49" charset="-122"/>
              </a:rPr>
              <a:t>分界面两侧介质的特性参数和场发生突变。麦克斯韦方程组的</a:t>
            </a:r>
            <a:r>
              <a:rPr lang="zh-CN" altLang="en-US" sz="2000" b="1" dirty="0">
                <a:solidFill>
                  <a:srgbClr val="FF0000"/>
                </a:solidFill>
                <a:latin typeface="幼圆" pitchFamily="49" charset="-122"/>
              </a:rPr>
              <a:t>微分形式在分界面失去意义</a:t>
            </a:r>
            <a:r>
              <a:rPr lang="zh-CN" altLang="en-US" sz="2000" b="1" dirty="0">
                <a:solidFill>
                  <a:srgbClr val="002060"/>
                </a:solidFill>
                <a:latin typeface="幼圆" pitchFamily="49" charset="-122"/>
              </a:rPr>
              <a:t>。</a:t>
            </a:r>
          </a:p>
        </p:txBody>
      </p:sp>
      <p:sp>
        <p:nvSpPr>
          <p:cNvPr id="90124" name="矩形 24"/>
          <p:cNvSpPr>
            <a:spLocks noChangeArrowheads="1"/>
          </p:cNvSpPr>
          <p:nvPr/>
        </p:nvSpPr>
        <p:spPr bwMode="auto">
          <a:xfrm>
            <a:off x="747346" y="5471746"/>
            <a:ext cx="7494588" cy="954088"/>
          </a:xfrm>
          <a:prstGeom prst="rect">
            <a:avLst/>
          </a:prstGeom>
          <a:noFill/>
          <a:ln w="9525">
            <a:noFill/>
            <a:miter lim="800000"/>
            <a:headEnd/>
            <a:tailEnd/>
          </a:ln>
        </p:spPr>
        <p:txBody>
          <a:bodyPr>
            <a:spAutoFit/>
          </a:bodyPr>
          <a:lstStyle/>
          <a:p>
            <a:pPr>
              <a:lnSpc>
                <a:spcPct val="140000"/>
              </a:lnSpc>
              <a:spcBef>
                <a:spcPct val="20000"/>
              </a:spcBef>
            </a:pPr>
            <a:r>
              <a:rPr lang="zh-CN" altLang="en-US" sz="2000" b="1" dirty="0">
                <a:solidFill>
                  <a:srgbClr val="002060"/>
                </a:solidFill>
                <a:latin typeface="幼圆" pitchFamily="49" charset="-122"/>
              </a:rPr>
              <a:t>麦克斯韦方程组的积分形式在不同介质分界面上仍然适用，由此可导出电磁场矢量在分界面上的边界条件。</a:t>
            </a:r>
          </a:p>
        </p:txBody>
      </p:sp>
      <p:sp>
        <p:nvSpPr>
          <p:cNvPr id="90125" name="矩形 25"/>
          <p:cNvSpPr>
            <a:spLocks noChangeArrowheads="1"/>
          </p:cNvSpPr>
          <p:nvPr/>
        </p:nvSpPr>
        <p:spPr bwMode="auto">
          <a:xfrm>
            <a:off x="735379" y="4207975"/>
            <a:ext cx="7783513" cy="836612"/>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数学上：</a:t>
            </a:r>
            <a:r>
              <a:rPr lang="zh-CN" altLang="en-US" sz="2000" b="1" dirty="0">
                <a:solidFill>
                  <a:srgbClr val="002060"/>
                </a:solidFill>
                <a:latin typeface="幼圆" pitchFamily="49" charset="-122"/>
              </a:rPr>
              <a:t>麦克斯韦方程组是微分方程组，其解是不确定的，边界条件起定解作用。</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圆角矩形 7"/>
          <p:cNvPicPr>
            <a:picLocks noChangeArrowheads="1"/>
          </p:cNvPicPr>
          <p:nvPr/>
        </p:nvPicPr>
        <p:blipFill>
          <a:blip r:embed="rId3"/>
          <a:srcRect/>
          <a:stretch>
            <a:fillRect/>
          </a:stretch>
        </p:blipFill>
        <p:spPr bwMode="auto">
          <a:xfrm>
            <a:off x="6166337" y="4278924"/>
            <a:ext cx="2520463" cy="762633"/>
          </a:xfrm>
          <a:prstGeom prst="rect">
            <a:avLst/>
          </a:prstGeom>
          <a:noFill/>
          <a:ln w="9525">
            <a:noFill/>
            <a:miter lim="800000"/>
            <a:headEnd/>
            <a:tailEnd/>
          </a:ln>
        </p:spPr>
      </p:pic>
      <p:pic>
        <p:nvPicPr>
          <p:cNvPr id="41" name="圆角矩形 7"/>
          <p:cNvPicPr>
            <a:picLocks noChangeArrowheads="1"/>
          </p:cNvPicPr>
          <p:nvPr/>
        </p:nvPicPr>
        <p:blipFill>
          <a:blip r:embed="rId3"/>
          <a:srcRect/>
          <a:stretch>
            <a:fillRect/>
          </a:stretch>
        </p:blipFill>
        <p:spPr bwMode="auto">
          <a:xfrm>
            <a:off x="738553" y="4196862"/>
            <a:ext cx="5392615" cy="855784"/>
          </a:xfrm>
          <a:prstGeom prst="rect">
            <a:avLst/>
          </a:prstGeom>
          <a:noFill/>
          <a:ln w="9525">
            <a:noFill/>
            <a:miter lim="800000"/>
            <a:headEnd/>
            <a:tailEnd/>
          </a:ln>
        </p:spPr>
      </p:pic>
      <p:sp>
        <p:nvSpPr>
          <p:cNvPr id="91157" name="日期占位符 1"/>
          <p:cNvSpPr>
            <a:spLocks noGrp="1"/>
          </p:cNvSpPr>
          <p:nvPr>
            <p:ph type="dt" sz="quarter" idx="10"/>
          </p:nvPr>
        </p:nvSpPr>
        <p:spPr>
          <a:noFill/>
        </p:spPr>
        <p:txBody>
          <a:bodyPr/>
          <a:lstStyle/>
          <a:p>
            <a:fld id="{6D54F807-FBBC-4050-9F0A-7422CE20CB34}" type="datetime10">
              <a:rPr lang="zh-CN" altLang="en-US" smtClean="0"/>
              <a:pPr/>
              <a:t>21:27</a:t>
            </a:fld>
            <a:endParaRPr lang="en-US" altLang="zh-CN" smtClean="0"/>
          </a:p>
        </p:txBody>
      </p:sp>
      <p:sp>
        <p:nvSpPr>
          <p:cNvPr id="91158" name="灯片编号占位符 3"/>
          <p:cNvSpPr>
            <a:spLocks noGrp="1"/>
          </p:cNvSpPr>
          <p:nvPr>
            <p:ph type="sldNum" sz="quarter" idx="12"/>
          </p:nvPr>
        </p:nvSpPr>
        <p:spPr>
          <a:noFill/>
        </p:spPr>
        <p:txBody>
          <a:bodyPr/>
          <a:lstStyle/>
          <a:p>
            <a:fld id="{51AD19EE-C35B-42A6-80CC-7658667BD317}" type="slidenum">
              <a:rPr lang="en-US" altLang="zh-CN" smtClean="0"/>
              <a:pPr/>
              <a:t>42</a:t>
            </a:fld>
            <a:endParaRPr lang="en-US" altLang="zh-CN" smtClean="0"/>
          </a:p>
        </p:txBody>
      </p:sp>
      <p:sp>
        <p:nvSpPr>
          <p:cNvPr id="231428" name="Text Box 4"/>
          <p:cNvSpPr txBox="1">
            <a:spLocks noChangeArrowheads="1"/>
          </p:cNvSpPr>
          <p:nvPr/>
        </p:nvSpPr>
        <p:spPr bwMode="auto">
          <a:xfrm>
            <a:off x="249238" y="493713"/>
            <a:ext cx="7661275"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2.7.1  </a:t>
            </a:r>
            <a:r>
              <a:rPr lang="zh-CN" altLang="en-US" sz="2800" b="1" dirty="0">
                <a:solidFill>
                  <a:srgbClr val="FF0000"/>
                </a:solidFill>
              </a:rPr>
              <a:t>边界条件的一般形式（                     ）      </a:t>
            </a:r>
          </a:p>
        </p:txBody>
      </p:sp>
      <p:graphicFrame>
        <p:nvGraphicFramePr>
          <p:cNvPr id="231429" name="Object 2"/>
          <p:cNvGraphicFramePr>
            <a:graphicFrameLocks noChangeAspect="1"/>
          </p:cNvGraphicFramePr>
          <p:nvPr/>
        </p:nvGraphicFramePr>
        <p:xfrm>
          <a:off x="5483225" y="995363"/>
          <a:ext cx="3660775" cy="2822575"/>
        </p:xfrm>
        <a:graphic>
          <a:graphicData uri="http://schemas.openxmlformats.org/presentationml/2006/ole">
            <p:oleObj spid="_x0000_s91138" name="Picture" r:id="rId4" imgW="1828800" imgH="1409760" progId="Word.Picture.8">
              <p:embed/>
            </p:oleObj>
          </a:graphicData>
        </a:graphic>
      </p:graphicFrame>
      <p:graphicFrame>
        <p:nvGraphicFramePr>
          <p:cNvPr id="231430" name="Object 3"/>
          <p:cNvGraphicFramePr>
            <a:graphicFrameLocks noChangeAspect="1"/>
          </p:cNvGraphicFramePr>
          <p:nvPr/>
        </p:nvGraphicFramePr>
        <p:xfrm>
          <a:off x="492125" y="1522413"/>
          <a:ext cx="3328988" cy="838200"/>
        </p:xfrm>
        <a:graphic>
          <a:graphicData uri="http://schemas.openxmlformats.org/presentationml/2006/ole">
            <p:oleObj spid="_x0000_s91139" name="Equation" r:id="rId5" imgW="1663560" imgH="419040" progId="Equation.DSMT4">
              <p:embed/>
            </p:oleObj>
          </a:graphicData>
        </a:graphic>
      </p:graphicFrame>
      <p:sp>
        <p:nvSpPr>
          <p:cNvPr id="91161" name="Rectangle 10"/>
          <p:cNvSpPr>
            <a:spLocks noChangeArrowheads="1"/>
          </p:cNvSpPr>
          <p:nvPr/>
        </p:nvSpPr>
        <p:spPr bwMode="auto">
          <a:xfrm>
            <a:off x="5867400" y="2082800"/>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1140" name="Object 15"/>
          <p:cNvGraphicFramePr>
            <a:graphicFrameLocks noChangeAspect="1"/>
          </p:cNvGraphicFramePr>
          <p:nvPr/>
        </p:nvGraphicFramePr>
        <p:xfrm>
          <a:off x="5338763" y="2087563"/>
          <a:ext cx="1312862" cy="458787"/>
        </p:xfrm>
        <a:graphic>
          <a:graphicData uri="http://schemas.openxmlformats.org/presentationml/2006/ole">
            <p:oleObj spid="_x0000_s91140" name="Equation" r:id="rId6" imgW="507960" imgH="177480" progId="Equation.DSMT4">
              <p:embed/>
            </p:oleObj>
          </a:graphicData>
        </a:graphic>
      </p:graphicFrame>
      <p:graphicFrame>
        <p:nvGraphicFramePr>
          <p:cNvPr id="91141" name="Object 16"/>
          <p:cNvGraphicFramePr>
            <a:graphicFrameLocks noChangeAspect="1"/>
          </p:cNvGraphicFramePr>
          <p:nvPr/>
        </p:nvGraphicFramePr>
        <p:xfrm>
          <a:off x="7007225" y="2773363"/>
          <a:ext cx="330200" cy="523875"/>
        </p:xfrm>
        <a:graphic>
          <a:graphicData uri="http://schemas.openxmlformats.org/presentationml/2006/ole">
            <p:oleObj spid="_x0000_s91141" name="Equation" r:id="rId7" imgW="126720" imgH="203040" progId="Equation.DSMT4">
              <p:embed/>
            </p:oleObj>
          </a:graphicData>
        </a:graphic>
      </p:graphicFrame>
      <p:grpSp>
        <p:nvGrpSpPr>
          <p:cNvPr id="91162" name="Group 15"/>
          <p:cNvGrpSpPr>
            <a:grpSpLocks/>
          </p:cNvGrpSpPr>
          <p:nvPr/>
        </p:nvGrpSpPr>
        <p:grpSpPr bwMode="auto">
          <a:xfrm>
            <a:off x="8242300" y="2311400"/>
            <a:ext cx="304800" cy="304800"/>
            <a:chOff x="5141" y="957"/>
            <a:chExt cx="192" cy="192"/>
          </a:xfrm>
        </p:grpSpPr>
        <p:sp>
          <p:nvSpPr>
            <p:cNvPr id="91174"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1175"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1142" name="Object 17"/>
          <p:cNvGraphicFramePr>
            <a:graphicFrameLocks noChangeAspect="1"/>
          </p:cNvGraphicFramePr>
          <p:nvPr/>
        </p:nvGraphicFramePr>
        <p:xfrm>
          <a:off x="8226425" y="2651125"/>
          <a:ext cx="347663" cy="479425"/>
        </p:xfrm>
        <a:graphic>
          <a:graphicData uri="http://schemas.openxmlformats.org/presentationml/2006/ole">
            <p:oleObj spid="_x0000_s91142" name="Equation" r:id="rId8" imgW="164880" imgH="228600" progId="Equation.DSMT4">
              <p:embed/>
            </p:oleObj>
          </a:graphicData>
        </a:graphic>
      </p:graphicFrame>
      <p:graphicFrame>
        <p:nvGraphicFramePr>
          <p:cNvPr id="91143" name="Object 42"/>
          <p:cNvGraphicFramePr>
            <a:graphicFrameLocks noChangeAspect="1"/>
          </p:cNvGraphicFramePr>
          <p:nvPr/>
        </p:nvGraphicFramePr>
        <p:xfrm>
          <a:off x="165100" y="2319338"/>
          <a:ext cx="715963" cy="250825"/>
        </p:xfrm>
        <a:graphic>
          <a:graphicData uri="http://schemas.openxmlformats.org/presentationml/2006/ole">
            <p:oleObj spid="_x0000_s91143" name="Equation" r:id="rId9" imgW="507960" imgH="177480" progId="Equation.DSMT4">
              <p:embed/>
            </p:oleObj>
          </a:graphicData>
        </a:graphic>
      </p:graphicFrame>
      <p:graphicFrame>
        <p:nvGraphicFramePr>
          <p:cNvPr id="231444" name="Object 4"/>
          <p:cNvGraphicFramePr>
            <a:graphicFrameLocks noChangeAspect="1"/>
          </p:cNvGraphicFramePr>
          <p:nvPr/>
        </p:nvGraphicFramePr>
        <p:xfrm>
          <a:off x="269875" y="2486025"/>
          <a:ext cx="4881563" cy="749300"/>
        </p:xfrm>
        <a:graphic>
          <a:graphicData uri="http://schemas.openxmlformats.org/presentationml/2006/ole">
            <p:oleObj spid="_x0000_s91144" name="Equation" r:id="rId10" imgW="2730240" imgH="419040" progId="Equation.DSMT4">
              <p:embed/>
            </p:oleObj>
          </a:graphicData>
        </a:graphic>
      </p:graphicFrame>
      <p:sp>
        <p:nvSpPr>
          <p:cNvPr id="231445" name="AutoShape 21"/>
          <p:cNvSpPr>
            <a:spLocks noChangeArrowheads="1"/>
          </p:cNvSpPr>
          <p:nvPr/>
        </p:nvSpPr>
        <p:spPr bwMode="auto">
          <a:xfrm>
            <a:off x="3252084" y="2473325"/>
            <a:ext cx="1991430" cy="838200"/>
          </a:xfrm>
          <a:prstGeom prst="wedgeRectCallout">
            <a:avLst>
              <a:gd name="adj1" fmla="val 31556"/>
              <a:gd name="adj2" fmla="val -7348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1446" name="Rectangle 22"/>
          <p:cNvSpPr>
            <a:spLocks noChangeArrowheads="1"/>
          </p:cNvSpPr>
          <p:nvPr/>
        </p:nvSpPr>
        <p:spPr bwMode="auto">
          <a:xfrm>
            <a:off x="4601279" y="1852709"/>
            <a:ext cx="671512" cy="460375"/>
          </a:xfrm>
          <a:prstGeom prst="rect">
            <a:avLst/>
          </a:prstGeom>
          <a:noFill/>
          <a:ln w="9525">
            <a:noFill/>
            <a:miter lim="800000"/>
            <a:headEnd/>
            <a:tailEnd/>
          </a:ln>
        </p:spPr>
        <p:txBody>
          <a:bodyPr wrap="none">
            <a:spAutoFit/>
          </a:bodyPr>
          <a:lstStyle/>
          <a:p>
            <a:r>
              <a:rPr kumimoji="1" lang="en-US" altLang="zh-CN" sz="2400" b="1" dirty="0">
                <a:solidFill>
                  <a:srgbClr val="CC0000"/>
                </a:solidFill>
                <a:latin typeface="Verdana" pitchFamily="34" charset="0"/>
                <a:ea typeface="宋体" pitchFamily="2" charset="-122"/>
              </a:rPr>
              <a:t>=0</a:t>
            </a:r>
          </a:p>
        </p:txBody>
      </p:sp>
      <p:graphicFrame>
        <p:nvGraphicFramePr>
          <p:cNvPr id="231447" name="Object 5"/>
          <p:cNvGraphicFramePr>
            <a:graphicFrameLocks noChangeAspect="1"/>
          </p:cNvGraphicFramePr>
          <p:nvPr/>
        </p:nvGraphicFramePr>
        <p:xfrm>
          <a:off x="187325" y="3765550"/>
          <a:ext cx="8583613" cy="511175"/>
        </p:xfrm>
        <a:graphic>
          <a:graphicData uri="http://schemas.openxmlformats.org/presentationml/2006/ole">
            <p:oleObj spid="_x0000_s91145" name="Equation" r:id="rId11" imgW="4063680" imgH="241200" progId="Equation.DSMT4">
              <p:embed/>
            </p:oleObj>
          </a:graphicData>
        </a:graphic>
      </p:graphicFrame>
      <p:graphicFrame>
        <p:nvGraphicFramePr>
          <p:cNvPr id="231449" name="Object 7"/>
          <p:cNvGraphicFramePr>
            <a:graphicFrameLocks noChangeAspect="1"/>
          </p:cNvGraphicFramePr>
          <p:nvPr/>
        </p:nvGraphicFramePr>
        <p:xfrm>
          <a:off x="1252538" y="4373563"/>
          <a:ext cx="4597400" cy="482600"/>
        </p:xfrm>
        <a:graphic>
          <a:graphicData uri="http://schemas.openxmlformats.org/presentationml/2006/ole">
            <p:oleObj spid="_x0000_s91146" name="Equation" r:id="rId12" imgW="2298600" imgH="241200" progId="Equation.DSMT4">
              <p:embed/>
            </p:oleObj>
          </a:graphicData>
        </a:graphic>
      </p:graphicFrame>
      <p:graphicFrame>
        <p:nvGraphicFramePr>
          <p:cNvPr id="231450" name="Object 8"/>
          <p:cNvGraphicFramePr>
            <a:graphicFrameLocks noChangeAspect="1"/>
          </p:cNvGraphicFramePr>
          <p:nvPr/>
        </p:nvGraphicFramePr>
        <p:xfrm>
          <a:off x="4178300" y="3811588"/>
          <a:ext cx="192088" cy="355600"/>
        </p:xfrm>
        <a:graphic>
          <a:graphicData uri="http://schemas.openxmlformats.org/presentationml/2006/ole">
            <p:oleObj spid="_x0000_s91147" name="Equation" r:id="rId13" imgW="114120" imgH="177480" progId="Equation.DSMT4">
              <p:embed/>
            </p:oleObj>
          </a:graphicData>
        </a:graphic>
      </p:graphicFrame>
      <p:sp>
        <p:nvSpPr>
          <p:cNvPr id="231451" name="Rectangle 27"/>
          <p:cNvSpPr>
            <a:spLocks noChangeArrowheads="1"/>
          </p:cNvSpPr>
          <p:nvPr/>
        </p:nvSpPr>
        <p:spPr bwMode="auto">
          <a:xfrm>
            <a:off x="165100" y="893763"/>
            <a:ext cx="3650999" cy="720197"/>
          </a:xfrm>
          <a:prstGeom prst="rect">
            <a:avLst/>
          </a:prstGeom>
          <a:noFill/>
          <a:ln w="9525">
            <a:noFill/>
            <a:miter lim="800000"/>
            <a:headEnd/>
            <a:tailEnd/>
          </a:ln>
        </p:spPr>
        <p:txBody>
          <a:bodyPr wrap="none">
            <a:spAutoFit/>
          </a:bodyPr>
          <a:lstStyle/>
          <a:p>
            <a:pPr>
              <a:lnSpc>
                <a:spcPct val="170000"/>
              </a:lnSpc>
              <a:spcBef>
                <a:spcPct val="50000"/>
              </a:spcBef>
              <a:buFontTx/>
              <a:buBlip>
                <a:blip r:embed="rId1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磁场强度  的边界条件</a:t>
            </a:r>
          </a:p>
        </p:txBody>
      </p:sp>
      <p:graphicFrame>
        <p:nvGraphicFramePr>
          <p:cNvPr id="231452" name="Object 9"/>
          <p:cNvGraphicFramePr>
            <a:graphicFrameLocks noChangeAspect="1"/>
          </p:cNvGraphicFramePr>
          <p:nvPr/>
        </p:nvGraphicFramePr>
        <p:xfrm>
          <a:off x="4899025" y="574675"/>
          <a:ext cx="1760538" cy="446088"/>
        </p:xfrm>
        <a:graphic>
          <a:graphicData uri="http://schemas.openxmlformats.org/presentationml/2006/ole">
            <p:oleObj spid="_x0000_s91148" name="Equation" r:id="rId15" imgW="799920" imgH="203040" progId="Equation.DSMT4">
              <p:embed/>
            </p:oleObj>
          </a:graphicData>
        </a:graphic>
      </p:graphicFrame>
      <p:grpSp>
        <p:nvGrpSpPr>
          <p:cNvPr id="3" name="Group 30"/>
          <p:cNvGrpSpPr>
            <a:grpSpLocks/>
          </p:cNvGrpSpPr>
          <p:nvPr/>
        </p:nvGrpSpPr>
        <p:grpSpPr bwMode="auto">
          <a:xfrm>
            <a:off x="455613" y="4902200"/>
            <a:ext cx="8108950" cy="530225"/>
            <a:chOff x="430" y="326"/>
            <a:chExt cx="3264" cy="334"/>
          </a:xfrm>
        </p:grpSpPr>
        <p:sp>
          <p:nvSpPr>
            <p:cNvPr id="91172" name="Text Box 31"/>
            <p:cNvSpPr txBox="1">
              <a:spLocks noChangeArrowheads="1"/>
            </p:cNvSpPr>
            <p:nvPr/>
          </p:nvSpPr>
          <p:spPr bwMode="auto">
            <a:xfrm>
              <a:off x="2073" y="366"/>
              <a:ext cx="1440"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000099"/>
                  </a:solidFill>
                  <a:latin typeface="幼圆" pitchFamily="49" charset="-122"/>
                </a:rPr>
                <a:t>    </a:t>
              </a:r>
              <a:r>
                <a:rPr kumimoji="1" lang="zh-CN" altLang="en-US" sz="2000" b="1">
                  <a:solidFill>
                    <a:srgbClr val="000099"/>
                  </a:solidFill>
                  <a:latin typeface="幼圆" pitchFamily="49" charset="-122"/>
                </a:rPr>
                <a:t>为表面</a:t>
              </a:r>
              <a:r>
                <a:rPr kumimoji="1" lang="zh-CN" altLang="en-US" sz="2000" b="1">
                  <a:solidFill>
                    <a:srgbClr val="FF3300"/>
                  </a:solidFill>
                  <a:latin typeface="幼圆" pitchFamily="49" charset="-122"/>
                </a:rPr>
                <a:t>传导电流密度</a:t>
              </a:r>
              <a:r>
                <a:rPr kumimoji="1" lang="zh-CN" altLang="en-US" sz="2000" b="1">
                  <a:solidFill>
                    <a:srgbClr val="000099"/>
                  </a:solidFill>
                  <a:latin typeface="幼圆" pitchFamily="49" charset="-122"/>
                </a:rPr>
                <a:t>。</a:t>
              </a:r>
            </a:p>
          </p:txBody>
        </p:sp>
        <p:graphicFrame>
          <p:nvGraphicFramePr>
            <p:cNvPr id="91155" name="Object 13"/>
            <p:cNvGraphicFramePr>
              <a:graphicFrameLocks noChangeAspect="1"/>
            </p:cNvGraphicFramePr>
            <p:nvPr/>
          </p:nvGraphicFramePr>
          <p:xfrm>
            <a:off x="2064" y="326"/>
            <a:ext cx="264" cy="334"/>
          </p:xfrm>
          <a:graphic>
            <a:graphicData uri="http://schemas.openxmlformats.org/presentationml/2006/ole">
              <p:oleObj spid="_x0000_s91155" name="Equation" r:id="rId16" imgW="190440" imgH="241200" progId="Equation.DSMT4">
                <p:embed/>
              </p:oleObj>
            </a:graphicData>
          </a:graphic>
        </p:graphicFrame>
        <p:sp>
          <p:nvSpPr>
            <p:cNvPr id="91173" name="Text Box 33"/>
            <p:cNvSpPr txBox="1">
              <a:spLocks noChangeArrowheads="1"/>
            </p:cNvSpPr>
            <p:nvPr/>
          </p:nvSpPr>
          <p:spPr bwMode="auto">
            <a:xfrm>
              <a:off x="430" y="360"/>
              <a:ext cx="3264"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0099"/>
                  </a:solidFill>
                  <a:latin typeface="幼圆" pitchFamily="49" charset="-122"/>
                </a:rPr>
                <a:t>式中：    为由媒质</a:t>
              </a:r>
              <a:r>
                <a:rPr kumimoji="1" lang="en-US" altLang="zh-CN" sz="2000" b="1" dirty="0">
                  <a:solidFill>
                    <a:srgbClr val="FF3300"/>
                  </a:solidFill>
                  <a:latin typeface="幼圆" pitchFamily="49" charset="-122"/>
                </a:rPr>
                <a:t>2</a:t>
              </a:r>
              <a:r>
                <a:rPr kumimoji="1" lang="zh-CN" altLang="en-US" sz="2000" b="1" dirty="0">
                  <a:solidFill>
                    <a:srgbClr val="FF3300"/>
                  </a:solidFill>
                  <a:latin typeface="幼圆" pitchFamily="49" charset="-122"/>
                </a:rPr>
                <a:t>－</a:t>
              </a:r>
              <a:r>
                <a:rPr kumimoji="1" lang="en-US" altLang="zh-CN" sz="2000" b="1" dirty="0">
                  <a:solidFill>
                    <a:srgbClr val="FF3300"/>
                  </a:solidFill>
                  <a:latin typeface="幼圆" pitchFamily="49" charset="-122"/>
                </a:rPr>
                <a:t>&gt;1</a:t>
              </a:r>
              <a:r>
                <a:rPr kumimoji="1" lang="zh-CN" altLang="en-US" sz="2000" b="1" dirty="0">
                  <a:solidFill>
                    <a:srgbClr val="FF3300"/>
                  </a:solidFill>
                  <a:latin typeface="幼圆" pitchFamily="49" charset="-122"/>
                </a:rPr>
                <a:t>的法向，</a:t>
              </a:r>
              <a:endParaRPr kumimoji="1" lang="zh-CN" altLang="en-US" sz="2000" b="1" dirty="0">
                <a:solidFill>
                  <a:srgbClr val="000099"/>
                </a:solidFill>
                <a:latin typeface="幼圆" pitchFamily="49" charset="-122"/>
              </a:endParaRPr>
            </a:p>
          </p:txBody>
        </p:sp>
        <p:graphicFrame>
          <p:nvGraphicFramePr>
            <p:cNvPr id="91156" name="Object 14"/>
            <p:cNvGraphicFramePr>
              <a:graphicFrameLocks noChangeAspect="1"/>
            </p:cNvGraphicFramePr>
            <p:nvPr/>
          </p:nvGraphicFramePr>
          <p:xfrm>
            <a:off x="778" y="342"/>
            <a:ext cx="229" cy="316"/>
          </p:xfrm>
          <a:graphic>
            <a:graphicData uri="http://schemas.openxmlformats.org/presentationml/2006/ole">
              <p:oleObj spid="_x0000_s91156" name="Equation" r:id="rId17" imgW="164880" imgH="228600" progId="Equation.DSMT4">
                <p:embed/>
              </p:oleObj>
            </a:graphicData>
          </a:graphic>
        </p:graphicFrame>
      </p:grpSp>
      <p:graphicFrame>
        <p:nvGraphicFramePr>
          <p:cNvPr id="231460" name="Object 10"/>
          <p:cNvGraphicFramePr>
            <a:graphicFrameLocks noChangeAspect="1"/>
          </p:cNvGraphicFramePr>
          <p:nvPr/>
        </p:nvGraphicFramePr>
        <p:xfrm>
          <a:off x="1824038" y="1087438"/>
          <a:ext cx="374650" cy="401637"/>
        </p:xfrm>
        <a:graphic>
          <a:graphicData uri="http://schemas.openxmlformats.org/presentationml/2006/ole">
            <p:oleObj spid="_x0000_s91149" name="Equation" r:id="rId18" imgW="177480" imgH="190440" progId="Equation.DSMT4">
              <p:embed/>
            </p:oleObj>
          </a:graphicData>
        </a:graphic>
      </p:graphicFrame>
      <p:grpSp>
        <p:nvGrpSpPr>
          <p:cNvPr id="91167" name="组合 50"/>
          <p:cNvGrpSpPr>
            <a:grpSpLocks/>
          </p:cNvGrpSpPr>
          <p:nvPr/>
        </p:nvGrpSpPr>
        <p:grpSpPr bwMode="auto">
          <a:xfrm>
            <a:off x="471488" y="5440361"/>
            <a:ext cx="7953375" cy="906057"/>
            <a:chOff x="483143" y="5428065"/>
            <a:chExt cx="7953375" cy="906982"/>
          </a:xfrm>
        </p:grpSpPr>
        <p:sp>
          <p:nvSpPr>
            <p:cNvPr id="91171" name="Rectangle 35"/>
            <p:cNvSpPr>
              <a:spLocks noChangeArrowheads="1"/>
            </p:cNvSpPr>
            <p:nvPr/>
          </p:nvSpPr>
          <p:spPr bwMode="auto">
            <a:xfrm>
              <a:off x="483143" y="5428065"/>
              <a:ext cx="7953375" cy="893463"/>
            </a:xfrm>
            <a:prstGeom prst="rect">
              <a:avLst/>
            </a:prstGeom>
            <a:noFill/>
            <a:ln w="9525">
              <a:noFill/>
              <a:miter lim="800000"/>
              <a:headEnd/>
              <a:tailEnd/>
            </a:ln>
          </p:spPr>
          <p:txBody>
            <a:bodyPr>
              <a:spAutoFit/>
            </a:bodyPr>
            <a:lstStyle/>
            <a:p>
              <a:pPr>
                <a:lnSpc>
                  <a:spcPct val="130000"/>
                </a:lnSpc>
                <a:spcBef>
                  <a:spcPct val="50000"/>
                </a:spcBef>
                <a:buFont typeface="Wingdings" pitchFamily="2" charset="2"/>
                <a:buNone/>
              </a:pPr>
              <a:r>
                <a:rPr kumimoji="1" lang="zh-CN" altLang="en-US" sz="2000" b="1" dirty="0">
                  <a:solidFill>
                    <a:srgbClr val="FF0000"/>
                  </a:solidFill>
                  <a:latin typeface="黑体" pitchFamily="2" charset="-122"/>
                </a:rPr>
                <a:t>结论：</a:t>
              </a:r>
              <a:r>
                <a:rPr kumimoji="1" lang="zh-CN" altLang="en-US" sz="2000" b="1" dirty="0">
                  <a:solidFill>
                    <a:srgbClr val="FF0000"/>
                  </a:solidFill>
                  <a:latin typeface="楷体"/>
                  <a:ea typeface="楷体"/>
                  <a:cs typeface="楷体"/>
                </a:rPr>
                <a:t>磁场强度   </a:t>
              </a:r>
              <a:r>
                <a:rPr kumimoji="1" lang="zh-CN" altLang="en-US" sz="2000" b="1" dirty="0" smtClean="0">
                  <a:solidFill>
                    <a:srgbClr val="FF0000"/>
                  </a:solidFill>
                  <a:latin typeface="楷体"/>
                  <a:ea typeface="楷体"/>
                  <a:cs typeface="楷体"/>
                </a:rPr>
                <a:t> 在</a:t>
              </a:r>
              <a:r>
                <a:rPr kumimoji="1" lang="zh-CN" altLang="en-US" sz="2000" b="1" dirty="0">
                  <a:solidFill>
                    <a:srgbClr val="FF0000"/>
                  </a:solidFill>
                  <a:latin typeface="楷体"/>
                  <a:ea typeface="楷体"/>
                  <a:cs typeface="楷体"/>
                </a:rPr>
                <a:t>存在面电流的不同媒质分界面两侧的切向分量不连续，其差值恰好等于分界面上的</a:t>
              </a:r>
              <a:r>
                <a:rPr kumimoji="1" lang="zh-CN" altLang="en-US" sz="2000" b="1" dirty="0">
                  <a:solidFill>
                    <a:schemeClr val="bg2">
                      <a:lumMod val="50000"/>
                    </a:schemeClr>
                  </a:solidFill>
                  <a:latin typeface="楷体"/>
                  <a:ea typeface="楷体"/>
                  <a:cs typeface="楷体"/>
                </a:rPr>
                <a:t>电流面密度     </a:t>
              </a:r>
              <a:r>
                <a:rPr kumimoji="1" lang="en-US" altLang="zh-CN" sz="2000" b="1" dirty="0">
                  <a:solidFill>
                    <a:srgbClr val="FF0000"/>
                  </a:solidFill>
                  <a:latin typeface="楷体"/>
                  <a:ea typeface="楷体"/>
                  <a:cs typeface="楷体"/>
                </a:rPr>
                <a:t>.</a:t>
              </a:r>
              <a:r>
                <a:rPr kumimoji="1" lang="zh-CN" altLang="en-US" sz="2000" b="1" dirty="0">
                  <a:solidFill>
                    <a:srgbClr val="FF0000"/>
                  </a:solidFill>
                  <a:latin typeface="楷体"/>
                  <a:ea typeface="楷体"/>
                  <a:cs typeface="楷体"/>
                </a:rPr>
                <a:t>  </a:t>
              </a:r>
            </a:p>
          </p:txBody>
        </p:sp>
        <p:graphicFrame>
          <p:nvGraphicFramePr>
            <p:cNvPr id="231461" name="Object 11"/>
            <p:cNvGraphicFramePr>
              <a:graphicFrameLocks noChangeAspect="1"/>
            </p:cNvGraphicFramePr>
            <p:nvPr/>
          </p:nvGraphicFramePr>
          <p:xfrm>
            <a:off x="2530997" y="5494403"/>
            <a:ext cx="288925" cy="309563"/>
          </p:xfrm>
          <a:graphic>
            <a:graphicData uri="http://schemas.openxmlformats.org/presentationml/2006/ole">
              <p:oleObj spid="_x0000_s91153" name="Equation" r:id="rId19" imgW="177480" imgH="190440" progId="Equation.DSMT4">
                <p:embed/>
              </p:oleObj>
            </a:graphicData>
          </a:graphic>
        </p:graphicFrame>
        <p:graphicFrame>
          <p:nvGraphicFramePr>
            <p:cNvPr id="231462" name="Object 12"/>
            <p:cNvGraphicFramePr>
              <a:graphicFrameLocks noChangeAspect="1"/>
            </p:cNvGraphicFramePr>
            <p:nvPr/>
          </p:nvGraphicFramePr>
          <p:xfrm>
            <a:off x="5934810" y="5854034"/>
            <a:ext cx="403225" cy="481013"/>
          </p:xfrm>
          <a:graphic>
            <a:graphicData uri="http://schemas.openxmlformats.org/presentationml/2006/ole">
              <p:oleObj spid="_x0000_s91154" name="Equation" r:id="rId20" imgW="190440" imgH="228600" progId="Equation.DSMT4">
                <p:embed/>
              </p:oleObj>
            </a:graphicData>
          </a:graphic>
        </p:graphicFrame>
      </p:grpSp>
      <p:cxnSp>
        <p:nvCxnSpPr>
          <p:cNvPr id="91168" name="直接箭头连接符 42"/>
          <p:cNvCxnSpPr>
            <a:cxnSpLocks noChangeShapeType="1"/>
          </p:cNvCxnSpPr>
          <p:nvPr/>
        </p:nvCxnSpPr>
        <p:spPr bwMode="auto">
          <a:xfrm rot="10800000" flipV="1">
            <a:off x="6400800" y="2697163"/>
            <a:ext cx="566738" cy="0"/>
          </a:xfrm>
          <a:prstGeom prst="straightConnector1">
            <a:avLst/>
          </a:prstGeom>
          <a:noFill/>
          <a:ln w="25400" algn="ctr">
            <a:solidFill>
              <a:srgbClr val="FF0000"/>
            </a:solidFill>
            <a:round/>
            <a:headEnd/>
            <a:tailEnd type="arrow" w="med" len="med"/>
          </a:ln>
        </p:spPr>
      </p:cxnSp>
      <p:cxnSp>
        <p:nvCxnSpPr>
          <p:cNvPr id="91169" name="直接箭头连接符 47"/>
          <p:cNvCxnSpPr>
            <a:cxnSpLocks noChangeShapeType="1"/>
          </p:cNvCxnSpPr>
          <p:nvPr/>
        </p:nvCxnSpPr>
        <p:spPr bwMode="auto">
          <a:xfrm flipV="1">
            <a:off x="6481763" y="2082800"/>
            <a:ext cx="452437" cy="0"/>
          </a:xfrm>
          <a:prstGeom prst="straightConnector1">
            <a:avLst/>
          </a:prstGeom>
          <a:noFill/>
          <a:ln w="25400" algn="ctr">
            <a:solidFill>
              <a:srgbClr val="FF0000"/>
            </a:solidFill>
            <a:round/>
            <a:headEnd/>
            <a:tailEnd type="arrow" w="med" len="med"/>
          </a:ln>
        </p:spPr>
      </p:cxnSp>
      <p:sp>
        <p:nvSpPr>
          <p:cNvPr id="91170" name="TextBox 49"/>
          <p:cNvSpPr txBox="1">
            <a:spLocks noChangeArrowheads="1"/>
          </p:cNvSpPr>
          <p:nvPr/>
        </p:nvSpPr>
        <p:spPr bwMode="auto">
          <a:xfrm>
            <a:off x="8124825" y="2233613"/>
            <a:ext cx="520700" cy="523875"/>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1150" name="Object 43"/>
          <p:cNvGraphicFramePr>
            <a:graphicFrameLocks noChangeAspect="1"/>
          </p:cNvGraphicFramePr>
          <p:nvPr/>
        </p:nvGraphicFramePr>
        <p:xfrm>
          <a:off x="7178675" y="3163888"/>
          <a:ext cx="1490663" cy="495300"/>
        </p:xfrm>
        <a:graphic>
          <a:graphicData uri="http://schemas.openxmlformats.org/presentationml/2006/ole">
            <p:oleObj spid="_x0000_s91150" name="Equation" r:id="rId21" imgW="685800" imgH="228600" progId="Equation.DSMT4">
              <p:embed/>
            </p:oleObj>
          </a:graphicData>
        </a:graphic>
      </p:graphicFrame>
      <p:graphicFrame>
        <p:nvGraphicFramePr>
          <p:cNvPr id="91151" name="Object 44"/>
          <p:cNvGraphicFramePr>
            <a:graphicFrameLocks noChangeAspect="1"/>
          </p:cNvGraphicFramePr>
          <p:nvPr/>
        </p:nvGraphicFramePr>
        <p:xfrm>
          <a:off x="196850" y="3251200"/>
          <a:ext cx="682625" cy="404813"/>
        </p:xfrm>
        <a:graphic>
          <a:graphicData uri="http://schemas.openxmlformats.org/presentationml/2006/ole">
            <p:oleObj spid="_x0000_s91151" name="Equation" r:id="rId22" imgW="406080" imgH="241200" progId="Equation.DSMT4">
              <p:embed/>
            </p:oleObj>
          </a:graphicData>
        </a:graphic>
      </p:graphicFrame>
      <p:graphicFrame>
        <p:nvGraphicFramePr>
          <p:cNvPr id="91152" name="Object 20"/>
          <p:cNvGraphicFramePr>
            <a:graphicFrameLocks noChangeAspect="1"/>
          </p:cNvGraphicFramePr>
          <p:nvPr/>
        </p:nvGraphicFramePr>
        <p:xfrm>
          <a:off x="1152525" y="3281363"/>
          <a:ext cx="3562350" cy="342900"/>
        </p:xfrm>
        <a:graphic>
          <a:graphicData uri="http://schemas.openxmlformats.org/presentationml/2006/ole">
            <p:oleObj spid="_x0000_s91152" name="Equation" r:id="rId23" imgW="2120760" imgH="203040" progId="Equation.DSMT4">
              <p:embed/>
            </p:oleObj>
          </a:graphicData>
        </a:graphic>
      </p:graphicFrame>
      <p:sp>
        <p:nvSpPr>
          <p:cNvPr id="42" name="矩形 41"/>
          <p:cNvSpPr/>
          <p:nvPr/>
        </p:nvSpPr>
        <p:spPr>
          <a:xfrm>
            <a:off x="6211354" y="4332366"/>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4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1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4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1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5" grpId="0" animBg="1"/>
      <p:bldP spid="231446" grpId="0"/>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6142891" y="4454770"/>
            <a:ext cx="2286001" cy="762633"/>
          </a:xfrm>
          <a:prstGeom prst="rect">
            <a:avLst/>
          </a:prstGeom>
          <a:noFill/>
          <a:ln w="9525">
            <a:noFill/>
            <a:miter lim="800000"/>
            <a:headEnd/>
            <a:tailEnd/>
          </a:ln>
        </p:spPr>
      </p:pic>
      <p:pic>
        <p:nvPicPr>
          <p:cNvPr id="33" name="圆角矩形 7"/>
          <p:cNvPicPr>
            <a:picLocks noChangeArrowheads="1"/>
          </p:cNvPicPr>
          <p:nvPr/>
        </p:nvPicPr>
        <p:blipFill>
          <a:blip r:embed="rId3"/>
          <a:srcRect/>
          <a:stretch>
            <a:fillRect/>
          </a:stretch>
        </p:blipFill>
        <p:spPr bwMode="auto">
          <a:xfrm>
            <a:off x="715107" y="4372708"/>
            <a:ext cx="5392615" cy="855784"/>
          </a:xfrm>
          <a:prstGeom prst="rect">
            <a:avLst/>
          </a:prstGeom>
          <a:noFill/>
          <a:ln w="9525">
            <a:noFill/>
            <a:miter lim="800000"/>
            <a:headEnd/>
            <a:tailEnd/>
          </a:ln>
        </p:spPr>
      </p:pic>
      <p:sp>
        <p:nvSpPr>
          <p:cNvPr id="34" name="矩形 33"/>
          <p:cNvSpPr/>
          <p:nvPr/>
        </p:nvSpPr>
        <p:spPr>
          <a:xfrm>
            <a:off x="6187908" y="4508212"/>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92176" name="日期占位符 1"/>
          <p:cNvSpPr>
            <a:spLocks noGrp="1"/>
          </p:cNvSpPr>
          <p:nvPr>
            <p:ph type="dt" sz="quarter" idx="10"/>
          </p:nvPr>
        </p:nvSpPr>
        <p:spPr>
          <a:noFill/>
        </p:spPr>
        <p:txBody>
          <a:bodyPr/>
          <a:lstStyle/>
          <a:p>
            <a:fld id="{DECDA6C6-B780-4CC2-B674-3720CBEC0108}" type="datetime10">
              <a:rPr lang="zh-CN" altLang="en-US" smtClean="0"/>
              <a:pPr/>
              <a:t>20:52</a:t>
            </a:fld>
            <a:endParaRPr lang="en-US" altLang="zh-CN" smtClean="0"/>
          </a:p>
        </p:txBody>
      </p:sp>
      <p:sp>
        <p:nvSpPr>
          <p:cNvPr id="92177" name="灯片编号占位符 3"/>
          <p:cNvSpPr>
            <a:spLocks noGrp="1"/>
          </p:cNvSpPr>
          <p:nvPr>
            <p:ph type="sldNum" sz="quarter" idx="12"/>
          </p:nvPr>
        </p:nvSpPr>
        <p:spPr>
          <a:noFill/>
        </p:spPr>
        <p:txBody>
          <a:bodyPr/>
          <a:lstStyle/>
          <a:p>
            <a:fld id="{7D7B497F-2568-4963-B0F8-D2C11B55D4D0}" type="slidenum">
              <a:rPr lang="en-US" altLang="zh-CN" smtClean="0"/>
              <a:pPr/>
              <a:t>43</a:t>
            </a:fld>
            <a:endParaRPr lang="en-US" altLang="zh-CN" smtClean="0"/>
          </a:p>
        </p:txBody>
      </p:sp>
      <p:sp>
        <p:nvSpPr>
          <p:cNvPr id="232452" name="Text Box 4"/>
          <p:cNvSpPr txBox="1">
            <a:spLocks noChangeArrowheads="1"/>
          </p:cNvSpPr>
          <p:nvPr/>
        </p:nvSpPr>
        <p:spPr bwMode="auto">
          <a:xfrm>
            <a:off x="312127" y="538652"/>
            <a:ext cx="8534400" cy="448969"/>
          </a:xfrm>
          <a:prstGeom prst="rect">
            <a:avLst/>
          </a:prstGeom>
          <a:noFill/>
          <a:ln w="9525">
            <a:noFill/>
            <a:miter lim="800000"/>
            <a:headEnd/>
            <a:tailEnd/>
          </a:ln>
        </p:spPr>
        <p:txBody>
          <a:bodyPr>
            <a:spAutoFit/>
          </a:bodyPr>
          <a:lstStyle/>
          <a:p>
            <a:pPr algn="just">
              <a:lnSpc>
                <a:spcPct val="110000"/>
              </a:lnSpc>
              <a:spcBef>
                <a:spcPct val="25000"/>
              </a:spcBef>
              <a:buFontTx/>
              <a:buBlip>
                <a:blip r:embed="rId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电场强度  的边界条件</a:t>
            </a:r>
          </a:p>
        </p:txBody>
      </p:sp>
      <p:graphicFrame>
        <p:nvGraphicFramePr>
          <p:cNvPr id="232465" name="Object 3"/>
          <p:cNvGraphicFramePr>
            <a:graphicFrameLocks noChangeAspect="1"/>
          </p:cNvGraphicFramePr>
          <p:nvPr/>
        </p:nvGraphicFramePr>
        <p:xfrm>
          <a:off x="808038" y="1114425"/>
          <a:ext cx="2903537" cy="922338"/>
        </p:xfrm>
        <a:graphic>
          <a:graphicData uri="http://schemas.openxmlformats.org/presentationml/2006/ole">
            <p:oleObj spid="_x0000_s92162" name="Equation" r:id="rId5" imgW="1320480" imgH="419040" progId="Equation.DSMT4">
              <p:embed/>
            </p:oleObj>
          </a:graphicData>
        </a:graphic>
      </p:graphicFrame>
      <p:graphicFrame>
        <p:nvGraphicFramePr>
          <p:cNvPr id="232466" name="Object 4"/>
          <p:cNvGraphicFramePr>
            <a:graphicFrameLocks noChangeAspect="1"/>
          </p:cNvGraphicFramePr>
          <p:nvPr/>
        </p:nvGraphicFramePr>
        <p:xfrm>
          <a:off x="454149" y="4568214"/>
          <a:ext cx="2636837" cy="504825"/>
        </p:xfrm>
        <a:graphic>
          <a:graphicData uri="http://schemas.openxmlformats.org/presentationml/2006/ole">
            <p:oleObj spid="_x0000_s92163" name="Equation" r:id="rId6" imgW="1257120" imgH="241200" progId="Equation.DSMT4">
              <p:embed/>
            </p:oleObj>
          </a:graphicData>
        </a:graphic>
      </p:graphicFrame>
      <p:graphicFrame>
        <p:nvGraphicFramePr>
          <p:cNvPr id="232467" name="Object 5"/>
          <p:cNvGraphicFramePr>
            <a:graphicFrameLocks noChangeAspect="1"/>
          </p:cNvGraphicFramePr>
          <p:nvPr/>
        </p:nvGraphicFramePr>
        <p:xfrm>
          <a:off x="3117850" y="4573588"/>
          <a:ext cx="1647825" cy="503237"/>
        </p:xfrm>
        <a:graphic>
          <a:graphicData uri="http://schemas.openxmlformats.org/presentationml/2006/ole">
            <p:oleObj spid="_x0000_s92164" name="Equation" r:id="rId7" imgW="749160" imgH="228600" progId="Equation.DSMT4">
              <p:embed/>
            </p:oleObj>
          </a:graphicData>
        </a:graphic>
      </p:graphicFrame>
      <p:sp>
        <p:nvSpPr>
          <p:cNvPr id="232468" name="Rectangle 20"/>
          <p:cNvSpPr>
            <a:spLocks noChangeArrowheads="1"/>
          </p:cNvSpPr>
          <p:nvPr/>
        </p:nvSpPr>
        <p:spPr bwMode="auto">
          <a:xfrm>
            <a:off x="-174929" y="5464924"/>
            <a:ext cx="8769695" cy="498475"/>
          </a:xfrm>
          <a:prstGeom prst="rect">
            <a:avLst/>
          </a:prstGeom>
          <a:noFill/>
          <a:ln w="9525">
            <a:noFill/>
            <a:miter lim="800000"/>
            <a:headEnd/>
            <a:tailEnd/>
          </a:ln>
        </p:spPr>
        <p:txBody>
          <a:bodyPr wrap="square">
            <a:spAutoFit/>
          </a:bodyPr>
          <a:lstStyle/>
          <a:p>
            <a:pPr>
              <a:lnSpc>
                <a:spcPct val="110000"/>
              </a:lnSpc>
              <a:spcBef>
                <a:spcPct val="50000"/>
              </a:spcBef>
              <a:buFont typeface="Wingdings" pitchFamily="2" charset="2"/>
              <a:buNone/>
            </a:pPr>
            <a:r>
              <a:rPr kumimoji="1" lang="en-US" altLang="zh-CN" sz="2400" b="1" dirty="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结论：电场强度 </a:t>
            </a:r>
            <a:r>
              <a:rPr kumimoji="1" lang="zh-CN" altLang="en-US" sz="2400" b="1" dirty="0" smtClean="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在不同媒质分界面两侧的切向分量连续。</a:t>
            </a:r>
          </a:p>
        </p:txBody>
      </p:sp>
      <p:graphicFrame>
        <p:nvGraphicFramePr>
          <p:cNvPr id="232469" name="Object 6"/>
          <p:cNvGraphicFramePr>
            <a:graphicFrameLocks noChangeAspect="1"/>
          </p:cNvGraphicFramePr>
          <p:nvPr/>
        </p:nvGraphicFramePr>
        <p:xfrm>
          <a:off x="349250" y="2085975"/>
          <a:ext cx="4344988" cy="838200"/>
        </p:xfrm>
        <a:graphic>
          <a:graphicData uri="http://schemas.openxmlformats.org/presentationml/2006/ole">
            <p:oleObj spid="_x0000_s92165" name="Equation" r:id="rId8" imgW="2171520" imgH="419040" progId="Equation.DSMT4">
              <p:embed/>
            </p:oleObj>
          </a:graphicData>
        </a:graphic>
      </p:graphicFrame>
      <p:graphicFrame>
        <p:nvGraphicFramePr>
          <p:cNvPr id="232470" name="Object 7"/>
          <p:cNvGraphicFramePr>
            <a:graphicFrameLocks noChangeAspect="1"/>
          </p:cNvGraphicFramePr>
          <p:nvPr/>
        </p:nvGraphicFramePr>
        <p:xfrm>
          <a:off x="312738" y="3063875"/>
          <a:ext cx="4664075" cy="509588"/>
        </p:xfrm>
        <a:graphic>
          <a:graphicData uri="http://schemas.openxmlformats.org/presentationml/2006/ole">
            <p:oleObj spid="_x0000_s92166" name="Equation" r:id="rId9" imgW="2412720" imgH="241200" progId="Equation.DSMT4">
              <p:embed/>
            </p:oleObj>
          </a:graphicData>
        </a:graphic>
      </p:graphicFrame>
      <p:sp>
        <p:nvSpPr>
          <p:cNvPr id="232471" name="AutoShape 23"/>
          <p:cNvSpPr>
            <a:spLocks noChangeArrowheads="1"/>
          </p:cNvSpPr>
          <p:nvPr/>
        </p:nvSpPr>
        <p:spPr bwMode="auto">
          <a:xfrm>
            <a:off x="2605088" y="2085975"/>
            <a:ext cx="2163762" cy="838200"/>
          </a:xfrm>
          <a:prstGeom prst="wedgeRectCallout">
            <a:avLst>
              <a:gd name="adj1" fmla="val 56870"/>
              <a:gd name="adj2" fmla="val -7973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2472" name="Rectangle 24"/>
          <p:cNvSpPr>
            <a:spLocks noChangeArrowheads="1"/>
          </p:cNvSpPr>
          <p:nvPr/>
        </p:nvSpPr>
        <p:spPr bwMode="auto">
          <a:xfrm>
            <a:off x="4224338" y="1384300"/>
            <a:ext cx="1111250" cy="461963"/>
          </a:xfrm>
          <a:prstGeom prst="rect">
            <a:avLst/>
          </a:prstGeom>
          <a:noFill/>
          <a:ln w="9525">
            <a:noFill/>
            <a:miter lim="800000"/>
            <a:headEnd/>
            <a:tailEnd/>
          </a:ln>
        </p:spPr>
        <p:txBody>
          <a:bodyPr>
            <a:spAutoFit/>
          </a:bodyPr>
          <a:lstStyle/>
          <a:p>
            <a:r>
              <a:rPr kumimoji="1" lang="en-US" altLang="zh-CN" sz="2400" b="1" dirty="0">
                <a:solidFill>
                  <a:srgbClr val="CC0000"/>
                </a:solidFill>
                <a:latin typeface="Verdana" pitchFamily="34" charset="0"/>
                <a:ea typeface="宋体" pitchFamily="2" charset="-122"/>
              </a:rPr>
              <a:t>=0</a:t>
            </a:r>
          </a:p>
        </p:txBody>
      </p:sp>
      <p:graphicFrame>
        <p:nvGraphicFramePr>
          <p:cNvPr id="232473" name="Object 8"/>
          <p:cNvGraphicFramePr>
            <a:graphicFrameLocks noChangeAspect="1"/>
          </p:cNvGraphicFramePr>
          <p:nvPr/>
        </p:nvGraphicFramePr>
        <p:xfrm>
          <a:off x="503238" y="3940175"/>
          <a:ext cx="3248025" cy="509588"/>
        </p:xfrm>
        <a:graphic>
          <a:graphicData uri="http://schemas.openxmlformats.org/presentationml/2006/ole">
            <p:oleObj spid="_x0000_s92167" name="Equation" r:id="rId10" imgW="1536480" imgH="241200" progId="Equation.DSMT4">
              <p:embed/>
            </p:oleObj>
          </a:graphicData>
        </a:graphic>
      </p:graphicFrame>
      <p:graphicFrame>
        <p:nvGraphicFramePr>
          <p:cNvPr id="232474" name="Object 9"/>
          <p:cNvGraphicFramePr>
            <a:graphicFrameLocks noChangeAspect="1"/>
          </p:cNvGraphicFramePr>
          <p:nvPr/>
        </p:nvGraphicFramePr>
        <p:xfrm>
          <a:off x="2005013" y="573209"/>
          <a:ext cx="320675" cy="401638"/>
        </p:xfrm>
        <a:graphic>
          <a:graphicData uri="http://schemas.openxmlformats.org/presentationml/2006/ole">
            <p:oleObj spid="_x0000_s92168" name="Equation" r:id="rId11" imgW="152280" imgH="190440" progId="Equation.DSMT4">
              <p:embed/>
            </p:oleObj>
          </a:graphicData>
        </a:graphic>
      </p:graphicFrame>
      <p:graphicFrame>
        <p:nvGraphicFramePr>
          <p:cNvPr id="232475" name="Object 10"/>
          <p:cNvGraphicFramePr>
            <a:graphicFrameLocks noChangeAspect="1"/>
          </p:cNvGraphicFramePr>
          <p:nvPr/>
        </p:nvGraphicFramePr>
        <p:xfrm>
          <a:off x="2849833" y="5494256"/>
          <a:ext cx="320675" cy="401637"/>
        </p:xfrm>
        <a:graphic>
          <a:graphicData uri="http://schemas.openxmlformats.org/presentationml/2006/ole">
            <p:oleObj spid="_x0000_s92169" name="Equation" r:id="rId12" imgW="152280" imgH="190440" progId="Equation.DSMT4">
              <p:embed/>
            </p:oleObj>
          </a:graphicData>
        </a:graphic>
      </p:graphicFrame>
      <p:graphicFrame>
        <p:nvGraphicFramePr>
          <p:cNvPr id="57" name="Object 2"/>
          <p:cNvGraphicFramePr>
            <a:graphicFrameLocks noChangeAspect="1"/>
          </p:cNvGraphicFramePr>
          <p:nvPr/>
        </p:nvGraphicFramePr>
        <p:xfrm>
          <a:off x="5181600" y="984250"/>
          <a:ext cx="3660775" cy="2822575"/>
        </p:xfrm>
        <a:graphic>
          <a:graphicData uri="http://schemas.openxmlformats.org/presentationml/2006/ole">
            <p:oleObj spid="_x0000_s92170" name="Picture" r:id="rId13" imgW="1828800" imgH="1409760" progId="Word.Picture.8">
              <p:embed/>
            </p:oleObj>
          </a:graphicData>
        </a:graphic>
      </p:graphicFrame>
      <p:sp>
        <p:nvSpPr>
          <p:cNvPr id="92184" name="Rectangle 10"/>
          <p:cNvSpPr>
            <a:spLocks noChangeArrowheads="1"/>
          </p:cNvSpPr>
          <p:nvPr/>
        </p:nvSpPr>
        <p:spPr bwMode="auto">
          <a:xfrm>
            <a:off x="5565775" y="2071688"/>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2171" name="Object 15"/>
          <p:cNvGraphicFramePr>
            <a:graphicFrameLocks noChangeAspect="1"/>
          </p:cNvGraphicFramePr>
          <p:nvPr/>
        </p:nvGraphicFramePr>
        <p:xfrm>
          <a:off x="5037138" y="2076450"/>
          <a:ext cx="1312862" cy="458788"/>
        </p:xfrm>
        <a:graphic>
          <a:graphicData uri="http://schemas.openxmlformats.org/presentationml/2006/ole">
            <p:oleObj spid="_x0000_s92171" name="Equation" r:id="rId14" imgW="507960" imgH="177480" progId="Equation.DSMT4">
              <p:embed/>
            </p:oleObj>
          </a:graphicData>
        </a:graphic>
      </p:graphicFrame>
      <p:graphicFrame>
        <p:nvGraphicFramePr>
          <p:cNvPr id="92172" name="Object 16"/>
          <p:cNvGraphicFramePr>
            <a:graphicFrameLocks noChangeAspect="1"/>
          </p:cNvGraphicFramePr>
          <p:nvPr/>
        </p:nvGraphicFramePr>
        <p:xfrm>
          <a:off x="6659563" y="2692400"/>
          <a:ext cx="330200" cy="523875"/>
        </p:xfrm>
        <a:graphic>
          <a:graphicData uri="http://schemas.openxmlformats.org/presentationml/2006/ole">
            <p:oleObj spid="_x0000_s92172" name="Equation" r:id="rId15" imgW="126720" imgH="203040" progId="Equation.DSMT4">
              <p:embed/>
            </p:oleObj>
          </a:graphicData>
        </a:graphic>
      </p:graphicFrame>
      <p:grpSp>
        <p:nvGrpSpPr>
          <p:cNvPr id="92185" name="Group 15"/>
          <p:cNvGrpSpPr>
            <a:grpSpLocks/>
          </p:cNvGrpSpPr>
          <p:nvPr/>
        </p:nvGrpSpPr>
        <p:grpSpPr bwMode="auto">
          <a:xfrm>
            <a:off x="7940675" y="2300288"/>
            <a:ext cx="304800" cy="304800"/>
            <a:chOff x="5141" y="957"/>
            <a:chExt cx="192" cy="192"/>
          </a:xfrm>
        </p:grpSpPr>
        <p:sp>
          <p:nvSpPr>
            <p:cNvPr id="92189"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2190"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2173" name="Object 17"/>
          <p:cNvGraphicFramePr>
            <a:graphicFrameLocks noChangeAspect="1"/>
          </p:cNvGraphicFramePr>
          <p:nvPr/>
        </p:nvGraphicFramePr>
        <p:xfrm>
          <a:off x="7924800" y="2640013"/>
          <a:ext cx="347663" cy="479425"/>
        </p:xfrm>
        <a:graphic>
          <a:graphicData uri="http://schemas.openxmlformats.org/presentationml/2006/ole">
            <p:oleObj spid="_x0000_s92173" name="Equation" r:id="rId16" imgW="164880" imgH="228600" progId="Equation.DSMT4">
              <p:embed/>
            </p:oleObj>
          </a:graphicData>
        </a:graphic>
      </p:graphicFrame>
      <p:cxnSp>
        <p:nvCxnSpPr>
          <p:cNvPr id="92186" name="直接箭头连接符 64"/>
          <p:cNvCxnSpPr>
            <a:cxnSpLocks noChangeShapeType="1"/>
          </p:cNvCxnSpPr>
          <p:nvPr/>
        </p:nvCxnSpPr>
        <p:spPr bwMode="auto">
          <a:xfrm rot="10800000" flipV="1">
            <a:off x="6100763" y="2686050"/>
            <a:ext cx="566737" cy="0"/>
          </a:xfrm>
          <a:prstGeom prst="straightConnector1">
            <a:avLst/>
          </a:prstGeom>
          <a:noFill/>
          <a:ln w="25400" algn="ctr">
            <a:solidFill>
              <a:srgbClr val="FF0000"/>
            </a:solidFill>
            <a:round/>
            <a:headEnd/>
            <a:tailEnd type="arrow" w="med" len="med"/>
          </a:ln>
        </p:spPr>
      </p:cxnSp>
      <p:cxnSp>
        <p:nvCxnSpPr>
          <p:cNvPr id="92187" name="直接箭头连接符 65"/>
          <p:cNvCxnSpPr>
            <a:cxnSpLocks noChangeShapeType="1"/>
          </p:cNvCxnSpPr>
          <p:nvPr/>
        </p:nvCxnSpPr>
        <p:spPr bwMode="auto">
          <a:xfrm flipV="1">
            <a:off x="6181725" y="2071688"/>
            <a:ext cx="450850" cy="0"/>
          </a:xfrm>
          <a:prstGeom prst="straightConnector1">
            <a:avLst/>
          </a:prstGeom>
          <a:noFill/>
          <a:ln w="25400" algn="ctr">
            <a:solidFill>
              <a:srgbClr val="FF0000"/>
            </a:solidFill>
            <a:round/>
            <a:headEnd/>
            <a:tailEnd type="arrow" w="med" len="med"/>
          </a:ln>
        </p:spPr>
      </p:cxnSp>
      <p:sp>
        <p:nvSpPr>
          <p:cNvPr id="92188" name="TextBox 66"/>
          <p:cNvSpPr txBox="1">
            <a:spLocks noChangeArrowheads="1"/>
          </p:cNvSpPr>
          <p:nvPr/>
        </p:nvSpPr>
        <p:spPr bwMode="auto">
          <a:xfrm>
            <a:off x="7824788" y="2222500"/>
            <a:ext cx="520700" cy="522288"/>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2174" name="Object 43"/>
          <p:cNvGraphicFramePr>
            <a:graphicFrameLocks noChangeAspect="1"/>
          </p:cNvGraphicFramePr>
          <p:nvPr/>
        </p:nvGraphicFramePr>
        <p:xfrm>
          <a:off x="6878638" y="3152775"/>
          <a:ext cx="1489075" cy="495300"/>
        </p:xfrm>
        <a:graphic>
          <a:graphicData uri="http://schemas.openxmlformats.org/presentationml/2006/ole">
            <p:oleObj spid="_x0000_s92174" name="Equation" r:id="rId17" imgW="685800" imgH="228600" progId="Equation.DSMT4">
              <p:embed/>
            </p:oleObj>
          </a:graphicData>
        </a:graphic>
      </p:graphicFrame>
      <p:graphicFrame>
        <p:nvGraphicFramePr>
          <p:cNvPr id="92175" name="Object 44"/>
          <p:cNvGraphicFramePr>
            <a:graphicFrameLocks noChangeAspect="1"/>
          </p:cNvGraphicFramePr>
          <p:nvPr/>
        </p:nvGraphicFramePr>
        <p:xfrm>
          <a:off x="808038" y="3605213"/>
          <a:ext cx="3605212" cy="342900"/>
        </p:xfrm>
        <a:graphic>
          <a:graphicData uri="http://schemas.openxmlformats.org/presentationml/2006/ole">
            <p:oleObj spid="_x0000_s92175" name="Equation" r:id="rId18" imgW="214596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24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24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24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24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24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2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32468" grpId="0"/>
      <p:bldP spid="232471" grpId="0" animBg="1"/>
      <p:bldP spid="2324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圆角矩形 7"/>
          <p:cNvPicPr>
            <a:picLocks noChangeArrowheads="1"/>
          </p:cNvPicPr>
          <p:nvPr/>
        </p:nvPicPr>
        <p:blipFill>
          <a:blip r:embed="rId3"/>
          <a:srcRect/>
          <a:stretch>
            <a:fillRect/>
          </a:stretch>
        </p:blipFill>
        <p:spPr bwMode="auto">
          <a:xfrm>
            <a:off x="4384430" y="3387970"/>
            <a:ext cx="2286001" cy="762633"/>
          </a:xfrm>
          <a:prstGeom prst="rect">
            <a:avLst/>
          </a:prstGeom>
          <a:noFill/>
          <a:ln w="9525">
            <a:noFill/>
            <a:miter lim="800000"/>
            <a:headEnd/>
            <a:tailEnd/>
          </a:ln>
        </p:spPr>
      </p:pic>
      <p:pic>
        <p:nvPicPr>
          <p:cNvPr id="53" name="圆角矩形 7"/>
          <p:cNvPicPr>
            <a:picLocks noChangeArrowheads="1"/>
          </p:cNvPicPr>
          <p:nvPr/>
        </p:nvPicPr>
        <p:blipFill>
          <a:blip r:embed="rId3"/>
          <a:srcRect/>
          <a:stretch>
            <a:fillRect/>
          </a:stretch>
        </p:blipFill>
        <p:spPr bwMode="auto">
          <a:xfrm>
            <a:off x="2278863" y="4114801"/>
            <a:ext cx="3364524" cy="1195753"/>
          </a:xfrm>
          <a:prstGeom prst="rect">
            <a:avLst/>
          </a:prstGeom>
          <a:noFill/>
          <a:ln w="9525">
            <a:noFill/>
            <a:miter lim="800000"/>
            <a:headEnd/>
            <a:tailEnd/>
          </a:ln>
        </p:spPr>
      </p:pic>
      <p:pic>
        <p:nvPicPr>
          <p:cNvPr id="50" name="圆角矩形 7"/>
          <p:cNvPicPr>
            <a:picLocks noChangeArrowheads="1"/>
          </p:cNvPicPr>
          <p:nvPr/>
        </p:nvPicPr>
        <p:blipFill>
          <a:blip r:embed="rId3"/>
          <a:srcRect/>
          <a:stretch>
            <a:fillRect/>
          </a:stretch>
        </p:blipFill>
        <p:spPr bwMode="auto">
          <a:xfrm>
            <a:off x="628460" y="2264182"/>
            <a:ext cx="4290647" cy="738553"/>
          </a:xfrm>
          <a:prstGeom prst="rect">
            <a:avLst/>
          </a:prstGeom>
          <a:noFill/>
          <a:ln w="9525">
            <a:noFill/>
            <a:miter lim="800000"/>
            <a:headEnd/>
            <a:tailEnd/>
          </a:ln>
        </p:spPr>
      </p:pic>
      <p:sp>
        <p:nvSpPr>
          <p:cNvPr id="93207" name="日期占位符 1"/>
          <p:cNvSpPr>
            <a:spLocks noGrp="1"/>
          </p:cNvSpPr>
          <p:nvPr>
            <p:ph type="dt" sz="quarter" idx="10"/>
          </p:nvPr>
        </p:nvSpPr>
        <p:spPr>
          <a:noFill/>
        </p:spPr>
        <p:txBody>
          <a:bodyPr/>
          <a:lstStyle/>
          <a:p>
            <a:fld id="{F45FCAA6-3389-4B72-A3F6-056769A24A0A}" type="datetime10">
              <a:rPr lang="zh-CN" altLang="en-US" smtClean="0"/>
              <a:pPr/>
              <a:t>20:52</a:t>
            </a:fld>
            <a:endParaRPr lang="en-US" altLang="zh-CN" smtClean="0"/>
          </a:p>
        </p:txBody>
      </p:sp>
      <p:sp>
        <p:nvSpPr>
          <p:cNvPr id="93208" name="灯片编号占位符 3"/>
          <p:cNvSpPr>
            <a:spLocks noGrp="1"/>
          </p:cNvSpPr>
          <p:nvPr>
            <p:ph type="sldNum" sz="quarter" idx="12"/>
          </p:nvPr>
        </p:nvSpPr>
        <p:spPr>
          <a:noFill/>
        </p:spPr>
        <p:txBody>
          <a:bodyPr/>
          <a:lstStyle/>
          <a:p>
            <a:fld id="{D7131C73-3BF8-4299-8B04-D65BF45B5533}" type="slidenum">
              <a:rPr lang="en-US" altLang="zh-CN" smtClean="0"/>
              <a:pPr/>
              <a:t>44</a:t>
            </a:fld>
            <a:endParaRPr lang="en-US" altLang="zh-CN" smtClean="0"/>
          </a:p>
        </p:txBody>
      </p:sp>
      <p:graphicFrame>
        <p:nvGraphicFramePr>
          <p:cNvPr id="233478" name="Object 2"/>
          <p:cNvGraphicFramePr>
            <a:graphicFrameLocks noChangeAspect="1"/>
          </p:cNvGraphicFramePr>
          <p:nvPr/>
        </p:nvGraphicFramePr>
        <p:xfrm>
          <a:off x="423863" y="1746250"/>
          <a:ext cx="3071812" cy="530225"/>
        </p:xfrm>
        <a:graphic>
          <a:graphicData uri="http://schemas.openxmlformats.org/presentationml/2006/ole">
            <p:oleObj spid="_x0000_s93186" name="Equation" r:id="rId4" imgW="1396800" imgH="241200" progId="Equation.DSMT4">
              <p:embed/>
            </p:oleObj>
          </a:graphicData>
        </a:graphic>
      </p:graphicFrame>
      <p:graphicFrame>
        <p:nvGraphicFramePr>
          <p:cNvPr id="233479" name="Object 3"/>
          <p:cNvGraphicFramePr>
            <a:graphicFrameLocks noChangeAspect="1"/>
          </p:cNvGraphicFramePr>
          <p:nvPr/>
        </p:nvGraphicFramePr>
        <p:xfrm>
          <a:off x="392289" y="2336717"/>
          <a:ext cx="2570163" cy="530225"/>
        </p:xfrm>
        <a:graphic>
          <a:graphicData uri="http://schemas.openxmlformats.org/presentationml/2006/ole">
            <p:oleObj spid="_x0000_s93187" name="Equation" r:id="rId5" imgW="1168200" imgH="241200" progId="Equation.DSMT4">
              <p:embed/>
            </p:oleObj>
          </a:graphicData>
        </a:graphic>
      </p:graphicFrame>
      <p:graphicFrame>
        <p:nvGraphicFramePr>
          <p:cNvPr id="233480" name="Object 4"/>
          <p:cNvGraphicFramePr>
            <a:graphicFrameLocks noChangeAspect="1"/>
          </p:cNvGraphicFramePr>
          <p:nvPr/>
        </p:nvGraphicFramePr>
        <p:xfrm>
          <a:off x="2935220" y="2373475"/>
          <a:ext cx="1730375" cy="503237"/>
        </p:xfrm>
        <a:graphic>
          <a:graphicData uri="http://schemas.openxmlformats.org/presentationml/2006/ole">
            <p:oleObj spid="_x0000_s93188" name="Equation" r:id="rId6" imgW="787320" imgH="228600" progId="Equation.DSMT4">
              <p:embed/>
            </p:oleObj>
          </a:graphicData>
        </a:graphic>
      </p:graphicFrame>
      <p:graphicFrame>
        <p:nvGraphicFramePr>
          <p:cNvPr id="233481" name="Object 5"/>
          <p:cNvGraphicFramePr>
            <a:graphicFrameLocks noChangeAspect="1"/>
          </p:cNvGraphicFramePr>
          <p:nvPr/>
        </p:nvGraphicFramePr>
        <p:xfrm>
          <a:off x="677863" y="1062038"/>
          <a:ext cx="1674812" cy="641350"/>
        </p:xfrm>
        <a:graphic>
          <a:graphicData uri="http://schemas.openxmlformats.org/presentationml/2006/ole">
            <p:oleObj spid="_x0000_s93189" name="Equation" r:id="rId7" imgW="761760" imgH="291960" progId="Equation.DSMT4">
              <p:embed/>
            </p:oleObj>
          </a:graphicData>
        </a:graphic>
      </p:graphicFrame>
      <p:graphicFrame>
        <p:nvGraphicFramePr>
          <p:cNvPr id="233482" name="Object 6"/>
          <p:cNvGraphicFramePr>
            <a:graphicFrameLocks noChangeAspect="1"/>
          </p:cNvGraphicFramePr>
          <p:nvPr/>
        </p:nvGraphicFramePr>
        <p:xfrm>
          <a:off x="5970588" y="545490"/>
          <a:ext cx="3173412" cy="2540000"/>
        </p:xfrm>
        <a:graphic>
          <a:graphicData uri="http://schemas.openxmlformats.org/presentationml/2006/ole">
            <p:oleObj spid="_x0000_s93190" name="Picture" r:id="rId8" imgW="1762200" imgH="1409760" progId="Word.Picture.8">
              <p:embed/>
            </p:oleObj>
          </a:graphicData>
        </a:graphic>
      </p:graphicFrame>
      <p:sp>
        <p:nvSpPr>
          <p:cNvPr id="233483" name="Text Box 11"/>
          <p:cNvSpPr txBox="1">
            <a:spLocks noChangeArrowheads="1"/>
          </p:cNvSpPr>
          <p:nvPr/>
        </p:nvSpPr>
        <p:spPr bwMode="auto">
          <a:xfrm>
            <a:off x="247650" y="3529013"/>
            <a:ext cx="4395788" cy="457200"/>
          </a:xfrm>
          <a:prstGeom prst="rect">
            <a:avLst/>
          </a:prstGeom>
          <a:noFill/>
          <a:ln w="9525">
            <a:noFill/>
            <a:miter lim="800000"/>
            <a:headEnd/>
            <a:tailEnd/>
          </a:ln>
        </p:spPr>
        <p:txBody>
          <a:bodyPr>
            <a:spAutoFit/>
          </a:bodyPr>
          <a:lstStyle/>
          <a:p>
            <a:pPr eaLnBrk="0" hangingPunct="0">
              <a:spcBef>
                <a:spcPct val="50000"/>
              </a:spcBef>
              <a:buFontTx/>
              <a:buBlip>
                <a:blip r:embed="rId9"/>
              </a:buBlip>
            </a:pPr>
            <a:r>
              <a:rPr kumimoji="1" lang="en-GB" altLang="zh-CN" sz="2400" b="1" dirty="0">
                <a:solidFill>
                  <a:srgbClr val="000099"/>
                </a:solidFill>
                <a:latin typeface="黑体" pitchFamily="2" charset="-122"/>
              </a:rPr>
              <a:t> </a:t>
            </a:r>
            <a:r>
              <a:rPr kumimoji="1" lang="zh-CN" altLang="en-GB" sz="2400" b="1" dirty="0">
                <a:solidFill>
                  <a:srgbClr val="000099"/>
                </a:solidFill>
                <a:latin typeface="黑体" pitchFamily="2" charset="-122"/>
              </a:rPr>
              <a:t>电位移矢量   的边界条件</a:t>
            </a:r>
            <a:endParaRPr kumimoji="1" lang="zh-CN" altLang="en-US" sz="2400" b="1" dirty="0">
              <a:solidFill>
                <a:srgbClr val="000099"/>
              </a:solidFill>
              <a:latin typeface="黑体" pitchFamily="2" charset="-122"/>
            </a:endParaRPr>
          </a:p>
        </p:txBody>
      </p:sp>
      <p:graphicFrame>
        <p:nvGraphicFramePr>
          <p:cNvPr id="233484" name="Object 7"/>
          <p:cNvGraphicFramePr>
            <a:graphicFrameLocks noChangeAspect="1"/>
          </p:cNvGraphicFramePr>
          <p:nvPr/>
        </p:nvGraphicFramePr>
        <p:xfrm>
          <a:off x="2268538" y="3573463"/>
          <a:ext cx="361950" cy="419100"/>
        </p:xfrm>
        <a:graphic>
          <a:graphicData uri="http://schemas.openxmlformats.org/presentationml/2006/ole">
            <p:oleObj spid="_x0000_s93191" name="Equation" r:id="rId10" imgW="164880" imgH="190440" progId="Equation.DSMT4">
              <p:embed/>
            </p:oleObj>
          </a:graphicData>
        </a:graphic>
      </p:graphicFrame>
      <p:graphicFrame>
        <p:nvGraphicFramePr>
          <p:cNvPr id="233485" name="Object 8"/>
          <p:cNvGraphicFramePr>
            <a:graphicFrameLocks noChangeAspect="1"/>
          </p:cNvGraphicFramePr>
          <p:nvPr/>
        </p:nvGraphicFramePr>
        <p:xfrm>
          <a:off x="666750" y="4078288"/>
          <a:ext cx="1731963" cy="641350"/>
        </p:xfrm>
        <a:graphic>
          <a:graphicData uri="http://schemas.openxmlformats.org/presentationml/2006/ole">
            <p:oleObj spid="_x0000_s93192" name="Equation" r:id="rId11" imgW="787320" imgH="291960" progId="Equation.DSMT4">
              <p:embed/>
            </p:oleObj>
          </a:graphicData>
        </a:graphic>
      </p:graphicFrame>
      <p:graphicFrame>
        <p:nvGraphicFramePr>
          <p:cNvPr id="233486" name="Object 9"/>
          <p:cNvGraphicFramePr>
            <a:graphicFrameLocks noChangeAspect="1"/>
          </p:cNvGraphicFramePr>
          <p:nvPr/>
        </p:nvGraphicFramePr>
        <p:xfrm>
          <a:off x="2374900" y="4129088"/>
          <a:ext cx="3011488" cy="530225"/>
        </p:xfrm>
        <a:graphic>
          <a:graphicData uri="http://schemas.openxmlformats.org/presentationml/2006/ole">
            <p:oleObj spid="_x0000_s93193" name="Equation" r:id="rId12" imgW="1282680" imgH="241200" progId="Equation.DSMT4">
              <p:embed/>
            </p:oleObj>
          </a:graphicData>
        </a:graphic>
      </p:graphicFrame>
      <p:graphicFrame>
        <p:nvGraphicFramePr>
          <p:cNvPr id="233487" name="Object 10"/>
          <p:cNvGraphicFramePr>
            <a:graphicFrameLocks noChangeAspect="1"/>
          </p:cNvGraphicFramePr>
          <p:nvPr/>
        </p:nvGraphicFramePr>
        <p:xfrm>
          <a:off x="2397125" y="4694238"/>
          <a:ext cx="2428875" cy="503237"/>
        </p:xfrm>
        <a:graphic>
          <a:graphicData uri="http://schemas.openxmlformats.org/presentationml/2006/ole">
            <p:oleObj spid="_x0000_s93194" name="Equation" r:id="rId13" imgW="1104840" imgH="228600" progId="Equation.DSMT4">
              <p:embed/>
            </p:oleObj>
          </a:graphicData>
        </a:graphic>
      </p:graphicFrame>
      <p:sp>
        <p:nvSpPr>
          <p:cNvPr id="233488" name="Text Box 16"/>
          <p:cNvSpPr txBox="1">
            <a:spLocks noChangeArrowheads="1"/>
          </p:cNvSpPr>
          <p:nvPr/>
        </p:nvSpPr>
        <p:spPr bwMode="auto">
          <a:xfrm>
            <a:off x="209550" y="549275"/>
            <a:ext cx="4583113" cy="448969"/>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9"/>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磁感应强度  　的边界条件</a:t>
            </a:r>
          </a:p>
        </p:txBody>
      </p:sp>
      <p:graphicFrame>
        <p:nvGraphicFramePr>
          <p:cNvPr id="233489" name="Object 11"/>
          <p:cNvGraphicFramePr>
            <a:graphicFrameLocks noChangeAspect="1"/>
          </p:cNvGraphicFramePr>
          <p:nvPr/>
        </p:nvGraphicFramePr>
        <p:xfrm>
          <a:off x="2325688" y="574675"/>
          <a:ext cx="334962" cy="419100"/>
        </p:xfrm>
        <a:graphic>
          <a:graphicData uri="http://schemas.openxmlformats.org/presentationml/2006/ole">
            <p:oleObj spid="_x0000_s93195" name="Equation" r:id="rId14" imgW="152280" imgH="190440" progId="Equation.DSMT4">
              <p:embed/>
            </p:oleObj>
          </a:graphicData>
        </a:graphic>
      </p:graphicFrame>
      <p:sp>
        <p:nvSpPr>
          <p:cNvPr id="233490" name="Text Box 18"/>
          <p:cNvSpPr txBox="1">
            <a:spLocks noChangeArrowheads="1"/>
          </p:cNvSpPr>
          <p:nvPr/>
        </p:nvSpPr>
        <p:spPr bwMode="auto">
          <a:xfrm>
            <a:off x="390525" y="2981325"/>
            <a:ext cx="8475663" cy="438774"/>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FF0000"/>
                </a:solidFill>
                <a:latin typeface="楷体"/>
                <a:ea typeface="楷体"/>
                <a:cs typeface="楷体"/>
              </a:rPr>
              <a:t>结论：</a:t>
            </a:r>
            <a:r>
              <a:rPr kumimoji="1" lang="zh-CN" altLang="en-US" sz="2200" b="1" dirty="0" smtClean="0">
                <a:solidFill>
                  <a:srgbClr val="FF0000"/>
                </a:solidFill>
                <a:latin typeface="楷体"/>
                <a:ea typeface="楷体"/>
                <a:cs typeface="楷体"/>
              </a:rPr>
              <a:t>磁感应强度    </a:t>
            </a:r>
            <a:r>
              <a:rPr kumimoji="1" lang="zh-CN" altLang="en-US" sz="2200" b="1" dirty="0">
                <a:solidFill>
                  <a:srgbClr val="FF0000"/>
                </a:solidFill>
                <a:latin typeface="楷体"/>
                <a:ea typeface="楷体"/>
                <a:cs typeface="楷体"/>
              </a:rPr>
              <a:t>在不同媒质分界面两侧的法向分量连续。</a:t>
            </a:r>
          </a:p>
        </p:txBody>
      </p:sp>
      <p:graphicFrame>
        <p:nvGraphicFramePr>
          <p:cNvPr id="233491" name="Object 12"/>
          <p:cNvGraphicFramePr>
            <a:graphicFrameLocks noChangeAspect="1"/>
          </p:cNvGraphicFramePr>
          <p:nvPr/>
        </p:nvGraphicFramePr>
        <p:xfrm>
          <a:off x="2857676" y="2952696"/>
          <a:ext cx="334962" cy="419100"/>
        </p:xfrm>
        <a:graphic>
          <a:graphicData uri="http://schemas.openxmlformats.org/presentationml/2006/ole">
            <p:oleObj spid="_x0000_s93196" name="Equation" r:id="rId15" imgW="152280" imgH="190440" progId="Equation.DSMT4">
              <p:embed/>
            </p:oleObj>
          </a:graphicData>
        </a:graphic>
      </p:graphicFrame>
      <p:sp>
        <p:nvSpPr>
          <p:cNvPr id="233492" name="Text Box 20"/>
          <p:cNvSpPr txBox="1">
            <a:spLocks noChangeArrowheads="1"/>
          </p:cNvSpPr>
          <p:nvPr/>
        </p:nvSpPr>
        <p:spPr bwMode="auto">
          <a:xfrm>
            <a:off x="468313" y="5246688"/>
            <a:ext cx="5199062"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FF0000"/>
                </a:solidFill>
                <a:latin typeface="楷体"/>
                <a:ea typeface="楷体"/>
                <a:cs typeface="楷体"/>
              </a:rPr>
              <a:t>结论：</a:t>
            </a:r>
            <a:r>
              <a:rPr kumimoji="1" lang="zh-CN" altLang="en-US" sz="2000" b="1" dirty="0" smtClean="0">
                <a:solidFill>
                  <a:srgbClr val="FF0000"/>
                </a:solidFill>
                <a:latin typeface="楷体"/>
                <a:ea typeface="楷体"/>
                <a:cs typeface="楷体"/>
              </a:rPr>
              <a:t>电位移    </a:t>
            </a:r>
            <a:r>
              <a:rPr kumimoji="1" lang="zh-CN" altLang="en-US" sz="2000" b="1" dirty="0">
                <a:solidFill>
                  <a:srgbClr val="FF0000"/>
                </a:solidFill>
                <a:latin typeface="楷体"/>
                <a:ea typeface="楷体"/>
                <a:cs typeface="楷体"/>
              </a:rPr>
              <a:t>的法向分量在存在有自由电荷的不同介质分界面两侧不连续，其差值等于分界面上</a:t>
            </a:r>
            <a:r>
              <a:rPr kumimoji="1" lang="zh-CN" altLang="en-US" sz="2000" b="1" dirty="0">
                <a:solidFill>
                  <a:schemeClr val="bg2">
                    <a:lumMod val="50000"/>
                  </a:schemeClr>
                </a:solidFill>
                <a:latin typeface="楷体"/>
                <a:ea typeface="楷体"/>
                <a:cs typeface="楷体"/>
              </a:rPr>
              <a:t>自由电荷面密度。</a:t>
            </a:r>
          </a:p>
        </p:txBody>
      </p:sp>
      <p:graphicFrame>
        <p:nvGraphicFramePr>
          <p:cNvPr id="233493" name="Object 13"/>
          <p:cNvGraphicFramePr>
            <a:graphicFrameLocks noChangeAspect="1"/>
          </p:cNvGraphicFramePr>
          <p:nvPr/>
        </p:nvGraphicFramePr>
        <p:xfrm>
          <a:off x="2223719" y="5237543"/>
          <a:ext cx="311150" cy="360362"/>
        </p:xfrm>
        <a:graphic>
          <a:graphicData uri="http://schemas.openxmlformats.org/presentationml/2006/ole">
            <p:oleObj spid="_x0000_s93197" name="Equation" r:id="rId16" imgW="164880" imgH="190440" progId="Equation.DSMT4">
              <p:embed/>
            </p:oleObj>
          </a:graphicData>
        </a:graphic>
      </p:graphicFrame>
      <p:grpSp>
        <p:nvGrpSpPr>
          <p:cNvPr id="2" name="Group 22"/>
          <p:cNvGrpSpPr>
            <a:grpSpLocks/>
          </p:cNvGrpSpPr>
          <p:nvPr/>
        </p:nvGrpSpPr>
        <p:grpSpPr bwMode="auto">
          <a:xfrm>
            <a:off x="5800724" y="474663"/>
            <a:ext cx="2076449" cy="2263775"/>
            <a:chOff x="3268" y="399"/>
            <a:chExt cx="1308" cy="1426"/>
          </a:xfrm>
        </p:grpSpPr>
        <p:graphicFrame>
          <p:nvGraphicFramePr>
            <p:cNvPr id="93203" name="Object 19"/>
            <p:cNvGraphicFramePr>
              <a:graphicFrameLocks noChangeAspect="1"/>
            </p:cNvGraphicFramePr>
            <p:nvPr/>
          </p:nvGraphicFramePr>
          <p:xfrm>
            <a:off x="3268" y="975"/>
            <a:ext cx="524" cy="520"/>
          </p:xfrm>
          <a:graphic>
            <a:graphicData uri="http://schemas.openxmlformats.org/presentationml/2006/ole">
              <p:oleObj spid="_x0000_s93203" name="Equation" r:id="rId17" imgW="304560" imgH="330120" progId="Equation.DSMT4">
                <p:embed/>
              </p:oleObj>
            </a:graphicData>
          </a:graphic>
        </p:graphicFrame>
        <p:sp>
          <p:nvSpPr>
            <p:cNvPr id="93228" name="Freeform 24"/>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4" name="Object 20"/>
            <p:cNvGraphicFramePr>
              <a:graphicFrameLocks noChangeAspect="1"/>
            </p:cNvGraphicFramePr>
            <p:nvPr/>
          </p:nvGraphicFramePr>
          <p:xfrm>
            <a:off x="3420" y="511"/>
            <a:ext cx="360" cy="280"/>
          </p:xfrm>
          <a:graphic>
            <a:graphicData uri="http://schemas.openxmlformats.org/presentationml/2006/ole">
              <p:oleObj spid="_x0000_s93204" name="Equation" r:id="rId18" imgW="228600" imgH="177480" progId="Equation.DSMT4">
                <p:embed/>
              </p:oleObj>
            </a:graphicData>
          </a:graphic>
        </p:graphicFrame>
        <p:sp>
          <p:nvSpPr>
            <p:cNvPr id="93229" name="Freeform 26"/>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30" name="Freeform 27"/>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graphicFrame>
          <p:nvGraphicFramePr>
            <p:cNvPr id="93205" name="Object 21"/>
            <p:cNvGraphicFramePr>
              <a:graphicFrameLocks noChangeAspect="1"/>
            </p:cNvGraphicFramePr>
            <p:nvPr/>
          </p:nvGraphicFramePr>
          <p:xfrm>
            <a:off x="4176" y="1465"/>
            <a:ext cx="400" cy="360"/>
          </p:xfrm>
          <a:graphic>
            <a:graphicData uri="http://schemas.openxmlformats.org/presentationml/2006/ole">
              <p:oleObj spid="_x0000_s93205" name="Equation" r:id="rId19" imgW="253800" imgH="228600" progId="Equation.DSMT4">
                <p:embed/>
              </p:oleObj>
            </a:graphicData>
          </a:graphic>
        </p:graphicFrame>
        <p:graphicFrame>
          <p:nvGraphicFramePr>
            <p:cNvPr id="93206" name="Object 22"/>
            <p:cNvGraphicFramePr>
              <a:graphicFrameLocks noChangeAspect="1"/>
            </p:cNvGraphicFramePr>
            <p:nvPr/>
          </p:nvGraphicFramePr>
          <p:xfrm>
            <a:off x="4110" y="399"/>
            <a:ext cx="260" cy="360"/>
          </p:xfrm>
          <a:graphic>
            <a:graphicData uri="http://schemas.openxmlformats.org/presentationml/2006/ole">
              <p:oleObj spid="_x0000_s93206" name="Equation" r:id="rId20" imgW="164880" imgH="228600" progId="Equation.DSMT4">
                <p:embed/>
              </p:oleObj>
            </a:graphicData>
          </a:graphic>
        </p:graphicFrame>
        <p:sp>
          <p:nvSpPr>
            <p:cNvPr id="93231" name="AutoShape 30"/>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32" name="AutoShape 31"/>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04" name="Line 32"/>
          <p:cNvSpPr>
            <a:spLocks noChangeShapeType="1"/>
          </p:cNvSpPr>
          <p:nvPr/>
        </p:nvSpPr>
        <p:spPr bwMode="auto">
          <a:xfrm flipV="1">
            <a:off x="6610350" y="1690688"/>
            <a:ext cx="531813" cy="758825"/>
          </a:xfrm>
          <a:prstGeom prst="line">
            <a:avLst/>
          </a:prstGeom>
          <a:noFill/>
          <a:ln w="28575">
            <a:solidFill>
              <a:srgbClr val="FF3300"/>
            </a:solidFill>
            <a:round/>
            <a:headEnd/>
            <a:tailEnd type="triangle" w="med" len="med"/>
          </a:ln>
        </p:spPr>
        <p:txBody>
          <a:bodyPr/>
          <a:lstStyle/>
          <a:p>
            <a:endParaRPr lang="zh-CN" altLang="en-US"/>
          </a:p>
        </p:txBody>
      </p:sp>
      <p:sp>
        <p:nvSpPr>
          <p:cNvPr id="233505" name="Line 33"/>
          <p:cNvSpPr>
            <a:spLocks noChangeShapeType="1"/>
          </p:cNvSpPr>
          <p:nvPr/>
        </p:nvSpPr>
        <p:spPr bwMode="auto">
          <a:xfrm flipV="1">
            <a:off x="7118350" y="852488"/>
            <a:ext cx="1120775" cy="884237"/>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233506" name="Object 14"/>
          <p:cNvGraphicFramePr>
            <a:graphicFrameLocks noChangeAspect="1"/>
          </p:cNvGraphicFramePr>
          <p:nvPr/>
        </p:nvGraphicFramePr>
        <p:xfrm>
          <a:off x="5927725" y="3716338"/>
          <a:ext cx="3173413" cy="2540000"/>
        </p:xfrm>
        <a:graphic>
          <a:graphicData uri="http://schemas.openxmlformats.org/presentationml/2006/ole">
            <p:oleObj spid="_x0000_s93198" name="Picture" r:id="rId21" imgW="1762200" imgH="1409760" progId="Word.Picture.8">
              <p:embed/>
            </p:oleObj>
          </a:graphicData>
        </a:graphic>
      </p:graphicFrame>
      <p:grpSp>
        <p:nvGrpSpPr>
          <p:cNvPr id="3" name="Group 35"/>
          <p:cNvGrpSpPr>
            <a:grpSpLocks/>
          </p:cNvGrpSpPr>
          <p:nvPr/>
        </p:nvGrpSpPr>
        <p:grpSpPr bwMode="auto">
          <a:xfrm>
            <a:off x="5819775" y="3978275"/>
            <a:ext cx="1797050" cy="2019300"/>
            <a:chOff x="3285" y="511"/>
            <a:chExt cx="1132" cy="1272"/>
          </a:xfrm>
        </p:grpSpPr>
        <p:graphicFrame>
          <p:nvGraphicFramePr>
            <p:cNvPr id="93201" name="Object 15"/>
            <p:cNvGraphicFramePr>
              <a:graphicFrameLocks noChangeAspect="1"/>
            </p:cNvGraphicFramePr>
            <p:nvPr/>
          </p:nvGraphicFramePr>
          <p:xfrm>
            <a:off x="3285" y="906"/>
            <a:ext cx="479" cy="520"/>
          </p:xfrm>
          <a:graphic>
            <a:graphicData uri="http://schemas.openxmlformats.org/presentationml/2006/ole">
              <p:oleObj spid="_x0000_s93201" name="Equation" r:id="rId22" imgW="304560" imgH="330120" progId="Equation.DSMT4">
                <p:embed/>
              </p:oleObj>
            </a:graphicData>
          </a:graphic>
        </p:graphicFrame>
        <p:sp>
          <p:nvSpPr>
            <p:cNvPr id="93223" name="Freeform 37"/>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2" name="Object 16"/>
            <p:cNvGraphicFramePr>
              <a:graphicFrameLocks noChangeAspect="1"/>
            </p:cNvGraphicFramePr>
            <p:nvPr/>
          </p:nvGraphicFramePr>
          <p:xfrm>
            <a:off x="3420" y="511"/>
            <a:ext cx="360" cy="280"/>
          </p:xfrm>
          <a:graphic>
            <a:graphicData uri="http://schemas.openxmlformats.org/presentationml/2006/ole">
              <p:oleObj spid="_x0000_s93202" name="Equation" r:id="rId23" imgW="228600" imgH="177480" progId="Equation.DSMT4">
                <p:embed/>
              </p:oleObj>
            </a:graphicData>
          </a:graphic>
        </p:graphicFrame>
        <p:sp>
          <p:nvSpPr>
            <p:cNvPr id="93224" name="Freeform 39"/>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5" name="Freeform 40"/>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6" name="AutoShape 43"/>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27" name="AutoShape 44"/>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17" name="Line 45"/>
          <p:cNvSpPr>
            <a:spLocks noChangeShapeType="1"/>
          </p:cNvSpPr>
          <p:nvPr/>
        </p:nvSpPr>
        <p:spPr bwMode="auto">
          <a:xfrm flipV="1">
            <a:off x="6602413" y="5081588"/>
            <a:ext cx="515937" cy="750887"/>
          </a:xfrm>
          <a:prstGeom prst="line">
            <a:avLst/>
          </a:prstGeom>
          <a:noFill/>
          <a:ln w="28575">
            <a:solidFill>
              <a:srgbClr val="FF3300"/>
            </a:solidFill>
            <a:round/>
            <a:headEnd/>
            <a:tailEnd type="triangle" w="med" len="med"/>
          </a:ln>
        </p:spPr>
        <p:txBody>
          <a:bodyPr/>
          <a:lstStyle/>
          <a:p>
            <a:endParaRPr lang="zh-CN" altLang="en-US"/>
          </a:p>
        </p:txBody>
      </p:sp>
      <p:sp>
        <p:nvSpPr>
          <p:cNvPr id="233518" name="Line 46"/>
          <p:cNvSpPr>
            <a:spLocks noChangeShapeType="1"/>
          </p:cNvSpPr>
          <p:nvPr/>
        </p:nvSpPr>
        <p:spPr bwMode="auto">
          <a:xfrm flipV="1">
            <a:off x="7078663" y="4235450"/>
            <a:ext cx="1152525" cy="863600"/>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93199" name="Object 49"/>
          <p:cNvGraphicFramePr>
            <a:graphicFrameLocks noChangeAspect="1"/>
          </p:cNvGraphicFramePr>
          <p:nvPr/>
        </p:nvGraphicFramePr>
        <p:xfrm>
          <a:off x="7162800" y="3833813"/>
          <a:ext cx="412750" cy="571500"/>
        </p:xfrm>
        <a:graphic>
          <a:graphicData uri="http://schemas.openxmlformats.org/presentationml/2006/ole">
            <p:oleObj spid="_x0000_s93199" name="Equation" r:id="rId24" imgW="164880" imgH="228600" progId="Equation.DSMT4">
              <p:embed/>
            </p:oleObj>
          </a:graphicData>
        </a:graphic>
      </p:graphicFrame>
      <p:graphicFrame>
        <p:nvGraphicFramePr>
          <p:cNvPr id="93200" name="Object 50"/>
          <p:cNvGraphicFramePr>
            <a:graphicFrameLocks noChangeAspect="1"/>
          </p:cNvGraphicFramePr>
          <p:nvPr/>
        </p:nvGraphicFramePr>
        <p:xfrm>
          <a:off x="7108825" y="5557838"/>
          <a:ext cx="635000" cy="571500"/>
        </p:xfrm>
        <a:graphic>
          <a:graphicData uri="http://schemas.openxmlformats.org/presentationml/2006/ole">
            <p:oleObj spid="_x0000_s93200" name="Equation" r:id="rId25" imgW="253800" imgH="228600" progId="Equation.DSMT4">
              <p:embed/>
            </p:oleObj>
          </a:graphicData>
        </a:graphic>
      </p:graphicFrame>
      <p:pic>
        <p:nvPicPr>
          <p:cNvPr id="51" name="圆角矩形 7"/>
          <p:cNvPicPr>
            <a:picLocks noChangeArrowheads="1"/>
          </p:cNvPicPr>
          <p:nvPr/>
        </p:nvPicPr>
        <p:blipFill>
          <a:blip r:embed="rId3"/>
          <a:srcRect/>
          <a:stretch>
            <a:fillRect/>
          </a:stretch>
        </p:blipFill>
        <p:spPr bwMode="auto">
          <a:xfrm>
            <a:off x="3575538" y="1195755"/>
            <a:ext cx="2286001" cy="762633"/>
          </a:xfrm>
          <a:prstGeom prst="rect">
            <a:avLst/>
          </a:prstGeom>
          <a:noFill/>
          <a:ln w="9525">
            <a:noFill/>
            <a:miter lim="800000"/>
            <a:headEnd/>
            <a:tailEnd/>
          </a:ln>
        </p:spPr>
      </p:pic>
      <p:sp>
        <p:nvSpPr>
          <p:cNvPr id="52" name="矩形 51"/>
          <p:cNvSpPr/>
          <p:nvPr/>
        </p:nvSpPr>
        <p:spPr>
          <a:xfrm>
            <a:off x="3552316" y="1235549"/>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54" name="矩形 53"/>
          <p:cNvSpPr/>
          <p:nvPr/>
        </p:nvSpPr>
        <p:spPr>
          <a:xfrm>
            <a:off x="4335663" y="3511751"/>
            <a:ext cx="2311322" cy="584775"/>
          </a:xfrm>
          <a:prstGeom prst="rect">
            <a:avLst/>
          </a:prstGeom>
        </p:spPr>
        <p:txBody>
          <a:bodyPr wrap="squar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4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34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34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34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2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5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35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35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1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2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34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34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34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348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34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34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349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8" grpId="0"/>
      <p:bldP spid="233483" grpId="0"/>
      <p:bldP spid="233490" grpId="0"/>
      <p:bldP spid="233492" grpId="0"/>
      <p:bldP spid="233517" grpId="0" animBg="1"/>
      <p:bldP spid="233518" grpId="0" animBg="1"/>
      <p:bldP spid="52" grpId="0"/>
      <p:bldP spid="5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圆角矩形 7"/>
          <p:cNvPicPr>
            <a:picLocks noChangeArrowheads="1"/>
          </p:cNvPicPr>
          <p:nvPr/>
        </p:nvPicPr>
        <p:blipFill>
          <a:blip r:embed="rId3"/>
          <a:srcRect/>
          <a:stretch>
            <a:fillRect/>
          </a:stretch>
        </p:blipFill>
        <p:spPr bwMode="auto">
          <a:xfrm>
            <a:off x="480645" y="2555631"/>
            <a:ext cx="4841632" cy="2379784"/>
          </a:xfrm>
          <a:prstGeom prst="rect">
            <a:avLst/>
          </a:prstGeom>
          <a:noFill/>
          <a:ln w="9525">
            <a:noFill/>
            <a:miter lim="800000"/>
            <a:headEnd/>
            <a:tailEnd/>
          </a:ln>
        </p:spPr>
      </p:pic>
      <p:sp>
        <p:nvSpPr>
          <p:cNvPr id="94223" name="日期占位符 1"/>
          <p:cNvSpPr>
            <a:spLocks noGrp="1"/>
          </p:cNvSpPr>
          <p:nvPr>
            <p:ph type="dt" sz="quarter" idx="10"/>
          </p:nvPr>
        </p:nvSpPr>
        <p:spPr>
          <a:noFill/>
        </p:spPr>
        <p:txBody>
          <a:bodyPr/>
          <a:lstStyle/>
          <a:p>
            <a:fld id="{05B57A50-A367-4DAB-9A1A-21B1578ADB03}" type="datetime10">
              <a:rPr lang="zh-CN" altLang="en-US" smtClean="0"/>
              <a:pPr/>
              <a:t>20:52</a:t>
            </a:fld>
            <a:endParaRPr lang="en-US" altLang="zh-CN" smtClean="0"/>
          </a:p>
        </p:txBody>
      </p:sp>
      <p:sp>
        <p:nvSpPr>
          <p:cNvPr id="94224" name="灯片编号占位符 3"/>
          <p:cNvSpPr>
            <a:spLocks noGrp="1"/>
          </p:cNvSpPr>
          <p:nvPr>
            <p:ph type="sldNum" sz="quarter" idx="12"/>
          </p:nvPr>
        </p:nvSpPr>
        <p:spPr>
          <a:noFill/>
        </p:spPr>
        <p:txBody>
          <a:bodyPr/>
          <a:lstStyle/>
          <a:p>
            <a:fld id="{3ED58240-033C-4E13-994D-51AB8876652D}" type="slidenum">
              <a:rPr lang="en-US" altLang="zh-CN" smtClean="0"/>
              <a:pPr/>
              <a:t>45</a:t>
            </a:fld>
            <a:endParaRPr lang="en-US" altLang="zh-CN" smtClean="0"/>
          </a:p>
        </p:txBody>
      </p:sp>
      <p:sp>
        <p:nvSpPr>
          <p:cNvPr id="234498" name="Text Box 2"/>
          <p:cNvSpPr txBox="1">
            <a:spLocks noChangeArrowheads="1"/>
          </p:cNvSpPr>
          <p:nvPr/>
        </p:nvSpPr>
        <p:spPr bwMode="auto">
          <a:xfrm>
            <a:off x="215900" y="1125538"/>
            <a:ext cx="7956550" cy="457200"/>
          </a:xfrm>
          <a:prstGeom prst="rect">
            <a:avLst/>
          </a:prstGeom>
          <a:noFill/>
          <a:ln w="9525">
            <a:noFill/>
            <a:miter lim="800000"/>
            <a:headEnd/>
            <a:tailEnd/>
          </a:ln>
        </p:spPr>
        <p:txBody>
          <a:bodyPr>
            <a:spAutoFit/>
          </a:bodyPr>
          <a:lstStyle/>
          <a:p>
            <a:pPr>
              <a:spcBef>
                <a:spcPct val="50000"/>
              </a:spcBef>
              <a:buFontTx/>
              <a:buBlip>
                <a:blip r:embed="rId4"/>
              </a:buBlip>
            </a:pPr>
            <a:r>
              <a:rPr kumimoji="1" lang="en-US" altLang="zh-CN" sz="2400" b="1" dirty="0">
                <a:solidFill>
                  <a:srgbClr val="002060"/>
                </a:solidFill>
                <a:latin typeface="黑体" pitchFamily="2" charset="-122"/>
              </a:rPr>
              <a:t>  </a:t>
            </a:r>
            <a:r>
              <a:rPr kumimoji="1" lang="zh-CN" altLang="en-US" sz="2400" b="1" dirty="0">
                <a:solidFill>
                  <a:srgbClr val="002060"/>
                </a:solidFill>
                <a:latin typeface="黑体" pitchFamily="2" charset="-122"/>
              </a:rPr>
              <a:t>理想介质（      ）分界面上的边界条件</a:t>
            </a:r>
          </a:p>
        </p:txBody>
      </p:sp>
      <p:graphicFrame>
        <p:nvGraphicFramePr>
          <p:cNvPr id="234499" name="Object 2"/>
          <p:cNvGraphicFramePr>
            <a:graphicFrameLocks noChangeAspect="1"/>
          </p:cNvGraphicFramePr>
          <p:nvPr/>
        </p:nvGraphicFramePr>
        <p:xfrm>
          <a:off x="2411413" y="1166813"/>
          <a:ext cx="838200" cy="390525"/>
        </p:xfrm>
        <a:graphic>
          <a:graphicData uri="http://schemas.openxmlformats.org/presentationml/2006/ole">
            <p:oleObj spid="_x0000_s94210" name="Equation" r:id="rId5" imgW="380880" imgH="177480" progId="Equation.DSMT4">
              <p:embed/>
            </p:oleObj>
          </a:graphicData>
        </a:graphic>
      </p:graphicFrame>
      <p:graphicFrame>
        <p:nvGraphicFramePr>
          <p:cNvPr id="94215" name="Object 7"/>
          <p:cNvGraphicFramePr>
            <a:graphicFrameLocks noChangeAspect="1"/>
          </p:cNvGraphicFramePr>
          <p:nvPr/>
        </p:nvGraphicFramePr>
        <p:xfrm>
          <a:off x="3132138" y="2708275"/>
          <a:ext cx="1785938" cy="503237"/>
        </p:xfrm>
        <a:graphic>
          <a:graphicData uri="http://schemas.openxmlformats.org/presentationml/2006/ole">
            <p:oleObj spid="_x0000_s94215" name="Equation" r:id="rId6" imgW="812520" imgH="228600" progId="Equation.DSMT4">
              <p:embed/>
            </p:oleObj>
          </a:graphicData>
        </a:graphic>
      </p:graphicFrame>
      <p:graphicFrame>
        <p:nvGraphicFramePr>
          <p:cNvPr id="94216" name="Object 8"/>
          <p:cNvGraphicFramePr>
            <a:graphicFrameLocks noChangeAspect="1"/>
          </p:cNvGraphicFramePr>
          <p:nvPr/>
        </p:nvGraphicFramePr>
        <p:xfrm>
          <a:off x="757238" y="2670175"/>
          <a:ext cx="2486025" cy="530225"/>
        </p:xfrm>
        <a:graphic>
          <a:graphicData uri="http://schemas.openxmlformats.org/presentationml/2006/ole">
            <p:oleObj spid="_x0000_s94216" name="Equation" r:id="rId7" imgW="1130040" imgH="241200" progId="Equation.DSMT4">
              <p:embed/>
            </p:oleObj>
          </a:graphicData>
        </a:graphic>
      </p:graphicFrame>
      <p:graphicFrame>
        <p:nvGraphicFramePr>
          <p:cNvPr id="94217" name="Object 9"/>
          <p:cNvGraphicFramePr>
            <a:graphicFrameLocks noChangeAspect="1"/>
          </p:cNvGraphicFramePr>
          <p:nvPr/>
        </p:nvGraphicFramePr>
        <p:xfrm>
          <a:off x="893763" y="3173413"/>
          <a:ext cx="2373313" cy="530225"/>
        </p:xfrm>
        <a:graphic>
          <a:graphicData uri="http://schemas.openxmlformats.org/presentationml/2006/ole">
            <p:oleObj spid="_x0000_s94217" name="Equation" r:id="rId8" imgW="1079280" imgH="241200" progId="Equation.DSMT4">
              <p:embed/>
            </p:oleObj>
          </a:graphicData>
        </a:graphic>
      </p:graphicFrame>
      <p:graphicFrame>
        <p:nvGraphicFramePr>
          <p:cNvPr id="94218" name="Object 10"/>
          <p:cNvGraphicFramePr>
            <a:graphicFrameLocks noChangeAspect="1"/>
          </p:cNvGraphicFramePr>
          <p:nvPr/>
        </p:nvGraphicFramePr>
        <p:xfrm>
          <a:off x="3160713" y="3200400"/>
          <a:ext cx="1646238" cy="503237"/>
        </p:xfrm>
        <a:graphic>
          <a:graphicData uri="http://schemas.openxmlformats.org/presentationml/2006/ole">
            <p:oleObj spid="_x0000_s94218" name="Equation" r:id="rId9" imgW="749160" imgH="228600" progId="Equation.DSMT4">
              <p:embed/>
            </p:oleObj>
          </a:graphicData>
        </a:graphic>
      </p:graphicFrame>
      <p:graphicFrame>
        <p:nvGraphicFramePr>
          <p:cNvPr id="94219" name="Object 11"/>
          <p:cNvGraphicFramePr>
            <a:graphicFrameLocks noChangeAspect="1"/>
          </p:cNvGraphicFramePr>
          <p:nvPr/>
        </p:nvGraphicFramePr>
        <p:xfrm>
          <a:off x="1023938" y="3684588"/>
          <a:ext cx="2179638" cy="530225"/>
        </p:xfrm>
        <a:graphic>
          <a:graphicData uri="http://schemas.openxmlformats.org/presentationml/2006/ole">
            <p:oleObj spid="_x0000_s94219" name="Equation" r:id="rId10" imgW="990360" imgH="241200" progId="Equation.DSMT4">
              <p:embed/>
            </p:oleObj>
          </a:graphicData>
        </a:graphic>
      </p:graphicFrame>
      <p:graphicFrame>
        <p:nvGraphicFramePr>
          <p:cNvPr id="94220" name="Object 12"/>
          <p:cNvGraphicFramePr>
            <a:graphicFrameLocks noChangeAspect="1"/>
          </p:cNvGraphicFramePr>
          <p:nvPr/>
        </p:nvGraphicFramePr>
        <p:xfrm>
          <a:off x="3151188" y="3709988"/>
          <a:ext cx="1703388" cy="503237"/>
        </p:xfrm>
        <a:graphic>
          <a:graphicData uri="http://schemas.openxmlformats.org/presentationml/2006/ole">
            <p:oleObj spid="_x0000_s94220" name="Equation" r:id="rId11" imgW="774360" imgH="228600" progId="Equation.DSMT4">
              <p:embed/>
            </p:oleObj>
          </a:graphicData>
        </a:graphic>
      </p:graphicFrame>
      <p:graphicFrame>
        <p:nvGraphicFramePr>
          <p:cNvPr id="94221" name="Object 13"/>
          <p:cNvGraphicFramePr>
            <a:graphicFrameLocks noChangeAspect="1"/>
          </p:cNvGraphicFramePr>
          <p:nvPr/>
        </p:nvGraphicFramePr>
        <p:xfrm>
          <a:off x="1008063" y="4194175"/>
          <a:ext cx="2262188" cy="530225"/>
        </p:xfrm>
        <a:graphic>
          <a:graphicData uri="http://schemas.openxmlformats.org/presentationml/2006/ole">
            <p:oleObj spid="_x0000_s94221" name="Equation" r:id="rId12" imgW="1028520" imgH="241200" progId="Equation.DSMT4">
              <p:embed/>
            </p:oleObj>
          </a:graphicData>
        </a:graphic>
      </p:graphicFrame>
      <p:graphicFrame>
        <p:nvGraphicFramePr>
          <p:cNvPr id="94222" name="Object 14"/>
          <p:cNvGraphicFramePr>
            <a:graphicFrameLocks noChangeAspect="1"/>
          </p:cNvGraphicFramePr>
          <p:nvPr/>
        </p:nvGraphicFramePr>
        <p:xfrm>
          <a:off x="3165475" y="4194175"/>
          <a:ext cx="1787525" cy="503237"/>
        </p:xfrm>
        <a:graphic>
          <a:graphicData uri="http://schemas.openxmlformats.org/presentationml/2006/ole">
            <p:oleObj spid="_x0000_s94222" name="Equation" r:id="rId13" imgW="812520" imgH="228600" progId="Equation.DSMT4">
              <p:embed/>
            </p:oleObj>
          </a:graphicData>
        </a:graphic>
      </p:graphicFrame>
      <p:sp>
        <p:nvSpPr>
          <p:cNvPr id="234510" name="Text Box 14"/>
          <p:cNvSpPr txBox="1">
            <a:spLocks noChangeArrowheads="1"/>
          </p:cNvSpPr>
          <p:nvPr/>
        </p:nvSpPr>
        <p:spPr bwMode="auto">
          <a:xfrm>
            <a:off x="5200026" y="2870488"/>
            <a:ext cx="3529013" cy="1046440"/>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0099"/>
                </a:solidFill>
                <a:latin typeface="楷体"/>
                <a:ea typeface="楷体"/>
                <a:cs typeface="楷体"/>
              </a:rPr>
              <a:t>      </a:t>
            </a:r>
            <a:r>
              <a:rPr kumimoji="1" lang="en-US" altLang="zh-CN" sz="2000" b="1" dirty="0" smtClean="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矢量</a:t>
            </a:r>
            <a:r>
              <a:rPr kumimoji="1" lang="zh-CN" altLang="en-US" sz="2000" b="1" dirty="0">
                <a:solidFill>
                  <a:srgbClr val="000099"/>
                </a:solidFill>
                <a:latin typeface="楷体"/>
                <a:ea typeface="楷体"/>
                <a:cs typeface="楷体"/>
              </a:rPr>
              <a:t>切向连续；</a:t>
            </a:r>
          </a:p>
          <a:p>
            <a:pPr algn="just">
              <a:lnSpc>
                <a:spcPct val="130000"/>
              </a:lnSpc>
              <a:spcBef>
                <a:spcPct val="50000"/>
              </a:spcBef>
              <a:buFont typeface="Wingdings" pitchFamily="2" charset="2"/>
              <a:buNone/>
            </a:pPr>
            <a:r>
              <a:rPr kumimoji="1" lang="zh-CN" altLang="en-US" sz="2000" b="1" dirty="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     矢量</a:t>
            </a:r>
            <a:r>
              <a:rPr kumimoji="1" lang="zh-CN" altLang="en-US" sz="2000" b="1" dirty="0">
                <a:solidFill>
                  <a:srgbClr val="000099"/>
                </a:solidFill>
                <a:latin typeface="楷体"/>
                <a:ea typeface="楷体"/>
                <a:cs typeface="楷体"/>
              </a:rPr>
              <a:t>法向连续。</a:t>
            </a:r>
          </a:p>
        </p:txBody>
      </p:sp>
      <p:graphicFrame>
        <p:nvGraphicFramePr>
          <p:cNvPr id="234511" name="Object 3"/>
          <p:cNvGraphicFramePr>
            <a:graphicFrameLocks noChangeAspect="1"/>
          </p:cNvGraphicFramePr>
          <p:nvPr/>
        </p:nvGraphicFramePr>
        <p:xfrm>
          <a:off x="5341816" y="2839406"/>
          <a:ext cx="754063" cy="503238"/>
        </p:xfrm>
        <a:graphic>
          <a:graphicData uri="http://schemas.openxmlformats.org/presentationml/2006/ole">
            <p:oleObj spid="_x0000_s94211" name="Equation" r:id="rId14" imgW="342720" imgH="228600" progId="Equation.DSMT4">
              <p:embed/>
            </p:oleObj>
          </a:graphicData>
        </a:graphic>
      </p:graphicFrame>
      <p:graphicFrame>
        <p:nvGraphicFramePr>
          <p:cNvPr id="234512" name="Object 4"/>
          <p:cNvGraphicFramePr>
            <a:graphicFrameLocks noChangeAspect="1"/>
          </p:cNvGraphicFramePr>
          <p:nvPr/>
        </p:nvGraphicFramePr>
        <p:xfrm>
          <a:off x="5341815" y="3403946"/>
          <a:ext cx="696913" cy="503237"/>
        </p:xfrm>
        <a:graphic>
          <a:graphicData uri="http://schemas.openxmlformats.org/presentationml/2006/ole">
            <p:oleObj spid="_x0000_s94212" name="Equation" r:id="rId15" imgW="317160" imgH="228600" progId="Equation.DSMT4">
              <p:embed/>
            </p:oleObj>
          </a:graphicData>
        </a:graphic>
      </p:graphicFrame>
      <p:sp>
        <p:nvSpPr>
          <p:cNvPr id="234513" name="Text Box 17"/>
          <p:cNvSpPr txBox="1">
            <a:spLocks noChangeArrowheads="1"/>
          </p:cNvSpPr>
          <p:nvPr/>
        </p:nvSpPr>
        <p:spPr bwMode="auto">
          <a:xfrm>
            <a:off x="323850" y="500917"/>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2.7.2  </a:t>
            </a:r>
            <a:r>
              <a:rPr lang="zh-CN" altLang="en-US" sz="2800" b="1" dirty="0">
                <a:solidFill>
                  <a:srgbClr val="002060"/>
                </a:solidFill>
              </a:rPr>
              <a:t>两种特殊情况下的边界条件</a:t>
            </a:r>
          </a:p>
        </p:txBody>
      </p:sp>
      <p:sp>
        <p:nvSpPr>
          <p:cNvPr id="234514" name="Text Box 18"/>
          <p:cNvSpPr txBox="1">
            <a:spLocks noChangeArrowheads="1"/>
          </p:cNvSpPr>
          <p:nvPr/>
        </p:nvSpPr>
        <p:spPr bwMode="auto">
          <a:xfrm>
            <a:off x="466725" y="2060575"/>
            <a:ext cx="7129463" cy="430213"/>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dirty="0">
                <a:solidFill>
                  <a:srgbClr val="002060"/>
                </a:solidFill>
                <a:latin typeface="幼圆" pitchFamily="49" charset="-122"/>
              </a:rPr>
              <a:t> </a:t>
            </a:r>
            <a:r>
              <a:rPr kumimoji="1" lang="zh-CN" altLang="en-US" sz="2000" b="1" dirty="0">
                <a:solidFill>
                  <a:srgbClr val="002060"/>
                </a:solidFill>
                <a:latin typeface="Verdana" pitchFamily="34" charset="0"/>
              </a:rPr>
              <a:t>由</a:t>
            </a:r>
            <a:r>
              <a:rPr kumimoji="1" lang="zh-CN" altLang="en-US" sz="2000" b="1" i="1" dirty="0">
                <a:solidFill>
                  <a:srgbClr val="002060"/>
                </a:solidFill>
                <a:sym typeface="Symbol" pitchFamily="18" charset="2"/>
              </a:rPr>
              <a:t></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 </a:t>
            </a:r>
            <a:r>
              <a:rPr kumimoji="1" lang="en-US" altLang="zh-CN" sz="2000" b="1" i="1" dirty="0">
                <a:solidFill>
                  <a:srgbClr val="002060"/>
                </a:solidFill>
                <a:sym typeface="Symbol" pitchFamily="18" charset="2"/>
              </a:rPr>
              <a:t>J</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a:t>
            </a:r>
            <a:r>
              <a:rPr kumimoji="1" lang="zh-CN" altLang="en-US" sz="2000" b="1" dirty="0">
                <a:solidFill>
                  <a:srgbClr val="002060"/>
                </a:solidFill>
                <a:latin typeface="Verdana" pitchFamily="34" charset="0"/>
              </a:rPr>
              <a:t>，可推知理想介质分界面边界条件为：</a:t>
            </a:r>
            <a:endParaRPr kumimoji="1" lang="zh-CN" altLang="en-US" sz="2000" b="1" dirty="0">
              <a:solidFill>
                <a:srgbClr val="002060"/>
              </a:solidFill>
              <a:latin typeface="幼圆" pitchFamily="49" charset="-122"/>
            </a:endParaRPr>
          </a:p>
        </p:txBody>
      </p:sp>
      <p:sp>
        <p:nvSpPr>
          <p:cNvPr id="234515" name="Text Box 19"/>
          <p:cNvSpPr txBox="1">
            <a:spLocks noChangeArrowheads="1"/>
          </p:cNvSpPr>
          <p:nvPr/>
        </p:nvSpPr>
        <p:spPr bwMode="auto">
          <a:xfrm>
            <a:off x="468313" y="1628775"/>
            <a:ext cx="7739062" cy="430887"/>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dirty="0">
                <a:solidFill>
                  <a:srgbClr val="002060"/>
                </a:solidFill>
                <a:latin typeface="Verdana" pitchFamily="34" charset="0"/>
              </a:rPr>
              <a:t> </a:t>
            </a:r>
            <a:r>
              <a:rPr kumimoji="1" lang="zh-CN" altLang="en-US" sz="2000" b="1" dirty="0">
                <a:solidFill>
                  <a:srgbClr val="002060"/>
                </a:solidFill>
                <a:latin typeface="Verdana" pitchFamily="34" charset="0"/>
              </a:rPr>
              <a:t>在理想介质表面上，不存在</a:t>
            </a:r>
            <a:r>
              <a:rPr kumimoji="1" lang="zh-CN" altLang="en-US" sz="2000" b="1" dirty="0">
                <a:solidFill>
                  <a:srgbClr val="FF0000"/>
                </a:solidFill>
                <a:latin typeface="Verdana" pitchFamily="34" charset="0"/>
              </a:rPr>
              <a:t>自由面电荷</a:t>
            </a:r>
            <a:r>
              <a:rPr kumimoji="1" lang="zh-CN" altLang="en-US" sz="2000" b="1" dirty="0">
                <a:solidFill>
                  <a:srgbClr val="002060"/>
                </a:solidFill>
                <a:latin typeface="Verdana" pitchFamily="34" charset="0"/>
              </a:rPr>
              <a:t>和</a:t>
            </a:r>
            <a:r>
              <a:rPr kumimoji="1" lang="zh-CN" altLang="en-US" sz="2000" b="1" dirty="0">
                <a:solidFill>
                  <a:srgbClr val="FF0000"/>
                </a:solidFill>
                <a:latin typeface="Verdana" pitchFamily="34" charset="0"/>
              </a:rPr>
              <a:t>面电流</a:t>
            </a:r>
            <a:r>
              <a:rPr kumimoji="1" lang="zh-CN" altLang="en-US" sz="2000" b="1" dirty="0">
                <a:solidFill>
                  <a:srgbClr val="002060"/>
                </a:solidFill>
                <a:latin typeface="Verdana" pitchFamily="34" charset="0"/>
              </a:rPr>
              <a:t>。</a:t>
            </a:r>
            <a:endParaRPr kumimoji="1" lang="zh-CN" altLang="en-US" sz="2000" b="1" dirty="0">
              <a:solidFill>
                <a:srgbClr val="002060"/>
              </a:solidFill>
              <a:latin typeface="幼圆" pitchFamily="49" charset="-122"/>
            </a:endParaRPr>
          </a:p>
        </p:txBody>
      </p:sp>
      <p:sp>
        <p:nvSpPr>
          <p:cNvPr id="94231" name="Text Box 20"/>
          <p:cNvSpPr txBox="1">
            <a:spLocks noChangeArrowheads="1"/>
          </p:cNvSpPr>
          <p:nvPr/>
        </p:nvSpPr>
        <p:spPr bwMode="auto">
          <a:xfrm>
            <a:off x="879475" y="4967288"/>
            <a:ext cx="184150" cy="427037"/>
          </a:xfrm>
          <a:prstGeom prst="rect">
            <a:avLst/>
          </a:prstGeom>
          <a:noFill/>
          <a:ln w="25400">
            <a:noFill/>
            <a:miter lim="800000"/>
            <a:headEnd/>
            <a:tailEnd/>
          </a:ln>
        </p:spPr>
        <p:txBody>
          <a:bodyPr wrap="none">
            <a:spAutoFit/>
          </a:bodyPr>
          <a:lstStyle/>
          <a:p>
            <a:endParaRPr lang="zh-CN" altLang="zh-CN"/>
          </a:p>
        </p:txBody>
      </p:sp>
      <p:graphicFrame>
        <p:nvGraphicFramePr>
          <p:cNvPr id="234517" name="Object 5"/>
          <p:cNvGraphicFramePr>
            <a:graphicFrameLocks noChangeAspect="1"/>
          </p:cNvGraphicFramePr>
          <p:nvPr/>
        </p:nvGraphicFramePr>
        <p:xfrm>
          <a:off x="701919" y="4892309"/>
          <a:ext cx="3960813" cy="720725"/>
        </p:xfrm>
        <a:graphic>
          <a:graphicData uri="http://schemas.openxmlformats.org/presentationml/2006/ole">
            <p:oleObj spid="_x0000_s94213" name="Equation" r:id="rId17" imgW="2654280" imgH="482400" progId="Equation.DSMT4">
              <p:embed/>
            </p:oleObj>
          </a:graphicData>
        </a:graphic>
      </p:graphicFrame>
      <p:graphicFrame>
        <p:nvGraphicFramePr>
          <p:cNvPr id="234518" name="Object 6"/>
          <p:cNvGraphicFramePr>
            <a:graphicFrameLocks noChangeAspect="1"/>
          </p:cNvGraphicFramePr>
          <p:nvPr/>
        </p:nvGraphicFramePr>
        <p:xfrm>
          <a:off x="688240" y="5602409"/>
          <a:ext cx="4130675" cy="720725"/>
        </p:xfrm>
        <a:graphic>
          <a:graphicData uri="http://schemas.openxmlformats.org/presentationml/2006/ole">
            <p:oleObj spid="_x0000_s94214" name="Equation" r:id="rId18" imgW="2768400" imgH="482400" progId="Equation.DSMT4">
              <p:embed/>
            </p:oleObj>
          </a:graphicData>
        </a:graphic>
      </p:graphicFrame>
      <p:pic>
        <p:nvPicPr>
          <p:cNvPr id="234519" name="Picture 23"/>
          <p:cNvPicPr>
            <a:picLocks noChangeAspect="1" noChangeArrowheads="1"/>
          </p:cNvPicPr>
          <p:nvPr/>
        </p:nvPicPr>
        <p:blipFill>
          <a:blip r:embed="rId19"/>
          <a:srcRect/>
          <a:stretch>
            <a:fillRect/>
          </a:stretch>
        </p:blipFill>
        <p:spPr bwMode="auto">
          <a:xfrm>
            <a:off x="5940425" y="4225925"/>
            <a:ext cx="2232025" cy="2082800"/>
          </a:xfrm>
          <a:prstGeom prst="rect">
            <a:avLst/>
          </a:prstGeom>
          <a:noFill/>
          <a:ln w="9525">
            <a:noFill/>
            <a:miter lim="800000"/>
            <a:headEnd/>
            <a:tailEnd/>
          </a:ln>
        </p:spPr>
      </p:pic>
      <p:graphicFrame>
        <p:nvGraphicFramePr>
          <p:cNvPr id="445454" name="Object 7"/>
          <p:cNvGraphicFramePr>
            <a:graphicFrameLocks noChangeAspect="1"/>
          </p:cNvGraphicFramePr>
          <p:nvPr/>
        </p:nvGraphicFramePr>
        <p:xfrm>
          <a:off x="6371703" y="1643607"/>
          <a:ext cx="1380225" cy="379866"/>
        </p:xfrm>
        <a:graphic>
          <a:graphicData uri="http://schemas.openxmlformats.org/presentationml/2006/ole">
            <p:oleObj spid="_x0000_s94223" name="Equation" r:id="rId20" imgW="73656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45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4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45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45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45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4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圆角矩形 7"/>
          <p:cNvPicPr>
            <a:picLocks noChangeArrowheads="1"/>
          </p:cNvPicPr>
          <p:nvPr/>
        </p:nvPicPr>
        <p:blipFill>
          <a:blip r:embed="rId3"/>
          <a:srcRect/>
          <a:stretch>
            <a:fillRect/>
          </a:stretch>
        </p:blipFill>
        <p:spPr bwMode="auto">
          <a:xfrm>
            <a:off x="1031629" y="2649417"/>
            <a:ext cx="3974125" cy="2239106"/>
          </a:xfrm>
          <a:prstGeom prst="rect">
            <a:avLst/>
          </a:prstGeom>
          <a:noFill/>
          <a:ln w="9525">
            <a:noFill/>
            <a:miter lim="800000"/>
            <a:headEnd/>
            <a:tailEnd/>
          </a:ln>
        </p:spPr>
      </p:pic>
      <p:sp>
        <p:nvSpPr>
          <p:cNvPr id="95247" name="日期占位符 1"/>
          <p:cNvSpPr>
            <a:spLocks noGrp="1"/>
          </p:cNvSpPr>
          <p:nvPr>
            <p:ph type="dt" sz="quarter" idx="10"/>
          </p:nvPr>
        </p:nvSpPr>
        <p:spPr>
          <a:noFill/>
        </p:spPr>
        <p:txBody>
          <a:bodyPr/>
          <a:lstStyle/>
          <a:p>
            <a:fld id="{300A3067-D776-4460-BC73-09E762729303}" type="datetime10">
              <a:rPr lang="zh-CN" altLang="en-US" smtClean="0"/>
              <a:pPr/>
              <a:t>20:52</a:t>
            </a:fld>
            <a:endParaRPr lang="en-US" altLang="zh-CN" smtClean="0"/>
          </a:p>
        </p:txBody>
      </p:sp>
      <p:sp>
        <p:nvSpPr>
          <p:cNvPr id="95248" name="灯片编号占位符 3"/>
          <p:cNvSpPr>
            <a:spLocks noGrp="1"/>
          </p:cNvSpPr>
          <p:nvPr>
            <p:ph type="sldNum" sz="quarter" idx="12"/>
          </p:nvPr>
        </p:nvSpPr>
        <p:spPr>
          <a:noFill/>
        </p:spPr>
        <p:txBody>
          <a:bodyPr/>
          <a:lstStyle/>
          <a:p>
            <a:fld id="{ACCD8E2C-C3C5-4DE5-970B-8969919D8B31}" type="slidenum">
              <a:rPr lang="en-US" altLang="zh-CN" smtClean="0"/>
              <a:pPr/>
              <a:t>46</a:t>
            </a:fld>
            <a:endParaRPr lang="en-US" altLang="zh-CN" smtClean="0"/>
          </a:p>
        </p:txBody>
      </p:sp>
      <p:sp>
        <p:nvSpPr>
          <p:cNvPr id="235522" name="Text Box 2"/>
          <p:cNvSpPr txBox="1">
            <a:spLocks noChangeArrowheads="1"/>
          </p:cNvSpPr>
          <p:nvPr/>
        </p:nvSpPr>
        <p:spPr bwMode="auto">
          <a:xfrm>
            <a:off x="269632" y="418368"/>
            <a:ext cx="8874368" cy="457200"/>
          </a:xfrm>
          <a:prstGeom prst="rect">
            <a:avLst/>
          </a:prstGeom>
          <a:noFill/>
          <a:ln w="9525">
            <a:noFill/>
            <a:miter lim="800000"/>
            <a:headEnd/>
            <a:tailEnd/>
          </a:ln>
        </p:spPr>
        <p:txBody>
          <a:bodyPr wrap="square">
            <a:spAutoFit/>
          </a:bodyPr>
          <a:lstStyle/>
          <a:p>
            <a:pPr>
              <a:spcBef>
                <a:spcPct val="50000"/>
              </a:spcBef>
              <a:buFontTx/>
              <a:buBlip>
                <a:blip r:embed="rId4"/>
              </a:buBlip>
            </a:pPr>
            <a:r>
              <a:rPr lang="en-US" altLang="zh-CN" sz="2400" b="1" dirty="0">
                <a:solidFill>
                  <a:srgbClr val="0000CC"/>
                </a:solidFill>
              </a:rPr>
              <a:t>   </a:t>
            </a:r>
            <a:r>
              <a:rPr lang="zh-CN" altLang="en-US" sz="2400" b="1" dirty="0">
                <a:solidFill>
                  <a:srgbClr val="0000CC"/>
                </a:solidFill>
              </a:rPr>
              <a:t>理想导体</a:t>
            </a:r>
            <a:r>
              <a:rPr lang="en-US" altLang="zh-CN" sz="2400" b="1" dirty="0">
                <a:solidFill>
                  <a:srgbClr val="0000CC"/>
                </a:solidFill>
              </a:rPr>
              <a:t>(             </a:t>
            </a:r>
            <a:r>
              <a:rPr lang="en-US" altLang="zh-CN" sz="2400" b="1" dirty="0" smtClean="0">
                <a:solidFill>
                  <a:srgbClr val="0000CC"/>
                </a:solidFill>
              </a:rPr>
              <a:t>                                          </a:t>
            </a:r>
            <a:r>
              <a:rPr lang="en-US" altLang="zh-CN" sz="2400" b="1" dirty="0">
                <a:solidFill>
                  <a:srgbClr val="0000CC"/>
                </a:solidFill>
              </a:rPr>
              <a:t>)</a:t>
            </a:r>
            <a:r>
              <a:rPr lang="zh-CN" altLang="en-US" sz="2400" b="1" dirty="0">
                <a:solidFill>
                  <a:srgbClr val="0000CC"/>
                </a:solidFill>
              </a:rPr>
              <a:t>表面上的边界条件</a:t>
            </a:r>
          </a:p>
        </p:txBody>
      </p:sp>
      <p:sp>
        <p:nvSpPr>
          <p:cNvPr id="235523" name="Text Box 3"/>
          <p:cNvSpPr txBox="1">
            <a:spLocks noChangeArrowheads="1"/>
          </p:cNvSpPr>
          <p:nvPr/>
        </p:nvSpPr>
        <p:spPr bwMode="auto">
          <a:xfrm>
            <a:off x="485775" y="1004522"/>
            <a:ext cx="8037513" cy="1415772"/>
          </a:xfrm>
          <a:prstGeom prst="rect">
            <a:avLst/>
          </a:prstGeom>
          <a:noFill/>
          <a:ln w="9525">
            <a:noFill/>
            <a:miter lim="800000"/>
            <a:headEnd/>
            <a:tailEnd/>
          </a:ln>
        </p:spPr>
        <p:txBody>
          <a:bodyPr>
            <a:spAutoFit/>
          </a:bodyPr>
          <a:lstStyle/>
          <a:p>
            <a:pPr algn="just">
              <a:lnSpc>
                <a:spcPct val="90000"/>
              </a:lnSpc>
              <a:spcBef>
                <a:spcPct val="25000"/>
              </a:spcBef>
            </a:pPr>
            <a:r>
              <a:rPr kumimoji="1" lang="zh-CN" altLang="en-US" sz="2000" b="1" dirty="0">
                <a:solidFill>
                  <a:srgbClr val="FF0000"/>
                </a:solidFill>
                <a:latin typeface="幼圆" pitchFamily="49" charset="-122"/>
              </a:rPr>
              <a:t>理想导体</a:t>
            </a:r>
            <a:r>
              <a:rPr kumimoji="1" lang="zh-CN" altLang="en-US" sz="2000" b="1" dirty="0" smtClean="0">
                <a:solidFill>
                  <a:srgbClr val="FF0000"/>
                </a:solidFill>
                <a:latin typeface="幼圆" pitchFamily="49" charset="-122"/>
              </a:rPr>
              <a:t>内部不可能存在电场和时变磁场，也不存在时变的传导电流。</a:t>
            </a:r>
            <a:endParaRPr kumimoji="1" lang="zh-CN" altLang="en-US" sz="2000" b="1" dirty="0">
              <a:solidFill>
                <a:srgbClr val="FF0000"/>
              </a:solidFill>
              <a:latin typeface="幼圆" pitchFamily="49" charset="-122"/>
            </a:endParaRPr>
          </a:p>
          <a:p>
            <a:pPr algn="just">
              <a:lnSpc>
                <a:spcPct val="90000"/>
              </a:lnSpc>
              <a:spcBef>
                <a:spcPct val="25000"/>
              </a:spcBef>
            </a:pPr>
            <a:r>
              <a:rPr kumimoji="1" lang="zh-CN" altLang="en-US" sz="2000" b="1" dirty="0">
                <a:solidFill>
                  <a:srgbClr val="002060"/>
                </a:solidFill>
                <a:latin typeface="幼圆" pitchFamily="49" charset="-122"/>
              </a:rPr>
              <a:t>导体表面上，一般存在</a:t>
            </a:r>
            <a:r>
              <a:rPr kumimoji="1" lang="zh-CN" altLang="en-US" sz="2000" b="1" dirty="0">
                <a:solidFill>
                  <a:srgbClr val="FF0000"/>
                </a:solidFill>
                <a:latin typeface="幼圆" pitchFamily="49" charset="-122"/>
              </a:rPr>
              <a:t>自由面电荷</a:t>
            </a:r>
            <a:r>
              <a:rPr kumimoji="1" lang="zh-CN" altLang="en-US" sz="2000" b="1" dirty="0">
                <a:solidFill>
                  <a:srgbClr val="002060"/>
                </a:solidFill>
                <a:latin typeface="幼圆" pitchFamily="49" charset="-122"/>
              </a:rPr>
              <a:t>和</a:t>
            </a:r>
            <a:r>
              <a:rPr kumimoji="1" lang="zh-CN" altLang="en-US" sz="2000" b="1" dirty="0">
                <a:solidFill>
                  <a:srgbClr val="FF0000"/>
                </a:solidFill>
                <a:latin typeface="幼圆" pitchFamily="49" charset="-122"/>
              </a:rPr>
              <a:t>传导面电流</a:t>
            </a:r>
            <a:r>
              <a:rPr kumimoji="1" lang="zh-CN" altLang="en-US" sz="2000" b="1" dirty="0">
                <a:solidFill>
                  <a:srgbClr val="002060"/>
                </a:solidFill>
                <a:latin typeface="幼圆" pitchFamily="49" charset="-122"/>
              </a:rPr>
              <a:t>。</a:t>
            </a:r>
          </a:p>
          <a:p>
            <a:pPr algn="just">
              <a:lnSpc>
                <a:spcPct val="110000"/>
              </a:lnSpc>
              <a:spcBef>
                <a:spcPct val="5000"/>
              </a:spcBef>
            </a:pPr>
            <a:r>
              <a:rPr kumimoji="1" lang="zh-CN" altLang="en-US" sz="2000" b="1" dirty="0">
                <a:solidFill>
                  <a:srgbClr val="002060"/>
                </a:solidFill>
                <a:latin typeface="幼圆" pitchFamily="49" charset="-122"/>
              </a:rPr>
              <a:t>由电磁场边界条件一般形式，设区域</a:t>
            </a:r>
            <a:r>
              <a:rPr kumimoji="1" lang="en-US" altLang="zh-CN" sz="2000" b="1" dirty="0">
                <a:solidFill>
                  <a:srgbClr val="002060"/>
                </a:solidFill>
                <a:latin typeface="幼圆" pitchFamily="49" charset="-122"/>
              </a:rPr>
              <a:t>1</a:t>
            </a:r>
            <a:r>
              <a:rPr kumimoji="1" lang="zh-CN" altLang="en-US" sz="2000" b="1" dirty="0">
                <a:solidFill>
                  <a:srgbClr val="002060"/>
                </a:solidFill>
                <a:latin typeface="幼圆" pitchFamily="49" charset="-122"/>
              </a:rPr>
              <a:t>为介质，区域</a:t>
            </a:r>
            <a:r>
              <a:rPr kumimoji="1" lang="en-US" altLang="zh-CN" sz="2000" b="1" dirty="0">
                <a:solidFill>
                  <a:srgbClr val="002060"/>
                </a:solidFill>
                <a:latin typeface="幼圆" pitchFamily="49" charset="-122"/>
              </a:rPr>
              <a:t>2</a:t>
            </a:r>
            <a:r>
              <a:rPr kumimoji="1" lang="zh-CN" altLang="en-US" sz="2000" b="1" dirty="0">
                <a:solidFill>
                  <a:srgbClr val="002060"/>
                </a:solidFill>
                <a:latin typeface="幼圆" pitchFamily="49" charset="-122"/>
              </a:rPr>
              <a:t>为理想导体，有</a:t>
            </a:r>
            <a:r>
              <a:rPr kumimoji="1" lang="en-US" altLang="zh-CN" sz="2000" b="1" dirty="0">
                <a:solidFill>
                  <a:srgbClr val="002060"/>
                </a:solidFill>
                <a:latin typeface="幼圆" pitchFamily="49" charset="-122"/>
              </a:rPr>
              <a:t>D</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E</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B</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H</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为零，得</a:t>
            </a:r>
          </a:p>
        </p:txBody>
      </p:sp>
      <p:graphicFrame>
        <p:nvGraphicFramePr>
          <p:cNvPr id="235524" name="Object 2"/>
          <p:cNvGraphicFramePr>
            <a:graphicFrameLocks noChangeAspect="1"/>
          </p:cNvGraphicFramePr>
          <p:nvPr/>
        </p:nvGraphicFramePr>
        <p:xfrm>
          <a:off x="2218803" y="450543"/>
          <a:ext cx="4051300" cy="446087"/>
        </p:xfrm>
        <a:graphic>
          <a:graphicData uri="http://schemas.openxmlformats.org/presentationml/2006/ole">
            <p:oleObj spid="_x0000_s95234" name="Equation" r:id="rId5" imgW="1841400" imgH="203040" progId="Equation.DSMT4">
              <p:embed/>
            </p:oleObj>
          </a:graphicData>
        </a:graphic>
      </p:graphicFrame>
      <p:graphicFrame>
        <p:nvGraphicFramePr>
          <p:cNvPr id="95239" name="Object 7"/>
          <p:cNvGraphicFramePr>
            <a:graphicFrameLocks noChangeAspect="1"/>
          </p:cNvGraphicFramePr>
          <p:nvPr/>
        </p:nvGraphicFramePr>
        <p:xfrm>
          <a:off x="1455738" y="4121150"/>
          <a:ext cx="1423988" cy="530225"/>
        </p:xfrm>
        <a:graphic>
          <a:graphicData uri="http://schemas.openxmlformats.org/presentationml/2006/ole">
            <p:oleObj spid="_x0000_s95239" name="Equation" r:id="rId6" imgW="647640" imgH="241200" progId="Equation.DSMT4">
              <p:embed/>
            </p:oleObj>
          </a:graphicData>
        </a:graphic>
      </p:graphicFrame>
      <p:graphicFrame>
        <p:nvGraphicFramePr>
          <p:cNvPr id="95240" name="Object 8"/>
          <p:cNvGraphicFramePr>
            <a:graphicFrameLocks noChangeAspect="1"/>
          </p:cNvGraphicFramePr>
          <p:nvPr/>
        </p:nvGraphicFramePr>
        <p:xfrm>
          <a:off x="2887663" y="4183063"/>
          <a:ext cx="1563688" cy="503238"/>
        </p:xfrm>
        <a:graphic>
          <a:graphicData uri="http://schemas.openxmlformats.org/presentationml/2006/ole">
            <p:oleObj spid="_x0000_s95240" name="Equation" r:id="rId7" imgW="711000" imgH="228600" progId="Equation.DSMT4">
              <p:embed/>
            </p:oleObj>
          </a:graphicData>
        </a:graphic>
      </p:graphicFrame>
      <p:graphicFrame>
        <p:nvGraphicFramePr>
          <p:cNvPr id="95241" name="Object 9"/>
          <p:cNvGraphicFramePr>
            <a:graphicFrameLocks noChangeAspect="1"/>
          </p:cNvGraphicFramePr>
          <p:nvPr/>
        </p:nvGraphicFramePr>
        <p:xfrm>
          <a:off x="2916238" y="2765425"/>
          <a:ext cx="1536700" cy="503238"/>
        </p:xfrm>
        <a:graphic>
          <a:graphicData uri="http://schemas.openxmlformats.org/presentationml/2006/ole">
            <p:oleObj spid="_x0000_s95241" name="Equation" r:id="rId8" imgW="698400" imgH="228600" progId="Equation.DSMT4">
              <p:embed/>
            </p:oleObj>
          </a:graphicData>
        </a:graphic>
      </p:graphicFrame>
      <p:graphicFrame>
        <p:nvGraphicFramePr>
          <p:cNvPr id="95242" name="Object 10"/>
          <p:cNvGraphicFramePr>
            <a:graphicFrameLocks noChangeAspect="1"/>
          </p:cNvGraphicFramePr>
          <p:nvPr/>
        </p:nvGraphicFramePr>
        <p:xfrm>
          <a:off x="1431925" y="2746375"/>
          <a:ext cx="1592263" cy="530225"/>
        </p:xfrm>
        <a:graphic>
          <a:graphicData uri="http://schemas.openxmlformats.org/presentationml/2006/ole">
            <p:oleObj spid="_x0000_s95242" name="Equation" r:id="rId9" imgW="723600" imgH="241200" progId="Equation.DSMT4">
              <p:embed/>
            </p:oleObj>
          </a:graphicData>
        </a:graphic>
      </p:graphicFrame>
      <p:graphicFrame>
        <p:nvGraphicFramePr>
          <p:cNvPr id="95243" name="Object 11"/>
          <p:cNvGraphicFramePr>
            <a:graphicFrameLocks noChangeAspect="1"/>
          </p:cNvGraphicFramePr>
          <p:nvPr/>
        </p:nvGraphicFramePr>
        <p:xfrm>
          <a:off x="1500188" y="3208338"/>
          <a:ext cx="1395413" cy="530225"/>
        </p:xfrm>
        <a:graphic>
          <a:graphicData uri="http://schemas.openxmlformats.org/presentationml/2006/ole">
            <p:oleObj spid="_x0000_s95243" name="Equation" r:id="rId10" imgW="634680" imgH="241200" progId="Equation.DSMT4">
              <p:embed/>
            </p:oleObj>
          </a:graphicData>
        </a:graphic>
      </p:graphicFrame>
      <p:graphicFrame>
        <p:nvGraphicFramePr>
          <p:cNvPr id="95244" name="Object 12"/>
          <p:cNvGraphicFramePr>
            <a:graphicFrameLocks noChangeAspect="1"/>
          </p:cNvGraphicFramePr>
          <p:nvPr/>
        </p:nvGraphicFramePr>
        <p:xfrm>
          <a:off x="2933700" y="3267075"/>
          <a:ext cx="1341438" cy="503238"/>
        </p:xfrm>
        <a:graphic>
          <a:graphicData uri="http://schemas.openxmlformats.org/presentationml/2006/ole">
            <p:oleObj spid="_x0000_s95244" name="Equation" r:id="rId11" imgW="609480" imgH="228600" progId="Equation.DSMT4">
              <p:embed/>
            </p:oleObj>
          </a:graphicData>
        </a:graphic>
      </p:graphicFrame>
      <p:graphicFrame>
        <p:nvGraphicFramePr>
          <p:cNvPr id="95245" name="Object 13"/>
          <p:cNvGraphicFramePr>
            <a:graphicFrameLocks noChangeAspect="1"/>
          </p:cNvGraphicFramePr>
          <p:nvPr/>
        </p:nvGraphicFramePr>
        <p:xfrm>
          <a:off x="1449388" y="3675063"/>
          <a:ext cx="1230313" cy="530225"/>
        </p:xfrm>
        <a:graphic>
          <a:graphicData uri="http://schemas.openxmlformats.org/presentationml/2006/ole">
            <p:oleObj spid="_x0000_s95245" name="Equation" r:id="rId12" imgW="558720" imgH="241200" progId="Equation.DSMT4">
              <p:embed/>
            </p:oleObj>
          </a:graphicData>
        </a:graphic>
      </p:graphicFrame>
      <p:graphicFrame>
        <p:nvGraphicFramePr>
          <p:cNvPr id="95246" name="Object 14"/>
          <p:cNvGraphicFramePr>
            <a:graphicFrameLocks noChangeAspect="1"/>
          </p:cNvGraphicFramePr>
          <p:nvPr/>
        </p:nvGraphicFramePr>
        <p:xfrm>
          <a:off x="2941638" y="3762375"/>
          <a:ext cx="1368425" cy="503238"/>
        </p:xfrm>
        <a:graphic>
          <a:graphicData uri="http://schemas.openxmlformats.org/presentationml/2006/ole">
            <p:oleObj spid="_x0000_s95246" name="Equation" r:id="rId13" imgW="622080" imgH="228600" progId="Equation.DSMT4">
              <p:embed/>
            </p:oleObj>
          </a:graphicData>
        </a:graphic>
      </p:graphicFrame>
      <p:sp>
        <p:nvSpPr>
          <p:cNvPr id="235535" name="Text Box 15"/>
          <p:cNvSpPr txBox="1">
            <a:spLocks noChangeArrowheads="1"/>
          </p:cNvSpPr>
          <p:nvPr/>
        </p:nvSpPr>
        <p:spPr bwMode="auto">
          <a:xfrm>
            <a:off x="541827" y="4832594"/>
            <a:ext cx="7898788" cy="1107996"/>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000" b="1" dirty="0" smtClean="0">
                <a:solidFill>
                  <a:srgbClr val="FF0000"/>
                </a:solidFill>
                <a:latin typeface="幼圆" pitchFamily="49" charset="-122"/>
              </a:rPr>
              <a:t>电场必须垂直于理想导体的表面，而磁场必须与理想导体表面相切。</a:t>
            </a:r>
            <a:r>
              <a:rPr kumimoji="1" lang="zh-CN" altLang="en-US" sz="2000" b="1" dirty="0" smtClean="0">
                <a:solidFill>
                  <a:srgbClr val="002060"/>
                </a:solidFill>
                <a:latin typeface="幼圆" pitchFamily="49" charset="-122"/>
              </a:rPr>
              <a:t>这种理想导体不存在！实际</a:t>
            </a:r>
            <a:r>
              <a:rPr kumimoji="1" lang="zh-CN" altLang="en-US" sz="2000" b="1" dirty="0">
                <a:solidFill>
                  <a:srgbClr val="002060"/>
                </a:solidFill>
                <a:latin typeface="幼圆" pitchFamily="49" charset="-122"/>
              </a:rPr>
              <a:t>应用中，若介质电导率极小或极大</a:t>
            </a:r>
            <a:r>
              <a:rPr kumimoji="1" lang="zh-CN" altLang="en-US" sz="2000" b="1" dirty="0" smtClean="0">
                <a:solidFill>
                  <a:srgbClr val="002060"/>
                </a:solidFill>
                <a:latin typeface="幼圆" pitchFamily="49" charset="-122"/>
              </a:rPr>
              <a:t>，尤其当频率很高时，则</a:t>
            </a:r>
            <a:r>
              <a:rPr kumimoji="1" lang="zh-CN" altLang="en-US" sz="2000" b="1" dirty="0">
                <a:solidFill>
                  <a:srgbClr val="002060"/>
                </a:solidFill>
                <a:latin typeface="幼圆" pitchFamily="49" charset="-122"/>
              </a:rPr>
              <a:t>可视为理想介质或理想导体进行处理。</a:t>
            </a:r>
          </a:p>
        </p:txBody>
      </p:sp>
      <p:sp>
        <p:nvSpPr>
          <p:cNvPr id="95253" name="Rectangle 16"/>
          <p:cNvSpPr>
            <a:spLocks noChangeArrowheads="1"/>
          </p:cNvSpPr>
          <p:nvPr/>
        </p:nvSpPr>
        <p:spPr bwMode="auto">
          <a:xfrm>
            <a:off x="5795963" y="2924175"/>
            <a:ext cx="3132137" cy="2879725"/>
          </a:xfrm>
          <a:prstGeom prst="rect">
            <a:avLst/>
          </a:prstGeom>
          <a:noFill/>
          <a:ln w="9525">
            <a:noFill/>
            <a:miter lim="800000"/>
            <a:headEnd/>
            <a:tailEnd/>
          </a:ln>
        </p:spPr>
        <p:txBody>
          <a:bodyPr anchor="ctr">
            <a:spAutoFit/>
          </a:bodyPr>
          <a:lstStyle/>
          <a:p>
            <a:endParaRPr lang="zh-CN" altLang="en-US"/>
          </a:p>
        </p:txBody>
      </p:sp>
      <p:grpSp>
        <p:nvGrpSpPr>
          <p:cNvPr id="3" name="Group 17"/>
          <p:cNvGrpSpPr>
            <a:grpSpLocks/>
          </p:cNvGrpSpPr>
          <p:nvPr/>
        </p:nvGrpSpPr>
        <p:grpSpPr bwMode="auto">
          <a:xfrm>
            <a:off x="5580063" y="2420938"/>
            <a:ext cx="2230437" cy="2192337"/>
            <a:chOff x="3788" y="1862"/>
            <a:chExt cx="1405" cy="1381"/>
          </a:xfrm>
        </p:grpSpPr>
        <p:sp>
          <p:nvSpPr>
            <p:cNvPr id="95258" name="Rectangle 18"/>
            <p:cNvSpPr>
              <a:spLocks noChangeArrowheads="1"/>
            </p:cNvSpPr>
            <p:nvPr/>
          </p:nvSpPr>
          <p:spPr bwMode="auto">
            <a:xfrm>
              <a:off x="3788" y="2749"/>
              <a:ext cx="1224" cy="494"/>
            </a:xfrm>
            <a:prstGeom prst="rect">
              <a:avLst/>
            </a:prstGeom>
            <a:solidFill>
              <a:srgbClr val="FFCC99"/>
            </a:solidFill>
            <a:ln w="9525">
              <a:miter lim="800000"/>
              <a:headEnd/>
              <a:tailEnd/>
            </a:ln>
            <a:scene3d>
              <a:camera prst="legacyObliqueTopRight">
                <a:rot lat="21299984" lon="0" rev="0"/>
              </a:camera>
              <a:lightRig rig="legacyFlat2" dir="t"/>
            </a:scene3d>
            <a:sp3d extrusionH="2513000" prstMaterial="legacyMatte">
              <a:bevelT w="13500" h="13500" prst="angle"/>
              <a:bevelB w="13500" h="13500" prst="angle"/>
              <a:extrusionClr>
                <a:srgbClr val="FFCC99"/>
              </a:extrusionClr>
            </a:sp3d>
          </p:spPr>
          <p:txBody>
            <a:bodyPr anchor="ctr">
              <a:spAutoFit/>
              <a:flatTx/>
            </a:bodyPr>
            <a:lstStyle/>
            <a:p>
              <a:pPr algn="ctr">
                <a:lnSpc>
                  <a:spcPct val="140000"/>
                </a:lnSpc>
              </a:pPr>
              <a:r>
                <a:rPr lang="zh-CN" altLang="en-US" sz="2000" b="1">
                  <a:ea typeface="宋体" pitchFamily="2" charset="-122"/>
                </a:rPr>
                <a:t>理想导体</a:t>
              </a:r>
            </a:p>
            <a:p>
              <a:pPr algn="ctr">
                <a:lnSpc>
                  <a:spcPct val="140000"/>
                </a:lnSpc>
              </a:pPr>
              <a:endParaRPr lang="en-US" altLang="zh-CN" sz="1200" b="1">
                <a:solidFill>
                  <a:schemeClr val="bg1"/>
                </a:solidFill>
                <a:ea typeface="宋体" pitchFamily="2" charset="-122"/>
              </a:endParaRPr>
            </a:p>
          </p:txBody>
        </p:sp>
        <p:sp>
          <p:nvSpPr>
            <p:cNvPr id="95259" name="Line 19"/>
            <p:cNvSpPr>
              <a:spLocks noChangeShapeType="1"/>
            </p:cNvSpPr>
            <p:nvPr/>
          </p:nvSpPr>
          <p:spPr bwMode="auto">
            <a:xfrm flipV="1">
              <a:off x="4604" y="1978"/>
              <a:ext cx="0" cy="454"/>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5260" name="Line 20"/>
            <p:cNvSpPr>
              <a:spLocks noChangeShapeType="1"/>
            </p:cNvSpPr>
            <p:nvPr/>
          </p:nvSpPr>
          <p:spPr bwMode="auto">
            <a:xfrm>
              <a:off x="4604" y="2432"/>
              <a:ext cx="363" cy="0"/>
            </a:xfrm>
            <a:prstGeom prst="line">
              <a:avLst/>
            </a:prstGeom>
            <a:noFill/>
            <a:ln w="31750">
              <a:solidFill>
                <a:srgbClr val="FF00FF"/>
              </a:solidFill>
              <a:round/>
              <a:headEnd/>
              <a:tailEnd type="triangle" w="med" len="lg"/>
            </a:ln>
          </p:spPr>
          <p:txBody>
            <a:bodyPr>
              <a:spAutoFit/>
            </a:bodyPr>
            <a:lstStyle/>
            <a:p>
              <a:endParaRPr lang="zh-CN" altLang="en-US"/>
            </a:p>
          </p:txBody>
        </p:sp>
        <p:sp>
          <p:nvSpPr>
            <p:cNvPr id="95261" name="Line 21"/>
            <p:cNvSpPr>
              <a:spLocks noChangeShapeType="1"/>
            </p:cNvSpPr>
            <p:nvPr/>
          </p:nvSpPr>
          <p:spPr bwMode="auto">
            <a:xfrm flipH="1">
              <a:off x="4377" y="2432"/>
              <a:ext cx="227" cy="181"/>
            </a:xfrm>
            <a:prstGeom prst="line">
              <a:avLst/>
            </a:prstGeom>
            <a:noFill/>
            <a:ln w="31750">
              <a:solidFill>
                <a:srgbClr val="0000FF"/>
              </a:solidFill>
              <a:round/>
              <a:headEnd/>
              <a:tailEnd type="triangle" w="med" len="lg"/>
            </a:ln>
          </p:spPr>
          <p:txBody>
            <a:bodyPr>
              <a:spAutoFit/>
            </a:bodyPr>
            <a:lstStyle/>
            <a:p>
              <a:endParaRPr lang="zh-CN" altLang="en-US"/>
            </a:p>
          </p:txBody>
        </p:sp>
        <p:graphicFrame>
          <p:nvGraphicFramePr>
            <p:cNvPr id="95235" name="Object 3"/>
            <p:cNvGraphicFramePr>
              <a:graphicFrameLocks noChangeAspect="1"/>
            </p:cNvGraphicFramePr>
            <p:nvPr/>
          </p:nvGraphicFramePr>
          <p:xfrm>
            <a:off x="4632" y="1862"/>
            <a:ext cx="561" cy="315"/>
          </p:xfrm>
          <a:graphic>
            <a:graphicData uri="http://schemas.openxmlformats.org/presentationml/2006/ole">
              <p:oleObj spid="_x0000_s95235" name="Equation" r:id="rId14" imgW="342720" imgH="241200" progId="Equation.DSMT4">
                <p:embed/>
              </p:oleObj>
            </a:graphicData>
          </a:graphic>
        </p:graphicFrame>
        <p:graphicFrame>
          <p:nvGraphicFramePr>
            <p:cNvPr id="95236" name="Object 4"/>
            <p:cNvGraphicFramePr>
              <a:graphicFrameLocks noChangeAspect="1"/>
            </p:cNvGraphicFramePr>
            <p:nvPr/>
          </p:nvGraphicFramePr>
          <p:xfrm>
            <a:off x="4921" y="2341"/>
            <a:ext cx="226" cy="331"/>
          </p:xfrm>
          <a:graphic>
            <a:graphicData uri="http://schemas.openxmlformats.org/presentationml/2006/ole">
              <p:oleObj spid="_x0000_s95236" name="Equation" r:id="rId15" imgW="190440" imgH="253800" progId="Equation.DSMT4">
                <p:embed/>
              </p:oleObj>
            </a:graphicData>
          </a:graphic>
        </p:graphicFrame>
        <p:graphicFrame>
          <p:nvGraphicFramePr>
            <p:cNvPr id="95237" name="Object 5"/>
            <p:cNvGraphicFramePr>
              <a:graphicFrameLocks noChangeAspect="1"/>
            </p:cNvGraphicFramePr>
            <p:nvPr/>
          </p:nvGraphicFramePr>
          <p:xfrm>
            <a:off x="4105" y="2478"/>
            <a:ext cx="582" cy="315"/>
          </p:xfrm>
          <a:graphic>
            <a:graphicData uri="http://schemas.openxmlformats.org/presentationml/2006/ole">
              <p:oleObj spid="_x0000_s95237" name="Equation" r:id="rId16" imgW="355320" imgH="241200" progId="Equation.DSMT4">
                <p:embed/>
              </p:oleObj>
            </a:graphicData>
          </a:graphic>
        </p:graphicFrame>
        <p:graphicFrame>
          <p:nvGraphicFramePr>
            <p:cNvPr id="95238" name="Object 6"/>
            <p:cNvGraphicFramePr>
              <a:graphicFrameLocks noChangeAspect="1"/>
            </p:cNvGraphicFramePr>
            <p:nvPr/>
          </p:nvGraphicFramePr>
          <p:xfrm>
            <a:off x="4386" y="1961"/>
            <a:ext cx="208" cy="232"/>
          </p:xfrm>
          <a:graphic>
            <a:graphicData uri="http://schemas.openxmlformats.org/presentationml/2006/ole">
              <p:oleObj spid="_x0000_s95238" name="Equation" r:id="rId17" imgW="126720" imgH="177480" progId="Equation.DSMT4">
                <p:embed/>
              </p:oleObj>
            </a:graphicData>
          </a:graphic>
        </p:graphicFrame>
      </p:grpSp>
      <p:sp>
        <p:nvSpPr>
          <p:cNvPr id="235546" name="Text Box 26"/>
          <p:cNvSpPr txBox="1">
            <a:spLocks noChangeArrowheads="1"/>
          </p:cNvSpPr>
          <p:nvPr/>
        </p:nvSpPr>
        <p:spPr bwMode="auto">
          <a:xfrm>
            <a:off x="535240" y="5903168"/>
            <a:ext cx="8496018"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sz="2800" b="1" dirty="0">
                <a:solidFill>
                  <a:srgbClr val="FF0000"/>
                </a:solidFill>
                <a:latin typeface="黑体" pitchFamily="2" charset="-122"/>
              </a:rPr>
              <a:t>电磁场的基本方程和边界条件 ：表</a:t>
            </a:r>
            <a:r>
              <a:rPr lang="en-US" altLang="zh-CN" sz="2800" b="1" dirty="0">
                <a:solidFill>
                  <a:srgbClr val="FF0000"/>
                </a:solidFill>
                <a:latin typeface="黑体" pitchFamily="2" charset="-122"/>
              </a:rPr>
              <a:t>2.7.1 (</a:t>
            </a:r>
            <a:r>
              <a:rPr lang="zh-CN" altLang="en-US" sz="2800" b="1" dirty="0">
                <a:solidFill>
                  <a:srgbClr val="FF0000"/>
                </a:solidFill>
                <a:latin typeface="黑体" pitchFamily="2" charset="-122"/>
              </a:rPr>
              <a:t>教材</a:t>
            </a:r>
            <a:r>
              <a:rPr lang="en-US" altLang="zh-CN" sz="2800" b="1" dirty="0">
                <a:solidFill>
                  <a:srgbClr val="FF0000"/>
                </a:solidFill>
                <a:latin typeface="黑体" pitchFamily="2" charset="-122"/>
              </a:rPr>
              <a:t>p.79)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5" grpId="0"/>
      <p:bldP spid="2355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7" name="灯片编号占位符 3"/>
          <p:cNvSpPr>
            <a:spLocks noGrp="1"/>
          </p:cNvSpPr>
          <p:nvPr>
            <p:ph type="sldNum" sz="quarter" idx="12"/>
          </p:nvPr>
        </p:nvSpPr>
        <p:spPr>
          <a:noFill/>
        </p:spPr>
        <p:txBody>
          <a:bodyPr/>
          <a:lstStyle/>
          <a:p>
            <a:fld id="{C4A9FC5B-1523-41CC-8F92-8A766302E619}" type="slidenum">
              <a:rPr lang="en-US" altLang="zh-CN" smtClean="0"/>
              <a:pPr/>
              <a:t>47</a:t>
            </a:fld>
            <a:endParaRPr lang="en-US" altLang="zh-CN" smtClean="0"/>
          </a:p>
        </p:txBody>
      </p:sp>
      <p:graphicFrame>
        <p:nvGraphicFramePr>
          <p:cNvPr id="98306" name="Object 2"/>
          <p:cNvGraphicFramePr>
            <a:graphicFrameLocks noChangeAspect="1"/>
          </p:cNvGraphicFramePr>
          <p:nvPr/>
        </p:nvGraphicFramePr>
        <p:xfrm>
          <a:off x="1284288" y="1270000"/>
          <a:ext cx="3995737" cy="820738"/>
        </p:xfrm>
        <a:graphic>
          <a:graphicData uri="http://schemas.openxmlformats.org/presentationml/2006/ole">
            <p:oleObj spid="_x0000_s98306" name="Equation" r:id="rId3" imgW="1917360" imgH="393480" progId="Equation.DSMT4">
              <p:embed/>
            </p:oleObj>
          </a:graphicData>
        </a:graphic>
      </p:graphicFrame>
      <p:sp>
        <p:nvSpPr>
          <p:cNvPr id="98318" name="Text Box 3"/>
          <p:cNvSpPr txBox="1">
            <a:spLocks noChangeArrowheads="1"/>
          </p:cNvSpPr>
          <p:nvPr/>
        </p:nvSpPr>
        <p:spPr bwMode="auto">
          <a:xfrm>
            <a:off x="395288" y="476250"/>
            <a:ext cx="7181850" cy="9048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defRPr/>
            </a:pPr>
            <a:r>
              <a:rPr kumimoji="1" lang="zh-CN" altLang="en-US" sz="2400" b="1">
                <a:solidFill>
                  <a:srgbClr val="FF0000"/>
                </a:solidFill>
                <a:latin typeface="仿宋" pitchFamily="49" charset="-122"/>
                <a:ea typeface="仿宋" pitchFamily="49" charset="-122"/>
              </a:rPr>
              <a:t>例：</a:t>
            </a:r>
            <a:r>
              <a:rPr kumimoji="1" lang="zh-CN" altLang="en-US" sz="2400" b="1">
                <a:solidFill>
                  <a:schemeClr val="accent4">
                    <a:lumMod val="10000"/>
                  </a:schemeClr>
                </a:solidFill>
                <a:latin typeface="仿宋" pitchFamily="49" charset="-122"/>
                <a:ea typeface="仿宋" pitchFamily="49" charset="-122"/>
              </a:rPr>
              <a:t>在</a:t>
            </a:r>
            <a:r>
              <a:rPr kumimoji="1" lang="en-US" altLang="zh-CN" sz="2400" b="1">
                <a:solidFill>
                  <a:schemeClr val="accent4">
                    <a:lumMod val="10000"/>
                  </a:schemeClr>
                </a:solidFill>
                <a:latin typeface="仿宋" pitchFamily="49" charset="-122"/>
                <a:ea typeface="仿宋" pitchFamily="49" charset="-122"/>
              </a:rPr>
              <a:t>z=0</a:t>
            </a:r>
            <a:r>
              <a:rPr kumimoji="1" lang="zh-CN" altLang="en-US" sz="2400" b="1">
                <a:solidFill>
                  <a:schemeClr val="accent4">
                    <a:lumMod val="10000"/>
                  </a:schemeClr>
                </a:solidFill>
                <a:latin typeface="仿宋" pitchFamily="49" charset="-122"/>
                <a:ea typeface="仿宋" pitchFamily="49" charset="-122"/>
              </a:rPr>
              <a:t>和</a:t>
            </a:r>
            <a:r>
              <a:rPr kumimoji="1" lang="en-US" altLang="zh-CN" sz="2400" b="1">
                <a:solidFill>
                  <a:schemeClr val="accent4">
                    <a:lumMod val="10000"/>
                  </a:schemeClr>
                </a:solidFill>
                <a:latin typeface="仿宋" pitchFamily="49" charset="-122"/>
                <a:ea typeface="仿宋" pitchFamily="49" charset="-122"/>
              </a:rPr>
              <a:t>z=d</a:t>
            </a:r>
            <a:r>
              <a:rPr kumimoji="1" lang="zh-CN" altLang="en-US" sz="2400" b="1">
                <a:solidFill>
                  <a:schemeClr val="accent4">
                    <a:lumMod val="10000"/>
                  </a:schemeClr>
                </a:solidFill>
                <a:latin typeface="仿宋" pitchFamily="49" charset="-122"/>
                <a:ea typeface="仿宋" pitchFamily="49" charset="-122"/>
              </a:rPr>
              <a:t>位置有两个无限大理想导体板，在极板间存在时变电磁场，其电场强度为</a:t>
            </a:r>
          </a:p>
        </p:txBody>
      </p:sp>
      <p:sp>
        <p:nvSpPr>
          <p:cNvPr id="98319" name="Text Box 4"/>
          <p:cNvSpPr txBox="1">
            <a:spLocks noChangeArrowheads="1"/>
          </p:cNvSpPr>
          <p:nvPr/>
        </p:nvSpPr>
        <p:spPr bwMode="auto">
          <a:xfrm>
            <a:off x="228600" y="1989138"/>
            <a:ext cx="526097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400" b="1">
                <a:solidFill>
                  <a:schemeClr val="accent4">
                    <a:lumMod val="10000"/>
                  </a:schemeClr>
                </a:solidFill>
                <a:latin typeface="仿宋" pitchFamily="49" charset="-122"/>
                <a:ea typeface="仿宋" pitchFamily="49" charset="-122"/>
              </a:rPr>
              <a:t>求</a:t>
            </a:r>
            <a:r>
              <a:rPr kumimoji="1" lang="zh-CN" altLang="en-US" sz="2400" b="1">
                <a:solidFill>
                  <a:schemeClr val="accent4">
                    <a:lumMod val="10000"/>
                  </a:schemeClr>
                </a:solidFill>
                <a:latin typeface="仿宋" pitchFamily="49" charset="-122"/>
                <a:ea typeface="仿宋" pitchFamily="49" charset="-122"/>
                <a:sym typeface="Wingdings" pitchFamily="2" charset="2"/>
              </a:rPr>
              <a:t>：</a:t>
            </a:r>
            <a:r>
              <a:rPr kumimoji="1" lang="en-US" altLang="zh-CN" sz="2400" b="1">
                <a:solidFill>
                  <a:schemeClr val="accent4">
                    <a:lumMod val="10000"/>
                  </a:schemeClr>
                </a:solidFill>
                <a:latin typeface="仿宋" pitchFamily="49" charset="-122"/>
                <a:ea typeface="仿宋" pitchFamily="49" charset="-122"/>
                <a:sym typeface="Wingdings" pitchFamily="2" charset="2"/>
              </a:rPr>
              <a:t>(1)</a:t>
            </a:r>
            <a:r>
              <a:rPr kumimoji="1" lang="zh-CN" altLang="en-US" sz="2400" b="1">
                <a:solidFill>
                  <a:schemeClr val="accent4">
                    <a:lumMod val="10000"/>
                  </a:schemeClr>
                </a:solidFill>
                <a:latin typeface="仿宋" pitchFamily="49" charset="-122"/>
                <a:ea typeface="仿宋" pitchFamily="49" charset="-122"/>
                <a:sym typeface="Wingdings" pitchFamily="2" charset="2"/>
              </a:rPr>
              <a:t>该时变场相伴的磁场强度  ；</a:t>
            </a:r>
            <a:endParaRPr kumimoji="1" lang="zh-CN" altLang="en-US" sz="2400" b="1">
              <a:solidFill>
                <a:schemeClr val="accent4">
                  <a:lumMod val="10000"/>
                </a:schemeClr>
              </a:solidFill>
              <a:latin typeface="仿宋" pitchFamily="49" charset="-122"/>
              <a:ea typeface="仿宋" pitchFamily="49" charset="-122"/>
            </a:endParaRPr>
          </a:p>
        </p:txBody>
      </p:sp>
      <p:graphicFrame>
        <p:nvGraphicFramePr>
          <p:cNvPr id="98307" name="Object 3"/>
          <p:cNvGraphicFramePr>
            <a:graphicFrameLocks noChangeAspect="1"/>
          </p:cNvGraphicFramePr>
          <p:nvPr/>
        </p:nvGraphicFramePr>
        <p:xfrm>
          <a:off x="4762500" y="1978025"/>
          <a:ext cx="395288" cy="422275"/>
        </p:xfrm>
        <a:graphic>
          <a:graphicData uri="http://schemas.openxmlformats.org/presentationml/2006/ole">
            <p:oleObj spid="_x0000_s98307" name="Equation" r:id="rId4" imgW="177480" imgH="190440" progId="Equation.DSMT4">
              <p:embed/>
            </p:oleObj>
          </a:graphicData>
        </a:graphic>
      </p:graphicFrame>
      <p:sp>
        <p:nvSpPr>
          <p:cNvPr id="98320" name="Text Box 6"/>
          <p:cNvSpPr txBox="1">
            <a:spLocks noChangeArrowheads="1"/>
          </p:cNvSpPr>
          <p:nvPr/>
        </p:nvSpPr>
        <p:spPr bwMode="auto">
          <a:xfrm>
            <a:off x="228600" y="2420938"/>
            <a:ext cx="496252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en-US" altLang="zh-CN" sz="2400" b="1">
                <a:solidFill>
                  <a:schemeClr val="accent4">
                    <a:lumMod val="10000"/>
                  </a:schemeClr>
                </a:solidFill>
                <a:latin typeface="仿宋" pitchFamily="49" charset="-122"/>
                <a:ea typeface="仿宋" pitchFamily="49" charset="-122"/>
                <a:sym typeface="Wingdings" pitchFamily="2" charset="2"/>
              </a:rPr>
              <a:t>    (2)</a:t>
            </a:r>
            <a:r>
              <a:rPr kumimoji="1" lang="zh-CN" altLang="en-US" sz="2400" b="1">
                <a:solidFill>
                  <a:schemeClr val="accent4">
                    <a:lumMod val="10000"/>
                  </a:schemeClr>
                </a:solidFill>
                <a:latin typeface="仿宋" pitchFamily="49" charset="-122"/>
                <a:ea typeface="仿宋" pitchFamily="49" charset="-122"/>
                <a:sym typeface="Wingdings" pitchFamily="2" charset="2"/>
              </a:rPr>
              <a:t>导体板上的电荷和电流分布。</a:t>
            </a:r>
            <a:endParaRPr kumimoji="1" lang="zh-CN" altLang="en-US" sz="2400" b="1">
              <a:solidFill>
                <a:schemeClr val="accent4">
                  <a:lumMod val="10000"/>
                </a:schemeClr>
              </a:solidFill>
              <a:latin typeface="仿宋" pitchFamily="49" charset="-122"/>
              <a:ea typeface="仿宋" pitchFamily="49" charset="-122"/>
            </a:endParaRPr>
          </a:p>
        </p:txBody>
      </p:sp>
      <p:sp>
        <p:nvSpPr>
          <p:cNvPr id="238599" name="Text Box 7"/>
          <p:cNvSpPr txBox="1">
            <a:spLocks noChangeArrowheads="1"/>
          </p:cNvSpPr>
          <p:nvPr/>
        </p:nvSpPr>
        <p:spPr bwMode="auto">
          <a:xfrm>
            <a:off x="228600" y="2892425"/>
            <a:ext cx="8763000"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400" b="1">
                <a:solidFill>
                  <a:srgbClr val="000099"/>
                </a:solidFill>
                <a:latin typeface="幼圆" pitchFamily="49" charset="-122"/>
                <a:sym typeface="Wingdings" pitchFamily="2" charset="2"/>
              </a:rPr>
              <a:t>解：</a:t>
            </a:r>
            <a:r>
              <a:rPr kumimoji="1" lang="en-US" altLang="zh-CN" sz="2400" b="1">
                <a:solidFill>
                  <a:srgbClr val="000099"/>
                </a:solidFill>
                <a:latin typeface="幼圆" pitchFamily="49" charset="-122"/>
                <a:sym typeface="Wingdings" pitchFamily="2" charset="2"/>
              </a:rPr>
              <a:t>(1)</a:t>
            </a:r>
            <a:r>
              <a:rPr kumimoji="1" lang="zh-CN" altLang="en-US" sz="2400" b="1">
                <a:solidFill>
                  <a:srgbClr val="000099"/>
                </a:solidFill>
                <a:latin typeface="幼圆" pitchFamily="49" charset="-122"/>
                <a:sym typeface="Wingdings" pitchFamily="2" charset="2"/>
              </a:rPr>
              <a:t>由麦克斯韦方程</a:t>
            </a:r>
            <a:endParaRPr kumimoji="1" lang="zh-CN" altLang="en-US" sz="2400" b="1">
              <a:solidFill>
                <a:srgbClr val="000099"/>
              </a:solidFill>
              <a:latin typeface="幼圆" pitchFamily="49" charset="-122"/>
            </a:endParaRPr>
          </a:p>
        </p:txBody>
      </p:sp>
      <p:graphicFrame>
        <p:nvGraphicFramePr>
          <p:cNvPr id="238600" name="Object 4"/>
          <p:cNvGraphicFramePr>
            <a:graphicFrameLocks noChangeAspect="1"/>
          </p:cNvGraphicFramePr>
          <p:nvPr/>
        </p:nvGraphicFramePr>
        <p:xfrm>
          <a:off x="900113" y="3598863"/>
          <a:ext cx="1651000" cy="838200"/>
        </p:xfrm>
        <a:graphic>
          <a:graphicData uri="http://schemas.openxmlformats.org/presentationml/2006/ole">
            <p:oleObj spid="_x0000_s98308" name="Equation" r:id="rId5" imgW="825480" imgH="419040" progId="Equation.DSMT4">
              <p:embed/>
            </p:oleObj>
          </a:graphicData>
        </a:graphic>
      </p:graphicFrame>
      <p:graphicFrame>
        <p:nvGraphicFramePr>
          <p:cNvPr id="238601" name="Object 5"/>
          <p:cNvGraphicFramePr>
            <a:graphicFrameLocks noChangeAspect="1"/>
          </p:cNvGraphicFramePr>
          <p:nvPr/>
        </p:nvGraphicFramePr>
        <p:xfrm>
          <a:off x="2555875" y="3068638"/>
          <a:ext cx="5205413" cy="1930400"/>
        </p:xfrm>
        <a:graphic>
          <a:graphicData uri="http://schemas.openxmlformats.org/presentationml/2006/ole">
            <p:oleObj spid="_x0000_s98309" name="Equation" r:id="rId6" imgW="2603160" imgH="965160" progId="Equation.DSMT4">
              <p:embed/>
            </p:oleObj>
          </a:graphicData>
        </a:graphic>
      </p:graphicFrame>
      <p:graphicFrame>
        <p:nvGraphicFramePr>
          <p:cNvPr id="238602" name="Object 6"/>
          <p:cNvGraphicFramePr>
            <a:graphicFrameLocks noChangeAspect="1"/>
          </p:cNvGraphicFramePr>
          <p:nvPr/>
        </p:nvGraphicFramePr>
        <p:xfrm>
          <a:off x="1835150" y="4930775"/>
          <a:ext cx="4948238" cy="1522413"/>
        </p:xfrm>
        <a:graphic>
          <a:graphicData uri="http://schemas.openxmlformats.org/presentationml/2006/ole">
            <p:oleObj spid="_x0000_s98310" name="Equation" r:id="rId7" imgW="2476440" imgH="761760" progId="Equation.DSMT4">
              <p:embed/>
            </p:oleObj>
          </a:graphicData>
        </a:graphic>
      </p:graphicFrame>
      <p:grpSp>
        <p:nvGrpSpPr>
          <p:cNvPr id="98322" name="Group 11"/>
          <p:cNvGrpSpPr>
            <a:grpSpLocks/>
          </p:cNvGrpSpPr>
          <p:nvPr/>
        </p:nvGrpSpPr>
        <p:grpSpPr bwMode="auto">
          <a:xfrm>
            <a:off x="5867400" y="1125538"/>
            <a:ext cx="2736850" cy="1655762"/>
            <a:chOff x="3334" y="1888"/>
            <a:chExt cx="2268" cy="1406"/>
          </a:xfrm>
        </p:grpSpPr>
        <p:sp>
          <p:nvSpPr>
            <p:cNvPr id="98323" name="Rectangle 12"/>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8324" name="Rectangle 13"/>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5" name="Rectangle 14"/>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6" name="Line 15"/>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8327" name="Line 16"/>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8328" name="Line 17"/>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8329" name="Line 18"/>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8311" name="Object 7"/>
            <p:cNvGraphicFramePr>
              <a:graphicFrameLocks noChangeAspect="1"/>
            </p:cNvGraphicFramePr>
            <p:nvPr/>
          </p:nvGraphicFramePr>
          <p:xfrm>
            <a:off x="3552" y="2030"/>
            <a:ext cx="170" cy="175"/>
          </p:xfrm>
          <a:graphic>
            <a:graphicData uri="http://schemas.openxmlformats.org/presentationml/2006/ole">
              <p:oleObj spid="_x0000_s98311" name="公式" r:id="rId8" imgW="126720" imgH="126720" progId="Equation.3">
                <p:embed/>
              </p:oleObj>
            </a:graphicData>
          </a:graphic>
        </p:graphicFrame>
        <p:graphicFrame>
          <p:nvGraphicFramePr>
            <p:cNvPr id="98312" name="Object 8"/>
            <p:cNvGraphicFramePr>
              <a:graphicFrameLocks noChangeAspect="1"/>
            </p:cNvGraphicFramePr>
            <p:nvPr/>
          </p:nvGraphicFramePr>
          <p:xfrm>
            <a:off x="5239" y="3021"/>
            <a:ext cx="177" cy="182"/>
          </p:xfrm>
          <a:graphic>
            <a:graphicData uri="http://schemas.openxmlformats.org/presentationml/2006/ole">
              <p:oleObj spid="_x0000_s98312" name="Equation" r:id="rId9" imgW="139680" imgH="139680" progId="Equation.3">
                <p:embed/>
              </p:oleObj>
            </a:graphicData>
          </a:graphic>
        </p:graphicFrame>
        <p:graphicFrame>
          <p:nvGraphicFramePr>
            <p:cNvPr id="98313" name="Object 9"/>
            <p:cNvGraphicFramePr>
              <a:graphicFrameLocks noChangeAspect="1"/>
            </p:cNvGraphicFramePr>
            <p:nvPr/>
          </p:nvGraphicFramePr>
          <p:xfrm>
            <a:off x="4052" y="2625"/>
            <a:ext cx="139" cy="170"/>
          </p:xfrm>
          <a:graphic>
            <a:graphicData uri="http://schemas.openxmlformats.org/presentationml/2006/ole">
              <p:oleObj spid="_x0000_s98313" name="Equation" r:id="rId10" imgW="139680" imgH="164880" progId="Equation.3">
                <p:embed/>
              </p:oleObj>
            </a:graphicData>
          </a:graphic>
        </p:graphicFrame>
        <p:graphicFrame>
          <p:nvGraphicFramePr>
            <p:cNvPr id="98314" name="Object 10"/>
            <p:cNvGraphicFramePr>
              <a:graphicFrameLocks noChangeAspect="1"/>
            </p:cNvGraphicFramePr>
            <p:nvPr/>
          </p:nvGraphicFramePr>
          <p:xfrm>
            <a:off x="4704" y="2568"/>
            <a:ext cx="172" cy="227"/>
          </p:xfrm>
          <a:graphic>
            <a:graphicData uri="http://schemas.openxmlformats.org/presentationml/2006/ole">
              <p:oleObj spid="_x0000_s98314" name="Equation" r:id="rId11" imgW="139680" imgH="177480" progId="Equation.3">
                <p:embed/>
              </p:oleObj>
            </a:graphicData>
          </a:graphic>
        </p:graphicFrame>
        <p:graphicFrame>
          <p:nvGraphicFramePr>
            <p:cNvPr id="98315" name="Object 11"/>
            <p:cNvGraphicFramePr>
              <a:graphicFrameLocks noChangeAspect="1"/>
            </p:cNvGraphicFramePr>
            <p:nvPr/>
          </p:nvGraphicFramePr>
          <p:xfrm>
            <a:off x="3391" y="2956"/>
            <a:ext cx="151" cy="184"/>
          </p:xfrm>
          <a:graphic>
            <a:graphicData uri="http://schemas.openxmlformats.org/presentationml/2006/ole">
              <p:oleObj spid="_x0000_s98315" name="Equation" r:id="rId12"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fade">
                                      <p:cBhvr>
                                        <p:cTn id="7" dur="1000"/>
                                        <p:tgtEl>
                                          <p:spTgt spid="2385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600"/>
                                        </p:tgtEl>
                                        <p:attrNameLst>
                                          <p:attrName>style.visibility</p:attrName>
                                        </p:attrNameLst>
                                      </p:cBhvr>
                                      <p:to>
                                        <p:strVal val="visible"/>
                                      </p:to>
                                    </p:set>
                                    <p:animEffect transition="in" filter="fade">
                                      <p:cBhvr>
                                        <p:cTn id="12" dur="1000"/>
                                        <p:tgtEl>
                                          <p:spTgt spid="238600"/>
                                        </p:tgtEl>
                                      </p:cBhvr>
                                    </p:animEffect>
                                  </p:childTnLst>
                                </p:cTn>
                              </p:par>
                              <p:par>
                                <p:cTn id="13" presetID="10" presetClass="entr" presetSubtype="0" fill="hold" nodeType="withEffect">
                                  <p:stCondLst>
                                    <p:cond delay="0"/>
                                  </p:stCondLst>
                                  <p:childTnLst>
                                    <p:set>
                                      <p:cBhvr>
                                        <p:cTn id="14" dur="1" fill="hold">
                                          <p:stCondLst>
                                            <p:cond delay="0"/>
                                          </p:stCondLst>
                                        </p:cTn>
                                        <p:tgtEl>
                                          <p:spTgt spid="238601"/>
                                        </p:tgtEl>
                                        <p:attrNameLst>
                                          <p:attrName>style.visibility</p:attrName>
                                        </p:attrNameLst>
                                      </p:cBhvr>
                                      <p:to>
                                        <p:strVal val="visible"/>
                                      </p:to>
                                    </p:set>
                                    <p:animEffect transition="in" filter="fade">
                                      <p:cBhvr>
                                        <p:cTn id="15" dur="1000"/>
                                        <p:tgtEl>
                                          <p:spTgt spid="2386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8602"/>
                                        </p:tgtEl>
                                        <p:attrNameLst>
                                          <p:attrName>style.visibility</p:attrName>
                                        </p:attrNameLst>
                                      </p:cBhvr>
                                      <p:to>
                                        <p:strVal val="visible"/>
                                      </p:to>
                                    </p:set>
                                    <p:animEffect transition="in" filter="fade">
                                      <p:cBhvr>
                                        <p:cTn id="20" dur="10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6" name="灯片编号占位符 3"/>
          <p:cNvSpPr>
            <a:spLocks noGrp="1"/>
          </p:cNvSpPr>
          <p:nvPr>
            <p:ph type="sldNum" sz="quarter" idx="12"/>
          </p:nvPr>
        </p:nvSpPr>
        <p:spPr>
          <a:noFill/>
        </p:spPr>
        <p:txBody>
          <a:bodyPr/>
          <a:lstStyle/>
          <a:p>
            <a:fld id="{F96B90C5-AAAD-4FCD-8AE8-85DC042D9EED}" type="slidenum">
              <a:rPr lang="en-US" altLang="zh-CN" smtClean="0"/>
              <a:pPr/>
              <a:t>48</a:t>
            </a:fld>
            <a:endParaRPr lang="en-US" altLang="zh-CN" smtClean="0"/>
          </a:p>
        </p:txBody>
      </p:sp>
      <p:graphicFrame>
        <p:nvGraphicFramePr>
          <p:cNvPr id="239618" name="Object 2"/>
          <p:cNvGraphicFramePr>
            <a:graphicFrameLocks noChangeAspect="1"/>
          </p:cNvGraphicFramePr>
          <p:nvPr/>
        </p:nvGraphicFramePr>
        <p:xfrm>
          <a:off x="439738" y="341313"/>
          <a:ext cx="1828800" cy="838200"/>
        </p:xfrm>
        <a:graphic>
          <a:graphicData uri="http://schemas.openxmlformats.org/presentationml/2006/ole">
            <p:oleObj spid="_x0000_s99330" name="Equation" r:id="rId3" imgW="914400" imgH="419040" progId="Equation.DSMT4">
              <p:embed/>
            </p:oleObj>
          </a:graphicData>
        </a:graphic>
      </p:graphicFrame>
      <p:graphicFrame>
        <p:nvGraphicFramePr>
          <p:cNvPr id="239619" name="Object 3"/>
          <p:cNvGraphicFramePr>
            <a:graphicFrameLocks noChangeAspect="1"/>
          </p:cNvGraphicFramePr>
          <p:nvPr/>
        </p:nvGraphicFramePr>
        <p:xfrm>
          <a:off x="2216150" y="357188"/>
          <a:ext cx="4519613" cy="1522412"/>
        </p:xfrm>
        <a:graphic>
          <a:graphicData uri="http://schemas.openxmlformats.org/presentationml/2006/ole">
            <p:oleObj spid="_x0000_s99331" name="Equation" r:id="rId4" imgW="2260440" imgH="761760" progId="Equation.DSMT4">
              <p:embed/>
            </p:oleObj>
          </a:graphicData>
        </a:graphic>
      </p:graphicFrame>
      <p:graphicFrame>
        <p:nvGraphicFramePr>
          <p:cNvPr id="239620" name="Object 4"/>
          <p:cNvGraphicFramePr>
            <a:graphicFrameLocks noChangeAspect="1"/>
          </p:cNvGraphicFramePr>
          <p:nvPr/>
        </p:nvGraphicFramePr>
        <p:xfrm>
          <a:off x="384175" y="1768475"/>
          <a:ext cx="5383213" cy="1676400"/>
        </p:xfrm>
        <a:graphic>
          <a:graphicData uri="http://schemas.openxmlformats.org/presentationml/2006/ole">
            <p:oleObj spid="_x0000_s99332" name="Equation" r:id="rId5" imgW="2692080" imgH="838080" progId="Equation.DSMT4">
              <p:embed/>
            </p:oleObj>
          </a:graphicData>
        </a:graphic>
      </p:graphicFrame>
      <p:sp>
        <p:nvSpPr>
          <p:cNvPr id="239621" name="Rectangle 5"/>
          <p:cNvSpPr>
            <a:spLocks noChangeArrowheads="1"/>
          </p:cNvSpPr>
          <p:nvPr/>
        </p:nvSpPr>
        <p:spPr bwMode="auto">
          <a:xfrm>
            <a:off x="0" y="3636963"/>
            <a:ext cx="2571750" cy="402291"/>
          </a:xfrm>
          <a:prstGeom prst="rect">
            <a:avLst/>
          </a:prstGeom>
          <a:noFill/>
          <a:ln w="9525">
            <a:noFill/>
            <a:prstDash val="dash"/>
            <a:miter lim="800000"/>
            <a:headEnd/>
            <a:tailEnd/>
          </a:ln>
        </p:spPr>
        <p:txBody>
          <a:bodyPr lIns="90000" tIns="46800" rIns="90000" bIns="46800">
            <a:spAutoFit/>
          </a:bodyPr>
          <a:lstStyle/>
          <a:p>
            <a:r>
              <a:rPr kumimoji="1" lang="zh-CN" altLang="en-US" sz="2000" b="1">
                <a:solidFill>
                  <a:srgbClr val="002060"/>
                </a:solidFill>
                <a:latin typeface="幼圆" pitchFamily="49" charset="-122"/>
                <a:sym typeface="Wingdings" pitchFamily="2" charset="2"/>
              </a:rPr>
              <a:t>（</a:t>
            </a:r>
            <a:r>
              <a:rPr kumimoji="1" lang="en-US" altLang="zh-CN" sz="2000" b="1">
                <a:solidFill>
                  <a:srgbClr val="002060"/>
                </a:solidFill>
                <a:latin typeface="幼圆" pitchFamily="49" charset="-122"/>
                <a:sym typeface="Wingdings" pitchFamily="2" charset="2"/>
              </a:rPr>
              <a:t>2</a:t>
            </a:r>
            <a:r>
              <a:rPr kumimoji="1" lang="zh-CN" altLang="en-US" sz="2000" b="1">
                <a:solidFill>
                  <a:srgbClr val="002060"/>
                </a:solidFill>
                <a:latin typeface="幼圆" pitchFamily="49" charset="-122"/>
                <a:sym typeface="Wingdings" pitchFamily="2" charset="2"/>
              </a:rPr>
              <a:t>）在下极板：</a:t>
            </a:r>
          </a:p>
        </p:txBody>
      </p:sp>
      <p:graphicFrame>
        <p:nvGraphicFramePr>
          <p:cNvPr id="239622" name="Object 5"/>
          <p:cNvGraphicFramePr>
            <a:graphicFrameLocks noChangeAspect="1"/>
          </p:cNvGraphicFramePr>
          <p:nvPr/>
        </p:nvGraphicFramePr>
        <p:xfrm>
          <a:off x="2549525" y="3613150"/>
          <a:ext cx="3046413" cy="558800"/>
        </p:xfrm>
        <a:graphic>
          <a:graphicData uri="http://schemas.openxmlformats.org/presentationml/2006/ole">
            <p:oleObj spid="_x0000_s99333" name="Equation" r:id="rId6" imgW="1523880" imgH="279360" progId="Equation.DSMT4">
              <p:embed/>
            </p:oleObj>
          </a:graphicData>
        </a:graphic>
      </p:graphicFrame>
      <p:graphicFrame>
        <p:nvGraphicFramePr>
          <p:cNvPr id="239623" name="Object 6"/>
          <p:cNvGraphicFramePr>
            <a:graphicFrameLocks noChangeAspect="1"/>
          </p:cNvGraphicFramePr>
          <p:nvPr/>
        </p:nvGraphicFramePr>
        <p:xfrm>
          <a:off x="5405438" y="3448050"/>
          <a:ext cx="2944812" cy="863600"/>
        </p:xfrm>
        <a:graphic>
          <a:graphicData uri="http://schemas.openxmlformats.org/presentationml/2006/ole">
            <p:oleObj spid="_x0000_s99334" name="Equation" r:id="rId7" imgW="1473120" imgH="431640" progId="Equation.DSMT4">
              <p:embed/>
            </p:oleObj>
          </a:graphicData>
        </a:graphic>
      </p:graphicFrame>
      <p:graphicFrame>
        <p:nvGraphicFramePr>
          <p:cNvPr id="239624" name="Object 7"/>
          <p:cNvGraphicFramePr>
            <a:graphicFrameLocks noChangeAspect="1"/>
          </p:cNvGraphicFramePr>
          <p:nvPr/>
        </p:nvGraphicFramePr>
        <p:xfrm>
          <a:off x="2549525" y="4222750"/>
          <a:ext cx="3376613" cy="558800"/>
        </p:xfrm>
        <a:graphic>
          <a:graphicData uri="http://schemas.openxmlformats.org/presentationml/2006/ole">
            <p:oleObj spid="_x0000_s99335" name="Equation" r:id="rId8" imgW="1688760" imgH="279360" progId="Equation.DSMT4">
              <p:embed/>
            </p:oleObj>
          </a:graphicData>
        </a:graphic>
      </p:graphicFrame>
      <p:sp>
        <p:nvSpPr>
          <p:cNvPr id="239625" name="Rectangle 9"/>
          <p:cNvSpPr>
            <a:spLocks noChangeArrowheads="1"/>
          </p:cNvSpPr>
          <p:nvPr/>
        </p:nvSpPr>
        <p:spPr bwMode="auto">
          <a:xfrm>
            <a:off x="882650" y="4706938"/>
            <a:ext cx="1472176" cy="402291"/>
          </a:xfrm>
          <a:prstGeom prst="rect">
            <a:avLst/>
          </a:prstGeom>
          <a:noFill/>
          <a:ln w="9525">
            <a:noFill/>
            <a:prstDash val="dash"/>
            <a:miter lim="800000"/>
            <a:headEnd/>
            <a:tailEnd/>
          </a:ln>
        </p:spPr>
        <p:txBody>
          <a:bodyPr wrap="none" lIns="90000" tIns="46800" rIns="90000" bIns="46800">
            <a:spAutoFit/>
          </a:bodyPr>
          <a:lstStyle/>
          <a:p>
            <a:r>
              <a:rPr kumimoji="1" lang="zh-CN" altLang="en-US" sz="2000" b="1">
                <a:solidFill>
                  <a:srgbClr val="002060"/>
                </a:solidFill>
                <a:latin typeface="幼圆" pitchFamily="49" charset="-122"/>
                <a:sym typeface="Wingdings" pitchFamily="2" charset="2"/>
              </a:rPr>
              <a:t>在上极板：</a:t>
            </a:r>
          </a:p>
        </p:txBody>
      </p:sp>
      <p:graphicFrame>
        <p:nvGraphicFramePr>
          <p:cNvPr id="239626" name="Object 8"/>
          <p:cNvGraphicFramePr>
            <a:graphicFrameLocks noChangeAspect="1"/>
          </p:cNvGraphicFramePr>
          <p:nvPr/>
        </p:nvGraphicFramePr>
        <p:xfrm>
          <a:off x="2536825" y="4732338"/>
          <a:ext cx="3173413" cy="558800"/>
        </p:xfrm>
        <a:graphic>
          <a:graphicData uri="http://schemas.openxmlformats.org/presentationml/2006/ole">
            <p:oleObj spid="_x0000_s99336" name="Equation" r:id="rId9" imgW="1587240" imgH="279360" progId="Equation.DSMT4">
              <p:embed/>
            </p:oleObj>
          </a:graphicData>
        </a:graphic>
      </p:graphicFrame>
      <p:graphicFrame>
        <p:nvGraphicFramePr>
          <p:cNvPr id="239627" name="Object 9"/>
          <p:cNvGraphicFramePr>
            <a:graphicFrameLocks noChangeAspect="1"/>
          </p:cNvGraphicFramePr>
          <p:nvPr/>
        </p:nvGraphicFramePr>
        <p:xfrm>
          <a:off x="1703388" y="5230813"/>
          <a:ext cx="7261225" cy="862012"/>
        </p:xfrm>
        <a:graphic>
          <a:graphicData uri="http://schemas.openxmlformats.org/presentationml/2006/ole">
            <p:oleObj spid="_x0000_s99337" name="Equation" r:id="rId10" imgW="3632040" imgH="431640" progId="Equation.DSMT4">
              <p:embed/>
            </p:oleObj>
          </a:graphicData>
        </a:graphic>
      </p:graphicFrame>
      <p:graphicFrame>
        <p:nvGraphicFramePr>
          <p:cNvPr id="239628" name="Object 10"/>
          <p:cNvGraphicFramePr>
            <a:graphicFrameLocks noChangeAspect="1"/>
          </p:cNvGraphicFramePr>
          <p:nvPr/>
        </p:nvGraphicFramePr>
        <p:xfrm>
          <a:off x="2566988" y="5991225"/>
          <a:ext cx="3605212" cy="558800"/>
        </p:xfrm>
        <a:graphic>
          <a:graphicData uri="http://schemas.openxmlformats.org/presentationml/2006/ole">
            <p:oleObj spid="_x0000_s99338" name="Equation" r:id="rId11" imgW="1803240" imgH="279360" progId="Equation.DSMT4">
              <p:embed/>
            </p:oleObj>
          </a:graphicData>
        </a:graphic>
      </p:graphicFrame>
      <p:grpSp>
        <p:nvGrpSpPr>
          <p:cNvPr id="2" name="Group 13"/>
          <p:cNvGrpSpPr>
            <a:grpSpLocks/>
          </p:cNvGrpSpPr>
          <p:nvPr/>
        </p:nvGrpSpPr>
        <p:grpSpPr bwMode="auto">
          <a:xfrm>
            <a:off x="6227763" y="1773238"/>
            <a:ext cx="2447925" cy="1584325"/>
            <a:chOff x="3424" y="391"/>
            <a:chExt cx="2268" cy="1406"/>
          </a:xfrm>
        </p:grpSpPr>
        <p:grpSp>
          <p:nvGrpSpPr>
            <p:cNvPr id="99350" name="Group 14"/>
            <p:cNvGrpSpPr>
              <a:grpSpLocks/>
            </p:cNvGrpSpPr>
            <p:nvPr/>
          </p:nvGrpSpPr>
          <p:grpSpPr bwMode="auto">
            <a:xfrm>
              <a:off x="3424" y="391"/>
              <a:ext cx="2268" cy="1406"/>
              <a:chOff x="3334" y="1888"/>
              <a:chExt cx="2268" cy="1406"/>
            </a:xfrm>
          </p:grpSpPr>
          <p:sp>
            <p:nvSpPr>
              <p:cNvPr id="99351" name="Rectangle 15"/>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9352" name="Rectangle 16"/>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3" name="Rectangle 17"/>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4" name="Line 18"/>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9355" name="Line 19"/>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9356" name="Line 20"/>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9357" name="Line 21"/>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9340" name="Object 12"/>
              <p:cNvGraphicFramePr>
                <a:graphicFrameLocks noChangeAspect="1"/>
              </p:cNvGraphicFramePr>
              <p:nvPr/>
            </p:nvGraphicFramePr>
            <p:xfrm>
              <a:off x="3552" y="2030"/>
              <a:ext cx="126" cy="130"/>
            </p:xfrm>
            <a:graphic>
              <a:graphicData uri="http://schemas.openxmlformats.org/presentationml/2006/ole">
                <p:oleObj spid="_x0000_s99340" name="公式" r:id="rId12" imgW="126720" imgH="126720" progId="Equation.3">
                  <p:embed/>
                </p:oleObj>
              </a:graphicData>
            </a:graphic>
          </p:graphicFrame>
          <p:graphicFrame>
            <p:nvGraphicFramePr>
              <p:cNvPr id="99341" name="Object 13"/>
              <p:cNvGraphicFramePr>
                <a:graphicFrameLocks noChangeAspect="1"/>
              </p:cNvGraphicFramePr>
              <p:nvPr/>
            </p:nvGraphicFramePr>
            <p:xfrm>
              <a:off x="5284" y="3015"/>
              <a:ext cx="139" cy="143"/>
            </p:xfrm>
            <a:graphic>
              <a:graphicData uri="http://schemas.openxmlformats.org/presentationml/2006/ole">
                <p:oleObj spid="_x0000_s99341" name="Equation" r:id="rId13" imgW="139680" imgH="139680" progId="Equation.3">
                  <p:embed/>
                </p:oleObj>
              </a:graphicData>
            </a:graphic>
          </p:graphicFrame>
          <p:graphicFrame>
            <p:nvGraphicFramePr>
              <p:cNvPr id="99342" name="Object 14"/>
              <p:cNvGraphicFramePr>
                <a:graphicFrameLocks noChangeAspect="1"/>
              </p:cNvGraphicFramePr>
              <p:nvPr/>
            </p:nvGraphicFramePr>
            <p:xfrm>
              <a:off x="4052" y="2625"/>
              <a:ext cx="139" cy="170"/>
            </p:xfrm>
            <a:graphic>
              <a:graphicData uri="http://schemas.openxmlformats.org/presentationml/2006/ole">
                <p:oleObj spid="_x0000_s99342" name="Equation" r:id="rId14" imgW="139680" imgH="164880" progId="Equation.3">
                  <p:embed/>
                </p:oleObj>
              </a:graphicData>
            </a:graphic>
          </p:graphicFrame>
          <p:graphicFrame>
            <p:nvGraphicFramePr>
              <p:cNvPr id="99343" name="Object 15"/>
              <p:cNvGraphicFramePr>
                <a:graphicFrameLocks noChangeAspect="1"/>
              </p:cNvGraphicFramePr>
              <p:nvPr/>
            </p:nvGraphicFramePr>
            <p:xfrm>
              <a:off x="4704" y="2568"/>
              <a:ext cx="172" cy="227"/>
            </p:xfrm>
            <a:graphic>
              <a:graphicData uri="http://schemas.openxmlformats.org/presentationml/2006/ole">
                <p:oleObj spid="_x0000_s99343" name="Equation" r:id="rId15" imgW="139680" imgH="177480" progId="Equation.3">
                  <p:embed/>
                </p:oleObj>
              </a:graphicData>
            </a:graphic>
          </p:graphicFrame>
          <p:sp>
            <p:nvSpPr>
              <p:cNvPr id="99358" name="Line 26"/>
              <p:cNvSpPr>
                <a:spLocks noChangeShapeType="1"/>
              </p:cNvSpPr>
              <p:nvPr/>
            </p:nvSpPr>
            <p:spPr bwMode="auto">
              <a:xfrm>
                <a:off x="4332" y="2478"/>
                <a:ext cx="0" cy="181"/>
              </a:xfrm>
              <a:prstGeom prst="line">
                <a:avLst/>
              </a:prstGeom>
              <a:noFill/>
              <a:ln w="25400">
                <a:solidFill>
                  <a:srgbClr val="FF0000"/>
                </a:solidFill>
                <a:round/>
                <a:headEnd/>
                <a:tailEnd type="triangle" w="med" len="med"/>
              </a:ln>
            </p:spPr>
            <p:txBody>
              <a:bodyPr>
                <a:spAutoFit/>
              </a:bodyPr>
              <a:lstStyle/>
              <a:p>
                <a:endParaRPr lang="zh-CN" altLang="en-US"/>
              </a:p>
            </p:txBody>
          </p:sp>
          <p:sp>
            <p:nvSpPr>
              <p:cNvPr id="99359" name="Line 27"/>
              <p:cNvSpPr>
                <a:spLocks noChangeShapeType="1"/>
              </p:cNvSpPr>
              <p:nvPr/>
            </p:nvSpPr>
            <p:spPr bwMode="auto">
              <a:xfrm flipV="1">
                <a:off x="4332" y="2750"/>
                <a:ext cx="0" cy="181"/>
              </a:xfrm>
              <a:prstGeom prst="line">
                <a:avLst/>
              </a:prstGeom>
              <a:noFill/>
              <a:ln w="25400">
                <a:solidFill>
                  <a:srgbClr val="FF0000"/>
                </a:solidFill>
                <a:round/>
                <a:headEnd/>
                <a:tailEnd type="triangle" w="med" len="med"/>
              </a:ln>
            </p:spPr>
            <p:txBody>
              <a:bodyPr>
                <a:spAutoFit/>
              </a:bodyPr>
              <a:lstStyle/>
              <a:p>
                <a:endParaRPr lang="zh-CN" altLang="en-US"/>
              </a:p>
            </p:txBody>
          </p:sp>
          <p:graphicFrame>
            <p:nvGraphicFramePr>
              <p:cNvPr id="99344" name="Object 16"/>
              <p:cNvGraphicFramePr>
                <a:graphicFrameLocks noChangeAspect="1"/>
              </p:cNvGraphicFramePr>
              <p:nvPr/>
            </p:nvGraphicFramePr>
            <p:xfrm>
              <a:off x="4348" y="2523"/>
              <a:ext cx="206" cy="317"/>
            </p:xfrm>
            <a:graphic>
              <a:graphicData uri="http://schemas.openxmlformats.org/presentationml/2006/ole">
                <p:oleObj spid="_x0000_s99344" name="Equation" r:id="rId16" imgW="152280" imgH="228600" progId="Equation.DSMT4">
                  <p:embed/>
                </p:oleObj>
              </a:graphicData>
            </a:graphic>
          </p:graphicFrame>
        </p:grpSp>
        <p:graphicFrame>
          <p:nvGraphicFramePr>
            <p:cNvPr id="99339" name="Object 11"/>
            <p:cNvGraphicFramePr>
              <a:graphicFrameLocks noChangeAspect="1"/>
            </p:cNvGraphicFramePr>
            <p:nvPr/>
          </p:nvGraphicFramePr>
          <p:xfrm>
            <a:off x="3433" y="1444"/>
            <a:ext cx="179" cy="203"/>
          </p:xfrm>
          <a:graphic>
            <a:graphicData uri="http://schemas.openxmlformats.org/presentationml/2006/ole">
              <p:oleObj spid="_x0000_s99339" name="Equation" r:id="rId17"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fade">
                                      <p:cBhvr>
                                        <p:cTn id="7" dur="1000"/>
                                        <p:tgtEl>
                                          <p:spTgt spid="239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619"/>
                                        </p:tgtEl>
                                        <p:attrNameLst>
                                          <p:attrName>style.visibility</p:attrName>
                                        </p:attrNameLst>
                                      </p:cBhvr>
                                      <p:to>
                                        <p:strVal val="visible"/>
                                      </p:to>
                                    </p:set>
                                    <p:animEffect transition="in" filter="fade">
                                      <p:cBhvr>
                                        <p:cTn id="12" dur="1000"/>
                                        <p:tgtEl>
                                          <p:spTgt spid="239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620"/>
                                        </p:tgtEl>
                                        <p:attrNameLst>
                                          <p:attrName>style.visibility</p:attrName>
                                        </p:attrNameLst>
                                      </p:cBhvr>
                                      <p:to>
                                        <p:strVal val="visible"/>
                                      </p:to>
                                    </p:set>
                                    <p:animEffect transition="in" filter="fade">
                                      <p:cBhvr>
                                        <p:cTn id="17" dur="1000"/>
                                        <p:tgtEl>
                                          <p:spTgt spid="2396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9621"/>
                                        </p:tgtEl>
                                        <p:attrNameLst>
                                          <p:attrName>style.visibility</p:attrName>
                                        </p:attrNameLst>
                                      </p:cBhvr>
                                      <p:to>
                                        <p:strVal val="visible"/>
                                      </p:to>
                                    </p:set>
                                    <p:animEffect transition="in" filter="fade">
                                      <p:cBhvr>
                                        <p:cTn id="27" dur="1000"/>
                                        <p:tgtEl>
                                          <p:spTgt spid="2396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622"/>
                                        </p:tgtEl>
                                        <p:attrNameLst>
                                          <p:attrName>style.visibility</p:attrName>
                                        </p:attrNameLst>
                                      </p:cBhvr>
                                      <p:to>
                                        <p:strVal val="visible"/>
                                      </p:to>
                                    </p:set>
                                    <p:animEffect transition="in" filter="fade">
                                      <p:cBhvr>
                                        <p:cTn id="32" dur="1000"/>
                                        <p:tgtEl>
                                          <p:spTgt spid="239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623"/>
                                        </p:tgtEl>
                                        <p:attrNameLst>
                                          <p:attrName>style.visibility</p:attrName>
                                        </p:attrNameLst>
                                      </p:cBhvr>
                                      <p:to>
                                        <p:strVal val="visible"/>
                                      </p:to>
                                    </p:set>
                                    <p:animEffect transition="in" filter="fade">
                                      <p:cBhvr>
                                        <p:cTn id="37" dur="1000"/>
                                        <p:tgtEl>
                                          <p:spTgt spid="239623"/>
                                        </p:tgtEl>
                                      </p:cBhvr>
                                    </p:animEffect>
                                  </p:childTnLst>
                                </p:cTn>
                              </p:par>
                              <p:par>
                                <p:cTn id="38" presetID="10" presetClass="entr" presetSubtype="0" fill="hold" nodeType="withEffect">
                                  <p:stCondLst>
                                    <p:cond delay="0"/>
                                  </p:stCondLst>
                                  <p:childTnLst>
                                    <p:set>
                                      <p:cBhvr>
                                        <p:cTn id="39" dur="1" fill="hold">
                                          <p:stCondLst>
                                            <p:cond delay="0"/>
                                          </p:stCondLst>
                                        </p:cTn>
                                        <p:tgtEl>
                                          <p:spTgt spid="239624"/>
                                        </p:tgtEl>
                                        <p:attrNameLst>
                                          <p:attrName>style.visibility</p:attrName>
                                        </p:attrNameLst>
                                      </p:cBhvr>
                                      <p:to>
                                        <p:strVal val="visible"/>
                                      </p:to>
                                    </p:set>
                                    <p:animEffect transition="in" filter="fade">
                                      <p:cBhvr>
                                        <p:cTn id="40" dur="1000"/>
                                        <p:tgtEl>
                                          <p:spTgt spid="2396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9625"/>
                                        </p:tgtEl>
                                        <p:attrNameLst>
                                          <p:attrName>style.visibility</p:attrName>
                                        </p:attrNameLst>
                                      </p:cBhvr>
                                      <p:to>
                                        <p:strVal val="visible"/>
                                      </p:to>
                                    </p:set>
                                    <p:animEffect transition="in" filter="fade">
                                      <p:cBhvr>
                                        <p:cTn id="45" dur="1000"/>
                                        <p:tgtEl>
                                          <p:spTgt spid="2396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9626"/>
                                        </p:tgtEl>
                                        <p:attrNameLst>
                                          <p:attrName>style.visibility</p:attrName>
                                        </p:attrNameLst>
                                      </p:cBhvr>
                                      <p:to>
                                        <p:strVal val="visible"/>
                                      </p:to>
                                    </p:set>
                                    <p:animEffect transition="in" filter="fade">
                                      <p:cBhvr>
                                        <p:cTn id="50" dur="1000"/>
                                        <p:tgtEl>
                                          <p:spTgt spid="239626"/>
                                        </p:tgtEl>
                                      </p:cBhvr>
                                    </p:animEffect>
                                  </p:childTnLst>
                                </p:cTn>
                              </p:par>
                              <p:par>
                                <p:cTn id="51" presetID="10" presetClass="entr" presetSubtype="0" fill="hold" nodeType="withEffect">
                                  <p:stCondLst>
                                    <p:cond delay="0"/>
                                  </p:stCondLst>
                                  <p:childTnLst>
                                    <p:set>
                                      <p:cBhvr>
                                        <p:cTn id="52" dur="1" fill="hold">
                                          <p:stCondLst>
                                            <p:cond delay="0"/>
                                          </p:stCondLst>
                                        </p:cTn>
                                        <p:tgtEl>
                                          <p:spTgt spid="239627"/>
                                        </p:tgtEl>
                                        <p:attrNameLst>
                                          <p:attrName>style.visibility</p:attrName>
                                        </p:attrNameLst>
                                      </p:cBhvr>
                                      <p:to>
                                        <p:strVal val="visible"/>
                                      </p:to>
                                    </p:set>
                                    <p:animEffect transition="in" filter="fade">
                                      <p:cBhvr>
                                        <p:cTn id="53" dur="1000"/>
                                        <p:tgtEl>
                                          <p:spTgt spid="2396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9628"/>
                                        </p:tgtEl>
                                        <p:attrNameLst>
                                          <p:attrName>style.visibility</p:attrName>
                                        </p:attrNameLst>
                                      </p:cBhvr>
                                      <p:to>
                                        <p:strVal val="visible"/>
                                      </p:to>
                                    </p:set>
                                    <p:animEffect transition="in" filter="fade">
                                      <p:cBhvr>
                                        <p:cTn id="58" dur="1000"/>
                                        <p:tgtEl>
                                          <p:spTgt spid="23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p:bldP spid="2396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1137787" y="959940"/>
            <a:ext cx="5099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b="1" dirty="0">
                <a:solidFill>
                  <a:srgbClr val="FF0000"/>
                </a:solidFill>
                <a:latin typeface="楷体" pitchFamily="49" charset="-122"/>
                <a:ea typeface="楷体" pitchFamily="49" charset="-122"/>
              </a:rPr>
              <a:t>作业：</a:t>
            </a:r>
            <a:r>
              <a:rPr lang="en-US" altLang="zh-CN" sz="2400" b="1" dirty="0">
                <a:solidFill>
                  <a:srgbClr val="FF0000"/>
                </a:solidFill>
                <a:latin typeface="楷体" pitchFamily="49" charset="-122"/>
                <a:ea typeface="楷体" pitchFamily="49" charset="-122"/>
              </a:rPr>
              <a:t>2.27</a:t>
            </a:r>
            <a:r>
              <a:rPr lang="zh-CN" altLang="en-US" sz="2400" b="1" dirty="0">
                <a:solidFill>
                  <a:srgbClr val="FF0000"/>
                </a:solidFill>
                <a:latin typeface="楷体" pitchFamily="49" charset="-122"/>
                <a:ea typeface="楷体" pitchFamily="49" charset="-122"/>
              </a:rPr>
              <a:t>，</a:t>
            </a:r>
            <a:r>
              <a:rPr lang="en-US" altLang="zh-CN" sz="2400" b="1" dirty="0">
                <a:solidFill>
                  <a:srgbClr val="FF0000"/>
                </a:solidFill>
                <a:latin typeface="楷体" pitchFamily="49" charset="-122"/>
                <a:ea typeface="楷体" pitchFamily="49" charset="-122"/>
              </a:rPr>
              <a:t> 2.31</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圆角矩形 7"/>
          <p:cNvPicPr>
            <a:picLocks noChangeArrowheads="1"/>
          </p:cNvPicPr>
          <p:nvPr/>
        </p:nvPicPr>
        <p:blipFill>
          <a:blip r:embed="rId3"/>
          <a:srcRect/>
          <a:stretch>
            <a:fillRect/>
          </a:stretch>
        </p:blipFill>
        <p:spPr bwMode="auto">
          <a:xfrm>
            <a:off x="4662827" y="3892673"/>
            <a:ext cx="1845214" cy="698891"/>
          </a:xfrm>
          <a:prstGeom prst="rect">
            <a:avLst/>
          </a:prstGeom>
          <a:noFill/>
          <a:ln w="9525">
            <a:noFill/>
            <a:miter lim="800000"/>
            <a:headEnd/>
            <a:tailEnd/>
          </a:ln>
        </p:spPr>
      </p:pic>
      <p:pic>
        <p:nvPicPr>
          <p:cNvPr id="23" name="圆角矩形 7"/>
          <p:cNvPicPr>
            <a:picLocks noChangeArrowheads="1"/>
          </p:cNvPicPr>
          <p:nvPr/>
        </p:nvPicPr>
        <p:blipFill>
          <a:blip r:embed="rId3"/>
          <a:srcRect/>
          <a:stretch>
            <a:fillRect/>
          </a:stretch>
        </p:blipFill>
        <p:spPr bwMode="auto">
          <a:xfrm>
            <a:off x="6196817" y="2888371"/>
            <a:ext cx="2091397" cy="780952"/>
          </a:xfrm>
          <a:prstGeom prst="rect">
            <a:avLst/>
          </a:prstGeom>
          <a:noFill/>
          <a:ln w="9525">
            <a:noFill/>
            <a:miter lim="800000"/>
            <a:headEnd/>
            <a:tailEnd/>
          </a:ln>
        </p:spPr>
      </p:pic>
      <p:graphicFrame>
        <p:nvGraphicFramePr>
          <p:cNvPr id="54274" name="Object 2"/>
          <p:cNvGraphicFramePr>
            <a:graphicFrameLocks noChangeAspect="1"/>
          </p:cNvGraphicFramePr>
          <p:nvPr/>
        </p:nvGraphicFramePr>
        <p:xfrm>
          <a:off x="5807075" y="609600"/>
          <a:ext cx="2941638" cy="2090738"/>
        </p:xfrm>
        <a:graphic>
          <a:graphicData uri="http://schemas.openxmlformats.org/presentationml/2006/ole">
            <p:oleObj spid="_x0000_s54274" name="Picture" r:id="rId4" imgW="1495440" imgH="906840" progId="Word.Picture.8">
              <p:embed/>
            </p:oleObj>
          </a:graphicData>
        </a:graphic>
      </p:graphicFrame>
      <p:sp>
        <p:nvSpPr>
          <p:cNvPr id="54283" name="Text Box 3"/>
          <p:cNvSpPr txBox="1">
            <a:spLocks noChangeArrowheads="1"/>
          </p:cNvSpPr>
          <p:nvPr/>
        </p:nvSpPr>
        <p:spPr bwMode="auto">
          <a:xfrm>
            <a:off x="419100" y="765175"/>
            <a:ext cx="5051425" cy="728084"/>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a:t>
            </a:r>
            <a:r>
              <a:rPr kumimoji="1" lang="zh-CN" altLang="en-US" sz="2000" b="1" dirty="0">
                <a:solidFill>
                  <a:srgbClr val="002060"/>
                </a:solidFill>
                <a:latin typeface="幼圆" pitchFamily="49" charset="-122"/>
                <a:ea typeface="幼圆" pitchFamily="49" charset="-122"/>
              </a:rPr>
              <a:t>空间中任意取一个体积</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，其边界为</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，则经</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穿出</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的正电荷量为</a:t>
            </a:r>
          </a:p>
        </p:txBody>
      </p:sp>
      <p:sp>
        <p:nvSpPr>
          <p:cNvPr id="54284" name="Text Box 4"/>
          <p:cNvSpPr txBox="1">
            <a:spLocks noChangeArrowheads="1"/>
          </p:cNvSpPr>
          <p:nvPr/>
        </p:nvSpPr>
        <p:spPr bwMode="auto">
          <a:xfrm>
            <a:off x="513398" y="1872615"/>
            <a:ext cx="4419600" cy="498598"/>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则留在</a:t>
            </a:r>
            <a:r>
              <a:rPr kumimoji="1" lang="en-US" altLang="zh-CN" sz="2000" b="1" i="1" dirty="0" smtClean="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内出现的</a:t>
            </a:r>
            <a:r>
              <a:rPr kumimoji="1" lang="zh-CN" altLang="en-US" sz="2000" b="1" dirty="0" smtClean="0">
                <a:solidFill>
                  <a:srgbClr val="002060"/>
                </a:solidFill>
                <a:latin typeface="幼圆" pitchFamily="49" charset="-122"/>
                <a:ea typeface="幼圆" pitchFamily="49" charset="-122"/>
              </a:rPr>
              <a:t>极化电荷</a:t>
            </a:r>
            <a:r>
              <a:rPr kumimoji="1" lang="en-US" altLang="zh-CN" sz="2400" b="1" i="1" dirty="0" err="1" smtClean="0">
                <a:solidFill>
                  <a:srgbClr val="002060"/>
                </a:solidFill>
                <a:latin typeface="幼圆" pitchFamily="49" charset="-122"/>
                <a:ea typeface="幼圆" pitchFamily="49" charset="-122"/>
              </a:rPr>
              <a:t>q</a:t>
            </a:r>
            <a:r>
              <a:rPr kumimoji="1" lang="en-US" altLang="zh-CN" sz="2400" b="1" i="1" baseline="-30000" dirty="0" err="1" smtClean="0">
                <a:solidFill>
                  <a:srgbClr val="002060"/>
                </a:solidFill>
                <a:latin typeface="幼圆" pitchFamily="49" charset="-122"/>
                <a:ea typeface="幼圆" pitchFamily="49" charset="-122"/>
              </a:rPr>
              <a:t>P</a:t>
            </a:r>
            <a:r>
              <a:rPr kumimoji="1" lang="zh-CN" altLang="en-US" sz="2000" b="1" dirty="0">
                <a:solidFill>
                  <a:srgbClr val="002060"/>
                </a:solidFill>
                <a:latin typeface="幼圆" pitchFamily="49" charset="-122"/>
                <a:ea typeface="幼圆" pitchFamily="49" charset="-122"/>
              </a:rPr>
              <a:t>为</a:t>
            </a:r>
          </a:p>
        </p:txBody>
      </p:sp>
      <p:graphicFrame>
        <p:nvGraphicFramePr>
          <p:cNvPr id="54275" name="Object 5"/>
          <p:cNvGraphicFramePr>
            <a:graphicFrameLocks noChangeAspect="1"/>
          </p:cNvGraphicFramePr>
          <p:nvPr/>
        </p:nvGraphicFramePr>
        <p:xfrm>
          <a:off x="3643630" y="1225550"/>
          <a:ext cx="1225550" cy="561975"/>
        </p:xfrm>
        <a:graphic>
          <a:graphicData uri="http://schemas.openxmlformats.org/presentationml/2006/ole">
            <p:oleObj spid="_x0000_s54275" name="Equation" r:id="rId5" imgW="647640" imgH="304560" progId="Equation.DSMT4">
              <p:embed/>
            </p:oleObj>
          </a:graphicData>
        </a:graphic>
      </p:graphicFrame>
      <p:graphicFrame>
        <p:nvGraphicFramePr>
          <p:cNvPr id="407558" name="Object 6"/>
          <p:cNvGraphicFramePr>
            <a:graphicFrameLocks noChangeAspect="1"/>
          </p:cNvGraphicFramePr>
          <p:nvPr/>
        </p:nvGraphicFramePr>
        <p:xfrm>
          <a:off x="845503" y="2454593"/>
          <a:ext cx="5291137" cy="601702"/>
        </p:xfrm>
        <a:graphic>
          <a:graphicData uri="http://schemas.openxmlformats.org/presentationml/2006/ole">
            <p:oleObj spid="_x0000_s54276" name="Equation" r:id="rId6" imgW="2666880" imgH="304560" progId="Equation.DSMT4">
              <p:embed/>
            </p:oleObj>
          </a:graphicData>
        </a:graphic>
      </p:graphicFrame>
      <p:graphicFrame>
        <p:nvGraphicFramePr>
          <p:cNvPr id="407559" name="Object 7"/>
          <p:cNvGraphicFramePr>
            <a:graphicFrameLocks noChangeAspect="1"/>
          </p:cNvGraphicFramePr>
          <p:nvPr/>
        </p:nvGraphicFramePr>
        <p:xfrm>
          <a:off x="6428740" y="2984183"/>
          <a:ext cx="1728788" cy="558800"/>
        </p:xfrm>
        <a:graphic>
          <a:graphicData uri="http://schemas.openxmlformats.org/presentationml/2006/ole">
            <p:oleObj spid="_x0000_s54277" name="Equation" r:id="rId7" imgW="749160" imgH="241200" progId="Equation.DSMT4">
              <p:embed/>
            </p:oleObj>
          </a:graphicData>
        </a:graphic>
      </p:graphicFrame>
      <p:sp>
        <p:nvSpPr>
          <p:cNvPr id="407560" name="Text Box 8"/>
          <p:cNvSpPr txBox="1">
            <a:spLocks noChangeArrowheads="1"/>
          </p:cNvSpPr>
          <p:nvPr/>
        </p:nvSpPr>
        <p:spPr bwMode="auto">
          <a:xfrm>
            <a:off x="614363" y="4005139"/>
            <a:ext cx="5478462"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在介质表面上，极化电荷面密度为</a:t>
            </a:r>
            <a:endParaRPr kumimoji="1" lang="zh-CN" altLang="en-US" sz="2000" b="1" dirty="0">
              <a:solidFill>
                <a:srgbClr val="002060"/>
              </a:solidFill>
              <a:ea typeface="幼圆" pitchFamily="49" charset="-122"/>
            </a:endParaRPr>
          </a:p>
        </p:txBody>
      </p:sp>
      <p:graphicFrame>
        <p:nvGraphicFramePr>
          <p:cNvPr id="407573" name="Object 21"/>
          <p:cNvGraphicFramePr>
            <a:graphicFrameLocks noChangeAspect="1"/>
          </p:cNvGraphicFramePr>
          <p:nvPr/>
        </p:nvGraphicFramePr>
        <p:xfrm>
          <a:off x="4758048" y="3977975"/>
          <a:ext cx="1627188" cy="506413"/>
        </p:xfrm>
        <a:graphic>
          <a:graphicData uri="http://schemas.openxmlformats.org/presentationml/2006/ole">
            <p:oleObj spid="_x0000_s54279" name="Equation" r:id="rId8" imgW="774360" imgH="241200" progId="Equation.DSMT4">
              <p:embed/>
            </p:oleObj>
          </a:graphicData>
        </a:graphic>
      </p:graphicFrame>
      <p:graphicFrame>
        <p:nvGraphicFramePr>
          <p:cNvPr id="407574" name="Object 22"/>
          <p:cNvGraphicFramePr>
            <a:graphicFrameLocks noChangeAspect="1"/>
          </p:cNvGraphicFramePr>
          <p:nvPr/>
        </p:nvGraphicFramePr>
        <p:xfrm>
          <a:off x="779132" y="4696005"/>
          <a:ext cx="4770437" cy="599652"/>
        </p:xfrm>
        <a:graphic>
          <a:graphicData uri="http://schemas.openxmlformats.org/presentationml/2006/ole">
            <p:oleObj spid="_x0000_s54280" name="Equation" r:id="rId9" imgW="2425680" imgH="304560" progId="Equation.DSMT4">
              <p:embed/>
            </p:oleObj>
          </a:graphicData>
        </a:graphic>
      </p:graphicFrame>
      <p:sp>
        <p:nvSpPr>
          <p:cNvPr id="54288" name="Text Box 24"/>
          <p:cNvSpPr txBox="1">
            <a:spLocks noChangeArrowheads="1"/>
          </p:cNvSpPr>
          <p:nvPr/>
        </p:nvSpPr>
        <p:spPr bwMode="auto">
          <a:xfrm>
            <a:off x="537687" y="3287076"/>
            <a:ext cx="3339376" cy="400110"/>
          </a:xfrm>
          <a:prstGeom prst="rect">
            <a:avLst/>
          </a:prstGeom>
          <a:noFill/>
          <a:ln w="25400">
            <a:noFill/>
            <a:miter lim="800000"/>
            <a:headEnd/>
            <a:tailEnd/>
          </a:ln>
        </p:spPr>
        <p:txBody>
          <a:bodyPr wrap="none">
            <a:spAutoFit/>
          </a:bodyPr>
          <a:lstStyle/>
          <a:p>
            <a:r>
              <a:rPr lang="en-US" altLang="zh-CN" sz="2000" b="1" dirty="0">
                <a:solidFill>
                  <a:srgbClr val="002060"/>
                </a:solidFill>
                <a:latin typeface="Arial" pitchFamily="34" charset="0"/>
                <a:ea typeface="幼圆" pitchFamily="49" charset="-122"/>
              </a:rPr>
              <a:t> </a:t>
            </a:r>
            <a:r>
              <a:rPr lang="zh-CN" altLang="en-US" sz="2000" b="1" dirty="0">
                <a:solidFill>
                  <a:srgbClr val="002060"/>
                </a:solidFill>
                <a:latin typeface="Arial" pitchFamily="34" charset="0"/>
                <a:ea typeface="幼圆" pitchFamily="49" charset="-122"/>
              </a:rPr>
              <a:t>式中</a:t>
            </a:r>
            <a:r>
              <a:rPr lang="zh-CN" altLang="en-US" sz="2000" b="1" i="1" dirty="0">
                <a:solidFill>
                  <a:srgbClr val="002060"/>
                </a:solidFill>
                <a:latin typeface="Arial" pitchFamily="34" charset="0"/>
                <a:ea typeface="幼圆" pitchFamily="49" charset="-122"/>
                <a:sym typeface="Symbol" pitchFamily="18" charset="2"/>
              </a:rPr>
              <a:t></a:t>
            </a:r>
            <a:r>
              <a:rPr lang="en-US" altLang="zh-CN" sz="2000" b="1" i="1" baseline="-25000" dirty="0">
                <a:solidFill>
                  <a:srgbClr val="002060"/>
                </a:solidFill>
                <a:ea typeface="幼圆" pitchFamily="49" charset="-122"/>
                <a:sym typeface="Symbol" pitchFamily="18" charset="2"/>
              </a:rPr>
              <a:t>P</a:t>
            </a:r>
            <a:r>
              <a:rPr lang="zh-CN" altLang="en-US" sz="2000" b="1" dirty="0">
                <a:solidFill>
                  <a:srgbClr val="002060"/>
                </a:solidFill>
                <a:latin typeface="Arial" pitchFamily="34" charset="0"/>
                <a:ea typeface="幼圆" pitchFamily="49" charset="-122"/>
              </a:rPr>
              <a:t>为</a:t>
            </a:r>
            <a:r>
              <a:rPr lang="zh-CN" altLang="en-US" sz="2000" b="1" dirty="0">
                <a:solidFill>
                  <a:srgbClr val="FF0000"/>
                </a:solidFill>
                <a:latin typeface="Arial" pitchFamily="34" charset="0"/>
                <a:ea typeface="幼圆" pitchFamily="49" charset="-122"/>
              </a:rPr>
              <a:t>极化电荷体密度</a:t>
            </a:r>
            <a:r>
              <a:rPr lang="zh-CN" altLang="en-US" sz="2000" b="1" dirty="0">
                <a:solidFill>
                  <a:srgbClr val="002060"/>
                </a:solidFill>
                <a:latin typeface="Arial" pitchFamily="34" charset="0"/>
                <a:ea typeface="幼圆" pitchFamily="49" charset="-122"/>
              </a:rPr>
              <a:t>。</a:t>
            </a:r>
          </a:p>
        </p:txBody>
      </p:sp>
      <p:graphicFrame>
        <p:nvGraphicFramePr>
          <p:cNvPr id="54281" name="Object 9"/>
          <p:cNvGraphicFramePr>
            <a:graphicFrameLocks noChangeAspect="1"/>
          </p:cNvGraphicFramePr>
          <p:nvPr/>
        </p:nvGraphicFramePr>
        <p:xfrm>
          <a:off x="5678488" y="3108960"/>
          <a:ext cx="492399" cy="369888"/>
        </p:xfrm>
        <a:graphic>
          <a:graphicData uri="http://schemas.openxmlformats.org/presentationml/2006/ole">
            <p:oleObj spid="_x0000_s54281" name="Equation" r:id="rId10" imgW="203040" imgH="1522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75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75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75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75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7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4" grpId="0"/>
      <p:bldP spid="407560" grpId="0"/>
      <p:bldP spid="542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523387" y="556602"/>
            <a:ext cx="4252913"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a:solidFill>
                  <a:srgbClr val="002060"/>
                </a:solidFill>
                <a:latin typeface="幼圆" pitchFamily="49" charset="-122"/>
                <a:ea typeface="宋体" pitchFamily="2" charset="-122"/>
              </a:rPr>
              <a:t> </a:t>
            </a:r>
            <a:r>
              <a:rPr kumimoji="1" lang="zh-CN" altLang="en-US" sz="2800" b="1">
                <a:solidFill>
                  <a:srgbClr val="002060"/>
                </a:solidFill>
                <a:latin typeface="幼圆" pitchFamily="49" charset="-122"/>
              </a:rPr>
              <a:t>电位移矢量</a:t>
            </a:r>
            <a:endParaRPr kumimoji="1" lang="zh-CN" altLang="en-US" sz="2800" b="1">
              <a:solidFill>
                <a:srgbClr val="002060"/>
              </a:solidFill>
            </a:endParaRPr>
          </a:p>
        </p:txBody>
      </p:sp>
      <p:sp>
        <p:nvSpPr>
          <p:cNvPr id="415747" name="Rectangle 3"/>
          <p:cNvSpPr>
            <a:spLocks noChangeArrowheads="1"/>
          </p:cNvSpPr>
          <p:nvPr/>
        </p:nvSpPr>
        <p:spPr bwMode="auto">
          <a:xfrm>
            <a:off x="598488" y="1173163"/>
            <a:ext cx="7777162" cy="1570037"/>
          </a:xfrm>
          <a:prstGeom prst="rect">
            <a:avLst/>
          </a:prstGeom>
          <a:noFill/>
          <a:ln w="9525">
            <a:noFill/>
            <a:miter lim="800000"/>
            <a:headEnd/>
            <a:tailEnd/>
          </a:ln>
        </p:spPr>
        <p:txBody>
          <a:bodyPr/>
          <a:lstStyle/>
          <a:p>
            <a:pPr marL="342900" indent="-342900">
              <a:lnSpc>
                <a:spcPct val="130000"/>
              </a:lnSpc>
            </a:pPr>
            <a:r>
              <a:rPr lang="zh-CN" altLang="en-US" sz="2000" b="1" dirty="0">
                <a:solidFill>
                  <a:srgbClr val="002060"/>
                </a:solidFill>
                <a:latin typeface="幼圆" pitchFamily="49" charset="-122"/>
                <a:ea typeface="幼圆" pitchFamily="49" charset="-122"/>
              </a:rPr>
              <a:t>电介质的极化过程：</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外加电场使电介质极化，产生极化电荷；</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极化电荷又激发电场，两者相互制约并达到</a:t>
            </a:r>
            <a:r>
              <a:rPr lang="zh-CN" altLang="en-US" sz="2000" b="1" dirty="0">
                <a:solidFill>
                  <a:srgbClr val="0000CC"/>
                </a:solidFill>
                <a:latin typeface="幼圆" pitchFamily="49" charset="-122"/>
                <a:ea typeface="幼圆" pitchFamily="49" charset="-122"/>
              </a:rPr>
              <a:t>平衡状态</a:t>
            </a:r>
            <a:r>
              <a:rPr lang="zh-CN" altLang="en-US" sz="2000" b="1" dirty="0">
                <a:solidFill>
                  <a:srgbClr val="002060"/>
                </a:solidFill>
                <a:latin typeface="幼圆" pitchFamily="49" charset="-122"/>
                <a:ea typeface="幼圆" pitchFamily="49" charset="-122"/>
              </a:rPr>
              <a:t>。</a:t>
            </a:r>
          </a:p>
        </p:txBody>
      </p:sp>
      <p:sp>
        <p:nvSpPr>
          <p:cNvPr id="415748" name="Rectangle 4"/>
          <p:cNvSpPr>
            <a:spLocks noChangeArrowheads="1"/>
          </p:cNvSpPr>
          <p:nvPr/>
        </p:nvSpPr>
        <p:spPr bwMode="auto">
          <a:xfrm>
            <a:off x="5346700" y="2724394"/>
            <a:ext cx="3276600" cy="2362200"/>
          </a:xfrm>
          <a:prstGeom prst="rect">
            <a:avLst/>
          </a:prstGeom>
          <a:solidFill>
            <a:srgbClr val="C0C0C0">
              <a:alpha val="50195"/>
            </a:srgbClr>
          </a:solidFill>
          <a:ln w="9525">
            <a:noFill/>
            <a:prstDash val="dash"/>
            <a:miter lim="800000"/>
            <a:headEnd/>
            <a:tailEnd type="none" w="sm" len="lg"/>
          </a:ln>
        </p:spPr>
        <p:txBody>
          <a:bodyPr wrap="none" anchor="ctr"/>
          <a:lstStyle/>
          <a:p>
            <a:endParaRPr lang="zh-CN" altLang="en-US" sz="2000">
              <a:solidFill>
                <a:srgbClr val="002060"/>
              </a:solidFill>
            </a:endParaRPr>
          </a:p>
        </p:txBody>
      </p:sp>
      <p:graphicFrame>
        <p:nvGraphicFramePr>
          <p:cNvPr id="415749" name="Object 5"/>
          <p:cNvGraphicFramePr>
            <a:graphicFrameLocks noChangeAspect="1"/>
          </p:cNvGraphicFramePr>
          <p:nvPr/>
        </p:nvGraphicFramePr>
        <p:xfrm>
          <a:off x="5432425" y="3502269"/>
          <a:ext cx="762000" cy="685800"/>
        </p:xfrm>
        <a:graphic>
          <a:graphicData uri="http://schemas.openxmlformats.org/presentationml/2006/ole">
            <p:oleObj spid="_x0000_s55298" name="Equation" r:id="rId4" imgW="253800" imgH="228600" progId="Equation.DSMT4">
              <p:embed/>
            </p:oleObj>
          </a:graphicData>
        </a:graphic>
      </p:graphicFrame>
      <p:graphicFrame>
        <p:nvGraphicFramePr>
          <p:cNvPr id="415750" name="Object 6"/>
          <p:cNvGraphicFramePr>
            <a:graphicFrameLocks noChangeAspect="1"/>
          </p:cNvGraphicFramePr>
          <p:nvPr/>
        </p:nvGraphicFramePr>
        <p:xfrm>
          <a:off x="6429375" y="4443657"/>
          <a:ext cx="571500" cy="571500"/>
        </p:xfrm>
        <a:graphic>
          <a:graphicData uri="http://schemas.openxmlformats.org/presentationml/2006/ole">
            <p:oleObj spid="_x0000_s55299" name="Equation" r:id="rId5" imgW="190440" imgH="190440" progId="Equation.DSMT4">
              <p:embed/>
            </p:oleObj>
          </a:graphicData>
        </a:graphic>
      </p:graphicFrame>
      <p:graphicFrame>
        <p:nvGraphicFramePr>
          <p:cNvPr id="415751" name="Object 7"/>
          <p:cNvGraphicFramePr>
            <a:graphicFrameLocks noChangeAspect="1"/>
          </p:cNvGraphicFramePr>
          <p:nvPr/>
        </p:nvGraphicFramePr>
        <p:xfrm>
          <a:off x="5102225" y="2489444"/>
          <a:ext cx="3689350" cy="2768600"/>
        </p:xfrm>
        <a:graphic>
          <a:graphicData uri="http://schemas.openxmlformats.org/presentationml/2006/ole">
            <p:oleObj spid="_x0000_s55300" name="Picture" r:id="rId6" imgW="2168640" imgH="1626840" progId="Word.Picture.8">
              <p:embed/>
            </p:oleObj>
          </a:graphicData>
        </a:graphic>
      </p:graphicFrame>
      <p:sp>
        <p:nvSpPr>
          <p:cNvPr id="415752" name="Line 8"/>
          <p:cNvSpPr>
            <a:spLocks noChangeShapeType="1"/>
          </p:cNvSpPr>
          <p:nvPr/>
        </p:nvSpPr>
        <p:spPr bwMode="auto">
          <a:xfrm flipV="1">
            <a:off x="6075363" y="3656257"/>
            <a:ext cx="1755775" cy="1587"/>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3" name="Line 9"/>
          <p:cNvSpPr>
            <a:spLocks noChangeShapeType="1"/>
          </p:cNvSpPr>
          <p:nvPr/>
        </p:nvSpPr>
        <p:spPr bwMode="auto">
          <a:xfrm flipV="1">
            <a:off x="6038850" y="4165844"/>
            <a:ext cx="1755775" cy="1588"/>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4" name="Text Box 10"/>
          <p:cNvSpPr txBox="1">
            <a:spLocks noChangeArrowheads="1"/>
          </p:cNvSpPr>
          <p:nvPr/>
        </p:nvSpPr>
        <p:spPr bwMode="auto">
          <a:xfrm>
            <a:off x="615950" y="2792413"/>
            <a:ext cx="398145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自由电荷   ：</a:t>
            </a:r>
          </a:p>
        </p:txBody>
      </p:sp>
      <p:graphicFrame>
        <p:nvGraphicFramePr>
          <p:cNvPr id="415755" name="Object 11"/>
          <p:cNvGraphicFramePr>
            <a:graphicFrameLocks noChangeAspect="1"/>
          </p:cNvGraphicFramePr>
          <p:nvPr/>
        </p:nvGraphicFramePr>
        <p:xfrm>
          <a:off x="2463800" y="2776538"/>
          <a:ext cx="419100" cy="530225"/>
        </p:xfrm>
        <a:graphic>
          <a:graphicData uri="http://schemas.openxmlformats.org/presentationml/2006/ole">
            <p:oleObj spid="_x0000_s55301" name="Equation" r:id="rId7" imgW="190440" imgH="241200" progId="Equation.DSMT4">
              <p:embed/>
            </p:oleObj>
          </a:graphicData>
        </a:graphic>
      </p:graphicFrame>
      <p:sp>
        <p:nvSpPr>
          <p:cNvPr id="55313" name="Text Box 12"/>
          <p:cNvSpPr txBox="1">
            <a:spLocks noChangeArrowheads="1"/>
          </p:cNvSpPr>
          <p:nvPr/>
        </p:nvSpPr>
        <p:spPr bwMode="auto">
          <a:xfrm>
            <a:off x="614973" y="3346206"/>
            <a:ext cx="47244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电介质被极化－</a:t>
            </a:r>
            <a:r>
              <a:rPr kumimoji="1" lang="en-US" altLang="zh-CN" sz="2000" b="1" dirty="0">
                <a:solidFill>
                  <a:srgbClr val="002060"/>
                </a:solidFill>
                <a:latin typeface="幼圆" pitchFamily="49" charset="-122"/>
                <a:ea typeface="幼圆" pitchFamily="49" charset="-122"/>
              </a:rPr>
              <a:t>&gt;</a:t>
            </a:r>
            <a:r>
              <a:rPr kumimoji="1" lang="zh-CN" altLang="en-US" sz="2000" b="1" dirty="0">
                <a:solidFill>
                  <a:srgbClr val="002060"/>
                </a:solidFill>
                <a:latin typeface="幼圆" pitchFamily="49" charset="-122"/>
                <a:ea typeface="幼圆" pitchFamily="49" charset="-122"/>
              </a:rPr>
              <a:t>极化电荷：</a:t>
            </a:r>
          </a:p>
        </p:txBody>
      </p:sp>
      <p:graphicFrame>
        <p:nvGraphicFramePr>
          <p:cNvPr id="55302" name="Object 13"/>
          <p:cNvGraphicFramePr>
            <a:graphicFrameLocks noChangeAspect="1"/>
          </p:cNvGraphicFramePr>
          <p:nvPr/>
        </p:nvGraphicFramePr>
        <p:xfrm>
          <a:off x="3872767" y="3316044"/>
          <a:ext cx="1004888" cy="530225"/>
        </p:xfrm>
        <a:graphic>
          <a:graphicData uri="http://schemas.openxmlformats.org/presentationml/2006/ole">
            <p:oleObj spid="_x0000_s55302" name="Equation" r:id="rId8" imgW="457200" imgH="241200" progId="Equation.DSMT4">
              <p:embed/>
            </p:oleObj>
          </a:graphicData>
        </a:graphic>
      </p:graphicFrame>
      <p:grpSp>
        <p:nvGrpSpPr>
          <p:cNvPr id="2" name="Group 14"/>
          <p:cNvGrpSpPr>
            <a:grpSpLocks/>
          </p:cNvGrpSpPr>
          <p:nvPr/>
        </p:nvGrpSpPr>
        <p:grpSpPr bwMode="auto">
          <a:xfrm>
            <a:off x="637809" y="3974490"/>
            <a:ext cx="3981450" cy="1095375"/>
            <a:chOff x="294" y="1447"/>
            <a:chExt cx="2508" cy="690"/>
          </a:xfrm>
        </p:grpSpPr>
        <p:sp>
          <p:nvSpPr>
            <p:cNvPr id="55317" name="Text Box 15"/>
            <p:cNvSpPr txBox="1">
              <a:spLocks noChangeArrowheads="1"/>
            </p:cNvSpPr>
            <p:nvPr/>
          </p:nvSpPr>
          <p:spPr bwMode="auto">
            <a:xfrm>
              <a:off x="294" y="1447"/>
              <a:ext cx="2508"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电介质空间中的实际电场：</a:t>
              </a:r>
            </a:p>
          </p:txBody>
        </p:sp>
        <p:graphicFrame>
          <p:nvGraphicFramePr>
            <p:cNvPr id="55306" name="Object 16"/>
            <p:cNvGraphicFramePr>
              <a:graphicFrameLocks noChangeAspect="1"/>
            </p:cNvGraphicFramePr>
            <p:nvPr/>
          </p:nvGraphicFramePr>
          <p:xfrm>
            <a:off x="1340" y="1803"/>
            <a:ext cx="1038" cy="334"/>
          </p:xfrm>
          <a:graphic>
            <a:graphicData uri="http://schemas.openxmlformats.org/presentationml/2006/ole">
              <p:oleObj spid="_x0000_s55306" name="Equation" r:id="rId9" imgW="749160" imgH="241200" progId="Equation.DSMT4">
                <p:embed/>
              </p:oleObj>
            </a:graphicData>
          </a:graphic>
        </p:graphicFrame>
      </p:grpSp>
      <p:graphicFrame>
        <p:nvGraphicFramePr>
          <p:cNvPr id="415761" name="Object 17"/>
          <p:cNvGraphicFramePr>
            <a:graphicFrameLocks noChangeAspect="1"/>
          </p:cNvGraphicFramePr>
          <p:nvPr/>
        </p:nvGraphicFramePr>
        <p:xfrm>
          <a:off x="1755165" y="2883511"/>
          <a:ext cx="334962" cy="361950"/>
        </p:xfrm>
        <a:graphic>
          <a:graphicData uri="http://schemas.openxmlformats.org/presentationml/2006/ole">
            <p:oleObj spid="_x0000_s55303" name="Equation" r:id="rId10" imgW="152280" imgH="164880" progId="Equation.DSMT4">
              <p:embed/>
            </p:oleObj>
          </a:graphicData>
        </a:graphic>
      </p:graphicFrame>
      <p:grpSp>
        <p:nvGrpSpPr>
          <p:cNvPr id="3" name="Group 18"/>
          <p:cNvGrpSpPr>
            <a:grpSpLocks/>
          </p:cNvGrpSpPr>
          <p:nvPr/>
        </p:nvGrpSpPr>
        <p:grpSpPr bwMode="auto">
          <a:xfrm>
            <a:off x="621689" y="5296267"/>
            <a:ext cx="8305800" cy="530225"/>
            <a:chOff x="339" y="1974"/>
            <a:chExt cx="5232" cy="334"/>
          </a:xfrm>
        </p:grpSpPr>
        <p:sp>
          <p:nvSpPr>
            <p:cNvPr id="55316" name="Text Box 19"/>
            <p:cNvSpPr txBox="1">
              <a:spLocks noChangeArrowheads="1"/>
            </p:cNvSpPr>
            <p:nvPr/>
          </p:nvSpPr>
          <p:spPr bwMode="auto">
            <a:xfrm>
              <a:off x="339" y="1994"/>
              <a:ext cx="5232"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介质空间外加电场   ，实际电场为  ，其变化与介质性质有关。</a:t>
              </a:r>
            </a:p>
          </p:txBody>
        </p:sp>
        <p:graphicFrame>
          <p:nvGraphicFramePr>
            <p:cNvPr id="55304" name="Object 20"/>
            <p:cNvGraphicFramePr>
              <a:graphicFrameLocks noChangeAspect="1"/>
            </p:cNvGraphicFramePr>
            <p:nvPr/>
          </p:nvGraphicFramePr>
          <p:xfrm>
            <a:off x="1695" y="1974"/>
            <a:ext cx="264" cy="334"/>
          </p:xfrm>
          <a:graphic>
            <a:graphicData uri="http://schemas.openxmlformats.org/presentationml/2006/ole">
              <p:oleObj spid="_x0000_s55304" name="Equation" r:id="rId11" imgW="190440" imgH="241200" progId="Equation.DSMT4">
                <p:embed/>
              </p:oleObj>
            </a:graphicData>
          </a:graphic>
        </p:graphicFrame>
        <p:graphicFrame>
          <p:nvGraphicFramePr>
            <p:cNvPr id="55305" name="Object 21"/>
            <p:cNvGraphicFramePr>
              <a:graphicFrameLocks noChangeAspect="1"/>
            </p:cNvGraphicFramePr>
            <p:nvPr/>
          </p:nvGraphicFramePr>
          <p:xfrm>
            <a:off x="2886" y="1985"/>
            <a:ext cx="211" cy="264"/>
          </p:xfrm>
          <a:graphic>
            <a:graphicData uri="http://schemas.openxmlformats.org/presentationml/2006/ole">
              <p:oleObj spid="_x0000_s55305" name="Equation" r:id="rId12" imgW="152280" imgH="190440" progId="Equation.DSMT4">
                <p:embed/>
              </p:oleObj>
            </a:graphicData>
          </a:graphic>
        </p:graphicFrame>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4520418" y="5033696"/>
            <a:ext cx="2572044" cy="1542950"/>
          </a:xfrm>
          <a:prstGeom prst="rect">
            <a:avLst/>
          </a:prstGeom>
          <a:noFill/>
          <a:ln w="9525">
            <a:noFill/>
            <a:miter lim="800000"/>
            <a:headEnd/>
            <a:tailEnd/>
          </a:ln>
        </p:spPr>
      </p:pic>
      <p:pic>
        <p:nvPicPr>
          <p:cNvPr id="31" name="圆角矩形 7"/>
          <p:cNvPicPr>
            <a:picLocks noChangeArrowheads="1"/>
          </p:cNvPicPr>
          <p:nvPr/>
        </p:nvPicPr>
        <p:blipFill>
          <a:blip r:embed="rId3"/>
          <a:srcRect/>
          <a:stretch>
            <a:fillRect/>
          </a:stretch>
        </p:blipFill>
        <p:spPr bwMode="auto">
          <a:xfrm>
            <a:off x="640080" y="5010250"/>
            <a:ext cx="1962443" cy="1343657"/>
          </a:xfrm>
          <a:prstGeom prst="rect">
            <a:avLst/>
          </a:prstGeom>
          <a:noFill/>
          <a:ln w="9525">
            <a:noFill/>
            <a:miter lim="800000"/>
            <a:headEnd/>
            <a:tailEnd/>
          </a:ln>
        </p:spPr>
      </p:pic>
      <p:pic>
        <p:nvPicPr>
          <p:cNvPr id="26" name="圆角矩形 7"/>
          <p:cNvPicPr>
            <a:picLocks noChangeArrowheads="1"/>
          </p:cNvPicPr>
          <p:nvPr/>
        </p:nvPicPr>
        <p:blipFill>
          <a:blip r:embed="rId4" cstate="print"/>
          <a:srcRect/>
          <a:stretch>
            <a:fillRect/>
          </a:stretch>
        </p:blipFill>
        <p:spPr bwMode="auto">
          <a:xfrm>
            <a:off x="1882726" y="2489789"/>
            <a:ext cx="1634197" cy="628550"/>
          </a:xfrm>
          <a:prstGeom prst="rect">
            <a:avLst/>
          </a:prstGeom>
          <a:noFill/>
          <a:ln w="9525">
            <a:noFill/>
            <a:miter lim="800000"/>
            <a:headEnd/>
            <a:tailEnd/>
          </a:ln>
        </p:spPr>
      </p:pic>
      <p:pic>
        <p:nvPicPr>
          <p:cNvPr id="25" name="圆角矩形 7"/>
          <p:cNvPicPr>
            <a:picLocks noChangeArrowheads="1"/>
          </p:cNvPicPr>
          <p:nvPr/>
        </p:nvPicPr>
        <p:blipFill>
          <a:blip r:embed="rId3"/>
          <a:srcRect/>
          <a:stretch>
            <a:fillRect/>
          </a:stretch>
        </p:blipFill>
        <p:spPr bwMode="auto">
          <a:xfrm>
            <a:off x="1554478" y="1739510"/>
            <a:ext cx="1915552" cy="663722"/>
          </a:xfrm>
          <a:prstGeom prst="rect">
            <a:avLst/>
          </a:prstGeom>
          <a:noFill/>
          <a:ln w="9525">
            <a:noFill/>
            <a:miter lim="800000"/>
            <a:headEnd/>
            <a:tailEnd/>
          </a:ln>
        </p:spPr>
      </p:pic>
      <p:graphicFrame>
        <p:nvGraphicFramePr>
          <p:cNvPr id="416774" name="Object 6"/>
          <p:cNvGraphicFramePr>
            <a:graphicFrameLocks noChangeAspect="1"/>
          </p:cNvGraphicFramePr>
          <p:nvPr/>
        </p:nvGraphicFramePr>
        <p:xfrm>
          <a:off x="1710590" y="1854200"/>
          <a:ext cx="1665655" cy="512122"/>
        </p:xfrm>
        <a:graphic>
          <a:graphicData uri="http://schemas.openxmlformats.org/presentationml/2006/ole">
            <p:oleObj spid="_x0000_s56322" name="Equation" r:id="rId5" imgW="787320" imgH="241200" progId="Equation.DSMT4">
              <p:embed/>
            </p:oleObj>
          </a:graphicData>
        </a:graphic>
      </p:graphicFrame>
      <p:sp>
        <p:nvSpPr>
          <p:cNvPr id="416775" name="Text Box 7"/>
          <p:cNvSpPr txBox="1">
            <a:spLocks noChangeArrowheads="1"/>
          </p:cNvSpPr>
          <p:nvPr/>
        </p:nvSpPr>
        <p:spPr bwMode="auto">
          <a:xfrm>
            <a:off x="403225" y="538163"/>
            <a:ext cx="6119813"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将真空中的高斯定理推广到电介质中，可得</a:t>
            </a:r>
          </a:p>
        </p:txBody>
      </p:sp>
      <p:graphicFrame>
        <p:nvGraphicFramePr>
          <p:cNvPr id="416776" name="Object 8"/>
          <p:cNvGraphicFramePr>
            <a:graphicFrameLocks noChangeAspect="1"/>
          </p:cNvGraphicFramePr>
          <p:nvPr/>
        </p:nvGraphicFramePr>
        <p:xfrm>
          <a:off x="1057518" y="984372"/>
          <a:ext cx="2389188" cy="862012"/>
        </p:xfrm>
        <a:graphic>
          <a:graphicData uri="http://schemas.openxmlformats.org/presentationml/2006/ole">
            <p:oleObj spid="_x0000_s56323" name="Equation" r:id="rId6" imgW="1193760" imgH="431640" progId="Equation.DSMT4">
              <p:embed/>
            </p:oleObj>
          </a:graphicData>
        </a:graphic>
      </p:graphicFrame>
      <p:graphicFrame>
        <p:nvGraphicFramePr>
          <p:cNvPr id="416777" name="Object 9"/>
          <p:cNvGraphicFramePr>
            <a:graphicFrameLocks noChangeAspect="1"/>
          </p:cNvGraphicFramePr>
          <p:nvPr/>
        </p:nvGraphicFramePr>
        <p:xfrm>
          <a:off x="3633788" y="1135063"/>
          <a:ext cx="3422650" cy="500062"/>
        </p:xfrm>
        <a:graphic>
          <a:graphicData uri="http://schemas.openxmlformats.org/presentationml/2006/ole">
            <p:oleObj spid="_x0000_s56324" name="Equation" r:id="rId7" imgW="1650960" imgH="241200" progId="Equation.DSMT4">
              <p:embed/>
            </p:oleObj>
          </a:graphicData>
        </a:graphic>
      </p:graphicFrame>
      <p:graphicFrame>
        <p:nvGraphicFramePr>
          <p:cNvPr id="416778" name="Object 10"/>
          <p:cNvGraphicFramePr>
            <a:graphicFrameLocks noChangeAspect="1"/>
          </p:cNvGraphicFramePr>
          <p:nvPr/>
        </p:nvGraphicFramePr>
        <p:xfrm>
          <a:off x="1995609" y="2554287"/>
          <a:ext cx="1254125" cy="501650"/>
        </p:xfrm>
        <a:graphic>
          <a:graphicData uri="http://schemas.openxmlformats.org/presentationml/2006/ole">
            <p:oleObj spid="_x0000_s56325" name="Equation" r:id="rId8" imgW="647640" imgH="228600" progId="Equation.DSMT4">
              <p:embed/>
            </p:oleObj>
          </a:graphicData>
        </a:graphic>
      </p:graphicFrame>
      <p:sp>
        <p:nvSpPr>
          <p:cNvPr id="416779" name="Rectangle 11"/>
          <p:cNvSpPr>
            <a:spLocks noChangeArrowheads="1"/>
          </p:cNvSpPr>
          <p:nvPr/>
        </p:nvSpPr>
        <p:spPr bwMode="auto">
          <a:xfrm>
            <a:off x="766763" y="1862138"/>
            <a:ext cx="4506362" cy="400110"/>
          </a:xfrm>
          <a:prstGeom prst="rect">
            <a:avLst/>
          </a:prstGeom>
          <a:noFill/>
          <a:ln w="9525">
            <a:noFill/>
            <a:miter lim="800000"/>
            <a:headEnd/>
            <a:tailEnd/>
          </a:ln>
        </p:spPr>
        <p:txBody>
          <a:bodyPr wrap="none">
            <a:spAutoFit/>
          </a:bodyPr>
          <a:lstStyle/>
          <a:p>
            <a:r>
              <a:rPr kumimoji="1" lang="zh-CN" altLang="en-US" sz="2000" b="1" dirty="0" smtClean="0">
                <a:solidFill>
                  <a:srgbClr val="002060"/>
                </a:solidFill>
                <a:latin typeface="Arial" pitchFamily="34" charset="0"/>
                <a:ea typeface="幼圆" pitchFamily="49" charset="-122"/>
              </a:rPr>
              <a:t>定义                                为</a:t>
            </a:r>
            <a:r>
              <a:rPr kumimoji="1" lang="zh-CN" altLang="en-US" sz="2000" b="1" dirty="0">
                <a:solidFill>
                  <a:srgbClr val="002060"/>
                </a:solidFill>
                <a:latin typeface="Arial" pitchFamily="34" charset="0"/>
                <a:ea typeface="幼圆" pitchFamily="49" charset="-122"/>
              </a:rPr>
              <a:t>电位移矢量</a:t>
            </a:r>
          </a:p>
        </p:txBody>
      </p:sp>
      <p:sp>
        <p:nvSpPr>
          <p:cNvPr id="416780" name="Text Box 12"/>
          <p:cNvSpPr txBox="1">
            <a:spLocks noChangeArrowheads="1"/>
          </p:cNvSpPr>
          <p:nvPr/>
        </p:nvSpPr>
        <p:spPr bwMode="auto">
          <a:xfrm>
            <a:off x="3706813" y="2584817"/>
            <a:ext cx="3803650" cy="400110"/>
          </a:xfrm>
          <a:prstGeom prst="rect">
            <a:avLst/>
          </a:prstGeom>
          <a:noFill/>
          <a:ln w="38100" cmpd="dbl">
            <a:solidFill>
              <a:srgbClr val="FF0000"/>
            </a:solidFill>
            <a:miter lim="800000"/>
            <a:headEnd/>
            <a:tailEnd/>
          </a:ln>
        </p:spPr>
        <p:txBody>
          <a:bodyPr>
            <a:spAutoFit/>
          </a:bodyPr>
          <a:lstStyle/>
          <a:p>
            <a:pPr algn="ctr"/>
            <a:r>
              <a:rPr lang="zh-CN" altLang="en-US" sz="2000" b="1" dirty="0">
                <a:solidFill>
                  <a:srgbClr val="CC0000"/>
                </a:solidFill>
                <a:latin typeface="Verdana" pitchFamily="34" charset="0"/>
                <a:ea typeface="幼圆" pitchFamily="49" charset="-122"/>
              </a:rPr>
              <a:t>电介质中高斯定理的微分形式</a:t>
            </a:r>
          </a:p>
        </p:txBody>
      </p:sp>
      <p:sp>
        <p:nvSpPr>
          <p:cNvPr id="416781" name="Text Box 13"/>
          <p:cNvSpPr txBox="1">
            <a:spLocks noChangeArrowheads="1"/>
          </p:cNvSpPr>
          <p:nvPr/>
        </p:nvSpPr>
        <p:spPr bwMode="auto">
          <a:xfrm>
            <a:off x="479425" y="3205164"/>
            <a:ext cx="7799388"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　将介质中高斯定理的</a:t>
            </a:r>
            <a:r>
              <a:rPr kumimoji="1" lang="zh-CN" altLang="en-US" sz="2000" b="1" dirty="0" smtClean="0">
                <a:solidFill>
                  <a:srgbClr val="002060"/>
                </a:solidFill>
                <a:latin typeface="宋体" pitchFamily="2" charset="-122"/>
                <a:ea typeface="幼圆" pitchFamily="49" charset="-122"/>
              </a:rPr>
              <a:t>微分形式两端取体积分并应用散度定理</a:t>
            </a:r>
            <a:r>
              <a:rPr kumimoji="1" lang="en-US" altLang="zh-CN" sz="2000" b="1" dirty="0" smtClean="0">
                <a:solidFill>
                  <a:srgbClr val="002060"/>
                </a:solidFill>
                <a:latin typeface="宋体" pitchFamily="2" charset="-122"/>
                <a:ea typeface="幼圆" pitchFamily="49" charset="-122"/>
              </a:rPr>
              <a:t>,</a:t>
            </a:r>
            <a:r>
              <a:rPr kumimoji="1" lang="zh-CN" altLang="en-US" sz="2000" b="1" dirty="0">
                <a:solidFill>
                  <a:srgbClr val="002060"/>
                </a:solidFill>
                <a:latin typeface="宋体" pitchFamily="2" charset="-122"/>
                <a:ea typeface="幼圆" pitchFamily="49" charset="-122"/>
              </a:rPr>
              <a:t>得</a:t>
            </a:r>
            <a:endParaRPr kumimoji="1" lang="zh-CN" altLang="en-US" sz="2000" b="1" dirty="0">
              <a:solidFill>
                <a:srgbClr val="002060"/>
              </a:solidFill>
              <a:ea typeface="幼圆" pitchFamily="49" charset="-122"/>
            </a:endParaRPr>
          </a:p>
        </p:txBody>
      </p:sp>
      <p:graphicFrame>
        <p:nvGraphicFramePr>
          <p:cNvPr id="416782" name="Object 14"/>
          <p:cNvGraphicFramePr>
            <a:graphicFrameLocks noChangeAspect="1"/>
          </p:cNvGraphicFramePr>
          <p:nvPr/>
        </p:nvGraphicFramePr>
        <p:xfrm>
          <a:off x="1190112" y="3774264"/>
          <a:ext cx="4474210" cy="634022"/>
        </p:xfrm>
        <a:graphic>
          <a:graphicData uri="http://schemas.openxmlformats.org/presentationml/2006/ole">
            <p:oleObj spid="_x0000_s56326" name="Equation" r:id="rId9" imgW="2323800" imgH="304560" progId="Equation.DSMT4">
              <p:embed/>
            </p:oleObj>
          </a:graphicData>
        </a:graphic>
      </p:graphicFrame>
      <p:sp>
        <p:nvSpPr>
          <p:cNvPr id="416783" name="Text Box 15"/>
          <p:cNvSpPr txBox="1">
            <a:spLocks noChangeArrowheads="1"/>
          </p:cNvSpPr>
          <p:nvPr/>
        </p:nvSpPr>
        <p:spPr bwMode="auto">
          <a:xfrm>
            <a:off x="5944952" y="3716531"/>
            <a:ext cx="2201863" cy="739775"/>
          </a:xfrm>
          <a:prstGeom prst="rect">
            <a:avLst/>
          </a:prstGeom>
          <a:noFill/>
          <a:ln w="38100" cmpd="dbl">
            <a:solidFill>
              <a:srgbClr val="FF0000"/>
            </a:solidFill>
            <a:miter lim="800000"/>
            <a:headEnd/>
            <a:tailEnd/>
          </a:ln>
        </p:spPr>
        <p:txBody>
          <a:bodyPr>
            <a:spAutoFit/>
          </a:bodyPr>
          <a:lstStyle/>
          <a:p>
            <a:pPr algn="ctr"/>
            <a:r>
              <a:rPr lang="zh-CN" altLang="en-US" sz="2000" b="1">
                <a:solidFill>
                  <a:srgbClr val="CC0000"/>
                </a:solidFill>
                <a:latin typeface="Verdana" pitchFamily="34" charset="0"/>
                <a:ea typeface="幼圆" pitchFamily="49" charset="-122"/>
              </a:rPr>
              <a:t>电介质中高斯定理的积分形式</a:t>
            </a:r>
          </a:p>
        </p:txBody>
      </p:sp>
      <p:sp>
        <p:nvSpPr>
          <p:cNvPr id="416784" name="Rectangle 16"/>
          <p:cNvSpPr>
            <a:spLocks noChangeArrowheads="1"/>
          </p:cNvSpPr>
          <p:nvPr/>
        </p:nvSpPr>
        <p:spPr bwMode="auto">
          <a:xfrm>
            <a:off x="589451" y="4525963"/>
            <a:ext cx="8245475" cy="427037"/>
          </a:xfrm>
          <a:prstGeom prst="rect">
            <a:avLst/>
          </a:prstGeom>
          <a:noFill/>
          <a:ln w="9525">
            <a:noFill/>
            <a:miter lim="800000"/>
            <a:headEnd/>
            <a:tailEnd/>
          </a:ln>
        </p:spPr>
        <p:txBody>
          <a:bodyPr>
            <a:spAutoFit/>
          </a:bodyPr>
          <a:lstStyle/>
          <a:p>
            <a:pPr>
              <a:spcBef>
                <a:spcPct val="20000"/>
              </a:spcBef>
            </a:pPr>
            <a:r>
              <a:rPr lang="zh-CN" altLang="en-US" sz="2200" b="1" dirty="0">
                <a:solidFill>
                  <a:srgbClr val="000099"/>
                </a:solidFill>
                <a:latin typeface="楷体_GB2312" pitchFamily="49" charset="-122"/>
              </a:rPr>
              <a:t>小结：静电场是有源无旋场，电介质中的基本方程为</a:t>
            </a:r>
            <a:r>
              <a:rPr lang="zh-CN" altLang="en-US" sz="2200" dirty="0">
                <a:solidFill>
                  <a:srgbClr val="000099"/>
                </a:solidFill>
                <a:latin typeface="楷体_GB2312" pitchFamily="49" charset="-122"/>
              </a:rPr>
              <a:t> </a:t>
            </a:r>
          </a:p>
        </p:txBody>
      </p:sp>
      <p:grpSp>
        <p:nvGrpSpPr>
          <p:cNvPr id="2" name="Group 17"/>
          <p:cNvGrpSpPr>
            <a:grpSpLocks/>
          </p:cNvGrpSpPr>
          <p:nvPr/>
        </p:nvGrpSpPr>
        <p:grpSpPr bwMode="auto">
          <a:xfrm>
            <a:off x="4697413" y="5147896"/>
            <a:ext cx="4446587" cy="1273175"/>
            <a:chOff x="2959" y="3263"/>
            <a:chExt cx="2801" cy="802"/>
          </a:xfrm>
        </p:grpSpPr>
        <p:graphicFrame>
          <p:nvGraphicFramePr>
            <p:cNvPr id="56329" name="Object 18"/>
            <p:cNvGraphicFramePr>
              <a:graphicFrameLocks noChangeAspect="1"/>
            </p:cNvGraphicFramePr>
            <p:nvPr/>
          </p:nvGraphicFramePr>
          <p:xfrm>
            <a:off x="2959" y="3263"/>
            <a:ext cx="1433" cy="802"/>
          </p:xfrm>
          <a:graphic>
            <a:graphicData uri="http://schemas.openxmlformats.org/presentationml/2006/ole">
              <p:oleObj spid="_x0000_s56329" name="Equation" r:id="rId10" imgW="1054080" imgH="634680" progId="Equation.DSMT4">
                <p:embed/>
              </p:oleObj>
            </a:graphicData>
          </a:graphic>
        </p:graphicFrame>
        <p:sp>
          <p:nvSpPr>
            <p:cNvPr id="56344" name="Rectangle 19"/>
            <p:cNvSpPr>
              <a:spLocks noChangeArrowheads="1"/>
            </p:cNvSpPr>
            <p:nvPr/>
          </p:nvSpPr>
          <p:spPr bwMode="auto">
            <a:xfrm>
              <a:off x="4422" y="3521"/>
              <a:ext cx="1338" cy="269"/>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（积分形式）</a:t>
              </a:r>
              <a:r>
                <a:rPr lang="zh-CN" altLang="en-US" sz="2200">
                  <a:solidFill>
                    <a:srgbClr val="000099"/>
                  </a:solidFill>
                  <a:latin typeface="楷体_GB2312" pitchFamily="49" charset="-122"/>
                </a:rPr>
                <a:t> </a:t>
              </a:r>
            </a:p>
          </p:txBody>
        </p:sp>
      </p:grpSp>
      <p:graphicFrame>
        <p:nvGraphicFramePr>
          <p:cNvPr id="56328" name="Object 21"/>
          <p:cNvGraphicFramePr>
            <a:graphicFrameLocks noChangeAspect="1"/>
          </p:cNvGraphicFramePr>
          <p:nvPr/>
        </p:nvGraphicFramePr>
        <p:xfrm>
          <a:off x="782882" y="5103325"/>
          <a:ext cx="1657350" cy="1087437"/>
        </p:xfrm>
        <a:graphic>
          <a:graphicData uri="http://schemas.openxmlformats.org/presentationml/2006/ole">
            <p:oleObj spid="_x0000_s56328" name="Equation" r:id="rId11" imgW="685800" imgH="507960" progId="Equation.DSMT4">
              <p:embed/>
            </p:oleObj>
          </a:graphicData>
        </a:graphic>
      </p:graphicFrame>
      <p:sp>
        <p:nvSpPr>
          <p:cNvPr id="56343" name="Rectangle 22"/>
          <p:cNvSpPr>
            <a:spLocks noChangeArrowheads="1"/>
          </p:cNvSpPr>
          <p:nvPr/>
        </p:nvSpPr>
        <p:spPr bwMode="auto">
          <a:xfrm>
            <a:off x="2376488" y="5461000"/>
            <a:ext cx="2555875" cy="427037"/>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（微分形式），</a:t>
            </a:r>
            <a:r>
              <a:rPr lang="zh-CN" altLang="en-US" sz="2200">
                <a:solidFill>
                  <a:srgbClr val="000099"/>
                </a:solidFill>
                <a:latin typeface="楷体_GB2312" pitchFamily="49" charset="-122"/>
              </a:rPr>
              <a:t> </a:t>
            </a:r>
          </a:p>
        </p:txBody>
      </p:sp>
      <p:sp>
        <p:nvSpPr>
          <p:cNvPr id="56342" name="矩形 22"/>
          <p:cNvSpPr>
            <a:spLocks noChangeArrowheads="1"/>
          </p:cNvSpPr>
          <p:nvPr/>
        </p:nvSpPr>
        <p:spPr bwMode="auto">
          <a:xfrm>
            <a:off x="7335594" y="1764567"/>
            <a:ext cx="1217000" cy="400110"/>
          </a:xfrm>
          <a:prstGeom prst="rect">
            <a:avLst/>
          </a:prstGeom>
          <a:noFill/>
          <a:ln w="9525">
            <a:noFill/>
            <a:miter lim="800000"/>
            <a:headEnd/>
            <a:tailEnd/>
          </a:ln>
        </p:spPr>
        <p:txBody>
          <a:bodyPr wrap="none">
            <a:spAutoFit/>
          </a:bodyPr>
          <a:lstStyle/>
          <a:p>
            <a:r>
              <a:rPr kumimoji="1" lang="zh-CN" altLang="en-US" sz="2000" b="1" dirty="0">
                <a:solidFill>
                  <a:srgbClr val="FF0000"/>
                </a:solidFill>
                <a:latin typeface="幼圆" pitchFamily="49" charset="-122"/>
                <a:ea typeface="幼圆" pitchFamily="49" charset="-122"/>
              </a:rPr>
              <a:t>自由电荷</a:t>
            </a:r>
            <a:endParaRPr lang="zh-CN" altLang="en-US" sz="2000" dirty="0">
              <a:solidFill>
                <a:srgbClr val="FF0000"/>
              </a:solidFill>
            </a:endParaRPr>
          </a:p>
        </p:txBody>
      </p:sp>
      <p:graphicFrame>
        <p:nvGraphicFramePr>
          <p:cNvPr id="56327" name="Object 23"/>
          <p:cNvGraphicFramePr>
            <a:graphicFrameLocks noChangeAspect="1"/>
          </p:cNvGraphicFramePr>
          <p:nvPr/>
        </p:nvGraphicFramePr>
        <p:xfrm>
          <a:off x="1253026" y="2555998"/>
          <a:ext cx="484187" cy="385762"/>
        </p:xfrm>
        <a:graphic>
          <a:graphicData uri="http://schemas.openxmlformats.org/presentationml/2006/ole">
            <p:oleObj spid="_x0000_s56327" name="Equation" r:id="rId12" imgW="190440" imgH="152280" progId="Equation.DSMT4">
              <p:embed/>
            </p:oleObj>
          </a:graphicData>
        </a:graphic>
      </p:graphicFrame>
      <p:cxnSp>
        <p:nvCxnSpPr>
          <p:cNvPr id="28" name="直接箭头连接符 27"/>
          <p:cNvCxnSpPr/>
          <p:nvPr/>
        </p:nvCxnSpPr>
        <p:spPr bwMode="auto">
          <a:xfrm rot="10800000">
            <a:off x="7127633" y="1488832"/>
            <a:ext cx="339968" cy="316522"/>
          </a:xfrm>
          <a:prstGeom prst="straightConnector1">
            <a:avLst/>
          </a:prstGeom>
          <a:no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67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67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1" grpId="0"/>
      <p:bldP spid="416783" grpId="0" animBg="1"/>
      <p:bldP spid="416784" grpId="0"/>
      <p:bldP spid="563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圆角矩形 7"/>
          <p:cNvPicPr>
            <a:picLocks noChangeArrowheads="1"/>
          </p:cNvPicPr>
          <p:nvPr/>
        </p:nvPicPr>
        <p:blipFill>
          <a:blip r:embed="rId3"/>
          <a:srcRect/>
          <a:stretch>
            <a:fillRect/>
          </a:stretch>
        </p:blipFill>
        <p:spPr bwMode="auto">
          <a:xfrm>
            <a:off x="1624817" y="3528646"/>
            <a:ext cx="4260167" cy="937847"/>
          </a:xfrm>
          <a:prstGeom prst="rect">
            <a:avLst/>
          </a:prstGeom>
          <a:noFill/>
          <a:ln w="9525">
            <a:noFill/>
            <a:miter lim="800000"/>
            <a:headEnd/>
            <a:tailEnd/>
          </a:ln>
        </p:spPr>
      </p:pic>
      <p:sp>
        <p:nvSpPr>
          <p:cNvPr id="417794" name="Rectangle 2"/>
          <p:cNvSpPr>
            <a:spLocks noChangeArrowheads="1"/>
          </p:cNvSpPr>
          <p:nvPr/>
        </p:nvSpPr>
        <p:spPr bwMode="auto">
          <a:xfrm>
            <a:off x="285750" y="1099405"/>
            <a:ext cx="8713788" cy="100806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  与电场强度  之间的关系由介质的性质决定。对于</a:t>
            </a:r>
            <a:r>
              <a:rPr lang="zh-CN" altLang="en-US" sz="2000" b="1" dirty="0">
                <a:solidFill>
                  <a:srgbClr val="FF0000"/>
                </a:solidFill>
                <a:latin typeface="幼圆" pitchFamily="49" charset="-122"/>
                <a:ea typeface="幼圆" pitchFamily="49" charset="-122"/>
              </a:rPr>
              <a:t>线性各向同性介质</a:t>
            </a:r>
            <a:r>
              <a:rPr lang="zh-CN" altLang="en-US" sz="2000" b="1" dirty="0">
                <a:solidFill>
                  <a:srgbClr val="002060"/>
                </a:solidFill>
                <a:latin typeface="幼圆" pitchFamily="49" charset="-122"/>
                <a:ea typeface="幼圆" pitchFamily="49" charset="-122"/>
              </a:rPr>
              <a:t>，</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和</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有简单的线性关系</a:t>
            </a:r>
          </a:p>
        </p:txBody>
      </p:sp>
      <p:graphicFrame>
        <p:nvGraphicFramePr>
          <p:cNvPr id="417795" name="Object 3"/>
          <p:cNvGraphicFramePr>
            <a:graphicFrameLocks noChangeAspect="1"/>
          </p:cNvGraphicFramePr>
          <p:nvPr/>
        </p:nvGraphicFramePr>
        <p:xfrm>
          <a:off x="3313358" y="2133478"/>
          <a:ext cx="1731194" cy="633168"/>
        </p:xfrm>
        <a:graphic>
          <a:graphicData uri="http://schemas.openxmlformats.org/presentationml/2006/ole">
            <p:oleObj spid="_x0000_s57346" name="Equation" r:id="rId4" imgW="660240" imgH="241200" progId="Equation.DSMT4">
              <p:embed/>
            </p:oleObj>
          </a:graphicData>
        </a:graphic>
      </p:graphicFrame>
      <p:graphicFrame>
        <p:nvGraphicFramePr>
          <p:cNvPr id="417797" name="Object 5"/>
          <p:cNvGraphicFramePr>
            <a:graphicFrameLocks noChangeAspect="1"/>
          </p:cNvGraphicFramePr>
          <p:nvPr/>
        </p:nvGraphicFramePr>
        <p:xfrm>
          <a:off x="1749425" y="3762375"/>
          <a:ext cx="3849688" cy="528638"/>
        </p:xfrm>
        <a:graphic>
          <a:graphicData uri="http://schemas.openxmlformats.org/presentationml/2006/ole">
            <p:oleObj spid="_x0000_s57347" name="Equation" r:id="rId5" imgW="1854000" imgH="253800" progId="Equation.DSMT4">
              <p:embed/>
            </p:oleObj>
          </a:graphicData>
        </a:graphic>
      </p:graphicFrame>
      <p:sp>
        <p:nvSpPr>
          <p:cNvPr id="417798" name="Text Box 6"/>
          <p:cNvSpPr txBox="1">
            <a:spLocks noChangeArrowheads="1"/>
          </p:cNvSpPr>
          <p:nvPr/>
        </p:nvSpPr>
        <p:spPr bwMode="auto">
          <a:xfrm>
            <a:off x="757238" y="2740025"/>
            <a:ext cx="2090737" cy="454025"/>
          </a:xfrm>
          <a:prstGeom prst="rect">
            <a:avLst/>
          </a:prstGeom>
          <a:noFill/>
          <a:ln w="57150" cmpd="thinThick">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电介质本构关系</a:t>
            </a:r>
          </a:p>
        </p:txBody>
      </p:sp>
      <p:sp>
        <p:nvSpPr>
          <p:cNvPr id="417799" name="AutoShape 7"/>
          <p:cNvSpPr>
            <a:spLocks noChangeArrowheads="1"/>
          </p:cNvSpPr>
          <p:nvPr/>
        </p:nvSpPr>
        <p:spPr bwMode="auto">
          <a:xfrm>
            <a:off x="5278438" y="4914900"/>
            <a:ext cx="2095500" cy="454025"/>
          </a:xfrm>
          <a:prstGeom prst="wedgeRectCallout">
            <a:avLst>
              <a:gd name="adj1" fmla="val -19611"/>
              <a:gd name="adj2" fmla="val -25773"/>
            </a:avLst>
          </a:prstGeom>
          <a:noFill/>
          <a:ln w="9525">
            <a:solidFill>
              <a:srgbClr val="FF0000"/>
            </a:solidFill>
            <a:miter lim="800000"/>
            <a:headEnd/>
            <a:tailEnd/>
          </a:ln>
        </p:spPr>
        <p:txBody>
          <a:bodyPr/>
          <a:lstStyle/>
          <a:p>
            <a:pPr algn="ctr">
              <a:lnSpc>
                <a:spcPct val="90000"/>
              </a:lnSpc>
            </a:pPr>
            <a:r>
              <a:rPr lang="zh-CN" altLang="en-US" sz="2000" b="1" dirty="0">
                <a:solidFill>
                  <a:srgbClr val="FF00FF"/>
                </a:solidFill>
                <a:latin typeface="Verdana" pitchFamily="34" charset="0"/>
                <a:ea typeface="幼圆" pitchFamily="49" charset="-122"/>
              </a:rPr>
              <a:t>介质介电常数</a:t>
            </a:r>
          </a:p>
        </p:txBody>
      </p:sp>
      <p:sp>
        <p:nvSpPr>
          <p:cNvPr id="417800" name="AutoShape 8"/>
          <p:cNvSpPr>
            <a:spLocks noChangeArrowheads="1"/>
          </p:cNvSpPr>
          <p:nvPr/>
        </p:nvSpPr>
        <p:spPr bwMode="auto">
          <a:xfrm>
            <a:off x="2673350" y="4687888"/>
            <a:ext cx="2387600" cy="446087"/>
          </a:xfrm>
          <a:prstGeom prst="wedgeRectCallout">
            <a:avLst>
              <a:gd name="adj1" fmla="val 23843"/>
              <a:gd name="adj2" fmla="val -32431"/>
            </a:avLst>
          </a:prstGeom>
          <a:noFill/>
          <a:ln w="9525">
            <a:solidFill>
              <a:srgbClr val="FF0000"/>
            </a:solidFill>
            <a:miter lim="800000"/>
            <a:headEnd/>
            <a:tailEnd/>
          </a:ln>
        </p:spPr>
        <p:txBody>
          <a:bodyPr/>
          <a:lstStyle/>
          <a:p>
            <a:pPr algn="ctr">
              <a:lnSpc>
                <a:spcPct val="90000"/>
              </a:lnSpc>
            </a:pPr>
            <a:r>
              <a:rPr lang="zh-CN" altLang="en-US" sz="2000" b="1">
                <a:solidFill>
                  <a:srgbClr val="FF00FF"/>
                </a:solidFill>
                <a:latin typeface="Verdana" pitchFamily="34" charset="0"/>
                <a:ea typeface="幼圆" pitchFamily="49" charset="-122"/>
              </a:rPr>
              <a:t>介质相对介电常</a:t>
            </a:r>
            <a:r>
              <a:rPr lang="zh-CN" altLang="en-US" sz="2000" b="1">
                <a:solidFill>
                  <a:srgbClr val="FF00FF"/>
                </a:solidFill>
                <a:latin typeface="Verdana" pitchFamily="34" charset="0"/>
                <a:ea typeface="宋体" pitchFamily="2" charset="-122"/>
              </a:rPr>
              <a:t>数</a:t>
            </a:r>
          </a:p>
        </p:txBody>
      </p:sp>
      <p:sp>
        <p:nvSpPr>
          <p:cNvPr id="417801" name="Text Box 9"/>
          <p:cNvSpPr txBox="1">
            <a:spLocks noChangeArrowheads="1"/>
          </p:cNvSpPr>
          <p:nvPr/>
        </p:nvSpPr>
        <p:spPr bwMode="auto">
          <a:xfrm>
            <a:off x="250825" y="515938"/>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6"/>
              </a:buBlip>
            </a:pPr>
            <a:r>
              <a:rPr kumimoji="1" lang="en-US" altLang="zh-CN" sz="2800" b="1" dirty="0">
                <a:solidFill>
                  <a:srgbClr val="000099"/>
                </a:solidFill>
                <a:latin typeface="幼圆" pitchFamily="49" charset="-122"/>
                <a:ea typeface="宋体" pitchFamily="2" charset="-122"/>
              </a:rPr>
              <a:t> </a:t>
            </a:r>
            <a:r>
              <a:rPr kumimoji="1" lang="zh-CN" altLang="en-US" sz="2800" b="1" dirty="0">
                <a:solidFill>
                  <a:srgbClr val="000099"/>
                </a:solidFill>
                <a:latin typeface="幼圆" pitchFamily="49" charset="-122"/>
              </a:rPr>
              <a:t>电介质本构关系</a:t>
            </a:r>
            <a:endParaRPr kumimoji="1" lang="zh-CN" altLang="en-US" sz="2800" b="1" dirty="0">
              <a:solidFill>
                <a:srgbClr val="000099"/>
              </a:solidFill>
            </a:endParaRPr>
          </a:p>
        </p:txBody>
      </p:sp>
      <p:sp>
        <p:nvSpPr>
          <p:cNvPr id="417802" name="AutoShape 10"/>
          <p:cNvSpPr>
            <a:spLocks noChangeArrowheads="1"/>
          </p:cNvSpPr>
          <p:nvPr/>
        </p:nvSpPr>
        <p:spPr bwMode="auto">
          <a:xfrm>
            <a:off x="4413250" y="3906838"/>
            <a:ext cx="288925" cy="360362"/>
          </a:xfrm>
          <a:prstGeom prst="wedgeEllipseCallout">
            <a:avLst>
              <a:gd name="adj1" fmla="val -103296"/>
              <a:gd name="adj2" fmla="val 170264"/>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17803" name="AutoShape 11"/>
          <p:cNvSpPr>
            <a:spLocks noChangeArrowheads="1"/>
          </p:cNvSpPr>
          <p:nvPr/>
        </p:nvSpPr>
        <p:spPr bwMode="auto">
          <a:xfrm>
            <a:off x="5133975" y="3833813"/>
            <a:ext cx="288925" cy="360362"/>
          </a:xfrm>
          <a:prstGeom prst="wedgeEllipseCallout">
            <a:avLst>
              <a:gd name="adj1" fmla="val 246153"/>
              <a:gd name="adj2" fmla="val 247796"/>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graphicFrame>
        <p:nvGraphicFramePr>
          <p:cNvPr id="417804" name="Object 12"/>
          <p:cNvGraphicFramePr>
            <a:graphicFrameLocks noChangeAspect="1"/>
          </p:cNvGraphicFramePr>
          <p:nvPr/>
        </p:nvGraphicFramePr>
        <p:xfrm>
          <a:off x="3430954" y="1113815"/>
          <a:ext cx="327025" cy="406400"/>
        </p:xfrm>
        <a:graphic>
          <a:graphicData uri="http://schemas.openxmlformats.org/presentationml/2006/ole">
            <p:oleObj spid="_x0000_s57348" name="公式" r:id="rId7" imgW="152280" imgH="203040" progId="Equation.3">
              <p:embed/>
            </p:oleObj>
          </a:graphicData>
        </a:graphic>
      </p:graphicFrame>
      <p:graphicFrame>
        <p:nvGraphicFramePr>
          <p:cNvPr id="417805" name="Object 13"/>
          <p:cNvGraphicFramePr>
            <a:graphicFrameLocks noChangeAspect="1"/>
          </p:cNvGraphicFramePr>
          <p:nvPr/>
        </p:nvGraphicFramePr>
        <p:xfrm>
          <a:off x="1896819" y="1102092"/>
          <a:ext cx="327025" cy="406400"/>
        </p:xfrm>
        <a:graphic>
          <a:graphicData uri="http://schemas.openxmlformats.org/presentationml/2006/ole">
            <p:oleObj spid="_x0000_s57349" name="公式" r:id="rId8" imgW="152280" imgH="203040" progId="Equation.3">
              <p:embed/>
            </p:oleObj>
          </a:graphicData>
        </a:graphic>
      </p:graphicFrame>
      <p:graphicFrame>
        <p:nvGraphicFramePr>
          <p:cNvPr id="417806" name="Object 14"/>
          <p:cNvGraphicFramePr>
            <a:graphicFrameLocks noChangeAspect="1"/>
          </p:cNvGraphicFramePr>
          <p:nvPr/>
        </p:nvGraphicFramePr>
        <p:xfrm>
          <a:off x="2127861" y="1498722"/>
          <a:ext cx="327025" cy="406400"/>
        </p:xfrm>
        <a:graphic>
          <a:graphicData uri="http://schemas.openxmlformats.org/presentationml/2006/ole">
            <p:oleObj spid="_x0000_s57350" name="公式" r:id="rId9" imgW="152280" imgH="203040" progId="Equation.3">
              <p:embed/>
            </p:oleObj>
          </a:graphicData>
        </a:graphic>
      </p:graphicFrame>
      <p:graphicFrame>
        <p:nvGraphicFramePr>
          <p:cNvPr id="417807" name="Object 15"/>
          <p:cNvGraphicFramePr>
            <a:graphicFrameLocks noChangeAspect="1"/>
          </p:cNvGraphicFramePr>
          <p:nvPr/>
        </p:nvGraphicFramePr>
        <p:xfrm>
          <a:off x="1633904" y="1487000"/>
          <a:ext cx="327025" cy="406400"/>
        </p:xfrm>
        <a:graphic>
          <a:graphicData uri="http://schemas.openxmlformats.org/presentationml/2006/ole">
            <p:oleObj spid="_x0000_s57351" name="公式" r:id="rId10" imgW="152280" imgH="203040" progId="Equation.3">
              <p:embed/>
            </p:oleObj>
          </a:graphicData>
        </a:graphic>
      </p:graphicFrame>
      <p:sp>
        <p:nvSpPr>
          <p:cNvPr id="57359" name="矩形 14"/>
          <p:cNvSpPr>
            <a:spLocks noChangeArrowheads="1"/>
          </p:cNvSpPr>
          <p:nvPr/>
        </p:nvSpPr>
        <p:spPr bwMode="auto">
          <a:xfrm>
            <a:off x="4804997" y="2844190"/>
            <a:ext cx="1422400" cy="460375"/>
          </a:xfrm>
          <a:prstGeom prst="rect">
            <a:avLst/>
          </a:prstGeom>
          <a:noFill/>
          <a:ln w="9525">
            <a:noFill/>
            <a:miter lim="800000"/>
            <a:headEnd/>
            <a:tailEnd/>
          </a:ln>
        </p:spPr>
        <p:txBody>
          <a:bodyPr wrap="none">
            <a:spAutoFit/>
          </a:bodyPr>
          <a:lstStyle/>
          <a:p>
            <a:r>
              <a:rPr lang="zh-CN" altLang="en-US" sz="2400" b="1" dirty="0">
                <a:solidFill>
                  <a:srgbClr val="006600"/>
                </a:solidFill>
                <a:latin typeface="幼圆" pitchFamily="49" charset="-122"/>
                <a:ea typeface="幼圆" pitchFamily="49" charset="-122"/>
              </a:rPr>
              <a:t>电极化率</a:t>
            </a:r>
            <a:endParaRPr lang="zh-CN" altLang="en-US" sz="2400" dirty="0">
              <a:solidFill>
                <a:srgbClr val="006600"/>
              </a:solidFill>
            </a:endParaRPr>
          </a:p>
        </p:txBody>
      </p:sp>
      <p:cxnSp>
        <p:nvCxnSpPr>
          <p:cNvPr id="57360" name="直接箭头连接符 16"/>
          <p:cNvCxnSpPr>
            <a:cxnSpLocks noChangeShapeType="1"/>
            <a:stCxn id="57359" idx="1"/>
          </p:cNvCxnSpPr>
          <p:nvPr/>
        </p:nvCxnSpPr>
        <p:spPr bwMode="auto">
          <a:xfrm rot="10800000">
            <a:off x="4290647" y="2766402"/>
            <a:ext cx="514350" cy="307975"/>
          </a:xfrm>
          <a:prstGeom prst="straightConnector1">
            <a:avLst/>
          </a:prstGeom>
          <a:ln>
            <a:headEnd/>
            <a:tailEnd type="arrow" w="med" len="med"/>
          </a:ln>
        </p:spPr>
        <p:style>
          <a:lnRef idx="2">
            <a:schemeClr val="accent6"/>
          </a:lnRef>
          <a:fillRef idx="0">
            <a:schemeClr val="accent6"/>
          </a:fillRef>
          <a:effectRef idx="1">
            <a:schemeClr val="accent6"/>
          </a:effectRef>
          <a:fontRef idx="minor">
            <a:schemeClr val="tx1"/>
          </a:fontRef>
        </p:style>
      </p:cxnSp>
      <p:sp>
        <p:nvSpPr>
          <p:cNvPr id="57361" name="TextBox 18"/>
          <p:cNvSpPr txBox="1">
            <a:spLocks noChangeArrowheads="1"/>
          </p:cNvSpPr>
          <p:nvPr/>
        </p:nvSpPr>
        <p:spPr bwMode="auto">
          <a:xfrm>
            <a:off x="973138" y="5603265"/>
            <a:ext cx="7115786" cy="523220"/>
          </a:xfrm>
          <a:prstGeom prst="rect">
            <a:avLst/>
          </a:prstGeom>
          <a:noFill/>
          <a:ln w="9525">
            <a:noFill/>
            <a:miter lim="800000"/>
            <a:headEnd/>
            <a:tailEnd/>
          </a:ln>
        </p:spPr>
        <p:txBody>
          <a:bodyPr wrap="square">
            <a:spAutoFit/>
          </a:bodyPr>
          <a:lstStyle/>
          <a:p>
            <a:r>
              <a:rPr lang="en-US" altLang="zh-CN" sz="2800" b="1" dirty="0">
                <a:solidFill>
                  <a:srgbClr val="0070C0"/>
                </a:solidFill>
              </a:rPr>
              <a:t>P53</a:t>
            </a:r>
            <a:r>
              <a:rPr lang="zh-CN" altLang="en-US" sz="2800" b="1" dirty="0">
                <a:solidFill>
                  <a:srgbClr val="0070C0"/>
                </a:solidFill>
              </a:rPr>
              <a:t>页 表</a:t>
            </a:r>
            <a:r>
              <a:rPr lang="en-US" altLang="zh-CN" sz="2800" b="1" dirty="0">
                <a:solidFill>
                  <a:srgbClr val="0070C0"/>
                </a:solidFill>
              </a:rPr>
              <a:t>2.4.1 --- &gt;</a:t>
            </a:r>
            <a:r>
              <a:rPr lang="zh-CN" altLang="en-US" sz="2800" b="1" dirty="0">
                <a:solidFill>
                  <a:srgbClr val="0070C0"/>
                </a:solidFill>
              </a:rPr>
              <a:t>部分材料的相对介电常数</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23850" y="549275"/>
            <a:ext cx="8229600" cy="576263"/>
          </a:xfrm>
        </p:spPr>
        <p:txBody>
          <a:bodyPr anchor="t"/>
          <a:lstStyle/>
          <a:p>
            <a:r>
              <a:rPr lang="zh-CN" altLang="en-US" sz="2800" b="1" smtClean="0">
                <a:solidFill>
                  <a:srgbClr val="002060"/>
                </a:solidFill>
                <a:latin typeface="黑体" pitchFamily="2" charset="-122"/>
                <a:cs typeface="Times New Roman" pitchFamily="18" charset="0"/>
              </a:rPr>
              <a:t>一些常见材料的电磁参数</a:t>
            </a:r>
          </a:p>
        </p:txBody>
      </p:sp>
      <p:graphicFrame>
        <p:nvGraphicFramePr>
          <p:cNvPr id="58370" name="Object 2"/>
          <p:cNvGraphicFramePr>
            <a:graphicFrameLocks noGrp="1" noChangeAspect="1"/>
          </p:cNvGraphicFramePr>
          <p:nvPr>
            <p:ph idx="1"/>
          </p:nvPr>
        </p:nvGraphicFramePr>
        <p:xfrm>
          <a:off x="7170738" y="1293813"/>
          <a:ext cx="1296987" cy="384175"/>
        </p:xfrm>
        <a:graphic>
          <a:graphicData uri="http://schemas.openxmlformats.org/presentationml/2006/ole">
            <p:oleObj spid="_x0000_s58370" name="Equation" r:id="rId3" imgW="685800" imgH="203040" progId="Equation.DSMT4">
              <p:embed/>
            </p:oleObj>
          </a:graphicData>
        </a:graphic>
      </p:graphicFrame>
      <p:pic>
        <p:nvPicPr>
          <p:cNvPr id="58372" name="Picture 60"/>
          <p:cNvPicPr>
            <a:picLocks noChangeAspect="1" noChangeArrowheads="1"/>
          </p:cNvPicPr>
          <p:nvPr/>
        </p:nvPicPr>
        <p:blipFill>
          <a:blip r:embed="rId4"/>
          <a:srcRect/>
          <a:stretch>
            <a:fillRect/>
          </a:stretch>
        </p:blipFill>
        <p:spPr bwMode="auto">
          <a:xfrm rot="-60000">
            <a:off x="4873625" y="1700213"/>
            <a:ext cx="3636963" cy="4537075"/>
          </a:xfrm>
          <a:prstGeom prst="rect">
            <a:avLst/>
          </a:prstGeom>
          <a:noFill/>
          <a:ln w="9525">
            <a:noFill/>
            <a:miter lim="800000"/>
            <a:headEnd/>
            <a:tailEnd/>
          </a:ln>
        </p:spPr>
      </p:pic>
      <p:sp>
        <p:nvSpPr>
          <p:cNvPr id="58373" name="Text Box 64"/>
          <p:cNvSpPr txBox="1">
            <a:spLocks noChangeArrowheads="1"/>
          </p:cNvSpPr>
          <p:nvPr/>
        </p:nvSpPr>
        <p:spPr bwMode="auto">
          <a:xfrm>
            <a:off x="5073650" y="1266825"/>
            <a:ext cx="2376488" cy="431800"/>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相对介电常数</a:t>
            </a:r>
          </a:p>
        </p:txBody>
      </p:sp>
      <p:pic>
        <p:nvPicPr>
          <p:cNvPr id="58374" name="Picture 67"/>
          <p:cNvPicPr>
            <a:picLocks noChangeAspect="1" noChangeArrowheads="1"/>
          </p:cNvPicPr>
          <p:nvPr/>
        </p:nvPicPr>
        <p:blipFill>
          <a:blip r:embed="rId5"/>
          <a:srcRect/>
          <a:stretch>
            <a:fillRect/>
          </a:stretch>
        </p:blipFill>
        <p:spPr bwMode="auto">
          <a:xfrm>
            <a:off x="400050" y="2235200"/>
            <a:ext cx="4248150" cy="1800225"/>
          </a:xfrm>
          <a:prstGeom prst="rect">
            <a:avLst/>
          </a:prstGeom>
          <a:noFill/>
          <a:ln w="9525">
            <a:noFill/>
            <a:miter lim="800000"/>
            <a:headEnd/>
            <a:tailEnd/>
          </a:ln>
        </p:spPr>
      </p:pic>
      <p:sp>
        <p:nvSpPr>
          <p:cNvPr id="58375" name="Text Box 68"/>
          <p:cNvSpPr txBox="1">
            <a:spLocks noChangeArrowheads="1"/>
          </p:cNvSpPr>
          <p:nvPr/>
        </p:nvSpPr>
        <p:spPr bwMode="auto">
          <a:xfrm>
            <a:off x="854075" y="1509713"/>
            <a:ext cx="3816350" cy="430212"/>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真空的基本电磁参数</a:t>
            </a:r>
          </a:p>
        </p:txBody>
      </p:sp>
      <p:sp>
        <p:nvSpPr>
          <p:cNvPr id="58376" name="Text Box 94"/>
          <p:cNvSpPr txBox="1">
            <a:spLocks noChangeArrowheads="1"/>
          </p:cNvSpPr>
          <p:nvPr/>
        </p:nvSpPr>
        <p:spPr bwMode="auto">
          <a:xfrm>
            <a:off x="6711950" y="1462088"/>
            <a:ext cx="184731" cy="584775"/>
          </a:xfrm>
          <a:prstGeom prst="rect">
            <a:avLst/>
          </a:prstGeom>
          <a:noFill/>
          <a:ln w="9525" algn="ctr">
            <a:noFill/>
            <a:miter lim="800000"/>
            <a:headEnd/>
            <a:tailEnd/>
          </a:ln>
        </p:spPr>
        <p:txBody>
          <a:bodyPr wrap="none">
            <a:spAutoFit/>
          </a:bodyPr>
          <a:lstStyle/>
          <a:p>
            <a:endParaRPr lang="zh-CN" altLang="zh-CN">
              <a:solidFill>
                <a:srgbClr val="002060"/>
              </a:solidFill>
            </a:endParaRPr>
          </a:p>
        </p:txBody>
      </p:sp>
      <p:sp>
        <p:nvSpPr>
          <p:cNvPr id="58377" name="Text Box 108"/>
          <p:cNvSpPr txBox="1">
            <a:spLocks noChangeArrowheads="1"/>
          </p:cNvSpPr>
          <p:nvPr/>
        </p:nvSpPr>
        <p:spPr bwMode="auto">
          <a:xfrm>
            <a:off x="6518099" y="5516563"/>
            <a:ext cx="877887"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蒸馏水</a:t>
            </a:r>
          </a:p>
        </p:txBody>
      </p:sp>
      <p:sp>
        <p:nvSpPr>
          <p:cNvPr id="58378" name="Text Box 109"/>
          <p:cNvSpPr txBox="1">
            <a:spLocks noChangeArrowheads="1"/>
          </p:cNvSpPr>
          <p:nvPr/>
        </p:nvSpPr>
        <p:spPr bwMode="auto">
          <a:xfrm>
            <a:off x="6156325" y="5013325"/>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58379" name="Text Box 110"/>
          <p:cNvSpPr txBox="1">
            <a:spLocks noChangeArrowheads="1"/>
          </p:cNvSpPr>
          <p:nvPr/>
        </p:nvSpPr>
        <p:spPr bwMode="auto">
          <a:xfrm>
            <a:off x="5713303" y="3100526"/>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油</a:t>
            </a:r>
          </a:p>
        </p:txBody>
      </p:sp>
      <p:sp>
        <p:nvSpPr>
          <p:cNvPr id="58380" name="Text Box 111"/>
          <p:cNvSpPr txBox="1">
            <a:spLocks noChangeArrowheads="1"/>
          </p:cNvSpPr>
          <p:nvPr/>
        </p:nvSpPr>
        <p:spPr bwMode="auto">
          <a:xfrm>
            <a:off x="5829830" y="2128308"/>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空气</a:t>
            </a:r>
          </a:p>
        </p:txBody>
      </p:sp>
      <p:sp>
        <p:nvSpPr>
          <p:cNvPr id="58381" name="Text Box 112"/>
          <p:cNvSpPr txBox="1">
            <a:spLocks noChangeArrowheads="1"/>
          </p:cNvSpPr>
          <p:nvPr/>
        </p:nvSpPr>
        <p:spPr bwMode="auto">
          <a:xfrm>
            <a:off x="5867400" y="256540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58382" name="Text Box 113"/>
          <p:cNvSpPr txBox="1">
            <a:spLocks noChangeArrowheads="1"/>
          </p:cNvSpPr>
          <p:nvPr/>
        </p:nvSpPr>
        <p:spPr bwMode="auto">
          <a:xfrm>
            <a:off x="6084888" y="3284538"/>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纸张</a:t>
            </a:r>
          </a:p>
        </p:txBody>
      </p:sp>
      <p:sp>
        <p:nvSpPr>
          <p:cNvPr id="58383" name="Text Box 114"/>
          <p:cNvSpPr txBox="1">
            <a:spLocks noChangeArrowheads="1"/>
          </p:cNvSpPr>
          <p:nvPr/>
        </p:nvSpPr>
        <p:spPr bwMode="auto">
          <a:xfrm>
            <a:off x="6094413" y="4741863"/>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58384" name="矩形 29"/>
          <p:cNvSpPr>
            <a:spLocks noChangeArrowheads="1"/>
          </p:cNvSpPr>
          <p:nvPr/>
        </p:nvSpPr>
        <p:spPr bwMode="auto">
          <a:xfrm>
            <a:off x="1155700" y="4567238"/>
            <a:ext cx="3068638" cy="584200"/>
          </a:xfrm>
          <a:prstGeom prst="rect">
            <a:avLst/>
          </a:prstGeom>
          <a:noFill/>
          <a:ln w="9525">
            <a:noFill/>
            <a:miter lim="800000"/>
            <a:headEnd/>
            <a:tailEnd/>
          </a:ln>
        </p:spPr>
        <p:txBody>
          <a:bodyPr wrap="none">
            <a:spAutoFit/>
          </a:bodyPr>
          <a:lstStyle/>
          <a:p>
            <a:r>
              <a:rPr lang="zh-CN" altLang="en-US" b="1">
                <a:solidFill>
                  <a:srgbClr val="002060"/>
                </a:solidFill>
                <a:latin typeface="黑体" pitchFamily="2" charset="-122"/>
                <a:cs typeface="Times New Roman" pitchFamily="18" charset="0"/>
              </a:rPr>
              <a:t>（室温、低频）</a:t>
            </a:r>
            <a:endParaRPr lang="zh-CN" altLang="en-US">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5131</TotalTime>
  <Words>3457</Words>
  <Application>Microsoft PowerPoint</Application>
  <PresentationFormat>全屏显示(4:3)</PresentationFormat>
  <Paragraphs>515</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49</vt:i4>
      </vt:variant>
    </vt:vector>
  </HeadingPairs>
  <TitlesOfParts>
    <vt:vector size="55" baseType="lpstr">
      <vt:lpstr>《电磁场理论》－课件模板</vt:lpstr>
      <vt:lpstr>Equation</vt:lpstr>
      <vt:lpstr>Picture</vt:lpstr>
      <vt:lpstr>公式</vt:lpstr>
      <vt:lpstr>图片</vt:lpstr>
      <vt:lpstr>位图图像</vt:lpstr>
      <vt:lpstr>幻灯片 1</vt:lpstr>
      <vt:lpstr>幻灯片 2</vt:lpstr>
      <vt:lpstr>幻灯片 3</vt:lpstr>
      <vt:lpstr>幻灯片 4</vt:lpstr>
      <vt:lpstr>幻灯片 5</vt:lpstr>
      <vt:lpstr>幻灯片 6</vt:lpstr>
      <vt:lpstr>幻灯片 7</vt:lpstr>
      <vt:lpstr>幻灯片 8</vt:lpstr>
      <vt:lpstr>一些常见材料的电磁参数</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一些常见材料的电导率</vt:lpstr>
      <vt:lpstr>幻灯片 21</vt:lpstr>
      <vt:lpstr>2.5  电磁感应定律和位移电流</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ZZ</dc:creator>
  <cp:lastModifiedBy>hp</cp:lastModifiedBy>
  <cp:revision>416</cp:revision>
  <cp:lastPrinted>2001-03-01T15:11:03Z</cp:lastPrinted>
  <dcterms:created xsi:type="dcterms:W3CDTF">2011-07-29T07:12:42Z</dcterms:created>
  <dcterms:modified xsi:type="dcterms:W3CDTF">2017-04-09T13:49:38Z</dcterms:modified>
</cp:coreProperties>
</file>