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417" r:id="rId2"/>
    <p:sldId id="389" r:id="rId3"/>
    <p:sldId id="390" r:id="rId4"/>
    <p:sldId id="392" r:id="rId5"/>
    <p:sldId id="393" r:id="rId6"/>
    <p:sldId id="420" r:id="rId7"/>
    <p:sldId id="395" r:id="rId8"/>
    <p:sldId id="396" r:id="rId9"/>
    <p:sldId id="397" r:id="rId10"/>
    <p:sldId id="398" r:id="rId11"/>
    <p:sldId id="399" r:id="rId12"/>
    <p:sldId id="41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</p:sldIdLst>
  <p:sldSz cx="9144000" cy="6858000" type="screen4x3"/>
  <p:notesSz cx="6888163" cy="9623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000000"/>
    <a:srgbClr val="009900"/>
    <a:srgbClr val="006600"/>
    <a:srgbClr val="005A58"/>
    <a:srgbClr val="9966FF"/>
    <a:srgbClr val="33CC33"/>
    <a:srgbClr val="9900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56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-576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emf"/><Relationship Id="rId7" Type="http://schemas.openxmlformats.org/officeDocument/2006/relationships/image" Target="../media/image11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e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18" Type="http://schemas.openxmlformats.org/officeDocument/2006/relationships/image" Target="../media/image10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17" Type="http://schemas.openxmlformats.org/officeDocument/2006/relationships/image" Target="../media/image101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19" Type="http://schemas.openxmlformats.org/officeDocument/2006/relationships/image" Target="../media/image76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9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wmf"/><Relationship Id="rId1" Type="http://schemas.openxmlformats.org/officeDocument/2006/relationships/image" Target="../media/image122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18" Type="http://schemas.openxmlformats.org/officeDocument/2006/relationships/image" Target="../media/image132.wmf"/><Relationship Id="rId3" Type="http://schemas.openxmlformats.org/officeDocument/2006/relationships/image" Target="../media/image142.emf"/><Relationship Id="rId7" Type="http://schemas.openxmlformats.org/officeDocument/2006/relationships/image" Target="../media/image146.emf"/><Relationship Id="rId12" Type="http://schemas.openxmlformats.org/officeDocument/2006/relationships/image" Target="../media/image137.wmf"/><Relationship Id="rId17" Type="http://schemas.openxmlformats.org/officeDocument/2006/relationships/image" Target="../media/image139.wmf"/><Relationship Id="rId2" Type="http://schemas.openxmlformats.org/officeDocument/2006/relationships/image" Target="../media/image141.emf"/><Relationship Id="rId16" Type="http://schemas.openxmlformats.org/officeDocument/2006/relationships/image" Target="../media/image131.wmf"/><Relationship Id="rId1" Type="http://schemas.openxmlformats.org/officeDocument/2006/relationships/image" Target="../media/image140.emf"/><Relationship Id="rId6" Type="http://schemas.openxmlformats.org/officeDocument/2006/relationships/image" Target="../media/image145.emf"/><Relationship Id="rId11" Type="http://schemas.openxmlformats.org/officeDocument/2006/relationships/image" Target="../media/image136.wmf"/><Relationship Id="rId5" Type="http://schemas.openxmlformats.org/officeDocument/2006/relationships/image" Target="../media/image144.emf"/><Relationship Id="rId15" Type="http://schemas.openxmlformats.org/officeDocument/2006/relationships/image" Target="../media/image129.wmf"/><Relationship Id="rId10" Type="http://schemas.openxmlformats.org/officeDocument/2006/relationships/image" Target="../media/image135.wmf"/><Relationship Id="rId4" Type="http://schemas.openxmlformats.org/officeDocument/2006/relationships/image" Target="../media/image143.emf"/><Relationship Id="rId9" Type="http://schemas.openxmlformats.org/officeDocument/2006/relationships/image" Target="../media/image134.wmf"/><Relationship Id="rId14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39.wmf"/><Relationship Id="rId3" Type="http://schemas.openxmlformats.org/officeDocument/2006/relationships/image" Target="../media/image149.emf"/><Relationship Id="rId7" Type="http://schemas.openxmlformats.org/officeDocument/2006/relationships/image" Target="../media/image136.wmf"/><Relationship Id="rId12" Type="http://schemas.openxmlformats.org/officeDocument/2006/relationships/image" Target="../media/image131.w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35.wmf"/><Relationship Id="rId11" Type="http://schemas.openxmlformats.org/officeDocument/2006/relationships/image" Target="../media/image129.wmf"/><Relationship Id="rId5" Type="http://schemas.openxmlformats.org/officeDocument/2006/relationships/image" Target="../media/image134.wmf"/><Relationship Id="rId15" Type="http://schemas.openxmlformats.org/officeDocument/2006/relationships/image" Target="../media/image150.wmf"/><Relationship Id="rId10" Type="http://schemas.openxmlformats.org/officeDocument/2006/relationships/image" Target="../media/image128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Relationship Id="rId14" Type="http://schemas.openxmlformats.org/officeDocument/2006/relationships/image" Target="../media/image13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wmf"/><Relationship Id="rId7" Type="http://schemas.openxmlformats.org/officeDocument/2006/relationships/image" Target="../media/image158.e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7.wmf"/><Relationship Id="rId7" Type="http://schemas.openxmlformats.org/officeDocument/2006/relationships/image" Target="../media/image162.emf"/><Relationship Id="rId2" Type="http://schemas.openxmlformats.org/officeDocument/2006/relationships/image" Target="../media/image156.wmf"/><Relationship Id="rId1" Type="http://schemas.openxmlformats.org/officeDocument/2006/relationships/image" Target="../media/image154.wmf"/><Relationship Id="rId6" Type="http://schemas.openxmlformats.org/officeDocument/2006/relationships/image" Target="../media/image161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png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32.wmf"/><Relationship Id="rId1" Type="http://schemas.openxmlformats.org/officeDocument/2006/relationships/image" Target="../media/image52.png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png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9.wmf"/><Relationship Id="rId7" Type="http://schemas.openxmlformats.org/officeDocument/2006/relationships/image" Target="../media/image68.w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65E170D-D805-44C2-B7D1-0687E3788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9433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144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kumimoji="1" sz="1200" i="1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E3A17F8-CBFB-407E-B5EE-816B106AC2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2613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Rectangle 8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9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363788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46538" y="66675"/>
            <a:ext cx="4710112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E758630F-D074-4F70-99C6-DB45B5CE4A5C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11:07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3" name="AutoShape 3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4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4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C71AABC6-4968-413E-8CEE-9C5EF446F011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pic>
        <p:nvPicPr>
          <p:cNvPr id="18" name="Picture 44" descr="buaa_1"/>
          <p:cNvPicPr>
            <a:picLocks noChangeAspect="1" noChangeArrowheads="1"/>
          </p:cNvPicPr>
          <p:nvPr/>
        </p:nvPicPr>
        <p:blipFill>
          <a:blip r:embed="rId4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75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413" y="917575"/>
            <a:ext cx="7772400" cy="1470025"/>
          </a:xfrm>
        </p:spPr>
        <p:txBody>
          <a:bodyPr/>
          <a:lstStyle>
            <a:lvl1pPr fontAlgn="t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9754" name="Rectangle 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68413" y="27559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" name="Rectangle 27"/>
          <p:cNvSpPr>
            <a:spLocks noGrp="1" noChangeArrowheads="1"/>
          </p:cNvSpPr>
          <p:nvPr>
            <p:ph type="dt" sz="quarter" idx="10"/>
          </p:nvPr>
        </p:nvSpPr>
        <p:spPr>
          <a:xfrm>
            <a:off x="487363" y="5875338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6750" y="5937250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3363" y="5865813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9CE9AA8-00F4-418A-9D0D-ACF4CCC35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958361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1AFA4-9069-487C-8524-6A4FBDA8A0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75259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398463"/>
            <a:ext cx="2066925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8463"/>
            <a:ext cx="605155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58137-A112-4C0D-8F0C-955C6965F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544549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398463"/>
            <a:ext cx="8270875" cy="5727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1660-34F6-4B25-9494-DEBE9615B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82007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667625" y="0"/>
            <a:ext cx="134302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A88BE-F9FE-423D-A2C7-8DE9B788DE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9961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667625" y="0"/>
            <a:ext cx="1343025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86E39-88BC-4B2C-A295-11963BAEDC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022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848F3-04B0-4695-89F4-F3B62FA22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289583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37884-C972-42E2-85AA-0313DC8EE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0018589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D98CF-EA1D-4C74-BACD-AD3A4DB9BA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29300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10B40-DE92-43BB-B4CB-73DD09A45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104203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6C764-6E7D-4FD0-B219-B87111595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00284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C4BA6-4003-4478-A99C-10434B1B9D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496604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7C54C-6DFE-4F0F-BE2A-0A4A58CCA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0451971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8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8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8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4288B-920F-4B60-9217-3E3F7E1743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763176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48" descr="蓝色面巾纸"/>
          <p:cNvSpPr>
            <a:spLocks noChangeArrowheads="1"/>
          </p:cNvSpPr>
          <p:nvPr/>
        </p:nvSpPr>
        <p:spPr bwMode="auto">
          <a:xfrm>
            <a:off x="0" y="-4763"/>
            <a:ext cx="9144000" cy="333376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149" descr="蓝色面巾纸"/>
          <p:cNvSpPr>
            <a:spLocks noChangeArrowheads="1"/>
          </p:cNvSpPr>
          <p:nvPr/>
        </p:nvSpPr>
        <p:spPr bwMode="auto">
          <a:xfrm>
            <a:off x="0" y="6519863"/>
            <a:ext cx="9144000" cy="333375"/>
          </a:xfrm>
          <a:prstGeom prst="rect">
            <a:avLst/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1800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28" name="AutoShape 115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280400" y="6605588"/>
            <a:ext cx="298450" cy="254000"/>
          </a:xfrm>
          <a:prstGeom prst="actionButtonForwardNext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15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42350" y="6605588"/>
            <a:ext cx="325438" cy="254000"/>
          </a:xfrm>
          <a:prstGeom prst="actionButtonEnd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1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32738" y="6605588"/>
            <a:ext cx="282575" cy="254000"/>
          </a:xfrm>
          <a:prstGeom prst="actionButtonBackPrevious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15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556500" y="6610350"/>
            <a:ext cx="327025" cy="238125"/>
          </a:xfrm>
          <a:prstGeom prst="actionButtonBeginning">
            <a:avLst/>
          </a:prstGeom>
          <a:solidFill>
            <a:srgbClr val="CCFFFF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Rectangle 1155" descr="绿色大理石"/>
          <p:cNvSpPr>
            <a:spLocks noChangeArrowheads="1"/>
          </p:cNvSpPr>
          <p:nvPr/>
        </p:nvSpPr>
        <p:spPr bwMode="auto">
          <a:xfrm>
            <a:off x="0" y="333375"/>
            <a:ext cx="9144000" cy="71438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Rectangle 1158" descr="绿色大理石"/>
          <p:cNvSpPr>
            <a:spLocks noChangeArrowheads="1"/>
          </p:cNvSpPr>
          <p:nvPr/>
        </p:nvSpPr>
        <p:spPr bwMode="auto">
          <a:xfrm>
            <a:off x="0" y="6521450"/>
            <a:ext cx="9144000" cy="71438"/>
          </a:xfrm>
          <a:prstGeom prst="rect">
            <a:avLst/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161"/>
          <p:cNvSpPr>
            <a:spLocks noChangeArrowheads="1"/>
          </p:cNvSpPr>
          <p:nvPr/>
        </p:nvSpPr>
        <p:spPr bwMode="auto">
          <a:xfrm>
            <a:off x="2189163" y="0"/>
            <a:ext cx="21478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《</a:t>
            </a:r>
            <a:r>
              <a:rPr lang="zh-CN" altLang="en-US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电磁场理论</a:t>
            </a:r>
            <a:r>
              <a:rPr lang="en-US" altLang="zh-CN" sz="2000" b="1">
                <a:solidFill>
                  <a:srgbClr val="0000CC"/>
                </a:solidFill>
                <a:latin typeface="Arial" pitchFamily="34" charset="0"/>
                <a:ea typeface="隶书" pitchFamily="49" charset="-122"/>
              </a:rPr>
              <a:t>》</a:t>
            </a:r>
          </a:p>
        </p:txBody>
      </p:sp>
      <p:sp>
        <p:nvSpPr>
          <p:cNvPr id="312458" name="Rectangle 1162"/>
          <p:cNvSpPr>
            <a:spLocks noChangeArrowheads="1"/>
          </p:cNvSpPr>
          <p:nvPr/>
        </p:nvSpPr>
        <p:spPr bwMode="auto">
          <a:xfrm>
            <a:off x="4232275" y="66675"/>
            <a:ext cx="45243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60000"/>
              </a:lnSpc>
              <a:defRPr/>
            </a:pP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第</a:t>
            </a:r>
            <a:r>
              <a:rPr lang="en-US" altLang="zh-CN" sz="2000" b="1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3</a:t>
            </a:r>
            <a:r>
              <a:rPr lang="zh-CN" altLang="en-US" sz="2000" dirty="0">
                <a:solidFill>
                  <a:srgbClr val="ED2B11"/>
                </a:solidFill>
                <a:latin typeface="隶书" pitchFamily="49" charset="-122"/>
                <a:ea typeface="隶书" pitchFamily="49" charset="-122"/>
                <a:cs typeface="+mn-cs"/>
              </a:rPr>
              <a:t>章 静态电磁场及其边值问题的解</a:t>
            </a: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  <a:p>
            <a:pPr algn="ctr">
              <a:lnSpc>
                <a:spcPct val="60000"/>
              </a:lnSpc>
              <a:defRPr/>
            </a:pPr>
            <a:endParaRPr lang="zh-CN" altLang="en-US" sz="2000" dirty="0">
              <a:solidFill>
                <a:schemeClr val="tx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隶书" pitchFamily="49" charset="-122"/>
              <a:ea typeface="隶书" pitchFamily="49" charset="-122"/>
              <a:cs typeface="+mn-cs"/>
            </a:endParaRPr>
          </a:p>
        </p:txBody>
      </p:sp>
      <p:sp>
        <p:nvSpPr>
          <p:cNvPr id="1036" name="Rectangle 1164"/>
          <p:cNvSpPr>
            <a:spLocks noChangeArrowheads="1"/>
          </p:cNvSpPr>
          <p:nvPr/>
        </p:nvSpPr>
        <p:spPr bwMode="auto">
          <a:xfrm>
            <a:off x="6418263" y="6581775"/>
            <a:ext cx="776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zh-CN" altLang="en-US" sz="1400" b="1">
                <a:latin typeface="楷体_GB2312"/>
              </a:rPr>
              <a:t>第</a:t>
            </a:r>
            <a:fld id="{8343F30D-563E-4979-8994-58D04709B3B2}" type="slidenum">
              <a:rPr lang="zh-CN" altLang="en-US" sz="1400" b="1">
                <a:latin typeface="楷体_GB2312"/>
              </a:rPr>
              <a:pPr algn="r"/>
              <a:t>‹#›</a:t>
            </a:fld>
            <a:r>
              <a:rPr lang="zh-CN" altLang="en-US" sz="1400" b="1">
                <a:latin typeface="楷体_GB2312"/>
              </a:rPr>
              <a:t>页</a:t>
            </a:r>
          </a:p>
        </p:txBody>
      </p:sp>
      <p:sp>
        <p:nvSpPr>
          <p:cNvPr id="1037" name="Text Box 1167"/>
          <p:cNvSpPr txBox="1">
            <a:spLocks noChangeArrowheads="1"/>
          </p:cNvSpPr>
          <p:nvPr/>
        </p:nvSpPr>
        <p:spPr bwMode="auto">
          <a:xfrm>
            <a:off x="5581650" y="6594475"/>
            <a:ext cx="7207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defRPr/>
            </a:pPr>
            <a:fld id="{F5C36BFA-B78A-4584-99CF-1B2B1E40C219}" type="datetime10">
              <a:rPr lang="zh-CN" altLang="en-US" sz="1300" b="1" smtClean="0">
                <a:solidFill>
                  <a:srgbClr val="003399"/>
                </a:solidFill>
                <a:latin typeface="Verdana" pitchFamily="34" charset="0"/>
                <a:ea typeface="宋体" pitchFamily="2" charset="-122"/>
              </a:rPr>
              <a:pPr eaLnBrk="1" hangingPunct="1">
                <a:defRPr/>
              </a:pPr>
              <a:t>12:01</a:t>
            </a:fld>
            <a:endParaRPr lang="en-US" altLang="zh-CN" sz="1300" b="1" smtClean="0">
              <a:solidFill>
                <a:srgbClr val="003399"/>
              </a:solidFill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38" name="Text Box 1178"/>
          <p:cNvSpPr txBox="1">
            <a:spLocks noChangeArrowheads="1"/>
          </p:cNvSpPr>
          <p:nvPr/>
        </p:nvSpPr>
        <p:spPr bwMode="auto">
          <a:xfrm>
            <a:off x="1958975" y="1327150"/>
            <a:ext cx="5286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 sz="3200" smtClean="0">
              <a:ea typeface="黑体" pitchFamily="49" charset="-122"/>
            </a:endParaRPr>
          </a:p>
        </p:txBody>
      </p:sp>
      <p:sp>
        <p:nvSpPr>
          <p:cNvPr id="1039" name="Rectangle 1179"/>
          <p:cNvSpPr>
            <a:spLocks noGrp="1" noChangeArrowheads="1"/>
          </p:cNvSpPr>
          <p:nvPr>
            <p:ph type="title"/>
          </p:nvPr>
        </p:nvSpPr>
        <p:spPr bwMode="auto">
          <a:xfrm>
            <a:off x="498475" y="39846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0" name="Rectangle 118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477" name="Rectangle 118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8" name="Rectangle 118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2479" name="Rectangle 118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15673F3-0126-4EDC-97A6-83155D89A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44" name="Picture 1191" descr="buaa_1"/>
          <p:cNvPicPr>
            <a:picLocks noChangeAspect="1" noChangeArrowheads="1"/>
          </p:cNvPicPr>
          <p:nvPr/>
        </p:nvPicPr>
        <p:blipFill>
          <a:blip r:embed="rId18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213" y="9525"/>
            <a:ext cx="15811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5" name="Rectangle 1196"/>
          <p:cNvSpPr>
            <a:spLocks noChangeArrowheads="1"/>
          </p:cNvSpPr>
          <p:nvPr/>
        </p:nvSpPr>
        <p:spPr bwMode="auto">
          <a:xfrm>
            <a:off x="906463" y="6584950"/>
            <a:ext cx="45354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/>
          <a:p>
            <a:pPr algn="ctr"/>
            <a:r>
              <a:rPr lang="zh-CN" altLang="en-US" sz="1600" b="1">
                <a:solidFill>
                  <a:srgbClr val="005A58"/>
                </a:solidFill>
                <a:latin typeface="Arial" pitchFamily="34" charset="0"/>
                <a:ea typeface="华文行楷" pitchFamily="2" charset="-122"/>
              </a:rPr>
              <a:t>北航仪器光电学院 </a:t>
            </a:r>
            <a:r>
              <a:rPr lang="zh-CN" altLang="en-US" sz="1600" b="1">
                <a:solidFill>
                  <a:srgbClr val="4D26F2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1600" b="1">
                <a:solidFill>
                  <a:srgbClr val="3366FF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《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电磁场理论</a:t>
            </a:r>
            <a:r>
              <a:rPr lang="en-US" altLang="zh-CN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》</a:t>
            </a:r>
            <a:r>
              <a:rPr lang="zh-CN" altLang="en-US" sz="1600" b="1">
                <a:solidFill>
                  <a:srgbClr val="990033"/>
                </a:solidFill>
                <a:latin typeface="Arial" pitchFamily="34" charset="0"/>
                <a:ea typeface="华文行楷" pitchFamily="2" charset="-122"/>
              </a:rPr>
              <a:t>课程组</a:t>
            </a:r>
            <a:endParaRPr lang="zh-CN" altLang="en-US" sz="1600" b="1">
              <a:solidFill>
                <a:srgbClr val="990033"/>
              </a:solidFill>
              <a:latin typeface="Arial" pitchFamily="34" charset="0"/>
              <a:ea typeface="隶书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4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5" r:id="rId13"/>
    <p:sldLayoutId id="2147483886" r:id="rId1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SimHei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60000"/>
        <a:buFont typeface="Wingdings" pitchFamily="2" charset="2"/>
        <a:buChar char="u"/>
        <a:defRPr sz="3200">
          <a:solidFill>
            <a:srgbClr val="000000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u"/>
        <a:defRPr sz="2400">
          <a:solidFill>
            <a:srgbClr val="000000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u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5.png"/><Relationship Id="rId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4.png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5.bin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10" Type="http://schemas.openxmlformats.org/officeDocument/2006/relationships/oleObject" Target="../embeddings/oleObject134.bin"/><Relationship Id="rId19" Type="http://schemas.openxmlformats.org/officeDocument/2006/relationships/oleObject" Target="../embeddings/oleObject143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oleObject" Target="../embeddings/oleObject155.bin"/><Relationship Id="rId18" Type="http://schemas.openxmlformats.org/officeDocument/2006/relationships/oleObject" Target="../embeddings/oleObject16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4.bin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2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8.bin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7.bin"/><Relationship Id="rId10" Type="http://schemas.openxmlformats.org/officeDocument/2006/relationships/oleObject" Target="../embeddings/oleObject152.bin"/><Relationship Id="rId19" Type="http://schemas.openxmlformats.org/officeDocument/2006/relationships/oleObject" Target="../embeddings/oleObject161.bin"/><Relationship Id="rId4" Type="http://schemas.openxmlformats.org/officeDocument/2006/relationships/oleObject" Target="../embeddings/oleObject146.bin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oleObject" Target="../embeddings/oleObject173.bin"/><Relationship Id="rId18" Type="http://schemas.openxmlformats.org/officeDocument/2006/relationships/oleObject" Target="../embeddings/oleObject17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7.bin"/><Relationship Id="rId12" Type="http://schemas.openxmlformats.org/officeDocument/2006/relationships/oleObject" Target="../embeddings/oleObject172.bin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7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6.bin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5.bin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51.png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oleObject" Target="../embeddings/oleObject189.bin"/><Relationship Id="rId18" Type="http://schemas.openxmlformats.org/officeDocument/2006/relationships/oleObject" Target="../embeddings/oleObject19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3.bin"/><Relationship Id="rId12" Type="http://schemas.openxmlformats.org/officeDocument/2006/relationships/oleObject" Target="../embeddings/oleObject188.bin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2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2.bin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91.bin"/><Relationship Id="rId10" Type="http://schemas.openxmlformats.org/officeDocument/2006/relationships/oleObject" Target="../embeddings/oleObject186.bin"/><Relationship Id="rId19" Type="http://schemas.openxmlformats.org/officeDocument/2006/relationships/oleObject" Target="../embeddings/oleObject195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Relationship Id="rId14" Type="http://schemas.openxmlformats.org/officeDocument/2006/relationships/oleObject" Target="../embeddings/oleObject19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9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3.bin"/><Relationship Id="rId4" Type="http://schemas.openxmlformats.org/officeDocument/2006/relationships/oleObject" Target="../embeddings/oleObject197.bin"/><Relationship Id="rId9" Type="http://schemas.openxmlformats.org/officeDocument/2006/relationships/oleObject" Target="../embeddings/oleObject20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62000" y="777875"/>
            <a:ext cx="7954963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第</a:t>
            </a:r>
            <a:r>
              <a:rPr lang="en-US" altLang="zh-CN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章  静态电磁场及其边值问题的解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 3.1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静电场分析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3.2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恒定电场分析</a:t>
            </a:r>
            <a:endParaRPr lang="en-US" altLang="zh-CN" sz="2800" b="1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 3.3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恒定磁场分析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latin typeface="幼圆" pitchFamily="49" charset="-122"/>
                <a:ea typeface="幼圆" pitchFamily="49" charset="-122"/>
              </a:rPr>
              <a:t>3.4  </a:t>
            </a:r>
            <a:r>
              <a:rPr lang="zh-CN" altLang="en-US" sz="2800" b="1">
                <a:latin typeface="幼圆" pitchFamily="49" charset="-122"/>
                <a:ea typeface="幼圆" pitchFamily="49" charset="-122"/>
              </a:rPr>
              <a:t>边值问题及其解的唯一性定理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3.5  </a:t>
            </a: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镜像法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lang="en-US" altLang="zh-CN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3.6  </a:t>
            </a:r>
            <a:r>
              <a:rPr lang="zh-CN" altLang="en-US" sz="2800" b="1">
                <a:solidFill>
                  <a:srgbClr val="0000CC"/>
                </a:solidFill>
                <a:latin typeface="幼圆" pitchFamily="49" charset="-122"/>
                <a:ea typeface="幼圆" pitchFamily="49" charset="-122"/>
              </a:rPr>
              <a:t>分离变量法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69863" y="457200"/>
            <a:ext cx="5186362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当待求区域为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介质</a:t>
            </a:r>
            <a:r>
              <a:rPr lang="en-US" altLang="zh-CN" sz="2200" b="1">
                <a:solidFill>
                  <a:srgbClr val="0000CC"/>
                </a:solidFill>
                <a:ea typeface="华文中宋" pitchFamily="2" charset="-122"/>
              </a:rPr>
              <a:t>2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所在区域</a:t>
            </a:r>
            <a:r>
              <a:rPr lang="zh-CN" altLang="en-US" sz="2200">
                <a:ea typeface="华文中宋" pitchFamily="2" charset="-122"/>
              </a:rPr>
              <a:t>时，</a:t>
            </a:r>
          </a:p>
          <a:p>
            <a:pPr marL="179388" lvl="1"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设一镜像电荷</a:t>
            </a:r>
            <a:r>
              <a:rPr lang="en-US" altLang="zh-CN" sz="2200" i="1">
                <a:ea typeface="华文中宋" pitchFamily="2" charset="-122"/>
              </a:rPr>
              <a:t>q</a:t>
            </a:r>
            <a:r>
              <a:rPr lang="en-US" altLang="zh-CN" sz="2200">
                <a:ea typeface="华文中宋" pitchFamily="2" charset="-122"/>
              </a:rPr>
              <a:t>″</a:t>
            </a:r>
            <a:r>
              <a:rPr lang="zh-CN" altLang="en-US" sz="2200">
                <a:ea typeface="华文中宋" pitchFamily="2" charset="-122"/>
              </a:rPr>
              <a:t>位于区域</a:t>
            </a: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中，且位置与 </a:t>
            </a:r>
            <a:r>
              <a:rPr lang="en-US" altLang="zh-CN" sz="2200" i="1">
                <a:ea typeface="华文中宋" pitchFamily="2" charset="-122"/>
              </a:rPr>
              <a:t>q </a:t>
            </a:r>
            <a:r>
              <a:rPr lang="zh-CN" altLang="en-US" sz="2200">
                <a:ea typeface="华文中宋" pitchFamily="2" charset="-122"/>
              </a:rPr>
              <a:t>重合，同时将整个空间视为均匀介质</a:t>
            </a: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。于是区域</a:t>
            </a: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中任一点的电位和电位移矢量分别为：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538788" y="561975"/>
            <a:ext cx="3263900" cy="2744788"/>
            <a:chOff x="158" y="573"/>
            <a:chExt cx="2013" cy="1757"/>
          </a:xfrm>
        </p:grpSpPr>
        <p:sp>
          <p:nvSpPr>
            <p:cNvPr id="14351" name="Rectangle 4"/>
            <p:cNvSpPr>
              <a:spLocks noChangeArrowheads="1"/>
            </p:cNvSpPr>
            <p:nvPr/>
          </p:nvSpPr>
          <p:spPr bwMode="auto">
            <a:xfrm>
              <a:off x="1160" y="573"/>
              <a:ext cx="1011" cy="1757"/>
            </a:xfrm>
            <a:prstGeom prst="rect">
              <a:avLst/>
            </a:prstGeom>
            <a:solidFill>
              <a:srgbClr val="A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Rectangle 5"/>
            <p:cNvSpPr>
              <a:spLocks noChangeArrowheads="1"/>
            </p:cNvSpPr>
            <p:nvPr/>
          </p:nvSpPr>
          <p:spPr bwMode="auto">
            <a:xfrm>
              <a:off x="158" y="573"/>
              <a:ext cx="993" cy="1757"/>
            </a:xfrm>
            <a:prstGeom prst="rect">
              <a:avLst/>
            </a:prstGeom>
            <a:solidFill>
              <a:srgbClr val="B5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3" name="Object 6"/>
            <p:cNvGraphicFramePr>
              <a:graphicFrameLocks noChangeAspect="1"/>
            </p:cNvGraphicFramePr>
            <p:nvPr/>
          </p:nvGraphicFramePr>
          <p:xfrm>
            <a:off x="746" y="1990"/>
            <a:ext cx="808" cy="316"/>
          </p:xfrm>
          <a:graphic>
            <a:graphicData uri="http://schemas.openxmlformats.org/presentationml/2006/ole">
              <p:oleObj spid="_x0000_s14360" name="Equation" r:id="rId3" imgW="647700" imgH="241300" progId="Equation.DSMT4">
                <p:embed/>
              </p:oleObj>
            </a:graphicData>
          </a:graphic>
        </p:graphicFrame>
        <p:sp>
          <p:nvSpPr>
            <p:cNvPr id="14354" name="Line 7"/>
            <p:cNvSpPr>
              <a:spLocks noChangeShapeType="1"/>
            </p:cNvSpPr>
            <p:nvPr/>
          </p:nvSpPr>
          <p:spPr bwMode="auto">
            <a:xfrm>
              <a:off x="1151" y="573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8"/>
            <p:cNvGraphicFramePr>
              <a:graphicFrameLocks noChangeAspect="1"/>
            </p:cNvGraphicFramePr>
            <p:nvPr/>
          </p:nvGraphicFramePr>
          <p:xfrm>
            <a:off x="442" y="1621"/>
            <a:ext cx="496" cy="243"/>
          </p:xfrm>
          <a:graphic>
            <a:graphicData uri="http://schemas.openxmlformats.org/presentationml/2006/ole">
              <p:oleObj spid="_x0000_s14361" name="Equation" r:id="rId4" imgW="406048" imgH="203024" progId="Equation.DSMT4">
                <p:embed/>
              </p:oleObj>
            </a:graphicData>
          </a:graphic>
        </p:graphicFrame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flipV="1">
              <a:off x="649" y="978"/>
              <a:ext cx="1134" cy="567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Oval 10"/>
            <p:cNvSpPr>
              <a:spLocks noChangeArrowheads="1"/>
            </p:cNvSpPr>
            <p:nvPr/>
          </p:nvSpPr>
          <p:spPr bwMode="auto">
            <a:xfrm>
              <a:off x="613" y="1508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8" name="Object 11"/>
            <p:cNvGraphicFramePr>
              <a:graphicFrameLocks noChangeAspect="1"/>
            </p:cNvGraphicFramePr>
            <p:nvPr/>
          </p:nvGraphicFramePr>
          <p:xfrm>
            <a:off x="1746" y="743"/>
            <a:ext cx="186" cy="198"/>
          </p:xfrm>
          <a:graphic>
            <a:graphicData uri="http://schemas.openxmlformats.org/presentationml/2006/ole">
              <p:oleObj spid="_x0000_s14362" name="Equation" r:id="rId5" imgW="152268" imgH="164957" progId="Equation.DSMT4">
                <p:embed/>
              </p:oleObj>
            </a:graphicData>
          </a:graphic>
        </p:graphicFrame>
        <p:graphicFrame>
          <p:nvGraphicFramePr>
            <p:cNvPr id="14359" name="Object 12"/>
            <p:cNvGraphicFramePr>
              <a:graphicFrameLocks noChangeAspect="1"/>
            </p:cNvGraphicFramePr>
            <p:nvPr/>
          </p:nvGraphicFramePr>
          <p:xfrm>
            <a:off x="1292" y="1196"/>
            <a:ext cx="248" cy="228"/>
          </p:xfrm>
          <a:graphic>
            <a:graphicData uri="http://schemas.openxmlformats.org/presentationml/2006/ole">
              <p:oleObj spid="_x0000_s14363" name="Equation" r:id="rId6" imgW="203112" imgH="190417" progId="Equation.DSMT4">
                <p:embed/>
              </p:oleObj>
            </a:graphicData>
          </a:graphic>
        </p:graphicFrame>
      </p:grpSp>
      <p:graphicFrame>
        <p:nvGraphicFramePr>
          <p:cNvPr id="918541" name="Object 13"/>
          <p:cNvGraphicFramePr>
            <a:graphicFrameLocks noChangeAspect="1"/>
          </p:cNvGraphicFramePr>
          <p:nvPr/>
        </p:nvGraphicFramePr>
        <p:xfrm>
          <a:off x="565150" y="2547938"/>
          <a:ext cx="1857375" cy="981075"/>
        </p:xfrm>
        <a:graphic>
          <a:graphicData uri="http://schemas.openxmlformats.org/presentationml/2006/ole">
            <p:oleObj spid="_x0000_s14364" name="Equation" r:id="rId7" imgW="799753" imgH="431613" progId="Equation.DSMT4">
              <p:embed/>
            </p:oleObj>
          </a:graphicData>
        </a:graphic>
      </p:graphicFrame>
      <p:graphicFrame>
        <p:nvGraphicFramePr>
          <p:cNvPr id="918542" name="Object 14"/>
          <p:cNvGraphicFramePr>
            <a:graphicFrameLocks noChangeAspect="1"/>
          </p:cNvGraphicFramePr>
          <p:nvPr/>
        </p:nvGraphicFramePr>
        <p:xfrm>
          <a:off x="2960688" y="2655888"/>
          <a:ext cx="2035175" cy="819150"/>
        </p:xfrm>
        <a:graphic>
          <a:graphicData uri="http://schemas.openxmlformats.org/presentationml/2006/ole">
            <p:oleObj spid="_x0000_s14365" name="Equation" r:id="rId8" imgW="952087" imgH="393529" progId="Equation.DSMT4">
              <p:embed/>
            </p:oleObj>
          </a:graphicData>
        </a:graphic>
      </p:graphicFrame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427038" y="3503613"/>
            <a:ext cx="8267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在分界面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R </a:t>
            </a:r>
            <a:r>
              <a:rPr lang="en-US" altLang="zh-CN" sz="2200">
                <a:ea typeface="华文中宋" pitchFamily="2" charset="-122"/>
              </a:rPr>
              <a:t>= </a:t>
            </a:r>
            <a:r>
              <a:rPr lang="en-US" altLang="zh-CN" sz="2200" i="1">
                <a:ea typeface="华文中宋" pitchFamily="2" charset="-122"/>
              </a:rPr>
              <a:t>R</a:t>
            </a:r>
            <a:r>
              <a:rPr lang="en-US" altLang="zh-CN" sz="2200">
                <a:ea typeface="华文中宋" pitchFamily="2" charset="-122"/>
              </a:rPr>
              <a:t>′= </a:t>
            </a:r>
            <a:r>
              <a:rPr lang="en-US" altLang="zh-CN" sz="2200" i="1">
                <a:ea typeface="华文中宋" pitchFamily="2" charset="-122"/>
              </a:rPr>
              <a:t>R</a:t>
            </a:r>
            <a:r>
              <a:rPr lang="en-US" altLang="zh-CN" sz="2200">
                <a:ea typeface="华文中宋" pitchFamily="2" charset="-122"/>
              </a:rPr>
              <a:t>″)</a:t>
            </a:r>
            <a:r>
              <a:rPr lang="zh-CN" altLang="en-US" sz="2200">
                <a:ea typeface="华文中宋" pitchFamily="2" charset="-122"/>
              </a:rPr>
              <a:t>上，应满足电位和电位移矢量法向分量相等的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边界条件</a:t>
            </a:r>
            <a:r>
              <a:rPr lang="zh-CN" altLang="en-US" sz="2200">
                <a:ea typeface="华文中宋" pitchFamily="2" charset="-122"/>
              </a:rPr>
              <a:t>：</a:t>
            </a:r>
          </a:p>
        </p:txBody>
      </p:sp>
      <p:graphicFrame>
        <p:nvGraphicFramePr>
          <p:cNvPr id="918544" name="Object 16"/>
          <p:cNvGraphicFramePr>
            <a:graphicFrameLocks noChangeAspect="1"/>
          </p:cNvGraphicFramePr>
          <p:nvPr/>
        </p:nvGraphicFramePr>
        <p:xfrm>
          <a:off x="1438275" y="4392613"/>
          <a:ext cx="855663" cy="474662"/>
        </p:xfrm>
        <a:graphic>
          <a:graphicData uri="http://schemas.openxmlformats.org/presentationml/2006/ole">
            <p:oleObj spid="_x0000_s14366" name="Equation" r:id="rId9" imgW="431613" imgH="228501" progId="Equation.DSMT4">
              <p:embed/>
            </p:oleObj>
          </a:graphicData>
        </a:graphic>
      </p:graphicFrame>
      <p:graphicFrame>
        <p:nvGraphicFramePr>
          <p:cNvPr id="918545" name="Object 17"/>
          <p:cNvGraphicFramePr>
            <a:graphicFrameLocks noChangeAspect="1"/>
          </p:cNvGraphicFramePr>
          <p:nvPr/>
        </p:nvGraphicFramePr>
        <p:xfrm>
          <a:off x="3675063" y="4437063"/>
          <a:ext cx="1260475" cy="490537"/>
        </p:xfrm>
        <a:graphic>
          <a:graphicData uri="http://schemas.openxmlformats.org/presentationml/2006/ole">
            <p:oleObj spid="_x0000_s14367" name="Equation" r:id="rId10" imgW="609600" imgH="228600" progId="Equation.DSMT4">
              <p:embed/>
            </p:oleObj>
          </a:graphicData>
        </a:graphic>
      </p:graphicFrame>
      <p:graphicFrame>
        <p:nvGraphicFramePr>
          <p:cNvPr id="918546" name="Object 18"/>
          <p:cNvGraphicFramePr>
            <a:graphicFrameLocks noChangeAspect="1"/>
          </p:cNvGraphicFramePr>
          <p:nvPr/>
        </p:nvGraphicFramePr>
        <p:xfrm>
          <a:off x="823913" y="5202238"/>
          <a:ext cx="2144712" cy="887412"/>
        </p:xfrm>
        <a:graphic>
          <a:graphicData uri="http://schemas.openxmlformats.org/presentationml/2006/ole">
            <p:oleObj spid="_x0000_s14368" name="Equation" r:id="rId11" imgW="927100" imgH="431800" progId="Equation.DSMT4">
              <p:embed/>
            </p:oleObj>
          </a:graphicData>
        </a:graphic>
      </p:graphicFrame>
      <p:sp>
        <p:nvSpPr>
          <p:cNvPr id="918547" name="Line 19"/>
          <p:cNvSpPr>
            <a:spLocks noChangeShapeType="1"/>
          </p:cNvSpPr>
          <p:nvPr/>
        </p:nvSpPr>
        <p:spPr bwMode="auto">
          <a:xfrm>
            <a:off x="1858963" y="49530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8548" name="Object 20"/>
          <p:cNvGraphicFramePr>
            <a:graphicFrameLocks noChangeAspect="1"/>
          </p:cNvGraphicFramePr>
          <p:nvPr/>
        </p:nvGraphicFramePr>
        <p:xfrm>
          <a:off x="3387725" y="5394325"/>
          <a:ext cx="1928813" cy="444500"/>
        </p:xfrm>
        <a:graphic>
          <a:graphicData uri="http://schemas.openxmlformats.org/presentationml/2006/ole">
            <p:oleObj spid="_x0000_s14369" name="Equation" r:id="rId12" imgW="876300" imgH="203200" progId="Equation.DSMT4">
              <p:embed/>
            </p:oleObj>
          </a:graphicData>
        </a:graphic>
      </p:graphicFrame>
      <p:sp>
        <p:nvSpPr>
          <p:cNvPr id="918549" name="Line 21"/>
          <p:cNvSpPr>
            <a:spLocks noChangeShapeType="1"/>
          </p:cNvSpPr>
          <p:nvPr/>
        </p:nvSpPr>
        <p:spPr bwMode="auto">
          <a:xfrm flipH="1">
            <a:off x="4321175" y="4941888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18550" name="Object 22"/>
          <p:cNvGraphicFramePr>
            <a:graphicFrameLocks noChangeAspect="1"/>
          </p:cNvGraphicFramePr>
          <p:nvPr/>
        </p:nvGraphicFramePr>
        <p:xfrm>
          <a:off x="5937250" y="5078413"/>
          <a:ext cx="2974975" cy="1047750"/>
        </p:xfrm>
        <a:graphic>
          <a:graphicData uri="http://schemas.openxmlformats.org/presentationml/2006/ole">
            <p:oleObj spid="_x0000_s14370" name="Equation" r:id="rId13" imgW="1218671" imgH="431613" progId="Equation.DSMT4">
              <p:embed/>
            </p:oleObj>
          </a:graphicData>
        </a:graphic>
      </p:graphicFrame>
      <p:sp>
        <p:nvSpPr>
          <p:cNvPr id="918551" name="AutoShape 23"/>
          <p:cNvSpPr>
            <a:spLocks noChangeArrowheads="1"/>
          </p:cNvSpPr>
          <p:nvPr/>
        </p:nvSpPr>
        <p:spPr bwMode="auto">
          <a:xfrm>
            <a:off x="5457825" y="5378450"/>
            <a:ext cx="385763" cy="442913"/>
          </a:xfrm>
          <a:custGeom>
            <a:avLst/>
            <a:gdLst>
              <a:gd name="T0" fmla="*/ 5167117 w 21600"/>
              <a:gd name="T1" fmla="*/ 0 h 21600"/>
              <a:gd name="T2" fmla="*/ 0 w 21600"/>
              <a:gd name="T3" fmla="*/ 4541027 h 21600"/>
              <a:gd name="T4" fmla="*/ 5167117 w 21600"/>
              <a:gd name="T5" fmla="*/ 9082034 h 21600"/>
              <a:gd name="T6" fmla="*/ 6889477 w 21600"/>
              <a:gd name="T7" fmla="*/ 454102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4D4D4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1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1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543" grpId="0"/>
      <p:bldP spid="918547" grpId="0" animBg="1"/>
      <p:bldP spid="918549" grpId="0" animBg="1"/>
      <p:bldP spid="9185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23850" y="523875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" pitchFamily="49" charset="-122"/>
              </a:rPr>
              <a:t>电介质中的电场分布：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557338"/>
            <a:ext cx="2543175" cy="3671887"/>
            <a:chOff x="187" y="1094"/>
            <a:chExt cx="1602" cy="2313"/>
          </a:xfrm>
        </p:grpSpPr>
        <p:graphicFrame>
          <p:nvGraphicFramePr>
            <p:cNvPr id="15378" name="Object 4"/>
            <p:cNvGraphicFramePr>
              <a:graphicFrameLocks noChangeAspect="1"/>
            </p:cNvGraphicFramePr>
            <p:nvPr/>
          </p:nvGraphicFramePr>
          <p:xfrm>
            <a:off x="187" y="1094"/>
            <a:ext cx="1602" cy="2268"/>
          </p:xfrm>
          <a:graphic>
            <a:graphicData uri="http://schemas.openxmlformats.org/presentationml/2006/ole">
              <p:oleObj spid="_x0000_s15380" name="位图图像" r:id="rId3" imgW="3134162" imgH="3905795" progId="PBrush">
                <p:embed/>
              </p:oleObj>
            </a:graphicData>
          </a:graphic>
        </p:graphicFrame>
        <p:graphicFrame>
          <p:nvGraphicFramePr>
            <p:cNvPr id="15379" name="Object 5"/>
            <p:cNvGraphicFramePr>
              <a:graphicFrameLocks noChangeAspect="1"/>
            </p:cNvGraphicFramePr>
            <p:nvPr/>
          </p:nvGraphicFramePr>
          <p:xfrm>
            <a:off x="584" y="3091"/>
            <a:ext cx="792" cy="316"/>
          </p:xfrm>
          <a:graphic>
            <a:graphicData uri="http://schemas.openxmlformats.org/presentationml/2006/ole">
              <p:oleObj spid="_x0000_s15381" name="Equation" r:id="rId4" imgW="634725" imgH="241195" progId="Equation.DSMT4">
                <p:embed/>
              </p:oleObj>
            </a:graphicData>
          </a:graphic>
        </p:graphicFrame>
      </p:grp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3222625" y="1557338"/>
            <a:ext cx="2713038" cy="3689350"/>
            <a:chOff x="2030" y="1083"/>
            <a:chExt cx="1709" cy="2324"/>
          </a:xfrm>
        </p:grpSpPr>
        <p:graphicFrame>
          <p:nvGraphicFramePr>
            <p:cNvPr id="15376" name="Object 7"/>
            <p:cNvGraphicFramePr>
              <a:graphicFrameLocks noChangeAspect="1"/>
            </p:cNvGraphicFramePr>
            <p:nvPr/>
          </p:nvGraphicFramePr>
          <p:xfrm>
            <a:off x="2030" y="1083"/>
            <a:ext cx="1709" cy="2279"/>
          </p:xfrm>
          <a:graphic>
            <a:graphicData uri="http://schemas.openxmlformats.org/presentationml/2006/ole">
              <p:oleObj spid="_x0000_s15382" name="位图图像" r:id="rId5" imgW="3258005" imgH="4342857" progId="PBrush">
                <p:embed/>
              </p:oleObj>
            </a:graphicData>
          </a:graphic>
        </p:graphicFrame>
        <p:graphicFrame>
          <p:nvGraphicFramePr>
            <p:cNvPr id="15377" name="Object 8"/>
            <p:cNvGraphicFramePr>
              <a:graphicFrameLocks noChangeAspect="1"/>
            </p:cNvGraphicFramePr>
            <p:nvPr/>
          </p:nvGraphicFramePr>
          <p:xfrm>
            <a:off x="2483" y="3091"/>
            <a:ext cx="777" cy="316"/>
          </p:xfrm>
          <a:graphic>
            <a:graphicData uri="http://schemas.openxmlformats.org/presentationml/2006/ole">
              <p:oleObj spid="_x0000_s15383" name="Equation" r:id="rId6" imgW="622030" imgH="241195" progId="Equation.DSMT4">
                <p:embed/>
              </p:oleObj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156325" y="1557338"/>
            <a:ext cx="2562225" cy="3671887"/>
            <a:chOff x="3957" y="1224"/>
            <a:chExt cx="1614" cy="2313"/>
          </a:xfrm>
        </p:grpSpPr>
        <p:grpSp>
          <p:nvGrpSpPr>
            <p:cNvPr id="15372" name="Group 10"/>
            <p:cNvGrpSpPr>
              <a:grpSpLocks/>
            </p:cNvGrpSpPr>
            <p:nvPr/>
          </p:nvGrpSpPr>
          <p:grpSpPr bwMode="auto">
            <a:xfrm>
              <a:off x="3957" y="1224"/>
              <a:ext cx="1614" cy="2313"/>
              <a:chOff x="3957" y="1094"/>
              <a:chExt cx="1614" cy="2313"/>
            </a:xfrm>
          </p:grpSpPr>
          <p:graphicFrame>
            <p:nvGraphicFramePr>
              <p:cNvPr id="15374" name="Object 11"/>
              <p:cNvGraphicFramePr>
                <a:graphicFrameLocks noChangeAspect="1"/>
              </p:cNvGraphicFramePr>
              <p:nvPr/>
            </p:nvGraphicFramePr>
            <p:xfrm>
              <a:off x="3957" y="1094"/>
              <a:ext cx="1614" cy="2268"/>
            </p:xfrm>
            <a:graphic>
              <a:graphicData uri="http://schemas.openxmlformats.org/presentationml/2006/ole">
                <p:oleObj spid="_x0000_s15384" name="位图图像" r:id="rId7" imgW="3191320" imgH="3847619" progId="PBrush">
                  <p:embed/>
                </p:oleObj>
              </a:graphicData>
            </a:graphic>
          </p:graphicFrame>
          <p:graphicFrame>
            <p:nvGraphicFramePr>
              <p:cNvPr id="15375" name="Object 12"/>
              <p:cNvGraphicFramePr>
                <a:graphicFrameLocks noChangeAspect="1"/>
              </p:cNvGraphicFramePr>
              <p:nvPr/>
            </p:nvGraphicFramePr>
            <p:xfrm>
              <a:off x="4354" y="3092"/>
              <a:ext cx="729" cy="315"/>
            </p:xfrm>
            <a:graphic>
              <a:graphicData uri="http://schemas.openxmlformats.org/presentationml/2006/ole">
                <p:oleObj spid="_x0000_s15385" name="Equation" r:id="rId8" imgW="583947" imgH="241195" progId="Equation.DSMT4">
                  <p:embed/>
                </p:oleObj>
              </a:graphicData>
            </a:graphic>
          </p:graphicFrame>
        </p:grp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318" y="2261"/>
              <a:ext cx="113" cy="113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366" name="Object 14"/>
          <p:cNvGraphicFramePr>
            <a:graphicFrameLocks noChangeAspect="1"/>
          </p:cNvGraphicFramePr>
          <p:nvPr/>
        </p:nvGraphicFramePr>
        <p:xfrm>
          <a:off x="3779838" y="5313363"/>
          <a:ext cx="1778000" cy="923925"/>
        </p:xfrm>
        <a:graphic>
          <a:graphicData uri="http://schemas.openxmlformats.org/presentationml/2006/ole">
            <p:oleObj spid="_x0000_s15386" name="Equation" r:id="rId9" imgW="825500" imgH="431800" progId="Equation.DSMT4">
              <p:embed/>
            </p:oleObj>
          </a:graphicData>
        </a:graphic>
      </p:graphicFrame>
      <p:graphicFrame>
        <p:nvGraphicFramePr>
          <p:cNvPr id="917519" name="Object 15"/>
          <p:cNvGraphicFramePr>
            <a:graphicFrameLocks noChangeAspect="1"/>
          </p:cNvGraphicFramePr>
          <p:nvPr/>
        </p:nvGraphicFramePr>
        <p:xfrm>
          <a:off x="6372225" y="5300663"/>
          <a:ext cx="2108200" cy="923925"/>
        </p:xfrm>
        <a:graphic>
          <a:graphicData uri="http://schemas.openxmlformats.org/presentationml/2006/ole">
            <p:oleObj spid="_x0000_s15387" name="Equation" r:id="rId10" imgW="965200" imgH="431800" progId="Equation.DSMT4">
              <p:embed/>
            </p:oleObj>
          </a:graphicData>
        </a:graphic>
      </p:graphicFrame>
      <p:graphicFrame>
        <p:nvGraphicFramePr>
          <p:cNvPr id="15368" name="Object 16"/>
          <p:cNvGraphicFramePr>
            <a:graphicFrameLocks noChangeAspect="1"/>
          </p:cNvGraphicFramePr>
          <p:nvPr/>
        </p:nvGraphicFramePr>
        <p:xfrm>
          <a:off x="4967288" y="1052513"/>
          <a:ext cx="355600" cy="434975"/>
        </p:xfrm>
        <a:graphic>
          <a:graphicData uri="http://schemas.openxmlformats.org/presentationml/2006/ole">
            <p:oleObj spid="_x0000_s15388" name="Equation" r:id="rId11" imgW="164957" imgH="203024" progId="Equation.DSMT4">
              <p:embed/>
            </p:oleObj>
          </a:graphicData>
        </a:graphic>
      </p:graphicFrame>
      <p:graphicFrame>
        <p:nvGraphicFramePr>
          <p:cNvPr id="15369" name="Object 17"/>
          <p:cNvGraphicFramePr>
            <a:graphicFrameLocks noChangeAspect="1"/>
          </p:cNvGraphicFramePr>
          <p:nvPr/>
        </p:nvGraphicFramePr>
        <p:xfrm>
          <a:off x="3703638" y="1133475"/>
          <a:ext cx="273050" cy="354013"/>
        </p:xfrm>
        <a:graphic>
          <a:graphicData uri="http://schemas.openxmlformats.org/presentationml/2006/ole">
            <p:oleObj spid="_x0000_s15389" name="Equation" r:id="rId12" imgW="126780" imgH="164814" progId="Equation.DSMT4">
              <p:embed/>
            </p:oleObj>
          </a:graphicData>
        </a:graphic>
      </p:graphicFrame>
      <p:graphicFrame>
        <p:nvGraphicFramePr>
          <p:cNvPr id="917522" name="Object 18"/>
          <p:cNvGraphicFramePr>
            <a:graphicFrameLocks noChangeAspect="1"/>
          </p:cNvGraphicFramePr>
          <p:nvPr/>
        </p:nvGraphicFramePr>
        <p:xfrm>
          <a:off x="827088" y="1177925"/>
          <a:ext cx="273050" cy="354013"/>
        </p:xfrm>
        <a:graphic>
          <a:graphicData uri="http://schemas.openxmlformats.org/presentationml/2006/ole">
            <p:oleObj spid="_x0000_s15390" name="Equation" r:id="rId13" imgW="126780" imgH="164814" progId="Equation.DSMT4">
              <p:embed/>
            </p:oleObj>
          </a:graphicData>
        </a:graphic>
      </p:graphicFrame>
      <p:graphicFrame>
        <p:nvGraphicFramePr>
          <p:cNvPr id="917523" name="Object 19"/>
          <p:cNvGraphicFramePr>
            <a:graphicFrameLocks noChangeAspect="1"/>
          </p:cNvGraphicFramePr>
          <p:nvPr/>
        </p:nvGraphicFramePr>
        <p:xfrm>
          <a:off x="6434138" y="1085850"/>
          <a:ext cx="874712" cy="436563"/>
        </p:xfrm>
        <a:graphic>
          <a:graphicData uri="http://schemas.openxmlformats.org/presentationml/2006/ole">
            <p:oleObj spid="_x0000_s15391" name="Equation" r:id="rId14" imgW="406048" imgH="203024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36550" y="498475"/>
            <a:ext cx="7343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4. 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无限长线电荷对无限大接地导体平面的镜像</a:t>
            </a:r>
          </a:p>
        </p:txBody>
      </p:sp>
      <p:sp>
        <p:nvSpPr>
          <p:cNvPr id="848900" name="Text Box 4"/>
          <p:cNvSpPr txBox="1">
            <a:spLocks noChangeArrowheads="1"/>
          </p:cNvSpPr>
          <p:nvPr/>
        </p:nvSpPr>
        <p:spPr bwMode="auto">
          <a:xfrm>
            <a:off x="466725" y="3062288"/>
            <a:ext cx="4957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1" lang="zh-CN" altLang="en-US" b="1">
                <a:sym typeface="Symbol" pitchFamily="18" charset="2"/>
              </a:rPr>
              <a:t>镜像线电荷：</a:t>
            </a:r>
          </a:p>
        </p:txBody>
      </p:sp>
      <p:graphicFrame>
        <p:nvGraphicFramePr>
          <p:cNvPr id="848901" name="Object 5"/>
          <p:cNvGraphicFramePr>
            <a:graphicFrameLocks noChangeAspect="1"/>
          </p:cNvGraphicFramePr>
          <p:nvPr/>
        </p:nvGraphicFramePr>
        <p:xfrm>
          <a:off x="4672013" y="3844925"/>
          <a:ext cx="3824287" cy="1047750"/>
        </p:xfrm>
        <a:graphic>
          <a:graphicData uri="http://schemas.openxmlformats.org/presentationml/2006/ole">
            <p:oleObj spid="_x0000_s16442" name="Equation" r:id="rId3" imgW="45920520" imgH="12588840" progId="Equation.DSMT4">
              <p:embed/>
            </p:oleObj>
          </a:graphicData>
        </a:graphic>
      </p:graphicFrame>
      <p:sp>
        <p:nvSpPr>
          <p:cNvPr id="848903" name="Text Box 7"/>
          <p:cNvSpPr txBox="1">
            <a:spLocks noChangeArrowheads="1"/>
          </p:cNvSpPr>
          <p:nvPr/>
        </p:nvSpPr>
        <p:spPr bwMode="auto">
          <a:xfrm>
            <a:off x="463550" y="3794125"/>
            <a:ext cx="4751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电位</a:t>
            </a:r>
            <a:r>
              <a:rPr lang="en-US" altLang="zh-CN" b="1"/>
              <a:t>(</a:t>
            </a:r>
            <a:r>
              <a:rPr lang="zh-CN" altLang="en-US" b="1"/>
              <a:t>参</a:t>
            </a:r>
            <a:r>
              <a:rPr lang="en-US" altLang="zh-CN" b="1"/>
              <a:t>《</a:t>
            </a:r>
            <a:r>
              <a:rPr lang="zh-CN" altLang="en-US" b="1"/>
              <a:t>大学物理</a:t>
            </a:r>
            <a:r>
              <a:rPr lang="en-US" altLang="zh-CN" b="1"/>
              <a:t>》</a:t>
            </a:r>
            <a:r>
              <a:rPr lang="zh-CN" altLang="en-US" b="1"/>
              <a:t>教材</a:t>
            </a:r>
            <a:r>
              <a:rPr lang="en-US" altLang="zh-CN" b="1"/>
              <a:t>)</a:t>
            </a:r>
            <a:r>
              <a:rPr kumimoji="1" lang="en-US" altLang="zh-CN">
                <a:sym typeface="Symbol" pitchFamily="18" charset="2"/>
              </a:rPr>
              <a:t> </a:t>
            </a:r>
            <a:r>
              <a:rPr kumimoji="1" lang="en-US" altLang="zh-CN" b="1">
                <a:sym typeface="Symbol" pitchFamily="18" charset="2"/>
              </a:rPr>
              <a:t>:</a:t>
            </a:r>
          </a:p>
        </p:txBody>
      </p:sp>
      <p:grpSp>
        <p:nvGrpSpPr>
          <p:cNvPr id="16390" name="Group 56"/>
          <p:cNvGrpSpPr>
            <a:grpSpLocks/>
          </p:cNvGrpSpPr>
          <p:nvPr/>
        </p:nvGrpSpPr>
        <p:grpSpPr bwMode="auto">
          <a:xfrm>
            <a:off x="5465763" y="1127125"/>
            <a:ext cx="3544887" cy="2790825"/>
            <a:chOff x="3446" y="1200"/>
            <a:chExt cx="2233" cy="1758"/>
          </a:xfrm>
        </p:grpSpPr>
        <p:sp>
          <p:nvSpPr>
            <p:cNvPr id="16401" name="Rectangle 8"/>
            <p:cNvSpPr>
              <a:spLocks noChangeArrowheads="1"/>
            </p:cNvSpPr>
            <p:nvPr/>
          </p:nvSpPr>
          <p:spPr bwMode="auto">
            <a:xfrm>
              <a:off x="3454" y="1200"/>
              <a:ext cx="2203" cy="960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graphicFrame>
          <p:nvGraphicFramePr>
            <p:cNvPr id="16402" name="Object 9"/>
            <p:cNvGraphicFramePr>
              <a:graphicFrameLocks noChangeAspect="1"/>
            </p:cNvGraphicFramePr>
            <p:nvPr/>
          </p:nvGraphicFramePr>
          <p:xfrm>
            <a:off x="4065" y="2327"/>
            <a:ext cx="261" cy="281"/>
          </p:xfrm>
          <a:graphic>
            <a:graphicData uri="http://schemas.openxmlformats.org/presentationml/2006/ole">
              <p:oleObj spid="_x0000_s16443" name="Equation" r:id="rId4" imgW="5271480" imgH="5678280" progId="Equation.DSMT4">
                <p:embed/>
              </p:oleObj>
            </a:graphicData>
          </a:graphic>
        </p:graphicFrame>
        <p:sp>
          <p:nvSpPr>
            <p:cNvPr id="16403" name="Line 10"/>
            <p:cNvSpPr>
              <a:spLocks noChangeShapeType="1"/>
            </p:cNvSpPr>
            <p:nvPr/>
          </p:nvSpPr>
          <p:spPr bwMode="auto">
            <a:xfrm>
              <a:off x="4497" y="1221"/>
              <a:ext cx="0" cy="1664"/>
            </a:xfrm>
            <a:prstGeom prst="line">
              <a:avLst/>
            </a:prstGeom>
            <a:noFill/>
            <a:ln w="9525">
              <a:solidFill>
                <a:srgbClr val="5739C7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1"/>
            <p:cNvSpPr>
              <a:spLocks noChangeShapeType="1"/>
            </p:cNvSpPr>
            <p:nvPr/>
          </p:nvSpPr>
          <p:spPr bwMode="auto">
            <a:xfrm>
              <a:off x="4176" y="2774"/>
              <a:ext cx="229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2"/>
            <p:cNvSpPr>
              <a:spLocks noChangeShapeType="1"/>
            </p:cNvSpPr>
            <p:nvPr/>
          </p:nvSpPr>
          <p:spPr bwMode="auto">
            <a:xfrm>
              <a:off x="4349" y="2180"/>
              <a:ext cx="0" cy="5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6" name="Group 13"/>
            <p:cNvGrpSpPr>
              <a:grpSpLocks/>
            </p:cNvGrpSpPr>
            <p:nvPr/>
          </p:nvGrpSpPr>
          <p:grpSpPr bwMode="auto">
            <a:xfrm>
              <a:off x="4111" y="1586"/>
              <a:ext cx="294" cy="576"/>
              <a:chOff x="4068" y="1284"/>
              <a:chExt cx="294" cy="576"/>
            </a:xfrm>
          </p:grpSpPr>
          <p:graphicFrame>
            <p:nvGraphicFramePr>
              <p:cNvPr id="16439" name="Object 14"/>
              <p:cNvGraphicFramePr>
                <a:graphicFrameLocks noChangeAspect="1"/>
              </p:cNvGraphicFramePr>
              <p:nvPr/>
            </p:nvGraphicFramePr>
            <p:xfrm>
              <a:off x="4068" y="1399"/>
              <a:ext cx="214" cy="300"/>
            </p:xfrm>
            <a:graphic>
              <a:graphicData uri="http://schemas.openxmlformats.org/presentationml/2006/ole">
                <p:oleObj spid="_x0000_s16444" name="Equation" r:id="rId5" imgW="126725" imgH="177415" progId="Equation.DSMT4">
                  <p:embed/>
                </p:oleObj>
              </a:graphicData>
            </a:graphic>
          </p:graphicFrame>
          <p:sp>
            <p:nvSpPr>
              <p:cNvPr id="16440" name="Line 15"/>
              <p:cNvSpPr>
                <a:spLocks noChangeShapeType="1"/>
              </p:cNvSpPr>
              <p:nvPr/>
            </p:nvSpPr>
            <p:spPr bwMode="auto">
              <a:xfrm>
                <a:off x="4133" y="1284"/>
                <a:ext cx="22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Line 16"/>
              <p:cNvSpPr>
                <a:spLocks noChangeShapeType="1"/>
              </p:cNvSpPr>
              <p:nvPr/>
            </p:nvSpPr>
            <p:spPr bwMode="auto">
              <a:xfrm>
                <a:off x="4306" y="128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6407" name="Object 17"/>
            <p:cNvGraphicFramePr>
              <a:graphicFrameLocks noChangeAspect="1"/>
            </p:cNvGraphicFramePr>
            <p:nvPr/>
          </p:nvGraphicFramePr>
          <p:xfrm>
            <a:off x="4540" y="2609"/>
            <a:ext cx="290" cy="349"/>
          </p:xfrm>
          <a:graphic>
            <a:graphicData uri="http://schemas.openxmlformats.org/presentationml/2006/ole">
              <p:oleObj spid="_x0000_s16445" name="Equation" r:id="rId6" imgW="6084720" imgH="7304400" progId="Equation.DSMT4">
                <p:embed/>
              </p:oleObj>
            </a:graphicData>
          </a:graphic>
        </p:graphicFrame>
        <p:sp>
          <p:nvSpPr>
            <p:cNvPr id="16408" name="Oval 18"/>
            <p:cNvSpPr>
              <a:spLocks noChangeArrowheads="1"/>
            </p:cNvSpPr>
            <p:nvPr/>
          </p:nvSpPr>
          <p:spPr bwMode="auto">
            <a:xfrm>
              <a:off x="4451" y="271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5400"/>
                </a:gs>
                <a:gs pos="100000">
                  <a:srgbClr val="00E8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CC"/>
                </a:solidFill>
              </a:endParaRPr>
            </a:p>
          </p:txBody>
        </p:sp>
        <p:sp>
          <p:nvSpPr>
            <p:cNvPr id="16409" name="Rectangle 19"/>
            <p:cNvSpPr>
              <a:spLocks noChangeArrowheads="1"/>
            </p:cNvSpPr>
            <p:nvPr/>
          </p:nvSpPr>
          <p:spPr bwMode="auto">
            <a:xfrm>
              <a:off x="3446" y="1269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</a:rPr>
                <a:t>有效区域</a:t>
              </a:r>
            </a:p>
          </p:txBody>
        </p:sp>
        <p:grpSp>
          <p:nvGrpSpPr>
            <p:cNvPr id="16410" name="Group 21"/>
            <p:cNvGrpSpPr>
              <a:grpSpLocks/>
            </p:cNvGrpSpPr>
            <p:nvPr/>
          </p:nvGrpSpPr>
          <p:grpSpPr bwMode="auto">
            <a:xfrm>
              <a:off x="3457" y="2160"/>
              <a:ext cx="2222" cy="252"/>
              <a:chOff x="731" y="3181"/>
              <a:chExt cx="2926" cy="279"/>
            </a:xfrm>
          </p:grpSpPr>
          <p:grpSp>
            <p:nvGrpSpPr>
              <p:cNvPr id="16435" name="Group 22"/>
              <p:cNvGrpSpPr>
                <a:grpSpLocks/>
              </p:cNvGrpSpPr>
              <p:nvPr/>
            </p:nvGrpSpPr>
            <p:grpSpPr bwMode="auto">
              <a:xfrm>
                <a:off x="832" y="3252"/>
                <a:ext cx="205" cy="208"/>
                <a:chOff x="832" y="3252"/>
                <a:chExt cx="205" cy="208"/>
              </a:xfrm>
            </p:grpSpPr>
            <p:sp>
              <p:nvSpPr>
                <p:cNvPr id="16437" name="Line 23"/>
                <p:cNvSpPr>
                  <a:spLocks noChangeShapeType="1"/>
                </p:cNvSpPr>
                <p:nvPr/>
              </p:nvSpPr>
              <p:spPr bwMode="auto">
                <a:xfrm>
                  <a:off x="938" y="3252"/>
                  <a:ext cx="0" cy="205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8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935" y="3357"/>
                  <a:ext cx="0" cy="205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36" name="Rectangle 25" descr="宽上对角线"/>
              <p:cNvSpPr>
                <a:spLocks noChangeArrowheads="1"/>
              </p:cNvSpPr>
              <p:nvPr/>
            </p:nvSpPr>
            <p:spPr bwMode="auto">
              <a:xfrm>
                <a:off x="731" y="3181"/>
                <a:ext cx="2926" cy="101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9AC0C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16411" name="Group 26"/>
            <p:cNvGrpSpPr>
              <a:grpSpLocks/>
            </p:cNvGrpSpPr>
            <p:nvPr/>
          </p:nvGrpSpPr>
          <p:grpSpPr bwMode="auto">
            <a:xfrm flipV="1">
              <a:off x="3499" y="2144"/>
              <a:ext cx="1997" cy="5"/>
              <a:chOff x="741" y="3141"/>
              <a:chExt cx="2908" cy="9"/>
            </a:xfrm>
          </p:grpSpPr>
          <p:sp>
            <p:nvSpPr>
              <p:cNvPr id="16418" name="Line 27"/>
              <p:cNvSpPr>
                <a:spLocks noChangeShapeType="1"/>
              </p:cNvSpPr>
              <p:nvPr/>
            </p:nvSpPr>
            <p:spPr bwMode="auto">
              <a:xfrm>
                <a:off x="2154" y="314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419" name="Group 28"/>
              <p:cNvGrpSpPr>
                <a:grpSpLocks/>
              </p:cNvGrpSpPr>
              <p:nvPr/>
            </p:nvGrpSpPr>
            <p:grpSpPr bwMode="auto">
              <a:xfrm>
                <a:off x="741" y="3144"/>
                <a:ext cx="1363" cy="6"/>
                <a:chOff x="741" y="3117"/>
                <a:chExt cx="1363" cy="6"/>
              </a:xfrm>
            </p:grpSpPr>
            <p:sp>
              <p:nvSpPr>
                <p:cNvPr id="16428" name="Line 29"/>
                <p:cNvSpPr>
                  <a:spLocks noChangeShapeType="1"/>
                </p:cNvSpPr>
                <p:nvPr/>
              </p:nvSpPr>
              <p:spPr bwMode="auto">
                <a:xfrm>
                  <a:off x="2013" y="3123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9" name="Line 30"/>
                <p:cNvSpPr>
                  <a:spLocks noChangeShapeType="1"/>
                </p:cNvSpPr>
                <p:nvPr/>
              </p:nvSpPr>
              <p:spPr bwMode="auto">
                <a:xfrm>
                  <a:off x="1866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0" name="Line 31"/>
                <p:cNvSpPr>
                  <a:spLocks noChangeShapeType="1"/>
                </p:cNvSpPr>
                <p:nvPr/>
              </p:nvSpPr>
              <p:spPr bwMode="auto">
                <a:xfrm>
                  <a:off x="1710" y="3117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1" name="Line 32"/>
                <p:cNvSpPr>
                  <a:spLocks noChangeShapeType="1"/>
                </p:cNvSpPr>
                <p:nvPr/>
              </p:nvSpPr>
              <p:spPr bwMode="auto">
                <a:xfrm>
                  <a:off x="1515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2" name="Line 33"/>
                <p:cNvSpPr>
                  <a:spLocks noChangeShapeType="1"/>
                </p:cNvSpPr>
                <p:nvPr/>
              </p:nvSpPr>
              <p:spPr bwMode="auto">
                <a:xfrm>
                  <a:off x="1299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3" name="Line 34"/>
                <p:cNvSpPr>
                  <a:spLocks noChangeShapeType="1"/>
                </p:cNvSpPr>
                <p:nvPr/>
              </p:nvSpPr>
              <p:spPr bwMode="auto">
                <a:xfrm>
                  <a:off x="1038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4" name="Line 35"/>
                <p:cNvSpPr>
                  <a:spLocks noChangeShapeType="1"/>
                </p:cNvSpPr>
                <p:nvPr/>
              </p:nvSpPr>
              <p:spPr bwMode="auto">
                <a:xfrm>
                  <a:off x="741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20" name="Group 36"/>
              <p:cNvGrpSpPr>
                <a:grpSpLocks/>
              </p:cNvGrpSpPr>
              <p:nvPr/>
            </p:nvGrpSpPr>
            <p:grpSpPr bwMode="auto">
              <a:xfrm flipH="1">
                <a:off x="2286" y="3141"/>
                <a:ext cx="1363" cy="6"/>
                <a:chOff x="741" y="3117"/>
                <a:chExt cx="1363" cy="6"/>
              </a:xfrm>
            </p:grpSpPr>
            <p:sp>
              <p:nvSpPr>
                <p:cNvPr id="16421" name="Line 37"/>
                <p:cNvSpPr>
                  <a:spLocks noChangeShapeType="1"/>
                </p:cNvSpPr>
                <p:nvPr/>
              </p:nvSpPr>
              <p:spPr bwMode="auto">
                <a:xfrm>
                  <a:off x="2013" y="3123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38"/>
                <p:cNvSpPr>
                  <a:spLocks noChangeShapeType="1"/>
                </p:cNvSpPr>
                <p:nvPr/>
              </p:nvSpPr>
              <p:spPr bwMode="auto">
                <a:xfrm>
                  <a:off x="1866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3" name="Line 39"/>
                <p:cNvSpPr>
                  <a:spLocks noChangeShapeType="1"/>
                </p:cNvSpPr>
                <p:nvPr/>
              </p:nvSpPr>
              <p:spPr bwMode="auto">
                <a:xfrm>
                  <a:off x="1710" y="3117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4" name="Line 40"/>
                <p:cNvSpPr>
                  <a:spLocks noChangeShapeType="1"/>
                </p:cNvSpPr>
                <p:nvPr/>
              </p:nvSpPr>
              <p:spPr bwMode="auto">
                <a:xfrm>
                  <a:off x="1515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5" name="Line 41"/>
                <p:cNvSpPr>
                  <a:spLocks noChangeShapeType="1"/>
                </p:cNvSpPr>
                <p:nvPr/>
              </p:nvSpPr>
              <p:spPr bwMode="auto">
                <a:xfrm>
                  <a:off x="1299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6" name="Line 42"/>
                <p:cNvSpPr>
                  <a:spLocks noChangeShapeType="1"/>
                </p:cNvSpPr>
                <p:nvPr/>
              </p:nvSpPr>
              <p:spPr bwMode="auto">
                <a:xfrm>
                  <a:off x="1038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7" name="Line 43"/>
                <p:cNvSpPr>
                  <a:spLocks noChangeShapeType="1"/>
                </p:cNvSpPr>
                <p:nvPr/>
              </p:nvSpPr>
              <p:spPr bwMode="auto">
                <a:xfrm>
                  <a:off x="741" y="3120"/>
                  <a:ext cx="91" cy="0"/>
                </a:xfrm>
                <a:prstGeom prst="line">
                  <a:avLst/>
                </a:prstGeom>
                <a:noFill/>
                <a:ln w="3175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412" name="Line 44"/>
            <p:cNvSpPr>
              <a:spLocks noChangeShapeType="1"/>
            </p:cNvSpPr>
            <p:nvPr/>
          </p:nvSpPr>
          <p:spPr bwMode="auto">
            <a:xfrm flipV="1">
              <a:off x="4496" y="1490"/>
              <a:ext cx="722" cy="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45"/>
            <p:cNvSpPr>
              <a:spLocks noChangeShapeType="1"/>
            </p:cNvSpPr>
            <p:nvPr/>
          </p:nvSpPr>
          <p:spPr bwMode="auto">
            <a:xfrm flipV="1">
              <a:off x="4514" y="1500"/>
              <a:ext cx="695" cy="1243"/>
            </a:xfrm>
            <a:prstGeom prst="line">
              <a:avLst/>
            </a:prstGeom>
            <a:noFill/>
            <a:ln w="25400">
              <a:solidFill>
                <a:srgbClr val="00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14" name="Object 46"/>
            <p:cNvGraphicFramePr>
              <a:graphicFrameLocks noChangeAspect="1"/>
            </p:cNvGraphicFramePr>
            <p:nvPr/>
          </p:nvGraphicFramePr>
          <p:xfrm>
            <a:off x="4704" y="1525"/>
            <a:ext cx="229" cy="251"/>
          </p:xfrm>
          <a:graphic>
            <a:graphicData uri="http://schemas.openxmlformats.org/presentationml/2006/ole">
              <p:oleObj spid="_x0000_s16446" name="Equation" r:id="rId7" imgW="152268" imgH="164957" progId="Equation.DSMT4">
                <p:embed/>
              </p:oleObj>
            </a:graphicData>
          </a:graphic>
        </p:graphicFrame>
        <p:graphicFrame>
          <p:nvGraphicFramePr>
            <p:cNvPr id="16415" name="Object 47"/>
            <p:cNvGraphicFramePr>
              <a:graphicFrameLocks noChangeAspect="1"/>
            </p:cNvGraphicFramePr>
            <p:nvPr/>
          </p:nvGraphicFramePr>
          <p:xfrm>
            <a:off x="4976" y="1797"/>
            <a:ext cx="272" cy="236"/>
          </p:xfrm>
          <a:graphic>
            <a:graphicData uri="http://schemas.openxmlformats.org/presentationml/2006/ole">
              <p:oleObj spid="_x0000_s16447" name="Equation" r:id="rId8" imgW="190335" imgH="164957" progId="Equation.DSMT4">
                <p:embed/>
              </p:oleObj>
            </a:graphicData>
          </a:graphic>
        </p:graphicFrame>
        <p:sp>
          <p:nvSpPr>
            <p:cNvPr id="16416" name="Oval 49"/>
            <p:cNvSpPr>
              <a:spLocks noChangeArrowheads="1"/>
            </p:cNvSpPr>
            <p:nvPr/>
          </p:nvSpPr>
          <p:spPr bwMode="auto">
            <a:xfrm>
              <a:off x="4446" y="1528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710000"/>
                </a:gs>
                <a:gs pos="100000">
                  <a:srgbClr val="F40000"/>
                </a:gs>
              </a:gsLst>
              <a:lin ang="18900000" scaled="1"/>
            </a:gra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CC"/>
                </a:solidFill>
              </a:endParaRPr>
            </a:p>
          </p:txBody>
        </p:sp>
        <p:graphicFrame>
          <p:nvGraphicFramePr>
            <p:cNvPr id="16417" name="Object 50"/>
            <p:cNvGraphicFramePr>
              <a:graphicFrameLocks noChangeAspect="1"/>
            </p:cNvGraphicFramePr>
            <p:nvPr/>
          </p:nvGraphicFramePr>
          <p:xfrm>
            <a:off x="4493" y="1260"/>
            <a:ext cx="246" cy="317"/>
          </p:xfrm>
          <a:graphic>
            <a:graphicData uri="http://schemas.openxmlformats.org/presentationml/2006/ole">
              <p:oleObj spid="_x0000_s16448" name="Equation" r:id="rId9" imgW="177646" imgH="228402" progId="Equation.DSMT4">
                <p:embed/>
              </p:oleObj>
            </a:graphicData>
          </a:graphic>
        </p:graphicFrame>
      </p:grpSp>
      <p:graphicFrame>
        <p:nvGraphicFramePr>
          <p:cNvPr id="848951" name="Object 55"/>
          <p:cNvGraphicFramePr>
            <a:graphicFrameLocks noChangeAspect="1"/>
          </p:cNvGraphicFramePr>
          <p:nvPr/>
        </p:nvGraphicFramePr>
        <p:xfrm>
          <a:off x="2641600" y="3124200"/>
          <a:ext cx="2519363" cy="581025"/>
        </p:xfrm>
        <a:graphic>
          <a:graphicData uri="http://schemas.openxmlformats.org/presentationml/2006/ole">
            <p:oleObj spid="_x0000_s16449" name="Equation" r:id="rId10" imgW="31693320" imgH="7304400" progId="Equation.DSMT4">
              <p:embed/>
            </p:oleObj>
          </a:graphicData>
        </a:graphic>
      </p:graphicFrame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98488" y="4962525"/>
            <a:ext cx="4752975" cy="482600"/>
            <a:chOff x="294" y="2270"/>
            <a:chExt cx="2994" cy="304"/>
          </a:xfrm>
        </p:grpSpPr>
        <p:sp>
          <p:nvSpPr>
            <p:cNvPr id="16397" name="Text Box 51"/>
            <p:cNvSpPr txBox="1">
              <a:spLocks noChangeArrowheads="1"/>
            </p:cNvSpPr>
            <p:nvPr/>
          </p:nvSpPr>
          <p:spPr bwMode="auto">
            <a:xfrm>
              <a:off x="294" y="2270"/>
              <a:ext cx="2994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zh-CN" altLang="en-US" b="1">
                  <a:sym typeface="Symbol" pitchFamily="18" charset="2"/>
                </a:rPr>
                <a:t>当</a:t>
              </a:r>
              <a:r>
                <a:rPr kumimoji="1" lang="en-US" altLang="zh-CN" b="1">
                  <a:sym typeface="Symbol" pitchFamily="18" charset="2"/>
                </a:rPr>
                <a:t>z=0</a:t>
              </a:r>
              <a:r>
                <a:rPr kumimoji="1" lang="zh-CN" altLang="en-US" b="1">
                  <a:sym typeface="Symbol" pitchFamily="18" charset="2"/>
                </a:rPr>
                <a:t>时，</a:t>
              </a:r>
            </a:p>
          </p:txBody>
        </p:sp>
        <p:sp>
          <p:nvSpPr>
            <p:cNvPr id="16398" name="AutoShape 53"/>
            <p:cNvSpPr>
              <a:spLocks noChangeArrowheads="1"/>
            </p:cNvSpPr>
            <p:nvPr/>
          </p:nvSpPr>
          <p:spPr bwMode="auto">
            <a:xfrm>
              <a:off x="1927" y="2370"/>
              <a:ext cx="338" cy="137"/>
            </a:xfrm>
            <a:prstGeom prst="rightArrow">
              <a:avLst>
                <a:gd name="adj1" fmla="val 50000"/>
                <a:gd name="adj2" fmla="val 61679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9" name="Object 54"/>
            <p:cNvGraphicFramePr>
              <a:graphicFrameLocks noChangeAspect="1"/>
            </p:cNvGraphicFramePr>
            <p:nvPr/>
          </p:nvGraphicFramePr>
          <p:xfrm>
            <a:off x="2381" y="2286"/>
            <a:ext cx="521" cy="288"/>
          </p:xfrm>
          <a:graphic>
            <a:graphicData uri="http://schemas.openxmlformats.org/presentationml/2006/ole">
              <p:oleObj spid="_x0000_s16450" name="Equation" r:id="rId11" imgW="11775600" imgH="6491160" progId="Equation.DSMT4">
                <p:embed/>
              </p:oleObj>
            </a:graphicData>
          </a:graphic>
        </p:graphicFrame>
        <p:graphicFrame>
          <p:nvGraphicFramePr>
            <p:cNvPr id="16400" name="Object 57"/>
            <p:cNvGraphicFramePr>
              <a:graphicFrameLocks noChangeAspect="1"/>
            </p:cNvGraphicFramePr>
            <p:nvPr/>
          </p:nvGraphicFramePr>
          <p:xfrm>
            <a:off x="1202" y="2296"/>
            <a:ext cx="680" cy="260"/>
          </p:xfrm>
          <a:graphic>
            <a:graphicData uri="http://schemas.openxmlformats.org/presentationml/2006/ole">
              <p:oleObj spid="_x0000_s16451" name="公式" r:id="rId12" imgW="13807800" imgH="5271840" progId="Equation.3">
                <p:embed/>
              </p:oleObj>
            </a:graphicData>
          </a:graphic>
        </p:graphicFrame>
      </p:grpSp>
      <p:sp>
        <p:nvSpPr>
          <p:cNvPr id="16393" name="Text Box 59"/>
          <p:cNvSpPr txBox="1">
            <a:spLocks noChangeArrowheads="1"/>
          </p:cNvSpPr>
          <p:nvPr/>
        </p:nvSpPr>
        <p:spPr bwMode="auto">
          <a:xfrm>
            <a:off x="8243888" y="1408113"/>
            <a:ext cx="30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6394" name="矩形 9"/>
          <p:cNvSpPr>
            <a:spLocks noChangeArrowheads="1"/>
          </p:cNvSpPr>
          <p:nvPr/>
        </p:nvSpPr>
        <p:spPr bwMode="auto">
          <a:xfrm>
            <a:off x="330200" y="1062038"/>
            <a:ext cx="50292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将线电荷看作无数个点电荷的集合。根据点电荷对无限大接地导体平面的镜像，可知线电荷对应的镜像电荷仍为平行于导体表面的线电荷。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27450" y="55753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883150" y="5259388"/>
          <a:ext cx="3333750" cy="1146175"/>
        </p:xfrm>
        <a:graphic>
          <a:graphicData uri="http://schemas.openxmlformats.org/presentationml/2006/ole">
            <p:oleObj spid="_x0000_s16452" name="公式" r:id="rId13" imgW="1257300" imgH="431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0" grpId="0"/>
      <p:bldP spid="848903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9100"/>
            <a:ext cx="5486400" cy="633413"/>
          </a:xfrm>
        </p:spPr>
        <p:txBody>
          <a:bodyPr/>
          <a:lstStyle/>
          <a:p>
            <a:pPr marL="533400" indent="-533400" algn="l"/>
            <a:r>
              <a:rPr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5. </a:t>
            </a:r>
            <a:r>
              <a:rPr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线电流对无限大磁介质平面的镜像</a:t>
            </a:r>
          </a:p>
        </p:txBody>
      </p:sp>
      <p:sp>
        <p:nvSpPr>
          <p:cNvPr id="91648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85775" y="4752975"/>
            <a:ext cx="8185150" cy="11747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当计算上半空间的磁场时，可认为整个空间充满磁导率为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μ</a:t>
            </a:r>
            <a:r>
              <a:rPr lang="en-US" altLang="zh-CN" sz="2200" b="1" baseline="-2500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的磁介质，在下半空间有一镜像电流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I′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，与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关于分界面对称，上半空间任一点的磁场为：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6075" y="542925"/>
            <a:ext cx="36544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16487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108450" y="5554663"/>
          <a:ext cx="2962275" cy="841375"/>
        </p:xfrm>
        <a:graphic>
          <a:graphicData uri="http://schemas.openxmlformats.org/presentationml/2006/ole">
            <p:oleObj spid="_x0000_s17416" name="Equation" r:id="rId4" imgW="1384300" imgH="393700" progId="Equation.DSMT4">
              <p:embed/>
            </p:oleObj>
          </a:graphicData>
        </a:graphic>
      </p:graphicFrame>
      <p:sp>
        <p:nvSpPr>
          <p:cNvPr id="916489" name="Rectangle 9"/>
          <p:cNvSpPr>
            <a:spLocks noChangeArrowheads="1"/>
          </p:cNvSpPr>
          <p:nvPr/>
        </p:nvSpPr>
        <p:spPr bwMode="auto">
          <a:xfrm>
            <a:off x="5211763" y="3184525"/>
            <a:ext cx="3960812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  <a:cs typeface="Arial" pitchFamily="34" charset="0"/>
              </a:rPr>
              <a:t>设想用镜像电流代替磁化电流的作用，并在界面上保持原有边界条件不变。</a:t>
            </a:r>
          </a:p>
        </p:txBody>
      </p:sp>
      <p:pic>
        <p:nvPicPr>
          <p:cNvPr id="7272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2638" y="1041400"/>
            <a:ext cx="41402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6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6" grpId="0" build="p"/>
      <p:bldP spid="9164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48038" y="558800"/>
            <a:ext cx="5400675" cy="15589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当计算下半空间磁场时，可认为整个空间充满磁导率为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μ</a:t>
            </a:r>
            <a:r>
              <a:rPr lang="en-US" altLang="zh-CN" sz="2200" b="1" baseline="-2500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的磁介质，在上半空间有一镜像电流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200" b="1" smtClean="0">
                <a:latin typeface="宋体" pitchFamily="2" charset="-122"/>
                <a:ea typeface="宋体" pitchFamily="2" charset="-122"/>
              </a:rPr>
              <a:t>″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，与电流 </a:t>
            </a:r>
            <a:r>
              <a:rPr lang="en-US" altLang="zh-CN" sz="2200" b="1" i="1" smtClean="0">
                <a:latin typeface="宋体" pitchFamily="2" charset="-122"/>
                <a:ea typeface="宋体" pitchFamily="2" charset="-122"/>
              </a:rPr>
              <a:t>I </a:t>
            </a: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位置重合。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200" b="1" smtClean="0">
                <a:latin typeface="宋体" pitchFamily="2" charset="-122"/>
                <a:ea typeface="宋体" pitchFamily="2" charset="-122"/>
              </a:rPr>
              <a:t>下半空间任一点的磁场：</a:t>
            </a:r>
          </a:p>
        </p:txBody>
      </p:sp>
      <p:sp>
        <p:nvSpPr>
          <p:cNvPr id="932870" name="Rectangle 6"/>
          <p:cNvSpPr>
            <a:spLocks noChangeArrowheads="1"/>
          </p:cNvSpPr>
          <p:nvPr/>
        </p:nvSpPr>
        <p:spPr bwMode="auto">
          <a:xfrm>
            <a:off x="446088" y="2936875"/>
            <a:ext cx="57245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 b="1"/>
              <a:t>在分界面</a:t>
            </a:r>
            <a:r>
              <a:rPr lang="en-US" altLang="zh-CN" sz="2200" b="1"/>
              <a:t>(</a:t>
            </a:r>
            <a:r>
              <a:rPr lang="en-US" altLang="zh-CN" sz="2200" b="1" i="1"/>
              <a:t>r </a:t>
            </a:r>
            <a:r>
              <a:rPr lang="en-US" altLang="zh-CN" sz="2200" b="1"/>
              <a:t>= </a:t>
            </a:r>
            <a:r>
              <a:rPr lang="en-US" altLang="zh-CN" sz="2200" b="1" i="1"/>
              <a:t>r</a:t>
            </a:r>
            <a:r>
              <a:rPr lang="en-US" altLang="zh-CN" sz="2200" b="1"/>
              <a:t>′= </a:t>
            </a:r>
            <a:r>
              <a:rPr lang="en-US" altLang="zh-CN" sz="2200" b="1" i="1"/>
              <a:t>r</a:t>
            </a:r>
            <a:r>
              <a:rPr lang="en-US" altLang="zh-CN" sz="2200" b="1"/>
              <a:t>″)</a:t>
            </a:r>
            <a:r>
              <a:rPr lang="zh-CN" altLang="en-US" sz="2200" b="1"/>
              <a:t>上，磁场满足边界条件：</a:t>
            </a:r>
          </a:p>
        </p:txBody>
      </p:sp>
      <p:graphicFrame>
        <p:nvGraphicFramePr>
          <p:cNvPr id="1843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524625" y="1701800"/>
          <a:ext cx="2116138" cy="900113"/>
        </p:xfrm>
        <a:graphic>
          <a:graphicData uri="http://schemas.openxmlformats.org/presentationml/2006/ole">
            <p:oleObj spid="_x0000_s18448" name="Equation" r:id="rId3" imgW="926698" imgH="393529" progId="Equation.DSMT4">
              <p:embed/>
            </p:oleObj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48375" y="2917825"/>
            <a:ext cx="2628900" cy="528638"/>
            <a:chOff x="4273" y="623"/>
            <a:chExt cx="1520" cy="267"/>
          </a:xfrm>
        </p:grpSpPr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273" y="623"/>
            <a:ext cx="696" cy="267"/>
          </p:xfrm>
          <a:graphic>
            <a:graphicData uri="http://schemas.openxmlformats.org/presentationml/2006/ole">
              <p:oleObj spid="_x0000_s18449" name="Equation" r:id="rId4" imgW="609600" imgH="228600" progId="Equation.DSMT4">
                <p:embed/>
              </p:oleObj>
            </a:graphicData>
          </a:graphic>
        </p:graphicFrame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5158" y="626"/>
            <a:ext cx="635" cy="256"/>
          </p:xfrm>
          <a:graphic>
            <a:graphicData uri="http://schemas.openxmlformats.org/presentationml/2006/ole">
              <p:oleObj spid="_x0000_s18450" name="Equation" r:id="rId5" imgW="583947" imgH="228501" progId="Equation.DSMT4">
                <p:embed/>
              </p:oleObj>
            </a:graphicData>
          </a:graphic>
        </p:graphicFrame>
      </p:grpSp>
      <p:graphicFrame>
        <p:nvGraphicFramePr>
          <p:cNvPr id="932877" name="Object 13"/>
          <p:cNvGraphicFramePr>
            <a:graphicFrameLocks noChangeAspect="1"/>
          </p:cNvGraphicFramePr>
          <p:nvPr/>
        </p:nvGraphicFramePr>
        <p:xfrm>
          <a:off x="663575" y="3427413"/>
          <a:ext cx="3713163" cy="874712"/>
        </p:xfrm>
        <a:graphic>
          <a:graphicData uri="http://schemas.openxmlformats.org/presentationml/2006/ole">
            <p:oleObj spid="_x0000_s18451" name="Equation" r:id="rId6" imgW="1663700" imgH="393700" progId="Equation.DSMT4">
              <p:embed/>
            </p:oleObj>
          </a:graphicData>
        </a:graphic>
      </p:graphicFrame>
      <p:graphicFrame>
        <p:nvGraphicFramePr>
          <p:cNvPr id="932878" name="Object 14"/>
          <p:cNvGraphicFramePr>
            <a:graphicFrameLocks noChangeAspect="1"/>
          </p:cNvGraphicFramePr>
          <p:nvPr/>
        </p:nvGraphicFramePr>
        <p:xfrm>
          <a:off x="4708525" y="3467100"/>
          <a:ext cx="3795713" cy="846138"/>
        </p:xfrm>
        <a:graphic>
          <a:graphicData uri="http://schemas.openxmlformats.org/presentationml/2006/ole">
            <p:oleObj spid="_x0000_s18452" name="Equation" r:id="rId7" imgW="1701800" imgH="393700" progId="Equation.DSMT4">
              <p:embed/>
            </p:oleObj>
          </a:graphicData>
        </a:graphic>
      </p:graphicFrame>
      <p:graphicFrame>
        <p:nvGraphicFramePr>
          <p:cNvPr id="932879" name="Object 15"/>
          <p:cNvGraphicFramePr>
            <a:graphicFrameLocks noChangeAspect="1"/>
          </p:cNvGraphicFramePr>
          <p:nvPr/>
        </p:nvGraphicFramePr>
        <p:xfrm>
          <a:off x="671513" y="4365625"/>
          <a:ext cx="2605087" cy="852488"/>
        </p:xfrm>
        <a:graphic>
          <a:graphicData uri="http://schemas.openxmlformats.org/presentationml/2006/ole">
            <p:oleObj spid="_x0000_s18453" name="Equation" r:id="rId8" imgW="1091726" imgH="393529" progId="Equation.DSMT4">
              <p:embed/>
            </p:oleObj>
          </a:graphicData>
        </a:graphic>
      </p:graphicFrame>
      <p:graphicFrame>
        <p:nvGraphicFramePr>
          <p:cNvPr id="932880" name="Object 16"/>
          <p:cNvGraphicFramePr>
            <a:graphicFrameLocks noChangeAspect="1"/>
          </p:cNvGraphicFramePr>
          <p:nvPr/>
        </p:nvGraphicFramePr>
        <p:xfrm>
          <a:off x="4635500" y="4365625"/>
          <a:ext cx="3190875" cy="892175"/>
        </p:xfrm>
        <a:graphic>
          <a:graphicData uri="http://schemas.openxmlformats.org/presentationml/2006/ole">
            <p:oleObj spid="_x0000_s18454" name="Equation" r:id="rId9" imgW="1358310" imgH="393529" progId="Equation.DSMT4">
              <p:embed/>
            </p:oleObj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41613" y="4775200"/>
            <a:ext cx="2438400" cy="1614488"/>
            <a:chOff x="790" y="3269"/>
            <a:chExt cx="1246" cy="729"/>
          </a:xfrm>
        </p:grpSpPr>
        <p:graphicFrame>
          <p:nvGraphicFramePr>
            <p:cNvPr id="18444" name="Object 18"/>
            <p:cNvGraphicFramePr>
              <a:graphicFrameLocks noChangeAspect="1"/>
            </p:cNvGraphicFramePr>
            <p:nvPr/>
          </p:nvGraphicFramePr>
          <p:xfrm>
            <a:off x="790" y="3564"/>
            <a:ext cx="1246" cy="434"/>
          </p:xfrm>
          <a:graphic>
            <a:graphicData uri="http://schemas.openxmlformats.org/presentationml/2006/ole">
              <p:oleObj spid="_x0000_s18455" name="Equation" r:id="rId10" imgW="1231366" imgH="431613" progId="Equation.DSMT4">
                <p:embed/>
              </p:oleObj>
            </a:graphicData>
          </a:graphic>
        </p:graphicFrame>
        <p:sp>
          <p:nvSpPr>
            <p:cNvPr id="18445" name="AutoShape 19"/>
            <p:cNvSpPr>
              <a:spLocks noChangeArrowheads="1"/>
            </p:cNvSpPr>
            <p:nvPr/>
          </p:nvSpPr>
          <p:spPr bwMode="auto">
            <a:xfrm rot="5400000">
              <a:off x="1268" y="3270"/>
              <a:ext cx="273" cy="272"/>
            </a:xfrm>
            <a:custGeom>
              <a:avLst/>
              <a:gdLst>
                <a:gd name="T0" fmla="*/ 3 w 21600"/>
                <a:gd name="T1" fmla="*/ 0 h 21600"/>
                <a:gd name="T2" fmla="*/ 0 w 21600"/>
                <a:gd name="T3" fmla="*/ 2 h 21600"/>
                <a:gd name="T4" fmla="*/ 3 w 21600"/>
                <a:gd name="T5" fmla="*/ 3 h 21600"/>
                <a:gd name="T6" fmla="*/ 3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402 w 21600"/>
                <a:gd name="T13" fmla="*/ 5400 h 21600"/>
                <a:gd name="T14" fmla="*/ 1891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8443" name="Picture 10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438" y="519113"/>
            <a:ext cx="29527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23850" y="53657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/>
            <a:r>
              <a:rPr lang="zh-CN" altLang="en-US" sz="2800">
                <a:ea typeface="华文中宋" pitchFamily="2" charset="-122"/>
              </a:rPr>
              <a:t>讨论：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54200" y="476250"/>
          <a:ext cx="2306638" cy="798513"/>
        </p:xfrm>
        <a:graphic>
          <a:graphicData uri="http://schemas.openxmlformats.org/presentationml/2006/ole">
            <p:oleObj spid="_x0000_s19489" name="Equation" r:id="rId3" imgW="1218671" imgH="431613" progId="Equation.DSMT4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7675" y="1196975"/>
            <a:ext cx="7931150" cy="941388"/>
            <a:chOff x="555" y="1054"/>
            <a:chExt cx="4996" cy="593"/>
          </a:xfrm>
        </p:grpSpPr>
        <p:sp>
          <p:nvSpPr>
            <p:cNvPr id="19482" name="Rectangle 5"/>
            <p:cNvSpPr>
              <a:spLocks noChangeArrowheads="1"/>
            </p:cNvSpPr>
            <p:nvPr/>
          </p:nvSpPr>
          <p:spPr bwMode="auto">
            <a:xfrm>
              <a:off x="555" y="1054"/>
              <a:ext cx="4996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(1)  </a:t>
              </a:r>
              <a:r>
                <a:rPr lang="zh-CN" altLang="en-US">
                  <a:ea typeface="华文中宋" pitchFamily="2" charset="-122"/>
                </a:rPr>
                <a:t>当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，说明    与    方向相同，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>
                  <a:ea typeface="华文中宋" pitchFamily="2" charset="-122"/>
                </a:rPr>
                <a:t>          与    方向相反。</a:t>
              </a:r>
            </a:p>
          </p:txBody>
        </p:sp>
        <p:graphicFrame>
          <p:nvGraphicFramePr>
            <p:cNvPr id="19483" name="Object 6"/>
            <p:cNvGraphicFramePr>
              <a:graphicFrameLocks noChangeAspect="1"/>
            </p:cNvGraphicFramePr>
            <p:nvPr/>
          </p:nvGraphicFramePr>
          <p:xfrm>
            <a:off x="1151" y="1091"/>
            <a:ext cx="595" cy="269"/>
          </p:xfrm>
          <a:graphic>
            <a:graphicData uri="http://schemas.openxmlformats.org/presentationml/2006/ole">
              <p:oleObj spid="_x0000_s19490" name="Equation" r:id="rId4" imgW="482391" imgH="228501" progId="Equation.DSMT4">
                <p:embed/>
              </p:oleObj>
            </a:graphicData>
          </a:graphic>
        </p:graphicFrame>
        <p:graphicFrame>
          <p:nvGraphicFramePr>
            <p:cNvPr id="19484" name="Object 7"/>
            <p:cNvGraphicFramePr>
              <a:graphicFrameLocks noChangeAspect="1"/>
            </p:cNvGraphicFramePr>
            <p:nvPr/>
          </p:nvGraphicFramePr>
          <p:xfrm>
            <a:off x="2189" y="1128"/>
            <a:ext cx="1119" cy="259"/>
          </p:xfrm>
          <a:graphic>
            <a:graphicData uri="http://schemas.openxmlformats.org/presentationml/2006/ole">
              <p:oleObj spid="_x0000_s19491" name="Equation" r:id="rId5" imgW="914400" imgH="203200" progId="Equation.DSMT4">
                <p:embed/>
              </p:oleObj>
            </a:graphicData>
          </a:graphic>
        </p:graphicFrame>
        <p:graphicFrame>
          <p:nvGraphicFramePr>
            <p:cNvPr id="19485" name="Object 8"/>
            <p:cNvGraphicFramePr>
              <a:graphicFrameLocks noChangeAspect="1"/>
            </p:cNvGraphicFramePr>
            <p:nvPr/>
          </p:nvGraphicFramePr>
          <p:xfrm>
            <a:off x="3936" y="1127"/>
            <a:ext cx="187" cy="203"/>
          </p:xfrm>
          <a:graphic>
            <a:graphicData uri="http://schemas.openxmlformats.org/presentationml/2006/ole">
              <p:oleObj spid="_x0000_s19492" name="Equation" r:id="rId6" imgW="152268" imgH="164957" progId="Equation.DSMT4">
                <p:embed/>
              </p:oleObj>
            </a:graphicData>
          </a:graphic>
        </p:graphicFrame>
        <p:graphicFrame>
          <p:nvGraphicFramePr>
            <p:cNvPr id="19486" name="Object 9"/>
            <p:cNvGraphicFramePr>
              <a:graphicFrameLocks noChangeAspect="1"/>
            </p:cNvGraphicFramePr>
            <p:nvPr/>
          </p:nvGraphicFramePr>
          <p:xfrm>
            <a:off x="4336" y="1127"/>
            <a:ext cx="178" cy="203"/>
          </p:xfrm>
          <a:graphic>
            <a:graphicData uri="http://schemas.openxmlformats.org/presentationml/2006/ole">
              <p:oleObj spid="_x0000_s19493" name="Equation" r:id="rId7" imgW="126780" imgH="164814" progId="Equation.DSMT4">
                <p:embed/>
              </p:oleObj>
            </a:graphicData>
          </a:graphic>
        </p:graphicFrame>
        <p:graphicFrame>
          <p:nvGraphicFramePr>
            <p:cNvPr id="19487" name="Object 10"/>
            <p:cNvGraphicFramePr>
              <a:graphicFrameLocks noChangeAspect="1"/>
            </p:cNvGraphicFramePr>
            <p:nvPr/>
          </p:nvGraphicFramePr>
          <p:xfrm>
            <a:off x="828" y="1429"/>
            <a:ext cx="218" cy="203"/>
          </p:xfrm>
          <a:graphic>
            <a:graphicData uri="http://schemas.openxmlformats.org/presentationml/2006/ole">
              <p:oleObj spid="_x0000_s19494" name="Equation" r:id="rId8" imgW="177492" imgH="164814" progId="Equation.DSMT4">
                <p:embed/>
              </p:oleObj>
            </a:graphicData>
          </a:graphic>
        </p:graphicFrame>
        <p:graphicFrame>
          <p:nvGraphicFramePr>
            <p:cNvPr id="19488" name="Object 11"/>
            <p:cNvGraphicFramePr>
              <a:graphicFrameLocks noChangeAspect="1"/>
            </p:cNvGraphicFramePr>
            <p:nvPr/>
          </p:nvGraphicFramePr>
          <p:xfrm>
            <a:off x="1300" y="1422"/>
            <a:ext cx="156" cy="203"/>
          </p:xfrm>
          <a:graphic>
            <a:graphicData uri="http://schemas.openxmlformats.org/presentationml/2006/ole">
              <p:oleObj spid="_x0000_s19495" name="Equation" r:id="rId9" imgW="126780" imgH="164814" progId="Equation.DSMT4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5925" y="2155825"/>
            <a:ext cx="7931150" cy="941388"/>
            <a:chOff x="555" y="1763"/>
            <a:chExt cx="4996" cy="593"/>
          </a:xfrm>
        </p:grpSpPr>
        <p:sp>
          <p:nvSpPr>
            <p:cNvPr id="19475" name="Rectangle 13"/>
            <p:cNvSpPr>
              <a:spLocks noChangeArrowheads="1"/>
            </p:cNvSpPr>
            <p:nvPr/>
          </p:nvSpPr>
          <p:spPr bwMode="auto">
            <a:xfrm>
              <a:off x="555" y="1763"/>
              <a:ext cx="4996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>
                  <a:ea typeface="华文中宋" pitchFamily="2" charset="-122"/>
                </a:rPr>
                <a:t>(2)  </a:t>
              </a:r>
              <a:r>
                <a:rPr lang="zh-CN" altLang="en-US">
                  <a:ea typeface="华文中宋" pitchFamily="2" charset="-122"/>
                </a:rPr>
                <a:t>当  </a:t>
              </a:r>
              <a:r>
                <a:rPr lang="zh-CN" altLang="en-US" i="1">
                  <a:ea typeface="华文中宋" pitchFamily="2" charset="-122"/>
                </a:rPr>
                <a:t>            </a:t>
              </a:r>
              <a:r>
                <a:rPr lang="zh-CN" altLang="en-US">
                  <a:ea typeface="华文中宋" pitchFamily="2" charset="-122"/>
                </a:rPr>
                <a:t>时 ，                       ，说明    与    方向相反，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>
                  <a:ea typeface="华文中宋" pitchFamily="2" charset="-122"/>
                </a:rPr>
                <a:t>          与    方向相同。</a:t>
              </a:r>
            </a:p>
          </p:txBody>
        </p:sp>
        <p:graphicFrame>
          <p:nvGraphicFramePr>
            <p:cNvPr id="19476" name="Object 14"/>
            <p:cNvGraphicFramePr>
              <a:graphicFrameLocks noChangeAspect="1"/>
            </p:cNvGraphicFramePr>
            <p:nvPr/>
          </p:nvGraphicFramePr>
          <p:xfrm>
            <a:off x="1151" y="1800"/>
            <a:ext cx="595" cy="269"/>
          </p:xfrm>
          <a:graphic>
            <a:graphicData uri="http://schemas.openxmlformats.org/presentationml/2006/ole">
              <p:oleObj spid="_x0000_s19496" name="Equation" r:id="rId10" imgW="482391" imgH="228501" progId="Equation.DSMT4">
                <p:embed/>
              </p:oleObj>
            </a:graphicData>
          </a:graphic>
        </p:graphicFrame>
        <p:graphicFrame>
          <p:nvGraphicFramePr>
            <p:cNvPr id="19477" name="Object 15"/>
            <p:cNvGraphicFramePr>
              <a:graphicFrameLocks noChangeAspect="1"/>
            </p:cNvGraphicFramePr>
            <p:nvPr/>
          </p:nvGraphicFramePr>
          <p:xfrm>
            <a:off x="2228" y="1837"/>
            <a:ext cx="1119" cy="259"/>
          </p:xfrm>
          <a:graphic>
            <a:graphicData uri="http://schemas.openxmlformats.org/presentationml/2006/ole">
              <p:oleObj spid="_x0000_s19497" name="Equation" r:id="rId11" imgW="914400" imgH="203200" progId="Equation.DSMT4">
                <p:embed/>
              </p:oleObj>
            </a:graphicData>
          </a:graphic>
        </p:graphicFrame>
        <p:graphicFrame>
          <p:nvGraphicFramePr>
            <p:cNvPr id="19478" name="Object 16"/>
            <p:cNvGraphicFramePr>
              <a:graphicFrameLocks noChangeAspect="1"/>
            </p:cNvGraphicFramePr>
            <p:nvPr/>
          </p:nvGraphicFramePr>
          <p:xfrm>
            <a:off x="3903" y="1836"/>
            <a:ext cx="187" cy="203"/>
          </p:xfrm>
          <a:graphic>
            <a:graphicData uri="http://schemas.openxmlformats.org/presentationml/2006/ole">
              <p:oleObj spid="_x0000_s19498" name="Equation" r:id="rId12" imgW="152268" imgH="164957" progId="Equation.DSMT4">
                <p:embed/>
              </p:oleObj>
            </a:graphicData>
          </a:graphic>
        </p:graphicFrame>
        <p:graphicFrame>
          <p:nvGraphicFramePr>
            <p:cNvPr id="19479" name="Object 17"/>
            <p:cNvGraphicFramePr>
              <a:graphicFrameLocks noChangeAspect="1"/>
            </p:cNvGraphicFramePr>
            <p:nvPr/>
          </p:nvGraphicFramePr>
          <p:xfrm>
            <a:off x="4303" y="1829"/>
            <a:ext cx="178" cy="203"/>
          </p:xfrm>
          <a:graphic>
            <a:graphicData uri="http://schemas.openxmlformats.org/presentationml/2006/ole">
              <p:oleObj spid="_x0000_s19499" name="Equation" r:id="rId13" imgW="126780" imgH="164814" progId="Equation.DSMT4">
                <p:embed/>
              </p:oleObj>
            </a:graphicData>
          </a:graphic>
        </p:graphicFrame>
        <p:graphicFrame>
          <p:nvGraphicFramePr>
            <p:cNvPr id="19480" name="Object 18"/>
            <p:cNvGraphicFramePr>
              <a:graphicFrameLocks noChangeAspect="1"/>
            </p:cNvGraphicFramePr>
            <p:nvPr/>
          </p:nvGraphicFramePr>
          <p:xfrm>
            <a:off x="861" y="2118"/>
            <a:ext cx="218" cy="203"/>
          </p:xfrm>
          <a:graphic>
            <a:graphicData uri="http://schemas.openxmlformats.org/presentationml/2006/ole">
              <p:oleObj spid="_x0000_s19500" name="Equation" r:id="rId14" imgW="177492" imgH="164814" progId="Equation.DSMT4">
                <p:embed/>
              </p:oleObj>
            </a:graphicData>
          </a:graphic>
        </p:graphicFrame>
        <p:graphicFrame>
          <p:nvGraphicFramePr>
            <p:cNvPr id="19481" name="Object 19"/>
            <p:cNvGraphicFramePr>
              <a:graphicFrameLocks noChangeAspect="1"/>
            </p:cNvGraphicFramePr>
            <p:nvPr/>
          </p:nvGraphicFramePr>
          <p:xfrm>
            <a:off x="1294" y="2131"/>
            <a:ext cx="156" cy="203"/>
          </p:xfrm>
          <a:graphic>
            <a:graphicData uri="http://schemas.openxmlformats.org/presentationml/2006/ole">
              <p:oleObj spid="_x0000_s19501" name="Equation" r:id="rId15" imgW="126780" imgH="164814" progId="Equation.DSMT4">
                <p:embed/>
              </p:oleObj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2843" y="4012672"/>
            <a:ext cx="8258175" cy="552450"/>
            <a:chOff x="555" y="2472"/>
            <a:chExt cx="5173" cy="348"/>
          </a:xfrm>
        </p:grpSpPr>
        <p:sp>
          <p:nvSpPr>
            <p:cNvPr id="19470" name="Rectangle 22"/>
            <p:cNvSpPr>
              <a:spLocks noChangeArrowheads="1"/>
            </p:cNvSpPr>
            <p:nvPr/>
          </p:nvSpPr>
          <p:spPr bwMode="auto">
            <a:xfrm>
              <a:off x="555" y="2472"/>
              <a:ext cx="517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dirty="0">
                  <a:ea typeface="华文中宋" pitchFamily="2" charset="-122"/>
                </a:rPr>
                <a:t>(3) </a:t>
              </a:r>
              <a:r>
                <a:rPr lang="zh-CN" altLang="en-US" dirty="0">
                  <a:ea typeface="华文中宋" pitchFamily="2" charset="-122"/>
                </a:rPr>
                <a:t>当</a:t>
              </a:r>
              <a:r>
                <a:rPr lang="zh-CN" altLang="en-US" i="1" dirty="0">
                  <a:ea typeface="华文中宋" pitchFamily="2" charset="-122"/>
                </a:rPr>
                <a:t>     </a:t>
              </a:r>
              <a:r>
                <a:rPr lang="zh-CN" altLang="en-US" dirty="0">
                  <a:ea typeface="华文中宋" pitchFamily="2" charset="-122"/>
                </a:rPr>
                <a:t>有限   </a:t>
              </a:r>
              <a:r>
                <a:rPr lang="zh-CN" altLang="en-US" i="1" dirty="0">
                  <a:ea typeface="华文中宋" pitchFamily="2" charset="-122"/>
                </a:rPr>
                <a:t>            </a:t>
              </a:r>
              <a:r>
                <a:rPr lang="zh-CN" altLang="en-US" dirty="0">
                  <a:ea typeface="华文中宋" pitchFamily="2" charset="-122"/>
                </a:rPr>
                <a:t>时 ，                       ，铁磁质中           </a:t>
              </a:r>
            </a:p>
          </p:txBody>
        </p:sp>
        <p:graphicFrame>
          <p:nvGraphicFramePr>
            <p:cNvPr id="19471" name="Object 23"/>
            <p:cNvGraphicFramePr>
              <a:graphicFrameLocks noChangeAspect="1"/>
            </p:cNvGraphicFramePr>
            <p:nvPr/>
          </p:nvGraphicFramePr>
          <p:xfrm>
            <a:off x="1094" y="2515"/>
            <a:ext cx="219" cy="269"/>
          </p:xfrm>
          <a:graphic>
            <a:graphicData uri="http://schemas.openxmlformats.org/presentationml/2006/ole">
              <p:oleObj spid="_x0000_s19503" name="Equation" r:id="rId16" imgW="177646" imgH="228402" progId="Equation.DSMT4">
                <p:embed/>
              </p:oleObj>
            </a:graphicData>
          </a:graphic>
        </p:graphicFrame>
        <p:graphicFrame>
          <p:nvGraphicFramePr>
            <p:cNvPr id="19472" name="Object 24"/>
            <p:cNvGraphicFramePr>
              <a:graphicFrameLocks noChangeAspect="1"/>
            </p:cNvGraphicFramePr>
            <p:nvPr/>
          </p:nvGraphicFramePr>
          <p:xfrm>
            <a:off x="1756" y="2500"/>
            <a:ext cx="638" cy="291"/>
          </p:xfrm>
          <a:graphic>
            <a:graphicData uri="http://schemas.openxmlformats.org/presentationml/2006/ole">
              <p:oleObj spid="_x0000_s19504" name="Equation" r:id="rId17" imgW="520700" imgH="228600" progId="Equation.DSMT4">
                <p:embed/>
              </p:oleObj>
            </a:graphicData>
          </a:graphic>
        </p:graphicFrame>
        <p:graphicFrame>
          <p:nvGraphicFramePr>
            <p:cNvPr id="19473" name="Object 26"/>
            <p:cNvGraphicFramePr>
              <a:graphicFrameLocks noChangeAspect="1"/>
            </p:cNvGraphicFramePr>
            <p:nvPr/>
          </p:nvGraphicFramePr>
          <p:xfrm>
            <a:off x="2819" y="2533"/>
            <a:ext cx="1117" cy="259"/>
          </p:xfrm>
          <a:graphic>
            <a:graphicData uri="http://schemas.openxmlformats.org/presentationml/2006/ole">
              <p:oleObj spid="_x0000_s19505" name="Equation" r:id="rId18" imgW="1002865" imgH="203112" progId="Equation.DSMT4">
                <p:embed/>
              </p:oleObj>
            </a:graphicData>
          </a:graphic>
        </p:graphicFrame>
        <p:graphicFrame>
          <p:nvGraphicFramePr>
            <p:cNvPr id="19474" name="Object 27"/>
            <p:cNvGraphicFramePr>
              <a:graphicFrameLocks noChangeAspect="1"/>
            </p:cNvGraphicFramePr>
            <p:nvPr/>
          </p:nvGraphicFramePr>
          <p:xfrm>
            <a:off x="4967" y="2512"/>
            <a:ext cx="560" cy="308"/>
          </p:xfrm>
          <a:graphic>
            <a:graphicData uri="http://schemas.openxmlformats.org/presentationml/2006/ole">
              <p:oleObj spid="_x0000_s19506" name="Equation" r:id="rId19" imgW="457200" imgH="241300" progId="Equation.DSMT4">
                <p:embed/>
              </p:oleObj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456319" y="4808346"/>
            <a:ext cx="7853362" cy="941388"/>
            <a:chOff x="385" y="3294"/>
            <a:chExt cx="4947" cy="593"/>
          </a:xfrm>
        </p:grpSpPr>
        <p:sp>
          <p:nvSpPr>
            <p:cNvPr id="19465" name="Rectangle 29"/>
            <p:cNvSpPr>
              <a:spLocks noChangeArrowheads="1"/>
            </p:cNvSpPr>
            <p:nvPr/>
          </p:nvSpPr>
          <p:spPr bwMode="auto">
            <a:xfrm>
              <a:off x="385" y="3294"/>
              <a:ext cx="4947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dirty="0">
                  <a:ea typeface="华文中宋" pitchFamily="2" charset="-122"/>
                </a:rPr>
                <a:t>(4) </a:t>
              </a:r>
              <a:r>
                <a:rPr lang="zh-CN" altLang="en-US" dirty="0">
                  <a:ea typeface="华文中宋" pitchFamily="2" charset="-122"/>
                </a:rPr>
                <a:t>当</a:t>
              </a:r>
              <a:r>
                <a:rPr lang="zh-CN" altLang="en-US" i="1" dirty="0">
                  <a:ea typeface="华文中宋" pitchFamily="2" charset="-122"/>
                </a:rPr>
                <a:t>     </a:t>
              </a:r>
              <a:r>
                <a:rPr lang="zh-CN" altLang="en-US" dirty="0">
                  <a:ea typeface="华文中宋" pitchFamily="2" charset="-122"/>
                </a:rPr>
                <a:t>有限  </a:t>
              </a:r>
              <a:r>
                <a:rPr lang="zh-CN" altLang="en-US" i="1" dirty="0">
                  <a:ea typeface="华文中宋" pitchFamily="2" charset="-122"/>
                </a:rPr>
                <a:t>            </a:t>
              </a:r>
              <a:r>
                <a:rPr lang="zh-CN" altLang="en-US" dirty="0">
                  <a:ea typeface="华文中宋" pitchFamily="2" charset="-122"/>
                </a:rPr>
                <a:t>时 ，                       ，此时       中磁场</a:t>
              </a:r>
            </a:p>
            <a:p>
              <a:pPr marL="457200" indent="-457200">
                <a:lnSpc>
                  <a:spcPct val="120000"/>
                </a:lnSpc>
              </a:pPr>
              <a:r>
                <a:rPr lang="zh-CN" altLang="en-US" dirty="0">
                  <a:ea typeface="华文中宋" pitchFamily="2" charset="-122"/>
                </a:rPr>
                <a:t>     为原来的两倍。              </a:t>
              </a:r>
            </a:p>
          </p:txBody>
        </p:sp>
        <p:graphicFrame>
          <p:nvGraphicFramePr>
            <p:cNvPr id="19466" name="Object 30"/>
            <p:cNvGraphicFramePr>
              <a:graphicFrameLocks noChangeAspect="1"/>
            </p:cNvGraphicFramePr>
            <p:nvPr/>
          </p:nvGraphicFramePr>
          <p:xfrm>
            <a:off x="4359" y="3332"/>
            <a:ext cx="258" cy="272"/>
          </p:xfrm>
          <a:graphic>
            <a:graphicData uri="http://schemas.openxmlformats.org/presentationml/2006/ole">
              <p:oleObj spid="_x0000_s19507" name="Equation" r:id="rId20" imgW="190500" imgH="228600" progId="Equation.DSMT4">
                <p:embed/>
              </p:oleObj>
            </a:graphicData>
          </a:graphic>
        </p:graphicFrame>
        <p:graphicFrame>
          <p:nvGraphicFramePr>
            <p:cNvPr id="19467" name="Object 31"/>
            <p:cNvGraphicFramePr>
              <a:graphicFrameLocks noChangeAspect="1"/>
            </p:cNvGraphicFramePr>
            <p:nvPr/>
          </p:nvGraphicFramePr>
          <p:xfrm>
            <a:off x="916" y="3337"/>
            <a:ext cx="235" cy="269"/>
          </p:xfrm>
          <a:graphic>
            <a:graphicData uri="http://schemas.openxmlformats.org/presentationml/2006/ole">
              <p:oleObj spid="_x0000_s19508" name="Equation" r:id="rId21" imgW="190500" imgH="228600" progId="Equation.DSMT4">
                <p:embed/>
              </p:oleObj>
            </a:graphicData>
          </a:graphic>
        </p:graphicFrame>
        <p:graphicFrame>
          <p:nvGraphicFramePr>
            <p:cNvPr id="19468" name="Object 32"/>
            <p:cNvGraphicFramePr>
              <a:graphicFrameLocks noChangeAspect="1"/>
            </p:cNvGraphicFramePr>
            <p:nvPr/>
          </p:nvGraphicFramePr>
          <p:xfrm>
            <a:off x="1574" y="3322"/>
            <a:ext cx="623" cy="291"/>
          </p:xfrm>
          <a:graphic>
            <a:graphicData uri="http://schemas.openxmlformats.org/presentationml/2006/ole">
              <p:oleObj spid="_x0000_s19509" name="Equation" r:id="rId22" imgW="508000" imgH="228600" progId="Equation.DSMT4">
                <p:embed/>
              </p:oleObj>
            </a:graphicData>
          </a:graphic>
        </p:graphicFrame>
        <p:graphicFrame>
          <p:nvGraphicFramePr>
            <p:cNvPr id="19469" name="Object 33"/>
            <p:cNvGraphicFramePr>
              <a:graphicFrameLocks noChangeAspect="1"/>
            </p:cNvGraphicFramePr>
            <p:nvPr/>
          </p:nvGraphicFramePr>
          <p:xfrm>
            <a:off x="2609" y="3368"/>
            <a:ext cx="1228" cy="259"/>
          </p:xfrm>
          <a:graphic>
            <a:graphicData uri="http://schemas.openxmlformats.org/presentationml/2006/ole">
              <p:oleObj spid="_x0000_s19510" name="Equation" r:id="rId23" imgW="1002865" imgH="203112" progId="Equation.DSMT4">
                <p:embed/>
              </p:oleObj>
            </a:graphicData>
          </a:graphic>
        </p:graphicFrame>
      </p:grpSp>
      <p:graphicFrame>
        <p:nvGraphicFramePr>
          <p:cNvPr id="19511" name="Object 55"/>
          <p:cNvGraphicFramePr>
            <a:graphicFrameLocks noGrp="1" noChangeAspect="1"/>
          </p:cNvGraphicFramePr>
          <p:nvPr/>
        </p:nvGraphicFramePr>
        <p:xfrm>
          <a:off x="3500967" y="3112911"/>
          <a:ext cx="2108200" cy="889000"/>
        </p:xfrm>
        <a:graphic>
          <a:graphicData uri="http://schemas.openxmlformats.org/presentationml/2006/ole">
            <p:oleObj spid="_x0000_s19511" name="Equation" r:id="rId24" imgW="926698" imgH="393529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5932488" y="1382713"/>
          <a:ext cx="814387" cy="344487"/>
        </p:xfrm>
        <a:graphic>
          <a:graphicData uri="http://schemas.openxmlformats.org/presentationml/2006/ole">
            <p:oleObj spid="_x0000_s20493" name="Equation" r:id="rId3" imgW="380835" imgH="165028" progId="Equation.DSMT4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781300" y="1157288"/>
          <a:ext cx="1820863" cy="903287"/>
        </p:xfrm>
        <a:graphic>
          <a:graphicData uri="http://schemas.openxmlformats.org/presentationml/2006/ole">
            <p:oleObj spid="_x0000_s20494" name="Equation" r:id="rId4" imgW="850531" imgH="431613" progId="Equation.DSMT4">
              <p:embed/>
            </p:oleObj>
          </a:graphicData>
        </a:graphic>
      </p:graphicFrame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735013" y="457200"/>
            <a:ext cx="5984875" cy="525463"/>
            <a:chOff x="187" y="572"/>
            <a:chExt cx="3770" cy="319"/>
          </a:xfrm>
        </p:grpSpPr>
        <p:sp>
          <p:nvSpPr>
            <p:cNvPr id="20488" name="Text Box 7"/>
            <p:cNvSpPr txBox="1">
              <a:spLocks noChangeArrowheads="1"/>
            </p:cNvSpPr>
            <p:nvPr/>
          </p:nvSpPr>
          <p:spPr bwMode="auto">
            <a:xfrm>
              <a:off x="2256" y="601"/>
              <a:ext cx="17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上半空间的磁场：</a:t>
              </a:r>
            </a:p>
          </p:txBody>
        </p:sp>
        <p:grpSp>
          <p:nvGrpSpPr>
            <p:cNvPr id="20489" name="Group 8"/>
            <p:cNvGrpSpPr>
              <a:grpSpLocks/>
            </p:cNvGrpSpPr>
            <p:nvPr/>
          </p:nvGrpSpPr>
          <p:grpSpPr bwMode="auto">
            <a:xfrm>
              <a:off x="187" y="572"/>
              <a:ext cx="2104" cy="319"/>
              <a:chOff x="725" y="3492"/>
              <a:chExt cx="2104" cy="319"/>
            </a:xfrm>
          </p:grpSpPr>
          <p:sp>
            <p:nvSpPr>
              <p:cNvPr id="20490" name="Rectangle 9"/>
              <p:cNvSpPr>
                <a:spLocks noChangeArrowheads="1"/>
              </p:cNvSpPr>
              <p:nvPr/>
            </p:nvSpPr>
            <p:spPr bwMode="auto">
              <a:xfrm>
                <a:off x="725" y="3492"/>
                <a:ext cx="2104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</a:pPr>
                <a:r>
                  <a:rPr lang="zh-CN" altLang="en-US">
                    <a:ea typeface="华文中宋" pitchFamily="2" charset="-122"/>
                  </a:rPr>
                  <a:t>当</a:t>
                </a:r>
                <a:r>
                  <a:rPr lang="zh-CN" altLang="en-US" i="1">
                    <a:ea typeface="华文中宋" pitchFamily="2" charset="-122"/>
                  </a:rPr>
                  <a:t>     </a:t>
                </a:r>
                <a:r>
                  <a:rPr lang="zh-CN" altLang="en-US">
                    <a:ea typeface="华文中宋" pitchFamily="2" charset="-122"/>
                  </a:rPr>
                  <a:t>有限   </a:t>
                </a:r>
                <a:r>
                  <a:rPr lang="zh-CN" altLang="en-US" i="1">
                    <a:ea typeface="华文中宋" pitchFamily="2" charset="-122"/>
                  </a:rPr>
                  <a:t>            </a:t>
                </a:r>
                <a:r>
                  <a:rPr lang="zh-CN" altLang="en-US">
                    <a:ea typeface="华文中宋" pitchFamily="2" charset="-122"/>
                  </a:rPr>
                  <a:t>时 ，</a:t>
                </a:r>
              </a:p>
            </p:txBody>
          </p:sp>
          <p:graphicFrame>
            <p:nvGraphicFramePr>
              <p:cNvPr id="20491" name="Object 10"/>
              <p:cNvGraphicFramePr>
                <a:graphicFrameLocks noChangeAspect="1"/>
              </p:cNvGraphicFramePr>
              <p:nvPr/>
            </p:nvGraphicFramePr>
            <p:xfrm>
              <a:off x="1009" y="3535"/>
              <a:ext cx="219" cy="269"/>
            </p:xfrm>
            <a:graphic>
              <a:graphicData uri="http://schemas.openxmlformats.org/presentationml/2006/ole">
                <p:oleObj spid="_x0000_s20495" name="Equation" r:id="rId5" imgW="177646" imgH="228402" progId="Equation.DSMT4">
                  <p:embed/>
                </p:oleObj>
              </a:graphicData>
            </a:graphic>
          </p:graphicFrame>
          <p:graphicFrame>
            <p:nvGraphicFramePr>
              <p:cNvPr id="20492" name="Object 11"/>
              <p:cNvGraphicFramePr>
                <a:graphicFrameLocks noChangeAspect="1"/>
              </p:cNvGraphicFramePr>
              <p:nvPr/>
            </p:nvGraphicFramePr>
            <p:xfrm>
              <a:off x="1606" y="3520"/>
              <a:ext cx="638" cy="291"/>
            </p:xfrm>
            <a:graphic>
              <a:graphicData uri="http://schemas.openxmlformats.org/presentationml/2006/ole">
                <p:oleObj spid="_x0000_s20496" name="Equation" r:id="rId6" imgW="520700" imgH="228600" progId="Equation.DSMT4">
                  <p:embed/>
                </p:oleObj>
              </a:graphicData>
            </a:graphic>
          </p:graphicFrame>
        </p:grpSp>
      </p:grpSp>
      <p:sp>
        <p:nvSpPr>
          <p:cNvPr id="20485" name="Line 12"/>
          <p:cNvSpPr>
            <a:spLocks noChangeShapeType="1"/>
          </p:cNvSpPr>
          <p:nvPr/>
        </p:nvSpPr>
        <p:spPr bwMode="auto">
          <a:xfrm>
            <a:off x="4851400" y="1562100"/>
            <a:ext cx="765175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7235825" y="4627563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磁壁</a:t>
            </a:r>
          </a:p>
        </p:txBody>
      </p:sp>
      <p:pic>
        <p:nvPicPr>
          <p:cNvPr id="2048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49500"/>
            <a:ext cx="5353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5250" y="381000"/>
            <a:ext cx="49450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3.5.2 </a:t>
            </a:r>
            <a:r>
              <a:rPr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场源对导体球面的镜像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0038" y="928688"/>
            <a:ext cx="49688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点电荷对接地导体球面的镜像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323850" y="2470150"/>
            <a:ext cx="47529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ym typeface="Symbol" pitchFamily="18" charset="2"/>
              </a:rPr>
              <a:t>    </a:t>
            </a:r>
            <a:r>
              <a:rPr kumimoji="1" lang="zh-CN" altLang="en-US" b="1">
                <a:sym typeface="Symbol" pitchFamily="18" charset="2"/>
              </a:rPr>
              <a:t>球面上的感应电荷可用镜像电荷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’</a:t>
            </a:r>
            <a:r>
              <a:rPr kumimoji="1" lang="zh-CN" altLang="en-US" b="1">
                <a:sym typeface="Symbol" pitchFamily="18" charset="2"/>
              </a:rPr>
              <a:t>来等效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q’</a:t>
            </a:r>
            <a:r>
              <a:rPr kumimoji="1" lang="zh-CN" altLang="en-US" b="1">
                <a:sym typeface="Symbol" pitchFamily="18" charset="2"/>
              </a:rPr>
              <a:t>应位于导体球内，且在点电荷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与球心的连线上，距球心为</a:t>
            </a:r>
            <a:r>
              <a:rPr kumimoji="1" lang="en-US" altLang="zh-CN" b="1" i="1">
                <a:sym typeface="Symbol" pitchFamily="18" charset="2"/>
              </a:rPr>
              <a:t>d’</a:t>
            </a:r>
            <a:r>
              <a:rPr kumimoji="1" lang="zh-CN" altLang="en-US" b="1">
                <a:sym typeface="Symbol" pitchFamily="18" charset="2"/>
              </a:rPr>
              <a:t>，则球外</a:t>
            </a:r>
            <a:r>
              <a:rPr kumimoji="1" lang="en-US" altLang="zh-CN" b="1">
                <a:sym typeface="Symbol" pitchFamily="18" charset="2"/>
              </a:rPr>
              <a:t>P</a:t>
            </a:r>
            <a:r>
              <a:rPr kumimoji="1" lang="zh-CN" altLang="en-US" b="1">
                <a:sym typeface="Symbol" pitchFamily="18" charset="2"/>
              </a:rPr>
              <a:t>点电位：       </a:t>
            </a:r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1331913" y="4387850"/>
          <a:ext cx="2879725" cy="938213"/>
        </p:xfrm>
        <a:graphic>
          <a:graphicData uri="http://schemas.openxmlformats.org/presentationml/2006/ole">
            <p:oleObj spid="_x0000_s22584" name="Equation" r:id="rId3" imgW="38197440" imgH="14214960" progId="Equation.DSMT4">
              <p:embed/>
            </p:oleObj>
          </a:graphicData>
        </a:graphic>
      </p:graphicFrame>
      <p:graphicFrame>
        <p:nvGraphicFramePr>
          <p:cNvPr id="851974" name="Object 6"/>
          <p:cNvGraphicFramePr>
            <a:graphicFrameLocks noChangeAspect="1"/>
          </p:cNvGraphicFramePr>
          <p:nvPr/>
        </p:nvGraphicFramePr>
        <p:xfrm>
          <a:off x="1476375" y="5470525"/>
          <a:ext cx="1778000" cy="406400"/>
        </p:xfrm>
        <a:graphic>
          <a:graphicData uri="http://schemas.openxmlformats.org/presentationml/2006/ole">
            <p:oleObj spid="_x0000_s22585" name="Equation" r:id="rId4" imgW="28441440" imgH="6491160" progId="Equation.DSMT4">
              <p:embed/>
            </p:oleObj>
          </a:graphicData>
        </a:graphic>
      </p:graphicFrame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60363" y="1447800"/>
            <a:ext cx="47164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点电荷</a:t>
            </a:r>
            <a:r>
              <a:rPr kumimoji="1" lang="en-US" altLang="zh-CN" b="1" i="1">
                <a:solidFill>
                  <a:srgbClr val="0000CC"/>
                </a:solidFill>
                <a:sym typeface="Symbol" pitchFamily="18" charset="2"/>
              </a:rPr>
              <a:t>q 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位于半径为</a:t>
            </a:r>
            <a:r>
              <a:rPr kumimoji="1" lang="en-US" altLang="zh-CN" b="1" i="1">
                <a:solidFill>
                  <a:srgbClr val="0000CC"/>
                </a:solidFill>
                <a:sym typeface="Symbol" pitchFamily="18" charset="2"/>
              </a:rPr>
              <a:t>a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的接地导体球外</a:t>
            </a:r>
            <a:r>
              <a:rPr kumimoji="1" lang="zh-CN" altLang="en-US" b="1">
                <a:sym typeface="Symbol" pitchFamily="18" charset="2"/>
              </a:rPr>
              <a:t>，距球心为</a:t>
            </a:r>
            <a:r>
              <a:rPr kumimoji="1" lang="en-US" altLang="zh-CN" b="1" i="1">
                <a:sym typeface="Symbol" pitchFamily="18" charset="2"/>
              </a:rPr>
              <a:t>d </a:t>
            </a:r>
            <a:r>
              <a:rPr kumimoji="1" lang="zh-CN" altLang="en-US" b="1">
                <a:sym typeface="Symbol" pitchFamily="18" charset="2"/>
              </a:rPr>
              <a:t>。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65163" y="5907088"/>
            <a:ext cx="6124575" cy="573087"/>
            <a:chOff x="510" y="3708"/>
            <a:chExt cx="3858" cy="361"/>
          </a:xfrm>
        </p:grpSpPr>
        <p:sp>
          <p:nvSpPr>
            <p:cNvPr id="22582" name="Text Box 7"/>
            <p:cNvSpPr txBox="1">
              <a:spLocks noChangeArrowheads="1"/>
            </p:cNvSpPr>
            <p:nvPr/>
          </p:nvSpPr>
          <p:spPr bwMode="auto">
            <a:xfrm>
              <a:off x="510" y="3708"/>
              <a:ext cx="3858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kumimoji="1" lang="zh-CN" altLang="en-US" b="1">
                  <a:sym typeface="Symbol" pitchFamily="18" charset="2"/>
                </a:rPr>
                <a:t>方法：由导体球面上电位为零确定</a:t>
              </a:r>
              <a:r>
                <a:rPr kumimoji="1" lang="zh-CN" altLang="en-US" b="1" i="1">
                  <a:sym typeface="Symbol" pitchFamily="18" charset="2"/>
                </a:rPr>
                <a:t>    </a:t>
              </a:r>
              <a:r>
                <a:rPr kumimoji="1" lang="zh-CN" altLang="en-US" b="1">
                  <a:sym typeface="Symbol" pitchFamily="18" charset="2"/>
                </a:rPr>
                <a:t>和</a:t>
              </a:r>
              <a:r>
                <a:rPr kumimoji="1" lang="en-US" altLang="zh-CN" b="1" i="1">
                  <a:sym typeface="Symbol" pitchFamily="18" charset="2"/>
                </a:rPr>
                <a:t>q</a:t>
              </a:r>
              <a:r>
                <a:rPr kumimoji="1" lang="en-US" altLang="zh-CN" b="1">
                  <a:sym typeface="Symbol" pitchFamily="18" charset="2"/>
                </a:rPr>
                <a:t>′</a:t>
              </a:r>
              <a:r>
                <a:rPr kumimoji="1" lang="zh-CN" altLang="en-US" b="1">
                  <a:sym typeface="Symbol" pitchFamily="18" charset="2"/>
                </a:rPr>
                <a:t>。</a:t>
              </a:r>
            </a:p>
          </p:txBody>
        </p:sp>
        <p:graphicFrame>
          <p:nvGraphicFramePr>
            <p:cNvPr id="22583" name="Object 9"/>
            <p:cNvGraphicFramePr>
              <a:graphicFrameLocks noChangeAspect="1"/>
            </p:cNvGraphicFramePr>
            <p:nvPr/>
          </p:nvGraphicFramePr>
          <p:xfrm>
            <a:off x="3470" y="3796"/>
            <a:ext cx="224" cy="224"/>
          </p:xfrm>
          <a:graphic>
            <a:graphicData uri="http://schemas.openxmlformats.org/presentationml/2006/ole">
              <p:oleObj spid="_x0000_s22586" name="Equation" r:id="rId5" imgW="5678280" imgH="5678280" progId="Equation.DSMT4">
                <p:embed/>
              </p:oleObj>
            </a:graphicData>
          </a:graphic>
        </p:graphicFrame>
      </p:grpSp>
      <p:sp>
        <p:nvSpPr>
          <p:cNvPr id="851978" name="Text Box 10"/>
          <p:cNvSpPr txBox="1">
            <a:spLocks noChangeArrowheads="1"/>
          </p:cNvSpPr>
          <p:nvPr/>
        </p:nvSpPr>
        <p:spPr bwMode="auto">
          <a:xfrm>
            <a:off x="427038" y="5340350"/>
            <a:ext cx="1112837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问题：</a:t>
            </a:r>
            <a:r>
              <a:rPr kumimoji="1" lang="zh-CN" altLang="en-US">
                <a:sym typeface="Symbol" pitchFamily="18" charset="2"/>
              </a:rPr>
              <a:t> 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292725" y="609600"/>
            <a:ext cx="3779838" cy="2449513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7912100" y="549275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P</a:t>
            </a:r>
          </a:p>
        </p:txBody>
      </p:sp>
      <p:grpSp>
        <p:nvGrpSpPr>
          <p:cNvPr id="22540" name="Group 13"/>
          <p:cNvGrpSpPr>
            <a:grpSpLocks/>
          </p:cNvGrpSpPr>
          <p:nvPr/>
        </p:nvGrpSpPr>
        <p:grpSpPr bwMode="auto">
          <a:xfrm>
            <a:off x="5472113" y="2268538"/>
            <a:ext cx="322262" cy="230187"/>
            <a:chOff x="327" y="2345"/>
            <a:chExt cx="203" cy="145"/>
          </a:xfrm>
        </p:grpSpPr>
        <p:sp>
          <p:nvSpPr>
            <p:cNvPr id="22579" name="Line 14"/>
            <p:cNvSpPr>
              <a:spLocks noChangeShapeType="1"/>
            </p:cNvSpPr>
            <p:nvPr/>
          </p:nvSpPr>
          <p:spPr bwMode="auto">
            <a:xfrm>
              <a:off x="390" y="2346"/>
              <a:ext cx="14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Line 15"/>
            <p:cNvSpPr>
              <a:spLocks noChangeShapeType="1"/>
            </p:cNvSpPr>
            <p:nvPr/>
          </p:nvSpPr>
          <p:spPr bwMode="auto">
            <a:xfrm rot="-5400000">
              <a:off x="324" y="2415"/>
              <a:ext cx="14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16"/>
            <p:cNvSpPr>
              <a:spLocks noChangeShapeType="1"/>
            </p:cNvSpPr>
            <p:nvPr/>
          </p:nvSpPr>
          <p:spPr bwMode="auto">
            <a:xfrm>
              <a:off x="327" y="2490"/>
              <a:ext cx="14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1" name="Oval 18"/>
          <p:cNvSpPr>
            <a:spLocks noChangeArrowheads="1"/>
          </p:cNvSpPr>
          <p:nvPr/>
        </p:nvSpPr>
        <p:spPr bwMode="auto">
          <a:xfrm>
            <a:off x="8318500" y="1825625"/>
            <a:ext cx="147638" cy="149225"/>
          </a:xfrm>
          <a:prstGeom prst="ellipse">
            <a:avLst/>
          </a:prstGeom>
          <a:gradFill rotWithShape="1">
            <a:gsLst>
              <a:gs pos="0">
                <a:srgbClr val="5C0000"/>
              </a:gs>
              <a:gs pos="100000">
                <a:srgbClr val="C6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>
            <a:off x="8424863" y="1851025"/>
            <a:ext cx="0" cy="809625"/>
          </a:xfrm>
          <a:prstGeom prst="line">
            <a:avLst/>
          </a:pr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20"/>
          <p:cNvSpPr txBox="1">
            <a:spLocks noChangeArrowheads="1"/>
          </p:cNvSpPr>
          <p:nvPr/>
        </p:nvSpPr>
        <p:spPr bwMode="auto">
          <a:xfrm>
            <a:off x="8356600" y="1320800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C60000"/>
                </a:solidFill>
              </a:rPr>
              <a:t>q</a:t>
            </a:r>
          </a:p>
        </p:txBody>
      </p:sp>
      <p:sp>
        <p:nvSpPr>
          <p:cNvPr id="22544" name="Oval 21"/>
          <p:cNvSpPr>
            <a:spLocks noChangeArrowheads="1"/>
          </p:cNvSpPr>
          <p:nvPr/>
        </p:nvSpPr>
        <p:spPr bwMode="auto">
          <a:xfrm>
            <a:off x="5688013" y="981075"/>
            <a:ext cx="1800225" cy="1800225"/>
          </a:xfrm>
          <a:prstGeom prst="ellipse">
            <a:avLst/>
          </a:prstGeom>
          <a:gradFill rotWithShape="1">
            <a:gsLst>
              <a:gs pos="0">
                <a:srgbClr val="592F08"/>
              </a:gs>
              <a:gs pos="100000">
                <a:srgbClr val="F88216">
                  <a:alpha val="75998"/>
                </a:srgbClr>
              </a:gs>
            </a:gsLst>
            <a:lin ang="18900000" scaled="1"/>
          </a:gra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 flipV="1">
            <a:off x="6627813" y="1906588"/>
            <a:ext cx="2373312" cy="1587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23"/>
          <p:cNvSpPr>
            <a:spLocks noChangeShapeType="1"/>
          </p:cNvSpPr>
          <p:nvPr/>
        </p:nvSpPr>
        <p:spPr bwMode="auto">
          <a:xfrm flipH="1" flipV="1">
            <a:off x="5903913" y="1331913"/>
            <a:ext cx="720725" cy="57467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24"/>
          <p:cNvSpPr>
            <a:spLocks noChangeShapeType="1"/>
          </p:cNvSpPr>
          <p:nvPr/>
        </p:nvSpPr>
        <p:spPr bwMode="auto">
          <a:xfrm flipV="1">
            <a:off x="6624638" y="1028700"/>
            <a:ext cx="1400175" cy="88741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5"/>
          <p:cNvSpPr>
            <a:spLocks noChangeShapeType="1"/>
          </p:cNvSpPr>
          <p:nvPr/>
        </p:nvSpPr>
        <p:spPr bwMode="auto">
          <a:xfrm flipH="1" flipV="1">
            <a:off x="8067675" y="1033463"/>
            <a:ext cx="293688" cy="8207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Line 26"/>
          <p:cNvSpPr>
            <a:spLocks noChangeShapeType="1"/>
          </p:cNvSpPr>
          <p:nvPr/>
        </p:nvSpPr>
        <p:spPr bwMode="auto">
          <a:xfrm>
            <a:off x="6602413" y="1898650"/>
            <a:ext cx="0" cy="8096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6627813" y="2328863"/>
            <a:ext cx="18129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Text Box 28"/>
          <p:cNvSpPr txBox="1">
            <a:spLocks noChangeArrowheads="1"/>
          </p:cNvSpPr>
          <p:nvPr/>
        </p:nvSpPr>
        <p:spPr bwMode="auto">
          <a:xfrm>
            <a:off x="6048375" y="1403350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a</a:t>
            </a:r>
          </a:p>
        </p:txBody>
      </p:sp>
      <p:sp>
        <p:nvSpPr>
          <p:cNvPr id="22552" name="Text Box 29"/>
          <p:cNvSpPr txBox="1">
            <a:spLocks noChangeArrowheads="1"/>
          </p:cNvSpPr>
          <p:nvPr/>
        </p:nvSpPr>
        <p:spPr bwMode="auto">
          <a:xfrm>
            <a:off x="7272338" y="898525"/>
            <a:ext cx="3683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r</a:t>
            </a:r>
          </a:p>
        </p:txBody>
      </p:sp>
      <p:sp>
        <p:nvSpPr>
          <p:cNvPr id="22553" name="Text Box 30"/>
          <p:cNvSpPr txBox="1">
            <a:spLocks noChangeArrowheads="1"/>
          </p:cNvSpPr>
          <p:nvPr/>
        </p:nvSpPr>
        <p:spPr bwMode="auto">
          <a:xfrm>
            <a:off x="8140700" y="1033463"/>
            <a:ext cx="368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2554" name="Text Box 31"/>
          <p:cNvSpPr txBox="1">
            <a:spLocks noChangeArrowheads="1"/>
          </p:cNvSpPr>
          <p:nvPr/>
        </p:nvSpPr>
        <p:spPr bwMode="auto">
          <a:xfrm>
            <a:off x="7345363" y="2138363"/>
            <a:ext cx="530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/>
              <a:t>d</a:t>
            </a:r>
            <a:endParaRPr lang="en-US" altLang="zh-CN" b="1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292725" y="3284538"/>
            <a:ext cx="3779838" cy="2620962"/>
            <a:chOff x="3334" y="2069"/>
            <a:chExt cx="2381" cy="1651"/>
          </a:xfrm>
        </p:grpSpPr>
        <p:sp>
          <p:nvSpPr>
            <p:cNvPr id="22556" name="Rectangle 33"/>
            <p:cNvSpPr>
              <a:spLocks noChangeArrowheads="1"/>
            </p:cNvSpPr>
            <p:nvPr/>
          </p:nvSpPr>
          <p:spPr bwMode="auto">
            <a:xfrm>
              <a:off x="3334" y="2115"/>
              <a:ext cx="2381" cy="15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7" name="Oval 34"/>
            <p:cNvSpPr>
              <a:spLocks noChangeArrowheads="1"/>
            </p:cNvSpPr>
            <p:nvPr/>
          </p:nvSpPr>
          <p:spPr bwMode="auto">
            <a:xfrm>
              <a:off x="5217" y="2925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5C0000"/>
                </a:gs>
                <a:gs pos="100000">
                  <a:srgbClr val="C6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35"/>
            <p:cNvSpPr>
              <a:spLocks noChangeShapeType="1"/>
            </p:cNvSpPr>
            <p:nvPr/>
          </p:nvSpPr>
          <p:spPr bwMode="auto">
            <a:xfrm>
              <a:off x="5262" y="2931"/>
              <a:ext cx="0" cy="7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Text Box 36"/>
            <p:cNvSpPr txBox="1">
              <a:spLocks noChangeArrowheads="1"/>
            </p:cNvSpPr>
            <p:nvPr/>
          </p:nvSpPr>
          <p:spPr bwMode="auto">
            <a:xfrm>
              <a:off x="5241" y="2607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C60000"/>
                  </a:solidFill>
                </a:rPr>
                <a:t>q</a:t>
              </a:r>
            </a:p>
          </p:txBody>
        </p:sp>
        <p:sp>
          <p:nvSpPr>
            <p:cNvPr id="22560" name="Text Box 37"/>
            <p:cNvSpPr txBox="1">
              <a:spLocks noChangeArrowheads="1"/>
            </p:cNvSpPr>
            <p:nvPr/>
          </p:nvSpPr>
          <p:spPr bwMode="auto">
            <a:xfrm>
              <a:off x="4969" y="2069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/>
                <a:t>P</a:t>
              </a:r>
            </a:p>
          </p:txBody>
        </p:sp>
        <p:sp>
          <p:nvSpPr>
            <p:cNvPr id="22561" name="Oval 38"/>
            <p:cNvSpPr>
              <a:spLocks noChangeArrowheads="1"/>
            </p:cNvSpPr>
            <p:nvPr/>
          </p:nvSpPr>
          <p:spPr bwMode="auto">
            <a:xfrm>
              <a:off x="3574" y="2387"/>
              <a:ext cx="1134" cy="113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2" name="Line 39"/>
            <p:cNvSpPr>
              <a:spLocks noChangeShapeType="1"/>
            </p:cNvSpPr>
            <p:nvPr/>
          </p:nvSpPr>
          <p:spPr bwMode="auto">
            <a:xfrm flipV="1">
              <a:off x="4152" y="2969"/>
              <a:ext cx="1495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40"/>
            <p:cNvSpPr>
              <a:spLocks noChangeShapeType="1"/>
            </p:cNvSpPr>
            <p:nvPr/>
          </p:nvSpPr>
          <p:spPr bwMode="auto">
            <a:xfrm flipV="1">
              <a:off x="4128" y="2380"/>
              <a:ext cx="886" cy="59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41"/>
            <p:cNvSpPr>
              <a:spLocks noChangeShapeType="1"/>
            </p:cNvSpPr>
            <p:nvPr/>
          </p:nvSpPr>
          <p:spPr bwMode="auto">
            <a:xfrm flipV="1">
              <a:off x="4446" y="2426"/>
              <a:ext cx="568" cy="52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42"/>
            <p:cNvSpPr>
              <a:spLocks noChangeShapeType="1"/>
            </p:cNvSpPr>
            <p:nvPr/>
          </p:nvSpPr>
          <p:spPr bwMode="auto">
            <a:xfrm flipH="1" flipV="1">
              <a:off x="5030" y="2396"/>
              <a:ext cx="232" cy="5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6" name="Line 43"/>
            <p:cNvSpPr>
              <a:spLocks noChangeShapeType="1"/>
            </p:cNvSpPr>
            <p:nvPr/>
          </p:nvSpPr>
          <p:spPr bwMode="auto">
            <a:xfrm>
              <a:off x="4140" y="2939"/>
              <a:ext cx="0" cy="781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7" name="Line 44"/>
            <p:cNvSpPr>
              <a:spLocks noChangeShapeType="1"/>
            </p:cNvSpPr>
            <p:nvPr/>
          </p:nvSpPr>
          <p:spPr bwMode="auto">
            <a:xfrm>
              <a:off x="4409" y="2971"/>
              <a:ext cx="0" cy="59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Line 45"/>
            <p:cNvSpPr>
              <a:spLocks noChangeShapeType="1"/>
            </p:cNvSpPr>
            <p:nvPr/>
          </p:nvSpPr>
          <p:spPr bwMode="auto">
            <a:xfrm>
              <a:off x="4152" y="3242"/>
              <a:ext cx="114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9" name="Line 46"/>
            <p:cNvSpPr>
              <a:spLocks noChangeShapeType="1"/>
            </p:cNvSpPr>
            <p:nvPr/>
          </p:nvSpPr>
          <p:spPr bwMode="auto">
            <a:xfrm>
              <a:off x="4137" y="3363"/>
              <a:ext cx="28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7"/>
            <p:cNvSpPr txBox="1">
              <a:spLocks noChangeArrowheads="1"/>
            </p:cNvSpPr>
            <p:nvPr/>
          </p:nvSpPr>
          <p:spPr bwMode="auto">
            <a:xfrm>
              <a:off x="3765" y="2704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2571" name="Text Box 48"/>
            <p:cNvSpPr txBox="1">
              <a:spLocks noChangeArrowheads="1"/>
            </p:cNvSpPr>
            <p:nvPr/>
          </p:nvSpPr>
          <p:spPr bwMode="auto">
            <a:xfrm>
              <a:off x="4446" y="2840"/>
              <a:ext cx="44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7C80"/>
                  </a:solidFill>
                </a:rPr>
                <a:t>q</a:t>
              </a:r>
              <a:r>
                <a:rPr lang="en-US" altLang="zh-CN" b="1" i="1">
                  <a:solidFill>
                    <a:srgbClr val="FF7C80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2" name="Text Box 49"/>
            <p:cNvSpPr txBox="1">
              <a:spLocks noChangeArrowheads="1"/>
            </p:cNvSpPr>
            <p:nvPr/>
          </p:nvSpPr>
          <p:spPr bwMode="auto">
            <a:xfrm>
              <a:off x="4536" y="2296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2573" name="Text Box 50"/>
            <p:cNvSpPr txBox="1">
              <a:spLocks noChangeArrowheads="1"/>
            </p:cNvSpPr>
            <p:nvPr/>
          </p:nvSpPr>
          <p:spPr bwMode="auto">
            <a:xfrm>
              <a:off x="4697" y="2562"/>
              <a:ext cx="54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5A07"/>
                  </a:solidFill>
                </a:rPr>
                <a:t>R</a:t>
              </a:r>
              <a:r>
                <a:rPr lang="en-US" altLang="zh-CN" b="1" i="1">
                  <a:solidFill>
                    <a:srgbClr val="FF5A07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4" name="Text Box 51"/>
            <p:cNvSpPr txBox="1">
              <a:spLocks noChangeArrowheads="1"/>
            </p:cNvSpPr>
            <p:nvPr/>
          </p:nvSpPr>
          <p:spPr bwMode="auto">
            <a:xfrm>
              <a:off x="5105" y="2426"/>
              <a:ext cx="23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22575" name="Text Box 52"/>
            <p:cNvSpPr txBox="1">
              <a:spLocks noChangeArrowheads="1"/>
            </p:cNvSpPr>
            <p:nvPr/>
          </p:nvSpPr>
          <p:spPr bwMode="auto">
            <a:xfrm>
              <a:off x="4672" y="3203"/>
              <a:ext cx="33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chemeClr val="accent2"/>
                  </a:solidFill>
                </a:rPr>
                <a:t>d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22576" name="Oval 53"/>
            <p:cNvSpPr>
              <a:spLocks noChangeArrowheads="1"/>
            </p:cNvSpPr>
            <p:nvPr/>
          </p:nvSpPr>
          <p:spPr bwMode="auto">
            <a:xfrm>
              <a:off x="4370" y="2925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76393B"/>
                </a:gs>
                <a:gs pos="100000">
                  <a:srgbClr val="FF7C8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Text Box 54"/>
            <p:cNvSpPr txBox="1">
              <a:spLocks noChangeArrowheads="1"/>
            </p:cNvSpPr>
            <p:nvPr/>
          </p:nvSpPr>
          <p:spPr bwMode="auto">
            <a:xfrm>
              <a:off x="4128" y="3255"/>
              <a:ext cx="44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FF7C80"/>
                  </a:solidFill>
                </a:rPr>
                <a:t>d</a:t>
              </a:r>
              <a:r>
                <a:rPr lang="en-US" altLang="zh-CN" b="1" i="1">
                  <a:solidFill>
                    <a:srgbClr val="FF7C80"/>
                  </a:solidFill>
                  <a:cs typeface="Times New Roman" pitchFamily="18" charset="0"/>
                </a:rPr>
                <a:t>'</a:t>
              </a:r>
            </a:p>
          </p:txBody>
        </p:sp>
        <p:sp>
          <p:nvSpPr>
            <p:cNvPr id="22578" name="Line 55"/>
            <p:cNvSpPr>
              <a:spLocks noChangeShapeType="1"/>
            </p:cNvSpPr>
            <p:nvPr/>
          </p:nvSpPr>
          <p:spPr bwMode="auto">
            <a:xfrm flipH="1" flipV="1">
              <a:off x="3674" y="2614"/>
              <a:ext cx="454" cy="36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2" grpId="0"/>
      <p:bldP spid="8519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48"/>
          <p:cNvGrpSpPr>
            <a:grpSpLocks/>
          </p:cNvGrpSpPr>
          <p:nvPr/>
        </p:nvGrpSpPr>
        <p:grpSpPr bwMode="auto">
          <a:xfrm>
            <a:off x="5148263" y="3573463"/>
            <a:ext cx="3744912" cy="2376487"/>
            <a:chOff x="3448" y="345"/>
            <a:chExt cx="2290" cy="1588"/>
          </a:xfrm>
        </p:grpSpPr>
        <p:sp>
          <p:nvSpPr>
            <p:cNvPr id="23564" name="Rectangle 20"/>
            <p:cNvSpPr>
              <a:spLocks noChangeArrowheads="1"/>
            </p:cNvSpPr>
            <p:nvPr/>
          </p:nvSpPr>
          <p:spPr bwMode="auto">
            <a:xfrm>
              <a:off x="3448" y="345"/>
              <a:ext cx="2290" cy="15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565" name="Group 21"/>
            <p:cNvGrpSpPr>
              <a:grpSpLocks/>
            </p:cNvGrpSpPr>
            <p:nvPr/>
          </p:nvGrpSpPr>
          <p:grpSpPr bwMode="auto">
            <a:xfrm>
              <a:off x="3606" y="390"/>
              <a:ext cx="2073" cy="1497"/>
              <a:chOff x="3606" y="436"/>
              <a:chExt cx="2073" cy="1497"/>
            </a:xfrm>
          </p:grpSpPr>
          <p:sp>
            <p:nvSpPr>
              <p:cNvPr id="23566" name="Oval 22"/>
              <p:cNvSpPr>
                <a:spLocks noChangeArrowheads="1"/>
              </p:cNvSpPr>
              <p:nvPr/>
            </p:nvSpPr>
            <p:spPr bwMode="auto">
              <a:xfrm>
                <a:off x="5249" y="1138"/>
                <a:ext cx="93" cy="94"/>
              </a:xfrm>
              <a:prstGeom prst="ellipse">
                <a:avLst/>
              </a:prstGeom>
              <a:gradFill rotWithShape="1">
                <a:gsLst>
                  <a:gs pos="0">
                    <a:srgbClr val="5C0000"/>
                  </a:gs>
                  <a:gs pos="100000">
                    <a:srgbClr val="C600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7" name="Line 23"/>
              <p:cNvSpPr>
                <a:spLocks noChangeShapeType="1"/>
              </p:cNvSpPr>
              <p:nvPr/>
            </p:nvSpPr>
            <p:spPr bwMode="auto">
              <a:xfrm>
                <a:off x="5294" y="1144"/>
                <a:ext cx="0" cy="78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8" name="Text Box 24"/>
              <p:cNvSpPr txBox="1">
                <a:spLocks noChangeArrowheads="1"/>
              </p:cNvSpPr>
              <p:nvPr/>
            </p:nvSpPr>
            <p:spPr bwMode="auto">
              <a:xfrm>
                <a:off x="5273" y="820"/>
                <a:ext cx="231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C60000"/>
                    </a:solidFill>
                  </a:rPr>
                  <a:t>q</a:t>
                </a:r>
              </a:p>
            </p:txBody>
          </p:sp>
          <p:sp>
            <p:nvSpPr>
              <p:cNvPr id="23569" name="Text Box 25"/>
              <p:cNvSpPr txBox="1">
                <a:spLocks noChangeArrowheads="1"/>
              </p:cNvSpPr>
              <p:nvPr/>
            </p:nvSpPr>
            <p:spPr bwMode="auto">
              <a:xfrm>
                <a:off x="4513" y="436"/>
                <a:ext cx="2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/>
                  <a:t>P</a:t>
                </a:r>
              </a:p>
            </p:txBody>
          </p:sp>
          <p:sp>
            <p:nvSpPr>
              <p:cNvPr id="23570" name="Oval 26"/>
              <p:cNvSpPr>
                <a:spLocks noChangeArrowheads="1"/>
              </p:cNvSpPr>
              <p:nvPr/>
            </p:nvSpPr>
            <p:spPr bwMode="auto">
              <a:xfrm>
                <a:off x="3606" y="600"/>
                <a:ext cx="1134" cy="1134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1" name="Line 27"/>
              <p:cNvSpPr>
                <a:spLocks noChangeShapeType="1"/>
              </p:cNvSpPr>
              <p:nvPr/>
            </p:nvSpPr>
            <p:spPr bwMode="auto">
              <a:xfrm flipV="1">
                <a:off x="4184" y="1182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2" name="Line 28"/>
              <p:cNvSpPr>
                <a:spLocks noChangeShapeType="1"/>
              </p:cNvSpPr>
              <p:nvPr/>
            </p:nvSpPr>
            <p:spPr bwMode="auto">
              <a:xfrm flipV="1">
                <a:off x="4160" y="709"/>
                <a:ext cx="398" cy="48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Line 29"/>
              <p:cNvSpPr>
                <a:spLocks noChangeShapeType="1"/>
              </p:cNvSpPr>
              <p:nvPr/>
            </p:nvSpPr>
            <p:spPr bwMode="auto">
              <a:xfrm flipV="1">
                <a:off x="4459" y="754"/>
                <a:ext cx="90" cy="392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4" name="Line 30"/>
              <p:cNvSpPr>
                <a:spLocks noChangeShapeType="1"/>
              </p:cNvSpPr>
              <p:nvPr/>
            </p:nvSpPr>
            <p:spPr bwMode="auto">
              <a:xfrm flipH="1" flipV="1">
                <a:off x="4558" y="754"/>
                <a:ext cx="718" cy="4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5" name="Line 31"/>
              <p:cNvSpPr>
                <a:spLocks noChangeShapeType="1"/>
              </p:cNvSpPr>
              <p:nvPr/>
            </p:nvSpPr>
            <p:spPr bwMode="auto">
              <a:xfrm>
                <a:off x="4172" y="1152"/>
                <a:ext cx="0" cy="781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32"/>
              <p:cNvSpPr>
                <a:spLocks noChangeShapeType="1"/>
              </p:cNvSpPr>
              <p:nvPr/>
            </p:nvSpPr>
            <p:spPr bwMode="auto">
              <a:xfrm>
                <a:off x="4441" y="1184"/>
                <a:ext cx="0" cy="5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33"/>
              <p:cNvSpPr>
                <a:spLocks noChangeShapeType="1"/>
              </p:cNvSpPr>
              <p:nvPr/>
            </p:nvSpPr>
            <p:spPr bwMode="auto">
              <a:xfrm>
                <a:off x="4184" y="1455"/>
                <a:ext cx="114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Line 34"/>
              <p:cNvSpPr>
                <a:spLocks noChangeShapeType="1"/>
              </p:cNvSpPr>
              <p:nvPr/>
            </p:nvSpPr>
            <p:spPr bwMode="auto">
              <a:xfrm>
                <a:off x="4169" y="1576"/>
                <a:ext cx="28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9" name="Text Box 35"/>
              <p:cNvSpPr txBox="1">
                <a:spLocks noChangeArrowheads="1"/>
              </p:cNvSpPr>
              <p:nvPr/>
            </p:nvSpPr>
            <p:spPr bwMode="auto">
              <a:xfrm>
                <a:off x="3797" y="917"/>
                <a:ext cx="232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23580" name="Text Box 36"/>
              <p:cNvSpPr txBox="1">
                <a:spLocks noChangeArrowheads="1"/>
              </p:cNvSpPr>
              <p:nvPr/>
            </p:nvSpPr>
            <p:spPr bwMode="auto">
              <a:xfrm>
                <a:off x="4479" y="1053"/>
                <a:ext cx="445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7C80"/>
                    </a:solidFill>
                  </a:rPr>
                  <a:t>q</a:t>
                </a:r>
                <a:r>
                  <a:rPr lang="en-US" altLang="zh-CN" b="1" i="1">
                    <a:solidFill>
                      <a:srgbClr val="FF7C80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3581" name="Text Box 37"/>
              <p:cNvSpPr txBox="1">
                <a:spLocks noChangeArrowheads="1"/>
              </p:cNvSpPr>
              <p:nvPr/>
            </p:nvSpPr>
            <p:spPr bwMode="auto">
              <a:xfrm>
                <a:off x="4149" y="663"/>
                <a:ext cx="2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23582" name="Text Box 38"/>
              <p:cNvSpPr txBox="1">
                <a:spLocks noChangeArrowheads="1"/>
              </p:cNvSpPr>
              <p:nvPr/>
            </p:nvSpPr>
            <p:spPr bwMode="auto">
              <a:xfrm>
                <a:off x="4457" y="845"/>
                <a:ext cx="545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R</a:t>
                </a:r>
                <a:r>
                  <a:rPr lang="en-US" altLang="zh-CN" b="1" i="1">
                    <a:solidFill>
                      <a:srgbClr val="FF5A07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3583" name="Text Box 39"/>
              <p:cNvSpPr txBox="1">
                <a:spLocks noChangeArrowheads="1"/>
              </p:cNvSpPr>
              <p:nvPr/>
            </p:nvSpPr>
            <p:spPr bwMode="auto">
              <a:xfrm>
                <a:off x="4830" y="645"/>
                <a:ext cx="232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23584" name="Text Box 40"/>
              <p:cNvSpPr txBox="1">
                <a:spLocks noChangeArrowheads="1"/>
              </p:cNvSpPr>
              <p:nvPr/>
            </p:nvSpPr>
            <p:spPr bwMode="auto">
              <a:xfrm>
                <a:off x="4705" y="1416"/>
                <a:ext cx="333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d</a:t>
                </a:r>
                <a:endParaRPr lang="en-US" altLang="zh-CN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23585" name="Oval 41"/>
              <p:cNvSpPr>
                <a:spLocks noChangeArrowheads="1"/>
              </p:cNvSpPr>
              <p:nvPr/>
            </p:nvSpPr>
            <p:spPr bwMode="auto">
              <a:xfrm>
                <a:off x="4402" y="1138"/>
                <a:ext cx="93" cy="94"/>
              </a:xfrm>
              <a:prstGeom prst="ellipse">
                <a:avLst/>
              </a:prstGeom>
              <a:gradFill rotWithShape="1">
                <a:gsLst>
                  <a:gs pos="0">
                    <a:srgbClr val="76393B"/>
                  </a:gs>
                  <a:gs pos="100000">
                    <a:srgbClr val="FF7C8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6" name="Text Box 42"/>
              <p:cNvSpPr txBox="1">
                <a:spLocks noChangeArrowheads="1"/>
              </p:cNvSpPr>
              <p:nvPr/>
            </p:nvSpPr>
            <p:spPr bwMode="auto">
              <a:xfrm>
                <a:off x="4160" y="1480"/>
                <a:ext cx="446" cy="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</a:pPr>
                <a:r>
                  <a:rPr lang="en-US" altLang="zh-CN" b="1" i="1">
                    <a:solidFill>
                      <a:srgbClr val="FF7C80"/>
                    </a:solidFill>
                  </a:rPr>
                  <a:t>d</a:t>
                </a:r>
                <a:r>
                  <a:rPr lang="en-US" altLang="zh-CN" b="1" i="1">
                    <a:solidFill>
                      <a:srgbClr val="FF5A07"/>
                    </a:solidFill>
                  </a:rPr>
                  <a:t>'</a:t>
                </a:r>
              </a:p>
            </p:txBody>
          </p:sp>
          <p:sp>
            <p:nvSpPr>
              <p:cNvPr id="23587" name="Line 43"/>
              <p:cNvSpPr>
                <a:spLocks noChangeShapeType="1"/>
              </p:cNvSpPr>
              <p:nvPr/>
            </p:nvSpPr>
            <p:spPr bwMode="auto">
              <a:xfrm flipH="1" flipV="1">
                <a:off x="3706" y="827"/>
                <a:ext cx="454" cy="362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3555" name="Object 50"/>
          <p:cNvGraphicFramePr>
            <a:graphicFrameLocks noChangeAspect="1"/>
          </p:cNvGraphicFramePr>
          <p:nvPr/>
        </p:nvGraphicFramePr>
        <p:xfrm>
          <a:off x="496888" y="506413"/>
          <a:ext cx="8253412" cy="850900"/>
        </p:xfrm>
        <a:graphic>
          <a:graphicData uri="http://schemas.openxmlformats.org/presentationml/2006/ole">
            <p:oleObj spid="_x0000_s23588" name="Equation" r:id="rId3" imgW="4521200" imgH="482600" progId="Equation.DSMT4">
              <p:embed/>
            </p:oleObj>
          </a:graphicData>
        </a:graphic>
      </p:graphicFrame>
      <p:graphicFrame>
        <p:nvGraphicFramePr>
          <p:cNvPr id="853043" name="Object 51"/>
          <p:cNvGraphicFramePr>
            <a:graphicFrameLocks noChangeAspect="1"/>
          </p:cNvGraphicFramePr>
          <p:nvPr/>
        </p:nvGraphicFramePr>
        <p:xfrm>
          <a:off x="777875" y="1803400"/>
          <a:ext cx="6056313" cy="863600"/>
        </p:xfrm>
        <a:graphic>
          <a:graphicData uri="http://schemas.openxmlformats.org/presentationml/2006/ole">
            <p:oleObj spid="_x0000_s23589" name="Equation" r:id="rId4" imgW="3035300" imgH="431800" progId="Equation.DSMT4">
              <p:embed/>
            </p:oleObj>
          </a:graphicData>
        </a:graphic>
      </p:graphicFrame>
      <p:graphicFrame>
        <p:nvGraphicFramePr>
          <p:cNvPr id="853044" name="Object 52"/>
          <p:cNvGraphicFramePr>
            <a:graphicFrameLocks noChangeAspect="1"/>
          </p:cNvGraphicFramePr>
          <p:nvPr/>
        </p:nvGraphicFramePr>
        <p:xfrm>
          <a:off x="747713" y="2747963"/>
          <a:ext cx="7289800" cy="512762"/>
        </p:xfrm>
        <a:graphic>
          <a:graphicData uri="http://schemas.openxmlformats.org/presentationml/2006/ole">
            <p:oleObj spid="_x0000_s23590" name="Equation" r:id="rId5" imgW="3251200" imgH="228600" progId="Equation.DSMT4">
              <p:embed/>
            </p:oleObj>
          </a:graphicData>
        </a:graphic>
      </p:graphicFrame>
      <p:graphicFrame>
        <p:nvGraphicFramePr>
          <p:cNvPr id="853045" name="Object 53"/>
          <p:cNvGraphicFramePr>
            <a:graphicFrameLocks noChangeAspect="1"/>
          </p:cNvGraphicFramePr>
          <p:nvPr/>
        </p:nvGraphicFramePr>
        <p:xfrm>
          <a:off x="776288" y="3879850"/>
          <a:ext cx="3994150" cy="998538"/>
        </p:xfrm>
        <a:graphic>
          <a:graphicData uri="http://schemas.openxmlformats.org/presentationml/2006/ole">
            <p:oleObj spid="_x0000_s23591" name="Equation" r:id="rId6" imgW="1930400" imgH="482600" progId="Equation.DSMT4">
              <p:embed/>
            </p:oleObj>
          </a:graphicData>
        </a:graphic>
      </p:graphicFrame>
      <p:graphicFrame>
        <p:nvGraphicFramePr>
          <p:cNvPr id="853046" name="Object 54"/>
          <p:cNvGraphicFramePr>
            <a:graphicFrameLocks noChangeAspect="1"/>
          </p:cNvGraphicFramePr>
          <p:nvPr/>
        </p:nvGraphicFramePr>
        <p:xfrm>
          <a:off x="1395413" y="5360988"/>
          <a:ext cx="3116262" cy="1028700"/>
        </p:xfrm>
        <a:graphic>
          <a:graphicData uri="http://schemas.openxmlformats.org/presentationml/2006/ole">
            <p:oleObj spid="_x0000_s23592" name="Equation" r:id="rId7" imgW="1270000" imgH="419100" progId="Equation.DSMT4">
              <p:embed/>
            </p:oleObj>
          </a:graphicData>
        </a:graphic>
      </p:graphicFrame>
      <p:sp>
        <p:nvSpPr>
          <p:cNvPr id="853047" name="Text Box 55"/>
          <p:cNvSpPr txBox="1">
            <a:spLocks noChangeArrowheads="1"/>
          </p:cNvSpPr>
          <p:nvPr/>
        </p:nvSpPr>
        <p:spPr bwMode="auto">
          <a:xfrm>
            <a:off x="663575" y="1433513"/>
            <a:ext cx="628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由于导体接地，在球面</a:t>
            </a:r>
            <a:r>
              <a:rPr lang="en-US" altLang="zh-CN" b="1"/>
              <a:t>r=a</a:t>
            </a:r>
            <a:r>
              <a:rPr lang="zh-CN" altLang="en-US" b="1"/>
              <a:t>处，</a:t>
            </a:r>
            <a:r>
              <a:rPr lang="zh-CN" altLang="en-US" b="1">
                <a:sym typeface="Symbol" pitchFamily="18" charset="2"/>
              </a:rPr>
              <a:t></a:t>
            </a:r>
            <a:r>
              <a:rPr lang="en-US" altLang="zh-CN" b="1">
                <a:sym typeface="Symbol" pitchFamily="18" charset="2"/>
              </a:rPr>
              <a:t>=0, </a:t>
            </a:r>
            <a:r>
              <a:rPr lang="zh-CN" altLang="en-US" b="1">
                <a:sym typeface="Symbol" pitchFamily="18" charset="2"/>
              </a:rPr>
              <a:t>即</a:t>
            </a:r>
          </a:p>
        </p:txBody>
      </p:sp>
      <p:sp>
        <p:nvSpPr>
          <p:cNvPr id="853048" name="Text Box 56"/>
          <p:cNvSpPr txBox="1">
            <a:spLocks noChangeArrowheads="1"/>
          </p:cNvSpPr>
          <p:nvPr/>
        </p:nvSpPr>
        <p:spPr bwMode="auto">
          <a:xfrm>
            <a:off x="663575" y="3344863"/>
            <a:ext cx="432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因上式对任意</a:t>
            </a:r>
            <a:r>
              <a:rPr lang="zh-CN" altLang="en-US" b="1">
                <a:sym typeface="Symbol" pitchFamily="18" charset="2"/>
              </a:rPr>
              <a:t>都成立，所以有</a:t>
            </a:r>
          </a:p>
        </p:txBody>
      </p:sp>
      <p:sp>
        <p:nvSpPr>
          <p:cNvPr id="853049" name="Text Box 57"/>
          <p:cNvSpPr txBox="1">
            <a:spLocks noChangeArrowheads="1"/>
          </p:cNvSpPr>
          <p:nvPr/>
        </p:nvSpPr>
        <p:spPr bwMode="auto">
          <a:xfrm>
            <a:off x="679450" y="4832350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由此解得</a:t>
            </a:r>
          </a:p>
        </p:txBody>
      </p:sp>
      <p:sp>
        <p:nvSpPr>
          <p:cNvPr id="23563" name="Text Box 58"/>
          <p:cNvSpPr txBox="1">
            <a:spLocks noChangeArrowheads="1"/>
          </p:cNvSpPr>
          <p:nvPr/>
        </p:nvSpPr>
        <p:spPr bwMode="auto">
          <a:xfrm>
            <a:off x="6443663" y="4430713"/>
            <a:ext cx="303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1800" i="1">
                <a:sym typeface="Symbol" pitchFamily="18" charset="2"/>
              </a:rPr>
              <a:t>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5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047" grpId="0"/>
      <p:bldP spid="853048" grpId="0"/>
      <p:bldP spid="8530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4018" name="Object 2"/>
          <p:cNvGraphicFramePr>
            <a:graphicFrameLocks noChangeAspect="1"/>
          </p:cNvGraphicFramePr>
          <p:nvPr/>
        </p:nvGraphicFramePr>
        <p:xfrm>
          <a:off x="539750" y="981075"/>
          <a:ext cx="8280400" cy="1008063"/>
        </p:xfrm>
        <a:graphic>
          <a:graphicData uri="http://schemas.openxmlformats.org/presentationml/2006/ole">
            <p:oleObj spid="_x0000_s24585" name="Equation" r:id="rId3" imgW="147949200" imgH="17873280" progId="Equation.DSMT4">
              <p:embed/>
            </p:oleObj>
          </a:graphicData>
        </a:graphic>
      </p:graphicFrame>
      <p:graphicFrame>
        <p:nvGraphicFramePr>
          <p:cNvPr id="854019" name="Object 3"/>
          <p:cNvGraphicFramePr>
            <a:graphicFrameLocks noChangeAspect="1"/>
          </p:cNvGraphicFramePr>
          <p:nvPr/>
        </p:nvGraphicFramePr>
        <p:xfrm>
          <a:off x="1331913" y="2595563"/>
          <a:ext cx="5761037" cy="1120775"/>
        </p:xfrm>
        <a:graphic>
          <a:graphicData uri="http://schemas.openxmlformats.org/presentationml/2006/ole">
            <p:oleObj spid="_x0000_s24586" name="Equation" r:id="rId4" imgW="91853640" imgH="16653960" progId="Equation.DSMT4">
              <p:embed/>
            </p:oleObj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/>
        </p:nvGraphicFramePr>
        <p:xfrm>
          <a:off x="315913" y="4230688"/>
          <a:ext cx="8355012" cy="930275"/>
        </p:xfrm>
        <a:graphic>
          <a:graphicData uri="http://schemas.openxmlformats.org/presentationml/2006/ole">
            <p:oleObj spid="_x0000_s24587" name="Equation" r:id="rId5" imgW="128844360" imgH="14214960" progId="Equation.DSMT4">
              <p:embed/>
            </p:oleObj>
          </a:graphicData>
        </a:graphic>
      </p:graphicFrame>
      <p:sp>
        <p:nvSpPr>
          <p:cNvPr id="854021" name="Rectangle 5"/>
          <p:cNvSpPr>
            <a:spLocks noChangeArrowheads="1"/>
          </p:cNvSpPr>
          <p:nvPr/>
        </p:nvSpPr>
        <p:spPr bwMode="auto">
          <a:xfrm>
            <a:off x="269875" y="5233988"/>
            <a:ext cx="853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b="1"/>
              <a:t>可见，导体球面上的总感应电荷也与所设置的镜像电荷相等。</a:t>
            </a:r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323850" y="45085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球外场点的电位</a:t>
            </a:r>
          </a:p>
        </p:txBody>
      </p:sp>
      <p:sp>
        <p:nvSpPr>
          <p:cNvPr id="854023" name="Rectangle 7"/>
          <p:cNvSpPr>
            <a:spLocks noChangeArrowheads="1"/>
          </p:cNvSpPr>
          <p:nvPr/>
        </p:nvSpPr>
        <p:spPr bwMode="auto">
          <a:xfrm>
            <a:off x="395288" y="3644900"/>
            <a:ext cx="481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导体球面上的总感应电荷为</a:t>
            </a:r>
          </a:p>
        </p:txBody>
      </p:sp>
      <p:sp>
        <p:nvSpPr>
          <p:cNvPr id="854024" name="Rectangle 8"/>
          <p:cNvSpPr>
            <a:spLocks noChangeArrowheads="1"/>
          </p:cNvSpPr>
          <p:nvPr/>
        </p:nvSpPr>
        <p:spPr bwMode="auto">
          <a:xfrm>
            <a:off x="395288" y="20605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球面上的感应电荷面密度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/>
      <p:bldP spid="854022" grpId="0"/>
      <p:bldP spid="854023" grpId="0"/>
      <p:bldP spid="8540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Text Box 3"/>
          <p:cNvSpPr txBox="1">
            <a:spLocks noChangeArrowheads="1"/>
          </p:cNvSpPr>
          <p:nvPr/>
        </p:nvSpPr>
        <p:spPr bwMode="auto">
          <a:xfrm>
            <a:off x="296863" y="1679575"/>
            <a:ext cx="85725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 dirty="0">
                <a:latin typeface="楷体_GB2312"/>
              </a:rPr>
              <a:t>  当有电荷存在于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导体</a:t>
            </a:r>
            <a:r>
              <a:rPr kumimoji="1" lang="zh-CN" altLang="en-US" b="1" dirty="0">
                <a:latin typeface="楷体_GB2312"/>
              </a:rPr>
              <a:t>或</a:t>
            </a:r>
            <a:r>
              <a:rPr kumimoji="1" lang="zh-CN" altLang="en-US" b="1" dirty="0">
                <a:solidFill>
                  <a:srgbClr val="FF0000"/>
                </a:solidFill>
                <a:latin typeface="楷体_GB2312"/>
              </a:rPr>
              <a:t>介质</a:t>
            </a:r>
            <a:r>
              <a:rPr kumimoji="1" lang="zh-CN" altLang="en-US" b="1" dirty="0">
                <a:latin typeface="楷体_GB2312"/>
              </a:rPr>
              <a:t>表面附近时，其表面会出现感应电荷或极化电荷，这些电荷将影响空间电场的分布。</a:t>
            </a:r>
            <a:endParaRPr kumimoji="1" lang="en-US" altLang="zh-CN" b="1" dirty="0">
              <a:latin typeface="楷体_GB2312"/>
            </a:endParaRPr>
          </a:p>
          <a:p>
            <a:pPr algn="just" eaLnBrk="1" hangingPunct="1">
              <a:lnSpc>
                <a:spcPct val="130000"/>
              </a:lnSpc>
            </a:pPr>
            <a:r>
              <a:rPr kumimoji="1" lang="en-US" altLang="zh-CN" b="1" dirty="0">
                <a:latin typeface="楷体_GB2312"/>
              </a:rPr>
              <a:t>  </a:t>
            </a:r>
            <a:r>
              <a:rPr kumimoji="1" lang="zh-CN" altLang="en-US" b="1" dirty="0">
                <a:latin typeface="楷体_GB2312"/>
              </a:rPr>
              <a:t>如何计算电场和电位的空间分布？　</a:t>
            </a:r>
            <a:endParaRPr kumimoji="1" lang="zh-CN" altLang="en-US" b="1" dirty="0">
              <a:latin typeface="楷体_GB2312"/>
              <a:sym typeface="Symbol" pitchFamily="18" charset="2"/>
            </a:endParaRPr>
          </a:p>
        </p:txBody>
      </p:sp>
      <p:sp>
        <p:nvSpPr>
          <p:cNvPr id="842756" name="Text Box 4"/>
          <p:cNvSpPr txBox="1">
            <a:spLocks noChangeArrowheads="1"/>
          </p:cNvSpPr>
          <p:nvPr/>
        </p:nvSpPr>
        <p:spPr bwMode="auto">
          <a:xfrm>
            <a:off x="296863" y="5187950"/>
            <a:ext cx="30956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  能否用等效电荷</a:t>
            </a:r>
            <a:r>
              <a:rPr lang="en-US" altLang="zh-CN" b="1" i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q’</a:t>
            </a: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替代感应电荷的作用？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66688" y="1120775"/>
            <a:ext cx="2746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问题的提出</a:t>
            </a:r>
          </a:p>
        </p:txBody>
      </p:sp>
      <p:sp>
        <p:nvSpPr>
          <p:cNvPr id="842758" name="Text Box 6"/>
          <p:cNvSpPr txBox="1">
            <a:spLocks noChangeArrowheads="1"/>
          </p:cNvSpPr>
          <p:nvPr/>
        </p:nvSpPr>
        <p:spPr bwMode="auto">
          <a:xfrm>
            <a:off x="266700" y="3230563"/>
            <a:ext cx="31686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2"/>
              </a:buBlip>
            </a:pPr>
            <a:r>
              <a:rPr kumimoji="1" lang="zh-CN" altLang="en-US" b="1" dirty="0">
                <a:latin typeface="楷体_GB2312"/>
              </a:rPr>
              <a:t> 实例</a:t>
            </a:r>
            <a:r>
              <a:rPr kumimoji="1" lang="en-US" altLang="zh-CN" b="1" dirty="0">
                <a:latin typeface="楷体_GB2312"/>
              </a:rPr>
              <a:t>: </a:t>
            </a:r>
            <a:r>
              <a:rPr kumimoji="1" lang="en-US" altLang="zh-CN" b="1" dirty="0">
                <a:latin typeface="楷体_GB2312"/>
                <a:sym typeface="Symbol" pitchFamily="18" charset="2"/>
              </a:rPr>
              <a:t>1</a:t>
            </a:r>
            <a:r>
              <a:rPr kumimoji="1" lang="zh-CN" altLang="en-US" b="1" dirty="0">
                <a:latin typeface="楷体_GB2312"/>
                <a:sym typeface="Symbol" pitchFamily="18" charset="2"/>
              </a:rPr>
              <a:t>）接地导体板附近有一个点电荷</a:t>
            </a:r>
            <a:r>
              <a:rPr kumimoji="1" lang="en-US" altLang="zh-CN" b="1" i="1" dirty="0">
                <a:latin typeface="楷体_GB2312"/>
                <a:sym typeface="Symbol" pitchFamily="18" charset="2"/>
              </a:rPr>
              <a:t>q</a:t>
            </a:r>
            <a:r>
              <a:rPr kumimoji="1" lang="zh-CN" altLang="en-US" b="1" dirty="0">
                <a:latin typeface="楷体_GB2312"/>
                <a:sym typeface="Symbol" pitchFamily="18" charset="2"/>
              </a:rPr>
              <a:t>，如何计算导体上方空间电位和电场？</a:t>
            </a:r>
          </a:p>
        </p:txBody>
      </p:sp>
      <p:sp>
        <p:nvSpPr>
          <p:cNvPr id="842759" name="Rectangle 7"/>
          <p:cNvSpPr>
            <a:spLocks noChangeArrowheads="1"/>
          </p:cNvSpPr>
          <p:nvPr/>
        </p:nvSpPr>
        <p:spPr bwMode="auto">
          <a:xfrm>
            <a:off x="3656013" y="3319463"/>
            <a:ext cx="5400675" cy="2735262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2760" name="Text Box 8"/>
          <p:cNvSpPr txBox="1">
            <a:spLocks noChangeArrowheads="1"/>
          </p:cNvSpPr>
          <p:nvPr/>
        </p:nvSpPr>
        <p:spPr bwMode="auto">
          <a:xfrm>
            <a:off x="6518275" y="3446463"/>
            <a:ext cx="3698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latin typeface="楷体_GB2312"/>
              </a:rPr>
              <a:t>q</a:t>
            </a:r>
          </a:p>
        </p:txBody>
      </p:sp>
      <p:sp>
        <p:nvSpPr>
          <p:cNvPr id="842761" name="Text Box 9"/>
          <p:cNvSpPr txBox="1">
            <a:spLocks noChangeArrowheads="1"/>
          </p:cNvSpPr>
          <p:nvPr/>
        </p:nvSpPr>
        <p:spPr bwMode="auto">
          <a:xfrm>
            <a:off x="6534150" y="5335588"/>
            <a:ext cx="6492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latin typeface="楷体_GB2312"/>
              </a:rPr>
              <a:t>q′</a:t>
            </a:r>
          </a:p>
        </p:txBody>
      </p:sp>
      <p:sp>
        <p:nvSpPr>
          <p:cNvPr id="842762" name="Text Box 10"/>
          <p:cNvSpPr txBox="1">
            <a:spLocks noChangeArrowheads="1"/>
          </p:cNvSpPr>
          <p:nvPr/>
        </p:nvSpPr>
        <p:spPr bwMode="auto">
          <a:xfrm>
            <a:off x="3663950" y="3455988"/>
            <a:ext cx="23606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非均匀感应电荷</a:t>
            </a:r>
          </a:p>
        </p:txBody>
      </p:sp>
      <p:cxnSp>
        <p:nvCxnSpPr>
          <p:cNvPr id="842763" name="AutoShape 11"/>
          <p:cNvCxnSpPr>
            <a:cxnSpLocks noChangeShapeType="1"/>
          </p:cNvCxnSpPr>
          <p:nvPr/>
        </p:nvCxnSpPr>
        <p:spPr bwMode="auto">
          <a:xfrm rot="16200000" flipH="1">
            <a:off x="4809332" y="3999706"/>
            <a:ext cx="633412" cy="587375"/>
          </a:xfrm>
          <a:prstGeom prst="curvedConnector3">
            <a:avLst>
              <a:gd name="adj1" fmla="val 49875"/>
            </a:avLst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2764" name="Text Box 12"/>
          <p:cNvSpPr txBox="1">
            <a:spLocks noChangeArrowheads="1"/>
          </p:cNvSpPr>
          <p:nvPr/>
        </p:nvSpPr>
        <p:spPr bwMode="auto">
          <a:xfrm>
            <a:off x="3995738" y="5461000"/>
            <a:ext cx="1463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等效电荷</a:t>
            </a:r>
          </a:p>
        </p:txBody>
      </p:sp>
      <p:cxnSp>
        <p:nvCxnSpPr>
          <p:cNvPr id="842765" name="AutoShape 13"/>
          <p:cNvCxnSpPr>
            <a:cxnSpLocks noChangeShapeType="1"/>
          </p:cNvCxnSpPr>
          <p:nvPr/>
        </p:nvCxnSpPr>
        <p:spPr bwMode="auto">
          <a:xfrm flipV="1">
            <a:off x="5413375" y="5668963"/>
            <a:ext cx="900113" cy="36512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106863" y="4641850"/>
            <a:ext cx="4616450" cy="14288"/>
            <a:chOff x="741" y="3141"/>
            <a:chExt cx="2908" cy="9"/>
          </a:xfrm>
        </p:grpSpPr>
        <p:sp>
          <p:nvSpPr>
            <p:cNvPr id="6168" name="Line 15"/>
            <p:cNvSpPr>
              <a:spLocks noChangeShapeType="1"/>
            </p:cNvSpPr>
            <p:nvPr/>
          </p:nvSpPr>
          <p:spPr bwMode="auto">
            <a:xfrm>
              <a:off x="2154" y="314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69" name="Group 16"/>
            <p:cNvGrpSpPr>
              <a:grpSpLocks/>
            </p:cNvGrpSpPr>
            <p:nvPr/>
          </p:nvGrpSpPr>
          <p:grpSpPr bwMode="auto">
            <a:xfrm>
              <a:off x="741" y="3144"/>
              <a:ext cx="1363" cy="6"/>
              <a:chOff x="741" y="3117"/>
              <a:chExt cx="1363" cy="6"/>
            </a:xfrm>
          </p:grpSpPr>
          <p:sp>
            <p:nvSpPr>
              <p:cNvPr id="6178" name="Line 17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Line 18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Line 19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1" name="Line 20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Line 21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Line 22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Line 23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70" name="Group 24"/>
            <p:cNvGrpSpPr>
              <a:grpSpLocks/>
            </p:cNvGrpSpPr>
            <p:nvPr/>
          </p:nvGrpSpPr>
          <p:grpSpPr bwMode="auto">
            <a:xfrm flipH="1">
              <a:off x="2286" y="3141"/>
              <a:ext cx="1363" cy="6"/>
              <a:chOff x="741" y="3117"/>
              <a:chExt cx="1363" cy="6"/>
            </a:xfrm>
          </p:grpSpPr>
          <p:sp>
            <p:nvSpPr>
              <p:cNvPr id="6171" name="Line 25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26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27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Line 28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Line 29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Line 30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Line 31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4090988" y="4705350"/>
            <a:ext cx="4645025" cy="442913"/>
            <a:chOff x="731" y="3181"/>
            <a:chExt cx="2926" cy="279"/>
          </a:xfrm>
        </p:grpSpPr>
        <p:grpSp>
          <p:nvGrpSpPr>
            <p:cNvPr id="6164" name="Group 33"/>
            <p:cNvGrpSpPr>
              <a:grpSpLocks/>
            </p:cNvGrpSpPr>
            <p:nvPr/>
          </p:nvGrpSpPr>
          <p:grpSpPr bwMode="auto">
            <a:xfrm>
              <a:off x="832" y="3252"/>
              <a:ext cx="205" cy="208"/>
              <a:chOff x="832" y="3252"/>
              <a:chExt cx="205" cy="208"/>
            </a:xfrm>
          </p:grpSpPr>
          <p:sp>
            <p:nvSpPr>
              <p:cNvPr id="6166" name="Line 34"/>
              <p:cNvSpPr>
                <a:spLocks noChangeShapeType="1"/>
              </p:cNvSpPr>
              <p:nvPr/>
            </p:nvSpPr>
            <p:spPr bwMode="auto">
              <a:xfrm>
                <a:off x="938" y="3252"/>
                <a:ext cx="0" cy="20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35"/>
              <p:cNvSpPr>
                <a:spLocks noChangeShapeType="1"/>
              </p:cNvSpPr>
              <p:nvPr/>
            </p:nvSpPr>
            <p:spPr bwMode="auto">
              <a:xfrm rot="-5400000">
                <a:off x="935" y="3357"/>
                <a:ext cx="0" cy="205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5" name="Rectangle 36"/>
            <p:cNvSpPr>
              <a:spLocks noChangeArrowheads="1"/>
            </p:cNvSpPr>
            <p:nvPr/>
          </p:nvSpPr>
          <p:spPr bwMode="auto">
            <a:xfrm>
              <a:off x="731" y="3181"/>
              <a:ext cx="2926" cy="101"/>
            </a:xfrm>
            <a:prstGeom prst="rect">
              <a:avLst/>
            </a:prstGeom>
            <a:solidFill>
              <a:srgbClr val="6B6B6B"/>
            </a:solidFill>
            <a:ln w="9525">
              <a:solidFill>
                <a:srgbClr val="A5A1A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6359525" y="3467100"/>
            <a:ext cx="152400" cy="2533650"/>
            <a:chOff x="2160" y="2294"/>
            <a:chExt cx="96" cy="1664"/>
          </a:xfrm>
        </p:grpSpPr>
        <p:sp>
          <p:nvSpPr>
            <p:cNvPr id="6162" name="Oval 38"/>
            <p:cNvSpPr>
              <a:spLocks noChangeArrowheads="1"/>
            </p:cNvSpPr>
            <p:nvPr/>
          </p:nvSpPr>
          <p:spPr bwMode="auto">
            <a:xfrm>
              <a:off x="2160" y="3693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endParaRPr lang="zh-CN" altLang="zh-CN">
                <a:latin typeface="楷体_GB2312"/>
              </a:endParaRPr>
            </a:p>
          </p:txBody>
        </p:sp>
        <p:sp>
          <p:nvSpPr>
            <p:cNvPr id="6163" name="Line 39"/>
            <p:cNvSpPr>
              <a:spLocks noChangeShapeType="1"/>
            </p:cNvSpPr>
            <p:nvPr/>
          </p:nvSpPr>
          <p:spPr bwMode="auto">
            <a:xfrm>
              <a:off x="2212" y="2294"/>
              <a:ext cx="0" cy="1664"/>
            </a:xfrm>
            <a:prstGeom prst="line">
              <a:avLst/>
            </a:prstGeom>
            <a:noFill/>
            <a:ln w="9525">
              <a:solidFill>
                <a:srgbClr val="5739C7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2792" name="Oval 40"/>
          <p:cNvSpPr>
            <a:spLocks noChangeArrowheads="1"/>
          </p:cNvSpPr>
          <p:nvPr/>
        </p:nvSpPr>
        <p:spPr bwMode="auto">
          <a:xfrm>
            <a:off x="6375400" y="3698875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>
              <a:latin typeface="楷体_GB2312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485900" y="473075"/>
            <a:ext cx="6062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</a:pPr>
            <a:r>
              <a:rPr lang="en-US" altLang="zh-CN" b="1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3.5    </a:t>
            </a:r>
            <a:r>
              <a:rPr lang="zh-CN" altLang="en-US" sz="2800" b="1">
                <a:solidFill>
                  <a:srgbClr val="FF0000"/>
                </a:solidFill>
                <a:ea typeface="幼圆" pitchFamily="49" charset="-122"/>
                <a:cs typeface="Arial" pitchFamily="34" charset="0"/>
              </a:rPr>
              <a:t>镜像法 </a:t>
            </a:r>
            <a:r>
              <a:rPr lang="en-US" altLang="zh-CN" sz="2800" b="1">
                <a:solidFill>
                  <a:srgbClr val="FF0000"/>
                </a:solidFill>
                <a:ea typeface="宋体" pitchFamily="2" charset="-122"/>
                <a:cs typeface="Arial" pitchFamily="34" charset="0"/>
              </a:rPr>
              <a:t>(the method of images)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4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4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 autoUpdateAnimBg="0"/>
      <p:bldP spid="842756" grpId="0" autoUpdateAnimBg="0"/>
      <p:bldP spid="842758" grpId="0" build="p" autoUpdateAnimBg="0"/>
      <p:bldP spid="842759" grpId="0" animBg="1"/>
      <p:bldP spid="842760" grpId="0" autoUpdateAnimBg="0"/>
      <p:bldP spid="842761" grpId="0" autoUpdateAnimBg="0"/>
      <p:bldP spid="842762" grpId="0" autoUpdateAnimBg="0"/>
      <p:bldP spid="842764" grpId="0" autoUpdateAnimBg="0"/>
      <p:bldP spid="84279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4813" y="528638"/>
            <a:ext cx="6813550" cy="588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639763" y="715963"/>
            <a:ext cx="554037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电场分布图示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043" name="Object 3"/>
          <p:cNvGraphicFramePr>
            <a:graphicFrameLocks noChangeAspect="1"/>
          </p:cNvGraphicFramePr>
          <p:nvPr/>
        </p:nvGraphicFramePr>
        <p:xfrm>
          <a:off x="750888" y="4437063"/>
          <a:ext cx="1641475" cy="973137"/>
        </p:xfrm>
        <a:graphic>
          <a:graphicData uri="http://schemas.openxmlformats.org/presentationml/2006/ole">
            <p:oleObj spid="_x0000_s26677" name="Equation" r:id="rId3" imgW="21937680" imgH="12995280" progId="Equation.DSMT4">
              <p:embed/>
            </p:oleObj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570913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如图所示，接地空心导体球壳的内半径为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、外半径为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b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点电荷</a:t>
            </a:r>
            <a:r>
              <a:rPr kumimoji="1" lang="en-US" altLang="zh-CN" b="1" i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q </a:t>
            </a:r>
            <a:r>
              <a:rPr kumimoji="1" lang="zh-CN" altLang="en-US" b="1">
                <a:solidFill>
                  <a:srgbClr val="0000CC"/>
                </a:solidFill>
                <a:latin typeface="宋体" pitchFamily="2" charset="-122"/>
                <a:ea typeface="宋体" pitchFamily="2" charset="-122"/>
                <a:sym typeface="Symbol" pitchFamily="18" charset="2"/>
              </a:rPr>
              <a:t>位于球壳内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，与球心相距为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( 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 &lt; </a:t>
            </a:r>
            <a:r>
              <a:rPr kumimoji="1" lang="en-US" altLang="zh-CN" b="1" i="1">
                <a:latin typeface="宋体" pitchFamily="2" charset="-122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b="1">
                <a:latin typeface="宋体" pitchFamily="2" charset="-122"/>
                <a:ea typeface="宋体" pitchFamily="2" charset="-122"/>
                <a:sym typeface="Symbol" pitchFamily="18" charset="2"/>
              </a:rPr>
              <a:t>)</a:t>
            </a:r>
            <a:r>
              <a:rPr kumimoji="1" lang="zh-CN" altLang="en-US" b="1"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190500" y="1484313"/>
            <a:ext cx="476726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 dirty="0">
                <a:sym typeface="Symbol" pitchFamily="18" charset="2"/>
              </a:rPr>
              <a:t>由于球壳接地，感应电荷分布在球壳的内表面上</a:t>
            </a:r>
            <a:r>
              <a:rPr kumimoji="1" lang="zh-CN" altLang="en-US" b="1" dirty="0" smtClean="0">
                <a:sym typeface="Symbol" pitchFamily="18" charset="2"/>
              </a:rPr>
              <a:t>。镜像</a:t>
            </a:r>
            <a:r>
              <a:rPr kumimoji="1" lang="zh-CN" altLang="en-US" b="1" dirty="0">
                <a:sym typeface="Symbol" pitchFamily="18" charset="2"/>
              </a:rPr>
              <a:t>电荷</a:t>
            </a:r>
            <a:r>
              <a:rPr kumimoji="1" lang="en-US" altLang="zh-CN" b="1" i="1" dirty="0" smtClean="0">
                <a:sym typeface="Symbol" pitchFamily="18" charset="2"/>
              </a:rPr>
              <a:t>q</a:t>
            </a:r>
            <a:r>
              <a:rPr kumimoji="1" lang="en-US" altLang="zh-CN" b="1" i="1" baseline="30000" dirty="0" smtClean="0">
                <a:sym typeface="Symbol" pitchFamily="18" charset="2"/>
              </a:rPr>
              <a:t>/</a:t>
            </a:r>
            <a:r>
              <a:rPr kumimoji="1" lang="en-US" altLang="zh-CN" b="1" i="1" dirty="0" smtClean="0">
                <a:sym typeface="Symbol" pitchFamily="18" charset="2"/>
              </a:rPr>
              <a:t> </a:t>
            </a:r>
            <a:r>
              <a:rPr kumimoji="1" lang="zh-CN" altLang="en-US" b="1" dirty="0">
                <a:sym typeface="Symbol" pitchFamily="18" charset="2"/>
              </a:rPr>
              <a:t>应位于导体球壳外，且在点电荷</a:t>
            </a:r>
            <a:r>
              <a:rPr kumimoji="1" lang="en-US" altLang="zh-CN" b="1" i="1" dirty="0">
                <a:sym typeface="Symbol" pitchFamily="18" charset="2"/>
              </a:rPr>
              <a:t>q</a:t>
            </a:r>
            <a:r>
              <a:rPr kumimoji="1" lang="zh-CN" altLang="en-US" b="1" dirty="0">
                <a:sym typeface="Symbol" pitchFamily="18" charset="2"/>
              </a:rPr>
              <a:t>与球心的连线的延长线上。与点荷位于接地导体球外同样的分析，可得到</a:t>
            </a:r>
          </a:p>
        </p:txBody>
      </p:sp>
      <p:graphicFrame>
        <p:nvGraphicFramePr>
          <p:cNvPr id="855046" name="Object 6"/>
          <p:cNvGraphicFramePr>
            <a:graphicFrameLocks noChangeAspect="1"/>
          </p:cNvGraphicFramePr>
          <p:nvPr/>
        </p:nvGraphicFramePr>
        <p:xfrm>
          <a:off x="2987675" y="4437063"/>
          <a:ext cx="1160463" cy="957262"/>
        </p:xfrm>
        <a:graphic>
          <a:graphicData uri="http://schemas.openxmlformats.org/presentationml/2006/ole">
            <p:oleObj spid="_x0000_s26678" name="Equation" r:id="rId4" imgW="16246800" imgH="13401720" progId="Equation.DSMT4">
              <p:embed/>
            </p:oleObj>
          </a:graphicData>
        </a:graphic>
      </p:graphicFrame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395288" y="5570538"/>
            <a:ext cx="82804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ym typeface="Symbol" pitchFamily="18" charset="2"/>
              </a:rPr>
              <a:t>|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i="1"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b="1">
                <a:sym typeface="Symbol" pitchFamily="18" charset="2"/>
              </a:rPr>
              <a:t>|&gt;|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>
                <a:sym typeface="Symbol" pitchFamily="18" charset="2"/>
              </a:rPr>
              <a:t>|</a:t>
            </a:r>
            <a:r>
              <a:rPr kumimoji="1" lang="zh-CN" altLang="en-US" b="1">
                <a:sym typeface="Symbol" pitchFamily="18" charset="2"/>
              </a:rPr>
              <a:t>，可见镜像电荷的电荷量大于点电荷的电荷量。</a:t>
            </a:r>
          </a:p>
        </p:txBody>
      </p:sp>
      <p:grpSp>
        <p:nvGrpSpPr>
          <p:cNvPr id="26631" name="Group 8"/>
          <p:cNvGrpSpPr>
            <a:grpSpLocks/>
          </p:cNvGrpSpPr>
          <p:nvPr/>
        </p:nvGrpSpPr>
        <p:grpSpPr bwMode="auto">
          <a:xfrm>
            <a:off x="5005388" y="2060575"/>
            <a:ext cx="3887787" cy="2952750"/>
            <a:chOff x="3243" y="1298"/>
            <a:chExt cx="2449" cy="1860"/>
          </a:xfrm>
        </p:grpSpPr>
        <p:sp>
          <p:nvSpPr>
            <p:cNvPr id="26658" name="Rectangle 9"/>
            <p:cNvSpPr>
              <a:spLocks noChangeArrowheads="1"/>
            </p:cNvSpPr>
            <p:nvPr/>
          </p:nvSpPr>
          <p:spPr bwMode="auto">
            <a:xfrm>
              <a:off x="3243" y="1298"/>
              <a:ext cx="2449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59" name="Group 10"/>
            <p:cNvGrpSpPr>
              <a:grpSpLocks/>
            </p:cNvGrpSpPr>
            <p:nvPr/>
          </p:nvGrpSpPr>
          <p:grpSpPr bwMode="auto">
            <a:xfrm>
              <a:off x="3425" y="1480"/>
              <a:ext cx="2222" cy="1451"/>
              <a:chOff x="3286" y="1344"/>
              <a:chExt cx="2222" cy="1451"/>
            </a:xfrm>
          </p:grpSpPr>
          <p:sp>
            <p:nvSpPr>
              <p:cNvPr id="26660" name="AutoShape 11" descr="宽上对角线"/>
              <p:cNvSpPr>
                <a:spLocks noChangeAspect="1" noChangeArrowheads="1"/>
              </p:cNvSpPr>
              <p:nvPr/>
            </p:nvSpPr>
            <p:spPr bwMode="auto">
              <a:xfrm>
                <a:off x="3297" y="1344"/>
                <a:ext cx="1451" cy="1451"/>
              </a:xfrm>
              <a:custGeom>
                <a:avLst/>
                <a:gdLst>
                  <a:gd name="T0" fmla="*/ 49 w 21600"/>
                  <a:gd name="T1" fmla="*/ 0 h 21600"/>
                  <a:gd name="T2" fmla="*/ 14 w 21600"/>
                  <a:gd name="T3" fmla="*/ 14 h 21600"/>
                  <a:gd name="T4" fmla="*/ 0 w 21600"/>
                  <a:gd name="T5" fmla="*/ 49 h 21600"/>
                  <a:gd name="T6" fmla="*/ 14 w 21600"/>
                  <a:gd name="T7" fmla="*/ 83 h 21600"/>
                  <a:gd name="T8" fmla="*/ 49 w 21600"/>
                  <a:gd name="T9" fmla="*/ 97 h 21600"/>
                  <a:gd name="T10" fmla="*/ 83 w 21600"/>
                  <a:gd name="T11" fmla="*/ 83 h 21600"/>
                  <a:gd name="T12" fmla="*/ 97 w 21600"/>
                  <a:gd name="T13" fmla="*/ 49 h 21600"/>
                  <a:gd name="T14" fmla="*/ 83 w 21600"/>
                  <a:gd name="T15" fmla="*/ 1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6 w 21600"/>
                  <a:gd name="T25" fmla="*/ 3156 h 21600"/>
                  <a:gd name="T26" fmla="*/ 18444 w 21600"/>
                  <a:gd name="T27" fmla="*/ 18444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55" y="10800"/>
                    </a:moveTo>
                    <a:cubicBezTo>
                      <a:pt x="1855" y="15740"/>
                      <a:pt x="5860" y="19745"/>
                      <a:pt x="10800" y="19745"/>
                    </a:cubicBezTo>
                    <a:cubicBezTo>
                      <a:pt x="15740" y="19745"/>
                      <a:pt x="19745" y="15740"/>
                      <a:pt x="19745" y="10800"/>
                    </a:cubicBezTo>
                    <a:cubicBezTo>
                      <a:pt x="19745" y="5860"/>
                      <a:pt x="15740" y="1855"/>
                      <a:pt x="10800" y="1855"/>
                    </a:cubicBezTo>
                    <a:cubicBezTo>
                      <a:pt x="5860" y="1855"/>
                      <a:pt x="1855" y="5860"/>
                      <a:pt x="1855" y="10800"/>
                    </a:cubicBezTo>
                    <a:close/>
                  </a:path>
                </a:pathLst>
              </a:custGeom>
              <a:pattFill prst="wdUpDiag">
                <a:fgClr>
                  <a:srgbClr val="5A07FF"/>
                </a:fgClr>
                <a:bgClr>
                  <a:srgbClr val="FFFFFF"/>
                </a:bgClr>
              </a:patt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661" name="Group 12"/>
              <p:cNvGrpSpPr>
                <a:grpSpLocks/>
              </p:cNvGrpSpPr>
              <p:nvPr/>
            </p:nvGrpSpPr>
            <p:grpSpPr bwMode="auto">
              <a:xfrm>
                <a:off x="3286" y="2568"/>
                <a:ext cx="203" cy="145"/>
                <a:chOff x="327" y="2345"/>
                <a:chExt cx="203" cy="145"/>
              </a:xfrm>
            </p:grpSpPr>
            <p:sp>
              <p:nvSpPr>
                <p:cNvPr id="26674" name="Line 13"/>
                <p:cNvSpPr>
                  <a:spLocks noChangeShapeType="1"/>
                </p:cNvSpPr>
                <p:nvPr/>
              </p:nvSpPr>
              <p:spPr bwMode="auto">
                <a:xfrm>
                  <a:off x="390" y="2346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5" name="Line 14"/>
                <p:cNvSpPr>
                  <a:spLocks noChangeShapeType="1"/>
                </p:cNvSpPr>
                <p:nvPr/>
              </p:nvSpPr>
              <p:spPr bwMode="auto">
                <a:xfrm rot="-5400000">
                  <a:off x="324" y="2415"/>
                  <a:ext cx="140" cy="0"/>
                </a:xfrm>
                <a:prstGeom prst="line">
                  <a:avLst/>
                </a:prstGeom>
                <a:noFill/>
                <a:ln w="28575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76" name="Line 15"/>
                <p:cNvSpPr>
                  <a:spLocks noChangeShapeType="1"/>
                </p:cNvSpPr>
                <p:nvPr/>
              </p:nvSpPr>
              <p:spPr bwMode="auto">
                <a:xfrm>
                  <a:off x="327" y="2490"/>
                  <a:ext cx="140" cy="0"/>
                </a:xfrm>
                <a:prstGeom prst="line">
                  <a:avLst/>
                </a:prstGeom>
                <a:noFill/>
                <a:ln w="5715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62" name="Line 16"/>
              <p:cNvSpPr>
                <a:spLocks noChangeShapeType="1"/>
              </p:cNvSpPr>
              <p:nvPr/>
            </p:nvSpPr>
            <p:spPr bwMode="auto">
              <a:xfrm flipV="1">
                <a:off x="4013" y="2069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Line 17"/>
              <p:cNvSpPr>
                <a:spLocks noChangeShapeType="1"/>
              </p:cNvSpPr>
              <p:nvPr/>
            </p:nvSpPr>
            <p:spPr bwMode="auto">
              <a:xfrm flipH="1" flipV="1">
                <a:off x="3787" y="1525"/>
                <a:ext cx="239" cy="56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Oval 18"/>
              <p:cNvSpPr>
                <a:spLocks noChangeArrowheads="1"/>
              </p:cNvSpPr>
              <p:nvPr/>
            </p:nvSpPr>
            <p:spPr bwMode="auto">
              <a:xfrm>
                <a:off x="4377" y="2024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Line 19"/>
              <p:cNvSpPr>
                <a:spLocks noChangeShapeType="1"/>
              </p:cNvSpPr>
              <p:nvPr/>
            </p:nvSpPr>
            <p:spPr bwMode="auto">
              <a:xfrm>
                <a:off x="4413" y="2115"/>
                <a:ext cx="9" cy="349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6" name="Line 20"/>
              <p:cNvSpPr>
                <a:spLocks noChangeShapeType="1"/>
              </p:cNvSpPr>
              <p:nvPr/>
            </p:nvSpPr>
            <p:spPr bwMode="auto">
              <a:xfrm>
                <a:off x="4046" y="2205"/>
                <a:ext cx="331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7" name="Text Box 21"/>
              <p:cNvSpPr txBox="1">
                <a:spLocks noChangeArrowheads="1"/>
              </p:cNvSpPr>
              <p:nvPr/>
            </p:nvSpPr>
            <p:spPr bwMode="auto">
              <a:xfrm>
                <a:off x="3651" y="155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26668" name="Text Box 22"/>
              <p:cNvSpPr txBox="1">
                <a:spLocks noChangeArrowheads="1"/>
              </p:cNvSpPr>
              <p:nvPr/>
            </p:nvSpPr>
            <p:spPr bwMode="auto">
              <a:xfrm>
                <a:off x="4422" y="1979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q</a:t>
                </a:r>
              </a:p>
            </p:txBody>
          </p:sp>
          <p:sp>
            <p:nvSpPr>
              <p:cNvPr id="26669" name="Text Box 23"/>
              <p:cNvSpPr txBox="1">
                <a:spLocks noChangeArrowheads="1"/>
              </p:cNvSpPr>
              <p:nvPr/>
            </p:nvSpPr>
            <p:spPr bwMode="auto">
              <a:xfrm>
                <a:off x="4088" y="2160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800000"/>
                    </a:solidFill>
                  </a:rPr>
                  <a:t>d</a:t>
                </a:r>
                <a:endParaRPr lang="en-US" altLang="zh-CN" b="1">
                  <a:solidFill>
                    <a:srgbClr val="800000"/>
                  </a:solidFill>
                </a:endParaRPr>
              </a:p>
            </p:txBody>
          </p:sp>
          <p:sp>
            <p:nvSpPr>
              <p:cNvPr id="26670" name="Text Box 24"/>
              <p:cNvSpPr txBox="1">
                <a:spLocks noChangeArrowheads="1"/>
              </p:cNvSpPr>
              <p:nvPr/>
            </p:nvSpPr>
            <p:spPr bwMode="auto">
              <a:xfrm>
                <a:off x="3787" y="1979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26671" name="Line 25"/>
              <p:cNvSpPr>
                <a:spLocks noChangeShapeType="1"/>
              </p:cNvSpPr>
              <p:nvPr/>
            </p:nvSpPr>
            <p:spPr bwMode="auto">
              <a:xfrm flipH="1" flipV="1">
                <a:off x="3397" y="1671"/>
                <a:ext cx="635" cy="408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26"/>
              <p:cNvSpPr txBox="1">
                <a:spLocks noChangeArrowheads="1"/>
              </p:cNvSpPr>
              <p:nvPr/>
            </p:nvSpPr>
            <p:spPr bwMode="auto">
              <a:xfrm>
                <a:off x="3510" y="1842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26673" name="Line 27"/>
              <p:cNvSpPr>
                <a:spLocks noChangeShapeType="1"/>
              </p:cNvSpPr>
              <p:nvPr/>
            </p:nvSpPr>
            <p:spPr bwMode="auto">
              <a:xfrm>
                <a:off x="4014" y="2129"/>
                <a:ext cx="9" cy="349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019675" y="2060575"/>
            <a:ext cx="3948113" cy="2952750"/>
            <a:chOff x="3243" y="1298"/>
            <a:chExt cx="2487" cy="1860"/>
          </a:xfrm>
        </p:grpSpPr>
        <p:sp>
          <p:nvSpPr>
            <p:cNvPr id="26634" name="Rectangle 29"/>
            <p:cNvSpPr>
              <a:spLocks noChangeArrowheads="1"/>
            </p:cNvSpPr>
            <p:nvPr/>
          </p:nvSpPr>
          <p:spPr bwMode="auto">
            <a:xfrm>
              <a:off x="3243" y="1298"/>
              <a:ext cx="2449" cy="18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35" name="Group 30"/>
            <p:cNvGrpSpPr>
              <a:grpSpLocks/>
            </p:cNvGrpSpPr>
            <p:nvPr/>
          </p:nvGrpSpPr>
          <p:grpSpPr bwMode="auto">
            <a:xfrm>
              <a:off x="3569" y="1616"/>
              <a:ext cx="2161" cy="1240"/>
              <a:chOff x="3569" y="1616"/>
              <a:chExt cx="2161" cy="1240"/>
            </a:xfrm>
          </p:grpSpPr>
          <p:sp>
            <p:nvSpPr>
              <p:cNvPr id="26636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4150" y="1810"/>
                <a:ext cx="286" cy="395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Text Box 32"/>
              <p:cNvSpPr txBox="1">
                <a:spLocks noChangeArrowheads="1"/>
              </p:cNvSpPr>
              <p:nvPr/>
            </p:nvSpPr>
            <p:spPr bwMode="auto">
              <a:xfrm>
                <a:off x="5284" y="2144"/>
                <a:ext cx="4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q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38" name="Line 33"/>
              <p:cNvSpPr>
                <a:spLocks noChangeShapeType="1"/>
              </p:cNvSpPr>
              <p:nvPr/>
            </p:nvSpPr>
            <p:spPr bwMode="auto">
              <a:xfrm flipH="1">
                <a:off x="5329" y="2251"/>
                <a:ext cx="0" cy="56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9" name="Text Box 34"/>
              <p:cNvSpPr txBox="1">
                <a:spLocks noChangeArrowheads="1"/>
              </p:cNvSpPr>
              <p:nvPr/>
            </p:nvSpPr>
            <p:spPr bwMode="auto">
              <a:xfrm>
                <a:off x="4105" y="1797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5A07FF"/>
                    </a:solidFill>
                  </a:rPr>
                  <a:t>r</a:t>
                </a:r>
              </a:p>
            </p:txBody>
          </p:sp>
          <p:sp>
            <p:nvSpPr>
              <p:cNvPr id="26640" name="Line 35"/>
              <p:cNvSpPr>
                <a:spLocks noChangeShapeType="1"/>
              </p:cNvSpPr>
              <p:nvPr/>
            </p:nvSpPr>
            <p:spPr bwMode="auto">
              <a:xfrm flipH="1" flipV="1">
                <a:off x="4422" y="1842"/>
                <a:ext cx="136" cy="363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Text Box 36"/>
              <p:cNvSpPr txBox="1">
                <a:spLocks noChangeArrowheads="1"/>
              </p:cNvSpPr>
              <p:nvPr/>
            </p:nvSpPr>
            <p:spPr bwMode="auto">
              <a:xfrm>
                <a:off x="4956" y="1797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R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42" name="Text Box 37"/>
              <p:cNvSpPr txBox="1">
                <a:spLocks noChangeArrowheads="1"/>
              </p:cNvSpPr>
              <p:nvPr/>
            </p:nvSpPr>
            <p:spPr bwMode="auto">
              <a:xfrm>
                <a:off x="4513" y="1894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R</a:t>
                </a:r>
              </a:p>
            </p:txBody>
          </p:sp>
          <p:sp>
            <p:nvSpPr>
              <p:cNvPr id="26643" name="Line 38"/>
              <p:cNvSpPr>
                <a:spLocks noChangeShapeType="1"/>
              </p:cNvSpPr>
              <p:nvPr/>
            </p:nvSpPr>
            <p:spPr bwMode="auto">
              <a:xfrm flipV="1">
                <a:off x="4149" y="2205"/>
                <a:ext cx="1495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39"/>
              <p:cNvSpPr>
                <a:spLocks noChangeShapeType="1"/>
              </p:cNvSpPr>
              <p:nvPr/>
            </p:nvSpPr>
            <p:spPr bwMode="auto">
              <a:xfrm flipH="1" flipV="1">
                <a:off x="3923" y="1661"/>
                <a:ext cx="227" cy="544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Oval 40"/>
              <p:cNvSpPr>
                <a:spLocks noChangeArrowheads="1"/>
              </p:cNvSpPr>
              <p:nvPr/>
            </p:nvSpPr>
            <p:spPr bwMode="auto">
              <a:xfrm>
                <a:off x="4513" y="2160"/>
                <a:ext cx="91" cy="91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Line 41"/>
              <p:cNvSpPr>
                <a:spLocks noChangeShapeType="1"/>
              </p:cNvSpPr>
              <p:nvPr/>
            </p:nvSpPr>
            <p:spPr bwMode="auto">
              <a:xfrm>
                <a:off x="4549" y="2251"/>
                <a:ext cx="0" cy="31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42"/>
              <p:cNvSpPr>
                <a:spLocks noChangeShapeType="1"/>
              </p:cNvSpPr>
              <p:nvPr/>
            </p:nvSpPr>
            <p:spPr bwMode="auto">
              <a:xfrm>
                <a:off x="4182" y="2341"/>
                <a:ext cx="331" cy="0"/>
              </a:xfrm>
              <a:prstGeom prst="line">
                <a:avLst/>
              </a:prstGeom>
              <a:noFill/>
              <a:ln w="2222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Text Box 43"/>
              <p:cNvSpPr txBox="1">
                <a:spLocks noChangeArrowheads="1"/>
              </p:cNvSpPr>
              <p:nvPr/>
            </p:nvSpPr>
            <p:spPr bwMode="auto">
              <a:xfrm>
                <a:off x="3787" y="1781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26649" name="Text Box 44"/>
              <p:cNvSpPr txBox="1">
                <a:spLocks noChangeArrowheads="1"/>
              </p:cNvSpPr>
              <p:nvPr/>
            </p:nvSpPr>
            <p:spPr bwMode="auto">
              <a:xfrm>
                <a:off x="4558" y="211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5A07"/>
                    </a:solidFill>
                  </a:rPr>
                  <a:t>q</a:t>
                </a:r>
              </a:p>
            </p:txBody>
          </p:sp>
          <p:sp>
            <p:nvSpPr>
              <p:cNvPr id="26650" name="Text Box 45"/>
              <p:cNvSpPr txBox="1">
                <a:spLocks noChangeArrowheads="1"/>
              </p:cNvSpPr>
              <p:nvPr/>
            </p:nvSpPr>
            <p:spPr bwMode="auto">
              <a:xfrm>
                <a:off x="4224" y="2296"/>
                <a:ext cx="33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800000"/>
                    </a:solidFill>
                  </a:rPr>
                  <a:t>d</a:t>
                </a:r>
                <a:endParaRPr lang="en-US" altLang="zh-CN" b="1">
                  <a:solidFill>
                    <a:srgbClr val="800000"/>
                  </a:solidFill>
                </a:endParaRPr>
              </a:p>
            </p:txBody>
          </p:sp>
          <p:sp>
            <p:nvSpPr>
              <p:cNvPr id="26651" name="Text Box 46"/>
              <p:cNvSpPr txBox="1">
                <a:spLocks noChangeArrowheads="1"/>
              </p:cNvSpPr>
              <p:nvPr/>
            </p:nvSpPr>
            <p:spPr bwMode="auto">
              <a:xfrm>
                <a:off x="3923" y="2115"/>
                <a:ext cx="2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FF"/>
                    </a:solidFill>
                  </a:rPr>
                  <a:t>o</a:t>
                </a:r>
              </a:p>
            </p:txBody>
          </p:sp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4150" y="2265"/>
                <a:ext cx="0" cy="567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Oval 48"/>
              <p:cNvSpPr>
                <a:spLocks noChangeArrowheads="1"/>
              </p:cNvSpPr>
              <p:nvPr/>
            </p:nvSpPr>
            <p:spPr bwMode="auto">
              <a:xfrm>
                <a:off x="5284" y="2160"/>
                <a:ext cx="91" cy="91"/>
              </a:xfrm>
              <a:prstGeom prst="ellipse">
                <a:avLst/>
              </a:pr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Line 49"/>
              <p:cNvSpPr>
                <a:spLocks noChangeShapeType="1"/>
              </p:cNvSpPr>
              <p:nvPr/>
            </p:nvSpPr>
            <p:spPr bwMode="auto">
              <a:xfrm flipH="1" flipV="1">
                <a:off x="4422" y="1828"/>
                <a:ext cx="907" cy="377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Line 50"/>
              <p:cNvSpPr>
                <a:spLocks noChangeShapeType="1"/>
              </p:cNvSpPr>
              <p:nvPr/>
            </p:nvSpPr>
            <p:spPr bwMode="auto">
              <a:xfrm>
                <a:off x="415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rgbClr val="339966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Text Box 51"/>
              <p:cNvSpPr txBox="1">
                <a:spLocks noChangeArrowheads="1"/>
              </p:cNvSpPr>
              <p:nvPr/>
            </p:nvSpPr>
            <p:spPr bwMode="auto">
              <a:xfrm>
                <a:off x="4799" y="2568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chemeClr val="hlink"/>
                    </a:solidFill>
                  </a:rPr>
                  <a:t>d</a:t>
                </a:r>
                <a:r>
                  <a:rPr lang="en-US" altLang="zh-CN" b="1" i="1">
                    <a:solidFill>
                      <a:schemeClr val="hlink"/>
                    </a:solidFill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6657" name="Oval 52"/>
              <p:cNvSpPr>
                <a:spLocks noChangeArrowheads="1"/>
              </p:cNvSpPr>
              <p:nvPr/>
            </p:nvSpPr>
            <p:spPr bwMode="auto">
              <a:xfrm>
                <a:off x="3569" y="1616"/>
                <a:ext cx="1179" cy="1179"/>
              </a:xfrm>
              <a:prstGeom prst="ellipse">
                <a:avLst/>
              </a:prstGeom>
              <a:noFill/>
              <a:ln w="22225">
                <a:solidFill>
                  <a:srgbClr val="00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55093" name="Text Box 53"/>
          <p:cNvSpPr txBox="1">
            <a:spLocks noChangeArrowheads="1"/>
          </p:cNvSpPr>
          <p:nvPr/>
        </p:nvSpPr>
        <p:spPr bwMode="auto">
          <a:xfrm>
            <a:off x="6608763" y="2600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000" i="1"/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5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5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5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5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85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5" grpId="0"/>
      <p:bldP spid="855047" grpId="0"/>
      <p:bldP spid="8550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313" y="604838"/>
            <a:ext cx="53784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2.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点电荷对不接地导体球的镜像</a:t>
            </a:r>
          </a:p>
        </p:txBody>
      </p:sp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227013" y="2670175"/>
            <a:ext cx="43751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2"/>
              </a:buBlip>
            </a:pPr>
            <a:r>
              <a:rPr kumimoji="1" lang="zh-CN" altLang="en-US" b="1">
                <a:sym typeface="Symbol" pitchFamily="18" charset="2"/>
              </a:rPr>
              <a:t>  </a:t>
            </a:r>
            <a:r>
              <a:rPr lang="zh-CN" altLang="en-US" b="1"/>
              <a:t>导体球不接地时的特点：</a:t>
            </a:r>
            <a:endParaRPr kumimoji="1" lang="zh-CN" altLang="en-US" b="1">
              <a:sym typeface="Symbol" pitchFamily="18" charset="2"/>
            </a:endParaRP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401638" y="3065463"/>
            <a:ext cx="44291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导体球面电位不为零；</a:t>
            </a:r>
          </a:p>
        </p:txBody>
      </p:sp>
      <p:sp>
        <p:nvSpPr>
          <p:cNvPr id="857095" name="Text Box 7"/>
          <p:cNvSpPr txBox="1">
            <a:spLocks noChangeArrowheads="1"/>
          </p:cNvSpPr>
          <p:nvPr/>
        </p:nvSpPr>
        <p:spPr bwMode="auto">
          <a:xfrm>
            <a:off x="417513" y="3514725"/>
            <a:ext cx="41846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Tx/>
              <a:buBlip>
                <a:blip r:embed="rId3"/>
              </a:buBlip>
            </a:pPr>
            <a:r>
              <a:rPr lang="en-US" altLang="zh-CN" b="1"/>
              <a:t>  </a:t>
            </a:r>
            <a:r>
              <a:rPr lang="zh-CN" altLang="en-US" b="1"/>
              <a:t>球面上既有感应负电荷分布也有感应正电荷分布，但总的感应电荷为零。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274638" y="1277938"/>
            <a:ext cx="45561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 </a:t>
            </a:r>
            <a:r>
              <a:rPr lang="zh-CN" altLang="en-US" b="1"/>
              <a:t>点电荷</a:t>
            </a:r>
            <a:r>
              <a:rPr lang="en-US" altLang="zh-CN" b="1" i="1"/>
              <a:t>q </a:t>
            </a:r>
            <a:r>
              <a:rPr lang="zh-CN" altLang="en-US" b="1"/>
              <a:t>位于一个半径为 </a:t>
            </a:r>
            <a:r>
              <a:rPr lang="en-US" altLang="zh-CN" b="1" i="1"/>
              <a:t>a </a:t>
            </a:r>
            <a:r>
              <a:rPr lang="zh-CN" altLang="en-US" b="1"/>
              <a:t>的不接地导体球外，距球心为</a:t>
            </a:r>
            <a:r>
              <a:rPr lang="en-US" altLang="zh-CN" b="1" i="1"/>
              <a:t>d </a:t>
            </a:r>
            <a:r>
              <a:rPr lang="zh-CN" altLang="en-US" b="1"/>
              <a:t>。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5021263" y="1106488"/>
            <a:ext cx="3986212" cy="2641600"/>
            <a:chOff x="3334" y="346"/>
            <a:chExt cx="2381" cy="1581"/>
          </a:xfrm>
        </p:grpSpPr>
        <p:sp>
          <p:nvSpPr>
            <p:cNvPr id="27657" name="Rectangle 11"/>
            <p:cNvSpPr>
              <a:spLocks noChangeArrowheads="1"/>
            </p:cNvSpPr>
            <p:nvPr/>
          </p:nvSpPr>
          <p:spPr bwMode="auto">
            <a:xfrm>
              <a:off x="3334" y="384"/>
              <a:ext cx="2381" cy="154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58" name="Text Box 12"/>
            <p:cNvSpPr txBox="1">
              <a:spLocks noChangeArrowheads="1"/>
            </p:cNvSpPr>
            <p:nvPr/>
          </p:nvSpPr>
          <p:spPr bwMode="auto">
            <a:xfrm>
              <a:off x="4984" y="346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P</a:t>
              </a:r>
            </a:p>
          </p:txBody>
        </p:sp>
        <p:sp>
          <p:nvSpPr>
            <p:cNvPr id="27659" name="Line 13"/>
            <p:cNvSpPr>
              <a:spLocks noChangeShapeType="1"/>
            </p:cNvSpPr>
            <p:nvPr/>
          </p:nvSpPr>
          <p:spPr bwMode="auto">
            <a:xfrm flipH="1" flipV="1">
              <a:off x="3817" y="789"/>
              <a:ext cx="342" cy="334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Oval 14"/>
            <p:cNvSpPr>
              <a:spLocks noChangeArrowheads="1"/>
            </p:cNvSpPr>
            <p:nvPr/>
          </p:nvSpPr>
          <p:spPr bwMode="auto">
            <a:xfrm>
              <a:off x="5240" y="1150"/>
              <a:ext cx="93" cy="94"/>
            </a:xfrm>
            <a:prstGeom prst="ellipse">
              <a:avLst/>
            </a:prstGeom>
            <a:gradFill rotWithShape="1">
              <a:gsLst>
                <a:gs pos="0">
                  <a:srgbClr val="5C0000"/>
                </a:gs>
                <a:gs pos="100000">
                  <a:srgbClr val="C6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61" name="Line 15"/>
            <p:cNvSpPr>
              <a:spLocks noChangeShapeType="1"/>
            </p:cNvSpPr>
            <p:nvPr/>
          </p:nvSpPr>
          <p:spPr bwMode="auto">
            <a:xfrm>
              <a:off x="5307" y="1166"/>
              <a:ext cx="0" cy="5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Text Box 16"/>
            <p:cNvSpPr txBox="1">
              <a:spLocks noChangeArrowheads="1"/>
            </p:cNvSpPr>
            <p:nvPr/>
          </p:nvSpPr>
          <p:spPr bwMode="auto">
            <a:xfrm>
              <a:off x="5264" y="832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q</a:t>
              </a:r>
            </a:p>
          </p:txBody>
        </p:sp>
        <p:sp>
          <p:nvSpPr>
            <p:cNvPr id="27663" name="Oval 17"/>
            <p:cNvSpPr>
              <a:spLocks noChangeArrowheads="1"/>
            </p:cNvSpPr>
            <p:nvPr/>
          </p:nvSpPr>
          <p:spPr bwMode="auto">
            <a:xfrm>
              <a:off x="3583" y="612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5C2907"/>
                </a:gs>
                <a:gs pos="100000">
                  <a:srgbClr val="FF7313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27664" name="Line 18"/>
            <p:cNvSpPr>
              <a:spLocks noChangeShapeType="1"/>
            </p:cNvSpPr>
            <p:nvPr/>
          </p:nvSpPr>
          <p:spPr bwMode="auto">
            <a:xfrm flipV="1">
              <a:off x="4175" y="1201"/>
              <a:ext cx="1495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9"/>
            <p:cNvSpPr>
              <a:spLocks noChangeShapeType="1"/>
            </p:cNvSpPr>
            <p:nvPr/>
          </p:nvSpPr>
          <p:spPr bwMode="auto">
            <a:xfrm flipH="1" flipV="1">
              <a:off x="3719" y="839"/>
              <a:ext cx="454" cy="362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4173" y="648"/>
              <a:ext cx="882" cy="559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 flipH="1" flipV="1">
              <a:off x="5082" y="651"/>
              <a:ext cx="185" cy="5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22"/>
            <p:cNvSpPr>
              <a:spLocks noChangeShapeType="1"/>
            </p:cNvSpPr>
            <p:nvPr/>
          </p:nvSpPr>
          <p:spPr bwMode="auto">
            <a:xfrm>
              <a:off x="4173" y="1128"/>
              <a:ext cx="0" cy="5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23"/>
            <p:cNvSpPr>
              <a:spLocks noChangeShapeType="1"/>
            </p:cNvSpPr>
            <p:nvPr/>
          </p:nvSpPr>
          <p:spPr bwMode="auto">
            <a:xfrm>
              <a:off x="4175" y="1467"/>
              <a:ext cx="11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Text Box 24"/>
            <p:cNvSpPr txBox="1">
              <a:spLocks noChangeArrowheads="1"/>
            </p:cNvSpPr>
            <p:nvPr/>
          </p:nvSpPr>
          <p:spPr bwMode="auto">
            <a:xfrm>
              <a:off x="3810" y="884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27671" name="Text Box 25"/>
            <p:cNvSpPr txBox="1">
              <a:spLocks noChangeArrowheads="1"/>
            </p:cNvSpPr>
            <p:nvPr/>
          </p:nvSpPr>
          <p:spPr bwMode="auto">
            <a:xfrm>
              <a:off x="4581" y="566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r</a:t>
              </a:r>
            </a:p>
          </p:txBody>
        </p:sp>
        <p:sp>
          <p:nvSpPr>
            <p:cNvPr id="27672" name="Text Box 26"/>
            <p:cNvSpPr txBox="1">
              <a:spLocks noChangeArrowheads="1"/>
            </p:cNvSpPr>
            <p:nvPr/>
          </p:nvSpPr>
          <p:spPr bwMode="auto">
            <a:xfrm>
              <a:off x="5128" y="651"/>
              <a:ext cx="2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R</a:t>
              </a:r>
            </a:p>
          </p:txBody>
        </p:sp>
        <p:sp>
          <p:nvSpPr>
            <p:cNvPr id="27673" name="Text Box 27"/>
            <p:cNvSpPr txBox="1">
              <a:spLocks noChangeArrowheads="1"/>
            </p:cNvSpPr>
            <p:nvPr/>
          </p:nvSpPr>
          <p:spPr bwMode="auto">
            <a:xfrm>
              <a:off x="4627" y="1347"/>
              <a:ext cx="3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</p:grpSp>
      <p:pic>
        <p:nvPicPr>
          <p:cNvPr id="8091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927475"/>
            <a:ext cx="4003675" cy="237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3" grpId="0"/>
      <p:bldP spid="857094" grpId="0"/>
      <p:bldP spid="8570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Rectangle 3"/>
          <p:cNvSpPr>
            <a:spLocks noChangeArrowheads="1"/>
          </p:cNvSpPr>
          <p:nvPr/>
        </p:nvSpPr>
        <p:spPr bwMode="auto">
          <a:xfrm>
            <a:off x="336550" y="2201863"/>
            <a:ext cx="8748713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cs typeface="Times New Roman" pitchFamily="18" charset="0"/>
              </a:rPr>
              <a:t>然后</a:t>
            </a:r>
            <a:r>
              <a:rPr lang="zh-CN" altLang="en-US" b="1" dirty="0">
                <a:cs typeface="Times New Roman" pitchFamily="18" charset="0"/>
              </a:rPr>
              <a:t>断开接地线，并将电荷－</a:t>
            </a:r>
            <a:r>
              <a:rPr kumimoji="1" lang="en-US" altLang="zh-CN" b="1" i="1" dirty="0">
                <a:cs typeface="Times New Roman" pitchFamily="18" charset="0"/>
                <a:sym typeface="Symbol" pitchFamily="18" charset="2"/>
              </a:rPr>
              <a:t>q'</a:t>
            </a:r>
            <a:r>
              <a:rPr lang="zh-CN" altLang="en-US" b="1" dirty="0">
                <a:cs typeface="Times New Roman" pitchFamily="18" charset="0"/>
              </a:rPr>
              <a:t>加于导体球上，使总电荷为零</a:t>
            </a:r>
            <a:r>
              <a:rPr lang="zh-CN" altLang="en-US" b="1" dirty="0" smtClean="0">
                <a:cs typeface="Times New Roman" pitchFamily="18" charset="0"/>
              </a:rPr>
              <a:t>。</a:t>
            </a:r>
            <a:endParaRPr kumimoji="1" lang="zh-CN" altLang="en-US" b="1" i="1" dirty="0"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858116" name="Object 4"/>
          <p:cNvGraphicFramePr>
            <a:graphicFrameLocks noChangeAspect="1"/>
          </p:cNvGraphicFramePr>
          <p:nvPr/>
        </p:nvGraphicFramePr>
        <p:xfrm>
          <a:off x="715963" y="5114925"/>
          <a:ext cx="3624262" cy="1068388"/>
        </p:xfrm>
        <a:graphic>
          <a:graphicData uri="http://schemas.openxmlformats.org/presentationml/2006/ole">
            <p:oleObj spid="_x0000_s28706" name="Equation" r:id="rId3" imgW="48359520" imgH="14214960" progId="Equation.DSMT4">
              <p:embed/>
            </p:oleObj>
          </a:graphicData>
        </a:graphic>
      </p:graphicFrame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49250" y="4533900"/>
            <a:ext cx="315595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球外任意点</a:t>
            </a:r>
            <a:r>
              <a:rPr kumimoji="1" lang="en-US" altLang="zh-CN" b="1">
                <a:sym typeface="Symbol" pitchFamily="18" charset="2"/>
              </a:rPr>
              <a:t>P</a:t>
            </a:r>
            <a:r>
              <a:rPr kumimoji="1" lang="zh-CN" altLang="en-US" b="1">
                <a:sym typeface="Symbol" pitchFamily="18" charset="2"/>
              </a:rPr>
              <a:t>的电位：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076825" y="3695700"/>
            <a:ext cx="3779838" cy="2763838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78" name="Oval 7"/>
          <p:cNvSpPr>
            <a:spLocks noChangeArrowheads="1"/>
          </p:cNvSpPr>
          <p:nvPr/>
        </p:nvSpPr>
        <p:spPr bwMode="auto">
          <a:xfrm>
            <a:off x="8066088" y="5026025"/>
            <a:ext cx="147637" cy="149225"/>
          </a:xfrm>
          <a:prstGeom prst="ellipse">
            <a:avLst/>
          </a:prstGeom>
          <a:gradFill rotWithShape="1">
            <a:gsLst>
              <a:gs pos="0">
                <a:srgbClr val="5C0000"/>
              </a:gs>
              <a:gs pos="100000">
                <a:srgbClr val="C6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79" name="Line 8"/>
          <p:cNvSpPr>
            <a:spLocks noChangeShapeType="1"/>
          </p:cNvSpPr>
          <p:nvPr/>
        </p:nvSpPr>
        <p:spPr bwMode="auto">
          <a:xfrm>
            <a:off x="8137525" y="5035550"/>
            <a:ext cx="0" cy="1239838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8104188" y="4521200"/>
            <a:ext cx="3683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7672388" y="3667125"/>
            <a:ext cx="3683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28682" name="Oval 11"/>
          <p:cNvSpPr>
            <a:spLocks noChangeArrowheads="1"/>
          </p:cNvSpPr>
          <p:nvPr/>
        </p:nvSpPr>
        <p:spPr bwMode="auto">
          <a:xfrm>
            <a:off x="5457825" y="4171950"/>
            <a:ext cx="1800225" cy="1800225"/>
          </a:xfrm>
          <a:prstGeom prst="ellips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V="1">
            <a:off x="6375400" y="5095875"/>
            <a:ext cx="2373313" cy="1588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 flipV="1">
            <a:off x="6842125" y="4233863"/>
            <a:ext cx="901700" cy="838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 flipH="1" flipV="1">
            <a:off x="7769225" y="4186238"/>
            <a:ext cx="368300" cy="882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6"/>
          <p:cNvSpPr>
            <a:spLocks noChangeShapeType="1"/>
          </p:cNvSpPr>
          <p:nvPr/>
        </p:nvSpPr>
        <p:spPr bwMode="auto">
          <a:xfrm>
            <a:off x="6356350" y="5048250"/>
            <a:ext cx="0" cy="1239838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7"/>
          <p:cNvSpPr>
            <a:spLocks noChangeShapeType="1"/>
          </p:cNvSpPr>
          <p:nvPr/>
        </p:nvSpPr>
        <p:spPr bwMode="auto">
          <a:xfrm>
            <a:off x="6783388" y="5099050"/>
            <a:ext cx="0" cy="944563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6372225" y="5711825"/>
            <a:ext cx="423863" cy="95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Text Box 20"/>
          <p:cNvSpPr txBox="1">
            <a:spLocks noChangeArrowheads="1"/>
          </p:cNvSpPr>
          <p:nvPr/>
        </p:nvSpPr>
        <p:spPr bwMode="auto">
          <a:xfrm>
            <a:off x="5761038" y="4675188"/>
            <a:ext cx="368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6842125" y="4891088"/>
            <a:ext cx="7080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q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7240588" y="4449763"/>
            <a:ext cx="863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R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5" name="Text Box 24"/>
          <p:cNvSpPr txBox="1">
            <a:spLocks noChangeArrowheads="1"/>
          </p:cNvSpPr>
          <p:nvPr/>
        </p:nvSpPr>
        <p:spPr bwMode="auto">
          <a:xfrm>
            <a:off x="7888288" y="4233863"/>
            <a:ext cx="3683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28697" name="Oval 26"/>
          <p:cNvSpPr>
            <a:spLocks noChangeArrowheads="1"/>
          </p:cNvSpPr>
          <p:nvPr/>
        </p:nvSpPr>
        <p:spPr bwMode="auto">
          <a:xfrm>
            <a:off x="6721475" y="5026025"/>
            <a:ext cx="147638" cy="149225"/>
          </a:xfrm>
          <a:prstGeom prst="ellipse">
            <a:avLst/>
          </a:prstGeom>
          <a:gradFill rotWithShape="1">
            <a:gsLst>
              <a:gs pos="0">
                <a:srgbClr val="76393B"/>
              </a:gs>
              <a:gs pos="100000">
                <a:srgbClr val="FF7C8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6337300" y="5648325"/>
            <a:ext cx="7080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00CC"/>
                </a:solidFill>
              </a:rPr>
              <a:t>d</a:t>
            </a:r>
            <a:r>
              <a:rPr lang="en-US" altLang="zh-CN" b="1" i="1">
                <a:solidFill>
                  <a:srgbClr val="0000CC"/>
                </a:solidFill>
                <a:cs typeface="Times New Roman" pitchFamily="18" charset="0"/>
              </a:rPr>
              <a:t>'</a:t>
            </a:r>
          </a:p>
        </p:txBody>
      </p:sp>
      <p:sp>
        <p:nvSpPr>
          <p:cNvPr id="28699" name="Line 28"/>
          <p:cNvSpPr>
            <a:spLocks noChangeShapeType="1"/>
          </p:cNvSpPr>
          <p:nvPr/>
        </p:nvSpPr>
        <p:spPr bwMode="auto">
          <a:xfrm flipH="1" flipV="1">
            <a:off x="5616575" y="4532313"/>
            <a:ext cx="720725" cy="574675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6272213" y="4027488"/>
            <a:ext cx="1858962" cy="1965325"/>
            <a:chOff x="6272213" y="4027488"/>
            <a:chExt cx="1858962" cy="1965325"/>
          </a:xfrm>
        </p:grpSpPr>
        <p:sp>
          <p:nvSpPr>
            <p:cNvPr id="28684" name="Line 13"/>
            <p:cNvSpPr>
              <a:spLocks noChangeShapeType="1"/>
            </p:cNvSpPr>
            <p:nvPr/>
          </p:nvSpPr>
          <p:spPr bwMode="auto">
            <a:xfrm flipV="1">
              <a:off x="6337300" y="4160838"/>
              <a:ext cx="1406525" cy="94615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8"/>
            <p:cNvSpPr>
              <a:spLocks noChangeShapeType="1"/>
            </p:cNvSpPr>
            <p:nvPr/>
          </p:nvSpPr>
          <p:spPr bwMode="auto">
            <a:xfrm>
              <a:off x="6318250" y="5529263"/>
              <a:ext cx="18129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Text Box 22"/>
            <p:cNvSpPr txBox="1">
              <a:spLocks noChangeArrowheads="1"/>
            </p:cNvSpPr>
            <p:nvPr/>
          </p:nvSpPr>
          <p:spPr bwMode="auto">
            <a:xfrm>
              <a:off x="6985000" y="4027488"/>
              <a:ext cx="368300" cy="52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r</a:t>
              </a:r>
            </a:p>
          </p:txBody>
        </p:sp>
        <p:sp>
          <p:nvSpPr>
            <p:cNvPr id="28696" name="Text Box 25"/>
            <p:cNvSpPr txBox="1">
              <a:spLocks noChangeArrowheads="1"/>
            </p:cNvSpPr>
            <p:nvPr/>
          </p:nvSpPr>
          <p:spPr bwMode="auto">
            <a:xfrm>
              <a:off x="7200900" y="5467350"/>
              <a:ext cx="530225" cy="525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 i="1">
                  <a:solidFill>
                    <a:srgbClr val="0000CC"/>
                  </a:solidFill>
                </a:rPr>
                <a:t>d</a:t>
              </a:r>
              <a:endParaRPr lang="en-US" altLang="zh-CN" b="1">
                <a:solidFill>
                  <a:srgbClr val="0000CC"/>
                </a:solidFill>
              </a:endParaRPr>
            </a:p>
          </p:txBody>
        </p:sp>
        <p:sp>
          <p:nvSpPr>
            <p:cNvPr id="28700" name="Oval 29"/>
            <p:cNvSpPr>
              <a:spLocks noChangeArrowheads="1"/>
            </p:cNvSpPr>
            <p:nvPr/>
          </p:nvSpPr>
          <p:spPr bwMode="auto">
            <a:xfrm>
              <a:off x="6272213" y="5029200"/>
              <a:ext cx="147637" cy="149225"/>
            </a:xfrm>
            <a:prstGeom prst="ellipse">
              <a:avLst/>
            </a:prstGeom>
            <a:gradFill rotWithShape="1">
              <a:gsLst>
                <a:gs pos="0">
                  <a:srgbClr val="760000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28701" name="Text Box 30"/>
          <p:cNvSpPr txBox="1">
            <a:spLocks noChangeArrowheads="1"/>
          </p:cNvSpPr>
          <p:nvPr/>
        </p:nvSpPr>
        <p:spPr bwMode="auto">
          <a:xfrm>
            <a:off x="6156325" y="4487863"/>
            <a:ext cx="7080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 dirty="0">
                <a:solidFill>
                  <a:srgbClr val="0000CC"/>
                </a:solidFill>
              </a:rPr>
              <a:t>q</a:t>
            </a:r>
            <a:r>
              <a:rPr lang="en-US" altLang="zh-CN" b="1" i="1" dirty="0">
                <a:solidFill>
                  <a:srgbClr val="0000CC"/>
                </a:solidFill>
                <a:cs typeface="Times New Roman" pitchFamily="18" charset="0"/>
              </a:rPr>
              <a:t>"</a:t>
            </a:r>
          </a:p>
        </p:txBody>
      </p:sp>
      <p:graphicFrame>
        <p:nvGraphicFramePr>
          <p:cNvPr id="858143" name="Object 31"/>
          <p:cNvGraphicFramePr>
            <a:graphicFrameLocks noChangeAspect="1"/>
          </p:cNvGraphicFramePr>
          <p:nvPr/>
        </p:nvGraphicFramePr>
        <p:xfrm>
          <a:off x="684213" y="3840163"/>
          <a:ext cx="3959225" cy="531812"/>
        </p:xfrm>
        <a:graphic>
          <a:graphicData uri="http://schemas.openxmlformats.org/presentationml/2006/ole">
            <p:oleObj spid="_x0000_s28707" name="公式" r:id="rId4" imgW="1511300" imgH="203200" progId="Equation.3">
              <p:embed/>
            </p:oleObj>
          </a:graphicData>
        </a:graphic>
      </p:graphicFrame>
      <p:sp>
        <p:nvSpPr>
          <p:cNvPr id="28703" name="Text Box 3"/>
          <p:cNvSpPr txBox="1">
            <a:spLocks noChangeArrowheads="1"/>
          </p:cNvSpPr>
          <p:nvPr/>
        </p:nvSpPr>
        <p:spPr bwMode="auto">
          <a:xfrm>
            <a:off x="414338" y="958850"/>
            <a:ext cx="8334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en-US" b="1"/>
              <a:t>先设想导体球是接地的，则球面上只有总电荷量为</a:t>
            </a:r>
            <a:r>
              <a:rPr lang="en-US" altLang="zh-CN" b="1" i="1"/>
              <a:t>q</a:t>
            </a:r>
            <a:r>
              <a:rPr lang="en-US" altLang="zh-CN" b="1" i="1">
                <a:cs typeface="Times New Roman" pitchFamily="18" charset="0"/>
              </a:rPr>
              <a:t>' </a:t>
            </a:r>
            <a:r>
              <a:rPr lang="zh-CN" altLang="en-US" b="1"/>
              <a:t>的感应电荷分布，</a:t>
            </a:r>
            <a:endParaRPr lang="zh-CN" altLang="en-US"/>
          </a:p>
        </p:txBody>
      </p:sp>
      <p:graphicFrame>
        <p:nvGraphicFramePr>
          <p:cNvPr id="28704" name="Object 4"/>
          <p:cNvGraphicFramePr>
            <a:graphicFrameLocks noChangeAspect="1"/>
          </p:cNvGraphicFramePr>
          <p:nvPr/>
        </p:nvGraphicFramePr>
        <p:xfrm>
          <a:off x="2198688" y="1350963"/>
          <a:ext cx="2708275" cy="942975"/>
        </p:xfrm>
        <a:graphic>
          <a:graphicData uri="http://schemas.openxmlformats.org/presentationml/2006/ole">
            <p:oleObj spid="_x0000_s28708" name="Equation" r:id="rId5" imgW="38603880" imgH="13401720" progId="Equation.DSMT4">
              <p:embed/>
            </p:oleObj>
          </a:graphicData>
        </a:graphic>
      </p:graphicFrame>
      <p:sp>
        <p:nvSpPr>
          <p:cNvPr id="28705" name="Text Box 8"/>
          <p:cNvSpPr txBox="1">
            <a:spLocks noChangeArrowheads="1"/>
          </p:cNvSpPr>
          <p:nvPr/>
        </p:nvSpPr>
        <p:spPr bwMode="auto">
          <a:xfrm>
            <a:off x="342900" y="439738"/>
            <a:ext cx="51149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Blip>
                <a:blip r:embed="rId6"/>
              </a:buBlip>
            </a:pP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　</a:t>
            </a:r>
            <a:r>
              <a:rPr lang="zh-CN" altLang="en-US" b="1">
                <a:solidFill>
                  <a:srgbClr val="0000CC"/>
                </a:solidFill>
              </a:rPr>
              <a:t>采用叠加原理来确定镜像电荷</a:t>
            </a:r>
          </a:p>
        </p:txBody>
      </p:sp>
      <p:sp>
        <p:nvSpPr>
          <p:cNvPr id="35" name="矩形 34"/>
          <p:cNvSpPr/>
          <p:nvPr/>
        </p:nvSpPr>
        <p:spPr>
          <a:xfrm>
            <a:off x="5243718" y="160643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cs typeface="Times New Roman" pitchFamily="18" charset="0"/>
              </a:rPr>
              <a:t>此时导体球电位为零。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44310" y="2806258"/>
            <a:ext cx="8540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cs typeface="Times New Roman" pitchFamily="18" charset="0"/>
              </a:rPr>
              <a:t>为保持导体球面为等位面，所加的电荷－</a:t>
            </a:r>
            <a:r>
              <a:rPr kumimoji="1" lang="en-US" altLang="zh-CN" b="1" i="1" dirty="0" smtClean="0">
                <a:cs typeface="Times New Roman" pitchFamily="18" charset="0"/>
                <a:sym typeface="Symbol" pitchFamily="18" charset="2"/>
              </a:rPr>
              <a:t>q‘ </a:t>
            </a:r>
            <a:r>
              <a:rPr lang="zh-CN" altLang="en-US" b="1" dirty="0" smtClean="0">
                <a:cs typeface="Times New Roman" pitchFamily="18" charset="0"/>
              </a:rPr>
              <a:t>可用一个位于球心的镜像电荷</a:t>
            </a:r>
            <a:r>
              <a:rPr kumimoji="1" lang="en-US" altLang="zh-CN" b="1" i="1" dirty="0" smtClean="0">
                <a:cs typeface="Times New Roman" pitchFamily="18" charset="0"/>
                <a:sym typeface="Symbol" pitchFamily="18" charset="2"/>
              </a:rPr>
              <a:t>q“</a:t>
            </a:r>
            <a:r>
              <a:rPr lang="zh-CN" altLang="en-US" b="1" dirty="0" smtClean="0">
                <a:cs typeface="Times New Roman" pitchFamily="18" charset="0"/>
              </a:rPr>
              <a:t>来替代（均匀分布在导体球面上），</a:t>
            </a:r>
            <a:r>
              <a:rPr lang="zh-CN" altLang="en-US" b="1" dirty="0" smtClean="0">
                <a:cs typeface="Times New Roman" pitchFamily="18" charset="0"/>
              </a:rPr>
              <a:t>即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5" grpId="0"/>
      <p:bldP spid="858117" grpId="0"/>
      <p:bldP spid="28701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81175" y="769938"/>
            <a:ext cx="647382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974725" y="746125"/>
            <a:ext cx="554038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电场分布图</a:t>
            </a:r>
          </a:p>
        </p:txBody>
      </p:sp>
      <p:sp>
        <p:nvSpPr>
          <p:cNvPr id="4" name="Text Box 327"/>
          <p:cNvSpPr txBox="1">
            <a:spLocks noChangeArrowheads="1"/>
          </p:cNvSpPr>
          <p:nvPr/>
        </p:nvSpPr>
        <p:spPr bwMode="auto">
          <a:xfrm>
            <a:off x="669925" y="5859463"/>
            <a:ext cx="6427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作业：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3.23,   3.24,   3.26</a:t>
            </a:r>
            <a:r>
              <a:rPr lang="zh-CN" altLang="en-US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3.27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0"/>
          <p:cNvSpPr>
            <a:spLocks noChangeArrowheads="1"/>
          </p:cNvSpPr>
          <p:nvPr/>
        </p:nvSpPr>
        <p:spPr bwMode="auto">
          <a:xfrm>
            <a:off x="112713" y="473075"/>
            <a:ext cx="47339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kumimoji="1" lang="en-US" altLang="zh-CN" sz="2800" b="1">
                <a:solidFill>
                  <a:srgbClr val="FF0000"/>
                </a:solidFill>
                <a:ea typeface="幼圆" pitchFamily="49" charset="-122"/>
              </a:rPr>
              <a:t>3.5.3   </a:t>
            </a:r>
            <a:r>
              <a:rPr kumimoji="1" lang="zh-CN" altLang="en-US" sz="2800" b="1">
                <a:solidFill>
                  <a:srgbClr val="FF0000"/>
                </a:solidFill>
                <a:ea typeface="幼圆" pitchFamily="49" charset="-122"/>
              </a:rPr>
              <a:t>导体圆柱面</a:t>
            </a:r>
          </a:p>
        </p:txBody>
      </p:sp>
      <p:sp>
        <p:nvSpPr>
          <p:cNvPr id="30723" name="Rectangle 114"/>
          <p:cNvSpPr>
            <a:spLocks noChangeArrowheads="1"/>
          </p:cNvSpPr>
          <p:nvPr/>
        </p:nvSpPr>
        <p:spPr bwMode="auto">
          <a:xfrm>
            <a:off x="0" y="2892425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4" name="Rectangle 115"/>
          <p:cNvSpPr>
            <a:spLocks noChangeArrowheads="1"/>
          </p:cNvSpPr>
          <p:nvPr/>
        </p:nvSpPr>
        <p:spPr bwMode="auto">
          <a:xfrm>
            <a:off x="0" y="31019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5" name="Rectangle 116"/>
          <p:cNvSpPr>
            <a:spLocks noChangeArrowheads="1"/>
          </p:cNvSpPr>
          <p:nvPr/>
        </p:nvSpPr>
        <p:spPr bwMode="auto">
          <a:xfrm>
            <a:off x="0" y="32448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6" name="Rectangle 117"/>
          <p:cNvSpPr>
            <a:spLocks noChangeArrowheads="1"/>
          </p:cNvSpPr>
          <p:nvPr/>
        </p:nvSpPr>
        <p:spPr bwMode="auto">
          <a:xfrm>
            <a:off x="0" y="33877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7" name="Rectangle 118"/>
          <p:cNvSpPr>
            <a:spLocks noChangeArrowheads="1"/>
          </p:cNvSpPr>
          <p:nvPr/>
        </p:nvSpPr>
        <p:spPr bwMode="auto">
          <a:xfrm>
            <a:off x="0" y="35306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8" name="Rectangle 119"/>
          <p:cNvSpPr>
            <a:spLocks noChangeArrowheads="1"/>
          </p:cNvSpPr>
          <p:nvPr/>
        </p:nvSpPr>
        <p:spPr bwMode="auto">
          <a:xfrm>
            <a:off x="0" y="37687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9" name="Rectangle 120"/>
          <p:cNvSpPr>
            <a:spLocks noChangeArrowheads="1"/>
          </p:cNvSpPr>
          <p:nvPr/>
        </p:nvSpPr>
        <p:spPr bwMode="auto">
          <a:xfrm>
            <a:off x="0" y="40068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0" name="Rectangle 121"/>
          <p:cNvSpPr>
            <a:spLocks noChangeArrowheads="1"/>
          </p:cNvSpPr>
          <p:nvPr/>
        </p:nvSpPr>
        <p:spPr bwMode="auto">
          <a:xfrm>
            <a:off x="0" y="41878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1" name="Rectangle 122"/>
          <p:cNvSpPr>
            <a:spLocks noChangeArrowheads="1"/>
          </p:cNvSpPr>
          <p:nvPr/>
        </p:nvSpPr>
        <p:spPr bwMode="auto">
          <a:xfrm>
            <a:off x="0" y="44259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2" name="Rectangle 123"/>
          <p:cNvSpPr>
            <a:spLocks noChangeArrowheads="1"/>
          </p:cNvSpPr>
          <p:nvPr/>
        </p:nvSpPr>
        <p:spPr bwMode="auto">
          <a:xfrm>
            <a:off x="0" y="46069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3" name="Rectangle 124"/>
          <p:cNvSpPr>
            <a:spLocks noChangeArrowheads="1"/>
          </p:cNvSpPr>
          <p:nvPr/>
        </p:nvSpPr>
        <p:spPr bwMode="auto">
          <a:xfrm>
            <a:off x="0" y="47783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4" name="Rectangle 126"/>
          <p:cNvSpPr>
            <a:spLocks noChangeArrowheads="1"/>
          </p:cNvSpPr>
          <p:nvPr/>
        </p:nvSpPr>
        <p:spPr bwMode="auto">
          <a:xfrm>
            <a:off x="0" y="4987925"/>
            <a:ext cx="0" cy="0"/>
          </a:xfrm>
          <a:prstGeom prst="rect">
            <a:avLst/>
          </a:prstGeom>
          <a:gradFill rotWithShape="0">
            <a:gsLst>
              <a:gs pos="0">
                <a:srgbClr val="3D3D3D"/>
              </a:gs>
              <a:gs pos="100000">
                <a:srgbClr val="90909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5" name="Rectangle 127"/>
          <p:cNvSpPr>
            <a:spLocks noChangeArrowheads="1"/>
          </p:cNvSpPr>
          <p:nvPr/>
        </p:nvSpPr>
        <p:spPr bwMode="auto">
          <a:xfrm>
            <a:off x="0" y="5130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6" name="Rectangle 128"/>
          <p:cNvSpPr>
            <a:spLocks noChangeArrowheads="1"/>
          </p:cNvSpPr>
          <p:nvPr/>
        </p:nvSpPr>
        <p:spPr bwMode="auto">
          <a:xfrm>
            <a:off x="0" y="52736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7" name="Rectangle 129"/>
          <p:cNvSpPr>
            <a:spLocks noChangeArrowheads="1"/>
          </p:cNvSpPr>
          <p:nvPr/>
        </p:nvSpPr>
        <p:spPr bwMode="auto">
          <a:xfrm>
            <a:off x="0" y="5511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8" name="Rectangle 130"/>
          <p:cNvSpPr>
            <a:spLocks noChangeArrowheads="1"/>
          </p:cNvSpPr>
          <p:nvPr/>
        </p:nvSpPr>
        <p:spPr bwMode="auto">
          <a:xfrm>
            <a:off x="0" y="57499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39" name="Rectangle 131"/>
          <p:cNvSpPr>
            <a:spLocks noChangeArrowheads="1"/>
          </p:cNvSpPr>
          <p:nvPr/>
        </p:nvSpPr>
        <p:spPr bwMode="auto">
          <a:xfrm>
            <a:off x="0" y="59309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pSp>
        <p:nvGrpSpPr>
          <p:cNvPr id="2" name="Group 243"/>
          <p:cNvGrpSpPr>
            <a:grpSpLocks/>
          </p:cNvGrpSpPr>
          <p:nvPr/>
        </p:nvGrpSpPr>
        <p:grpSpPr bwMode="auto">
          <a:xfrm>
            <a:off x="180975" y="1438275"/>
            <a:ext cx="5327650" cy="2012950"/>
            <a:chOff x="68" y="928"/>
            <a:chExt cx="3356" cy="1268"/>
          </a:xfrm>
        </p:grpSpPr>
        <p:sp>
          <p:nvSpPr>
            <p:cNvPr id="30800" name="Rectangle 109"/>
            <p:cNvSpPr>
              <a:spLocks noChangeArrowheads="1"/>
            </p:cNvSpPr>
            <p:nvPr/>
          </p:nvSpPr>
          <p:spPr bwMode="auto">
            <a:xfrm>
              <a:off x="68" y="928"/>
              <a:ext cx="335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问题</a:t>
              </a:r>
              <a:r>
                <a:rPr lang="zh-CN" altLang="en-US" b="1">
                  <a:latin typeface="楷体_GB2312"/>
                  <a:ea typeface="宋体" pitchFamily="2" charset="-122"/>
                  <a:cs typeface="Times New Roman" pitchFamily="18" charset="0"/>
                </a:rPr>
                <a:t>：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如图 </a:t>
              </a:r>
              <a:r>
                <a:rPr lang="en-US" altLang="zh-CN" b="1"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所示，一根电荷线密度为     的无限长线电荷位于半径为 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a 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的</a:t>
              </a:r>
            </a:p>
            <a:p>
              <a:pPr fontAlgn="ctr">
                <a:lnSpc>
                  <a:spcPct val="130000"/>
                </a:lnSpc>
              </a:pP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无限长接地导体圆柱面外，与圆柱的轴线平行且到轴线的距离为</a:t>
              </a:r>
              <a:r>
                <a:rPr lang="en-US" altLang="zh-CN" b="1" i="1">
                  <a:ea typeface="宋体" pitchFamily="2" charset="-122"/>
                  <a:cs typeface="Times New Roman" pitchFamily="18" charset="0"/>
                </a:rPr>
                <a:t>d</a:t>
              </a:r>
              <a:r>
                <a:rPr lang="zh-CN" altLang="en-US" b="1">
                  <a:ea typeface="宋体" pitchFamily="2" charset="-122"/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30801" name="Object 193"/>
            <p:cNvGraphicFramePr>
              <a:graphicFrameLocks noChangeAspect="1"/>
            </p:cNvGraphicFramePr>
            <p:nvPr/>
          </p:nvGraphicFramePr>
          <p:xfrm>
            <a:off x="315" y="1262"/>
            <a:ext cx="243" cy="318"/>
          </p:xfrm>
          <a:graphic>
            <a:graphicData uri="http://schemas.openxmlformats.org/presentationml/2006/ole">
              <p:oleObj spid="_x0000_s30802" name="Equation" r:id="rId3" imgW="5678280" imgH="7304400" progId="Equation.DSMT4">
                <p:embed/>
              </p:oleObj>
            </a:graphicData>
          </a:graphic>
        </p:graphicFrame>
      </p:grpSp>
      <p:grpSp>
        <p:nvGrpSpPr>
          <p:cNvPr id="30741" name="Group 241"/>
          <p:cNvGrpSpPr>
            <a:grpSpLocks/>
          </p:cNvGrpSpPr>
          <p:nvPr/>
        </p:nvGrpSpPr>
        <p:grpSpPr bwMode="auto">
          <a:xfrm>
            <a:off x="5580063" y="622300"/>
            <a:ext cx="3313112" cy="2519363"/>
            <a:chOff x="3515" y="346"/>
            <a:chExt cx="2132" cy="1587"/>
          </a:xfrm>
        </p:grpSpPr>
        <p:sp>
          <p:nvSpPr>
            <p:cNvPr id="30777" name="Rectangle 161"/>
            <p:cNvSpPr>
              <a:spLocks noChangeArrowheads="1"/>
            </p:cNvSpPr>
            <p:nvPr/>
          </p:nvSpPr>
          <p:spPr bwMode="auto">
            <a:xfrm>
              <a:off x="3515" y="346"/>
              <a:ext cx="2132" cy="1587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0778" name="Text Box 182"/>
            <p:cNvSpPr txBox="1">
              <a:spLocks noChangeArrowheads="1"/>
            </p:cNvSpPr>
            <p:nvPr/>
          </p:nvSpPr>
          <p:spPr bwMode="auto">
            <a:xfrm>
              <a:off x="3787" y="1570"/>
              <a:ext cx="176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1  </a:t>
              </a:r>
              <a:r>
                <a:rPr lang="zh-CN" altLang="en-US" sz="18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</a:t>
              </a:r>
            </a:p>
          </p:txBody>
        </p:sp>
        <p:grpSp>
          <p:nvGrpSpPr>
            <p:cNvPr id="30779" name="Group 240"/>
            <p:cNvGrpSpPr>
              <a:grpSpLocks/>
            </p:cNvGrpSpPr>
            <p:nvPr/>
          </p:nvGrpSpPr>
          <p:grpSpPr bwMode="auto">
            <a:xfrm>
              <a:off x="3742" y="596"/>
              <a:ext cx="1768" cy="748"/>
              <a:chOff x="3651" y="655"/>
              <a:chExt cx="1768" cy="748"/>
            </a:xfrm>
          </p:grpSpPr>
          <p:sp>
            <p:nvSpPr>
              <p:cNvPr id="30780" name="Oval 163"/>
              <p:cNvSpPr>
                <a:spLocks noChangeArrowheads="1"/>
              </p:cNvSpPr>
              <p:nvPr/>
            </p:nvSpPr>
            <p:spPr bwMode="auto">
              <a:xfrm>
                <a:off x="3853" y="655"/>
                <a:ext cx="750" cy="748"/>
              </a:xfrm>
              <a:prstGeom prst="ellipse">
                <a:avLst/>
              </a:prstGeom>
              <a:solidFill>
                <a:srgbClr val="FF9900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81" name="Line 164"/>
              <p:cNvSpPr>
                <a:spLocks noChangeAspect="1" noChangeShapeType="1"/>
              </p:cNvSpPr>
              <p:nvPr/>
            </p:nvSpPr>
            <p:spPr bwMode="auto">
              <a:xfrm>
                <a:off x="4216" y="1026"/>
                <a:ext cx="112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2" name="Line 16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937" y="781"/>
                <a:ext cx="290" cy="24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3" name="Text Box 167"/>
              <p:cNvSpPr txBox="1">
                <a:spLocks noChangeAspect="1" noChangeArrowheads="1"/>
              </p:cNvSpPr>
              <p:nvPr/>
            </p:nvSpPr>
            <p:spPr bwMode="auto">
              <a:xfrm>
                <a:off x="4104" y="958"/>
                <a:ext cx="233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grpSp>
            <p:nvGrpSpPr>
              <p:cNvPr id="30784" name="Group 169"/>
              <p:cNvGrpSpPr>
                <a:grpSpLocks noChangeAspect="1"/>
              </p:cNvGrpSpPr>
              <p:nvPr/>
            </p:nvGrpSpPr>
            <p:grpSpPr bwMode="auto">
              <a:xfrm flipH="1">
                <a:off x="3697" y="1174"/>
                <a:ext cx="204" cy="155"/>
                <a:chOff x="8697" y="10187"/>
                <a:chExt cx="328" cy="252"/>
              </a:xfrm>
            </p:grpSpPr>
            <p:sp>
              <p:nvSpPr>
                <p:cNvPr id="30795" name="Line 170"/>
                <p:cNvSpPr>
                  <a:spLocks noChangeAspect="1" noChangeShapeType="1"/>
                </p:cNvSpPr>
                <p:nvPr/>
              </p:nvSpPr>
              <p:spPr bwMode="auto">
                <a:xfrm>
                  <a:off x="8697" y="10187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6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8877" y="1018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7" name="Line 172"/>
                <p:cNvSpPr>
                  <a:spLocks noChangeAspect="1" noChangeShapeType="1"/>
                </p:cNvSpPr>
                <p:nvPr/>
              </p:nvSpPr>
              <p:spPr bwMode="auto">
                <a:xfrm>
                  <a:off x="8742" y="10343"/>
                  <a:ext cx="28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8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8787" y="10394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99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8787" y="10439"/>
                  <a:ext cx="1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85" name="Oval 175"/>
              <p:cNvSpPr>
                <a:spLocks noChangeAspect="1" noChangeArrowheads="1"/>
              </p:cNvSpPr>
              <p:nvPr/>
            </p:nvSpPr>
            <p:spPr bwMode="auto">
              <a:xfrm>
                <a:off x="4944" y="1009"/>
                <a:ext cx="50" cy="4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86" name="Line 177"/>
              <p:cNvSpPr>
                <a:spLocks noChangeAspect="1" noChangeShapeType="1"/>
              </p:cNvSpPr>
              <p:nvPr/>
            </p:nvSpPr>
            <p:spPr bwMode="auto">
              <a:xfrm>
                <a:off x="4960" y="1064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178"/>
              <p:cNvSpPr>
                <a:spLocks noChangeAspect="1" noChangeShapeType="1"/>
              </p:cNvSpPr>
              <p:nvPr/>
            </p:nvSpPr>
            <p:spPr bwMode="auto">
              <a:xfrm>
                <a:off x="4216" y="1064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179"/>
              <p:cNvSpPr>
                <a:spLocks noChangeAspect="1" noChangeShapeType="1"/>
              </p:cNvSpPr>
              <p:nvPr/>
            </p:nvSpPr>
            <p:spPr bwMode="auto">
              <a:xfrm>
                <a:off x="4216" y="1113"/>
                <a:ext cx="7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0789" name="Object 184"/>
              <p:cNvGraphicFramePr>
                <a:graphicFrameLocks noChangeAspect="1"/>
              </p:cNvGraphicFramePr>
              <p:nvPr/>
            </p:nvGraphicFramePr>
            <p:xfrm>
              <a:off x="4876" y="754"/>
              <a:ext cx="244" cy="308"/>
            </p:xfrm>
            <a:graphic>
              <a:graphicData uri="http://schemas.openxmlformats.org/presentationml/2006/ole">
                <p:oleObj spid="_x0000_s30803" name="Equation" r:id="rId4" imgW="177646" imgH="228402" progId="Equation.DSMT4">
                  <p:embed/>
                </p:oleObj>
              </a:graphicData>
            </a:graphic>
          </p:graphicFrame>
          <p:graphicFrame>
            <p:nvGraphicFramePr>
              <p:cNvPr id="30790" name="Object 189"/>
              <p:cNvGraphicFramePr>
                <a:graphicFrameLocks noChangeAspect="1"/>
              </p:cNvGraphicFramePr>
              <p:nvPr/>
            </p:nvGraphicFramePr>
            <p:xfrm>
              <a:off x="5239" y="1026"/>
              <a:ext cx="180" cy="208"/>
            </p:xfrm>
            <a:graphic>
              <a:graphicData uri="http://schemas.openxmlformats.org/presentationml/2006/ole">
                <p:oleObj spid="_x0000_s30804" name="Equation" r:id="rId5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91" name="Object 190"/>
              <p:cNvGraphicFramePr>
                <a:graphicFrameLocks noChangeAspect="1"/>
              </p:cNvGraphicFramePr>
              <p:nvPr/>
            </p:nvGraphicFramePr>
            <p:xfrm>
              <a:off x="4059" y="981"/>
              <a:ext cx="180" cy="208"/>
            </p:xfrm>
            <a:graphic>
              <a:graphicData uri="http://schemas.openxmlformats.org/presentationml/2006/ole">
                <p:oleObj spid="_x0000_s30805" name="Equation" r:id="rId6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92" name="Object 191"/>
              <p:cNvGraphicFramePr>
                <a:graphicFrameLocks noChangeAspect="1"/>
              </p:cNvGraphicFramePr>
              <p:nvPr/>
            </p:nvGraphicFramePr>
            <p:xfrm>
              <a:off x="4060" y="709"/>
              <a:ext cx="180" cy="208"/>
            </p:xfrm>
            <a:graphic>
              <a:graphicData uri="http://schemas.openxmlformats.org/presentationml/2006/ole">
                <p:oleObj spid="_x0000_s30806" name="Equation" r:id="rId7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93" name="Object 192"/>
              <p:cNvGraphicFramePr>
                <a:graphicFrameLocks noChangeAspect="1"/>
              </p:cNvGraphicFramePr>
              <p:nvPr/>
            </p:nvGraphicFramePr>
            <p:xfrm>
              <a:off x="3651" y="663"/>
              <a:ext cx="250" cy="347"/>
            </p:xfrm>
            <a:graphic>
              <a:graphicData uri="http://schemas.openxmlformats.org/presentationml/2006/ole">
                <p:oleObj spid="_x0000_s30807" name="Equation" r:id="rId8" imgW="165028" imgH="228501" progId="Equation.DSMT4">
                  <p:embed/>
                </p:oleObj>
              </a:graphicData>
            </a:graphic>
          </p:graphicFrame>
          <p:graphicFrame>
            <p:nvGraphicFramePr>
              <p:cNvPr id="30794" name="Object 194"/>
              <p:cNvGraphicFramePr>
                <a:graphicFrameLocks noChangeAspect="1"/>
              </p:cNvGraphicFramePr>
              <p:nvPr/>
            </p:nvGraphicFramePr>
            <p:xfrm>
              <a:off x="4513" y="1117"/>
              <a:ext cx="180" cy="263"/>
            </p:xfrm>
            <a:graphic>
              <a:graphicData uri="http://schemas.openxmlformats.org/presentationml/2006/ole">
                <p:oleObj spid="_x0000_s30808" name="Equation" r:id="rId9" imgW="139579" imgH="177646" progId="Equation.DSMT4">
                  <p:embed/>
                </p:oleObj>
              </a:graphicData>
            </a:graphic>
          </p:graphicFrame>
        </p:grpSp>
      </p:grpSp>
      <p:grpSp>
        <p:nvGrpSpPr>
          <p:cNvPr id="6" name="Group 242"/>
          <p:cNvGrpSpPr>
            <a:grpSpLocks/>
          </p:cNvGrpSpPr>
          <p:nvPr/>
        </p:nvGrpSpPr>
        <p:grpSpPr bwMode="auto">
          <a:xfrm>
            <a:off x="5580063" y="3284538"/>
            <a:ext cx="3313112" cy="2808287"/>
            <a:chOff x="3515" y="2115"/>
            <a:chExt cx="2176" cy="1905"/>
          </a:xfrm>
        </p:grpSpPr>
        <p:sp>
          <p:nvSpPr>
            <p:cNvPr id="30746" name="Rectangle 183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0747" name="Text Box 185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0748" name="Group 239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0749" name="Object 186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p:oleObj spid="_x0000_s30809" name="Equation" r:id="rId10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50" name="Object 188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p:oleObj spid="_x0000_s30810" name="Equation" r:id="rId11" imgW="126835" imgH="202936" progId="Equation.DSMT4">
                  <p:embed/>
                </p:oleObj>
              </a:graphicData>
            </a:graphic>
          </p:graphicFrame>
          <p:graphicFrame>
            <p:nvGraphicFramePr>
              <p:cNvPr id="30751" name="Object 195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p:oleObj spid="_x0000_s30811" name="Equation" r:id="rId12" imgW="190500" imgH="228600" progId="Equation.DSMT4">
                  <p:embed/>
                </p:oleObj>
              </a:graphicData>
            </a:graphic>
          </p:graphicFrame>
          <p:graphicFrame>
            <p:nvGraphicFramePr>
              <p:cNvPr id="30752" name="Object 196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p:oleObj spid="_x0000_s30812" name="Equation" r:id="rId13" imgW="177492" imgH="177492" progId="Equation.DSMT4">
                  <p:embed/>
                </p:oleObj>
              </a:graphicData>
            </a:graphic>
          </p:graphicFrame>
          <p:graphicFrame>
            <p:nvGraphicFramePr>
              <p:cNvPr id="30753" name="Object 197"/>
              <p:cNvGraphicFramePr>
                <a:graphicFrameLocks noChangeAspect="1"/>
              </p:cNvGraphicFramePr>
              <p:nvPr/>
            </p:nvGraphicFramePr>
            <p:xfrm>
              <a:off x="4104" y="2569"/>
              <a:ext cx="222" cy="250"/>
            </p:xfrm>
            <a:graphic>
              <a:graphicData uri="http://schemas.openxmlformats.org/presentationml/2006/ole">
                <p:oleObj spid="_x0000_s30813" name="Equation" r:id="rId14" imgW="152268" imgH="164957" progId="Equation.DSMT4">
                  <p:embed/>
                </p:oleObj>
              </a:graphicData>
            </a:graphic>
          </p:graphicFrame>
          <p:graphicFrame>
            <p:nvGraphicFramePr>
              <p:cNvPr id="30754" name="Object 198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p:oleObj spid="_x0000_s30814" name="Equation" r:id="rId15" imgW="494870" imgH="203024" progId="Equation.DSMT4">
                  <p:embed/>
                </p:oleObj>
              </a:graphicData>
            </a:graphic>
          </p:graphicFrame>
          <p:graphicFrame>
            <p:nvGraphicFramePr>
              <p:cNvPr id="30755" name="Object 199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p:oleObj spid="_x0000_s30815" name="Equation" r:id="rId16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56" name="Object 200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p:oleObj spid="_x0000_s30816" name="Equation" r:id="rId17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0757" name="Object 201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p:oleObj spid="_x0000_s30817" name="Equation" r:id="rId18" imgW="165028" imgH="228501" progId="Equation.DSMT4">
                  <p:embed/>
                </p:oleObj>
              </a:graphicData>
            </a:graphic>
          </p:graphicFrame>
          <p:graphicFrame>
            <p:nvGraphicFramePr>
              <p:cNvPr id="30758" name="Object 202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p:oleObj spid="_x0000_s30818" name="Equation" r:id="rId19" imgW="177646" imgH="228402" progId="Equation.DSMT4">
                  <p:embed/>
                </p:oleObj>
              </a:graphicData>
            </a:graphic>
          </p:graphicFrame>
          <p:graphicFrame>
            <p:nvGraphicFramePr>
              <p:cNvPr id="30759" name="Object 203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p:oleObj spid="_x0000_s30819" name="Equation" r:id="rId20" imgW="139579" imgH="177646" progId="Equation.DSMT4">
                  <p:embed/>
                </p:oleObj>
              </a:graphicData>
            </a:graphic>
          </p:graphicFrame>
          <p:sp>
            <p:nvSpPr>
              <p:cNvPr id="30760" name="Text Box 207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1" name="Oval 208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2" name="Line 209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3" name="Line 210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4" name="Oval 215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5" name="Line 217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6" name="Line 218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7" name="Text Box 219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8" name="Oval 220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69" name="Line 222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0" name="Line 223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1" name="Line 225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2" name="Line 226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3" name="Line 227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4" name="Line 228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5" name="Oval 229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0776" name="Text Box 230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885993" name="Rectangle 233"/>
          <p:cNvSpPr>
            <a:spLocks noChangeArrowheads="1"/>
          </p:cNvSpPr>
          <p:nvPr/>
        </p:nvSpPr>
        <p:spPr bwMode="auto">
          <a:xfrm>
            <a:off x="250825" y="3352800"/>
            <a:ext cx="51847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特点</a:t>
            </a:r>
            <a:r>
              <a:rPr lang="zh-CN" altLang="en-US" b="1"/>
              <a:t>：在导体圆柱面上有感应电荷，</a:t>
            </a:r>
          </a:p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/>
              <a:t>圆柱外的电位由线电荷与感应电荷共</a:t>
            </a:r>
          </a:p>
          <a:p>
            <a:pPr marL="342900" indent="-342900" eaLnBrk="0" fontAlgn="ctr" hangingPunct="0">
              <a:lnSpc>
                <a:spcPct val="130000"/>
              </a:lnSpc>
            </a:pPr>
            <a:r>
              <a:rPr lang="zh-CN" altLang="en-US" b="1"/>
              <a:t>同产生。</a:t>
            </a:r>
          </a:p>
        </p:txBody>
      </p:sp>
      <p:sp>
        <p:nvSpPr>
          <p:cNvPr id="885994" name="Rectangle 234"/>
          <p:cNvSpPr>
            <a:spLocks noChangeArrowheads="1"/>
          </p:cNvSpPr>
          <p:nvPr/>
        </p:nvSpPr>
        <p:spPr bwMode="auto">
          <a:xfrm>
            <a:off x="254000" y="4764088"/>
            <a:ext cx="547052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  <a:ea typeface="宋体" pitchFamily="2" charset="-122"/>
              </a:rPr>
              <a:t>分析方法</a:t>
            </a:r>
            <a:r>
              <a:rPr lang="zh-CN" altLang="en-US" b="1"/>
              <a:t>：镜像电荷是圆柱面内部与</a:t>
            </a:r>
          </a:p>
          <a:p>
            <a:pPr marL="342900" indent="-342900">
              <a:lnSpc>
                <a:spcPct val="130000"/>
              </a:lnSpc>
            </a:pPr>
            <a:r>
              <a:rPr lang="zh-CN" altLang="en-US" b="1"/>
              <a:t>轴线平行的无限长线电荷，如图</a:t>
            </a:r>
            <a:r>
              <a:rPr lang="en-US" altLang="zh-CN" b="1"/>
              <a:t>2</a:t>
            </a:r>
            <a:r>
              <a:rPr lang="zh-CN" altLang="en-US" b="1"/>
              <a:t>：</a:t>
            </a:r>
          </a:p>
        </p:txBody>
      </p:sp>
      <p:sp>
        <p:nvSpPr>
          <p:cNvPr id="30745" name="Rectangle 238"/>
          <p:cNvSpPr>
            <a:spLocks noChangeArrowheads="1"/>
          </p:cNvSpPr>
          <p:nvPr/>
        </p:nvSpPr>
        <p:spPr bwMode="auto">
          <a:xfrm>
            <a:off x="158750" y="979488"/>
            <a:ext cx="53228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kumimoji="1"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1. </a:t>
            </a:r>
            <a:r>
              <a:rPr kumimoji="1"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线电荷对接地导体圆柱面的镜像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8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8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993" grpId="0"/>
      <p:bldP spid="88599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6832" name="Object 48"/>
          <p:cNvGraphicFramePr>
            <a:graphicFrameLocks noChangeAspect="1"/>
          </p:cNvGraphicFramePr>
          <p:nvPr/>
        </p:nvGraphicFramePr>
        <p:xfrm>
          <a:off x="757238" y="3995738"/>
          <a:ext cx="7775575" cy="900112"/>
        </p:xfrm>
        <a:graphic>
          <a:graphicData uri="http://schemas.openxmlformats.org/presentationml/2006/ole">
            <p:oleObj spid="_x0000_s31789" name="Equation" r:id="rId3" imgW="134941680" imgH="15027840" progId="Equation.DSMT4">
              <p:embed/>
            </p:oleObj>
          </a:graphicData>
        </a:graphic>
      </p:graphicFrame>
      <p:graphicFrame>
        <p:nvGraphicFramePr>
          <p:cNvPr id="886830" name="Object 46"/>
          <p:cNvGraphicFramePr>
            <a:graphicFrameLocks noChangeAspect="1"/>
          </p:cNvGraphicFramePr>
          <p:nvPr/>
        </p:nvGraphicFramePr>
        <p:xfrm>
          <a:off x="684213" y="5421313"/>
          <a:ext cx="7921625" cy="960437"/>
        </p:xfrm>
        <a:graphic>
          <a:graphicData uri="http://schemas.openxmlformats.org/presentationml/2006/ole">
            <p:oleObj spid="_x0000_s31790" name="Equation" r:id="rId4" imgW="133722000" imgH="15027840" progId="Equation.DSMT4">
              <p:embed/>
            </p:oleObj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79388" y="4978400"/>
            <a:ext cx="7594600" cy="457200"/>
            <a:chOff x="340" y="890"/>
            <a:chExt cx="4784" cy="288"/>
          </a:xfrm>
        </p:grpSpPr>
        <p:graphicFrame>
          <p:nvGraphicFramePr>
            <p:cNvPr id="31787" name="Object 47"/>
            <p:cNvGraphicFramePr>
              <a:graphicFrameLocks noChangeAspect="1"/>
            </p:cNvGraphicFramePr>
            <p:nvPr/>
          </p:nvGraphicFramePr>
          <p:xfrm>
            <a:off x="2699" y="935"/>
            <a:ext cx="544" cy="231"/>
          </p:xfrm>
          <a:graphic>
            <a:graphicData uri="http://schemas.openxmlformats.org/presentationml/2006/ole">
              <p:oleObj spid="_x0000_s31791" name="Equation" r:id="rId5" imgW="12182040" imgH="5271840" progId="Equation.DSMT4">
                <p:embed/>
              </p:oleObj>
            </a:graphicData>
          </a:graphic>
        </p:graphicFrame>
        <p:sp>
          <p:nvSpPr>
            <p:cNvPr id="31788" name="Rectangle 67"/>
            <p:cNvSpPr>
              <a:spLocks noChangeArrowheads="1"/>
            </p:cNvSpPr>
            <p:nvPr/>
          </p:nvSpPr>
          <p:spPr bwMode="auto">
            <a:xfrm>
              <a:off x="340" y="890"/>
              <a:ext cx="4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 fontAlgn="ctr"/>
              <a:r>
                <a:rPr lang="zh-CN" altLang="en-US" b="1"/>
                <a:t>由于导体圆柱接地，所以当           时，电位应为零，即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79388" y="2987675"/>
            <a:ext cx="8721724" cy="1052513"/>
            <a:chOff x="113" y="255"/>
            <a:chExt cx="5494" cy="663"/>
          </a:xfrm>
        </p:grpSpPr>
        <p:sp>
          <p:nvSpPr>
            <p:cNvPr id="31782" name="Rectangle 53"/>
            <p:cNvSpPr>
              <a:spLocks noChangeArrowheads="1"/>
            </p:cNvSpPr>
            <p:nvPr/>
          </p:nvSpPr>
          <p:spPr bwMode="auto">
            <a:xfrm>
              <a:off x="113" y="255"/>
              <a:ext cx="548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ctr">
                <a:lnSpc>
                  <a:spcPct val="130000"/>
                </a:lnSpc>
              </a:pPr>
              <a:r>
                <a:rPr lang="en-US" altLang="zh-CN" b="1">
                  <a:latin typeface="楷体_GB2312"/>
                  <a:cs typeface="Times New Roman" pitchFamily="18" charset="0"/>
                </a:rPr>
                <a:t>    </a:t>
              </a:r>
              <a:r>
                <a:rPr lang="zh-CN" altLang="en-US" b="1">
                  <a:latin typeface="楷体_GB2312"/>
                  <a:cs typeface="Times New Roman" pitchFamily="18" charset="0"/>
                </a:rPr>
                <a:t>设镜像电荷的线密度为  ，</a:t>
              </a:r>
              <a:r>
                <a:rPr lang="zh-CN" altLang="en-US" b="1">
                  <a:cs typeface="Times New Roman" pitchFamily="18" charset="0"/>
                </a:rPr>
                <a:t>且距圆柱的轴线为    ，则由     和    共同产生的电位函数</a:t>
              </a:r>
              <a:r>
                <a:rPr lang="en-US" altLang="zh-CN" b="1">
                  <a:cs typeface="Times New Roman" pitchFamily="18" charset="0"/>
                </a:rPr>
                <a:t>:</a:t>
              </a:r>
            </a:p>
          </p:txBody>
        </p:sp>
        <p:graphicFrame>
          <p:nvGraphicFramePr>
            <p:cNvPr id="31783" name="Object 65"/>
            <p:cNvGraphicFramePr>
              <a:graphicFrameLocks noChangeAspect="1"/>
            </p:cNvGraphicFramePr>
            <p:nvPr/>
          </p:nvGraphicFramePr>
          <p:xfrm>
            <a:off x="2280" y="300"/>
            <a:ext cx="254" cy="319"/>
          </p:xfrm>
          <a:graphic>
            <a:graphicData uri="http://schemas.openxmlformats.org/presentationml/2006/ole">
              <p:oleObj spid="_x0000_s31792" name="Equation" r:id="rId6" imgW="5678280" imgH="7304400" progId="Equation.DSMT4">
                <p:embed/>
              </p:oleObj>
            </a:graphicData>
          </a:graphic>
        </p:graphicFrame>
        <p:graphicFrame>
          <p:nvGraphicFramePr>
            <p:cNvPr id="31784" name="Object 66"/>
            <p:cNvGraphicFramePr>
              <a:graphicFrameLocks noChangeAspect="1"/>
            </p:cNvGraphicFramePr>
            <p:nvPr/>
          </p:nvGraphicFramePr>
          <p:xfrm>
            <a:off x="4159" y="360"/>
            <a:ext cx="254" cy="249"/>
          </p:xfrm>
          <a:graphic>
            <a:graphicData uri="http://schemas.openxmlformats.org/presentationml/2006/ole">
              <p:oleObj spid="_x0000_s31793" name="Equation" r:id="rId7" imgW="5678280" imgH="5678280" progId="Equation.DSMT4">
                <p:embed/>
              </p:oleObj>
            </a:graphicData>
          </a:graphic>
        </p:graphicFrame>
        <p:graphicFrame>
          <p:nvGraphicFramePr>
            <p:cNvPr id="31785" name="Object 70"/>
            <p:cNvGraphicFramePr>
              <a:graphicFrameLocks noChangeAspect="1"/>
            </p:cNvGraphicFramePr>
            <p:nvPr/>
          </p:nvGraphicFramePr>
          <p:xfrm>
            <a:off x="4912" y="314"/>
            <a:ext cx="254" cy="319"/>
          </p:xfrm>
          <a:graphic>
            <a:graphicData uri="http://schemas.openxmlformats.org/presentationml/2006/ole">
              <p:oleObj spid="_x0000_s31794" name="Equation" r:id="rId8" imgW="5678280" imgH="7304400" progId="Equation.DSMT4">
                <p:embed/>
              </p:oleObj>
            </a:graphicData>
          </a:graphic>
        </p:graphicFrame>
        <p:graphicFrame>
          <p:nvGraphicFramePr>
            <p:cNvPr id="31786" name="Object 71"/>
            <p:cNvGraphicFramePr>
              <a:graphicFrameLocks noChangeAspect="1"/>
            </p:cNvGraphicFramePr>
            <p:nvPr/>
          </p:nvGraphicFramePr>
          <p:xfrm>
            <a:off x="5353" y="344"/>
            <a:ext cx="254" cy="319"/>
          </p:xfrm>
          <a:graphic>
            <a:graphicData uri="http://schemas.openxmlformats.org/presentationml/2006/ole">
              <p:oleObj spid="_x0000_s31795" name="Equation" r:id="rId9" imgW="5678280" imgH="7304400" progId="Equation.DSMT4">
                <p:embed/>
              </p:oleObj>
            </a:graphicData>
          </a:graphic>
        </p:graphicFrame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771775" y="476250"/>
            <a:ext cx="3097213" cy="2592388"/>
            <a:chOff x="3515" y="2115"/>
            <a:chExt cx="2176" cy="1905"/>
          </a:xfrm>
        </p:grpSpPr>
        <p:sp>
          <p:nvSpPr>
            <p:cNvPr id="31751" name="Rectangle 77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1752" name="Text Box 78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1753" name="Group 79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1754" name="Object 80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p:oleObj spid="_x0000_s31796" name="Equation" r:id="rId10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1755" name="Object 81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p:oleObj spid="_x0000_s31797" name="Equation" r:id="rId11" imgW="126835" imgH="202936" progId="Equation.DSMT4">
                  <p:embed/>
                </p:oleObj>
              </a:graphicData>
            </a:graphic>
          </p:graphicFrame>
          <p:graphicFrame>
            <p:nvGraphicFramePr>
              <p:cNvPr id="31756" name="Object 82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p:oleObj spid="_x0000_s31798" name="Equation" r:id="rId12" imgW="190500" imgH="228600" progId="Equation.DSMT4">
                  <p:embed/>
                </p:oleObj>
              </a:graphicData>
            </a:graphic>
          </p:graphicFrame>
          <p:graphicFrame>
            <p:nvGraphicFramePr>
              <p:cNvPr id="31757" name="Object 83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p:oleObj spid="_x0000_s31799" name="Equation" r:id="rId13" imgW="177492" imgH="177492" progId="Equation.DSMT4">
                  <p:embed/>
                </p:oleObj>
              </a:graphicData>
            </a:graphic>
          </p:graphicFrame>
          <p:graphicFrame>
            <p:nvGraphicFramePr>
              <p:cNvPr id="31758" name="Object 84"/>
              <p:cNvGraphicFramePr>
                <a:graphicFrameLocks noChangeAspect="1"/>
              </p:cNvGraphicFramePr>
              <p:nvPr/>
            </p:nvGraphicFramePr>
            <p:xfrm>
              <a:off x="4104" y="2569"/>
              <a:ext cx="222" cy="250"/>
            </p:xfrm>
            <a:graphic>
              <a:graphicData uri="http://schemas.openxmlformats.org/presentationml/2006/ole">
                <p:oleObj spid="_x0000_s31800" name="Equation" r:id="rId14" imgW="152268" imgH="164957" progId="Equation.DSMT4">
                  <p:embed/>
                </p:oleObj>
              </a:graphicData>
            </a:graphic>
          </p:graphicFrame>
          <p:graphicFrame>
            <p:nvGraphicFramePr>
              <p:cNvPr id="31759" name="Object 85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p:oleObj spid="_x0000_s31801" name="Equation" r:id="rId15" imgW="494870" imgH="203024" progId="Equation.DSMT4">
                  <p:embed/>
                </p:oleObj>
              </a:graphicData>
            </a:graphic>
          </p:graphicFrame>
          <p:graphicFrame>
            <p:nvGraphicFramePr>
              <p:cNvPr id="31760" name="Object 86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p:oleObj spid="_x0000_s31802" name="Equation" r:id="rId16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1761" name="Object 87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p:oleObj spid="_x0000_s31803" name="Equation" r:id="rId17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1762" name="Object 88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p:oleObj spid="_x0000_s31804" name="Equation" r:id="rId18" imgW="165028" imgH="228501" progId="Equation.DSMT4">
                  <p:embed/>
                </p:oleObj>
              </a:graphicData>
            </a:graphic>
          </p:graphicFrame>
          <p:graphicFrame>
            <p:nvGraphicFramePr>
              <p:cNvPr id="31763" name="Object 89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p:oleObj spid="_x0000_s31805" name="Equation" r:id="rId19" imgW="177646" imgH="228402" progId="Equation.DSMT4">
                  <p:embed/>
                </p:oleObj>
              </a:graphicData>
            </a:graphic>
          </p:graphicFrame>
          <p:graphicFrame>
            <p:nvGraphicFramePr>
              <p:cNvPr id="31764" name="Object 90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p:oleObj spid="_x0000_s31806" name="Equation" r:id="rId20" imgW="139579" imgH="177646" progId="Equation.DSMT4">
                  <p:embed/>
                </p:oleObj>
              </a:graphicData>
            </a:graphic>
          </p:graphicFrame>
          <p:sp>
            <p:nvSpPr>
              <p:cNvPr id="31765" name="Text Box 91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66" name="Oval 92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67" name="Line 93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Line 94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Oval 95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0" name="Line 96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1" name="Line 97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2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3" name="Oval 99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74" name="Line 100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5" name="Line 101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6" name="Line 102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7" name="Line 103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8" name="Line 104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Line 105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Oval 106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1781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8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8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323850" y="3660775"/>
            <a:ext cx="839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ctr"/>
            <a:r>
              <a:rPr lang="zh-CN" altLang="en-US" b="1">
                <a:latin typeface="楷体_GB2312"/>
                <a:cs typeface="Times New Roman" pitchFamily="18" charset="0"/>
              </a:rPr>
              <a:t>由于上式对任意</a:t>
            </a:r>
            <a:r>
              <a:rPr lang="zh-CN" altLang="en-US" b="1" i="1">
                <a:latin typeface="楷体_GB2312"/>
                <a:cs typeface="Times New Roman" pitchFamily="18" charset="0"/>
                <a:sym typeface="Symbol" pitchFamily="18" charset="2"/>
              </a:rPr>
              <a:t> </a:t>
            </a:r>
            <a:r>
              <a:rPr lang="zh-CN" altLang="en-US" b="1">
                <a:cs typeface="Times New Roman" pitchFamily="18" charset="0"/>
              </a:rPr>
              <a:t>都成立，因此，将上式对</a:t>
            </a:r>
            <a:r>
              <a:rPr lang="zh-CN" altLang="en-US" b="1">
                <a:cs typeface="Times New Roman" pitchFamily="18" charset="0"/>
                <a:sym typeface="Symbol" pitchFamily="18" charset="2"/>
              </a:rPr>
              <a:t></a:t>
            </a:r>
            <a:r>
              <a:rPr lang="zh-CN" altLang="en-US" b="1">
                <a:cs typeface="Times New Roman" pitchFamily="18" charset="0"/>
              </a:rPr>
              <a:t>求导，可以得到</a:t>
            </a:r>
            <a:endParaRPr lang="zh-CN" altLang="en-US" b="1">
              <a:latin typeface="楷体_GB2312"/>
              <a:cs typeface="Times New Roman" pitchFamily="18" charset="0"/>
            </a:endParaRPr>
          </a:p>
        </p:txBody>
      </p:sp>
      <p:graphicFrame>
        <p:nvGraphicFramePr>
          <p:cNvPr id="944133" name="Object 5"/>
          <p:cNvGraphicFramePr>
            <a:graphicFrameLocks noChangeAspect="1"/>
          </p:cNvGraphicFramePr>
          <p:nvPr/>
        </p:nvGraphicFramePr>
        <p:xfrm>
          <a:off x="1258888" y="4189413"/>
          <a:ext cx="6648450" cy="504825"/>
        </p:xfrm>
        <a:graphic>
          <a:graphicData uri="http://schemas.openxmlformats.org/presentationml/2006/ole">
            <p:oleObj spid="_x0000_s32816" name="Equation" r:id="rId3" imgW="106894080" imgH="7710840" progId="Equation.DSMT4">
              <p:embed/>
            </p:oleObj>
          </a:graphicData>
        </a:graphic>
      </p:graphicFrame>
      <p:graphicFrame>
        <p:nvGraphicFramePr>
          <p:cNvPr id="944134" name="Object 6"/>
          <p:cNvGraphicFramePr>
            <a:graphicFrameLocks noChangeAspect="1"/>
          </p:cNvGraphicFramePr>
          <p:nvPr/>
        </p:nvGraphicFramePr>
        <p:xfrm>
          <a:off x="1619250" y="4746625"/>
          <a:ext cx="4535488" cy="1100138"/>
        </p:xfrm>
        <a:graphic>
          <a:graphicData uri="http://schemas.openxmlformats.org/presentationml/2006/ole">
            <p:oleObj spid="_x0000_s32817" name="Equation" r:id="rId4" imgW="67057920" imgH="16247160" progId="Equation.DSMT4">
              <p:embed/>
            </p:oleObj>
          </a:graphicData>
        </a:graphic>
      </p:graphicFrame>
      <p:sp>
        <p:nvSpPr>
          <p:cNvPr id="944135" name="Rectangle 7"/>
          <p:cNvSpPr>
            <a:spLocks noChangeArrowheads="1"/>
          </p:cNvSpPr>
          <p:nvPr/>
        </p:nvSpPr>
        <p:spPr bwMode="auto">
          <a:xfrm>
            <a:off x="522288" y="4981575"/>
            <a:ext cx="1601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所以有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27763" y="4622800"/>
            <a:ext cx="2160587" cy="1366838"/>
            <a:chOff x="3833" y="3158"/>
            <a:chExt cx="1452" cy="953"/>
          </a:xfrm>
        </p:grpSpPr>
        <p:graphicFrame>
          <p:nvGraphicFramePr>
            <p:cNvPr id="32814" name="Object 9"/>
            <p:cNvGraphicFramePr>
              <a:graphicFrameLocks noChangeAspect="1"/>
            </p:cNvGraphicFramePr>
            <p:nvPr/>
          </p:nvGraphicFramePr>
          <p:xfrm>
            <a:off x="4332" y="3158"/>
            <a:ext cx="953" cy="953"/>
          </p:xfrm>
          <a:graphic>
            <a:graphicData uri="http://schemas.openxmlformats.org/presentationml/2006/ole">
              <p:oleObj spid="_x0000_s32818" name="Equation" r:id="rId5" imgW="20718360" imgH="21938400" progId="Equation.DSMT4">
                <p:embed/>
              </p:oleObj>
            </a:graphicData>
          </a:graphic>
        </p:graphicFrame>
        <p:sp>
          <p:nvSpPr>
            <p:cNvPr id="32815" name="AutoShape 10"/>
            <p:cNvSpPr>
              <a:spLocks noChangeArrowheads="1"/>
            </p:cNvSpPr>
            <p:nvPr/>
          </p:nvSpPr>
          <p:spPr bwMode="auto">
            <a:xfrm>
              <a:off x="3833" y="3566"/>
              <a:ext cx="454" cy="136"/>
            </a:xfrm>
            <a:prstGeom prst="rightArrow">
              <a:avLst>
                <a:gd name="adj1" fmla="val 50000"/>
                <a:gd name="adj2" fmla="val 83456"/>
              </a:avLst>
            </a:prstGeom>
            <a:solidFill>
              <a:srgbClr val="FFCC99"/>
            </a:solidFill>
            <a:ln w="25400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033463" y="476250"/>
            <a:ext cx="3487737" cy="3065463"/>
            <a:chOff x="3515" y="2115"/>
            <a:chExt cx="2176" cy="1905"/>
          </a:xfrm>
        </p:grpSpPr>
        <p:sp>
          <p:nvSpPr>
            <p:cNvPr id="32783" name="Rectangle 12"/>
            <p:cNvSpPr>
              <a:spLocks noChangeArrowheads="1"/>
            </p:cNvSpPr>
            <p:nvPr/>
          </p:nvSpPr>
          <p:spPr bwMode="auto">
            <a:xfrm>
              <a:off x="3515" y="2115"/>
              <a:ext cx="2176" cy="1905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2784" name="Text Box 13"/>
            <p:cNvSpPr txBox="1">
              <a:spLocks noChangeArrowheads="1"/>
            </p:cNvSpPr>
            <p:nvPr/>
          </p:nvSpPr>
          <p:spPr bwMode="auto">
            <a:xfrm>
              <a:off x="3787" y="3521"/>
              <a:ext cx="179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2  </a:t>
              </a:r>
              <a:r>
                <a:rPr lang="zh-CN" altLang="en-US" sz="2000" b="1">
                  <a:solidFill>
                    <a:srgbClr val="0000CC"/>
                  </a:solidFill>
                  <a:ea typeface="宋体" pitchFamily="2" charset="-122"/>
                  <a:cs typeface="Times New Roman" pitchFamily="18" charset="0"/>
                </a:rPr>
                <a:t>线电荷与导体圆柱的镜像</a:t>
              </a:r>
            </a:p>
          </p:txBody>
        </p:sp>
        <p:grpSp>
          <p:nvGrpSpPr>
            <p:cNvPr id="32785" name="Group 14"/>
            <p:cNvGrpSpPr>
              <a:grpSpLocks/>
            </p:cNvGrpSpPr>
            <p:nvPr/>
          </p:nvGrpSpPr>
          <p:grpSpPr bwMode="auto">
            <a:xfrm>
              <a:off x="3789" y="2218"/>
              <a:ext cx="1767" cy="1294"/>
              <a:chOff x="3606" y="2218"/>
              <a:chExt cx="1767" cy="1294"/>
            </a:xfrm>
          </p:grpSpPr>
          <p:graphicFrame>
            <p:nvGraphicFramePr>
              <p:cNvPr id="32786" name="Object 15"/>
              <p:cNvGraphicFramePr>
                <a:graphicFrameLocks noChangeAspect="1"/>
              </p:cNvGraphicFramePr>
              <p:nvPr/>
            </p:nvGraphicFramePr>
            <p:xfrm>
              <a:off x="3968" y="2750"/>
              <a:ext cx="157" cy="181"/>
            </p:xfrm>
            <a:graphic>
              <a:graphicData uri="http://schemas.openxmlformats.org/presentationml/2006/ole">
                <p:oleObj spid="_x0000_s32819" name="Equation" r:id="rId6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2787" name="Object 16"/>
              <p:cNvGraphicFramePr>
                <a:graphicFrameLocks noChangeAspect="1"/>
              </p:cNvGraphicFramePr>
              <p:nvPr/>
            </p:nvGraphicFramePr>
            <p:xfrm>
              <a:off x="4149" y="2795"/>
              <a:ext cx="180" cy="305"/>
            </p:xfrm>
            <a:graphic>
              <a:graphicData uri="http://schemas.openxmlformats.org/presentationml/2006/ole">
                <p:oleObj spid="_x0000_s32820" name="Equation" r:id="rId7" imgW="126835" imgH="202936" progId="Equation.DSMT4">
                  <p:embed/>
                </p:oleObj>
              </a:graphicData>
            </a:graphic>
          </p:graphicFrame>
          <p:graphicFrame>
            <p:nvGraphicFramePr>
              <p:cNvPr id="32788" name="Object 17"/>
              <p:cNvGraphicFramePr>
                <a:graphicFrameLocks noChangeAspect="1"/>
              </p:cNvGraphicFramePr>
              <p:nvPr/>
            </p:nvGraphicFramePr>
            <p:xfrm>
              <a:off x="4377" y="2750"/>
              <a:ext cx="254" cy="318"/>
            </p:xfrm>
            <a:graphic>
              <a:graphicData uri="http://schemas.openxmlformats.org/presentationml/2006/ole">
                <p:oleObj spid="_x0000_s32821" name="Equation" r:id="rId8" imgW="190500" imgH="228600" progId="Equation.DSMT4">
                  <p:embed/>
                </p:oleObj>
              </a:graphicData>
            </a:graphic>
          </p:graphicFrame>
          <p:graphicFrame>
            <p:nvGraphicFramePr>
              <p:cNvPr id="32789" name="Object 18"/>
              <p:cNvGraphicFramePr>
                <a:graphicFrameLocks noChangeAspect="1"/>
              </p:cNvGraphicFramePr>
              <p:nvPr/>
            </p:nvGraphicFramePr>
            <p:xfrm>
              <a:off x="4104" y="3067"/>
              <a:ext cx="215" cy="227"/>
            </p:xfrm>
            <a:graphic>
              <a:graphicData uri="http://schemas.openxmlformats.org/presentationml/2006/ole">
                <p:oleObj spid="_x0000_s32822" name="Equation" r:id="rId9" imgW="177492" imgH="177492" progId="Equation.DSMT4">
                  <p:embed/>
                </p:oleObj>
              </a:graphicData>
            </a:graphic>
          </p:graphicFrame>
          <p:graphicFrame>
            <p:nvGraphicFramePr>
              <p:cNvPr id="32790" name="Object 19"/>
              <p:cNvGraphicFramePr>
                <a:graphicFrameLocks noChangeAspect="1"/>
              </p:cNvGraphicFramePr>
              <p:nvPr/>
            </p:nvGraphicFramePr>
            <p:xfrm>
              <a:off x="4154" y="2443"/>
              <a:ext cx="222" cy="250"/>
            </p:xfrm>
            <a:graphic>
              <a:graphicData uri="http://schemas.openxmlformats.org/presentationml/2006/ole">
                <p:oleObj spid="_x0000_s32823" name="Equation" r:id="rId10" imgW="152268" imgH="164957" progId="Equation.DSMT4">
                  <p:embed/>
                </p:oleObj>
              </a:graphicData>
            </a:graphic>
          </p:graphicFrame>
          <p:graphicFrame>
            <p:nvGraphicFramePr>
              <p:cNvPr id="32791" name="Object 20"/>
              <p:cNvGraphicFramePr>
                <a:graphicFrameLocks noChangeAspect="1"/>
              </p:cNvGraphicFramePr>
              <p:nvPr/>
            </p:nvGraphicFramePr>
            <p:xfrm>
              <a:off x="4285" y="2218"/>
              <a:ext cx="632" cy="272"/>
            </p:xfrm>
            <a:graphic>
              <a:graphicData uri="http://schemas.openxmlformats.org/presentationml/2006/ole">
                <p:oleObj spid="_x0000_s32824" name="Equation" r:id="rId11" imgW="494870" imgH="203024" progId="Equation.DSMT4">
                  <p:embed/>
                </p:oleObj>
              </a:graphicData>
            </a:graphic>
          </p:graphicFrame>
          <p:graphicFrame>
            <p:nvGraphicFramePr>
              <p:cNvPr id="32792" name="Object 21"/>
              <p:cNvGraphicFramePr>
                <a:graphicFrameLocks noChangeAspect="1"/>
              </p:cNvGraphicFramePr>
              <p:nvPr/>
            </p:nvGraphicFramePr>
            <p:xfrm>
              <a:off x="5193" y="3022"/>
              <a:ext cx="180" cy="208"/>
            </p:xfrm>
            <a:graphic>
              <a:graphicData uri="http://schemas.openxmlformats.org/presentationml/2006/ole">
                <p:oleObj spid="_x0000_s32825" name="Equation" r:id="rId12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2793" name="Object 22"/>
              <p:cNvGraphicFramePr>
                <a:graphicFrameLocks noChangeAspect="1"/>
              </p:cNvGraphicFramePr>
              <p:nvPr/>
            </p:nvGraphicFramePr>
            <p:xfrm>
              <a:off x="3922" y="2977"/>
              <a:ext cx="180" cy="208"/>
            </p:xfrm>
            <a:graphic>
              <a:graphicData uri="http://schemas.openxmlformats.org/presentationml/2006/ole">
                <p:oleObj spid="_x0000_s32826" name="Equation" r:id="rId13" imgW="126835" imgH="139518" progId="Equation.DSMT4">
                  <p:embed/>
                </p:oleObj>
              </a:graphicData>
            </a:graphic>
          </p:graphicFrame>
          <p:graphicFrame>
            <p:nvGraphicFramePr>
              <p:cNvPr id="32794" name="Object 23"/>
              <p:cNvGraphicFramePr>
                <a:graphicFrameLocks noChangeAspect="1"/>
              </p:cNvGraphicFramePr>
              <p:nvPr/>
            </p:nvGraphicFramePr>
            <p:xfrm>
              <a:off x="3606" y="2478"/>
              <a:ext cx="250" cy="347"/>
            </p:xfrm>
            <a:graphic>
              <a:graphicData uri="http://schemas.openxmlformats.org/presentationml/2006/ole">
                <p:oleObj spid="_x0000_s32827" name="Equation" r:id="rId14" imgW="165028" imgH="228501" progId="Equation.DSMT4">
                  <p:embed/>
                </p:oleObj>
              </a:graphicData>
            </a:graphic>
          </p:graphicFrame>
          <p:graphicFrame>
            <p:nvGraphicFramePr>
              <p:cNvPr id="32795" name="Object 24"/>
              <p:cNvGraphicFramePr>
                <a:graphicFrameLocks/>
              </p:cNvGraphicFramePr>
              <p:nvPr/>
            </p:nvGraphicFramePr>
            <p:xfrm>
              <a:off x="4853" y="2750"/>
              <a:ext cx="250" cy="317"/>
            </p:xfrm>
            <a:graphic>
              <a:graphicData uri="http://schemas.openxmlformats.org/presentationml/2006/ole">
                <p:oleObj spid="_x0000_s32828" name="Equation" r:id="rId15" imgW="177646" imgH="228402" progId="Equation.DSMT4">
                  <p:embed/>
                </p:oleObj>
              </a:graphicData>
            </a:graphic>
          </p:graphicFrame>
          <p:graphicFrame>
            <p:nvGraphicFramePr>
              <p:cNvPr id="32796" name="Object 25"/>
              <p:cNvGraphicFramePr>
                <a:graphicFrameLocks noChangeAspect="1"/>
              </p:cNvGraphicFramePr>
              <p:nvPr/>
            </p:nvGraphicFramePr>
            <p:xfrm>
              <a:off x="4377" y="3249"/>
              <a:ext cx="194" cy="263"/>
            </p:xfrm>
            <a:graphic>
              <a:graphicData uri="http://schemas.openxmlformats.org/presentationml/2006/ole">
                <p:oleObj spid="_x0000_s32829" name="Equation" r:id="rId16" imgW="139579" imgH="177646" progId="Equation.DSMT4">
                  <p:embed/>
                </p:oleObj>
              </a:graphicData>
            </a:graphic>
          </p:graphicFrame>
          <p:sp>
            <p:nvSpPr>
              <p:cNvPr id="32797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4179" y="275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798" name="Oval 27"/>
              <p:cNvSpPr>
                <a:spLocks noChangeArrowheads="1"/>
              </p:cNvSpPr>
              <p:nvPr/>
            </p:nvSpPr>
            <p:spPr bwMode="auto">
              <a:xfrm>
                <a:off x="3741" y="2652"/>
                <a:ext cx="750" cy="748"/>
              </a:xfrm>
              <a:prstGeom prst="ellipse">
                <a:avLst/>
              </a:prstGeom>
              <a:noFill/>
              <a:ln w="25400">
                <a:solidFill>
                  <a:srgbClr val="FF66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799" name="Line 28"/>
              <p:cNvSpPr>
                <a:spLocks noChangeAspect="1" noChangeShapeType="1"/>
              </p:cNvSpPr>
              <p:nvPr/>
            </p:nvSpPr>
            <p:spPr bwMode="auto">
              <a:xfrm>
                <a:off x="4116" y="3025"/>
                <a:ext cx="11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843" y="2788"/>
                <a:ext cx="275" cy="2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Oval 30"/>
              <p:cNvSpPr>
                <a:spLocks noChangeAspect="1" noChangeArrowheads="1"/>
              </p:cNvSpPr>
              <p:nvPr/>
            </p:nvSpPr>
            <p:spPr bwMode="auto">
              <a:xfrm>
                <a:off x="4842" y="3007"/>
                <a:ext cx="48" cy="47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2" name="Line 31"/>
              <p:cNvSpPr>
                <a:spLocks noChangeAspect="1" noChangeShapeType="1"/>
              </p:cNvSpPr>
              <p:nvPr/>
            </p:nvSpPr>
            <p:spPr bwMode="auto">
              <a:xfrm>
                <a:off x="4104" y="3062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32"/>
              <p:cNvSpPr>
                <a:spLocks noChangeAspect="1" noChangeShapeType="1"/>
              </p:cNvSpPr>
              <p:nvPr/>
            </p:nvSpPr>
            <p:spPr bwMode="auto">
              <a:xfrm>
                <a:off x="4106" y="3275"/>
                <a:ext cx="7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4411" y="3257"/>
                <a:ext cx="194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5" name="Oval 34"/>
              <p:cNvSpPr>
                <a:spLocks noChangeAspect="1" noChangeArrowheads="1"/>
              </p:cNvSpPr>
              <p:nvPr/>
            </p:nvSpPr>
            <p:spPr bwMode="auto">
              <a:xfrm>
                <a:off x="4312" y="3007"/>
                <a:ext cx="48" cy="47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06" name="Line 35"/>
              <p:cNvSpPr>
                <a:spLocks noChangeAspect="1" noChangeShapeType="1"/>
              </p:cNvSpPr>
              <p:nvPr/>
            </p:nvSpPr>
            <p:spPr bwMode="auto">
              <a:xfrm>
                <a:off x="4320" y="3063"/>
                <a:ext cx="0" cy="1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7" name="Line 36"/>
              <p:cNvSpPr>
                <a:spLocks noChangeAspect="1" noChangeShapeType="1"/>
              </p:cNvSpPr>
              <p:nvPr/>
            </p:nvSpPr>
            <p:spPr bwMode="auto">
              <a:xfrm>
                <a:off x="4105" y="3093"/>
                <a:ext cx="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8" name="Line 37"/>
              <p:cNvSpPr>
                <a:spLocks noChangeAspect="1" noChangeShapeType="1"/>
              </p:cNvSpPr>
              <p:nvPr/>
            </p:nvSpPr>
            <p:spPr bwMode="auto">
              <a:xfrm>
                <a:off x="4860" y="3071"/>
                <a:ext cx="0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9" name="Line 38"/>
              <p:cNvSpPr>
                <a:spLocks noChangeAspect="1" noChangeShapeType="1"/>
              </p:cNvSpPr>
              <p:nvPr/>
            </p:nvSpPr>
            <p:spPr bwMode="auto">
              <a:xfrm rot="21078597" flipV="1">
                <a:off x="4078" y="2517"/>
                <a:ext cx="447" cy="478"/>
              </a:xfrm>
              <a:prstGeom prst="line">
                <a:avLst/>
              </a:prstGeom>
              <a:noFill/>
              <a:ln w="25400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4329" y="2507"/>
                <a:ext cx="158" cy="515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1" name="Line 40"/>
              <p:cNvSpPr>
                <a:spLocks noChangeAspect="1" noChangeShapeType="1"/>
              </p:cNvSpPr>
              <p:nvPr/>
            </p:nvSpPr>
            <p:spPr bwMode="auto">
              <a:xfrm>
                <a:off x="4497" y="2507"/>
                <a:ext cx="370" cy="51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Oval 41"/>
              <p:cNvSpPr>
                <a:spLocks noChangeAspect="1" noChangeArrowheads="1"/>
              </p:cNvSpPr>
              <p:nvPr/>
            </p:nvSpPr>
            <p:spPr bwMode="auto">
              <a:xfrm>
                <a:off x="4469" y="248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2813" name="Text Box 42"/>
              <p:cNvSpPr txBox="1">
                <a:spLocks noChangeAspect="1" noChangeArrowheads="1"/>
              </p:cNvSpPr>
              <p:nvPr/>
            </p:nvSpPr>
            <p:spPr bwMode="auto">
              <a:xfrm>
                <a:off x="4069" y="2717"/>
                <a:ext cx="2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0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</p:grpSp>
      <p:sp>
        <p:nvSpPr>
          <p:cNvPr id="32776" name="Text Box 43"/>
          <p:cNvSpPr txBox="1">
            <a:spLocks noChangeArrowheads="1"/>
          </p:cNvSpPr>
          <p:nvPr/>
        </p:nvSpPr>
        <p:spPr bwMode="auto">
          <a:xfrm>
            <a:off x="1671638" y="6134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graphicFrame>
        <p:nvGraphicFramePr>
          <p:cNvPr id="32777" name="Object 44"/>
          <p:cNvGraphicFramePr>
            <a:graphicFrameLocks noGrp="1" noChangeAspect="1"/>
          </p:cNvGraphicFramePr>
          <p:nvPr>
            <p:ph sz="half" idx="1"/>
          </p:nvPr>
        </p:nvGraphicFramePr>
        <p:xfrm>
          <a:off x="2019300" y="4227513"/>
          <a:ext cx="914400" cy="215900"/>
        </p:xfrm>
        <a:graphic>
          <a:graphicData uri="http://schemas.openxmlformats.org/presentationml/2006/ole">
            <p:oleObj spid="_x0000_s32830" name="公式" r:id="rId17" imgW="391303" imgH="739129" progId="Equation.3">
              <p:embed/>
            </p:oleObj>
          </a:graphicData>
        </a:graphic>
      </p:graphicFrame>
      <p:sp>
        <p:nvSpPr>
          <p:cNvPr id="32778" name="Text Box 46"/>
          <p:cNvSpPr txBox="1">
            <a:spLocks noChangeArrowheads="1"/>
          </p:cNvSpPr>
          <p:nvPr/>
        </p:nvSpPr>
        <p:spPr bwMode="auto">
          <a:xfrm>
            <a:off x="2176463" y="5989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graphicFrame>
        <p:nvGraphicFramePr>
          <p:cNvPr id="32779" name="Object 47"/>
          <p:cNvGraphicFramePr>
            <a:graphicFrameLocks noGrp="1" noChangeAspect="1"/>
          </p:cNvGraphicFramePr>
          <p:nvPr>
            <p:ph sz="half" idx="2"/>
          </p:nvPr>
        </p:nvGraphicFramePr>
        <p:xfrm>
          <a:off x="6415088" y="3857625"/>
          <a:ext cx="504825" cy="954088"/>
        </p:xfrm>
        <a:graphic>
          <a:graphicData uri="http://schemas.openxmlformats.org/presentationml/2006/ole">
            <p:oleObj spid="_x0000_s32831" name="公式" r:id="rId18" imgW="391303" imgH="739129" progId="Equation.3">
              <p:embed/>
            </p:oleObj>
          </a:graphicData>
        </a:graphic>
      </p:graphicFrame>
      <p:sp>
        <p:nvSpPr>
          <p:cNvPr id="32780" name="Text Box 50"/>
          <p:cNvSpPr txBox="1">
            <a:spLocks noChangeArrowheads="1"/>
          </p:cNvSpPr>
          <p:nvPr/>
        </p:nvSpPr>
        <p:spPr bwMode="auto">
          <a:xfrm>
            <a:off x="735013" y="5918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944179" name="Text Box 51"/>
          <p:cNvSpPr txBox="1">
            <a:spLocks noChangeArrowheads="1"/>
          </p:cNvSpPr>
          <p:nvPr/>
        </p:nvSpPr>
        <p:spPr bwMode="auto">
          <a:xfrm>
            <a:off x="576263" y="5937250"/>
            <a:ext cx="55102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b="1"/>
              <a:t>P</a:t>
            </a:r>
            <a:r>
              <a:rPr lang="zh-CN" altLang="en-US" b="1"/>
              <a:t>点电位表达式</a:t>
            </a:r>
            <a:r>
              <a:rPr lang="en-US" altLang="zh-CN" b="1">
                <a:sym typeface="Wingdings" pitchFamily="2" charset="2"/>
              </a:rPr>
              <a:t>:  </a:t>
            </a:r>
            <a:r>
              <a:rPr lang="zh-CN" altLang="en-US" b="1">
                <a:sym typeface="Wingdings" pitchFamily="2" charset="2"/>
              </a:rPr>
              <a:t>见教材</a:t>
            </a:r>
            <a:r>
              <a:rPr lang="en-US" altLang="zh-CN" b="1">
                <a:sym typeface="Wingdings" pitchFamily="2" charset="2"/>
              </a:rPr>
              <a:t>p.140, </a:t>
            </a:r>
            <a:r>
              <a:rPr lang="zh-CN" altLang="en-US" b="1">
                <a:sym typeface="Wingdings" pitchFamily="2" charset="2"/>
              </a:rPr>
              <a:t>式</a:t>
            </a:r>
            <a:r>
              <a:rPr lang="en-US" altLang="zh-CN" b="1">
                <a:sym typeface="Wingdings" pitchFamily="2" charset="2"/>
              </a:rPr>
              <a:t>3.5.17. </a:t>
            </a:r>
            <a:endParaRPr lang="zh-CN" altLang="en-US" b="1"/>
          </a:p>
        </p:txBody>
      </p:sp>
      <p:pic>
        <p:nvPicPr>
          <p:cNvPr id="944180" name="Picture 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6250"/>
            <a:ext cx="3005138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94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4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2" grpId="0"/>
      <p:bldP spid="944135" grpId="0"/>
      <p:bldP spid="9441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4475" y="446088"/>
            <a:ext cx="468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2. 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两平行圆柱导体的电轴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5508625" y="619125"/>
            <a:ext cx="3527425" cy="2665413"/>
            <a:chOff x="3470" y="390"/>
            <a:chExt cx="2222" cy="1679"/>
          </a:xfrm>
        </p:grpSpPr>
        <p:sp>
          <p:nvSpPr>
            <p:cNvPr id="33841" name="Rectangle 3"/>
            <p:cNvSpPr>
              <a:spLocks noChangeArrowheads="1"/>
            </p:cNvSpPr>
            <p:nvPr/>
          </p:nvSpPr>
          <p:spPr bwMode="auto">
            <a:xfrm>
              <a:off x="3470" y="390"/>
              <a:ext cx="2222" cy="1679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42" name="Text Box 5"/>
            <p:cNvSpPr txBox="1">
              <a:spLocks noChangeArrowheads="1"/>
            </p:cNvSpPr>
            <p:nvPr/>
          </p:nvSpPr>
          <p:spPr bwMode="auto">
            <a:xfrm>
              <a:off x="3696" y="1706"/>
              <a:ext cx="176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1 </a:t>
              </a:r>
              <a:r>
                <a:rPr lang="zh-CN" altLang="en-US" sz="2000" b="1">
                  <a:solidFill>
                    <a:srgbClr val="0000CC"/>
                  </a:solidFill>
                  <a:latin typeface="宋体" pitchFamily="2" charset="-122"/>
                  <a:ea typeface="宋体" pitchFamily="2" charset="-122"/>
                  <a:cs typeface="Times New Roman" pitchFamily="18" charset="0"/>
                </a:rPr>
                <a:t>两平行圆柱导体</a:t>
              </a:r>
            </a:p>
          </p:txBody>
        </p:sp>
        <p:grpSp>
          <p:nvGrpSpPr>
            <p:cNvPr id="33843" name="Group 6"/>
            <p:cNvGrpSpPr>
              <a:grpSpLocks noChangeAspect="1"/>
            </p:cNvGrpSpPr>
            <p:nvPr/>
          </p:nvGrpSpPr>
          <p:grpSpPr bwMode="auto">
            <a:xfrm>
              <a:off x="3742" y="526"/>
              <a:ext cx="1693" cy="1133"/>
              <a:chOff x="3839" y="709"/>
              <a:chExt cx="1131" cy="757"/>
            </a:xfrm>
          </p:grpSpPr>
          <p:sp>
            <p:nvSpPr>
              <p:cNvPr id="33850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4455" y="1137"/>
                <a:ext cx="193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1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4153" y="1143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2" name="Line 9"/>
              <p:cNvSpPr>
                <a:spLocks noChangeAspect="1" noChangeShapeType="1"/>
              </p:cNvSpPr>
              <p:nvPr/>
            </p:nvSpPr>
            <p:spPr bwMode="auto">
              <a:xfrm rot="-5400000">
                <a:off x="4022" y="1087"/>
                <a:ext cx="757" cy="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3" name="Oval 10"/>
              <p:cNvSpPr>
                <a:spLocks noChangeAspect="1" noChangeArrowheads="1"/>
              </p:cNvSpPr>
              <p:nvPr/>
            </p:nvSpPr>
            <p:spPr bwMode="auto">
              <a:xfrm rot="-5400000">
                <a:off x="3877" y="908"/>
                <a:ext cx="370" cy="366"/>
              </a:xfrm>
              <a:prstGeom prst="ellipse">
                <a:avLst/>
              </a:prstGeom>
              <a:solidFill>
                <a:srgbClr val="FFCC99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4" name="Line 11"/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3938" y="962"/>
                <a:ext cx="162" cy="1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3994" y="1186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6" name="Line 13"/>
              <p:cNvSpPr>
                <a:spLocks noChangeAspect="1" noChangeShapeType="1"/>
              </p:cNvSpPr>
              <p:nvPr/>
            </p:nvSpPr>
            <p:spPr bwMode="auto">
              <a:xfrm rot="-5400000">
                <a:off x="4236" y="1022"/>
                <a:ext cx="0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7" name="Oval 14"/>
              <p:cNvSpPr>
                <a:spLocks noChangeAspect="1" noChangeArrowheads="1"/>
              </p:cNvSpPr>
              <p:nvPr/>
            </p:nvSpPr>
            <p:spPr bwMode="auto">
              <a:xfrm rot="-5400000">
                <a:off x="4061" y="1083"/>
                <a:ext cx="12" cy="11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8" name="Oval 15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4681" y="1077"/>
                <a:ext cx="20" cy="18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59" name="Oval 16"/>
              <p:cNvSpPr>
                <a:spLocks noChangeAspect="1" noChangeArrowheads="1"/>
              </p:cNvSpPr>
              <p:nvPr/>
            </p:nvSpPr>
            <p:spPr bwMode="auto">
              <a:xfrm rot="16200000" flipV="1">
                <a:off x="4759" y="1083"/>
                <a:ext cx="12" cy="1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0" name="Oval 17"/>
              <p:cNvSpPr>
                <a:spLocks noChangeAspect="1" noChangeArrowheads="1"/>
              </p:cNvSpPr>
              <p:nvPr/>
            </p:nvSpPr>
            <p:spPr bwMode="auto">
              <a:xfrm rot="5400000" flipH="1">
                <a:off x="4559" y="908"/>
                <a:ext cx="370" cy="365"/>
              </a:xfrm>
              <a:prstGeom prst="ellipse">
                <a:avLst/>
              </a:prstGeom>
              <a:solidFill>
                <a:srgbClr val="FFCC99"/>
              </a:solidFill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1" name="Line 18"/>
              <p:cNvSpPr>
                <a:spLocks noChangeAspect="1" noChangeShapeType="1"/>
              </p:cNvSpPr>
              <p:nvPr/>
            </p:nvSpPr>
            <p:spPr bwMode="auto">
              <a:xfrm rot="5400000" flipH="1" flipV="1">
                <a:off x="4712" y="957"/>
                <a:ext cx="162" cy="1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2" name="Line 19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676" y="1186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3" name="Line 2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576" y="1021"/>
                <a:ext cx="0" cy="3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stealth" w="sm" len="med"/>
                <a:tailEnd type="stealth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4" name="Oval 21"/>
              <p:cNvSpPr>
                <a:spLocks noChangeAspect="1" noChangeArrowheads="1"/>
              </p:cNvSpPr>
              <p:nvPr/>
            </p:nvSpPr>
            <p:spPr bwMode="auto">
              <a:xfrm rot="5400000" flipH="1">
                <a:off x="4734" y="1083"/>
                <a:ext cx="12" cy="11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5" name="Line 22"/>
              <p:cNvSpPr>
                <a:spLocks noChangeAspect="1" noChangeShapeType="1"/>
              </p:cNvSpPr>
              <p:nvPr/>
            </p:nvSpPr>
            <p:spPr bwMode="auto">
              <a:xfrm rot="-5400000">
                <a:off x="4405" y="526"/>
                <a:ext cx="0" cy="11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66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897" y="941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7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4739" y="922"/>
                <a:ext cx="7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8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4703" y="761"/>
                <a:ext cx="39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33869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3984" y="767"/>
                <a:ext cx="39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CC"/>
                  </a:solidFill>
                </a:endParaRPr>
              </a:p>
            </p:txBody>
          </p:sp>
        </p:grpSp>
        <p:graphicFrame>
          <p:nvGraphicFramePr>
            <p:cNvPr id="33844" name="Object 28"/>
            <p:cNvGraphicFramePr>
              <a:graphicFrameLocks noChangeAspect="1"/>
            </p:cNvGraphicFramePr>
            <p:nvPr/>
          </p:nvGraphicFramePr>
          <p:xfrm>
            <a:off x="4377" y="1251"/>
            <a:ext cx="160" cy="227"/>
          </p:xfrm>
          <a:graphic>
            <a:graphicData uri="http://schemas.openxmlformats.org/presentationml/2006/ole">
              <p:oleObj spid="_x0000_s33870" name="Equation" r:id="rId3" imgW="114151" imgH="164885" progId="Equation.DSMT4">
                <p:embed/>
              </p:oleObj>
            </a:graphicData>
          </a:graphic>
        </p:graphicFrame>
        <p:graphicFrame>
          <p:nvGraphicFramePr>
            <p:cNvPr id="33845" name="Object 29"/>
            <p:cNvGraphicFramePr>
              <a:graphicFrameLocks noChangeAspect="1"/>
            </p:cNvGraphicFramePr>
            <p:nvPr/>
          </p:nvGraphicFramePr>
          <p:xfrm>
            <a:off x="4014" y="889"/>
            <a:ext cx="139" cy="151"/>
          </p:xfrm>
          <a:graphic>
            <a:graphicData uri="http://schemas.openxmlformats.org/presentationml/2006/ole">
              <p:oleObj spid="_x0000_s33871" name="Equation" r:id="rId4" imgW="114102" imgH="126780" progId="Equation.DSMT4">
                <p:embed/>
              </p:oleObj>
            </a:graphicData>
          </a:graphic>
        </p:graphicFrame>
        <p:graphicFrame>
          <p:nvGraphicFramePr>
            <p:cNvPr id="33846" name="Object 30"/>
            <p:cNvGraphicFramePr>
              <a:graphicFrameLocks noChangeAspect="1"/>
            </p:cNvGraphicFramePr>
            <p:nvPr/>
          </p:nvGraphicFramePr>
          <p:xfrm>
            <a:off x="4716" y="1251"/>
            <a:ext cx="160" cy="227"/>
          </p:xfrm>
          <a:graphic>
            <a:graphicData uri="http://schemas.openxmlformats.org/presentationml/2006/ole">
              <p:oleObj spid="_x0000_s33872" name="Equation" r:id="rId5" imgW="114151" imgH="164885" progId="Equation.DSMT4">
                <p:embed/>
              </p:oleObj>
            </a:graphicData>
          </a:graphic>
        </p:graphicFrame>
        <p:graphicFrame>
          <p:nvGraphicFramePr>
            <p:cNvPr id="33847" name="Object 31"/>
            <p:cNvGraphicFramePr>
              <a:graphicFrameLocks noChangeAspect="1"/>
            </p:cNvGraphicFramePr>
            <p:nvPr/>
          </p:nvGraphicFramePr>
          <p:xfrm>
            <a:off x="5012" y="889"/>
            <a:ext cx="139" cy="151"/>
          </p:xfrm>
          <a:graphic>
            <a:graphicData uri="http://schemas.openxmlformats.org/presentationml/2006/ole">
              <p:oleObj spid="_x0000_s33873" name="Equation" r:id="rId6" imgW="114102" imgH="126780" progId="Equation.DSMT4">
                <p:embed/>
              </p:oleObj>
            </a:graphicData>
          </a:graphic>
        </p:graphicFrame>
        <p:graphicFrame>
          <p:nvGraphicFramePr>
            <p:cNvPr id="33848" name="Object 32"/>
            <p:cNvGraphicFramePr>
              <a:graphicFrameLocks noChangeAspect="1"/>
            </p:cNvGraphicFramePr>
            <p:nvPr/>
          </p:nvGraphicFramePr>
          <p:xfrm>
            <a:off x="4150" y="616"/>
            <a:ext cx="197" cy="249"/>
          </p:xfrm>
          <a:graphic>
            <a:graphicData uri="http://schemas.openxmlformats.org/presentationml/2006/ole">
              <p:oleObj spid="_x0000_s33874" name="Equation" r:id="rId7" imgW="177646" imgH="228402" progId="Equation.DSMT4">
                <p:embed/>
              </p:oleObj>
            </a:graphicData>
          </a:graphic>
        </p:graphicFrame>
        <p:graphicFrame>
          <p:nvGraphicFramePr>
            <p:cNvPr id="33849" name="Object 33"/>
            <p:cNvGraphicFramePr>
              <a:graphicFrameLocks noChangeAspect="1"/>
            </p:cNvGraphicFramePr>
            <p:nvPr/>
          </p:nvGraphicFramePr>
          <p:xfrm>
            <a:off x="4740" y="656"/>
            <a:ext cx="272" cy="233"/>
          </p:xfrm>
          <a:graphic>
            <a:graphicData uri="http://schemas.openxmlformats.org/presentationml/2006/ole">
              <p:oleObj spid="_x0000_s33875" name="Equation" r:id="rId8" imgW="266584" imgH="228501" progId="Equation.DSMT4">
                <p:embed/>
              </p:oleObj>
            </a:graphicData>
          </a:graphic>
        </p:graphicFrame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5507038" y="3500438"/>
            <a:ext cx="3529012" cy="2663825"/>
            <a:chOff x="3469" y="2296"/>
            <a:chExt cx="2223" cy="1678"/>
          </a:xfrm>
        </p:grpSpPr>
        <p:sp>
          <p:nvSpPr>
            <p:cNvPr id="33805" name="Rectangle 4"/>
            <p:cNvSpPr>
              <a:spLocks noChangeArrowheads="1"/>
            </p:cNvSpPr>
            <p:nvPr/>
          </p:nvSpPr>
          <p:spPr bwMode="auto">
            <a:xfrm>
              <a:off x="3469" y="2296"/>
              <a:ext cx="2223" cy="1678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06" name="Text Box 27"/>
            <p:cNvSpPr txBox="1">
              <a:spLocks noChangeArrowheads="1"/>
            </p:cNvSpPr>
            <p:nvPr/>
          </p:nvSpPr>
          <p:spPr bwMode="auto">
            <a:xfrm>
              <a:off x="3515" y="3611"/>
              <a:ext cx="21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两平行圆柱导体的电轴</a:t>
              </a:r>
            </a:p>
          </p:txBody>
        </p:sp>
        <p:graphicFrame>
          <p:nvGraphicFramePr>
            <p:cNvPr id="33807" name="Object 34"/>
            <p:cNvGraphicFramePr>
              <a:graphicFrameLocks noChangeAspect="1"/>
            </p:cNvGraphicFramePr>
            <p:nvPr/>
          </p:nvGraphicFramePr>
          <p:xfrm>
            <a:off x="4105" y="2977"/>
            <a:ext cx="180" cy="227"/>
          </p:xfrm>
          <a:graphic>
            <a:graphicData uri="http://schemas.openxmlformats.org/presentationml/2006/ole">
              <p:oleObj spid="_x0000_s33876" name="Equation" r:id="rId9" imgW="177646" imgH="228402" progId="Equation.DSMT4">
                <p:embed/>
              </p:oleObj>
            </a:graphicData>
          </a:graphic>
        </p:graphicFrame>
        <p:sp>
          <p:nvSpPr>
            <p:cNvPr id="33808" name="Text Box 35"/>
            <p:cNvSpPr txBox="1">
              <a:spLocks noChangeAspect="1" noChangeArrowheads="1"/>
            </p:cNvSpPr>
            <p:nvPr/>
          </p:nvSpPr>
          <p:spPr bwMode="auto">
            <a:xfrm>
              <a:off x="4631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09" name="Text Box 36"/>
            <p:cNvSpPr txBox="1">
              <a:spLocks noChangeAspect="1" noChangeArrowheads="1"/>
            </p:cNvSpPr>
            <p:nvPr/>
          </p:nvSpPr>
          <p:spPr bwMode="auto">
            <a:xfrm>
              <a:off x="4070" y="2946"/>
              <a:ext cx="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0" name="Line 37"/>
            <p:cNvSpPr>
              <a:spLocks noChangeAspect="1" noChangeShapeType="1"/>
            </p:cNvSpPr>
            <p:nvPr/>
          </p:nvSpPr>
          <p:spPr bwMode="auto">
            <a:xfrm rot="16200000" flipV="1">
              <a:off x="4069" y="2862"/>
              <a:ext cx="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Oval 38"/>
            <p:cNvSpPr>
              <a:spLocks noChangeAspect="1" noChangeArrowheads="1"/>
            </p:cNvSpPr>
            <p:nvPr/>
          </p:nvSpPr>
          <p:spPr bwMode="auto">
            <a:xfrm rot="-5400000">
              <a:off x="4160" y="2971"/>
              <a:ext cx="48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2" name="Line 39"/>
            <p:cNvSpPr>
              <a:spLocks noChangeAspect="1" noChangeShapeType="1"/>
            </p:cNvSpPr>
            <p:nvPr/>
          </p:nvSpPr>
          <p:spPr bwMode="auto">
            <a:xfrm rot="16200000" flipV="1">
              <a:off x="4385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40"/>
            <p:cNvSpPr>
              <a:spLocks noChangeAspect="1" noChangeShapeType="1"/>
            </p:cNvSpPr>
            <p:nvPr/>
          </p:nvSpPr>
          <p:spPr bwMode="auto">
            <a:xfrm rot="-5400000">
              <a:off x="4900" y="2848"/>
              <a:ext cx="2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Oval 41"/>
            <p:cNvSpPr>
              <a:spLocks noChangeAspect="1" noChangeArrowheads="1"/>
            </p:cNvSpPr>
            <p:nvPr/>
          </p:nvSpPr>
          <p:spPr bwMode="auto">
            <a:xfrm rot="16200000" flipV="1">
              <a:off x="4964" y="2981"/>
              <a:ext cx="50" cy="45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5" name="Line 42"/>
            <p:cNvSpPr>
              <a:spLocks noChangeAspect="1" noChangeShapeType="1"/>
            </p:cNvSpPr>
            <p:nvPr/>
          </p:nvSpPr>
          <p:spPr bwMode="auto">
            <a:xfrm rot="-5400000">
              <a:off x="4798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Text Box 43"/>
            <p:cNvSpPr txBox="1">
              <a:spLocks noChangeAspect="1" noChangeArrowheads="1"/>
            </p:cNvSpPr>
            <p:nvPr/>
          </p:nvSpPr>
          <p:spPr bwMode="auto">
            <a:xfrm>
              <a:off x="4233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7" name="Text Box 44"/>
            <p:cNvSpPr txBox="1">
              <a:spLocks noChangeAspect="1" noChangeArrowheads="1"/>
            </p:cNvSpPr>
            <p:nvPr/>
          </p:nvSpPr>
          <p:spPr bwMode="auto">
            <a:xfrm>
              <a:off x="4667" y="314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8" name="Text Box 45"/>
            <p:cNvSpPr txBox="1">
              <a:spLocks noChangeAspect="1" noChangeArrowheads="1"/>
            </p:cNvSpPr>
            <p:nvPr/>
          </p:nvSpPr>
          <p:spPr bwMode="auto">
            <a:xfrm>
              <a:off x="4212" y="315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19" name="Line 46"/>
            <p:cNvSpPr>
              <a:spLocks noChangeAspect="1" noChangeShapeType="1"/>
            </p:cNvSpPr>
            <p:nvPr/>
          </p:nvSpPr>
          <p:spPr bwMode="auto">
            <a:xfrm rot="-5400000">
              <a:off x="4016" y="3000"/>
              <a:ext cx="11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Oval 47"/>
            <p:cNvSpPr>
              <a:spLocks noChangeAspect="1" noChangeArrowheads="1"/>
            </p:cNvSpPr>
            <p:nvPr/>
          </p:nvSpPr>
          <p:spPr bwMode="auto">
            <a:xfrm rot="-5400000">
              <a:off x="3791" y="2722"/>
              <a:ext cx="554" cy="54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1" name="Line 48"/>
            <p:cNvSpPr>
              <a:spLocks noChangeAspect="1" noChangeShapeType="1"/>
            </p:cNvSpPr>
            <p:nvPr/>
          </p:nvSpPr>
          <p:spPr bwMode="auto">
            <a:xfrm rot="16200000" flipV="1">
              <a:off x="3882" y="2804"/>
              <a:ext cx="242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49"/>
            <p:cNvSpPr>
              <a:spLocks noChangeAspect="1" noChangeShapeType="1"/>
            </p:cNvSpPr>
            <p:nvPr/>
          </p:nvSpPr>
          <p:spPr bwMode="auto">
            <a:xfrm rot="-5400000">
              <a:off x="4338" y="2945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Oval 50"/>
            <p:cNvSpPr>
              <a:spLocks noChangeAspect="1" noChangeArrowheads="1"/>
            </p:cNvSpPr>
            <p:nvPr/>
          </p:nvSpPr>
          <p:spPr bwMode="auto">
            <a:xfrm rot="-5400000">
              <a:off x="4074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4" name="Oval 51"/>
            <p:cNvSpPr>
              <a:spLocks noChangeAspect="1" noChangeArrowheads="1"/>
            </p:cNvSpPr>
            <p:nvPr/>
          </p:nvSpPr>
          <p:spPr bwMode="auto">
            <a:xfrm rot="16200000" flipV="1">
              <a:off x="5083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5" name="Oval 52"/>
            <p:cNvSpPr>
              <a:spLocks noChangeAspect="1" noChangeArrowheads="1"/>
            </p:cNvSpPr>
            <p:nvPr/>
          </p:nvSpPr>
          <p:spPr bwMode="auto">
            <a:xfrm rot="5400000" flipH="1">
              <a:off x="4819" y="2732"/>
              <a:ext cx="554" cy="54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6" name="Line 53"/>
            <p:cNvSpPr>
              <a:spLocks noChangeAspect="1" noChangeShapeType="1"/>
            </p:cNvSpPr>
            <p:nvPr/>
          </p:nvSpPr>
          <p:spPr bwMode="auto">
            <a:xfrm rot="5400000" flipH="1" flipV="1">
              <a:off x="5050" y="2803"/>
              <a:ext cx="24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54"/>
            <p:cNvSpPr>
              <a:spLocks noChangeAspect="1" noChangeShapeType="1"/>
            </p:cNvSpPr>
            <p:nvPr/>
          </p:nvSpPr>
          <p:spPr bwMode="auto">
            <a:xfrm rot="5400000" flipH="1">
              <a:off x="4958" y="3173"/>
              <a:ext cx="2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Oval 55"/>
            <p:cNvSpPr>
              <a:spLocks noChangeAspect="1" noChangeArrowheads="1"/>
            </p:cNvSpPr>
            <p:nvPr/>
          </p:nvSpPr>
          <p:spPr bwMode="auto">
            <a:xfrm rot="5400000" flipH="1">
              <a:off x="5081" y="2994"/>
              <a:ext cx="18" cy="1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29" name="Line 56"/>
            <p:cNvSpPr>
              <a:spLocks noChangeAspect="1" noChangeShapeType="1"/>
            </p:cNvSpPr>
            <p:nvPr/>
          </p:nvSpPr>
          <p:spPr bwMode="auto">
            <a:xfrm rot="-5400000">
              <a:off x="4589" y="2152"/>
              <a:ext cx="0" cy="16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Text Box 57"/>
            <p:cNvSpPr txBox="1">
              <a:spLocks noChangeAspect="1" noChangeArrowheads="1"/>
            </p:cNvSpPr>
            <p:nvPr/>
          </p:nvSpPr>
          <p:spPr bwMode="auto">
            <a:xfrm>
              <a:off x="3808" y="274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31" name="Text Box 58"/>
            <p:cNvSpPr txBox="1">
              <a:spLocks noChangeAspect="1" noChangeArrowheads="1"/>
            </p:cNvSpPr>
            <p:nvPr/>
          </p:nvSpPr>
          <p:spPr bwMode="auto">
            <a:xfrm>
              <a:off x="5187" y="2744"/>
              <a:ext cx="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3832" name="Line 59"/>
            <p:cNvSpPr>
              <a:spLocks noChangeAspect="1" noChangeShapeType="1"/>
            </p:cNvSpPr>
            <p:nvPr/>
          </p:nvSpPr>
          <p:spPr bwMode="auto">
            <a:xfrm rot="5400000" flipH="1">
              <a:off x="3941" y="3203"/>
              <a:ext cx="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60"/>
            <p:cNvSpPr>
              <a:spLocks noChangeAspect="1" noChangeShapeType="1"/>
            </p:cNvSpPr>
            <p:nvPr/>
          </p:nvSpPr>
          <p:spPr bwMode="auto">
            <a:xfrm rot="-5400000">
              <a:off x="4845" y="2944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34" name="Object 61"/>
            <p:cNvGraphicFramePr>
              <a:graphicFrameLocks noChangeAspect="1"/>
            </p:cNvGraphicFramePr>
            <p:nvPr/>
          </p:nvGraphicFramePr>
          <p:xfrm>
            <a:off x="4740" y="2660"/>
            <a:ext cx="117" cy="170"/>
          </p:xfrm>
          <a:graphic>
            <a:graphicData uri="http://schemas.openxmlformats.org/presentationml/2006/ole">
              <p:oleObj spid="_x0000_s33877" name="Equation" r:id="rId10" imgW="126725" imgH="177415" progId="Equation.DSMT4">
                <p:embed/>
              </p:oleObj>
            </a:graphicData>
          </a:graphic>
        </p:graphicFrame>
        <p:graphicFrame>
          <p:nvGraphicFramePr>
            <p:cNvPr id="33835" name="Object 62"/>
            <p:cNvGraphicFramePr>
              <a:graphicFrameLocks noChangeAspect="1"/>
            </p:cNvGraphicFramePr>
            <p:nvPr/>
          </p:nvGraphicFramePr>
          <p:xfrm>
            <a:off x="4831" y="2977"/>
            <a:ext cx="272" cy="233"/>
          </p:xfrm>
          <a:graphic>
            <a:graphicData uri="http://schemas.openxmlformats.org/presentationml/2006/ole">
              <p:oleObj spid="_x0000_s33878" name="Equation" r:id="rId11" imgW="266584" imgH="228501" progId="Equation.DSMT4">
                <p:embed/>
              </p:oleObj>
            </a:graphicData>
          </a:graphic>
        </p:graphicFrame>
        <p:graphicFrame>
          <p:nvGraphicFramePr>
            <p:cNvPr id="33836" name="Object 63"/>
            <p:cNvGraphicFramePr>
              <a:graphicFrameLocks noChangeAspect="1"/>
            </p:cNvGraphicFramePr>
            <p:nvPr/>
          </p:nvGraphicFramePr>
          <p:xfrm>
            <a:off x="4287" y="3204"/>
            <a:ext cx="160" cy="227"/>
          </p:xfrm>
          <a:graphic>
            <a:graphicData uri="http://schemas.openxmlformats.org/presentationml/2006/ole">
              <p:oleObj spid="_x0000_s33879" name="Equation" r:id="rId12" imgW="114151" imgH="164885" progId="Equation.DSMT4">
                <p:embed/>
              </p:oleObj>
            </a:graphicData>
          </a:graphic>
        </p:graphicFrame>
        <p:graphicFrame>
          <p:nvGraphicFramePr>
            <p:cNvPr id="33837" name="Object 64"/>
            <p:cNvGraphicFramePr>
              <a:graphicFrameLocks noChangeAspect="1"/>
            </p:cNvGraphicFramePr>
            <p:nvPr/>
          </p:nvGraphicFramePr>
          <p:xfrm>
            <a:off x="4695" y="3204"/>
            <a:ext cx="160" cy="227"/>
          </p:xfrm>
          <a:graphic>
            <a:graphicData uri="http://schemas.openxmlformats.org/presentationml/2006/ole">
              <p:oleObj spid="_x0000_s33880" name="Equation" r:id="rId13" imgW="114151" imgH="164885" progId="Equation.DSMT4">
                <p:embed/>
              </p:oleObj>
            </a:graphicData>
          </a:graphic>
        </p:graphicFrame>
        <p:graphicFrame>
          <p:nvGraphicFramePr>
            <p:cNvPr id="33838" name="Object 65"/>
            <p:cNvGraphicFramePr>
              <a:graphicFrameLocks noChangeAspect="1"/>
            </p:cNvGraphicFramePr>
            <p:nvPr/>
          </p:nvGraphicFramePr>
          <p:xfrm>
            <a:off x="4287" y="2660"/>
            <a:ext cx="117" cy="170"/>
          </p:xfrm>
          <a:graphic>
            <a:graphicData uri="http://schemas.openxmlformats.org/presentationml/2006/ole">
              <p:oleObj spid="_x0000_s33881" name="Equation" r:id="rId14" imgW="126725" imgH="177415" progId="Equation.DSMT4">
                <p:embed/>
              </p:oleObj>
            </a:graphicData>
          </a:graphic>
        </p:graphicFrame>
        <p:graphicFrame>
          <p:nvGraphicFramePr>
            <p:cNvPr id="33839" name="Object 66"/>
            <p:cNvGraphicFramePr>
              <a:graphicFrameLocks noChangeAspect="1"/>
            </p:cNvGraphicFramePr>
            <p:nvPr/>
          </p:nvGraphicFramePr>
          <p:xfrm>
            <a:off x="5148" y="2841"/>
            <a:ext cx="139" cy="151"/>
          </p:xfrm>
          <a:graphic>
            <a:graphicData uri="http://schemas.openxmlformats.org/presentationml/2006/ole">
              <p:oleObj spid="_x0000_s33882" name="Equation" r:id="rId15" imgW="114102" imgH="126780" progId="Equation.DSMT4">
                <p:embed/>
              </p:oleObj>
            </a:graphicData>
          </a:graphic>
        </p:graphicFrame>
        <p:graphicFrame>
          <p:nvGraphicFramePr>
            <p:cNvPr id="33840" name="Object 67"/>
            <p:cNvGraphicFramePr>
              <a:graphicFrameLocks noChangeAspect="1"/>
            </p:cNvGraphicFramePr>
            <p:nvPr/>
          </p:nvGraphicFramePr>
          <p:xfrm>
            <a:off x="3878" y="2841"/>
            <a:ext cx="139" cy="151"/>
          </p:xfrm>
          <a:graphic>
            <a:graphicData uri="http://schemas.openxmlformats.org/presentationml/2006/ole">
              <p:oleObj spid="_x0000_s33883" name="Equation" r:id="rId16" imgW="114102" imgH="126780" progId="Equation.DSMT4">
                <p:embed/>
              </p:oleObj>
            </a:graphicData>
          </a:graphic>
        </p:graphicFrame>
      </p:grpSp>
      <p:sp>
        <p:nvSpPr>
          <p:cNvPr id="897092" name="Rectangle 68"/>
          <p:cNvSpPr>
            <a:spLocks noChangeArrowheads="1"/>
          </p:cNvSpPr>
          <p:nvPr/>
        </p:nvSpPr>
        <p:spPr bwMode="auto">
          <a:xfrm>
            <a:off x="250825" y="2349500"/>
            <a:ext cx="51117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00CC"/>
                </a:solidFill>
              </a:rPr>
              <a:t>特点</a:t>
            </a:r>
            <a:r>
              <a:rPr lang="zh-CN" altLang="en-US" b="1"/>
              <a:t>：由于两圆柱带电导体的电场互相影响，使导体表面的电荷分布不均匀，相对的一侧电荷密度大，而相背的一侧电荷密度较小。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250825" y="4292600"/>
            <a:ext cx="5111750" cy="2012950"/>
            <a:chOff x="68" y="2675"/>
            <a:chExt cx="3220" cy="1268"/>
          </a:xfrm>
        </p:grpSpPr>
        <p:sp>
          <p:nvSpPr>
            <p:cNvPr id="33803" name="Rectangle 70"/>
            <p:cNvSpPr>
              <a:spLocks noChangeArrowheads="1"/>
            </p:cNvSpPr>
            <p:nvPr/>
          </p:nvSpPr>
          <p:spPr bwMode="auto">
            <a:xfrm>
              <a:off x="68" y="2675"/>
              <a:ext cx="3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CC"/>
                  </a:solidFill>
                </a:rPr>
                <a:t>分析方法</a:t>
              </a:r>
              <a:r>
                <a:rPr lang="zh-CN" altLang="en-US" b="1" dirty="0"/>
                <a:t>：将导体表面上的电荷用线密度分别为       、且相距为</a:t>
              </a:r>
              <a:r>
                <a:rPr lang="en-US" altLang="zh-CN" b="1" dirty="0"/>
                <a:t>2</a:t>
              </a:r>
              <a:r>
                <a:rPr lang="en-US" altLang="zh-CN" b="1" i="1" dirty="0"/>
                <a:t>b </a:t>
              </a:r>
              <a:r>
                <a:rPr lang="zh-CN" altLang="en-US" b="1" dirty="0"/>
                <a:t>的两根无限长带电</a:t>
              </a:r>
              <a:r>
                <a:rPr lang="zh-CN" altLang="en-US" b="1" dirty="0" smtClean="0"/>
                <a:t>细线（互为镜像，电轴）来</a:t>
              </a:r>
              <a:r>
                <a:rPr lang="zh-CN" altLang="en-US" b="1" dirty="0"/>
                <a:t>等效替代，如图 </a:t>
              </a:r>
              <a:r>
                <a:rPr lang="en-US" altLang="zh-CN" b="1" dirty="0"/>
                <a:t>2</a:t>
              </a:r>
              <a:r>
                <a:rPr lang="zh-CN" altLang="en-US" b="1" dirty="0"/>
                <a:t>所示。</a:t>
              </a:r>
            </a:p>
          </p:txBody>
        </p:sp>
        <p:graphicFrame>
          <p:nvGraphicFramePr>
            <p:cNvPr id="33804" name="Object 72"/>
            <p:cNvGraphicFramePr>
              <a:graphicFrameLocks noChangeAspect="1"/>
            </p:cNvGraphicFramePr>
            <p:nvPr/>
          </p:nvGraphicFramePr>
          <p:xfrm>
            <a:off x="1133" y="3040"/>
            <a:ext cx="316" cy="289"/>
          </p:xfrm>
          <a:graphic>
            <a:graphicData uri="http://schemas.openxmlformats.org/presentationml/2006/ole">
              <p:oleObj spid="_x0000_s33884" name="Equation" r:id="rId17" imgW="8523720" imgH="7304400" progId="Equation.DSMT4">
                <p:embed/>
              </p:oleObj>
            </a:graphicData>
          </a:graphic>
        </p:graphicFrame>
      </p:grp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179388" y="904875"/>
            <a:ext cx="5256212" cy="1531938"/>
            <a:chOff x="68" y="538"/>
            <a:chExt cx="3311" cy="965"/>
          </a:xfrm>
        </p:grpSpPr>
        <p:sp>
          <p:nvSpPr>
            <p:cNvPr id="33800" name="Rectangle 69"/>
            <p:cNvSpPr>
              <a:spLocks noChangeArrowheads="1"/>
            </p:cNvSpPr>
            <p:nvPr/>
          </p:nvSpPr>
          <p:spPr bwMode="auto">
            <a:xfrm>
              <a:off x="68" y="538"/>
              <a:ext cx="3311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>
                  <a:solidFill>
                    <a:srgbClr val="0000CC"/>
                  </a:solidFill>
                </a:rPr>
                <a:t>问题</a:t>
              </a:r>
              <a:r>
                <a:rPr lang="zh-CN" altLang="en-US" b="1"/>
                <a:t>：如图</a:t>
              </a:r>
              <a:r>
                <a:rPr lang="en-US" altLang="zh-CN" b="1"/>
                <a:t>1</a:t>
              </a:r>
              <a:r>
                <a:rPr lang="zh-CN" altLang="en-US" b="1"/>
                <a:t>所示，两平行导体圆柱的半径均为</a:t>
              </a:r>
              <a:r>
                <a:rPr lang="en-US" altLang="zh-CN" b="1" i="1"/>
                <a:t>a</a:t>
              </a:r>
              <a:r>
                <a:rPr lang="zh-CN" altLang="en-US" b="1"/>
                <a:t>，两导体轴线间距为</a:t>
              </a:r>
              <a:r>
                <a:rPr lang="en-US" altLang="zh-CN" b="1"/>
                <a:t>2</a:t>
              </a:r>
              <a:r>
                <a:rPr lang="en-US" altLang="zh-CN" b="1" i="1"/>
                <a:t>h</a:t>
              </a:r>
              <a:r>
                <a:rPr lang="zh-CN" altLang="en-US" b="1"/>
                <a:t>，单位长度分别带电荷      和       。</a:t>
              </a:r>
            </a:p>
          </p:txBody>
        </p:sp>
        <p:graphicFrame>
          <p:nvGraphicFramePr>
            <p:cNvPr id="33801" name="Object 71"/>
            <p:cNvGraphicFramePr>
              <a:graphicFrameLocks noChangeAspect="1"/>
            </p:cNvGraphicFramePr>
            <p:nvPr/>
          </p:nvGraphicFramePr>
          <p:xfrm>
            <a:off x="1701" y="1162"/>
            <a:ext cx="211" cy="289"/>
          </p:xfrm>
          <a:graphic>
            <a:graphicData uri="http://schemas.openxmlformats.org/presentationml/2006/ole">
              <p:oleObj spid="_x0000_s33885" name="Equation" r:id="rId18" imgW="5678280" imgH="7304400" progId="Equation.DSMT4">
                <p:embed/>
              </p:oleObj>
            </a:graphicData>
          </a:graphic>
        </p:graphicFrame>
        <p:graphicFrame>
          <p:nvGraphicFramePr>
            <p:cNvPr id="33802" name="Object 73"/>
            <p:cNvGraphicFramePr>
              <a:graphicFrameLocks noChangeAspect="1"/>
            </p:cNvGraphicFramePr>
            <p:nvPr/>
          </p:nvGraphicFramePr>
          <p:xfrm>
            <a:off x="2155" y="1162"/>
            <a:ext cx="301" cy="289"/>
          </p:xfrm>
          <a:graphic>
            <a:graphicData uri="http://schemas.openxmlformats.org/presentationml/2006/ole">
              <p:oleObj spid="_x0000_s33886" name="Equation" r:id="rId19" imgW="8116920" imgH="73044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9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3"/>
          <p:cNvGrpSpPr>
            <a:grpSpLocks/>
          </p:cNvGrpSpPr>
          <p:nvPr/>
        </p:nvGrpSpPr>
        <p:grpSpPr bwMode="auto">
          <a:xfrm>
            <a:off x="5219700" y="1341438"/>
            <a:ext cx="3529013" cy="2663825"/>
            <a:chOff x="3469" y="2296"/>
            <a:chExt cx="2223" cy="1678"/>
          </a:xfrm>
        </p:grpSpPr>
        <p:sp>
          <p:nvSpPr>
            <p:cNvPr id="34832" name="Rectangle 207"/>
            <p:cNvSpPr>
              <a:spLocks noChangeArrowheads="1"/>
            </p:cNvSpPr>
            <p:nvPr/>
          </p:nvSpPr>
          <p:spPr bwMode="auto">
            <a:xfrm>
              <a:off x="3469" y="2296"/>
              <a:ext cx="2223" cy="1678"/>
            </a:xfrm>
            <a:prstGeom prst="rect">
              <a:avLst/>
            </a:prstGeom>
            <a:solidFill>
              <a:srgbClr val="CCFFFF"/>
            </a:solidFill>
            <a:ln w="25400" algn="ctr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3" name="Text Box 231"/>
            <p:cNvSpPr txBox="1">
              <a:spLocks noChangeArrowheads="1"/>
            </p:cNvSpPr>
            <p:nvPr/>
          </p:nvSpPr>
          <p:spPr bwMode="auto">
            <a:xfrm>
              <a:off x="3515" y="3611"/>
              <a:ext cx="21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algn="ctr" eaLnBrk="1" fontAlgn="ctr" hangingPunct="1"/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图</a:t>
              </a:r>
              <a:r>
                <a:rPr lang="en-US" altLang="zh-CN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2 </a:t>
              </a:r>
              <a:r>
                <a:rPr lang="zh-CN" altLang="en-US" sz="2000" b="1">
                  <a:solidFill>
                    <a:srgbClr val="0000CC"/>
                  </a:solidFill>
                  <a:latin typeface="楷体_GB2312"/>
                  <a:ea typeface="宋体" pitchFamily="2" charset="-122"/>
                  <a:cs typeface="Times New Roman" pitchFamily="18" charset="0"/>
                </a:rPr>
                <a:t>两平行圆柱导体的电轴</a:t>
              </a:r>
            </a:p>
          </p:txBody>
        </p:sp>
        <p:graphicFrame>
          <p:nvGraphicFramePr>
            <p:cNvPr id="34834" name="Object 233"/>
            <p:cNvGraphicFramePr>
              <a:graphicFrameLocks noChangeAspect="1"/>
            </p:cNvGraphicFramePr>
            <p:nvPr/>
          </p:nvGraphicFramePr>
          <p:xfrm>
            <a:off x="4105" y="2977"/>
            <a:ext cx="180" cy="227"/>
          </p:xfrm>
          <a:graphic>
            <a:graphicData uri="http://schemas.openxmlformats.org/presentationml/2006/ole">
              <p:oleObj spid="_x0000_s34868" name="Equation" r:id="rId3" imgW="177646" imgH="228402" progId="Equation.DSMT4">
                <p:embed/>
              </p:oleObj>
            </a:graphicData>
          </a:graphic>
        </p:graphicFrame>
        <p:sp>
          <p:nvSpPr>
            <p:cNvPr id="34835" name="Text Box 239"/>
            <p:cNvSpPr txBox="1">
              <a:spLocks noChangeAspect="1" noChangeArrowheads="1"/>
            </p:cNvSpPr>
            <p:nvPr/>
          </p:nvSpPr>
          <p:spPr bwMode="auto">
            <a:xfrm>
              <a:off x="4631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6" name="Text Box 240"/>
            <p:cNvSpPr txBox="1">
              <a:spLocks noChangeAspect="1" noChangeArrowheads="1"/>
            </p:cNvSpPr>
            <p:nvPr/>
          </p:nvSpPr>
          <p:spPr bwMode="auto">
            <a:xfrm>
              <a:off x="4070" y="2946"/>
              <a:ext cx="5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7" name="Line 242"/>
            <p:cNvSpPr>
              <a:spLocks noChangeAspect="1" noChangeShapeType="1"/>
            </p:cNvSpPr>
            <p:nvPr/>
          </p:nvSpPr>
          <p:spPr bwMode="auto">
            <a:xfrm rot="16200000" flipV="1">
              <a:off x="4069" y="2862"/>
              <a:ext cx="20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Oval 243"/>
            <p:cNvSpPr>
              <a:spLocks noChangeAspect="1" noChangeArrowheads="1"/>
            </p:cNvSpPr>
            <p:nvPr/>
          </p:nvSpPr>
          <p:spPr bwMode="auto">
            <a:xfrm rot="-5400000">
              <a:off x="4160" y="2971"/>
              <a:ext cx="48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39" name="Line 244"/>
            <p:cNvSpPr>
              <a:spLocks noChangeAspect="1" noChangeShapeType="1"/>
            </p:cNvSpPr>
            <p:nvPr/>
          </p:nvSpPr>
          <p:spPr bwMode="auto">
            <a:xfrm rot="16200000" flipV="1">
              <a:off x="4385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5"/>
            <p:cNvSpPr>
              <a:spLocks noChangeAspect="1" noChangeShapeType="1"/>
            </p:cNvSpPr>
            <p:nvPr/>
          </p:nvSpPr>
          <p:spPr bwMode="auto">
            <a:xfrm rot="-5400000">
              <a:off x="4900" y="2848"/>
              <a:ext cx="2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Oval 246"/>
            <p:cNvSpPr>
              <a:spLocks noChangeAspect="1" noChangeArrowheads="1"/>
            </p:cNvSpPr>
            <p:nvPr/>
          </p:nvSpPr>
          <p:spPr bwMode="auto">
            <a:xfrm rot="16200000" flipV="1">
              <a:off x="4964" y="2981"/>
              <a:ext cx="50" cy="45"/>
            </a:xfrm>
            <a:prstGeom prst="ellipse">
              <a:avLst/>
            </a:prstGeom>
            <a:solidFill>
              <a:srgbClr val="993366"/>
            </a:solidFill>
            <a:ln w="952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2" name="Line 247"/>
            <p:cNvSpPr>
              <a:spLocks noChangeAspect="1" noChangeShapeType="1"/>
            </p:cNvSpPr>
            <p:nvPr/>
          </p:nvSpPr>
          <p:spPr bwMode="auto">
            <a:xfrm rot="-5400000">
              <a:off x="4798" y="2637"/>
              <a:ext cx="0" cy="41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Text Box 248"/>
            <p:cNvSpPr txBox="1">
              <a:spLocks noChangeAspect="1" noChangeArrowheads="1"/>
            </p:cNvSpPr>
            <p:nvPr/>
          </p:nvSpPr>
          <p:spPr bwMode="auto">
            <a:xfrm>
              <a:off x="4233" y="2643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4" name="Text Box 249"/>
            <p:cNvSpPr txBox="1">
              <a:spLocks noChangeAspect="1" noChangeArrowheads="1"/>
            </p:cNvSpPr>
            <p:nvPr/>
          </p:nvSpPr>
          <p:spPr bwMode="auto">
            <a:xfrm>
              <a:off x="4667" y="314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5" name="Text Box 250"/>
            <p:cNvSpPr txBox="1">
              <a:spLocks noChangeAspect="1" noChangeArrowheads="1"/>
            </p:cNvSpPr>
            <p:nvPr/>
          </p:nvSpPr>
          <p:spPr bwMode="auto">
            <a:xfrm>
              <a:off x="4212" y="3156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6" name="Line 251"/>
            <p:cNvSpPr>
              <a:spLocks noChangeAspect="1" noChangeShapeType="1"/>
            </p:cNvSpPr>
            <p:nvPr/>
          </p:nvSpPr>
          <p:spPr bwMode="auto">
            <a:xfrm rot="-5400000">
              <a:off x="4016" y="3000"/>
              <a:ext cx="113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Oval 252"/>
            <p:cNvSpPr>
              <a:spLocks noChangeAspect="1" noChangeArrowheads="1"/>
            </p:cNvSpPr>
            <p:nvPr/>
          </p:nvSpPr>
          <p:spPr bwMode="auto">
            <a:xfrm rot="-5400000">
              <a:off x="3791" y="2722"/>
              <a:ext cx="554" cy="547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48" name="Line 253"/>
            <p:cNvSpPr>
              <a:spLocks noChangeAspect="1" noChangeShapeType="1"/>
            </p:cNvSpPr>
            <p:nvPr/>
          </p:nvSpPr>
          <p:spPr bwMode="auto">
            <a:xfrm rot="16200000" flipV="1">
              <a:off x="3882" y="2804"/>
              <a:ext cx="242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254"/>
            <p:cNvSpPr>
              <a:spLocks noChangeAspect="1" noChangeShapeType="1"/>
            </p:cNvSpPr>
            <p:nvPr/>
          </p:nvSpPr>
          <p:spPr bwMode="auto">
            <a:xfrm rot="-5400000">
              <a:off x="4338" y="2945"/>
              <a:ext cx="0" cy="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Oval 255"/>
            <p:cNvSpPr>
              <a:spLocks noChangeAspect="1" noChangeArrowheads="1"/>
            </p:cNvSpPr>
            <p:nvPr/>
          </p:nvSpPr>
          <p:spPr bwMode="auto">
            <a:xfrm rot="-5400000">
              <a:off x="4074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1" name="Oval 256"/>
            <p:cNvSpPr>
              <a:spLocks noChangeAspect="1" noChangeArrowheads="1"/>
            </p:cNvSpPr>
            <p:nvPr/>
          </p:nvSpPr>
          <p:spPr bwMode="auto">
            <a:xfrm rot="16200000" flipV="1">
              <a:off x="5083" y="2993"/>
              <a:ext cx="18" cy="1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2" name="Oval 257"/>
            <p:cNvSpPr>
              <a:spLocks noChangeAspect="1" noChangeArrowheads="1"/>
            </p:cNvSpPr>
            <p:nvPr/>
          </p:nvSpPr>
          <p:spPr bwMode="auto">
            <a:xfrm rot="5400000" flipH="1">
              <a:off x="4819" y="2732"/>
              <a:ext cx="554" cy="546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3" name="Line 258"/>
            <p:cNvSpPr>
              <a:spLocks noChangeAspect="1" noChangeShapeType="1"/>
            </p:cNvSpPr>
            <p:nvPr/>
          </p:nvSpPr>
          <p:spPr bwMode="auto">
            <a:xfrm rot="5400000" flipH="1" flipV="1">
              <a:off x="5050" y="2803"/>
              <a:ext cx="242" cy="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259"/>
            <p:cNvSpPr>
              <a:spLocks noChangeAspect="1" noChangeShapeType="1"/>
            </p:cNvSpPr>
            <p:nvPr/>
          </p:nvSpPr>
          <p:spPr bwMode="auto">
            <a:xfrm rot="5400000" flipH="1">
              <a:off x="4958" y="3173"/>
              <a:ext cx="276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Oval 260"/>
            <p:cNvSpPr>
              <a:spLocks noChangeAspect="1" noChangeArrowheads="1"/>
            </p:cNvSpPr>
            <p:nvPr/>
          </p:nvSpPr>
          <p:spPr bwMode="auto">
            <a:xfrm rot="5400000" flipH="1">
              <a:off x="5081" y="2994"/>
              <a:ext cx="18" cy="1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6" name="Line 261"/>
            <p:cNvSpPr>
              <a:spLocks noChangeAspect="1" noChangeShapeType="1"/>
            </p:cNvSpPr>
            <p:nvPr/>
          </p:nvSpPr>
          <p:spPr bwMode="auto">
            <a:xfrm rot="-5400000">
              <a:off x="4589" y="2152"/>
              <a:ext cx="0" cy="16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Text Box 262"/>
            <p:cNvSpPr txBox="1">
              <a:spLocks noChangeAspect="1" noChangeArrowheads="1"/>
            </p:cNvSpPr>
            <p:nvPr/>
          </p:nvSpPr>
          <p:spPr bwMode="auto">
            <a:xfrm>
              <a:off x="3808" y="274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8" name="Text Box 263"/>
            <p:cNvSpPr txBox="1">
              <a:spLocks noChangeAspect="1" noChangeArrowheads="1"/>
            </p:cNvSpPr>
            <p:nvPr/>
          </p:nvSpPr>
          <p:spPr bwMode="auto">
            <a:xfrm>
              <a:off x="5187" y="2744"/>
              <a:ext cx="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CC"/>
                </a:solidFill>
              </a:endParaRPr>
            </a:p>
          </p:txBody>
        </p:sp>
        <p:sp>
          <p:nvSpPr>
            <p:cNvPr id="34859" name="Line 264"/>
            <p:cNvSpPr>
              <a:spLocks noChangeAspect="1" noChangeShapeType="1"/>
            </p:cNvSpPr>
            <p:nvPr/>
          </p:nvSpPr>
          <p:spPr bwMode="auto">
            <a:xfrm rot="5400000" flipH="1">
              <a:off x="3941" y="3203"/>
              <a:ext cx="2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0" name="Line 265"/>
            <p:cNvSpPr>
              <a:spLocks noChangeAspect="1" noChangeShapeType="1"/>
            </p:cNvSpPr>
            <p:nvPr/>
          </p:nvSpPr>
          <p:spPr bwMode="auto">
            <a:xfrm rot="-5400000">
              <a:off x="4845" y="2944"/>
              <a:ext cx="0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4861" name="Object 266"/>
            <p:cNvGraphicFramePr>
              <a:graphicFrameLocks noChangeAspect="1"/>
            </p:cNvGraphicFramePr>
            <p:nvPr/>
          </p:nvGraphicFramePr>
          <p:xfrm>
            <a:off x="4740" y="2660"/>
            <a:ext cx="117" cy="170"/>
          </p:xfrm>
          <a:graphic>
            <a:graphicData uri="http://schemas.openxmlformats.org/presentationml/2006/ole">
              <p:oleObj spid="_x0000_s34869" name="Equation" r:id="rId4" imgW="126725" imgH="177415" progId="Equation.DSMT4">
                <p:embed/>
              </p:oleObj>
            </a:graphicData>
          </a:graphic>
        </p:graphicFrame>
        <p:graphicFrame>
          <p:nvGraphicFramePr>
            <p:cNvPr id="34862" name="Object 279"/>
            <p:cNvGraphicFramePr>
              <a:graphicFrameLocks noChangeAspect="1"/>
            </p:cNvGraphicFramePr>
            <p:nvPr/>
          </p:nvGraphicFramePr>
          <p:xfrm>
            <a:off x="4831" y="2977"/>
            <a:ext cx="272" cy="233"/>
          </p:xfrm>
          <a:graphic>
            <a:graphicData uri="http://schemas.openxmlformats.org/presentationml/2006/ole">
              <p:oleObj spid="_x0000_s34870" name="Equation" r:id="rId5" imgW="266584" imgH="228501" progId="Equation.DSMT4">
                <p:embed/>
              </p:oleObj>
            </a:graphicData>
          </a:graphic>
        </p:graphicFrame>
        <p:graphicFrame>
          <p:nvGraphicFramePr>
            <p:cNvPr id="34863" name="Object 291"/>
            <p:cNvGraphicFramePr>
              <a:graphicFrameLocks noChangeAspect="1"/>
            </p:cNvGraphicFramePr>
            <p:nvPr/>
          </p:nvGraphicFramePr>
          <p:xfrm>
            <a:off x="4287" y="3204"/>
            <a:ext cx="160" cy="227"/>
          </p:xfrm>
          <a:graphic>
            <a:graphicData uri="http://schemas.openxmlformats.org/presentationml/2006/ole">
              <p:oleObj spid="_x0000_s34871" name="Equation" r:id="rId6" imgW="114151" imgH="164885" progId="Equation.DSMT4">
                <p:embed/>
              </p:oleObj>
            </a:graphicData>
          </a:graphic>
        </p:graphicFrame>
        <p:graphicFrame>
          <p:nvGraphicFramePr>
            <p:cNvPr id="34864" name="Object 293"/>
            <p:cNvGraphicFramePr>
              <a:graphicFrameLocks noChangeAspect="1"/>
            </p:cNvGraphicFramePr>
            <p:nvPr/>
          </p:nvGraphicFramePr>
          <p:xfrm>
            <a:off x="4695" y="3204"/>
            <a:ext cx="160" cy="227"/>
          </p:xfrm>
          <a:graphic>
            <a:graphicData uri="http://schemas.openxmlformats.org/presentationml/2006/ole">
              <p:oleObj spid="_x0000_s34872" name="Equation" r:id="rId7" imgW="114151" imgH="164885" progId="Equation.DSMT4">
                <p:embed/>
              </p:oleObj>
            </a:graphicData>
          </a:graphic>
        </p:graphicFrame>
        <p:graphicFrame>
          <p:nvGraphicFramePr>
            <p:cNvPr id="34865" name="Object 294"/>
            <p:cNvGraphicFramePr>
              <a:graphicFrameLocks noChangeAspect="1"/>
            </p:cNvGraphicFramePr>
            <p:nvPr/>
          </p:nvGraphicFramePr>
          <p:xfrm>
            <a:off x="4287" y="2660"/>
            <a:ext cx="117" cy="170"/>
          </p:xfrm>
          <a:graphic>
            <a:graphicData uri="http://schemas.openxmlformats.org/presentationml/2006/ole">
              <p:oleObj spid="_x0000_s34873" name="Equation" r:id="rId8" imgW="126725" imgH="177415" progId="Equation.DSMT4">
                <p:embed/>
              </p:oleObj>
            </a:graphicData>
          </a:graphic>
        </p:graphicFrame>
        <p:graphicFrame>
          <p:nvGraphicFramePr>
            <p:cNvPr id="34866" name="Object 295"/>
            <p:cNvGraphicFramePr>
              <a:graphicFrameLocks noChangeAspect="1"/>
            </p:cNvGraphicFramePr>
            <p:nvPr/>
          </p:nvGraphicFramePr>
          <p:xfrm>
            <a:off x="5148" y="2841"/>
            <a:ext cx="139" cy="151"/>
          </p:xfrm>
          <a:graphic>
            <a:graphicData uri="http://schemas.openxmlformats.org/presentationml/2006/ole">
              <p:oleObj spid="_x0000_s34874" name="Equation" r:id="rId9" imgW="114102" imgH="126780" progId="Equation.DSMT4">
                <p:embed/>
              </p:oleObj>
            </a:graphicData>
          </a:graphic>
        </p:graphicFrame>
        <p:graphicFrame>
          <p:nvGraphicFramePr>
            <p:cNvPr id="34867" name="Object 297"/>
            <p:cNvGraphicFramePr>
              <a:graphicFrameLocks noChangeAspect="1"/>
            </p:cNvGraphicFramePr>
            <p:nvPr/>
          </p:nvGraphicFramePr>
          <p:xfrm>
            <a:off x="3878" y="2841"/>
            <a:ext cx="139" cy="151"/>
          </p:xfrm>
          <a:graphic>
            <a:graphicData uri="http://schemas.openxmlformats.org/presentationml/2006/ole">
              <p:oleObj spid="_x0000_s34875" name="Equation" r:id="rId10" imgW="114102" imgH="126780" progId="Equation.DSMT4">
                <p:embed/>
              </p:oleObj>
            </a:graphicData>
          </a:graphic>
        </p:graphicFrame>
      </p:grpSp>
      <p:sp>
        <p:nvSpPr>
          <p:cNvPr id="889132" name="Rectangle 300"/>
          <p:cNvSpPr>
            <a:spLocks noChangeArrowheads="1"/>
          </p:cNvSpPr>
          <p:nvPr/>
        </p:nvSpPr>
        <p:spPr bwMode="auto">
          <a:xfrm>
            <a:off x="468313" y="4149725"/>
            <a:ext cx="80645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通常将带电细线的所在的位置称为圆柱导体的电轴，因而这种方法又称为电轴法。</a:t>
            </a:r>
          </a:p>
        </p:txBody>
      </p:sp>
      <p:grpSp>
        <p:nvGrpSpPr>
          <p:cNvPr id="3" name="Group 318"/>
          <p:cNvGrpSpPr>
            <a:grpSpLocks/>
          </p:cNvGrpSpPr>
          <p:nvPr/>
        </p:nvGrpSpPr>
        <p:grpSpPr bwMode="auto">
          <a:xfrm>
            <a:off x="250825" y="1484313"/>
            <a:ext cx="2592388" cy="854075"/>
            <a:chOff x="68" y="482"/>
            <a:chExt cx="1633" cy="538"/>
          </a:xfrm>
        </p:grpSpPr>
        <p:graphicFrame>
          <p:nvGraphicFramePr>
            <p:cNvPr id="34830" name="Object 311"/>
            <p:cNvGraphicFramePr>
              <a:graphicFrameLocks noChangeAspect="1"/>
            </p:cNvGraphicFramePr>
            <p:nvPr/>
          </p:nvGraphicFramePr>
          <p:xfrm>
            <a:off x="340" y="482"/>
            <a:ext cx="635" cy="538"/>
          </p:xfrm>
          <a:graphic>
            <a:graphicData uri="http://schemas.openxmlformats.org/presentationml/2006/ole">
              <p:oleObj spid="_x0000_s34876" name="Equation" r:id="rId11" imgW="15840360" imgH="13401720" progId="Equation.DSMT4">
                <p:embed/>
              </p:oleObj>
            </a:graphicData>
          </a:graphic>
        </p:graphicFrame>
        <p:sp>
          <p:nvSpPr>
            <p:cNvPr id="34831" name="Rectangle 314"/>
            <p:cNvSpPr>
              <a:spLocks noChangeArrowheads="1"/>
            </p:cNvSpPr>
            <p:nvPr/>
          </p:nvSpPr>
          <p:spPr bwMode="auto">
            <a:xfrm>
              <a:off x="68" y="572"/>
              <a:ext cx="1633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/>
                <a:t>由</a:t>
              </a:r>
            </a:p>
          </p:txBody>
        </p:sp>
      </p:grpSp>
      <p:grpSp>
        <p:nvGrpSpPr>
          <p:cNvPr id="4" name="Group 317"/>
          <p:cNvGrpSpPr>
            <a:grpSpLocks/>
          </p:cNvGrpSpPr>
          <p:nvPr/>
        </p:nvGrpSpPr>
        <p:grpSpPr bwMode="auto">
          <a:xfrm>
            <a:off x="1849438" y="1700213"/>
            <a:ext cx="3082925" cy="493712"/>
            <a:chOff x="1020" y="618"/>
            <a:chExt cx="1942" cy="311"/>
          </a:xfrm>
        </p:grpSpPr>
        <p:graphicFrame>
          <p:nvGraphicFramePr>
            <p:cNvPr id="34828" name="Object 309"/>
            <p:cNvGraphicFramePr>
              <a:graphicFrameLocks noChangeAspect="1"/>
            </p:cNvGraphicFramePr>
            <p:nvPr/>
          </p:nvGraphicFramePr>
          <p:xfrm>
            <a:off x="1437" y="618"/>
            <a:ext cx="1525" cy="311"/>
          </p:xfrm>
          <a:graphic>
            <a:graphicData uri="http://schemas.openxmlformats.org/presentationml/2006/ole">
              <p:oleObj spid="_x0000_s34877" name="Equation" r:id="rId12" imgW="35758440" imgH="7304400" progId="Equation.DSMT4">
                <p:embed/>
              </p:oleObj>
            </a:graphicData>
          </a:graphic>
        </p:graphicFrame>
        <p:sp>
          <p:nvSpPr>
            <p:cNvPr id="34829" name="AutoShape 315"/>
            <p:cNvSpPr>
              <a:spLocks noChangeArrowheads="1"/>
            </p:cNvSpPr>
            <p:nvPr/>
          </p:nvSpPr>
          <p:spPr bwMode="auto">
            <a:xfrm>
              <a:off x="1020" y="709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CC99"/>
            </a:solidFill>
            <a:ln w="222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5" name="Group 319"/>
          <p:cNvGrpSpPr>
            <a:grpSpLocks/>
          </p:cNvGrpSpPr>
          <p:nvPr/>
        </p:nvGrpSpPr>
        <p:grpSpPr bwMode="auto">
          <a:xfrm>
            <a:off x="1906588" y="2255838"/>
            <a:ext cx="2305050" cy="525462"/>
            <a:chOff x="1020" y="1117"/>
            <a:chExt cx="1452" cy="331"/>
          </a:xfrm>
        </p:grpSpPr>
        <p:graphicFrame>
          <p:nvGraphicFramePr>
            <p:cNvPr id="34826" name="Object 307"/>
            <p:cNvGraphicFramePr>
              <a:graphicFrameLocks noChangeAspect="1"/>
            </p:cNvGraphicFramePr>
            <p:nvPr/>
          </p:nvGraphicFramePr>
          <p:xfrm>
            <a:off x="1429" y="1117"/>
            <a:ext cx="1043" cy="331"/>
          </p:xfrm>
          <a:graphic>
            <a:graphicData uri="http://schemas.openxmlformats.org/presentationml/2006/ole">
              <p:oleObj spid="_x0000_s34878" name="Equation" r:id="rId13" imgW="26002440" imgH="8117280" progId="Equation.DSMT4">
                <p:embed/>
              </p:oleObj>
            </a:graphicData>
          </a:graphic>
        </p:graphicFrame>
        <p:sp>
          <p:nvSpPr>
            <p:cNvPr id="34827" name="AutoShape 316"/>
            <p:cNvSpPr>
              <a:spLocks noChangeArrowheads="1"/>
            </p:cNvSpPr>
            <p:nvPr/>
          </p:nvSpPr>
          <p:spPr bwMode="auto">
            <a:xfrm>
              <a:off x="1020" y="1253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CC99"/>
            </a:solidFill>
            <a:ln w="222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34823" name="Rectangle 321"/>
          <p:cNvSpPr>
            <a:spLocks noChangeArrowheads="1"/>
          </p:cNvSpPr>
          <p:nvPr/>
        </p:nvSpPr>
        <p:spPr bwMode="auto">
          <a:xfrm>
            <a:off x="395288" y="476250"/>
            <a:ext cx="46815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b="1"/>
              <a:t>利用线电荷与接地导体圆柱面的镜像确定</a:t>
            </a:r>
            <a:r>
              <a:rPr kumimoji="1" lang="en-US" altLang="zh-CN" b="1" i="1"/>
              <a:t>b</a:t>
            </a:r>
            <a:r>
              <a:rPr kumimoji="1" lang="en-US" altLang="zh-CN" b="1"/>
              <a:t> </a:t>
            </a:r>
            <a:r>
              <a:rPr kumimoji="1" lang="zh-CN" altLang="en-US" b="1"/>
              <a:t>。</a:t>
            </a:r>
          </a:p>
        </p:txBody>
      </p:sp>
      <p:sp>
        <p:nvSpPr>
          <p:cNvPr id="889157" name="Text Box 325"/>
          <p:cNvSpPr txBox="1">
            <a:spLocks noChangeArrowheads="1"/>
          </p:cNvSpPr>
          <p:nvPr/>
        </p:nvSpPr>
        <p:spPr bwMode="auto">
          <a:xfrm>
            <a:off x="387350" y="297180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导体外任意一点的电位？</a:t>
            </a:r>
          </a:p>
        </p:txBody>
      </p:sp>
      <p:sp>
        <p:nvSpPr>
          <p:cNvPr id="889158" name="Text Box 326"/>
          <p:cNvSpPr txBox="1">
            <a:spLocks noChangeArrowheads="1"/>
          </p:cNvSpPr>
          <p:nvPr/>
        </p:nvSpPr>
        <p:spPr bwMode="auto">
          <a:xfrm>
            <a:off x="661988" y="3548063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/>
              <a:t>参见教材</a:t>
            </a:r>
            <a:r>
              <a:rPr lang="en-US" altLang="zh-CN" b="1"/>
              <a:t>p.141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8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132" grpId="0"/>
      <p:bldP spid="889157" grpId="0"/>
      <p:bldP spid="8891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82575" y="406400"/>
            <a:ext cx="70675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latin typeface="楷体_GB2312"/>
                <a:sym typeface="Symbol" pitchFamily="18" charset="2"/>
              </a:rPr>
              <a:t>2</a:t>
            </a:r>
            <a:r>
              <a:rPr kumimoji="1" lang="zh-CN" altLang="en-US" b="1">
                <a:latin typeface="楷体_GB2312"/>
                <a:sym typeface="Symbol" pitchFamily="18" charset="2"/>
              </a:rPr>
              <a:t>）接地导体球附近有一个点电荷，</a:t>
            </a:r>
          </a:p>
        </p:txBody>
      </p:sp>
      <p:sp>
        <p:nvSpPr>
          <p:cNvPr id="843779" name="Text Box 3"/>
          <p:cNvSpPr txBox="1">
            <a:spLocks noChangeArrowheads="1"/>
          </p:cNvSpPr>
          <p:nvPr/>
        </p:nvSpPr>
        <p:spPr bwMode="auto">
          <a:xfrm>
            <a:off x="5504921" y="1189744"/>
            <a:ext cx="3208337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非均匀感应电荷产生的电位很难求解，能否用等效电荷替代感应电荷的作用？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411163" y="1006475"/>
            <a:ext cx="4681537" cy="2663825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36638" y="1487488"/>
            <a:ext cx="1985962" cy="1946275"/>
            <a:chOff x="790" y="937"/>
            <a:chExt cx="1251" cy="1226"/>
          </a:xfrm>
        </p:grpSpPr>
        <p:sp>
          <p:nvSpPr>
            <p:cNvPr id="7204" name="Oval 7"/>
            <p:cNvSpPr>
              <a:spLocks noChangeArrowheads="1"/>
            </p:cNvSpPr>
            <p:nvPr/>
          </p:nvSpPr>
          <p:spPr bwMode="auto">
            <a:xfrm>
              <a:off x="870" y="937"/>
              <a:ext cx="1171" cy="1171"/>
            </a:xfrm>
            <a:prstGeom prst="ellipse">
              <a:avLst/>
            </a:prstGeom>
            <a:gradFill rotWithShape="1">
              <a:gsLst>
                <a:gs pos="0">
                  <a:srgbClr val="5E3108"/>
                </a:gs>
                <a:gs pos="100000">
                  <a:srgbClr val="F88216">
                    <a:alpha val="56000"/>
                  </a:srgbClr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05" name="Group 8"/>
            <p:cNvGrpSpPr>
              <a:grpSpLocks/>
            </p:cNvGrpSpPr>
            <p:nvPr/>
          </p:nvGrpSpPr>
          <p:grpSpPr bwMode="auto">
            <a:xfrm>
              <a:off x="790" y="1959"/>
              <a:ext cx="300" cy="204"/>
              <a:chOff x="313" y="1815"/>
              <a:chExt cx="300" cy="204"/>
            </a:xfrm>
          </p:grpSpPr>
          <p:sp>
            <p:nvSpPr>
              <p:cNvPr id="7206" name="Line 9"/>
              <p:cNvSpPr>
                <a:spLocks noChangeShapeType="1"/>
              </p:cNvSpPr>
              <p:nvPr/>
            </p:nvSpPr>
            <p:spPr bwMode="auto">
              <a:xfrm flipH="1" flipV="1">
                <a:off x="409" y="1820"/>
                <a:ext cx="204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7" name="Line 10"/>
              <p:cNvSpPr>
                <a:spLocks noChangeShapeType="1"/>
              </p:cNvSpPr>
              <p:nvPr/>
            </p:nvSpPr>
            <p:spPr bwMode="auto">
              <a:xfrm rot="-5400000" flipH="1" flipV="1">
                <a:off x="316" y="1916"/>
                <a:ext cx="204" cy="1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Line 11"/>
              <p:cNvSpPr>
                <a:spLocks noChangeShapeType="1"/>
              </p:cNvSpPr>
              <p:nvPr/>
            </p:nvSpPr>
            <p:spPr bwMode="auto">
              <a:xfrm rot="10800000" flipH="1" flipV="1">
                <a:off x="313" y="2012"/>
                <a:ext cx="204" cy="1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3788" name="Oval 12"/>
          <p:cNvSpPr>
            <a:spLocks noChangeArrowheads="1"/>
          </p:cNvSpPr>
          <p:nvPr/>
        </p:nvSpPr>
        <p:spPr bwMode="auto">
          <a:xfrm>
            <a:off x="3833813" y="2374900"/>
            <a:ext cx="152400" cy="152400"/>
          </a:xfrm>
          <a:prstGeom prst="ellipse">
            <a:avLst/>
          </a:prstGeom>
          <a:gradFill rotWithShape="1">
            <a:gsLst>
              <a:gs pos="0">
                <a:srgbClr val="5C2537"/>
              </a:gs>
              <a:gs pos="100000">
                <a:srgbClr val="FF6699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 b="1">
              <a:solidFill>
                <a:schemeClr val="bg1"/>
              </a:solidFill>
              <a:latin typeface="楷体_GB2312"/>
            </a:endParaRPr>
          </a:p>
        </p:txBody>
      </p:sp>
      <p:sp>
        <p:nvSpPr>
          <p:cNvPr id="843789" name="Text Box 13"/>
          <p:cNvSpPr txBox="1">
            <a:spLocks noChangeArrowheads="1"/>
          </p:cNvSpPr>
          <p:nvPr/>
        </p:nvSpPr>
        <p:spPr bwMode="auto">
          <a:xfrm>
            <a:off x="3840163" y="1844675"/>
            <a:ext cx="3698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C60000"/>
                </a:solidFill>
                <a:latin typeface="楷体_GB2312"/>
              </a:rPr>
              <a:t>q</a:t>
            </a:r>
          </a:p>
        </p:txBody>
      </p:sp>
      <p:sp>
        <p:nvSpPr>
          <p:cNvPr id="843790" name="Text Box 14"/>
          <p:cNvSpPr txBox="1">
            <a:spLocks noChangeArrowheads="1"/>
          </p:cNvSpPr>
          <p:nvPr/>
        </p:nvSpPr>
        <p:spPr bwMode="auto">
          <a:xfrm>
            <a:off x="2741613" y="3175000"/>
            <a:ext cx="21605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非均匀感应电荷</a:t>
            </a:r>
          </a:p>
        </p:txBody>
      </p:sp>
      <p:cxnSp>
        <p:nvCxnSpPr>
          <p:cNvPr id="843791" name="AutoShape 15"/>
          <p:cNvCxnSpPr>
            <a:cxnSpLocks noChangeShapeType="1"/>
          </p:cNvCxnSpPr>
          <p:nvPr/>
        </p:nvCxnSpPr>
        <p:spPr bwMode="auto">
          <a:xfrm rot="5400000" flipH="1">
            <a:off x="2977357" y="2648743"/>
            <a:ext cx="628650" cy="481013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3792" name="Oval 16"/>
          <p:cNvSpPr>
            <a:spLocks noChangeArrowheads="1"/>
          </p:cNvSpPr>
          <p:nvPr/>
        </p:nvSpPr>
        <p:spPr bwMode="auto">
          <a:xfrm>
            <a:off x="2452688" y="2354263"/>
            <a:ext cx="152400" cy="152400"/>
          </a:xfrm>
          <a:prstGeom prst="ellipse">
            <a:avLst/>
          </a:prstGeom>
          <a:gradFill rotWithShape="1">
            <a:gsLst>
              <a:gs pos="0">
                <a:srgbClr val="002E00"/>
              </a:gs>
              <a:gs pos="100000">
                <a:srgbClr val="008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endParaRPr lang="zh-CN" altLang="zh-CN" b="1">
              <a:solidFill>
                <a:schemeClr val="bg1"/>
              </a:solidFill>
              <a:latin typeface="楷体_GB2312"/>
            </a:endParaRPr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auto">
          <a:xfrm>
            <a:off x="2449513" y="1844675"/>
            <a:ext cx="6492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 i="1">
                <a:solidFill>
                  <a:srgbClr val="008080"/>
                </a:solidFill>
                <a:latin typeface="楷体_GB2312"/>
              </a:rPr>
              <a:t>q′</a:t>
            </a:r>
          </a:p>
        </p:txBody>
      </p:sp>
      <p:sp>
        <p:nvSpPr>
          <p:cNvPr id="843794" name="Text Box 18"/>
          <p:cNvSpPr txBox="1">
            <a:spLocks noChangeArrowheads="1"/>
          </p:cNvSpPr>
          <p:nvPr/>
        </p:nvSpPr>
        <p:spPr bwMode="auto">
          <a:xfrm>
            <a:off x="466725" y="990600"/>
            <a:ext cx="146367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000" b="1">
                <a:solidFill>
                  <a:srgbClr val="005A58"/>
                </a:solidFill>
                <a:latin typeface="宋体" pitchFamily="2" charset="-122"/>
                <a:ea typeface="宋体" pitchFamily="2" charset="-122"/>
              </a:rPr>
              <a:t>等效电荷</a:t>
            </a:r>
          </a:p>
        </p:txBody>
      </p:sp>
      <p:cxnSp>
        <p:nvCxnSpPr>
          <p:cNvPr id="843795" name="AutoShape 19"/>
          <p:cNvCxnSpPr>
            <a:cxnSpLocks noChangeShapeType="1"/>
            <a:stCxn id="843794" idx="2"/>
            <a:endCxn id="843792" idx="2"/>
          </p:cNvCxnSpPr>
          <p:nvPr/>
        </p:nvCxnSpPr>
        <p:spPr bwMode="auto">
          <a:xfrm rot="16200000" flipH="1">
            <a:off x="1323182" y="1300956"/>
            <a:ext cx="1004888" cy="1254125"/>
          </a:xfrm>
          <a:prstGeom prst="curvedConnector2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3796" name="Line 20"/>
          <p:cNvSpPr>
            <a:spLocks noChangeShapeType="1"/>
          </p:cNvSpPr>
          <p:nvPr/>
        </p:nvSpPr>
        <p:spPr bwMode="auto">
          <a:xfrm>
            <a:off x="2109788" y="2424113"/>
            <a:ext cx="2363787" cy="42862"/>
          </a:xfrm>
          <a:prstGeom prst="line">
            <a:avLst/>
          </a:prstGeom>
          <a:noFill/>
          <a:ln w="9525">
            <a:solidFill>
              <a:srgbClr val="5739C7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054100" y="1457325"/>
            <a:ext cx="2092325" cy="1914525"/>
            <a:chOff x="801" y="918"/>
            <a:chExt cx="1318" cy="1206"/>
          </a:xfrm>
        </p:grpSpPr>
        <p:sp>
          <p:nvSpPr>
            <p:cNvPr id="7186" name="Line 22"/>
            <p:cNvSpPr>
              <a:spLocks noChangeShapeType="1"/>
            </p:cNvSpPr>
            <p:nvPr/>
          </p:nvSpPr>
          <p:spPr bwMode="auto">
            <a:xfrm>
              <a:off x="2028" y="152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3"/>
            <p:cNvSpPr>
              <a:spLocks noChangeShapeType="1"/>
            </p:cNvSpPr>
            <p:nvPr/>
          </p:nvSpPr>
          <p:spPr bwMode="auto">
            <a:xfrm>
              <a:off x="2016" y="145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auto">
            <a:xfrm>
              <a:off x="1995" y="135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1953" y="1254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26"/>
            <p:cNvSpPr>
              <a:spLocks noChangeShapeType="1"/>
            </p:cNvSpPr>
            <p:nvPr/>
          </p:nvSpPr>
          <p:spPr bwMode="auto">
            <a:xfrm>
              <a:off x="1872" y="112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27"/>
            <p:cNvSpPr>
              <a:spLocks noChangeShapeType="1"/>
            </p:cNvSpPr>
            <p:nvPr/>
          </p:nvSpPr>
          <p:spPr bwMode="auto">
            <a:xfrm>
              <a:off x="1692" y="99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8"/>
            <p:cNvSpPr>
              <a:spLocks noChangeShapeType="1"/>
            </p:cNvSpPr>
            <p:nvPr/>
          </p:nvSpPr>
          <p:spPr bwMode="auto">
            <a:xfrm>
              <a:off x="1104" y="100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9"/>
            <p:cNvSpPr>
              <a:spLocks noChangeShapeType="1"/>
            </p:cNvSpPr>
            <p:nvPr/>
          </p:nvSpPr>
          <p:spPr bwMode="auto">
            <a:xfrm>
              <a:off x="885" y="121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30"/>
            <p:cNvSpPr>
              <a:spLocks noChangeShapeType="1"/>
            </p:cNvSpPr>
            <p:nvPr/>
          </p:nvSpPr>
          <p:spPr bwMode="auto">
            <a:xfrm>
              <a:off x="1410" y="91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31"/>
            <p:cNvSpPr>
              <a:spLocks noChangeShapeType="1"/>
            </p:cNvSpPr>
            <p:nvPr/>
          </p:nvSpPr>
          <p:spPr bwMode="auto">
            <a:xfrm>
              <a:off x="801" y="1515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Line 32"/>
            <p:cNvSpPr>
              <a:spLocks noChangeShapeType="1"/>
            </p:cNvSpPr>
            <p:nvPr/>
          </p:nvSpPr>
          <p:spPr bwMode="auto">
            <a:xfrm flipV="1">
              <a:off x="2013" y="159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Line 33"/>
            <p:cNvSpPr>
              <a:spLocks noChangeShapeType="1"/>
            </p:cNvSpPr>
            <p:nvPr/>
          </p:nvSpPr>
          <p:spPr bwMode="auto">
            <a:xfrm flipV="1">
              <a:off x="1992" y="1692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Line 34"/>
            <p:cNvSpPr>
              <a:spLocks noChangeShapeType="1"/>
            </p:cNvSpPr>
            <p:nvPr/>
          </p:nvSpPr>
          <p:spPr bwMode="auto">
            <a:xfrm flipV="1">
              <a:off x="1950" y="179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5"/>
            <p:cNvSpPr>
              <a:spLocks noChangeShapeType="1"/>
            </p:cNvSpPr>
            <p:nvPr/>
          </p:nvSpPr>
          <p:spPr bwMode="auto">
            <a:xfrm flipV="1">
              <a:off x="1869" y="192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6"/>
            <p:cNvSpPr>
              <a:spLocks noChangeShapeType="1"/>
            </p:cNvSpPr>
            <p:nvPr/>
          </p:nvSpPr>
          <p:spPr bwMode="auto">
            <a:xfrm flipV="1">
              <a:off x="1689" y="2058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7"/>
            <p:cNvSpPr>
              <a:spLocks noChangeShapeType="1"/>
            </p:cNvSpPr>
            <p:nvPr/>
          </p:nvSpPr>
          <p:spPr bwMode="auto">
            <a:xfrm flipV="1">
              <a:off x="1092" y="2043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Line 38"/>
            <p:cNvSpPr>
              <a:spLocks noChangeShapeType="1"/>
            </p:cNvSpPr>
            <p:nvPr/>
          </p:nvSpPr>
          <p:spPr bwMode="auto">
            <a:xfrm flipV="1">
              <a:off x="882" y="1839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39"/>
            <p:cNvSpPr>
              <a:spLocks noChangeShapeType="1"/>
            </p:cNvSpPr>
            <p:nvPr/>
          </p:nvSpPr>
          <p:spPr bwMode="auto">
            <a:xfrm flipV="1">
              <a:off x="1407" y="2124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3817" name="Text Box 41"/>
          <p:cNvSpPr txBox="1">
            <a:spLocks noChangeArrowheads="1"/>
          </p:cNvSpPr>
          <p:nvPr/>
        </p:nvSpPr>
        <p:spPr bwMode="auto">
          <a:xfrm>
            <a:off x="115888" y="3618088"/>
            <a:ext cx="8631237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b="1" dirty="0">
                <a:solidFill>
                  <a:srgbClr val="FF0000"/>
                </a:solidFill>
                <a:sym typeface="Symbol" pitchFamily="18" charset="2"/>
              </a:rPr>
              <a:t>镜像法：</a:t>
            </a:r>
            <a:r>
              <a:rPr kumimoji="1" lang="zh-CN" altLang="en-US" b="1" dirty="0">
                <a:sym typeface="Symbol" pitchFamily="18" charset="2"/>
              </a:rPr>
              <a:t>可以用等效电荷替代非均匀分布的感应电荷的作用，并据此计算待求空间区域的电位和电场。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33047" y="4561415"/>
            <a:ext cx="81915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镜像电荷</a:t>
            </a:r>
            <a:r>
              <a:rPr lang="en-US" altLang="zh-CN" b="1" dirty="0"/>
              <a:t>: 1) </a:t>
            </a:r>
            <a:r>
              <a:rPr lang="zh-CN" altLang="en-US" b="1" dirty="0"/>
              <a:t>其个数、大小及位置应满足所求解场域的</a:t>
            </a:r>
            <a:r>
              <a:rPr lang="zh-CN" altLang="en-US" b="1" dirty="0">
                <a:solidFill>
                  <a:srgbClr val="FF0000"/>
                </a:solidFill>
              </a:rPr>
              <a:t>边界条件</a:t>
            </a:r>
            <a:r>
              <a:rPr lang="zh-CN" altLang="en-US" b="1" dirty="0"/>
              <a:t>；</a:t>
            </a:r>
            <a:r>
              <a:rPr lang="en-US" altLang="zh-CN" b="1" dirty="0"/>
              <a:t>2)</a:t>
            </a:r>
            <a:r>
              <a:rPr lang="zh-CN" altLang="en-US" b="1" dirty="0"/>
              <a:t> 应位于所</a:t>
            </a:r>
            <a:r>
              <a:rPr lang="zh-CN" altLang="en-US" b="1" dirty="0" smtClean="0"/>
              <a:t>求场</a:t>
            </a:r>
            <a:r>
              <a:rPr lang="zh-CN" altLang="en-US" b="1" dirty="0"/>
              <a:t>域以外的</a:t>
            </a:r>
            <a:r>
              <a:rPr lang="zh-CN" altLang="en-US" b="1" dirty="0" smtClean="0"/>
              <a:t>空间（保持所求场域内的电荷分布不变）。</a:t>
            </a:r>
            <a:endParaRPr lang="en-US" altLang="zh-CN" b="1" dirty="0"/>
          </a:p>
          <a:p>
            <a:pPr algn="just" eaLnBrk="1" hangingPunct="1">
              <a:lnSpc>
                <a:spcPct val="130000"/>
              </a:lnSpc>
            </a:pPr>
            <a:r>
              <a:rPr lang="zh-CN" altLang="en-US" b="1" dirty="0"/>
              <a:t>  镜像法是一种间接求解方法；其理论基础是唯一性定理。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4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843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79" grpId="0" autoUpdateAnimBg="0"/>
      <p:bldP spid="843788" grpId="0" animBg="1" autoUpdateAnimBg="0"/>
      <p:bldP spid="843789" grpId="0" autoUpdateAnimBg="0"/>
      <p:bldP spid="843790" grpId="0" autoUpdateAnimBg="0"/>
      <p:bldP spid="843792" grpId="0" animBg="1" autoUpdateAnimBg="0"/>
      <p:bldP spid="843793" grpId="0" autoUpdateAnimBg="0"/>
      <p:bldP spid="843794" grpId="0" autoUpdateAnimBg="0"/>
      <p:bldP spid="843796" grpId="0" animBg="1"/>
      <p:bldP spid="843817" grpId="0" build="p" autoUpdateAnimBg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5288" y="992188"/>
            <a:ext cx="669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1. 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点电荷对无限大接地导体平面的镜像</a:t>
            </a:r>
          </a:p>
        </p:txBody>
      </p:sp>
      <p:sp>
        <p:nvSpPr>
          <p:cNvPr id="846851" name="AutoShape 3"/>
          <p:cNvSpPr>
            <a:spLocks noChangeArrowheads="1"/>
          </p:cNvSpPr>
          <p:nvPr/>
        </p:nvSpPr>
        <p:spPr bwMode="auto">
          <a:xfrm>
            <a:off x="4660900" y="2924175"/>
            <a:ext cx="703263" cy="217488"/>
          </a:xfrm>
          <a:prstGeom prst="rightArrow">
            <a:avLst>
              <a:gd name="adj1" fmla="val 50000"/>
              <a:gd name="adj2" fmla="val 80839"/>
            </a:avLst>
          </a:prstGeom>
          <a:solidFill>
            <a:srgbClr val="FF99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846852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2163" y="3598863"/>
          <a:ext cx="2339975" cy="469900"/>
        </p:xfrm>
        <a:graphic>
          <a:graphicData uri="http://schemas.openxmlformats.org/presentationml/2006/ole">
            <p:oleObj spid="_x0000_s8259" name="Equation" r:id="rId3" imgW="28847880" imgH="6491160" progId="Equation.DSMT4">
              <p:embed/>
            </p:oleObj>
          </a:graphicData>
        </a:graphic>
      </p:graphicFrame>
      <p:graphicFrame>
        <p:nvGraphicFramePr>
          <p:cNvPr id="846853" name="Object 5"/>
          <p:cNvGraphicFramePr>
            <a:graphicFrameLocks noChangeAspect="1"/>
          </p:cNvGraphicFramePr>
          <p:nvPr/>
        </p:nvGraphicFramePr>
        <p:xfrm>
          <a:off x="1938338" y="4060825"/>
          <a:ext cx="3570287" cy="820738"/>
        </p:xfrm>
        <a:graphic>
          <a:graphicData uri="http://schemas.openxmlformats.org/presentationml/2006/ole">
            <p:oleObj spid="_x0000_s8260" name="Equation" r:id="rId4" imgW="54863280" imgH="12588840" progId="Equation.DSMT4">
              <p:embed/>
            </p:oleObj>
          </a:graphicData>
        </a:graphic>
      </p:graphicFrame>
      <p:graphicFrame>
        <p:nvGraphicFramePr>
          <p:cNvPr id="846854" name="Object 6"/>
          <p:cNvGraphicFramePr>
            <a:graphicFrameLocks noChangeAspect="1"/>
          </p:cNvGraphicFramePr>
          <p:nvPr/>
        </p:nvGraphicFramePr>
        <p:xfrm>
          <a:off x="2135188" y="4857750"/>
          <a:ext cx="2514600" cy="552450"/>
        </p:xfrm>
        <a:graphic>
          <a:graphicData uri="http://schemas.openxmlformats.org/presentationml/2006/ole">
            <p:oleObj spid="_x0000_s8261" name="Equation" r:id="rId5" imgW="36977760" imgH="8117280" progId="Equation.DSMT4">
              <p:embed/>
            </p:oleObj>
          </a:graphicData>
        </a:graphic>
      </p:graphicFrame>
      <p:sp>
        <p:nvSpPr>
          <p:cNvPr id="846855" name="Rectangle 7"/>
          <p:cNvSpPr>
            <a:spLocks noChangeArrowheads="1"/>
          </p:cNvSpPr>
          <p:nvPr/>
        </p:nvSpPr>
        <p:spPr bwMode="auto">
          <a:xfrm>
            <a:off x="4924425" y="4881563"/>
            <a:ext cx="371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满足原问题的边界条件。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9875" y="447675"/>
            <a:ext cx="8142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3.5.1  </a:t>
            </a:r>
            <a:r>
              <a:rPr lang="zh-CN" altLang="en-US" sz="2800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场源对导体或介质平面的镜像</a:t>
            </a:r>
          </a:p>
        </p:txBody>
      </p:sp>
      <p:sp>
        <p:nvSpPr>
          <p:cNvPr id="846857" name="Rectangle 9"/>
          <p:cNvSpPr>
            <a:spLocks noChangeArrowheads="1"/>
          </p:cNvSpPr>
          <p:nvPr/>
        </p:nvSpPr>
        <p:spPr bwMode="auto">
          <a:xfrm>
            <a:off x="422275" y="3584575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镜像电荷</a:t>
            </a:r>
          </a:p>
        </p:txBody>
      </p:sp>
      <p:sp>
        <p:nvSpPr>
          <p:cNvPr id="846858" name="Rectangle 10"/>
          <p:cNvSpPr>
            <a:spLocks noChangeArrowheads="1"/>
          </p:cNvSpPr>
          <p:nvPr/>
        </p:nvSpPr>
        <p:spPr bwMode="auto">
          <a:xfrm>
            <a:off x="468313" y="4246563"/>
            <a:ext cx="159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电位函数</a:t>
            </a:r>
          </a:p>
        </p:txBody>
      </p:sp>
      <p:sp>
        <p:nvSpPr>
          <p:cNvPr id="846859" name="Rectangle 11"/>
          <p:cNvSpPr>
            <a:spLocks noChangeArrowheads="1"/>
          </p:cNvSpPr>
          <p:nvPr/>
        </p:nvSpPr>
        <p:spPr bwMode="auto">
          <a:xfrm>
            <a:off x="539750" y="4865688"/>
            <a:ext cx="168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latin typeface="楷体_GB2312"/>
                <a:sym typeface="Symbol" pitchFamily="18" charset="2"/>
              </a:rPr>
              <a:t>因</a:t>
            </a:r>
            <a:r>
              <a:rPr kumimoji="1" lang="en-US" altLang="zh-CN" b="1">
                <a:sym typeface="Symbol" pitchFamily="18" charset="2"/>
              </a:rPr>
              <a:t>z = 0</a:t>
            </a:r>
            <a:r>
              <a:rPr kumimoji="1" lang="zh-CN" altLang="en-US" b="1">
                <a:sym typeface="Symbol" pitchFamily="18" charset="2"/>
              </a:rPr>
              <a:t>时，</a:t>
            </a:r>
            <a:endParaRPr kumimoji="1" lang="zh-CN" altLang="en-US" b="1">
              <a:latin typeface="楷体_GB2312"/>
              <a:sym typeface="Symbol" pitchFamily="18" charset="2"/>
            </a:endParaRPr>
          </a:p>
        </p:txBody>
      </p:sp>
      <p:sp>
        <p:nvSpPr>
          <p:cNvPr id="846860" name="Rectangle 12"/>
          <p:cNvSpPr>
            <a:spLocks noChangeArrowheads="1"/>
          </p:cNvSpPr>
          <p:nvPr/>
        </p:nvSpPr>
        <p:spPr bwMode="auto">
          <a:xfrm>
            <a:off x="5651500" y="3141663"/>
            <a:ext cx="3275013" cy="1524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46861" name="Rectangle 13"/>
          <p:cNvSpPr>
            <a:spLocks noChangeArrowheads="1"/>
          </p:cNvSpPr>
          <p:nvPr/>
        </p:nvSpPr>
        <p:spPr bwMode="auto">
          <a:xfrm>
            <a:off x="5651500" y="1617663"/>
            <a:ext cx="3275013" cy="1524000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46862" name="Text Box 14"/>
          <p:cNvSpPr txBox="1">
            <a:spLocks noChangeArrowheads="1"/>
          </p:cNvSpPr>
          <p:nvPr/>
        </p:nvSpPr>
        <p:spPr bwMode="auto">
          <a:xfrm>
            <a:off x="7258050" y="17049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CC"/>
                </a:solidFill>
                <a:latin typeface="楷体_GB2312"/>
              </a:rPr>
              <a:t>q</a:t>
            </a:r>
          </a:p>
        </p:txBody>
      </p:sp>
      <p:sp>
        <p:nvSpPr>
          <p:cNvPr id="846863" name="Line 15"/>
          <p:cNvSpPr>
            <a:spLocks noChangeShapeType="1"/>
          </p:cNvSpPr>
          <p:nvPr/>
        </p:nvSpPr>
        <p:spPr bwMode="auto">
          <a:xfrm>
            <a:off x="7227888" y="1663700"/>
            <a:ext cx="0" cy="2641600"/>
          </a:xfrm>
          <a:prstGeom prst="line">
            <a:avLst/>
          </a:prstGeom>
          <a:noFill/>
          <a:ln w="22225">
            <a:solidFill>
              <a:srgbClr val="5739C7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542088" y="3186113"/>
            <a:ext cx="539750" cy="942975"/>
            <a:chOff x="4121" y="2007"/>
            <a:chExt cx="340" cy="594"/>
          </a:xfrm>
        </p:grpSpPr>
        <p:graphicFrame>
          <p:nvGraphicFramePr>
            <p:cNvPr id="8256" name="Object 17"/>
            <p:cNvGraphicFramePr>
              <a:graphicFrameLocks noChangeAspect="1"/>
            </p:cNvGraphicFramePr>
            <p:nvPr/>
          </p:nvGraphicFramePr>
          <p:xfrm>
            <a:off x="4121" y="2154"/>
            <a:ext cx="261" cy="281"/>
          </p:xfrm>
          <a:graphic>
            <a:graphicData uri="http://schemas.openxmlformats.org/presentationml/2006/ole">
              <p:oleObj spid="_x0000_s8262" name="Equation" r:id="rId6" imgW="164814" imgH="177492" progId="Equation.DSMT4">
                <p:embed/>
              </p:oleObj>
            </a:graphicData>
          </a:graphic>
        </p:graphicFrame>
        <p:sp>
          <p:nvSpPr>
            <p:cNvPr id="8257" name="Line 18"/>
            <p:cNvSpPr>
              <a:spLocks noChangeShapeType="1"/>
            </p:cNvSpPr>
            <p:nvPr/>
          </p:nvSpPr>
          <p:spPr bwMode="auto">
            <a:xfrm>
              <a:off x="4232" y="2601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8" name="Line 19"/>
            <p:cNvSpPr>
              <a:spLocks noChangeShapeType="1"/>
            </p:cNvSpPr>
            <p:nvPr/>
          </p:nvSpPr>
          <p:spPr bwMode="auto">
            <a:xfrm>
              <a:off x="4405" y="200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613525" y="2243138"/>
            <a:ext cx="468313" cy="914400"/>
            <a:chOff x="4067" y="1284"/>
            <a:chExt cx="295" cy="576"/>
          </a:xfrm>
        </p:grpSpPr>
        <p:graphicFrame>
          <p:nvGraphicFramePr>
            <p:cNvPr id="8253" name="Object 21"/>
            <p:cNvGraphicFramePr>
              <a:graphicFrameLocks noChangeAspect="1"/>
            </p:cNvGraphicFramePr>
            <p:nvPr/>
          </p:nvGraphicFramePr>
          <p:xfrm>
            <a:off x="4067" y="1399"/>
            <a:ext cx="215" cy="300"/>
          </p:xfrm>
          <a:graphic>
            <a:graphicData uri="http://schemas.openxmlformats.org/presentationml/2006/ole">
              <p:oleObj spid="_x0000_s8263" name="Equation" r:id="rId7" imgW="126725" imgH="177415" progId="Equation.DSMT4">
                <p:embed/>
              </p:oleObj>
            </a:graphicData>
          </a:graphic>
        </p:graphicFrame>
        <p:sp>
          <p:nvSpPr>
            <p:cNvPr id="8254" name="Line 22"/>
            <p:cNvSpPr>
              <a:spLocks noChangeShapeType="1"/>
            </p:cNvSpPr>
            <p:nvPr/>
          </p:nvSpPr>
          <p:spPr bwMode="auto">
            <a:xfrm>
              <a:off x="4133" y="1284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5" name="Line 23"/>
            <p:cNvSpPr>
              <a:spLocks noChangeShapeType="1"/>
            </p:cNvSpPr>
            <p:nvPr/>
          </p:nvSpPr>
          <p:spPr bwMode="auto">
            <a:xfrm>
              <a:off x="4306" y="128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46872" name="Object 24"/>
          <p:cNvGraphicFramePr>
            <a:graphicFrameLocks noChangeAspect="1"/>
          </p:cNvGraphicFramePr>
          <p:nvPr/>
        </p:nvGraphicFramePr>
        <p:xfrm>
          <a:off x="7326313" y="3897313"/>
          <a:ext cx="400050" cy="492125"/>
        </p:xfrm>
        <a:graphic>
          <a:graphicData uri="http://schemas.openxmlformats.org/presentationml/2006/ole">
            <p:oleObj spid="_x0000_s8264" name="Equation" r:id="rId8" imgW="164957" imgH="203024" progId="Equation.DSMT4">
              <p:embed/>
            </p:oleObj>
          </a:graphicData>
        </a:graphic>
      </p:graphicFrame>
      <p:sp>
        <p:nvSpPr>
          <p:cNvPr id="846873" name="Rectangle 25"/>
          <p:cNvSpPr>
            <a:spLocks noChangeArrowheads="1"/>
          </p:cNvSpPr>
          <p:nvPr/>
        </p:nvSpPr>
        <p:spPr bwMode="auto">
          <a:xfrm>
            <a:off x="5683250" y="17399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有效区域</a:t>
            </a: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 flipV="1">
            <a:off x="5453063" y="3151188"/>
            <a:ext cx="365601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lg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 flipV="1">
            <a:off x="7226300" y="2090738"/>
            <a:ext cx="1146175" cy="1317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V="1">
            <a:off x="7254875" y="2106613"/>
            <a:ext cx="1103313" cy="1973262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6877" name="Object 29"/>
          <p:cNvGraphicFramePr>
            <a:graphicFrameLocks noChangeAspect="1"/>
          </p:cNvGraphicFramePr>
          <p:nvPr/>
        </p:nvGraphicFramePr>
        <p:xfrm>
          <a:off x="7594600" y="2157413"/>
          <a:ext cx="374650" cy="407987"/>
        </p:xfrm>
        <a:graphic>
          <a:graphicData uri="http://schemas.openxmlformats.org/presentationml/2006/ole">
            <p:oleObj spid="_x0000_s8265" name="Equation" r:id="rId9" imgW="152268" imgH="164957" progId="Equation.DSMT4">
              <p:embed/>
            </p:oleObj>
          </a:graphicData>
        </a:graphic>
      </p:graphicFrame>
      <p:graphicFrame>
        <p:nvGraphicFramePr>
          <p:cNvPr id="846878" name="Object 30"/>
          <p:cNvGraphicFramePr>
            <a:graphicFrameLocks noChangeAspect="1"/>
          </p:cNvGraphicFramePr>
          <p:nvPr/>
        </p:nvGraphicFramePr>
        <p:xfrm>
          <a:off x="8039100" y="2617788"/>
          <a:ext cx="420688" cy="365125"/>
        </p:xfrm>
        <a:graphic>
          <a:graphicData uri="http://schemas.openxmlformats.org/presentationml/2006/ole">
            <p:oleObj spid="_x0000_s8266" name="Equation" r:id="rId10" imgW="190335" imgH="164957" progId="Equation.DSMT4">
              <p:embed/>
            </p:oleObj>
          </a:graphicData>
        </a:graphic>
      </p:graphicFrame>
      <p:sp>
        <p:nvSpPr>
          <p:cNvPr id="846879" name="Oval 31"/>
          <p:cNvSpPr>
            <a:spLocks noChangeArrowheads="1"/>
          </p:cNvSpPr>
          <p:nvPr/>
        </p:nvSpPr>
        <p:spPr bwMode="auto">
          <a:xfrm>
            <a:off x="7146925" y="2151063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sp>
        <p:nvSpPr>
          <p:cNvPr id="846880" name="Oval 32"/>
          <p:cNvSpPr>
            <a:spLocks noChangeArrowheads="1"/>
          </p:cNvSpPr>
          <p:nvPr/>
        </p:nvSpPr>
        <p:spPr bwMode="auto">
          <a:xfrm>
            <a:off x="7154863" y="4037013"/>
            <a:ext cx="152400" cy="152400"/>
          </a:xfrm>
          <a:prstGeom prst="ellipse">
            <a:avLst/>
          </a:prstGeom>
          <a:gradFill rotWithShape="1">
            <a:gsLst>
              <a:gs pos="0">
                <a:srgbClr val="003B00"/>
              </a:gs>
              <a:gs pos="100000">
                <a:srgbClr val="008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sp>
        <p:nvSpPr>
          <p:cNvPr id="8219" name="Rectangle 33"/>
          <p:cNvSpPr>
            <a:spLocks noChangeArrowheads="1"/>
          </p:cNvSpPr>
          <p:nvPr/>
        </p:nvSpPr>
        <p:spPr bwMode="auto">
          <a:xfrm>
            <a:off x="1042988" y="1700213"/>
            <a:ext cx="3384550" cy="1439862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8220" name="Text Box 34"/>
          <p:cNvSpPr txBox="1">
            <a:spLocks noChangeArrowheads="1"/>
          </p:cNvSpPr>
          <p:nvPr/>
        </p:nvSpPr>
        <p:spPr bwMode="auto">
          <a:xfrm>
            <a:off x="2776538" y="176053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0000CC"/>
                </a:solidFill>
                <a:latin typeface="楷体_GB2312"/>
              </a:rPr>
              <a:t>q</a:t>
            </a:r>
          </a:p>
        </p:txBody>
      </p:sp>
      <p:grpSp>
        <p:nvGrpSpPr>
          <p:cNvPr id="8221" name="Group 35"/>
          <p:cNvGrpSpPr>
            <a:grpSpLocks/>
          </p:cNvGrpSpPr>
          <p:nvPr/>
        </p:nvGrpSpPr>
        <p:grpSpPr bwMode="auto">
          <a:xfrm>
            <a:off x="971550" y="3068638"/>
            <a:ext cx="3527425" cy="400050"/>
            <a:chOff x="731" y="3181"/>
            <a:chExt cx="2926" cy="279"/>
          </a:xfrm>
        </p:grpSpPr>
        <p:grpSp>
          <p:nvGrpSpPr>
            <p:cNvPr id="8249" name="Group 36"/>
            <p:cNvGrpSpPr>
              <a:grpSpLocks/>
            </p:cNvGrpSpPr>
            <p:nvPr/>
          </p:nvGrpSpPr>
          <p:grpSpPr bwMode="auto">
            <a:xfrm>
              <a:off x="832" y="3252"/>
              <a:ext cx="205" cy="208"/>
              <a:chOff x="832" y="3252"/>
              <a:chExt cx="205" cy="208"/>
            </a:xfrm>
          </p:grpSpPr>
          <p:sp>
            <p:nvSpPr>
              <p:cNvPr id="8251" name="Line 37"/>
              <p:cNvSpPr>
                <a:spLocks noChangeShapeType="1"/>
              </p:cNvSpPr>
              <p:nvPr/>
            </p:nvSpPr>
            <p:spPr bwMode="auto">
              <a:xfrm>
                <a:off x="938" y="3252"/>
                <a:ext cx="0" cy="20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2" name="Line 38"/>
              <p:cNvSpPr>
                <a:spLocks noChangeShapeType="1"/>
              </p:cNvSpPr>
              <p:nvPr/>
            </p:nvSpPr>
            <p:spPr bwMode="auto">
              <a:xfrm rot="-5400000">
                <a:off x="935" y="3357"/>
                <a:ext cx="0" cy="205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50" name="Rectangle 39" descr="宽上对角线"/>
            <p:cNvSpPr>
              <a:spLocks noChangeArrowheads="1"/>
            </p:cNvSpPr>
            <p:nvPr/>
          </p:nvSpPr>
          <p:spPr bwMode="auto">
            <a:xfrm>
              <a:off x="731" y="3181"/>
              <a:ext cx="2926" cy="101"/>
            </a:xfrm>
            <a:prstGeom prst="rect">
              <a:avLst/>
            </a:prstGeom>
            <a:pattFill prst="wdUpDiag">
              <a:fgClr>
                <a:srgbClr val="599390"/>
              </a:fgClr>
              <a:bgClr>
                <a:srgbClr val="BFBFBF"/>
              </a:bgClr>
            </a:pattFill>
            <a:ln w="9525">
              <a:solidFill>
                <a:srgbClr val="5B97A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8222" name="Oval 40"/>
          <p:cNvSpPr>
            <a:spLocks noChangeArrowheads="1"/>
          </p:cNvSpPr>
          <p:nvPr/>
        </p:nvSpPr>
        <p:spPr bwMode="auto">
          <a:xfrm>
            <a:off x="2657475" y="2090738"/>
            <a:ext cx="152400" cy="1524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0000CC"/>
              </a:solidFill>
              <a:latin typeface="楷体_GB2312"/>
            </a:endParaRPr>
          </a:p>
        </p:txBody>
      </p:sp>
      <p:grpSp>
        <p:nvGrpSpPr>
          <p:cNvPr id="8223" name="Group 41"/>
          <p:cNvGrpSpPr>
            <a:grpSpLocks/>
          </p:cNvGrpSpPr>
          <p:nvPr/>
        </p:nvGrpSpPr>
        <p:grpSpPr bwMode="auto">
          <a:xfrm>
            <a:off x="2168525" y="2176463"/>
            <a:ext cx="463550" cy="914400"/>
            <a:chOff x="1366" y="1280"/>
            <a:chExt cx="292" cy="576"/>
          </a:xfrm>
        </p:grpSpPr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429" y="1280"/>
              <a:ext cx="2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593" y="1280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48" name="Object 44"/>
            <p:cNvGraphicFramePr>
              <a:graphicFrameLocks noChangeAspect="1"/>
            </p:cNvGraphicFramePr>
            <p:nvPr/>
          </p:nvGraphicFramePr>
          <p:xfrm>
            <a:off x="1366" y="1440"/>
            <a:ext cx="214" cy="300"/>
          </p:xfrm>
          <a:graphic>
            <a:graphicData uri="http://schemas.openxmlformats.org/presentationml/2006/ole">
              <p:oleObj spid="_x0000_s8267" name="Equation" r:id="rId11" imgW="126725" imgH="177415" progId="Equation.DSMT4">
                <p:embed/>
              </p:oleObj>
            </a:graphicData>
          </a:graphic>
        </p:graphicFrame>
      </p:grpSp>
      <p:grpSp>
        <p:nvGrpSpPr>
          <p:cNvPr id="7" name="Group 45"/>
          <p:cNvGrpSpPr>
            <a:grpSpLocks/>
          </p:cNvGrpSpPr>
          <p:nvPr/>
        </p:nvGrpSpPr>
        <p:grpSpPr bwMode="auto">
          <a:xfrm flipV="1">
            <a:off x="1119188" y="3074988"/>
            <a:ext cx="3170237" cy="7937"/>
            <a:chOff x="741" y="3141"/>
            <a:chExt cx="2908" cy="9"/>
          </a:xfrm>
        </p:grpSpPr>
        <p:sp>
          <p:nvSpPr>
            <p:cNvPr id="8229" name="Line 46"/>
            <p:cNvSpPr>
              <a:spLocks noChangeShapeType="1"/>
            </p:cNvSpPr>
            <p:nvPr/>
          </p:nvSpPr>
          <p:spPr bwMode="auto">
            <a:xfrm>
              <a:off x="2154" y="3147"/>
              <a:ext cx="91" cy="0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30" name="Group 47"/>
            <p:cNvGrpSpPr>
              <a:grpSpLocks/>
            </p:cNvGrpSpPr>
            <p:nvPr/>
          </p:nvGrpSpPr>
          <p:grpSpPr bwMode="auto">
            <a:xfrm>
              <a:off x="741" y="3144"/>
              <a:ext cx="1363" cy="6"/>
              <a:chOff x="741" y="3117"/>
              <a:chExt cx="1363" cy="6"/>
            </a:xfrm>
          </p:grpSpPr>
          <p:sp>
            <p:nvSpPr>
              <p:cNvPr id="8239" name="Line 48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49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Line 50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2" name="Line 51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52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53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5" name="Line 54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31" name="Group 55"/>
            <p:cNvGrpSpPr>
              <a:grpSpLocks/>
            </p:cNvGrpSpPr>
            <p:nvPr/>
          </p:nvGrpSpPr>
          <p:grpSpPr bwMode="auto">
            <a:xfrm flipH="1">
              <a:off x="2286" y="3141"/>
              <a:ext cx="1363" cy="6"/>
              <a:chOff x="741" y="3117"/>
              <a:chExt cx="1363" cy="6"/>
            </a:xfrm>
          </p:grpSpPr>
          <p:sp>
            <p:nvSpPr>
              <p:cNvPr id="8232" name="Line 56"/>
              <p:cNvSpPr>
                <a:spLocks noChangeShapeType="1"/>
              </p:cNvSpPr>
              <p:nvPr/>
            </p:nvSpPr>
            <p:spPr bwMode="auto">
              <a:xfrm>
                <a:off x="2013" y="3123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3" name="Line 57"/>
              <p:cNvSpPr>
                <a:spLocks noChangeShapeType="1"/>
              </p:cNvSpPr>
              <p:nvPr/>
            </p:nvSpPr>
            <p:spPr bwMode="auto">
              <a:xfrm>
                <a:off x="1866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Line 58"/>
              <p:cNvSpPr>
                <a:spLocks noChangeShapeType="1"/>
              </p:cNvSpPr>
              <p:nvPr/>
            </p:nvSpPr>
            <p:spPr bwMode="auto">
              <a:xfrm>
                <a:off x="1710" y="3117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Line 59"/>
              <p:cNvSpPr>
                <a:spLocks noChangeShapeType="1"/>
              </p:cNvSpPr>
              <p:nvPr/>
            </p:nvSpPr>
            <p:spPr bwMode="auto">
              <a:xfrm>
                <a:off x="1515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6" name="Line 60"/>
              <p:cNvSpPr>
                <a:spLocks noChangeShapeType="1"/>
              </p:cNvSpPr>
              <p:nvPr/>
            </p:nvSpPr>
            <p:spPr bwMode="auto">
              <a:xfrm>
                <a:off x="1299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7" name="Line 61"/>
              <p:cNvSpPr>
                <a:spLocks noChangeShapeType="1"/>
              </p:cNvSpPr>
              <p:nvPr/>
            </p:nvSpPr>
            <p:spPr bwMode="auto">
              <a:xfrm>
                <a:off x="1038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8" name="Line 62"/>
              <p:cNvSpPr>
                <a:spLocks noChangeShapeType="1"/>
              </p:cNvSpPr>
              <p:nvPr/>
            </p:nvSpPr>
            <p:spPr bwMode="auto">
              <a:xfrm>
                <a:off x="741" y="3120"/>
                <a:ext cx="91" cy="0"/>
              </a:xfrm>
              <a:prstGeom prst="line">
                <a:avLst/>
              </a:prstGeom>
              <a:noFill/>
              <a:ln w="3175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6911" name="Text Box 63"/>
          <p:cNvSpPr txBox="1">
            <a:spLocks noChangeArrowheads="1"/>
          </p:cNvSpPr>
          <p:nvPr/>
        </p:nvSpPr>
        <p:spPr bwMode="auto">
          <a:xfrm>
            <a:off x="8432800" y="18923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846912" name="Text Box 64"/>
          <p:cNvSpPr txBox="1">
            <a:spLocks noChangeArrowheads="1"/>
          </p:cNvSpPr>
          <p:nvPr/>
        </p:nvSpPr>
        <p:spPr bwMode="auto">
          <a:xfrm>
            <a:off x="6827838" y="1531938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z</a:t>
            </a:r>
          </a:p>
        </p:txBody>
      </p:sp>
      <p:sp>
        <p:nvSpPr>
          <p:cNvPr id="65" name="Rectangle 2"/>
          <p:cNvSpPr>
            <a:spLocks noChangeArrowheads="1"/>
          </p:cNvSpPr>
          <p:nvPr/>
        </p:nvSpPr>
        <p:spPr bwMode="auto">
          <a:xfrm>
            <a:off x="487363" y="5273675"/>
            <a:ext cx="172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sym typeface="Symbol" pitchFamily="18" charset="2"/>
              </a:rPr>
              <a:t>电位</a:t>
            </a:r>
            <a:r>
              <a:rPr kumimoji="1" lang="en-US" altLang="zh-CN" b="1">
                <a:sym typeface="Symbol" pitchFamily="18" charset="2"/>
              </a:rPr>
              <a:t>(z≥0 )</a:t>
            </a:r>
            <a:r>
              <a:rPr kumimoji="1" lang="zh-CN" altLang="en-US" b="1">
                <a:sym typeface="Symbol" pitchFamily="18" charset="2"/>
              </a:rPr>
              <a:t>：</a:t>
            </a:r>
            <a:endParaRPr kumimoji="1" lang="en-US" altLang="zh-CN" b="1">
              <a:sym typeface="Symbol" pitchFamily="18" charset="2"/>
            </a:endParaRPr>
          </a:p>
        </p:txBody>
      </p:sp>
      <p:graphicFrame>
        <p:nvGraphicFramePr>
          <p:cNvPr id="66" name="Object 33"/>
          <p:cNvGraphicFramePr>
            <a:graphicFrameLocks noChangeAspect="1"/>
          </p:cNvGraphicFramePr>
          <p:nvPr/>
        </p:nvGraphicFramePr>
        <p:xfrm>
          <a:off x="1965325" y="5400675"/>
          <a:ext cx="7048500" cy="1046163"/>
        </p:xfrm>
        <a:graphic>
          <a:graphicData uri="http://schemas.openxmlformats.org/presentationml/2006/ole">
            <p:oleObj spid="_x0000_s8268" name="Equation" r:id="rId12" imgW="114617160" imgH="15027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4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4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4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6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8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8468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4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4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6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1" grpId="0" animBg="1"/>
      <p:bldP spid="846855" grpId="0"/>
      <p:bldP spid="846857" grpId="0"/>
      <p:bldP spid="846858" grpId="0"/>
      <p:bldP spid="846859" grpId="0"/>
      <p:bldP spid="846860" grpId="0" animBg="1"/>
      <p:bldP spid="846861" grpId="0" animBg="1"/>
      <p:bldP spid="846862" grpId="0"/>
      <p:bldP spid="846863" grpId="0" animBg="1"/>
      <p:bldP spid="846873" grpId="0"/>
      <p:bldP spid="846874" grpId="0" animBg="1"/>
      <p:bldP spid="846875" grpId="0" animBg="1"/>
      <p:bldP spid="846876" grpId="0" animBg="1"/>
      <p:bldP spid="846879" grpId="0" animBg="1"/>
      <p:bldP spid="846880" grpId="0" animBg="1"/>
      <p:bldP spid="846911" grpId="0"/>
      <p:bldP spid="846912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6"/>
          <p:cNvSpPr>
            <a:spLocks noChangeArrowheads="1"/>
          </p:cNvSpPr>
          <p:nvPr/>
        </p:nvSpPr>
        <p:spPr bwMode="auto">
          <a:xfrm>
            <a:off x="0" y="3770313"/>
            <a:ext cx="100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666750"/>
            <a:r>
              <a:rPr lang="en-US" altLang="zh-CN" b="1">
                <a:solidFill>
                  <a:srgbClr val="0000CC"/>
                </a:solidFill>
                <a:cs typeface="Times New Roman" pitchFamily="18" charset="0"/>
              </a:rPr>
              <a:t>  </a:t>
            </a:r>
          </a:p>
        </p:txBody>
      </p:sp>
      <p:graphicFrame>
        <p:nvGraphicFramePr>
          <p:cNvPr id="847913" name="Object 41"/>
          <p:cNvGraphicFramePr>
            <a:graphicFrameLocks noGrp="1" noChangeAspect="1"/>
          </p:cNvGraphicFramePr>
          <p:nvPr>
            <p:ph/>
          </p:nvPr>
        </p:nvGraphicFramePr>
        <p:xfrm>
          <a:off x="4602163" y="4273550"/>
          <a:ext cx="3795712" cy="2238375"/>
        </p:xfrm>
        <a:graphic>
          <a:graphicData uri="http://schemas.openxmlformats.org/presentationml/2006/ole">
            <p:oleObj spid="_x0000_s9225" name="位图图像" r:id="rId3" imgW="2457143" imgH="1638529" progId="PBrush">
              <p:embed/>
            </p:oleObj>
          </a:graphicData>
        </a:graphic>
      </p:graphicFrame>
      <p:sp>
        <p:nvSpPr>
          <p:cNvPr id="9220" name="Rectangle 43"/>
          <p:cNvSpPr>
            <a:spLocks noChangeArrowheads="1"/>
          </p:cNvSpPr>
          <p:nvPr/>
        </p:nvSpPr>
        <p:spPr bwMode="auto">
          <a:xfrm>
            <a:off x="120650" y="400050"/>
            <a:ext cx="542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b="1">
                <a:sym typeface="Symbol" pitchFamily="18" charset="2"/>
              </a:rPr>
              <a:t>电场</a:t>
            </a:r>
            <a:r>
              <a:rPr kumimoji="1" lang="en-US" altLang="zh-CN" b="1">
                <a:sym typeface="Symbol" pitchFamily="18" charset="2"/>
              </a:rPr>
              <a:t>(z≥0):  </a:t>
            </a:r>
            <a:r>
              <a:rPr kumimoji="1" lang="en-US" altLang="zh-CN" b="1" i="1">
                <a:sym typeface="Symbol" pitchFamily="18" charset="2"/>
              </a:rPr>
              <a:t>E</a:t>
            </a:r>
            <a:r>
              <a:rPr kumimoji="1" lang="en-US" altLang="zh-CN" b="1">
                <a:sym typeface="Symbol" pitchFamily="18" charset="2"/>
              </a:rPr>
              <a:t>= </a:t>
            </a:r>
            <a:r>
              <a:rPr kumimoji="1" lang="en-US" altLang="zh-CN" b="1" i="1">
                <a:sym typeface="Symbol" pitchFamily="18" charset="2"/>
              </a:rPr>
              <a:t>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52488" y="4257675"/>
          <a:ext cx="3467100" cy="2235200"/>
        </p:xfrm>
        <a:graphic>
          <a:graphicData uri="http://schemas.openxmlformats.org/presentationml/2006/ole">
            <p:oleObj spid="_x0000_s9226" name="位图图像" r:id="rId4" imgW="2695951" imgH="1638529" progId="PBrush">
              <p:embed/>
            </p:oleObj>
          </a:graphicData>
        </a:graphic>
      </p:graphicFrame>
      <p:graphicFrame>
        <p:nvGraphicFramePr>
          <p:cNvPr id="9222" name="对象 5"/>
          <p:cNvGraphicFramePr>
            <a:graphicFrameLocks noChangeAspect="1"/>
          </p:cNvGraphicFramePr>
          <p:nvPr/>
        </p:nvGraphicFramePr>
        <p:xfrm>
          <a:off x="668338" y="811213"/>
          <a:ext cx="7866062" cy="1128712"/>
        </p:xfrm>
        <a:graphic>
          <a:graphicData uri="http://schemas.openxmlformats.org/presentationml/2006/ole">
            <p:oleObj spid="_x0000_s9227" name="公式" r:id="rId5" imgW="3721100" imgH="533400" progId="Equation.3">
              <p:embed/>
            </p:oleObj>
          </a:graphicData>
        </a:graphic>
      </p:graphicFrame>
      <p:graphicFrame>
        <p:nvGraphicFramePr>
          <p:cNvPr id="9223" name="对象 6"/>
          <p:cNvGraphicFramePr>
            <a:graphicFrameLocks noChangeAspect="1"/>
          </p:cNvGraphicFramePr>
          <p:nvPr/>
        </p:nvGraphicFramePr>
        <p:xfrm>
          <a:off x="658813" y="1863725"/>
          <a:ext cx="7859712" cy="1125538"/>
        </p:xfrm>
        <a:graphic>
          <a:graphicData uri="http://schemas.openxmlformats.org/presentationml/2006/ole">
            <p:oleObj spid="_x0000_s9228" name="公式" r:id="rId6" imgW="3721100" imgH="533400" progId="Equation.3">
              <p:embed/>
            </p:oleObj>
          </a:graphicData>
        </a:graphic>
      </p:graphicFrame>
      <p:graphicFrame>
        <p:nvGraphicFramePr>
          <p:cNvPr id="9224" name="对象 7"/>
          <p:cNvGraphicFramePr>
            <a:graphicFrameLocks noChangeAspect="1"/>
          </p:cNvGraphicFramePr>
          <p:nvPr/>
        </p:nvGraphicFramePr>
        <p:xfrm>
          <a:off x="590550" y="2951163"/>
          <a:ext cx="7927975" cy="1139825"/>
        </p:xfrm>
        <a:graphic>
          <a:graphicData uri="http://schemas.openxmlformats.org/presentationml/2006/ole">
            <p:oleObj spid="_x0000_s9229" name="公式" r:id="rId7" imgW="3708400" imgH="533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35"/>
          <p:cNvGraphicFramePr>
            <a:graphicFrameLocks noChangeAspect="1"/>
          </p:cNvGraphicFramePr>
          <p:nvPr/>
        </p:nvGraphicFramePr>
        <p:xfrm>
          <a:off x="1541463" y="896938"/>
          <a:ext cx="5418137" cy="1160462"/>
        </p:xfrm>
        <a:graphic>
          <a:graphicData uri="http://schemas.openxmlformats.org/presentationml/2006/ole">
            <p:oleObj spid="_x0000_s10249" name="Equation" r:id="rId3" imgW="75187800" imgH="16247160" progId="Equation.DSMT4">
              <p:embed/>
            </p:oleObj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949325" y="2379663"/>
          <a:ext cx="6624638" cy="1025525"/>
        </p:xfrm>
        <a:graphic>
          <a:graphicData uri="http://schemas.openxmlformats.org/presentationml/2006/ole">
            <p:oleObj spid="_x0000_s10250" name="Equation" r:id="rId4" imgW="86569560" imgH="13401720" progId="Equation.DSMT4">
              <p:embed/>
            </p:oleObj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1395413" y="3311525"/>
          <a:ext cx="4948237" cy="1073150"/>
        </p:xfrm>
        <a:graphic>
          <a:graphicData uri="http://schemas.openxmlformats.org/presentationml/2006/ole">
            <p:oleObj spid="_x0000_s10251" name="Equation" r:id="rId5" imgW="61773480" imgH="13401720" progId="Equation.DSMT4">
              <p:embed/>
            </p:oleObj>
          </a:graphicData>
        </a:graphic>
      </p:graphicFrame>
      <p:sp>
        <p:nvSpPr>
          <p:cNvPr id="10245" name="Rectangle 39"/>
          <p:cNvSpPr>
            <a:spLocks noChangeArrowheads="1"/>
          </p:cNvSpPr>
          <p:nvPr/>
        </p:nvSpPr>
        <p:spPr bwMode="auto">
          <a:xfrm>
            <a:off x="333375" y="452438"/>
            <a:ext cx="7997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/>
            <a:r>
              <a:rPr lang="zh-CN" altLang="en-US" b="1" dirty="0"/>
              <a:t>导体平面上的感应</a:t>
            </a:r>
            <a:r>
              <a:rPr lang="zh-CN" altLang="en-US" b="1" dirty="0" smtClean="0"/>
              <a:t>电荷密度（公式</a:t>
            </a:r>
            <a:r>
              <a:rPr lang="en-US" altLang="zh-CN" b="1" dirty="0" smtClean="0"/>
              <a:t>3.1.22</a:t>
            </a:r>
            <a:r>
              <a:rPr lang="zh-CN" altLang="en-US" b="1" dirty="0" smtClean="0"/>
              <a:t>）为</a:t>
            </a:r>
            <a:endParaRPr lang="zh-CN" altLang="en-US" b="1" dirty="0"/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361950" y="1889125"/>
            <a:ext cx="434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/>
              <a:t>导体平面上的总感应电荷为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5450" y="4414838"/>
            <a:ext cx="5000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lang="zh-CN" altLang="en-US" b="1" dirty="0"/>
              <a:t>感应电荷对点电荷的作用力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52738" y="4941888"/>
          <a:ext cx="2649537" cy="1079500"/>
        </p:xfrm>
        <a:graphic>
          <a:graphicData uri="http://schemas.openxmlformats.org/presentationml/2006/ole">
            <p:oleObj spid="_x0000_s10252" name="公式" r:id="rId6" imgW="1028700" imgH="419100" progId="Equation.3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31555" y="4443061"/>
            <a:ext cx="3307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ctr"/>
            <a:r>
              <a:rPr lang="zh-CN" altLang="en-US" b="1" dirty="0" smtClean="0"/>
              <a:t>接地导体好像一面镜子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234950" y="949325"/>
            <a:ext cx="85725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0000CC"/>
                </a:solidFill>
                <a:sym typeface="Symbol" pitchFamily="18" charset="2"/>
              </a:rPr>
              <a:t>1) </a:t>
            </a:r>
            <a:r>
              <a:rPr kumimoji="1" lang="zh-CN" altLang="en-US" b="1">
                <a:solidFill>
                  <a:srgbClr val="0000CC"/>
                </a:solidFill>
                <a:sym typeface="Symbol" pitchFamily="18" charset="2"/>
              </a:rPr>
              <a:t>直角域</a:t>
            </a:r>
            <a:r>
              <a:rPr kumimoji="1" lang="zh-CN" altLang="en-US" b="1">
                <a:sym typeface="Symbol" pitchFamily="18" charset="2"/>
              </a:rPr>
              <a:t>：两个相互垂直且相连接的半无限大接地导体平板，点电荷</a:t>
            </a:r>
            <a:r>
              <a:rPr kumimoji="1" lang="en-US" altLang="zh-CN" b="1" i="1">
                <a:sym typeface="Symbol" pitchFamily="18" charset="2"/>
              </a:rPr>
              <a:t>q </a:t>
            </a:r>
            <a:r>
              <a:rPr kumimoji="1" lang="zh-CN" altLang="en-US" b="1">
                <a:sym typeface="Symbol" pitchFamily="18" charset="2"/>
              </a:rPr>
              <a:t>位于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  <a:r>
              <a:rPr kumimoji="1" lang="zh-CN" altLang="en-US" b="1">
                <a:sym typeface="Symbol" pitchFamily="18" charset="2"/>
              </a:rPr>
              <a:t>处。</a:t>
            </a: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309563" y="2759075"/>
            <a:ext cx="45847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　显然，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1 </a:t>
            </a:r>
            <a:r>
              <a:rPr kumimoji="1" lang="zh-CN" altLang="en-US" b="1">
                <a:sym typeface="Symbol" pitchFamily="18" charset="2"/>
              </a:rPr>
              <a:t>对平面 </a:t>
            </a:r>
            <a:r>
              <a:rPr kumimoji="1" lang="en-US" altLang="zh-CN" b="1">
                <a:sym typeface="Symbol" pitchFamily="18" charset="2"/>
              </a:rPr>
              <a:t>2 </a:t>
            </a:r>
            <a:r>
              <a:rPr kumimoji="1" lang="zh-CN" altLang="en-US" b="1">
                <a:sym typeface="Symbol" pitchFamily="18" charset="2"/>
              </a:rPr>
              <a:t>以及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zh-CN" altLang="en-US" b="1">
                <a:sym typeface="Symbol" pitchFamily="18" charset="2"/>
              </a:rPr>
              <a:t>对平面 </a:t>
            </a:r>
            <a:r>
              <a:rPr kumimoji="1" lang="en-US" altLang="zh-CN" b="1">
                <a:sym typeface="Symbol" pitchFamily="18" charset="2"/>
              </a:rPr>
              <a:t>1 </a:t>
            </a:r>
            <a:r>
              <a:rPr kumimoji="1" lang="zh-CN" altLang="en-US" b="1">
                <a:sym typeface="Symbol" pitchFamily="18" charset="2"/>
              </a:rPr>
              <a:t>均不能满足边界条件。　</a:t>
            </a:r>
          </a:p>
        </p:txBody>
      </p:sp>
      <p:graphicFrame>
        <p:nvGraphicFramePr>
          <p:cNvPr id="849925" name="Object 5"/>
          <p:cNvGraphicFramePr>
            <a:graphicFrameLocks noChangeAspect="1"/>
          </p:cNvGraphicFramePr>
          <p:nvPr/>
        </p:nvGraphicFramePr>
        <p:xfrm>
          <a:off x="1614488" y="5229225"/>
          <a:ext cx="3605212" cy="889000"/>
        </p:xfrm>
        <a:graphic>
          <a:graphicData uri="http://schemas.openxmlformats.org/presentationml/2006/ole">
            <p:oleObj spid="_x0000_s11322" name="Equation" r:id="rId3" imgW="57708720" imgH="14214960" progId="Equation.DSMT4">
              <p:embed/>
            </p:oleObj>
          </a:graphicData>
        </a:graphic>
      </p:graphicFrame>
      <p:sp>
        <p:nvSpPr>
          <p:cNvPr id="849926" name="Text Box 6"/>
          <p:cNvSpPr txBox="1">
            <a:spLocks noChangeArrowheads="1"/>
          </p:cNvSpPr>
          <p:nvPr/>
        </p:nvSpPr>
        <p:spPr bwMode="auto">
          <a:xfrm>
            <a:off x="668338" y="1831975"/>
            <a:ext cx="728821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对于平面</a:t>
            </a:r>
            <a:r>
              <a:rPr kumimoji="1" lang="en-US" altLang="zh-CN" b="1">
                <a:sym typeface="Symbol" pitchFamily="18" charset="2"/>
              </a:rPr>
              <a:t>1</a:t>
            </a:r>
            <a:r>
              <a:rPr kumimoji="1" lang="zh-CN" altLang="en-US" b="1">
                <a:sym typeface="Symbol" pitchFamily="18" charset="2"/>
              </a:rPr>
              <a:t>，有镜像电荷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=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，位于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849927" name="Text Box 7"/>
          <p:cNvSpPr txBox="1">
            <a:spLocks noChangeArrowheads="1"/>
          </p:cNvSpPr>
          <p:nvPr/>
        </p:nvSpPr>
        <p:spPr bwMode="auto">
          <a:xfrm>
            <a:off x="668338" y="2287588"/>
            <a:ext cx="72882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>
                <a:sym typeface="Symbol" pitchFamily="18" charset="2"/>
              </a:rPr>
              <a:t>对于平面</a:t>
            </a:r>
            <a:r>
              <a:rPr kumimoji="1" lang="en-US" altLang="zh-CN" b="1">
                <a:sym typeface="Symbol" pitchFamily="18" charset="2"/>
              </a:rPr>
              <a:t>2</a:t>
            </a:r>
            <a:r>
              <a:rPr kumimoji="1" lang="zh-CN" altLang="en-US" b="1">
                <a:sym typeface="Symbol" pitchFamily="18" charset="2"/>
              </a:rPr>
              <a:t>，有镜像电荷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2</a:t>
            </a:r>
            <a:r>
              <a:rPr kumimoji="1" lang="en-US" altLang="zh-CN" b="1">
                <a:sym typeface="Symbol" pitchFamily="18" charset="2"/>
              </a:rPr>
              <a:t>=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，位于</a:t>
            </a:r>
            <a:r>
              <a:rPr kumimoji="1" lang="en-US" altLang="zh-CN" b="1">
                <a:sym typeface="Symbol" pitchFamily="18" charset="2"/>
              </a:rPr>
              <a:t>( 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</a:p>
        </p:txBody>
      </p:sp>
      <p:sp>
        <p:nvSpPr>
          <p:cNvPr id="849928" name="Text Box 8"/>
          <p:cNvSpPr txBox="1">
            <a:spLocks noChangeArrowheads="1"/>
          </p:cNvSpPr>
          <p:nvPr/>
        </p:nvSpPr>
        <p:spPr bwMode="auto">
          <a:xfrm>
            <a:off x="292100" y="3765550"/>
            <a:ext cx="50847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kumimoji="1" lang="en-US" altLang="zh-CN" b="1">
                <a:sym typeface="Symbol" pitchFamily="18" charset="2"/>
              </a:rPr>
              <a:t>    </a:t>
            </a:r>
            <a:r>
              <a:rPr kumimoji="1" lang="zh-CN" altLang="en-US" b="1">
                <a:sym typeface="Symbol" pitchFamily="18" charset="2"/>
              </a:rPr>
              <a:t>只有在</a:t>
            </a:r>
            <a:r>
              <a:rPr kumimoji="1" lang="en-US" altLang="zh-CN" b="1">
                <a:sym typeface="Symbol" pitchFamily="18" charset="2"/>
              </a:rPr>
              <a:t>(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1</a:t>
            </a:r>
            <a:r>
              <a:rPr kumimoji="1" lang="en-US" altLang="zh-CN" b="1">
                <a:sym typeface="Symbol" pitchFamily="18" charset="2"/>
              </a:rPr>
              <a:t>, </a:t>
            </a:r>
            <a:r>
              <a:rPr kumimoji="1" lang="zh-CN" altLang="en-US" b="1">
                <a:sym typeface="Symbol" pitchFamily="18" charset="2"/>
              </a:rPr>
              <a:t>－</a:t>
            </a:r>
            <a:r>
              <a:rPr kumimoji="1" lang="en-US" altLang="zh-CN" b="1" i="1">
                <a:sym typeface="Symbol" pitchFamily="18" charset="2"/>
              </a:rPr>
              <a:t>d</a:t>
            </a:r>
            <a:r>
              <a:rPr kumimoji="1" lang="en-US" altLang="zh-CN" b="1" baseline="-25000">
                <a:sym typeface="Symbol" pitchFamily="18" charset="2"/>
              </a:rPr>
              <a:t>2 </a:t>
            </a:r>
            <a:r>
              <a:rPr kumimoji="1" lang="en-US" altLang="zh-CN" b="1">
                <a:sym typeface="Symbol" pitchFamily="18" charset="2"/>
              </a:rPr>
              <a:t>)</a:t>
            </a:r>
            <a:r>
              <a:rPr kumimoji="1" lang="zh-CN" altLang="en-US" b="1">
                <a:sym typeface="Symbol" pitchFamily="18" charset="2"/>
              </a:rPr>
              <a:t>处再设置一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镜像电荷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en-US" altLang="zh-CN" b="1" baseline="-25000">
                <a:sym typeface="Symbol" pitchFamily="18" charset="2"/>
              </a:rPr>
              <a:t>3 </a:t>
            </a:r>
            <a:r>
              <a:rPr kumimoji="1" lang="en-US" altLang="zh-CN" b="1">
                <a:sym typeface="Symbol" pitchFamily="18" charset="2"/>
              </a:rPr>
              <a:t>= </a:t>
            </a:r>
            <a:r>
              <a:rPr kumimoji="1" lang="en-US" altLang="zh-CN" b="1" i="1">
                <a:sym typeface="Symbol" pitchFamily="18" charset="2"/>
              </a:rPr>
              <a:t>q</a:t>
            </a:r>
            <a:r>
              <a:rPr kumimoji="1" lang="zh-CN" altLang="en-US" b="1">
                <a:sym typeface="Symbol" pitchFamily="18" charset="2"/>
              </a:rPr>
              <a:t>，所有边界条件才能</a:t>
            </a:r>
          </a:p>
          <a:p>
            <a:pPr algn="just" eaLnBrk="1" hangingPunct="1">
              <a:lnSpc>
                <a:spcPct val="130000"/>
              </a:lnSpc>
            </a:pPr>
            <a:r>
              <a:rPr kumimoji="1" lang="zh-CN" altLang="en-US" b="1">
                <a:sym typeface="Symbol" pitchFamily="18" charset="2"/>
              </a:rPr>
              <a:t>得到满足。</a:t>
            </a:r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179388" y="53736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b="1">
                <a:sym typeface="Symbol" pitchFamily="18" charset="2"/>
              </a:rPr>
              <a:t>电位函数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248275" y="2852738"/>
            <a:ext cx="3851275" cy="36004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8145463" y="3665538"/>
            <a:ext cx="0" cy="1116012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rot="-5400000">
            <a:off x="7566819" y="3061494"/>
            <a:ext cx="0" cy="1112838"/>
          </a:xfrm>
          <a:prstGeom prst="line">
            <a:avLst/>
          </a:prstGeom>
          <a:noFill/>
          <a:ln w="28575">
            <a:solidFill>
              <a:srgbClr val="FF99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Oval 13"/>
          <p:cNvSpPr>
            <a:spLocks noChangeArrowheads="1"/>
          </p:cNvSpPr>
          <p:nvPr/>
        </p:nvSpPr>
        <p:spPr bwMode="auto">
          <a:xfrm>
            <a:off x="8070850" y="3533775"/>
            <a:ext cx="139700" cy="139700"/>
          </a:xfrm>
          <a:prstGeom prst="ellipse">
            <a:avLst/>
          </a:prstGeom>
          <a:gradFill rotWithShape="1">
            <a:gsLst>
              <a:gs pos="0">
                <a:srgbClr val="5E0000"/>
              </a:gs>
              <a:gs pos="100000">
                <a:srgbClr val="CC0000"/>
              </a:gs>
            </a:gsLst>
            <a:lin ang="18900000" scaled="1"/>
          </a:gra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208963" y="3343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q</a:t>
            </a:r>
          </a:p>
        </p:txBody>
      </p:sp>
      <p:sp>
        <p:nvSpPr>
          <p:cNvPr id="11278" name="Text Box 15"/>
          <p:cNvSpPr txBox="1">
            <a:spLocks noChangeArrowheads="1"/>
          </p:cNvSpPr>
          <p:nvPr/>
        </p:nvSpPr>
        <p:spPr bwMode="auto">
          <a:xfrm>
            <a:off x="7119938" y="3068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</a:t>
            </a:r>
            <a:endParaRPr lang="en-US" altLang="zh-CN" b="1" i="1"/>
          </a:p>
        </p:txBody>
      </p:sp>
      <p:sp>
        <p:nvSpPr>
          <p:cNvPr id="11279" name="Text Box 16"/>
          <p:cNvSpPr txBox="1">
            <a:spLocks noChangeArrowheads="1"/>
          </p:cNvSpPr>
          <p:nvPr/>
        </p:nvSpPr>
        <p:spPr bwMode="auto">
          <a:xfrm>
            <a:off x="7424738" y="3152775"/>
            <a:ext cx="45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d</a:t>
            </a:r>
            <a:r>
              <a:rPr lang="en-US" altLang="zh-CN" b="1" baseline="-25000">
                <a:sym typeface="Symbol" pitchFamily="18" charset="2"/>
              </a:rPr>
              <a:t>1</a:t>
            </a:r>
            <a:endParaRPr lang="en-US" altLang="zh-CN" b="1"/>
          </a:p>
        </p:txBody>
      </p:sp>
      <p:grpSp>
        <p:nvGrpSpPr>
          <p:cNvPr id="11280" name="Group 17"/>
          <p:cNvGrpSpPr>
            <a:grpSpLocks/>
          </p:cNvGrpSpPr>
          <p:nvPr/>
        </p:nvGrpSpPr>
        <p:grpSpPr bwMode="auto">
          <a:xfrm>
            <a:off x="7015163" y="3067050"/>
            <a:ext cx="1738312" cy="1938338"/>
            <a:chOff x="4368" y="1017"/>
            <a:chExt cx="1200" cy="1335"/>
          </a:xfrm>
        </p:grpSpPr>
        <p:sp>
          <p:nvSpPr>
            <p:cNvPr id="11317" name="Line 18"/>
            <p:cNvSpPr>
              <a:spLocks noChangeShapeType="1"/>
            </p:cNvSpPr>
            <p:nvPr/>
          </p:nvSpPr>
          <p:spPr bwMode="auto">
            <a:xfrm flipV="1">
              <a:off x="4368" y="2208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18" name="Group 19"/>
            <p:cNvGrpSpPr>
              <a:grpSpLocks/>
            </p:cNvGrpSpPr>
            <p:nvPr/>
          </p:nvGrpSpPr>
          <p:grpSpPr bwMode="auto">
            <a:xfrm>
              <a:off x="5339" y="2214"/>
              <a:ext cx="205" cy="138"/>
              <a:chOff x="5339" y="2214"/>
              <a:chExt cx="205" cy="138"/>
            </a:xfrm>
          </p:grpSpPr>
          <p:sp>
            <p:nvSpPr>
              <p:cNvPr id="11320" name="Line 20"/>
              <p:cNvSpPr>
                <a:spLocks noChangeShapeType="1"/>
              </p:cNvSpPr>
              <p:nvPr/>
            </p:nvSpPr>
            <p:spPr bwMode="auto">
              <a:xfrm>
                <a:off x="5436" y="2214"/>
                <a:ext cx="3" cy="138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1" name="Line 21"/>
              <p:cNvSpPr>
                <a:spLocks noChangeShapeType="1"/>
              </p:cNvSpPr>
              <p:nvPr/>
            </p:nvSpPr>
            <p:spPr bwMode="auto">
              <a:xfrm rot="-5400000">
                <a:off x="5442" y="2249"/>
                <a:ext cx="0" cy="205"/>
              </a:xfrm>
              <a:prstGeom prst="line">
                <a:avLst/>
              </a:prstGeom>
              <a:noFill/>
              <a:ln w="5715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19" name="Line 22"/>
            <p:cNvSpPr>
              <a:spLocks noChangeShapeType="1"/>
            </p:cNvSpPr>
            <p:nvPr/>
          </p:nvSpPr>
          <p:spPr bwMode="auto">
            <a:xfrm rot="16200000" flipV="1">
              <a:off x="3768" y="1617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1" name="Text Box 23"/>
          <p:cNvSpPr txBox="1">
            <a:spLocks noChangeArrowheads="1"/>
          </p:cNvSpPr>
          <p:nvPr/>
        </p:nvSpPr>
        <p:spPr bwMode="auto">
          <a:xfrm>
            <a:off x="8207375" y="3924300"/>
            <a:ext cx="45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d</a:t>
            </a:r>
            <a:r>
              <a:rPr lang="en-US" altLang="zh-CN" b="1" baseline="-25000">
                <a:sym typeface="Symbol" pitchFamily="18" charset="2"/>
              </a:rPr>
              <a:t>2</a:t>
            </a:r>
            <a:endParaRPr lang="en-US" altLang="zh-CN" b="1"/>
          </a:p>
        </p:txBody>
      </p:sp>
      <p:sp>
        <p:nvSpPr>
          <p:cNvPr id="11282" name="Text Box 24"/>
          <p:cNvSpPr txBox="1">
            <a:spLocks noChangeArrowheads="1"/>
          </p:cNvSpPr>
          <p:nvPr/>
        </p:nvSpPr>
        <p:spPr bwMode="auto">
          <a:xfrm>
            <a:off x="6970713" y="2852738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1</a:t>
            </a:r>
            <a:endParaRPr lang="en-US" altLang="zh-CN" b="1"/>
          </a:p>
        </p:txBody>
      </p:sp>
      <p:sp>
        <p:nvSpPr>
          <p:cNvPr id="11283" name="Text Box 25"/>
          <p:cNvSpPr txBox="1">
            <a:spLocks noChangeArrowheads="1"/>
          </p:cNvSpPr>
          <p:nvPr/>
        </p:nvSpPr>
        <p:spPr bwMode="auto">
          <a:xfrm>
            <a:off x="8726488" y="44958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2</a:t>
            </a:r>
            <a:endParaRPr lang="en-US" altLang="zh-CN" b="1"/>
          </a:p>
        </p:txBody>
      </p:sp>
      <p:sp>
        <p:nvSpPr>
          <p:cNvPr id="11284" name="Line 26"/>
          <p:cNvSpPr>
            <a:spLocks noChangeShapeType="1"/>
          </p:cNvSpPr>
          <p:nvPr/>
        </p:nvSpPr>
        <p:spPr bwMode="auto">
          <a:xfrm>
            <a:off x="7018338" y="4797425"/>
            <a:ext cx="1587" cy="1371600"/>
          </a:xfrm>
          <a:prstGeom prst="line">
            <a:avLst/>
          </a:prstGeom>
          <a:noFill/>
          <a:ln w="28575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7"/>
          <p:cNvSpPr>
            <a:spLocks noChangeShapeType="1"/>
          </p:cNvSpPr>
          <p:nvPr/>
        </p:nvSpPr>
        <p:spPr bwMode="auto">
          <a:xfrm rot="-5400000">
            <a:off x="6363494" y="4112419"/>
            <a:ext cx="1587" cy="1368425"/>
          </a:xfrm>
          <a:prstGeom prst="line">
            <a:avLst/>
          </a:prstGeom>
          <a:noFill/>
          <a:ln w="31750">
            <a:solidFill>
              <a:srgbClr val="0000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48" name="Line 28"/>
          <p:cNvSpPr>
            <a:spLocks noChangeShapeType="1"/>
          </p:cNvSpPr>
          <p:nvPr/>
        </p:nvSpPr>
        <p:spPr bwMode="auto">
          <a:xfrm flipH="1">
            <a:off x="7681913" y="3616325"/>
            <a:ext cx="444500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49" name="Text Box 29"/>
          <p:cNvSpPr txBox="1">
            <a:spLocks noChangeArrowheads="1"/>
          </p:cNvSpPr>
          <p:nvPr/>
        </p:nvSpPr>
        <p:spPr bwMode="auto">
          <a:xfrm>
            <a:off x="7573963" y="374015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endParaRPr lang="en-US" altLang="zh-CN" b="1" i="1"/>
          </a:p>
        </p:txBody>
      </p:sp>
      <p:sp>
        <p:nvSpPr>
          <p:cNvPr id="849950" name="Line 30"/>
          <p:cNvSpPr>
            <a:spLocks noChangeShapeType="1"/>
          </p:cNvSpPr>
          <p:nvPr/>
        </p:nvSpPr>
        <p:spPr bwMode="auto">
          <a:xfrm>
            <a:off x="5838825" y="3602038"/>
            <a:ext cx="1871663" cy="792162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1" name="Text Box 31"/>
          <p:cNvSpPr txBox="1">
            <a:spLocks noChangeArrowheads="1"/>
          </p:cNvSpPr>
          <p:nvPr/>
        </p:nvSpPr>
        <p:spPr bwMode="auto">
          <a:xfrm>
            <a:off x="6084888" y="3763963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1</a:t>
            </a:r>
            <a:endParaRPr lang="en-US" altLang="zh-CN" b="1" i="1"/>
          </a:p>
        </p:txBody>
      </p:sp>
      <p:sp>
        <p:nvSpPr>
          <p:cNvPr id="849952" name="Line 32"/>
          <p:cNvSpPr>
            <a:spLocks noChangeShapeType="1"/>
          </p:cNvSpPr>
          <p:nvPr/>
        </p:nvSpPr>
        <p:spPr bwMode="auto">
          <a:xfrm flipH="1" flipV="1">
            <a:off x="7696200" y="4365625"/>
            <a:ext cx="474663" cy="1584325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3" name="Text Box 33"/>
          <p:cNvSpPr txBox="1">
            <a:spLocks noChangeArrowheads="1"/>
          </p:cNvSpPr>
          <p:nvPr/>
        </p:nvSpPr>
        <p:spPr bwMode="auto">
          <a:xfrm>
            <a:off x="7458075" y="4941888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2</a:t>
            </a:r>
            <a:endParaRPr lang="en-US" altLang="zh-CN" b="1" i="1"/>
          </a:p>
        </p:txBody>
      </p:sp>
      <p:sp>
        <p:nvSpPr>
          <p:cNvPr id="849954" name="Line 34"/>
          <p:cNvSpPr>
            <a:spLocks noChangeShapeType="1"/>
          </p:cNvSpPr>
          <p:nvPr/>
        </p:nvSpPr>
        <p:spPr bwMode="auto">
          <a:xfrm flipV="1">
            <a:off x="5849938" y="4387850"/>
            <a:ext cx="1838325" cy="1590675"/>
          </a:xfrm>
          <a:prstGeom prst="line">
            <a:avLst/>
          </a:prstGeom>
          <a:noFill/>
          <a:ln w="28575">
            <a:solidFill>
              <a:srgbClr val="FF5A07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55" name="Text Box 35"/>
          <p:cNvSpPr txBox="1">
            <a:spLocks noChangeArrowheads="1"/>
          </p:cNvSpPr>
          <p:nvPr/>
        </p:nvSpPr>
        <p:spPr bwMode="auto">
          <a:xfrm>
            <a:off x="6084888" y="4941888"/>
            <a:ext cx="49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itchFamily="18" charset="2"/>
              </a:rPr>
              <a:t>R</a:t>
            </a:r>
            <a:r>
              <a:rPr lang="en-US" altLang="zh-CN" b="1" baseline="-25000">
                <a:sym typeface="Symbol" pitchFamily="18" charset="2"/>
              </a:rPr>
              <a:t>3</a:t>
            </a:r>
            <a:endParaRPr lang="en-US" altLang="zh-CN" b="1" i="1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92738" y="3141663"/>
            <a:ext cx="1612900" cy="1655762"/>
            <a:chOff x="3397" y="1979"/>
            <a:chExt cx="1016" cy="1043"/>
          </a:xfrm>
        </p:grpSpPr>
        <p:sp>
          <p:nvSpPr>
            <p:cNvPr id="11311" name="Line 37"/>
            <p:cNvSpPr>
              <a:spLocks noChangeShapeType="1"/>
            </p:cNvSpPr>
            <p:nvPr/>
          </p:nvSpPr>
          <p:spPr bwMode="auto">
            <a:xfrm flipH="1">
              <a:off x="3651" y="2251"/>
              <a:ext cx="0" cy="77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Oval 38"/>
            <p:cNvSpPr>
              <a:spLocks noChangeArrowheads="1"/>
            </p:cNvSpPr>
            <p:nvPr/>
          </p:nvSpPr>
          <p:spPr bwMode="auto">
            <a:xfrm>
              <a:off x="3608" y="2222"/>
              <a:ext cx="88" cy="88"/>
            </a:xfrm>
            <a:prstGeom prst="ellipse">
              <a:avLst/>
            </a:prstGeom>
            <a:gradFill rotWithShape="1">
              <a:gsLst>
                <a:gs pos="0">
                  <a:srgbClr val="003B00"/>
                </a:gs>
                <a:gs pos="100000">
                  <a:srgbClr val="008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313" name="Line 39"/>
            <p:cNvSpPr>
              <a:spLocks noChangeShapeType="1"/>
            </p:cNvSpPr>
            <p:nvPr/>
          </p:nvSpPr>
          <p:spPr bwMode="auto">
            <a:xfrm rot="-5400000">
              <a:off x="4063" y="1919"/>
              <a:ext cx="0" cy="70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Text Box 40"/>
            <p:cNvSpPr txBox="1">
              <a:spLocks noChangeArrowheads="1"/>
            </p:cNvSpPr>
            <p:nvPr/>
          </p:nvSpPr>
          <p:spPr bwMode="auto">
            <a:xfrm>
              <a:off x="3397" y="2144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1</a:t>
              </a:r>
              <a:endParaRPr lang="en-US" altLang="zh-CN" b="1" i="1"/>
            </a:p>
          </p:txBody>
        </p:sp>
        <p:sp>
          <p:nvSpPr>
            <p:cNvPr id="11315" name="Text Box 41"/>
            <p:cNvSpPr txBox="1">
              <a:spLocks noChangeArrowheads="1"/>
            </p:cNvSpPr>
            <p:nvPr/>
          </p:nvSpPr>
          <p:spPr bwMode="auto">
            <a:xfrm>
              <a:off x="3896" y="1979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11316" name="Text Box 42"/>
            <p:cNvSpPr txBox="1">
              <a:spLocks noChangeArrowheads="1"/>
            </p:cNvSpPr>
            <p:nvPr/>
          </p:nvSpPr>
          <p:spPr bwMode="auto">
            <a:xfrm>
              <a:off x="3397" y="252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2</a:t>
              </a:r>
              <a:endParaRPr lang="en-US" altLang="zh-CN" b="1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7048500" y="4799013"/>
            <a:ext cx="1758950" cy="1608137"/>
            <a:chOff x="4440" y="3023"/>
            <a:chExt cx="1108" cy="1013"/>
          </a:xfrm>
        </p:grpSpPr>
        <p:sp>
          <p:nvSpPr>
            <p:cNvPr id="11304" name="Line 44"/>
            <p:cNvSpPr>
              <a:spLocks noChangeShapeType="1"/>
            </p:cNvSpPr>
            <p:nvPr/>
          </p:nvSpPr>
          <p:spPr bwMode="auto">
            <a:xfrm rot="5400000" flipV="1">
              <a:off x="4780" y="3453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05" name="Group 45"/>
            <p:cNvGrpSpPr>
              <a:grpSpLocks/>
            </p:cNvGrpSpPr>
            <p:nvPr/>
          </p:nvGrpSpPr>
          <p:grpSpPr bwMode="auto">
            <a:xfrm>
              <a:off x="5102" y="3023"/>
              <a:ext cx="446" cy="867"/>
              <a:chOff x="5009" y="2908"/>
              <a:chExt cx="489" cy="947"/>
            </a:xfrm>
          </p:grpSpPr>
          <p:sp>
            <p:nvSpPr>
              <p:cNvPr id="11307" name="Text Box 46"/>
              <p:cNvSpPr txBox="1">
                <a:spLocks noChangeArrowheads="1"/>
              </p:cNvSpPr>
              <p:nvPr/>
            </p:nvSpPr>
            <p:spPr bwMode="auto">
              <a:xfrm>
                <a:off x="5056" y="3208"/>
                <a:ext cx="401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ym typeface="Symbol" pitchFamily="18" charset="2"/>
                  </a:rPr>
                  <a:t>d</a:t>
                </a:r>
                <a:r>
                  <a:rPr lang="en-US" altLang="zh-CN" b="1" baseline="-25000">
                    <a:sym typeface="Symbol" pitchFamily="18" charset="2"/>
                  </a:rPr>
                  <a:t>2</a:t>
                </a:r>
                <a:endParaRPr lang="en-US" altLang="zh-CN" b="1"/>
              </a:p>
            </p:txBody>
          </p:sp>
          <p:sp>
            <p:nvSpPr>
              <p:cNvPr id="849967" name="Oval 47"/>
              <p:cNvSpPr>
                <a:spLocks noChangeArrowheads="1"/>
              </p:cNvSpPr>
              <p:nvPr/>
            </p:nvSpPr>
            <p:spPr bwMode="auto">
              <a:xfrm>
                <a:off x="5009" y="3687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zh-CN"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309" name="Line 48"/>
              <p:cNvSpPr>
                <a:spLocks noChangeShapeType="1"/>
              </p:cNvSpPr>
              <p:nvPr/>
            </p:nvSpPr>
            <p:spPr bwMode="auto">
              <a:xfrm>
                <a:off x="5049" y="2908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0" name="Text Box 49"/>
              <p:cNvSpPr txBox="1">
                <a:spLocks noChangeArrowheads="1"/>
              </p:cNvSpPr>
              <p:nvPr/>
            </p:nvSpPr>
            <p:spPr bwMode="auto">
              <a:xfrm>
                <a:off x="5089" y="3537"/>
                <a:ext cx="409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q</a:t>
                </a:r>
                <a:r>
                  <a:rPr lang="en-US" altLang="zh-CN" b="1" baseline="-25000"/>
                  <a:t>2</a:t>
                </a:r>
                <a:endParaRPr lang="en-US" altLang="zh-CN" b="1" i="1"/>
              </a:p>
            </p:txBody>
          </p:sp>
        </p:grpSp>
        <p:sp>
          <p:nvSpPr>
            <p:cNvPr id="11306" name="Text Box 50"/>
            <p:cNvSpPr txBox="1">
              <a:spLocks noChangeArrowheads="1"/>
            </p:cNvSpPr>
            <p:nvPr/>
          </p:nvSpPr>
          <p:spPr bwMode="auto">
            <a:xfrm>
              <a:off x="4673" y="3748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392738" y="4797425"/>
            <a:ext cx="1582737" cy="1609725"/>
            <a:chOff x="3397" y="3022"/>
            <a:chExt cx="997" cy="1014"/>
          </a:xfrm>
        </p:grpSpPr>
        <p:sp>
          <p:nvSpPr>
            <p:cNvPr id="11298" name="Text Box 52"/>
            <p:cNvSpPr txBox="1">
              <a:spLocks noChangeArrowheads="1"/>
            </p:cNvSpPr>
            <p:nvPr/>
          </p:nvSpPr>
          <p:spPr bwMode="auto">
            <a:xfrm>
              <a:off x="3397" y="3702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  <a:r>
                <a:rPr lang="en-US" altLang="zh-CN" b="1" baseline="-25000"/>
                <a:t>3</a:t>
              </a:r>
              <a:endParaRPr lang="en-US" altLang="zh-CN" b="1" i="1"/>
            </a:p>
          </p:txBody>
        </p:sp>
        <p:sp>
          <p:nvSpPr>
            <p:cNvPr id="11299" name="Oval 53"/>
            <p:cNvSpPr>
              <a:spLocks noChangeArrowheads="1"/>
            </p:cNvSpPr>
            <p:nvPr/>
          </p:nvSpPr>
          <p:spPr bwMode="auto">
            <a:xfrm>
              <a:off x="3626" y="3748"/>
              <a:ext cx="88" cy="88"/>
            </a:xfrm>
            <a:prstGeom prst="ellipse">
              <a:avLst/>
            </a:prstGeom>
            <a:gradFill rotWithShape="1">
              <a:gsLst>
                <a:gs pos="0">
                  <a:srgbClr val="762A03"/>
                </a:gs>
                <a:gs pos="100000">
                  <a:srgbClr val="FF5A0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1300" name="Line 54"/>
            <p:cNvSpPr>
              <a:spLocks noChangeShapeType="1"/>
            </p:cNvSpPr>
            <p:nvPr/>
          </p:nvSpPr>
          <p:spPr bwMode="auto">
            <a:xfrm rot="5400000" flipV="1">
              <a:off x="4054" y="3453"/>
              <a:ext cx="0" cy="68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Text Box 55"/>
            <p:cNvSpPr txBox="1">
              <a:spLocks noChangeArrowheads="1"/>
            </p:cNvSpPr>
            <p:nvPr/>
          </p:nvSpPr>
          <p:spPr bwMode="auto">
            <a:xfrm>
              <a:off x="3397" y="3203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2</a:t>
              </a:r>
              <a:endParaRPr lang="en-US" altLang="zh-CN" b="1"/>
            </a:p>
          </p:txBody>
        </p:sp>
        <p:sp>
          <p:nvSpPr>
            <p:cNvPr id="11302" name="Text Box 56"/>
            <p:cNvSpPr txBox="1">
              <a:spLocks noChangeArrowheads="1"/>
            </p:cNvSpPr>
            <p:nvPr/>
          </p:nvSpPr>
          <p:spPr bwMode="auto">
            <a:xfrm>
              <a:off x="3896" y="3748"/>
              <a:ext cx="3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ym typeface="Symbol" pitchFamily="18" charset="2"/>
                </a:rPr>
                <a:t>d</a:t>
              </a:r>
              <a:r>
                <a:rPr lang="en-US" altLang="zh-CN" b="1" baseline="-25000">
                  <a:sym typeface="Symbol" pitchFamily="18" charset="2"/>
                </a:rPr>
                <a:t>1</a:t>
              </a:r>
              <a:endParaRPr lang="en-US" altLang="zh-CN" b="1"/>
            </a:p>
          </p:txBody>
        </p:sp>
        <p:sp>
          <p:nvSpPr>
            <p:cNvPr id="11303" name="Line 57"/>
            <p:cNvSpPr>
              <a:spLocks noChangeShapeType="1"/>
            </p:cNvSpPr>
            <p:nvPr/>
          </p:nvSpPr>
          <p:spPr bwMode="auto">
            <a:xfrm flipH="1">
              <a:off x="3651" y="3022"/>
              <a:ext cx="0" cy="76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97" name="Rectangle 58"/>
          <p:cNvSpPr>
            <a:spLocks noChangeArrowheads="1"/>
          </p:cNvSpPr>
          <p:nvPr/>
        </p:nvSpPr>
        <p:spPr bwMode="auto">
          <a:xfrm>
            <a:off x="250825" y="347663"/>
            <a:ext cx="724535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33400" indent="-533400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  <a:cs typeface="Arial" pitchFamily="34" charset="0"/>
              </a:rPr>
              <a:t>点电荷对半无限大接地导体角域的镜像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84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84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2000"/>
                                        <p:tgtEl>
                                          <p:spTgt spid="849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849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9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24" grpId="0" build="p" autoUpdateAnimBg="0"/>
      <p:bldP spid="849926" grpId="0" build="p" autoUpdateAnimBg="0"/>
      <p:bldP spid="849927" grpId="0" build="p" autoUpdateAnimBg="0"/>
      <p:bldP spid="849928" grpId="0" build="p" autoUpdateAnimBg="0"/>
      <p:bldP spid="849929" grpId="0"/>
      <p:bldP spid="849948" grpId="0" animBg="1"/>
      <p:bldP spid="849949" grpId="0"/>
      <p:bldP spid="849950" grpId="0" animBg="1"/>
      <p:bldP spid="849951" grpId="0"/>
      <p:bldP spid="849952" grpId="0" animBg="1"/>
      <p:bldP spid="849953" grpId="0"/>
      <p:bldP spid="849954" grpId="0" animBg="1"/>
      <p:bldP spid="8499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44475" y="541690"/>
            <a:ext cx="8575675" cy="1079500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2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）推论</a:t>
            </a:r>
            <a:r>
              <a:rPr lang="zh-CN" altLang="en-US" sz="2400" b="1" dirty="0" smtClean="0">
                <a:latin typeface="楷体" pitchFamily="49" charset="-122"/>
                <a:ea typeface="楷体_GB2312"/>
                <a:cs typeface="楷体_GB2312"/>
              </a:rPr>
              <a:t>：由两个半无限大接地导体平面形成的</a:t>
            </a:r>
            <a:r>
              <a:rPr lang="zh-CN" altLang="en-US" sz="2400" b="1" dirty="0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</a:rPr>
              <a:t>角形边界</a:t>
            </a:r>
            <a:r>
              <a:rPr lang="zh-CN" altLang="en-US" sz="2400" b="1" dirty="0" smtClean="0">
                <a:latin typeface="楷体" pitchFamily="49" charset="-122"/>
                <a:ea typeface="楷体_GB2312"/>
                <a:cs typeface="楷体_GB2312"/>
              </a:rPr>
              <a:t>，当其夹角</a:t>
            </a:r>
            <a:r>
              <a:rPr lang="zh-CN" altLang="en-US" sz="2400" b="1" i="1" dirty="0" smtClean="0">
                <a:solidFill>
                  <a:srgbClr val="0000CC"/>
                </a:solidFill>
                <a:latin typeface="楷体" pitchFamily="49" charset="-122"/>
                <a:ea typeface="楷体_GB2312"/>
                <a:cs typeface="楷体_GB2312"/>
                <a:sym typeface="Symbol" pitchFamily="18" charset="2"/>
              </a:rPr>
              <a:t>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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/n</a:t>
            </a:r>
            <a:r>
              <a:rPr lang="en-US" altLang="zh-CN" sz="2400" b="1" dirty="0" smtClean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sz="2400" b="1" dirty="0" smtClean="0">
                <a:latin typeface="楷体" pitchFamily="49" charset="-122"/>
                <a:ea typeface="楷体_GB2312"/>
                <a:cs typeface="楷体_GB2312"/>
              </a:rPr>
              <a:t>为整数时，该角域中的点电荷将有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(2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_GB2312"/>
                <a:cs typeface="楷体_GB2312"/>
              </a:rPr>
              <a:t>-1)</a:t>
            </a:r>
            <a:r>
              <a:rPr lang="zh-CN" altLang="en-US" sz="2400" b="1" dirty="0" smtClean="0">
                <a:latin typeface="楷体" pitchFamily="49" charset="-122"/>
                <a:ea typeface="楷体_GB2312"/>
                <a:cs typeface="楷体_GB2312"/>
              </a:rPr>
              <a:t>个镜像电荷，该角域中的场可以用镜像法求解</a:t>
            </a:r>
            <a:r>
              <a:rPr lang="en-US" altLang="zh-CN" sz="2400" b="1" dirty="0" smtClean="0">
                <a:latin typeface="楷体" pitchFamily="49" charset="-122"/>
                <a:ea typeface="楷体_GB2312"/>
                <a:cs typeface="楷体_GB2312"/>
              </a:rPr>
              <a:t>.</a:t>
            </a:r>
          </a:p>
        </p:txBody>
      </p:sp>
      <p:sp>
        <p:nvSpPr>
          <p:cNvPr id="939016" name="Rectangle 8"/>
          <p:cNvSpPr>
            <a:spLocks noChangeArrowheads="1"/>
          </p:cNvSpPr>
          <p:nvPr/>
        </p:nvSpPr>
        <p:spPr bwMode="auto">
          <a:xfrm>
            <a:off x="379413" y="1952805"/>
            <a:ext cx="84248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latin typeface="楷体_GB2312"/>
              </a:rPr>
              <a:t>例：当</a:t>
            </a:r>
            <a:r>
              <a:rPr lang="en-US" altLang="zh-CN" b="1" i="1"/>
              <a:t>n</a:t>
            </a:r>
            <a:r>
              <a:rPr lang="en-US" altLang="zh-CN" b="1"/>
              <a:t>=2</a:t>
            </a:r>
            <a:r>
              <a:rPr lang="zh-CN" altLang="en-US" b="1">
                <a:latin typeface="楷体_GB2312"/>
              </a:rPr>
              <a:t>（直角）时，该角域外有</a:t>
            </a:r>
            <a:r>
              <a:rPr lang="en-US" altLang="zh-CN" b="1">
                <a:latin typeface="楷体_GB2312"/>
              </a:rPr>
              <a:t>3</a:t>
            </a:r>
            <a:r>
              <a:rPr lang="zh-CN" altLang="en-US" b="1">
                <a:latin typeface="楷体_GB2312"/>
              </a:rPr>
              <a:t>个镜像电荷</a:t>
            </a:r>
            <a:r>
              <a:rPr lang="en-US" altLang="zh-CN" b="1" i="1"/>
              <a:t>q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q</a:t>
            </a:r>
            <a:r>
              <a:rPr lang="en-US" altLang="zh-CN" b="1" baseline="-25000"/>
              <a:t>2</a:t>
            </a:r>
            <a:r>
              <a:rPr lang="zh-CN" altLang="en-US" b="1"/>
              <a:t>和</a:t>
            </a:r>
            <a:r>
              <a:rPr lang="en-US" altLang="zh-CN" b="1" i="1"/>
              <a:t>q</a:t>
            </a:r>
            <a:r>
              <a:rPr lang="en-US" altLang="zh-CN" b="1" baseline="-25000"/>
              <a:t>3</a:t>
            </a:r>
            <a:r>
              <a:rPr lang="zh-CN" altLang="en-US" b="1"/>
              <a:t>，</a:t>
            </a:r>
            <a:r>
              <a:rPr lang="zh-CN" altLang="en-US" b="1">
                <a:latin typeface="楷体_GB2312"/>
              </a:rPr>
              <a:t> 其中</a:t>
            </a:r>
            <a:r>
              <a:rPr lang="en-US" altLang="zh-CN" b="1" i="1"/>
              <a:t>q</a:t>
            </a:r>
            <a:r>
              <a:rPr lang="en-US" altLang="zh-CN" b="1" baseline="-25000"/>
              <a:t>1</a:t>
            </a:r>
            <a:r>
              <a:rPr lang="en-US" altLang="zh-CN" b="1"/>
              <a:t>=-</a:t>
            </a:r>
            <a:r>
              <a:rPr lang="en-US" altLang="zh-CN" b="1" i="1"/>
              <a:t>q</a:t>
            </a:r>
            <a:r>
              <a:rPr lang="en-US" altLang="zh-CN" b="1"/>
              <a:t>,  </a:t>
            </a:r>
            <a:r>
              <a:rPr lang="en-US" altLang="zh-CN" b="1" i="1"/>
              <a:t>q</a:t>
            </a:r>
            <a:r>
              <a:rPr lang="en-US" altLang="zh-CN" b="1" baseline="-25000"/>
              <a:t>2</a:t>
            </a:r>
            <a:r>
              <a:rPr lang="en-US" altLang="zh-CN" b="1"/>
              <a:t>=-</a:t>
            </a:r>
            <a:r>
              <a:rPr lang="en-US" altLang="zh-CN" b="1" i="1"/>
              <a:t>q</a:t>
            </a:r>
            <a:r>
              <a:rPr lang="en-US" altLang="zh-CN" b="1"/>
              <a:t>,  </a:t>
            </a:r>
            <a:r>
              <a:rPr lang="en-US" altLang="zh-CN" b="1" i="1"/>
              <a:t>q</a:t>
            </a:r>
            <a:r>
              <a:rPr lang="en-US" altLang="zh-CN" b="1" baseline="-25000"/>
              <a:t>3</a:t>
            </a:r>
            <a:r>
              <a:rPr lang="en-US" altLang="zh-CN" b="1"/>
              <a:t>=</a:t>
            </a:r>
            <a:r>
              <a:rPr lang="en-US" altLang="zh-CN" b="1" i="1"/>
              <a:t>q</a:t>
            </a:r>
            <a:r>
              <a:rPr lang="en-US" altLang="zh-CN" b="1">
                <a:latin typeface="楷体_GB2312"/>
              </a:rPr>
              <a:t>.</a:t>
            </a:r>
          </a:p>
        </p:txBody>
      </p:sp>
      <p:sp>
        <p:nvSpPr>
          <p:cNvPr id="939021" name="Rectangle 13"/>
          <p:cNvSpPr>
            <a:spLocks noChangeArrowheads="1"/>
          </p:cNvSpPr>
          <p:nvPr/>
        </p:nvSpPr>
        <p:spPr bwMode="auto">
          <a:xfrm>
            <a:off x="747713" y="2795767"/>
            <a:ext cx="770096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>
                <a:latin typeface="楷体_GB2312"/>
              </a:rPr>
              <a:t>当</a:t>
            </a:r>
            <a:r>
              <a:rPr lang="en-US" altLang="zh-CN" b="1" i="1"/>
              <a:t>n</a:t>
            </a:r>
            <a:r>
              <a:rPr lang="en-US" altLang="zh-CN" b="1"/>
              <a:t>=3</a:t>
            </a:r>
            <a:r>
              <a:rPr lang="zh-CN" altLang="en-US" b="1">
                <a:latin typeface="楷体_GB2312"/>
              </a:rPr>
              <a:t>时，角域外有</a:t>
            </a:r>
            <a:r>
              <a:rPr lang="en-US" altLang="zh-CN" b="1">
                <a:latin typeface="楷体_GB2312"/>
              </a:rPr>
              <a:t>5</a:t>
            </a:r>
            <a:r>
              <a:rPr lang="zh-CN" altLang="en-US" b="1">
                <a:latin typeface="楷体_GB2312"/>
              </a:rPr>
              <a:t>个镜像电荷，大小和位置如图示。</a:t>
            </a:r>
          </a:p>
          <a:p>
            <a:pPr marL="457200" indent="-457200"/>
            <a:r>
              <a:rPr lang="zh-CN" altLang="en-US" b="1">
                <a:latin typeface="楷体_GB2312"/>
              </a:rPr>
              <a:t>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792538" y="3653017"/>
            <a:ext cx="1706562" cy="1654175"/>
            <a:chOff x="657" y="2387"/>
            <a:chExt cx="1044" cy="998"/>
          </a:xfrm>
        </p:grpSpPr>
        <p:grpSp>
          <p:nvGrpSpPr>
            <p:cNvPr id="12322" name="Group 54"/>
            <p:cNvGrpSpPr>
              <a:grpSpLocks/>
            </p:cNvGrpSpPr>
            <p:nvPr/>
          </p:nvGrpSpPr>
          <p:grpSpPr bwMode="auto">
            <a:xfrm>
              <a:off x="657" y="2387"/>
              <a:ext cx="1044" cy="998"/>
              <a:chOff x="657" y="2387"/>
              <a:chExt cx="1044" cy="998"/>
            </a:xfrm>
          </p:grpSpPr>
          <p:sp>
            <p:nvSpPr>
              <p:cNvPr id="12324" name="Line 55"/>
              <p:cNvSpPr>
                <a:spLocks noChangeShapeType="1"/>
              </p:cNvSpPr>
              <p:nvPr/>
            </p:nvSpPr>
            <p:spPr bwMode="auto">
              <a:xfrm flipV="1">
                <a:off x="657" y="2387"/>
                <a:ext cx="681" cy="81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5" name="Line 56"/>
              <p:cNvSpPr>
                <a:spLocks noChangeShapeType="1"/>
              </p:cNvSpPr>
              <p:nvPr/>
            </p:nvSpPr>
            <p:spPr bwMode="auto">
              <a:xfrm>
                <a:off x="657" y="320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6" name="Oval 57"/>
              <p:cNvSpPr>
                <a:spLocks noChangeArrowheads="1"/>
              </p:cNvSpPr>
              <p:nvPr/>
            </p:nvSpPr>
            <p:spPr bwMode="auto">
              <a:xfrm>
                <a:off x="1292" y="2885"/>
                <a:ext cx="45" cy="46"/>
              </a:xfrm>
              <a:prstGeom prst="ellipse">
                <a:avLst/>
              </a:prstGeom>
              <a:solidFill>
                <a:srgbClr val="F2FC6A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Arc 58"/>
              <p:cNvSpPr>
                <a:spLocks/>
              </p:cNvSpPr>
              <p:nvPr/>
            </p:nvSpPr>
            <p:spPr bwMode="auto">
              <a:xfrm>
                <a:off x="748" y="3109"/>
                <a:ext cx="46" cy="94"/>
              </a:xfrm>
              <a:custGeom>
                <a:avLst/>
                <a:gdLst>
                  <a:gd name="T0" fmla="*/ 0 w 21600"/>
                  <a:gd name="T1" fmla="*/ 0 h 22093"/>
                  <a:gd name="T2" fmla="*/ 0 w 21600"/>
                  <a:gd name="T3" fmla="*/ 0 h 22093"/>
                  <a:gd name="T4" fmla="*/ 0 w 21600"/>
                  <a:gd name="T5" fmla="*/ 0 h 2209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93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64"/>
                      <a:pt x="21598" y="21928"/>
                      <a:pt x="21594" y="22093"/>
                    </a:cubicBezTo>
                  </a:path>
                  <a:path w="21600" h="22093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64"/>
                      <a:pt x="21598" y="21928"/>
                      <a:pt x="21594" y="22093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2FC6A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28" name="Object 59"/>
              <p:cNvGraphicFramePr>
                <a:graphicFrameLocks noChangeAspect="1"/>
              </p:cNvGraphicFramePr>
              <p:nvPr/>
            </p:nvGraphicFramePr>
            <p:xfrm>
              <a:off x="843" y="2886"/>
              <a:ext cx="309" cy="308"/>
            </p:xfrm>
            <a:graphic>
              <a:graphicData uri="http://schemas.openxmlformats.org/presentationml/2006/ole">
                <p:oleObj spid="_x0000_s12333" name="Equation" r:id="rId3" imgW="393529" imgH="393529" progId="Equation.DSMT4">
                  <p:embed/>
                </p:oleObj>
              </a:graphicData>
            </a:graphic>
          </p:graphicFrame>
          <p:sp>
            <p:nvSpPr>
              <p:cNvPr id="12329" name="Line 60"/>
              <p:cNvSpPr>
                <a:spLocks noChangeShapeType="1"/>
              </p:cNvSpPr>
              <p:nvPr/>
            </p:nvSpPr>
            <p:spPr bwMode="auto">
              <a:xfrm>
                <a:off x="1565" y="3203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0" name="Line 61"/>
              <p:cNvSpPr>
                <a:spLocks noChangeShapeType="1"/>
              </p:cNvSpPr>
              <p:nvPr/>
            </p:nvSpPr>
            <p:spPr bwMode="auto">
              <a:xfrm>
                <a:off x="1474" y="3294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1" name="Line 62"/>
              <p:cNvSpPr>
                <a:spLocks noChangeShapeType="1"/>
              </p:cNvSpPr>
              <p:nvPr/>
            </p:nvSpPr>
            <p:spPr bwMode="auto">
              <a:xfrm>
                <a:off x="1519" y="3339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32" name="Line 63"/>
              <p:cNvSpPr>
                <a:spLocks noChangeShapeType="1"/>
              </p:cNvSpPr>
              <p:nvPr/>
            </p:nvSpPr>
            <p:spPr bwMode="auto">
              <a:xfrm>
                <a:off x="1519" y="3385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323" name="Object 64"/>
            <p:cNvGraphicFramePr>
              <a:graphicFrameLocks noChangeAspect="1"/>
            </p:cNvGraphicFramePr>
            <p:nvPr/>
          </p:nvGraphicFramePr>
          <p:xfrm>
            <a:off x="1377" y="2812"/>
            <a:ext cx="132" cy="170"/>
          </p:xfrm>
          <a:graphic>
            <a:graphicData uri="http://schemas.openxmlformats.org/presentationml/2006/ole">
              <p:oleObj spid="_x0000_s12334" name="Equation" r:id="rId4" imgW="126780" imgH="164814" progId="Equation.DSMT4">
                <p:embed/>
              </p:oleObj>
            </a:graphicData>
          </a:graphic>
        </p:graphicFrame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5875338" y="3600630"/>
            <a:ext cx="2944812" cy="2917825"/>
            <a:chOff x="2656" y="2273"/>
            <a:chExt cx="1948" cy="1900"/>
          </a:xfrm>
        </p:grpSpPr>
        <p:sp>
          <p:nvSpPr>
            <p:cNvPr id="12296" name="Line 66"/>
            <p:cNvSpPr>
              <a:spLocks noChangeShapeType="1"/>
            </p:cNvSpPr>
            <p:nvPr/>
          </p:nvSpPr>
          <p:spPr bwMode="auto">
            <a:xfrm flipV="1">
              <a:off x="3038" y="2302"/>
              <a:ext cx="1174" cy="16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67"/>
            <p:cNvSpPr>
              <a:spLocks noChangeShapeType="1"/>
            </p:cNvSpPr>
            <p:nvPr/>
          </p:nvSpPr>
          <p:spPr bwMode="auto">
            <a:xfrm>
              <a:off x="3560" y="3203"/>
              <a:ext cx="10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Oval 68"/>
            <p:cNvSpPr>
              <a:spLocks noChangeArrowheads="1"/>
            </p:cNvSpPr>
            <p:nvPr/>
          </p:nvSpPr>
          <p:spPr bwMode="auto">
            <a:xfrm>
              <a:off x="4195" y="2885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Arc 69"/>
            <p:cNvSpPr>
              <a:spLocks/>
            </p:cNvSpPr>
            <p:nvPr/>
          </p:nvSpPr>
          <p:spPr bwMode="auto">
            <a:xfrm>
              <a:off x="3651" y="3109"/>
              <a:ext cx="46" cy="94"/>
            </a:xfrm>
            <a:custGeom>
              <a:avLst/>
              <a:gdLst>
                <a:gd name="T0" fmla="*/ 0 w 21600"/>
                <a:gd name="T1" fmla="*/ 0 h 22093"/>
                <a:gd name="T2" fmla="*/ 0 w 21600"/>
                <a:gd name="T3" fmla="*/ 0 h 22093"/>
                <a:gd name="T4" fmla="*/ 0 w 21600"/>
                <a:gd name="T5" fmla="*/ 0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09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4"/>
                    <a:pt x="21598" y="21928"/>
                    <a:pt x="21594" y="22093"/>
                  </a:cubicBezTo>
                </a:path>
                <a:path w="21600" h="2209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4"/>
                    <a:pt x="21598" y="21928"/>
                    <a:pt x="21594" y="2209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0" name="Object 70"/>
            <p:cNvGraphicFramePr>
              <a:graphicFrameLocks noChangeAspect="1"/>
            </p:cNvGraphicFramePr>
            <p:nvPr/>
          </p:nvGraphicFramePr>
          <p:xfrm>
            <a:off x="3747" y="2886"/>
            <a:ext cx="308" cy="308"/>
          </p:xfrm>
          <a:graphic>
            <a:graphicData uri="http://schemas.openxmlformats.org/presentationml/2006/ole">
              <p:oleObj spid="_x0000_s12335" name="Equation" r:id="rId5" imgW="393529" imgH="393529" progId="Equation.DSMT4">
                <p:embed/>
              </p:oleObj>
            </a:graphicData>
          </a:graphic>
        </p:graphicFrame>
        <p:sp>
          <p:nvSpPr>
            <p:cNvPr id="12301" name="Line 71"/>
            <p:cNvSpPr>
              <a:spLocks noChangeShapeType="1"/>
            </p:cNvSpPr>
            <p:nvPr/>
          </p:nvSpPr>
          <p:spPr bwMode="auto">
            <a:xfrm flipH="1">
              <a:off x="2743" y="3203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Oval 72"/>
            <p:cNvSpPr>
              <a:spLocks noChangeArrowheads="1"/>
            </p:cNvSpPr>
            <p:nvPr/>
          </p:nvSpPr>
          <p:spPr bwMode="auto">
            <a:xfrm>
              <a:off x="4195" y="3475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Line 73"/>
            <p:cNvSpPr>
              <a:spLocks noChangeShapeType="1"/>
            </p:cNvSpPr>
            <p:nvPr/>
          </p:nvSpPr>
          <p:spPr bwMode="auto">
            <a:xfrm>
              <a:off x="4212" y="2931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74"/>
            <p:cNvSpPr>
              <a:spLocks noChangeShapeType="1"/>
            </p:cNvSpPr>
            <p:nvPr/>
          </p:nvSpPr>
          <p:spPr bwMode="auto">
            <a:xfrm>
              <a:off x="4212" y="3203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Oval 75"/>
            <p:cNvSpPr>
              <a:spLocks noChangeArrowheads="1"/>
            </p:cNvSpPr>
            <p:nvPr/>
          </p:nvSpPr>
          <p:spPr bwMode="auto">
            <a:xfrm>
              <a:off x="3544" y="2483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76"/>
            <p:cNvSpPr>
              <a:spLocks noChangeShapeType="1"/>
            </p:cNvSpPr>
            <p:nvPr/>
          </p:nvSpPr>
          <p:spPr bwMode="auto">
            <a:xfrm flipV="1">
              <a:off x="3560" y="2500"/>
              <a:ext cx="0" cy="7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77"/>
            <p:cNvSpPr>
              <a:spLocks noChangeShapeType="1"/>
            </p:cNvSpPr>
            <p:nvPr/>
          </p:nvSpPr>
          <p:spPr bwMode="auto">
            <a:xfrm>
              <a:off x="3560" y="2500"/>
              <a:ext cx="652" cy="4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78"/>
            <p:cNvSpPr>
              <a:spLocks noChangeShapeType="1"/>
            </p:cNvSpPr>
            <p:nvPr/>
          </p:nvSpPr>
          <p:spPr bwMode="auto">
            <a:xfrm flipV="1">
              <a:off x="3560" y="3209"/>
              <a:ext cx="0" cy="70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Oval 79"/>
            <p:cNvSpPr>
              <a:spLocks noChangeArrowheads="1"/>
            </p:cNvSpPr>
            <p:nvPr/>
          </p:nvSpPr>
          <p:spPr bwMode="auto">
            <a:xfrm>
              <a:off x="3544" y="3918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80"/>
            <p:cNvSpPr>
              <a:spLocks noChangeShapeType="1"/>
            </p:cNvSpPr>
            <p:nvPr/>
          </p:nvSpPr>
          <p:spPr bwMode="auto">
            <a:xfrm flipH="1" flipV="1">
              <a:off x="2908" y="3521"/>
              <a:ext cx="652" cy="39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81"/>
            <p:cNvSpPr>
              <a:spLocks noChangeShapeType="1"/>
            </p:cNvSpPr>
            <p:nvPr/>
          </p:nvSpPr>
          <p:spPr bwMode="auto">
            <a:xfrm flipH="1" flipV="1">
              <a:off x="2908" y="2897"/>
              <a:ext cx="1304" cy="59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82"/>
            <p:cNvSpPr>
              <a:spLocks noChangeShapeType="1"/>
            </p:cNvSpPr>
            <p:nvPr/>
          </p:nvSpPr>
          <p:spPr bwMode="auto">
            <a:xfrm>
              <a:off x="2908" y="2869"/>
              <a:ext cx="0" cy="6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Oval 83"/>
            <p:cNvSpPr>
              <a:spLocks noChangeArrowheads="1"/>
            </p:cNvSpPr>
            <p:nvPr/>
          </p:nvSpPr>
          <p:spPr bwMode="auto">
            <a:xfrm>
              <a:off x="2880" y="2869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Oval 84"/>
            <p:cNvSpPr>
              <a:spLocks noChangeArrowheads="1"/>
            </p:cNvSpPr>
            <p:nvPr/>
          </p:nvSpPr>
          <p:spPr bwMode="auto">
            <a:xfrm>
              <a:off x="2880" y="3492"/>
              <a:ext cx="45" cy="46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Oval 85"/>
            <p:cNvSpPr>
              <a:spLocks noChangeArrowheads="1"/>
            </p:cNvSpPr>
            <p:nvPr/>
          </p:nvSpPr>
          <p:spPr bwMode="auto">
            <a:xfrm>
              <a:off x="2823" y="2500"/>
              <a:ext cx="1445" cy="1446"/>
            </a:xfrm>
            <a:prstGeom prst="ellipse">
              <a:avLst/>
            </a:prstGeom>
            <a:noFill/>
            <a:ln w="9525" algn="ctr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6" name="Object 86"/>
            <p:cNvGraphicFramePr>
              <a:graphicFrameLocks noChangeAspect="1"/>
            </p:cNvGraphicFramePr>
            <p:nvPr/>
          </p:nvGraphicFramePr>
          <p:xfrm>
            <a:off x="4269" y="2755"/>
            <a:ext cx="132" cy="170"/>
          </p:xfrm>
          <a:graphic>
            <a:graphicData uri="http://schemas.openxmlformats.org/presentationml/2006/ole">
              <p:oleObj spid="_x0000_s12336" name="Equation" r:id="rId6" imgW="126780" imgH="164814" progId="Equation.DSMT4">
                <p:embed/>
              </p:oleObj>
            </a:graphicData>
          </a:graphic>
        </p:graphicFrame>
        <p:graphicFrame>
          <p:nvGraphicFramePr>
            <p:cNvPr id="12317" name="Object 87"/>
            <p:cNvGraphicFramePr>
              <a:graphicFrameLocks noChangeAspect="1"/>
            </p:cNvGraphicFramePr>
            <p:nvPr/>
          </p:nvGraphicFramePr>
          <p:xfrm>
            <a:off x="3504" y="4003"/>
            <a:ext cx="132" cy="170"/>
          </p:xfrm>
          <a:graphic>
            <a:graphicData uri="http://schemas.openxmlformats.org/presentationml/2006/ole">
              <p:oleObj spid="_x0000_s12337" name="Equation" r:id="rId7" imgW="126780" imgH="164814" progId="Equation.DSMT4">
                <p:embed/>
              </p:oleObj>
            </a:graphicData>
          </a:graphic>
        </p:graphicFrame>
        <p:graphicFrame>
          <p:nvGraphicFramePr>
            <p:cNvPr id="12318" name="Object 88"/>
            <p:cNvGraphicFramePr>
              <a:graphicFrameLocks noChangeAspect="1"/>
            </p:cNvGraphicFramePr>
            <p:nvPr/>
          </p:nvGraphicFramePr>
          <p:xfrm>
            <a:off x="2710" y="2755"/>
            <a:ext cx="132" cy="170"/>
          </p:xfrm>
          <a:graphic>
            <a:graphicData uri="http://schemas.openxmlformats.org/presentationml/2006/ole">
              <p:oleObj spid="_x0000_s12338" name="Equation" r:id="rId8" imgW="126780" imgH="164814" progId="Equation.DSMT4">
                <p:embed/>
              </p:oleObj>
            </a:graphicData>
          </a:graphic>
        </p:graphicFrame>
        <p:graphicFrame>
          <p:nvGraphicFramePr>
            <p:cNvPr id="12319" name="Object 89"/>
            <p:cNvGraphicFramePr>
              <a:graphicFrameLocks noChangeAspect="1"/>
            </p:cNvGraphicFramePr>
            <p:nvPr/>
          </p:nvGraphicFramePr>
          <p:xfrm>
            <a:off x="3447" y="2273"/>
            <a:ext cx="224" cy="170"/>
          </p:xfrm>
          <a:graphic>
            <a:graphicData uri="http://schemas.openxmlformats.org/presentationml/2006/ole">
              <p:oleObj spid="_x0000_s12339" name="Equation" r:id="rId9" imgW="215619" imgH="164885" progId="Equation.DSMT4">
                <p:embed/>
              </p:oleObj>
            </a:graphicData>
          </a:graphic>
        </p:graphicFrame>
        <p:graphicFrame>
          <p:nvGraphicFramePr>
            <p:cNvPr id="12320" name="Object 90"/>
            <p:cNvGraphicFramePr>
              <a:graphicFrameLocks noChangeAspect="1"/>
            </p:cNvGraphicFramePr>
            <p:nvPr/>
          </p:nvGraphicFramePr>
          <p:xfrm>
            <a:off x="4241" y="3492"/>
            <a:ext cx="224" cy="170"/>
          </p:xfrm>
          <a:graphic>
            <a:graphicData uri="http://schemas.openxmlformats.org/presentationml/2006/ole">
              <p:oleObj spid="_x0000_s12340" name="Equation" r:id="rId10" imgW="215619" imgH="164885" progId="Equation.DSMT4">
                <p:embed/>
              </p:oleObj>
            </a:graphicData>
          </a:graphic>
        </p:graphicFrame>
        <p:graphicFrame>
          <p:nvGraphicFramePr>
            <p:cNvPr id="12321" name="Object 91"/>
            <p:cNvGraphicFramePr>
              <a:graphicFrameLocks noChangeAspect="1"/>
            </p:cNvGraphicFramePr>
            <p:nvPr/>
          </p:nvGraphicFramePr>
          <p:xfrm>
            <a:off x="2656" y="3492"/>
            <a:ext cx="224" cy="170"/>
          </p:xfrm>
          <a:graphic>
            <a:graphicData uri="http://schemas.openxmlformats.org/presentationml/2006/ole">
              <p:oleObj spid="_x0000_s12341" name="Equation" r:id="rId11" imgW="215619" imgH="164885" progId="Equation.DSMT4">
                <p:embed/>
              </p:oleObj>
            </a:graphicData>
          </a:graphic>
        </p:graphicFrame>
      </p:grpSp>
      <p:sp>
        <p:nvSpPr>
          <p:cNvPr id="939100" name="Rectangle 92"/>
          <p:cNvSpPr>
            <a:spLocks noChangeArrowheads="1"/>
          </p:cNvSpPr>
          <p:nvPr/>
        </p:nvSpPr>
        <p:spPr bwMode="auto">
          <a:xfrm>
            <a:off x="382588" y="3411717"/>
            <a:ext cx="31686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latin typeface="楷体_GB2312"/>
              </a:rPr>
              <a:t>当</a:t>
            </a:r>
            <a:r>
              <a:rPr lang="en-US" altLang="zh-CN" b="1" i="1"/>
              <a:t>n</a:t>
            </a:r>
            <a:r>
              <a:rPr lang="zh-CN" altLang="en-US" b="1">
                <a:latin typeface="楷体_GB2312"/>
              </a:rPr>
              <a:t>不为整数时，镜像电荷将有无数个，镜像法就不再适用；</a:t>
            </a:r>
          </a:p>
          <a:p>
            <a:pPr marL="342900" indent="-342900"/>
            <a:r>
              <a:rPr lang="zh-CN" altLang="en-US" b="1">
                <a:latin typeface="楷体_GB2312"/>
              </a:rPr>
              <a:t>当角域夹角为钝角时，镜像法亦不适用。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6" grpId="0"/>
      <p:bldP spid="939021" grpId="0"/>
      <p:bldP spid="939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60" name="Rectangle 4"/>
          <p:cNvSpPr>
            <a:spLocks noGrp="1" noChangeArrowheads="1"/>
          </p:cNvSpPr>
          <p:nvPr>
            <p:ph type="title"/>
          </p:nvPr>
        </p:nvSpPr>
        <p:spPr>
          <a:xfrm>
            <a:off x="352425" y="436563"/>
            <a:ext cx="6432550" cy="592137"/>
          </a:xfrm>
        </p:spPr>
        <p:txBody>
          <a:bodyPr/>
          <a:lstStyle/>
          <a:p>
            <a:pPr marL="533400" indent="-533400" algn="l"/>
            <a:r>
              <a:rPr lang="en-US" altLang="zh-CN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3. </a:t>
            </a:r>
            <a:r>
              <a:rPr lang="zh-CN" altLang="en-US" sz="2400" b="1" smtClean="0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点电荷对无限大介质平面的镜像</a:t>
            </a:r>
          </a:p>
        </p:txBody>
      </p:sp>
      <p:graphicFrame>
        <p:nvGraphicFramePr>
          <p:cNvPr id="915488" name="Object 3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00250" y="4573588"/>
          <a:ext cx="2852738" cy="958850"/>
        </p:xfrm>
        <a:graphic>
          <a:graphicData uri="http://schemas.openxmlformats.org/presentationml/2006/ole">
            <p:oleObj spid="_x0000_s13344" name="Equation" r:id="rId3" imgW="1282700" imgH="431800" progId="Equation.DSMT4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9788" y="1143000"/>
            <a:ext cx="2592387" cy="1944688"/>
            <a:chOff x="158" y="516"/>
            <a:chExt cx="2013" cy="1757"/>
          </a:xfrm>
        </p:grpSpPr>
        <p:sp>
          <p:nvSpPr>
            <p:cNvPr id="13338" name="Rectangle 6"/>
            <p:cNvSpPr>
              <a:spLocks noChangeArrowheads="1"/>
            </p:cNvSpPr>
            <p:nvPr/>
          </p:nvSpPr>
          <p:spPr bwMode="auto">
            <a:xfrm>
              <a:off x="1160" y="516"/>
              <a:ext cx="1011" cy="1757"/>
            </a:xfrm>
            <a:prstGeom prst="rect">
              <a:avLst/>
            </a:prstGeom>
            <a:solidFill>
              <a:srgbClr val="A7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Rectangle 7"/>
            <p:cNvSpPr>
              <a:spLocks noChangeArrowheads="1"/>
            </p:cNvSpPr>
            <p:nvPr/>
          </p:nvSpPr>
          <p:spPr bwMode="auto">
            <a:xfrm>
              <a:off x="158" y="516"/>
              <a:ext cx="993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0" name="Object 8"/>
            <p:cNvGraphicFramePr>
              <a:graphicFrameLocks noChangeAspect="1"/>
            </p:cNvGraphicFramePr>
            <p:nvPr/>
          </p:nvGraphicFramePr>
          <p:xfrm>
            <a:off x="754" y="1933"/>
            <a:ext cx="792" cy="316"/>
          </p:xfrm>
          <a:graphic>
            <a:graphicData uri="http://schemas.openxmlformats.org/presentationml/2006/ole">
              <p:oleObj spid="_x0000_s13345" name="Equation" r:id="rId4" imgW="634725" imgH="241195" progId="Equation.DSMT4">
                <p:embed/>
              </p:oleObj>
            </a:graphicData>
          </a:graphic>
        </p:graphicFrame>
        <p:sp>
          <p:nvSpPr>
            <p:cNvPr id="13341" name="Line 9"/>
            <p:cNvSpPr>
              <a:spLocks noChangeShapeType="1"/>
            </p:cNvSpPr>
            <p:nvPr/>
          </p:nvSpPr>
          <p:spPr bwMode="auto">
            <a:xfrm>
              <a:off x="1151" y="516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Oval 10"/>
            <p:cNvSpPr>
              <a:spLocks noChangeArrowheads="1"/>
            </p:cNvSpPr>
            <p:nvPr/>
          </p:nvSpPr>
          <p:spPr bwMode="auto">
            <a:xfrm>
              <a:off x="613" y="1451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3" name="Object 11"/>
            <p:cNvGraphicFramePr>
              <a:graphicFrameLocks noChangeAspect="1"/>
            </p:cNvGraphicFramePr>
            <p:nvPr/>
          </p:nvGraphicFramePr>
          <p:xfrm>
            <a:off x="414" y="1395"/>
            <a:ext cx="155" cy="198"/>
          </p:xfrm>
          <a:graphic>
            <a:graphicData uri="http://schemas.openxmlformats.org/presentationml/2006/ole">
              <p:oleObj spid="_x0000_s13346" name="Equation" r:id="rId5" imgW="126780" imgH="164814" progId="Equation.DSMT4">
                <p:embed/>
              </p:oleObj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556250" y="2624138"/>
            <a:ext cx="3236913" cy="3030537"/>
            <a:chOff x="2615" y="572"/>
            <a:chExt cx="2013" cy="1762"/>
          </a:xfrm>
        </p:grpSpPr>
        <p:sp>
          <p:nvSpPr>
            <p:cNvPr id="13322" name="Rectangle 13"/>
            <p:cNvSpPr>
              <a:spLocks noChangeArrowheads="1"/>
            </p:cNvSpPr>
            <p:nvPr/>
          </p:nvSpPr>
          <p:spPr bwMode="auto">
            <a:xfrm>
              <a:off x="2615" y="572"/>
              <a:ext cx="993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Rectangle 14"/>
            <p:cNvSpPr>
              <a:spLocks noChangeArrowheads="1"/>
            </p:cNvSpPr>
            <p:nvPr/>
          </p:nvSpPr>
          <p:spPr bwMode="auto">
            <a:xfrm>
              <a:off x="3617" y="572"/>
              <a:ext cx="1011" cy="1757"/>
            </a:xfrm>
            <a:prstGeom prst="rect">
              <a:avLst/>
            </a:pr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4" name="Object 15"/>
            <p:cNvGraphicFramePr>
              <a:graphicFrameLocks noChangeAspect="1"/>
            </p:cNvGraphicFramePr>
            <p:nvPr/>
          </p:nvGraphicFramePr>
          <p:xfrm>
            <a:off x="3210" y="2018"/>
            <a:ext cx="776" cy="316"/>
          </p:xfrm>
          <a:graphic>
            <a:graphicData uri="http://schemas.openxmlformats.org/presentationml/2006/ole">
              <p:oleObj spid="_x0000_s13347" name="Equation" r:id="rId6" imgW="622030" imgH="241195" progId="Equation.DSMT4">
                <p:embed/>
              </p:oleObj>
            </a:graphicData>
          </a:graphic>
        </p:graphicFrame>
        <p:graphicFrame>
          <p:nvGraphicFramePr>
            <p:cNvPr id="13325" name="Object 16"/>
            <p:cNvGraphicFramePr>
              <a:graphicFrameLocks noChangeAspect="1"/>
            </p:cNvGraphicFramePr>
            <p:nvPr/>
          </p:nvGraphicFramePr>
          <p:xfrm>
            <a:off x="4153" y="1414"/>
            <a:ext cx="201" cy="243"/>
          </p:xfrm>
          <a:graphic>
            <a:graphicData uri="http://schemas.openxmlformats.org/presentationml/2006/ole">
              <p:oleObj spid="_x0000_s13348" name="Equation" r:id="rId7" imgW="164957" imgH="203024" progId="Equation.DSMT4">
                <p:embed/>
              </p:oleObj>
            </a:graphicData>
          </a:graphic>
        </p:graphicFrame>
        <p:sp>
          <p:nvSpPr>
            <p:cNvPr id="13326" name="Line 17"/>
            <p:cNvSpPr>
              <a:spLocks noChangeShapeType="1"/>
            </p:cNvSpPr>
            <p:nvPr/>
          </p:nvSpPr>
          <p:spPr bwMode="auto">
            <a:xfrm>
              <a:off x="3608" y="572"/>
              <a:ext cx="0" cy="17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7" name="Object 18"/>
            <p:cNvGraphicFramePr>
              <a:graphicFrameLocks noChangeAspect="1"/>
            </p:cNvGraphicFramePr>
            <p:nvPr/>
          </p:nvGraphicFramePr>
          <p:xfrm>
            <a:off x="2871" y="1451"/>
            <a:ext cx="155" cy="198"/>
          </p:xfrm>
          <a:graphic>
            <a:graphicData uri="http://schemas.openxmlformats.org/presentationml/2006/ole">
              <p:oleObj spid="_x0000_s13349" name="Equation" r:id="rId8" imgW="126780" imgH="164814" progId="Equation.DSMT4">
                <p:embed/>
              </p:oleObj>
            </a:graphicData>
          </a:graphic>
        </p:graphicFrame>
        <p:sp>
          <p:nvSpPr>
            <p:cNvPr id="13328" name="Line 19"/>
            <p:cNvSpPr>
              <a:spLocks noChangeShapeType="1"/>
            </p:cNvSpPr>
            <p:nvPr/>
          </p:nvSpPr>
          <p:spPr bwMode="auto">
            <a:xfrm>
              <a:off x="3107" y="1536"/>
              <a:ext cx="992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20"/>
            <p:cNvSpPr>
              <a:spLocks noChangeShapeType="1"/>
            </p:cNvSpPr>
            <p:nvPr/>
          </p:nvSpPr>
          <p:spPr bwMode="auto">
            <a:xfrm flipV="1">
              <a:off x="3105" y="856"/>
              <a:ext cx="257" cy="69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21"/>
            <p:cNvSpPr>
              <a:spLocks noChangeShapeType="1"/>
            </p:cNvSpPr>
            <p:nvPr/>
          </p:nvSpPr>
          <p:spPr bwMode="auto">
            <a:xfrm flipH="1" flipV="1">
              <a:off x="3362" y="856"/>
              <a:ext cx="709" cy="680"/>
            </a:xfrm>
            <a:prstGeom prst="line">
              <a:avLst/>
            </a:prstGeom>
            <a:noFill/>
            <a:ln w="952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1" name="Object 22"/>
            <p:cNvGraphicFramePr>
              <a:graphicFrameLocks noChangeAspect="1"/>
            </p:cNvGraphicFramePr>
            <p:nvPr/>
          </p:nvGraphicFramePr>
          <p:xfrm>
            <a:off x="3050" y="1026"/>
            <a:ext cx="186" cy="228"/>
          </p:xfrm>
          <a:graphic>
            <a:graphicData uri="http://schemas.openxmlformats.org/presentationml/2006/ole">
              <p:oleObj spid="_x0000_s13350" name="Equation" r:id="rId9" imgW="152334" imgH="190417" progId="Equation.DSMT4">
                <p:embed/>
              </p:oleObj>
            </a:graphicData>
          </a:graphic>
        </p:graphicFrame>
        <p:graphicFrame>
          <p:nvGraphicFramePr>
            <p:cNvPr id="13332" name="Object 23"/>
            <p:cNvGraphicFramePr>
              <a:graphicFrameLocks noChangeAspect="1"/>
            </p:cNvGraphicFramePr>
            <p:nvPr/>
          </p:nvGraphicFramePr>
          <p:xfrm>
            <a:off x="3730" y="998"/>
            <a:ext cx="217" cy="228"/>
          </p:xfrm>
          <a:graphic>
            <a:graphicData uri="http://schemas.openxmlformats.org/presentationml/2006/ole">
              <p:oleObj spid="_x0000_s13351" name="Equation" r:id="rId10" imgW="177646" imgH="190335" progId="Equation.DSMT4">
                <p:embed/>
              </p:oleObj>
            </a:graphicData>
          </a:graphic>
        </p:graphicFrame>
        <p:graphicFrame>
          <p:nvGraphicFramePr>
            <p:cNvPr id="13333" name="Object 24"/>
            <p:cNvGraphicFramePr>
              <a:graphicFrameLocks noChangeAspect="1"/>
            </p:cNvGraphicFramePr>
            <p:nvPr/>
          </p:nvGraphicFramePr>
          <p:xfrm>
            <a:off x="3249" y="657"/>
            <a:ext cx="186" cy="198"/>
          </p:xfrm>
          <a:graphic>
            <a:graphicData uri="http://schemas.openxmlformats.org/presentationml/2006/ole">
              <p:oleObj spid="_x0000_s13352" name="Equation" r:id="rId11" imgW="152268" imgH="164957" progId="Equation.DSMT4">
                <p:embed/>
              </p:oleObj>
            </a:graphicData>
          </a:graphic>
        </p:graphicFrame>
        <p:sp>
          <p:nvSpPr>
            <p:cNvPr id="13334" name="Oval 25"/>
            <p:cNvSpPr>
              <a:spLocks noChangeArrowheads="1"/>
            </p:cNvSpPr>
            <p:nvPr/>
          </p:nvSpPr>
          <p:spPr bwMode="auto">
            <a:xfrm>
              <a:off x="4034" y="1502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Oval 26"/>
            <p:cNvSpPr>
              <a:spLocks noChangeArrowheads="1"/>
            </p:cNvSpPr>
            <p:nvPr/>
          </p:nvSpPr>
          <p:spPr bwMode="auto">
            <a:xfrm>
              <a:off x="3070" y="1507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rgbClr val="440000"/>
                </a:gs>
              </a:gsLst>
              <a:lin ang="0" scaled="1"/>
            </a:gradFill>
            <a:ln w="9525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6" name="Object 27"/>
            <p:cNvGraphicFramePr>
              <a:graphicFrameLocks noChangeAspect="1"/>
            </p:cNvGraphicFramePr>
            <p:nvPr/>
          </p:nvGraphicFramePr>
          <p:xfrm>
            <a:off x="3277" y="1536"/>
            <a:ext cx="170" cy="214"/>
          </p:xfrm>
          <a:graphic>
            <a:graphicData uri="http://schemas.openxmlformats.org/presentationml/2006/ole">
              <p:oleObj spid="_x0000_s13353" name="Equation" r:id="rId12" imgW="139579" imgH="177646" progId="Equation.DSMT4">
                <p:embed/>
              </p:oleObj>
            </a:graphicData>
          </a:graphic>
        </p:graphicFrame>
        <p:graphicFrame>
          <p:nvGraphicFramePr>
            <p:cNvPr id="13337" name="Object 28"/>
            <p:cNvGraphicFramePr>
              <a:graphicFrameLocks noChangeAspect="1"/>
            </p:cNvGraphicFramePr>
            <p:nvPr/>
          </p:nvGraphicFramePr>
          <p:xfrm>
            <a:off x="3731" y="1536"/>
            <a:ext cx="170" cy="214"/>
          </p:xfrm>
          <a:graphic>
            <a:graphicData uri="http://schemas.openxmlformats.org/presentationml/2006/ole">
              <p:oleObj spid="_x0000_s13354" name="Equation" r:id="rId13" imgW="139579" imgH="177646" progId="Equation.DSMT4">
                <p:embed/>
              </p:oleObj>
            </a:graphicData>
          </a:graphic>
        </p:graphicFrame>
      </p:grpSp>
      <p:sp>
        <p:nvSpPr>
          <p:cNvPr id="915485" name="Rectangle 29"/>
          <p:cNvSpPr>
            <a:spLocks noChangeArrowheads="1"/>
          </p:cNvSpPr>
          <p:nvPr/>
        </p:nvSpPr>
        <p:spPr bwMode="auto">
          <a:xfrm>
            <a:off x="3708400" y="1168400"/>
            <a:ext cx="48244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200">
                <a:ea typeface="华文中宋" pitchFamily="2" charset="-122"/>
              </a:rPr>
              <a:t>设想用镜像电荷代替界面上极化电荷的作用，并使镜像电荷和点电荷共同作用，满足界面上的边界条件。</a:t>
            </a:r>
          </a:p>
        </p:txBody>
      </p:sp>
      <p:sp>
        <p:nvSpPr>
          <p:cNvPr id="915486" name="Rectangle 30"/>
          <p:cNvSpPr>
            <a:spLocks noChangeArrowheads="1"/>
          </p:cNvSpPr>
          <p:nvPr/>
        </p:nvSpPr>
        <p:spPr bwMode="auto">
          <a:xfrm>
            <a:off x="636588" y="3224213"/>
            <a:ext cx="46513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当待求区域为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介质</a:t>
            </a:r>
            <a:r>
              <a:rPr lang="en-US" altLang="zh-CN" sz="2200" b="1">
                <a:solidFill>
                  <a:srgbClr val="0000CC"/>
                </a:solidFill>
                <a:ea typeface="华文中宋" pitchFamily="2" charset="-122"/>
              </a:rPr>
              <a:t>1</a:t>
            </a:r>
            <a:r>
              <a:rPr lang="zh-CN" altLang="en-US" sz="2200" b="1">
                <a:solidFill>
                  <a:srgbClr val="0000CC"/>
                </a:solidFill>
                <a:ea typeface="华文中宋" pitchFamily="2" charset="-122"/>
              </a:rPr>
              <a:t>所在区域</a:t>
            </a:r>
            <a:r>
              <a:rPr lang="zh-CN" altLang="en-US" sz="2200">
                <a:ea typeface="华文中宋" pitchFamily="2" charset="-122"/>
              </a:rPr>
              <a:t>时，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在距边界 </a:t>
            </a:r>
            <a:r>
              <a:rPr lang="en-US" altLang="zh-CN" sz="2200" i="1">
                <a:ea typeface="华文中宋" pitchFamily="2" charset="-122"/>
              </a:rPr>
              <a:t>d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处设一镜像电荷 </a:t>
            </a:r>
            <a:r>
              <a:rPr lang="en-US" altLang="zh-CN" sz="2200" i="1">
                <a:ea typeface="华文中宋" pitchFamily="2" charset="-122"/>
              </a:rPr>
              <a:t>q</a:t>
            </a:r>
            <a:r>
              <a:rPr lang="en-US" altLang="zh-CN" sz="2200">
                <a:ea typeface="华文中宋" pitchFamily="2" charset="-122"/>
              </a:rPr>
              <a:t>′</a:t>
            </a:r>
          </a:p>
        </p:txBody>
      </p:sp>
      <p:sp>
        <p:nvSpPr>
          <p:cNvPr id="915487" name="Rectangle 31"/>
          <p:cNvSpPr>
            <a:spLocks noChangeArrowheads="1"/>
          </p:cNvSpPr>
          <p:nvPr/>
        </p:nvSpPr>
        <p:spPr bwMode="auto">
          <a:xfrm>
            <a:off x="381000" y="4121150"/>
            <a:ext cx="51752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/>
          <a:p>
            <a:pPr marL="179388" lvl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华文中宋" pitchFamily="2" charset="-122"/>
              </a:rPr>
              <a:t>介质</a:t>
            </a: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中任一点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zh-CN" altLang="en-US" sz="2200">
                <a:ea typeface="华文中宋" pitchFamily="2" charset="-122"/>
              </a:rPr>
              <a:t>的电位和电位移矢量分别为：</a:t>
            </a:r>
          </a:p>
        </p:txBody>
      </p:sp>
      <p:graphicFrame>
        <p:nvGraphicFramePr>
          <p:cNvPr id="915490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95488" y="5568950"/>
          <a:ext cx="3170237" cy="800100"/>
        </p:xfrm>
        <a:graphic>
          <a:graphicData uri="http://schemas.openxmlformats.org/presentationml/2006/ole">
            <p:oleObj spid="_x0000_s13355" name="Equation" r:id="rId14" imgW="1562100" imgH="3937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0" grpId="0"/>
      <p:bldP spid="915485" grpId="0"/>
      <p:bldP spid="915486" grpId="0"/>
      <p:bldP spid="915487" grpId="0"/>
    </p:bldLst>
  </p:timing>
</p:sld>
</file>

<file path=ppt/theme/theme1.xml><?xml version="1.0" encoding="utf-8"?>
<a:theme xmlns:a="http://schemas.openxmlformats.org/drawingml/2006/main" name="《电磁场理论》－课件模板">
  <a:themeElements>
    <a:clrScheme name="《电磁场理论》－课件模板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《电磁场理论》－课件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《电磁场理论》－课件模板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《电磁场理论》－课件模板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《电磁场理论》－课件模板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《电磁场理论》－课件模板</Template>
  <TotalTime>2651</TotalTime>
  <Words>1941</Words>
  <Application>Microsoft Office PowerPoint</Application>
  <PresentationFormat>全屏显示(4:3)</PresentationFormat>
  <Paragraphs>228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《电磁场理论》－课件模板</vt:lpstr>
      <vt:lpstr>Equation</vt:lpstr>
      <vt:lpstr>位图图像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3. 点电荷对无限大介质平面的镜像</vt:lpstr>
      <vt:lpstr>幻灯片 10</vt:lpstr>
      <vt:lpstr>幻灯片 11</vt:lpstr>
      <vt:lpstr>幻灯片 12</vt:lpstr>
      <vt:lpstr>5. 线电流对无限大磁介质平面的镜像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电子科大</dc:creator>
  <cp:lastModifiedBy>ZZ</cp:lastModifiedBy>
  <cp:revision>213</cp:revision>
  <cp:lastPrinted>2001-03-01T15:11:03Z</cp:lastPrinted>
  <dcterms:created xsi:type="dcterms:W3CDTF">2011-07-29T07:12:42Z</dcterms:created>
  <dcterms:modified xsi:type="dcterms:W3CDTF">2017-05-07T04:02:02Z</dcterms:modified>
</cp:coreProperties>
</file>