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415" r:id="rId2"/>
    <p:sldId id="479" r:id="rId3"/>
    <p:sldId id="471" r:id="rId4"/>
    <p:sldId id="467" r:id="rId5"/>
    <p:sldId id="468" r:id="rId6"/>
    <p:sldId id="416" r:id="rId7"/>
    <p:sldId id="417" r:id="rId8"/>
    <p:sldId id="419" r:id="rId9"/>
    <p:sldId id="420" r:id="rId10"/>
    <p:sldId id="421" r:id="rId11"/>
    <p:sldId id="422" r:id="rId12"/>
    <p:sldId id="423" r:id="rId13"/>
    <p:sldId id="480" r:id="rId14"/>
    <p:sldId id="424" r:id="rId15"/>
    <p:sldId id="426" r:id="rId16"/>
    <p:sldId id="427" r:id="rId17"/>
    <p:sldId id="428" r:id="rId18"/>
    <p:sldId id="429" r:id="rId19"/>
    <p:sldId id="430" r:id="rId20"/>
    <p:sldId id="469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1" r:id="rId30"/>
    <p:sldId id="442" r:id="rId31"/>
    <p:sldId id="443" r:id="rId32"/>
    <p:sldId id="477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70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78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0000FF"/>
    <a:srgbClr val="000099"/>
    <a:srgbClr val="FF33CC"/>
    <a:srgbClr val="A50021"/>
    <a:srgbClr val="292929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22" autoAdjust="0"/>
    <p:restoredTop sz="86370" autoAdjust="0"/>
  </p:normalViewPr>
  <p:slideViewPr>
    <p:cSldViewPr>
      <p:cViewPr>
        <p:scale>
          <a:sx n="100" d="100"/>
          <a:sy n="100" d="100"/>
        </p:scale>
        <p:origin x="-79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5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7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7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image" Target="../media/image219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wmf"/><Relationship Id="rId2" Type="http://schemas.openxmlformats.org/officeDocument/2006/relationships/image" Target="../media/image208.wmf"/><Relationship Id="rId1" Type="http://schemas.openxmlformats.org/officeDocument/2006/relationships/image" Target="../media/image190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Relationship Id="rId14" Type="http://schemas.openxmlformats.org/officeDocument/2006/relationships/image" Target="../media/image22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3971BDB-99BE-4FE3-A307-93196F0B45FE}" type="datetime11">
              <a:rPr lang="zh-CN" altLang="en-US"/>
              <a:pPr>
                <a:defRPr/>
              </a:pPr>
              <a:t>21:32:30</a:t>
            </a:fld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42CC49D-F168-4056-9876-3ED494FCC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690639-BA6B-4062-87F8-1D394E3C0416}" type="datetime11">
              <a:rPr lang="zh-CN" altLang="en-US"/>
              <a:pPr>
                <a:defRPr/>
              </a:pPr>
              <a:t>21:32:11</a:t>
            </a:fld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A90F1EE-F2DD-44F5-8B02-9FD392634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7E7-28EC-4261-B2A4-4B34B0761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DC6FB-0B8D-4FC7-8038-9532006D6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C9808-2687-4D55-B21F-20F26B4AD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0942-56CB-4239-90A7-4FBE13657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1325-0941-40D5-839E-B976CEACB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CC855-90D9-40DE-BFA7-4B165419D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877050" y="650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B921C-7AB9-4DE1-A849-F5093ACEFF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0" y="188913"/>
            <a:ext cx="9144000" cy="6335712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12444" name="Rectangle 1148" descr="蓝色面巾纸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1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7" name="Rectangle 1161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>
              <a:defRPr/>
            </a:pP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421188" y="82550"/>
            <a:ext cx="3505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60000"/>
              </a:lnSpc>
              <a:defRPr/>
            </a:pP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</a:rPr>
              <a:t>章 时变电磁场</a:t>
            </a:r>
            <a:endParaRPr lang="en-US" altLang="zh-CN" sz="2000" b="1" dirty="0">
              <a:solidFill>
                <a:srgbClr val="ED2B11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2236" name="Picture 1191" descr="buaa_1"/>
          <p:cNvPicPr>
            <a:picLocks noChangeAspect="1" noChangeArrowheads="1"/>
          </p:cNvPicPr>
          <p:nvPr/>
        </p:nvPicPr>
        <p:blipFill>
          <a:blip r:embed="rId11">
            <a:lum contrast="6000"/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45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9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46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7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8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49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54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32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2460" name="Rectangle 1164"/>
          <p:cNvSpPr>
            <a:spLocks noChangeArrowheads="1"/>
          </p:cNvSpPr>
          <p:nvPr/>
        </p:nvSpPr>
        <p:spPr bwMode="auto">
          <a:xfrm>
            <a:off x="6418263" y="6581775"/>
            <a:ext cx="1033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fld id="{52E39043-FC0D-46D4-94D6-BF645B64CF65}" type="slidenum"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pPr algn="r">
                <a:defRPr/>
              </a:pPr>
              <a:t>‹#›</a:t>
            </a:fld>
            <a:r>
              <a:rPr lang="zh-CN" altLang="en-US" sz="1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  <p:sp>
        <p:nvSpPr>
          <p:cNvPr id="312463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6D4531FD-C554-4FFA-A18B-2D5B43AAFA41}" type="datetime10">
              <a:rPr lang="zh-CN" altLang="en-US" sz="1300" b="1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>
                <a:defRPr/>
              </a:pPr>
              <a:t>21:55</a:t>
            </a:fld>
            <a:endParaRPr lang="en-US" altLang="zh-CN" sz="1300" b="1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404B10-0B00-4DF2-BEFB-B370EE633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2492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0800"/>
          <a:lstStyle/>
          <a:p>
            <a:pPr algn="ctr">
              <a:defRPr/>
            </a:pPr>
            <a:r>
              <a:rPr lang="zh-CN" altLang="en-US" sz="1600" b="1">
                <a:solidFill>
                  <a:srgbClr val="005A58"/>
                </a:solidFill>
                <a:latin typeface="Arial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charset="0"/>
              <a:ea typeface="隶书" pitchFamily="49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  <a:ea typeface="华文楷体" pitchFamily="2" charset="-122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100.bin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103.bin"/><Relationship Id="rId10" Type="http://schemas.openxmlformats.org/officeDocument/2006/relationships/oleObject" Target="../embeddings/oleObject98.bin"/><Relationship Id="rId19" Type="http://schemas.openxmlformats.org/officeDocument/2006/relationships/oleObject" Target="../embeddings/oleObject107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6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4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9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oleObject" Target="../embeddings/oleObject196.bin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9.bin"/><Relationship Id="rId5" Type="http://schemas.openxmlformats.org/officeDocument/2006/relationships/oleObject" Target="../embeddings/oleObject198.bin"/><Relationship Id="rId4" Type="http://schemas.openxmlformats.org/officeDocument/2006/relationships/oleObject" Target="../embeddings/oleObject19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3.bin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2.bin"/><Relationship Id="rId10" Type="http://schemas.openxmlformats.org/officeDocument/2006/relationships/oleObject" Target="../embeddings/oleObject207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20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4" Type="http://schemas.openxmlformats.org/officeDocument/2006/relationships/oleObject" Target="../embeddings/oleObject21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24.bin"/><Relationship Id="rId12" Type="http://schemas.openxmlformats.org/officeDocument/2006/relationships/oleObject" Target="../embeddings/oleObject229.bin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3.bin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32.bin"/><Relationship Id="rId10" Type="http://schemas.openxmlformats.org/officeDocument/2006/relationships/oleObject" Target="../embeddings/oleObject227.bin"/><Relationship Id="rId19" Type="http://schemas.openxmlformats.org/officeDocument/2006/relationships/oleObject" Target="../embeddings/oleObject235.bin"/><Relationship Id="rId4" Type="http://schemas.openxmlformats.org/officeDocument/2006/relationships/oleObject" Target="../embeddings/oleObject221.bin"/><Relationship Id="rId9" Type="http://schemas.openxmlformats.org/officeDocument/2006/relationships/oleObject" Target="../embeddings/oleObject226.bin"/><Relationship Id="rId14" Type="http://schemas.openxmlformats.org/officeDocument/2006/relationships/oleObject" Target="../embeddings/oleObject23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1.bin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4" Type="http://schemas.openxmlformats.org/officeDocument/2006/relationships/oleObject" Target="../embeddings/oleObject24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0.bin"/><Relationship Id="rId5" Type="http://schemas.openxmlformats.org/officeDocument/2006/relationships/oleObject" Target="../embeddings/oleObject249.bin"/><Relationship Id="rId4" Type="http://schemas.openxmlformats.org/officeDocument/2006/relationships/oleObject" Target="../embeddings/oleObject24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56.bin"/><Relationship Id="rId5" Type="http://schemas.openxmlformats.org/officeDocument/2006/relationships/oleObject" Target="../embeddings/oleObject255.bin"/><Relationship Id="rId4" Type="http://schemas.openxmlformats.org/officeDocument/2006/relationships/oleObject" Target="../embeddings/oleObject254.bin"/><Relationship Id="rId9" Type="http://schemas.openxmlformats.org/officeDocument/2006/relationships/oleObject" Target="../embeddings/oleObject25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4" Type="http://schemas.openxmlformats.org/officeDocument/2006/relationships/oleObject" Target="../embeddings/oleObject261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WordArt 6"/>
          <p:cNvSpPr>
            <a:spLocks noChangeArrowheads="1" noChangeShapeType="1" noTextEdit="1"/>
          </p:cNvSpPr>
          <p:nvPr/>
        </p:nvSpPr>
        <p:spPr bwMode="auto">
          <a:xfrm>
            <a:off x="1714500" y="1143000"/>
            <a:ext cx="5486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54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1000100" y="1928802"/>
            <a:ext cx="7143800" cy="37794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ctr" eaLnBrk="0" hangingPunct="0">
              <a:lnSpc>
                <a:spcPct val="130000"/>
              </a:lnSpc>
              <a:defRPr/>
            </a:pPr>
            <a:r>
              <a:rPr kumimoji="1" lang="zh-CN" altLang="en-US" sz="3200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本章内容和重要概念 </a:t>
            </a:r>
          </a:p>
          <a:p>
            <a:pPr marL="457200" indent="-457200" eaLnBrk="0" hangingPunct="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4.1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波动方程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4.2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电磁场的位函数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4.3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电磁能量守恒定理 </a:t>
            </a:r>
            <a:r>
              <a:rPr kumimoji="1"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坡印廷定理与坡印廷矢量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4.4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惟一性定理    </a:t>
            </a:r>
            <a:r>
              <a:rPr kumimoji="1"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麦克斯韦方程组有唯一解的条件    </a:t>
            </a:r>
          </a:p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4.5    </a:t>
            </a:r>
            <a:r>
              <a:rPr kumimoji="1" lang="zh-CN" altLang="en-US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时谐电磁场</a:t>
            </a:r>
            <a:endParaRPr kumimoji="1" lang="en-US" altLang="zh-CN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defRPr/>
            </a:pPr>
            <a:endParaRPr kumimoji="1" lang="zh-CN" altLang="en-US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56326" name="矩形 5"/>
          <p:cNvSpPr>
            <a:spLocks noChangeArrowheads="1"/>
          </p:cNvSpPr>
          <p:nvPr/>
        </p:nvSpPr>
        <p:spPr bwMode="auto">
          <a:xfrm>
            <a:off x="2143125" y="857250"/>
            <a:ext cx="3800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第</a:t>
            </a:r>
            <a:r>
              <a:rPr lang="en-US" altLang="zh-CN" sz="3600" b="1">
                <a:solidFill>
                  <a:srgbClr val="FF0000"/>
                </a:solidFill>
              </a:rPr>
              <a:t>4</a:t>
            </a:r>
            <a:r>
              <a:rPr lang="zh-CN" altLang="en-US" sz="3600" b="1">
                <a:solidFill>
                  <a:srgbClr val="FF0000"/>
                </a:solidFill>
              </a:rPr>
              <a:t>章 时变电磁场</a:t>
            </a:r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4071938" y="3214688"/>
            <a:ext cx="203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动态矢量位和标量位</a:t>
            </a:r>
          </a:p>
        </p:txBody>
      </p:sp>
      <p:sp>
        <p:nvSpPr>
          <p:cNvPr id="56328" name="矩形 9"/>
          <p:cNvSpPr>
            <a:spLocks noChangeArrowheads="1"/>
          </p:cNvSpPr>
          <p:nvPr/>
        </p:nvSpPr>
        <p:spPr bwMode="auto">
          <a:xfrm>
            <a:off x="3357563" y="4714875"/>
            <a:ext cx="4643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复数形式的时谐电磁场；平均坡印廷矢量和平均能流密度。</a:t>
            </a:r>
          </a:p>
        </p:txBody>
      </p:sp>
      <p:sp>
        <p:nvSpPr>
          <p:cNvPr id="56329" name="矩形 7"/>
          <p:cNvSpPr>
            <a:spLocks noChangeArrowheads="1"/>
          </p:cNvSpPr>
          <p:nvPr/>
        </p:nvSpPr>
        <p:spPr bwMode="auto">
          <a:xfrm>
            <a:off x="4143375" y="2714625"/>
            <a:ext cx="1620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电磁场波动方程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3286116" y="5143525"/>
            <a:ext cx="1928826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 bwMode="auto">
          <a:xfrm>
            <a:off x="3071802" y="3000372"/>
            <a:ext cx="2786082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576263" y="4357688"/>
            <a:ext cx="8567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除了洛伦兹条件，对于恒定磁场问题，另一种常用的是</a:t>
            </a:r>
            <a:r>
              <a:rPr lang="zh-CN" altLang="en-US" sz="2000" b="1">
                <a:solidFill>
                  <a:srgbClr val="FF0000"/>
                </a:solidFill>
              </a:rPr>
              <a:t>库仑条件</a:t>
            </a:r>
            <a:r>
              <a:rPr lang="zh-CN" altLang="en-US" sz="2000" b="1">
                <a:solidFill>
                  <a:srgbClr val="002060"/>
                </a:solidFill>
              </a:rPr>
              <a:t>，即</a:t>
            </a:r>
          </a:p>
        </p:txBody>
      </p:sp>
      <p:sp>
        <p:nvSpPr>
          <p:cNvPr id="6156" name="Rectangle 8"/>
          <p:cNvSpPr>
            <a:spLocks noChangeArrowheads="1"/>
          </p:cNvSpPr>
          <p:nvPr/>
        </p:nvSpPr>
        <p:spPr bwMode="auto">
          <a:xfrm>
            <a:off x="642938" y="2286000"/>
            <a:ext cx="757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在电磁理论中，通常采用</a:t>
            </a: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洛伦兹条件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，即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357188" y="500063"/>
            <a:ext cx="36385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FF0000"/>
                </a:solidFill>
              </a:rPr>
              <a:t> 位函数的规范条件</a:t>
            </a:r>
          </a:p>
        </p:txBody>
      </p:sp>
      <p:sp>
        <p:nvSpPr>
          <p:cNvPr id="6158" name="Rectangle 2"/>
          <p:cNvSpPr>
            <a:spLocks noChangeArrowheads="1"/>
          </p:cNvSpPr>
          <p:nvPr/>
        </p:nvSpPr>
        <p:spPr bwMode="auto">
          <a:xfrm>
            <a:off x="500063" y="1071563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上述定义的位函数存在不确定性，可通过规定       的散度使位函数满足的方程得以简化。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6357938" y="1143000"/>
          <a:ext cx="295275" cy="396875"/>
        </p:xfrm>
        <a:graphic>
          <a:graphicData uri="http://schemas.openxmlformats.org/presentationml/2006/ole">
            <p:oleObj spid="_x0000_s6146" name="Equation" r:id="rId4" imgW="152280" imgH="203040" progId="Equation.DSMT4">
              <p:embed/>
            </p:oleObj>
          </a:graphicData>
        </a:graphic>
      </p:graphicFrame>
      <p:graphicFrame>
        <p:nvGraphicFramePr>
          <p:cNvPr id="716816" name="Object 2"/>
          <p:cNvGraphicFramePr>
            <a:graphicFrameLocks noChangeAspect="1"/>
          </p:cNvGraphicFramePr>
          <p:nvPr/>
        </p:nvGraphicFramePr>
        <p:xfrm>
          <a:off x="3571875" y="5143500"/>
          <a:ext cx="1357313" cy="525463"/>
        </p:xfrm>
        <a:graphic>
          <a:graphicData uri="http://schemas.openxmlformats.org/presentationml/2006/ole">
            <p:oleObj spid="_x0000_s6147" name="公式" r:id="rId5" imgW="558720" imgH="215640" progId="Equation.3">
              <p:embed/>
            </p:oleObj>
          </a:graphicData>
        </a:graphic>
      </p:graphicFrame>
      <p:graphicFrame>
        <p:nvGraphicFramePr>
          <p:cNvPr id="716818" name="Object 3"/>
          <p:cNvGraphicFramePr>
            <a:graphicFrameLocks noChangeAspect="1"/>
          </p:cNvGraphicFramePr>
          <p:nvPr/>
        </p:nvGraphicFramePr>
        <p:xfrm>
          <a:off x="3214688" y="3071813"/>
          <a:ext cx="2403475" cy="857250"/>
        </p:xfrm>
        <a:graphic>
          <a:graphicData uri="http://schemas.openxmlformats.org/presentationml/2006/ole">
            <p:oleObj spid="_x0000_s6148" name="Equation" r:id="rId6" imgW="11048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9635" name="Object 2"/>
          <p:cNvGraphicFramePr>
            <a:graphicFrameLocks noChangeAspect="1"/>
          </p:cNvGraphicFramePr>
          <p:nvPr/>
        </p:nvGraphicFramePr>
        <p:xfrm>
          <a:off x="1476375" y="1298575"/>
          <a:ext cx="1955800" cy="835025"/>
        </p:xfrm>
        <a:graphic>
          <a:graphicData uri="http://schemas.openxmlformats.org/presentationml/2006/ole">
            <p:oleObj spid="_x0000_s7170" name="公式" r:id="rId3" imgW="1002960" imgH="419040" progId="Equation.3">
              <p:embed/>
            </p:oleObj>
          </a:graphicData>
        </a:graphic>
      </p:graphicFrame>
      <p:graphicFrame>
        <p:nvGraphicFramePr>
          <p:cNvPr id="709637" name="Object 3"/>
          <p:cNvGraphicFramePr>
            <a:graphicFrameLocks noChangeAspect="1"/>
          </p:cNvGraphicFramePr>
          <p:nvPr/>
        </p:nvGraphicFramePr>
        <p:xfrm>
          <a:off x="3419475" y="2997200"/>
          <a:ext cx="4794250" cy="835025"/>
        </p:xfrm>
        <a:graphic>
          <a:graphicData uri="http://schemas.openxmlformats.org/presentationml/2006/ole">
            <p:oleObj spid="_x0000_s7171" name="公式" r:id="rId4" imgW="2158920" imgH="419040" progId="Equation.3">
              <p:embed/>
            </p:oleObj>
          </a:graphicData>
        </a:graphic>
      </p:graphicFrame>
      <p:graphicFrame>
        <p:nvGraphicFramePr>
          <p:cNvPr id="709639" name="Object 4"/>
          <p:cNvGraphicFramePr>
            <a:graphicFrameLocks noChangeAspect="1"/>
          </p:cNvGraphicFramePr>
          <p:nvPr/>
        </p:nvGraphicFramePr>
        <p:xfrm>
          <a:off x="2987675" y="4318000"/>
          <a:ext cx="5503863" cy="838200"/>
        </p:xfrm>
        <a:graphic>
          <a:graphicData uri="http://schemas.openxmlformats.org/presentationml/2006/ole">
            <p:oleObj spid="_x0000_s7172" name="公式" r:id="rId5" imgW="2476440" imgH="419040" progId="Equation.3">
              <p:embed/>
            </p:oleObj>
          </a:graphicData>
        </a:graphic>
      </p:graphicFrame>
      <p:graphicFrame>
        <p:nvGraphicFramePr>
          <p:cNvPr id="709641" name="Object 6"/>
          <p:cNvGraphicFramePr>
            <a:graphicFrameLocks noChangeAspect="1"/>
          </p:cNvGraphicFramePr>
          <p:nvPr/>
        </p:nvGraphicFramePr>
        <p:xfrm>
          <a:off x="4716463" y="5661025"/>
          <a:ext cx="2906712" cy="838200"/>
        </p:xfrm>
        <a:graphic>
          <a:graphicData uri="http://schemas.openxmlformats.org/presentationml/2006/ole">
            <p:oleObj spid="_x0000_s7174" name="公式" r:id="rId6" imgW="1307880" imgH="419040" progId="Equation.3">
              <p:embed/>
            </p:oleObj>
          </a:graphicData>
        </a:graphic>
      </p:graphicFrame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214313" y="571500"/>
            <a:ext cx="37433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7"/>
              </a:buBlip>
            </a:pPr>
            <a:r>
              <a:rPr lang="zh-CN" altLang="en-US" b="1">
                <a:solidFill>
                  <a:srgbClr val="FF0000"/>
                </a:solidFill>
              </a:rPr>
              <a:t> 位函数的微分方程</a:t>
            </a:r>
          </a:p>
        </p:txBody>
      </p:sp>
      <p:sp>
        <p:nvSpPr>
          <p:cNvPr id="709651" name="AutoShape 19"/>
          <p:cNvSpPr>
            <a:spLocks noChangeArrowheads="1"/>
          </p:cNvSpPr>
          <p:nvPr/>
        </p:nvSpPr>
        <p:spPr bwMode="auto">
          <a:xfrm rot="-5400000">
            <a:off x="5262563" y="2493963"/>
            <a:ext cx="850900" cy="273050"/>
          </a:xfrm>
          <a:prstGeom prst="leftArrow">
            <a:avLst>
              <a:gd name="adj1" fmla="val 50000"/>
              <a:gd name="adj2" fmla="val 7790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9652" name="AutoShape 20"/>
          <p:cNvSpPr>
            <a:spLocks noChangeArrowheads="1"/>
          </p:cNvSpPr>
          <p:nvPr/>
        </p:nvSpPr>
        <p:spPr bwMode="auto">
          <a:xfrm rot="-5400000">
            <a:off x="5306219" y="3975894"/>
            <a:ext cx="777875" cy="287337"/>
          </a:xfrm>
          <a:prstGeom prst="leftArrow">
            <a:avLst>
              <a:gd name="adj1" fmla="val 50000"/>
              <a:gd name="adj2" fmla="val 6768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9656" name="AutoShape 24"/>
          <p:cNvSpPr>
            <a:spLocks noChangeArrowheads="1"/>
          </p:cNvSpPr>
          <p:nvPr/>
        </p:nvSpPr>
        <p:spPr bwMode="auto">
          <a:xfrm rot="-5400000">
            <a:off x="5334000" y="5272088"/>
            <a:ext cx="779463" cy="287337"/>
          </a:xfrm>
          <a:prstGeom prst="leftArrow">
            <a:avLst>
              <a:gd name="adj1" fmla="val 50000"/>
              <a:gd name="adj2" fmla="val 6781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708400" y="476250"/>
            <a:ext cx="3614738" cy="1698625"/>
            <a:chOff x="3708400" y="476250"/>
            <a:chExt cx="3614738" cy="1698625"/>
          </a:xfrm>
        </p:grpSpPr>
        <p:graphicFrame>
          <p:nvGraphicFramePr>
            <p:cNvPr id="709640" name="Object 5"/>
            <p:cNvGraphicFramePr>
              <a:graphicFrameLocks noChangeAspect="1"/>
            </p:cNvGraphicFramePr>
            <p:nvPr/>
          </p:nvGraphicFramePr>
          <p:xfrm>
            <a:off x="4859338" y="1341438"/>
            <a:ext cx="2463800" cy="833437"/>
          </p:xfrm>
          <a:graphic>
            <a:graphicData uri="http://schemas.openxmlformats.org/presentationml/2006/ole">
              <p:oleObj spid="_x0000_s7173" name="公式" r:id="rId8" imgW="1218960" imgH="419040" progId="Equation.3">
                <p:embed/>
              </p:oleObj>
            </a:graphicData>
          </a:graphic>
        </p:graphicFrame>
        <p:sp>
          <p:nvSpPr>
            <p:cNvPr id="709645" name="AutoShape 13"/>
            <p:cNvSpPr>
              <a:spLocks noChangeArrowheads="1"/>
            </p:cNvSpPr>
            <p:nvPr/>
          </p:nvSpPr>
          <p:spPr bwMode="auto">
            <a:xfrm flipH="1">
              <a:off x="3708400" y="1625600"/>
              <a:ext cx="936625" cy="217488"/>
            </a:xfrm>
            <a:prstGeom prst="leftArrow">
              <a:avLst>
                <a:gd name="adj1" fmla="val 50000"/>
                <a:gd name="adj2" fmla="val 107664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192" name="Group 29"/>
            <p:cNvGrpSpPr>
              <a:grpSpLocks/>
            </p:cNvGrpSpPr>
            <p:nvPr/>
          </p:nvGrpSpPr>
          <p:grpSpPr bwMode="auto">
            <a:xfrm>
              <a:off x="3984625" y="476250"/>
              <a:ext cx="2027238" cy="1166813"/>
              <a:chOff x="2510" y="255"/>
              <a:chExt cx="1277" cy="771"/>
            </a:xfrm>
          </p:grpSpPr>
          <p:graphicFrame>
            <p:nvGraphicFramePr>
              <p:cNvPr id="7178" name="Object 10"/>
              <p:cNvGraphicFramePr>
                <a:graphicFrameLocks noChangeAspect="1"/>
              </p:cNvGraphicFramePr>
              <p:nvPr/>
            </p:nvGraphicFramePr>
            <p:xfrm>
              <a:off x="2510" y="255"/>
              <a:ext cx="1277" cy="558"/>
            </p:xfrm>
            <a:graphic>
              <a:graphicData uri="http://schemas.openxmlformats.org/presentationml/2006/ole">
                <p:oleObj spid="_x0000_s7178" name="Equation" r:id="rId9" imgW="1041120" imgH="444240" progId="Equation.DSMT4">
                  <p:embed/>
                </p:oleObj>
              </a:graphicData>
            </a:graphic>
          </p:graphicFrame>
          <p:sp>
            <p:nvSpPr>
              <p:cNvPr id="7199" name="Line 25"/>
              <p:cNvSpPr>
                <a:spLocks noChangeShapeType="1"/>
              </p:cNvSpPr>
              <p:nvPr/>
            </p:nvSpPr>
            <p:spPr bwMode="auto">
              <a:xfrm flipH="1">
                <a:off x="2626" y="845"/>
                <a:ext cx="182" cy="181"/>
              </a:xfrm>
              <a:prstGeom prst="line">
                <a:avLst/>
              </a:prstGeom>
              <a:noFill/>
              <a:ln w="22225">
                <a:solidFill>
                  <a:srgbClr val="00B0F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93" name="Group 30"/>
          <p:cNvGrpSpPr>
            <a:grpSpLocks/>
          </p:cNvGrpSpPr>
          <p:nvPr/>
        </p:nvGrpSpPr>
        <p:grpSpPr bwMode="auto">
          <a:xfrm>
            <a:off x="900113" y="2233613"/>
            <a:ext cx="4608512" cy="835025"/>
            <a:chOff x="567" y="1407"/>
            <a:chExt cx="2903" cy="526"/>
          </a:xfrm>
        </p:grpSpPr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567" y="1407"/>
            <a:ext cx="2090" cy="526"/>
          </p:xfrm>
          <a:graphic>
            <a:graphicData uri="http://schemas.openxmlformats.org/presentationml/2006/ole">
              <p:oleObj spid="_x0000_s7177" name="公式" r:id="rId10" imgW="1663560" imgH="419040" progId="Equation.3">
                <p:embed/>
              </p:oleObj>
            </a:graphicData>
          </a:graphic>
        </p:graphicFrame>
        <p:sp>
          <p:nvSpPr>
            <p:cNvPr id="7198" name="Line 26"/>
            <p:cNvSpPr>
              <a:spLocks noChangeShapeType="1"/>
            </p:cNvSpPr>
            <p:nvPr/>
          </p:nvSpPr>
          <p:spPr bwMode="auto">
            <a:xfrm>
              <a:off x="2699" y="1661"/>
              <a:ext cx="771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4" name="Group 31"/>
          <p:cNvGrpSpPr>
            <a:grpSpLocks/>
          </p:cNvGrpSpPr>
          <p:nvPr/>
        </p:nvGrpSpPr>
        <p:grpSpPr bwMode="auto">
          <a:xfrm>
            <a:off x="611188" y="3789363"/>
            <a:ext cx="4897437" cy="481012"/>
            <a:chOff x="385" y="2387"/>
            <a:chExt cx="3085" cy="303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385" y="2387"/>
            <a:ext cx="2305" cy="303"/>
          </p:xfrm>
          <a:graphic>
            <a:graphicData uri="http://schemas.openxmlformats.org/presentationml/2006/ole">
              <p:oleObj spid="_x0000_s7176" name="公式" r:id="rId11" imgW="1650960" imgH="241200" progId="Equation.3">
                <p:embed/>
              </p:oleObj>
            </a:graphicData>
          </a:graphic>
        </p:graphicFrame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>
              <a:off x="2699" y="2523"/>
              <a:ext cx="771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5" name="Group 32"/>
          <p:cNvGrpSpPr>
            <a:grpSpLocks/>
          </p:cNvGrpSpPr>
          <p:nvPr/>
        </p:nvGrpSpPr>
        <p:grpSpPr bwMode="auto">
          <a:xfrm>
            <a:off x="1547813" y="5092700"/>
            <a:ext cx="3960812" cy="784225"/>
            <a:chOff x="975" y="3208"/>
            <a:chExt cx="2495" cy="494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975" y="3208"/>
            <a:ext cx="1369" cy="494"/>
          </p:xfrm>
          <a:graphic>
            <a:graphicData uri="http://schemas.openxmlformats.org/presentationml/2006/ole">
              <p:oleObj spid="_x0000_s7175" name="公式" r:id="rId12" imgW="1091880" imgH="393480" progId="Equation.3">
                <p:embed/>
              </p:oleObj>
            </a:graphicData>
          </a:graphic>
        </p:graphicFrame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2381" y="3435"/>
              <a:ext cx="1089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51" grpId="0" animBg="1"/>
      <p:bldP spid="709652" grpId="0" animBg="1"/>
      <p:bldP spid="7096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463849" y="4857760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1071538" y="4857760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17827" name="Object 2"/>
          <p:cNvGraphicFramePr>
            <a:graphicFrameLocks noChangeAspect="1"/>
          </p:cNvGraphicFramePr>
          <p:nvPr/>
        </p:nvGraphicFramePr>
        <p:xfrm>
          <a:off x="1835150" y="692150"/>
          <a:ext cx="1163638" cy="481013"/>
        </p:xfrm>
        <a:graphic>
          <a:graphicData uri="http://schemas.openxmlformats.org/presentationml/2006/ole">
            <p:oleObj spid="_x0000_s8194" name="公式" r:id="rId3" imgW="596880" imgH="241200" progId="Equation.3">
              <p:embed/>
            </p:oleObj>
          </a:graphicData>
        </a:graphic>
      </p:graphicFrame>
      <p:graphicFrame>
        <p:nvGraphicFramePr>
          <p:cNvPr id="717828" name="Object 3"/>
          <p:cNvGraphicFramePr>
            <a:graphicFrameLocks noChangeAspect="1"/>
          </p:cNvGraphicFramePr>
          <p:nvPr/>
        </p:nvGraphicFramePr>
        <p:xfrm>
          <a:off x="1403350" y="1771650"/>
          <a:ext cx="2952750" cy="793750"/>
        </p:xfrm>
        <a:graphic>
          <a:graphicData uri="http://schemas.openxmlformats.org/presentationml/2006/ole">
            <p:oleObj spid="_x0000_s8195" name="公式" r:id="rId4" imgW="1282680" imgH="419040" progId="Equation.3">
              <p:embed/>
            </p:oleObj>
          </a:graphicData>
        </a:graphic>
      </p:graphicFrame>
      <p:graphicFrame>
        <p:nvGraphicFramePr>
          <p:cNvPr id="717833" name="Object 4"/>
          <p:cNvGraphicFramePr>
            <a:graphicFrameLocks noChangeAspect="1"/>
          </p:cNvGraphicFramePr>
          <p:nvPr/>
        </p:nvGraphicFramePr>
        <p:xfrm>
          <a:off x="1247775" y="3355975"/>
          <a:ext cx="2892425" cy="838200"/>
        </p:xfrm>
        <a:graphic>
          <a:graphicData uri="http://schemas.openxmlformats.org/presentationml/2006/ole">
            <p:oleObj spid="_x0000_s8196" name="公式" r:id="rId5" imgW="1257120" imgH="419040" progId="Equation.3">
              <p:embed/>
            </p:oleObj>
          </a:graphicData>
        </a:graphic>
      </p:graphicFrame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642938" y="571500"/>
            <a:ext cx="3743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同样</a:t>
            </a:r>
          </a:p>
        </p:txBody>
      </p:sp>
      <p:sp>
        <p:nvSpPr>
          <p:cNvPr id="717840" name="AutoShape 16"/>
          <p:cNvSpPr>
            <a:spLocks noChangeArrowheads="1"/>
          </p:cNvSpPr>
          <p:nvPr/>
        </p:nvSpPr>
        <p:spPr bwMode="auto">
          <a:xfrm rot="16200000">
            <a:off x="2220897" y="2851145"/>
            <a:ext cx="561975" cy="288925"/>
          </a:xfrm>
          <a:prstGeom prst="leftArrow">
            <a:avLst>
              <a:gd name="adj1" fmla="val 50000"/>
              <a:gd name="adj2" fmla="val 486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846" name="AutoShape 22"/>
          <p:cNvSpPr>
            <a:spLocks noChangeArrowheads="1"/>
          </p:cNvSpPr>
          <p:nvPr/>
        </p:nvSpPr>
        <p:spPr bwMode="auto">
          <a:xfrm rot="16200000">
            <a:off x="2251738" y="1331913"/>
            <a:ext cx="561975" cy="288925"/>
          </a:xfrm>
          <a:prstGeom prst="leftArrow">
            <a:avLst>
              <a:gd name="adj1" fmla="val 50000"/>
              <a:gd name="adj2" fmla="val 486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214" name="Group 25"/>
          <p:cNvGrpSpPr>
            <a:grpSpLocks/>
          </p:cNvGrpSpPr>
          <p:nvPr/>
        </p:nvGrpSpPr>
        <p:grpSpPr bwMode="auto">
          <a:xfrm>
            <a:off x="2771775" y="1052513"/>
            <a:ext cx="4524375" cy="785812"/>
            <a:chOff x="1746" y="663"/>
            <a:chExt cx="2850" cy="495"/>
          </a:xfrm>
        </p:grpSpPr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2607" y="663"/>
            <a:ext cx="1989" cy="495"/>
          </p:xfrm>
          <a:graphic>
            <a:graphicData uri="http://schemas.openxmlformats.org/presentationml/2006/ole">
              <p:oleObj spid="_x0000_s8200" name="公式" r:id="rId6" imgW="1511280" imgH="419040" progId="Equation.3">
                <p:embed/>
              </p:oleObj>
            </a:graphicData>
          </a:graphic>
        </p:graphicFrame>
        <p:sp>
          <p:nvSpPr>
            <p:cNvPr id="8218" name="Line 23"/>
            <p:cNvSpPr>
              <a:spLocks noChangeShapeType="1"/>
            </p:cNvSpPr>
            <p:nvPr/>
          </p:nvSpPr>
          <p:spPr bwMode="auto">
            <a:xfrm flipH="1">
              <a:off x="1746" y="935"/>
              <a:ext cx="816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5" name="Group 26"/>
          <p:cNvGrpSpPr>
            <a:grpSpLocks/>
          </p:cNvGrpSpPr>
          <p:nvPr/>
        </p:nvGrpSpPr>
        <p:grpSpPr bwMode="auto">
          <a:xfrm>
            <a:off x="2771775" y="2573338"/>
            <a:ext cx="3829050" cy="784225"/>
            <a:chOff x="1746" y="1586"/>
            <a:chExt cx="2412" cy="494"/>
          </a:xfrm>
        </p:grpSpPr>
        <p:graphicFrame>
          <p:nvGraphicFramePr>
            <p:cNvPr id="8199" name="Object 5"/>
            <p:cNvGraphicFramePr>
              <a:graphicFrameLocks noChangeAspect="1"/>
            </p:cNvGraphicFramePr>
            <p:nvPr/>
          </p:nvGraphicFramePr>
          <p:xfrm>
            <a:off x="2789" y="1586"/>
            <a:ext cx="1369" cy="494"/>
          </p:xfrm>
          <a:graphic>
            <a:graphicData uri="http://schemas.openxmlformats.org/presentationml/2006/ole">
              <p:oleObj spid="_x0000_s8199" name="公式" r:id="rId7" imgW="1091880" imgH="393480" progId="Equation.3">
                <p:embed/>
              </p:oleObj>
            </a:graphicData>
          </a:graphic>
        </p:graphicFrame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 flipH="1">
              <a:off x="1746" y="1842"/>
              <a:ext cx="997" cy="0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4670425" y="5072063"/>
          <a:ext cx="2794000" cy="838200"/>
        </p:xfrm>
        <a:graphic>
          <a:graphicData uri="http://schemas.openxmlformats.org/presentationml/2006/ole">
            <p:oleObj spid="_x0000_s8197" name="公式" r:id="rId8" imgW="1257120" imgH="419040" progId="Equation.3">
              <p:embed/>
            </p:oleObj>
          </a:graphicData>
        </a:graphic>
      </p:graphicFrame>
      <p:graphicFrame>
        <p:nvGraphicFramePr>
          <p:cNvPr id="8198" name="Object 16"/>
          <p:cNvGraphicFramePr>
            <a:graphicFrameLocks noChangeAspect="1"/>
          </p:cNvGraphicFramePr>
          <p:nvPr/>
        </p:nvGraphicFramePr>
        <p:xfrm>
          <a:off x="1214438" y="5072063"/>
          <a:ext cx="2906712" cy="838200"/>
        </p:xfrm>
        <a:graphic>
          <a:graphicData uri="http://schemas.openxmlformats.org/presentationml/2006/ole">
            <p:oleObj spid="_x0000_s8198" name="Equation" r:id="rId9" imgW="1307880" imgH="419040" progId="Equation.DSMT4">
              <p:embed/>
            </p:oleObj>
          </a:graphicData>
        </a:graphic>
      </p:graphicFrame>
      <p:sp>
        <p:nvSpPr>
          <p:cNvPr id="8216" name="Text Box 13"/>
          <p:cNvSpPr txBox="1">
            <a:spLocks noChangeArrowheads="1"/>
          </p:cNvSpPr>
          <p:nvPr/>
        </p:nvSpPr>
        <p:spPr bwMode="auto">
          <a:xfrm>
            <a:off x="642938" y="4286250"/>
            <a:ext cx="578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在洛仑兹条件下，电磁场的</a:t>
            </a:r>
            <a:r>
              <a:rPr lang="zh-CN" altLang="en-US" sz="2000" b="1">
                <a:solidFill>
                  <a:srgbClr val="FF0000"/>
                </a:solidFill>
              </a:rPr>
              <a:t>达朗贝尔方程</a:t>
            </a:r>
            <a:r>
              <a:rPr lang="zh-CN" altLang="en-US" sz="2000" b="1">
                <a:solidFill>
                  <a:srgbClr val="002060"/>
                </a:solidFill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717840" grpId="0" animBg="1"/>
      <p:bldP spid="717846" grpId="0" animBg="1"/>
      <p:bldP spid="82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2C7E7-28EC-4261-B2A4-4B34B0761CE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8596" y="2428868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可见，按照洛伦兹条件规定</a:t>
            </a:r>
            <a:r>
              <a:rPr kumimoji="1" lang="en-US" altLang="zh-CN" sz="2000" b="1" i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的散度后，原来两个相互关联的方程变为两个独立方程，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矢量位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仅与电流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有关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标量位</a:t>
            </a:r>
            <a:r>
              <a:rPr kumimoji="1" lang="zh-CN" altLang="en-US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仅与电荷</a:t>
            </a:r>
            <a:r>
              <a:rPr kumimoji="1" lang="zh-CN" altLang="en-US" sz="2000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有关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。 达朗贝尔方程表明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矢量位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的源是</a:t>
            </a:r>
            <a:r>
              <a:rPr kumimoji="1" lang="en-US" altLang="zh-CN" sz="2000" b="1" i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标量位</a:t>
            </a:r>
            <a:r>
              <a:rPr kumimoji="1" lang="zh-CN" altLang="en-US" b="1" i="1" u="sng" dirty="0">
                <a:solidFill>
                  <a:srgbClr val="0000CC"/>
                </a:solidFill>
                <a:sym typeface="Symbol" pitchFamily="18" charset="2"/>
              </a:rPr>
              <a:t> 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的源是</a:t>
            </a:r>
            <a:r>
              <a:rPr kumimoji="1" lang="zh-CN" altLang="en-US" sz="2000" i="1" u="sng" dirty="0">
                <a:solidFill>
                  <a:srgbClr val="0000CC"/>
                </a:solidFill>
                <a:sym typeface="Symbol" pitchFamily="18" charset="2"/>
              </a:rPr>
              <a:t> </a:t>
            </a:r>
            <a:r>
              <a:rPr kumimoji="1"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57188" y="4125913"/>
            <a:ext cx="842486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可见，已知电流及电荷分布，即可求出矢量位</a:t>
            </a:r>
            <a:r>
              <a:rPr kumimoji="1" lang="en-US" altLang="zh-CN" sz="2000" b="1" i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和标量位</a:t>
            </a:r>
            <a:r>
              <a:rPr kumimoji="1" lang="zh-CN" altLang="en-US" b="1" i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。求出</a:t>
            </a:r>
            <a:r>
              <a:rPr kumimoji="1" lang="en-US" altLang="zh-CN" sz="2000" b="1" i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b="1" i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</a:t>
            </a: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以后，即可求出电场与磁场。因而，</a:t>
            </a:r>
            <a:r>
              <a:rPr kumimoji="1" lang="zh-CN" altLang="en-US" sz="2000" b="1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麦克斯韦方程的求解归结为位函数方程的求解，求解过程得到了简化</a:t>
            </a:r>
            <a:r>
              <a:rPr kumimoji="1"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572000" y="785794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1179689" y="785794"/>
            <a:ext cx="3071834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778576" y="1000097"/>
          <a:ext cx="2794000" cy="838200"/>
        </p:xfrm>
        <a:graphic>
          <a:graphicData uri="http://schemas.openxmlformats.org/presentationml/2006/ole">
            <p:oleObj spid="_x0000_s66562" name="公式" r:id="rId3" imgW="1257120" imgH="419040" progId="Equation.3">
              <p:embed/>
            </p:oleObj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1322589" y="1000097"/>
          <a:ext cx="2906712" cy="838200"/>
        </p:xfrm>
        <a:graphic>
          <a:graphicData uri="http://schemas.openxmlformats.org/presentationml/2006/ole">
            <p:oleObj spid="_x0000_s66563" name="Equation" r:id="rId4" imgW="130788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786313" y="500063"/>
          <a:ext cx="2794000" cy="838200"/>
        </p:xfrm>
        <a:graphic>
          <a:graphicData uri="http://schemas.openxmlformats.org/presentationml/2006/ole">
            <p:oleObj spid="_x0000_s9218" name="公式" r:id="rId3" imgW="1257120" imgH="419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28750" y="500063"/>
          <a:ext cx="2906713" cy="838200"/>
        </p:xfrm>
        <a:graphic>
          <a:graphicData uri="http://schemas.openxmlformats.org/presentationml/2006/ole">
            <p:oleObj spid="_x0000_s9219" name="公式" r:id="rId4" imgW="1307880" imgH="419040" progId="Equation.3">
              <p:embed/>
            </p:oleObj>
          </a:graphicData>
        </a:graphic>
      </p:graphicFrame>
      <p:sp>
        <p:nvSpPr>
          <p:cNvPr id="9222" name="Rectangle 16"/>
          <p:cNvSpPr>
            <a:spLocks noChangeArrowheads="1"/>
          </p:cNvSpPr>
          <p:nvPr/>
        </p:nvSpPr>
        <p:spPr bwMode="auto">
          <a:xfrm>
            <a:off x="357188" y="4071938"/>
            <a:ext cx="8221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若应用库仑条件，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位函数满足什么样的方程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?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具有什么特点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?</a:t>
            </a: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285750" y="3500438"/>
            <a:ext cx="333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5"/>
              </a:buBlip>
            </a:pPr>
            <a:r>
              <a:rPr lang="en-US" altLang="zh-CN" sz="20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库伦条件下的方程</a:t>
            </a:r>
          </a:p>
        </p:txBody>
      </p:sp>
      <p:sp>
        <p:nvSpPr>
          <p:cNvPr id="9224" name="Text Box 21"/>
          <p:cNvSpPr txBox="1">
            <a:spLocks noChangeArrowheads="1"/>
          </p:cNvSpPr>
          <p:nvPr/>
        </p:nvSpPr>
        <p:spPr bwMode="auto">
          <a:xfrm>
            <a:off x="428625" y="1500188"/>
            <a:ext cx="82867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6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应用洛仑兹条件的特点：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① 位函数满足的方程在形式上是对称的，且比较简单，易求解；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② 解的物理意义非常清楚，明确地反映出电磁波具有有限速度；</a:t>
            </a:r>
            <a:endParaRPr lang="en-US" altLang="zh-CN" sz="2000" b="1" dirty="0">
              <a:solidFill>
                <a:srgbClr val="002060"/>
              </a:solidFill>
              <a:latin typeface="幼圆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③ 矢量位只决定于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J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，标量位只决定于</a:t>
            </a:r>
            <a:r>
              <a:rPr lang="el-GR" altLang="zh-CN" sz="2000" b="1" i="1" dirty="0">
                <a:solidFill>
                  <a:srgbClr val="002060"/>
                </a:solidFill>
                <a:latin typeface="Times New Roman" pitchFamily="18" charset="0"/>
              </a:rPr>
              <a:t>ρ</a:t>
            </a:r>
            <a:r>
              <a:rPr lang="zh-CN" altLang="en-US" sz="2000" b="1" i="1" dirty="0">
                <a:solidFill>
                  <a:srgbClr val="002060"/>
                </a:solidFill>
                <a:latin typeface="幼圆" pitchFamily="49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这对求解方程特别有利。</a:t>
            </a:r>
          </a:p>
        </p:txBody>
      </p:sp>
      <p:sp>
        <p:nvSpPr>
          <p:cNvPr id="9225" name="矩形 13"/>
          <p:cNvSpPr>
            <a:spLocks noChangeArrowheads="1"/>
          </p:cNvSpPr>
          <p:nvPr/>
        </p:nvSpPr>
        <p:spPr bwMode="auto">
          <a:xfrm>
            <a:off x="7429500" y="4000500"/>
            <a:ext cx="1581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B050"/>
                </a:solidFill>
                <a:latin typeface="幼圆" pitchFamily="49" charset="-122"/>
              </a:rPr>
              <a:t>(</a:t>
            </a:r>
            <a:r>
              <a:rPr lang="zh-CN" altLang="en-US" sz="2400" b="1">
                <a:solidFill>
                  <a:srgbClr val="00B050"/>
                </a:solidFill>
                <a:latin typeface="幼圆" pitchFamily="49" charset="-122"/>
              </a:rPr>
              <a:t>习题</a:t>
            </a:r>
            <a:r>
              <a:rPr lang="en-US" altLang="zh-CN" sz="2400" b="1">
                <a:solidFill>
                  <a:srgbClr val="00B050"/>
                </a:solidFill>
                <a:latin typeface="幼圆" pitchFamily="49" charset="-122"/>
              </a:rPr>
              <a:t>4.6)</a:t>
            </a:r>
            <a:endParaRPr lang="zh-CN" altLang="en-US" sz="2400" b="1">
              <a:solidFill>
                <a:srgbClr val="00B050"/>
              </a:solidFill>
              <a:latin typeface="幼圆" pitchFamily="49" charset="-122"/>
            </a:endParaRPr>
          </a:p>
        </p:txBody>
      </p:sp>
      <p:graphicFrame>
        <p:nvGraphicFramePr>
          <p:cNvPr id="9220" name="Object 15"/>
          <p:cNvGraphicFramePr>
            <a:graphicFrameLocks noChangeAspect="1"/>
          </p:cNvGraphicFramePr>
          <p:nvPr/>
        </p:nvGraphicFramePr>
        <p:xfrm>
          <a:off x="5572125" y="4714875"/>
          <a:ext cx="1524000" cy="787400"/>
        </p:xfrm>
        <a:graphic>
          <a:graphicData uri="http://schemas.openxmlformats.org/presentationml/2006/ole">
            <p:oleObj spid="_x0000_s9220" name="Equation" r:id="rId7" imgW="685800" imgH="393480" progId="Equation.DSMT4">
              <p:embed/>
            </p:oleObj>
          </a:graphicData>
        </a:graphic>
      </p:graphicFrame>
      <p:graphicFrame>
        <p:nvGraphicFramePr>
          <p:cNvPr id="9221" name="Object 16"/>
          <p:cNvGraphicFramePr>
            <a:graphicFrameLocks noChangeAspect="1"/>
          </p:cNvGraphicFramePr>
          <p:nvPr/>
        </p:nvGraphicFramePr>
        <p:xfrm>
          <a:off x="1000125" y="4643438"/>
          <a:ext cx="4232275" cy="785812"/>
        </p:xfrm>
        <a:graphic>
          <a:graphicData uri="http://schemas.openxmlformats.org/presentationml/2006/ole">
            <p:oleObj spid="_x0000_s9221" name="Equation" r:id="rId8" imgW="2031840" imgH="419040" progId="Equation.DSMT4">
              <p:embed/>
            </p:oleObj>
          </a:graphicData>
        </a:graphic>
      </p:graphicFrame>
      <p:sp>
        <p:nvSpPr>
          <p:cNvPr id="9226" name="矩形 10"/>
          <p:cNvSpPr>
            <a:spLocks noChangeArrowheads="1"/>
          </p:cNvSpPr>
          <p:nvPr/>
        </p:nvSpPr>
        <p:spPr bwMode="auto">
          <a:xfrm>
            <a:off x="4129115" y="5500702"/>
            <a:ext cx="4443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②标量位</a:t>
            </a:r>
            <a:r>
              <a:rPr lang="el-GR" altLang="zh-CN" sz="2000" b="1" dirty="0">
                <a:solidFill>
                  <a:srgbClr val="002060"/>
                </a:solidFill>
                <a:latin typeface="幼圆" pitchFamily="49" charset="-122"/>
                <a:ea typeface="宋体" pitchFamily="2" charset="-122"/>
              </a:rPr>
              <a:t>φ</a:t>
            </a:r>
            <a:r>
              <a:rPr lang="zh-CN" altLang="en-US" sz="2000" b="1" dirty="0">
                <a:solidFill>
                  <a:srgbClr val="002060"/>
                </a:solidFill>
              </a:rPr>
              <a:t>满足泊松方程，易求解。</a:t>
            </a:r>
          </a:p>
        </p:txBody>
      </p:sp>
      <p:sp>
        <p:nvSpPr>
          <p:cNvPr id="9227" name="矩形 11"/>
          <p:cNvSpPr>
            <a:spLocks noChangeArrowheads="1"/>
          </p:cNvSpPr>
          <p:nvPr/>
        </p:nvSpPr>
        <p:spPr bwMode="auto">
          <a:xfrm>
            <a:off x="700115" y="5500702"/>
            <a:ext cx="3411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①矢量位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A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方程形式</a:t>
            </a:r>
            <a:r>
              <a:rPr lang="zh-CN" altLang="en-US" sz="2000" b="1" dirty="0">
                <a:solidFill>
                  <a:srgbClr val="002060"/>
                </a:solidFill>
              </a:rPr>
              <a:t>较复杂。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714348" y="5857892"/>
            <a:ext cx="764224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indent="268288" eaLnBrk="0" fontAlgn="ctr" hangingPunct="0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进入体积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的能量＝体积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内增加的能量＋体积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内损耗的能量</a:t>
            </a:r>
          </a:p>
        </p:txBody>
      </p:sp>
      <p:grpSp>
        <p:nvGrpSpPr>
          <p:cNvPr id="10252" name="Group 4"/>
          <p:cNvGrpSpPr>
            <a:grpSpLocks/>
          </p:cNvGrpSpPr>
          <p:nvPr/>
        </p:nvGrpSpPr>
        <p:grpSpPr bwMode="auto">
          <a:xfrm>
            <a:off x="500063" y="1428750"/>
            <a:ext cx="3635375" cy="785813"/>
            <a:chOff x="222" y="614"/>
            <a:chExt cx="2290" cy="495"/>
          </a:xfrm>
        </p:grpSpPr>
        <p:sp>
          <p:nvSpPr>
            <p:cNvPr id="10266" name="Rectangle 5"/>
            <p:cNvSpPr>
              <a:spLocks noChangeArrowheads="1"/>
            </p:cNvSpPr>
            <p:nvPr/>
          </p:nvSpPr>
          <p:spPr bwMode="auto">
            <a:xfrm>
              <a:off x="222" y="749"/>
              <a:ext cx="178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电场能量密度：</a:t>
              </a:r>
            </a:p>
          </p:txBody>
        </p:sp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1572" y="614"/>
            <a:ext cx="940" cy="495"/>
          </p:xfrm>
          <a:graphic>
            <a:graphicData uri="http://schemas.openxmlformats.org/presentationml/2006/ole">
              <p:oleObj spid="_x0000_s10248" name="公式" r:id="rId3" imgW="774360" imgH="393480" progId="Equation.3">
                <p:embed/>
              </p:oleObj>
            </a:graphicData>
          </a:graphic>
        </p:graphicFrame>
      </p:grpSp>
      <p:grpSp>
        <p:nvGrpSpPr>
          <p:cNvPr id="10253" name="Group 7"/>
          <p:cNvGrpSpPr>
            <a:grpSpLocks/>
          </p:cNvGrpSpPr>
          <p:nvPr/>
        </p:nvGrpSpPr>
        <p:grpSpPr bwMode="auto">
          <a:xfrm>
            <a:off x="500063" y="2143125"/>
            <a:ext cx="3700462" cy="762000"/>
            <a:chOff x="249" y="1170"/>
            <a:chExt cx="2331" cy="480"/>
          </a:xfrm>
        </p:grpSpPr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49" y="1282"/>
              <a:ext cx="18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磁场能量密度：</a:t>
              </a:r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623" y="1170"/>
            <a:ext cx="957" cy="480"/>
          </p:xfrm>
          <a:graphic>
            <a:graphicData uri="http://schemas.openxmlformats.org/presentationml/2006/ole">
              <p:oleObj spid="_x0000_s10247" name="公式" r:id="rId4" imgW="812520" imgH="393480" progId="Equation.3">
                <p:embed/>
              </p:oleObj>
            </a:graphicData>
          </a:graphic>
        </p:graphicFrame>
      </p:grpSp>
      <p:grpSp>
        <p:nvGrpSpPr>
          <p:cNvPr id="10254" name="Group 10"/>
          <p:cNvGrpSpPr>
            <a:grpSpLocks/>
          </p:cNvGrpSpPr>
          <p:nvPr/>
        </p:nvGrpSpPr>
        <p:grpSpPr bwMode="auto">
          <a:xfrm>
            <a:off x="500063" y="2786063"/>
            <a:ext cx="6072187" cy="820737"/>
            <a:chOff x="216" y="1624"/>
            <a:chExt cx="3825" cy="517"/>
          </a:xfrm>
        </p:grpSpPr>
        <p:sp>
          <p:nvSpPr>
            <p:cNvPr id="10264" name="Rectangle 11"/>
            <p:cNvSpPr>
              <a:spLocks noChangeArrowheads="1"/>
            </p:cNvSpPr>
            <p:nvPr/>
          </p:nvSpPr>
          <p:spPr bwMode="auto">
            <a:xfrm>
              <a:off x="216" y="1714"/>
              <a:ext cx="21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电磁能量密度：</a:t>
              </a:r>
            </a:p>
          </p:txBody>
        </p:sp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611" y="1624"/>
            <a:ext cx="2430" cy="517"/>
          </p:xfrm>
          <a:graphic>
            <a:graphicData uri="http://schemas.openxmlformats.org/presentationml/2006/ole">
              <p:oleObj spid="_x0000_s10246" name="公式" r:id="rId5" imgW="1917360" imgH="393480" progId="Equation.3">
                <p:embed/>
              </p:oleObj>
            </a:graphicData>
          </a:graphic>
        </p:graphicFrame>
      </p:grpSp>
      <p:grpSp>
        <p:nvGrpSpPr>
          <p:cNvPr id="10255" name="Group 13"/>
          <p:cNvGrpSpPr>
            <a:grpSpLocks/>
          </p:cNvGrpSpPr>
          <p:nvPr/>
        </p:nvGrpSpPr>
        <p:grpSpPr bwMode="auto">
          <a:xfrm>
            <a:off x="500063" y="3495675"/>
            <a:ext cx="8286750" cy="862013"/>
            <a:chOff x="250" y="2160"/>
            <a:chExt cx="5332" cy="548"/>
          </a:xfrm>
        </p:grpSpPr>
        <p:sp>
          <p:nvSpPr>
            <p:cNvPr id="10263" name="Rectangle 14"/>
            <p:cNvSpPr>
              <a:spLocks noChangeArrowheads="1"/>
            </p:cNvSpPr>
            <p:nvPr/>
          </p:nvSpPr>
          <p:spPr bwMode="auto">
            <a:xfrm>
              <a:off x="250" y="2253"/>
              <a:ext cx="28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空间区域 </a:t>
              </a:r>
              <a:r>
                <a:rPr lang="en-US" altLang="zh-CN" sz="2000" b="1" i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V 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中的电磁能量：</a:t>
              </a:r>
            </a:p>
          </p:txBody>
        </p:sp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2457" y="2160"/>
            <a:ext cx="3125" cy="548"/>
          </p:xfrm>
          <a:graphic>
            <a:graphicData uri="http://schemas.openxmlformats.org/presentationml/2006/ole">
              <p:oleObj spid="_x0000_s10245" name="公式" r:id="rId6" imgW="2323800" imgH="393480" progId="Equation.3">
                <p:embed/>
              </p:oleObj>
            </a:graphicData>
          </a:graphic>
        </p:graphicFrame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57188" y="4429125"/>
            <a:ext cx="84296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7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</a:rPr>
              <a:t>特点：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当场随时间变化时，空间各点的电磁场能量密度也要随时间</a:t>
            </a:r>
            <a:r>
              <a:rPr lang="zh-CN" altLang="en-US" sz="2000" b="1" dirty="0" smtClean="0">
                <a:solidFill>
                  <a:srgbClr val="002060"/>
                </a:solidFill>
                <a:latin typeface="幼圆" pitchFamily="49" charset="-122"/>
              </a:rPr>
              <a:t>改变（时变电磁场的能量密度是空间及时间的函数），从而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引起电磁能量流动。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57188" y="5214938"/>
            <a:ext cx="3143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7"/>
              </a:buBlip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电磁能量守恒关系：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214313" y="1071563"/>
            <a:ext cx="3429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en-US" altLang="zh-CN" sz="24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幼圆" pitchFamily="49" charset="-122"/>
              </a:rPr>
              <a:t>电磁能量及守恒关系</a:t>
            </a:r>
          </a:p>
        </p:txBody>
      </p:sp>
      <p:sp>
        <p:nvSpPr>
          <p:cNvPr id="10259" name="Freeform 30"/>
          <p:cNvSpPr>
            <a:spLocks/>
          </p:cNvSpPr>
          <p:nvPr/>
        </p:nvSpPr>
        <p:spPr bwMode="auto">
          <a:xfrm>
            <a:off x="6215074" y="928670"/>
            <a:ext cx="2663825" cy="2041525"/>
          </a:xfrm>
          <a:custGeom>
            <a:avLst/>
            <a:gdLst>
              <a:gd name="T0" fmla="*/ 140 w 1650"/>
              <a:gd name="T1" fmla="*/ 879 h 1286"/>
              <a:gd name="T2" fmla="*/ 62 w 1650"/>
              <a:gd name="T3" fmla="*/ 494 h 1286"/>
              <a:gd name="T4" fmla="*/ 514 w 1650"/>
              <a:gd name="T5" fmla="*/ 57 h 1286"/>
              <a:gd name="T6" fmla="*/ 1282 w 1650"/>
              <a:gd name="T7" fmla="*/ 154 h 1286"/>
              <a:gd name="T8" fmla="*/ 1643 w 1650"/>
              <a:gd name="T9" fmla="*/ 590 h 1286"/>
              <a:gd name="T10" fmla="*/ 1326 w 1650"/>
              <a:gd name="T11" fmla="*/ 1173 h 1286"/>
              <a:gd name="T12" fmla="*/ 694 w 1650"/>
              <a:gd name="T13" fmla="*/ 1269 h 1286"/>
              <a:gd name="T14" fmla="*/ 412 w 1650"/>
              <a:gd name="T15" fmla="*/ 1183 h 1286"/>
              <a:gd name="T16" fmla="*/ 268 w 1650"/>
              <a:gd name="T17" fmla="*/ 1044 h 1286"/>
              <a:gd name="T18" fmla="*/ 140 w 1650"/>
              <a:gd name="T19" fmla="*/ 879 h 12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1286"/>
              <a:gd name="T32" fmla="*/ 1650 w 1650"/>
              <a:gd name="T33" fmla="*/ 1286 h 12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1286">
                <a:moveTo>
                  <a:pt x="140" y="879"/>
                </a:moveTo>
                <a:cubicBezTo>
                  <a:pt x="106" y="787"/>
                  <a:pt x="0" y="631"/>
                  <a:pt x="62" y="494"/>
                </a:cubicBezTo>
                <a:cubicBezTo>
                  <a:pt x="124" y="357"/>
                  <a:pt x="311" y="113"/>
                  <a:pt x="514" y="57"/>
                </a:cubicBezTo>
                <a:cubicBezTo>
                  <a:pt x="717" y="0"/>
                  <a:pt x="1093" y="65"/>
                  <a:pt x="1282" y="154"/>
                </a:cubicBezTo>
                <a:cubicBezTo>
                  <a:pt x="1470" y="243"/>
                  <a:pt x="1636" y="420"/>
                  <a:pt x="1643" y="590"/>
                </a:cubicBezTo>
                <a:cubicBezTo>
                  <a:pt x="1650" y="760"/>
                  <a:pt x="1485" y="1059"/>
                  <a:pt x="1326" y="1173"/>
                </a:cubicBezTo>
                <a:cubicBezTo>
                  <a:pt x="1168" y="1286"/>
                  <a:pt x="846" y="1267"/>
                  <a:pt x="694" y="1269"/>
                </a:cubicBezTo>
                <a:cubicBezTo>
                  <a:pt x="542" y="1271"/>
                  <a:pt x="483" y="1220"/>
                  <a:pt x="412" y="1183"/>
                </a:cubicBezTo>
                <a:cubicBezTo>
                  <a:pt x="341" y="1146"/>
                  <a:pt x="313" y="1095"/>
                  <a:pt x="268" y="1044"/>
                </a:cubicBezTo>
                <a:cubicBezTo>
                  <a:pt x="223" y="993"/>
                  <a:pt x="174" y="971"/>
                  <a:pt x="140" y="87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078663" y="1360488"/>
          <a:ext cx="712787" cy="857250"/>
        </p:xfrm>
        <a:graphic>
          <a:graphicData uri="http://schemas.openxmlformats.org/presentationml/2006/ole">
            <p:oleObj spid="_x0000_s10242" name="Equation" r:id="rId9" imgW="291960" imgH="393480" progId="Equation.DSMT4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159750" y="2095500"/>
          <a:ext cx="371475" cy="357188"/>
        </p:xfrm>
        <a:graphic>
          <a:graphicData uri="http://schemas.openxmlformats.org/presentationml/2006/ole">
            <p:oleObj spid="_x0000_s10243" name="Equation" r:id="rId10" imgW="152280" imgH="16488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215063" y="2416175"/>
          <a:ext cx="339725" cy="385763"/>
        </p:xfrm>
        <a:graphic>
          <a:graphicData uri="http://schemas.openxmlformats.org/presentationml/2006/ole">
            <p:oleObj spid="_x0000_s10244" name="Equation" r:id="rId11" imgW="139680" imgH="177480" progId="Equation.DSMT4">
              <p:embed/>
            </p:oleObj>
          </a:graphicData>
        </a:graphic>
      </p:graphicFrame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28625"/>
            <a:ext cx="8229600" cy="490538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4.3 </a:t>
            </a:r>
            <a:r>
              <a:rPr lang="zh-CN" altLang="en-US" sz="3200" b="1" dirty="0">
                <a:solidFill>
                  <a:srgbClr val="00206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电磁能量守恒定律</a:t>
            </a:r>
            <a:r>
              <a:rPr lang="zh-CN" altLang="en-US" sz="3200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nimBg="1"/>
      <p:bldP spid="10256" grpId="0"/>
      <p:bldP spid="102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1778319" y="2500306"/>
            <a:ext cx="7070374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 bwMode="auto">
          <a:xfrm>
            <a:off x="1928794" y="1428736"/>
            <a:ext cx="5357850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7" name="Rectangle 30"/>
          <p:cNvSpPr>
            <a:spLocks noChangeArrowheads="1"/>
          </p:cNvSpPr>
          <p:nvPr/>
        </p:nvSpPr>
        <p:spPr bwMode="auto">
          <a:xfrm>
            <a:off x="285750" y="3714750"/>
            <a:ext cx="2089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其中：</a:t>
            </a:r>
            <a:endParaRPr lang="zh-CN" altLang="en-US" sz="2000" b="1">
              <a:solidFill>
                <a:srgbClr val="00206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78" name="Rectangle 31"/>
          <p:cNvSpPr>
            <a:spLocks noChangeArrowheads="1"/>
          </p:cNvSpPr>
          <p:nvPr/>
        </p:nvSpPr>
        <p:spPr bwMode="auto">
          <a:xfrm>
            <a:off x="3857625" y="3643313"/>
            <a:ext cx="54356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800100"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单位时间内体积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中所增加</a:t>
            </a:r>
          </a:p>
          <a:p>
            <a:pPr indent="80010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的电磁能量。</a:t>
            </a:r>
          </a:p>
        </p:txBody>
      </p:sp>
      <p:sp>
        <p:nvSpPr>
          <p:cNvPr id="11279" name="Rectangle 32"/>
          <p:cNvSpPr>
            <a:spLocks noChangeArrowheads="1"/>
          </p:cNvSpPr>
          <p:nvPr/>
        </p:nvSpPr>
        <p:spPr bwMode="auto">
          <a:xfrm>
            <a:off x="714375" y="4714875"/>
            <a:ext cx="81629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33550"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单位时间内电场对体积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中的电流所作的功； </a:t>
            </a:r>
          </a:p>
          <a:p>
            <a:pPr indent="1733550"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    在导电媒质中，即为体积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内总的损耗功率。</a:t>
            </a:r>
          </a:p>
        </p:txBody>
      </p:sp>
      <p:sp>
        <p:nvSpPr>
          <p:cNvPr id="11280" name="Rectangle 34"/>
          <p:cNvSpPr>
            <a:spLocks noChangeArrowheads="1"/>
          </p:cNvSpPr>
          <p:nvPr/>
        </p:nvSpPr>
        <p:spPr bwMode="auto">
          <a:xfrm>
            <a:off x="3143250" y="5857875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通过曲面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S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进入体积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V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的电磁功率。</a:t>
            </a:r>
          </a:p>
        </p:txBody>
      </p:sp>
      <p:sp>
        <p:nvSpPr>
          <p:cNvPr id="11281" name="Rectangle 48"/>
          <p:cNvSpPr>
            <a:spLocks noChangeArrowheads="1"/>
          </p:cNvSpPr>
          <p:nvPr/>
        </p:nvSpPr>
        <p:spPr bwMode="auto">
          <a:xfrm>
            <a:off x="214312" y="1000125"/>
            <a:ext cx="8715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8288" eaLnBrk="0" fontAlgn="ctr" hangingPunct="0"/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坡印廷定理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表征了电磁场能量守恒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关系（由麦克斯韦方程导出）。</a:t>
            </a:r>
            <a:endParaRPr lang="zh-CN" altLang="en-US" sz="20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1282" name="Rectangle 50"/>
          <p:cNvSpPr>
            <a:spLocks noChangeArrowheads="1"/>
          </p:cNvSpPr>
          <p:nvPr/>
        </p:nvSpPr>
        <p:spPr bwMode="auto">
          <a:xfrm>
            <a:off x="357188" y="2643188"/>
            <a:ext cx="288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积分形式：</a:t>
            </a:r>
          </a:p>
        </p:txBody>
      </p:sp>
      <p:graphicFrame>
        <p:nvGraphicFramePr>
          <p:cNvPr id="706612" name="Object 2"/>
          <p:cNvGraphicFramePr>
            <a:graphicFrameLocks noChangeAspect="1"/>
          </p:cNvGraphicFramePr>
          <p:nvPr/>
        </p:nvGraphicFramePr>
        <p:xfrm>
          <a:off x="1782763" y="2500313"/>
          <a:ext cx="7078662" cy="784225"/>
        </p:xfrm>
        <a:graphic>
          <a:graphicData uri="http://schemas.openxmlformats.org/presentationml/2006/ole">
            <p:oleObj spid="_x0000_s11266" name="Equation" r:id="rId3" imgW="3644640" imgH="393480" progId="Equation.DSMT4">
              <p:embed/>
            </p:oleObj>
          </a:graphicData>
        </a:graphic>
      </p:graphicFrame>
      <p:graphicFrame>
        <p:nvGraphicFramePr>
          <p:cNvPr id="706613" name="Object 3"/>
          <p:cNvGraphicFramePr>
            <a:graphicFrameLocks noChangeAspect="1"/>
          </p:cNvGraphicFramePr>
          <p:nvPr/>
        </p:nvGraphicFramePr>
        <p:xfrm>
          <a:off x="1071563" y="4786313"/>
          <a:ext cx="1436687" cy="701675"/>
        </p:xfrm>
        <a:graphic>
          <a:graphicData uri="http://schemas.openxmlformats.org/presentationml/2006/ole">
            <p:oleObj spid="_x0000_s11267" name="公式" r:id="rId4" imgW="672840" imgH="317160" progId="Equation.3">
              <p:embed/>
            </p:oleObj>
          </a:graphicData>
        </a:graphic>
      </p:graphicFrame>
      <p:graphicFrame>
        <p:nvGraphicFramePr>
          <p:cNvPr id="706614" name="Object 4"/>
          <p:cNvGraphicFramePr>
            <a:graphicFrameLocks noChangeAspect="1"/>
          </p:cNvGraphicFramePr>
          <p:nvPr/>
        </p:nvGraphicFramePr>
        <p:xfrm>
          <a:off x="1262063" y="3571875"/>
          <a:ext cx="3192462" cy="769938"/>
        </p:xfrm>
        <a:graphic>
          <a:graphicData uri="http://schemas.openxmlformats.org/presentationml/2006/ole">
            <p:oleObj spid="_x0000_s11268" name="Equation" r:id="rId5" imgW="1688760" imgH="393480" progId="Equation.DSMT4">
              <p:embed/>
            </p:oleObj>
          </a:graphicData>
        </a:graphic>
      </p:graphicFrame>
      <p:graphicFrame>
        <p:nvGraphicFramePr>
          <p:cNvPr id="706615" name="Object 5"/>
          <p:cNvGraphicFramePr>
            <a:graphicFrameLocks noChangeAspect="1"/>
          </p:cNvGraphicFramePr>
          <p:nvPr/>
        </p:nvGraphicFramePr>
        <p:xfrm>
          <a:off x="900113" y="5822950"/>
          <a:ext cx="2139950" cy="701675"/>
        </p:xfrm>
        <a:graphic>
          <a:graphicData uri="http://schemas.openxmlformats.org/presentationml/2006/ole">
            <p:oleObj spid="_x0000_s11269" name="公式" r:id="rId6" imgW="1002960" imgH="317160" progId="Equation.3">
              <p:embed/>
            </p:oleObj>
          </a:graphicData>
        </a:graphic>
      </p:graphicFrame>
      <p:graphicFrame>
        <p:nvGraphicFramePr>
          <p:cNvPr id="706616" name="Object 6"/>
          <p:cNvGraphicFramePr>
            <a:graphicFrameLocks noChangeAspect="1"/>
          </p:cNvGraphicFramePr>
          <p:nvPr/>
        </p:nvGraphicFramePr>
        <p:xfrm>
          <a:off x="2146300" y="1500188"/>
          <a:ext cx="4903788" cy="754062"/>
        </p:xfrm>
        <a:graphic>
          <a:graphicData uri="http://schemas.openxmlformats.org/presentationml/2006/ole">
            <p:oleObj spid="_x0000_s11270" name="Equation" r:id="rId7" imgW="2654280" imgH="393480" progId="Equation.DSMT4">
              <p:embed/>
            </p:oleObj>
          </a:graphicData>
        </a:graphic>
      </p:graphicFrame>
      <p:sp>
        <p:nvSpPr>
          <p:cNvPr id="11283" name="Text Box 57"/>
          <p:cNvSpPr txBox="1">
            <a:spLocks noChangeArrowheads="1"/>
          </p:cNvSpPr>
          <p:nvPr/>
        </p:nvSpPr>
        <p:spPr bwMode="auto">
          <a:xfrm>
            <a:off x="285750" y="428625"/>
            <a:ext cx="36385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 坡印廷定理</a:t>
            </a:r>
          </a:p>
        </p:txBody>
      </p:sp>
      <p:sp>
        <p:nvSpPr>
          <p:cNvPr id="11284" name="Rectangle 59"/>
          <p:cNvSpPr>
            <a:spLocks noChangeArrowheads="1"/>
          </p:cNvSpPr>
          <p:nvPr/>
        </p:nvSpPr>
        <p:spPr bwMode="auto">
          <a:xfrm>
            <a:off x="357188" y="1643063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ctr" hangingPunct="0"/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微分形式：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8" grpId="0"/>
      <p:bldP spid="11279" grpId="0"/>
      <p:bldP spid="112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0"/>
          <p:cNvSpPr>
            <a:spLocks noChangeArrowheads="1"/>
          </p:cNvSpPr>
          <p:nvPr/>
        </p:nvSpPr>
        <p:spPr bwMode="auto">
          <a:xfrm>
            <a:off x="0" y="6378575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2296" name="Rectangle 38"/>
          <p:cNvSpPr>
            <a:spLocks noChangeArrowheads="1"/>
          </p:cNvSpPr>
          <p:nvPr/>
        </p:nvSpPr>
        <p:spPr bwMode="auto">
          <a:xfrm>
            <a:off x="0" y="5895975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200150" fontAlgn="ctr"/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2297" name="Rectangle 46"/>
          <p:cNvSpPr>
            <a:spLocks noChangeArrowheads="1"/>
          </p:cNvSpPr>
          <p:nvPr/>
        </p:nvSpPr>
        <p:spPr bwMode="auto">
          <a:xfrm>
            <a:off x="430213" y="4000500"/>
            <a:ext cx="871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在线性和各向同性的媒质，当参数都不随时间变化时，则有</a:t>
            </a:r>
          </a:p>
        </p:txBody>
      </p:sp>
      <p:sp>
        <p:nvSpPr>
          <p:cNvPr id="12298" name="Rectangle 48"/>
          <p:cNvSpPr>
            <a:spLocks noChangeArrowheads="1"/>
          </p:cNvSpPr>
          <p:nvPr/>
        </p:nvSpPr>
        <p:spPr bwMode="auto">
          <a:xfrm>
            <a:off x="428625" y="2714625"/>
            <a:ext cx="51768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将以上两式相减，得到</a:t>
            </a:r>
          </a:p>
        </p:txBody>
      </p:sp>
      <p:sp>
        <p:nvSpPr>
          <p:cNvPr id="12299" name="Rectangle 50"/>
          <p:cNvSpPr>
            <a:spLocks noChangeArrowheads="1"/>
          </p:cNvSpPr>
          <p:nvPr/>
        </p:nvSpPr>
        <p:spPr bwMode="auto">
          <a:xfrm>
            <a:off x="539750" y="1531938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由</a:t>
            </a:r>
          </a:p>
        </p:txBody>
      </p:sp>
      <p:graphicFrame>
        <p:nvGraphicFramePr>
          <p:cNvPr id="707636" name="Object 2"/>
          <p:cNvGraphicFramePr>
            <a:graphicFrameLocks noChangeAspect="1"/>
          </p:cNvGraphicFramePr>
          <p:nvPr/>
        </p:nvGraphicFramePr>
        <p:xfrm>
          <a:off x="1428750" y="1000125"/>
          <a:ext cx="1990725" cy="1593850"/>
        </p:xfrm>
        <a:graphic>
          <a:graphicData uri="http://schemas.openxmlformats.org/presentationml/2006/ole">
            <p:oleObj spid="_x0000_s12290" name="公式" r:id="rId3" imgW="1079280" imgH="888840" progId="Equation.3">
              <p:embed/>
            </p:oleObj>
          </a:graphicData>
        </a:graphic>
      </p:graphicFrame>
      <p:sp>
        <p:nvSpPr>
          <p:cNvPr id="707637" name="AutoShape 53"/>
          <p:cNvSpPr>
            <a:spLocks noChangeArrowheads="1"/>
          </p:cNvSpPr>
          <p:nvPr/>
        </p:nvSpPr>
        <p:spPr bwMode="auto">
          <a:xfrm>
            <a:off x="3571868" y="1785926"/>
            <a:ext cx="865187" cy="215900"/>
          </a:xfrm>
          <a:prstGeom prst="rightArrow">
            <a:avLst>
              <a:gd name="adj1" fmla="val 50000"/>
              <a:gd name="adj2" fmla="val 10018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07638" name="Object 3"/>
          <p:cNvGraphicFramePr>
            <a:graphicFrameLocks noChangeAspect="1"/>
          </p:cNvGraphicFramePr>
          <p:nvPr/>
        </p:nvGraphicFramePr>
        <p:xfrm>
          <a:off x="4714875" y="1071563"/>
          <a:ext cx="3155950" cy="1643062"/>
        </p:xfrm>
        <a:graphic>
          <a:graphicData uri="http://schemas.openxmlformats.org/presentationml/2006/ole">
            <p:oleObj spid="_x0000_s12291" name="公式" r:id="rId4" imgW="1625400" imgH="888840" progId="Equation.3">
              <p:embed/>
            </p:oleObj>
          </a:graphicData>
        </a:graphic>
      </p:graphicFrame>
      <p:graphicFrame>
        <p:nvGraphicFramePr>
          <p:cNvPr id="707639" name="Object 4"/>
          <p:cNvGraphicFramePr>
            <a:graphicFrameLocks noChangeAspect="1"/>
          </p:cNvGraphicFramePr>
          <p:nvPr/>
        </p:nvGraphicFramePr>
        <p:xfrm>
          <a:off x="1500188" y="3143250"/>
          <a:ext cx="5643562" cy="863600"/>
        </p:xfrm>
        <a:graphic>
          <a:graphicData uri="http://schemas.openxmlformats.org/presentationml/2006/ole">
            <p:oleObj spid="_x0000_s12292" name="公式" r:id="rId5" imgW="2768400" imgH="419040" progId="Equation.3">
              <p:embed/>
            </p:oleObj>
          </a:graphicData>
        </a:graphic>
      </p:graphicFrame>
      <p:graphicFrame>
        <p:nvGraphicFramePr>
          <p:cNvPr id="707640" name="Object 5"/>
          <p:cNvGraphicFramePr>
            <a:graphicFrameLocks noChangeAspect="1"/>
          </p:cNvGraphicFramePr>
          <p:nvPr/>
        </p:nvGraphicFramePr>
        <p:xfrm>
          <a:off x="1714500" y="4643438"/>
          <a:ext cx="5143500" cy="723900"/>
        </p:xfrm>
        <a:graphic>
          <a:graphicData uri="http://schemas.openxmlformats.org/presentationml/2006/ole">
            <p:oleObj spid="_x0000_s12293" name="公式" r:id="rId6" imgW="2743200" imgH="419040" progId="Equation.3">
              <p:embed/>
            </p:oleObj>
          </a:graphicData>
        </a:graphic>
      </p:graphicFrame>
      <p:graphicFrame>
        <p:nvGraphicFramePr>
          <p:cNvPr id="707641" name="Object 6"/>
          <p:cNvGraphicFramePr>
            <a:graphicFrameLocks noChangeAspect="1"/>
          </p:cNvGraphicFramePr>
          <p:nvPr/>
        </p:nvGraphicFramePr>
        <p:xfrm>
          <a:off x="1857375" y="5429250"/>
          <a:ext cx="5072063" cy="773113"/>
        </p:xfrm>
        <a:graphic>
          <a:graphicData uri="http://schemas.openxmlformats.org/presentationml/2006/ole">
            <p:oleObj spid="_x0000_s12294" name="公式" r:id="rId7" imgW="2933640" imgH="419040" progId="Equation.3">
              <p:embed/>
            </p:oleObj>
          </a:graphicData>
        </a:graphic>
      </p:graphicFrame>
      <p:sp>
        <p:nvSpPr>
          <p:cNvPr id="12303" name="Text Box 58"/>
          <p:cNvSpPr txBox="1">
            <a:spLocks noChangeArrowheads="1"/>
          </p:cNvSpPr>
          <p:nvPr/>
        </p:nvSpPr>
        <p:spPr bwMode="auto">
          <a:xfrm>
            <a:off x="107950" y="414338"/>
            <a:ext cx="80645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p"/>
            </a:pPr>
            <a:r>
              <a:rPr lang="en-US" altLang="zh-CN" sz="24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幼圆" pitchFamily="49" charset="-122"/>
              </a:rPr>
              <a:t>推证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8" grpId="0"/>
      <p:bldP spid="7076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6378575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28625" y="1214438"/>
            <a:ext cx="568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即可得到坡印廷定理的微分形式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28625" y="571500"/>
            <a:ext cx="3338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再利用矢量恒等式：</a:t>
            </a:r>
          </a:p>
        </p:txBody>
      </p:sp>
      <p:graphicFrame>
        <p:nvGraphicFramePr>
          <p:cNvPr id="720910" name="Object 2"/>
          <p:cNvGraphicFramePr>
            <a:graphicFrameLocks noChangeAspect="1"/>
          </p:cNvGraphicFramePr>
          <p:nvPr/>
        </p:nvGraphicFramePr>
        <p:xfrm>
          <a:off x="3071813" y="571500"/>
          <a:ext cx="4673600" cy="528638"/>
        </p:xfrm>
        <a:graphic>
          <a:graphicData uri="http://schemas.openxmlformats.org/presentationml/2006/ole">
            <p:oleObj spid="_x0000_s13314" name="公式" r:id="rId3" imgW="2158920" imgH="241200" progId="Equation.3">
              <p:embed/>
            </p:oleObj>
          </a:graphicData>
        </a:graphic>
      </p:graphicFrame>
      <p:sp>
        <p:nvSpPr>
          <p:cNvPr id="13320" name="Text Box 18"/>
          <p:cNvSpPr txBox="1">
            <a:spLocks noChangeArrowheads="1"/>
          </p:cNvSpPr>
          <p:nvPr/>
        </p:nvSpPr>
        <p:spPr bwMode="auto">
          <a:xfrm>
            <a:off x="500063" y="2786063"/>
            <a:ext cx="7715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在任意闭曲面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S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所包围的体积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V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上，对上式两端积分，并应用散度定理，即可得到坡印廷定理的积分形式</a:t>
            </a:r>
          </a:p>
        </p:txBody>
      </p:sp>
      <p:sp>
        <p:nvSpPr>
          <p:cNvPr id="13321" name="Text Box 22"/>
          <p:cNvSpPr txBox="1">
            <a:spLocks noChangeArrowheads="1"/>
          </p:cNvSpPr>
          <p:nvPr/>
        </p:nvSpPr>
        <p:spPr bwMode="auto">
          <a:xfrm>
            <a:off x="500063" y="4714875"/>
            <a:ext cx="785812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Blip>
                <a:blip r:embed="rId4"/>
              </a:buBlip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坡印廷定理的物理意义：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幼圆" pitchFamily="49" charset="-122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单位时间内通过曲面</a:t>
            </a:r>
            <a:r>
              <a:rPr lang="en-US" altLang="zh-CN" sz="2000" b="1" i="1" dirty="0">
                <a:solidFill>
                  <a:srgbClr val="FF0000"/>
                </a:solidFill>
                <a:latin typeface="幼圆" pitchFamily="49" charset="-122"/>
              </a:rPr>
              <a:t>S 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进入体积</a:t>
            </a:r>
            <a:r>
              <a:rPr lang="en-US" altLang="zh-CN" sz="2000" b="1" i="1" dirty="0">
                <a:solidFill>
                  <a:srgbClr val="FF0000"/>
                </a:solidFill>
                <a:latin typeface="幼圆" pitchFamily="49" charset="-122"/>
              </a:rPr>
              <a:t>V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的电磁能量等于单位时间内体积</a:t>
            </a:r>
            <a:r>
              <a:rPr lang="en-US" altLang="zh-CN" sz="2000" b="1" i="1" dirty="0">
                <a:solidFill>
                  <a:srgbClr val="FF0000"/>
                </a:solidFill>
                <a:latin typeface="幼圆" pitchFamily="49" charset="-122"/>
              </a:rPr>
              <a:t>V 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中所增加的电磁场能量与损耗的能量之和。</a:t>
            </a:r>
          </a:p>
        </p:txBody>
      </p:sp>
      <p:graphicFrame>
        <p:nvGraphicFramePr>
          <p:cNvPr id="706616" name="Object 6"/>
          <p:cNvGraphicFramePr>
            <a:graphicFrameLocks noChangeAspect="1"/>
          </p:cNvGraphicFramePr>
          <p:nvPr/>
        </p:nvGraphicFramePr>
        <p:xfrm>
          <a:off x="1714500" y="1857375"/>
          <a:ext cx="5110163" cy="785813"/>
        </p:xfrm>
        <a:graphic>
          <a:graphicData uri="http://schemas.openxmlformats.org/presentationml/2006/ole">
            <p:oleObj spid="_x0000_s13315" name="Equation" r:id="rId5" imgW="2654280" imgH="393480" progId="Equation.DSMT4">
              <p:embed/>
            </p:oleObj>
          </a:graphicData>
        </a:graphic>
      </p:graphicFrame>
      <p:graphicFrame>
        <p:nvGraphicFramePr>
          <p:cNvPr id="706612" name="Object 4"/>
          <p:cNvGraphicFramePr>
            <a:graphicFrameLocks noChangeAspect="1"/>
          </p:cNvGraphicFramePr>
          <p:nvPr/>
        </p:nvGraphicFramePr>
        <p:xfrm>
          <a:off x="1143000" y="3786188"/>
          <a:ext cx="7078663" cy="784225"/>
        </p:xfrm>
        <a:graphic>
          <a:graphicData uri="http://schemas.openxmlformats.org/presentationml/2006/ole">
            <p:oleObj spid="_x0000_s13316" name="Equation" r:id="rId6" imgW="36446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1928794" y="1714488"/>
            <a:ext cx="3714776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08645" name="Object 2"/>
          <p:cNvGraphicFramePr>
            <a:graphicFrameLocks noGrp="1" noChangeAspect="1"/>
          </p:cNvGraphicFramePr>
          <p:nvPr>
            <p:ph/>
          </p:nvPr>
        </p:nvGraphicFramePr>
        <p:xfrm>
          <a:off x="5786438" y="2214554"/>
          <a:ext cx="2928937" cy="2428875"/>
        </p:xfrm>
        <a:graphic>
          <a:graphicData uri="http://schemas.openxmlformats.org/presentationml/2006/ole">
            <p:oleObj spid="_x0000_s14338" name="Picture" r:id="rId3" imgW="1828800" imgH="1419120" progId="Word.Picture.8">
              <p:embed/>
            </p:oleObj>
          </a:graphicData>
        </a:graphic>
      </p:graphicFrame>
      <p:sp>
        <p:nvSpPr>
          <p:cNvPr id="14346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AA2F8EB-8CCE-4673-A232-BCF5A79260DE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grpSp>
        <p:nvGrpSpPr>
          <p:cNvPr id="14347" name="Group 34"/>
          <p:cNvGrpSpPr>
            <a:grpSpLocks/>
          </p:cNvGrpSpPr>
          <p:nvPr/>
        </p:nvGrpSpPr>
        <p:grpSpPr bwMode="auto">
          <a:xfrm>
            <a:off x="285750" y="1785938"/>
            <a:ext cx="6121400" cy="582612"/>
            <a:chOff x="202" y="1125"/>
            <a:chExt cx="3856" cy="367"/>
          </a:xfrm>
        </p:grpSpPr>
        <p:sp>
          <p:nvSpPr>
            <p:cNvPr id="14358" name="Text Box 14"/>
            <p:cNvSpPr txBox="1">
              <a:spLocks noChangeArrowheads="1"/>
            </p:cNvSpPr>
            <p:nvPr/>
          </p:nvSpPr>
          <p:spPr bwMode="auto">
            <a:xfrm>
              <a:off x="202" y="1125"/>
              <a:ext cx="385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4"/>
                </a:buBlip>
              </a:pPr>
              <a:r>
                <a:rPr lang="en-US" altLang="zh-CN" b="1">
                  <a:solidFill>
                    <a:srgbClr val="FF0000"/>
                  </a:solidFill>
                  <a:latin typeface="幼圆" pitchFamily="49" charset="-122"/>
                </a:rPr>
                <a:t> </a:t>
              </a:r>
              <a:r>
                <a:rPr lang="zh-CN" altLang="en-US" b="1">
                  <a:solidFill>
                    <a:srgbClr val="FF0000"/>
                  </a:solidFill>
                  <a:latin typeface="幼圆" pitchFamily="49" charset="-122"/>
                </a:rPr>
                <a:t>定义式：</a:t>
              </a:r>
              <a:endParaRPr lang="en-US" altLang="zh-CN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14342" name="Object 5"/>
            <p:cNvGraphicFramePr>
              <a:graphicFrameLocks noChangeAspect="1"/>
            </p:cNvGraphicFramePr>
            <p:nvPr/>
          </p:nvGraphicFramePr>
          <p:xfrm>
            <a:off x="1237" y="1125"/>
            <a:ext cx="2301" cy="367"/>
          </p:xfrm>
          <a:graphic>
            <a:graphicData uri="http://schemas.openxmlformats.org/presentationml/2006/ole">
              <p:oleObj spid="_x0000_s14342" name="Equation" r:id="rId5" imgW="1536480" imgH="241200" progId="Equation.DSMT4">
                <p:embed/>
              </p:oleObj>
            </a:graphicData>
          </a:graphic>
        </p:graphicFrame>
      </p:grp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287338" y="2643188"/>
            <a:ext cx="885666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lang="en-US" altLang="zh-CN" b="1" dirty="0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幼圆" pitchFamily="49" charset="-122"/>
              </a:rPr>
              <a:t>物理意义： </a:t>
            </a:r>
          </a:p>
        </p:txBody>
      </p:sp>
      <p:grpSp>
        <p:nvGrpSpPr>
          <p:cNvPr id="14349" name="Group 24"/>
          <p:cNvGrpSpPr>
            <a:grpSpLocks/>
          </p:cNvGrpSpPr>
          <p:nvPr/>
        </p:nvGrpSpPr>
        <p:grpSpPr bwMode="auto">
          <a:xfrm>
            <a:off x="357188" y="3143250"/>
            <a:ext cx="5761037" cy="444500"/>
            <a:chOff x="295" y="1953"/>
            <a:chExt cx="3629" cy="280"/>
          </a:xfrm>
        </p:grpSpPr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295" y="1963"/>
              <a:ext cx="36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的方向 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——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电磁能量传输的方向</a:t>
              </a:r>
            </a:p>
          </p:txBody>
        </p:sp>
        <p:graphicFrame>
          <p:nvGraphicFramePr>
            <p:cNvPr id="14341" name="Object 4"/>
            <p:cNvGraphicFramePr>
              <a:graphicFrameLocks noChangeAspect="1"/>
            </p:cNvGraphicFramePr>
            <p:nvPr/>
          </p:nvGraphicFramePr>
          <p:xfrm>
            <a:off x="358" y="1953"/>
            <a:ext cx="180" cy="280"/>
          </p:xfrm>
          <a:graphic>
            <a:graphicData uri="http://schemas.openxmlformats.org/presentationml/2006/ole">
              <p:oleObj spid="_x0000_s14341" name="公式" r:id="rId6" imgW="139680" imgH="215640" progId="Equation.3">
                <p:embed/>
              </p:oleObj>
            </a:graphicData>
          </a:graphic>
        </p:graphicFrame>
      </p:grpSp>
      <p:grpSp>
        <p:nvGrpSpPr>
          <p:cNvPr id="14350" name="Group 35"/>
          <p:cNvGrpSpPr>
            <a:grpSpLocks/>
          </p:cNvGrpSpPr>
          <p:nvPr/>
        </p:nvGrpSpPr>
        <p:grpSpPr bwMode="auto">
          <a:xfrm>
            <a:off x="285750" y="3714750"/>
            <a:ext cx="8675688" cy="892175"/>
            <a:chOff x="295" y="2251"/>
            <a:chExt cx="5465" cy="562"/>
          </a:xfrm>
        </p:grpSpPr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295" y="2251"/>
              <a:ext cx="5465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的大小 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——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通过垂直于能量传输方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          向的单位面积的电磁功率</a:t>
              </a:r>
            </a:p>
          </p:txBody>
        </p:sp>
        <p:graphicFrame>
          <p:nvGraphicFramePr>
            <p:cNvPr id="14340" name="Object 3"/>
            <p:cNvGraphicFramePr>
              <a:graphicFrameLocks noChangeAspect="1"/>
            </p:cNvGraphicFramePr>
            <p:nvPr/>
          </p:nvGraphicFramePr>
          <p:xfrm>
            <a:off x="385" y="2251"/>
            <a:ext cx="180" cy="280"/>
          </p:xfrm>
          <a:graphic>
            <a:graphicData uri="http://schemas.openxmlformats.org/presentationml/2006/ole">
              <p:oleObj spid="_x0000_s14340" name="Equation" r:id="rId7" imgW="139680" imgH="215640" progId="Equation.DSMT4">
                <p:embed/>
              </p:oleObj>
            </a:graphicData>
          </a:graphic>
        </p:graphicFrame>
      </p:grpSp>
      <p:sp>
        <p:nvSpPr>
          <p:cNvPr id="14351" name="Rectangle 22"/>
          <p:cNvSpPr>
            <a:spLocks noChangeArrowheads="1"/>
          </p:cNvSpPr>
          <p:nvPr/>
        </p:nvSpPr>
        <p:spPr bwMode="auto">
          <a:xfrm>
            <a:off x="571500" y="1143000"/>
            <a:ext cx="8424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坡印廷矢量是描述时变电磁场中电磁能量传输的一个重要物理量。</a:t>
            </a:r>
          </a:p>
        </p:txBody>
      </p:sp>
      <p:sp>
        <p:nvSpPr>
          <p:cNvPr id="14352" name="Text Box 36"/>
          <p:cNvSpPr txBox="1">
            <a:spLocks noChangeArrowheads="1"/>
          </p:cNvSpPr>
          <p:nvPr/>
        </p:nvSpPr>
        <p:spPr bwMode="auto">
          <a:xfrm>
            <a:off x="69850" y="595313"/>
            <a:ext cx="75263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8"/>
              </a:buBlip>
            </a:pP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坡印廷矢量（电磁能流密度矢量）</a:t>
            </a:r>
          </a:p>
        </p:txBody>
      </p:sp>
      <p:grpSp>
        <p:nvGrpSpPr>
          <p:cNvPr id="14353" name="Group 3"/>
          <p:cNvGrpSpPr>
            <a:grpSpLocks/>
          </p:cNvGrpSpPr>
          <p:nvPr/>
        </p:nvGrpSpPr>
        <p:grpSpPr bwMode="auto">
          <a:xfrm>
            <a:off x="342930" y="4857760"/>
            <a:ext cx="8586788" cy="1016000"/>
            <a:chOff x="291" y="579"/>
            <a:chExt cx="5184" cy="640"/>
          </a:xfrm>
        </p:grpSpPr>
        <p:sp>
          <p:nvSpPr>
            <p:cNvPr id="14355" name="Text Box 4"/>
            <p:cNvSpPr txBox="1">
              <a:spLocks noChangeArrowheads="1"/>
            </p:cNvSpPr>
            <p:nvPr/>
          </p:nvSpPr>
          <p:spPr bwMode="auto">
            <a:xfrm>
              <a:off x="291" y="579"/>
              <a:ext cx="518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      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此式表明，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与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及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垂直。又知</a:t>
              </a:r>
              <a:r>
                <a:rPr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各向同性介质中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           ，因此，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及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三者在空间是相互垂直的，且由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E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至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H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与 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S </a:t>
              </a:r>
              <a:r>
                <a:rPr lang="zh-CN" sz="2000" b="1" dirty="0">
                  <a:solidFill>
                    <a:srgbClr val="002060"/>
                  </a:solidFill>
                  <a:latin typeface="Times New Roman" pitchFamily="18" charset="0"/>
                </a:rPr>
                <a:t>构成右旋关系，如图示。</a:t>
              </a:r>
              <a:endParaRPr lang="zh-CN" dirty="0">
                <a:solidFill>
                  <a:srgbClr val="002060"/>
                </a:solidFill>
              </a:endParaRPr>
            </a:p>
          </p:txBody>
        </p:sp>
        <p:graphicFrame>
          <p:nvGraphicFramePr>
            <p:cNvPr id="14339" name="Object 33"/>
            <p:cNvGraphicFramePr>
              <a:graphicFrameLocks noChangeAspect="1"/>
            </p:cNvGraphicFramePr>
            <p:nvPr/>
          </p:nvGraphicFramePr>
          <p:xfrm>
            <a:off x="4086" y="624"/>
            <a:ext cx="432" cy="179"/>
          </p:xfrm>
          <a:graphic>
            <a:graphicData uri="http://schemas.openxmlformats.org/presentationml/2006/ole">
              <p:oleObj spid="_x0000_s14339" name="Equation" r:id="rId9" imgW="482400" imgH="164880" progId="Equation.DSMT4">
                <p:embed/>
              </p:oleObj>
            </a:graphicData>
          </a:graphic>
        </p:graphicFrame>
      </p:grpSp>
      <p:sp>
        <p:nvSpPr>
          <p:cNvPr id="14354" name="矩形 22"/>
          <p:cNvSpPr>
            <a:spLocks noChangeArrowheads="1"/>
          </p:cNvSpPr>
          <p:nvPr/>
        </p:nvSpPr>
        <p:spPr bwMode="auto">
          <a:xfrm>
            <a:off x="5857875" y="1785938"/>
            <a:ext cx="2128838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(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单位：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W/m</a:t>
            </a:r>
            <a:r>
              <a:rPr lang="en-US" altLang="zh-CN" b="1" baseline="30000">
                <a:solidFill>
                  <a:srgbClr val="FF0000"/>
                </a:solidFill>
                <a:latin typeface="幼圆" pitchFamily="49" charset="-122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469898" y="5500702"/>
            <a:ext cx="4537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能流密度矢量大小的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瞬时值</a:t>
            </a:r>
            <a:r>
              <a:rPr kumimoji="1"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23" name="Object 37"/>
          <p:cNvGraphicFramePr>
            <a:graphicFrameLocks noChangeAspect="1"/>
          </p:cNvGraphicFramePr>
          <p:nvPr/>
        </p:nvGraphicFramePr>
        <p:xfrm>
          <a:off x="4214810" y="5691202"/>
          <a:ext cx="2663825" cy="385763"/>
        </p:xfrm>
        <a:graphic>
          <a:graphicData uri="http://schemas.openxmlformats.org/presentationml/2006/ole">
            <p:oleObj spid="_x0000_s14343" r:id="rId10" imgW="1384300" imgH="203200" progId="Equation.3">
              <p:embed/>
            </p:oleObj>
          </a:graphicData>
        </a:graphic>
      </p:graphicFrame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469898" y="6003940"/>
            <a:ext cx="77581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即能流密度矢量的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瞬时值</a:t>
            </a: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等于电场强度和磁场强度瞬时值的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乘积</a:t>
            </a:r>
            <a:r>
              <a:rPr kumimoji="1"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571500"/>
            <a:ext cx="4429125" cy="914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本章教学基本要求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34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A696D-7980-4059-82CE-8E50EBD5B96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928688" y="1571625"/>
            <a:ext cx="78581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</a:rPr>
              <a:t>掌握电磁场的波动方程，理解动态矢量位和标量位的概念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 dirty="0">
                <a:solidFill>
                  <a:srgbClr val="0000FF"/>
                </a:solidFill>
              </a:rPr>
              <a:t>      以及其满足的微分方程；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</a:rPr>
              <a:t>深刻理解坡印廷矢量的物理意义，并能应用它来分析计算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 dirty="0">
                <a:solidFill>
                  <a:srgbClr val="0000FF"/>
                </a:solidFill>
              </a:rPr>
              <a:t>      电磁能量的传输；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</a:rPr>
              <a:t>唯一性定理的内容及其意义；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</a:rPr>
              <a:t>掌握时谐场的复数表示方法及其意义，掌握复数形式的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/>
            <a:r>
              <a:rPr lang="zh-CN" altLang="en-US" b="1" dirty="0">
                <a:solidFill>
                  <a:srgbClr val="0000FF"/>
                </a:solidFill>
              </a:rPr>
              <a:t>      麦克斯韦方程组，掌握有耗媒质特性参数的描述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457200" indent="-457200">
              <a:buFont typeface="Wingdings" pitchFamily="2" charset="2"/>
              <a:buChar char="u"/>
            </a:pPr>
            <a:endParaRPr lang="en-US" altLang="zh-CN" b="1" dirty="0">
              <a:solidFill>
                <a:srgbClr val="0000FF"/>
              </a:solidFill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000FF"/>
                </a:solidFill>
              </a:rPr>
              <a:t>掌握平均坡印廷矢量的计算。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500063" y="500063"/>
            <a:ext cx="848201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4.3.1  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同轴线的内导体半径为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、外导体的内半径为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，其间填充均匀的理想介质。设内外导体间的电压为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，导体中流过的电流为</a:t>
            </a:r>
            <a:r>
              <a:rPr lang="en-US" altLang="zh-CN" sz="2000" b="1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>
              <a:lnSpc>
                <a:spcPct val="14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）在导体为理想导体的情况下，计算同轴线中传输的功率；</a:t>
            </a:r>
            <a:endParaRPr lang="en-US" altLang="zh-CN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ctr">
              <a:lnSpc>
                <a:spcPct val="140000"/>
              </a:lnSpc>
            </a:pP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）当导体的电导率</a:t>
            </a:r>
            <a:r>
              <a:rPr lang="el-GR" altLang="zh-CN" sz="2000" b="1" i="1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σ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为有限值时，计算通过内导体表面进入每单位长度内导体的功率。</a:t>
            </a:r>
            <a:endParaRPr lang="zh-CN" altLang="en-US" sz="2000" b="1">
              <a:solidFill>
                <a:srgbClr val="00206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2143125" y="3143250"/>
            <a:ext cx="4897438" cy="237648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43125" y="3143250"/>
          <a:ext cx="4897438" cy="1943100"/>
        </p:xfrm>
        <a:graphic>
          <a:graphicData uri="http://schemas.openxmlformats.org/presentationml/2006/ole">
            <p:oleObj spid="_x0000_s15362" name="图片" r:id="rId3" imgW="3733920" imgH="1285920" progId="Word.Picture.8">
              <p:embed/>
            </p:oleObj>
          </a:graphicData>
        </a:graphic>
      </p:graphicFrame>
      <p:sp>
        <p:nvSpPr>
          <p:cNvPr id="15365" name="Text Box 26"/>
          <p:cNvSpPr txBox="1">
            <a:spLocks noChangeArrowheads="1"/>
          </p:cNvSpPr>
          <p:nvPr/>
        </p:nvSpPr>
        <p:spPr bwMode="auto">
          <a:xfrm>
            <a:off x="2359025" y="4943475"/>
            <a:ext cx="453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同轴线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357188" y="571500"/>
            <a:ext cx="846613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）在内外导体为理想导体的情况下，电场和磁场只存在于内外导体之间的理想介质中，内外导体表面的电场无切向分量，只有电场的径向分量。利用高斯定理和安培环路定理，容易求得内外导体之间的电场和磁场分别为</a:t>
            </a:r>
          </a:p>
        </p:txBody>
      </p:sp>
      <p:graphicFrame>
        <p:nvGraphicFramePr>
          <p:cNvPr id="754691" name="Object 2"/>
          <p:cNvGraphicFramePr>
            <a:graphicFrameLocks noChangeAspect="1"/>
          </p:cNvGraphicFramePr>
          <p:nvPr/>
        </p:nvGraphicFramePr>
        <p:xfrm>
          <a:off x="1643063" y="3643314"/>
          <a:ext cx="2252662" cy="863600"/>
        </p:xfrm>
        <a:graphic>
          <a:graphicData uri="http://schemas.openxmlformats.org/presentationml/2006/ole">
            <p:oleObj spid="_x0000_s16386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754692" name="Object 3"/>
          <p:cNvGraphicFramePr>
            <a:graphicFrameLocks noChangeAspect="1"/>
          </p:cNvGraphicFramePr>
          <p:nvPr/>
        </p:nvGraphicFramePr>
        <p:xfrm>
          <a:off x="6357938" y="3857627"/>
          <a:ext cx="1522412" cy="428625"/>
        </p:xfrm>
        <a:graphic>
          <a:graphicData uri="http://schemas.openxmlformats.org/presentationml/2006/ole">
            <p:oleObj spid="_x0000_s16387" name="Equation" r:id="rId4" imgW="711000" imgH="203040" progId="Equation.DSMT4">
              <p:embed/>
            </p:oleObj>
          </a:graphicData>
        </a:graphic>
      </p:graphicFrame>
      <p:graphicFrame>
        <p:nvGraphicFramePr>
          <p:cNvPr id="754693" name="Object 4"/>
          <p:cNvGraphicFramePr>
            <a:graphicFrameLocks noChangeAspect="1"/>
          </p:cNvGraphicFramePr>
          <p:nvPr/>
        </p:nvGraphicFramePr>
        <p:xfrm>
          <a:off x="4286250" y="3643314"/>
          <a:ext cx="1579563" cy="863600"/>
        </p:xfrm>
        <a:graphic>
          <a:graphicData uri="http://schemas.openxmlformats.org/presentationml/2006/ole">
            <p:oleObj spid="_x0000_s16388" name="Equation" r:id="rId5" imgW="749160" imgH="419040" progId="Equation.DSMT4">
              <p:embed/>
            </p:oleObj>
          </a:graphicData>
        </a:graphic>
      </p:graphicFrame>
      <p:graphicFrame>
        <p:nvGraphicFramePr>
          <p:cNvPr id="754694" name="Object 5"/>
          <p:cNvGraphicFramePr>
            <a:graphicFrameLocks noChangeAspect="1"/>
          </p:cNvGraphicFramePr>
          <p:nvPr/>
        </p:nvGraphicFramePr>
        <p:xfrm>
          <a:off x="1000125" y="5572127"/>
          <a:ext cx="6942138" cy="892175"/>
        </p:xfrm>
        <a:graphic>
          <a:graphicData uri="http://schemas.openxmlformats.org/presentationml/2006/ole">
            <p:oleObj spid="_x0000_s16389" name="Equation" r:id="rId6" imgW="3352680" imgH="431640" progId="Equation.DSMT4">
              <p:embed/>
            </p:oleObj>
          </a:graphicData>
        </a:graphic>
      </p:graphicFrame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500063" y="4857752"/>
            <a:ext cx="648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Times New Roman" pitchFamily="18" charset="0"/>
              </a:rPr>
              <a:t>内外导体之间任意横截面上的坡印廷矢量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000232" y="2113308"/>
            <a:ext cx="5072097" cy="1530006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000232" y="1987895"/>
          <a:ext cx="5098826" cy="1869733"/>
        </p:xfrm>
        <a:graphic>
          <a:graphicData uri="http://schemas.openxmlformats.org/presentationml/2006/ole">
            <p:oleObj spid="_x0000_s16390" name="图片" r:id="rId7" imgW="3733920" imgH="128592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00063" y="571500"/>
            <a:ext cx="79295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电磁能量在内外导体之间的介质中沿轴方向流动，即由电源向负载流动，如下图所示。</a:t>
            </a:r>
          </a:p>
        </p:txBody>
      </p:sp>
      <p:graphicFrame>
        <p:nvGraphicFramePr>
          <p:cNvPr id="755721" name="Object 2"/>
          <p:cNvGraphicFramePr>
            <a:graphicFrameLocks noChangeAspect="1"/>
          </p:cNvGraphicFramePr>
          <p:nvPr/>
        </p:nvGraphicFramePr>
        <p:xfrm>
          <a:off x="1455738" y="4929188"/>
          <a:ext cx="5519737" cy="857250"/>
        </p:xfrm>
        <a:graphic>
          <a:graphicData uri="http://schemas.openxmlformats.org/presentationml/2006/ole">
            <p:oleObj spid="_x0000_s17410" name="Equation" r:id="rId3" imgW="2705040" imgH="431640" progId="Equation.DSMT4">
              <p:embed/>
            </p:oleObj>
          </a:graphicData>
        </a:graphic>
      </p:graphicFrame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500063" y="4286250"/>
            <a:ext cx="75723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穿过任意横截面的功率为</a:t>
            </a: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1928813" y="1643063"/>
            <a:ext cx="4897437" cy="244951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17415" name="Text Box 14"/>
          <p:cNvSpPr txBox="1">
            <a:spLocks noChangeArrowheads="1"/>
          </p:cNvSpPr>
          <p:nvPr/>
        </p:nvSpPr>
        <p:spPr bwMode="auto">
          <a:xfrm>
            <a:off x="2306638" y="3300413"/>
            <a:ext cx="44465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同轴线中的电场、磁场和坡印廷矢量</a:t>
            </a:r>
          </a:p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（理想导体情况）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714500" y="1517650"/>
          <a:ext cx="5040313" cy="1854200"/>
        </p:xfrm>
        <a:graphic>
          <a:graphicData uri="http://schemas.openxmlformats.org/presentationml/2006/ole">
            <p:oleObj spid="_x0000_s17411" name="图片" r:id="rId4" imgW="3733920" imgH="1285920" progId="Word.Picture.8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596" y="5786454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传输的功率通过内外导体间的电磁场传递到负载，不是经过导体内部传递。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79388" y="500063"/>
            <a:ext cx="89646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）当导体的电导率</a:t>
            </a:r>
            <a:r>
              <a:rPr lang="el-GR" altLang="zh-CN" sz="2000" b="1" i="1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σ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为有限值时，导体内部存在沿电流方向的电场</a:t>
            </a:r>
          </a:p>
        </p:txBody>
      </p: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3143250" y="1071563"/>
            <a:ext cx="2233613" cy="865187"/>
            <a:chOff x="3016" y="709"/>
            <a:chExt cx="1361" cy="500"/>
          </a:xfrm>
        </p:grpSpPr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3107" y="953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ctr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内</a:t>
              </a:r>
            </a:p>
          </p:txBody>
        </p:sp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3016" y="709"/>
            <a:ext cx="1361" cy="500"/>
          </p:xfrm>
          <a:graphic>
            <a:graphicData uri="http://schemas.openxmlformats.org/presentationml/2006/ole">
              <p:oleObj spid="_x0000_s18439" name="Equation" r:id="rId3" imgW="1130040" imgH="419040" progId="Equation.DSMT4">
                <p:embed/>
              </p:oleObj>
            </a:graphicData>
          </a:graphic>
        </p:graphicFrame>
      </p:grpSp>
      <p:grpSp>
        <p:nvGrpSpPr>
          <p:cNvPr id="18442" name="Group 12"/>
          <p:cNvGrpSpPr>
            <a:grpSpLocks/>
          </p:cNvGrpSpPr>
          <p:nvPr/>
        </p:nvGrpSpPr>
        <p:grpSpPr bwMode="auto">
          <a:xfrm>
            <a:off x="285750" y="1941513"/>
            <a:ext cx="9036050" cy="1271587"/>
            <a:chOff x="-32" y="1261"/>
            <a:chExt cx="5692" cy="801"/>
          </a:xfrm>
        </p:grpSpPr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13" y="1298"/>
              <a:ext cx="56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fontAlgn="ctr"/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根据边界条件，在内导体表面上电场的切向分量连续，即</a:t>
              </a:r>
            </a:p>
          </p:txBody>
        </p:sp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-32" y="1616"/>
              <a:ext cx="55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font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因此，在内导体表面外侧的电场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幼圆" pitchFamily="49" charset="-122"/>
                </a:rPr>
                <a:t>为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Symbol" pitchFamily="18" charset="2"/>
                </a:rPr>
                <a:t>（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Symbol" pitchFamily="18" charset="2"/>
                </a:rPr>
                <a:t>r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方向的电场强度推导参考讲义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3-1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章，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P15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，例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3.1.5</a:t>
              </a:r>
              <a:r>
                <a:rPr lang="zh-CN" altLang="en-US" sz="2000" b="1" dirty="0" smtClean="0">
                  <a:solidFill>
                    <a:srgbClr val="002060"/>
                  </a:solidFill>
                  <a:latin typeface="Symbol" pitchFamily="18" charset="2"/>
                </a:rPr>
                <a:t>）</a:t>
              </a:r>
              <a:endParaRPr lang="zh-CN" altLang="en-US" sz="2000" b="1" dirty="0">
                <a:solidFill>
                  <a:srgbClr val="002060"/>
                </a:solidFill>
                <a:latin typeface="Symbol" pitchFamily="18" charset="2"/>
              </a:endParaRP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4235" y="1261"/>
            <a:ext cx="873" cy="328"/>
          </p:xfrm>
          <a:graphic>
            <a:graphicData uri="http://schemas.openxmlformats.org/presentationml/2006/ole">
              <p:oleObj spid="_x0000_s18438" name="Equation" r:id="rId4" imgW="660240" imgH="253800" progId="Equation.DSMT4">
                <p:embed/>
              </p:oleObj>
            </a:graphicData>
          </a:graphic>
        </p:graphicFrame>
      </p:grpSp>
      <p:graphicFrame>
        <p:nvGraphicFramePr>
          <p:cNvPr id="793617" name="Object 2"/>
          <p:cNvGraphicFramePr>
            <a:graphicFrameLocks noChangeAspect="1"/>
          </p:cNvGraphicFramePr>
          <p:nvPr/>
        </p:nvGraphicFramePr>
        <p:xfrm>
          <a:off x="571500" y="3143250"/>
          <a:ext cx="3744913" cy="884238"/>
        </p:xfrm>
        <a:graphic>
          <a:graphicData uri="http://schemas.openxmlformats.org/presentationml/2006/ole">
            <p:oleObj spid="_x0000_s18434" name="Equation" r:id="rId5" imgW="1955520" imgH="431640" progId="Equation.DSMT4">
              <p:embed/>
            </p:oleObj>
          </a:graphicData>
        </a:graphic>
      </p:graphicFrame>
      <p:graphicFrame>
        <p:nvGraphicFramePr>
          <p:cNvPr id="793618" name="Object 3"/>
          <p:cNvGraphicFramePr>
            <a:graphicFrameLocks noChangeAspect="1"/>
          </p:cNvGraphicFramePr>
          <p:nvPr/>
        </p:nvGraphicFramePr>
        <p:xfrm>
          <a:off x="1928813" y="4143375"/>
          <a:ext cx="2232025" cy="871538"/>
        </p:xfrm>
        <a:graphic>
          <a:graphicData uri="http://schemas.openxmlformats.org/presentationml/2006/ole">
            <p:oleObj spid="_x0000_s18435" name="Equation" r:id="rId6" imgW="1066680" imgH="393480" progId="Equation.DSMT4">
              <p:embed/>
            </p:oleObj>
          </a:graphicData>
        </a:graphic>
      </p:graphicFrame>
      <p:sp>
        <p:nvSpPr>
          <p:cNvPr id="18443" name="Rectangle 19"/>
          <p:cNvSpPr>
            <a:spLocks noChangeArrowheads="1"/>
          </p:cNvSpPr>
          <p:nvPr/>
        </p:nvSpPr>
        <p:spPr bwMode="auto">
          <a:xfrm>
            <a:off x="357188" y="4286250"/>
            <a:ext cx="294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磁场则仍为</a:t>
            </a:r>
          </a:p>
        </p:txBody>
      </p:sp>
      <p:sp>
        <p:nvSpPr>
          <p:cNvPr id="18444" name="Rectangle 20"/>
          <p:cNvSpPr>
            <a:spLocks noChangeArrowheads="1"/>
          </p:cNvSpPr>
          <p:nvPr/>
        </p:nvSpPr>
        <p:spPr bwMode="auto">
          <a:xfrm>
            <a:off x="357188" y="5143500"/>
            <a:ext cx="6408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内导体表面外侧的坡印廷矢量为</a:t>
            </a:r>
          </a:p>
        </p:txBody>
      </p:sp>
      <p:graphicFrame>
        <p:nvGraphicFramePr>
          <p:cNvPr id="793621" name="Object 4"/>
          <p:cNvGraphicFramePr>
            <a:graphicFrameLocks noChangeAspect="1"/>
          </p:cNvGraphicFramePr>
          <p:nvPr/>
        </p:nvGraphicFramePr>
        <p:xfrm>
          <a:off x="1116013" y="5588000"/>
          <a:ext cx="6940550" cy="936625"/>
        </p:xfrm>
        <a:graphic>
          <a:graphicData uri="http://schemas.openxmlformats.org/presentationml/2006/ole">
            <p:oleObj spid="_x0000_s18436" name="Equation" r:id="rId7" imgW="3416040" imgH="457200" progId="Equation.DSMT4">
              <p:embed/>
            </p:oleObj>
          </a:graphicData>
        </a:graphic>
      </p:graphicFrame>
      <p:grpSp>
        <p:nvGrpSpPr>
          <p:cNvPr id="18445" name="Group 25"/>
          <p:cNvGrpSpPr>
            <a:grpSpLocks/>
          </p:cNvGrpSpPr>
          <p:nvPr/>
        </p:nvGrpSpPr>
        <p:grpSpPr bwMode="auto">
          <a:xfrm>
            <a:off x="4572000" y="3068638"/>
            <a:ext cx="4537075" cy="2447925"/>
            <a:chOff x="2880" y="1933"/>
            <a:chExt cx="2858" cy="1542"/>
          </a:xfrm>
        </p:grpSpPr>
        <p:sp>
          <p:nvSpPr>
            <p:cNvPr id="18446" name="Rectangle 22"/>
            <p:cNvSpPr>
              <a:spLocks noChangeArrowheads="1"/>
            </p:cNvSpPr>
            <p:nvPr/>
          </p:nvSpPr>
          <p:spPr bwMode="auto">
            <a:xfrm>
              <a:off x="2903" y="1933"/>
              <a:ext cx="2835" cy="154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2881" y="1933"/>
            <a:ext cx="2857" cy="1269"/>
          </p:xfrm>
          <a:graphic>
            <a:graphicData uri="http://schemas.openxmlformats.org/presentationml/2006/ole">
              <p:oleObj spid="_x0000_s18437" name="图片" r:id="rId8" imgW="3733920" imgH="1285920" progId="Word.Picture.8">
                <p:embed/>
              </p:oleObj>
            </a:graphicData>
          </a:graphic>
        </p:graphicFrame>
        <p:sp>
          <p:nvSpPr>
            <p:cNvPr id="18447" name="Text Box 24"/>
            <p:cNvSpPr txBox="1">
              <a:spLocks noChangeArrowheads="1"/>
            </p:cNvSpPr>
            <p:nvPr/>
          </p:nvSpPr>
          <p:spPr bwMode="auto">
            <a:xfrm>
              <a:off x="2880" y="3022"/>
              <a:ext cx="285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/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同轴线中的电场、磁场和坡印廷矢量</a:t>
              </a:r>
            </a:p>
            <a:p>
              <a:pPr algn="ctr" fontAlgn="ctr"/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（非理想导体情况）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225" name="Object 2"/>
          <p:cNvGraphicFramePr>
            <a:graphicFrameLocks noChangeAspect="1"/>
          </p:cNvGraphicFramePr>
          <p:nvPr/>
        </p:nvGraphicFramePr>
        <p:xfrm>
          <a:off x="857250" y="1500174"/>
          <a:ext cx="7170738" cy="876300"/>
        </p:xfrm>
        <a:graphic>
          <a:graphicData uri="http://schemas.openxmlformats.org/presentationml/2006/ole">
            <p:oleObj spid="_x0000_s19458" name="Equation" r:id="rId3" imgW="3454200" imgH="419040" progId="Equation.DSMT4">
              <p:embed/>
            </p:oleObj>
          </a:graphicData>
        </a:graphic>
      </p:graphicFrame>
      <p:sp>
        <p:nvSpPr>
          <p:cNvPr id="19460" name="Rectangle 21"/>
          <p:cNvSpPr>
            <a:spLocks noChangeArrowheads="1"/>
          </p:cNvSpPr>
          <p:nvPr/>
        </p:nvSpPr>
        <p:spPr bwMode="auto">
          <a:xfrm>
            <a:off x="357188" y="2428861"/>
            <a:ext cx="8143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65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式中                 是单位长度内导体的电阻。由此可见，进入内导体中功率等于这段导体的焦耳损耗功率。</a:t>
            </a:r>
          </a:p>
        </p:txBody>
      </p:sp>
      <p:sp>
        <p:nvSpPr>
          <p:cNvPr id="19461" name="Rectangle 23"/>
          <p:cNvSpPr>
            <a:spLocks noChangeArrowheads="1"/>
          </p:cNvSpPr>
          <p:nvPr/>
        </p:nvSpPr>
        <p:spPr bwMode="auto">
          <a:xfrm>
            <a:off x="357188" y="1143000"/>
            <a:ext cx="3775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进入每单位长度内导体的功率为</a:t>
            </a:r>
          </a:p>
        </p:txBody>
      </p:sp>
      <p:sp>
        <p:nvSpPr>
          <p:cNvPr id="19462" name="Rectangle 24"/>
          <p:cNvSpPr>
            <a:spLocks noChangeArrowheads="1"/>
          </p:cNvSpPr>
          <p:nvPr/>
        </p:nvSpPr>
        <p:spPr bwMode="auto">
          <a:xfrm>
            <a:off x="285750" y="500063"/>
            <a:ext cx="81438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由此可见，内导体表面外侧的坡印廷矢量既有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轴向分量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，也有</a:t>
            </a: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径向分量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34234" name="Rectangle 26"/>
          <p:cNvSpPr>
            <a:spLocks noChangeArrowheads="1"/>
          </p:cNvSpPr>
          <p:nvPr/>
        </p:nvSpPr>
        <p:spPr bwMode="auto">
          <a:xfrm>
            <a:off x="357158" y="5072074"/>
            <a:ext cx="8286808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fontAlgn="ctr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20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以上分析表明：电磁能量是由电磁场传输的，导体仅起着</a:t>
            </a:r>
            <a:r>
              <a:rPr lang="zh-CN" altLang="en-US" sz="20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定向引导</a:t>
            </a:r>
            <a:r>
              <a:rPr lang="zh-CN" altLang="en-US" sz="20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电磁能流的作用。当导体的电导率为有限值时，进入导体中的功率全部被导体所吸收，成为导体中的焦耳热损耗功率。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143000" y="2571736"/>
          <a:ext cx="1965325" cy="496888"/>
        </p:xfrm>
        <a:graphic>
          <a:graphicData uri="http://schemas.openxmlformats.org/presentationml/2006/ole">
            <p:oleObj spid="_x0000_s19459" name="Equation" r:id="rId4" imgW="901440" imgH="2286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214546" y="3357562"/>
          <a:ext cx="4357718" cy="1872116"/>
        </p:xfrm>
        <a:graphic>
          <a:graphicData uri="http://schemas.openxmlformats.org/presentationml/2006/ole">
            <p:oleObj spid="_x0000_s19460" name="图片" r:id="rId5" imgW="3733920" imgH="1285920" progId="Word.Picture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7342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0063"/>
            <a:ext cx="8229600" cy="41751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4. 4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惟一性定理</a:t>
            </a:r>
            <a:r>
              <a:rPr lang="zh-CN" altLang="en-US" sz="2800" b="1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107950" y="3857625"/>
            <a:ext cx="903605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      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在以闭曲面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为边界的有界区域内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如果给定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时刻的电场强度和磁场强度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的初始值，并且在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 0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时，给定边界面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上的电场强度的切向分量或磁场强度的切向分量，那么，在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&gt; 0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时，区域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V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内的电磁场由麦克斯韦方程惟一地确定。 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14313" y="3000375"/>
            <a:ext cx="79994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惟一性定理的表述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180975" y="1428750"/>
            <a:ext cx="89630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在分析有界区域的时变电磁场问题时，常常需要在给定的初始条件和边界条件下，求解麦克斯韦方程。那么，在什么定解条件下，有界区域中的麦克斯韦方程的解才是惟一的呢？这就是麦克斯韦方程的解的惟一问题。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07950" y="990600"/>
            <a:ext cx="885666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惟一性问题</a:t>
            </a:r>
            <a:endParaRPr lang="zh-CN" altLang="en-US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" name="Freeform 30"/>
          <p:cNvSpPr>
            <a:spLocks/>
          </p:cNvSpPr>
          <p:nvPr/>
        </p:nvSpPr>
        <p:spPr bwMode="auto">
          <a:xfrm>
            <a:off x="5645155" y="2786058"/>
            <a:ext cx="2663825" cy="2041525"/>
          </a:xfrm>
          <a:custGeom>
            <a:avLst/>
            <a:gdLst>
              <a:gd name="T0" fmla="*/ 140 w 1650"/>
              <a:gd name="T1" fmla="*/ 879 h 1286"/>
              <a:gd name="T2" fmla="*/ 62 w 1650"/>
              <a:gd name="T3" fmla="*/ 494 h 1286"/>
              <a:gd name="T4" fmla="*/ 514 w 1650"/>
              <a:gd name="T5" fmla="*/ 57 h 1286"/>
              <a:gd name="T6" fmla="*/ 1282 w 1650"/>
              <a:gd name="T7" fmla="*/ 154 h 1286"/>
              <a:gd name="T8" fmla="*/ 1643 w 1650"/>
              <a:gd name="T9" fmla="*/ 590 h 1286"/>
              <a:gd name="T10" fmla="*/ 1326 w 1650"/>
              <a:gd name="T11" fmla="*/ 1173 h 1286"/>
              <a:gd name="T12" fmla="*/ 694 w 1650"/>
              <a:gd name="T13" fmla="*/ 1269 h 1286"/>
              <a:gd name="T14" fmla="*/ 412 w 1650"/>
              <a:gd name="T15" fmla="*/ 1183 h 1286"/>
              <a:gd name="T16" fmla="*/ 268 w 1650"/>
              <a:gd name="T17" fmla="*/ 1044 h 1286"/>
              <a:gd name="T18" fmla="*/ 140 w 1650"/>
              <a:gd name="T19" fmla="*/ 879 h 12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1286"/>
              <a:gd name="T32" fmla="*/ 1650 w 1650"/>
              <a:gd name="T33" fmla="*/ 1286 h 12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1286">
                <a:moveTo>
                  <a:pt x="140" y="879"/>
                </a:moveTo>
                <a:cubicBezTo>
                  <a:pt x="106" y="787"/>
                  <a:pt x="0" y="631"/>
                  <a:pt x="62" y="494"/>
                </a:cubicBezTo>
                <a:cubicBezTo>
                  <a:pt x="124" y="357"/>
                  <a:pt x="311" y="113"/>
                  <a:pt x="514" y="57"/>
                </a:cubicBezTo>
                <a:cubicBezTo>
                  <a:pt x="717" y="0"/>
                  <a:pt x="1093" y="65"/>
                  <a:pt x="1282" y="154"/>
                </a:cubicBezTo>
                <a:cubicBezTo>
                  <a:pt x="1470" y="243"/>
                  <a:pt x="1636" y="420"/>
                  <a:pt x="1643" y="590"/>
                </a:cubicBezTo>
                <a:cubicBezTo>
                  <a:pt x="1650" y="760"/>
                  <a:pt x="1485" y="1059"/>
                  <a:pt x="1326" y="1173"/>
                </a:cubicBezTo>
                <a:cubicBezTo>
                  <a:pt x="1168" y="1286"/>
                  <a:pt x="846" y="1267"/>
                  <a:pt x="694" y="1269"/>
                </a:cubicBezTo>
                <a:cubicBezTo>
                  <a:pt x="542" y="1271"/>
                  <a:pt x="483" y="1220"/>
                  <a:pt x="412" y="1183"/>
                </a:cubicBezTo>
                <a:cubicBezTo>
                  <a:pt x="341" y="1146"/>
                  <a:pt x="313" y="1095"/>
                  <a:pt x="268" y="1044"/>
                </a:cubicBezTo>
                <a:cubicBezTo>
                  <a:pt x="223" y="993"/>
                  <a:pt x="174" y="971"/>
                  <a:pt x="140" y="87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6715125" y="3643313"/>
          <a:ext cx="371475" cy="357187"/>
        </p:xfrm>
        <a:graphic>
          <a:graphicData uri="http://schemas.openxmlformats.org/presentationml/2006/ole">
            <p:oleObj spid="_x0000_s20482" name="Equation" r:id="rId4" imgW="152280" imgH="164880" progId="Equation.DSMT4">
              <p:embed/>
            </p:oleObj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5645150" y="4273550"/>
          <a:ext cx="339725" cy="385763"/>
        </p:xfrm>
        <a:graphic>
          <a:graphicData uri="http://schemas.openxmlformats.org/presentationml/2006/ole">
            <p:oleObj spid="_x0000_s20483" name="Equation" r:id="rId5" imgW="1396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50" name="Object 2"/>
          <p:cNvGraphicFramePr>
            <a:graphicFrameLocks noChangeAspect="1"/>
          </p:cNvGraphicFramePr>
          <p:nvPr/>
        </p:nvGraphicFramePr>
        <p:xfrm>
          <a:off x="2643174" y="2500306"/>
          <a:ext cx="1571619" cy="511340"/>
        </p:xfrm>
        <a:graphic>
          <a:graphicData uri="http://schemas.openxmlformats.org/presentationml/2006/ole">
            <p:oleObj spid="_x0000_s21506" name="Equation" r:id="rId3" imgW="774360" imgH="253800" progId="Equation.DSMT4">
              <p:embed/>
            </p:oleObj>
          </a:graphicData>
        </a:graphic>
      </p:graphicFrame>
      <p:graphicFrame>
        <p:nvGraphicFramePr>
          <p:cNvPr id="735249" name="Object 3"/>
          <p:cNvGraphicFramePr>
            <a:graphicFrameLocks noChangeAspect="1"/>
          </p:cNvGraphicFramePr>
          <p:nvPr/>
        </p:nvGraphicFramePr>
        <p:xfrm>
          <a:off x="4500562" y="2500306"/>
          <a:ext cx="1643071" cy="480348"/>
        </p:xfrm>
        <a:graphic>
          <a:graphicData uri="http://schemas.openxmlformats.org/presentationml/2006/ole">
            <p:oleObj spid="_x0000_s21507" name="Equation" r:id="rId4" imgW="863280" imgH="253800" progId="Equation.DSMT4">
              <p:embed/>
            </p:oleObj>
          </a:graphicData>
        </a:graphic>
      </p:graphicFrame>
      <p:sp>
        <p:nvSpPr>
          <p:cNvPr id="21522" name="Text Box 43"/>
          <p:cNvSpPr txBox="1">
            <a:spLocks noChangeArrowheads="1"/>
          </p:cNvSpPr>
          <p:nvPr/>
        </p:nvSpPr>
        <p:spPr bwMode="auto">
          <a:xfrm>
            <a:off x="287338" y="428625"/>
            <a:ext cx="88566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5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 惟一性定理的证明</a:t>
            </a:r>
          </a:p>
        </p:txBody>
      </p:sp>
      <p:grpSp>
        <p:nvGrpSpPr>
          <p:cNvPr id="21523" name="Group 51"/>
          <p:cNvGrpSpPr>
            <a:grpSpLocks/>
          </p:cNvGrpSpPr>
          <p:nvPr/>
        </p:nvGrpSpPr>
        <p:grpSpPr bwMode="auto">
          <a:xfrm>
            <a:off x="214313" y="1000125"/>
            <a:ext cx="8678862" cy="1292225"/>
            <a:chOff x="68" y="615"/>
            <a:chExt cx="5654" cy="814"/>
          </a:xfrm>
        </p:grpSpPr>
        <p:sp>
          <p:nvSpPr>
            <p:cNvPr id="21526" name="Rectangle 24"/>
            <p:cNvSpPr>
              <a:spLocks noChangeArrowheads="1"/>
            </p:cNvSpPr>
            <p:nvPr/>
          </p:nvSpPr>
          <p:spPr bwMode="auto">
            <a:xfrm>
              <a:off x="68" y="615"/>
              <a:ext cx="5654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利用反证法对惟一性定理给予证明。假设区域内的解不是惟一的，那么至少存在两组解    、   和     、    满足</a:t>
              </a:r>
              <a:r>
                <a:rPr lang="zh-CN" altLang="en-US" sz="2000" b="1" dirty="0">
                  <a:solidFill>
                    <a:srgbClr val="FF0000"/>
                  </a:solidFill>
                  <a:latin typeface="幼圆" pitchFamily="49" charset="-122"/>
                  <a:cs typeface="Times New Roman" pitchFamily="18" charset="0"/>
                </a:rPr>
                <a:t>同样的麦克斯韦方程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，且具有</a:t>
              </a:r>
              <a:r>
                <a:rPr lang="zh-CN" altLang="en-US" sz="2000" b="1" dirty="0">
                  <a:solidFill>
                    <a:srgbClr val="FF0000"/>
                  </a:solidFill>
                  <a:latin typeface="幼圆" pitchFamily="49" charset="-122"/>
                  <a:cs typeface="Times New Roman" pitchFamily="18" charset="0"/>
                </a:rPr>
                <a:t>相同的初始条件和边界条件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。令</a:t>
              </a:r>
            </a:p>
          </p:txBody>
        </p: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1347" y="900"/>
            <a:ext cx="240" cy="340"/>
          </p:xfrm>
          <a:graphic>
            <a:graphicData uri="http://schemas.openxmlformats.org/presentationml/2006/ole">
              <p:oleObj spid="_x0000_s21518" name="Equation" r:id="rId6" imgW="177480" imgH="253800" progId="Equation.DSMT4">
                <p:embed/>
              </p:oleObj>
            </a:graphicData>
          </a:graphic>
        </p:graphicFrame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2743" y="900"/>
            <a:ext cx="290" cy="339"/>
          </p:xfrm>
          <a:graphic>
            <a:graphicData uri="http://schemas.openxmlformats.org/presentationml/2006/ole">
              <p:oleObj spid="_x0000_s21519" name="Equation" r:id="rId7" imgW="215640" imgH="253800" progId="Equation.DSMT4">
                <p:embed/>
              </p:oleObj>
            </a:graphicData>
          </a:graphic>
        </p:graphicFrame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2278" y="900"/>
            <a:ext cx="256" cy="339"/>
          </p:xfrm>
          <a:graphic>
            <a:graphicData uri="http://schemas.openxmlformats.org/presentationml/2006/ole">
              <p:oleObj spid="_x0000_s21520" name="Equation" r:id="rId8" imgW="190440" imgH="253800" progId="Equation.DSMT4">
                <p:embed/>
              </p:oleObj>
            </a:graphicData>
          </a:graphic>
        </p:graphicFrame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1766" y="900"/>
            <a:ext cx="274" cy="340"/>
          </p:xfrm>
          <a:graphic>
            <a:graphicData uri="http://schemas.openxmlformats.org/presentationml/2006/ole">
              <p:oleObj spid="_x0000_s21521" name="Equation" r:id="rId9" imgW="203040" imgH="253800" progId="Equation.DSMT4">
                <p:embed/>
              </p:oleObj>
            </a:graphicData>
          </a:graphic>
        </p:graphicFrame>
      </p:grpSp>
      <p:graphicFrame>
        <p:nvGraphicFramePr>
          <p:cNvPr id="735285" name="Object 4"/>
          <p:cNvGraphicFramePr>
            <a:graphicFrameLocks noChangeAspect="1"/>
          </p:cNvGraphicFramePr>
          <p:nvPr/>
        </p:nvGraphicFramePr>
        <p:xfrm>
          <a:off x="1428750" y="4572000"/>
          <a:ext cx="2576513" cy="828675"/>
        </p:xfrm>
        <a:graphic>
          <a:graphicData uri="http://schemas.openxmlformats.org/presentationml/2006/ole">
            <p:oleObj spid="_x0000_s21508" name="Equation" r:id="rId10" imgW="1358640" imgH="419040" progId="Equation.DSMT4">
              <p:embed/>
            </p:oleObj>
          </a:graphicData>
        </a:graphic>
      </p:graphicFrame>
      <p:graphicFrame>
        <p:nvGraphicFramePr>
          <p:cNvPr id="735286" name="Object 5"/>
          <p:cNvGraphicFramePr>
            <a:graphicFrameLocks noChangeAspect="1"/>
          </p:cNvGraphicFramePr>
          <p:nvPr/>
        </p:nvGraphicFramePr>
        <p:xfrm>
          <a:off x="4429125" y="4572000"/>
          <a:ext cx="2108200" cy="828675"/>
        </p:xfrm>
        <a:graphic>
          <a:graphicData uri="http://schemas.openxmlformats.org/presentationml/2006/ole">
            <p:oleObj spid="_x0000_s21509" name="Equation" r:id="rId11" imgW="1066680" imgH="419040" progId="Equation.DSMT4">
              <p:embed/>
            </p:oleObj>
          </a:graphicData>
        </a:graphic>
      </p:graphicFrame>
      <p:graphicFrame>
        <p:nvGraphicFramePr>
          <p:cNvPr id="735287" name="Object 6"/>
          <p:cNvGraphicFramePr>
            <a:graphicFrameLocks noChangeAspect="1"/>
          </p:cNvGraphicFramePr>
          <p:nvPr/>
        </p:nvGraphicFramePr>
        <p:xfrm>
          <a:off x="1785938" y="5500688"/>
          <a:ext cx="1643062" cy="508000"/>
        </p:xfrm>
        <a:graphic>
          <a:graphicData uri="http://schemas.openxmlformats.org/presentationml/2006/ole">
            <p:oleObj spid="_x0000_s21510" name="Equation" r:id="rId12" imgW="825480" imgH="253800" progId="Equation.DSMT4">
              <p:embed/>
            </p:oleObj>
          </a:graphicData>
        </a:graphic>
      </p:graphicFrame>
      <p:graphicFrame>
        <p:nvGraphicFramePr>
          <p:cNvPr id="735288" name="Object 7"/>
          <p:cNvGraphicFramePr>
            <a:graphicFrameLocks noChangeAspect="1"/>
          </p:cNvGraphicFramePr>
          <p:nvPr/>
        </p:nvGraphicFramePr>
        <p:xfrm>
          <a:off x="4572000" y="5500688"/>
          <a:ext cx="1571625" cy="514350"/>
        </p:xfrm>
        <a:graphic>
          <a:graphicData uri="http://schemas.openxmlformats.org/presentationml/2006/ole">
            <p:oleObj spid="_x0000_s21511" name="Equation" r:id="rId13" imgW="774360" imgH="253800" progId="Equation.DSMT4">
              <p:embed/>
            </p:oleObj>
          </a:graphicData>
        </a:graphic>
      </p:graphicFrame>
      <p:grpSp>
        <p:nvGrpSpPr>
          <p:cNvPr id="21524" name="Group 60"/>
          <p:cNvGrpSpPr>
            <a:grpSpLocks/>
          </p:cNvGrpSpPr>
          <p:nvPr/>
        </p:nvGrpSpPr>
        <p:grpSpPr bwMode="auto">
          <a:xfrm>
            <a:off x="357188" y="3143250"/>
            <a:ext cx="8358187" cy="1292225"/>
            <a:chOff x="50" y="2067"/>
            <a:chExt cx="5265" cy="814"/>
          </a:xfrm>
        </p:grpSpPr>
        <p:sp>
          <p:nvSpPr>
            <p:cNvPr id="21525" name="Rectangle 35"/>
            <p:cNvSpPr>
              <a:spLocks noChangeArrowheads="1"/>
            </p:cNvSpPr>
            <p:nvPr/>
          </p:nvSpPr>
          <p:spPr bwMode="auto">
            <a:xfrm>
              <a:off x="50" y="2067"/>
              <a:ext cx="5265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则在区域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幼圆" pitchFamily="49" charset="-122"/>
                </a:rPr>
                <a:t>V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内    和 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的</a:t>
              </a:r>
              <a:r>
                <a:rPr lang="zh-CN" altLang="en-US" sz="2000" b="1" dirty="0">
                  <a:solidFill>
                    <a:srgbClr val="FF0000"/>
                  </a:solidFill>
                  <a:latin typeface="幼圆" pitchFamily="49" charset="-122"/>
                  <a:cs typeface="Times New Roman" pitchFamily="18" charset="0"/>
                </a:rPr>
                <a:t>初始值为零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  <a:cs typeface="Times New Roman" pitchFamily="18" charset="0"/>
                </a:rPr>
                <a:t>；在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边界面</a:t>
              </a:r>
              <a:r>
                <a:rPr lang="en-US" altLang="zh-CN" sz="2000" b="1" i="1" dirty="0">
                  <a:solidFill>
                    <a:srgbClr val="002060"/>
                  </a:solidFill>
                  <a:latin typeface="幼圆" pitchFamily="49" charset="-122"/>
                </a:rPr>
                <a:t>S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上电场强度     的切向分量为零或磁场强度      的切向分量为零，且     和     满足麦克斯韦方程</a:t>
              </a:r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1175" y="2112"/>
            <a:ext cx="257" cy="340"/>
          </p:xfrm>
          <a:graphic>
            <a:graphicData uri="http://schemas.openxmlformats.org/presentationml/2006/ole">
              <p:oleObj spid="_x0000_s21512" name="Equation" r:id="rId14" imgW="190440" imgH="253800" progId="Equation.DSMT4">
                <p:embed/>
              </p:oleObj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2120" y="2337"/>
            <a:ext cx="291" cy="340"/>
          </p:xfrm>
          <a:graphic>
            <a:graphicData uri="http://schemas.openxmlformats.org/presentationml/2006/ole">
              <p:oleObj spid="_x0000_s21513" name="Equation" r:id="rId15" imgW="215640" imgH="253800" progId="Equation.DSMT4">
                <p:embed/>
              </p:oleObj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4055" y="2337"/>
            <a:ext cx="257" cy="340"/>
          </p:xfrm>
          <a:graphic>
            <a:graphicData uri="http://schemas.openxmlformats.org/presentationml/2006/ole">
              <p:oleObj spid="_x0000_s21514" name="Equation" r:id="rId16" imgW="190440" imgH="253800" progId="Equation.DSMT4">
                <p:embed/>
              </p:oleObj>
            </a:graphicData>
          </a:graphic>
        </p:graphicFrame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4595" y="2337"/>
            <a:ext cx="272" cy="340"/>
          </p:xfrm>
          <a:graphic>
            <a:graphicData uri="http://schemas.openxmlformats.org/presentationml/2006/ole">
              <p:oleObj spid="_x0000_s21515" name="Equation" r:id="rId17" imgW="215640" imgH="253800" progId="Equation.DSMT4">
                <p:embed/>
              </p:oleObj>
            </a:graphicData>
          </a:graphic>
        </p:graphicFrame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4775" y="2067"/>
            <a:ext cx="257" cy="340"/>
          </p:xfrm>
          <a:graphic>
            <a:graphicData uri="http://schemas.openxmlformats.org/presentationml/2006/ole">
              <p:oleObj spid="_x0000_s21516" name="Equation" r:id="rId18" imgW="190440" imgH="253800" progId="Equation.DSMT4">
                <p:embed/>
              </p:oleObj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1610" y="2092"/>
            <a:ext cx="272" cy="340"/>
          </p:xfrm>
          <a:graphic>
            <a:graphicData uri="http://schemas.openxmlformats.org/presentationml/2006/ole">
              <p:oleObj spid="_x0000_s21517" name="Equation" r:id="rId19" imgW="21564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28"/>
          <p:cNvSpPr>
            <a:spLocks noChangeArrowheads="1"/>
          </p:cNvSpPr>
          <p:nvPr/>
        </p:nvSpPr>
        <p:spPr bwMode="auto">
          <a:xfrm>
            <a:off x="214282" y="642918"/>
            <a:ext cx="415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根据坡印廷定理，应有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2938" y="1214438"/>
          <a:ext cx="7780337" cy="741362"/>
        </p:xfrm>
        <a:graphic>
          <a:graphicData uri="http://schemas.openxmlformats.org/presentationml/2006/ole">
            <p:oleObj spid="_x0000_s22530" name="Equation" r:id="rId3" imgW="4089240" imgH="393480" progId="Equation.DSMT4">
              <p:embed/>
            </p:oleObj>
          </a:graphicData>
        </a:graphic>
      </p:graphicFrame>
      <p:graphicFrame>
        <p:nvGraphicFramePr>
          <p:cNvPr id="736271" name="Object 3"/>
          <p:cNvGraphicFramePr>
            <a:graphicFrameLocks noChangeAspect="1"/>
          </p:cNvGraphicFramePr>
          <p:nvPr/>
        </p:nvGraphicFramePr>
        <p:xfrm>
          <a:off x="1714500" y="3429000"/>
          <a:ext cx="6072188" cy="800100"/>
        </p:xfrm>
        <a:graphic>
          <a:graphicData uri="http://schemas.openxmlformats.org/presentationml/2006/ole">
            <p:oleObj spid="_x0000_s22531" name="Equation" r:id="rId4" imgW="2958840" imgH="393480" progId="Equation.DSMT4">
              <p:embed/>
            </p:oleObj>
          </a:graphicData>
        </a:graphic>
      </p:graphicFrame>
      <p:sp>
        <p:nvSpPr>
          <p:cNvPr id="22537" name="Rectangle 34"/>
          <p:cNvSpPr>
            <a:spLocks noChangeArrowheads="1"/>
          </p:cNvSpPr>
          <p:nvPr/>
        </p:nvSpPr>
        <p:spPr bwMode="auto">
          <a:xfrm>
            <a:off x="285750" y="3571875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所以，得</a:t>
            </a:r>
          </a:p>
        </p:txBody>
      </p:sp>
      <p:sp>
        <p:nvSpPr>
          <p:cNvPr id="22538" name="Rectangle 35"/>
          <p:cNvSpPr>
            <a:spLocks noChangeArrowheads="1"/>
          </p:cNvSpPr>
          <p:nvPr/>
        </p:nvSpPr>
        <p:spPr bwMode="auto">
          <a:xfrm>
            <a:off x="357188" y="4500563"/>
            <a:ext cx="7786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由于初始值为零，将上式两边对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t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积分，可得任意时刻 </a:t>
            </a:r>
            <a:r>
              <a:rPr lang="en-US" altLang="zh-CN" sz="2000" b="1" i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t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有</a:t>
            </a:r>
          </a:p>
        </p:txBody>
      </p:sp>
      <p:graphicFrame>
        <p:nvGraphicFramePr>
          <p:cNvPr id="736292" name="Object 4"/>
          <p:cNvGraphicFramePr>
            <a:graphicFrameLocks noChangeAspect="1"/>
          </p:cNvGraphicFramePr>
          <p:nvPr/>
        </p:nvGraphicFramePr>
        <p:xfrm>
          <a:off x="1143000" y="5143500"/>
          <a:ext cx="6500813" cy="781050"/>
        </p:xfrm>
        <a:graphic>
          <a:graphicData uri="http://schemas.openxmlformats.org/presentationml/2006/ole">
            <p:oleObj spid="_x0000_s22532" name="Equation" r:id="rId5" imgW="3136680" imgH="393480" progId="Equation.DSMT4">
              <p:embed/>
            </p:oleObj>
          </a:graphicData>
        </a:graphic>
      </p:graphicFrame>
      <p:grpSp>
        <p:nvGrpSpPr>
          <p:cNvPr id="22539" name="Group 42"/>
          <p:cNvGrpSpPr>
            <a:grpSpLocks/>
          </p:cNvGrpSpPr>
          <p:nvPr/>
        </p:nvGrpSpPr>
        <p:grpSpPr bwMode="auto">
          <a:xfrm>
            <a:off x="285750" y="2071688"/>
            <a:ext cx="7861300" cy="1295400"/>
            <a:chOff x="68" y="1327"/>
            <a:chExt cx="5035" cy="834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571" y="1741"/>
            <a:ext cx="4400" cy="420"/>
          </p:xfrm>
          <a:graphic>
            <a:graphicData uri="http://schemas.openxmlformats.org/presentationml/2006/ole">
              <p:oleObj spid="_x0000_s22533" name="Equation" r:id="rId6" imgW="3098520" imgH="291960" progId="Equation.DSMT4">
                <p:embed/>
              </p:oleObj>
            </a:graphicData>
          </a:graphic>
        </p:graphicFrame>
        <p:sp>
          <p:nvSpPr>
            <p:cNvPr id="22540" name="Rectangle 33"/>
            <p:cNvSpPr>
              <a:spLocks noChangeArrowheads="1"/>
            </p:cNvSpPr>
            <p:nvPr/>
          </p:nvSpPr>
          <p:spPr bwMode="auto">
            <a:xfrm>
              <a:off x="68" y="1327"/>
              <a:ext cx="50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根据     和      的边界条件，上式左端的被积函数为</a:t>
              </a:r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526" y="1327"/>
            <a:ext cx="239" cy="322"/>
          </p:xfrm>
          <a:graphic>
            <a:graphicData uri="http://schemas.openxmlformats.org/presentationml/2006/ole">
              <p:oleObj spid="_x0000_s22534" name="Equation" r:id="rId7" imgW="190440" imgH="253800" progId="Equation.DSMT4">
                <p:embed/>
              </p:oleObj>
            </a:graphicData>
          </a:graphic>
        </p:graphicFrame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1120" y="1344"/>
            <a:ext cx="270" cy="322"/>
          </p:xfrm>
          <a:graphic>
            <a:graphicData uri="http://schemas.openxmlformats.org/presentationml/2006/ole">
              <p:oleObj spid="_x0000_s22535" name="Equation" r:id="rId8" imgW="21564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/>
      <p:bldP spid="225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96" name="Object 2"/>
          <p:cNvGraphicFramePr>
            <a:graphicFrameLocks noChangeAspect="1"/>
          </p:cNvGraphicFramePr>
          <p:nvPr/>
        </p:nvGraphicFramePr>
        <p:xfrm>
          <a:off x="2857500" y="1428750"/>
          <a:ext cx="931863" cy="500063"/>
        </p:xfrm>
        <a:graphic>
          <a:graphicData uri="http://schemas.openxmlformats.org/presentationml/2006/ole">
            <p:oleObj spid="_x0000_s23554" name="Equation" r:id="rId3" imgW="469800" imgH="253800" progId="Equation.DSMT4">
              <p:embed/>
            </p:oleObj>
          </a:graphicData>
        </a:graphic>
      </p:graphicFrame>
      <p:graphicFrame>
        <p:nvGraphicFramePr>
          <p:cNvPr id="737295" name="Object 3"/>
          <p:cNvGraphicFramePr>
            <a:graphicFrameLocks noChangeAspect="1"/>
          </p:cNvGraphicFramePr>
          <p:nvPr/>
        </p:nvGraphicFramePr>
        <p:xfrm>
          <a:off x="4214813" y="1428750"/>
          <a:ext cx="898525" cy="500063"/>
        </p:xfrm>
        <a:graphic>
          <a:graphicData uri="http://schemas.openxmlformats.org/presentationml/2006/ole">
            <p:oleObj spid="_x0000_s23555" name="Equation" r:id="rId4" imgW="457200" imgH="253800" progId="Equation.DSMT4">
              <p:embed/>
            </p:oleObj>
          </a:graphicData>
        </a:graphic>
      </p:graphicFrame>
      <p:graphicFrame>
        <p:nvGraphicFramePr>
          <p:cNvPr id="737294" name="Object 4"/>
          <p:cNvGraphicFramePr>
            <a:graphicFrameLocks noChangeAspect="1"/>
          </p:cNvGraphicFramePr>
          <p:nvPr/>
        </p:nvGraphicFramePr>
        <p:xfrm>
          <a:off x="2786063" y="2143125"/>
          <a:ext cx="1058862" cy="500063"/>
        </p:xfrm>
        <a:graphic>
          <a:graphicData uri="http://schemas.openxmlformats.org/presentationml/2006/ole">
            <p:oleObj spid="_x0000_s23556" name="Equation" r:id="rId5" imgW="533160" imgH="253800" progId="Equation.DSMT4">
              <p:embed/>
            </p:oleObj>
          </a:graphicData>
        </a:graphic>
      </p:graphicFrame>
      <p:graphicFrame>
        <p:nvGraphicFramePr>
          <p:cNvPr id="737293" name="Object 5"/>
          <p:cNvGraphicFramePr>
            <a:graphicFrameLocks noChangeAspect="1"/>
          </p:cNvGraphicFramePr>
          <p:nvPr/>
        </p:nvGraphicFramePr>
        <p:xfrm>
          <a:off x="4214813" y="2214563"/>
          <a:ext cx="1063625" cy="493712"/>
        </p:xfrm>
        <a:graphic>
          <a:graphicData uri="http://schemas.openxmlformats.org/presentationml/2006/ole">
            <p:oleObj spid="_x0000_s23557" name="Equation" r:id="rId6" imgW="545760" imgH="253800" progId="Equation.DSMT4">
              <p:embed/>
            </p:oleObj>
          </a:graphicData>
        </a:graphic>
      </p:graphicFrame>
      <p:sp>
        <p:nvSpPr>
          <p:cNvPr id="23558" name="Rectangle 33"/>
          <p:cNvSpPr>
            <a:spLocks noChangeArrowheads="1"/>
          </p:cNvSpPr>
          <p:nvPr/>
        </p:nvSpPr>
        <p:spPr bwMode="auto">
          <a:xfrm>
            <a:off x="500063" y="714375"/>
            <a:ext cx="741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ctr"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上式中两项积分的被积函数均为非负的，要使得积分为零，必有</a:t>
            </a:r>
          </a:p>
        </p:txBody>
      </p:sp>
      <p:sp>
        <p:nvSpPr>
          <p:cNvPr id="23559" name="Rectangle 34"/>
          <p:cNvSpPr>
            <a:spLocks noChangeArrowheads="1"/>
          </p:cNvSpPr>
          <p:nvPr/>
        </p:nvSpPr>
        <p:spPr bwMode="auto">
          <a:xfrm>
            <a:off x="5929313" y="2214563"/>
            <a:ext cx="1985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（证毕）</a:t>
            </a:r>
          </a:p>
        </p:txBody>
      </p:sp>
      <p:sp>
        <p:nvSpPr>
          <p:cNvPr id="23560" name="Rectangle 35"/>
          <p:cNvSpPr>
            <a:spLocks noChangeArrowheads="1"/>
          </p:cNvSpPr>
          <p:nvPr/>
        </p:nvSpPr>
        <p:spPr bwMode="auto">
          <a:xfrm>
            <a:off x="642938" y="2143125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即</a:t>
            </a:r>
          </a:p>
        </p:txBody>
      </p:sp>
      <p:sp>
        <p:nvSpPr>
          <p:cNvPr id="23561" name="Text Box 36"/>
          <p:cNvSpPr txBox="1">
            <a:spLocks noChangeArrowheads="1"/>
          </p:cNvSpPr>
          <p:nvPr/>
        </p:nvSpPr>
        <p:spPr bwMode="auto">
          <a:xfrm>
            <a:off x="477838" y="3233738"/>
            <a:ext cx="82375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7"/>
              </a:buBlip>
            </a:pPr>
            <a:r>
              <a:rPr lang="en-US" altLang="zh-CN" sz="20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意义：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惟一性定理指出了获得惟一解所必须满足的条件，为电磁场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  问题的求解提供了理论依据，具有非常重要的意义和广泛的应用。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6"/>
          <p:cNvSpPr txBox="1">
            <a:spLocks noChangeArrowheads="1"/>
          </p:cNvSpPr>
          <p:nvPr/>
        </p:nvSpPr>
        <p:spPr bwMode="auto">
          <a:xfrm>
            <a:off x="214313" y="1285875"/>
            <a:ext cx="44640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</a:rPr>
              <a:t> 时谐电磁场的概念</a:t>
            </a:r>
          </a:p>
        </p:txBody>
      </p:sp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428625" y="1857375"/>
            <a:ext cx="81073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</a:rPr>
              <a:t>       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如果场源以一定的角频率随时间呈时谐（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正弦或余弦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）变化，则所产生电磁场也以同样的角频率随时间呈时谐变化。这种以一定角频率作时谐变化的电磁场，称为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时谐电磁场或正弦电磁场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59396" name="Text Box 13"/>
          <p:cNvSpPr txBox="1">
            <a:spLocks noChangeArrowheads="1"/>
          </p:cNvSpPr>
          <p:nvPr/>
        </p:nvSpPr>
        <p:spPr bwMode="auto">
          <a:xfrm>
            <a:off x="500063" y="3500438"/>
            <a:ext cx="80708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在工程上，应用最多的就是时谐电磁场。</a:t>
            </a:r>
            <a:r>
              <a:rPr kumimoji="1" lang="zh-CN" altLang="en-US" sz="2000" b="1" dirty="0">
                <a:solidFill>
                  <a:srgbClr val="002060"/>
                </a:solidFill>
              </a:rPr>
              <a:t>广播、电视和通信的载波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</a:rPr>
              <a:t>    等都是时谐电磁场。</a:t>
            </a:r>
          </a:p>
        </p:txBody>
      </p:sp>
      <p:sp>
        <p:nvSpPr>
          <p:cNvPr id="59397" name="Text Box 14"/>
          <p:cNvSpPr txBox="1">
            <a:spLocks noChangeArrowheads="1"/>
          </p:cNvSpPr>
          <p:nvPr/>
        </p:nvSpPr>
        <p:spPr bwMode="auto">
          <a:xfrm>
            <a:off x="642938" y="4572000"/>
            <a:ext cx="80137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</a:rPr>
              <a:t>   </a:t>
            </a:r>
            <a:r>
              <a:rPr lang="zh-CN" altLang="en-US" sz="2000" b="1" dirty="0">
                <a:solidFill>
                  <a:srgbClr val="002060"/>
                </a:solidFill>
              </a:rPr>
              <a:t>任意的时变场在一定的条件下可通过</a:t>
            </a:r>
            <a:r>
              <a:rPr lang="zh-CN" altLang="en-US" sz="2000" b="1" dirty="0">
                <a:solidFill>
                  <a:srgbClr val="0000FF"/>
                </a:solidFill>
              </a:rPr>
              <a:t>傅立叶分析方法</a:t>
            </a:r>
            <a:r>
              <a:rPr lang="zh-CN" altLang="en-US" sz="2000" b="1" dirty="0">
                <a:solidFill>
                  <a:srgbClr val="002060"/>
                </a:solidFill>
              </a:rPr>
              <a:t>展开为不同频率的时谐场的叠加。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00063"/>
            <a:ext cx="8229600" cy="4318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4. 5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时谐电磁场</a:t>
            </a:r>
            <a:r>
              <a:rPr lang="zh-CN" altLang="en-US" sz="2800" dirty="0">
                <a:solidFill>
                  <a:srgbClr val="002060"/>
                </a:solidFill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 bwMode="auto">
          <a:xfrm>
            <a:off x="5643570" y="2000240"/>
            <a:ext cx="1214446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301" name="矩形 8"/>
          <p:cNvSpPr>
            <a:spLocks noChangeArrowheads="1"/>
          </p:cNvSpPr>
          <p:nvPr/>
        </p:nvSpPr>
        <p:spPr bwMode="auto">
          <a:xfrm>
            <a:off x="1000125" y="1285875"/>
            <a:ext cx="67865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0" hangingPunct="0"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在课件</a:t>
            </a:r>
            <a:r>
              <a:rPr kumimoji="1"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中，</a:t>
            </a:r>
            <a:r>
              <a:rPr kumimoji="1" lang="zh-CN" altLang="en-US" sz="32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对重要的概念将标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红色，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对重要</a:t>
            </a:r>
            <a:r>
              <a:rPr kumimoji="1"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的公式将打红底。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2"/>
          <p:cNvSpPr txBox="1">
            <a:spLocks noChangeArrowheads="1"/>
          </p:cNvSpPr>
          <p:nvPr/>
        </p:nvSpPr>
        <p:spPr bwMode="auto">
          <a:xfrm>
            <a:off x="285750" y="500063"/>
            <a:ext cx="4464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4.5.1</a:t>
            </a:r>
            <a:r>
              <a:rPr lang="en-US" altLang="zh-CN" sz="2400" b="1" dirty="0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幼圆" pitchFamily="49" charset="-122"/>
              </a:rPr>
              <a:t>时谐电磁场的复数表示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57188" y="1000125"/>
            <a:ext cx="8178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lnSpc>
                <a:spcPct val="130000"/>
              </a:lnSpc>
            </a:pPr>
            <a:r>
              <a:rPr kumimoji="1" lang="en-US" altLang="zh-CN" sz="2000" b="1">
                <a:solidFill>
                  <a:srgbClr val="002060"/>
                </a:solidFill>
              </a:rPr>
              <a:t>       </a:t>
            </a:r>
            <a:r>
              <a:rPr kumimoji="1" lang="zh-CN" altLang="en-US" sz="2000" b="1">
                <a:solidFill>
                  <a:srgbClr val="002060"/>
                </a:solidFill>
              </a:rPr>
              <a:t>时谐电磁场可用复数方法来表示，使得大多数时谐电磁场问题得分析得以简化。</a:t>
            </a:r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357188" y="1928813"/>
            <a:ext cx="8178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　  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设   　　 是一个以角频率</a:t>
            </a:r>
            <a:r>
              <a:rPr kumimoji="1" lang="zh-CN" altLang="en-US" sz="2000" b="1" i="1">
                <a:solidFill>
                  <a:srgbClr val="002060"/>
                </a:solidFill>
                <a:latin typeface="楷体_GB2312" pitchFamily="49" charset="-122"/>
                <a:sym typeface="Symbol" pitchFamily="18" charset="2"/>
              </a:rPr>
              <a:t>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随时间</a:t>
            </a:r>
            <a:r>
              <a:rPr kumimoji="1" lang="en-US" altLang="zh-CN" sz="2000" b="1" i="1">
                <a:solidFill>
                  <a:srgbClr val="002060"/>
                </a:solidFill>
                <a:latin typeface="楷体_GB2312" pitchFamily="49" charset="-122"/>
              </a:rPr>
              <a:t>t </a:t>
            </a: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作正弦变化的场量，它可以是电场和磁场的任意一个分量，也可以是电荷或电流等变量，它与时间的关系可以表示成</a:t>
            </a:r>
          </a:p>
        </p:txBody>
      </p:sp>
      <p:graphicFrame>
        <p:nvGraphicFramePr>
          <p:cNvPr id="24578" name="Object 6"/>
          <p:cNvGraphicFramePr>
            <a:graphicFrameLocks noChangeAspect="1"/>
          </p:cNvGraphicFramePr>
          <p:nvPr/>
        </p:nvGraphicFramePr>
        <p:xfrm>
          <a:off x="1285875" y="2000250"/>
          <a:ext cx="1000125" cy="404813"/>
        </p:xfrm>
        <a:graphic>
          <a:graphicData uri="http://schemas.openxmlformats.org/presentationml/2006/ole">
            <p:oleObj spid="_x0000_s24578" name="Equation" r:id="rId3" imgW="482400" imgH="203040" progId="Equation.DSMT4">
              <p:embed/>
            </p:oleObj>
          </a:graphicData>
        </a:graphic>
      </p:graphicFrame>
      <p:graphicFrame>
        <p:nvGraphicFramePr>
          <p:cNvPr id="773133" name="Object 2"/>
          <p:cNvGraphicFramePr>
            <a:graphicFrameLocks noChangeAspect="1"/>
          </p:cNvGraphicFramePr>
          <p:nvPr/>
        </p:nvGraphicFramePr>
        <p:xfrm>
          <a:off x="2214563" y="3286125"/>
          <a:ext cx="3784600" cy="525463"/>
        </p:xfrm>
        <a:graphic>
          <a:graphicData uri="http://schemas.openxmlformats.org/presentationml/2006/ole">
            <p:oleObj spid="_x0000_s24579" name="Equation" r:id="rId4" imgW="1612800" imgH="228600" progId="Equation.DSMT4">
              <p:embed/>
            </p:oleObj>
          </a:graphicData>
        </a:graphic>
      </p:graphicFrame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2071688" y="4429125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</a:t>
            </a:r>
            <a:endParaRPr kumimoji="1" lang="en-US" altLang="zh-CN" sz="2800" b="1" i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73138" name="Object 3"/>
          <p:cNvGraphicFramePr>
            <a:graphicFrameLocks noChangeAspect="1"/>
          </p:cNvGraphicFramePr>
          <p:nvPr/>
        </p:nvGraphicFramePr>
        <p:xfrm>
          <a:off x="2571750" y="4429125"/>
          <a:ext cx="6192838" cy="635000"/>
        </p:xfrm>
        <a:graphic>
          <a:graphicData uri="http://schemas.openxmlformats.org/presentationml/2006/ole">
            <p:oleObj spid="_x0000_s24580" name="Equation" r:id="rId5" imgW="2489040" imgH="279360" progId="Equation.DSMT4">
              <p:embed/>
            </p:oleObj>
          </a:graphicData>
        </a:graphic>
      </p:graphicFrame>
      <p:grpSp>
        <p:nvGrpSpPr>
          <p:cNvPr id="24587" name="Group 45"/>
          <p:cNvGrpSpPr>
            <a:grpSpLocks/>
          </p:cNvGrpSpPr>
          <p:nvPr/>
        </p:nvGrpSpPr>
        <p:grpSpPr bwMode="auto">
          <a:xfrm>
            <a:off x="500063" y="5429250"/>
            <a:ext cx="3824287" cy="720725"/>
            <a:chOff x="315" y="3420"/>
            <a:chExt cx="2409" cy="454"/>
          </a:xfrm>
        </p:grpSpPr>
        <p:sp>
          <p:nvSpPr>
            <p:cNvPr id="24608" name="Text Box 19"/>
            <p:cNvSpPr txBox="1">
              <a:spLocks noChangeArrowheads="1"/>
            </p:cNvSpPr>
            <p:nvPr/>
          </p:nvSpPr>
          <p:spPr bwMode="auto">
            <a:xfrm>
              <a:off x="315" y="3420"/>
              <a:ext cx="69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Times New Roman" pitchFamily="18" charset="0"/>
                </a:rPr>
                <a:t>其中</a:t>
              </a:r>
            </a:p>
          </p:txBody>
        </p:sp>
        <p:graphicFrame>
          <p:nvGraphicFramePr>
            <p:cNvPr id="24582" name="Object 5"/>
            <p:cNvGraphicFramePr>
              <a:graphicFrameLocks noChangeAspect="1"/>
            </p:cNvGraphicFramePr>
            <p:nvPr/>
          </p:nvGraphicFramePr>
          <p:xfrm>
            <a:off x="1285" y="3488"/>
            <a:ext cx="1439" cy="386"/>
          </p:xfrm>
          <a:graphic>
            <a:graphicData uri="http://schemas.openxmlformats.org/presentationml/2006/ole">
              <p:oleObj spid="_x0000_s24582" name="Equation" r:id="rId6" imgW="914400" imgH="241200" progId="Equation.DSMT4">
                <p:embed/>
              </p:oleObj>
            </a:graphicData>
          </a:graphic>
        </p:graphicFrame>
      </p:grpSp>
      <p:sp>
        <p:nvSpPr>
          <p:cNvPr id="24588" name="AutoShape 23"/>
          <p:cNvSpPr>
            <a:spLocks noChangeArrowheads="1"/>
          </p:cNvSpPr>
          <p:nvPr/>
        </p:nvSpPr>
        <p:spPr bwMode="auto">
          <a:xfrm>
            <a:off x="8015288" y="4524375"/>
            <a:ext cx="574675" cy="420688"/>
          </a:xfrm>
          <a:prstGeom prst="wedgeRoundRectCallout">
            <a:avLst>
              <a:gd name="adj1" fmla="val -64639"/>
              <a:gd name="adj2" fmla="val 153773"/>
              <a:gd name="adj3" fmla="val 16667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4589" name="Text Box 24"/>
          <p:cNvSpPr txBox="1">
            <a:spLocks noChangeArrowheads="1"/>
          </p:cNvSpPr>
          <p:nvPr/>
        </p:nvSpPr>
        <p:spPr bwMode="auto">
          <a:xfrm>
            <a:off x="7251700" y="5351463"/>
            <a:ext cx="151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时间因子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563938" y="5572125"/>
            <a:ext cx="2808287" cy="952500"/>
            <a:chOff x="2245" y="3510"/>
            <a:chExt cx="1769" cy="600"/>
          </a:xfrm>
        </p:grpSpPr>
        <p:sp>
          <p:nvSpPr>
            <p:cNvPr id="24606" name="AutoShape 27"/>
            <p:cNvSpPr>
              <a:spLocks noChangeArrowheads="1"/>
            </p:cNvSpPr>
            <p:nvPr/>
          </p:nvSpPr>
          <p:spPr bwMode="auto">
            <a:xfrm>
              <a:off x="2245" y="3510"/>
              <a:ext cx="499" cy="296"/>
            </a:xfrm>
            <a:prstGeom prst="wedgeRoundRectCallout">
              <a:avLst>
                <a:gd name="adj1" fmla="val 61625"/>
                <a:gd name="adj2" fmla="val 88491"/>
                <a:gd name="adj3" fmla="val 16667"/>
              </a:avLst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 b="1">
                <a:solidFill>
                  <a:srgbClr val="00206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4607" name="Text Box 28"/>
            <p:cNvSpPr txBox="1">
              <a:spLocks noChangeArrowheads="1"/>
            </p:cNvSpPr>
            <p:nvPr/>
          </p:nvSpPr>
          <p:spPr bwMode="auto">
            <a:xfrm>
              <a:off x="2562" y="3860"/>
              <a:ext cx="14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空间相位因子</a:t>
              </a:r>
            </a:p>
          </p:txBody>
        </p:sp>
      </p:grpSp>
      <p:sp>
        <p:nvSpPr>
          <p:cNvPr id="24591" name="Text Box 31"/>
          <p:cNvSpPr txBox="1">
            <a:spLocks noChangeArrowheads="1"/>
          </p:cNvSpPr>
          <p:nvPr/>
        </p:nvSpPr>
        <p:spPr bwMode="auto">
          <a:xfrm>
            <a:off x="428625" y="4500563"/>
            <a:ext cx="853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楷体_GB2312" pitchFamily="49" charset="-122"/>
              </a:rPr>
              <a:t>利用欧拉公式</a:t>
            </a:r>
          </a:p>
        </p:txBody>
      </p:sp>
      <p:grpSp>
        <p:nvGrpSpPr>
          <p:cNvPr id="24592" name="Group 35"/>
          <p:cNvGrpSpPr>
            <a:grpSpLocks/>
          </p:cNvGrpSpPr>
          <p:nvPr/>
        </p:nvGrpSpPr>
        <p:grpSpPr bwMode="auto">
          <a:xfrm>
            <a:off x="428625" y="3929063"/>
            <a:ext cx="8534400" cy="434975"/>
            <a:chOff x="68" y="2572"/>
            <a:chExt cx="5376" cy="274"/>
          </a:xfrm>
        </p:grpSpPr>
        <p:sp>
          <p:nvSpPr>
            <p:cNvPr id="24605" name="Text Box 14"/>
            <p:cNvSpPr txBox="1">
              <a:spLocks noChangeArrowheads="1"/>
            </p:cNvSpPr>
            <p:nvPr/>
          </p:nvSpPr>
          <p:spPr bwMode="auto">
            <a:xfrm>
              <a:off x="68" y="2575"/>
              <a:ext cx="53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式中的</a:t>
              </a:r>
              <a:r>
                <a:rPr kumimoji="1" lang="en-US" altLang="zh-CN" sz="2000" b="1" i="1" dirty="0">
                  <a:solidFill>
                    <a:srgbClr val="00206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000" b="1" baseline="-30000" dirty="0">
                  <a:solidFill>
                    <a:srgbClr val="002060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为振幅、         为与坐标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latin typeface="Times New Roman" pitchFamily="18" charset="0"/>
                </a:rPr>
                <a:t>有关，与时间无关的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Times New Roman" pitchFamily="18" charset="0"/>
                </a:rPr>
                <a:t>相位因子。</a:t>
              </a:r>
              <a:endPara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24581" name="Object 4"/>
            <p:cNvGraphicFramePr>
              <a:graphicFrameLocks noChangeAspect="1"/>
            </p:cNvGraphicFramePr>
            <p:nvPr/>
          </p:nvGraphicFramePr>
          <p:xfrm>
            <a:off x="1365" y="2572"/>
            <a:ext cx="435" cy="268"/>
          </p:xfrm>
          <a:graphic>
            <a:graphicData uri="http://schemas.openxmlformats.org/presentationml/2006/ole">
              <p:oleObj spid="_x0000_s24581" name="Equation" r:id="rId7" imgW="330120" imgH="203040" progId="Equation.DSMT4">
                <p:embed/>
              </p:oleObj>
            </a:graphicData>
          </a:graphic>
        </p:graphicFrame>
      </p:grpSp>
      <p:grpSp>
        <p:nvGrpSpPr>
          <p:cNvPr id="24593" name="Group 39"/>
          <p:cNvGrpSpPr>
            <a:grpSpLocks/>
          </p:cNvGrpSpPr>
          <p:nvPr/>
        </p:nvGrpSpPr>
        <p:grpSpPr bwMode="auto">
          <a:xfrm>
            <a:off x="5929313" y="3071813"/>
            <a:ext cx="2857500" cy="727075"/>
            <a:chOff x="3598" y="2112"/>
            <a:chExt cx="1800" cy="458"/>
          </a:xfrm>
        </p:grpSpPr>
        <p:sp>
          <p:nvSpPr>
            <p:cNvPr id="24603" name="Text Box 15"/>
            <p:cNvSpPr txBox="1">
              <a:spLocks noChangeArrowheads="1"/>
            </p:cNvSpPr>
            <p:nvPr/>
          </p:nvSpPr>
          <p:spPr bwMode="auto">
            <a:xfrm>
              <a:off x="4278" y="2112"/>
              <a:ext cx="1120" cy="458"/>
            </a:xfrm>
            <a:prstGeom prst="rect">
              <a:avLst/>
            </a:prstGeom>
            <a:noFill/>
            <a:ln w="25400">
              <a:solidFill>
                <a:schemeClr val="tx2">
                  <a:lumMod val="5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defRPr/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实数表示法或</a:t>
              </a:r>
            </a:p>
            <a:p>
              <a:pPr algn="just" fontAlgn="ctr">
                <a:defRPr/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  瞬时表示法</a:t>
              </a:r>
            </a:p>
          </p:txBody>
        </p:sp>
        <p:sp>
          <p:nvSpPr>
            <p:cNvPr id="24604" name="Line 36"/>
            <p:cNvSpPr>
              <a:spLocks noChangeShapeType="1"/>
            </p:cNvSpPr>
            <p:nvPr/>
          </p:nvSpPr>
          <p:spPr bwMode="auto">
            <a:xfrm flipH="1">
              <a:off x="3598" y="2341"/>
              <a:ext cx="680" cy="45"/>
            </a:xfrm>
            <a:prstGeom prst="line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587875" y="4451350"/>
            <a:ext cx="1816100" cy="1303338"/>
            <a:chOff x="3107" y="2976"/>
            <a:chExt cx="1144" cy="821"/>
          </a:xfrm>
        </p:grpSpPr>
        <p:sp>
          <p:nvSpPr>
            <p:cNvPr id="24601" name="Text Box 21"/>
            <p:cNvSpPr txBox="1">
              <a:spLocks noChangeArrowheads="1"/>
            </p:cNvSpPr>
            <p:nvPr/>
          </p:nvSpPr>
          <p:spPr bwMode="auto">
            <a:xfrm>
              <a:off x="3142" y="3547"/>
              <a:ext cx="1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复数表示法</a:t>
              </a:r>
            </a:p>
          </p:txBody>
        </p:sp>
        <p:sp>
          <p:nvSpPr>
            <p:cNvPr id="24602" name="AutoShape 38"/>
            <p:cNvSpPr>
              <a:spLocks noChangeArrowheads="1"/>
            </p:cNvSpPr>
            <p:nvPr/>
          </p:nvSpPr>
          <p:spPr bwMode="auto">
            <a:xfrm>
              <a:off x="3107" y="2976"/>
              <a:ext cx="1043" cy="363"/>
            </a:xfrm>
            <a:prstGeom prst="wedgeRoundRectCallout">
              <a:avLst>
                <a:gd name="adj1" fmla="val -5991"/>
                <a:gd name="adj2" fmla="val 108125"/>
                <a:gd name="adj3" fmla="val 16667"/>
              </a:avLst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endParaRPr lang="zh-CN" altLang="zh-CN" sz="2000" b="1">
                <a:solidFill>
                  <a:srgbClr val="002060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04813" y="5549900"/>
            <a:ext cx="2439987" cy="939800"/>
            <a:chOff x="255" y="3496"/>
            <a:chExt cx="1537" cy="592"/>
          </a:xfrm>
        </p:grpSpPr>
        <p:sp>
          <p:nvSpPr>
            <p:cNvPr id="24599" name="Text Box 26"/>
            <p:cNvSpPr txBox="1">
              <a:spLocks noChangeArrowheads="1"/>
            </p:cNvSpPr>
            <p:nvPr/>
          </p:nvSpPr>
          <p:spPr bwMode="auto">
            <a:xfrm>
              <a:off x="255" y="3838"/>
              <a:ext cx="8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ctr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复振幅</a:t>
              </a:r>
            </a:p>
          </p:txBody>
        </p:sp>
        <p:sp>
          <p:nvSpPr>
            <p:cNvPr id="24600" name="AutoShape 40"/>
            <p:cNvSpPr>
              <a:spLocks noChangeArrowheads="1"/>
            </p:cNvSpPr>
            <p:nvPr/>
          </p:nvSpPr>
          <p:spPr bwMode="auto">
            <a:xfrm>
              <a:off x="1247" y="3496"/>
              <a:ext cx="545" cy="363"/>
            </a:xfrm>
            <a:prstGeom prst="wedgeRoundRectCallout">
              <a:avLst>
                <a:gd name="adj1" fmla="val -103579"/>
                <a:gd name="adj2" fmla="val 55787"/>
                <a:gd name="adj3" fmla="val 16667"/>
              </a:avLst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000" b="1">
                <a:solidFill>
                  <a:srgbClr val="002060"/>
                </a:solidFill>
                <a:latin typeface="Verdana" pitchFamily="34" charset="0"/>
                <a:ea typeface="宋体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 bwMode="auto">
          <a:xfrm>
            <a:off x="2071688" y="5429250"/>
            <a:ext cx="285750" cy="285750"/>
          </a:xfrm>
          <a:prstGeom prst="ellipse">
            <a:avLst/>
          </a:prstGeom>
          <a:solidFill>
            <a:schemeClr val="accent1">
              <a:alpha val="22000"/>
            </a:schemeClr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箭头连接符 33"/>
          <p:cNvCxnSpPr>
            <a:stCxn id="32" idx="7"/>
          </p:cNvCxnSpPr>
          <p:nvPr/>
        </p:nvCxnSpPr>
        <p:spPr>
          <a:xfrm rot="5400000" flipH="1" flipV="1">
            <a:off x="2459038" y="5214938"/>
            <a:ext cx="112712" cy="3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2714625" y="5072063"/>
            <a:ext cx="1579563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圆点代表复数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/>
      <p:bldP spid="24589" grpId="0"/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2143108" y="5643578"/>
            <a:ext cx="3857652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2117970" y="4857760"/>
            <a:ext cx="3929090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2713012" y="2428868"/>
            <a:ext cx="385765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16" name="Text Box 10"/>
          <p:cNvSpPr txBox="1">
            <a:spLocks noChangeArrowheads="1"/>
          </p:cNvSpPr>
          <p:nvPr/>
        </p:nvSpPr>
        <p:spPr bwMode="auto">
          <a:xfrm>
            <a:off x="357188" y="500063"/>
            <a:ext cx="85344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照此法，电场的各分量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E</a:t>
            </a:r>
            <a:r>
              <a:rPr kumimoji="1" lang="en-US" altLang="zh-CN" sz="2000" b="1" i="1" baseline="-30000">
                <a:solidFill>
                  <a:srgbClr val="002060"/>
                </a:solidFill>
                <a:latin typeface="幼圆" pitchFamily="49" charset="-122"/>
              </a:rPr>
              <a:t>i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i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表示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x</a:t>
            </a:r>
            <a:r>
              <a:rPr kumimoji="1" lang="zh-CN" altLang="en-US" sz="2000" b="1" i="1">
                <a:solidFill>
                  <a:srgbClr val="002060"/>
                </a:solidFill>
                <a:latin typeface="幼圆" pitchFamily="49" charset="-122"/>
              </a:rPr>
              <a:t>、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y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或 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z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）可表示成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357313" y="1071563"/>
          <a:ext cx="5788025" cy="574675"/>
        </p:xfrm>
        <a:graphic>
          <a:graphicData uri="http://schemas.openxmlformats.org/presentationml/2006/ole">
            <p:oleObj spid="_x0000_s25602" name="Equation" r:id="rId3" imgW="2628720" imgH="279360" progId="Equation.DSMT4">
              <p:embed/>
            </p:oleObj>
          </a:graphicData>
        </a:graphic>
      </p:graphicFrame>
      <p:graphicFrame>
        <p:nvGraphicFramePr>
          <p:cNvPr id="756748" name="Object 3"/>
          <p:cNvGraphicFramePr>
            <a:graphicFrameLocks noChangeAspect="1"/>
          </p:cNvGraphicFramePr>
          <p:nvPr/>
        </p:nvGraphicFramePr>
        <p:xfrm>
          <a:off x="2786063" y="2493963"/>
          <a:ext cx="3729037" cy="690562"/>
        </p:xfrm>
        <a:graphic>
          <a:graphicData uri="http://schemas.openxmlformats.org/presentationml/2006/ole">
            <p:oleObj spid="_x0000_s25603" name="Equation" r:id="rId4" imgW="1460160" imgH="279360" progId="Equation.DSMT4">
              <p:embed/>
            </p:oleObj>
          </a:graphicData>
        </a:graphic>
      </p:graphicFrame>
      <p:sp>
        <p:nvSpPr>
          <p:cNvPr id="25607" name="AutoShape 13"/>
          <p:cNvSpPr>
            <a:spLocks noChangeArrowheads="1"/>
          </p:cNvSpPr>
          <p:nvPr/>
        </p:nvSpPr>
        <p:spPr bwMode="auto">
          <a:xfrm>
            <a:off x="4713288" y="2571750"/>
            <a:ext cx="1114425" cy="598488"/>
          </a:xfrm>
          <a:prstGeom prst="wedgeRectCallout">
            <a:avLst>
              <a:gd name="adj1" fmla="val -116028"/>
              <a:gd name="adj2" fmla="val 65222"/>
            </a:avLst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zh-CN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56750" name="Object 4"/>
          <p:cNvGraphicFramePr>
            <a:graphicFrameLocks noChangeAspect="1"/>
          </p:cNvGraphicFramePr>
          <p:nvPr/>
        </p:nvGraphicFramePr>
        <p:xfrm>
          <a:off x="787400" y="3482975"/>
          <a:ext cx="7993063" cy="669925"/>
        </p:xfrm>
        <a:graphic>
          <a:graphicData uri="http://schemas.openxmlformats.org/presentationml/2006/ole">
            <p:oleObj spid="_x0000_s25604" name="Equation" r:id="rId5" imgW="3403440" imgH="291960" progId="Equation.DSMT4">
              <p:embed/>
            </p:oleObj>
          </a:graphicData>
        </a:graphic>
      </p:graphicFrame>
      <p:sp>
        <p:nvSpPr>
          <p:cNvPr id="25618" name="Text Box 15"/>
          <p:cNvSpPr txBox="1">
            <a:spLocks noChangeArrowheads="1"/>
          </p:cNvSpPr>
          <p:nvPr/>
        </p:nvSpPr>
        <p:spPr bwMode="auto">
          <a:xfrm>
            <a:off x="323850" y="1714500"/>
            <a:ext cx="8534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各分量合成以后，</a:t>
            </a: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</a:rPr>
              <a:t>电场强度的复数形式或复矢量为 </a:t>
            </a:r>
          </a:p>
        </p:txBody>
      </p:sp>
      <p:sp>
        <p:nvSpPr>
          <p:cNvPr id="25619" name="矩形 13"/>
          <p:cNvSpPr>
            <a:spLocks noChangeArrowheads="1"/>
          </p:cNvSpPr>
          <p:nvPr/>
        </p:nvSpPr>
        <p:spPr bwMode="auto">
          <a:xfrm>
            <a:off x="500063" y="4429125"/>
            <a:ext cx="763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2060"/>
                </a:solidFill>
              </a:rPr>
              <a:t>为了书写简便，在不引起混淆的情况下，可把圆点或下标</a:t>
            </a:r>
            <a:r>
              <a:rPr lang="en-US" altLang="zh-CN" sz="2000" b="1">
                <a:solidFill>
                  <a:srgbClr val="002060"/>
                </a:solidFill>
              </a:rPr>
              <a:t>m</a:t>
            </a:r>
            <a:r>
              <a:rPr lang="zh-CN" altLang="en-US" sz="2000" b="1">
                <a:solidFill>
                  <a:srgbClr val="002060"/>
                </a:solidFill>
              </a:rPr>
              <a:t>去掉。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32038" y="4929188"/>
          <a:ext cx="3729037" cy="596900"/>
        </p:xfrm>
        <a:graphic>
          <a:graphicData uri="http://schemas.openxmlformats.org/presentationml/2006/ole">
            <p:oleObj spid="_x0000_s25605" name="Equation" r:id="rId6" imgW="1460160" imgH="2412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357438" y="5715000"/>
          <a:ext cx="3533775" cy="565150"/>
        </p:xfrm>
        <a:graphic>
          <a:graphicData uri="http://schemas.openxmlformats.org/presentationml/2006/ole">
            <p:oleObj spid="_x0000_s25606" name="Equation" r:id="rId7" imgW="13842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5607" grpId="0" animBg="1"/>
      <p:bldP spid="256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642938" y="4357688"/>
            <a:ext cx="7929562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客观物理量都是实数。复数式只是数学表示方式，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不代表真实场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真实场是复数式乘上时间因子</a:t>
            </a:r>
            <a:r>
              <a:rPr kumimoji="1" lang="en-US" altLang="zh-CN" sz="2000" b="1" dirty="0" err="1">
                <a:solidFill>
                  <a:srgbClr val="002060"/>
                </a:solidFill>
                <a:latin typeface="+mj-ea"/>
              </a:rPr>
              <a:t>e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+mj-ea"/>
              </a:rPr>
              <a:t>j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Symbol" pitchFamily="18" charset="2"/>
              </a:rPr>
              <a:t>w</a:t>
            </a:r>
            <a:r>
              <a:rPr kumimoji="1" lang="en-US" altLang="zh-CN" sz="2000" b="1" baseline="30000" dirty="0" err="1">
                <a:solidFill>
                  <a:srgbClr val="002060"/>
                </a:solidFill>
                <a:latin typeface="+mn-ea"/>
              </a:rPr>
              <a:t>t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后的实部，即得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瞬时值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表达式；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由于时间因子是默认的，有时它不用写出来，只用与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空间坐标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有   关的部份就可表示复矢量。</a:t>
            </a:r>
          </a:p>
        </p:txBody>
      </p:sp>
      <p:sp>
        <p:nvSpPr>
          <p:cNvPr id="26629" name="Text Box 16"/>
          <p:cNvSpPr txBox="1">
            <a:spLocks noChangeArrowheads="1"/>
          </p:cNvSpPr>
          <p:nvPr/>
        </p:nvSpPr>
        <p:spPr bwMode="auto">
          <a:xfrm>
            <a:off x="285750" y="3929063"/>
            <a:ext cx="5256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说明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55528" y="720678"/>
            <a:ext cx="385765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56748" name="Object 3"/>
          <p:cNvGraphicFramePr>
            <a:graphicFrameLocks noChangeAspect="1"/>
          </p:cNvGraphicFramePr>
          <p:nvPr/>
        </p:nvGraphicFramePr>
        <p:xfrm>
          <a:off x="428596" y="785794"/>
          <a:ext cx="3729037" cy="690563"/>
        </p:xfrm>
        <a:graphic>
          <a:graphicData uri="http://schemas.openxmlformats.org/presentationml/2006/ole">
            <p:oleObj spid="_x0000_s26626" name="Equation" r:id="rId5" imgW="1460160" imgH="279360" progId="Equation.DSMT4">
              <p:embed/>
            </p:oleObj>
          </a:graphicData>
        </a:graphic>
      </p:graphicFrame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428625" y="2071688"/>
            <a:ext cx="52562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复数表示法的好处：</a:t>
            </a:r>
          </a:p>
        </p:txBody>
      </p: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571500" y="2571750"/>
            <a:ext cx="79295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为数学处理带来方便，当场用复数表示时，方程中不再出现对时间的偏导数，对问题的分析求解得以简化；</a:t>
            </a:r>
          </a:p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在物理上，用复数来描述某些物理现象比实数要方便。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572000" y="857232"/>
          <a:ext cx="2500330" cy="649339"/>
        </p:xfrm>
        <a:graphic>
          <a:graphicData uri="http://schemas.openxmlformats.org/presentationml/2006/ole">
            <p:oleObj spid="_x0000_s26627" name="Equation" r:id="rId6" imgW="104112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214313" y="500063"/>
            <a:ext cx="8108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fontAlgn="ctr"/>
            <a:r>
              <a:rPr lang="zh-CN" altLang="en-US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cs typeface="Times New Roman" pitchFamily="18" charset="0"/>
              </a:rPr>
              <a:t>4.5.1  </a:t>
            </a:r>
            <a:r>
              <a:rPr lang="zh-CN" altLang="en-US" b="1" dirty="0">
                <a:solidFill>
                  <a:srgbClr val="002060"/>
                </a:solidFill>
                <a:latin typeface="幼圆" pitchFamily="49" charset="-122"/>
                <a:ea typeface="仿宋_GB2312" pitchFamily="49" charset="-122"/>
                <a:cs typeface="Times New Roman" pitchFamily="18" charset="0"/>
              </a:rPr>
              <a:t>将下列场矢量的瞬时值形式写为复数形式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142976" y="1000108"/>
          <a:ext cx="6572296" cy="483794"/>
        </p:xfrm>
        <a:graphic>
          <a:graphicData uri="http://schemas.openxmlformats.org/presentationml/2006/ole">
            <p:oleObj spid="_x0000_s27650" name="Equation" r:id="rId3" imgW="3416040" imgH="266400" progId="Equation.DSMT4">
              <p:embed/>
            </p:oleObj>
          </a:graphicData>
        </a:graphic>
      </p:graphicFrame>
      <p:sp>
        <p:nvSpPr>
          <p:cNvPr id="26634" name="Rectangle 16"/>
          <p:cNvSpPr>
            <a:spLocks noChangeArrowheads="1"/>
          </p:cNvSpPr>
          <p:nvPr/>
        </p:nvSpPr>
        <p:spPr bwMode="auto">
          <a:xfrm>
            <a:off x="323850" y="1747838"/>
            <a:ext cx="18716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defRPr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143001" y="1643063"/>
          <a:ext cx="4929197" cy="1443267"/>
        </p:xfrm>
        <a:graphic>
          <a:graphicData uri="http://schemas.openxmlformats.org/presentationml/2006/ole">
            <p:oleObj spid="_x0000_s27651" name="Equation" r:id="rId4" imgW="2577960" imgH="812520" progId="Equation.DSMT4">
              <p:embed/>
            </p:oleObj>
          </a:graphicData>
        </a:graphic>
      </p:graphicFrame>
      <p:sp>
        <p:nvSpPr>
          <p:cNvPr id="27658" name="Rectangle 17"/>
          <p:cNvSpPr>
            <a:spLocks noChangeArrowheads="1"/>
          </p:cNvSpPr>
          <p:nvPr/>
        </p:nvSpPr>
        <p:spPr bwMode="auto">
          <a:xfrm>
            <a:off x="500063" y="3071813"/>
            <a:ext cx="26638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FF"/>
                </a:solidFill>
                <a:latin typeface="幼圆" pitchFamily="49" charset="-122"/>
                <a:cs typeface="Times New Roman" pitchFamily="18" charset="0"/>
              </a:rPr>
              <a:t>解：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）由于</a:t>
            </a:r>
          </a:p>
        </p:txBody>
      </p:sp>
      <p:graphicFrame>
        <p:nvGraphicFramePr>
          <p:cNvPr id="738316" name="Object 4"/>
          <p:cNvGraphicFramePr>
            <a:graphicFrameLocks noChangeAspect="1"/>
          </p:cNvGraphicFramePr>
          <p:nvPr/>
        </p:nvGraphicFramePr>
        <p:xfrm>
          <a:off x="971550" y="3500438"/>
          <a:ext cx="7386638" cy="781050"/>
        </p:xfrm>
        <a:graphic>
          <a:graphicData uri="http://schemas.openxmlformats.org/presentationml/2006/ole">
            <p:oleObj spid="_x0000_s27652" name="Equation" r:id="rId5" imgW="3682800" imgH="393480" progId="Equation.DSMT4">
              <p:embed/>
            </p:oleObj>
          </a:graphicData>
        </a:graphic>
      </p:graphicFrame>
      <p:graphicFrame>
        <p:nvGraphicFramePr>
          <p:cNvPr id="738315" name="Object 5"/>
          <p:cNvGraphicFramePr>
            <a:graphicFrameLocks noChangeAspect="1"/>
          </p:cNvGraphicFramePr>
          <p:nvPr/>
        </p:nvGraphicFramePr>
        <p:xfrm>
          <a:off x="1857375" y="4286250"/>
          <a:ext cx="5214938" cy="558800"/>
        </p:xfrm>
        <a:graphic>
          <a:graphicData uri="http://schemas.openxmlformats.org/presentationml/2006/ole">
            <p:oleObj spid="_x0000_s27653" name="Equation" r:id="rId6" imgW="2590560" imgH="266400" progId="Equation.DSMT4">
              <p:embed/>
            </p:oleObj>
          </a:graphicData>
        </a:graphic>
      </p:graphicFrame>
      <p:graphicFrame>
        <p:nvGraphicFramePr>
          <p:cNvPr id="738314" name="Object 6"/>
          <p:cNvGraphicFramePr>
            <a:graphicFrameLocks noChangeAspect="1"/>
          </p:cNvGraphicFramePr>
          <p:nvPr/>
        </p:nvGraphicFramePr>
        <p:xfrm>
          <a:off x="1928813" y="5000625"/>
          <a:ext cx="4929203" cy="580551"/>
        </p:xfrm>
        <a:graphic>
          <a:graphicData uri="http://schemas.openxmlformats.org/presentationml/2006/ole">
            <p:oleObj spid="_x0000_s27654" name="Equation" r:id="rId7" imgW="2514600" imgH="291960" progId="Equation.DSMT4">
              <p:embed/>
            </p:oleObj>
          </a:graphicData>
        </a:graphic>
      </p:graphicFrame>
      <p:graphicFrame>
        <p:nvGraphicFramePr>
          <p:cNvPr id="738313" name="Object 7"/>
          <p:cNvGraphicFramePr>
            <a:graphicFrameLocks noChangeAspect="1"/>
          </p:cNvGraphicFramePr>
          <p:nvPr/>
        </p:nvGraphicFramePr>
        <p:xfrm>
          <a:off x="2714612" y="5643578"/>
          <a:ext cx="3714763" cy="570064"/>
        </p:xfrm>
        <a:graphic>
          <a:graphicData uri="http://schemas.openxmlformats.org/presentationml/2006/ole">
            <p:oleObj spid="_x0000_s27655" name="Equation" r:id="rId8" imgW="1815840" imgH="266400" progId="Equation.DSMT4">
              <p:embed/>
            </p:oleObj>
          </a:graphicData>
        </a:graphic>
      </p:graphicFrame>
      <p:sp>
        <p:nvSpPr>
          <p:cNvPr id="26636" name="Rectangle 25"/>
          <p:cNvSpPr>
            <a:spLocks noChangeArrowheads="1"/>
          </p:cNvSpPr>
          <p:nvPr/>
        </p:nvSpPr>
        <p:spPr bwMode="auto">
          <a:xfrm>
            <a:off x="323850" y="1027113"/>
            <a:ext cx="1368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>
              <a:defRPr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27660" name="Rectangle 26"/>
          <p:cNvSpPr>
            <a:spLocks noChangeArrowheads="1"/>
          </p:cNvSpPr>
          <p:nvPr/>
        </p:nvSpPr>
        <p:spPr bwMode="auto">
          <a:xfrm>
            <a:off x="785813" y="5072063"/>
            <a:ext cx="26638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250825" y="692150"/>
            <a:ext cx="1736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（</a:t>
            </a:r>
            <a:r>
              <a:rPr lang="en-US" altLang="zh-CN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2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）因为 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08175" y="720725"/>
          <a:ext cx="3376613" cy="404813"/>
        </p:xfrm>
        <a:graphic>
          <a:graphicData uri="http://schemas.openxmlformats.org/presentationml/2006/ole">
            <p:oleObj spid="_x0000_s28674" name="Equation" r:id="rId3" imgW="1663700" imgH="20320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908175" y="1143000"/>
          <a:ext cx="6092825" cy="782638"/>
        </p:xfrm>
        <a:graphic>
          <a:graphicData uri="http://schemas.openxmlformats.org/presentationml/2006/ole">
            <p:oleObj spid="_x0000_s28675" name="Equation" r:id="rId4" imgW="3022600" imgH="393700" progId="Equation.DSMT4">
              <p:embed/>
            </p:oleObj>
          </a:graphicData>
        </a:graphic>
      </p:graphicFrame>
      <p:graphicFrame>
        <p:nvGraphicFramePr>
          <p:cNvPr id="757775" name="Object 4"/>
          <p:cNvGraphicFramePr>
            <a:graphicFrameLocks noChangeAspect="1"/>
          </p:cNvGraphicFramePr>
          <p:nvPr/>
        </p:nvGraphicFramePr>
        <p:xfrm>
          <a:off x="1285875" y="5214938"/>
          <a:ext cx="7219950" cy="795337"/>
        </p:xfrm>
        <a:graphic>
          <a:graphicData uri="http://schemas.openxmlformats.org/presentationml/2006/ole">
            <p:oleObj spid="_x0000_s28676" name="Equation" r:id="rId5" imgW="3530520" imgH="393480" progId="Equation.DSMT4">
              <p:embed/>
            </p:oleObj>
          </a:graphicData>
        </a:graphic>
      </p:graphicFrame>
      <p:sp>
        <p:nvSpPr>
          <p:cNvPr id="28680" name="Rectangle 18"/>
          <p:cNvSpPr>
            <a:spLocks noChangeArrowheads="1"/>
          </p:cNvSpPr>
          <p:nvPr/>
        </p:nvSpPr>
        <p:spPr bwMode="auto">
          <a:xfrm>
            <a:off x="642938" y="5214938"/>
            <a:ext cx="15128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故  </a:t>
            </a:r>
          </a:p>
        </p:txBody>
      </p:sp>
      <p:graphicFrame>
        <p:nvGraphicFramePr>
          <p:cNvPr id="757780" name="Object 5"/>
          <p:cNvGraphicFramePr>
            <a:graphicFrameLocks noChangeAspect="1"/>
          </p:cNvGraphicFramePr>
          <p:nvPr/>
        </p:nvGraphicFramePr>
        <p:xfrm>
          <a:off x="1428750" y="2071688"/>
          <a:ext cx="5357813" cy="1570037"/>
        </p:xfrm>
        <a:graphic>
          <a:graphicData uri="http://schemas.openxmlformats.org/presentationml/2006/ole">
            <p:oleObj spid="_x0000_s28677" name="Equation" r:id="rId6" imgW="2577960" imgH="812520" progId="Equation.DSMT4">
              <p:embed/>
            </p:oleObj>
          </a:graphicData>
        </a:graphic>
      </p:graphicFrame>
      <p:sp>
        <p:nvSpPr>
          <p:cNvPr id="28681" name="Rectangle 21"/>
          <p:cNvSpPr>
            <a:spLocks noChangeArrowheads="1"/>
          </p:cNvSpPr>
          <p:nvPr/>
        </p:nvSpPr>
        <p:spPr bwMode="auto">
          <a:xfrm>
            <a:off x="571500" y="2143125"/>
            <a:ext cx="15128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99"/>
                </a:solidFill>
                <a:latin typeface="幼圆" pitchFamily="49" charset="-122"/>
                <a:cs typeface="Times New Roman" pitchFamily="18" charset="0"/>
              </a:rPr>
              <a:t>所以  </a:t>
            </a:r>
          </a:p>
        </p:txBody>
      </p:sp>
      <p:graphicFrame>
        <p:nvGraphicFramePr>
          <p:cNvPr id="757782" name="Object 6"/>
          <p:cNvGraphicFramePr>
            <a:graphicFrameLocks noChangeAspect="1"/>
          </p:cNvGraphicFramePr>
          <p:nvPr/>
        </p:nvGraphicFramePr>
        <p:xfrm>
          <a:off x="2571750" y="3571875"/>
          <a:ext cx="4572000" cy="1519238"/>
        </p:xfrm>
        <a:graphic>
          <a:graphicData uri="http://schemas.openxmlformats.org/presentationml/2006/ole">
            <p:oleObj spid="_x0000_s28678" name="Equation" r:id="rId7" imgW="2273040" imgH="8125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/>
      <p:bldP spid="286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428625" y="571500"/>
            <a:ext cx="61563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幼圆" pitchFamily="49" charset="-122"/>
                <a:cs typeface="Times New Roman" pitchFamily="18" charset="0"/>
              </a:rPr>
              <a:t>4.5.2  </a:t>
            </a:r>
            <a:r>
              <a:rPr lang="zh-CN" altLang="en-US" b="1" dirty="0">
                <a:solidFill>
                  <a:srgbClr val="002060"/>
                </a:solidFill>
                <a:latin typeface="幼圆" pitchFamily="49" charset="-122"/>
                <a:cs typeface="Times New Roman" pitchFamily="18" charset="0"/>
              </a:rPr>
              <a:t>已知电场强度复矢量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71736" y="1071546"/>
          <a:ext cx="3141662" cy="581025"/>
        </p:xfrm>
        <a:graphic>
          <a:graphicData uri="http://schemas.openxmlformats.org/presentationml/2006/ole">
            <p:oleObj spid="_x0000_s29698" name="Equation" r:id="rId3" imgW="1485720" imgH="279360" progId="Equation.DSMT4">
              <p:embed/>
            </p:oleObj>
          </a:graphicData>
        </a:graphic>
      </p:graphicFrame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571500" y="2428875"/>
            <a:ext cx="12239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ct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b="1">
              <a:solidFill>
                <a:srgbClr val="0000FF"/>
              </a:solidFill>
              <a:cs typeface="Times New Roman" pitchFamily="18" charset="0"/>
            </a:endParaRPr>
          </a:p>
        </p:txBody>
      </p:sp>
      <p:graphicFrame>
        <p:nvGraphicFramePr>
          <p:cNvPr id="739346" name="Object 3"/>
          <p:cNvGraphicFramePr>
            <a:graphicFrameLocks noChangeAspect="1"/>
          </p:cNvGraphicFramePr>
          <p:nvPr/>
        </p:nvGraphicFramePr>
        <p:xfrm>
          <a:off x="1571625" y="2500313"/>
          <a:ext cx="4824413" cy="1328737"/>
        </p:xfrm>
        <a:graphic>
          <a:graphicData uri="http://schemas.openxmlformats.org/presentationml/2006/ole">
            <p:oleObj spid="_x0000_s29699" name="Equation" r:id="rId4" imgW="2145960" imgH="609480" progId="Equation.DSMT4">
              <p:embed/>
            </p:oleObj>
          </a:graphicData>
        </a:graphic>
      </p:graphicFrame>
      <p:graphicFrame>
        <p:nvGraphicFramePr>
          <p:cNvPr id="739345" name="Object 4"/>
          <p:cNvGraphicFramePr>
            <a:graphicFrameLocks noChangeAspect="1"/>
          </p:cNvGraphicFramePr>
          <p:nvPr/>
        </p:nvGraphicFramePr>
        <p:xfrm>
          <a:off x="2555875" y="3735388"/>
          <a:ext cx="3816350" cy="846137"/>
        </p:xfrm>
        <a:graphic>
          <a:graphicData uri="http://schemas.openxmlformats.org/presentationml/2006/ole">
            <p:oleObj spid="_x0000_s29700" name="Equation" r:id="rId5" imgW="1765080" imgH="393480" progId="Equation.DSMT4">
              <p:embed/>
            </p:oleObj>
          </a:graphicData>
        </a:graphic>
      </p:graphicFrame>
      <p:sp>
        <p:nvSpPr>
          <p:cNvPr id="29704" name="Rectangle 28"/>
          <p:cNvSpPr>
            <a:spLocks noChangeArrowheads="1"/>
          </p:cNvSpPr>
          <p:nvPr/>
        </p:nvSpPr>
        <p:spPr bwMode="auto">
          <a:xfrm>
            <a:off x="428596" y="1714488"/>
            <a:ext cx="65119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2060"/>
                </a:solidFill>
              </a:rPr>
              <a:t>其中</a:t>
            </a:r>
            <a:r>
              <a:rPr lang="en-US" altLang="zh-CN" b="1" i="1">
                <a:solidFill>
                  <a:srgbClr val="002060"/>
                </a:solidFill>
                <a:latin typeface="Times New Roman" pitchFamily="18" charset="0"/>
              </a:rPr>
              <a:t>k</a:t>
            </a:r>
            <a:r>
              <a:rPr lang="en-US" altLang="zh-CN" b="1" baseline="-25000">
                <a:solidFill>
                  <a:srgbClr val="002060"/>
                </a:solidFill>
                <a:latin typeface="Times New Roman" pitchFamily="18" charset="0"/>
              </a:rPr>
              <a:t>z</a:t>
            </a:r>
            <a:r>
              <a:rPr lang="zh-CN" altLang="en-US" b="1">
                <a:solidFill>
                  <a:srgbClr val="002060"/>
                </a:solidFill>
              </a:rPr>
              <a:t>和</a:t>
            </a:r>
            <a:r>
              <a:rPr lang="en-US" altLang="zh-CN" b="1" i="1">
                <a:solidFill>
                  <a:srgbClr val="002060"/>
                </a:solidFill>
                <a:latin typeface="Times New Roman" pitchFamily="18" charset="0"/>
              </a:rPr>
              <a:t>E</a:t>
            </a:r>
            <a:r>
              <a:rPr lang="en-US" altLang="zh-CN" b="1" i="1" baseline="-25000">
                <a:solidFill>
                  <a:srgbClr val="002060"/>
                </a:solidFill>
                <a:latin typeface="Times New Roman" pitchFamily="18" charset="0"/>
              </a:rPr>
              <a:t>xm</a:t>
            </a:r>
            <a:r>
              <a:rPr lang="zh-CN" altLang="en-US" b="1">
                <a:solidFill>
                  <a:srgbClr val="002060"/>
                </a:solidFill>
              </a:rPr>
              <a:t>为实常数。写出电场强度的瞬时矢量。</a:t>
            </a:r>
          </a:p>
        </p:txBody>
      </p:sp>
      <p:graphicFrame>
        <p:nvGraphicFramePr>
          <p:cNvPr id="739357" name="Object 5"/>
          <p:cNvGraphicFramePr>
            <a:graphicFrameLocks noChangeAspect="1"/>
          </p:cNvGraphicFramePr>
          <p:nvPr/>
        </p:nvGraphicFramePr>
        <p:xfrm>
          <a:off x="2571750" y="4643438"/>
          <a:ext cx="3349625" cy="487362"/>
        </p:xfrm>
        <a:graphic>
          <a:graphicData uri="http://schemas.openxmlformats.org/presentationml/2006/ole">
            <p:oleObj spid="_x0000_s29701" name="Equation" r:id="rId6" imgW="156204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9"/>
          <p:cNvSpPr>
            <a:spLocks noChangeArrowheads="1"/>
          </p:cNvSpPr>
          <p:nvPr/>
        </p:nvSpPr>
        <p:spPr bwMode="auto">
          <a:xfrm>
            <a:off x="571500" y="1214438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以电场旋度方程             为例，代入相应场量的矢量，可得</a:t>
            </a:r>
          </a:p>
        </p:txBody>
      </p:sp>
      <p:graphicFrame>
        <p:nvGraphicFramePr>
          <p:cNvPr id="30722" name="Object 11"/>
          <p:cNvGraphicFramePr>
            <a:graphicFrameLocks noChangeAspect="1"/>
          </p:cNvGraphicFramePr>
          <p:nvPr/>
        </p:nvGraphicFramePr>
        <p:xfrm>
          <a:off x="2570163" y="1096963"/>
          <a:ext cx="1500187" cy="692150"/>
        </p:xfrm>
        <a:graphic>
          <a:graphicData uri="http://schemas.openxmlformats.org/presentationml/2006/ole">
            <p:oleObj spid="_x0000_s30722" name="公式" r:id="rId3" imgW="952200" imgH="482400" progId="Equation.3">
              <p:embed/>
            </p:oleObj>
          </a:graphicData>
        </a:graphic>
      </p:graphicFrame>
      <p:graphicFrame>
        <p:nvGraphicFramePr>
          <p:cNvPr id="745483" name="Object 2"/>
          <p:cNvGraphicFramePr>
            <a:graphicFrameLocks noChangeAspect="1"/>
          </p:cNvGraphicFramePr>
          <p:nvPr/>
        </p:nvGraphicFramePr>
        <p:xfrm>
          <a:off x="2286000" y="1785938"/>
          <a:ext cx="4537075" cy="744537"/>
        </p:xfrm>
        <a:graphic>
          <a:graphicData uri="http://schemas.openxmlformats.org/presentationml/2006/ole">
            <p:oleObj spid="_x0000_s30723" name="Equation" r:id="rId4" imgW="2184120" imgH="393480" progId="Equation.DSMT4">
              <p:embed/>
            </p:oleObj>
          </a:graphicData>
        </a:graphic>
      </p:graphicFrame>
      <p:graphicFrame>
        <p:nvGraphicFramePr>
          <p:cNvPr id="745484" name="Object 3"/>
          <p:cNvGraphicFramePr>
            <a:graphicFrameLocks noChangeAspect="1"/>
          </p:cNvGraphicFramePr>
          <p:nvPr/>
        </p:nvGraphicFramePr>
        <p:xfrm>
          <a:off x="1201738" y="3286125"/>
          <a:ext cx="6659562" cy="715963"/>
        </p:xfrm>
        <a:graphic>
          <a:graphicData uri="http://schemas.openxmlformats.org/presentationml/2006/ole">
            <p:oleObj spid="_x0000_s30724" name="Equation" r:id="rId5" imgW="3288960" imgH="393480" progId="Equation.DSMT4">
              <p:embed/>
            </p:oleObj>
          </a:graphicData>
        </a:graphic>
      </p:graphicFrame>
      <p:graphicFrame>
        <p:nvGraphicFramePr>
          <p:cNvPr id="745485" name="Object 4"/>
          <p:cNvGraphicFramePr>
            <a:graphicFrameLocks noChangeAspect="1"/>
          </p:cNvGraphicFramePr>
          <p:nvPr/>
        </p:nvGraphicFramePr>
        <p:xfrm>
          <a:off x="6088063" y="5516563"/>
          <a:ext cx="2300287" cy="600075"/>
        </p:xfrm>
        <a:graphic>
          <a:graphicData uri="http://schemas.openxmlformats.org/presentationml/2006/ole">
            <p:oleObj spid="_x0000_s30725" name="Equation" r:id="rId6" imgW="1028520" imgH="279360" progId="Equation.DSMT4">
              <p:embed/>
            </p:oleObj>
          </a:graphicData>
        </a:graphic>
      </p:graphicFrame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977900" y="2711450"/>
          <a:ext cx="279400" cy="349250"/>
        </p:xfrm>
        <a:graphic>
          <a:graphicData uri="http://schemas.openxmlformats.org/presentationml/2006/ole">
            <p:oleObj spid="_x0000_s30726" name="公式" r:id="rId7" imgW="164880" imgH="190440" progId="Equation.3">
              <p:embed/>
            </p:oleObj>
          </a:graphicData>
        </a:graphic>
      </p:graphicFrame>
      <p:graphicFrame>
        <p:nvGraphicFramePr>
          <p:cNvPr id="30727" name="Object 9"/>
          <p:cNvGraphicFramePr>
            <a:graphicFrameLocks noChangeAspect="1"/>
          </p:cNvGraphicFramePr>
          <p:nvPr/>
        </p:nvGraphicFramePr>
        <p:xfrm>
          <a:off x="1357313" y="2500313"/>
          <a:ext cx="336550" cy="757237"/>
        </p:xfrm>
        <a:graphic>
          <a:graphicData uri="http://schemas.openxmlformats.org/presentationml/2006/ole">
            <p:oleObj spid="_x0000_s30727" name="公式" r:id="rId8" imgW="215640" imgH="457200" progId="Equation.3">
              <p:embed/>
            </p:oleObj>
          </a:graphicData>
        </a:graphic>
      </p:graphicFrame>
      <p:graphicFrame>
        <p:nvGraphicFramePr>
          <p:cNvPr id="30728" name="Object 10"/>
          <p:cNvGraphicFramePr>
            <a:graphicFrameLocks noChangeAspect="1"/>
          </p:cNvGraphicFramePr>
          <p:nvPr/>
        </p:nvGraphicFramePr>
        <p:xfrm>
          <a:off x="2193925" y="2709863"/>
          <a:ext cx="425450" cy="360362"/>
        </p:xfrm>
        <a:graphic>
          <a:graphicData uri="http://schemas.openxmlformats.org/presentationml/2006/ole">
            <p:oleObj spid="_x0000_s30728" name="公式" r:id="rId9" imgW="241200" imgH="190440" progId="Equation.3">
              <p:embed/>
            </p:oleObj>
          </a:graphicData>
        </a:graphic>
      </p:graphicFrame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465138" y="2638425"/>
            <a:ext cx="439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将  ，   与     交换次序，得</a:t>
            </a:r>
          </a:p>
        </p:txBody>
      </p:sp>
      <p:sp>
        <p:nvSpPr>
          <p:cNvPr id="30734" name="Rectangle 22"/>
          <p:cNvSpPr>
            <a:spLocks noChangeArrowheads="1"/>
          </p:cNvSpPr>
          <p:nvPr/>
        </p:nvSpPr>
        <p:spPr bwMode="auto">
          <a:xfrm>
            <a:off x="519113" y="4000500"/>
            <a:ext cx="8839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上式对任意 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均成立。令 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＝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0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，得</a:t>
            </a:r>
          </a:p>
        </p:txBody>
      </p:sp>
      <p:sp>
        <p:nvSpPr>
          <p:cNvPr id="30735" name="Rectangle 24"/>
          <p:cNvSpPr>
            <a:spLocks noChangeArrowheads="1"/>
          </p:cNvSpPr>
          <p:nvPr/>
        </p:nvSpPr>
        <p:spPr bwMode="auto">
          <a:xfrm>
            <a:off x="285750" y="5000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180975" algn="l"/>
                <a:tab pos="266700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4.5.2 </a:t>
            </a:r>
            <a:r>
              <a:rPr lang="en-US" altLang="zh-CN" sz="2400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</a:rPr>
              <a:t>复矢量的麦克斯韦方程</a:t>
            </a:r>
          </a:p>
        </p:txBody>
      </p:sp>
      <p:graphicFrame>
        <p:nvGraphicFramePr>
          <p:cNvPr id="745500" name="Object 5"/>
          <p:cNvGraphicFramePr>
            <a:graphicFrameLocks noChangeAspect="1"/>
          </p:cNvGraphicFramePr>
          <p:nvPr/>
        </p:nvGraphicFramePr>
        <p:xfrm>
          <a:off x="5214938" y="4000500"/>
          <a:ext cx="3238500" cy="506413"/>
        </p:xfrm>
        <a:graphic>
          <a:graphicData uri="http://schemas.openxmlformats.org/presentationml/2006/ole">
            <p:oleObj spid="_x0000_s30729" name="Equation" r:id="rId10" imgW="1600200" imgH="279360" progId="Equation.DSMT4">
              <p:embed/>
            </p:oleObj>
          </a:graphicData>
        </a:graphic>
      </p:graphicFrame>
      <p:sp>
        <p:nvSpPr>
          <p:cNvPr id="30736" name="Rectangle 29"/>
          <p:cNvSpPr>
            <a:spLocks noChangeArrowheads="1"/>
          </p:cNvSpPr>
          <p:nvPr/>
        </p:nvSpPr>
        <p:spPr bwMode="auto">
          <a:xfrm>
            <a:off x="642938" y="4714875"/>
            <a:ext cx="6337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令</a:t>
            </a:r>
            <a:r>
              <a:rPr lang="el-GR" altLang="zh-CN" sz="2000" b="1" i="1" dirty="0">
                <a:solidFill>
                  <a:srgbClr val="002060"/>
                </a:solidFill>
                <a:latin typeface="Times New Roman" pitchFamily="18" charset="0"/>
              </a:rPr>
              <a:t>ω</a:t>
            </a:r>
            <a:r>
              <a:rPr lang="en-US" altLang="zh-CN" sz="2000" b="1" i="1" dirty="0">
                <a:solidFill>
                  <a:srgbClr val="002060"/>
                </a:solidFill>
                <a:latin typeface="幼圆" pitchFamily="49" charset="-122"/>
              </a:rPr>
              <a:t>t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＝</a:t>
            </a:r>
            <a:r>
              <a:rPr lang="el-GR" altLang="zh-CN" sz="2000" b="1" i="1" dirty="0">
                <a:solidFill>
                  <a:srgbClr val="002060"/>
                </a:solidFill>
                <a:latin typeface="Times New Roman" pitchFamily="18" charset="0"/>
              </a:rPr>
              <a:t>π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/2 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，得</a:t>
            </a:r>
          </a:p>
        </p:txBody>
      </p:sp>
      <p:graphicFrame>
        <p:nvGraphicFramePr>
          <p:cNvPr id="745502" name="Object 6"/>
          <p:cNvGraphicFramePr>
            <a:graphicFrameLocks noChangeAspect="1"/>
          </p:cNvGraphicFramePr>
          <p:nvPr/>
        </p:nvGraphicFramePr>
        <p:xfrm>
          <a:off x="2786063" y="4714875"/>
          <a:ext cx="3730625" cy="506413"/>
        </p:xfrm>
        <a:graphic>
          <a:graphicData uri="http://schemas.openxmlformats.org/presentationml/2006/ole">
            <p:oleObj spid="_x0000_s30730" name="Equation" r:id="rId11" imgW="1841400" imgH="279360" progId="Equation.DSMT4">
              <p:embed/>
            </p:oleObj>
          </a:graphicData>
        </a:graphic>
      </p:graphicFrame>
      <p:graphicFrame>
        <p:nvGraphicFramePr>
          <p:cNvPr id="745503" name="Object 7"/>
          <p:cNvGraphicFramePr>
            <a:graphicFrameLocks noChangeAspect="1"/>
          </p:cNvGraphicFramePr>
          <p:nvPr/>
        </p:nvGraphicFramePr>
        <p:xfrm>
          <a:off x="1214438" y="5572125"/>
          <a:ext cx="3395662" cy="508000"/>
        </p:xfrm>
        <a:graphic>
          <a:graphicData uri="http://schemas.openxmlformats.org/presentationml/2006/ole">
            <p:oleObj spid="_x0000_s30731" name="Equation" r:id="rId12" imgW="1676160" imgH="279360" progId="Equation.DSMT4">
              <p:embed/>
            </p:oleObj>
          </a:graphicData>
        </a:graphic>
      </p:graphicFrame>
      <p:sp>
        <p:nvSpPr>
          <p:cNvPr id="30737" name="Rectangle 32"/>
          <p:cNvSpPr>
            <a:spLocks noChangeArrowheads="1"/>
          </p:cNvSpPr>
          <p:nvPr/>
        </p:nvSpPr>
        <p:spPr bwMode="auto">
          <a:xfrm>
            <a:off x="571500" y="5500688"/>
            <a:ext cx="430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tabLst>
                <a:tab pos="457200" algn="l"/>
              </a:tabLst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即</a:t>
            </a:r>
          </a:p>
        </p:txBody>
      </p:sp>
      <p:sp>
        <p:nvSpPr>
          <p:cNvPr id="745505" name="AutoShape 33"/>
          <p:cNvSpPr>
            <a:spLocks noChangeArrowheads="1"/>
          </p:cNvSpPr>
          <p:nvPr/>
        </p:nvSpPr>
        <p:spPr bwMode="auto">
          <a:xfrm flipH="1">
            <a:off x="4929190" y="5715016"/>
            <a:ext cx="936625" cy="217488"/>
          </a:xfrm>
          <a:prstGeom prst="leftArrow">
            <a:avLst>
              <a:gd name="adj1" fmla="val 50000"/>
              <a:gd name="adj2" fmla="val 10766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745506" name="AutoShape 34"/>
          <p:cNvSpPr>
            <a:spLocks noChangeArrowheads="1"/>
          </p:cNvSpPr>
          <p:nvPr/>
        </p:nvSpPr>
        <p:spPr bwMode="auto">
          <a:xfrm rot="5400000" flipH="1">
            <a:off x="6498446" y="4860139"/>
            <a:ext cx="792163" cy="215900"/>
          </a:xfrm>
          <a:prstGeom prst="lef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/>
      <p:bldP spid="30736" grpId="0"/>
      <p:bldP spid="30737" grpId="0"/>
      <p:bldP spid="745505" grpId="0" animBg="1"/>
      <p:bldP spid="74550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6572264" y="2071678"/>
            <a:ext cx="2500330" cy="221457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46515" name="Object 2"/>
          <p:cNvGraphicFramePr>
            <a:graphicFrameLocks noChangeAspect="1"/>
          </p:cNvGraphicFramePr>
          <p:nvPr/>
        </p:nvGraphicFramePr>
        <p:xfrm>
          <a:off x="3357563" y="2071688"/>
          <a:ext cx="3105150" cy="2346325"/>
        </p:xfrm>
        <a:graphic>
          <a:graphicData uri="http://schemas.openxmlformats.org/presentationml/2006/ole">
            <p:oleObj spid="_x0000_s31746" name="Equation" r:id="rId3" imgW="1384200" imgH="1168200" progId="Equation.DSMT4">
              <p:embed/>
            </p:oleObj>
          </a:graphicData>
        </a:graphic>
      </p:graphicFrame>
      <p:graphicFrame>
        <p:nvGraphicFramePr>
          <p:cNvPr id="746516" name="Object 3"/>
          <p:cNvGraphicFramePr>
            <a:graphicFrameLocks noChangeAspect="1"/>
          </p:cNvGraphicFramePr>
          <p:nvPr/>
        </p:nvGraphicFramePr>
        <p:xfrm>
          <a:off x="298450" y="1851025"/>
          <a:ext cx="2649538" cy="2827338"/>
        </p:xfrm>
        <a:graphic>
          <a:graphicData uri="http://schemas.openxmlformats.org/presentationml/2006/ole">
            <p:oleObj spid="_x0000_s31747" name="Equation" r:id="rId4" imgW="1091880" imgH="1371600" progId="Equation.DSMT4">
              <p:embed/>
            </p:oleObj>
          </a:graphicData>
        </a:graphic>
      </p:graphicFrame>
      <p:graphicFrame>
        <p:nvGraphicFramePr>
          <p:cNvPr id="746518" name="Object 4"/>
          <p:cNvGraphicFramePr>
            <a:graphicFrameLocks noChangeAspect="1"/>
          </p:cNvGraphicFramePr>
          <p:nvPr/>
        </p:nvGraphicFramePr>
        <p:xfrm>
          <a:off x="6659362" y="2232101"/>
          <a:ext cx="2447925" cy="1995487"/>
        </p:xfrm>
        <a:graphic>
          <a:graphicData uri="http://schemas.openxmlformats.org/presentationml/2006/ole">
            <p:oleObj spid="_x0000_s31748" name="公式" r:id="rId5" imgW="1358640" imgH="1180800" progId="Equation.3">
              <p:embed/>
            </p:oleObj>
          </a:graphicData>
        </a:graphic>
      </p:graphicFrame>
      <p:sp>
        <p:nvSpPr>
          <p:cNvPr id="31755" name="Rectangle 24"/>
          <p:cNvSpPr>
            <a:spLocks noChangeArrowheads="1"/>
          </p:cNvSpPr>
          <p:nvPr/>
        </p:nvSpPr>
        <p:spPr bwMode="auto">
          <a:xfrm>
            <a:off x="214313" y="544513"/>
            <a:ext cx="8856662" cy="88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tabLst>
                <a:tab pos="4572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从形式上讲，只要把微分算子      用       代替，就可以把时谐电磁场的场量之间的关系，转换为复矢量之间关系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。因此得到复矢量的麦克斯韦方程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929190" y="642918"/>
          <a:ext cx="479430" cy="408086"/>
        </p:xfrm>
        <a:graphic>
          <a:graphicData uri="http://schemas.openxmlformats.org/presentationml/2006/ole">
            <p:oleObj spid="_x0000_s31749" name="公式" r:id="rId6" imgW="266400" imgH="21564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806825" y="500042"/>
          <a:ext cx="362553" cy="636608"/>
        </p:xfrm>
        <a:graphic>
          <a:graphicData uri="http://schemas.openxmlformats.org/presentationml/2006/ole">
            <p:oleObj spid="_x0000_s31750" name="公式" r:id="rId7" imgW="215640" imgH="457200" progId="Equation.3">
              <p:embed/>
            </p:oleObj>
          </a:graphicData>
        </a:graphic>
      </p:graphicFrame>
      <p:grpSp>
        <p:nvGrpSpPr>
          <p:cNvPr id="31756" name="Group 42"/>
          <p:cNvGrpSpPr>
            <a:grpSpLocks/>
          </p:cNvGrpSpPr>
          <p:nvPr/>
        </p:nvGrpSpPr>
        <p:grpSpPr bwMode="auto">
          <a:xfrm>
            <a:off x="2022475" y="3121025"/>
            <a:ext cx="1655763" cy="2401888"/>
            <a:chOff x="1154" y="2325"/>
            <a:chExt cx="1043" cy="1256"/>
          </a:xfrm>
        </p:grpSpPr>
        <p:sp>
          <p:nvSpPr>
            <p:cNvPr id="30737" name="AutoShape 30"/>
            <p:cNvSpPr>
              <a:spLocks noChangeArrowheads="1"/>
            </p:cNvSpPr>
            <p:nvPr/>
          </p:nvSpPr>
          <p:spPr bwMode="auto">
            <a:xfrm flipH="1">
              <a:off x="1501" y="2325"/>
              <a:ext cx="449" cy="124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pSp>
          <p:nvGrpSpPr>
            <p:cNvPr id="31767" name="Group 41"/>
            <p:cNvGrpSpPr>
              <a:grpSpLocks/>
            </p:cNvGrpSpPr>
            <p:nvPr/>
          </p:nvGrpSpPr>
          <p:grpSpPr bwMode="auto">
            <a:xfrm>
              <a:off x="1154" y="2462"/>
              <a:ext cx="1043" cy="1119"/>
              <a:chOff x="1172" y="2342"/>
              <a:chExt cx="1043" cy="1119"/>
            </a:xfrm>
          </p:grpSpPr>
          <p:sp>
            <p:nvSpPr>
              <p:cNvPr id="31768" name="Line 29"/>
              <p:cNvSpPr>
                <a:spLocks noChangeShapeType="1"/>
              </p:cNvSpPr>
              <p:nvPr/>
            </p:nvSpPr>
            <p:spPr bwMode="auto">
              <a:xfrm flipV="1">
                <a:off x="1701" y="2342"/>
                <a:ext cx="0" cy="771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51" name="Object 8"/>
              <p:cNvGraphicFramePr>
                <a:graphicFrameLocks noChangeAspect="1"/>
              </p:cNvGraphicFramePr>
              <p:nvPr/>
            </p:nvGraphicFramePr>
            <p:xfrm>
              <a:off x="1367" y="3125"/>
              <a:ext cx="688" cy="336"/>
            </p:xfrm>
            <a:graphic>
              <a:graphicData uri="http://schemas.openxmlformats.org/presentationml/2006/ole">
                <p:oleObj spid="_x0000_s31751" name="Equation" r:id="rId8" imgW="583920" imgH="393480" progId="Equation.DSMT4">
                  <p:embed/>
                </p:oleObj>
              </a:graphicData>
            </a:graphic>
          </p:graphicFrame>
          <p:sp>
            <p:nvSpPr>
              <p:cNvPr id="31769" name="Text Box 33"/>
              <p:cNvSpPr txBox="1">
                <a:spLocks noChangeArrowheads="1"/>
              </p:cNvSpPr>
              <p:nvPr/>
            </p:nvSpPr>
            <p:spPr bwMode="auto">
              <a:xfrm>
                <a:off x="1172" y="3142"/>
                <a:ext cx="1043" cy="310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ct val="200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幼圆" pitchFamily="49" charset="-122"/>
                  </a:rPr>
                  <a:t>     </a:t>
                </a:r>
                <a:endParaRPr lang="zh-CN" altLang="en-US" sz="2000" b="1">
                  <a:solidFill>
                    <a:srgbClr val="002060"/>
                  </a:solidFill>
                  <a:latin typeface="幼圆" pitchFamily="49" charset="-122"/>
                </a:endParaRPr>
              </a:p>
            </p:txBody>
          </p:sp>
        </p:grpSp>
      </p:grpSp>
      <p:grpSp>
        <p:nvGrpSpPr>
          <p:cNvPr id="31757" name="Group 43"/>
          <p:cNvGrpSpPr>
            <a:grpSpLocks/>
          </p:cNvGrpSpPr>
          <p:nvPr/>
        </p:nvGrpSpPr>
        <p:grpSpPr bwMode="auto">
          <a:xfrm>
            <a:off x="4830763" y="3121025"/>
            <a:ext cx="2859087" cy="2065338"/>
            <a:chOff x="2923" y="2325"/>
            <a:chExt cx="1801" cy="1301"/>
          </a:xfrm>
        </p:grpSpPr>
        <p:sp>
          <p:nvSpPr>
            <p:cNvPr id="30733" name="AutoShape 35"/>
            <p:cNvSpPr>
              <a:spLocks noChangeArrowheads="1"/>
            </p:cNvSpPr>
            <p:nvPr/>
          </p:nvSpPr>
          <p:spPr bwMode="auto">
            <a:xfrm flipH="1">
              <a:off x="3587" y="2325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pSp>
          <p:nvGrpSpPr>
            <p:cNvPr id="31761" name="Group 40"/>
            <p:cNvGrpSpPr>
              <a:grpSpLocks/>
            </p:cNvGrpSpPr>
            <p:nvPr/>
          </p:nvGrpSpPr>
          <p:grpSpPr bwMode="auto">
            <a:xfrm>
              <a:off x="2923" y="2462"/>
              <a:ext cx="1801" cy="1164"/>
              <a:chOff x="2941" y="2342"/>
              <a:chExt cx="1801" cy="1164"/>
            </a:xfrm>
          </p:grpSpPr>
          <p:sp>
            <p:nvSpPr>
              <p:cNvPr id="31762" name="Line 34"/>
              <p:cNvSpPr>
                <a:spLocks noChangeShapeType="1"/>
              </p:cNvSpPr>
              <p:nvPr/>
            </p:nvSpPr>
            <p:spPr bwMode="auto">
              <a:xfrm flipV="1">
                <a:off x="3846" y="2342"/>
                <a:ext cx="0" cy="861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3" name="Rectangle 39"/>
              <p:cNvSpPr>
                <a:spLocks noChangeArrowheads="1"/>
              </p:cNvSpPr>
              <p:nvPr/>
            </p:nvSpPr>
            <p:spPr bwMode="auto">
              <a:xfrm>
                <a:off x="2941" y="3254"/>
                <a:ext cx="1801" cy="25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 algn="ctr"/>
                <a:r>
                  <a:rPr lang="zh-CN" altLang="en-US" sz="2000" b="1">
                    <a:solidFill>
                      <a:srgbClr val="FF0000"/>
                    </a:solidFill>
                    <a:latin typeface="幼圆" pitchFamily="49" charset="-122"/>
                  </a:rPr>
                  <a:t>略去“</a:t>
                </a:r>
                <a:r>
                  <a:rPr lang="en-US" altLang="zh-CN" sz="2000" b="1">
                    <a:solidFill>
                      <a:srgbClr val="FF0000"/>
                    </a:solidFill>
                    <a:latin typeface="幼圆" pitchFamily="49" charset="-122"/>
                  </a:rPr>
                  <a:t>.”</a:t>
                </a:r>
                <a:r>
                  <a:rPr lang="zh-CN" altLang="en-US" sz="2000" b="1">
                    <a:solidFill>
                      <a:srgbClr val="FF0000"/>
                    </a:solidFill>
                    <a:latin typeface="幼圆" pitchFamily="49" charset="-122"/>
                  </a:rPr>
                  <a:t>和下标</a:t>
                </a:r>
                <a:r>
                  <a:rPr lang="en-US" altLang="zh-CN" sz="2000" b="1" i="1">
                    <a:solidFill>
                      <a:srgbClr val="FF0000"/>
                    </a:solidFill>
                    <a:latin typeface="幼圆" pitchFamily="49" charset="-122"/>
                  </a:rPr>
                  <a:t>m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42875" y="500063"/>
            <a:ext cx="9144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>
              <a:lnSpc>
                <a:spcPct val="130000"/>
              </a:lnSpc>
              <a:tabLst>
                <a:tab pos="990600" algn="l"/>
              </a:tabLst>
            </a:pPr>
            <a:r>
              <a:rPr lang="zh-CN" altLang="en-US" sz="2000" b="1">
                <a:solidFill>
                  <a:srgbClr val="FF0000"/>
                </a:solidFill>
                <a:latin typeface="幼圆" pitchFamily="49" charset="-122"/>
              </a:rPr>
              <a:t>例题：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已知正弦电磁场的电场瞬时值为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143500" y="500063"/>
          <a:ext cx="3143250" cy="481012"/>
        </p:xfrm>
        <a:graphic>
          <a:graphicData uri="http://schemas.openxmlformats.org/presentationml/2006/ole">
            <p:oleObj spid="_x0000_s32770" name="公式" r:id="rId3" imgW="1600200" imgH="24120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571625" y="1071563"/>
          <a:ext cx="5286375" cy="1028700"/>
        </p:xfrm>
        <a:graphic>
          <a:graphicData uri="http://schemas.openxmlformats.org/presentationml/2006/ole">
            <p:oleObj spid="_x0000_s32771" name="Equation" r:id="rId4" imgW="2438280" imgH="533160" progId="Equation.DSMT4">
              <p:embed/>
            </p:oleObj>
          </a:graphicData>
        </a:graphic>
      </p:graphicFrame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571500" y="1285875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式中</a:t>
            </a:r>
          </a:p>
        </p:txBody>
      </p:sp>
      <p:graphicFrame>
        <p:nvGraphicFramePr>
          <p:cNvPr id="685067" name="Object 4"/>
          <p:cNvGraphicFramePr>
            <a:graphicFrameLocks noChangeAspect="1"/>
          </p:cNvGraphicFramePr>
          <p:nvPr/>
        </p:nvGraphicFramePr>
        <p:xfrm>
          <a:off x="928688" y="3357563"/>
          <a:ext cx="7459662" cy="2262187"/>
        </p:xfrm>
        <a:graphic>
          <a:graphicData uri="http://schemas.openxmlformats.org/presentationml/2006/ole">
            <p:oleObj spid="_x0000_s32772" name="Equation" r:id="rId5" imgW="4012920" imgH="1269720" progId="Equation.DSMT4">
              <p:embed/>
            </p:oleObj>
          </a:graphicData>
        </a:graphic>
      </p:graphicFrame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642938" y="2786063"/>
            <a:ext cx="377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 dirty="0">
                <a:solidFill>
                  <a:srgbClr val="002060"/>
                </a:solidFill>
                <a:latin typeface="幼圆" pitchFamily="49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）因为</a:t>
            </a:r>
          </a:p>
        </p:txBody>
      </p:sp>
      <p:graphicFrame>
        <p:nvGraphicFramePr>
          <p:cNvPr id="685069" name="Object 5"/>
          <p:cNvGraphicFramePr>
            <a:graphicFrameLocks noChangeAspect="1"/>
          </p:cNvGraphicFramePr>
          <p:nvPr/>
        </p:nvGraphicFramePr>
        <p:xfrm>
          <a:off x="3143250" y="5715000"/>
          <a:ext cx="4679950" cy="515938"/>
        </p:xfrm>
        <a:graphic>
          <a:graphicData uri="http://schemas.openxmlformats.org/presentationml/2006/ole">
            <p:oleObj spid="_x0000_s32773" name="Equation" r:id="rId6" imgW="2286000" imgH="253800" progId="Equation.DSMT4">
              <p:embed/>
            </p:oleObj>
          </a:graphicData>
        </a:graphic>
      </p:graphicFrame>
      <p:sp>
        <p:nvSpPr>
          <p:cNvPr id="32777" name="Text Box 14"/>
          <p:cNvSpPr txBox="1">
            <a:spLocks noChangeArrowheads="1"/>
          </p:cNvSpPr>
          <p:nvPr/>
        </p:nvSpPr>
        <p:spPr bwMode="auto">
          <a:xfrm>
            <a:off x="642938" y="5715000"/>
            <a:ext cx="3168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故电场的复矢量为</a:t>
            </a: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571500" y="2071688"/>
            <a:ext cx="67675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试求：（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）电场的复矢量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;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）磁场的复矢量和瞬时值。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3025" y="620713"/>
            <a:ext cx="8820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 eaLnBrk="0" hangingPunct="0">
              <a:tabLst>
                <a:tab pos="990600" algn="l"/>
              </a:tabLst>
            </a:pP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）由复数形式的麦克斯韦方程，得到磁场的复矢量</a:t>
            </a:r>
          </a:p>
        </p:txBody>
      </p:sp>
      <p:graphicFrame>
        <p:nvGraphicFramePr>
          <p:cNvPr id="687109" name="Object 2"/>
          <p:cNvGraphicFramePr>
            <a:graphicFrameLocks noChangeAspect="1"/>
          </p:cNvGraphicFramePr>
          <p:nvPr/>
        </p:nvGraphicFramePr>
        <p:xfrm>
          <a:off x="1500188" y="1214438"/>
          <a:ext cx="5500687" cy="2338387"/>
        </p:xfrm>
        <a:graphic>
          <a:graphicData uri="http://schemas.openxmlformats.org/presentationml/2006/ole">
            <p:oleObj spid="_x0000_s33794" name="公式" r:id="rId3" imgW="2908080" imgH="1282680" progId="Equation.3">
              <p:embed/>
            </p:oleObj>
          </a:graphicData>
        </a:graphic>
      </p:graphicFrame>
      <p:graphicFrame>
        <p:nvGraphicFramePr>
          <p:cNvPr id="687110" name="Object 3"/>
          <p:cNvGraphicFramePr>
            <a:graphicFrameLocks noChangeAspect="1"/>
          </p:cNvGraphicFramePr>
          <p:nvPr/>
        </p:nvGraphicFramePr>
        <p:xfrm>
          <a:off x="827088" y="4516438"/>
          <a:ext cx="7245350" cy="519112"/>
        </p:xfrm>
        <a:graphic>
          <a:graphicData uri="http://schemas.openxmlformats.org/presentationml/2006/ole">
            <p:oleObj spid="_x0000_s33795" name="Equation" r:id="rId4" imgW="3403440" imgH="266400" progId="Equation.DSMT4">
              <p:embed/>
            </p:oleObj>
          </a:graphicData>
        </a:graphic>
      </p:graphicFrame>
      <p:graphicFrame>
        <p:nvGraphicFramePr>
          <p:cNvPr id="783360" name="Object 4"/>
          <p:cNvGraphicFramePr>
            <a:graphicFrameLocks noChangeAspect="1"/>
          </p:cNvGraphicFramePr>
          <p:nvPr/>
        </p:nvGraphicFramePr>
        <p:xfrm>
          <a:off x="4071938" y="5143500"/>
          <a:ext cx="3857625" cy="720725"/>
        </p:xfrm>
        <a:graphic>
          <a:graphicData uri="http://schemas.openxmlformats.org/presentationml/2006/ole">
            <p:oleObj spid="_x0000_s33796" name="Equation" r:id="rId5" imgW="1930320" imgH="393480" progId="Equation.DSMT4">
              <p:embed/>
            </p:oleObj>
          </a:graphicData>
        </a:graphic>
      </p:graphicFrame>
      <p:sp>
        <p:nvSpPr>
          <p:cNvPr id="33798" name="Rectangle 1025"/>
          <p:cNvSpPr>
            <a:spLocks noChangeArrowheads="1"/>
          </p:cNvSpPr>
          <p:nvPr/>
        </p:nvSpPr>
        <p:spPr bwMode="auto">
          <a:xfrm>
            <a:off x="571500" y="3857625"/>
            <a:ext cx="286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 dirty="0">
                <a:solidFill>
                  <a:srgbClr val="002060"/>
                </a:solidFill>
              </a:rPr>
              <a:t>磁场强度瞬时值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B267A-C871-446C-A290-19A3F7BB114F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6313488" y="3616188"/>
            <a:ext cx="287337" cy="500066"/>
          </a:xfrm>
          <a:prstGeom prst="downArrow">
            <a:avLst>
              <a:gd name="adj1" fmla="val 58056"/>
              <a:gd name="adj2" fmla="val 5635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236788" y="3571876"/>
            <a:ext cx="287337" cy="523216"/>
          </a:xfrm>
          <a:prstGeom prst="downArrow">
            <a:avLst>
              <a:gd name="adj1" fmla="val 50000"/>
              <a:gd name="adj2" fmla="val 5635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74763" y="4195763"/>
            <a:ext cx="2233612" cy="1085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恒定电磁场</a:t>
            </a:r>
          </a:p>
          <a:p>
            <a:pPr algn="ctr">
              <a:defRPr/>
            </a:pP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（第</a:t>
            </a:r>
            <a:r>
              <a:rPr lang="en-US" alt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2</a:t>
            </a: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－</a:t>
            </a:r>
            <a:r>
              <a:rPr lang="en-US" alt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3</a:t>
            </a:r>
            <a:r>
              <a:rPr lang="zh-CN" sz="2400" b="1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章）</a:t>
            </a:r>
            <a:endParaRPr 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1804988" y="2514600"/>
          <a:ext cx="1223962" cy="987425"/>
        </p:xfrm>
        <a:graphic>
          <a:graphicData uri="http://schemas.openxmlformats.org/presentationml/2006/ole">
            <p:oleObj spid="_x0000_s1026" name="Equation" r:id="rId3" imgW="419040" imgH="393480" progId="Equation.DSMT4">
              <p:embed/>
            </p:oleObj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5857875" y="2500313"/>
          <a:ext cx="1079500" cy="1016000"/>
        </p:xfrm>
        <a:graphic>
          <a:graphicData uri="http://schemas.openxmlformats.org/presentationml/2006/ole">
            <p:oleObj spid="_x0000_s1027" name="Equation" r:id="rId4" imgW="419040" imgH="393480" progId="Equation.DSMT4">
              <p:embed/>
            </p:oleObj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8038" y="4249738"/>
            <a:ext cx="3673475" cy="10858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时变电磁场及电磁波</a:t>
            </a:r>
          </a:p>
          <a:p>
            <a:pPr algn="ctr">
              <a:defRPr/>
            </a:pP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（第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4</a:t>
            </a: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－</a:t>
            </a:r>
            <a:r>
              <a:rPr lang="en-US" alt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8</a:t>
            </a:r>
            <a:r>
              <a:rPr lang="zh-CN" sz="2400" b="1" dirty="0">
                <a:solidFill>
                  <a:srgbClr val="0000CC"/>
                </a:solidFill>
                <a:latin typeface="宋体" pitchFamily="2" charset="-122"/>
                <a:ea typeface="幼圆" pitchFamily="49" charset="-122"/>
              </a:rPr>
              <a:t>章）</a:t>
            </a:r>
            <a:endParaRPr lang="zh-CN" dirty="0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236788" y="2171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269038" y="2171700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2285984" y="2143116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4286248" y="1912929"/>
            <a:ext cx="288925" cy="230187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1092" name="Text Box 11"/>
          <p:cNvSpPr txBox="1">
            <a:spLocks noChangeArrowheads="1"/>
          </p:cNvSpPr>
          <p:nvPr/>
        </p:nvSpPr>
        <p:spPr bwMode="auto">
          <a:xfrm>
            <a:off x="1000100" y="1285860"/>
            <a:ext cx="6896783" cy="5984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32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按时间变化情况分类分析电磁场问题</a:t>
            </a:r>
            <a:endParaRPr lang="zh-CN" dirty="0">
              <a:solidFill>
                <a:schemeClr val="tx1"/>
              </a:solidFill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3857620" y="5214950"/>
            <a:ext cx="2143140" cy="7858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　实际的介质都存在损耗：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导电媒质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当电导率有限时，存在欧姆损耗；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电介质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受到极化时，存在电极化损耗；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磁介质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——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受到磁化时，存在磁化损耗；</a:t>
            </a:r>
          </a:p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损耗的大小与媒质性质、随时间变化的频率有关。一些媒质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 的损耗在低频时可以忽略，但在高频时就不能忽略。</a:t>
            </a:r>
          </a:p>
        </p:txBody>
      </p:sp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107950" y="471488"/>
            <a:ext cx="8539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4.5.3 </a:t>
            </a:r>
            <a:r>
              <a:rPr lang="en-US" altLang="zh-CN" sz="2400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</a:rPr>
              <a:t>复电容率和复磁导率 </a:t>
            </a:r>
          </a:p>
        </p:txBody>
      </p:sp>
      <p:graphicFrame>
        <p:nvGraphicFramePr>
          <p:cNvPr id="761860" name="Object 2"/>
          <p:cNvGraphicFramePr>
            <a:graphicFrameLocks/>
          </p:cNvGraphicFramePr>
          <p:nvPr/>
        </p:nvGraphicFramePr>
        <p:xfrm>
          <a:off x="1357290" y="4357694"/>
          <a:ext cx="5857875" cy="785812"/>
        </p:xfrm>
        <a:graphic>
          <a:graphicData uri="http://schemas.openxmlformats.org/presentationml/2006/ole">
            <p:oleObj spid="_x0000_s34818" name="Equation" r:id="rId4" imgW="2882880" imgH="393480" progId="Equation.DSMT4">
              <p:embed/>
            </p:oleObj>
          </a:graphicData>
        </a:graphic>
      </p:graphicFrame>
      <p:sp>
        <p:nvSpPr>
          <p:cNvPr id="34825" name="Text Box 5"/>
          <p:cNvSpPr txBox="1">
            <a:spLocks noChangeArrowheads="1"/>
          </p:cNvSpPr>
          <p:nvPr/>
        </p:nvSpPr>
        <p:spPr bwMode="auto">
          <a:xfrm>
            <a:off x="214313" y="3429000"/>
            <a:ext cx="85344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  <a:buFontTx/>
              <a:buBlip>
                <a:blip r:embed="rId5"/>
              </a:buBlip>
            </a:pPr>
            <a:r>
              <a:rPr kumimoji="1" lang="en-US" altLang="zh-CN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导电媒质的等效介电常数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对于介电常数为</a:t>
            </a:r>
            <a:r>
              <a:rPr kumimoji="1" lang="zh-CN" altLang="en-US" sz="2000" b="1" i="1" dirty="0">
                <a:solidFill>
                  <a:srgbClr val="002060"/>
                </a:solidFill>
                <a:latin typeface="幼圆" pitchFamily="49" charset="-122"/>
                <a:sym typeface="Symbol" pitchFamily="18" charset="2"/>
              </a:rPr>
              <a:t>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、电导率为</a:t>
            </a:r>
            <a:r>
              <a:rPr kumimoji="1" lang="zh-CN" altLang="en-US" sz="2000" b="1" i="1" dirty="0">
                <a:solidFill>
                  <a:srgbClr val="002060"/>
                </a:solidFill>
                <a:latin typeface="幼圆" pitchFamily="49" charset="-122"/>
                <a:sym typeface="Symbol" pitchFamily="18" charset="2"/>
              </a:rPr>
              <a:t>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的导电媒质，有</a:t>
            </a:r>
          </a:p>
        </p:txBody>
      </p:sp>
      <p:sp>
        <p:nvSpPr>
          <p:cNvPr id="34826" name="Text Box 7"/>
          <p:cNvSpPr txBox="1">
            <a:spLocks noChangeArrowheads="1"/>
          </p:cNvSpPr>
          <p:nvPr/>
        </p:nvSpPr>
        <p:spPr bwMode="auto">
          <a:xfrm>
            <a:off x="609600" y="5429250"/>
            <a:ext cx="360521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导电媒质的等效介电常数：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071934" y="5143512"/>
          <a:ext cx="1687513" cy="857250"/>
        </p:xfrm>
        <a:graphic>
          <a:graphicData uri="http://schemas.openxmlformats.org/presentationml/2006/ole">
            <p:oleObj spid="_x0000_s34819" name="Equation" r:id="rId6" imgW="774360" imgH="393480" progId="Equation.DSMT4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2910" y="6069947"/>
            <a:ext cx="853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000" b="1" dirty="0" smtClean="0">
                <a:solidFill>
                  <a:srgbClr val="002060"/>
                </a:solidFill>
                <a:latin typeface="幼圆" pitchFamily="49" charset="-122"/>
              </a:rPr>
              <a:t>欧姆损耗以负虚数的形式反映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825" grpId="0"/>
      <p:bldP spid="34826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3929058" y="4786322"/>
            <a:ext cx="2286016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 bwMode="auto">
          <a:xfrm>
            <a:off x="1643042" y="3571876"/>
            <a:ext cx="4643470" cy="85725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 bwMode="auto">
          <a:xfrm>
            <a:off x="5072066" y="1048396"/>
            <a:ext cx="1857388" cy="50205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5854" name="Group 8"/>
          <p:cNvGrpSpPr>
            <a:grpSpLocks/>
          </p:cNvGrpSpPr>
          <p:nvPr/>
        </p:nvGrpSpPr>
        <p:grpSpPr bwMode="auto">
          <a:xfrm>
            <a:off x="285750" y="642938"/>
            <a:ext cx="8535988" cy="1692275"/>
            <a:chOff x="68" y="339"/>
            <a:chExt cx="5377" cy="1066"/>
          </a:xfrm>
        </p:grpSpPr>
        <p:sp>
          <p:nvSpPr>
            <p:cNvPr id="35858" name="Text Box 2"/>
            <p:cNvSpPr txBox="1">
              <a:spLocks noChangeArrowheads="1"/>
            </p:cNvSpPr>
            <p:nvPr/>
          </p:nvSpPr>
          <p:spPr bwMode="auto">
            <a:xfrm>
              <a:off x="68" y="339"/>
              <a:ext cx="5377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幼圆" pitchFamily="49" charset="-122"/>
                  <a:sym typeface="Wingdings" pitchFamily="2" charset="2"/>
                </a:rPr>
                <a:t> 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电介质的复介电常数</a:t>
              </a:r>
            </a:p>
            <a:p>
              <a:pPr algn="just">
                <a:lnSpc>
                  <a:spcPct val="130000"/>
                </a:lnSpc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对于存在电极化损耗的电介质，</a:t>
              </a:r>
              <a:r>
                <a:rPr kumimoji="1" lang="zh-CN" altLang="en-US" sz="2000" b="1" dirty="0" smtClean="0">
                  <a:solidFill>
                    <a:srgbClr val="002060"/>
                  </a:solidFill>
                  <a:latin typeface="幼圆" pitchFamily="49" charset="-122"/>
                </a:rPr>
                <a:t>有               ，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称为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幼圆" pitchFamily="49" charset="-122"/>
                </a:rPr>
                <a:t>复介电常数或复电容率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。其虚部为大于零的数，表示电介质的电极化损耗。在高频情况下，实部和虚部都是频率的函数。</a:t>
              </a: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128" y="610"/>
            <a:ext cx="1067" cy="281"/>
          </p:xfrm>
          <a:graphic>
            <a:graphicData uri="http://schemas.openxmlformats.org/presentationml/2006/ole">
              <p:oleObj spid="_x0000_s35844" name="Equation" r:id="rId4" imgW="863280" imgH="228600" progId="Equation.DSMT4">
                <p:embed/>
              </p:oleObj>
            </a:graphicData>
          </a:graphic>
        </p:graphicFrame>
      </p:grpSp>
      <p:sp>
        <p:nvSpPr>
          <p:cNvPr id="35855" name="Text Box 4"/>
          <p:cNvSpPr txBox="1">
            <a:spLocks noChangeArrowheads="1"/>
          </p:cNvSpPr>
          <p:nvPr/>
        </p:nvSpPr>
        <p:spPr bwMode="auto">
          <a:xfrm>
            <a:off x="214313" y="2500313"/>
            <a:ext cx="8929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同时存在极化损耗和欧姆损耗的介质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 对于同时存在电极化损耗和欧姆损耗的电介质，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</a:rPr>
              <a:t>复介电常数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为</a:t>
            </a:r>
          </a:p>
        </p:txBody>
      </p:sp>
      <p:graphicFrame>
        <p:nvGraphicFramePr>
          <p:cNvPr id="762885" name="Object 2"/>
          <p:cNvGraphicFramePr>
            <a:graphicFrameLocks noChangeAspect="1"/>
          </p:cNvGraphicFramePr>
          <p:nvPr/>
        </p:nvGraphicFramePr>
        <p:xfrm>
          <a:off x="1785938" y="3571875"/>
          <a:ext cx="4479925" cy="784225"/>
        </p:xfrm>
        <a:graphic>
          <a:graphicData uri="http://schemas.openxmlformats.org/presentationml/2006/ole">
            <p:oleObj spid="_x0000_s35842" name="Equation" r:id="rId5" imgW="2234880" imgH="393480" progId="Equation.DSMT4">
              <p:embed/>
            </p:oleObj>
          </a:graphicData>
        </a:graphic>
      </p:graphicFrame>
      <p:grpSp>
        <p:nvGrpSpPr>
          <p:cNvPr id="35856" name="Group 9"/>
          <p:cNvGrpSpPr>
            <a:grpSpLocks/>
          </p:cNvGrpSpPr>
          <p:nvPr/>
        </p:nvGrpSpPr>
        <p:grpSpPr bwMode="auto">
          <a:xfrm>
            <a:off x="179388" y="4500563"/>
            <a:ext cx="8964612" cy="1292225"/>
            <a:chOff x="68" y="3019"/>
            <a:chExt cx="5647" cy="814"/>
          </a:xfrm>
        </p:grpSpPr>
        <p:sp>
          <p:nvSpPr>
            <p:cNvPr id="35857" name="Text Box 6"/>
            <p:cNvSpPr txBox="1">
              <a:spLocks noChangeArrowheads="1"/>
            </p:cNvSpPr>
            <p:nvPr/>
          </p:nvSpPr>
          <p:spPr bwMode="auto">
            <a:xfrm>
              <a:off x="68" y="3019"/>
              <a:ext cx="5647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FontTx/>
                <a:buBlip>
                  <a:blip r:embed="rId3"/>
                </a:buBlip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 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幼圆" pitchFamily="49" charset="-122"/>
                  <a:sym typeface="Wingdings" pitchFamily="2" charset="2"/>
                </a:rPr>
                <a:t>磁介质的复磁导率</a:t>
              </a:r>
            </a:p>
            <a:p>
              <a:pPr algn="just">
                <a:lnSpc>
                  <a:spcPct val="130000"/>
                </a:lnSpc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对于磁性介质，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幼圆" pitchFamily="49" charset="-122"/>
                </a:rPr>
                <a:t>复磁导率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为                ，其虚部为大于零的数，表示磁介质的磁化损耗。</a:t>
              </a:r>
            </a:p>
          </p:txBody>
        </p:sp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2519" y="3289"/>
            <a:ext cx="1171" cy="287"/>
          </p:xfrm>
          <a:graphic>
            <a:graphicData uri="http://schemas.openxmlformats.org/presentationml/2006/ole">
              <p:oleObj spid="_x0000_s35843" name="Equation" r:id="rId6" imgW="92700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585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2"/>
          <p:cNvSpPr txBox="1">
            <a:spLocks noChangeArrowheads="1"/>
          </p:cNvSpPr>
          <p:nvPr/>
        </p:nvSpPr>
        <p:spPr bwMode="auto">
          <a:xfrm>
            <a:off x="287338" y="428625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损耗角正切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  工程上通常用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损耗角正切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来表示介质的损耗特性，其定义为复介常数或复磁导率的虚部与实部之比，即有</a:t>
            </a:r>
          </a:p>
        </p:txBody>
      </p:sp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358775" y="2786063"/>
            <a:ext cx="84994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导电媒质导电性能的相对性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    导电媒质的导电性能具有相对性，</a:t>
            </a:r>
            <a:r>
              <a:rPr kumimoji="1" lang="zh-CN" altLang="en-US" sz="2000" b="1" dirty="0">
                <a:solidFill>
                  <a:srgbClr val="FF00FF"/>
                </a:solidFill>
                <a:latin typeface="幼圆" pitchFamily="49" charset="-122"/>
              </a:rPr>
              <a:t>在不同频率情况下，导电媒质具有不同的导电性能。</a:t>
            </a:r>
          </a:p>
        </p:txBody>
      </p:sp>
      <p:grpSp>
        <p:nvGrpSpPr>
          <p:cNvPr id="36874" name="Group 13"/>
          <p:cNvGrpSpPr>
            <a:grpSpLocks/>
          </p:cNvGrpSpPr>
          <p:nvPr/>
        </p:nvGrpSpPr>
        <p:grpSpPr bwMode="auto">
          <a:xfrm>
            <a:off x="357188" y="1785939"/>
            <a:ext cx="8099425" cy="836613"/>
            <a:chOff x="282" y="1270"/>
            <a:chExt cx="5102" cy="527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4422" y="1270"/>
            <a:ext cx="962" cy="495"/>
          </p:xfrm>
          <a:graphic>
            <a:graphicData uri="http://schemas.openxmlformats.org/presentationml/2006/ole">
              <p:oleObj spid="_x0000_s36869" name="Equation" r:id="rId4" imgW="761760" imgH="393480" progId="Equation.DSMT4">
                <p:embed/>
              </p:oleObj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957" y="1270"/>
            <a:ext cx="962" cy="495"/>
          </p:xfrm>
          <a:graphic>
            <a:graphicData uri="http://schemas.openxmlformats.org/presentationml/2006/ole">
              <p:oleObj spid="_x0000_s36870" name="Equation" r:id="rId5" imgW="761760" imgH="393480" progId="Equation.DSMT4">
                <p:embed/>
              </p:oleObj>
            </a:graphicData>
          </a:graphic>
        </p:graphicFrame>
        <p:sp>
          <p:nvSpPr>
            <p:cNvPr id="36881" name="Text Box 7"/>
            <p:cNvSpPr txBox="1">
              <a:spLocks noChangeArrowheads="1"/>
            </p:cNvSpPr>
            <p:nvPr/>
          </p:nvSpPr>
          <p:spPr bwMode="auto">
            <a:xfrm>
              <a:off x="282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电介质</a:t>
              </a:r>
            </a:p>
          </p:txBody>
        </p: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577" y="1270"/>
            <a:ext cx="1010" cy="527"/>
          </p:xfrm>
          <a:graphic>
            <a:graphicData uri="http://schemas.openxmlformats.org/presentationml/2006/ole">
              <p:oleObj spid="_x0000_s36871" name="Equation" r:id="rId6" imgW="799920" imgH="419040" progId="Equation.DSMT4">
                <p:embed/>
              </p:oleObj>
            </a:graphicData>
          </a:graphic>
        </p:graphicFrame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651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导电媒质</a:t>
              </a:r>
            </a:p>
          </p:txBody>
        </p:sp>
        <p:sp>
          <p:nvSpPr>
            <p:cNvPr id="36883" name="Text Box 10"/>
            <p:cNvSpPr txBox="1">
              <a:spLocks noChangeArrowheads="1"/>
            </p:cNvSpPr>
            <p:nvPr/>
          </p:nvSpPr>
          <p:spPr bwMode="auto">
            <a:xfrm>
              <a:off x="1960" y="1389"/>
              <a:ext cx="113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磁介质</a:t>
              </a:r>
            </a:p>
          </p:txBody>
        </p:sp>
      </p:grpSp>
      <p:grpSp>
        <p:nvGrpSpPr>
          <p:cNvPr id="36875" name="Group 17"/>
          <p:cNvGrpSpPr>
            <a:grpSpLocks/>
          </p:cNvGrpSpPr>
          <p:nvPr/>
        </p:nvGrpSpPr>
        <p:grpSpPr bwMode="auto">
          <a:xfrm>
            <a:off x="2297113" y="4000500"/>
            <a:ext cx="6132512" cy="784225"/>
            <a:chOff x="1104" y="2619"/>
            <a:chExt cx="3863" cy="494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1104" y="2619"/>
            <a:ext cx="641" cy="494"/>
          </p:xfrm>
          <a:graphic>
            <a:graphicData uri="http://schemas.openxmlformats.org/presentationml/2006/ole">
              <p:oleObj spid="_x0000_s36868" name="Equation" r:id="rId7" imgW="507960" imgH="393480" progId="Equation.DSMT4">
                <p:embed/>
              </p:oleObj>
            </a:graphicData>
          </a:graphic>
        </p:graphicFrame>
        <p:sp>
          <p:nvSpPr>
            <p:cNvPr id="35857" name="Text Box 12"/>
            <p:cNvSpPr txBox="1">
              <a:spLocks noChangeArrowheads="1"/>
            </p:cNvSpPr>
            <p:nvPr/>
          </p:nvSpPr>
          <p:spPr bwMode="auto">
            <a:xfrm>
              <a:off x="1701" y="2710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弱导电媒质和良绝缘体</a:t>
              </a:r>
            </a:p>
          </p:txBody>
        </p:sp>
      </p:grpSp>
      <p:grpSp>
        <p:nvGrpSpPr>
          <p:cNvPr id="36876" name="Group 18"/>
          <p:cNvGrpSpPr>
            <a:grpSpLocks/>
          </p:cNvGrpSpPr>
          <p:nvPr/>
        </p:nvGrpSpPr>
        <p:grpSpPr bwMode="auto">
          <a:xfrm>
            <a:off x="2308225" y="4729163"/>
            <a:ext cx="6019800" cy="784225"/>
            <a:chOff x="1111" y="3113"/>
            <a:chExt cx="3792" cy="494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111" y="3113"/>
            <a:ext cx="577" cy="494"/>
          </p:xfrm>
          <a:graphic>
            <a:graphicData uri="http://schemas.openxmlformats.org/presentationml/2006/ole">
              <p:oleObj spid="_x0000_s36867" name="Equation" r:id="rId8" imgW="457200" imgH="393480" progId="Equation.DSMT4">
                <p:embed/>
              </p:oleObj>
            </a:graphicData>
          </a:graphic>
        </p:graphicFrame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637" y="3239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一般导电媒质</a:t>
              </a:r>
            </a:p>
          </p:txBody>
        </p:sp>
      </p:grpSp>
      <p:grpSp>
        <p:nvGrpSpPr>
          <p:cNvPr id="36877" name="Group 19"/>
          <p:cNvGrpSpPr>
            <a:grpSpLocks/>
          </p:cNvGrpSpPr>
          <p:nvPr/>
        </p:nvGrpSpPr>
        <p:grpSpPr bwMode="auto">
          <a:xfrm>
            <a:off x="2295525" y="5448300"/>
            <a:ext cx="6175375" cy="784225"/>
            <a:chOff x="1103" y="3616"/>
            <a:chExt cx="3890" cy="494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1103" y="3616"/>
            <a:ext cx="641" cy="494"/>
          </p:xfrm>
          <a:graphic>
            <a:graphicData uri="http://schemas.openxmlformats.org/presentationml/2006/ole">
              <p:oleObj spid="_x0000_s36866" name="Equation" r:id="rId9" imgW="507960" imgH="393480" progId="Equation.DSMT4">
                <p:embed/>
              </p:oleObj>
            </a:graphicData>
          </a:graphic>
        </p:graphicFrame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1727" y="3739"/>
              <a:ext cx="326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30000"/>
                </a:spcBef>
                <a:defRPr/>
              </a:pPr>
              <a:r>
                <a:rPr kumimoji="1"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—— </a:t>
              </a:r>
              <a:r>
                <a:rPr kumimoji="1" lang="zh-CN" altLang="en-US" sz="2000" b="1" dirty="0">
                  <a:solidFill>
                    <a:schemeClr val="accent3">
                      <a:lumMod val="50000"/>
                    </a:schemeClr>
                  </a:solidFill>
                  <a:latin typeface="幼圆" pitchFamily="49" charset="-122"/>
                </a:rPr>
                <a:t>良导体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5839576" y="290690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传导电流与位移电流振幅之比</a:t>
            </a:r>
            <a:endParaRPr lang="zh-CN" altLang="en-US" sz="1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 rot="16200000" flipH="1">
            <a:off x="6858017" y="2571744"/>
            <a:ext cx="500065" cy="214314"/>
          </a:xfrm>
          <a:prstGeom prst="leftArrow">
            <a:avLst>
              <a:gd name="adj1" fmla="val 50000"/>
              <a:gd name="adj2" fmla="val 91728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20" grpId="0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 bwMode="auto">
          <a:xfrm>
            <a:off x="4714876" y="4597146"/>
            <a:ext cx="1643074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 bwMode="auto">
          <a:xfrm>
            <a:off x="3929058" y="2714620"/>
            <a:ext cx="1571636" cy="571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 bwMode="auto">
          <a:xfrm>
            <a:off x="6429388" y="4929198"/>
            <a:ext cx="2286016" cy="1214446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 bwMode="auto">
          <a:xfrm>
            <a:off x="5643570" y="2857496"/>
            <a:ext cx="2500330" cy="135732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911" name="Text Box 7"/>
          <p:cNvSpPr txBox="1">
            <a:spLocks noChangeArrowheads="1"/>
          </p:cNvSpPr>
          <p:nvPr/>
        </p:nvSpPr>
        <p:spPr bwMode="auto">
          <a:xfrm>
            <a:off x="0" y="500063"/>
            <a:ext cx="7467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4.5.4 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亥姆霍兹方程 </a:t>
            </a:r>
          </a:p>
        </p:txBody>
      </p:sp>
      <p:sp>
        <p:nvSpPr>
          <p:cNvPr id="764942" name="Text Box 14"/>
          <p:cNvSpPr txBox="1">
            <a:spLocks noChangeArrowheads="1"/>
          </p:cNvSpPr>
          <p:nvPr/>
        </p:nvSpPr>
        <p:spPr bwMode="auto">
          <a:xfrm>
            <a:off x="428596" y="4572008"/>
            <a:ext cx="500066" cy="169277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sz="2000" b="1" dirty="0">
                <a:solidFill>
                  <a:srgbClr val="000099"/>
                </a:solidFill>
                <a:latin typeface="幼圆" pitchFamily="49" charset="-122"/>
                <a:sym typeface="Wingdings" pitchFamily="2" charset="2"/>
              </a:rPr>
              <a:t>导电媒质</a:t>
            </a:r>
          </a:p>
        </p:txBody>
      </p:sp>
      <p:sp>
        <p:nvSpPr>
          <p:cNvPr id="764945" name="Text Box 17"/>
          <p:cNvSpPr txBox="1">
            <a:spLocks noChangeArrowheads="1"/>
          </p:cNvSpPr>
          <p:nvPr/>
        </p:nvSpPr>
        <p:spPr bwMode="auto">
          <a:xfrm>
            <a:off x="428596" y="2643182"/>
            <a:ext cx="571504" cy="169277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sz="2000" b="1" dirty="0">
                <a:solidFill>
                  <a:srgbClr val="000099"/>
                </a:solidFill>
                <a:latin typeface="幼圆" pitchFamily="49" charset="-122"/>
                <a:sym typeface="Wingdings" pitchFamily="2" charset="2"/>
              </a:rPr>
              <a:t>理想介质</a:t>
            </a:r>
          </a:p>
        </p:txBody>
      </p:sp>
      <p:grpSp>
        <p:nvGrpSpPr>
          <p:cNvPr id="37918" name="Group 31"/>
          <p:cNvGrpSpPr>
            <a:grpSpLocks/>
          </p:cNvGrpSpPr>
          <p:nvPr/>
        </p:nvGrpSpPr>
        <p:grpSpPr bwMode="auto">
          <a:xfrm>
            <a:off x="285750" y="857250"/>
            <a:ext cx="8580438" cy="1066800"/>
            <a:chOff x="40" y="540"/>
            <a:chExt cx="5405" cy="672"/>
          </a:xfrm>
        </p:grpSpPr>
        <p:sp>
          <p:nvSpPr>
            <p:cNvPr id="37929" name="Text Box 8"/>
            <p:cNvSpPr txBox="1">
              <a:spLocks noChangeArrowheads="1"/>
            </p:cNvSpPr>
            <p:nvPr/>
          </p:nvSpPr>
          <p:spPr bwMode="auto">
            <a:xfrm>
              <a:off x="40" y="572"/>
              <a:ext cx="540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en-US" altLang="zh-CN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    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在时谐时情况下，将          、            ，即可得到复矢量的波动方程，称为</a:t>
              </a:r>
              <a:r>
                <a:rPr kumimoji="1" lang="zh-CN" altLang="en-US" sz="2000" b="1">
                  <a:solidFill>
                    <a:srgbClr val="FF0000"/>
                  </a:solidFill>
                  <a:latin typeface="幼圆" pitchFamily="49" charset="-122"/>
                  <a:sym typeface="Wingdings" pitchFamily="2" charset="2"/>
                </a:rPr>
                <a:t>亥姆霍兹方程</a:t>
              </a:r>
              <a:r>
                <a:rPr kumimoji="1" lang="zh-CN" altLang="en-US" sz="2000" b="1">
                  <a:solidFill>
                    <a:srgbClr val="002060"/>
                  </a:solidFill>
                  <a:latin typeface="幼圆" pitchFamily="49" charset="-122"/>
                  <a:sym typeface="Wingdings" pitchFamily="2" charset="2"/>
                </a:rPr>
                <a:t>。</a:t>
              </a:r>
            </a:p>
          </p:txBody>
        </p:sp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2925" y="540"/>
            <a:ext cx="921" cy="450"/>
          </p:xfrm>
          <a:graphic>
            <a:graphicData uri="http://schemas.openxmlformats.org/presentationml/2006/ole">
              <p:oleObj spid="_x0000_s37896" name="Equation" r:id="rId3" imgW="736560" imgH="419040" progId="Equation.DSMT4">
                <p:embed/>
              </p:oleObj>
            </a:graphicData>
          </a:graphic>
        </p:graphicFrame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1980" y="540"/>
            <a:ext cx="720" cy="421"/>
          </p:xfrm>
          <a:graphic>
            <a:graphicData uri="http://schemas.openxmlformats.org/presentationml/2006/ole">
              <p:oleObj spid="_x0000_s37897" name="Equation" r:id="rId4" imgW="596880" imgH="406080" progId="Equation.DSMT4">
                <p:embed/>
              </p:oleObj>
            </a:graphicData>
          </a:graphic>
        </p:graphicFrame>
      </p:grpSp>
      <p:sp>
        <p:nvSpPr>
          <p:cNvPr id="37919" name="Text Box 21"/>
          <p:cNvSpPr txBox="1">
            <a:spLocks noChangeArrowheads="1"/>
          </p:cNvSpPr>
          <p:nvPr/>
        </p:nvSpPr>
        <p:spPr bwMode="auto">
          <a:xfrm>
            <a:off x="2428875" y="2071688"/>
            <a:ext cx="164306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  <a:latin typeface="幼圆" pitchFamily="49" charset="-122"/>
                <a:sym typeface="Wingdings" pitchFamily="2" charset="2"/>
              </a:rPr>
              <a:t>瞬时矢量</a:t>
            </a:r>
          </a:p>
        </p:txBody>
      </p:sp>
      <p:sp>
        <p:nvSpPr>
          <p:cNvPr id="37920" name="Text Box 22"/>
          <p:cNvSpPr txBox="1">
            <a:spLocks noChangeArrowheads="1"/>
          </p:cNvSpPr>
          <p:nvPr/>
        </p:nvSpPr>
        <p:spPr bwMode="auto">
          <a:xfrm>
            <a:off x="6286500" y="2071688"/>
            <a:ext cx="12858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  <a:latin typeface="幼圆" pitchFamily="49" charset="-122"/>
                <a:sym typeface="Wingdings" pitchFamily="2" charset="2"/>
              </a:rPr>
              <a:t>复矢量</a:t>
            </a:r>
          </a:p>
        </p:txBody>
      </p:sp>
      <p:grpSp>
        <p:nvGrpSpPr>
          <p:cNvPr id="37921" name="Group 32"/>
          <p:cNvGrpSpPr>
            <a:grpSpLocks/>
          </p:cNvGrpSpPr>
          <p:nvPr/>
        </p:nvGrpSpPr>
        <p:grpSpPr bwMode="auto">
          <a:xfrm>
            <a:off x="1285875" y="2643188"/>
            <a:ext cx="6786563" cy="1635125"/>
            <a:chOff x="1080" y="1665"/>
            <a:chExt cx="4275" cy="1030"/>
          </a:xfrm>
        </p:grpSpPr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825" y="1845"/>
            <a:ext cx="1530" cy="721"/>
          </p:xfrm>
          <a:graphic>
            <a:graphicData uri="http://schemas.openxmlformats.org/presentationml/2006/ole">
              <p:oleObj spid="_x0000_s37893" name="Equation" r:id="rId5" imgW="1079280" imgH="507960" progId="Equation.DSMT4">
                <p:embed/>
              </p:oleObj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803" y="1756"/>
            <a:ext cx="855" cy="270"/>
          </p:xfrm>
          <a:graphic>
            <a:graphicData uri="http://schemas.openxmlformats.org/presentationml/2006/ole">
              <p:oleObj spid="_x0000_s37894" name="Equation" r:id="rId6" imgW="799920" imgH="253800" progId="Equation.DSMT4">
                <p:embed/>
              </p:oleObj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080" y="1665"/>
            <a:ext cx="1499" cy="1030"/>
          </p:xfrm>
          <a:graphic>
            <a:graphicData uri="http://schemas.openxmlformats.org/presentationml/2006/ole">
              <p:oleObj spid="_x0000_s37895" name="Equation" r:id="rId7" imgW="1295280" imgH="888840" progId="Equation.DSMT4">
                <p:embed/>
              </p:oleObj>
            </a:graphicData>
          </a:graphic>
        </p:graphicFrame>
        <p:sp>
          <p:nvSpPr>
            <p:cNvPr id="2" name="AutoShape 24"/>
            <p:cNvSpPr>
              <a:spLocks noChangeArrowheads="1"/>
            </p:cNvSpPr>
            <p:nvPr/>
          </p:nvSpPr>
          <p:spPr bwMode="auto">
            <a:xfrm flipH="1">
              <a:off x="2790" y="2115"/>
              <a:ext cx="900" cy="135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7922" name="Group 33"/>
          <p:cNvGrpSpPr>
            <a:grpSpLocks/>
          </p:cNvGrpSpPr>
          <p:nvPr/>
        </p:nvGrpSpPr>
        <p:grpSpPr bwMode="auto">
          <a:xfrm>
            <a:off x="1355756" y="4591069"/>
            <a:ext cx="7359648" cy="1624013"/>
            <a:chOff x="728" y="2885"/>
            <a:chExt cx="4636" cy="1023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2916" y="2936"/>
            <a:ext cx="963" cy="297"/>
          </p:xfrm>
          <a:graphic>
            <a:graphicData uri="http://schemas.openxmlformats.org/presentationml/2006/ole">
              <p:oleObj spid="_x0000_s37890" name="Equation" r:id="rId8" imgW="901440" imgH="266400" progId="Equation.DSMT4">
                <p:embed/>
              </p:oleObj>
            </a:graphicData>
          </a:graphic>
        </p:graphicFrame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728" y="2885"/>
            <a:ext cx="2160" cy="1023"/>
          </p:xfrm>
          <a:graphic>
            <a:graphicData uri="http://schemas.openxmlformats.org/presentationml/2006/ole">
              <p:oleObj spid="_x0000_s37891" name="Equation" r:id="rId9" imgW="1879560" imgH="888840" progId="Equation.DSMT4">
                <p:embed/>
              </p:oleObj>
            </a:graphicData>
          </a:graphic>
        </p:graphicFrame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3907" y="3155"/>
            <a:ext cx="1457" cy="721"/>
          </p:xfrm>
          <a:graphic>
            <a:graphicData uri="http://schemas.openxmlformats.org/presentationml/2006/ole">
              <p:oleObj spid="_x0000_s37892" name="Equation" r:id="rId10" imgW="1079280" imgH="533160" progId="Equation.DSMT4">
                <p:embed/>
              </p:oleObj>
            </a:graphicData>
          </a:graphic>
        </p:graphicFrame>
        <p:sp>
          <p:nvSpPr>
            <p:cNvPr id="3" name="AutoShape 30"/>
            <p:cNvSpPr>
              <a:spLocks noChangeArrowheads="1"/>
            </p:cNvSpPr>
            <p:nvPr/>
          </p:nvSpPr>
          <p:spPr bwMode="auto">
            <a:xfrm flipH="1">
              <a:off x="2978" y="3380"/>
              <a:ext cx="720" cy="135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649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5357818" y="2285992"/>
            <a:ext cx="2428892" cy="114300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 bwMode="auto">
          <a:xfrm>
            <a:off x="5500694" y="3774615"/>
            <a:ext cx="2428892" cy="71438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 bwMode="auto">
          <a:xfrm>
            <a:off x="5857884" y="4786322"/>
            <a:ext cx="2571768" cy="142876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0" name="Text Box 2"/>
          <p:cNvSpPr txBox="1">
            <a:spLocks noChangeArrowheads="1"/>
          </p:cNvSpPr>
          <p:nvPr/>
        </p:nvSpPr>
        <p:spPr bwMode="auto">
          <a:xfrm>
            <a:off x="106363" y="476250"/>
            <a:ext cx="7467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4.5.5 </a:t>
            </a:r>
            <a:r>
              <a:rPr lang="en-US" altLang="zh-CN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时谐场位函数的复数形式 </a:t>
            </a:r>
          </a:p>
        </p:txBody>
      </p:sp>
      <p:sp>
        <p:nvSpPr>
          <p:cNvPr id="38921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8072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  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在时谐情况下，矢量位和标量位以及它们满足的方程都可以表示成复数形式。</a:t>
            </a:r>
          </a:p>
        </p:txBody>
      </p:sp>
      <p:graphicFrame>
        <p:nvGraphicFramePr>
          <p:cNvPr id="786436" name="Object 2"/>
          <p:cNvGraphicFramePr>
            <a:graphicFrameLocks noChangeAspect="1"/>
          </p:cNvGraphicFramePr>
          <p:nvPr/>
        </p:nvGraphicFramePr>
        <p:xfrm>
          <a:off x="1714500" y="2143125"/>
          <a:ext cx="2087563" cy="1412875"/>
        </p:xfrm>
        <a:graphic>
          <a:graphicData uri="http://schemas.openxmlformats.org/presentationml/2006/ole">
            <p:oleObj spid="_x0000_s38914" name="Equation" r:id="rId3" imgW="1041120" imgH="711000" progId="Equation.DSMT4">
              <p:embed/>
            </p:oleObj>
          </a:graphicData>
        </a:graphic>
      </p:graphicFrame>
      <p:sp>
        <p:nvSpPr>
          <p:cNvPr id="38922" name="Text Box 5"/>
          <p:cNvSpPr txBox="1">
            <a:spLocks noChangeArrowheads="1"/>
          </p:cNvSpPr>
          <p:nvPr/>
        </p:nvSpPr>
        <p:spPr bwMode="auto">
          <a:xfrm>
            <a:off x="428625" y="3857625"/>
            <a:ext cx="1785938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洛仑兹条件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28625" y="5214938"/>
            <a:ext cx="2073275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达朗贝尔方程</a:t>
            </a:r>
          </a:p>
        </p:txBody>
      </p:sp>
      <p:sp>
        <p:nvSpPr>
          <p:cNvPr id="38924" name="Text Box 18"/>
          <p:cNvSpPr txBox="1">
            <a:spLocks noChangeArrowheads="1"/>
          </p:cNvSpPr>
          <p:nvPr/>
        </p:nvSpPr>
        <p:spPr bwMode="auto">
          <a:xfrm>
            <a:off x="2000251" y="1714500"/>
            <a:ext cx="1643056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瞬时矢量</a:t>
            </a:r>
          </a:p>
        </p:txBody>
      </p:sp>
      <p:sp>
        <p:nvSpPr>
          <p:cNvPr id="38925" name="Text Box 19"/>
          <p:cNvSpPr txBox="1">
            <a:spLocks noChangeArrowheads="1"/>
          </p:cNvSpPr>
          <p:nvPr/>
        </p:nvSpPr>
        <p:spPr bwMode="auto">
          <a:xfrm>
            <a:off x="5643570" y="1714488"/>
            <a:ext cx="1214446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复矢量</a:t>
            </a:r>
          </a:p>
        </p:txBody>
      </p:sp>
      <p:grpSp>
        <p:nvGrpSpPr>
          <p:cNvPr id="38926" name="Group 23"/>
          <p:cNvGrpSpPr>
            <a:grpSpLocks/>
          </p:cNvGrpSpPr>
          <p:nvPr/>
        </p:nvGrpSpPr>
        <p:grpSpPr bwMode="auto">
          <a:xfrm>
            <a:off x="4214810" y="2357430"/>
            <a:ext cx="3452812" cy="1009650"/>
            <a:chOff x="3016" y="1751"/>
            <a:chExt cx="2175" cy="636"/>
          </a:xfrm>
        </p:grpSpPr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3781" y="1751"/>
            <a:ext cx="1410" cy="636"/>
          </p:xfrm>
          <a:graphic>
            <a:graphicData uri="http://schemas.openxmlformats.org/presentationml/2006/ole">
              <p:oleObj spid="_x0000_s38919" name="Equation" r:id="rId4" imgW="1117440" imgH="507960" progId="Equation.DSMT4">
                <p:embed/>
              </p:oleObj>
            </a:graphicData>
          </a:graphic>
        </p:graphicFrame>
        <p:sp>
          <p:nvSpPr>
            <p:cNvPr id="37908" name="AutoShape 20"/>
            <p:cNvSpPr>
              <a:spLocks noChangeArrowheads="1"/>
            </p:cNvSpPr>
            <p:nvPr/>
          </p:nvSpPr>
          <p:spPr bwMode="auto">
            <a:xfrm flipH="1">
              <a:off x="3016" y="202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8927" name="Group 24"/>
          <p:cNvGrpSpPr>
            <a:grpSpLocks/>
          </p:cNvGrpSpPr>
          <p:nvPr/>
        </p:nvGrpSpPr>
        <p:grpSpPr bwMode="auto">
          <a:xfrm>
            <a:off x="2143108" y="3714752"/>
            <a:ext cx="5667375" cy="781050"/>
            <a:chOff x="1280" y="2484"/>
            <a:chExt cx="3570" cy="492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440" y="2574"/>
            <a:ext cx="1410" cy="302"/>
          </p:xfrm>
          <a:graphic>
            <a:graphicData uri="http://schemas.openxmlformats.org/presentationml/2006/ole">
              <p:oleObj spid="_x0000_s38917" name="Equation" r:id="rId5" imgW="1117440" imgH="241200" progId="Equation.DSMT4">
                <p:embed/>
              </p:oleObj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280" y="2484"/>
            <a:ext cx="1362" cy="492"/>
          </p:xfrm>
          <a:graphic>
            <a:graphicData uri="http://schemas.openxmlformats.org/presentationml/2006/ole">
              <p:oleObj spid="_x0000_s38918" name="Equation" r:id="rId6" imgW="1079280" imgH="393480" progId="Equation.DSMT4">
                <p:embed/>
              </p:oleObj>
            </a:graphicData>
          </a:graphic>
        </p:graphicFrame>
        <p:sp>
          <p:nvSpPr>
            <p:cNvPr id="37907" name="AutoShape 21"/>
            <p:cNvSpPr>
              <a:spLocks noChangeArrowheads="1"/>
            </p:cNvSpPr>
            <p:nvPr/>
          </p:nvSpPr>
          <p:spPr bwMode="auto">
            <a:xfrm flipH="1">
              <a:off x="2755" y="2664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  <p:grpSp>
        <p:nvGrpSpPr>
          <p:cNvPr id="38928" name="Group 25"/>
          <p:cNvGrpSpPr>
            <a:grpSpLocks/>
          </p:cNvGrpSpPr>
          <p:nvPr/>
        </p:nvGrpSpPr>
        <p:grpSpPr bwMode="auto">
          <a:xfrm>
            <a:off x="2214563" y="4643438"/>
            <a:ext cx="6156325" cy="1633537"/>
            <a:chOff x="1350" y="3042"/>
            <a:chExt cx="3878" cy="1029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350" y="3042"/>
            <a:ext cx="1674" cy="1029"/>
          </p:xfrm>
          <a:graphic>
            <a:graphicData uri="http://schemas.openxmlformats.org/presentationml/2006/ole">
              <p:oleObj spid="_x0000_s38915" name="Equation" r:id="rId7" imgW="1434960" imgH="888840" progId="Equation.DSMT4">
                <p:embed/>
              </p:oleObj>
            </a:graphicData>
          </a:graphic>
        </p:graphicFrame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690" y="3177"/>
            <a:ext cx="1538" cy="859"/>
          </p:xfrm>
          <a:graphic>
            <a:graphicData uri="http://schemas.openxmlformats.org/presentationml/2006/ole">
              <p:oleObj spid="_x0000_s38916" name="Equation" r:id="rId8" imgW="1218960" imgH="685800" progId="Equation.DSMT4">
                <p:embed/>
              </p:oleObj>
            </a:graphicData>
          </a:graphic>
        </p:graphicFrame>
        <p:sp>
          <p:nvSpPr>
            <p:cNvPr id="37906" name="AutoShape 22"/>
            <p:cNvSpPr>
              <a:spLocks noChangeArrowheads="1"/>
            </p:cNvSpPr>
            <p:nvPr/>
          </p:nvSpPr>
          <p:spPr bwMode="auto">
            <a:xfrm flipH="1">
              <a:off x="3060" y="3492"/>
              <a:ext cx="499" cy="136"/>
            </a:xfrm>
            <a:prstGeom prst="leftArrow">
              <a:avLst>
                <a:gd name="adj1" fmla="val 50000"/>
                <a:gd name="adj2" fmla="val 91728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38922" grpId="0"/>
      <p:bldP spid="389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128588" y="476250"/>
            <a:ext cx="7467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4.5.6 </a:t>
            </a: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平均能量密度和平均能流密度矢量 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428625" y="2071688"/>
            <a:ext cx="800100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幼圆" pitchFamily="49" charset="-122"/>
                <a:sym typeface="Wingdings" pitchFamily="2" charset="2"/>
              </a:rPr>
              <a:t>时谐场中二次式的表示方法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　  二次式本身不能用复数形式表示，其中的</a:t>
            </a:r>
            <a:r>
              <a:rPr kumimoji="1" lang="zh-CN" altLang="en-US" sz="2000" b="1" dirty="0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场量必须是实数形式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，</a:t>
            </a:r>
            <a:r>
              <a:rPr kumimoji="1" lang="zh-CN" altLang="en-US" sz="2000" b="1" dirty="0">
                <a:solidFill>
                  <a:srgbClr val="FF00FF"/>
                </a:solidFill>
                <a:latin typeface="幼圆" pitchFamily="49" charset="-122"/>
                <a:sym typeface="Wingdings" pitchFamily="2" charset="2"/>
              </a:rPr>
              <a:t>不能将复数形式的场量直接代入。</a:t>
            </a:r>
          </a:p>
        </p:txBody>
      </p:sp>
      <p:graphicFrame>
        <p:nvGraphicFramePr>
          <p:cNvPr id="765956" name="Object 2"/>
          <p:cNvGraphicFramePr>
            <a:graphicFrameLocks noChangeAspect="1"/>
          </p:cNvGraphicFramePr>
          <p:nvPr/>
        </p:nvGraphicFramePr>
        <p:xfrm>
          <a:off x="2571736" y="5072074"/>
          <a:ext cx="3513137" cy="1012825"/>
        </p:xfrm>
        <a:graphic>
          <a:graphicData uri="http://schemas.openxmlformats.org/presentationml/2006/ole">
            <p:oleObj spid="_x0000_s39938" name="Equation" r:id="rId4" imgW="1752480" imgH="507960" progId="Equation.DSMT4">
              <p:embed/>
            </p:oleObj>
          </a:graphicData>
        </a:graphic>
      </p:graphicFrame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07950" y="981075"/>
            <a:ext cx="89646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　</a:t>
            </a:r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571472" y="4429132"/>
            <a:ext cx="61436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设某正弦电磁场的电场强度和磁场强度分别为 </a:t>
            </a:r>
          </a:p>
        </p:txBody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287338" y="1000125"/>
            <a:ext cx="8856662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5"/>
              </a:buBlip>
            </a:pPr>
            <a:r>
              <a:rPr kumimoji="1" lang="en-US" altLang="zh-CN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电磁场能量密度和能流密度的表达式中都包含了场量的平方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 关系，这种关系式称为二次式。</a:t>
            </a:r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4857752" y="3571876"/>
          <a:ext cx="3321050" cy="487362"/>
        </p:xfrm>
        <a:graphic>
          <a:graphicData uri="http://schemas.openxmlformats.org/presentationml/2006/ole">
            <p:oleObj spid="_x0000_s39939" name="Equation" r:id="rId6" imgW="1536480" imgH="228600" progId="Equation.DSMT4">
              <p:embed/>
            </p:oleObj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857224" y="3429000"/>
          <a:ext cx="3693494" cy="785818"/>
        </p:xfrm>
        <a:graphic>
          <a:graphicData uri="http://schemas.openxmlformats.org/presentationml/2006/ole">
            <p:oleObj spid="_x0000_s39940" name="公式" r:id="rId7" imgW="191736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Text Box 2"/>
          <p:cNvSpPr txBox="1">
            <a:spLocks noChangeArrowheads="1"/>
          </p:cNvSpPr>
          <p:nvPr/>
        </p:nvSpPr>
        <p:spPr bwMode="auto">
          <a:xfrm>
            <a:off x="428596" y="571480"/>
            <a:ext cx="85344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则能流密度为 </a:t>
            </a:r>
          </a:p>
        </p:txBody>
      </p:sp>
      <p:graphicFrame>
        <p:nvGraphicFramePr>
          <p:cNvPr id="766979" name="Object 2"/>
          <p:cNvGraphicFramePr>
            <a:graphicFrameLocks noChangeAspect="1"/>
          </p:cNvGraphicFramePr>
          <p:nvPr/>
        </p:nvGraphicFramePr>
        <p:xfrm>
          <a:off x="2357438" y="571500"/>
          <a:ext cx="4497387" cy="531813"/>
        </p:xfrm>
        <a:graphic>
          <a:graphicData uri="http://schemas.openxmlformats.org/presentationml/2006/ole">
            <p:oleObj spid="_x0000_s40962" name="Equation" r:id="rId3" imgW="2286000" imgH="266400" progId="Equation.DSMT4">
              <p:embed/>
            </p:oleObj>
          </a:graphicData>
        </a:graphic>
      </p:graphicFrame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357158" y="1142984"/>
            <a:ext cx="5357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如把电场强度和磁场强度用复数表示，即有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1563" y="1643063"/>
            <a:ext cx="5295900" cy="504825"/>
            <a:chOff x="856" y="1183"/>
            <a:chExt cx="3475" cy="381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856" y="1183"/>
            <a:ext cx="1664" cy="381"/>
          </p:xfrm>
          <a:graphic>
            <a:graphicData uri="http://schemas.openxmlformats.org/presentationml/2006/ole">
              <p:oleObj spid="_x0000_s40965" name="Equation" r:id="rId4" imgW="1130040" imgH="253800" progId="Equation.DSMT4">
                <p:embed/>
              </p:oleObj>
            </a:graphicData>
          </a:graphic>
        </p:graphicFrame>
        <p:graphicFrame>
          <p:nvGraphicFramePr>
            <p:cNvPr id="40966" name="Object 6"/>
            <p:cNvGraphicFramePr>
              <a:graphicFrameLocks noChangeAspect="1"/>
            </p:cNvGraphicFramePr>
            <p:nvPr/>
          </p:nvGraphicFramePr>
          <p:xfrm>
            <a:off x="2872" y="1183"/>
            <a:ext cx="1459" cy="375"/>
          </p:xfrm>
          <a:graphic>
            <a:graphicData uri="http://schemas.openxmlformats.org/presentationml/2006/ole">
              <p:oleObj spid="_x0000_s40966" name="Equation" r:id="rId5" imgW="1002960" imgH="253800" progId="Equation.DSMT4">
                <p:embed/>
              </p:oleObj>
            </a:graphicData>
          </a:graphic>
        </p:graphicFrame>
      </p:grpSp>
      <p:graphicFrame>
        <p:nvGraphicFramePr>
          <p:cNvPr id="766985" name="Object 3"/>
          <p:cNvGraphicFramePr>
            <a:graphicFrameLocks noChangeAspect="1"/>
          </p:cNvGraphicFramePr>
          <p:nvPr/>
        </p:nvGraphicFramePr>
        <p:xfrm>
          <a:off x="1506538" y="2655888"/>
          <a:ext cx="6450012" cy="1781175"/>
        </p:xfrm>
        <a:graphic>
          <a:graphicData uri="http://schemas.openxmlformats.org/presentationml/2006/ole">
            <p:oleObj spid="_x0000_s40963" name="Equation" r:id="rId6" imgW="3327120" imgH="914400" progId="Equation.DSMT4">
              <p:embed/>
            </p:oleObj>
          </a:graphicData>
        </a:graphic>
      </p:graphicFrame>
      <p:sp>
        <p:nvSpPr>
          <p:cNvPr id="766986" name="AutoShape 10"/>
          <p:cNvSpPr>
            <a:spLocks noChangeArrowheads="1"/>
          </p:cNvSpPr>
          <p:nvPr/>
        </p:nvSpPr>
        <p:spPr bwMode="auto">
          <a:xfrm>
            <a:off x="3816350" y="558800"/>
            <a:ext cx="3168650" cy="533400"/>
          </a:xfrm>
          <a:prstGeom prst="wedgeRoundRectCallout">
            <a:avLst>
              <a:gd name="adj1" fmla="val 86074"/>
              <a:gd name="adj2" fmla="val 365181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766987" name="AutoShape 11"/>
          <p:cNvSpPr>
            <a:spLocks noChangeArrowheads="1"/>
          </p:cNvSpPr>
          <p:nvPr/>
        </p:nvSpPr>
        <p:spPr bwMode="auto">
          <a:xfrm>
            <a:off x="2987675" y="3860800"/>
            <a:ext cx="2362200" cy="533400"/>
          </a:xfrm>
          <a:prstGeom prst="wedgeRoundRectCallout">
            <a:avLst>
              <a:gd name="adj1" fmla="val 164449"/>
              <a:gd name="adj2" fmla="val -199704"/>
              <a:gd name="adj3" fmla="val 16667"/>
            </a:avLst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pic>
        <p:nvPicPr>
          <p:cNvPr id="766988" name="Picture 12" descr="BD00028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1163" y="2565400"/>
            <a:ext cx="86201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6990" name="Line 14"/>
          <p:cNvSpPr>
            <a:spLocks noChangeShapeType="1"/>
          </p:cNvSpPr>
          <p:nvPr/>
        </p:nvSpPr>
        <p:spPr bwMode="auto">
          <a:xfrm>
            <a:off x="3995738" y="2205038"/>
            <a:ext cx="0" cy="27352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6991" name="Object 4"/>
          <p:cNvGraphicFramePr>
            <a:graphicFrameLocks noChangeAspect="1"/>
          </p:cNvGraphicFramePr>
          <p:nvPr/>
        </p:nvGraphicFramePr>
        <p:xfrm>
          <a:off x="2700338" y="5086350"/>
          <a:ext cx="5256212" cy="1295400"/>
        </p:xfrm>
        <a:graphic>
          <a:graphicData uri="http://schemas.openxmlformats.org/presentationml/2006/ole">
            <p:oleObj spid="_x0000_s40964" name="Equation" r:id="rId8" imgW="2412720" imgH="583920" progId="Equation.DSMT4">
              <p:embed/>
            </p:oleObj>
          </a:graphicData>
        </a:graphic>
      </p:graphicFrame>
      <p:sp>
        <p:nvSpPr>
          <p:cNvPr id="766992" name="Text Box 16"/>
          <p:cNvSpPr txBox="1">
            <a:spLocks noChangeArrowheads="1"/>
          </p:cNvSpPr>
          <p:nvPr/>
        </p:nvSpPr>
        <p:spPr bwMode="auto">
          <a:xfrm>
            <a:off x="357188" y="5072063"/>
            <a:ext cx="31273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先取实部，再代入 </a:t>
            </a:r>
          </a:p>
        </p:txBody>
      </p:sp>
      <p:sp>
        <p:nvSpPr>
          <p:cNvPr id="766995" name="AutoShape 19"/>
          <p:cNvSpPr>
            <a:spLocks noChangeArrowheads="1"/>
          </p:cNvSpPr>
          <p:nvPr/>
        </p:nvSpPr>
        <p:spPr bwMode="auto">
          <a:xfrm rot="5400000" flipH="1">
            <a:off x="3275806" y="2205832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35150" y="2565400"/>
            <a:ext cx="1152525" cy="1295400"/>
            <a:chOff x="3016" y="1888"/>
            <a:chExt cx="726" cy="816"/>
          </a:xfrm>
        </p:grpSpPr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3016" y="1888"/>
              <a:ext cx="726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3016" y="1888"/>
              <a:ext cx="726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00892" y="5429264"/>
            <a:ext cx="1295400" cy="863600"/>
            <a:chOff x="3198" y="3113"/>
            <a:chExt cx="816" cy="544"/>
          </a:xfrm>
        </p:grpSpPr>
        <p:sp>
          <p:nvSpPr>
            <p:cNvPr id="40980" name="Line 22"/>
            <p:cNvSpPr>
              <a:spLocks noChangeShapeType="1"/>
            </p:cNvSpPr>
            <p:nvPr/>
          </p:nvSpPr>
          <p:spPr bwMode="auto">
            <a:xfrm>
              <a:off x="3198" y="3249"/>
              <a:ext cx="181" cy="40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3"/>
            <p:cNvSpPr>
              <a:spLocks noChangeShapeType="1"/>
            </p:cNvSpPr>
            <p:nvPr/>
          </p:nvSpPr>
          <p:spPr bwMode="auto">
            <a:xfrm flipH="1">
              <a:off x="3374" y="3113"/>
              <a:ext cx="640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7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 autoUpdateAnimBg="0"/>
      <p:bldP spid="766986" grpId="0" animBg="1" autoUpdateAnimBg="0"/>
      <p:bldP spid="766987" grpId="0" animBg="1" autoUpdateAnimBg="0"/>
      <p:bldP spid="766990" grpId="0" animBg="1"/>
      <p:bldP spid="76699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85750" y="857250"/>
          <a:ext cx="1035050" cy="857250"/>
        </p:xfrm>
        <a:graphic>
          <a:graphicData uri="http://schemas.openxmlformats.org/presentationml/2006/ole">
            <p:oleObj spid="_x0000_s41986" name="剪辑" r:id="rId3" imgW="4046400" imgH="3352320" progId="">
              <p:embed/>
            </p:oleObj>
          </a:graphicData>
        </a:graphic>
      </p:graphicFrame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571604" y="1000108"/>
            <a:ext cx="5562616" cy="52322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使用二次式时需要注意的问题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1000100" y="2214554"/>
            <a:ext cx="7429552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en-US" altLang="zh-CN" b="1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二次式只有实数的形式，没有复数形式；</a:t>
            </a:r>
          </a:p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  场量是实数式时，直接代入二次式即可；</a:t>
            </a:r>
          </a:p>
          <a:p>
            <a:pPr algn="just">
              <a:lnSpc>
                <a:spcPct val="140000"/>
              </a:lnSpc>
              <a:buFontTx/>
              <a:buBlip>
                <a:blip r:embed="rId4"/>
              </a:buBlip>
            </a:pPr>
            <a:r>
              <a:rPr kumimoji="1" lang="zh-CN" altLang="en-US" b="1">
                <a:solidFill>
                  <a:srgbClr val="002060"/>
                </a:solidFill>
                <a:latin typeface="楷体_GB2312" pitchFamily="49" charset="-122"/>
              </a:rPr>
              <a:t>  场量是复数式时，应</a:t>
            </a:r>
            <a:r>
              <a:rPr kumimoji="1" lang="zh-CN" altLang="en-US" b="1" smtClean="0">
                <a:solidFill>
                  <a:srgbClr val="002060"/>
                </a:solidFill>
                <a:latin typeface="楷体_GB2312" pitchFamily="49" charset="-122"/>
              </a:rPr>
              <a:t>先补充时间因子，取实部后再代入。</a:t>
            </a:r>
            <a:endParaRPr kumimoji="1" lang="zh-CN" altLang="en-US" b="1">
              <a:solidFill>
                <a:srgbClr val="00206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304800" y="500063"/>
            <a:ext cx="88392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400" b="1">
                <a:solidFill>
                  <a:srgbClr val="0000FF"/>
                </a:solidFill>
                <a:latin typeface="幼圆" pitchFamily="49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幼圆" pitchFamily="49" charset="-122"/>
              </a:rPr>
              <a:t>二次式的时间平均值</a:t>
            </a:r>
          </a:p>
        </p:txBody>
      </p:sp>
      <p:sp>
        <p:nvSpPr>
          <p:cNvPr id="43017" name="Text Box 6"/>
          <p:cNvSpPr txBox="1">
            <a:spLocks noChangeArrowheads="1"/>
          </p:cNvSpPr>
          <p:nvPr/>
        </p:nvSpPr>
        <p:spPr bwMode="auto">
          <a:xfrm>
            <a:off x="500063" y="1071563"/>
            <a:ext cx="8142287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在时谐电磁场中，我们常常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关心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二次式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在一个时间周期</a:t>
            </a:r>
            <a:r>
              <a:rPr kumimoji="1" lang="en-US" altLang="zh-CN" sz="2000" b="1" i="1">
                <a:solidFill>
                  <a:srgbClr val="002060"/>
                </a:solidFill>
                <a:latin typeface="幼圆" pitchFamily="49" charset="-122"/>
              </a:rPr>
              <a:t>T 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中的平均值，即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     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  <a:sym typeface="Wingdings" pitchFamily="2" charset="2"/>
            </a:endParaRPr>
          </a:p>
        </p:txBody>
      </p:sp>
      <p:grpSp>
        <p:nvGrpSpPr>
          <p:cNvPr id="43018" name="Group 21"/>
          <p:cNvGrpSpPr>
            <a:grpSpLocks/>
          </p:cNvGrpSpPr>
          <p:nvPr/>
        </p:nvGrpSpPr>
        <p:grpSpPr bwMode="auto">
          <a:xfrm>
            <a:off x="714348" y="3500438"/>
            <a:ext cx="6286500" cy="741363"/>
            <a:chOff x="522" y="2160"/>
            <a:chExt cx="3960" cy="467"/>
          </a:xfrm>
        </p:grpSpPr>
        <p:sp>
          <p:nvSpPr>
            <p:cNvPr id="43029" name="Rectangle 7"/>
            <p:cNvSpPr>
              <a:spLocks noChangeArrowheads="1"/>
            </p:cNvSpPr>
            <p:nvPr/>
          </p:nvSpPr>
          <p:spPr bwMode="auto">
            <a:xfrm>
              <a:off x="522" y="2250"/>
              <a:ext cx="18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kumimoji="1" lang="zh-CN" altLang="en-US" sz="2000" b="1" dirty="0">
                  <a:solidFill>
                    <a:srgbClr val="0000FF"/>
                  </a:solidFill>
                  <a:latin typeface="幼圆" pitchFamily="49" charset="-122"/>
                </a:rPr>
                <a:t>平均坡印廷矢量</a:t>
              </a:r>
            </a:p>
          </p:txBody>
        </p:sp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2052" y="2160"/>
            <a:ext cx="2430" cy="467"/>
          </p:xfrm>
          <a:graphic>
            <a:graphicData uri="http://schemas.openxmlformats.org/presentationml/2006/ole">
              <p:oleObj spid="_x0000_s43015" name="Equation" r:id="rId5" imgW="2006280" imgH="393480" progId="Equation.DSMT4">
                <p:embed/>
              </p:oleObj>
            </a:graphicData>
          </a:graphic>
        </p:graphicFrame>
      </p:grpSp>
      <p:grpSp>
        <p:nvGrpSpPr>
          <p:cNvPr id="43019" name="Group 19"/>
          <p:cNvGrpSpPr>
            <a:grpSpLocks/>
          </p:cNvGrpSpPr>
          <p:nvPr/>
        </p:nvGrpSpPr>
        <p:grpSpPr bwMode="auto">
          <a:xfrm>
            <a:off x="714348" y="1857364"/>
            <a:ext cx="6467474" cy="785812"/>
            <a:chOff x="522" y="1162"/>
            <a:chExt cx="4074" cy="495"/>
          </a:xfrm>
        </p:grpSpPr>
        <p:sp>
          <p:nvSpPr>
            <p:cNvPr id="43028" name="Rectangle 8"/>
            <p:cNvSpPr>
              <a:spLocks noChangeArrowheads="1"/>
            </p:cNvSpPr>
            <p:nvPr/>
          </p:nvSpPr>
          <p:spPr bwMode="auto">
            <a:xfrm>
              <a:off x="522" y="1252"/>
              <a:ext cx="14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1" lang="zh-CN" altLang="en-US" sz="2000" b="1" dirty="0">
                  <a:solidFill>
                    <a:srgbClr val="0000FF"/>
                  </a:solidFill>
                  <a:latin typeface="幼圆" pitchFamily="49" charset="-122"/>
                </a:rPr>
                <a:t>平均电场能量密度</a:t>
              </a:r>
            </a:p>
          </p:txBody>
        </p:sp>
        <p:graphicFrame>
          <p:nvGraphicFramePr>
            <p:cNvPr id="43014" name="Object 6"/>
            <p:cNvGraphicFramePr>
              <a:graphicFrameLocks noChangeAspect="1"/>
            </p:cNvGraphicFramePr>
            <p:nvPr/>
          </p:nvGraphicFramePr>
          <p:xfrm>
            <a:off x="2007" y="1162"/>
            <a:ext cx="2589" cy="495"/>
          </p:xfrm>
          <a:graphic>
            <a:graphicData uri="http://schemas.openxmlformats.org/presentationml/2006/ole">
              <p:oleObj spid="_x0000_s43014" name="Equation" r:id="rId6" imgW="2019240" imgH="393480" progId="Equation.DSMT4">
                <p:embed/>
              </p:oleObj>
            </a:graphicData>
          </a:graphic>
        </p:graphicFrame>
      </p:grpSp>
      <p:grpSp>
        <p:nvGrpSpPr>
          <p:cNvPr id="43020" name="Group 20"/>
          <p:cNvGrpSpPr>
            <a:grpSpLocks/>
          </p:cNvGrpSpPr>
          <p:nvPr/>
        </p:nvGrpSpPr>
        <p:grpSpPr bwMode="auto">
          <a:xfrm>
            <a:off x="642910" y="2643182"/>
            <a:ext cx="6740524" cy="785812"/>
            <a:chOff x="612" y="1669"/>
            <a:chExt cx="4246" cy="495"/>
          </a:xfrm>
        </p:grpSpPr>
        <p:sp>
          <p:nvSpPr>
            <p:cNvPr id="43027" name="Rectangle 9"/>
            <p:cNvSpPr>
              <a:spLocks noChangeArrowheads="1"/>
            </p:cNvSpPr>
            <p:nvPr/>
          </p:nvSpPr>
          <p:spPr bwMode="auto">
            <a:xfrm>
              <a:off x="612" y="1759"/>
              <a:ext cx="14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kumimoji="1" lang="zh-CN" altLang="en-US" sz="2000" b="1" dirty="0">
                  <a:solidFill>
                    <a:srgbClr val="0000FF"/>
                  </a:solidFill>
                  <a:latin typeface="幼圆" pitchFamily="49" charset="-122"/>
                </a:rPr>
                <a:t>平均磁场能量密度</a:t>
              </a:r>
            </a:p>
          </p:txBody>
        </p:sp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2187" y="1669"/>
            <a:ext cx="2671" cy="495"/>
          </p:xfrm>
          <a:graphic>
            <a:graphicData uri="http://schemas.openxmlformats.org/presentationml/2006/ole">
              <p:oleObj spid="_x0000_s43013" name="Equation" r:id="rId7" imgW="2082600" imgH="393480" progId="Equation.DSMT4">
                <p:embed/>
              </p:oleObj>
            </a:graphicData>
          </a:graphic>
        </p:graphicFrame>
      </p:grp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428625" y="4572000"/>
            <a:ext cx="88915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Tx/>
              <a:buBlip>
                <a:blip r:embed="rId4"/>
              </a:buBlip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在</a:t>
            </a:r>
            <a:r>
              <a:rPr kumimoji="1" lang="zh-CN" altLang="en-US" sz="2000" b="1" u="sng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时谐电磁场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中，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  <a:sym typeface="Wingdings" pitchFamily="2" charset="2"/>
              </a:rPr>
              <a:t>二次式</a:t>
            </a:r>
            <a:r>
              <a:rPr kumimoji="1" lang="zh-CN" altLang="en-US" sz="2000" b="1" dirty="0">
                <a:solidFill>
                  <a:srgbClr val="FF0000"/>
                </a:solidFill>
                <a:latin typeface="幼圆" pitchFamily="49" charset="-122"/>
              </a:rPr>
              <a:t>的时间平均值可以直接由复矢量计算</a:t>
            </a: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</a:rPr>
              <a:t>，有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  <a:sym typeface="Wingdings" pitchFamily="2" charset="2"/>
            </a:endParaRPr>
          </a:p>
        </p:txBody>
      </p:sp>
      <p:grpSp>
        <p:nvGrpSpPr>
          <p:cNvPr id="43022" name="组合 18"/>
          <p:cNvGrpSpPr>
            <a:grpSpLocks/>
          </p:cNvGrpSpPr>
          <p:nvPr/>
        </p:nvGrpSpPr>
        <p:grpSpPr bwMode="auto">
          <a:xfrm>
            <a:off x="642910" y="5286388"/>
            <a:ext cx="8143904" cy="792162"/>
            <a:chOff x="571447" y="5357826"/>
            <a:chExt cx="8143932" cy="792162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571447" y="5357839"/>
              <a:ext cx="8143932" cy="785818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26" name="Group 22"/>
            <p:cNvGrpSpPr>
              <a:grpSpLocks/>
            </p:cNvGrpSpPr>
            <p:nvPr/>
          </p:nvGrpSpPr>
          <p:grpSpPr bwMode="auto">
            <a:xfrm>
              <a:off x="785786" y="5357826"/>
              <a:ext cx="7742238" cy="792162"/>
              <a:chOff x="599" y="3521"/>
              <a:chExt cx="4877" cy="499"/>
            </a:xfrm>
          </p:grpSpPr>
          <p:graphicFrame>
            <p:nvGraphicFramePr>
              <p:cNvPr id="43010" name="Object 2"/>
              <p:cNvGraphicFramePr>
                <a:graphicFrameLocks noChangeAspect="1"/>
              </p:cNvGraphicFramePr>
              <p:nvPr/>
            </p:nvGraphicFramePr>
            <p:xfrm>
              <a:off x="599" y="3525"/>
              <a:ext cx="1646" cy="495"/>
            </p:xfrm>
            <a:graphic>
              <a:graphicData uri="http://schemas.openxmlformats.org/presentationml/2006/ole">
                <p:oleObj spid="_x0000_s43010" name="Equation" r:id="rId8" imgW="1282680" imgH="393480" progId="Equation.DSMT4">
                  <p:embed/>
                </p:oleObj>
              </a:graphicData>
            </a:graphic>
          </p:graphicFrame>
          <p:graphicFrame>
            <p:nvGraphicFramePr>
              <p:cNvPr id="43011" name="Object 3"/>
              <p:cNvGraphicFramePr>
                <a:graphicFrameLocks noChangeAspect="1"/>
              </p:cNvGraphicFramePr>
              <p:nvPr/>
            </p:nvGraphicFramePr>
            <p:xfrm>
              <a:off x="3929" y="3521"/>
              <a:ext cx="1547" cy="495"/>
            </p:xfrm>
            <a:graphic>
              <a:graphicData uri="http://schemas.openxmlformats.org/presentationml/2006/ole">
                <p:oleObj spid="_x0000_s43011" name="Equation" r:id="rId9" imgW="1206360" imgH="393480" progId="Equation.DSMT4">
                  <p:embed/>
                </p:oleObj>
              </a:graphicData>
            </a:graphic>
          </p:graphicFrame>
          <p:graphicFrame>
            <p:nvGraphicFramePr>
              <p:cNvPr id="43012" name="Object 4"/>
              <p:cNvGraphicFramePr>
                <a:graphicFrameLocks noChangeAspect="1"/>
              </p:cNvGraphicFramePr>
              <p:nvPr/>
            </p:nvGraphicFramePr>
            <p:xfrm>
              <a:off x="2309" y="3521"/>
              <a:ext cx="1580" cy="495"/>
            </p:xfrm>
            <a:graphic>
              <a:graphicData uri="http://schemas.openxmlformats.org/presentationml/2006/ole">
                <p:oleObj spid="_x0000_s43012" name="Equation" r:id="rId10" imgW="1231560" imgH="39348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643834" y="2643182"/>
          <a:ext cx="1225550" cy="742950"/>
        </p:xfrm>
        <a:graphic>
          <a:graphicData uri="http://schemas.openxmlformats.org/presentationml/2006/ole">
            <p:oleObj spid="_x0000_s43016" name="Equation" r:id="rId11" imgW="41904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0" y="500042"/>
            <a:ext cx="88392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kumimoji="1" lang="zh-CN" altLang="en-US" sz="2400" b="1">
                <a:solidFill>
                  <a:srgbClr val="002060"/>
                </a:solidFill>
                <a:latin typeface="幼圆" pitchFamily="49" charset="-122"/>
              </a:rPr>
              <a:t>推导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571625" y="3571875"/>
          <a:ext cx="6215063" cy="1182688"/>
        </p:xfrm>
        <a:graphic>
          <a:graphicData uri="http://schemas.openxmlformats.org/presentationml/2006/ole">
            <p:oleObj spid="_x0000_s44034" name="Equation" r:id="rId4" imgW="4051080" imgH="787320" progId="Equation.DSMT4">
              <p:embed/>
            </p:oleObj>
          </a:graphicData>
        </a:graphic>
      </p:graphicFrame>
      <p:graphicFrame>
        <p:nvGraphicFramePr>
          <p:cNvPr id="44035" name="Object 8"/>
          <p:cNvGraphicFramePr>
            <a:graphicFrameLocks noChangeAspect="1"/>
          </p:cNvGraphicFramePr>
          <p:nvPr/>
        </p:nvGraphicFramePr>
        <p:xfrm>
          <a:off x="1571625" y="642938"/>
          <a:ext cx="4929188" cy="1001712"/>
        </p:xfrm>
        <a:graphic>
          <a:graphicData uri="http://schemas.openxmlformats.org/presentationml/2006/ole">
            <p:oleObj spid="_x0000_s44035" name="Equation" r:id="rId5" imgW="3124080" imgH="634680" progId="Equation.DSMT4">
              <p:embed/>
            </p:oleObj>
          </a:graphicData>
        </a:graphic>
      </p:graphicFrame>
      <p:graphicFrame>
        <p:nvGraphicFramePr>
          <p:cNvPr id="44036" name="Object 9"/>
          <p:cNvGraphicFramePr>
            <a:graphicFrameLocks noChangeAspect="1"/>
          </p:cNvGraphicFramePr>
          <p:nvPr/>
        </p:nvGraphicFramePr>
        <p:xfrm>
          <a:off x="1571625" y="1571625"/>
          <a:ext cx="5643563" cy="1903413"/>
        </p:xfrm>
        <a:graphic>
          <a:graphicData uri="http://schemas.openxmlformats.org/presentationml/2006/ole">
            <p:oleObj spid="_x0000_s44036" name="Equation" r:id="rId6" imgW="3568680" imgH="1206360" progId="Equation.DSMT4">
              <p:embed/>
            </p:oleObj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285984" y="4714884"/>
          <a:ext cx="3500437" cy="723900"/>
        </p:xfrm>
        <a:graphic>
          <a:graphicData uri="http://schemas.openxmlformats.org/presentationml/2006/ole">
            <p:oleObj spid="_x0000_s44037" name="Equation" r:id="rId7" imgW="1866600" imgH="393480" progId="Equation.DSMT4">
              <p:embed/>
            </p:oleObj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2285984" y="5429264"/>
          <a:ext cx="4084637" cy="785812"/>
        </p:xfrm>
        <a:graphic>
          <a:graphicData uri="http://schemas.openxmlformats.org/presentationml/2006/ole">
            <p:oleObj spid="_x0000_s44038" name="Equation" r:id="rId8" imgW="2006280" imgH="393480" progId="Equation.DSMT4">
              <p:embed/>
            </p:oleObj>
          </a:graphicData>
        </a:graphic>
      </p:graphicFrame>
      <p:sp>
        <p:nvSpPr>
          <p:cNvPr id="44040" name="矩形 21"/>
          <p:cNvSpPr>
            <a:spLocks noChangeArrowheads="1"/>
          </p:cNvSpPr>
          <p:nvPr/>
        </p:nvSpPr>
        <p:spPr bwMode="auto">
          <a:xfrm>
            <a:off x="642910" y="4857760"/>
            <a:ext cx="1217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</a:rPr>
              <a:t>类似地有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9" name="Line 21"/>
          <p:cNvSpPr>
            <a:spLocks noChangeShapeType="1"/>
          </p:cNvSpPr>
          <p:nvPr/>
        </p:nvSpPr>
        <p:spPr bwMode="auto">
          <a:xfrm flipV="1">
            <a:off x="3714744" y="2714620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837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3274F-23E2-4BAB-BE90-6619BA62FDEE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32098" name="AutoShape 24"/>
          <p:cNvSpPr>
            <a:spLocks noChangeArrowheads="1"/>
          </p:cNvSpPr>
          <p:nvPr/>
        </p:nvSpPr>
        <p:spPr bwMode="auto">
          <a:xfrm>
            <a:off x="5897563" y="2257425"/>
            <a:ext cx="287337" cy="430213"/>
          </a:xfrm>
          <a:prstGeom prst="downArrow">
            <a:avLst>
              <a:gd name="adj1" fmla="val 50000"/>
              <a:gd name="adj2" fmla="val 37431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099" name="AutoShape 2"/>
          <p:cNvSpPr>
            <a:spLocks noChangeArrowheads="1"/>
          </p:cNvSpPr>
          <p:nvPr/>
        </p:nvSpPr>
        <p:spPr bwMode="auto">
          <a:xfrm>
            <a:off x="1876889" y="2362000"/>
            <a:ext cx="194781" cy="2924388"/>
          </a:xfrm>
          <a:prstGeom prst="downArrow">
            <a:avLst>
              <a:gd name="adj1" fmla="val 50000"/>
              <a:gd name="adj2" fmla="val 261676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0" name="AutoShape 3"/>
          <p:cNvSpPr>
            <a:spLocks noChangeArrowheads="1"/>
          </p:cNvSpPr>
          <p:nvPr/>
        </p:nvSpPr>
        <p:spPr bwMode="auto">
          <a:xfrm>
            <a:off x="3917950" y="4000504"/>
            <a:ext cx="214313" cy="503238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5" name="AutoShape 7"/>
          <p:cNvSpPr>
            <a:spLocks noChangeArrowheads="1"/>
          </p:cNvSpPr>
          <p:nvPr/>
        </p:nvSpPr>
        <p:spPr bwMode="auto">
          <a:xfrm>
            <a:off x="1901825" y="150812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6" name="AutoShape 8"/>
          <p:cNvSpPr>
            <a:spLocks noChangeArrowheads="1"/>
          </p:cNvSpPr>
          <p:nvPr/>
        </p:nvSpPr>
        <p:spPr bwMode="auto">
          <a:xfrm>
            <a:off x="5934075" y="1522413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7" name="Rectangle 9"/>
          <p:cNvSpPr>
            <a:spLocks noChangeArrowheads="1"/>
          </p:cNvSpPr>
          <p:nvPr/>
        </p:nvSpPr>
        <p:spPr bwMode="auto">
          <a:xfrm>
            <a:off x="1504950" y="5353050"/>
            <a:ext cx="971550" cy="5746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4</a:t>
            </a:r>
            <a:r>
              <a:rPr lang="zh-CN" sz="2400" b="1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8" name="Text Box 10"/>
          <p:cNvSpPr txBox="1">
            <a:spLocks noChangeArrowheads="1"/>
          </p:cNvSpPr>
          <p:nvPr/>
        </p:nvSpPr>
        <p:spPr bwMode="auto">
          <a:xfrm>
            <a:off x="3160713" y="3048000"/>
            <a:ext cx="17272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电磁波的</a:t>
            </a:r>
          </a:p>
          <a:p>
            <a:pPr algn="ctr">
              <a:defRPr/>
            </a:pPr>
            <a:r>
              <a:rPr lang="zh-CN" sz="24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典型代表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9" name="Text Box 11"/>
          <p:cNvSpPr txBox="1">
            <a:spLocks noChangeArrowheads="1"/>
          </p:cNvSpPr>
          <p:nvPr/>
        </p:nvSpPr>
        <p:spPr bwMode="auto">
          <a:xfrm>
            <a:off x="5105400" y="3048000"/>
            <a:ext cx="16383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在有界空</a:t>
            </a:r>
            <a:endParaRPr lang="zh-CN" sz="2400" b="1" dirty="0">
              <a:solidFill>
                <a:srgbClr val="002060"/>
              </a:solidFill>
              <a:latin typeface="楷体" charset="-122"/>
              <a:ea typeface="幼圆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间的</a:t>
            </a:r>
            <a:r>
              <a:rPr lang="zh-CN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传输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0" name="Text Box 12"/>
          <p:cNvSpPr txBox="1">
            <a:spLocks noChangeArrowheads="1"/>
          </p:cNvSpPr>
          <p:nvPr/>
        </p:nvSpPr>
        <p:spPr bwMode="auto">
          <a:xfrm>
            <a:off x="1217613" y="1851025"/>
            <a:ext cx="161925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共性问题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1" name="Text Box 13"/>
          <p:cNvSpPr txBox="1">
            <a:spLocks noChangeArrowheads="1"/>
          </p:cNvSpPr>
          <p:nvPr/>
        </p:nvSpPr>
        <p:spPr bwMode="auto">
          <a:xfrm>
            <a:off x="5300663" y="1824038"/>
            <a:ext cx="167640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002060"/>
                </a:solidFill>
                <a:latin typeface="Times New Roman" pitchFamily="18" charset="0"/>
                <a:ea typeface="幼圆" pitchFamily="49" charset="-122"/>
              </a:rPr>
              <a:t>个性问题</a:t>
            </a:r>
            <a:endParaRPr 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2" name="Text Box 14"/>
          <p:cNvSpPr txBox="1">
            <a:spLocks noChangeArrowheads="1"/>
          </p:cNvSpPr>
          <p:nvPr/>
        </p:nvSpPr>
        <p:spPr bwMode="auto">
          <a:xfrm>
            <a:off x="6905625" y="3048000"/>
            <a:ext cx="1511300" cy="83099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在无界空</a:t>
            </a:r>
            <a:endParaRPr lang="zh-CN" sz="2400" b="1" dirty="0">
              <a:solidFill>
                <a:srgbClr val="002060"/>
              </a:solidFill>
              <a:latin typeface="楷体" charset="-122"/>
              <a:ea typeface="幼圆" pitchFamily="49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间的</a:t>
            </a:r>
            <a:r>
              <a:rPr lang="zh-CN" sz="2400" b="1" dirty="0">
                <a:solidFill>
                  <a:srgbClr val="002060"/>
                </a:solidFill>
                <a:latin typeface="楷体" charset="-122"/>
                <a:ea typeface="幼圆" pitchFamily="49" charset="-122"/>
              </a:rPr>
              <a:t>辐射</a:t>
            </a:r>
            <a:endParaRPr lang="zh-CN" dirty="0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3" name="Rectangle 15"/>
          <p:cNvSpPr>
            <a:spLocks noChangeArrowheads="1"/>
          </p:cNvSpPr>
          <p:nvPr/>
        </p:nvSpPr>
        <p:spPr bwMode="auto">
          <a:xfrm>
            <a:off x="3232150" y="5568950"/>
            <a:ext cx="1512888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5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、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6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4" name="Rectangle 16"/>
          <p:cNvSpPr>
            <a:spLocks noChangeArrowheads="1"/>
          </p:cNvSpPr>
          <p:nvPr/>
        </p:nvSpPr>
        <p:spPr bwMode="auto">
          <a:xfrm>
            <a:off x="5441950" y="5614988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7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5" name="Rectangle 17"/>
          <p:cNvSpPr>
            <a:spLocks noChangeArrowheads="1"/>
          </p:cNvSpPr>
          <p:nvPr/>
        </p:nvSpPr>
        <p:spPr bwMode="auto">
          <a:xfrm>
            <a:off x="7227888" y="5591175"/>
            <a:ext cx="1008062" cy="4333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第</a:t>
            </a:r>
            <a:r>
              <a:rPr lang="en-US" alt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8</a:t>
            </a: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章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6" name="Text Box 18"/>
          <p:cNvSpPr txBox="1">
            <a:spLocks noChangeArrowheads="1"/>
          </p:cNvSpPr>
          <p:nvPr/>
        </p:nvSpPr>
        <p:spPr bwMode="auto">
          <a:xfrm>
            <a:off x="3089275" y="4584038"/>
            <a:ext cx="1946275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均匀平面波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7" name="Text Box 19"/>
          <p:cNvSpPr txBox="1">
            <a:spLocks noChangeArrowheads="1"/>
          </p:cNvSpPr>
          <p:nvPr/>
        </p:nvSpPr>
        <p:spPr bwMode="auto">
          <a:xfrm>
            <a:off x="5405438" y="4583775"/>
            <a:ext cx="1187450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波导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18" name="Text Box 20"/>
          <p:cNvSpPr txBox="1">
            <a:spLocks noChangeArrowheads="1"/>
          </p:cNvSpPr>
          <p:nvPr/>
        </p:nvSpPr>
        <p:spPr bwMode="auto">
          <a:xfrm>
            <a:off x="7013575" y="4575838"/>
            <a:ext cx="1366838" cy="4762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400" b="1">
                <a:solidFill>
                  <a:srgbClr val="7030A0"/>
                </a:solidFill>
                <a:latin typeface="楷体" charset="-122"/>
                <a:ea typeface="幼圆" pitchFamily="49" charset="-122"/>
              </a:rPr>
              <a:t>天线</a:t>
            </a:r>
            <a:endParaRPr lang="zh-CN">
              <a:solidFill>
                <a:srgbClr val="7030A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0" name="AutoShape 22"/>
          <p:cNvSpPr>
            <a:spLocks noChangeArrowheads="1"/>
          </p:cNvSpPr>
          <p:nvPr/>
        </p:nvSpPr>
        <p:spPr bwMode="auto">
          <a:xfrm>
            <a:off x="3665538" y="2732088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1" name="AutoShape 23"/>
          <p:cNvSpPr>
            <a:spLocks noChangeArrowheads="1"/>
          </p:cNvSpPr>
          <p:nvPr/>
        </p:nvSpPr>
        <p:spPr bwMode="auto">
          <a:xfrm>
            <a:off x="7696200" y="2746375"/>
            <a:ext cx="288925" cy="301625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2" name="AutoShape 25"/>
          <p:cNvSpPr>
            <a:spLocks noChangeArrowheads="1"/>
          </p:cNvSpPr>
          <p:nvPr/>
        </p:nvSpPr>
        <p:spPr bwMode="auto">
          <a:xfrm>
            <a:off x="5864225" y="4000504"/>
            <a:ext cx="214313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3" name="AutoShape 26"/>
          <p:cNvSpPr>
            <a:spLocks noChangeArrowheads="1"/>
          </p:cNvSpPr>
          <p:nvPr/>
        </p:nvSpPr>
        <p:spPr bwMode="auto">
          <a:xfrm>
            <a:off x="7542213" y="4000504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4" name="AutoShape 27"/>
          <p:cNvSpPr>
            <a:spLocks noChangeArrowheads="1"/>
          </p:cNvSpPr>
          <p:nvPr/>
        </p:nvSpPr>
        <p:spPr bwMode="auto">
          <a:xfrm>
            <a:off x="3919538" y="5065713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5" name="AutoShape 28"/>
          <p:cNvSpPr>
            <a:spLocks noChangeArrowheads="1"/>
          </p:cNvSpPr>
          <p:nvPr/>
        </p:nvSpPr>
        <p:spPr bwMode="auto">
          <a:xfrm>
            <a:off x="5913438" y="5110163"/>
            <a:ext cx="214312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26" name="AutoShape 29"/>
          <p:cNvSpPr>
            <a:spLocks noChangeArrowheads="1"/>
          </p:cNvSpPr>
          <p:nvPr/>
        </p:nvSpPr>
        <p:spPr bwMode="auto">
          <a:xfrm>
            <a:off x="7588250" y="5087938"/>
            <a:ext cx="214313" cy="503237"/>
          </a:xfrm>
          <a:prstGeom prst="downArrow">
            <a:avLst>
              <a:gd name="adj1" fmla="val 50000"/>
              <a:gd name="adj2" fmla="val 58704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2000232" y="1500174"/>
            <a:ext cx="4071966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3929058" y="1285860"/>
            <a:ext cx="288925" cy="230187"/>
          </a:xfrm>
          <a:prstGeom prst="downArrow">
            <a:avLst>
              <a:gd name="adj1" fmla="val 50546"/>
              <a:gd name="adj2" fmla="val 2582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CN" altLang="zh-CN">
              <a:solidFill>
                <a:srgbClr val="002060"/>
              </a:solidFill>
              <a:latin typeface="Arial" pitchFamily="34" charset="0"/>
              <a:ea typeface="幼圆" pitchFamily="49" charset="-122"/>
            </a:endParaRPr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2441581" y="731375"/>
            <a:ext cx="4130683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sz="2800" b="1" dirty="0">
                <a:solidFill>
                  <a:srgbClr val="000099"/>
                </a:solidFill>
                <a:latin typeface="Times New Roman" pitchFamily="18" charset="0"/>
                <a:ea typeface="幼圆" pitchFamily="49" charset="-122"/>
              </a:rPr>
              <a:t>时变电磁场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</a:rPr>
              <a:t>及电磁波</a:t>
            </a:r>
            <a:endParaRPr lang="zh-CN" dirty="0">
              <a:solidFill>
                <a:srgbClr val="000099"/>
              </a:solidFill>
              <a:latin typeface="Arial" pitchFamily="34" charset="0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534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Times New Roman" pitchFamily="18" charset="0"/>
              </a:rPr>
              <a:t>则平均能流密度矢量为 </a:t>
            </a:r>
          </a:p>
        </p:txBody>
      </p:sp>
      <p:graphicFrame>
        <p:nvGraphicFramePr>
          <p:cNvPr id="769027" name="Object 2"/>
          <p:cNvGraphicFramePr>
            <a:graphicFrameLocks noChangeAspect="1"/>
          </p:cNvGraphicFramePr>
          <p:nvPr/>
        </p:nvGraphicFramePr>
        <p:xfrm>
          <a:off x="1000100" y="2000240"/>
          <a:ext cx="7286676" cy="685857"/>
        </p:xfrm>
        <a:graphic>
          <a:graphicData uri="http://schemas.openxmlformats.org/presentationml/2006/ole">
            <p:oleObj spid="_x0000_s45058" name="Equation" r:id="rId3" imgW="4101840" imgH="393480" progId="Equation.DSMT4">
              <p:embed/>
            </p:oleObj>
          </a:graphicData>
        </a:graphic>
      </p:graphicFrame>
      <p:sp>
        <p:nvSpPr>
          <p:cNvPr id="45065" name="Text Box 4"/>
          <p:cNvSpPr txBox="1">
            <a:spLocks noChangeArrowheads="1"/>
          </p:cNvSpPr>
          <p:nvPr/>
        </p:nvSpPr>
        <p:spPr bwMode="auto">
          <a:xfrm>
            <a:off x="357188" y="2857500"/>
            <a:ext cx="56435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</a:rPr>
              <a:t>如果电场和磁场都用复数形式给出，即有 </a:t>
            </a:r>
          </a:p>
        </p:txBody>
      </p:sp>
      <p:graphicFrame>
        <p:nvGraphicFramePr>
          <p:cNvPr id="769029" name="Object 3"/>
          <p:cNvGraphicFramePr>
            <a:graphicFrameLocks noChangeAspect="1"/>
          </p:cNvGraphicFramePr>
          <p:nvPr/>
        </p:nvGraphicFramePr>
        <p:xfrm>
          <a:off x="571500" y="3429000"/>
          <a:ext cx="2132013" cy="979488"/>
        </p:xfrm>
        <a:graphic>
          <a:graphicData uri="http://schemas.openxmlformats.org/presentationml/2006/ole">
            <p:oleObj spid="_x0000_s45059" name="Equation" r:id="rId4" imgW="1104840" imgH="533160" progId="Equation.DSMT4">
              <p:embed/>
            </p:oleObj>
          </a:graphicData>
        </a:graphic>
      </p:graphicFrame>
      <p:graphicFrame>
        <p:nvGraphicFramePr>
          <p:cNvPr id="769031" name="Object 4"/>
          <p:cNvGraphicFramePr>
            <a:graphicFrameLocks noChangeAspect="1"/>
          </p:cNvGraphicFramePr>
          <p:nvPr/>
        </p:nvGraphicFramePr>
        <p:xfrm>
          <a:off x="3643313" y="3429000"/>
          <a:ext cx="5364162" cy="785813"/>
        </p:xfrm>
        <a:graphic>
          <a:graphicData uri="http://schemas.openxmlformats.org/presentationml/2006/ole">
            <p:oleObj spid="_x0000_s45060" name="Equation" r:id="rId5" imgW="2717640" imgH="393480" progId="Equation.DSMT4">
              <p:embed/>
            </p:oleObj>
          </a:graphicData>
        </a:graphic>
      </p:graphicFrame>
      <p:graphicFrame>
        <p:nvGraphicFramePr>
          <p:cNvPr id="769032" name="Object 5"/>
          <p:cNvGraphicFramePr>
            <a:graphicFrameLocks noChangeAspect="1"/>
          </p:cNvGraphicFramePr>
          <p:nvPr/>
        </p:nvGraphicFramePr>
        <p:xfrm>
          <a:off x="857250" y="4929188"/>
          <a:ext cx="2373313" cy="730250"/>
        </p:xfrm>
        <a:graphic>
          <a:graphicData uri="http://schemas.openxmlformats.org/presentationml/2006/ole">
            <p:oleObj spid="_x0000_s45061" name="Equation" r:id="rId6" imgW="1346040" imgH="393480" progId="Equation.DSMT4">
              <p:embed/>
            </p:oleObj>
          </a:graphicData>
        </a:graphic>
      </p:graphicFrame>
      <p:graphicFrame>
        <p:nvGraphicFramePr>
          <p:cNvPr id="769035" name="Object 6"/>
          <p:cNvGraphicFramePr>
            <a:graphicFrameLocks noChangeAspect="1"/>
          </p:cNvGraphicFramePr>
          <p:nvPr/>
        </p:nvGraphicFramePr>
        <p:xfrm>
          <a:off x="1357313" y="5643563"/>
          <a:ext cx="4929187" cy="731837"/>
        </p:xfrm>
        <a:graphic>
          <a:graphicData uri="http://schemas.openxmlformats.org/presentationml/2006/ole">
            <p:oleObj spid="_x0000_s45062" name="Equation" r:id="rId7" imgW="2425680" imgH="393480" progId="Equation.DSMT4">
              <p:embed/>
            </p:oleObj>
          </a:graphicData>
        </a:graphic>
      </p:graphicFrame>
      <p:sp>
        <p:nvSpPr>
          <p:cNvPr id="45066" name="AutoShape 14"/>
          <p:cNvSpPr>
            <a:spLocks noChangeArrowheads="1"/>
          </p:cNvSpPr>
          <p:nvPr/>
        </p:nvSpPr>
        <p:spPr bwMode="auto">
          <a:xfrm>
            <a:off x="7572396" y="3429000"/>
            <a:ext cx="1350963" cy="766762"/>
          </a:xfrm>
          <a:prstGeom prst="wedgeRoundRectCallout">
            <a:avLst>
              <a:gd name="adj1" fmla="val -116861"/>
              <a:gd name="adj2" fmla="val 100727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5067" name="AutoShape 15"/>
          <p:cNvSpPr>
            <a:spLocks noChangeArrowheads="1"/>
          </p:cNvSpPr>
          <p:nvPr/>
        </p:nvSpPr>
        <p:spPr bwMode="auto">
          <a:xfrm>
            <a:off x="4929190" y="5643578"/>
            <a:ext cx="1457325" cy="800100"/>
          </a:xfrm>
          <a:prstGeom prst="wedgeRoundRectCallout">
            <a:avLst>
              <a:gd name="adj1" fmla="val 32898"/>
              <a:gd name="adj2" fmla="val -108731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45068" name="Rectangle 18"/>
          <p:cNvSpPr>
            <a:spLocks noChangeArrowheads="1"/>
          </p:cNvSpPr>
          <p:nvPr/>
        </p:nvSpPr>
        <p:spPr bwMode="auto">
          <a:xfrm>
            <a:off x="5000628" y="4714884"/>
            <a:ext cx="357822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时间平均值与时间无关</a:t>
            </a:r>
          </a:p>
        </p:txBody>
      </p:sp>
      <p:sp>
        <p:nvSpPr>
          <p:cNvPr id="769043" name="AutoShape 19"/>
          <p:cNvSpPr>
            <a:spLocks noChangeArrowheads="1"/>
          </p:cNvSpPr>
          <p:nvPr/>
        </p:nvSpPr>
        <p:spPr bwMode="auto">
          <a:xfrm flipH="1">
            <a:off x="2714612" y="3714752"/>
            <a:ext cx="792162" cy="217487"/>
          </a:xfrm>
          <a:prstGeom prst="leftArrow">
            <a:avLst>
              <a:gd name="adj1" fmla="val 50000"/>
              <a:gd name="adj2" fmla="val 91059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769044" name="AutoShape 20"/>
          <p:cNvSpPr>
            <a:spLocks noChangeArrowheads="1"/>
          </p:cNvSpPr>
          <p:nvPr/>
        </p:nvSpPr>
        <p:spPr bwMode="auto">
          <a:xfrm rot="5400000" flipH="1">
            <a:off x="1285059" y="4501363"/>
            <a:ext cx="503238" cy="215900"/>
          </a:xfrm>
          <a:prstGeom prst="leftArrow">
            <a:avLst>
              <a:gd name="adj1" fmla="val 50000"/>
              <a:gd name="adj2" fmla="val 5827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sz="2000" b="1">
              <a:solidFill>
                <a:srgbClr val="002060"/>
              </a:solidFill>
            </a:endParaRPr>
          </a:p>
        </p:txBody>
      </p:sp>
      <p:graphicFrame>
        <p:nvGraphicFramePr>
          <p:cNvPr id="769046" name="Object 7"/>
          <p:cNvGraphicFramePr>
            <a:graphicFrameLocks noChangeAspect="1"/>
          </p:cNvGraphicFramePr>
          <p:nvPr/>
        </p:nvGraphicFramePr>
        <p:xfrm>
          <a:off x="1214438" y="1000125"/>
          <a:ext cx="6670675" cy="487363"/>
        </p:xfrm>
        <a:graphic>
          <a:graphicData uri="http://schemas.openxmlformats.org/presentationml/2006/ole">
            <p:oleObj spid="_x0000_s45063" name="Equation" r:id="rId8" imgW="3454200" imgH="253800" progId="Equation.DSMT4">
              <p:embed/>
            </p:oleObj>
          </a:graphicData>
        </a:graphic>
      </p:graphicFrame>
      <p:sp>
        <p:nvSpPr>
          <p:cNvPr id="45075" name="Text Box 23"/>
          <p:cNvSpPr txBox="1">
            <a:spLocks noChangeArrowheads="1"/>
          </p:cNvSpPr>
          <p:nvPr/>
        </p:nvSpPr>
        <p:spPr bwMode="auto">
          <a:xfrm>
            <a:off x="0" y="428625"/>
            <a:ext cx="8964613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　  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: </a:t>
            </a:r>
            <a:r>
              <a:rPr kumimoji="1" lang="zh-CN" altLang="en-US" sz="2000" b="1" dirty="0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某正弦电磁场的电场强度和磁场强度</a:t>
            </a:r>
            <a:r>
              <a:rPr kumimoji="1" lang="zh-CN" altLang="en-US" sz="2000" b="1" dirty="0">
                <a:solidFill>
                  <a:srgbClr val="002060"/>
                </a:solidFill>
              </a:rPr>
              <a:t>都用实数形式给出</a:t>
            </a:r>
            <a:endParaRPr kumimoji="1" lang="zh-CN" altLang="en-US" sz="2000" b="1" dirty="0">
              <a:solidFill>
                <a:srgbClr val="00206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45066" grpId="0" animBg="1"/>
      <p:bldP spid="45067" grpId="0" animBg="1"/>
      <p:bldP spid="45068" grpId="0"/>
      <p:bldP spid="769043" grpId="0" animBg="1"/>
      <p:bldP spid="7690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00" name="Group 37"/>
          <p:cNvGrpSpPr>
            <a:grpSpLocks/>
          </p:cNvGrpSpPr>
          <p:nvPr/>
        </p:nvGrpSpPr>
        <p:grpSpPr bwMode="auto">
          <a:xfrm>
            <a:off x="93663" y="1000125"/>
            <a:ext cx="8964612" cy="960438"/>
            <a:chOff x="59" y="705"/>
            <a:chExt cx="5647" cy="605"/>
          </a:xfrm>
        </p:grpSpPr>
        <p:sp>
          <p:nvSpPr>
            <p:cNvPr id="46108" name="Text Box 11"/>
            <p:cNvSpPr txBox="1">
              <a:spLocks noChangeArrowheads="1"/>
            </p:cNvSpPr>
            <p:nvPr/>
          </p:nvSpPr>
          <p:spPr bwMode="auto">
            <a:xfrm>
              <a:off x="59" y="709"/>
              <a:ext cx="5647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1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）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   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具有普遍意义，不仅适用于正弦电磁场，也适用于其它</a:t>
              </a:r>
            </a:p>
            <a:p>
              <a:pPr algn="just">
                <a:lnSpc>
                  <a:spcPct val="14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时变电磁场；而                      只适用于时谐电磁场。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</a:t>
              </a:r>
            </a:p>
          </p:txBody>
        </p:sp>
        <p:graphicFrame>
          <p:nvGraphicFramePr>
            <p:cNvPr id="46099" name="Object 18"/>
            <p:cNvGraphicFramePr>
              <a:graphicFrameLocks noChangeAspect="1"/>
            </p:cNvGraphicFramePr>
            <p:nvPr/>
          </p:nvGraphicFramePr>
          <p:xfrm>
            <a:off x="585" y="705"/>
            <a:ext cx="681" cy="322"/>
          </p:xfrm>
          <a:graphic>
            <a:graphicData uri="http://schemas.openxmlformats.org/presentationml/2006/ole">
              <p:oleObj spid="_x0000_s46099" name="Equation" r:id="rId3" imgW="444240" imgH="241200" progId="Equation.DSMT4">
                <p:embed/>
              </p:oleObj>
            </a:graphicData>
          </a:graphic>
        </p:graphicFrame>
      </p:grpSp>
      <p:grpSp>
        <p:nvGrpSpPr>
          <p:cNvPr id="46101" name="Group 38"/>
          <p:cNvGrpSpPr>
            <a:grpSpLocks/>
          </p:cNvGrpSpPr>
          <p:nvPr/>
        </p:nvGrpSpPr>
        <p:grpSpPr bwMode="auto">
          <a:xfrm>
            <a:off x="142875" y="2071688"/>
            <a:ext cx="8964613" cy="2924175"/>
            <a:chOff x="54" y="1397"/>
            <a:chExt cx="5647" cy="1842"/>
          </a:xfrm>
        </p:grpSpPr>
        <p:sp>
          <p:nvSpPr>
            <p:cNvPr id="46107" name="Text Box 4"/>
            <p:cNvSpPr txBox="1">
              <a:spLocks noChangeArrowheads="1"/>
            </p:cNvSpPr>
            <p:nvPr/>
          </p:nvSpPr>
          <p:spPr bwMode="auto">
            <a:xfrm>
              <a:off x="54" y="1397"/>
              <a:ext cx="5647" cy="1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2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） 在                       中，        和         都是实数形式且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是时间的函数，所以        也是时间的函数，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反映的是能流密度在某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一个瞬时的取值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；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而                        中的       和       都是复矢量，与</a:t>
              </a:r>
              <a:endParaRPr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    时间无关，所以        也与时间无关，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反映的是能流密度在一个时间 </a:t>
              </a:r>
              <a:endParaRPr kumimoji="1" lang="en-US" altLang="zh-CN" sz="2000" b="1" dirty="0">
                <a:solidFill>
                  <a:srgbClr val="002060"/>
                </a:solidFill>
                <a:latin typeface="幼圆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kumimoji="1" lang="en-US" altLang="zh-CN" sz="2000" b="1" dirty="0">
                  <a:solidFill>
                    <a:srgbClr val="002060"/>
                  </a:solidFill>
                  <a:latin typeface="幼圆" pitchFamily="49" charset="-122"/>
                </a:rPr>
                <a:t> 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  周期内的平均取值</a:t>
              </a:r>
              <a:r>
                <a:rPr lang="zh-CN" altLang="en-US" sz="2000" b="1" dirty="0">
                  <a:solidFill>
                    <a:srgbClr val="002060"/>
                  </a:solidFill>
                  <a:latin typeface="幼圆" pitchFamily="49" charset="-122"/>
                </a:rPr>
                <a:t>。</a:t>
              </a:r>
            </a:p>
          </p:txBody>
        </p:sp>
        <p:graphicFrame>
          <p:nvGraphicFramePr>
            <p:cNvPr id="46091" name="Object 10"/>
            <p:cNvGraphicFramePr>
              <a:graphicFrameLocks noChangeAspect="1"/>
            </p:cNvGraphicFramePr>
            <p:nvPr/>
          </p:nvGraphicFramePr>
          <p:xfrm>
            <a:off x="729" y="1442"/>
            <a:ext cx="1786" cy="270"/>
          </p:xfrm>
          <a:graphic>
            <a:graphicData uri="http://schemas.openxmlformats.org/presentationml/2006/ole">
              <p:oleObj spid="_x0000_s46091" name="Equation" r:id="rId4" imgW="1562040" imgH="241200" progId="Equation.DSMT4">
                <p:embed/>
              </p:oleObj>
            </a:graphicData>
          </a:graphic>
        </p:graphicFrame>
        <p:graphicFrame>
          <p:nvGraphicFramePr>
            <p:cNvPr id="46092" name="Object 11"/>
            <p:cNvGraphicFramePr>
              <a:graphicFrameLocks noChangeAspect="1"/>
            </p:cNvGraphicFramePr>
            <p:nvPr/>
          </p:nvGraphicFramePr>
          <p:xfrm>
            <a:off x="3834" y="1442"/>
            <a:ext cx="552" cy="270"/>
          </p:xfrm>
          <a:graphic>
            <a:graphicData uri="http://schemas.openxmlformats.org/presentationml/2006/ole">
              <p:oleObj spid="_x0000_s46092" name="Equation" r:id="rId5" imgW="482400" imgH="241200" progId="Equation.DSMT4">
                <p:embed/>
              </p:oleObj>
            </a:graphicData>
          </a:graphic>
        </p:graphicFrame>
        <p:graphicFrame>
          <p:nvGraphicFramePr>
            <p:cNvPr id="46093" name="Object 12"/>
            <p:cNvGraphicFramePr>
              <a:graphicFrameLocks noChangeAspect="1"/>
            </p:cNvGraphicFramePr>
            <p:nvPr/>
          </p:nvGraphicFramePr>
          <p:xfrm>
            <a:off x="2979" y="1442"/>
            <a:ext cx="523" cy="270"/>
          </p:xfrm>
          <a:graphic>
            <a:graphicData uri="http://schemas.openxmlformats.org/presentationml/2006/ole">
              <p:oleObj spid="_x0000_s46093" name="Equation" r:id="rId6" imgW="457200" imgH="241200" progId="Equation.DSMT4">
                <p:embed/>
              </p:oleObj>
            </a:graphicData>
          </a:graphic>
        </p:graphicFrame>
        <p:graphicFrame>
          <p:nvGraphicFramePr>
            <p:cNvPr id="46094" name="Object 13"/>
            <p:cNvGraphicFramePr>
              <a:graphicFrameLocks noChangeAspect="1"/>
            </p:cNvGraphicFramePr>
            <p:nvPr/>
          </p:nvGraphicFramePr>
          <p:xfrm>
            <a:off x="2124" y="1712"/>
            <a:ext cx="508" cy="318"/>
          </p:xfrm>
          <a:graphic>
            <a:graphicData uri="http://schemas.openxmlformats.org/presentationml/2006/ole">
              <p:oleObj spid="_x0000_s46094" name="Equation" r:id="rId7" imgW="444240" imgH="241200" progId="Equation.DSMT4">
                <p:embed/>
              </p:oleObj>
            </a:graphicData>
          </a:graphic>
        </p:graphicFrame>
        <p:graphicFrame>
          <p:nvGraphicFramePr>
            <p:cNvPr id="46095" name="Object 14"/>
            <p:cNvGraphicFramePr>
              <a:graphicFrameLocks/>
            </p:cNvGraphicFramePr>
            <p:nvPr/>
          </p:nvGraphicFramePr>
          <p:xfrm>
            <a:off x="729" y="2252"/>
            <a:ext cx="1845" cy="405"/>
          </p:xfrm>
          <a:graphic>
            <a:graphicData uri="http://schemas.openxmlformats.org/presentationml/2006/ole">
              <p:oleObj spid="_x0000_s46095" name="Equation" r:id="rId8" imgW="1790640" imgH="393480" progId="Equation.DSMT4">
                <p:embed/>
              </p:oleObj>
            </a:graphicData>
          </a:graphic>
        </p:graphicFrame>
        <p:graphicFrame>
          <p:nvGraphicFramePr>
            <p:cNvPr id="46096" name="Object 15"/>
            <p:cNvGraphicFramePr>
              <a:graphicFrameLocks/>
            </p:cNvGraphicFramePr>
            <p:nvPr/>
          </p:nvGraphicFramePr>
          <p:xfrm>
            <a:off x="3069" y="2297"/>
            <a:ext cx="466" cy="306"/>
          </p:xfrm>
          <a:graphic>
            <a:graphicData uri="http://schemas.openxmlformats.org/presentationml/2006/ole">
              <p:oleObj spid="_x0000_s46096" name="Equation" r:id="rId9" imgW="355320" imgH="241200" progId="Equation.DSMT4">
                <p:embed/>
              </p:oleObj>
            </a:graphicData>
          </a:graphic>
        </p:graphicFrame>
        <p:graphicFrame>
          <p:nvGraphicFramePr>
            <p:cNvPr id="46097" name="Object 16"/>
            <p:cNvGraphicFramePr>
              <a:graphicFrameLocks/>
            </p:cNvGraphicFramePr>
            <p:nvPr/>
          </p:nvGraphicFramePr>
          <p:xfrm>
            <a:off x="3744" y="2297"/>
            <a:ext cx="510" cy="306"/>
          </p:xfrm>
          <a:graphic>
            <a:graphicData uri="http://schemas.openxmlformats.org/presentationml/2006/ole">
              <p:oleObj spid="_x0000_s46097" name="Equation" r:id="rId10" imgW="380880" imgH="241200" progId="Equation.DSMT4">
                <p:embed/>
              </p:oleObj>
            </a:graphicData>
          </a:graphic>
        </p:graphicFrame>
        <p:graphicFrame>
          <p:nvGraphicFramePr>
            <p:cNvPr id="46098" name="Object 17"/>
            <p:cNvGraphicFramePr>
              <a:graphicFrameLocks/>
            </p:cNvGraphicFramePr>
            <p:nvPr/>
          </p:nvGraphicFramePr>
          <p:xfrm>
            <a:off x="1710" y="2610"/>
            <a:ext cx="577" cy="317"/>
          </p:xfrm>
          <a:graphic>
            <a:graphicData uri="http://schemas.openxmlformats.org/presentationml/2006/ole">
              <p:oleObj spid="_x0000_s46098" name="Equation" r:id="rId11" imgW="431640" imgH="253800" progId="Equation.DSMT4">
                <p:embed/>
              </p:oleObj>
            </a:graphicData>
          </a:graphic>
        </p:graphicFrame>
      </p:grpSp>
      <p:sp>
        <p:nvSpPr>
          <p:cNvPr id="46102" name="Rectangle 34"/>
          <p:cNvSpPr>
            <a:spLocks noChangeArrowheads="1"/>
          </p:cNvSpPr>
          <p:nvPr/>
        </p:nvSpPr>
        <p:spPr bwMode="auto">
          <a:xfrm>
            <a:off x="0" y="3309938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pSp>
        <p:nvGrpSpPr>
          <p:cNvPr id="46103" name="Group 39"/>
          <p:cNvGrpSpPr>
            <a:grpSpLocks/>
          </p:cNvGrpSpPr>
          <p:nvPr/>
        </p:nvGrpSpPr>
        <p:grpSpPr bwMode="auto">
          <a:xfrm>
            <a:off x="71438" y="4918075"/>
            <a:ext cx="8964612" cy="1120775"/>
            <a:chOff x="45" y="3234"/>
            <a:chExt cx="5647" cy="706"/>
          </a:xfrm>
        </p:grpSpPr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45" y="3248"/>
              <a:ext cx="5647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60000"/>
                </a:lnSpc>
              </a:pP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（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3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）利用                     ，可由        计算          ，但不能直     接由         计算          ，也就是说</a:t>
              </a:r>
              <a:endParaRPr kumimoji="1" lang="zh-CN" altLang="en-US" sz="2000" b="1">
                <a:solidFill>
                  <a:srgbClr val="002060"/>
                </a:solidFill>
                <a:latin typeface="幼圆" pitchFamily="49" charset="-122"/>
              </a:endParaRPr>
            </a:p>
          </p:txBody>
        </p:sp>
        <p:graphicFrame>
          <p:nvGraphicFramePr>
            <p:cNvPr id="46085" name="Object 4"/>
            <p:cNvGraphicFramePr>
              <a:graphicFrameLocks/>
            </p:cNvGraphicFramePr>
            <p:nvPr/>
          </p:nvGraphicFramePr>
          <p:xfrm>
            <a:off x="838" y="3234"/>
            <a:ext cx="1711" cy="485"/>
          </p:xfrm>
          <a:graphic>
            <a:graphicData uri="http://schemas.openxmlformats.org/presentationml/2006/ole">
              <p:oleObj spid="_x0000_s46085" name="Equation" r:id="rId12" imgW="1396800" imgH="393480" progId="Equation.DSMT4">
                <p:embed/>
              </p:oleObj>
            </a:graphicData>
          </a:graphic>
        </p:graphicFrame>
        <p:graphicFrame>
          <p:nvGraphicFramePr>
            <p:cNvPr id="46086" name="Object 5"/>
            <p:cNvGraphicFramePr>
              <a:graphicFrameLocks noChangeAspect="1"/>
            </p:cNvGraphicFramePr>
            <p:nvPr/>
          </p:nvGraphicFramePr>
          <p:xfrm>
            <a:off x="3105" y="3286"/>
            <a:ext cx="508" cy="318"/>
          </p:xfrm>
          <a:graphic>
            <a:graphicData uri="http://schemas.openxmlformats.org/presentationml/2006/ole">
              <p:oleObj spid="_x0000_s46086" name="Equation" r:id="rId13" imgW="444240" imgH="241200" progId="Equation.DSMT4">
                <p:embed/>
              </p:oleObj>
            </a:graphicData>
          </a:graphic>
        </p:graphicFrame>
        <p:graphicFrame>
          <p:nvGraphicFramePr>
            <p:cNvPr id="46087" name="Object 6"/>
            <p:cNvGraphicFramePr>
              <a:graphicFrameLocks noChangeAspect="1"/>
            </p:cNvGraphicFramePr>
            <p:nvPr/>
          </p:nvGraphicFramePr>
          <p:xfrm>
            <a:off x="4050" y="3286"/>
            <a:ext cx="590" cy="339"/>
          </p:xfrm>
          <a:graphic>
            <a:graphicData uri="http://schemas.openxmlformats.org/presentationml/2006/ole">
              <p:oleObj spid="_x0000_s46087" name="Equation" r:id="rId14" imgW="431640" imgH="253800" progId="Equation.DSMT4">
                <p:embed/>
              </p:oleObj>
            </a:graphicData>
          </a:graphic>
        </p:graphicFrame>
        <p:graphicFrame>
          <p:nvGraphicFramePr>
            <p:cNvPr id="46088" name="Object 7"/>
            <p:cNvGraphicFramePr>
              <a:graphicFrameLocks noChangeAspect="1"/>
            </p:cNvGraphicFramePr>
            <p:nvPr/>
          </p:nvGraphicFramePr>
          <p:xfrm>
            <a:off x="540" y="3601"/>
            <a:ext cx="590" cy="339"/>
          </p:xfrm>
          <a:graphic>
            <a:graphicData uri="http://schemas.openxmlformats.org/presentationml/2006/ole">
              <p:oleObj spid="_x0000_s46088" name="Equation" r:id="rId15" imgW="431640" imgH="253800" progId="Equation.DSMT4">
                <p:embed/>
              </p:oleObj>
            </a:graphicData>
          </a:graphic>
        </p:graphicFrame>
        <p:graphicFrame>
          <p:nvGraphicFramePr>
            <p:cNvPr id="46089" name="Object 8"/>
            <p:cNvGraphicFramePr>
              <a:graphicFrameLocks noChangeAspect="1"/>
            </p:cNvGraphicFramePr>
            <p:nvPr/>
          </p:nvGraphicFramePr>
          <p:xfrm>
            <a:off x="1620" y="3601"/>
            <a:ext cx="508" cy="318"/>
          </p:xfrm>
          <a:graphic>
            <a:graphicData uri="http://schemas.openxmlformats.org/presentationml/2006/ole">
              <p:oleObj spid="_x0000_s46089" name="Equation" r:id="rId16" imgW="444240" imgH="241200" progId="Equation.DSMT4">
                <p:embed/>
              </p:oleObj>
            </a:graphicData>
          </a:graphic>
        </p:graphicFrame>
        <p:graphicFrame>
          <p:nvGraphicFramePr>
            <p:cNvPr id="46090" name="Object 9"/>
            <p:cNvGraphicFramePr>
              <a:graphicFrameLocks noChangeAspect="1"/>
            </p:cNvGraphicFramePr>
            <p:nvPr/>
          </p:nvGraphicFramePr>
          <p:xfrm>
            <a:off x="3240" y="3601"/>
            <a:ext cx="1698" cy="288"/>
          </p:xfrm>
          <a:graphic>
            <a:graphicData uri="http://schemas.openxmlformats.org/presentationml/2006/ole">
              <p:oleObj spid="_x0000_s46090" name="Equation" r:id="rId17" imgW="1473120" imgH="253800" progId="Equation.DSMT4">
                <p:embed/>
              </p:oleObj>
            </a:graphicData>
          </a:graphic>
        </p:graphicFrame>
      </p:grpSp>
      <p:grpSp>
        <p:nvGrpSpPr>
          <p:cNvPr id="46104" name="Group 36"/>
          <p:cNvGrpSpPr>
            <a:grpSpLocks/>
          </p:cNvGrpSpPr>
          <p:nvPr/>
        </p:nvGrpSpPr>
        <p:grpSpPr bwMode="auto">
          <a:xfrm>
            <a:off x="107950" y="428625"/>
            <a:ext cx="8839200" cy="538163"/>
            <a:chOff x="68" y="270"/>
            <a:chExt cx="5568" cy="339"/>
          </a:xfrm>
        </p:grpSpPr>
        <p:sp>
          <p:nvSpPr>
            <p:cNvPr id="46105" name="Text Box 35"/>
            <p:cNvSpPr txBox="1">
              <a:spLocks noChangeArrowheads="1"/>
            </p:cNvSpPr>
            <p:nvPr/>
          </p:nvSpPr>
          <p:spPr bwMode="auto">
            <a:xfrm>
              <a:off x="68" y="307"/>
              <a:ext cx="556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  <a:buFontTx/>
                <a:buBlip>
                  <a:blip r:embed="rId18"/>
                </a:buBlip>
              </a:pPr>
              <a:r>
                <a:rPr lang="en-US" altLang="zh-CN" sz="2000" b="1">
                  <a:solidFill>
                    <a:srgbClr val="FF0000"/>
                  </a:solidFill>
                  <a:latin typeface="幼圆" pitchFamily="49" charset="-122"/>
                </a:rPr>
                <a:t>  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</a:rPr>
                <a:t>关于          和         的几点说明</a:t>
              </a:r>
            </a:p>
          </p:txBody>
        </p:sp>
        <p:graphicFrame>
          <p:nvGraphicFramePr>
            <p:cNvPr id="46083" name="Object 2"/>
            <p:cNvGraphicFramePr>
              <a:graphicFrameLocks noChangeAspect="1"/>
            </p:cNvGraphicFramePr>
            <p:nvPr/>
          </p:nvGraphicFramePr>
          <p:xfrm>
            <a:off x="774" y="270"/>
            <a:ext cx="662" cy="322"/>
          </p:xfrm>
          <a:graphic>
            <a:graphicData uri="http://schemas.openxmlformats.org/presentationml/2006/ole">
              <p:oleObj spid="_x0000_s46083" name="Equation" r:id="rId19" imgW="431640" imgH="241200" progId="Equation.DSMT4">
                <p:embed/>
              </p:oleObj>
            </a:graphicData>
          </a:graphic>
        </p:graphicFrame>
        <p:graphicFrame>
          <p:nvGraphicFramePr>
            <p:cNvPr id="46084" name="Object 3"/>
            <p:cNvGraphicFramePr>
              <a:graphicFrameLocks noChangeAspect="1"/>
            </p:cNvGraphicFramePr>
            <p:nvPr/>
          </p:nvGraphicFramePr>
          <p:xfrm>
            <a:off x="1755" y="270"/>
            <a:ext cx="590" cy="339"/>
          </p:xfrm>
          <a:graphic>
            <a:graphicData uri="http://schemas.openxmlformats.org/presentationml/2006/ole">
              <p:oleObj spid="_x0000_s46084" name="Equation" r:id="rId20" imgW="431640" imgH="253800" progId="Equation.DSMT4">
                <p:embed/>
              </p:oleObj>
            </a:graphicData>
          </a:graphic>
        </p:graphicFrame>
      </p:grpSp>
      <p:graphicFrame>
        <p:nvGraphicFramePr>
          <p:cNvPr id="46082" name="Object 20"/>
          <p:cNvGraphicFramePr>
            <a:graphicFrameLocks noChangeAspect="1"/>
          </p:cNvGraphicFramePr>
          <p:nvPr/>
        </p:nvGraphicFramePr>
        <p:xfrm>
          <a:off x="2786050" y="1357298"/>
          <a:ext cx="2500312" cy="752475"/>
        </p:xfrm>
        <a:graphic>
          <a:graphicData uri="http://schemas.openxmlformats.org/presentationml/2006/ole">
            <p:oleObj spid="_x0000_s46082" name="Equation" r:id="rId21" imgW="128268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9001125" cy="132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4.5.4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已知无源的自由空间中，电磁场的电场强度复矢量 为　　　　　　    ，其中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k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和 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E</a:t>
            </a:r>
            <a:r>
              <a:rPr kumimoji="1" lang="en-US" altLang="zh-CN" sz="2000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为常数。求：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1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）磁场强度复矢量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H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2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）瞬时坡印廷矢量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；（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3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）平均坡印廷矢量</a:t>
            </a:r>
            <a:r>
              <a:rPr kumimoji="1" lang="en-US" altLang="zh-CN" sz="2000" b="1" i="1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</a:t>
            </a:r>
            <a:r>
              <a:rPr kumimoji="1" lang="en-US" altLang="zh-CN" sz="2000" b="1" i="1" baseline="-25000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</a:t>
            </a:r>
            <a:r>
              <a:rPr kumimoji="1" lang="en-US" altLang="zh-CN" sz="2000" b="1" i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。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28633" y="852447"/>
          <a:ext cx="2000250" cy="490538"/>
        </p:xfrm>
        <a:graphic>
          <a:graphicData uri="http://schemas.openxmlformats.org/presentationml/2006/ole">
            <p:oleObj spid="_x0000_s47106" name="Equation" r:id="rId3" imgW="1028520" imgH="253800" progId="Equation.DSMT4">
              <p:embed/>
            </p:oleObj>
          </a:graphicData>
        </a:graphic>
      </p:graphicFrame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42910" y="1928802"/>
            <a:ext cx="80533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</a:rPr>
              <a:t>解：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1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）由   　　　　　　　</a:t>
            </a:r>
            <a:r>
              <a:rPr kumimoji="1" lang="zh-CN" altLang="en-US" sz="2000" b="1" smtClean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 得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47107" name="Object 6"/>
          <p:cNvGraphicFramePr>
            <a:graphicFrameLocks noChangeAspect="1"/>
          </p:cNvGraphicFramePr>
          <p:nvPr/>
        </p:nvGraphicFramePr>
        <p:xfrm>
          <a:off x="2214546" y="1928802"/>
          <a:ext cx="2143125" cy="500063"/>
        </p:xfrm>
        <a:graphic>
          <a:graphicData uri="http://schemas.openxmlformats.org/presentationml/2006/ole">
            <p:oleObj spid="_x0000_s47107" name="Equation" r:id="rId4" imgW="1091880" imgH="253800" progId="Equation.DSMT4">
              <p:embed/>
            </p:oleObj>
          </a:graphicData>
        </a:graphic>
      </p:graphicFrame>
      <p:graphicFrame>
        <p:nvGraphicFramePr>
          <p:cNvPr id="770057" name="Object 3"/>
          <p:cNvGraphicFramePr>
            <a:graphicFrameLocks/>
          </p:cNvGraphicFramePr>
          <p:nvPr/>
        </p:nvGraphicFramePr>
        <p:xfrm>
          <a:off x="1571625" y="2571750"/>
          <a:ext cx="5929313" cy="1500188"/>
        </p:xfrm>
        <a:graphic>
          <a:graphicData uri="http://schemas.openxmlformats.org/presentationml/2006/ole">
            <p:oleObj spid="_x0000_s47108" name="Equation" r:id="rId5" imgW="3314520" imgH="888840" progId="Equation.DSMT4">
              <p:embed/>
            </p:oleObj>
          </a:graphicData>
        </a:graphic>
      </p:graphicFrame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533400" y="4143380"/>
            <a:ext cx="8610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2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）电场和磁场的瞬时值为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0060" name="Object 4"/>
          <p:cNvGraphicFramePr>
            <a:graphicFrameLocks/>
          </p:cNvGraphicFramePr>
          <p:nvPr/>
        </p:nvGraphicFramePr>
        <p:xfrm>
          <a:off x="1500188" y="5429250"/>
          <a:ext cx="5000625" cy="642938"/>
        </p:xfrm>
        <a:graphic>
          <a:graphicData uri="http://schemas.openxmlformats.org/presentationml/2006/ole">
            <p:oleObj spid="_x0000_s47109" name="Equation" r:id="rId6" imgW="2908080" imgH="431640" progId="Equation.DSMT4">
              <p:embed/>
            </p:oleObj>
          </a:graphicData>
        </a:graphic>
      </p:graphicFrame>
      <p:graphicFrame>
        <p:nvGraphicFramePr>
          <p:cNvPr id="770062" name="Object 5"/>
          <p:cNvGraphicFramePr>
            <a:graphicFrameLocks/>
          </p:cNvGraphicFramePr>
          <p:nvPr/>
        </p:nvGraphicFramePr>
        <p:xfrm>
          <a:off x="1500188" y="4786313"/>
          <a:ext cx="4857750" cy="428625"/>
        </p:xfrm>
        <a:graphic>
          <a:graphicData uri="http://schemas.openxmlformats.org/presentationml/2006/ole">
            <p:oleObj spid="_x0000_s47110" name="Equation" r:id="rId7" imgW="262872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Text Box 2"/>
          <p:cNvSpPr txBox="1">
            <a:spLocks noChangeArrowheads="1"/>
          </p:cNvSpPr>
          <p:nvPr/>
        </p:nvSpPr>
        <p:spPr bwMode="auto">
          <a:xfrm>
            <a:off x="357188" y="2357438"/>
            <a:ext cx="858202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（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3</a:t>
            </a: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）平均坡印廷矢量为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1075" name="Object 2"/>
          <p:cNvGraphicFramePr>
            <a:graphicFrameLocks noChangeAspect="1"/>
          </p:cNvGraphicFramePr>
          <p:nvPr/>
        </p:nvGraphicFramePr>
        <p:xfrm>
          <a:off x="2214563" y="2714625"/>
          <a:ext cx="4549775" cy="1690688"/>
        </p:xfrm>
        <a:graphic>
          <a:graphicData uri="http://schemas.openxmlformats.org/presentationml/2006/ole">
            <p:oleObj spid="_x0000_s48130" name="Equation" r:id="rId3" imgW="2463480" imgH="914400" progId="Equation.DSMT4">
              <p:embed/>
            </p:oleObj>
          </a:graphicData>
        </a:graphic>
      </p:graphicFrame>
      <p:graphicFrame>
        <p:nvGraphicFramePr>
          <p:cNvPr id="771076" name="Object 3"/>
          <p:cNvGraphicFramePr>
            <a:graphicFrameLocks noChangeAspect="1"/>
          </p:cNvGraphicFramePr>
          <p:nvPr/>
        </p:nvGraphicFramePr>
        <p:xfrm>
          <a:off x="2071688" y="4786313"/>
          <a:ext cx="5948362" cy="1617662"/>
        </p:xfrm>
        <a:graphic>
          <a:graphicData uri="http://schemas.openxmlformats.org/presentationml/2006/ole">
            <p:oleObj spid="_x0000_s48131" name="Equation" r:id="rId4" imgW="3187440" imgH="863280" progId="Equation.DSMT4">
              <p:embed/>
            </p:oleObj>
          </a:graphicData>
        </a:graphic>
      </p:graphicFrame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571500" y="4286250"/>
            <a:ext cx="805338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或直接积分，得</a:t>
            </a:r>
            <a:endParaRPr kumimoji="1" lang="zh-CN" altLang="en-US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3400" y="500063"/>
            <a:ext cx="86106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瞬时坡印廷矢量为</a:t>
            </a:r>
            <a:endParaRPr kumimoji="1" lang="zh-CN" altLang="en-US" sz="2000" b="1" dirty="0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1081" name="Object 4"/>
          <p:cNvGraphicFramePr>
            <a:graphicFrameLocks noChangeAspect="1"/>
          </p:cNvGraphicFramePr>
          <p:nvPr/>
        </p:nvGraphicFramePr>
        <p:xfrm>
          <a:off x="1857375" y="1428750"/>
          <a:ext cx="2714625" cy="852488"/>
        </p:xfrm>
        <a:graphic>
          <a:graphicData uri="http://schemas.openxmlformats.org/presentationml/2006/ole">
            <p:oleObj spid="_x0000_s48132" name="Equation" r:id="rId5" imgW="1396800" imgH="457200" progId="Equation.DSMT4">
              <p:embed/>
            </p:oleObj>
          </a:graphicData>
        </a:graphic>
      </p:graphicFrame>
      <p:graphicFrame>
        <p:nvGraphicFramePr>
          <p:cNvPr id="771082" name="Object 5"/>
          <p:cNvGraphicFramePr>
            <a:graphicFrameLocks noChangeAspect="1"/>
          </p:cNvGraphicFramePr>
          <p:nvPr/>
        </p:nvGraphicFramePr>
        <p:xfrm>
          <a:off x="1571625" y="857250"/>
          <a:ext cx="6286500" cy="796925"/>
        </p:xfrm>
        <a:graphic>
          <a:graphicData uri="http://schemas.openxmlformats.org/presentationml/2006/ole">
            <p:oleObj spid="_x0000_s48133" name="Equation" r:id="rId6" imgW="33271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324F2-582A-4419-BFDB-997BBBC2736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49161" name="Text Box 3"/>
          <p:cNvSpPr txBox="1">
            <a:spLocks noChangeArrowheads="1"/>
          </p:cNvSpPr>
          <p:nvPr/>
        </p:nvSpPr>
        <p:spPr bwMode="auto">
          <a:xfrm>
            <a:off x="77788" y="404813"/>
            <a:ext cx="8929687" cy="48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4.5.5 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已知真空中电磁场的电场强度和磁场强度矢量分别为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14438" y="1000125"/>
          <a:ext cx="6545262" cy="514350"/>
        </p:xfrm>
        <a:graphic>
          <a:graphicData uri="http://schemas.openxmlformats.org/presentationml/2006/ole">
            <p:oleObj spid="_x0000_s49154" name="Equation" r:id="rId3" imgW="3377880" imgH="266400" progId="Equation.DSMT4">
              <p:embed/>
            </p:oleObj>
          </a:graphicData>
        </a:graphic>
      </p:graphicFrame>
      <p:sp>
        <p:nvSpPr>
          <p:cNvPr id="49162" name="Text Box 5"/>
          <p:cNvSpPr txBox="1">
            <a:spLocks noChangeArrowheads="1"/>
          </p:cNvSpPr>
          <p:nvPr/>
        </p:nvSpPr>
        <p:spPr bwMode="auto">
          <a:xfrm>
            <a:off x="571500" y="2143125"/>
            <a:ext cx="214788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幼圆" pitchFamily="49" charset="-122"/>
              </a:rPr>
              <a:t>解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</a:rPr>
              <a:t>:</a:t>
            </a:r>
            <a:r>
              <a:rPr kumimoji="1" lang="en-US" altLang="zh-CN" sz="2000" b="1">
                <a:solidFill>
                  <a:srgbClr val="002060"/>
                </a:solidFill>
                <a:latin typeface="幼圆" pitchFamily="49" charset="-122"/>
                <a:sym typeface="Wingdings" pitchFamily="2" charset="2"/>
              </a:rPr>
              <a:t>(1)</a:t>
            </a:r>
            <a:endParaRPr kumimoji="1" lang="en-US" altLang="zh-CN" sz="2000" b="1">
              <a:solidFill>
                <a:srgbClr val="002060"/>
              </a:solidFill>
              <a:latin typeface="幼圆" pitchFamily="49" charset="-122"/>
            </a:endParaRPr>
          </a:p>
        </p:txBody>
      </p:sp>
      <p:graphicFrame>
        <p:nvGraphicFramePr>
          <p:cNvPr id="772102" name="Object 3"/>
          <p:cNvGraphicFramePr>
            <a:graphicFrameLocks noChangeAspect="1"/>
          </p:cNvGraphicFramePr>
          <p:nvPr/>
        </p:nvGraphicFramePr>
        <p:xfrm>
          <a:off x="1643063" y="2071688"/>
          <a:ext cx="5572125" cy="1493837"/>
        </p:xfrm>
        <a:graphic>
          <a:graphicData uri="http://schemas.openxmlformats.org/presentationml/2006/ole">
            <p:oleObj spid="_x0000_s49155" name="Equation" r:id="rId4" imgW="3035160" imgH="812520" progId="Equation.DSMT4">
              <p:embed/>
            </p:oleObj>
          </a:graphicData>
        </a:graphic>
      </p:graphicFrame>
      <p:graphicFrame>
        <p:nvGraphicFramePr>
          <p:cNvPr id="772103" name="Object 4"/>
          <p:cNvGraphicFramePr>
            <a:graphicFrameLocks noChangeAspect="1"/>
          </p:cNvGraphicFramePr>
          <p:nvPr/>
        </p:nvGraphicFramePr>
        <p:xfrm>
          <a:off x="1416050" y="4286250"/>
          <a:ext cx="7188200" cy="787400"/>
        </p:xfrm>
        <a:graphic>
          <a:graphicData uri="http://schemas.openxmlformats.org/presentationml/2006/ole">
            <p:oleObj spid="_x0000_s49156" name="Equation" r:id="rId5" imgW="3593880" imgH="393480" progId="Equation.DSMT4">
              <p:embed/>
            </p:oleObj>
          </a:graphicData>
        </a:graphic>
      </p:graphicFrame>
      <p:graphicFrame>
        <p:nvGraphicFramePr>
          <p:cNvPr id="772104" name="Object 5"/>
          <p:cNvGraphicFramePr>
            <a:graphicFrameLocks noChangeAspect="1"/>
          </p:cNvGraphicFramePr>
          <p:nvPr/>
        </p:nvGraphicFramePr>
        <p:xfrm>
          <a:off x="1285875" y="3714750"/>
          <a:ext cx="7677150" cy="533400"/>
        </p:xfrm>
        <a:graphic>
          <a:graphicData uri="http://schemas.openxmlformats.org/presentationml/2006/ole">
            <p:oleObj spid="_x0000_s49157" name="Equation" r:id="rId6" imgW="3848040" imgH="266400" progId="Equation.DSMT4">
              <p:embed/>
            </p:oleObj>
          </a:graphicData>
        </a:graphic>
      </p:graphicFrame>
      <p:sp>
        <p:nvSpPr>
          <p:cNvPr id="49163" name="Text Box 9"/>
          <p:cNvSpPr txBox="1">
            <a:spLocks noChangeArrowheads="1"/>
          </p:cNvSpPr>
          <p:nvPr/>
        </p:nvSpPr>
        <p:spPr bwMode="auto">
          <a:xfrm>
            <a:off x="571500" y="3714750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由于</a:t>
            </a:r>
          </a:p>
        </p:txBody>
      </p:sp>
      <p:sp>
        <p:nvSpPr>
          <p:cNvPr id="49164" name="Text Box 10"/>
          <p:cNvSpPr txBox="1">
            <a:spLocks noChangeArrowheads="1"/>
          </p:cNvSpPr>
          <p:nvPr/>
        </p:nvSpPr>
        <p:spPr bwMode="auto">
          <a:xfrm>
            <a:off x="800100" y="5157788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(2)</a:t>
            </a:r>
          </a:p>
        </p:txBody>
      </p:sp>
      <p:graphicFrame>
        <p:nvGraphicFramePr>
          <p:cNvPr id="772107" name="Object 6"/>
          <p:cNvGraphicFramePr>
            <a:graphicFrameLocks noChangeAspect="1"/>
          </p:cNvGraphicFramePr>
          <p:nvPr/>
        </p:nvGraphicFramePr>
        <p:xfrm>
          <a:off x="1714500" y="5143500"/>
          <a:ext cx="5368925" cy="508000"/>
        </p:xfrm>
        <a:graphic>
          <a:graphicData uri="http://schemas.openxmlformats.org/presentationml/2006/ole">
            <p:oleObj spid="_x0000_s49158" name="Equation" r:id="rId7" imgW="2679480" imgH="253800" progId="Equation.DSMT4">
              <p:embed/>
            </p:oleObj>
          </a:graphicData>
        </a:graphic>
      </p:graphicFrame>
      <p:graphicFrame>
        <p:nvGraphicFramePr>
          <p:cNvPr id="772108" name="Object 7"/>
          <p:cNvGraphicFramePr>
            <a:graphicFrameLocks noChangeAspect="1"/>
          </p:cNvGraphicFramePr>
          <p:nvPr/>
        </p:nvGraphicFramePr>
        <p:xfrm>
          <a:off x="1727200" y="5643563"/>
          <a:ext cx="3943350" cy="787400"/>
        </p:xfrm>
        <a:graphic>
          <a:graphicData uri="http://schemas.openxmlformats.org/presentationml/2006/ole">
            <p:oleObj spid="_x0000_s49159" name="Equation" r:id="rId8" imgW="1968480" imgH="393480" progId="Equation.DSMT4">
              <p:embed/>
            </p:oleObj>
          </a:graphicData>
        </a:graphic>
      </p:graphicFrame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571500" y="4429125"/>
            <a:ext cx="1128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所以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144463" y="1571625"/>
            <a:ext cx="8999537" cy="4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   其中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E</a:t>
            </a:r>
            <a:r>
              <a:rPr kumimoji="1" lang="en-US" altLang="zh-CN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H</a:t>
            </a:r>
            <a:r>
              <a:rPr kumimoji="1" lang="en-US" altLang="zh-CN" b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和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k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为常数。求：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(1)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w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和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w</a:t>
            </a:r>
            <a:r>
              <a:rPr kumimoji="1" lang="en-US" altLang="zh-CN" b="1" i="1" baseline="-25000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；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(2) </a:t>
            </a: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 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和 </a:t>
            </a:r>
            <a:r>
              <a:rPr kumimoji="1" lang="en-US" altLang="zh-CN" b="1" i="1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S</a:t>
            </a:r>
            <a:r>
              <a:rPr kumimoji="1" lang="en-US" altLang="zh-CN" b="1" i="1" baseline="-25000" dirty="0" err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av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  <a:sym typeface="Wingdings" pitchFamily="2" charset="2"/>
              </a:rPr>
              <a:t>。</a:t>
            </a:r>
            <a:endParaRPr kumimoji="1" lang="zh-CN" altLang="en-US" b="1" dirty="0">
              <a:solidFill>
                <a:schemeClr val="accent6">
                  <a:lumMod val="50000"/>
                </a:schemeClr>
              </a:solidFill>
              <a:latin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  <p:bldP spid="49163" grpId="0"/>
      <p:bldP spid="49164" grpId="0"/>
      <p:bldP spid="491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440DE-0CB8-45B9-86A1-279B2A847351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50186" name="Rectangle 2"/>
          <p:cNvSpPr>
            <a:spLocks noChangeArrowheads="1"/>
          </p:cNvSpPr>
          <p:nvPr/>
        </p:nvSpPr>
        <p:spPr bwMode="auto">
          <a:xfrm>
            <a:off x="130175" y="584200"/>
            <a:ext cx="9013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algn="just">
              <a:tabLst>
                <a:tab pos="381000" algn="l"/>
              </a:tabLst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4.5.6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已知截面为       的矩形金属波导中电磁场的复矢量为</a:t>
            </a:r>
          </a:p>
        </p:txBody>
      </p:sp>
      <p:sp>
        <p:nvSpPr>
          <p:cNvPr id="501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 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714625" y="571500"/>
          <a:ext cx="720725" cy="374650"/>
        </p:xfrm>
        <a:graphic>
          <a:graphicData uri="http://schemas.openxmlformats.org/presentationml/2006/ole">
            <p:oleObj spid="_x0000_s50178" name="公式" r:id="rId3" imgW="368280" imgH="19044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00250" y="1071563"/>
          <a:ext cx="4929204" cy="1339850"/>
        </p:xfrm>
        <a:graphic>
          <a:graphicData uri="http://schemas.openxmlformats.org/presentationml/2006/ole">
            <p:oleObj spid="_x0000_s50179" name="公式" r:id="rId4" imgW="2628720" imgH="812520" progId="Equation.3">
              <p:embed/>
            </p:oleObj>
          </a:graphicData>
        </a:graphic>
      </p:graphicFrame>
      <p:sp>
        <p:nvSpPr>
          <p:cNvPr id="50188" name="Rectangle 8"/>
          <p:cNvSpPr>
            <a:spLocks noChangeArrowheads="1"/>
          </p:cNvSpPr>
          <p:nvPr/>
        </p:nvSpPr>
        <p:spPr bwMode="auto">
          <a:xfrm>
            <a:off x="500063" y="2500313"/>
            <a:ext cx="77136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式中</a:t>
            </a:r>
            <a:r>
              <a:rPr lang="en-US" altLang="zh-CN" sz="2000" b="1" i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H</a:t>
            </a:r>
            <a:r>
              <a:rPr lang="en-US" altLang="zh-CN" sz="2000" b="1" baseline="-25000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0 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ω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β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、</a:t>
            </a:r>
            <a:r>
              <a:rPr lang="el-GR" altLang="zh-CN" sz="2000" b="1" i="1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</a:rPr>
              <a:t>μ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都是常数。试求：（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1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）瞬时坡印廷矢量；</a:t>
            </a:r>
          </a:p>
        </p:txBody>
      </p:sp>
      <p:sp>
        <p:nvSpPr>
          <p:cNvPr id="50189" name="Rectangle 9"/>
          <p:cNvSpPr>
            <a:spLocks noChangeArrowheads="1"/>
          </p:cNvSpPr>
          <p:nvPr/>
        </p:nvSpPr>
        <p:spPr bwMode="auto">
          <a:xfrm>
            <a:off x="358775" y="3000375"/>
            <a:ext cx="3427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  <a:latin typeface="幼圆" pitchFamily="49" charset="-122"/>
              </a:rPr>
              <a:t>）平均坡印廷矢量。</a:t>
            </a:r>
          </a:p>
        </p:txBody>
      </p:sp>
      <p:grpSp>
        <p:nvGrpSpPr>
          <p:cNvPr id="50190" name="Group 10"/>
          <p:cNvGrpSpPr>
            <a:grpSpLocks/>
          </p:cNvGrpSpPr>
          <p:nvPr/>
        </p:nvGrpSpPr>
        <p:grpSpPr bwMode="auto">
          <a:xfrm>
            <a:off x="357188" y="3786188"/>
            <a:ext cx="8172450" cy="400050"/>
            <a:chOff x="316" y="2430"/>
            <a:chExt cx="5148" cy="252"/>
          </a:xfrm>
        </p:grpSpPr>
        <p:sp>
          <p:nvSpPr>
            <p:cNvPr id="50191" name="Rectangle 11"/>
            <p:cNvSpPr>
              <a:spLocks noChangeArrowheads="1"/>
            </p:cNvSpPr>
            <p:nvPr/>
          </p:nvSpPr>
          <p:spPr bwMode="auto">
            <a:xfrm>
              <a:off x="316" y="2430"/>
              <a:ext cx="51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266700" algn="just"/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解：（</a:t>
              </a:r>
              <a:r>
                <a:rPr lang="en-US" altLang="zh-CN" sz="2000" b="1">
                  <a:solidFill>
                    <a:srgbClr val="002060"/>
                  </a:solidFill>
                  <a:latin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002060"/>
                  </a:solidFill>
                  <a:latin typeface="幼圆" pitchFamily="49" charset="-122"/>
                </a:rPr>
                <a:t>）    和    的瞬时值为</a:t>
              </a:r>
            </a:p>
          </p:txBody>
        </p:sp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306" y="2430"/>
            <a:ext cx="190" cy="248"/>
          </p:xfrm>
          <a:graphic>
            <a:graphicData uri="http://schemas.openxmlformats.org/presentationml/2006/ole">
              <p:oleObj spid="_x0000_s50183" name="公式" r:id="rId5" imgW="164880" imgH="215640" progId="Equation.3">
                <p:embed/>
              </p:oleObj>
            </a:graphicData>
          </a:graphic>
        </p:graphicFrame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1801" y="2430"/>
            <a:ext cx="215" cy="248"/>
          </p:xfrm>
          <a:graphic>
            <a:graphicData uri="http://schemas.openxmlformats.org/presentationml/2006/ole">
              <p:oleObj spid="_x0000_s50184" name="公式" r:id="rId6" imgW="203040" imgH="215640" progId="Equation.3">
                <p:embed/>
              </p:oleObj>
            </a:graphicData>
          </a:graphic>
        </p:graphicFrame>
      </p:grpSp>
      <p:graphicFrame>
        <p:nvGraphicFramePr>
          <p:cNvPr id="784398" name="Object 4"/>
          <p:cNvGraphicFramePr>
            <a:graphicFrameLocks noChangeAspect="1"/>
          </p:cNvGraphicFramePr>
          <p:nvPr/>
        </p:nvGraphicFramePr>
        <p:xfrm>
          <a:off x="1143000" y="4214813"/>
          <a:ext cx="6286500" cy="754062"/>
        </p:xfrm>
        <a:graphic>
          <a:graphicData uri="http://schemas.openxmlformats.org/presentationml/2006/ole">
            <p:oleObj spid="_x0000_s50180" name="公式" r:id="rId7" imgW="3288960" imgH="393480" progId="Equation.3">
              <p:embed/>
            </p:oleObj>
          </a:graphicData>
        </a:graphic>
      </p:graphicFrame>
      <p:graphicFrame>
        <p:nvGraphicFramePr>
          <p:cNvPr id="784399" name="Object 5"/>
          <p:cNvGraphicFramePr>
            <a:graphicFrameLocks noChangeAspect="1"/>
          </p:cNvGraphicFramePr>
          <p:nvPr/>
        </p:nvGraphicFramePr>
        <p:xfrm>
          <a:off x="4286250" y="5643563"/>
          <a:ext cx="3454400" cy="777875"/>
        </p:xfrm>
        <a:graphic>
          <a:graphicData uri="http://schemas.openxmlformats.org/presentationml/2006/ole">
            <p:oleObj spid="_x0000_s50181" name="Equation" r:id="rId8" imgW="1574640" imgH="393480" progId="Equation.DSMT4">
              <p:embed/>
            </p:oleObj>
          </a:graphicData>
        </a:graphic>
      </p:graphicFrame>
      <p:graphicFrame>
        <p:nvGraphicFramePr>
          <p:cNvPr id="784400" name="Object 6"/>
          <p:cNvGraphicFramePr>
            <a:graphicFrameLocks noChangeAspect="1"/>
          </p:cNvGraphicFramePr>
          <p:nvPr/>
        </p:nvGraphicFramePr>
        <p:xfrm>
          <a:off x="1071563" y="5000625"/>
          <a:ext cx="7577137" cy="776288"/>
        </p:xfrm>
        <a:graphic>
          <a:graphicData uri="http://schemas.openxmlformats.org/presentationml/2006/ole">
            <p:oleObj spid="_x0000_s50182" name="Equation" r:id="rId9" imgW="345420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5410" name="Object 2"/>
          <p:cNvGraphicFramePr>
            <a:graphicFrameLocks/>
          </p:cNvGraphicFramePr>
          <p:nvPr/>
        </p:nvGraphicFramePr>
        <p:xfrm>
          <a:off x="1285875" y="1214438"/>
          <a:ext cx="6500813" cy="2146300"/>
        </p:xfrm>
        <a:graphic>
          <a:graphicData uri="http://schemas.openxmlformats.org/presentationml/2006/ole">
            <p:oleObj spid="_x0000_s51202" name="公式" r:id="rId3" imgW="3530520" imgH="1218960" progId="Equation.3">
              <p:embed/>
            </p:oleObj>
          </a:graphicData>
        </a:graphic>
      </p:graphicFrame>
      <p:graphicFrame>
        <p:nvGraphicFramePr>
          <p:cNvPr id="785411" name="Object 3"/>
          <p:cNvGraphicFramePr>
            <a:graphicFrameLocks noChangeAspect="1"/>
          </p:cNvGraphicFramePr>
          <p:nvPr/>
        </p:nvGraphicFramePr>
        <p:xfrm>
          <a:off x="1428750" y="4214813"/>
          <a:ext cx="5929313" cy="763587"/>
        </p:xfrm>
        <a:graphic>
          <a:graphicData uri="http://schemas.openxmlformats.org/presentationml/2006/ole">
            <p:oleObj spid="_x0000_s51203" name="公式" r:id="rId4" imgW="2958840" imgH="39348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4313" y="3500438"/>
            <a:ext cx="371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eaLnBrk="0" hangingPunct="0"/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）平均坡印廷矢量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42938" y="571500"/>
            <a:ext cx="5257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所以瞬时坡印廷矢量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B4518-8E6F-4C88-A462-0780C5453867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2214546" y="1285860"/>
            <a:ext cx="4500594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j-ea"/>
                <a:ea typeface="+mj-ea"/>
              </a:rPr>
              <a:t>第四章作业</a:t>
            </a:r>
            <a:endParaRPr lang="en-US" sz="360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</a:rPr>
              <a:t> 4.5, 4.</a:t>
            </a:r>
            <a:r>
              <a:rPr lang="en-US" altLang="zh-CN" sz="3600" dirty="0">
                <a:solidFill>
                  <a:srgbClr val="FF0000"/>
                </a:solidFill>
              </a:rPr>
              <a:t>10</a:t>
            </a:r>
            <a:r>
              <a:rPr lang="en-US" sz="3600" dirty="0">
                <a:solidFill>
                  <a:srgbClr val="FF0000"/>
                </a:solidFill>
              </a:rPr>
              <a:t>, 4.13, 4.1</a:t>
            </a:r>
            <a:r>
              <a:rPr lang="en-US" altLang="zh-CN" sz="3600" dirty="0">
                <a:solidFill>
                  <a:srgbClr val="FF0000"/>
                </a:solidFill>
              </a:rPr>
              <a:t>6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 bwMode="auto">
          <a:xfrm>
            <a:off x="4429124" y="4643446"/>
            <a:ext cx="3071834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1069550" y="4671978"/>
            <a:ext cx="2786082" cy="92869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8" name="Text Box 44"/>
          <p:cNvSpPr txBox="1">
            <a:spLocks noChangeArrowheads="1"/>
          </p:cNvSpPr>
          <p:nvPr/>
        </p:nvSpPr>
        <p:spPr bwMode="auto">
          <a:xfrm>
            <a:off x="357188" y="2857500"/>
            <a:ext cx="86407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麦克斯韦方程组</a:t>
            </a:r>
            <a:r>
              <a:rPr lang="zh-CN" altLang="en-US" b="1">
                <a:solidFill>
                  <a:srgbClr val="002060"/>
                </a:solidFill>
                <a:latin typeface="幼圆" pitchFamily="49" charset="-122"/>
              </a:rPr>
              <a:t>           波动方程</a:t>
            </a:r>
          </a:p>
        </p:txBody>
      </p:sp>
      <p:sp>
        <p:nvSpPr>
          <p:cNvPr id="2059" name="Rectangle 31"/>
          <p:cNvSpPr>
            <a:spLocks noChangeArrowheads="1"/>
          </p:cNvSpPr>
          <p:nvPr/>
        </p:nvSpPr>
        <p:spPr bwMode="auto">
          <a:xfrm>
            <a:off x="1143000" y="428625"/>
            <a:ext cx="607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altLang="zh-CN" sz="2800" b="1">
                <a:solidFill>
                  <a:srgbClr val="002060"/>
                </a:solidFill>
                <a:latin typeface="幼圆" pitchFamily="49" charset="-122"/>
              </a:rPr>
              <a:t>4.1   </a:t>
            </a:r>
            <a:r>
              <a:rPr lang="zh-CN" altLang="en-US" sz="2800" b="1">
                <a:solidFill>
                  <a:srgbClr val="002060"/>
                </a:solidFill>
                <a:latin typeface="幼圆" pitchFamily="49" charset="-122"/>
              </a:rPr>
              <a:t>波动方程</a:t>
            </a:r>
          </a:p>
        </p:txBody>
      </p:sp>
      <p:sp>
        <p:nvSpPr>
          <p:cNvPr id="2060" name="Rectangle 39"/>
          <p:cNvSpPr>
            <a:spLocks noChangeArrowheads="1"/>
          </p:cNvSpPr>
          <p:nvPr/>
        </p:nvSpPr>
        <p:spPr bwMode="auto">
          <a:xfrm>
            <a:off x="0" y="4071938"/>
            <a:ext cx="8893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</a:rPr>
              <a:t>       </a:t>
            </a:r>
            <a:r>
              <a:rPr lang="zh-CN" altLang="en-US" sz="2000" b="1">
                <a:solidFill>
                  <a:srgbClr val="002060"/>
                </a:solidFill>
              </a:rPr>
              <a:t>在无源的、线形的、各向同性且无损耗的均匀媒质空间中，有</a:t>
            </a:r>
            <a:endParaRPr lang="zh-CN" altLang="en-US" sz="2000" b="1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2061" name="Text Box 41"/>
          <p:cNvSpPr txBox="1">
            <a:spLocks noChangeArrowheads="1"/>
          </p:cNvSpPr>
          <p:nvPr/>
        </p:nvSpPr>
        <p:spPr bwMode="auto">
          <a:xfrm>
            <a:off x="71438" y="3500438"/>
            <a:ext cx="40703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 无源区的波动方程</a:t>
            </a:r>
            <a:endParaRPr kumimoji="1"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062" name="Text Box 42"/>
          <p:cNvSpPr txBox="1">
            <a:spLocks noChangeArrowheads="1"/>
          </p:cNvSpPr>
          <p:nvPr/>
        </p:nvSpPr>
        <p:spPr bwMode="auto">
          <a:xfrm>
            <a:off x="357188" y="2214563"/>
            <a:ext cx="86407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波动方程 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二阶矢量微分方程，揭示电磁场的波动性</a:t>
            </a:r>
          </a:p>
        </p:txBody>
      </p:sp>
      <p:sp>
        <p:nvSpPr>
          <p:cNvPr id="2063" name="Text Box 43"/>
          <p:cNvSpPr txBox="1">
            <a:spLocks noChangeArrowheads="1"/>
          </p:cNvSpPr>
          <p:nvPr/>
        </p:nvSpPr>
        <p:spPr bwMode="auto">
          <a:xfrm>
            <a:off x="393700" y="1428750"/>
            <a:ext cx="88931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3"/>
              </a:buBlip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幼圆" pitchFamily="49" charset="-122"/>
              </a:rPr>
              <a:t> 麦克斯韦方程 </a:t>
            </a: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——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一阶矢量微分方程组，描述电场与磁场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                      间的相互作用关系</a:t>
            </a:r>
          </a:p>
        </p:txBody>
      </p:sp>
      <p:sp>
        <p:nvSpPr>
          <p:cNvPr id="566308" name="AutoShape 36"/>
          <p:cNvSpPr>
            <a:spLocks noChangeArrowheads="1"/>
          </p:cNvSpPr>
          <p:nvPr/>
        </p:nvSpPr>
        <p:spPr bwMode="auto">
          <a:xfrm>
            <a:off x="3214678" y="3000372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 b="1">
              <a:solidFill>
                <a:srgbClr val="002060"/>
              </a:solidFill>
              <a:latin typeface="幼圆" pitchFamily="49" charset="-122"/>
            </a:endParaRPr>
          </a:p>
        </p:txBody>
      </p:sp>
      <p:sp>
        <p:nvSpPr>
          <p:cNvPr id="2067" name="Text Box 45"/>
          <p:cNvSpPr txBox="1">
            <a:spLocks noChangeArrowheads="1"/>
          </p:cNvSpPr>
          <p:nvPr/>
        </p:nvSpPr>
        <p:spPr bwMode="auto">
          <a:xfrm>
            <a:off x="69850" y="908050"/>
            <a:ext cx="27733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b="1">
                <a:solidFill>
                  <a:srgbClr val="000099"/>
                </a:solidFill>
                <a:latin typeface="幼圆" pitchFamily="49" charset="-122"/>
              </a:rPr>
              <a:t>  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问题的提出</a:t>
            </a:r>
            <a:endParaRPr kumimoji="1" lang="zh-CN" altLang="en-US" b="1">
              <a:solidFill>
                <a:srgbClr val="000099"/>
              </a:solidFill>
              <a:latin typeface="幼圆" pitchFamily="49" charset="-122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643438" y="4714875"/>
          <a:ext cx="2786062" cy="968375"/>
        </p:xfrm>
        <a:graphic>
          <a:graphicData uri="http://schemas.openxmlformats.org/presentationml/2006/ole">
            <p:oleObj spid="_x0000_s2050" name="Equation" r:id="rId5" imgW="1206360" imgH="41904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85875" y="4681538"/>
          <a:ext cx="2354263" cy="863600"/>
        </p:xfrm>
        <a:graphic>
          <a:graphicData uri="http://schemas.openxmlformats.org/presentationml/2006/ole">
            <p:oleObj spid="_x0000_s2051" name="公式" r:id="rId6" imgW="1143000" imgH="419040" progId="Equation.3">
              <p:embed/>
            </p:oleObj>
          </a:graphicData>
        </a:graphic>
      </p:graphicFrame>
      <p:grpSp>
        <p:nvGrpSpPr>
          <p:cNvPr id="2068" name="Group 51"/>
          <p:cNvGrpSpPr>
            <a:grpSpLocks/>
          </p:cNvGrpSpPr>
          <p:nvPr/>
        </p:nvGrpSpPr>
        <p:grpSpPr bwMode="auto">
          <a:xfrm>
            <a:off x="857250" y="5472113"/>
            <a:ext cx="7143751" cy="814387"/>
            <a:chOff x="804" y="3521"/>
            <a:chExt cx="4500" cy="513"/>
          </a:xfrm>
        </p:grpSpPr>
        <p:sp>
          <p:nvSpPr>
            <p:cNvPr id="2069" name="Rectangle 33"/>
            <p:cNvSpPr>
              <a:spLocks noChangeArrowheads="1"/>
            </p:cNvSpPr>
            <p:nvPr/>
          </p:nvSpPr>
          <p:spPr bwMode="auto">
            <a:xfrm>
              <a:off x="804" y="3763"/>
              <a:ext cx="4500" cy="271"/>
            </a:xfrm>
            <a:prstGeom prst="rect">
              <a:avLst/>
            </a:prstGeom>
            <a:noFill/>
            <a:ln w="22225">
              <a:solidFill>
                <a:srgbClr val="00B0F0"/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zh-CN" altLang="en-US" b="1" dirty="0">
                  <a:solidFill>
                    <a:srgbClr val="7030A0"/>
                  </a:solidFill>
                  <a:latin typeface="Times New Roman" pitchFamily="18" charset="0"/>
                </a:rPr>
                <a:t>无源区电磁场</a:t>
              </a:r>
              <a:r>
                <a:rPr lang="zh-CN" altLang="en-US" b="1" dirty="0" smtClean="0">
                  <a:solidFill>
                    <a:srgbClr val="7030A0"/>
                  </a:solidFill>
                  <a:latin typeface="Times New Roman" pitchFamily="18" charset="0"/>
                </a:rPr>
                <a:t>波动方程（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</a:rPr>
                <a:t>电流密度和电荷密度处处为零</a:t>
              </a:r>
              <a:r>
                <a:rPr lang="zh-CN" altLang="en-US" b="1" dirty="0" smtClean="0">
                  <a:solidFill>
                    <a:srgbClr val="7030A0"/>
                  </a:solidFill>
                  <a:latin typeface="Times New Roman" pitchFamily="18" charset="0"/>
                </a:rPr>
                <a:t>）</a:t>
              </a:r>
              <a:endParaRPr lang="zh-CN" altLang="en-US" b="1" dirty="0">
                <a:solidFill>
                  <a:srgbClr val="7030A0"/>
                </a:solidFill>
                <a:latin typeface="Times New Roman" pitchFamily="18" charset="0"/>
              </a:endParaRPr>
            </a:p>
          </p:txBody>
        </p:sp>
        <p:sp>
          <p:nvSpPr>
            <p:cNvPr id="2070" name="Line 49"/>
            <p:cNvSpPr>
              <a:spLocks noChangeShapeType="1"/>
            </p:cNvSpPr>
            <p:nvPr/>
          </p:nvSpPr>
          <p:spPr bwMode="auto">
            <a:xfrm flipV="1">
              <a:off x="2971" y="3521"/>
              <a:ext cx="227" cy="227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50"/>
            <p:cNvSpPr>
              <a:spLocks noChangeShapeType="1"/>
            </p:cNvSpPr>
            <p:nvPr/>
          </p:nvSpPr>
          <p:spPr bwMode="auto">
            <a:xfrm flipH="1" flipV="1">
              <a:off x="2336" y="3521"/>
              <a:ext cx="226" cy="227"/>
            </a:xfrm>
            <a:prstGeom prst="line">
              <a:avLst/>
            </a:prstGeom>
            <a:noFill/>
            <a:ln w="22225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DDD20-9DF5-4A7D-8FE1-22712AAC26F8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661513" name="Object 2"/>
          <p:cNvGraphicFramePr>
            <a:graphicFrameLocks noChangeAspect="1"/>
          </p:cNvGraphicFramePr>
          <p:nvPr/>
        </p:nvGraphicFramePr>
        <p:xfrm>
          <a:off x="5286375" y="4143375"/>
          <a:ext cx="2543175" cy="884238"/>
        </p:xfrm>
        <a:graphic>
          <a:graphicData uri="http://schemas.openxmlformats.org/presentationml/2006/ole">
            <p:oleObj spid="_x0000_s3074" name="公式" r:id="rId3" imgW="1206360" imgH="419040" progId="Equation.3">
              <p:embed/>
            </p:oleObj>
          </a:graphicData>
        </a:graphic>
      </p:graphicFrame>
      <p:graphicFrame>
        <p:nvGraphicFramePr>
          <p:cNvPr id="661514" name="Object 3"/>
          <p:cNvGraphicFramePr>
            <a:graphicFrameLocks noChangeAspect="1"/>
          </p:cNvGraphicFramePr>
          <p:nvPr/>
        </p:nvGraphicFramePr>
        <p:xfrm>
          <a:off x="2000250" y="4143375"/>
          <a:ext cx="2449513" cy="896938"/>
        </p:xfrm>
        <a:graphic>
          <a:graphicData uri="http://schemas.openxmlformats.org/presentationml/2006/ole">
            <p:oleObj spid="_x0000_s3075" name="公式" r:id="rId4" imgW="1143000" imgH="419040" progId="Equation.3">
              <p:embed/>
            </p:oleObj>
          </a:graphicData>
        </a:graphic>
      </p:graphicFrame>
      <p:graphicFrame>
        <p:nvGraphicFramePr>
          <p:cNvPr id="661515" name="Object 4"/>
          <p:cNvGraphicFramePr>
            <a:graphicFrameLocks noChangeAspect="1"/>
          </p:cNvGraphicFramePr>
          <p:nvPr/>
        </p:nvGraphicFramePr>
        <p:xfrm>
          <a:off x="4429125" y="2428875"/>
          <a:ext cx="3911600" cy="935038"/>
        </p:xfrm>
        <a:graphic>
          <a:graphicData uri="http://schemas.openxmlformats.org/presentationml/2006/ole">
            <p:oleObj spid="_x0000_s3076" name="公式" r:id="rId5" imgW="1892160" imgH="419040" progId="Equation.3">
              <p:embed/>
            </p:oleObj>
          </a:graphicData>
        </a:graphic>
      </p:graphicFrame>
      <p:graphicFrame>
        <p:nvGraphicFramePr>
          <p:cNvPr id="661523" name="Object 5"/>
          <p:cNvGraphicFramePr>
            <a:graphicFrameLocks noChangeAspect="1"/>
          </p:cNvGraphicFramePr>
          <p:nvPr/>
        </p:nvGraphicFramePr>
        <p:xfrm>
          <a:off x="4857750" y="1000125"/>
          <a:ext cx="3455988" cy="863600"/>
        </p:xfrm>
        <a:graphic>
          <a:graphicData uri="http://schemas.openxmlformats.org/presentationml/2006/ole">
            <p:oleObj spid="_x0000_s3077" name="公式" r:id="rId6" imgW="1422360" imgH="419040" progId="Equation.3">
              <p:embed/>
            </p:oleObj>
          </a:graphicData>
        </a:graphic>
      </p:graphicFrame>
      <p:graphicFrame>
        <p:nvGraphicFramePr>
          <p:cNvPr id="661536" name="Object 6"/>
          <p:cNvGraphicFramePr>
            <a:graphicFrameLocks noChangeAspect="1"/>
          </p:cNvGraphicFramePr>
          <p:nvPr/>
        </p:nvGraphicFramePr>
        <p:xfrm>
          <a:off x="1357313" y="1000125"/>
          <a:ext cx="2286000" cy="2994025"/>
        </p:xfrm>
        <a:graphic>
          <a:graphicData uri="http://schemas.openxmlformats.org/presentationml/2006/ole">
            <p:oleObj spid="_x0000_s3078" name="公式" r:id="rId7" imgW="1041120" imgH="1396800" progId="Equation.3">
              <p:embed/>
            </p:oleObj>
          </a:graphicData>
        </a:graphic>
      </p:graphicFrame>
      <p:sp>
        <p:nvSpPr>
          <p:cNvPr id="3080" name="Text Box 34"/>
          <p:cNvSpPr txBox="1">
            <a:spLocks noChangeArrowheads="1"/>
          </p:cNvSpPr>
          <p:nvPr/>
        </p:nvSpPr>
        <p:spPr bwMode="auto">
          <a:xfrm>
            <a:off x="503238" y="4357688"/>
            <a:ext cx="86407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同理可得</a:t>
            </a:r>
          </a:p>
        </p:txBody>
      </p:sp>
      <p:sp>
        <p:nvSpPr>
          <p:cNvPr id="3081" name="Text Box 35"/>
          <p:cNvSpPr txBox="1">
            <a:spLocks noChangeArrowheads="1"/>
          </p:cNvSpPr>
          <p:nvPr/>
        </p:nvSpPr>
        <p:spPr bwMode="auto">
          <a:xfrm>
            <a:off x="107950" y="476250"/>
            <a:ext cx="86407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en-US" altLang="zh-CN" sz="2400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幼圆" pitchFamily="49" charset="-122"/>
              </a:rPr>
              <a:t>推导</a:t>
            </a:r>
          </a:p>
        </p:txBody>
      </p:sp>
      <p:sp>
        <p:nvSpPr>
          <p:cNvPr id="3082" name="Text Box 36"/>
          <p:cNvSpPr txBox="1">
            <a:spLocks noChangeArrowheads="1"/>
          </p:cNvSpPr>
          <p:nvPr/>
        </p:nvSpPr>
        <p:spPr bwMode="auto">
          <a:xfrm>
            <a:off x="357188" y="5000625"/>
            <a:ext cx="27733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问题</a:t>
            </a:r>
            <a:endParaRPr kumimoji="1" lang="zh-CN" altLang="en-US" b="1">
              <a:solidFill>
                <a:srgbClr val="000099"/>
              </a:solidFill>
              <a:latin typeface="幼圆" pitchFamily="49" charset="-122"/>
            </a:endParaRPr>
          </a:p>
        </p:txBody>
      </p:sp>
      <p:sp>
        <p:nvSpPr>
          <p:cNvPr id="661541" name="AutoShape 37"/>
          <p:cNvSpPr>
            <a:spLocks noChangeArrowheads="1"/>
          </p:cNvSpPr>
          <p:nvPr/>
        </p:nvSpPr>
        <p:spPr bwMode="auto">
          <a:xfrm>
            <a:off x="3714744" y="1357298"/>
            <a:ext cx="841375" cy="215900"/>
          </a:xfrm>
          <a:prstGeom prst="rightArrow">
            <a:avLst>
              <a:gd name="adj1" fmla="val 50000"/>
              <a:gd name="adj2" fmla="val 9742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1542" name="AutoShape 38"/>
          <p:cNvSpPr>
            <a:spLocks noChangeArrowheads="1"/>
          </p:cNvSpPr>
          <p:nvPr/>
        </p:nvSpPr>
        <p:spPr bwMode="auto">
          <a:xfrm rot="5400000">
            <a:off x="6142049" y="2001827"/>
            <a:ext cx="539750" cy="250825"/>
          </a:xfrm>
          <a:prstGeom prst="rightArrow">
            <a:avLst>
              <a:gd name="adj1" fmla="val 50000"/>
              <a:gd name="adj2" fmla="val 5379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1543" name="AutoShape 39"/>
          <p:cNvSpPr>
            <a:spLocks noChangeArrowheads="1"/>
          </p:cNvSpPr>
          <p:nvPr/>
        </p:nvSpPr>
        <p:spPr bwMode="auto">
          <a:xfrm rot="5400000">
            <a:off x="6213487" y="3502025"/>
            <a:ext cx="539750" cy="250825"/>
          </a:xfrm>
          <a:prstGeom prst="rightArrow">
            <a:avLst>
              <a:gd name="adj1" fmla="val 50000"/>
              <a:gd name="adj2" fmla="val 5379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92" name="Text Box 40"/>
          <p:cNvSpPr txBox="1">
            <a:spLocks noChangeArrowheads="1"/>
          </p:cNvSpPr>
          <p:nvPr/>
        </p:nvSpPr>
        <p:spPr bwMode="auto">
          <a:xfrm>
            <a:off x="500063" y="5643563"/>
            <a:ext cx="38576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002060"/>
                </a:solidFill>
              </a:rPr>
              <a:t> 若为有源空间，结果如何？</a:t>
            </a:r>
          </a:p>
        </p:txBody>
      </p:sp>
      <p:sp>
        <p:nvSpPr>
          <p:cNvPr id="3093" name="Text Box 41"/>
          <p:cNvSpPr txBox="1">
            <a:spLocks noChangeArrowheads="1"/>
          </p:cNvSpPr>
          <p:nvPr/>
        </p:nvSpPr>
        <p:spPr bwMode="auto">
          <a:xfrm>
            <a:off x="4429125" y="5643563"/>
            <a:ext cx="38195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  <a:buBlip>
                <a:blip r:embed="rId8"/>
              </a:buBlip>
            </a:pPr>
            <a:r>
              <a:rPr lang="zh-CN" altLang="en-US" b="1">
                <a:solidFill>
                  <a:srgbClr val="002060"/>
                </a:solidFill>
              </a:rPr>
              <a:t> 若为导电媒质，结果如何？</a:t>
            </a:r>
          </a:p>
        </p:txBody>
      </p:sp>
      <p:sp>
        <p:nvSpPr>
          <p:cNvPr id="3094" name="矩形 15"/>
          <p:cNvSpPr>
            <a:spLocks noChangeArrowheads="1"/>
          </p:cNvSpPr>
          <p:nvPr/>
        </p:nvSpPr>
        <p:spPr bwMode="auto">
          <a:xfrm>
            <a:off x="571472" y="1714488"/>
            <a:ext cx="571500" cy="15700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2060"/>
                </a:solidFill>
              </a:rPr>
              <a:t>无源空间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71868" y="6072206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（习题</a:t>
            </a:r>
            <a:r>
              <a:rPr lang="en-US" altLang="zh-CN" sz="2000" b="1" dirty="0">
                <a:solidFill>
                  <a:srgbClr val="0000CC"/>
                </a:solidFill>
              </a:rPr>
              <a:t>4.5</a:t>
            </a:r>
            <a:r>
              <a:rPr lang="zh-CN" altLang="en-US" sz="2000" b="1" dirty="0">
                <a:solidFill>
                  <a:srgbClr val="0000CC"/>
                </a:solidFill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661541" grpId="0" animBg="1"/>
      <p:bldP spid="661542" grpId="0" animBg="1"/>
      <p:bldP spid="661543" grpId="0" animBg="1"/>
      <p:bldP spid="3092" grpId="0"/>
      <p:bldP spid="309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 bwMode="auto">
          <a:xfrm>
            <a:off x="3282140" y="3652901"/>
            <a:ext cx="1647050" cy="64294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 bwMode="auto">
          <a:xfrm>
            <a:off x="2973238" y="5415701"/>
            <a:ext cx="2500330" cy="100013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1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13" name="Rectangle 6"/>
          <p:cNvSpPr>
            <a:spLocks noChangeArrowheads="1"/>
          </p:cNvSpPr>
          <p:nvPr/>
        </p:nvSpPr>
        <p:spPr bwMode="auto">
          <a:xfrm>
            <a:off x="357188" y="1857375"/>
            <a:ext cx="821372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1938" fontAlgn="ctr">
              <a:lnSpc>
                <a:spcPct val="130000"/>
              </a:lnSpc>
              <a:tabLst>
                <a:tab pos="266700" algn="l"/>
                <a:tab pos="1254125" algn="l"/>
              </a:tabLst>
            </a:pPr>
            <a:r>
              <a:rPr lang="zh-CN" altLang="en-US" sz="2000" b="1" dirty="0">
                <a:solidFill>
                  <a:srgbClr val="002060"/>
                </a:solidFill>
                <a:latin typeface="楷体_GB2312" pitchFamily="49" charset="-122"/>
                <a:cs typeface="Times New Roman" pitchFamily="18" charset="0"/>
              </a:rPr>
              <a:t>  位函数作为中间辅助变量，引入位函数来描述时变电磁场，可使有源问题的分析和求解得到简化。</a:t>
            </a:r>
          </a:p>
        </p:txBody>
      </p:sp>
      <p:sp>
        <p:nvSpPr>
          <p:cNvPr id="4114" name="Text Box 7"/>
          <p:cNvSpPr txBox="1">
            <a:spLocks noChangeArrowheads="1"/>
          </p:cNvSpPr>
          <p:nvPr/>
        </p:nvSpPr>
        <p:spPr bwMode="auto">
          <a:xfrm>
            <a:off x="357188" y="1357313"/>
            <a:ext cx="31432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zh-CN" altLang="en-US" b="1">
                <a:solidFill>
                  <a:srgbClr val="000099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幼圆" pitchFamily="49" charset="-122"/>
              </a:rPr>
              <a:t>引入位函数的意义</a:t>
            </a:r>
          </a:p>
        </p:txBody>
      </p:sp>
      <p:sp>
        <p:nvSpPr>
          <p:cNvPr id="4115" name="Text Box 8"/>
          <p:cNvSpPr txBox="1">
            <a:spLocks noChangeArrowheads="1"/>
          </p:cNvSpPr>
          <p:nvPr/>
        </p:nvSpPr>
        <p:spPr bwMode="auto">
          <a:xfrm>
            <a:off x="428625" y="3071813"/>
            <a:ext cx="250031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FF0000"/>
                </a:solidFill>
                <a:latin typeface="幼圆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</a:rPr>
              <a:t>位函数的定义</a:t>
            </a:r>
          </a:p>
        </p:txBody>
      </p:sp>
      <p:graphicFrame>
        <p:nvGraphicFramePr>
          <p:cNvPr id="730121" name="Object 2"/>
          <p:cNvGraphicFramePr>
            <a:graphicFrameLocks noChangeAspect="1"/>
          </p:cNvGraphicFramePr>
          <p:nvPr/>
        </p:nvGraphicFramePr>
        <p:xfrm>
          <a:off x="3429000" y="3714750"/>
          <a:ext cx="1285875" cy="438150"/>
        </p:xfrm>
        <a:graphic>
          <a:graphicData uri="http://schemas.openxmlformats.org/presentationml/2006/ole">
            <p:oleObj spid="_x0000_s4098" name="公式" r:id="rId4" imgW="634680" imgH="215640" progId="Equation.3">
              <p:embed/>
            </p:oleObj>
          </a:graphicData>
        </a:graphic>
      </p:graphicFrame>
      <p:graphicFrame>
        <p:nvGraphicFramePr>
          <p:cNvPr id="730122" name="Object 3"/>
          <p:cNvGraphicFramePr>
            <a:graphicFrameLocks noChangeAspect="1"/>
          </p:cNvGraphicFramePr>
          <p:nvPr/>
        </p:nvGraphicFramePr>
        <p:xfrm>
          <a:off x="6429375" y="4500563"/>
          <a:ext cx="1701800" cy="766762"/>
        </p:xfrm>
        <a:graphic>
          <a:graphicData uri="http://schemas.openxmlformats.org/presentationml/2006/ole">
            <p:oleObj spid="_x0000_s4099" name="Equation" r:id="rId5" imgW="901440" imgH="419040" progId="Equation.DSMT4">
              <p:embed/>
            </p:oleObj>
          </a:graphicData>
        </a:graphic>
      </p:graphicFrame>
      <p:sp>
        <p:nvSpPr>
          <p:cNvPr id="730123" name="AutoShape 11"/>
          <p:cNvSpPr>
            <a:spLocks noChangeArrowheads="1"/>
          </p:cNvSpPr>
          <p:nvPr/>
        </p:nvSpPr>
        <p:spPr bwMode="auto">
          <a:xfrm flipH="1">
            <a:off x="2500298" y="4786322"/>
            <a:ext cx="863600" cy="217487"/>
          </a:xfrm>
          <a:prstGeom prst="leftArrow">
            <a:avLst>
              <a:gd name="adj1" fmla="val 50000"/>
              <a:gd name="adj2" fmla="val 747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30124" name="Object 4"/>
          <p:cNvGraphicFramePr>
            <a:graphicFrameLocks noChangeAspect="1"/>
          </p:cNvGraphicFramePr>
          <p:nvPr/>
        </p:nvGraphicFramePr>
        <p:xfrm>
          <a:off x="3500438" y="4500563"/>
          <a:ext cx="1911350" cy="785812"/>
        </p:xfrm>
        <a:graphic>
          <a:graphicData uri="http://schemas.openxmlformats.org/presentationml/2006/ole">
            <p:oleObj spid="_x0000_s4100" name="公式" r:id="rId6" imgW="1028520" imgH="419040" progId="Equation.3">
              <p:embed/>
            </p:oleObj>
          </a:graphicData>
        </a:graphic>
      </p:graphicFrame>
      <p:graphicFrame>
        <p:nvGraphicFramePr>
          <p:cNvPr id="730125" name="Object 5"/>
          <p:cNvGraphicFramePr>
            <a:graphicFrameLocks noChangeAspect="1"/>
          </p:cNvGraphicFramePr>
          <p:nvPr/>
        </p:nvGraphicFramePr>
        <p:xfrm>
          <a:off x="785813" y="3714750"/>
          <a:ext cx="1214437" cy="473075"/>
        </p:xfrm>
        <a:graphic>
          <a:graphicData uri="http://schemas.openxmlformats.org/presentationml/2006/ole">
            <p:oleObj spid="_x0000_s4101" name="公式" r:id="rId7" imgW="558720" imgH="215640" progId="Equation.3">
              <p:embed/>
            </p:oleObj>
          </a:graphicData>
        </a:graphic>
      </p:graphicFrame>
      <p:sp>
        <p:nvSpPr>
          <p:cNvPr id="730126" name="AutoShape 14"/>
          <p:cNvSpPr>
            <a:spLocks noChangeArrowheads="1"/>
          </p:cNvSpPr>
          <p:nvPr/>
        </p:nvSpPr>
        <p:spPr bwMode="auto">
          <a:xfrm flipH="1">
            <a:off x="2285984" y="3857628"/>
            <a:ext cx="863600" cy="217487"/>
          </a:xfrm>
          <a:prstGeom prst="leftArrow">
            <a:avLst>
              <a:gd name="adj1" fmla="val 50000"/>
              <a:gd name="adj2" fmla="val 7472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30127" name="Object 6"/>
          <p:cNvGraphicFramePr>
            <a:graphicFrameLocks noChangeAspect="1"/>
          </p:cNvGraphicFramePr>
          <p:nvPr/>
        </p:nvGraphicFramePr>
        <p:xfrm>
          <a:off x="714375" y="4429125"/>
          <a:ext cx="1714500" cy="865188"/>
        </p:xfrm>
        <a:graphic>
          <a:graphicData uri="http://schemas.openxmlformats.org/presentationml/2006/ole">
            <p:oleObj spid="_x0000_s4102" name="公式" r:id="rId8" imgW="838080" imgH="419040" progId="Equation.3">
              <p:embed/>
            </p:oleObj>
          </a:graphicData>
        </a:graphic>
      </p:graphicFrame>
      <p:sp>
        <p:nvSpPr>
          <p:cNvPr id="730128" name="AutoShape 16"/>
          <p:cNvSpPr>
            <a:spLocks noChangeArrowheads="1"/>
          </p:cNvSpPr>
          <p:nvPr/>
        </p:nvSpPr>
        <p:spPr bwMode="auto">
          <a:xfrm flipH="1">
            <a:off x="5500694" y="4786322"/>
            <a:ext cx="792163" cy="217487"/>
          </a:xfrm>
          <a:prstGeom prst="leftArrow">
            <a:avLst>
              <a:gd name="adj1" fmla="val 50000"/>
              <a:gd name="adj2" fmla="val 68544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71500"/>
            <a:ext cx="8229600" cy="417513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4.2    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电磁场的位函数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3214688" y="5500688"/>
          <a:ext cx="2025650" cy="857250"/>
        </p:xfrm>
        <a:graphic>
          <a:graphicData uri="http://schemas.openxmlformats.org/presentationml/2006/ole">
            <p:oleObj spid="_x0000_s4103" name="Equation" r:id="rId9" imgW="952200" imgH="41904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6215074" y="3500438"/>
            <a:ext cx="2714644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标量位（单位：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 rot="16200000" flipH="1">
            <a:off x="7359212" y="4144509"/>
            <a:ext cx="854997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786314" y="2714620"/>
            <a:ext cx="3286148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矢量位（单位：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T*m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rot="5400000">
            <a:off x="5394666" y="2751469"/>
            <a:ext cx="640685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" grpId="0" animBg="1"/>
      <p:bldP spid="730123" grpId="0" animBg="1"/>
      <p:bldP spid="730126" grpId="0" animBg="1"/>
      <p:bldP spid="730128" grpId="0" animBg="1"/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11"/>
          <p:cNvSpPr>
            <a:spLocks noChangeArrowheads="1"/>
          </p:cNvSpPr>
          <p:nvPr/>
        </p:nvSpPr>
        <p:spPr bwMode="auto">
          <a:xfrm>
            <a:off x="428625" y="928688"/>
            <a:ext cx="82153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>
                <a:solidFill>
                  <a:srgbClr val="002060"/>
                </a:solidFill>
                <a:latin typeface="幼圆" pitchFamily="49" charset="-122"/>
              </a:rPr>
              <a:t>    </a:t>
            </a:r>
            <a:r>
              <a:rPr lang="zh-CN" altLang="en-US" sz="2000" b="1">
                <a:solidFill>
                  <a:srgbClr val="002060"/>
                </a:solidFill>
                <a:latin typeface="幼圆" pitchFamily="49" charset="-122"/>
              </a:rPr>
              <a:t>满足下列变换关系的两组位函数         和          能描述同一个电磁场问题。</a:t>
            </a:r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2" name="Text Box 87"/>
          <p:cNvSpPr txBox="1">
            <a:spLocks noChangeArrowheads="1"/>
          </p:cNvSpPr>
          <p:nvPr/>
        </p:nvSpPr>
        <p:spPr bwMode="auto">
          <a:xfrm>
            <a:off x="69850" y="523875"/>
            <a:ext cx="38544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zh-CN" altLang="en-US" b="1">
                <a:solidFill>
                  <a:srgbClr val="0000FF"/>
                </a:solidFill>
              </a:rPr>
              <a:t>位函数的不惟一性</a:t>
            </a:r>
          </a:p>
        </p:txBody>
      </p:sp>
      <p:graphicFrame>
        <p:nvGraphicFramePr>
          <p:cNvPr id="666736" name="Object 2"/>
          <p:cNvGraphicFramePr>
            <a:graphicFrameLocks noChangeAspect="1"/>
          </p:cNvGraphicFramePr>
          <p:nvPr/>
        </p:nvGraphicFramePr>
        <p:xfrm>
          <a:off x="1612900" y="3500438"/>
          <a:ext cx="6661150" cy="1254125"/>
        </p:xfrm>
        <a:graphic>
          <a:graphicData uri="http://schemas.openxmlformats.org/presentationml/2006/ole">
            <p:oleObj spid="_x0000_s5122" name="Equation" r:id="rId4" imgW="3632040" imgH="711000" progId="Equation.DSMT4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787900" y="928688"/>
          <a:ext cx="931863" cy="469900"/>
        </p:xfrm>
        <a:graphic>
          <a:graphicData uri="http://schemas.openxmlformats.org/presentationml/2006/ole">
            <p:oleObj spid="_x0000_s5123" name="Equation" r:id="rId5" imgW="482400" imgH="241200" progId="Equation.DSMT4">
              <p:embed/>
            </p:oleObj>
          </a:graphicData>
        </a:graphic>
      </p:graphicFrame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6286500" y="1000125"/>
          <a:ext cx="1055688" cy="469900"/>
        </p:xfrm>
        <a:graphic>
          <a:graphicData uri="http://schemas.openxmlformats.org/presentationml/2006/ole">
            <p:oleObj spid="_x0000_s5124" name="Equation" r:id="rId6" imgW="545760" imgH="241200" progId="Equation.DSMT4">
              <p:embed/>
            </p:oleObj>
          </a:graphicData>
        </a:graphic>
      </p:graphicFrame>
      <p:graphicFrame>
        <p:nvGraphicFramePr>
          <p:cNvPr id="666739" name="Object 3"/>
          <p:cNvGraphicFramePr>
            <a:graphicFrameLocks noChangeAspect="1"/>
          </p:cNvGraphicFramePr>
          <p:nvPr/>
        </p:nvGraphicFramePr>
        <p:xfrm>
          <a:off x="3000375" y="1785938"/>
          <a:ext cx="2063750" cy="1512887"/>
        </p:xfrm>
        <a:graphic>
          <a:graphicData uri="http://schemas.openxmlformats.org/presentationml/2006/ole">
            <p:oleObj spid="_x0000_s5125" name="Equation" r:id="rId7" imgW="888840" imgH="685800" progId="Equation.DSMT4">
              <p:embed/>
            </p:oleObj>
          </a:graphicData>
        </a:graphic>
      </p:graphicFrame>
      <p:sp>
        <p:nvSpPr>
          <p:cNvPr id="5133" name="Rectangle 116"/>
          <p:cNvSpPr>
            <a:spLocks noChangeArrowheads="1"/>
          </p:cNvSpPr>
          <p:nvPr/>
        </p:nvSpPr>
        <p:spPr bwMode="auto">
          <a:xfrm>
            <a:off x="1000125" y="3714750"/>
            <a:ext cx="79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sz="2000" b="1">
                <a:solidFill>
                  <a:srgbClr val="002060"/>
                </a:solidFill>
              </a:rPr>
              <a:t>即</a:t>
            </a:r>
          </a:p>
        </p:txBody>
      </p:sp>
      <p:grpSp>
        <p:nvGrpSpPr>
          <p:cNvPr id="5134" name="Group 131"/>
          <p:cNvGrpSpPr>
            <a:grpSpLocks/>
          </p:cNvGrpSpPr>
          <p:nvPr/>
        </p:nvGrpSpPr>
        <p:grpSpPr bwMode="auto">
          <a:xfrm>
            <a:off x="503238" y="5214938"/>
            <a:ext cx="8640762" cy="465137"/>
            <a:chOff x="22" y="3754"/>
            <a:chExt cx="5443" cy="293"/>
          </a:xfrm>
        </p:grpSpPr>
        <p:sp>
          <p:nvSpPr>
            <p:cNvPr id="5137" name="Text Box 124"/>
            <p:cNvSpPr txBox="1">
              <a:spLocks noChangeArrowheads="1"/>
            </p:cNvSpPr>
            <p:nvPr/>
          </p:nvSpPr>
          <p:spPr bwMode="auto">
            <a:xfrm>
              <a:off x="22" y="3754"/>
              <a:ext cx="54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buFontTx/>
                <a:buBlip>
                  <a:blip r:embed="rId8"/>
                </a:buBlip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</a:rPr>
                <a:t>原因：未规定       的散度。</a:t>
              </a:r>
            </a:p>
          </p:txBody>
        </p:sp>
        <p:graphicFrame>
          <p:nvGraphicFramePr>
            <p:cNvPr id="5127" name="Object 5"/>
            <p:cNvGraphicFramePr>
              <a:graphicFrameLocks noChangeAspect="1"/>
            </p:cNvGraphicFramePr>
            <p:nvPr/>
          </p:nvGraphicFramePr>
          <p:xfrm>
            <a:off x="1415" y="3754"/>
            <a:ext cx="186" cy="250"/>
          </p:xfrm>
          <a:graphic>
            <a:graphicData uri="http://schemas.openxmlformats.org/presentationml/2006/ole">
              <p:oleObj spid="_x0000_s5127" name="Equation" r:id="rId9" imgW="152280" imgH="203040" progId="Equation.DSMT4">
                <p:embed/>
              </p:oleObj>
            </a:graphicData>
          </a:graphic>
        </p:graphicFrame>
      </p:grpSp>
      <p:grpSp>
        <p:nvGrpSpPr>
          <p:cNvPr id="5135" name="Group 128"/>
          <p:cNvGrpSpPr>
            <a:grpSpLocks/>
          </p:cNvGrpSpPr>
          <p:nvPr/>
        </p:nvGrpSpPr>
        <p:grpSpPr bwMode="auto">
          <a:xfrm>
            <a:off x="5643564" y="2143124"/>
            <a:ext cx="2951163" cy="464113"/>
            <a:chOff x="3555" y="1478"/>
            <a:chExt cx="1859" cy="287"/>
          </a:xfrm>
        </p:grpSpPr>
        <p:graphicFrame>
          <p:nvGraphicFramePr>
            <p:cNvPr id="5126" name="Object 4"/>
            <p:cNvGraphicFramePr>
              <a:graphicFrameLocks noChangeAspect="1"/>
            </p:cNvGraphicFramePr>
            <p:nvPr/>
          </p:nvGraphicFramePr>
          <p:xfrm>
            <a:off x="3555" y="1522"/>
            <a:ext cx="186" cy="203"/>
          </p:xfrm>
          <a:graphic>
            <a:graphicData uri="http://schemas.openxmlformats.org/presentationml/2006/ole">
              <p:oleObj spid="_x0000_s5126" name="Equation" r:id="rId10" imgW="152280" imgH="164880" progId="Equation.DSMT4">
                <p:embed/>
              </p:oleObj>
            </a:graphicData>
          </a:graphic>
        </p:graphicFrame>
        <p:sp>
          <p:nvSpPr>
            <p:cNvPr id="5136" name="Text Box 126"/>
            <p:cNvSpPr txBox="1">
              <a:spLocks noChangeArrowheads="1"/>
            </p:cNvSpPr>
            <p:nvPr/>
          </p:nvSpPr>
          <p:spPr bwMode="auto">
            <a:xfrm>
              <a:off x="3690" y="1478"/>
              <a:ext cx="172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b="1" dirty="0">
                  <a:solidFill>
                    <a:srgbClr val="002060"/>
                  </a:solidFill>
                  <a:latin typeface="Times New Roman" pitchFamily="18" charset="0"/>
                </a:rPr>
                <a:t>为任意可</a:t>
              </a:r>
              <a:r>
                <a:rPr lang="zh-CN" altLang="en-US" b="1" dirty="0" smtClean="0">
                  <a:solidFill>
                    <a:srgbClr val="002060"/>
                  </a:solidFill>
                  <a:latin typeface="Times New Roman" pitchFamily="18" charset="0"/>
                </a:rPr>
                <a:t>微标量函数</a:t>
              </a:r>
              <a:endParaRPr lang="zh-CN" altLang="en-US" b="1" dirty="0">
                <a:solidFill>
                  <a:srgbClr val="00206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>
        <a:ln>
          <a:headEnd/>
          <a:tailEnd/>
        </a:ln>
      </a:spPr>
      <a:bodyPr/>
      <a:lstStyle>
        <a:defPPr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6986</TotalTime>
  <Words>3308</Words>
  <Application>Microsoft Office PowerPoint</Application>
  <PresentationFormat>全屏显示(4:3)</PresentationFormat>
  <Paragraphs>337</Paragraphs>
  <Slides>57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穿越</vt:lpstr>
      <vt:lpstr>Equation</vt:lpstr>
      <vt:lpstr>公式</vt:lpstr>
      <vt:lpstr>Picture</vt:lpstr>
      <vt:lpstr>Microsoft 公式 3.0</vt:lpstr>
      <vt:lpstr>图片</vt:lpstr>
      <vt:lpstr>MathType 6.0 Equation</vt:lpstr>
      <vt:lpstr>剪辑</vt:lpstr>
      <vt:lpstr>幻灯片 1</vt:lpstr>
      <vt:lpstr>本章教学基本要求</vt:lpstr>
      <vt:lpstr>幻灯片 3</vt:lpstr>
      <vt:lpstr>幻灯片 4</vt:lpstr>
      <vt:lpstr>幻灯片 5</vt:lpstr>
      <vt:lpstr>幻灯片 6</vt:lpstr>
      <vt:lpstr>幻灯片 7</vt:lpstr>
      <vt:lpstr>4.2     电磁场的位函数</vt:lpstr>
      <vt:lpstr>幻灯片 9</vt:lpstr>
      <vt:lpstr>幻灯片 10</vt:lpstr>
      <vt:lpstr>幻灯片 11</vt:lpstr>
      <vt:lpstr>幻灯片 12</vt:lpstr>
      <vt:lpstr>幻灯片 13</vt:lpstr>
      <vt:lpstr>幻灯片 14</vt:lpstr>
      <vt:lpstr>4.3 电磁能量守恒定律 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4. 4    惟一性定理 </vt:lpstr>
      <vt:lpstr>幻灯片 26</vt:lpstr>
      <vt:lpstr>幻灯片 27</vt:lpstr>
      <vt:lpstr>幻灯片 28</vt:lpstr>
      <vt:lpstr>4. 5    时谐电磁场 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ZZ</cp:lastModifiedBy>
  <cp:revision>461</cp:revision>
  <dcterms:created xsi:type="dcterms:W3CDTF">2006-02-11T04:49:59Z</dcterms:created>
  <dcterms:modified xsi:type="dcterms:W3CDTF">2017-05-14T13:56:12Z</dcterms:modified>
</cp:coreProperties>
</file>