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1"/>
  </p:notesMasterIdLst>
  <p:handoutMasterIdLst>
    <p:handoutMasterId r:id="rId52"/>
  </p:handoutMasterIdLst>
  <p:sldIdLst>
    <p:sldId id="258" r:id="rId2"/>
    <p:sldId id="260" r:id="rId3"/>
    <p:sldId id="403" r:id="rId4"/>
    <p:sldId id="420" r:id="rId5"/>
    <p:sldId id="261" r:id="rId6"/>
    <p:sldId id="262" r:id="rId7"/>
    <p:sldId id="263" r:id="rId8"/>
    <p:sldId id="264" r:id="rId9"/>
    <p:sldId id="265" r:id="rId10"/>
    <p:sldId id="298" r:id="rId11"/>
    <p:sldId id="299" r:id="rId12"/>
    <p:sldId id="300" r:id="rId13"/>
    <p:sldId id="301" r:id="rId14"/>
    <p:sldId id="302" r:id="rId15"/>
    <p:sldId id="304" r:id="rId16"/>
    <p:sldId id="266" r:id="rId17"/>
    <p:sldId id="267" r:id="rId18"/>
    <p:sldId id="296" r:id="rId19"/>
    <p:sldId id="297" r:id="rId20"/>
    <p:sldId id="268" r:id="rId21"/>
    <p:sldId id="270" r:id="rId22"/>
    <p:sldId id="421" r:id="rId23"/>
    <p:sldId id="422" r:id="rId24"/>
    <p:sldId id="423" r:id="rId25"/>
    <p:sldId id="424"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40" r:id="rId41"/>
    <p:sldId id="439" r:id="rId42"/>
    <p:sldId id="441" r:id="rId43"/>
    <p:sldId id="442" r:id="rId44"/>
    <p:sldId id="443" r:id="rId45"/>
    <p:sldId id="444" r:id="rId46"/>
    <p:sldId id="445" r:id="rId47"/>
    <p:sldId id="447" r:id="rId48"/>
    <p:sldId id="448" r:id="rId49"/>
    <p:sldId id="446" r:id="rId50"/>
  </p:sldIdLst>
  <p:sldSz cx="9144000" cy="6858000" type="screen4x3"/>
  <p:notesSz cx="6888163" cy="9623425"/>
  <p:defaultTextStyle>
    <a:defPPr>
      <a:defRPr lang="zh-CN"/>
    </a:defPPr>
    <a:lvl1pPr algn="l" rtl="0" fontAlgn="base">
      <a:spcBef>
        <a:spcPct val="0"/>
      </a:spcBef>
      <a:spcAft>
        <a:spcPct val="0"/>
      </a:spcAft>
      <a:defRPr sz="3200" kern="1200">
        <a:solidFill>
          <a:srgbClr val="000000"/>
        </a:solidFill>
        <a:latin typeface="Times New Roman" pitchFamily="18" charset="0"/>
        <a:ea typeface="黑体" pitchFamily="49" charset="-122"/>
        <a:cs typeface="+mn-cs"/>
      </a:defRPr>
    </a:lvl1pPr>
    <a:lvl2pPr marL="457200" algn="l" rtl="0" fontAlgn="base">
      <a:spcBef>
        <a:spcPct val="0"/>
      </a:spcBef>
      <a:spcAft>
        <a:spcPct val="0"/>
      </a:spcAft>
      <a:defRPr sz="3200" kern="1200">
        <a:solidFill>
          <a:srgbClr val="000000"/>
        </a:solidFill>
        <a:latin typeface="Times New Roman" pitchFamily="18" charset="0"/>
        <a:ea typeface="黑体" pitchFamily="49" charset="-122"/>
        <a:cs typeface="+mn-cs"/>
      </a:defRPr>
    </a:lvl2pPr>
    <a:lvl3pPr marL="914400" algn="l" rtl="0" fontAlgn="base">
      <a:spcBef>
        <a:spcPct val="0"/>
      </a:spcBef>
      <a:spcAft>
        <a:spcPct val="0"/>
      </a:spcAft>
      <a:defRPr sz="3200" kern="1200">
        <a:solidFill>
          <a:srgbClr val="000000"/>
        </a:solidFill>
        <a:latin typeface="Times New Roman" pitchFamily="18" charset="0"/>
        <a:ea typeface="黑体" pitchFamily="49" charset="-122"/>
        <a:cs typeface="+mn-cs"/>
      </a:defRPr>
    </a:lvl3pPr>
    <a:lvl4pPr marL="1371600" algn="l" rtl="0" fontAlgn="base">
      <a:spcBef>
        <a:spcPct val="0"/>
      </a:spcBef>
      <a:spcAft>
        <a:spcPct val="0"/>
      </a:spcAft>
      <a:defRPr sz="3200" kern="1200">
        <a:solidFill>
          <a:srgbClr val="000000"/>
        </a:solidFill>
        <a:latin typeface="Times New Roman" pitchFamily="18" charset="0"/>
        <a:ea typeface="黑体" pitchFamily="49" charset="-122"/>
        <a:cs typeface="+mn-cs"/>
      </a:defRPr>
    </a:lvl4pPr>
    <a:lvl5pPr marL="1828800" algn="l" rtl="0" fontAlgn="base">
      <a:spcBef>
        <a:spcPct val="0"/>
      </a:spcBef>
      <a:spcAft>
        <a:spcPct val="0"/>
      </a:spcAft>
      <a:defRPr sz="3200" kern="1200">
        <a:solidFill>
          <a:srgbClr val="000000"/>
        </a:solidFill>
        <a:latin typeface="Times New Roman" pitchFamily="18" charset="0"/>
        <a:ea typeface="黑体" pitchFamily="49" charset="-122"/>
        <a:cs typeface="+mn-cs"/>
      </a:defRPr>
    </a:lvl5pPr>
    <a:lvl6pPr marL="2286000" algn="l" defTabSz="914400" rtl="0" eaLnBrk="1" latinLnBrk="0" hangingPunct="1">
      <a:defRPr sz="3200" kern="1200">
        <a:solidFill>
          <a:srgbClr val="000000"/>
        </a:solidFill>
        <a:latin typeface="Times New Roman" pitchFamily="18" charset="0"/>
        <a:ea typeface="黑体" pitchFamily="49" charset="-122"/>
        <a:cs typeface="+mn-cs"/>
      </a:defRPr>
    </a:lvl6pPr>
    <a:lvl7pPr marL="2743200" algn="l" defTabSz="914400" rtl="0" eaLnBrk="1" latinLnBrk="0" hangingPunct="1">
      <a:defRPr sz="3200" kern="1200">
        <a:solidFill>
          <a:srgbClr val="000000"/>
        </a:solidFill>
        <a:latin typeface="Times New Roman" pitchFamily="18" charset="0"/>
        <a:ea typeface="黑体" pitchFamily="49" charset="-122"/>
        <a:cs typeface="+mn-cs"/>
      </a:defRPr>
    </a:lvl7pPr>
    <a:lvl8pPr marL="3200400" algn="l" defTabSz="914400" rtl="0" eaLnBrk="1" latinLnBrk="0" hangingPunct="1">
      <a:defRPr sz="3200" kern="1200">
        <a:solidFill>
          <a:srgbClr val="000000"/>
        </a:solidFill>
        <a:latin typeface="Times New Roman" pitchFamily="18" charset="0"/>
        <a:ea typeface="黑体" pitchFamily="49" charset="-122"/>
        <a:cs typeface="+mn-cs"/>
      </a:defRPr>
    </a:lvl8pPr>
    <a:lvl9pPr marL="3657600" algn="l" defTabSz="914400" rtl="0" eaLnBrk="1" latinLnBrk="0" hangingPunct="1">
      <a:defRPr sz="3200" kern="1200">
        <a:solidFill>
          <a:srgbClr val="000000"/>
        </a:solidFill>
        <a:latin typeface="Times New Roman" pitchFamily="18"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a:srgbClr val="000000"/>
    <a:srgbClr val="000076"/>
    <a:srgbClr val="006600"/>
    <a:srgbClr val="D60093"/>
    <a:srgbClr val="9966FF"/>
    <a:srgbClr val="33CC33"/>
    <a:srgbClr val="60F5F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06" autoAdjust="0"/>
    <p:restoredTop sz="94660"/>
  </p:normalViewPr>
  <p:slideViewPr>
    <p:cSldViewPr snapToGrid="0">
      <p:cViewPr>
        <p:scale>
          <a:sx n="90" d="100"/>
          <a:sy n="90" d="100"/>
        </p:scale>
        <p:origin x="-456" y="-36"/>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2.wmf"/><Relationship Id="rId5" Type="http://schemas.openxmlformats.org/officeDocument/2006/relationships/image" Target="../media/image80.wmf"/><Relationship Id="rId4"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 Id="rId6" Type="http://schemas.openxmlformats.org/officeDocument/2006/relationships/image" Target="../media/image96.emf"/><Relationship Id="rId5" Type="http://schemas.openxmlformats.org/officeDocument/2006/relationships/image" Target="../media/image95.emf"/><Relationship Id="rId4" Type="http://schemas.openxmlformats.org/officeDocument/2006/relationships/image" Target="../media/image9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0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emf"/><Relationship Id="rId5" Type="http://schemas.openxmlformats.org/officeDocument/2006/relationships/image" Target="../media/image138.wmf"/><Relationship Id="rId4" Type="http://schemas.openxmlformats.org/officeDocument/2006/relationships/image" Target="../media/image13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wmf"/><Relationship Id="rId1" Type="http://schemas.openxmlformats.org/officeDocument/2006/relationships/image" Target="../media/image164.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74.emf"/><Relationship Id="rId13" Type="http://schemas.openxmlformats.org/officeDocument/2006/relationships/image" Target="../media/image166.png"/><Relationship Id="rId3" Type="http://schemas.openxmlformats.org/officeDocument/2006/relationships/image" Target="../media/image169.emf"/><Relationship Id="rId7" Type="http://schemas.openxmlformats.org/officeDocument/2006/relationships/image" Target="../media/image173.emf"/><Relationship Id="rId12" Type="http://schemas.openxmlformats.org/officeDocument/2006/relationships/image" Target="../media/image178.emf"/><Relationship Id="rId2" Type="http://schemas.openxmlformats.org/officeDocument/2006/relationships/image" Target="../media/image168.emf"/><Relationship Id="rId1" Type="http://schemas.openxmlformats.org/officeDocument/2006/relationships/image" Target="../media/image167.emf"/><Relationship Id="rId6" Type="http://schemas.openxmlformats.org/officeDocument/2006/relationships/image" Target="../media/image172.emf"/><Relationship Id="rId11" Type="http://schemas.openxmlformats.org/officeDocument/2006/relationships/image" Target="../media/image177.emf"/><Relationship Id="rId5" Type="http://schemas.openxmlformats.org/officeDocument/2006/relationships/image" Target="../media/image171.emf"/><Relationship Id="rId10" Type="http://schemas.openxmlformats.org/officeDocument/2006/relationships/image" Target="../media/image176.emf"/><Relationship Id="rId4" Type="http://schemas.openxmlformats.org/officeDocument/2006/relationships/image" Target="../media/image170.emf"/><Relationship Id="rId9" Type="http://schemas.openxmlformats.org/officeDocument/2006/relationships/image" Target="../media/image175.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6.wmf"/><Relationship Id="rId7" Type="http://schemas.openxmlformats.org/officeDocument/2006/relationships/image" Target="../media/image190.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 Id="rId9" Type="http://schemas.openxmlformats.org/officeDocument/2006/relationships/image" Target="../media/image19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01.emf"/><Relationship Id="rId2" Type="http://schemas.openxmlformats.org/officeDocument/2006/relationships/image" Target="../media/image200.emf"/><Relationship Id="rId1" Type="http://schemas.openxmlformats.org/officeDocument/2006/relationships/image" Target="../media/image199.emf"/><Relationship Id="rId4" Type="http://schemas.openxmlformats.org/officeDocument/2006/relationships/image" Target="../media/image202.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215.wmf"/><Relationship Id="rId7" Type="http://schemas.openxmlformats.org/officeDocument/2006/relationships/image" Target="../media/image219.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11" Type="http://schemas.openxmlformats.org/officeDocument/2006/relationships/image" Target="../media/image223.wmf"/><Relationship Id="rId5" Type="http://schemas.openxmlformats.org/officeDocument/2006/relationships/image" Target="../media/image217.wmf"/><Relationship Id="rId10" Type="http://schemas.openxmlformats.org/officeDocument/2006/relationships/image" Target="../media/image222.wmf"/><Relationship Id="rId4" Type="http://schemas.openxmlformats.org/officeDocument/2006/relationships/image" Target="../media/image216.wmf"/><Relationship Id="rId9" Type="http://schemas.openxmlformats.org/officeDocument/2006/relationships/image" Target="../media/image2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31.emf"/><Relationship Id="rId3" Type="http://schemas.openxmlformats.org/officeDocument/2006/relationships/image" Target="../media/image226.wmf"/><Relationship Id="rId7" Type="http://schemas.openxmlformats.org/officeDocument/2006/relationships/image" Target="../media/image230.emf"/><Relationship Id="rId2" Type="http://schemas.openxmlformats.org/officeDocument/2006/relationships/image" Target="../media/image225.wmf"/><Relationship Id="rId1" Type="http://schemas.openxmlformats.org/officeDocument/2006/relationships/image" Target="../media/image224.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fld id="{38F743BB-6974-426E-B5AF-A84E12A566D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990600" y="685800"/>
            <a:ext cx="4876800" cy="36576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5720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582" name="Rectangle 6"/>
          <p:cNvSpPr>
            <a:spLocks noGrp="1" noChangeArrowheads="1"/>
          </p:cNvSpPr>
          <p:nvPr>
            <p:ph type="ftr" sz="quarter" idx="4"/>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fld id="{2210F2C5-4750-48FE-8D84-28E4E793084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蓝色面巾纸"/>
          <p:cNvSpPr>
            <a:spLocks noChangeArrowheads="1"/>
          </p:cNvSpPr>
          <p:nvPr/>
        </p:nvSpPr>
        <p:spPr bwMode="auto">
          <a:xfrm>
            <a:off x="0" y="-4763"/>
            <a:ext cx="9144000" cy="333376"/>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defRPr/>
            </a:pPr>
            <a:endParaRPr lang="zh-CN" altLang="en-US">
              <a:ea typeface="黑体" pitchFamily="2" charset="-122"/>
            </a:endParaRPr>
          </a:p>
        </p:txBody>
      </p:sp>
      <p:sp>
        <p:nvSpPr>
          <p:cNvPr id="5" name="Rectangle 3" descr="蓝色面巾纸"/>
          <p:cNvSpPr>
            <a:spLocks noChangeArrowheads="1"/>
          </p:cNvSpPr>
          <p:nvPr/>
        </p:nvSpPr>
        <p:spPr bwMode="auto">
          <a:xfrm>
            <a:off x="0" y="6519863"/>
            <a:ext cx="9144000" cy="333375"/>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lgn="ctr">
              <a:defRPr/>
            </a:pPr>
            <a:endParaRPr lang="zh-CN" altLang="zh-CN" sz="1800">
              <a:solidFill>
                <a:schemeClr val="tx1"/>
              </a:solidFill>
              <a:latin typeface="Verdana" pitchFamily="34" charset="0"/>
              <a:ea typeface="宋体" pitchFamily="2" charset="-122"/>
            </a:endParaRPr>
          </a:p>
        </p:txBody>
      </p:sp>
      <p:sp>
        <p:nvSpPr>
          <p:cNvPr id="6" name="Rectangle 8" descr="绿色大理石"/>
          <p:cNvSpPr>
            <a:spLocks noChangeArrowheads="1"/>
          </p:cNvSpPr>
          <p:nvPr/>
        </p:nvSpPr>
        <p:spPr bwMode="auto">
          <a:xfrm>
            <a:off x="0" y="333375"/>
            <a:ext cx="9144000" cy="71438"/>
          </a:xfrm>
          <a:prstGeom prst="rect">
            <a:avLst/>
          </a:prstGeom>
          <a:blipFill dpi="0" rotWithShape="0">
            <a:blip r:embed="rId3"/>
            <a:srcRect/>
            <a:tile tx="0" ty="0" sx="100000" sy="100000" flip="none" algn="tl"/>
          </a:blipFill>
          <a:ln w="9525">
            <a:noFill/>
            <a:miter lim="800000"/>
            <a:headEnd/>
            <a:tailEnd/>
          </a:ln>
          <a:effectLst/>
        </p:spPr>
        <p:txBody>
          <a:bodyPr wrap="none" anchor="ctr"/>
          <a:lstStyle/>
          <a:p>
            <a:pPr>
              <a:defRPr/>
            </a:pPr>
            <a:endParaRPr lang="zh-CN" altLang="en-US">
              <a:ea typeface="黑体" pitchFamily="2" charset="-122"/>
            </a:endParaRPr>
          </a:p>
        </p:txBody>
      </p:sp>
      <p:sp>
        <p:nvSpPr>
          <p:cNvPr id="7" name="Rectangle 9" descr="绿色大理石"/>
          <p:cNvSpPr>
            <a:spLocks noChangeArrowheads="1"/>
          </p:cNvSpPr>
          <p:nvPr/>
        </p:nvSpPr>
        <p:spPr bwMode="auto">
          <a:xfrm>
            <a:off x="0" y="6521450"/>
            <a:ext cx="9144000" cy="71438"/>
          </a:xfrm>
          <a:prstGeom prst="rect">
            <a:avLst/>
          </a:prstGeom>
          <a:blipFill dpi="0" rotWithShape="0">
            <a:blip r:embed="rId3"/>
            <a:srcRect/>
            <a:tile tx="0" ty="0" sx="100000" sy="100000" flip="none" algn="tl"/>
          </a:blipFill>
          <a:ln w="9525">
            <a:noFill/>
            <a:miter lim="800000"/>
            <a:headEnd/>
            <a:tailEnd/>
          </a:ln>
          <a:effectLst/>
        </p:spPr>
        <p:txBody>
          <a:bodyPr wrap="none" anchor="ctr"/>
          <a:lstStyle/>
          <a:p>
            <a:pPr>
              <a:defRPr/>
            </a:pPr>
            <a:endParaRPr lang="zh-CN" altLang="en-US">
              <a:ea typeface="黑体" pitchFamily="2" charset="-122"/>
            </a:endParaRPr>
          </a:p>
        </p:txBody>
      </p:sp>
      <p:sp>
        <p:nvSpPr>
          <p:cNvPr id="8" name="Rectangle 10"/>
          <p:cNvSpPr>
            <a:spLocks noChangeArrowheads="1"/>
          </p:cNvSpPr>
          <p:nvPr/>
        </p:nvSpPr>
        <p:spPr bwMode="auto">
          <a:xfrm>
            <a:off x="2363788" y="-9525"/>
            <a:ext cx="2147887" cy="360363"/>
          </a:xfrm>
          <a:prstGeom prst="rect">
            <a:avLst/>
          </a:prstGeom>
          <a:noFill/>
          <a:ln w="9525">
            <a:noFill/>
            <a:miter lim="800000"/>
            <a:headEnd/>
            <a:tailEnd/>
          </a:ln>
          <a:effectLst/>
        </p:spPr>
        <p:txBody>
          <a:bodyPr tIns="10800"/>
          <a:lstStyle/>
          <a:p>
            <a:pPr>
              <a:defRPr/>
            </a:pPr>
            <a:r>
              <a:rPr lang="en-US" altLang="zh-CN" sz="2000" b="1">
                <a:solidFill>
                  <a:srgbClr val="0000CC"/>
                </a:solidFill>
                <a:latin typeface="Arial" charset="0"/>
                <a:ea typeface="隶书" pitchFamily="49" charset="-122"/>
              </a:rPr>
              <a:t>《</a:t>
            </a:r>
            <a:r>
              <a:rPr lang="zh-CN" altLang="en-US" sz="2000" b="1">
                <a:solidFill>
                  <a:srgbClr val="0000CC"/>
                </a:solidFill>
                <a:latin typeface="Arial" charset="0"/>
                <a:ea typeface="隶书" pitchFamily="49" charset="-122"/>
              </a:rPr>
              <a:t>电磁场理论</a:t>
            </a:r>
            <a:r>
              <a:rPr lang="en-US" altLang="zh-CN" sz="2000" b="1">
                <a:solidFill>
                  <a:srgbClr val="0000CC"/>
                </a:solidFill>
                <a:latin typeface="Arial" charset="0"/>
                <a:ea typeface="隶书" pitchFamily="49" charset="-122"/>
              </a:rPr>
              <a:t>》</a:t>
            </a:r>
          </a:p>
        </p:txBody>
      </p:sp>
      <p:sp>
        <p:nvSpPr>
          <p:cNvPr id="9" name="Rectangle 11"/>
          <p:cNvSpPr>
            <a:spLocks noChangeArrowheads="1"/>
          </p:cNvSpPr>
          <p:nvPr/>
        </p:nvSpPr>
        <p:spPr bwMode="auto">
          <a:xfrm>
            <a:off x="3232150" y="57150"/>
            <a:ext cx="5399088" cy="350838"/>
          </a:xfrm>
          <a:prstGeom prst="rect">
            <a:avLst/>
          </a:prstGeom>
          <a:noFill/>
          <a:ln w="9525">
            <a:noFill/>
            <a:miter lim="800000"/>
            <a:headEnd/>
            <a:tailEnd/>
          </a:ln>
          <a:effectLst/>
        </p:spPr>
        <p:txBody>
          <a:bodyPr/>
          <a:lstStyle/>
          <a:p>
            <a:pPr algn="ctr">
              <a:lnSpc>
                <a:spcPct val="60000"/>
              </a:lnSpc>
              <a:defRPr/>
            </a:pPr>
            <a:r>
              <a:rPr lang="en-US" altLang="zh-CN" sz="2000">
                <a:solidFill>
                  <a:srgbClr val="ED2B11"/>
                </a:solidFill>
                <a:latin typeface="隶书" pitchFamily="49" charset="-122"/>
                <a:ea typeface="隶书" pitchFamily="49" charset="-122"/>
              </a:rPr>
              <a:t>   </a:t>
            </a:r>
            <a:r>
              <a:rPr lang="zh-CN" altLang="en-US" sz="2000">
                <a:solidFill>
                  <a:srgbClr val="ED2B11"/>
                </a:solidFill>
                <a:latin typeface="隶书" pitchFamily="49" charset="-122"/>
                <a:ea typeface="隶书" pitchFamily="49" charset="-122"/>
              </a:rPr>
              <a:t>第</a:t>
            </a:r>
            <a:r>
              <a:rPr lang="en-US" altLang="zh-CN" sz="2000" b="1">
                <a:solidFill>
                  <a:srgbClr val="ED2B11"/>
                </a:solidFill>
                <a:latin typeface="隶书" pitchFamily="49" charset="-122"/>
                <a:ea typeface="隶书" pitchFamily="49" charset="-122"/>
              </a:rPr>
              <a:t>7</a:t>
            </a:r>
            <a:r>
              <a:rPr lang="zh-CN" altLang="en-US" sz="2000">
                <a:solidFill>
                  <a:srgbClr val="ED2B11"/>
                </a:solidFill>
                <a:latin typeface="隶书" pitchFamily="49" charset="-122"/>
                <a:ea typeface="隶书" pitchFamily="49" charset="-122"/>
              </a:rPr>
              <a:t>章 导行电磁波</a:t>
            </a:r>
            <a:endParaRPr lang="zh-CN" altLang="en-US" sz="2000">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隶书" pitchFamily="49" charset="-122"/>
              <a:ea typeface="隶书" pitchFamily="49" charset="-122"/>
            </a:endParaRPr>
          </a:p>
        </p:txBody>
      </p:sp>
      <p:sp>
        <p:nvSpPr>
          <p:cNvPr id="10" name="Rectangle 12"/>
          <p:cNvSpPr>
            <a:spLocks noChangeArrowheads="1"/>
          </p:cNvSpPr>
          <p:nvPr/>
        </p:nvSpPr>
        <p:spPr bwMode="auto">
          <a:xfrm>
            <a:off x="1076325" y="6594475"/>
            <a:ext cx="4535488" cy="263525"/>
          </a:xfrm>
          <a:prstGeom prst="rect">
            <a:avLst/>
          </a:prstGeom>
          <a:noFill/>
          <a:ln w="9525">
            <a:noFill/>
            <a:miter lim="800000"/>
            <a:headEnd/>
            <a:tailEnd/>
          </a:ln>
          <a:effectLst/>
        </p:spPr>
        <p:txBody>
          <a:bodyPr tIns="10800"/>
          <a:lstStyle/>
          <a:p>
            <a:pPr algn="ctr">
              <a:defRPr/>
            </a:pPr>
            <a:r>
              <a:rPr lang="zh-CN" altLang="en-US" sz="1600" b="1">
                <a:solidFill>
                  <a:srgbClr val="005A58"/>
                </a:solidFill>
                <a:latin typeface="Arial" charset="0"/>
                <a:ea typeface="华文行楷" pitchFamily="2" charset="-122"/>
              </a:rPr>
              <a:t>北航仪器光电学院 </a:t>
            </a:r>
            <a:r>
              <a:rPr lang="zh-CN" altLang="en-US" sz="1600" b="1">
                <a:solidFill>
                  <a:srgbClr val="4D26F2"/>
                </a:solidFill>
                <a:latin typeface="Arial" charset="0"/>
                <a:ea typeface="华文行楷" pitchFamily="2" charset="-122"/>
              </a:rPr>
              <a:t>  </a:t>
            </a:r>
            <a:r>
              <a:rPr lang="zh-CN" altLang="en-US" sz="1600" b="1">
                <a:solidFill>
                  <a:srgbClr val="3366FF"/>
                </a:solidFill>
                <a:latin typeface="Arial" charset="0"/>
                <a:ea typeface="华文行楷" pitchFamily="2" charset="-122"/>
              </a:rPr>
              <a:t>  </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电磁场理论</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课程组</a:t>
            </a:r>
            <a:endParaRPr lang="zh-CN" altLang="en-US" sz="1600" b="1">
              <a:solidFill>
                <a:srgbClr val="990033"/>
              </a:solidFill>
              <a:latin typeface="Arial" charset="0"/>
              <a:ea typeface="隶书" pitchFamily="49" charset="-122"/>
            </a:endParaRPr>
          </a:p>
        </p:txBody>
      </p:sp>
      <p:sp>
        <p:nvSpPr>
          <p:cNvPr id="11" name="Text Box 14"/>
          <p:cNvSpPr txBox="1">
            <a:spLocks noChangeArrowheads="1"/>
          </p:cNvSpPr>
          <p:nvPr/>
        </p:nvSpPr>
        <p:spPr bwMode="auto">
          <a:xfrm>
            <a:off x="5716588" y="6567488"/>
            <a:ext cx="720725" cy="290512"/>
          </a:xfrm>
          <a:prstGeom prst="rect">
            <a:avLst/>
          </a:prstGeom>
          <a:noFill/>
          <a:ln w="9525">
            <a:noFill/>
            <a:miter lim="800000"/>
            <a:headEnd/>
            <a:tailEnd/>
          </a:ln>
          <a:effectLst/>
        </p:spPr>
        <p:txBody>
          <a:bodyPr wrap="none">
            <a:spAutoFit/>
          </a:bodyPr>
          <a:lstStyle/>
          <a:p>
            <a:pPr>
              <a:defRPr/>
            </a:pPr>
            <a:fld id="{B6CEFB08-73A1-4BE1-BE07-864E0BCDE5CF}" type="datetime10">
              <a:rPr lang="zh-CN" altLang="en-US" sz="1300" b="1">
                <a:solidFill>
                  <a:srgbClr val="003399"/>
                </a:solidFill>
                <a:latin typeface="Verdana" pitchFamily="34" charset="0"/>
                <a:ea typeface="宋体" pitchFamily="2" charset="-122"/>
              </a:rPr>
              <a:pPr>
                <a:defRPr/>
              </a:pPr>
              <a:t>16:19</a:t>
            </a:fld>
            <a:endParaRPr lang="en-US" altLang="zh-CN" sz="1300" b="1">
              <a:solidFill>
                <a:srgbClr val="003399"/>
              </a:solidFill>
              <a:latin typeface="Verdana" pitchFamily="34" charset="0"/>
              <a:ea typeface="宋体" pitchFamily="2" charset="-122"/>
            </a:endParaRPr>
          </a:p>
        </p:txBody>
      </p:sp>
      <p:sp>
        <p:nvSpPr>
          <p:cNvPr id="12" name="Text Box 23"/>
          <p:cNvSpPr txBox="1">
            <a:spLocks noChangeArrowheads="1"/>
          </p:cNvSpPr>
          <p:nvPr/>
        </p:nvSpPr>
        <p:spPr bwMode="auto">
          <a:xfrm>
            <a:off x="1958975" y="1327150"/>
            <a:ext cx="5286375" cy="579438"/>
          </a:xfrm>
          <a:prstGeom prst="rect">
            <a:avLst/>
          </a:prstGeom>
          <a:noFill/>
          <a:ln w="9525">
            <a:noFill/>
            <a:miter lim="800000"/>
            <a:headEnd/>
            <a:tailEnd/>
          </a:ln>
          <a:effectLst/>
        </p:spPr>
        <p:txBody>
          <a:bodyPr lIns="90000" tIns="46800" rIns="90000" bIns="46800">
            <a:spAutoFit/>
          </a:bodyPr>
          <a:lstStyle/>
          <a:p>
            <a:pPr>
              <a:spcBef>
                <a:spcPct val="50000"/>
              </a:spcBef>
              <a:defRPr/>
            </a:pPr>
            <a:endParaRPr lang="zh-CN" altLang="zh-CN">
              <a:ea typeface="黑体" pitchFamily="2" charset="-122"/>
            </a:endParaRPr>
          </a:p>
        </p:txBody>
      </p:sp>
      <p:sp>
        <p:nvSpPr>
          <p:cNvPr id="13" name="AutoShape 39">
            <a:hlinkClick r:id="" action="ppaction://hlinkshowjump?jump=nextslide" highlightClick="1"/>
          </p:cNvPr>
          <p:cNvSpPr>
            <a:spLocks noChangeArrowheads="1"/>
          </p:cNvSpPr>
          <p:nvPr/>
        </p:nvSpPr>
        <p:spPr bwMode="auto">
          <a:xfrm>
            <a:off x="8280400" y="6605588"/>
            <a:ext cx="298450" cy="254000"/>
          </a:xfrm>
          <a:prstGeom prst="actionButtonForwardNext">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2" charset="-122"/>
            </a:endParaRPr>
          </a:p>
        </p:txBody>
      </p:sp>
      <p:sp>
        <p:nvSpPr>
          <p:cNvPr id="14" name="AutoShape 40">
            <a:hlinkClick r:id="" action="ppaction://hlinkshowjump?jump=lastslide" highlightClick="1"/>
          </p:cNvPr>
          <p:cNvSpPr>
            <a:spLocks noChangeArrowheads="1"/>
          </p:cNvSpPr>
          <p:nvPr/>
        </p:nvSpPr>
        <p:spPr bwMode="auto">
          <a:xfrm>
            <a:off x="8642350" y="6605588"/>
            <a:ext cx="325438" cy="254000"/>
          </a:xfrm>
          <a:prstGeom prst="actionButtonEnd">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2" charset="-122"/>
            </a:endParaRPr>
          </a:p>
        </p:txBody>
      </p:sp>
      <p:sp>
        <p:nvSpPr>
          <p:cNvPr id="15" name="AutoShape 41">
            <a:hlinkClick r:id="" action="ppaction://hlinkshowjump?jump=previousslide" highlightClick="1"/>
          </p:cNvPr>
          <p:cNvSpPr>
            <a:spLocks noChangeArrowheads="1"/>
          </p:cNvSpPr>
          <p:nvPr/>
        </p:nvSpPr>
        <p:spPr bwMode="auto">
          <a:xfrm>
            <a:off x="7932738" y="6605588"/>
            <a:ext cx="282575" cy="254000"/>
          </a:xfrm>
          <a:prstGeom prst="actionButtonBackPrevious">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2" charset="-122"/>
            </a:endParaRPr>
          </a:p>
        </p:txBody>
      </p:sp>
      <p:sp>
        <p:nvSpPr>
          <p:cNvPr id="16" name="AutoShape 42">
            <a:hlinkClick r:id="" action="ppaction://hlinkshowjump?jump=firstslide" highlightClick="1"/>
          </p:cNvPr>
          <p:cNvSpPr>
            <a:spLocks noChangeArrowheads="1"/>
          </p:cNvSpPr>
          <p:nvPr/>
        </p:nvSpPr>
        <p:spPr bwMode="auto">
          <a:xfrm>
            <a:off x="7556500" y="6610350"/>
            <a:ext cx="327025" cy="238125"/>
          </a:xfrm>
          <a:prstGeom prst="actionButtonBeginning">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2" charset="-122"/>
            </a:endParaRPr>
          </a:p>
        </p:txBody>
      </p:sp>
      <p:sp>
        <p:nvSpPr>
          <p:cNvPr id="17" name="Rectangle 43"/>
          <p:cNvSpPr>
            <a:spLocks noChangeArrowheads="1"/>
          </p:cNvSpPr>
          <p:nvPr/>
        </p:nvSpPr>
        <p:spPr bwMode="auto">
          <a:xfrm>
            <a:off x="6454775" y="6572250"/>
            <a:ext cx="776288" cy="304800"/>
          </a:xfrm>
          <a:prstGeom prst="rect">
            <a:avLst/>
          </a:prstGeom>
          <a:noFill/>
          <a:ln w="9525">
            <a:noFill/>
            <a:miter lim="800000"/>
            <a:headEnd/>
            <a:tailEnd/>
          </a:ln>
          <a:effectLst/>
        </p:spPr>
        <p:txBody>
          <a:bodyPr/>
          <a:lstStyle/>
          <a:p>
            <a:pPr algn="r">
              <a:defRPr/>
            </a:pPr>
            <a:r>
              <a:rPr lang="zh-CN" altLang="en-US" sz="1400" b="1">
                <a:latin typeface="楷体_GB2312" pitchFamily="49" charset="-122"/>
                <a:ea typeface="楷体_GB2312" pitchFamily="49" charset="-122"/>
              </a:rPr>
              <a:t>第</a:t>
            </a:r>
            <a:fld id="{00504C1B-511C-4743-B153-B2DF1C8F2838}" type="slidenum">
              <a:rPr lang="zh-CN" altLang="en-US" sz="1400" b="1">
                <a:latin typeface="楷体_GB2312" pitchFamily="49" charset="-122"/>
                <a:ea typeface="楷体_GB2312" pitchFamily="49" charset="-122"/>
              </a:rPr>
              <a:pPr algn="r">
                <a:defRPr/>
              </a:pPr>
              <a:t>‹#›</a:t>
            </a:fld>
            <a:r>
              <a:rPr lang="zh-CN" altLang="en-US" sz="1400" b="1">
                <a:latin typeface="楷体_GB2312" pitchFamily="49" charset="-122"/>
                <a:ea typeface="楷体_GB2312" pitchFamily="49" charset="-122"/>
              </a:rPr>
              <a:t>页</a:t>
            </a:r>
          </a:p>
        </p:txBody>
      </p:sp>
      <p:pic>
        <p:nvPicPr>
          <p:cNvPr id="18" name="Picture 44" descr="buaa_1"/>
          <p:cNvPicPr>
            <a:picLocks noChangeAspect="1" noChangeArrowheads="1"/>
          </p:cNvPicPr>
          <p:nvPr/>
        </p:nvPicPr>
        <p:blipFill>
          <a:blip r:embed="rId4">
            <a:lum contrast="6000"/>
          </a:blip>
          <a:srcRect/>
          <a:stretch>
            <a:fillRect/>
          </a:stretch>
        </p:blipFill>
        <p:spPr bwMode="auto">
          <a:xfrm>
            <a:off x="530225" y="19050"/>
            <a:ext cx="1400175" cy="285750"/>
          </a:xfrm>
          <a:prstGeom prst="rect">
            <a:avLst/>
          </a:prstGeom>
          <a:noFill/>
          <a:ln w="9525">
            <a:noFill/>
            <a:miter lim="800000"/>
            <a:headEnd/>
            <a:tailEnd/>
          </a:ln>
        </p:spPr>
      </p:pic>
      <p:sp>
        <p:nvSpPr>
          <p:cNvPr id="329753" name="Rectangle 25"/>
          <p:cNvSpPr>
            <a:spLocks noGrp="1" noChangeArrowheads="1"/>
          </p:cNvSpPr>
          <p:nvPr>
            <p:ph type="ctrTitle" sz="quarter"/>
          </p:nvPr>
        </p:nvSpPr>
        <p:spPr>
          <a:xfrm>
            <a:off x="760413" y="917575"/>
            <a:ext cx="7772400" cy="1470025"/>
          </a:xfrm>
        </p:spPr>
        <p:txBody>
          <a:bodyPr/>
          <a:lstStyle>
            <a:lvl1pPr fontAlgn="t">
              <a:defRPr/>
            </a:lvl1pPr>
          </a:lstStyle>
          <a:p>
            <a:r>
              <a:rPr lang="zh-CN" altLang="en-US"/>
              <a:t>单击此处编辑母版标题样式</a:t>
            </a:r>
          </a:p>
        </p:txBody>
      </p:sp>
      <p:sp>
        <p:nvSpPr>
          <p:cNvPr id="329754" name="Rectangle 26"/>
          <p:cNvSpPr>
            <a:spLocks noGrp="1" noChangeArrowheads="1"/>
          </p:cNvSpPr>
          <p:nvPr>
            <p:ph type="subTitle" sz="quarter" idx="1"/>
          </p:nvPr>
        </p:nvSpPr>
        <p:spPr>
          <a:xfrm>
            <a:off x="1268413" y="27559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9" name="Rectangle 27"/>
          <p:cNvSpPr>
            <a:spLocks noGrp="1" noChangeArrowheads="1"/>
          </p:cNvSpPr>
          <p:nvPr>
            <p:ph type="dt" sz="quarter" idx="10"/>
          </p:nvPr>
        </p:nvSpPr>
        <p:spPr>
          <a:xfrm>
            <a:off x="487363" y="5875338"/>
            <a:ext cx="2133600" cy="476250"/>
          </a:xfrm>
        </p:spPr>
        <p:txBody>
          <a:bodyPr/>
          <a:lstStyle>
            <a:lvl1pPr>
              <a:defRPr>
                <a:solidFill>
                  <a:srgbClr val="000000"/>
                </a:solidFill>
              </a:defRPr>
            </a:lvl1pPr>
          </a:lstStyle>
          <a:p>
            <a:pPr>
              <a:defRPr/>
            </a:pPr>
            <a:endParaRPr lang="en-US" altLang="zh-CN"/>
          </a:p>
        </p:txBody>
      </p:sp>
      <p:sp>
        <p:nvSpPr>
          <p:cNvPr id="20" name="Rectangle 28"/>
          <p:cNvSpPr>
            <a:spLocks noGrp="1" noChangeArrowheads="1"/>
          </p:cNvSpPr>
          <p:nvPr>
            <p:ph type="ftr" sz="quarter" idx="11"/>
          </p:nvPr>
        </p:nvSpPr>
        <p:spPr>
          <a:xfrm>
            <a:off x="3206750" y="5937250"/>
            <a:ext cx="2895600" cy="476250"/>
          </a:xfrm>
        </p:spPr>
        <p:txBody>
          <a:bodyPr/>
          <a:lstStyle>
            <a:lvl1pPr>
              <a:defRPr>
                <a:solidFill>
                  <a:srgbClr val="000000"/>
                </a:solidFill>
              </a:defRPr>
            </a:lvl1pPr>
          </a:lstStyle>
          <a:p>
            <a:pPr>
              <a:defRPr/>
            </a:pPr>
            <a:endParaRPr lang="en-US" altLang="zh-CN"/>
          </a:p>
        </p:txBody>
      </p:sp>
      <p:sp>
        <p:nvSpPr>
          <p:cNvPr id="21" name="Rectangle 29"/>
          <p:cNvSpPr>
            <a:spLocks noGrp="1" noChangeArrowheads="1"/>
          </p:cNvSpPr>
          <p:nvPr>
            <p:ph type="sldNum" sz="quarter" idx="12"/>
          </p:nvPr>
        </p:nvSpPr>
        <p:spPr>
          <a:xfrm>
            <a:off x="6583363" y="5865813"/>
            <a:ext cx="2133600" cy="476250"/>
          </a:xfrm>
        </p:spPr>
        <p:txBody>
          <a:bodyPr/>
          <a:lstStyle>
            <a:lvl1pPr>
              <a:defRPr>
                <a:solidFill>
                  <a:srgbClr val="000000"/>
                </a:solidFill>
              </a:defRPr>
            </a:lvl1pPr>
          </a:lstStyle>
          <a:p>
            <a:pPr>
              <a:defRPr/>
            </a:pPr>
            <a:fld id="{009ADAB1-0D54-4B75-8153-A78B65741FE3}"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9E5D4DC1-11F4-43C6-9413-290F8E789031}"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0" y="398463"/>
            <a:ext cx="2066925" cy="5727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98463"/>
            <a:ext cx="6051550" cy="5727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AB28ACE9-60F1-4702-8DF2-2AF5FB813CA0}"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6D7EC0B1-558E-453D-859D-418A9180BA37}"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2AF0AF18-1052-4C52-9957-DE2788CF2832}"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D9DCAEAA-B17E-4410-A19D-6203A5AD7BAB}"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83"/>
          <p:cNvSpPr>
            <a:spLocks noGrp="1" noChangeArrowheads="1"/>
          </p:cNvSpPr>
          <p:nvPr>
            <p:ph type="sldNum" sz="quarter" idx="12"/>
          </p:nvPr>
        </p:nvSpPr>
        <p:spPr>
          <a:ln/>
        </p:spPr>
        <p:txBody>
          <a:bodyPr/>
          <a:lstStyle>
            <a:lvl1pPr>
              <a:defRPr/>
            </a:lvl1pPr>
          </a:lstStyle>
          <a:p>
            <a:pPr>
              <a:defRPr/>
            </a:pPr>
            <a:fld id="{F0867545-5E66-49C4-9B6B-F6ADFD0AFB3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EF35D51B-A29B-4374-ABFE-3BC3E3641B97}"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83"/>
          <p:cNvSpPr>
            <a:spLocks noGrp="1" noChangeArrowheads="1"/>
          </p:cNvSpPr>
          <p:nvPr>
            <p:ph type="sldNum" sz="quarter" idx="12"/>
          </p:nvPr>
        </p:nvSpPr>
        <p:spPr>
          <a:ln/>
        </p:spPr>
        <p:txBody>
          <a:bodyPr/>
          <a:lstStyle>
            <a:lvl1pPr>
              <a:defRPr/>
            </a:lvl1pPr>
          </a:lstStyle>
          <a:p>
            <a:pPr>
              <a:defRPr/>
            </a:pPr>
            <a:fld id="{24EAE8D5-5D71-40C0-B73D-DDFF491AE838}"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0690D483-4601-45F1-A079-82FC9F0EA5C0}"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E101CED7-42F4-445B-BCB5-D3765503689F}"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12444" name="Rectangle 1148" descr="蓝色面巾纸"/>
          <p:cNvSpPr>
            <a:spLocks noChangeArrowheads="1"/>
          </p:cNvSpPr>
          <p:nvPr/>
        </p:nvSpPr>
        <p:spPr bwMode="auto">
          <a:xfrm>
            <a:off x="0" y="-4763"/>
            <a:ext cx="9144000" cy="333376"/>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defRPr/>
            </a:pPr>
            <a:endParaRPr lang="zh-CN" altLang="en-US">
              <a:ea typeface="黑体" pitchFamily="2" charset="-122"/>
            </a:endParaRPr>
          </a:p>
        </p:txBody>
      </p:sp>
      <p:sp>
        <p:nvSpPr>
          <p:cNvPr id="312445" name="Rectangle 1149" descr="蓝色面巾纸"/>
          <p:cNvSpPr>
            <a:spLocks noChangeArrowheads="1"/>
          </p:cNvSpPr>
          <p:nvPr/>
        </p:nvSpPr>
        <p:spPr bwMode="auto">
          <a:xfrm>
            <a:off x="0" y="6519863"/>
            <a:ext cx="9144000" cy="333375"/>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lgn="ctr">
              <a:defRPr/>
            </a:pPr>
            <a:endParaRPr lang="zh-CN" altLang="zh-CN" sz="1800">
              <a:solidFill>
                <a:schemeClr val="tx1"/>
              </a:solidFill>
              <a:latin typeface="Verdana" pitchFamily="34" charset="0"/>
              <a:ea typeface="宋体" pitchFamily="2" charset="-122"/>
            </a:endParaRPr>
          </a:p>
        </p:txBody>
      </p:sp>
      <p:sp>
        <p:nvSpPr>
          <p:cNvPr id="312446" name="AutoShape 1150">
            <a:hlinkClick r:id="" action="ppaction://hlinkshowjump?jump=nextslide" highlightClick="1"/>
          </p:cNvPr>
          <p:cNvSpPr>
            <a:spLocks noChangeArrowheads="1"/>
          </p:cNvSpPr>
          <p:nvPr/>
        </p:nvSpPr>
        <p:spPr bwMode="auto">
          <a:xfrm>
            <a:off x="8280400" y="6605588"/>
            <a:ext cx="298450" cy="254000"/>
          </a:xfrm>
          <a:prstGeom prst="actionButtonForwardNext">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2" charset="-122"/>
            </a:endParaRPr>
          </a:p>
        </p:txBody>
      </p:sp>
      <p:sp>
        <p:nvSpPr>
          <p:cNvPr id="312447" name="AutoShape 1151">
            <a:hlinkClick r:id="" action="ppaction://hlinkshowjump?jump=lastslide" highlightClick="1"/>
          </p:cNvPr>
          <p:cNvSpPr>
            <a:spLocks noChangeArrowheads="1"/>
          </p:cNvSpPr>
          <p:nvPr/>
        </p:nvSpPr>
        <p:spPr bwMode="auto">
          <a:xfrm>
            <a:off x="8642350" y="6605588"/>
            <a:ext cx="325438" cy="254000"/>
          </a:xfrm>
          <a:prstGeom prst="actionButtonEnd">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2" charset="-122"/>
            </a:endParaRPr>
          </a:p>
        </p:txBody>
      </p:sp>
      <p:sp>
        <p:nvSpPr>
          <p:cNvPr id="312448" name="AutoShape 1152">
            <a:hlinkClick r:id="" action="ppaction://hlinkshowjump?jump=previousslide" highlightClick="1"/>
          </p:cNvPr>
          <p:cNvSpPr>
            <a:spLocks noChangeArrowheads="1"/>
          </p:cNvSpPr>
          <p:nvPr/>
        </p:nvSpPr>
        <p:spPr bwMode="auto">
          <a:xfrm>
            <a:off x="7932738" y="6605588"/>
            <a:ext cx="282575" cy="254000"/>
          </a:xfrm>
          <a:prstGeom prst="actionButtonBackPrevious">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2" charset="-122"/>
            </a:endParaRPr>
          </a:p>
        </p:txBody>
      </p:sp>
      <p:sp>
        <p:nvSpPr>
          <p:cNvPr id="312449" name="AutoShape 1153">
            <a:hlinkClick r:id="" action="ppaction://hlinkshowjump?jump=firstslide" highlightClick="1"/>
          </p:cNvPr>
          <p:cNvSpPr>
            <a:spLocks noChangeArrowheads="1"/>
          </p:cNvSpPr>
          <p:nvPr/>
        </p:nvSpPr>
        <p:spPr bwMode="auto">
          <a:xfrm>
            <a:off x="7556500" y="6610350"/>
            <a:ext cx="327025" cy="238125"/>
          </a:xfrm>
          <a:prstGeom prst="actionButtonBeginning">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2" charset="-122"/>
            </a:endParaRPr>
          </a:p>
        </p:txBody>
      </p:sp>
      <p:sp>
        <p:nvSpPr>
          <p:cNvPr id="312451" name="Rectangle 1155" descr="绿色大理石"/>
          <p:cNvSpPr>
            <a:spLocks noChangeArrowheads="1"/>
          </p:cNvSpPr>
          <p:nvPr/>
        </p:nvSpPr>
        <p:spPr bwMode="auto">
          <a:xfrm>
            <a:off x="0" y="333375"/>
            <a:ext cx="9144000" cy="71438"/>
          </a:xfrm>
          <a:prstGeom prst="rect">
            <a:avLst/>
          </a:prstGeom>
          <a:blipFill dpi="0" rotWithShape="0">
            <a:blip r:embed="rId14"/>
            <a:srcRect/>
            <a:tile tx="0" ty="0" sx="100000" sy="100000" flip="none" algn="tl"/>
          </a:blipFill>
          <a:ln w="9525">
            <a:noFill/>
            <a:miter lim="800000"/>
            <a:headEnd/>
            <a:tailEnd/>
          </a:ln>
          <a:effectLst/>
        </p:spPr>
        <p:txBody>
          <a:bodyPr wrap="none" anchor="ctr"/>
          <a:lstStyle/>
          <a:p>
            <a:pPr>
              <a:defRPr/>
            </a:pPr>
            <a:endParaRPr lang="zh-CN" altLang="en-US">
              <a:ea typeface="黑体" pitchFamily="2" charset="-122"/>
            </a:endParaRPr>
          </a:p>
        </p:txBody>
      </p:sp>
      <p:sp>
        <p:nvSpPr>
          <p:cNvPr id="312454" name="Rectangle 1158" descr="绿色大理石"/>
          <p:cNvSpPr>
            <a:spLocks noChangeArrowheads="1"/>
          </p:cNvSpPr>
          <p:nvPr/>
        </p:nvSpPr>
        <p:spPr bwMode="auto">
          <a:xfrm>
            <a:off x="0" y="6521450"/>
            <a:ext cx="9144000" cy="71438"/>
          </a:xfrm>
          <a:prstGeom prst="rect">
            <a:avLst/>
          </a:prstGeom>
          <a:blipFill dpi="0" rotWithShape="0">
            <a:blip r:embed="rId14"/>
            <a:srcRect/>
            <a:tile tx="0" ty="0" sx="100000" sy="100000" flip="none" algn="tl"/>
          </a:blipFill>
          <a:ln w="9525">
            <a:noFill/>
            <a:miter lim="800000"/>
            <a:headEnd/>
            <a:tailEnd/>
          </a:ln>
          <a:effectLst/>
        </p:spPr>
        <p:txBody>
          <a:bodyPr wrap="none" anchor="ctr"/>
          <a:lstStyle/>
          <a:p>
            <a:pPr>
              <a:defRPr/>
            </a:pPr>
            <a:endParaRPr lang="zh-CN" altLang="en-US">
              <a:ea typeface="黑体" pitchFamily="2" charset="-122"/>
            </a:endParaRPr>
          </a:p>
        </p:txBody>
      </p:sp>
      <p:sp>
        <p:nvSpPr>
          <p:cNvPr id="312457" name="Rectangle 1161"/>
          <p:cNvSpPr>
            <a:spLocks noChangeArrowheads="1"/>
          </p:cNvSpPr>
          <p:nvPr/>
        </p:nvSpPr>
        <p:spPr bwMode="auto">
          <a:xfrm>
            <a:off x="2363788" y="0"/>
            <a:ext cx="2147887" cy="360363"/>
          </a:xfrm>
          <a:prstGeom prst="rect">
            <a:avLst/>
          </a:prstGeom>
          <a:noFill/>
          <a:ln w="9525">
            <a:noFill/>
            <a:miter lim="800000"/>
            <a:headEnd/>
            <a:tailEnd/>
          </a:ln>
          <a:effectLst/>
        </p:spPr>
        <p:txBody>
          <a:bodyPr tIns="10800"/>
          <a:lstStyle/>
          <a:p>
            <a:pPr>
              <a:defRPr/>
            </a:pPr>
            <a:r>
              <a:rPr lang="en-US" altLang="zh-CN" sz="2000" b="1">
                <a:solidFill>
                  <a:srgbClr val="0000CC"/>
                </a:solidFill>
                <a:latin typeface="Arial" charset="0"/>
                <a:ea typeface="隶书" pitchFamily="49" charset="-122"/>
              </a:rPr>
              <a:t>《</a:t>
            </a:r>
            <a:r>
              <a:rPr lang="zh-CN" altLang="en-US" sz="2000" b="1">
                <a:solidFill>
                  <a:srgbClr val="0000CC"/>
                </a:solidFill>
                <a:latin typeface="Arial" charset="0"/>
                <a:ea typeface="隶书" pitchFamily="49" charset="-122"/>
              </a:rPr>
              <a:t>电磁场理论</a:t>
            </a:r>
            <a:r>
              <a:rPr lang="en-US" altLang="zh-CN" sz="2000" b="1">
                <a:solidFill>
                  <a:srgbClr val="0000CC"/>
                </a:solidFill>
                <a:latin typeface="Arial" charset="0"/>
                <a:ea typeface="隶书" pitchFamily="49" charset="-122"/>
              </a:rPr>
              <a:t>》</a:t>
            </a:r>
          </a:p>
        </p:txBody>
      </p:sp>
      <p:sp>
        <p:nvSpPr>
          <p:cNvPr id="312460" name="Rectangle 1164"/>
          <p:cNvSpPr>
            <a:spLocks noChangeArrowheads="1"/>
          </p:cNvSpPr>
          <p:nvPr/>
        </p:nvSpPr>
        <p:spPr bwMode="auto">
          <a:xfrm>
            <a:off x="6418263" y="6581775"/>
            <a:ext cx="1123950" cy="304800"/>
          </a:xfrm>
          <a:prstGeom prst="rect">
            <a:avLst/>
          </a:prstGeom>
          <a:noFill/>
          <a:ln w="9525">
            <a:noFill/>
            <a:miter lim="800000"/>
            <a:headEnd/>
            <a:tailEnd/>
          </a:ln>
          <a:effectLst/>
        </p:spPr>
        <p:txBody>
          <a:bodyPr/>
          <a:lstStyle/>
          <a:p>
            <a:pPr algn="r">
              <a:defRPr/>
            </a:pPr>
            <a:r>
              <a:rPr lang="zh-CN" altLang="en-US" sz="1400" b="1">
                <a:latin typeface="楷体_GB2312" pitchFamily="49" charset="-122"/>
                <a:ea typeface="楷体_GB2312" pitchFamily="49" charset="-122"/>
              </a:rPr>
              <a:t>第</a:t>
            </a:r>
            <a:fld id="{D44CB7DD-12DF-48DD-8AEC-6862B54A1077}" type="slidenum">
              <a:rPr lang="zh-CN" altLang="en-US" sz="1400" b="1">
                <a:latin typeface="楷体_GB2312" pitchFamily="49" charset="-122"/>
                <a:ea typeface="楷体_GB2312" pitchFamily="49" charset="-122"/>
              </a:rPr>
              <a:pPr algn="r">
                <a:defRPr/>
              </a:pPr>
              <a:t>‹#›</a:t>
            </a:fld>
            <a:r>
              <a:rPr lang="zh-CN" altLang="en-US" sz="1400" b="1">
                <a:latin typeface="楷体_GB2312" pitchFamily="49" charset="-122"/>
                <a:ea typeface="楷体_GB2312" pitchFamily="49" charset="-122"/>
              </a:rPr>
              <a:t>页</a:t>
            </a:r>
          </a:p>
        </p:txBody>
      </p:sp>
      <p:sp>
        <p:nvSpPr>
          <p:cNvPr id="312463" name="Text Box 1167"/>
          <p:cNvSpPr txBox="1">
            <a:spLocks noChangeArrowheads="1"/>
          </p:cNvSpPr>
          <p:nvPr/>
        </p:nvSpPr>
        <p:spPr bwMode="auto">
          <a:xfrm>
            <a:off x="5581650" y="6594475"/>
            <a:ext cx="720725" cy="290513"/>
          </a:xfrm>
          <a:prstGeom prst="rect">
            <a:avLst/>
          </a:prstGeom>
          <a:noFill/>
          <a:ln w="9525">
            <a:noFill/>
            <a:miter lim="800000"/>
            <a:headEnd/>
            <a:tailEnd/>
          </a:ln>
          <a:effectLst/>
        </p:spPr>
        <p:txBody>
          <a:bodyPr wrap="none">
            <a:spAutoFit/>
          </a:bodyPr>
          <a:lstStyle/>
          <a:p>
            <a:pPr>
              <a:defRPr/>
            </a:pPr>
            <a:fld id="{D68693B1-60C1-4DE6-AB7B-E5CE69BE43AE}" type="datetime10">
              <a:rPr lang="zh-CN" altLang="en-US" sz="1300" b="1">
                <a:solidFill>
                  <a:srgbClr val="003399"/>
                </a:solidFill>
                <a:latin typeface="Verdana" pitchFamily="34" charset="0"/>
                <a:ea typeface="宋体" pitchFamily="2" charset="-122"/>
              </a:rPr>
              <a:pPr>
                <a:defRPr/>
              </a:pPr>
              <a:t>18:00</a:t>
            </a:fld>
            <a:endParaRPr lang="en-US" altLang="zh-CN" sz="1300" b="1">
              <a:solidFill>
                <a:srgbClr val="003399"/>
              </a:solidFill>
              <a:latin typeface="Verdana" pitchFamily="34" charset="0"/>
              <a:ea typeface="宋体" pitchFamily="2" charset="-122"/>
            </a:endParaRPr>
          </a:p>
        </p:txBody>
      </p:sp>
      <p:sp>
        <p:nvSpPr>
          <p:cNvPr id="312474" name="Text Box 1178"/>
          <p:cNvSpPr txBox="1">
            <a:spLocks noChangeArrowheads="1"/>
          </p:cNvSpPr>
          <p:nvPr/>
        </p:nvSpPr>
        <p:spPr bwMode="auto">
          <a:xfrm>
            <a:off x="1958975" y="1327150"/>
            <a:ext cx="5286375" cy="579438"/>
          </a:xfrm>
          <a:prstGeom prst="rect">
            <a:avLst/>
          </a:prstGeom>
          <a:noFill/>
          <a:ln w="9525">
            <a:noFill/>
            <a:miter lim="800000"/>
            <a:headEnd/>
            <a:tailEnd/>
          </a:ln>
          <a:effectLst/>
        </p:spPr>
        <p:txBody>
          <a:bodyPr lIns="90000" tIns="46800" rIns="90000" bIns="46800">
            <a:spAutoFit/>
          </a:bodyPr>
          <a:lstStyle/>
          <a:p>
            <a:pPr>
              <a:spcBef>
                <a:spcPct val="50000"/>
              </a:spcBef>
              <a:defRPr/>
            </a:pPr>
            <a:endParaRPr lang="zh-CN" altLang="zh-CN">
              <a:ea typeface="黑体" pitchFamily="2" charset="-122"/>
            </a:endParaRPr>
          </a:p>
        </p:txBody>
      </p:sp>
      <p:sp>
        <p:nvSpPr>
          <p:cNvPr id="43022" name="Rectangle 1179"/>
          <p:cNvSpPr>
            <a:spLocks noGrp="1" noChangeArrowheads="1"/>
          </p:cNvSpPr>
          <p:nvPr>
            <p:ph type="title"/>
          </p:nvPr>
        </p:nvSpPr>
        <p:spPr bwMode="auto">
          <a:xfrm>
            <a:off x="498475" y="39846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3023" name="Rectangle 1180"/>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477" name="Rectangle 118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solidFill>
                  <a:schemeClr val="tx1"/>
                </a:solidFill>
                <a:ea typeface="宋体" pitchFamily="2" charset="-122"/>
              </a:defRPr>
            </a:lvl1pPr>
          </a:lstStyle>
          <a:p>
            <a:pPr>
              <a:defRPr/>
            </a:pPr>
            <a:endParaRPr lang="en-US" altLang="zh-CN"/>
          </a:p>
        </p:txBody>
      </p:sp>
      <p:sp>
        <p:nvSpPr>
          <p:cNvPr id="312478" name="Rectangle 118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a:solidFill>
                  <a:schemeClr val="tx1"/>
                </a:solidFill>
                <a:ea typeface="宋体" pitchFamily="2" charset="-122"/>
              </a:defRPr>
            </a:lvl1pPr>
          </a:lstStyle>
          <a:p>
            <a:pPr>
              <a:defRPr/>
            </a:pPr>
            <a:endParaRPr lang="en-US" altLang="zh-CN"/>
          </a:p>
        </p:txBody>
      </p:sp>
      <p:sp>
        <p:nvSpPr>
          <p:cNvPr id="312479" name="Rectangle 118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solidFill>
                  <a:schemeClr val="tx1"/>
                </a:solidFill>
                <a:ea typeface="宋体" pitchFamily="2" charset="-122"/>
              </a:defRPr>
            </a:lvl1pPr>
          </a:lstStyle>
          <a:p>
            <a:pPr>
              <a:defRPr/>
            </a:pPr>
            <a:fld id="{3B35035E-EB76-447D-8AE9-077FA3ED040C}" type="slidenum">
              <a:rPr lang="en-US" altLang="zh-CN"/>
              <a:pPr>
                <a:defRPr/>
              </a:pPr>
              <a:t>‹#›</a:t>
            </a:fld>
            <a:endParaRPr lang="en-US" altLang="zh-CN"/>
          </a:p>
        </p:txBody>
      </p:sp>
      <p:sp>
        <p:nvSpPr>
          <p:cNvPr id="312492" name="Rectangle 1196"/>
          <p:cNvSpPr>
            <a:spLocks noChangeArrowheads="1"/>
          </p:cNvSpPr>
          <p:nvPr/>
        </p:nvSpPr>
        <p:spPr bwMode="auto">
          <a:xfrm>
            <a:off x="906463" y="6584950"/>
            <a:ext cx="4535487" cy="263525"/>
          </a:xfrm>
          <a:prstGeom prst="rect">
            <a:avLst/>
          </a:prstGeom>
          <a:noFill/>
          <a:ln w="9525">
            <a:noFill/>
            <a:miter lim="800000"/>
            <a:headEnd/>
            <a:tailEnd/>
          </a:ln>
          <a:effectLst/>
        </p:spPr>
        <p:txBody>
          <a:bodyPr tIns="10800"/>
          <a:lstStyle/>
          <a:p>
            <a:pPr algn="ctr">
              <a:defRPr/>
            </a:pPr>
            <a:r>
              <a:rPr lang="zh-CN" altLang="en-US" sz="1600" b="1">
                <a:solidFill>
                  <a:srgbClr val="005A58"/>
                </a:solidFill>
                <a:latin typeface="Arial" charset="0"/>
                <a:ea typeface="华文行楷" pitchFamily="2" charset="-122"/>
              </a:rPr>
              <a:t>北航仪器光电学院 </a:t>
            </a:r>
            <a:r>
              <a:rPr lang="zh-CN" altLang="en-US" sz="1600" b="1">
                <a:solidFill>
                  <a:srgbClr val="4D26F2"/>
                </a:solidFill>
                <a:latin typeface="Arial" charset="0"/>
                <a:ea typeface="华文行楷" pitchFamily="2" charset="-122"/>
              </a:rPr>
              <a:t>  </a:t>
            </a:r>
            <a:r>
              <a:rPr lang="zh-CN" altLang="en-US" sz="1600" b="1">
                <a:solidFill>
                  <a:srgbClr val="3366FF"/>
                </a:solidFill>
                <a:latin typeface="Arial" charset="0"/>
                <a:ea typeface="华文行楷" pitchFamily="2" charset="-122"/>
              </a:rPr>
              <a:t>  </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电磁场理论</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课程组</a:t>
            </a:r>
            <a:endParaRPr lang="zh-CN" altLang="en-US" sz="1600" b="1">
              <a:solidFill>
                <a:srgbClr val="990033"/>
              </a:solidFill>
              <a:latin typeface="Arial" charset="0"/>
              <a:ea typeface="隶书" pitchFamily="49" charset="-122"/>
            </a:endParaRPr>
          </a:p>
        </p:txBody>
      </p:sp>
      <p:sp>
        <p:nvSpPr>
          <p:cNvPr id="312493" name="Rectangle 1197"/>
          <p:cNvSpPr>
            <a:spLocks noChangeArrowheads="1"/>
          </p:cNvSpPr>
          <p:nvPr/>
        </p:nvSpPr>
        <p:spPr bwMode="auto">
          <a:xfrm>
            <a:off x="3232150" y="57150"/>
            <a:ext cx="5399088" cy="350838"/>
          </a:xfrm>
          <a:prstGeom prst="rect">
            <a:avLst/>
          </a:prstGeom>
          <a:noFill/>
          <a:ln w="9525">
            <a:noFill/>
            <a:miter lim="800000"/>
            <a:headEnd/>
            <a:tailEnd/>
          </a:ln>
          <a:effectLst/>
        </p:spPr>
        <p:txBody>
          <a:bodyPr/>
          <a:lstStyle/>
          <a:p>
            <a:pPr algn="ctr">
              <a:lnSpc>
                <a:spcPct val="60000"/>
              </a:lnSpc>
              <a:defRPr/>
            </a:pPr>
            <a:r>
              <a:rPr lang="en-US" altLang="zh-CN" sz="2000">
                <a:solidFill>
                  <a:srgbClr val="ED2B11"/>
                </a:solidFill>
                <a:latin typeface="隶书" pitchFamily="49" charset="-122"/>
                <a:ea typeface="隶书" pitchFamily="49" charset="-122"/>
              </a:rPr>
              <a:t>   </a:t>
            </a:r>
            <a:r>
              <a:rPr lang="zh-CN" altLang="en-US" sz="2000">
                <a:solidFill>
                  <a:srgbClr val="ED2B11"/>
                </a:solidFill>
                <a:latin typeface="隶书" pitchFamily="49" charset="-122"/>
                <a:ea typeface="隶书" pitchFamily="49" charset="-122"/>
              </a:rPr>
              <a:t>第</a:t>
            </a:r>
            <a:r>
              <a:rPr lang="en-US" altLang="zh-CN" sz="2000" b="1">
                <a:solidFill>
                  <a:srgbClr val="ED2B11"/>
                </a:solidFill>
                <a:latin typeface="隶书" pitchFamily="49" charset="-122"/>
                <a:ea typeface="隶书" pitchFamily="49" charset="-122"/>
              </a:rPr>
              <a:t>7</a:t>
            </a:r>
            <a:r>
              <a:rPr lang="zh-CN" altLang="en-US" sz="2000">
                <a:solidFill>
                  <a:srgbClr val="ED2B11"/>
                </a:solidFill>
                <a:latin typeface="隶书" pitchFamily="49" charset="-122"/>
                <a:ea typeface="隶书" pitchFamily="49" charset="-122"/>
              </a:rPr>
              <a:t>章 导行电磁波</a:t>
            </a:r>
            <a:endParaRPr lang="zh-CN" altLang="en-US" sz="2000">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隶书" pitchFamily="49" charset="-122"/>
              <a:ea typeface="隶书" pitchFamily="49" charset="-122"/>
            </a:endParaRPr>
          </a:p>
        </p:txBody>
      </p:sp>
      <p:pic>
        <p:nvPicPr>
          <p:cNvPr id="43029" name="Picture 1198" descr="buaa_1"/>
          <p:cNvPicPr>
            <a:picLocks noChangeAspect="1" noChangeArrowheads="1"/>
          </p:cNvPicPr>
          <p:nvPr/>
        </p:nvPicPr>
        <p:blipFill>
          <a:blip r:embed="rId15">
            <a:lum contrast="6000"/>
          </a:blip>
          <a:srcRect/>
          <a:stretch>
            <a:fillRect/>
          </a:stretch>
        </p:blipFill>
        <p:spPr bwMode="auto">
          <a:xfrm>
            <a:off x="530225" y="19050"/>
            <a:ext cx="1400175" cy="285750"/>
          </a:xfrm>
          <a:prstGeom prst="rect">
            <a:avLst/>
          </a:prstGeom>
          <a:noFill/>
          <a:ln w="9525">
            <a:noFill/>
            <a:miter lim="800000"/>
            <a:headEnd/>
            <a:tailEnd/>
          </a:ln>
        </p:spPr>
      </p:pic>
      <p:sp>
        <p:nvSpPr>
          <p:cNvPr id="2" name="Rectangle 1164"/>
          <p:cNvSpPr>
            <a:spLocks noChangeArrowheads="1"/>
          </p:cNvSpPr>
          <p:nvPr userDrawn="1"/>
        </p:nvSpPr>
        <p:spPr bwMode="auto">
          <a:xfrm>
            <a:off x="7769225" y="0"/>
            <a:ext cx="1123950" cy="304800"/>
          </a:xfrm>
          <a:prstGeom prst="rect">
            <a:avLst/>
          </a:prstGeom>
          <a:noFill/>
          <a:ln w="9525">
            <a:noFill/>
            <a:miter lim="800000"/>
            <a:headEnd/>
            <a:tailEnd/>
          </a:ln>
          <a:effectLst/>
        </p:spPr>
        <p:txBody>
          <a:bodyPr/>
          <a:lstStyle/>
          <a:p>
            <a:pPr algn="r">
              <a:defRPr/>
            </a:pPr>
            <a:r>
              <a:rPr lang="zh-CN" altLang="en-US" sz="1400" b="1">
                <a:latin typeface="楷体_GB2312" pitchFamily="49" charset="-122"/>
                <a:ea typeface="楷体_GB2312" pitchFamily="49" charset="-122"/>
              </a:rPr>
              <a:t>第</a:t>
            </a:r>
            <a:fld id="{92BF749C-8738-4423-92FE-12EC45FE4DA8}" type="slidenum">
              <a:rPr lang="zh-CN" altLang="en-US" sz="1400" b="1">
                <a:latin typeface="楷体_GB2312" pitchFamily="49" charset="-122"/>
                <a:ea typeface="楷体_GB2312" pitchFamily="49" charset="-122"/>
              </a:rPr>
              <a:pPr algn="r">
                <a:defRPr/>
              </a:pPr>
              <a:t>‹#›</a:t>
            </a:fld>
            <a:r>
              <a:rPr lang="zh-CN" altLang="en-US" sz="1400" b="1">
                <a:latin typeface="楷体_GB2312" pitchFamily="49" charset="-122"/>
                <a:ea typeface="楷体_GB2312" pitchFamily="49" charset="-122"/>
              </a:rPr>
              <a:t>页</a:t>
            </a:r>
          </a:p>
        </p:txBody>
      </p:sp>
    </p:spTree>
  </p:cSld>
  <p:clrMap bg1="dk2" tx1="lt1" bg2="dk1" tx2="lt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charset="0"/>
          <a:ea typeface="黑体" pitchFamily="2" charset="-122"/>
        </a:defRPr>
      </a:lvl2pPr>
      <a:lvl3pPr algn="ctr" rtl="0" eaLnBrk="0" fontAlgn="base" hangingPunct="0">
        <a:spcBef>
          <a:spcPct val="0"/>
        </a:spcBef>
        <a:spcAft>
          <a:spcPct val="0"/>
        </a:spcAft>
        <a:defRPr sz="4400">
          <a:solidFill>
            <a:srgbClr val="000000"/>
          </a:solidFill>
          <a:latin typeface="Arial" charset="0"/>
          <a:ea typeface="黑体" pitchFamily="2" charset="-122"/>
        </a:defRPr>
      </a:lvl3pPr>
      <a:lvl4pPr algn="ctr" rtl="0" eaLnBrk="0" fontAlgn="base" hangingPunct="0">
        <a:spcBef>
          <a:spcPct val="0"/>
        </a:spcBef>
        <a:spcAft>
          <a:spcPct val="0"/>
        </a:spcAft>
        <a:defRPr sz="4400">
          <a:solidFill>
            <a:srgbClr val="000000"/>
          </a:solidFill>
          <a:latin typeface="Arial" charset="0"/>
          <a:ea typeface="黑体" pitchFamily="2" charset="-122"/>
        </a:defRPr>
      </a:lvl4pPr>
      <a:lvl5pPr algn="ctr" rtl="0" eaLnBrk="0" fontAlgn="base" hangingPunct="0">
        <a:spcBef>
          <a:spcPct val="0"/>
        </a:spcBef>
        <a:spcAft>
          <a:spcPct val="0"/>
        </a:spcAft>
        <a:defRPr sz="4400">
          <a:solidFill>
            <a:srgbClr val="000000"/>
          </a:solidFill>
          <a:latin typeface="Arial" charset="0"/>
          <a:ea typeface="黑体" pitchFamily="2" charset="-122"/>
        </a:defRPr>
      </a:lvl5pPr>
      <a:lvl6pPr marL="457200" algn="ctr" rtl="0" fontAlgn="base">
        <a:spcBef>
          <a:spcPct val="0"/>
        </a:spcBef>
        <a:spcAft>
          <a:spcPct val="0"/>
        </a:spcAft>
        <a:defRPr sz="4400">
          <a:solidFill>
            <a:srgbClr val="000000"/>
          </a:solidFill>
          <a:latin typeface="Arial" charset="0"/>
          <a:ea typeface="黑体" pitchFamily="2" charset="-122"/>
        </a:defRPr>
      </a:lvl6pPr>
      <a:lvl7pPr marL="914400" algn="ctr" rtl="0" fontAlgn="base">
        <a:spcBef>
          <a:spcPct val="0"/>
        </a:spcBef>
        <a:spcAft>
          <a:spcPct val="0"/>
        </a:spcAft>
        <a:defRPr sz="4400">
          <a:solidFill>
            <a:srgbClr val="000000"/>
          </a:solidFill>
          <a:latin typeface="Arial" charset="0"/>
          <a:ea typeface="黑体" pitchFamily="2" charset="-122"/>
        </a:defRPr>
      </a:lvl7pPr>
      <a:lvl8pPr marL="1371600" algn="ctr" rtl="0" fontAlgn="base">
        <a:spcBef>
          <a:spcPct val="0"/>
        </a:spcBef>
        <a:spcAft>
          <a:spcPct val="0"/>
        </a:spcAft>
        <a:defRPr sz="4400">
          <a:solidFill>
            <a:srgbClr val="000000"/>
          </a:solidFill>
          <a:latin typeface="Arial" charset="0"/>
          <a:ea typeface="黑体" pitchFamily="2" charset="-122"/>
        </a:defRPr>
      </a:lvl8pPr>
      <a:lvl9pPr marL="1828800" algn="ctr" rtl="0" fontAlgn="base">
        <a:spcBef>
          <a:spcPct val="0"/>
        </a:spcBef>
        <a:spcAft>
          <a:spcPct val="0"/>
        </a:spcAft>
        <a:defRPr sz="4400">
          <a:solidFill>
            <a:srgbClr val="000000"/>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000000"/>
        </a:buClr>
        <a:buSzPct val="60000"/>
        <a:buFont typeface="Wingdings" pitchFamily="2" charset="2"/>
        <a:buChar char="u"/>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60000"/>
        <a:buFont typeface="Wingdings" pitchFamily="2" charset="2"/>
        <a:buChar char="u"/>
        <a:defRPr sz="2400">
          <a:solidFill>
            <a:srgbClr val="000000"/>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rgbClr val="000000"/>
          </a:solidFill>
          <a:latin typeface="+mn-lt"/>
          <a:ea typeface="+mn-ea"/>
        </a:defRPr>
      </a:lvl4pPr>
      <a:lvl5pPr marL="2057400" indent="-228600" algn="l" rtl="0" eaLnBrk="0" fontAlgn="base" hangingPunct="0">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5pPr>
      <a:lvl6pPr marL="25146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6pPr>
      <a:lvl7pPr marL="29718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7pPr>
      <a:lvl8pPr marL="34290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8pPr>
      <a:lvl9pPr marL="38862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4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16.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5.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oleObject" Target="../embeddings/oleObject75.bin"/><Relationship Id="rId3" Type="http://schemas.openxmlformats.org/officeDocument/2006/relationships/oleObject" Target="../embeddings/oleObject65.bin"/><Relationship Id="rId7" Type="http://schemas.openxmlformats.org/officeDocument/2006/relationships/oleObject" Target="../embeddings/oleObject69.bin"/><Relationship Id="rId12"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8.bin"/><Relationship Id="rId11" Type="http://schemas.openxmlformats.org/officeDocument/2006/relationships/oleObject" Target="../embeddings/oleObject73.bin"/><Relationship Id="rId5" Type="http://schemas.openxmlformats.org/officeDocument/2006/relationships/oleObject" Target="../embeddings/oleObject67.bin"/><Relationship Id="rId10" Type="http://schemas.openxmlformats.org/officeDocument/2006/relationships/oleObject" Target="../embeddings/oleObject72.bin"/><Relationship Id="rId4" Type="http://schemas.openxmlformats.org/officeDocument/2006/relationships/oleObject" Target="../embeddings/oleObject66.bin"/><Relationship Id="rId9" Type="http://schemas.openxmlformats.org/officeDocument/2006/relationships/oleObject" Target="../embeddings/oleObject71.bin"/></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89.bin"/><Relationship Id="rId5" Type="http://schemas.openxmlformats.org/officeDocument/2006/relationships/oleObject" Target="../embeddings/oleObject88.bin"/><Relationship Id="rId10" Type="http://schemas.openxmlformats.org/officeDocument/2006/relationships/oleObject" Target="../embeddings/oleObject93.bin"/><Relationship Id="rId4" Type="http://schemas.openxmlformats.org/officeDocument/2006/relationships/oleObject" Target="../embeddings/oleObject87.bin"/><Relationship Id="rId9" Type="http://schemas.openxmlformats.org/officeDocument/2006/relationships/oleObject" Target="../embeddings/oleObject9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4.bin"/><Relationship Id="rId7" Type="http://schemas.openxmlformats.org/officeDocument/2006/relationships/image" Target="../media/image90.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8.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01.bin"/><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oleObject" Target="../embeddings/oleObject10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12.bin"/><Relationship Id="rId5" Type="http://schemas.openxmlformats.org/officeDocument/2006/relationships/oleObject" Target="../embeddings/oleObject111.bin"/><Relationship Id="rId10" Type="http://schemas.openxmlformats.org/officeDocument/2006/relationships/image" Target="../media/image90.png"/><Relationship Id="rId4" Type="http://schemas.openxmlformats.org/officeDocument/2006/relationships/oleObject" Target="../embeddings/oleObject110.bin"/><Relationship Id="rId9" Type="http://schemas.openxmlformats.org/officeDocument/2006/relationships/oleObject" Target="../embeddings/oleObject115.bin"/></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33.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1.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oleObject" Target="../embeddings/oleObject126.bin"/><Relationship Id="rId7"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29.bin"/><Relationship Id="rId5" Type="http://schemas.openxmlformats.org/officeDocument/2006/relationships/oleObject" Target="../embeddings/oleObject128.bin"/><Relationship Id="rId4" Type="http://schemas.openxmlformats.org/officeDocument/2006/relationships/oleObject" Target="../embeddings/oleObject127.bin"/><Relationship Id="rId9" Type="http://schemas.openxmlformats.org/officeDocument/2006/relationships/oleObject" Target="../embeddings/oleObject13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oleObject" Target="../embeddings/oleObject133.bin"/><Relationship Id="rId7"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36.bin"/><Relationship Id="rId5" Type="http://schemas.openxmlformats.org/officeDocument/2006/relationships/oleObject" Target="../embeddings/oleObject135.bin"/><Relationship Id="rId4" Type="http://schemas.openxmlformats.org/officeDocument/2006/relationships/oleObject" Target="../embeddings/oleObject134.bin"/></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41.bin"/><Relationship Id="rId5" Type="http://schemas.openxmlformats.org/officeDocument/2006/relationships/oleObject" Target="../embeddings/oleObject140.bin"/><Relationship Id="rId4" Type="http://schemas.openxmlformats.org/officeDocument/2006/relationships/oleObject" Target="../embeddings/oleObject13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image" Target="../media/image163.png"/><Relationship Id="rId7"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44.bin"/><Relationship Id="rId11" Type="http://schemas.openxmlformats.org/officeDocument/2006/relationships/oleObject" Target="../embeddings/oleObject149.bin"/><Relationship Id="rId5" Type="http://schemas.openxmlformats.org/officeDocument/2006/relationships/oleObject" Target="../embeddings/oleObject143.bin"/><Relationship Id="rId10" Type="http://schemas.openxmlformats.org/officeDocument/2006/relationships/oleObject" Target="../embeddings/oleObject148.bin"/><Relationship Id="rId4" Type="http://schemas.openxmlformats.org/officeDocument/2006/relationships/oleObject" Target="../embeddings/oleObject142.bin"/><Relationship Id="rId9" Type="http://schemas.openxmlformats.org/officeDocument/2006/relationships/oleObject" Target="../embeddings/oleObject147.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oleObject" Target="../embeddings/oleObject152.bin"/><Relationship Id="rId4" Type="http://schemas.openxmlformats.org/officeDocument/2006/relationships/oleObject" Target="../embeddings/oleObject151.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oleObject" Target="../embeddings/oleObject162.bin"/><Relationship Id="rId3" Type="http://schemas.openxmlformats.org/officeDocument/2006/relationships/oleObject" Target="../embeddings/oleObject153.bin"/><Relationship Id="rId7" Type="http://schemas.openxmlformats.org/officeDocument/2006/relationships/image" Target="../media/image179.jpeg"/><Relationship Id="rId12" Type="http://schemas.openxmlformats.org/officeDocument/2006/relationships/oleObject" Target="../embeddings/oleObject161.bin"/><Relationship Id="rId2" Type="http://schemas.openxmlformats.org/officeDocument/2006/relationships/slideLayout" Target="../slideLayouts/slideLayout7.xml"/><Relationship Id="rId16" Type="http://schemas.openxmlformats.org/officeDocument/2006/relationships/oleObject" Target="../embeddings/oleObject165.bin"/><Relationship Id="rId1" Type="http://schemas.openxmlformats.org/officeDocument/2006/relationships/vmlDrawing" Target="../drawings/vmlDrawing32.vml"/><Relationship Id="rId6" Type="http://schemas.openxmlformats.org/officeDocument/2006/relationships/oleObject" Target="../embeddings/oleObject156.bin"/><Relationship Id="rId11" Type="http://schemas.openxmlformats.org/officeDocument/2006/relationships/oleObject" Target="../embeddings/oleObject160.bin"/><Relationship Id="rId5" Type="http://schemas.openxmlformats.org/officeDocument/2006/relationships/oleObject" Target="../embeddings/oleObject155.bin"/><Relationship Id="rId15" Type="http://schemas.openxmlformats.org/officeDocument/2006/relationships/oleObject" Target="../embeddings/oleObject164.bin"/><Relationship Id="rId10" Type="http://schemas.openxmlformats.org/officeDocument/2006/relationships/oleObject" Target="../embeddings/oleObject159.bin"/><Relationship Id="rId4" Type="http://schemas.openxmlformats.org/officeDocument/2006/relationships/oleObject" Target="../embeddings/oleObject154.bin"/><Relationship Id="rId9" Type="http://schemas.openxmlformats.org/officeDocument/2006/relationships/oleObject" Target="../embeddings/oleObject158.bin"/><Relationship Id="rId14" Type="http://schemas.openxmlformats.org/officeDocument/2006/relationships/oleObject" Target="../embeddings/oleObject163.bin"/></Relationships>
</file>

<file path=ppt/slides/_rels/slide39.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slideLayout" Target="../slideLayouts/slideLayout7.xml"/><Relationship Id="rId5" Type="http://schemas.openxmlformats.org/officeDocument/2006/relationships/image" Target="../media/image183.png"/><Relationship Id="rId4" Type="http://schemas.openxmlformats.org/officeDocument/2006/relationships/image" Target="../media/image182.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71.bin"/><Relationship Id="rId3" Type="http://schemas.openxmlformats.org/officeDocument/2006/relationships/oleObject" Target="../embeddings/oleObject166.bin"/><Relationship Id="rId7" Type="http://schemas.openxmlformats.org/officeDocument/2006/relationships/oleObject" Target="../embeddings/oleObject170.bin"/><Relationship Id="rId12"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69.bin"/><Relationship Id="rId11" Type="http://schemas.openxmlformats.org/officeDocument/2006/relationships/image" Target="../media/image21.png"/><Relationship Id="rId5" Type="http://schemas.openxmlformats.org/officeDocument/2006/relationships/oleObject" Target="../embeddings/oleObject168.bin"/><Relationship Id="rId10" Type="http://schemas.openxmlformats.org/officeDocument/2006/relationships/oleObject" Target="../embeddings/oleObject173.bin"/><Relationship Id="rId4" Type="http://schemas.openxmlformats.org/officeDocument/2006/relationships/oleObject" Target="../embeddings/oleObject167.bin"/><Relationship Id="rId9" Type="http://schemas.openxmlformats.org/officeDocument/2006/relationships/oleObject" Target="../embeddings/oleObject172.bin"/></Relationships>
</file>

<file path=ppt/slides/_rels/slide41.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93.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image" Target="../media/image21.png"/><Relationship Id="rId4" Type="http://schemas.openxmlformats.org/officeDocument/2006/relationships/oleObject" Target="../embeddings/oleObject175.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78.bin"/><Relationship Id="rId5" Type="http://schemas.openxmlformats.org/officeDocument/2006/relationships/image" Target="../media/image198.png"/><Relationship Id="rId4" Type="http://schemas.openxmlformats.org/officeDocument/2006/relationships/oleObject" Target="../embeddings/oleObject177.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82.bin"/><Relationship Id="rId3" Type="http://schemas.openxmlformats.org/officeDocument/2006/relationships/image" Target="../media/image163.png"/><Relationship Id="rId7" Type="http://schemas.openxmlformats.org/officeDocument/2006/relationships/oleObject" Target="../embeddings/oleObject181.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1.png"/><Relationship Id="rId5" Type="http://schemas.openxmlformats.org/officeDocument/2006/relationships/oleObject" Target="../embeddings/oleObject180.bin"/><Relationship Id="rId4" Type="http://schemas.openxmlformats.org/officeDocument/2006/relationships/oleObject" Target="../embeddings/oleObject179.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oleObject" Target="../embeddings/oleObject185.bin"/><Relationship Id="rId4" Type="http://schemas.openxmlformats.org/officeDocument/2006/relationships/oleObject" Target="../embeddings/oleObject184.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89.bin"/><Relationship Id="rId5" Type="http://schemas.openxmlformats.org/officeDocument/2006/relationships/oleObject" Target="../embeddings/oleObject188.bin"/><Relationship Id="rId4" Type="http://schemas.openxmlformats.org/officeDocument/2006/relationships/oleObject" Target="../embeddings/oleObject187.bin"/><Relationship Id="rId9" Type="http://schemas.openxmlformats.org/officeDocument/2006/relationships/oleObject" Target="../embeddings/oleObject192.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oleObject" Target="../embeddings/oleObject203.bin"/><Relationship Id="rId3" Type="http://schemas.openxmlformats.org/officeDocument/2006/relationships/oleObject" Target="../embeddings/oleObject193.bin"/><Relationship Id="rId7" Type="http://schemas.openxmlformats.org/officeDocument/2006/relationships/oleObject" Target="../embeddings/oleObject197.bin"/><Relationship Id="rId12" Type="http://schemas.openxmlformats.org/officeDocument/2006/relationships/oleObject" Target="../embeddings/oleObject202.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96.bin"/><Relationship Id="rId11" Type="http://schemas.openxmlformats.org/officeDocument/2006/relationships/oleObject" Target="../embeddings/oleObject201.bin"/><Relationship Id="rId5" Type="http://schemas.openxmlformats.org/officeDocument/2006/relationships/oleObject" Target="../embeddings/oleObject195.bin"/><Relationship Id="rId10" Type="http://schemas.openxmlformats.org/officeDocument/2006/relationships/oleObject" Target="../embeddings/oleObject200.bin"/><Relationship Id="rId4" Type="http://schemas.openxmlformats.org/officeDocument/2006/relationships/oleObject" Target="../embeddings/oleObject194.bin"/><Relationship Id="rId9" Type="http://schemas.openxmlformats.org/officeDocument/2006/relationships/oleObject" Target="../embeddings/oleObject199.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09.bin"/><Relationship Id="rId3" Type="http://schemas.openxmlformats.org/officeDocument/2006/relationships/oleObject" Target="../embeddings/oleObject204.bin"/><Relationship Id="rId7"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207.bin"/><Relationship Id="rId5" Type="http://schemas.openxmlformats.org/officeDocument/2006/relationships/oleObject" Target="../embeddings/oleObject206.bin"/><Relationship Id="rId10" Type="http://schemas.openxmlformats.org/officeDocument/2006/relationships/oleObject" Target="../embeddings/oleObject211.bin"/><Relationship Id="rId4" Type="http://schemas.openxmlformats.org/officeDocument/2006/relationships/oleObject" Target="../embeddings/oleObject205.bin"/><Relationship Id="rId9" Type="http://schemas.openxmlformats.org/officeDocument/2006/relationships/oleObject" Target="../embeddings/oleObject210.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1.png"/><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1.png"/><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10" Type="http://schemas.openxmlformats.org/officeDocument/2006/relationships/oleObject" Target="../embeddings/oleObject12.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3.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slide" Target="slide18.xml"/><Relationship Id="rId4" Type="http://schemas.openxmlformats.org/officeDocument/2006/relationships/oleObject" Target="../embeddings/oleObject14.bin"/><Relationship Id="rId9"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19.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1.bin"/><Relationship Id="rId5" Type="http://schemas.openxmlformats.org/officeDocument/2006/relationships/image" Target="../media/image21.png"/><Relationship Id="rId4"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279400" y="569913"/>
            <a:ext cx="7607300" cy="701675"/>
          </a:xfrm>
          <a:prstGeom prst="rect">
            <a:avLst/>
          </a:prstGeom>
          <a:noFill/>
          <a:ln w="9525">
            <a:noFill/>
            <a:miter lim="800000"/>
            <a:headEnd/>
            <a:tailEnd/>
          </a:ln>
        </p:spPr>
        <p:txBody>
          <a:bodyPr>
            <a:spAutoFit/>
          </a:bodyPr>
          <a:lstStyle/>
          <a:p>
            <a:pPr algn="ctr"/>
            <a:r>
              <a:rPr lang="zh-CN" altLang="en-US" sz="4000" b="1" dirty="0">
                <a:solidFill>
                  <a:srgbClr val="CC0000"/>
                </a:solidFill>
                <a:latin typeface="隶书" pitchFamily="49" charset="-122"/>
                <a:ea typeface="隶书" pitchFamily="49" charset="-122"/>
              </a:rPr>
              <a:t>第七章　导行电磁波</a:t>
            </a:r>
          </a:p>
        </p:txBody>
      </p:sp>
      <p:sp>
        <p:nvSpPr>
          <p:cNvPr id="342019" name="Rectangle 3"/>
          <p:cNvSpPr>
            <a:spLocks noChangeArrowheads="1"/>
          </p:cNvSpPr>
          <p:nvPr/>
        </p:nvSpPr>
        <p:spPr bwMode="auto">
          <a:xfrm>
            <a:off x="539750" y="1484313"/>
            <a:ext cx="7413625" cy="566309"/>
          </a:xfrm>
          <a:prstGeom prst="rect">
            <a:avLst/>
          </a:prstGeom>
          <a:noFill/>
          <a:ln w="9525">
            <a:noFill/>
            <a:miter lim="800000"/>
            <a:headEnd/>
            <a:tailEnd/>
          </a:ln>
        </p:spPr>
        <p:txBody>
          <a:bodyPr>
            <a:spAutoFit/>
          </a:bodyPr>
          <a:lstStyle/>
          <a:p>
            <a:pPr marL="342900" indent="-342900">
              <a:lnSpc>
                <a:spcPct val="140000"/>
              </a:lnSpc>
            </a:pPr>
            <a:r>
              <a:rPr lang="zh-CN" altLang="en-US" sz="2200" b="1" dirty="0">
                <a:solidFill>
                  <a:srgbClr val="0000FF"/>
                </a:solidFill>
                <a:latin typeface="黑体" pitchFamily="49" charset="-122"/>
              </a:rPr>
              <a:t>导行</a:t>
            </a:r>
            <a:r>
              <a:rPr lang="zh-CN" altLang="en-US" sz="2200" b="1" dirty="0" smtClean="0">
                <a:solidFill>
                  <a:srgbClr val="0000FF"/>
                </a:solidFill>
                <a:latin typeface="黑体" pitchFamily="49" charset="-122"/>
              </a:rPr>
              <a:t>电磁波：</a:t>
            </a:r>
            <a:r>
              <a:rPr lang="zh-CN" altLang="en-US" sz="2200" b="1" dirty="0" smtClean="0">
                <a:latin typeface="黑体" pitchFamily="49" charset="-122"/>
              </a:rPr>
              <a:t>被</a:t>
            </a:r>
            <a:r>
              <a:rPr lang="zh-CN" altLang="en-US" sz="2200" b="1" dirty="0">
                <a:latin typeface="黑体" pitchFamily="49" charset="-122"/>
              </a:rPr>
              <a:t>限制在某一特定区域内传播的</a:t>
            </a:r>
            <a:r>
              <a:rPr lang="zh-CN" altLang="en-US" sz="2200" b="1" dirty="0" smtClean="0">
                <a:latin typeface="黑体" pitchFamily="49" charset="-122"/>
              </a:rPr>
              <a:t>电磁波。</a:t>
            </a:r>
            <a:endParaRPr lang="zh-CN" altLang="en-US" sz="2200" b="1" dirty="0">
              <a:latin typeface="黑体" pitchFamily="49" charset="-122"/>
            </a:endParaRPr>
          </a:p>
        </p:txBody>
      </p:sp>
      <p:sp>
        <p:nvSpPr>
          <p:cNvPr id="342020" name="Rectangle 4"/>
          <p:cNvSpPr>
            <a:spLocks noChangeArrowheads="1"/>
          </p:cNvSpPr>
          <p:nvPr/>
        </p:nvSpPr>
        <p:spPr bwMode="auto">
          <a:xfrm>
            <a:off x="617538" y="2663825"/>
            <a:ext cx="7627937" cy="1988237"/>
          </a:xfrm>
          <a:prstGeom prst="rect">
            <a:avLst/>
          </a:prstGeom>
          <a:noFill/>
          <a:ln w="9525">
            <a:noFill/>
            <a:miter lim="800000"/>
            <a:headEnd/>
            <a:tailEnd/>
          </a:ln>
        </p:spPr>
        <p:txBody>
          <a:bodyPr>
            <a:spAutoFit/>
          </a:bodyPr>
          <a:lstStyle/>
          <a:p>
            <a:pPr marL="342900" indent="-342900">
              <a:lnSpc>
                <a:spcPct val="140000"/>
              </a:lnSpc>
            </a:pPr>
            <a:r>
              <a:rPr lang="zh-CN" altLang="en-US" sz="2200" b="1" dirty="0">
                <a:solidFill>
                  <a:srgbClr val="0000FF"/>
                </a:solidFill>
                <a:latin typeface="黑体" pitchFamily="49" charset="-122"/>
              </a:rPr>
              <a:t>常用导波系统的分类 ：</a:t>
            </a:r>
            <a:r>
              <a:rPr lang="zh-CN" altLang="en-US" sz="2200" b="1" dirty="0">
                <a:latin typeface="黑体" pitchFamily="49" charset="-122"/>
              </a:rPr>
              <a:t> </a:t>
            </a:r>
          </a:p>
          <a:p>
            <a:pPr marL="342900" indent="-342900">
              <a:lnSpc>
                <a:spcPct val="140000"/>
              </a:lnSpc>
              <a:buFont typeface="Wingdings" pitchFamily="2" charset="2"/>
              <a:buChar char="Ø"/>
            </a:pPr>
            <a:r>
              <a:rPr lang="zh-CN" altLang="en-US" sz="2200" b="1" dirty="0">
                <a:latin typeface="黑体" pitchFamily="49" charset="-122"/>
              </a:rPr>
              <a:t> 规则金属波导（如矩形波导、圆柱形波导）</a:t>
            </a:r>
          </a:p>
          <a:p>
            <a:pPr marL="342900" indent="-342900">
              <a:lnSpc>
                <a:spcPct val="140000"/>
              </a:lnSpc>
              <a:buFont typeface="Wingdings" pitchFamily="2" charset="2"/>
              <a:buChar char="Ø"/>
            </a:pPr>
            <a:r>
              <a:rPr lang="en-US" altLang="zh-CN" sz="2200" b="1" dirty="0">
                <a:latin typeface="黑体" pitchFamily="49" charset="-122"/>
              </a:rPr>
              <a:t> TEM</a:t>
            </a:r>
            <a:r>
              <a:rPr lang="zh-CN" altLang="en-US" sz="2200" b="1" dirty="0">
                <a:latin typeface="黑体" pitchFamily="49" charset="-122"/>
              </a:rPr>
              <a:t>传输线（如平行双线、同轴线）</a:t>
            </a:r>
          </a:p>
          <a:p>
            <a:pPr marL="342900" indent="-342900">
              <a:lnSpc>
                <a:spcPct val="140000"/>
              </a:lnSpc>
              <a:buFont typeface="Wingdings" pitchFamily="2" charset="2"/>
              <a:buChar char="Ø"/>
            </a:pPr>
            <a:r>
              <a:rPr lang="zh-CN" altLang="en-US" sz="2200" b="1" dirty="0">
                <a:latin typeface="黑体" pitchFamily="49" charset="-122"/>
              </a:rPr>
              <a:t> 表面波波导（如微带线）</a:t>
            </a:r>
          </a:p>
        </p:txBody>
      </p:sp>
      <p:sp>
        <p:nvSpPr>
          <p:cNvPr id="342021" name="Rectangle 5"/>
          <p:cNvSpPr>
            <a:spLocks noChangeArrowheads="1"/>
          </p:cNvSpPr>
          <p:nvPr/>
        </p:nvSpPr>
        <p:spPr bwMode="auto">
          <a:xfrm>
            <a:off x="588963" y="2039938"/>
            <a:ext cx="8220075" cy="566309"/>
          </a:xfrm>
          <a:prstGeom prst="rect">
            <a:avLst/>
          </a:prstGeom>
          <a:noFill/>
          <a:ln w="9525">
            <a:noFill/>
            <a:miter lim="800000"/>
            <a:headEnd/>
            <a:tailEnd/>
          </a:ln>
        </p:spPr>
        <p:txBody>
          <a:bodyPr>
            <a:spAutoFit/>
          </a:bodyPr>
          <a:lstStyle/>
          <a:p>
            <a:pPr marL="342900" indent="-342900">
              <a:lnSpc>
                <a:spcPct val="140000"/>
              </a:lnSpc>
            </a:pPr>
            <a:r>
              <a:rPr lang="zh-CN" altLang="en-US" sz="2200" b="1" dirty="0">
                <a:solidFill>
                  <a:srgbClr val="0000FF"/>
                </a:solidFill>
                <a:latin typeface="黑体" pitchFamily="49" charset="-122"/>
              </a:rPr>
              <a:t>导波</a:t>
            </a:r>
            <a:r>
              <a:rPr lang="zh-CN" altLang="en-US" sz="2200" b="1" dirty="0" smtClean="0">
                <a:solidFill>
                  <a:srgbClr val="0000FF"/>
                </a:solidFill>
                <a:latin typeface="黑体" pitchFamily="49" charset="-122"/>
              </a:rPr>
              <a:t>系统：</a:t>
            </a:r>
            <a:r>
              <a:rPr lang="zh-CN" altLang="en-US" sz="2200" b="1" dirty="0" smtClean="0">
                <a:latin typeface="黑体" pitchFamily="49" charset="-122"/>
              </a:rPr>
              <a:t>引导电磁波沿一定方向传播的装置。</a:t>
            </a:r>
            <a:endParaRPr lang="zh-CN" altLang="en-US" sz="2200" b="1" dirty="0">
              <a:latin typeface="黑体" pitchFamily="49" charset="-122"/>
            </a:endParaRPr>
          </a:p>
        </p:txBody>
      </p:sp>
      <p:sp>
        <p:nvSpPr>
          <p:cNvPr id="342022" name="Rectangle 6"/>
          <p:cNvSpPr>
            <a:spLocks noChangeArrowheads="1"/>
          </p:cNvSpPr>
          <p:nvPr/>
        </p:nvSpPr>
        <p:spPr bwMode="auto">
          <a:xfrm>
            <a:off x="668338" y="4768850"/>
            <a:ext cx="4960302" cy="1536511"/>
          </a:xfrm>
          <a:prstGeom prst="rect">
            <a:avLst/>
          </a:prstGeom>
          <a:noFill/>
          <a:ln w="9525">
            <a:noFill/>
            <a:miter lim="800000"/>
            <a:headEnd/>
            <a:tailEnd/>
          </a:ln>
        </p:spPr>
        <p:txBody>
          <a:bodyPr wrap="square">
            <a:spAutoFit/>
          </a:bodyPr>
          <a:lstStyle/>
          <a:p>
            <a:pPr marL="342900" indent="-342900">
              <a:lnSpc>
                <a:spcPct val="150000"/>
              </a:lnSpc>
            </a:pPr>
            <a:r>
              <a:rPr lang="zh-CN" altLang="en-US" sz="2200" b="1" dirty="0">
                <a:solidFill>
                  <a:srgbClr val="0000FF"/>
                </a:solidFill>
                <a:latin typeface="黑体" pitchFamily="49" charset="-122"/>
              </a:rPr>
              <a:t>典型求解方法 ： </a:t>
            </a:r>
          </a:p>
          <a:p>
            <a:pPr marL="342900" indent="-342900">
              <a:lnSpc>
                <a:spcPct val="150000"/>
              </a:lnSpc>
              <a:buFont typeface="Wingdings" pitchFamily="2" charset="2"/>
              <a:buChar char="Ø"/>
            </a:pPr>
            <a:r>
              <a:rPr lang="zh-CN" altLang="en-US" sz="2200" b="1" dirty="0">
                <a:latin typeface="黑体" pitchFamily="49" charset="-122"/>
              </a:rPr>
              <a:t> 电磁场边值</a:t>
            </a:r>
            <a:r>
              <a:rPr lang="zh-CN" altLang="en-US" sz="2200" b="1" dirty="0" smtClean="0">
                <a:latin typeface="黑体" pitchFamily="49" charset="-122"/>
              </a:rPr>
              <a:t>法，如</a:t>
            </a:r>
            <a:r>
              <a:rPr lang="zh-CN" altLang="en-US" sz="2200" b="1" dirty="0" smtClean="0">
                <a:solidFill>
                  <a:srgbClr val="FF0000"/>
                </a:solidFill>
                <a:latin typeface="黑体" pitchFamily="49" charset="-122"/>
              </a:rPr>
              <a:t>纵向场分析法</a:t>
            </a:r>
            <a:r>
              <a:rPr lang="zh-CN" altLang="en-US" sz="2200" b="1" dirty="0" smtClean="0">
                <a:latin typeface="黑体" pitchFamily="49" charset="-122"/>
              </a:rPr>
              <a:t>；</a:t>
            </a:r>
            <a:endParaRPr lang="zh-CN" altLang="en-US" sz="2200" b="1" dirty="0">
              <a:latin typeface="黑体" pitchFamily="49" charset="-122"/>
            </a:endParaRPr>
          </a:p>
          <a:p>
            <a:pPr marL="342900" indent="-342900">
              <a:lnSpc>
                <a:spcPct val="150000"/>
              </a:lnSpc>
              <a:buFont typeface="Wingdings" pitchFamily="2" charset="2"/>
              <a:buChar char="Ø"/>
            </a:pPr>
            <a:r>
              <a:rPr lang="zh-CN" altLang="en-US" sz="2200" b="1" dirty="0">
                <a:latin typeface="黑体" pitchFamily="49" charset="-122"/>
              </a:rPr>
              <a:t> </a:t>
            </a:r>
            <a:r>
              <a:rPr lang="zh-CN" altLang="en-US" sz="2200" b="1" dirty="0" smtClean="0">
                <a:latin typeface="黑体" pitchFamily="49" charset="-122"/>
              </a:rPr>
              <a:t>（等效</a:t>
            </a:r>
            <a:r>
              <a:rPr lang="zh-CN" altLang="en-US" sz="2200" b="1" dirty="0">
                <a:latin typeface="黑体" pitchFamily="49" charset="-122"/>
              </a:rPr>
              <a:t>传输线</a:t>
            </a:r>
            <a:r>
              <a:rPr lang="zh-CN" altLang="en-US" sz="2200" b="1" dirty="0" smtClean="0">
                <a:latin typeface="黑体" pitchFamily="49" charset="-122"/>
              </a:rPr>
              <a:t>法：不讲。）</a:t>
            </a:r>
            <a:endParaRPr lang="en-US" altLang="zh-CN" sz="2200" b="1" dirty="0">
              <a:latin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20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20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20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autoUpdateAnimBg="0"/>
      <p:bldP spid="342020" grpId="0" autoUpdateAnimBg="0"/>
      <p:bldP spid="342021" grpId="0" autoUpdateAnimBg="0"/>
      <p:bldP spid="34202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ChangeArrowheads="1"/>
          </p:cNvSpPr>
          <p:nvPr/>
        </p:nvSpPr>
        <p:spPr bwMode="auto">
          <a:xfrm>
            <a:off x="179388" y="609600"/>
            <a:ext cx="8812212" cy="2084388"/>
          </a:xfrm>
          <a:prstGeom prst="rect">
            <a:avLst/>
          </a:prstGeom>
          <a:noFill/>
          <a:ln w="9525">
            <a:noFill/>
            <a:miter lim="800000"/>
            <a:headEnd/>
            <a:tailEnd/>
          </a:ln>
        </p:spPr>
        <p:txBody>
          <a:bodyPr anchor="ctr">
            <a:spAutoFit/>
          </a:bodyPr>
          <a:lstStyle/>
          <a:p>
            <a:pPr indent="266700">
              <a:lnSpc>
                <a:spcPct val="120000"/>
              </a:lnSpc>
            </a:pPr>
            <a:endParaRPr lang="zh-CN" altLang="en-US" sz="2800" dirty="0">
              <a:solidFill>
                <a:srgbClr val="0000FF"/>
              </a:solidFill>
              <a:latin typeface="Arial" pitchFamily="34" charset="0"/>
            </a:endParaRPr>
          </a:p>
          <a:p>
            <a:pPr indent="266700" eaLnBrk="0" hangingPunct="0">
              <a:lnSpc>
                <a:spcPct val="120000"/>
              </a:lnSpc>
              <a:spcBef>
                <a:spcPct val="25000"/>
              </a:spcBef>
            </a:pPr>
            <a:r>
              <a:rPr lang="en-US" altLang="zh-CN" sz="2400" dirty="0">
                <a:solidFill>
                  <a:srgbClr val="0000FF"/>
                </a:solidFill>
                <a:latin typeface="黑体" pitchFamily="49" charset="-122"/>
                <a:cs typeface="Times New Roman" pitchFamily="18" charset="0"/>
              </a:rPr>
              <a:t>1.</a:t>
            </a:r>
            <a:r>
              <a:rPr lang="zh-CN" altLang="en-US" sz="2400" dirty="0">
                <a:solidFill>
                  <a:srgbClr val="0000FF"/>
                </a:solidFill>
                <a:latin typeface="黑体" pitchFamily="49" charset="-122"/>
                <a:cs typeface="Times New Roman" pitchFamily="18" charset="0"/>
              </a:rPr>
              <a:t>截止波长与传输条件</a:t>
            </a:r>
            <a:endParaRPr lang="zh-CN" altLang="en-US" sz="2400" dirty="0">
              <a:solidFill>
                <a:srgbClr val="0000FF"/>
              </a:solidFill>
              <a:latin typeface="黑体" pitchFamily="49" charset="-122"/>
            </a:endParaRPr>
          </a:p>
          <a:p>
            <a:pPr indent="266700" eaLnBrk="0" hangingPunct="0">
              <a:lnSpc>
                <a:spcPct val="120000"/>
              </a:lnSpc>
              <a:spcBef>
                <a:spcPct val="20000"/>
              </a:spcBef>
            </a:pPr>
            <a:r>
              <a:rPr lang="zh-CN" altLang="en-US" sz="2400" dirty="0">
                <a:latin typeface="黑体" pitchFamily="49" charset="-122"/>
                <a:cs typeface="Times New Roman" pitchFamily="18" charset="0"/>
              </a:rPr>
              <a:t>  由导行电磁波的表达式可知，导行波的传输状态取决于传播常数 </a:t>
            </a:r>
            <a:r>
              <a:rPr lang="zh-CN" altLang="en-US" sz="2400" i="1" dirty="0">
                <a:latin typeface="黑体" pitchFamily="49" charset="-122"/>
                <a:cs typeface="Times New Roman" pitchFamily="18" charset="0"/>
                <a:sym typeface="Symbol" pitchFamily="18" charset="2"/>
              </a:rPr>
              <a:t></a:t>
            </a:r>
            <a:r>
              <a:rPr lang="zh-CN" altLang="en-US" sz="2400" dirty="0">
                <a:latin typeface="黑体" pitchFamily="49" charset="-122"/>
              </a:rPr>
              <a:t>，而 </a:t>
            </a:r>
            <a:r>
              <a:rPr lang="zh-CN" altLang="en-US" sz="2400" i="1" dirty="0">
                <a:latin typeface="黑体" pitchFamily="49" charset="-122"/>
                <a:cs typeface="Times New Roman" pitchFamily="18" charset="0"/>
                <a:sym typeface="Symbol" pitchFamily="18" charset="2"/>
              </a:rPr>
              <a:t> </a:t>
            </a:r>
            <a:r>
              <a:rPr lang="zh-CN" altLang="en-US" sz="2400" dirty="0">
                <a:latin typeface="黑体" pitchFamily="49" charset="-122"/>
              </a:rPr>
              <a:t>满足关系：</a:t>
            </a:r>
            <a:endParaRPr lang="zh-CN" altLang="en-US" sz="2400" i="1" dirty="0">
              <a:solidFill>
                <a:schemeClr val="tx1"/>
              </a:solidFill>
              <a:latin typeface="黑体" pitchFamily="49" charset="-122"/>
              <a:sym typeface="Symbol" pitchFamily="18" charset="2"/>
            </a:endParaRPr>
          </a:p>
        </p:txBody>
      </p:sp>
      <p:graphicFrame>
        <p:nvGraphicFramePr>
          <p:cNvPr id="5122" name="Object 4"/>
          <p:cNvGraphicFramePr>
            <a:graphicFrameLocks noChangeAspect="1"/>
          </p:cNvGraphicFramePr>
          <p:nvPr/>
        </p:nvGraphicFramePr>
        <p:xfrm>
          <a:off x="3915404" y="2389631"/>
          <a:ext cx="2474764" cy="746357"/>
        </p:xfrm>
        <a:graphic>
          <a:graphicData uri="http://schemas.openxmlformats.org/presentationml/2006/ole">
            <p:oleObj spid="_x0000_s5122" name="Microsoft 公式 3.0" r:id="rId3" imgW="787400" imgH="241300" progId="Equation.3">
              <p:embed/>
            </p:oleObj>
          </a:graphicData>
        </a:graphic>
      </p:graphicFrame>
      <p:sp>
        <p:nvSpPr>
          <p:cNvPr id="5127" name="Rectangle 6"/>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sp>
        <p:nvSpPr>
          <p:cNvPr id="5128"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5129"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5130" name="Rectangle 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5131" name="Rectangle 11"/>
          <p:cNvSpPr>
            <a:spLocks noChangeArrowheads="1"/>
          </p:cNvSpPr>
          <p:nvPr/>
        </p:nvSpPr>
        <p:spPr bwMode="auto">
          <a:xfrm>
            <a:off x="237786" y="3332163"/>
            <a:ext cx="8820150" cy="2160591"/>
          </a:xfrm>
          <a:prstGeom prst="rect">
            <a:avLst/>
          </a:prstGeom>
          <a:noFill/>
          <a:ln w="9525">
            <a:noFill/>
            <a:miter lim="800000"/>
            <a:headEnd/>
            <a:tailEnd/>
          </a:ln>
        </p:spPr>
        <p:txBody>
          <a:bodyPr anchor="ctr">
            <a:spAutoFit/>
          </a:bodyPr>
          <a:lstStyle/>
          <a:p>
            <a:pPr>
              <a:lnSpc>
                <a:spcPct val="140000"/>
              </a:lnSpc>
            </a:pPr>
            <a:r>
              <a:rPr lang="zh-CN" altLang="en-US" sz="2400" dirty="0">
                <a:latin typeface="Arial" pitchFamily="34" charset="0"/>
                <a:ea typeface="宋体" pitchFamily="2" charset="-122"/>
              </a:rPr>
              <a:t>   对于无损耗的理想导行系统</a:t>
            </a:r>
            <a:r>
              <a:rPr lang="en-US" altLang="zh-CN" sz="2400" dirty="0">
                <a:latin typeface="Arial" pitchFamily="34" charset="0"/>
                <a:ea typeface="宋体" pitchFamily="2" charset="-122"/>
              </a:rPr>
              <a:t>,                        </a:t>
            </a:r>
            <a:r>
              <a:rPr lang="en-US" altLang="zh-CN" sz="2400" dirty="0" smtClean="0">
                <a:latin typeface="Arial" pitchFamily="34" charset="0"/>
                <a:ea typeface="宋体" pitchFamily="2" charset="-122"/>
              </a:rPr>
              <a:t> </a:t>
            </a:r>
            <a:r>
              <a:rPr lang="zh-CN" altLang="en-US" sz="2400" dirty="0" smtClean="0">
                <a:ea typeface="宋体" pitchFamily="2" charset="-122"/>
              </a:rPr>
              <a:t>是</a:t>
            </a:r>
            <a:r>
              <a:rPr lang="zh-CN" altLang="en-US" sz="2400" dirty="0">
                <a:ea typeface="宋体" pitchFamily="2" charset="-122"/>
              </a:rPr>
              <a:t>实数，</a:t>
            </a:r>
            <a:r>
              <a:rPr lang="zh-CN" altLang="en-US" sz="2400" i="1" dirty="0">
                <a:solidFill>
                  <a:srgbClr val="0000FF"/>
                </a:solidFill>
                <a:ea typeface="宋体" pitchFamily="2" charset="-122"/>
                <a:sym typeface="Symbol" pitchFamily="18" charset="2"/>
              </a:rPr>
              <a:t></a:t>
            </a:r>
            <a:r>
              <a:rPr lang="zh-CN" altLang="en-US" sz="2400" dirty="0">
                <a:solidFill>
                  <a:srgbClr val="0000FF"/>
                </a:solidFill>
                <a:ea typeface="宋体" pitchFamily="2" charset="-122"/>
                <a:sym typeface="Symbol" pitchFamily="18" charset="2"/>
              </a:rPr>
              <a:t> </a:t>
            </a:r>
            <a:r>
              <a:rPr lang="zh-CN" altLang="en-US" sz="2400" dirty="0">
                <a:solidFill>
                  <a:srgbClr val="0000FF"/>
                </a:solidFill>
                <a:ea typeface="宋体" pitchFamily="2" charset="-122"/>
              </a:rPr>
              <a:t>为工作波长，</a:t>
            </a:r>
            <a:r>
              <a:rPr lang="en-US" altLang="zh-CN" sz="2400" i="1" dirty="0" err="1">
                <a:ea typeface="宋体" pitchFamily="2" charset="-122"/>
              </a:rPr>
              <a:t>k</a:t>
            </a:r>
            <a:r>
              <a:rPr lang="en-US" altLang="zh-CN" sz="2400" baseline="-25000" dirty="0" err="1">
                <a:ea typeface="宋体" pitchFamily="2" charset="-122"/>
              </a:rPr>
              <a:t>c</a:t>
            </a:r>
            <a:r>
              <a:rPr lang="en-US" altLang="zh-CN" sz="2400" baseline="-25000" dirty="0">
                <a:ea typeface="宋体" pitchFamily="2" charset="-122"/>
              </a:rPr>
              <a:t> </a:t>
            </a:r>
            <a:r>
              <a:rPr lang="zh-CN" altLang="en-US" sz="2400" dirty="0">
                <a:solidFill>
                  <a:srgbClr val="0000FF"/>
                </a:solidFill>
                <a:ea typeface="宋体" pitchFamily="2" charset="-122"/>
              </a:rPr>
              <a:t>是由导行系统</a:t>
            </a:r>
            <a:r>
              <a:rPr lang="zh-CN" altLang="en-US" sz="2400" b="1" u="sng" dirty="0">
                <a:solidFill>
                  <a:srgbClr val="0000FF"/>
                </a:solidFill>
                <a:ea typeface="宋体" pitchFamily="2" charset="-122"/>
              </a:rPr>
              <a:t>边界条件</a:t>
            </a:r>
            <a:r>
              <a:rPr lang="zh-CN" altLang="en-US" sz="2400" dirty="0">
                <a:solidFill>
                  <a:srgbClr val="0000FF"/>
                </a:solidFill>
                <a:ea typeface="宋体" pitchFamily="2" charset="-122"/>
              </a:rPr>
              <a:t>和</a:t>
            </a:r>
            <a:r>
              <a:rPr lang="zh-CN" altLang="en-US" sz="2400" b="1" u="sng" dirty="0">
                <a:solidFill>
                  <a:srgbClr val="0000FF"/>
                </a:solidFill>
                <a:ea typeface="宋体" pitchFamily="2" charset="-122"/>
              </a:rPr>
              <a:t>传输模式</a:t>
            </a:r>
            <a:r>
              <a:rPr lang="zh-CN" altLang="en-US" sz="2400" dirty="0">
                <a:solidFill>
                  <a:srgbClr val="0000FF"/>
                </a:solidFill>
                <a:ea typeface="宋体" pitchFamily="2" charset="-122"/>
              </a:rPr>
              <a:t>所决定的本征值</a:t>
            </a:r>
            <a:r>
              <a:rPr lang="zh-CN" altLang="en-US" sz="2400" dirty="0">
                <a:ea typeface="宋体" pitchFamily="2" charset="-122"/>
              </a:rPr>
              <a:t>，也是实数</a:t>
            </a:r>
            <a:r>
              <a:rPr lang="zh-CN" altLang="en-US" sz="2400" dirty="0" smtClean="0">
                <a:latin typeface="Arial" pitchFamily="34" charset="0"/>
                <a:ea typeface="宋体" pitchFamily="2" charset="-122"/>
              </a:rPr>
              <a:t>。</a:t>
            </a:r>
            <a:r>
              <a:rPr lang="zh-CN" altLang="en-US" sz="2400" dirty="0" smtClean="0">
                <a:ea typeface="宋体" pitchFamily="2" charset="-122"/>
              </a:rPr>
              <a:t>令                                  </a:t>
            </a:r>
            <a:r>
              <a:rPr lang="zh-CN" altLang="en-US" sz="2400" dirty="0">
                <a:ea typeface="宋体" pitchFamily="2" charset="-122"/>
              </a:rPr>
              <a:t>，</a:t>
            </a:r>
            <a:r>
              <a:rPr lang="zh-CN" altLang="en-US" sz="2400" i="1" dirty="0">
                <a:ea typeface="宋体" pitchFamily="2" charset="-122"/>
                <a:sym typeface="Symbol" pitchFamily="18" charset="2"/>
              </a:rPr>
              <a:t></a:t>
            </a:r>
            <a:r>
              <a:rPr lang="en-US" altLang="zh-CN" sz="2400" baseline="-25000" dirty="0">
                <a:ea typeface="宋体" pitchFamily="2" charset="-122"/>
              </a:rPr>
              <a:t>c </a:t>
            </a:r>
            <a:r>
              <a:rPr lang="zh-CN" altLang="en-US" sz="2400" dirty="0">
                <a:ea typeface="宋体" pitchFamily="2" charset="-122"/>
              </a:rPr>
              <a:t>称为</a:t>
            </a:r>
            <a:r>
              <a:rPr lang="zh-CN" altLang="en-US" sz="2400" b="1" dirty="0">
                <a:solidFill>
                  <a:srgbClr val="0000FF"/>
                </a:solidFill>
                <a:ea typeface="宋体" pitchFamily="2" charset="-122"/>
              </a:rPr>
              <a:t>截止波长</a:t>
            </a:r>
            <a:r>
              <a:rPr lang="zh-CN" altLang="en-US" sz="2400" dirty="0" smtClean="0">
                <a:ea typeface="宋体" pitchFamily="2" charset="-122"/>
              </a:rPr>
              <a:t>。根据</a:t>
            </a:r>
            <a:r>
              <a:rPr lang="zh-CN" altLang="en-US" sz="2400" dirty="0">
                <a:ea typeface="宋体" pitchFamily="2" charset="-122"/>
              </a:rPr>
              <a:t>工作波长的不同， </a:t>
            </a:r>
            <a:r>
              <a:rPr lang="zh-CN" altLang="en-US" sz="2400" i="1" dirty="0">
                <a:ea typeface="宋体" pitchFamily="2" charset="-122"/>
                <a:cs typeface="Times New Roman" pitchFamily="18" charset="0"/>
                <a:sym typeface="Symbol" pitchFamily="18" charset="2"/>
              </a:rPr>
              <a:t> </a:t>
            </a:r>
            <a:r>
              <a:rPr lang="en-US" altLang="zh-CN" sz="2400" baseline="30000" dirty="0">
                <a:ea typeface="宋体" pitchFamily="2" charset="-122"/>
                <a:cs typeface="Times New Roman" pitchFamily="18" charset="0"/>
                <a:sym typeface="Symbol" pitchFamily="18" charset="2"/>
              </a:rPr>
              <a:t>2 </a:t>
            </a:r>
            <a:r>
              <a:rPr lang="zh-CN" altLang="en-US" sz="2400" dirty="0">
                <a:ea typeface="宋体" pitchFamily="2" charset="-122"/>
              </a:rPr>
              <a:t>的取值有三种可能，即 </a:t>
            </a:r>
            <a:r>
              <a:rPr lang="zh-CN" altLang="en-US" sz="2400" i="1" dirty="0">
                <a:ea typeface="宋体" pitchFamily="2" charset="-122"/>
                <a:sym typeface="Symbol" pitchFamily="18" charset="2"/>
              </a:rPr>
              <a:t> </a:t>
            </a:r>
            <a:r>
              <a:rPr lang="en-US" altLang="zh-CN" sz="2400" baseline="30000" dirty="0">
                <a:ea typeface="宋体" pitchFamily="2" charset="-122"/>
                <a:sym typeface="Symbol" pitchFamily="18" charset="2"/>
              </a:rPr>
              <a:t>2</a:t>
            </a:r>
            <a:r>
              <a:rPr lang="en-US" altLang="zh-CN" sz="2400" dirty="0">
                <a:ea typeface="宋体" pitchFamily="2" charset="-122"/>
                <a:sym typeface="Symbol" pitchFamily="18" charset="2"/>
              </a:rPr>
              <a:t> &gt; 0</a:t>
            </a:r>
            <a:r>
              <a:rPr lang="zh-CN" altLang="en-US" sz="2400" dirty="0">
                <a:ea typeface="宋体" pitchFamily="2" charset="-122"/>
              </a:rPr>
              <a:t>，</a:t>
            </a:r>
            <a:r>
              <a:rPr lang="zh-CN" altLang="en-US" sz="2400" i="1" dirty="0">
                <a:ea typeface="宋体" pitchFamily="2" charset="-122"/>
                <a:sym typeface="Symbol" pitchFamily="18" charset="2"/>
              </a:rPr>
              <a:t> </a:t>
            </a:r>
            <a:r>
              <a:rPr lang="en-US" altLang="zh-CN" sz="2400" baseline="30000" dirty="0">
                <a:ea typeface="宋体" pitchFamily="2" charset="-122"/>
                <a:sym typeface="Symbol" pitchFamily="18" charset="2"/>
              </a:rPr>
              <a:t>2</a:t>
            </a:r>
            <a:r>
              <a:rPr lang="en-US" altLang="zh-CN" sz="2400" dirty="0">
                <a:ea typeface="宋体" pitchFamily="2" charset="-122"/>
                <a:sym typeface="Symbol" pitchFamily="18" charset="2"/>
              </a:rPr>
              <a:t> &lt; 0,  </a:t>
            </a:r>
            <a:r>
              <a:rPr lang="en-US" altLang="zh-CN" sz="2400" i="1" dirty="0">
                <a:ea typeface="宋体" pitchFamily="2" charset="-122"/>
                <a:sym typeface="Symbol" pitchFamily="18" charset="2"/>
              </a:rPr>
              <a:t> </a:t>
            </a:r>
            <a:r>
              <a:rPr lang="en-US" altLang="zh-CN" sz="2400" baseline="30000" dirty="0">
                <a:ea typeface="宋体" pitchFamily="2" charset="-122"/>
                <a:sym typeface="Symbol" pitchFamily="18" charset="2"/>
              </a:rPr>
              <a:t>2</a:t>
            </a:r>
            <a:r>
              <a:rPr lang="en-US" altLang="zh-CN" sz="2400" dirty="0">
                <a:ea typeface="宋体" pitchFamily="2" charset="-122"/>
                <a:sym typeface="Symbol" pitchFamily="18" charset="2"/>
              </a:rPr>
              <a:t> = 0</a:t>
            </a:r>
            <a:r>
              <a:rPr lang="zh-CN" altLang="en-US" sz="2400" dirty="0">
                <a:ea typeface="宋体" pitchFamily="2" charset="-122"/>
                <a:sym typeface="Symbol" pitchFamily="18" charset="2"/>
              </a:rPr>
              <a:t>。</a:t>
            </a:r>
          </a:p>
        </p:txBody>
      </p:sp>
      <p:graphicFrame>
        <p:nvGraphicFramePr>
          <p:cNvPr id="5123" name="Object 12"/>
          <p:cNvGraphicFramePr>
            <a:graphicFrameLocks noChangeAspect="1"/>
          </p:cNvGraphicFramePr>
          <p:nvPr/>
        </p:nvGraphicFramePr>
        <p:xfrm>
          <a:off x="4409382" y="3449638"/>
          <a:ext cx="2003425" cy="431800"/>
        </p:xfrm>
        <a:graphic>
          <a:graphicData uri="http://schemas.openxmlformats.org/presentationml/2006/ole">
            <p:oleObj spid="_x0000_s5123" name="Equation" r:id="rId4" imgW="1168200" imgH="253800" progId="Equation.DSMT4">
              <p:embed/>
            </p:oleObj>
          </a:graphicData>
        </a:graphic>
      </p:graphicFrame>
      <p:graphicFrame>
        <p:nvGraphicFramePr>
          <p:cNvPr id="5124" name="Object 13"/>
          <p:cNvGraphicFramePr>
            <a:graphicFrameLocks noChangeAspect="1"/>
          </p:cNvGraphicFramePr>
          <p:nvPr/>
        </p:nvGraphicFramePr>
        <p:xfrm>
          <a:off x="1909687" y="4446868"/>
          <a:ext cx="2521473" cy="490892"/>
        </p:xfrm>
        <a:graphic>
          <a:graphicData uri="http://schemas.openxmlformats.org/presentationml/2006/ole">
            <p:oleObj spid="_x0000_s5124" name="Equation" r:id="rId5" imgW="1295280" imgH="253800" progId="Equation.DSMT4">
              <p:embed/>
            </p:oleObj>
          </a:graphicData>
        </a:graphic>
      </p:graphicFrame>
      <p:grpSp>
        <p:nvGrpSpPr>
          <p:cNvPr id="5132" name="Group 12"/>
          <p:cNvGrpSpPr>
            <a:grpSpLocks/>
          </p:cNvGrpSpPr>
          <p:nvPr/>
        </p:nvGrpSpPr>
        <p:grpSpPr bwMode="auto">
          <a:xfrm>
            <a:off x="4613643" y="477280"/>
            <a:ext cx="3817974" cy="1213294"/>
            <a:chOff x="517" y="3140"/>
            <a:chExt cx="2056" cy="609"/>
          </a:xfrm>
        </p:grpSpPr>
        <p:graphicFrame>
          <p:nvGraphicFramePr>
            <p:cNvPr id="5125" name="Object 13"/>
            <p:cNvGraphicFramePr>
              <a:graphicFrameLocks noChangeAspect="1"/>
            </p:cNvGraphicFramePr>
            <p:nvPr/>
          </p:nvGraphicFramePr>
          <p:xfrm>
            <a:off x="569" y="3140"/>
            <a:ext cx="2004" cy="609"/>
          </p:xfrm>
          <a:graphic>
            <a:graphicData uri="http://schemas.openxmlformats.org/presentationml/2006/ole">
              <p:oleObj spid="_x0000_s5125" name="Equation" r:id="rId6" imgW="1587240" imgH="482400" progId="Equation.DSMT4">
                <p:embed/>
              </p:oleObj>
            </a:graphicData>
          </a:graphic>
        </p:graphicFrame>
        <p:sp>
          <p:nvSpPr>
            <p:cNvPr id="5134" name="AutoShape 14"/>
            <p:cNvSpPr>
              <a:spLocks/>
            </p:cNvSpPr>
            <p:nvPr/>
          </p:nvSpPr>
          <p:spPr bwMode="auto">
            <a:xfrm>
              <a:off x="517" y="3249"/>
              <a:ext cx="45" cy="408"/>
            </a:xfrm>
            <a:prstGeom prst="leftBrace">
              <a:avLst>
                <a:gd name="adj1" fmla="val 75556"/>
                <a:gd name="adj2" fmla="val 50000"/>
              </a:avLst>
            </a:prstGeom>
            <a:noFill/>
            <a:ln w="22225">
              <a:solidFill>
                <a:srgbClr val="003399"/>
              </a:solidFill>
              <a:round/>
              <a:headEnd/>
              <a:tailEnd/>
            </a:ln>
          </p:spPr>
          <p:txBody>
            <a:bodyPr wrap="none" anchor="ctr"/>
            <a:lstStyle/>
            <a:p>
              <a:pPr marL="342900" indent="-342900" algn="ctr">
                <a:spcBef>
                  <a:spcPct val="20000"/>
                </a:spcBef>
              </a:pPr>
              <a:endParaRPr lang="zh-CN" altLang="zh-CN" sz="3600">
                <a:solidFill>
                  <a:srgbClr val="003399"/>
                </a:solidFill>
                <a:latin typeface="幼圆" pitchFamily="49" charset="-122"/>
                <a:ea typeface="幼圆" pitchFamily="49" charset="-122"/>
              </a:endParaRPr>
            </a:p>
          </p:txBody>
        </p:sp>
      </p:grpSp>
      <p:sp>
        <p:nvSpPr>
          <p:cNvPr id="5133" name="Text Box 5"/>
          <p:cNvSpPr txBox="1">
            <a:spLocks noChangeArrowheads="1"/>
          </p:cNvSpPr>
          <p:nvPr/>
        </p:nvSpPr>
        <p:spPr bwMode="auto">
          <a:xfrm>
            <a:off x="306978" y="564672"/>
            <a:ext cx="3914775" cy="457200"/>
          </a:xfrm>
          <a:prstGeom prst="rect">
            <a:avLst/>
          </a:prstGeom>
          <a:solidFill>
            <a:srgbClr val="000099"/>
          </a:solidFill>
          <a:ln w="9525">
            <a:noFill/>
            <a:miter lim="800000"/>
            <a:headEnd/>
            <a:tailEnd/>
          </a:ln>
        </p:spPr>
        <p:txBody>
          <a:bodyPr>
            <a:spAutoFit/>
          </a:bodyPr>
          <a:lstStyle/>
          <a:p>
            <a:pPr>
              <a:spcBef>
                <a:spcPct val="50000"/>
              </a:spcBef>
            </a:pPr>
            <a:r>
              <a:rPr kumimoji="1" lang="zh-CN" altLang="en-US" sz="2400" b="1" dirty="0">
                <a:solidFill>
                  <a:schemeClr val="tx1"/>
                </a:solidFill>
              </a:rPr>
              <a:t>导行电磁波传播</a:t>
            </a:r>
            <a:r>
              <a:rPr kumimoji="1" lang="zh-CN" altLang="en-US" sz="2400" b="1" dirty="0" smtClean="0">
                <a:solidFill>
                  <a:schemeClr val="tx1"/>
                </a:solidFill>
              </a:rPr>
              <a:t>特性概述</a:t>
            </a:r>
            <a:endParaRPr kumimoji="1" lang="zh-CN" altLang="en-US" sz="24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ChangeArrowheads="1"/>
          </p:cNvSpPr>
          <p:nvPr/>
        </p:nvSpPr>
        <p:spPr bwMode="auto">
          <a:xfrm>
            <a:off x="250825" y="1341438"/>
            <a:ext cx="8667750" cy="1006475"/>
          </a:xfrm>
          <a:prstGeom prst="rect">
            <a:avLst/>
          </a:prstGeom>
          <a:noFill/>
          <a:ln w="9525">
            <a:noFill/>
            <a:miter lim="800000"/>
            <a:headEnd/>
            <a:tailEnd/>
          </a:ln>
        </p:spPr>
        <p:txBody>
          <a:bodyPr anchor="ctr">
            <a:spAutoFit/>
          </a:bodyPr>
          <a:lstStyle/>
          <a:p>
            <a:pPr>
              <a:lnSpc>
                <a:spcPct val="125000"/>
              </a:lnSpc>
            </a:pPr>
            <a:r>
              <a:rPr lang="zh-CN" altLang="en-US" sz="2400" dirty="0">
                <a:ea typeface="宋体" pitchFamily="2" charset="-122"/>
                <a:cs typeface="Times New Roman" pitchFamily="18" charset="0"/>
              </a:rPr>
              <a:t>这表明，导行系统中的电磁场沿传输方向（ </a:t>
            </a:r>
            <a:r>
              <a:rPr lang="en-US" altLang="zh-CN" sz="2400" dirty="0">
                <a:ea typeface="宋体" pitchFamily="2" charset="-122"/>
                <a:cs typeface="Times New Roman" pitchFamily="18" charset="0"/>
              </a:rPr>
              <a:t>+</a:t>
            </a:r>
            <a:r>
              <a:rPr lang="en-US" altLang="zh-CN" sz="2400" i="1" dirty="0">
                <a:ea typeface="宋体" pitchFamily="2" charset="-122"/>
                <a:cs typeface="Times New Roman" pitchFamily="18" charset="0"/>
              </a:rPr>
              <a:t>z</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轴）指数衰减，不是传输波，故称 </a:t>
            </a:r>
            <a:r>
              <a:rPr lang="zh-CN" altLang="en-US" sz="2400" i="1" dirty="0">
                <a:ea typeface="宋体" pitchFamily="2" charset="-122"/>
                <a:cs typeface="Times New Roman" pitchFamily="18" charset="0"/>
                <a:sym typeface="Symbol" pitchFamily="18" charset="2"/>
              </a:rPr>
              <a:t> </a:t>
            </a:r>
            <a:r>
              <a:rPr lang="en-US" altLang="zh-CN" sz="2400" baseline="30000" dirty="0">
                <a:ea typeface="宋体" pitchFamily="2" charset="-122"/>
                <a:cs typeface="Times New Roman" pitchFamily="18" charset="0"/>
                <a:sym typeface="Symbol" pitchFamily="18" charset="2"/>
              </a:rPr>
              <a:t>2</a:t>
            </a:r>
            <a:r>
              <a:rPr lang="en-US" altLang="zh-CN" sz="2400" dirty="0">
                <a:ea typeface="宋体" pitchFamily="2" charset="-122"/>
                <a:cs typeface="Times New Roman" pitchFamily="18" charset="0"/>
                <a:sym typeface="Symbol" pitchFamily="18" charset="2"/>
              </a:rPr>
              <a:t> &gt; 0 </a:t>
            </a:r>
            <a:r>
              <a:rPr lang="zh-CN" altLang="en-US" sz="2400" dirty="0">
                <a:ea typeface="宋体" pitchFamily="2" charset="-122"/>
                <a:cs typeface="Times New Roman" pitchFamily="18" charset="0"/>
              </a:rPr>
              <a:t>时为</a:t>
            </a:r>
            <a:r>
              <a:rPr lang="zh-CN" altLang="en-US" sz="2400" dirty="0">
                <a:solidFill>
                  <a:srgbClr val="FF0000"/>
                </a:solidFill>
                <a:ea typeface="宋体" pitchFamily="2" charset="-122"/>
                <a:cs typeface="Times New Roman" pitchFamily="18" charset="0"/>
              </a:rPr>
              <a:t>截止状态</a:t>
            </a:r>
            <a:r>
              <a:rPr lang="zh-CN" altLang="en-US" sz="2400" dirty="0">
                <a:ea typeface="宋体" pitchFamily="2" charset="-122"/>
                <a:cs typeface="Times New Roman" pitchFamily="18" charset="0"/>
              </a:rPr>
              <a:t>。</a:t>
            </a:r>
          </a:p>
        </p:txBody>
      </p:sp>
      <p:graphicFrame>
        <p:nvGraphicFramePr>
          <p:cNvPr id="6146" name="Object 3"/>
          <p:cNvGraphicFramePr>
            <a:graphicFrameLocks noChangeAspect="1"/>
          </p:cNvGraphicFramePr>
          <p:nvPr/>
        </p:nvGraphicFramePr>
        <p:xfrm>
          <a:off x="1568450" y="854075"/>
          <a:ext cx="4953000" cy="569913"/>
        </p:xfrm>
        <a:graphic>
          <a:graphicData uri="http://schemas.openxmlformats.org/presentationml/2006/ole">
            <p:oleObj spid="_x0000_s6146" name="Equation" r:id="rId3" imgW="1765080" imgH="203040" progId="Equation.DSMT4">
              <p:embed/>
            </p:oleObj>
          </a:graphicData>
        </a:graphic>
      </p:graphicFrame>
      <p:sp>
        <p:nvSpPr>
          <p:cNvPr id="6150" name="Rectangle 4"/>
          <p:cNvSpPr>
            <a:spLocks noChangeArrowheads="1"/>
          </p:cNvSpPr>
          <p:nvPr/>
        </p:nvSpPr>
        <p:spPr bwMode="auto">
          <a:xfrm>
            <a:off x="363538" y="2436184"/>
            <a:ext cx="7450137" cy="457200"/>
          </a:xfrm>
          <a:prstGeom prst="rect">
            <a:avLst/>
          </a:prstGeom>
          <a:noFill/>
          <a:ln w="9525">
            <a:noFill/>
            <a:miter lim="800000"/>
            <a:headEnd/>
            <a:tailEnd/>
          </a:ln>
        </p:spPr>
        <p:txBody>
          <a:bodyPr wrap="none" anchor="ctr">
            <a:spAutoFit/>
          </a:bodyPr>
          <a:lstStyle/>
          <a:p>
            <a:r>
              <a:rPr lang="en-US" altLang="zh-CN" sz="2400" dirty="0">
                <a:ea typeface="宋体" pitchFamily="2" charset="-122"/>
                <a:cs typeface="Times New Roman" pitchFamily="18" charset="0"/>
              </a:rPr>
              <a:t>(2)  </a:t>
            </a:r>
            <a:r>
              <a:rPr lang="en-US" altLang="zh-CN" sz="2400" i="1" dirty="0">
                <a:ea typeface="宋体" pitchFamily="2" charset="-122"/>
                <a:cs typeface="Times New Roman" pitchFamily="18" charset="0"/>
                <a:sym typeface="Symbol" pitchFamily="18" charset="2"/>
              </a:rPr>
              <a:t> </a:t>
            </a:r>
            <a:r>
              <a:rPr lang="en-US" altLang="zh-CN" sz="2400" baseline="30000" dirty="0">
                <a:ea typeface="宋体" pitchFamily="2" charset="-122"/>
                <a:cs typeface="Times New Roman" pitchFamily="18" charset="0"/>
                <a:sym typeface="Symbol" pitchFamily="18" charset="2"/>
              </a:rPr>
              <a:t>2</a:t>
            </a:r>
            <a:r>
              <a:rPr lang="en-US" altLang="zh-CN" sz="2400" dirty="0">
                <a:ea typeface="宋体" pitchFamily="2" charset="-122"/>
                <a:cs typeface="Times New Roman" pitchFamily="18" charset="0"/>
                <a:sym typeface="Symbol" pitchFamily="18" charset="2"/>
              </a:rPr>
              <a:t> &lt; 0</a:t>
            </a:r>
            <a:r>
              <a:rPr lang="zh-CN" altLang="en-US" sz="2400" dirty="0">
                <a:ea typeface="宋体" pitchFamily="2" charset="-122"/>
                <a:cs typeface="Times New Roman" pitchFamily="18" charset="0"/>
                <a:sym typeface="Symbol" pitchFamily="18" charset="2"/>
              </a:rPr>
              <a:t>，</a:t>
            </a:r>
            <a:r>
              <a:rPr lang="zh-CN" altLang="en-US" sz="2400" dirty="0">
                <a:ea typeface="宋体" pitchFamily="2" charset="-122"/>
                <a:cs typeface="Times New Roman" pitchFamily="18" charset="0"/>
              </a:rPr>
              <a:t>即 </a:t>
            </a:r>
            <a:r>
              <a:rPr lang="zh-CN" altLang="en-US" sz="2400" i="1" dirty="0">
                <a:ea typeface="宋体" pitchFamily="2" charset="-122"/>
                <a:cs typeface="Times New Roman" pitchFamily="18" charset="0"/>
                <a:sym typeface="Symbol" pitchFamily="18" charset="2"/>
              </a:rPr>
              <a:t></a:t>
            </a: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&lt; </a:t>
            </a:r>
            <a:r>
              <a:rPr lang="en-US" altLang="zh-CN" sz="2400" i="1" dirty="0">
                <a:ea typeface="宋体" pitchFamily="2" charset="-122"/>
                <a:cs typeface="Times New Roman" pitchFamily="18" charset="0"/>
                <a:sym typeface="Symbol" pitchFamily="18" charset="2"/>
              </a:rPr>
              <a:t></a:t>
            </a:r>
            <a:r>
              <a:rPr lang="en-US" altLang="zh-CN" sz="2400" baseline="-25000" dirty="0">
                <a:ea typeface="宋体" pitchFamily="2" charset="-122"/>
                <a:cs typeface="Times New Roman" pitchFamily="18" charset="0"/>
              </a:rPr>
              <a:t>c</a:t>
            </a:r>
            <a:r>
              <a:rPr lang="zh-CN" altLang="en-US" sz="2400" dirty="0">
                <a:ea typeface="宋体" pitchFamily="2" charset="-122"/>
                <a:cs typeface="Times New Roman" pitchFamily="18" charset="0"/>
              </a:rPr>
              <a:t>，则 </a:t>
            </a:r>
            <a:r>
              <a:rPr lang="zh-CN" altLang="en-US" sz="2400" i="1" dirty="0">
                <a:ea typeface="宋体" pitchFamily="2" charset="-122"/>
                <a:cs typeface="Times New Roman" pitchFamily="18" charset="0"/>
                <a:sym typeface="Symbol" pitchFamily="18" charset="2"/>
              </a:rPr>
              <a:t> </a:t>
            </a:r>
            <a:r>
              <a:rPr lang="en-US" altLang="zh-CN" sz="2400" i="1" dirty="0">
                <a:ea typeface="宋体" pitchFamily="2" charset="-122"/>
                <a:cs typeface="Times New Roman" pitchFamily="18" charset="0"/>
                <a:sym typeface="Symbol" pitchFamily="18" charset="2"/>
              </a:rPr>
              <a:t>= </a:t>
            </a:r>
            <a:r>
              <a:rPr lang="en-US" altLang="zh-CN" sz="2400" dirty="0">
                <a:ea typeface="宋体" pitchFamily="2" charset="-122"/>
                <a:cs typeface="Times New Roman" pitchFamily="18" charset="0"/>
                <a:sym typeface="Symbol" pitchFamily="18" charset="2"/>
              </a:rPr>
              <a:t>j</a:t>
            </a:r>
            <a:r>
              <a:rPr lang="en-US" altLang="zh-CN" sz="2400" i="1" dirty="0">
                <a:ea typeface="宋体" pitchFamily="2" charset="-122"/>
                <a:cs typeface="Times New Roman" pitchFamily="18" charset="0"/>
                <a:sym typeface="Symbol" pitchFamily="18" charset="2"/>
              </a:rPr>
              <a:t> </a:t>
            </a:r>
            <a:r>
              <a:rPr lang="zh-CN" altLang="en-US" sz="2400" dirty="0">
                <a:ea typeface="宋体" pitchFamily="2" charset="-122"/>
                <a:cs typeface="Times New Roman" pitchFamily="18" charset="0"/>
              </a:rPr>
              <a:t>为虚数，导波场表示为</a:t>
            </a:r>
            <a:endParaRPr lang="zh-CN" altLang="en-US" sz="2400" dirty="0">
              <a:ea typeface="宋体" pitchFamily="2" charset="-122"/>
              <a:cs typeface="Times New Roman" pitchFamily="18" charset="0"/>
              <a:sym typeface="Symbol" pitchFamily="18" charset="2"/>
            </a:endParaRPr>
          </a:p>
        </p:txBody>
      </p:sp>
      <p:sp>
        <p:nvSpPr>
          <p:cNvPr id="6151" name="Rectangle 5"/>
          <p:cNvSpPr>
            <a:spLocks noChangeArrowheads="1"/>
          </p:cNvSpPr>
          <p:nvPr/>
        </p:nvSpPr>
        <p:spPr bwMode="auto">
          <a:xfrm>
            <a:off x="498475" y="3649663"/>
            <a:ext cx="8385175" cy="936347"/>
          </a:xfrm>
          <a:prstGeom prst="rect">
            <a:avLst/>
          </a:prstGeom>
          <a:noFill/>
          <a:ln w="9525">
            <a:noFill/>
            <a:miter lim="800000"/>
            <a:headEnd/>
            <a:tailEnd/>
          </a:ln>
        </p:spPr>
        <p:txBody>
          <a:bodyPr anchor="ctr">
            <a:spAutoFit/>
          </a:bodyPr>
          <a:lstStyle/>
          <a:p>
            <a:pPr>
              <a:lnSpc>
                <a:spcPct val="120000"/>
              </a:lnSpc>
            </a:pPr>
            <a:r>
              <a:rPr lang="zh-CN" altLang="en-US" sz="2400" dirty="0">
                <a:ea typeface="宋体" pitchFamily="2" charset="-122"/>
                <a:cs typeface="Times New Roman" pitchFamily="18" charset="0"/>
              </a:rPr>
              <a:t>上式表明，导行系统中的电磁场是沿 </a:t>
            </a:r>
            <a:r>
              <a:rPr lang="en-US" altLang="zh-CN" sz="2400" dirty="0">
                <a:ea typeface="宋体" pitchFamily="2" charset="-122"/>
                <a:cs typeface="Times New Roman" pitchFamily="18" charset="0"/>
              </a:rPr>
              <a:t>+</a:t>
            </a:r>
            <a:r>
              <a:rPr lang="en-US" altLang="zh-CN" sz="2400" i="1" dirty="0">
                <a:ea typeface="宋体" pitchFamily="2" charset="-122"/>
                <a:cs typeface="Times New Roman" pitchFamily="18" charset="0"/>
              </a:rPr>
              <a:t>z </a:t>
            </a:r>
            <a:r>
              <a:rPr lang="zh-CN" altLang="en-US" sz="2400" dirty="0">
                <a:ea typeface="宋体" pitchFamily="2" charset="-122"/>
                <a:cs typeface="Times New Roman" pitchFamily="18" charset="0"/>
              </a:rPr>
              <a:t>轴传输的等幅波，故称</a:t>
            </a:r>
            <a:r>
              <a:rPr lang="zh-CN" altLang="en-US" sz="2400" i="1" dirty="0">
                <a:ea typeface="宋体" pitchFamily="2" charset="-122"/>
                <a:cs typeface="Times New Roman" pitchFamily="18" charset="0"/>
                <a:sym typeface="Symbol" pitchFamily="18" charset="2"/>
              </a:rPr>
              <a:t> </a:t>
            </a:r>
            <a:r>
              <a:rPr lang="en-US" altLang="zh-CN" sz="2400" baseline="30000" dirty="0">
                <a:ea typeface="宋体" pitchFamily="2" charset="-122"/>
                <a:cs typeface="Times New Roman" pitchFamily="18" charset="0"/>
                <a:sym typeface="Symbol" pitchFamily="18" charset="2"/>
              </a:rPr>
              <a:t>2</a:t>
            </a:r>
            <a:r>
              <a:rPr lang="en-US" altLang="zh-CN" sz="2400" dirty="0">
                <a:ea typeface="宋体" pitchFamily="2" charset="-122"/>
                <a:cs typeface="Times New Roman" pitchFamily="18" charset="0"/>
                <a:sym typeface="Symbol" pitchFamily="18" charset="2"/>
              </a:rPr>
              <a:t> </a:t>
            </a:r>
            <a:r>
              <a:rPr lang="en-US" altLang="zh-CN" sz="2400" dirty="0" smtClean="0">
                <a:ea typeface="宋体" pitchFamily="2" charset="-122"/>
                <a:cs typeface="Times New Roman" pitchFamily="18" charset="0"/>
                <a:sym typeface="Symbol" pitchFamily="18" charset="2"/>
              </a:rPr>
              <a:t>&lt;0 </a:t>
            </a:r>
            <a:r>
              <a:rPr lang="zh-CN" altLang="en-US" sz="2400" dirty="0">
                <a:ea typeface="宋体" pitchFamily="2" charset="-122"/>
                <a:cs typeface="Times New Roman" pitchFamily="18" charset="0"/>
              </a:rPr>
              <a:t>时为</a:t>
            </a:r>
            <a:r>
              <a:rPr lang="zh-CN" altLang="en-US" sz="2400" dirty="0">
                <a:solidFill>
                  <a:srgbClr val="FF0000"/>
                </a:solidFill>
                <a:ea typeface="宋体" pitchFamily="2" charset="-122"/>
                <a:cs typeface="Times New Roman" pitchFamily="18" charset="0"/>
              </a:rPr>
              <a:t>传输状态</a:t>
            </a:r>
            <a:r>
              <a:rPr lang="zh-CN" altLang="en-US" sz="2400" dirty="0">
                <a:ea typeface="宋体" pitchFamily="2" charset="-122"/>
                <a:cs typeface="Times New Roman" pitchFamily="18" charset="0"/>
              </a:rPr>
              <a:t>。</a:t>
            </a:r>
          </a:p>
        </p:txBody>
      </p:sp>
      <p:sp>
        <p:nvSpPr>
          <p:cNvPr id="6152" name="Rectangle 6"/>
          <p:cNvSpPr>
            <a:spLocks noChangeArrowheads="1"/>
          </p:cNvSpPr>
          <p:nvPr/>
        </p:nvSpPr>
        <p:spPr bwMode="auto">
          <a:xfrm>
            <a:off x="304800" y="4856163"/>
            <a:ext cx="3819525" cy="457200"/>
          </a:xfrm>
          <a:prstGeom prst="rect">
            <a:avLst/>
          </a:prstGeom>
          <a:noFill/>
          <a:ln w="9525">
            <a:noFill/>
            <a:miter lim="800000"/>
            <a:headEnd/>
            <a:tailEnd/>
          </a:ln>
        </p:spPr>
        <p:txBody>
          <a:bodyPr wrap="none" anchor="ctr">
            <a:spAutoFit/>
          </a:bodyPr>
          <a:lstStyle/>
          <a:p>
            <a:r>
              <a:rPr lang="en-US" altLang="zh-CN" sz="2400" dirty="0">
                <a:ea typeface="宋体" pitchFamily="2" charset="-122"/>
                <a:cs typeface="Times New Roman" pitchFamily="18" charset="0"/>
              </a:rPr>
              <a:t>(3) </a:t>
            </a:r>
            <a:r>
              <a:rPr lang="en-US" altLang="zh-CN" sz="2400" i="1" dirty="0">
                <a:ea typeface="宋体" pitchFamily="2" charset="-122"/>
                <a:cs typeface="Times New Roman" pitchFamily="18" charset="0"/>
                <a:sym typeface="Symbol" pitchFamily="18" charset="2"/>
              </a:rPr>
              <a:t> </a:t>
            </a:r>
            <a:r>
              <a:rPr lang="en-US" altLang="zh-CN" sz="2400" baseline="30000" dirty="0">
                <a:ea typeface="宋体" pitchFamily="2" charset="-122"/>
                <a:cs typeface="Times New Roman" pitchFamily="18" charset="0"/>
                <a:sym typeface="Symbol" pitchFamily="18" charset="2"/>
              </a:rPr>
              <a:t>2</a:t>
            </a:r>
            <a:r>
              <a:rPr lang="en-US" altLang="zh-CN" sz="2400" dirty="0">
                <a:ea typeface="宋体" pitchFamily="2" charset="-122"/>
                <a:cs typeface="Times New Roman" pitchFamily="18" charset="0"/>
                <a:sym typeface="Symbol" pitchFamily="18" charset="2"/>
              </a:rPr>
              <a:t> = 0</a:t>
            </a:r>
            <a:r>
              <a:rPr lang="zh-CN" altLang="en-US" sz="2400" dirty="0">
                <a:ea typeface="宋体" pitchFamily="2" charset="-122"/>
                <a:cs typeface="Times New Roman" pitchFamily="18" charset="0"/>
                <a:sym typeface="Symbol" pitchFamily="18" charset="2"/>
              </a:rPr>
              <a:t>，</a:t>
            </a:r>
            <a:r>
              <a:rPr lang="zh-CN" altLang="en-US" sz="2400" dirty="0">
                <a:ea typeface="宋体" pitchFamily="2" charset="-122"/>
                <a:cs typeface="Times New Roman" pitchFamily="18" charset="0"/>
              </a:rPr>
              <a:t>即 </a:t>
            </a:r>
            <a:r>
              <a:rPr lang="zh-CN" altLang="en-US" sz="2400" i="1" dirty="0">
                <a:ea typeface="宋体" pitchFamily="2" charset="-122"/>
                <a:cs typeface="Times New Roman" pitchFamily="18" charset="0"/>
                <a:sym typeface="Symbol" pitchFamily="18" charset="2"/>
              </a:rPr>
              <a:t></a:t>
            </a: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 </a:t>
            </a:r>
            <a:r>
              <a:rPr lang="en-US" altLang="zh-CN" sz="2400" i="1" dirty="0">
                <a:ea typeface="宋体" pitchFamily="2" charset="-122"/>
                <a:cs typeface="Times New Roman" pitchFamily="18" charset="0"/>
                <a:sym typeface="Symbol" pitchFamily="18" charset="2"/>
              </a:rPr>
              <a:t></a:t>
            </a:r>
            <a:r>
              <a:rPr lang="en-US" altLang="zh-CN" sz="2400" baseline="-25000" dirty="0">
                <a:ea typeface="宋体" pitchFamily="2" charset="-122"/>
                <a:cs typeface="Times New Roman" pitchFamily="18" charset="0"/>
              </a:rPr>
              <a:t>c</a:t>
            </a:r>
            <a:r>
              <a:rPr lang="zh-CN" altLang="en-US" sz="2400" dirty="0">
                <a:ea typeface="宋体" pitchFamily="2" charset="-122"/>
                <a:cs typeface="Times New Roman" pitchFamily="18" charset="0"/>
              </a:rPr>
              <a:t>， 此时</a:t>
            </a:r>
          </a:p>
        </p:txBody>
      </p:sp>
      <p:graphicFrame>
        <p:nvGraphicFramePr>
          <p:cNvPr id="6147" name="Object 7"/>
          <p:cNvGraphicFramePr>
            <a:graphicFrameLocks noChangeAspect="1"/>
          </p:cNvGraphicFramePr>
          <p:nvPr/>
        </p:nvGraphicFramePr>
        <p:xfrm>
          <a:off x="1231900" y="2981325"/>
          <a:ext cx="5621338" cy="644525"/>
        </p:xfrm>
        <a:graphic>
          <a:graphicData uri="http://schemas.openxmlformats.org/presentationml/2006/ole">
            <p:oleObj spid="_x0000_s6147" name="Equation" r:id="rId4" imgW="1777680" imgH="203040" progId="Equation.DSMT4">
              <p:embed/>
            </p:oleObj>
          </a:graphicData>
        </a:graphic>
      </p:graphicFrame>
      <p:graphicFrame>
        <p:nvGraphicFramePr>
          <p:cNvPr id="6148" name="Object 8"/>
          <p:cNvGraphicFramePr>
            <a:graphicFrameLocks noChangeAspect="1"/>
          </p:cNvGraphicFramePr>
          <p:nvPr/>
        </p:nvGraphicFramePr>
        <p:xfrm>
          <a:off x="660769" y="5447009"/>
          <a:ext cx="3810000" cy="469900"/>
        </p:xfrm>
        <a:graphic>
          <a:graphicData uri="http://schemas.openxmlformats.org/presentationml/2006/ole">
            <p:oleObj spid="_x0000_s6148" name="Equation" r:id="rId5" imgW="1434960" imgH="177480" progId="Equation.DSMT4">
              <p:embed/>
            </p:oleObj>
          </a:graphicData>
        </a:graphic>
      </p:graphicFrame>
      <p:sp>
        <p:nvSpPr>
          <p:cNvPr id="6153" name="Text Box 10"/>
          <p:cNvSpPr txBox="1">
            <a:spLocks noChangeArrowheads="1"/>
          </p:cNvSpPr>
          <p:nvPr/>
        </p:nvSpPr>
        <p:spPr bwMode="auto">
          <a:xfrm>
            <a:off x="4835378" y="5009818"/>
            <a:ext cx="3897313" cy="830997"/>
          </a:xfrm>
          <a:prstGeom prst="rect">
            <a:avLst/>
          </a:prstGeom>
          <a:noFill/>
          <a:ln w="9525">
            <a:noFill/>
            <a:miter lim="800000"/>
            <a:headEnd/>
            <a:tailEnd/>
          </a:ln>
        </p:spPr>
        <p:txBody>
          <a:bodyPr>
            <a:spAutoFit/>
          </a:bodyPr>
          <a:lstStyle/>
          <a:p>
            <a:r>
              <a:rPr lang="zh-CN" altLang="en-US" sz="2400" dirty="0">
                <a:solidFill>
                  <a:srgbClr val="FF0000"/>
                </a:solidFill>
                <a:cs typeface="Times New Roman" pitchFamily="18" charset="0"/>
              </a:rPr>
              <a:t> 临界状态</a:t>
            </a:r>
          </a:p>
          <a:p>
            <a:r>
              <a:rPr lang="zh-CN" altLang="en-US" sz="2400" dirty="0">
                <a:solidFill>
                  <a:srgbClr val="0000FF"/>
                </a:solidFill>
                <a:cs typeface="Times New Roman" pitchFamily="18" charset="0"/>
              </a:rPr>
              <a:t>（过渡、不稳定</a:t>
            </a:r>
            <a:r>
              <a:rPr lang="en-US" altLang="zh-CN" sz="2400" dirty="0">
                <a:solidFill>
                  <a:srgbClr val="0000FF"/>
                </a:solidFill>
                <a:cs typeface="Times New Roman" pitchFamily="18" charset="0"/>
              </a:rPr>
              <a:t>, </a:t>
            </a:r>
            <a:r>
              <a:rPr lang="zh-CN" altLang="en-US" sz="2400" dirty="0">
                <a:solidFill>
                  <a:srgbClr val="0000FF"/>
                </a:solidFill>
                <a:cs typeface="Times New Roman" pitchFamily="18" charset="0"/>
              </a:rPr>
              <a:t>不能传输）</a:t>
            </a:r>
          </a:p>
        </p:txBody>
      </p:sp>
      <p:sp>
        <p:nvSpPr>
          <p:cNvPr id="6154" name="Rectangle 14"/>
          <p:cNvSpPr>
            <a:spLocks noChangeArrowheads="1"/>
          </p:cNvSpPr>
          <p:nvPr/>
        </p:nvSpPr>
        <p:spPr bwMode="auto">
          <a:xfrm>
            <a:off x="273050" y="433388"/>
            <a:ext cx="8428038" cy="457200"/>
          </a:xfrm>
          <a:prstGeom prst="rect">
            <a:avLst/>
          </a:prstGeom>
          <a:noFill/>
          <a:ln w="9525">
            <a:noFill/>
            <a:miter lim="800000"/>
            <a:headEnd/>
            <a:tailEnd/>
          </a:ln>
        </p:spPr>
        <p:txBody>
          <a:bodyPr anchor="ctr">
            <a:spAutoFit/>
          </a:bodyPr>
          <a:lstStyle/>
          <a:p>
            <a:r>
              <a:rPr lang="zh-CN" altLang="en-US" sz="2400">
                <a:ea typeface="宋体" pitchFamily="2" charset="-122"/>
                <a:cs typeface="Times New Roman" pitchFamily="18" charset="0"/>
                <a:sym typeface="Symbol" pitchFamily="18" charset="2"/>
              </a:rPr>
              <a:t>（</a:t>
            </a:r>
            <a:r>
              <a:rPr lang="en-US" altLang="zh-CN" sz="2400">
                <a:ea typeface="宋体" pitchFamily="2" charset="-122"/>
                <a:cs typeface="Times New Roman" pitchFamily="18" charset="0"/>
                <a:sym typeface="Symbol" pitchFamily="18" charset="2"/>
              </a:rPr>
              <a:t>1</a:t>
            </a:r>
            <a:r>
              <a:rPr lang="zh-CN" altLang="en-US" sz="2400">
                <a:ea typeface="宋体" pitchFamily="2" charset="-122"/>
                <a:cs typeface="Times New Roman" pitchFamily="18" charset="0"/>
                <a:sym typeface="Symbol" pitchFamily="18" charset="2"/>
              </a:rPr>
              <a:t>）</a:t>
            </a:r>
            <a:r>
              <a:rPr lang="zh-CN" altLang="en-US" sz="2400" i="1">
                <a:ea typeface="宋体" pitchFamily="2" charset="-122"/>
                <a:cs typeface="Times New Roman" pitchFamily="18" charset="0"/>
                <a:sym typeface="Symbol" pitchFamily="18" charset="2"/>
              </a:rPr>
              <a:t> </a:t>
            </a:r>
            <a:r>
              <a:rPr lang="en-US" altLang="zh-CN" sz="2400" baseline="30000">
                <a:ea typeface="宋体" pitchFamily="2" charset="-122"/>
                <a:cs typeface="Times New Roman" pitchFamily="18" charset="0"/>
                <a:sym typeface="Symbol" pitchFamily="18" charset="2"/>
              </a:rPr>
              <a:t>2</a:t>
            </a:r>
            <a:r>
              <a:rPr lang="en-US" altLang="zh-CN" sz="2400">
                <a:ea typeface="宋体" pitchFamily="2" charset="-122"/>
                <a:cs typeface="Times New Roman" pitchFamily="18" charset="0"/>
                <a:sym typeface="Symbol" pitchFamily="18" charset="2"/>
              </a:rPr>
              <a:t> &gt; 0</a:t>
            </a:r>
            <a:r>
              <a:rPr lang="en-US" altLang="zh-CN" sz="2400">
                <a:ea typeface="宋体" pitchFamily="2" charset="-122"/>
                <a:cs typeface="Times New Roman" pitchFamily="18" charset="0"/>
              </a:rPr>
              <a:t> </a:t>
            </a:r>
            <a:r>
              <a:rPr lang="zh-CN" altLang="en-US" sz="2400">
                <a:ea typeface="宋体" pitchFamily="2" charset="-122"/>
                <a:cs typeface="Times New Roman" pitchFamily="18" charset="0"/>
              </a:rPr>
              <a:t>，即 </a:t>
            </a:r>
            <a:r>
              <a:rPr lang="zh-CN" altLang="en-US" sz="2400" i="1">
                <a:ea typeface="宋体" pitchFamily="2" charset="-122"/>
                <a:cs typeface="Times New Roman" pitchFamily="18" charset="0"/>
                <a:sym typeface="Symbol" pitchFamily="18" charset="2"/>
              </a:rPr>
              <a:t></a:t>
            </a:r>
            <a:r>
              <a:rPr lang="zh-CN" altLang="en-US" sz="2400">
                <a:ea typeface="宋体" pitchFamily="2" charset="-122"/>
                <a:cs typeface="Times New Roman" pitchFamily="18" charset="0"/>
              </a:rPr>
              <a:t> </a:t>
            </a:r>
            <a:r>
              <a:rPr lang="en-US" altLang="zh-CN" sz="2400">
                <a:ea typeface="宋体" pitchFamily="2" charset="-122"/>
                <a:cs typeface="Times New Roman" pitchFamily="18" charset="0"/>
              </a:rPr>
              <a:t>&gt;</a:t>
            </a:r>
            <a:r>
              <a:rPr lang="en-US" altLang="zh-CN" sz="2400" i="1">
                <a:ea typeface="宋体" pitchFamily="2" charset="-122"/>
                <a:cs typeface="Times New Roman" pitchFamily="18" charset="0"/>
                <a:sym typeface="Symbol" pitchFamily="18" charset="2"/>
              </a:rPr>
              <a:t></a:t>
            </a:r>
            <a:r>
              <a:rPr lang="en-US" altLang="zh-CN" sz="2400" baseline="-25000">
                <a:ea typeface="宋体" pitchFamily="2" charset="-122"/>
                <a:cs typeface="Times New Roman" pitchFamily="18" charset="0"/>
              </a:rPr>
              <a:t>c</a:t>
            </a:r>
            <a:r>
              <a:rPr lang="zh-CN" altLang="en-US" sz="2400">
                <a:ea typeface="宋体" pitchFamily="2" charset="-122"/>
                <a:cs typeface="Times New Roman" pitchFamily="18" charset="0"/>
              </a:rPr>
              <a:t>，则 </a:t>
            </a:r>
            <a:r>
              <a:rPr lang="zh-CN" altLang="en-US" sz="2400" i="1">
                <a:ea typeface="宋体" pitchFamily="2" charset="-122"/>
                <a:cs typeface="Times New Roman" pitchFamily="18" charset="0"/>
                <a:sym typeface="Symbol" pitchFamily="18" charset="2"/>
              </a:rPr>
              <a:t> </a:t>
            </a:r>
            <a:r>
              <a:rPr lang="en-US" altLang="zh-CN" sz="2400" i="1">
                <a:ea typeface="宋体" pitchFamily="2" charset="-122"/>
                <a:cs typeface="Times New Roman" pitchFamily="18" charset="0"/>
                <a:sym typeface="Symbol" pitchFamily="18" charset="2"/>
              </a:rPr>
              <a:t>=  </a:t>
            </a:r>
            <a:r>
              <a:rPr lang="zh-CN" altLang="en-US" sz="2400">
                <a:ea typeface="宋体" pitchFamily="2" charset="-122"/>
                <a:cs typeface="Times New Roman" pitchFamily="18" charset="0"/>
              </a:rPr>
              <a:t>为正实数，导波场表示为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linds(horizontal)">
                                      <p:cBhvr>
                                        <p:cTn id="7" dur="500"/>
                                        <p:tgtEl>
                                          <p:spTgt spid="61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blinds(horizontal)">
                                      <p:cBhvr>
                                        <p:cTn id="12" dur="500"/>
                                        <p:tgtEl>
                                          <p:spTgt spid="61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blinds(horizontal)">
                                      <p:cBhvr>
                                        <p:cTn id="17" dur="500"/>
                                        <p:tgtEl>
                                          <p:spTgt spid="61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linds(horizontal)">
                                      <p:cBhvr>
                                        <p:cTn id="22" dur="500"/>
                                        <p:tgtEl>
                                          <p:spTgt spid="61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2"/>
                                        </p:tgtEl>
                                        <p:attrNameLst>
                                          <p:attrName>style.visibility</p:attrName>
                                        </p:attrNameLst>
                                      </p:cBhvr>
                                      <p:to>
                                        <p:strVal val="visible"/>
                                      </p:to>
                                    </p:set>
                                    <p:animEffect transition="in" filter="blinds(horizontal)">
                                      <p:cBhvr>
                                        <p:cTn id="27" dur="500"/>
                                        <p:tgtEl>
                                          <p:spTgt spid="6152"/>
                                        </p:tgtEl>
                                      </p:cBhvr>
                                    </p:animEffect>
                                  </p:childTnLst>
                                </p:cTn>
                              </p:par>
                              <p:par>
                                <p:cTn id="28" presetID="3" presetClass="entr" presetSubtype="10" fill="hold" nodeType="withEffect">
                                  <p:stCondLst>
                                    <p:cond delay="0"/>
                                  </p:stCondLst>
                                  <p:childTnLst>
                                    <p:set>
                                      <p:cBhvr>
                                        <p:cTn id="29" dur="1" fill="hold">
                                          <p:stCondLst>
                                            <p:cond delay="0"/>
                                          </p:stCondLst>
                                        </p:cTn>
                                        <p:tgtEl>
                                          <p:spTgt spid="6148"/>
                                        </p:tgtEl>
                                        <p:attrNameLst>
                                          <p:attrName>style.visibility</p:attrName>
                                        </p:attrNameLst>
                                      </p:cBhvr>
                                      <p:to>
                                        <p:strVal val="visible"/>
                                      </p:to>
                                    </p:set>
                                    <p:animEffect transition="in" filter="blinds(horizontal)">
                                      <p:cBhvr>
                                        <p:cTn id="30" dur="500"/>
                                        <p:tgtEl>
                                          <p:spTgt spid="614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153"/>
                                        </p:tgtEl>
                                        <p:attrNameLst>
                                          <p:attrName>style.visibility</p:attrName>
                                        </p:attrNameLst>
                                      </p:cBhvr>
                                      <p:to>
                                        <p:strVal val="visible"/>
                                      </p:to>
                                    </p:set>
                                    <p:animEffect transition="in" filter="blinds(horizontal)">
                                      <p:cBhvr>
                                        <p:cTn id="35"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0" grpId="0"/>
      <p:bldP spid="6151" grpId="0"/>
      <p:bldP spid="6152" grpId="0"/>
      <p:bldP spid="61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4"/>
          <p:cNvGraphicFramePr>
            <a:graphicFrameLocks noChangeAspect="1"/>
          </p:cNvGraphicFramePr>
          <p:nvPr/>
        </p:nvGraphicFramePr>
        <p:xfrm>
          <a:off x="2474913" y="720725"/>
          <a:ext cx="817562" cy="409575"/>
        </p:xfrm>
        <a:graphic>
          <a:graphicData uri="http://schemas.openxmlformats.org/presentationml/2006/ole">
            <p:oleObj spid="_x0000_s7175" name="Microsoft 公式 3.0" r:id="rId3" imgW="457200" imgH="228600" progId="Equation.3">
              <p:embed/>
            </p:oleObj>
          </a:graphicData>
        </a:graphic>
      </p:graphicFrame>
      <p:graphicFrame>
        <p:nvGraphicFramePr>
          <p:cNvPr id="15" name="Object 5"/>
          <p:cNvGraphicFramePr>
            <a:graphicFrameLocks noChangeAspect="1"/>
          </p:cNvGraphicFramePr>
          <p:nvPr/>
        </p:nvGraphicFramePr>
        <p:xfrm>
          <a:off x="5815013" y="722313"/>
          <a:ext cx="855662" cy="395287"/>
        </p:xfrm>
        <a:graphic>
          <a:graphicData uri="http://schemas.openxmlformats.org/presentationml/2006/ole">
            <p:oleObj spid="_x0000_s7176" name="Microsoft 公式 3.0" r:id="rId4" imgW="495085" imgH="228501" progId="Equation.3">
              <p:embed/>
            </p:oleObj>
          </a:graphicData>
        </a:graphic>
      </p:graphicFrame>
      <p:sp>
        <p:nvSpPr>
          <p:cNvPr id="16" name="Rectangle 6"/>
          <p:cNvSpPr>
            <a:spLocks noChangeArrowheads="1"/>
          </p:cNvSpPr>
          <p:nvPr/>
        </p:nvSpPr>
        <p:spPr bwMode="auto">
          <a:xfrm>
            <a:off x="1103313" y="658813"/>
            <a:ext cx="1403350" cy="457200"/>
          </a:xfrm>
          <a:prstGeom prst="rect">
            <a:avLst/>
          </a:prstGeom>
          <a:noFill/>
          <a:ln w="9525">
            <a:noFill/>
            <a:miter lim="800000"/>
            <a:headEnd/>
            <a:tailEnd/>
          </a:ln>
        </p:spPr>
        <p:txBody>
          <a:bodyPr wrap="none" anchor="ctr">
            <a:spAutoFit/>
          </a:bodyPr>
          <a:lstStyle/>
          <a:p>
            <a:r>
              <a:rPr lang="zh-CN" altLang="en-US" sz="2400" dirty="0">
                <a:ea typeface="宋体" pitchFamily="2" charset="-122"/>
                <a:cs typeface="Times New Roman" pitchFamily="18" charset="0"/>
              </a:rPr>
              <a:t>可见，当</a:t>
            </a:r>
            <a:endParaRPr lang="zh-CN" altLang="en-US" sz="2400" dirty="0">
              <a:latin typeface="Arial" pitchFamily="34" charset="0"/>
              <a:ea typeface="宋体" pitchFamily="2" charset="-122"/>
              <a:cs typeface="Times New Roman" pitchFamily="18" charset="0"/>
            </a:endParaRPr>
          </a:p>
        </p:txBody>
      </p:sp>
      <p:sp>
        <p:nvSpPr>
          <p:cNvPr id="17" name="Rectangle 7"/>
          <p:cNvSpPr>
            <a:spLocks noChangeArrowheads="1"/>
          </p:cNvSpPr>
          <p:nvPr/>
        </p:nvSpPr>
        <p:spPr bwMode="auto">
          <a:xfrm>
            <a:off x="3160713" y="658813"/>
            <a:ext cx="2819400" cy="457200"/>
          </a:xfrm>
          <a:prstGeom prst="rect">
            <a:avLst/>
          </a:prstGeom>
          <a:noFill/>
          <a:ln w="9525">
            <a:noFill/>
            <a:miter lim="800000"/>
            <a:headEnd/>
            <a:tailEnd/>
          </a:ln>
        </p:spPr>
        <p:txBody>
          <a:bodyPr anchor="ctr">
            <a:spAutoFit/>
          </a:bodyPr>
          <a:lstStyle/>
          <a:p>
            <a:r>
              <a:rPr lang="zh-CN" altLang="en-US" sz="2400">
                <a:ea typeface="宋体" pitchFamily="2" charset="-122"/>
                <a:cs typeface="Times New Roman" pitchFamily="18" charset="0"/>
              </a:rPr>
              <a:t> 时为传输状态，而</a:t>
            </a:r>
            <a:endParaRPr lang="zh-CN" altLang="en-US" sz="2400">
              <a:latin typeface="Arial" pitchFamily="34" charset="0"/>
              <a:ea typeface="宋体" pitchFamily="2" charset="-122"/>
              <a:cs typeface="Times New Roman" pitchFamily="18" charset="0"/>
            </a:endParaRPr>
          </a:p>
        </p:txBody>
      </p:sp>
      <p:sp>
        <p:nvSpPr>
          <p:cNvPr id="18" name="Rectangle 8"/>
          <p:cNvSpPr>
            <a:spLocks noChangeArrowheads="1"/>
          </p:cNvSpPr>
          <p:nvPr/>
        </p:nvSpPr>
        <p:spPr bwMode="auto">
          <a:xfrm>
            <a:off x="341313" y="1192213"/>
            <a:ext cx="3536950" cy="457200"/>
          </a:xfrm>
          <a:prstGeom prst="rect">
            <a:avLst/>
          </a:prstGeom>
          <a:noFill/>
          <a:ln w="9525">
            <a:noFill/>
            <a:miter lim="800000"/>
            <a:headEnd/>
            <a:tailEnd/>
          </a:ln>
        </p:spPr>
        <p:txBody>
          <a:bodyPr wrap="none" anchor="ctr">
            <a:spAutoFit/>
          </a:bodyPr>
          <a:lstStyle/>
          <a:p>
            <a:r>
              <a:rPr lang="zh-CN" altLang="en-US" sz="2400">
                <a:ea typeface="宋体" pitchFamily="2" charset="-122"/>
                <a:cs typeface="Times New Roman" pitchFamily="18" charset="0"/>
              </a:rPr>
              <a:t>故导行系统的传输条件为</a:t>
            </a:r>
            <a:endParaRPr lang="zh-CN" altLang="en-US" sz="2400">
              <a:latin typeface="Arial" pitchFamily="34" charset="0"/>
              <a:ea typeface="宋体" pitchFamily="2" charset="-122"/>
              <a:cs typeface="Times New Roman" pitchFamily="18" charset="0"/>
            </a:endParaRPr>
          </a:p>
        </p:txBody>
      </p:sp>
      <p:sp>
        <p:nvSpPr>
          <p:cNvPr id="19" name="Rectangle 9"/>
          <p:cNvSpPr>
            <a:spLocks noChangeArrowheads="1"/>
          </p:cNvSpPr>
          <p:nvPr/>
        </p:nvSpPr>
        <p:spPr bwMode="auto">
          <a:xfrm>
            <a:off x="6513513" y="658813"/>
            <a:ext cx="2317750" cy="457200"/>
          </a:xfrm>
          <a:prstGeom prst="rect">
            <a:avLst/>
          </a:prstGeom>
          <a:noFill/>
          <a:ln w="9525">
            <a:noFill/>
            <a:miter lim="800000"/>
            <a:headEnd/>
            <a:tailEnd/>
          </a:ln>
        </p:spPr>
        <p:txBody>
          <a:bodyPr wrap="none">
            <a:spAutoFit/>
          </a:bodyPr>
          <a:lstStyle/>
          <a:p>
            <a:r>
              <a:rPr lang="zh-CN" altLang="en-US" sz="2400">
                <a:latin typeface="Arial" pitchFamily="34" charset="0"/>
                <a:ea typeface="宋体" pitchFamily="2" charset="-122"/>
              </a:rPr>
              <a:t>时为截止状态，</a:t>
            </a:r>
          </a:p>
        </p:txBody>
      </p:sp>
      <p:graphicFrame>
        <p:nvGraphicFramePr>
          <p:cNvPr id="20" name="Object 10"/>
          <p:cNvGraphicFramePr>
            <a:graphicFrameLocks noChangeAspect="1"/>
          </p:cNvGraphicFramePr>
          <p:nvPr/>
        </p:nvGraphicFramePr>
        <p:xfrm>
          <a:off x="4224338" y="1211263"/>
          <a:ext cx="1392237" cy="696912"/>
        </p:xfrm>
        <a:graphic>
          <a:graphicData uri="http://schemas.openxmlformats.org/presentationml/2006/ole">
            <p:oleObj spid="_x0000_s7177" name="Equation" r:id="rId5" imgW="380880" imgH="190440" progId="Equation.DSMT4">
              <p:embed/>
            </p:oleObj>
          </a:graphicData>
        </a:graphic>
      </p:graphicFrame>
      <p:sp>
        <p:nvSpPr>
          <p:cNvPr id="21" name="Rectangle 12"/>
          <p:cNvSpPr>
            <a:spLocks noChangeArrowheads="1"/>
          </p:cNvSpPr>
          <p:nvPr/>
        </p:nvSpPr>
        <p:spPr bwMode="auto">
          <a:xfrm>
            <a:off x="363538" y="2386013"/>
            <a:ext cx="5924550" cy="457200"/>
          </a:xfrm>
          <a:prstGeom prst="rect">
            <a:avLst/>
          </a:prstGeom>
          <a:noFill/>
          <a:ln w="9525">
            <a:noFill/>
            <a:miter lim="800000"/>
            <a:headEnd/>
            <a:tailEnd/>
          </a:ln>
        </p:spPr>
        <p:txBody>
          <a:bodyPr anchor="ctr">
            <a:spAutoFit/>
          </a:bodyPr>
          <a:lstStyle/>
          <a:p>
            <a:r>
              <a:rPr lang="en-US" altLang="zh-CN" sz="2400" dirty="0">
                <a:solidFill>
                  <a:srgbClr val="0000FF"/>
                </a:solidFill>
                <a:latin typeface="黑体" pitchFamily="49" charset="-122"/>
              </a:rPr>
              <a:t>2</a:t>
            </a:r>
            <a:r>
              <a:rPr lang="zh-CN" altLang="en-US" sz="2400" dirty="0">
                <a:solidFill>
                  <a:srgbClr val="0000FF"/>
                </a:solidFill>
                <a:latin typeface="黑体" pitchFamily="49" charset="-122"/>
              </a:rPr>
              <a:t>．相速度、波导波长与群速度</a:t>
            </a:r>
          </a:p>
        </p:txBody>
      </p:sp>
      <p:sp>
        <p:nvSpPr>
          <p:cNvPr id="22" name="Rectangle 13"/>
          <p:cNvSpPr>
            <a:spLocks noChangeArrowheads="1"/>
          </p:cNvSpPr>
          <p:nvPr/>
        </p:nvSpPr>
        <p:spPr bwMode="auto">
          <a:xfrm>
            <a:off x="617538" y="3006725"/>
            <a:ext cx="5732462" cy="457200"/>
          </a:xfrm>
          <a:prstGeom prst="rect">
            <a:avLst/>
          </a:prstGeom>
          <a:noFill/>
          <a:ln w="9525">
            <a:noFill/>
            <a:miter lim="800000"/>
            <a:headEnd/>
            <a:tailEnd/>
          </a:ln>
        </p:spPr>
        <p:txBody>
          <a:bodyPr anchor="ctr">
            <a:spAutoFit/>
          </a:bodyPr>
          <a:lstStyle/>
          <a:p>
            <a:r>
              <a:rPr lang="zh-CN" altLang="en-US" sz="2400">
                <a:ea typeface="宋体" pitchFamily="2" charset="-122"/>
                <a:cs typeface="Times New Roman" pitchFamily="18" charset="0"/>
              </a:rPr>
              <a:t>无损耗的传输状态下，</a:t>
            </a:r>
            <a:r>
              <a:rPr lang="zh-CN" altLang="en-US" sz="2400" i="1">
                <a:ea typeface="宋体" pitchFamily="2" charset="-122"/>
                <a:cs typeface="Times New Roman" pitchFamily="18" charset="0"/>
                <a:sym typeface="Symbol" pitchFamily="18" charset="2"/>
              </a:rPr>
              <a:t> </a:t>
            </a:r>
            <a:r>
              <a:rPr lang="en-US" altLang="zh-CN" sz="2400" i="1">
                <a:ea typeface="宋体" pitchFamily="2" charset="-122"/>
                <a:cs typeface="Times New Roman" pitchFamily="18" charset="0"/>
                <a:sym typeface="Symbol" pitchFamily="18" charset="2"/>
              </a:rPr>
              <a:t>= </a:t>
            </a:r>
            <a:r>
              <a:rPr lang="en-US" altLang="zh-CN" sz="2400">
                <a:ea typeface="宋体" pitchFamily="2" charset="-122"/>
                <a:cs typeface="Times New Roman" pitchFamily="18" charset="0"/>
                <a:sym typeface="Symbol" pitchFamily="18" charset="2"/>
              </a:rPr>
              <a:t>j</a:t>
            </a:r>
            <a:r>
              <a:rPr lang="en-US" altLang="zh-CN" sz="2400" i="1">
                <a:ea typeface="宋体" pitchFamily="2" charset="-122"/>
                <a:cs typeface="Times New Roman" pitchFamily="18" charset="0"/>
                <a:sym typeface="Symbol" pitchFamily="18" charset="2"/>
              </a:rPr>
              <a:t></a:t>
            </a:r>
            <a:r>
              <a:rPr lang="en-US" altLang="zh-CN" sz="2400">
                <a:ea typeface="宋体" pitchFamily="2" charset="-122"/>
                <a:cs typeface="Times New Roman" pitchFamily="18" charset="0"/>
                <a:sym typeface="Symbol" pitchFamily="18" charset="2"/>
              </a:rPr>
              <a:t> </a:t>
            </a:r>
            <a:r>
              <a:rPr lang="zh-CN" altLang="en-US" sz="2400">
                <a:ea typeface="宋体" pitchFamily="2" charset="-122"/>
                <a:cs typeface="Times New Roman" pitchFamily="18" charset="0"/>
              </a:rPr>
              <a:t>，有</a:t>
            </a:r>
          </a:p>
        </p:txBody>
      </p:sp>
      <p:graphicFrame>
        <p:nvGraphicFramePr>
          <p:cNvPr id="23" name="Object 14"/>
          <p:cNvGraphicFramePr>
            <a:graphicFrameLocks noChangeAspect="1"/>
          </p:cNvGraphicFramePr>
          <p:nvPr/>
        </p:nvGraphicFramePr>
        <p:xfrm>
          <a:off x="2634722" y="3558646"/>
          <a:ext cx="4273550" cy="908050"/>
        </p:xfrm>
        <a:graphic>
          <a:graphicData uri="http://schemas.openxmlformats.org/presentationml/2006/ole">
            <p:oleObj spid="_x0000_s7178" name="Microsoft 公式 3.0" r:id="rId6" imgW="1968500" imgH="482600" progId="Equation.3">
              <p:embed/>
            </p:oleObj>
          </a:graphicData>
        </a:graphic>
      </p:graphicFrame>
      <p:sp>
        <p:nvSpPr>
          <p:cNvPr id="24" name="Rectangle 16"/>
          <p:cNvSpPr>
            <a:spLocks noChangeArrowheads="1"/>
          </p:cNvSpPr>
          <p:nvPr/>
        </p:nvSpPr>
        <p:spPr bwMode="auto">
          <a:xfrm>
            <a:off x="630238" y="4475163"/>
            <a:ext cx="7054850" cy="457200"/>
          </a:xfrm>
          <a:prstGeom prst="rect">
            <a:avLst/>
          </a:prstGeom>
          <a:noFill/>
          <a:ln w="9525">
            <a:noFill/>
            <a:miter lim="800000"/>
            <a:headEnd/>
            <a:tailEnd/>
          </a:ln>
        </p:spPr>
        <p:txBody>
          <a:bodyPr anchor="ctr">
            <a:spAutoFit/>
          </a:bodyPr>
          <a:lstStyle/>
          <a:p>
            <a:r>
              <a:rPr lang="zh-CN" altLang="en-US" sz="2400" dirty="0">
                <a:latin typeface="Arial" pitchFamily="34" charset="0"/>
                <a:ea typeface="宋体" pitchFamily="2" charset="-122"/>
              </a:rPr>
              <a:t>依据相速度的定义，可得导行波的相速表达式：</a:t>
            </a:r>
          </a:p>
        </p:txBody>
      </p:sp>
      <p:graphicFrame>
        <p:nvGraphicFramePr>
          <p:cNvPr id="25" name="Object 17"/>
          <p:cNvGraphicFramePr>
            <a:graphicFrameLocks noChangeAspect="1"/>
          </p:cNvGraphicFramePr>
          <p:nvPr/>
        </p:nvGraphicFramePr>
        <p:xfrm>
          <a:off x="909108" y="5052308"/>
          <a:ext cx="4066797" cy="1309244"/>
        </p:xfrm>
        <a:graphic>
          <a:graphicData uri="http://schemas.openxmlformats.org/presentationml/2006/ole">
            <p:oleObj spid="_x0000_s7179" name="Equation" r:id="rId7" imgW="2057400" imgH="660240" progId="Equation.DSMT4">
              <p:embed/>
            </p:oleObj>
          </a:graphicData>
        </a:graphic>
      </p:graphicFrame>
      <p:graphicFrame>
        <p:nvGraphicFramePr>
          <p:cNvPr id="26" name="Object 17"/>
          <p:cNvGraphicFramePr>
            <a:graphicFrameLocks noChangeAspect="1"/>
          </p:cNvGraphicFramePr>
          <p:nvPr/>
        </p:nvGraphicFramePr>
        <p:xfrm>
          <a:off x="5508978" y="5266607"/>
          <a:ext cx="1155700" cy="882650"/>
        </p:xfrm>
        <a:graphic>
          <a:graphicData uri="http://schemas.openxmlformats.org/presentationml/2006/ole">
            <p:oleObj spid="_x0000_s7180" name="Equation" r:id="rId8" imgW="583920" imgH="444240" progId="Equation.DSMT4">
              <p:embed/>
            </p:oleObj>
          </a:graphicData>
        </a:graphic>
      </p:graphicFrame>
      <p:sp>
        <p:nvSpPr>
          <p:cNvPr id="27" name="Rectangle 16"/>
          <p:cNvSpPr>
            <a:spLocks noChangeArrowheads="1"/>
          </p:cNvSpPr>
          <p:nvPr/>
        </p:nvSpPr>
        <p:spPr bwMode="auto">
          <a:xfrm>
            <a:off x="6801787" y="5337895"/>
            <a:ext cx="1978798" cy="830997"/>
          </a:xfrm>
          <a:prstGeom prst="rect">
            <a:avLst/>
          </a:prstGeom>
          <a:noFill/>
          <a:ln w="9525">
            <a:noFill/>
            <a:miter lim="800000"/>
            <a:headEnd/>
            <a:tailEnd/>
          </a:ln>
        </p:spPr>
        <p:txBody>
          <a:bodyPr wrap="square" anchor="ctr">
            <a:spAutoFit/>
          </a:bodyPr>
          <a:lstStyle/>
          <a:p>
            <a:r>
              <a:rPr lang="zh-CN" altLang="en-US" sz="2400" dirty="0" smtClean="0">
                <a:latin typeface="Arial" pitchFamily="34" charset="0"/>
                <a:ea typeface="宋体" pitchFamily="2" charset="-122"/>
              </a:rPr>
              <a:t>为无界空间中的相速度</a:t>
            </a:r>
            <a:endParaRPr lang="zh-CN" altLang="en-US" sz="2400" dirty="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ChangeArrowheads="1"/>
          </p:cNvSpPr>
          <p:nvPr/>
        </p:nvSpPr>
        <p:spPr bwMode="auto">
          <a:xfrm>
            <a:off x="468313" y="620713"/>
            <a:ext cx="8207375" cy="1006475"/>
          </a:xfrm>
          <a:prstGeom prst="rect">
            <a:avLst/>
          </a:prstGeom>
          <a:noFill/>
          <a:ln w="9525">
            <a:noFill/>
            <a:miter lim="800000"/>
            <a:headEnd/>
            <a:tailEnd/>
          </a:ln>
        </p:spPr>
        <p:txBody>
          <a:bodyPr anchor="ctr">
            <a:spAutoFit/>
          </a:bodyPr>
          <a:lstStyle/>
          <a:p>
            <a:pPr>
              <a:lnSpc>
                <a:spcPct val="125000"/>
              </a:lnSpc>
            </a:pPr>
            <a:r>
              <a:rPr lang="zh-CN" altLang="en-US" sz="2400">
                <a:ea typeface="宋体" pitchFamily="2" charset="-122"/>
                <a:cs typeface="Times New Roman" pitchFamily="18" charset="0"/>
              </a:rPr>
              <a:t>     导行系统中，沿轴向相位差为 </a:t>
            </a:r>
            <a:r>
              <a:rPr lang="en-US" altLang="zh-CN" sz="2400">
                <a:ea typeface="宋体" pitchFamily="2" charset="-122"/>
                <a:cs typeface="Times New Roman" pitchFamily="18" charset="0"/>
              </a:rPr>
              <a:t>2</a:t>
            </a:r>
            <a:r>
              <a:rPr lang="en-US" altLang="zh-CN" sz="2400">
                <a:ea typeface="宋体" pitchFamily="2" charset="-122"/>
                <a:cs typeface="Times New Roman" pitchFamily="18" charset="0"/>
                <a:sym typeface="Symbol" pitchFamily="18" charset="2"/>
              </a:rPr>
              <a:t> </a:t>
            </a:r>
            <a:r>
              <a:rPr lang="zh-CN" altLang="en-US" sz="2400">
                <a:ea typeface="宋体" pitchFamily="2" charset="-122"/>
                <a:cs typeface="Times New Roman" pitchFamily="18" charset="0"/>
              </a:rPr>
              <a:t>的两点之间的距离称为</a:t>
            </a:r>
            <a:r>
              <a:rPr lang="zh-CN" altLang="en-US" sz="2400">
                <a:solidFill>
                  <a:srgbClr val="FF0000"/>
                </a:solidFill>
                <a:ea typeface="宋体" pitchFamily="2" charset="-122"/>
                <a:cs typeface="Times New Roman" pitchFamily="18" charset="0"/>
              </a:rPr>
              <a:t>波导波长</a:t>
            </a:r>
            <a:r>
              <a:rPr lang="zh-CN" altLang="en-US" sz="2400">
                <a:ea typeface="宋体" pitchFamily="2" charset="-122"/>
                <a:cs typeface="Times New Roman" pitchFamily="18" charset="0"/>
              </a:rPr>
              <a:t>，记为</a:t>
            </a:r>
            <a:r>
              <a:rPr lang="zh-CN" altLang="en-US" sz="2400">
                <a:ea typeface="宋体" pitchFamily="2" charset="-122"/>
                <a:cs typeface="Times New Roman" pitchFamily="18" charset="0"/>
                <a:sym typeface="Symbol" pitchFamily="18" charset="2"/>
              </a:rPr>
              <a:t></a:t>
            </a:r>
            <a:r>
              <a:rPr lang="en-US" altLang="zh-CN" sz="2400" baseline="-25000">
                <a:ea typeface="宋体" pitchFamily="2" charset="-122"/>
                <a:cs typeface="Times New Roman" pitchFamily="18" charset="0"/>
                <a:sym typeface="Symbol" pitchFamily="18" charset="2"/>
              </a:rPr>
              <a:t>g</a:t>
            </a:r>
            <a:r>
              <a:rPr lang="zh-CN" altLang="en-US" sz="2400">
                <a:ea typeface="宋体" pitchFamily="2" charset="-122"/>
                <a:cs typeface="Times New Roman" pitchFamily="18" charset="0"/>
                <a:sym typeface="Symbol" pitchFamily="18" charset="2"/>
              </a:rPr>
              <a:t>。</a:t>
            </a:r>
            <a:r>
              <a:rPr lang="zh-CN" altLang="en-US" sz="2400">
                <a:ea typeface="宋体" pitchFamily="2" charset="-122"/>
                <a:cs typeface="Times New Roman" pitchFamily="18" charset="0"/>
              </a:rPr>
              <a:t>根据波导波长的定义，有</a:t>
            </a:r>
            <a:r>
              <a:rPr lang="zh-CN" altLang="en-US" sz="2400">
                <a:solidFill>
                  <a:schemeClr val="tx1"/>
                </a:solidFill>
                <a:ea typeface="宋体" pitchFamily="2" charset="-122"/>
                <a:cs typeface="Times New Roman" pitchFamily="18" charset="0"/>
              </a:rPr>
              <a:t> </a:t>
            </a:r>
            <a:endParaRPr lang="zh-CN" altLang="en-US" sz="2400">
              <a:ea typeface="宋体" pitchFamily="2" charset="-122"/>
              <a:cs typeface="Times New Roman" pitchFamily="18" charset="0"/>
              <a:sym typeface="Symbol" pitchFamily="18" charset="2"/>
            </a:endParaRPr>
          </a:p>
        </p:txBody>
      </p:sp>
      <p:graphicFrame>
        <p:nvGraphicFramePr>
          <p:cNvPr id="8194" name="Object 3"/>
          <p:cNvGraphicFramePr>
            <a:graphicFrameLocks noChangeAspect="1"/>
          </p:cNvGraphicFramePr>
          <p:nvPr/>
        </p:nvGraphicFramePr>
        <p:xfrm>
          <a:off x="2496104" y="1658790"/>
          <a:ext cx="3641725" cy="1436687"/>
        </p:xfrm>
        <a:graphic>
          <a:graphicData uri="http://schemas.openxmlformats.org/presentationml/2006/ole">
            <p:oleObj spid="_x0000_s8194" name="Microsoft 公式 3.0" r:id="rId3" imgW="1765300" imgH="698500" progId="Equation.3">
              <p:embed/>
            </p:oleObj>
          </a:graphicData>
        </a:graphic>
      </p:graphicFrame>
      <p:sp>
        <p:nvSpPr>
          <p:cNvPr id="8200" name="Rectangle 5"/>
          <p:cNvSpPr>
            <a:spLocks noChangeArrowheads="1"/>
          </p:cNvSpPr>
          <p:nvPr/>
        </p:nvSpPr>
        <p:spPr bwMode="auto">
          <a:xfrm>
            <a:off x="611188" y="2852738"/>
            <a:ext cx="3232150" cy="457200"/>
          </a:xfrm>
          <a:prstGeom prst="rect">
            <a:avLst/>
          </a:prstGeom>
          <a:noFill/>
          <a:ln w="9525">
            <a:noFill/>
            <a:miter lim="800000"/>
            <a:headEnd/>
            <a:tailEnd/>
          </a:ln>
        </p:spPr>
        <p:txBody>
          <a:bodyPr wrap="none" anchor="ctr">
            <a:spAutoFit/>
          </a:bodyPr>
          <a:lstStyle/>
          <a:p>
            <a:r>
              <a:rPr lang="zh-CN" altLang="en-US" sz="2400">
                <a:solidFill>
                  <a:schemeClr val="tx1"/>
                </a:solidFill>
                <a:latin typeface="Arial" pitchFamily="34" charset="0"/>
                <a:ea typeface="宋体" pitchFamily="2" charset="-122"/>
              </a:rPr>
              <a:t>根据群速的定义，并由</a:t>
            </a:r>
          </a:p>
        </p:txBody>
      </p:sp>
      <p:graphicFrame>
        <p:nvGraphicFramePr>
          <p:cNvPr id="8195" name="Object 6"/>
          <p:cNvGraphicFramePr>
            <a:graphicFrameLocks noChangeAspect="1"/>
          </p:cNvGraphicFramePr>
          <p:nvPr/>
        </p:nvGraphicFramePr>
        <p:xfrm>
          <a:off x="2414588" y="3179763"/>
          <a:ext cx="4297362" cy="506412"/>
        </p:xfrm>
        <a:graphic>
          <a:graphicData uri="http://schemas.openxmlformats.org/presentationml/2006/ole">
            <p:oleObj spid="_x0000_s8195" name="Equation" r:id="rId4" imgW="1638000" imgH="215640" progId="Equation.DSMT4">
              <p:embed/>
            </p:oleObj>
          </a:graphicData>
        </a:graphic>
      </p:graphicFrame>
      <p:sp>
        <p:nvSpPr>
          <p:cNvPr id="8201" name="Rectangle 8"/>
          <p:cNvSpPr>
            <a:spLocks noChangeArrowheads="1"/>
          </p:cNvSpPr>
          <p:nvPr/>
        </p:nvSpPr>
        <p:spPr bwMode="auto">
          <a:xfrm>
            <a:off x="577850" y="3817938"/>
            <a:ext cx="5149850" cy="457200"/>
          </a:xfrm>
          <a:prstGeom prst="rect">
            <a:avLst/>
          </a:prstGeom>
          <a:noFill/>
          <a:ln w="9525">
            <a:noFill/>
            <a:miter lim="800000"/>
            <a:headEnd/>
            <a:tailEnd/>
          </a:ln>
        </p:spPr>
        <p:txBody>
          <a:bodyPr anchor="ctr">
            <a:spAutoFit/>
          </a:bodyPr>
          <a:lstStyle/>
          <a:p>
            <a:r>
              <a:rPr lang="zh-CN" altLang="en-US" sz="2400" dirty="0">
                <a:ea typeface="宋体" pitchFamily="2" charset="-122"/>
                <a:cs typeface="Times New Roman" pitchFamily="18" charset="0"/>
              </a:rPr>
              <a:t>可得导行波群速 </a:t>
            </a:r>
            <a:r>
              <a:rPr lang="en-US" altLang="zh-CN" sz="2400" i="1" dirty="0">
                <a:ea typeface="宋体" pitchFamily="2" charset="-122"/>
                <a:cs typeface="Times New Roman" pitchFamily="18" charset="0"/>
              </a:rPr>
              <a:t>v</a:t>
            </a:r>
            <a:r>
              <a:rPr lang="en-US" altLang="zh-CN" sz="2400" baseline="-25000" dirty="0">
                <a:ea typeface="宋体" pitchFamily="2" charset="-122"/>
                <a:cs typeface="Times New Roman" pitchFamily="18" charset="0"/>
                <a:sym typeface="Symbol" pitchFamily="18" charset="2"/>
              </a:rPr>
              <a:t>g  </a:t>
            </a:r>
            <a:r>
              <a:rPr lang="zh-CN" altLang="en-US" sz="2400" dirty="0">
                <a:ea typeface="宋体" pitchFamily="2" charset="-122"/>
                <a:cs typeface="Times New Roman" pitchFamily="18" charset="0"/>
              </a:rPr>
              <a:t>的表达式：</a:t>
            </a:r>
          </a:p>
        </p:txBody>
      </p:sp>
      <p:graphicFrame>
        <p:nvGraphicFramePr>
          <p:cNvPr id="8196" name="Object 9"/>
          <p:cNvGraphicFramePr>
            <a:graphicFrameLocks noChangeAspect="1"/>
          </p:cNvGraphicFramePr>
          <p:nvPr/>
        </p:nvGraphicFramePr>
        <p:xfrm>
          <a:off x="2901949" y="4244975"/>
          <a:ext cx="3820889" cy="1039406"/>
        </p:xfrm>
        <a:graphic>
          <a:graphicData uri="http://schemas.openxmlformats.org/presentationml/2006/ole">
            <p:oleObj spid="_x0000_s8196" name="Microsoft 公式 3.0" r:id="rId5" imgW="1485900" imgH="482600" progId="Equation.3">
              <p:embed/>
            </p:oleObj>
          </a:graphicData>
        </a:graphic>
      </p:graphicFrame>
      <p:sp>
        <p:nvSpPr>
          <p:cNvPr id="8202" name="Rectangle 11"/>
          <p:cNvSpPr>
            <a:spLocks noChangeArrowheads="1"/>
          </p:cNvSpPr>
          <p:nvPr/>
        </p:nvSpPr>
        <p:spPr bwMode="auto">
          <a:xfrm>
            <a:off x="565150" y="5392738"/>
            <a:ext cx="3232150" cy="457200"/>
          </a:xfrm>
          <a:prstGeom prst="rect">
            <a:avLst/>
          </a:prstGeom>
          <a:noFill/>
          <a:ln w="9525">
            <a:noFill/>
            <a:miter lim="800000"/>
            <a:headEnd/>
            <a:tailEnd/>
          </a:ln>
        </p:spPr>
        <p:txBody>
          <a:bodyPr wrap="none">
            <a:spAutoFit/>
          </a:bodyPr>
          <a:lstStyle/>
          <a:p>
            <a:r>
              <a:rPr lang="zh-CN" altLang="en-US" sz="2400">
                <a:ea typeface="宋体" pitchFamily="2" charset="-122"/>
              </a:rPr>
              <a:t>相速和群速满足关系：</a:t>
            </a:r>
          </a:p>
        </p:txBody>
      </p:sp>
      <p:graphicFrame>
        <p:nvGraphicFramePr>
          <p:cNvPr id="8197" name="Object 12"/>
          <p:cNvGraphicFramePr>
            <a:graphicFrameLocks noChangeAspect="1"/>
          </p:cNvGraphicFramePr>
          <p:nvPr/>
        </p:nvGraphicFramePr>
        <p:xfrm>
          <a:off x="3652838" y="5373688"/>
          <a:ext cx="1886378" cy="750665"/>
        </p:xfrm>
        <a:graphic>
          <a:graphicData uri="http://schemas.openxmlformats.org/presentationml/2006/ole">
            <p:oleObj spid="_x0000_s8197" name="Microsoft 公式 3.0" r:id="rId6" imgW="647419" imgH="253890" progId="Equation.3">
              <p:embed/>
            </p:oleObj>
          </a:graphicData>
        </a:graphic>
      </p:graphicFrame>
      <p:graphicFrame>
        <p:nvGraphicFramePr>
          <p:cNvPr id="8198" name="Object 12"/>
          <p:cNvGraphicFramePr>
            <a:graphicFrameLocks noChangeAspect="1"/>
          </p:cNvGraphicFramePr>
          <p:nvPr/>
        </p:nvGraphicFramePr>
        <p:xfrm>
          <a:off x="7391400" y="5397500"/>
          <a:ext cx="1595438" cy="674688"/>
        </p:xfrm>
        <a:graphic>
          <a:graphicData uri="http://schemas.openxmlformats.org/presentationml/2006/ole">
            <p:oleObj spid="_x0000_s8198" name="Equation" r:id="rId7" imgW="609480" imgH="253800" progId="Equation.DSMT4">
              <p:embed/>
            </p:oleObj>
          </a:graphicData>
        </a:graphic>
      </p:graphicFrame>
      <p:sp>
        <p:nvSpPr>
          <p:cNvPr id="8203" name="Text Box 13"/>
          <p:cNvSpPr txBox="1">
            <a:spLocks noChangeArrowheads="1"/>
          </p:cNvSpPr>
          <p:nvPr/>
        </p:nvSpPr>
        <p:spPr bwMode="auto">
          <a:xfrm>
            <a:off x="5495925" y="5502275"/>
            <a:ext cx="2012950" cy="457200"/>
          </a:xfrm>
          <a:prstGeom prst="rect">
            <a:avLst/>
          </a:prstGeom>
          <a:noFill/>
          <a:ln w="9525">
            <a:noFill/>
            <a:miter lim="800000"/>
            <a:headEnd/>
            <a:tailEnd/>
          </a:ln>
        </p:spPr>
        <p:txBody>
          <a:bodyPr wrap="none">
            <a:spAutoFit/>
          </a:bodyPr>
          <a:lstStyle/>
          <a:p>
            <a:r>
              <a:rPr lang="zh-CN" altLang="en-US" sz="2400">
                <a:ea typeface="宋体" pitchFamily="2" charset="-122"/>
              </a:rPr>
              <a:t>自由空间中：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1"/>
                                        </p:tgtEl>
                                        <p:attrNameLst>
                                          <p:attrName>style.visibility</p:attrName>
                                        </p:attrNameLst>
                                      </p:cBhvr>
                                      <p:to>
                                        <p:strVal val="visible"/>
                                      </p:to>
                                    </p:set>
                                    <p:animEffect transition="in" filter="blinds(horizontal)">
                                      <p:cBhvr>
                                        <p:cTn id="12" dur="500"/>
                                        <p:tgtEl>
                                          <p:spTgt spid="82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blinds(horizontal)">
                                      <p:cBhvr>
                                        <p:cTn id="17" dur="500"/>
                                        <p:tgtEl>
                                          <p:spTgt spid="81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02"/>
                                        </p:tgtEl>
                                        <p:attrNameLst>
                                          <p:attrName>style.visibility</p:attrName>
                                        </p:attrNameLst>
                                      </p:cBhvr>
                                      <p:to>
                                        <p:strVal val="visible"/>
                                      </p:to>
                                    </p:set>
                                    <p:animEffect transition="in" filter="blinds(horizontal)">
                                      <p:cBhvr>
                                        <p:cTn id="22" dur="500"/>
                                        <p:tgtEl>
                                          <p:spTgt spid="8202"/>
                                        </p:tgtEl>
                                      </p:cBhvr>
                                    </p:animEffect>
                                  </p:childTnLst>
                                </p:cTn>
                              </p:par>
                              <p:par>
                                <p:cTn id="23" presetID="3" presetClass="entr" presetSubtype="10" fill="hold" nodeType="withEffect">
                                  <p:stCondLst>
                                    <p:cond delay="0"/>
                                  </p:stCondLst>
                                  <p:childTnLst>
                                    <p:set>
                                      <p:cBhvr>
                                        <p:cTn id="24" dur="1" fill="hold">
                                          <p:stCondLst>
                                            <p:cond delay="0"/>
                                          </p:stCondLst>
                                        </p:cTn>
                                        <p:tgtEl>
                                          <p:spTgt spid="8197"/>
                                        </p:tgtEl>
                                        <p:attrNameLst>
                                          <p:attrName>style.visibility</p:attrName>
                                        </p:attrNameLst>
                                      </p:cBhvr>
                                      <p:to>
                                        <p:strVal val="visible"/>
                                      </p:to>
                                    </p:set>
                                    <p:animEffect transition="in" filter="blinds(horizontal)">
                                      <p:cBhvr>
                                        <p:cTn id="25" dur="500"/>
                                        <p:tgtEl>
                                          <p:spTgt spid="819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198"/>
                                        </p:tgtEl>
                                        <p:attrNameLst>
                                          <p:attrName>style.visibility</p:attrName>
                                        </p:attrNameLst>
                                      </p:cBhvr>
                                      <p:to>
                                        <p:strVal val="visible"/>
                                      </p:to>
                                    </p:set>
                                    <p:animEffect transition="in" filter="blinds(horizontal)">
                                      <p:cBhvr>
                                        <p:cTn id="30" dur="500"/>
                                        <p:tgtEl>
                                          <p:spTgt spid="819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203"/>
                                        </p:tgtEl>
                                        <p:attrNameLst>
                                          <p:attrName>style.visibility</p:attrName>
                                        </p:attrNameLst>
                                      </p:cBhvr>
                                      <p:to>
                                        <p:strVal val="visible"/>
                                      </p:to>
                                    </p:set>
                                    <p:animEffect transition="in" filter="blinds(horizontal)">
                                      <p:cBhvr>
                                        <p:cTn id="33"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p:bldP spid="8202" grpId="0"/>
      <p:bldP spid="82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396875" y="550863"/>
            <a:ext cx="8496300" cy="1006475"/>
          </a:xfrm>
          <a:prstGeom prst="rect">
            <a:avLst/>
          </a:prstGeom>
          <a:noFill/>
          <a:ln w="9525">
            <a:noFill/>
            <a:miter lim="800000"/>
            <a:headEnd/>
            <a:tailEnd/>
          </a:ln>
        </p:spPr>
        <p:txBody>
          <a:bodyPr anchor="ctr">
            <a:spAutoFit/>
          </a:bodyPr>
          <a:lstStyle/>
          <a:p>
            <a:pPr>
              <a:lnSpc>
                <a:spcPct val="125000"/>
              </a:lnSpc>
            </a:pPr>
            <a:r>
              <a:rPr lang="zh-CN" altLang="en-US" sz="2400" dirty="0" smtClean="0">
                <a:latin typeface="Arial" pitchFamily="34" charset="0"/>
                <a:ea typeface="宋体" pitchFamily="2" charset="-122"/>
              </a:rPr>
              <a:t>对于</a:t>
            </a:r>
            <a:r>
              <a:rPr lang="zh-CN" altLang="en-US" sz="2400" dirty="0" smtClean="0">
                <a:ea typeface="宋体" pitchFamily="2" charset="-122"/>
              </a:rPr>
              <a:t> </a:t>
            </a:r>
            <a:r>
              <a:rPr lang="en-US" altLang="zh-CN" sz="2400" dirty="0">
                <a:ea typeface="宋体" pitchFamily="2" charset="-122"/>
              </a:rPr>
              <a:t>TE</a:t>
            </a:r>
            <a:r>
              <a:rPr lang="en-US" altLang="zh-CN" sz="2400" dirty="0">
                <a:latin typeface="Arial" pitchFamily="34" charset="0"/>
                <a:ea typeface="宋体" pitchFamily="2" charset="-122"/>
              </a:rPr>
              <a:t> </a:t>
            </a:r>
            <a:r>
              <a:rPr lang="zh-CN" altLang="en-US" sz="2400" dirty="0">
                <a:latin typeface="Arial" pitchFamily="34" charset="0"/>
                <a:ea typeface="宋体" pitchFamily="2" charset="-122"/>
              </a:rPr>
              <a:t>波和</a:t>
            </a:r>
            <a:r>
              <a:rPr lang="zh-CN" altLang="en-US" sz="2400" dirty="0">
                <a:ea typeface="宋体" pitchFamily="2" charset="-122"/>
              </a:rPr>
              <a:t> </a:t>
            </a:r>
            <a:r>
              <a:rPr lang="en-US" altLang="zh-CN" sz="2400" dirty="0">
                <a:ea typeface="宋体" pitchFamily="2" charset="-122"/>
              </a:rPr>
              <a:t>TM</a:t>
            </a:r>
            <a:r>
              <a:rPr lang="en-US" altLang="zh-CN" sz="2400" dirty="0">
                <a:latin typeface="Arial" pitchFamily="34" charset="0"/>
                <a:ea typeface="宋体" pitchFamily="2" charset="-122"/>
              </a:rPr>
              <a:t> </a:t>
            </a:r>
            <a:r>
              <a:rPr lang="zh-CN" altLang="en-US" sz="2400" dirty="0">
                <a:latin typeface="Arial" pitchFamily="34" charset="0"/>
                <a:ea typeface="宋体" pitchFamily="2" charset="-122"/>
              </a:rPr>
              <a:t>波，</a:t>
            </a:r>
            <a:r>
              <a:rPr lang="en-US" altLang="zh-CN" sz="2400" i="1" dirty="0" err="1">
                <a:ea typeface="宋体" pitchFamily="2" charset="-122"/>
              </a:rPr>
              <a:t>k</a:t>
            </a:r>
            <a:r>
              <a:rPr lang="en-US" altLang="zh-CN" sz="2400" baseline="-25000" dirty="0" err="1">
                <a:ea typeface="宋体" pitchFamily="2" charset="-122"/>
              </a:rPr>
              <a:t>c</a:t>
            </a:r>
            <a:r>
              <a:rPr lang="en-US" altLang="zh-CN" sz="2400" baseline="-25000" dirty="0">
                <a:ea typeface="宋体" pitchFamily="2" charset="-122"/>
              </a:rPr>
              <a:t> </a:t>
            </a:r>
            <a:r>
              <a:rPr lang="en-US" altLang="zh-CN" sz="2400" dirty="0">
                <a:ea typeface="宋体" pitchFamily="2" charset="-122"/>
                <a:sym typeface="Symbol" pitchFamily="18" charset="2"/>
              </a:rPr>
              <a:t> 0</a:t>
            </a:r>
            <a:r>
              <a:rPr lang="zh-CN" altLang="en-US" sz="2400" dirty="0">
                <a:ea typeface="宋体" pitchFamily="2" charset="-122"/>
              </a:rPr>
              <a:t>，因而，其相速和群速都是频率的函数。对于</a:t>
            </a:r>
            <a:r>
              <a:rPr lang="en-US" altLang="zh-CN" sz="2400" dirty="0">
                <a:ea typeface="宋体" pitchFamily="2" charset="-122"/>
              </a:rPr>
              <a:t>TEM</a:t>
            </a:r>
            <a:r>
              <a:rPr lang="zh-CN" altLang="en-US" sz="2400" dirty="0">
                <a:ea typeface="宋体" pitchFamily="2" charset="-122"/>
              </a:rPr>
              <a:t>波，</a:t>
            </a:r>
            <a:r>
              <a:rPr lang="en-US" altLang="zh-CN" sz="2400" i="1" dirty="0" err="1">
                <a:ea typeface="宋体" pitchFamily="2" charset="-122"/>
              </a:rPr>
              <a:t>k</a:t>
            </a:r>
            <a:r>
              <a:rPr lang="en-US" altLang="zh-CN" sz="2400" baseline="-25000" dirty="0" err="1">
                <a:ea typeface="宋体" pitchFamily="2" charset="-122"/>
              </a:rPr>
              <a:t>c</a:t>
            </a:r>
            <a:r>
              <a:rPr lang="en-US" altLang="zh-CN" sz="2400" baseline="-25000" dirty="0">
                <a:ea typeface="宋体" pitchFamily="2" charset="-122"/>
              </a:rPr>
              <a:t> </a:t>
            </a:r>
            <a:r>
              <a:rPr lang="en-US" altLang="zh-CN" sz="2400" dirty="0">
                <a:ea typeface="宋体" pitchFamily="2" charset="-122"/>
                <a:sym typeface="Symbol" pitchFamily="18" charset="2"/>
              </a:rPr>
              <a:t>= 0</a:t>
            </a:r>
            <a:r>
              <a:rPr lang="zh-CN" altLang="en-US" sz="2400" dirty="0">
                <a:ea typeface="宋体" pitchFamily="2" charset="-122"/>
              </a:rPr>
              <a:t>，则有， </a:t>
            </a:r>
          </a:p>
        </p:txBody>
      </p:sp>
      <p:graphicFrame>
        <p:nvGraphicFramePr>
          <p:cNvPr id="10" name="Object 6"/>
          <p:cNvGraphicFramePr>
            <a:graphicFrameLocks noChangeAspect="1"/>
          </p:cNvGraphicFramePr>
          <p:nvPr/>
        </p:nvGraphicFramePr>
        <p:xfrm>
          <a:off x="2032000" y="1562100"/>
          <a:ext cx="4176713" cy="1135063"/>
        </p:xfrm>
        <a:graphic>
          <a:graphicData uri="http://schemas.openxmlformats.org/presentationml/2006/ole">
            <p:oleObj spid="_x0000_s9220" name="Microsoft 公式 3.0" r:id="rId3" imgW="1308100" imgH="457200" progId="Equation.3">
              <p:embed/>
            </p:oleObj>
          </a:graphicData>
        </a:graphic>
      </p:graphicFrame>
      <p:sp>
        <p:nvSpPr>
          <p:cNvPr id="11" name="Rectangle 8"/>
          <p:cNvSpPr>
            <a:spLocks noChangeArrowheads="1"/>
          </p:cNvSpPr>
          <p:nvPr/>
        </p:nvSpPr>
        <p:spPr bwMode="auto">
          <a:xfrm>
            <a:off x="460375" y="2822575"/>
            <a:ext cx="1860550" cy="457200"/>
          </a:xfrm>
          <a:prstGeom prst="rect">
            <a:avLst/>
          </a:prstGeom>
          <a:noFill/>
          <a:ln w="9525">
            <a:noFill/>
            <a:miter lim="800000"/>
            <a:headEnd/>
            <a:tailEnd/>
          </a:ln>
        </p:spPr>
        <p:txBody>
          <a:bodyPr wrap="none" anchor="ctr">
            <a:spAutoFit/>
          </a:bodyPr>
          <a:lstStyle/>
          <a:p>
            <a:r>
              <a:rPr lang="zh-CN" altLang="en-US" sz="2400">
                <a:solidFill>
                  <a:srgbClr val="FF0000"/>
                </a:solidFill>
                <a:latin typeface="黑体" pitchFamily="49" charset="-122"/>
              </a:rPr>
              <a:t>  </a:t>
            </a:r>
            <a:r>
              <a:rPr lang="en-US" altLang="zh-CN" sz="2400">
                <a:solidFill>
                  <a:srgbClr val="FF0000"/>
                </a:solidFill>
                <a:latin typeface="黑体" pitchFamily="49" charset="-122"/>
              </a:rPr>
              <a:t>3</a:t>
            </a:r>
            <a:r>
              <a:rPr lang="zh-CN" altLang="en-US" sz="2400">
                <a:solidFill>
                  <a:srgbClr val="FF0000"/>
                </a:solidFill>
                <a:latin typeface="黑体" pitchFamily="49" charset="-122"/>
              </a:rPr>
              <a:t>．波阻抗</a:t>
            </a:r>
          </a:p>
        </p:txBody>
      </p:sp>
      <p:sp>
        <p:nvSpPr>
          <p:cNvPr id="12" name="Rectangle 9"/>
          <p:cNvSpPr>
            <a:spLocks noChangeArrowheads="1"/>
          </p:cNvSpPr>
          <p:nvPr/>
        </p:nvSpPr>
        <p:spPr bwMode="auto">
          <a:xfrm>
            <a:off x="363538" y="3349625"/>
            <a:ext cx="8620125" cy="968375"/>
          </a:xfrm>
          <a:prstGeom prst="rect">
            <a:avLst/>
          </a:prstGeom>
          <a:noFill/>
          <a:ln w="9525">
            <a:noFill/>
            <a:miter lim="800000"/>
            <a:headEnd/>
            <a:tailEnd/>
          </a:ln>
        </p:spPr>
        <p:txBody>
          <a:bodyPr anchor="ctr">
            <a:spAutoFit/>
          </a:bodyPr>
          <a:lstStyle/>
          <a:p>
            <a:pPr>
              <a:lnSpc>
                <a:spcPct val="120000"/>
              </a:lnSpc>
            </a:pPr>
            <a:r>
              <a:rPr lang="zh-CN" altLang="en-US" sz="2400" dirty="0">
                <a:latin typeface="Arial" pitchFamily="34" charset="0"/>
                <a:ea typeface="宋体" pitchFamily="2" charset="-122"/>
              </a:rPr>
              <a:t>导行系统中，传输模式的横向电场分量振幅与横向磁场分量振幅之比称为导行波的波阻抗，记为</a:t>
            </a:r>
            <a:r>
              <a:rPr lang="en-US" altLang="zh-CN" sz="2400" i="1" dirty="0" err="1">
                <a:ea typeface="宋体" pitchFamily="2" charset="-122"/>
              </a:rPr>
              <a:t>Z</a:t>
            </a:r>
            <a:r>
              <a:rPr lang="en-US" altLang="zh-CN" sz="2400" baseline="-25000" dirty="0" err="1">
                <a:ea typeface="宋体" pitchFamily="2" charset="-122"/>
              </a:rPr>
              <a:t>w</a:t>
            </a:r>
            <a:r>
              <a:rPr lang="zh-CN" altLang="en-US" sz="2400" dirty="0">
                <a:latin typeface="Arial" pitchFamily="34" charset="0"/>
                <a:ea typeface="宋体" pitchFamily="2" charset="-122"/>
              </a:rPr>
              <a:t>，即</a:t>
            </a:r>
          </a:p>
        </p:txBody>
      </p:sp>
      <p:graphicFrame>
        <p:nvGraphicFramePr>
          <p:cNvPr id="13" name="Object 12"/>
          <p:cNvGraphicFramePr>
            <a:graphicFrameLocks noChangeAspect="1"/>
          </p:cNvGraphicFramePr>
          <p:nvPr/>
        </p:nvGraphicFramePr>
        <p:xfrm>
          <a:off x="2979627" y="4625901"/>
          <a:ext cx="3427946" cy="1073150"/>
        </p:xfrm>
        <a:graphic>
          <a:graphicData uri="http://schemas.openxmlformats.org/presentationml/2006/ole">
            <p:oleObj spid="_x0000_s9221" name="Equation" r:id="rId4" imgW="1295280" imgH="406080" progId="Equation.DSMT4">
              <p:embed/>
            </p:oleObj>
          </a:graphicData>
        </a:graphic>
      </p:graphicFrame>
      <p:sp>
        <p:nvSpPr>
          <p:cNvPr id="14" name="Rectangle 8"/>
          <p:cNvSpPr>
            <a:spLocks noChangeArrowheads="1"/>
          </p:cNvSpPr>
          <p:nvPr/>
        </p:nvSpPr>
        <p:spPr bwMode="auto">
          <a:xfrm>
            <a:off x="460375" y="2822575"/>
            <a:ext cx="1860550" cy="457200"/>
          </a:xfrm>
          <a:prstGeom prst="rect">
            <a:avLst/>
          </a:prstGeom>
          <a:noFill/>
          <a:ln w="9525">
            <a:noFill/>
            <a:miter lim="800000"/>
            <a:headEnd/>
            <a:tailEnd/>
          </a:ln>
        </p:spPr>
        <p:txBody>
          <a:bodyPr wrap="none" anchor="ctr">
            <a:spAutoFit/>
          </a:bodyPr>
          <a:lstStyle/>
          <a:p>
            <a:r>
              <a:rPr lang="zh-CN" altLang="en-US" sz="2400">
                <a:solidFill>
                  <a:srgbClr val="FF0000"/>
                </a:solidFill>
                <a:latin typeface="黑体" pitchFamily="49" charset="-122"/>
              </a:rPr>
              <a:t>  </a:t>
            </a:r>
            <a:r>
              <a:rPr lang="en-US" altLang="zh-CN" sz="2400">
                <a:solidFill>
                  <a:srgbClr val="FF0000"/>
                </a:solidFill>
                <a:latin typeface="黑体" pitchFamily="49" charset="-122"/>
              </a:rPr>
              <a:t>3</a:t>
            </a:r>
            <a:r>
              <a:rPr lang="zh-CN" altLang="en-US" sz="2400">
                <a:solidFill>
                  <a:srgbClr val="FF0000"/>
                </a:solidFill>
                <a:latin typeface="黑体" pitchFamily="49" charset="-122"/>
              </a:rPr>
              <a:t>．波阻抗</a:t>
            </a:r>
          </a:p>
        </p:txBody>
      </p:sp>
      <p:sp>
        <p:nvSpPr>
          <p:cNvPr id="15" name="Rectangle 8"/>
          <p:cNvSpPr>
            <a:spLocks noChangeArrowheads="1"/>
          </p:cNvSpPr>
          <p:nvPr/>
        </p:nvSpPr>
        <p:spPr bwMode="auto">
          <a:xfrm>
            <a:off x="460375" y="2822575"/>
            <a:ext cx="1860550" cy="457200"/>
          </a:xfrm>
          <a:prstGeom prst="rect">
            <a:avLst/>
          </a:prstGeom>
          <a:noFill/>
          <a:ln w="9525">
            <a:noFill/>
            <a:miter lim="800000"/>
            <a:headEnd/>
            <a:tailEnd/>
          </a:ln>
        </p:spPr>
        <p:txBody>
          <a:bodyPr wrap="none" anchor="ctr">
            <a:spAutoFit/>
          </a:bodyPr>
          <a:lstStyle/>
          <a:p>
            <a:r>
              <a:rPr lang="zh-CN" altLang="en-US" sz="2400" dirty="0">
                <a:solidFill>
                  <a:srgbClr val="0000FF"/>
                </a:solidFill>
                <a:latin typeface="黑体" pitchFamily="49" charset="-122"/>
              </a:rPr>
              <a:t>  </a:t>
            </a:r>
            <a:r>
              <a:rPr lang="en-US" altLang="zh-CN" sz="2400" dirty="0">
                <a:solidFill>
                  <a:srgbClr val="0000FF"/>
                </a:solidFill>
                <a:latin typeface="黑体" pitchFamily="49" charset="-122"/>
              </a:rPr>
              <a:t>3</a:t>
            </a:r>
            <a:r>
              <a:rPr lang="zh-CN" altLang="en-US" sz="2400" dirty="0">
                <a:solidFill>
                  <a:srgbClr val="0000FF"/>
                </a:solidFill>
                <a:latin typeface="黑体" pitchFamily="49" charset="-122"/>
              </a:rPr>
              <a:t>．波阻抗</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ChangeArrowheads="1"/>
          </p:cNvSpPr>
          <p:nvPr/>
        </p:nvSpPr>
        <p:spPr bwMode="auto">
          <a:xfrm>
            <a:off x="477838" y="604838"/>
            <a:ext cx="2911475" cy="461665"/>
          </a:xfrm>
          <a:prstGeom prst="rect">
            <a:avLst/>
          </a:prstGeom>
          <a:noFill/>
          <a:ln w="9525">
            <a:noFill/>
            <a:miter lim="800000"/>
            <a:headEnd/>
            <a:tailEnd/>
          </a:ln>
        </p:spPr>
        <p:txBody>
          <a:bodyPr anchor="ctr">
            <a:spAutoFit/>
          </a:bodyPr>
          <a:lstStyle/>
          <a:p>
            <a:r>
              <a:rPr lang="en-US" altLang="zh-CN" sz="2400" dirty="0">
                <a:solidFill>
                  <a:srgbClr val="0000FF"/>
                </a:solidFill>
                <a:latin typeface="黑体" pitchFamily="49" charset="-122"/>
              </a:rPr>
              <a:t>4</a:t>
            </a:r>
            <a:r>
              <a:rPr lang="zh-CN" altLang="en-US" sz="2400" dirty="0">
                <a:solidFill>
                  <a:srgbClr val="0000FF"/>
                </a:solidFill>
                <a:latin typeface="黑体" pitchFamily="49" charset="-122"/>
              </a:rPr>
              <a:t>．传输功率</a:t>
            </a:r>
          </a:p>
        </p:txBody>
      </p:sp>
      <p:sp>
        <p:nvSpPr>
          <p:cNvPr id="10246" name="Rectangle 3"/>
          <p:cNvSpPr>
            <a:spLocks noChangeArrowheads="1"/>
          </p:cNvSpPr>
          <p:nvPr/>
        </p:nvSpPr>
        <p:spPr bwMode="auto">
          <a:xfrm>
            <a:off x="779463" y="1279525"/>
            <a:ext cx="3873500" cy="457200"/>
          </a:xfrm>
          <a:prstGeom prst="rect">
            <a:avLst/>
          </a:prstGeom>
          <a:noFill/>
          <a:ln w="9525">
            <a:noFill/>
            <a:miter lim="800000"/>
            <a:headEnd/>
            <a:tailEnd/>
          </a:ln>
        </p:spPr>
        <p:txBody>
          <a:bodyPr wrap="none" anchor="ctr">
            <a:spAutoFit/>
          </a:bodyPr>
          <a:lstStyle/>
          <a:p>
            <a:r>
              <a:rPr lang="zh-CN" altLang="en-US" sz="2400" dirty="0">
                <a:latin typeface="Arial" pitchFamily="34" charset="0"/>
                <a:ea typeface="宋体" pitchFamily="2" charset="-122"/>
              </a:rPr>
              <a:t>导行波的复坡印廷矢量为    </a:t>
            </a:r>
          </a:p>
        </p:txBody>
      </p:sp>
      <p:graphicFrame>
        <p:nvGraphicFramePr>
          <p:cNvPr id="10242" name="Object 5"/>
          <p:cNvGraphicFramePr>
            <a:graphicFrameLocks noChangeAspect="1"/>
          </p:cNvGraphicFramePr>
          <p:nvPr/>
        </p:nvGraphicFramePr>
        <p:xfrm>
          <a:off x="4610100" y="1109663"/>
          <a:ext cx="1660525" cy="827087"/>
        </p:xfrm>
        <a:graphic>
          <a:graphicData uri="http://schemas.openxmlformats.org/presentationml/2006/ole">
            <p:oleObj spid="_x0000_s10242" name="Equation" r:id="rId3" imgW="787320" imgH="393480" progId="Equation.DSMT4">
              <p:embed/>
            </p:oleObj>
          </a:graphicData>
        </a:graphic>
      </p:graphicFrame>
      <p:graphicFrame>
        <p:nvGraphicFramePr>
          <p:cNvPr id="10243" name="Object 7"/>
          <p:cNvGraphicFramePr>
            <a:graphicFrameLocks noChangeAspect="1"/>
          </p:cNvGraphicFramePr>
          <p:nvPr/>
        </p:nvGraphicFramePr>
        <p:xfrm>
          <a:off x="1255454" y="3442475"/>
          <a:ext cx="6548844" cy="1992943"/>
        </p:xfrm>
        <a:graphic>
          <a:graphicData uri="http://schemas.openxmlformats.org/presentationml/2006/ole">
            <p:oleObj spid="_x0000_s10243" name="Equation" r:id="rId4" imgW="2692080" imgH="825480" progId="Equation.DSMT4">
              <p:embed/>
            </p:oleObj>
          </a:graphicData>
        </a:graphic>
      </p:graphicFrame>
      <p:sp>
        <p:nvSpPr>
          <p:cNvPr id="10247" name="Rectangle 10"/>
          <p:cNvSpPr>
            <a:spLocks noChangeArrowheads="1"/>
          </p:cNvSpPr>
          <p:nvPr/>
        </p:nvSpPr>
        <p:spPr bwMode="auto">
          <a:xfrm>
            <a:off x="743873" y="5617794"/>
            <a:ext cx="6002337" cy="457200"/>
          </a:xfrm>
          <a:prstGeom prst="rect">
            <a:avLst/>
          </a:prstGeom>
          <a:noFill/>
          <a:ln w="9525">
            <a:noFill/>
            <a:miter lim="800000"/>
            <a:headEnd/>
            <a:tailEnd/>
          </a:ln>
        </p:spPr>
        <p:txBody>
          <a:bodyPr anchor="ctr">
            <a:spAutoFit/>
          </a:bodyPr>
          <a:lstStyle/>
          <a:p>
            <a:r>
              <a:rPr lang="zh-CN" altLang="en-US" sz="2400" dirty="0">
                <a:ea typeface="宋体" pitchFamily="2" charset="-122"/>
              </a:rPr>
              <a:t>这里</a:t>
            </a:r>
            <a:r>
              <a:rPr lang="en-US" altLang="zh-CN" sz="2400" dirty="0">
                <a:ea typeface="宋体" pitchFamily="2" charset="-122"/>
                <a:sym typeface="Symbol" pitchFamily="18" charset="2"/>
              </a:rPr>
              <a:t>S</a:t>
            </a:r>
            <a:r>
              <a:rPr lang="zh-CN" altLang="en-US" sz="2400" dirty="0">
                <a:ea typeface="宋体" pitchFamily="2" charset="-122"/>
                <a:cs typeface="Times New Roman" pitchFamily="18" charset="0"/>
              </a:rPr>
              <a:t>为导行波波导的横截面面积。</a:t>
            </a:r>
          </a:p>
        </p:txBody>
      </p:sp>
      <p:sp>
        <p:nvSpPr>
          <p:cNvPr id="10248" name="Rectangle 14"/>
          <p:cNvSpPr>
            <a:spLocks noChangeArrowheads="1"/>
          </p:cNvSpPr>
          <p:nvPr/>
        </p:nvSpPr>
        <p:spPr bwMode="auto">
          <a:xfrm>
            <a:off x="804863" y="2806700"/>
            <a:ext cx="6908800" cy="457200"/>
          </a:xfrm>
          <a:prstGeom prst="rect">
            <a:avLst/>
          </a:prstGeom>
          <a:noFill/>
          <a:ln w="9525">
            <a:noFill/>
            <a:miter lim="800000"/>
            <a:headEnd/>
            <a:tailEnd/>
          </a:ln>
        </p:spPr>
        <p:txBody>
          <a:bodyPr anchor="ctr">
            <a:spAutoFit/>
          </a:bodyPr>
          <a:lstStyle/>
          <a:p>
            <a:r>
              <a:rPr lang="zh-CN" altLang="en-US" sz="2400">
                <a:ea typeface="宋体" pitchFamily="2" charset="-122"/>
              </a:rPr>
              <a:t>则沿导行系统 </a:t>
            </a:r>
            <a:r>
              <a:rPr lang="en-US" altLang="zh-CN" sz="2400">
                <a:ea typeface="宋体" pitchFamily="2" charset="-122"/>
              </a:rPr>
              <a:t>+ </a:t>
            </a:r>
            <a:r>
              <a:rPr lang="en-US" altLang="zh-CN" sz="2400" i="1">
                <a:ea typeface="宋体" pitchFamily="2" charset="-122"/>
              </a:rPr>
              <a:t>z </a:t>
            </a:r>
            <a:r>
              <a:rPr lang="zh-CN" altLang="en-US" sz="2400">
                <a:ea typeface="宋体" pitchFamily="2" charset="-122"/>
              </a:rPr>
              <a:t>方向传输的平均功率为</a:t>
            </a:r>
            <a:endParaRPr lang="zh-CN" altLang="en-US" sz="2400">
              <a:latin typeface="Arial" pitchFamily="34" charset="0"/>
              <a:ea typeface="宋体" pitchFamily="2" charset="-122"/>
            </a:endParaRPr>
          </a:p>
        </p:txBody>
      </p:sp>
      <p:sp>
        <p:nvSpPr>
          <p:cNvPr id="10249" name="Rectangle 3"/>
          <p:cNvSpPr>
            <a:spLocks noChangeArrowheads="1"/>
          </p:cNvSpPr>
          <p:nvPr/>
        </p:nvSpPr>
        <p:spPr bwMode="auto">
          <a:xfrm>
            <a:off x="795338" y="2076450"/>
            <a:ext cx="4178300" cy="457200"/>
          </a:xfrm>
          <a:prstGeom prst="rect">
            <a:avLst/>
          </a:prstGeom>
          <a:noFill/>
          <a:ln w="9525">
            <a:noFill/>
            <a:miter lim="800000"/>
            <a:headEnd/>
            <a:tailEnd/>
          </a:ln>
        </p:spPr>
        <p:txBody>
          <a:bodyPr wrap="none" anchor="ctr">
            <a:spAutoFit/>
          </a:bodyPr>
          <a:lstStyle/>
          <a:p>
            <a:r>
              <a:rPr lang="zh-CN" altLang="en-US" sz="2400" dirty="0">
                <a:latin typeface="Arial" pitchFamily="34" charset="0"/>
                <a:ea typeface="宋体" pitchFamily="2" charset="-122"/>
              </a:rPr>
              <a:t>导行波的平均坡印廷矢量为    </a:t>
            </a:r>
          </a:p>
        </p:txBody>
      </p:sp>
      <p:graphicFrame>
        <p:nvGraphicFramePr>
          <p:cNvPr id="10244" name="Object 5"/>
          <p:cNvGraphicFramePr>
            <a:graphicFrameLocks noChangeAspect="1"/>
          </p:cNvGraphicFramePr>
          <p:nvPr/>
        </p:nvGraphicFramePr>
        <p:xfrm>
          <a:off x="4694238" y="1925638"/>
          <a:ext cx="2382837" cy="827087"/>
        </p:xfrm>
        <a:graphic>
          <a:graphicData uri="http://schemas.openxmlformats.org/presentationml/2006/ole">
            <p:oleObj spid="_x0000_s10244" name="Equation" r:id="rId5" imgW="113004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blinds(horizontal)">
                                      <p:cBhvr>
                                        <p:cTn id="7" dur="500"/>
                                        <p:tgtEl>
                                          <p:spTgt spid="10249"/>
                                        </p:tgtEl>
                                      </p:cBhvr>
                                    </p:animEffect>
                                  </p:childTnLst>
                                </p:cTn>
                              </p:par>
                              <p:par>
                                <p:cTn id="8" presetID="3" presetClass="entr" presetSubtype="10" fill="hold"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blinds(horizontal)">
                                      <p:cBhvr>
                                        <p:cTn id="10" dur="500"/>
                                        <p:tgtEl>
                                          <p:spTgt spid="1024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248"/>
                                        </p:tgtEl>
                                        <p:attrNameLst>
                                          <p:attrName>style.visibility</p:attrName>
                                        </p:attrNameLst>
                                      </p:cBhvr>
                                      <p:to>
                                        <p:strVal val="visible"/>
                                      </p:to>
                                    </p:set>
                                    <p:animEffect transition="in" filter="blinds(horizontal)">
                                      <p:cBhvr>
                                        <p:cTn id="15" dur="500"/>
                                        <p:tgtEl>
                                          <p:spTgt spid="1024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43"/>
                                        </p:tgtEl>
                                        <p:attrNameLst>
                                          <p:attrName>style.visibility</p:attrName>
                                        </p:attrNameLst>
                                      </p:cBhvr>
                                      <p:to>
                                        <p:strVal val="visible"/>
                                      </p:to>
                                    </p:set>
                                    <p:animEffect transition="in" filter="blinds(horizontal)">
                                      <p:cBhvr>
                                        <p:cTn id="20" dur="500"/>
                                        <p:tgtEl>
                                          <p:spTgt spid="102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247"/>
                                        </p:tgtEl>
                                        <p:attrNameLst>
                                          <p:attrName>style.visibility</p:attrName>
                                        </p:attrNameLst>
                                      </p:cBhvr>
                                      <p:to>
                                        <p:strVal val="visible"/>
                                      </p:to>
                                    </p:set>
                                    <p:animEffect transition="in" filter="blinds(horizontal)">
                                      <p:cBhvr>
                                        <p:cTn id="25"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P spid="10248" grpId="0"/>
      <p:bldP spid="102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ChangeArrowheads="1"/>
          </p:cNvSpPr>
          <p:nvPr/>
        </p:nvSpPr>
        <p:spPr bwMode="auto">
          <a:xfrm>
            <a:off x="477838" y="1166813"/>
            <a:ext cx="5100637" cy="433068"/>
          </a:xfrm>
          <a:prstGeom prst="rect">
            <a:avLst/>
          </a:prstGeom>
          <a:noFill/>
          <a:ln w="9525">
            <a:noFill/>
            <a:prstDash val="dash"/>
            <a:miter lim="800000"/>
            <a:headEnd/>
            <a:tailEnd/>
          </a:ln>
        </p:spPr>
        <p:txBody>
          <a:bodyPr lIns="90000" tIns="46800" rIns="90000" bIns="46800">
            <a:spAutoFit/>
          </a:bodyPr>
          <a:lstStyle/>
          <a:p>
            <a:pPr>
              <a:buFontTx/>
              <a:buBlip>
                <a:blip r:embed="rId3"/>
              </a:buBlip>
            </a:pPr>
            <a:r>
              <a:rPr kumimoji="1" lang="en-US" altLang="zh-CN" sz="2000" b="1" dirty="0">
                <a:solidFill>
                  <a:srgbClr val="0000FF"/>
                </a:solidFill>
                <a:ea typeface="宋体" pitchFamily="2" charset="-122"/>
                <a:cs typeface="Times New Roman" pitchFamily="18" charset="0"/>
              </a:rPr>
              <a:t> </a:t>
            </a:r>
            <a:r>
              <a:rPr kumimoji="1" lang="zh-CN" altLang="en-US" sz="2200" b="1" dirty="0">
                <a:solidFill>
                  <a:srgbClr val="0000FF"/>
                </a:solidFill>
                <a:ea typeface="宋体" pitchFamily="2" charset="-122"/>
                <a:cs typeface="Times New Roman" pitchFamily="18" charset="0"/>
              </a:rPr>
              <a:t>当</a:t>
            </a:r>
            <a:r>
              <a:rPr kumimoji="1" lang="en-US" altLang="zh-CN" sz="2200" b="1" dirty="0" err="1">
                <a:solidFill>
                  <a:srgbClr val="0000FF"/>
                </a:solidFill>
                <a:ea typeface="宋体" pitchFamily="2" charset="-122"/>
                <a:cs typeface="Times New Roman" pitchFamily="18" charset="0"/>
              </a:rPr>
              <a:t>E</a:t>
            </a:r>
            <a:r>
              <a:rPr kumimoji="1" lang="en-US" altLang="zh-CN" sz="2200" b="1" baseline="-25000" dirty="0" err="1">
                <a:solidFill>
                  <a:srgbClr val="0000FF"/>
                </a:solidFill>
                <a:ea typeface="宋体" pitchFamily="2" charset="-122"/>
                <a:cs typeface="Times New Roman" pitchFamily="18" charset="0"/>
              </a:rPr>
              <a:t>z</a:t>
            </a:r>
            <a:r>
              <a:rPr kumimoji="1" lang="en-US" altLang="zh-CN" sz="2200" b="1" dirty="0">
                <a:solidFill>
                  <a:srgbClr val="0000FF"/>
                </a:solidFill>
                <a:ea typeface="宋体" pitchFamily="2" charset="-122"/>
                <a:cs typeface="Times New Roman" pitchFamily="18" charset="0"/>
              </a:rPr>
              <a:t>=0,H</a:t>
            </a:r>
            <a:r>
              <a:rPr kumimoji="1" lang="en-US" altLang="zh-CN" sz="2200" b="1" baseline="-25000" dirty="0">
                <a:solidFill>
                  <a:srgbClr val="0000FF"/>
                </a:solidFill>
                <a:ea typeface="宋体" pitchFamily="2" charset="-122"/>
                <a:cs typeface="Times New Roman" pitchFamily="18" charset="0"/>
              </a:rPr>
              <a:t>z</a:t>
            </a:r>
            <a:r>
              <a:rPr kumimoji="1" lang="en-US" altLang="zh-CN" sz="2200" b="1" dirty="0">
                <a:solidFill>
                  <a:srgbClr val="0000FF"/>
                </a:solidFill>
                <a:ea typeface="宋体" pitchFamily="2" charset="-122"/>
                <a:cs typeface="Times New Roman" pitchFamily="18" charset="0"/>
              </a:rPr>
              <a:t>=0</a:t>
            </a:r>
            <a:r>
              <a:rPr kumimoji="1" lang="zh-CN" altLang="en-US" sz="2200" b="1" dirty="0">
                <a:solidFill>
                  <a:srgbClr val="0000FF"/>
                </a:solidFill>
                <a:ea typeface="宋体" pitchFamily="2" charset="-122"/>
                <a:cs typeface="Times New Roman" pitchFamily="18" charset="0"/>
              </a:rPr>
              <a:t>时</a:t>
            </a:r>
            <a:r>
              <a:rPr kumimoji="1" lang="en-US" altLang="zh-CN" sz="2200" b="1" dirty="0">
                <a:solidFill>
                  <a:srgbClr val="0000FF"/>
                </a:solidFill>
                <a:ea typeface="宋体" pitchFamily="2" charset="-122"/>
                <a:cs typeface="Times New Roman" pitchFamily="18" charset="0"/>
              </a:rPr>
              <a:t>(</a:t>
            </a:r>
            <a:r>
              <a:rPr kumimoji="1" lang="zh-CN" altLang="en-US" sz="2200" b="1" dirty="0">
                <a:solidFill>
                  <a:srgbClr val="0000FF"/>
                </a:solidFill>
                <a:ea typeface="宋体" pitchFamily="2" charset="-122"/>
                <a:cs typeface="Times New Roman" pitchFamily="18" charset="0"/>
              </a:rPr>
              <a:t>横电磁波，</a:t>
            </a:r>
            <a:r>
              <a:rPr kumimoji="1" lang="en-US" altLang="zh-CN" sz="2200" b="1" dirty="0">
                <a:solidFill>
                  <a:srgbClr val="0000FF"/>
                </a:solidFill>
                <a:ea typeface="宋体" pitchFamily="2" charset="-122"/>
                <a:cs typeface="Times New Roman" pitchFamily="18" charset="0"/>
              </a:rPr>
              <a:t>TEM</a:t>
            </a:r>
            <a:r>
              <a:rPr kumimoji="1" lang="zh-CN" altLang="en-US" sz="2200" b="1" dirty="0">
                <a:solidFill>
                  <a:srgbClr val="0000FF"/>
                </a:solidFill>
                <a:ea typeface="宋体" pitchFamily="2" charset="-122"/>
                <a:cs typeface="Times New Roman" pitchFamily="18" charset="0"/>
              </a:rPr>
              <a:t>波</a:t>
            </a:r>
            <a:r>
              <a:rPr kumimoji="1" lang="en-US" altLang="zh-CN" sz="2200" b="1" dirty="0">
                <a:solidFill>
                  <a:srgbClr val="0000FF"/>
                </a:solidFill>
                <a:ea typeface="宋体" pitchFamily="2" charset="-122"/>
                <a:cs typeface="Times New Roman" pitchFamily="18" charset="0"/>
              </a:rPr>
              <a:t>)</a:t>
            </a:r>
          </a:p>
        </p:txBody>
      </p:sp>
      <p:sp>
        <p:nvSpPr>
          <p:cNvPr id="20" name="Text Box 3"/>
          <p:cNvSpPr txBox="1">
            <a:spLocks noChangeArrowheads="1"/>
          </p:cNvSpPr>
          <p:nvPr/>
        </p:nvSpPr>
        <p:spPr bwMode="auto">
          <a:xfrm>
            <a:off x="285750" y="582613"/>
            <a:ext cx="1747838" cy="457200"/>
          </a:xfrm>
          <a:prstGeom prst="rect">
            <a:avLst/>
          </a:prstGeom>
          <a:noFill/>
          <a:ln w="9525">
            <a:noFill/>
            <a:miter lim="800000"/>
            <a:headEnd/>
            <a:tailEnd/>
          </a:ln>
        </p:spPr>
        <p:txBody>
          <a:bodyPr>
            <a:spAutoFit/>
          </a:bodyPr>
          <a:lstStyle/>
          <a:p>
            <a:pPr>
              <a:spcBef>
                <a:spcPct val="50000"/>
              </a:spcBef>
              <a:buFontTx/>
              <a:buBlip>
                <a:blip r:embed="rId4"/>
              </a:buBlip>
            </a:pPr>
            <a:r>
              <a:rPr kumimoji="1" lang="zh-CN" altLang="en-US" sz="2400" b="1">
                <a:solidFill>
                  <a:srgbClr val="003399"/>
                </a:solidFill>
                <a:cs typeface="Times New Roman" pitchFamily="18" charset="0"/>
              </a:rPr>
              <a:t>　</a:t>
            </a:r>
            <a:r>
              <a:rPr kumimoji="1" lang="zh-CN" altLang="en-US" sz="2400" b="1">
                <a:solidFill>
                  <a:srgbClr val="FF0000"/>
                </a:solidFill>
                <a:cs typeface="Times New Roman" pitchFamily="18" charset="0"/>
              </a:rPr>
              <a:t>小结</a:t>
            </a:r>
          </a:p>
        </p:txBody>
      </p:sp>
      <p:sp>
        <p:nvSpPr>
          <p:cNvPr id="21" name="Rectangle 4"/>
          <p:cNvSpPr>
            <a:spLocks noChangeArrowheads="1"/>
          </p:cNvSpPr>
          <p:nvPr/>
        </p:nvSpPr>
        <p:spPr bwMode="auto">
          <a:xfrm>
            <a:off x="2009775" y="649288"/>
            <a:ext cx="5942013" cy="433068"/>
          </a:xfrm>
          <a:prstGeom prst="rect">
            <a:avLst/>
          </a:prstGeom>
          <a:noFill/>
          <a:ln w="9525">
            <a:noFill/>
            <a:prstDash val="dash"/>
            <a:miter lim="800000"/>
            <a:headEnd/>
            <a:tailEnd/>
          </a:ln>
        </p:spPr>
        <p:txBody>
          <a:bodyPr lIns="90000" tIns="46800" rIns="90000" bIns="46800">
            <a:spAutoFit/>
          </a:bodyPr>
          <a:lstStyle/>
          <a:p>
            <a:r>
              <a:rPr kumimoji="1" lang="zh-CN" altLang="en-US" sz="2200" b="1">
                <a:ea typeface="宋体" pitchFamily="2" charset="-122"/>
                <a:cs typeface="Times New Roman" pitchFamily="18" charset="0"/>
              </a:rPr>
              <a:t>根据导行电磁波</a:t>
            </a:r>
            <a:r>
              <a:rPr kumimoji="1" lang="zh-CN" altLang="en-US" sz="2200" b="1">
                <a:solidFill>
                  <a:srgbClr val="FF0000"/>
                </a:solidFill>
                <a:ea typeface="宋体" pitchFamily="2" charset="-122"/>
                <a:cs typeface="Times New Roman" pitchFamily="18" charset="0"/>
              </a:rPr>
              <a:t>是否存在纵向分量</a:t>
            </a:r>
            <a:r>
              <a:rPr kumimoji="1" lang="zh-CN" altLang="en-US" sz="2200" b="1">
                <a:ea typeface="宋体" pitchFamily="2" charset="-122"/>
                <a:cs typeface="Times New Roman" pitchFamily="18" charset="0"/>
              </a:rPr>
              <a:t>进行分类。</a:t>
            </a:r>
          </a:p>
        </p:txBody>
      </p:sp>
      <p:sp>
        <p:nvSpPr>
          <p:cNvPr id="22" name="Text Box 5"/>
          <p:cNvSpPr txBox="1">
            <a:spLocks noChangeArrowheads="1"/>
          </p:cNvSpPr>
          <p:nvPr/>
        </p:nvSpPr>
        <p:spPr bwMode="auto">
          <a:xfrm>
            <a:off x="427568" y="1585913"/>
            <a:ext cx="8424863" cy="854075"/>
          </a:xfrm>
          <a:prstGeom prst="rect">
            <a:avLst/>
          </a:prstGeom>
          <a:noFill/>
          <a:ln w="9525">
            <a:noFill/>
            <a:miter lim="800000"/>
            <a:headEnd/>
            <a:tailEnd/>
          </a:ln>
        </p:spPr>
        <p:txBody>
          <a:bodyPr>
            <a:spAutoFit/>
          </a:bodyPr>
          <a:lstStyle/>
          <a:p>
            <a:pPr algn="just">
              <a:lnSpc>
                <a:spcPct val="125000"/>
              </a:lnSpc>
              <a:spcBef>
                <a:spcPct val="50000"/>
              </a:spcBef>
              <a:buFont typeface="Wingdings" pitchFamily="2" charset="2"/>
              <a:buNone/>
            </a:pPr>
            <a:r>
              <a:rPr kumimoji="1" lang="zh-CN" altLang="en-US" sz="2000" b="1" dirty="0" smtClean="0">
                <a:ea typeface="宋体" pitchFamily="2" charset="-122"/>
                <a:cs typeface="Times New Roman" pitchFamily="18" charset="0"/>
              </a:rPr>
              <a:t>特点</a:t>
            </a:r>
            <a:r>
              <a:rPr kumimoji="1" lang="zh-CN" altLang="en-US" sz="2000" b="1" dirty="0">
                <a:ea typeface="宋体" pitchFamily="2" charset="-122"/>
                <a:cs typeface="Times New Roman" pitchFamily="18" charset="0"/>
              </a:rPr>
              <a:t>：在波传播的方向上没有电场和磁场分量，即电场和磁场垂直于电磁波传播方向；</a:t>
            </a:r>
          </a:p>
        </p:txBody>
      </p:sp>
      <p:sp>
        <p:nvSpPr>
          <p:cNvPr id="23" name="Text Box 6"/>
          <p:cNvSpPr txBox="1">
            <a:spLocks noChangeArrowheads="1"/>
          </p:cNvSpPr>
          <p:nvPr/>
        </p:nvSpPr>
        <p:spPr bwMode="auto">
          <a:xfrm>
            <a:off x="428625" y="2390775"/>
            <a:ext cx="8301038" cy="1116013"/>
          </a:xfrm>
          <a:prstGeom prst="rect">
            <a:avLst/>
          </a:prstGeom>
          <a:noFill/>
          <a:ln w="9525">
            <a:noFill/>
            <a:miter lim="800000"/>
            <a:headEnd/>
            <a:tailEnd/>
          </a:ln>
        </p:spPr>
        <p:txBody>
          <a:bodyPr>
            <a:spAutoFit/>
          </a:bodyPr>
          <a:lstStyle/>
          <a:p>
            <a:pPr algn="just">
              <a:lnSpc>
                <a:spcPct val="105000"/>
              </a:lnSpc>
              <a:spcBef>
                <a:spcPct val="50000"/>
              </a:spcBef>
              <a:buFont typeface="Wingdings" pitchFamily="2" charset="2"/>
              <a:buBlip>
                <a:blip r:embed="rId3"/>
              </a:buBlip>
            </a:pPr>
            <a:r>
              <a:rPr kumimoji="1" lang="en-US" altLang="zh-CN" sz="2200" b="1" dirty="0">
                <a:solidFill>
                  <a:srgbClr val="0000CC"/>
                </a:solidFill>
                <a:ea typeface="宋体" pitchFamily="2" charset="-122"/>
                <a:cs typeface="Times New Roman" pitchFamily="18" charset="0"/>
              </a:rPr>
              <a:t> </a:t>
            </a:r>
            <a:r>
              <a:rPr kumimoji="1" lang="zh-CN" altLang="en-US" sz="2200" b="1" dirty="0">
                <a:solidFill>
                  <a:srgbClr val="0000FF"/>
                </a:solidFill>
                <a:ea typeface="宋体" pitchFamily="2" charset="-122"/>
                <a:cs typeface="Times New Roman" pitchFamily="18" charset="0"/>
              </a:rPr>
              <a:t>当</a:t>
            </a:r>
            <a:r>
              <a:rPr kumimoji="1" lang="en-US" altLang="zh-CN" sz="2200" b="1" dirty="0">
                <a:solidFill>
                  <a:srgbClr val="0000FF"/>
                </a:solidFill>
                <a:ea typeface="宋体" pitchFamily="2" charset="-122"/>
                <a:cs typeface="Times New Roman" pitchFamily="18" charset="0"/>
              </a:rPr>
              <a:t>E</a:t>
            </a:r>
            <a:r>
              <a:rPr kumimoji="1" lang="en-US" altLang="zh-CN" sz="2200" b="1" baseline="-25000" dirty="0">
                <a:solidFill>
                  <a:srgbClr val="0000FF"/>
                </a:solidFill>
                <a:ea typeface="宋体" pitchFamily="2" charset="-122"/>
                <a:cs typeface="Times New Roman" pitchFamily="18" charset="0"/>
              </a:rPr>
              <a:t>z</a:t>
            </a:r>
            <a:r>
              <a:rPr kumimoji="1" lang="en-US" altLang="zh-CN" sz="2200" b="1" dirty="0">
                <a:solidFill>
                  <a:srgbClr val="0000FF"/>
                </a:solidFill>
                <a:ea typeface="宋体" pitchFamily="2" charset="-122"/>
                <a:cs typeface="Times New Roman" pitchFamily="18" charset="0"/>
                <a:sym typeface="Symbol" pitchFamily="18" charset="2"/>
              </a:rPr>
              <a:t></a:t>
            </a:r>
            <a:r>
              <a:rPr kumimoji="1" lang="en-US" altLang="zh-CN" sz="2200" b="1" dirty="0">
                <a:solidFill>
                  <a:srgbClr val="0000FF"/>
                </a:solidFill>
                <a:ea typeface="宋体" pitchFamily="2" charset="-122"/>
                <a:cs typeface="Times New Roman" pitchFamily="18" charset="0"/>
              </a:rPr>
              <a:t>0</a:t>
            </a:r>
            <a:r>
              <a:rPr kumimoji="1" lang="zh-CN" altLang="en-US" sz="2200" b="1" dirty="0">
                <a:solidFill>
                  <a:srgbClr val="0000FF"/>
                </a:solidFill>
                <a:ea typeface="宋体" pitchFamily="2" charset="-122"/>
                <a:cs typeface="Times New Roman" pitchFamily="18" charset="0"/>
              </a:rPr>
              <a:t>，</a:t>
            </a:r>
            <a:r>
              <a:rPr kumimoji="1" lang="en-US" altLang="zh-CN" sz="2200" b="1" dirty="0">
                <a:solidFill>
                  <a:srgbClr val="0000FF"/>
                </a:solidFill>
                <a:ea typeface="宋体" pitchFamily="2" charset="-122"/>
                <a:cs typeface="Times New Roman" pitchFamily="18" charset="0"/>
              </a:rPr>
              <a:t>H</a:t>
            </a:r>
            <a:r>
              <a:rPr kumimoji="1" lang="en-US" altLang="zh-CN" sz="2200" b="1" baseline="-25000" dirty="0">
                <a:solidFill>
                  <a:srgbClr val="0000FF"/>
                </a:solidFill>
                <a:ea typeface="宋体" pitchFamily="2" charset="-122"/>
                <a:cs typeface="Times New Roman" pitchFamily="18" charset="0"/>
              </a:rPr>
              <a:t>z</a:t>
            </a:r>
            <a:r>
              <a:rPr kumimoji="1" lang="en-US" altLang="zh-CN" sz="2200" b="1" dirty="0">
                <a:solidFill>
                  <a:srgbClr val="0000FF"/>
                </a:solidFill>
                <a:ea typeface="宋体" pitchFamily="2" charset="-122"/>
                <a:cs typeface="Times New Roman" pitchFamily="18" charset="0"/>
              </a:rPr>
              <a:t>=0</a:t>
            </a:r>
            <a:r>
              <a:rPr kumimoji="1" lang="zh-CN" altLang="en-US" sz="2200" b="1" dirty="0">
                <a:solidFill>
                  <a:srgbClr val="0000FF"/>
                </a:solidFill>
                <a:ea typeface="宋体" pitchFamily="2" charset="-122"/>
                <a:cs typeface="Times New Roman" pitchFamily="18" charset="0"/>
              </a:rPr>
              <a:t>时（横磁波，</a:t>
            </a:r>
            <a:r>
              <a:rPr kumimoji="1" lang="en-US" altLang="zh-CN" sz="2200" b="1" dirty="0">
                <a:solidFill>
                  <a:srgbClr val="0000FF"/>
                </a:solidFill>
                <a:ea typeface="宋体" pitchFamily="2" charset="-122"/>
                <a:cs typeface="Times New Roman" pitchFamily="18" charset="0"/>
              </a:rPr>
              <a:t>TM</a:t>
            </a:r>
            <a:r>
              <a:rPr kumimoji="1" lang="zh-CN" altLang="en-US" sz="2200" b="1" dirty="0">
                <a:solidFill>
                  <a:srgbClr val="0000FF"/>
                </a:solidFill>
                <a:ea typeface="宋体" pitchFamily="2" charset="-122"/>
                <a:cs typeface="Times New Roman" pitchFamily="18" charset="0"/>
              </a:rPr>
              <a:t>波或</a:t>
            </a:r>
            <a:r>
              <a:rPr kumimoji="1" lang="en-US" altLang="zh-CN" sz="2200" b="1" dirty="0">
                <a:solidFill>
                  <a:srgbClr val="0000FF"/>
                </a:solidFill>
                <a:ea typeface="宋体" pitchFamily="2" charset="-122"/>
                <a:cs typeface="Times New Roman" pitchFamily="18" charset="0"/>
              </a:rPr>
              <a:t>E</a:t>
            </a:r>
            <a:r>
              <a:rPr kumimoji="1" lang="zh-CN" altLang="en-US" sz="2200" b="1" dirty="0">
                <a:solidFill>
                  <a:srgbClr val="0000FF"/>
                </a:solidFill>
                <a:ea typeface="宋体" pitchFamily="2" charset="-122"/>
                <a:cs typeface="Times New Roman" pitchFamily="18" charset="0"/>
              </a:rPr>
              <a:t>波</a:t>
            </a:r>
            <a:r>
              <a:rPr kumimoji="1" lang="en-US" altLang="zh-CN" sz="2200" b="1" dirty="0">
                <a:solidFill>
                  <a:srgbClr val="0000FF"/>
                </a:solidFill>
                <a:ea typeface="宋体" pitchFamily="2" charset="-122"/>
                <a:cs typeface="Times New Roman" pitchFamily="18" charset="0"/>
              </a:rPr>
              <a:t>)</a:t>
            </a:r>
          </a:p>
          <a:p>
            <a:pPr algn="just">
              <a:lnSpc>
                <a:spcPct val="105000"/>
              </a:lnSpc>
              <a:spcBef>
                <a:spcPct val="10000"/>
              </a:spcBef>
              <a:buFont typeface="Wingdings" pitchFamily="2" charset="2"/>
              <a:buNone/>
            </a:pPr>
            <a:r>
              <a:rPr kumimoji="1" lang="en-US" altLang="zh-CN" sz="2000" b="1" dirty="0">
                <a:ea typeface="宋体" pitchFamily="2" charset="-122"/>
                <a:cs typeface="Times New Roman" pitchFamily="18" charset="0"/>
              </a:rPr>
              <a:t> </a:t>
            </a:r>
            <a:r>
              <a:rPr kumimoji="1" lang="zh-CN" altLang="en-US" sz="2000" b="1" dirty="0" smtClean="0">
                <a:ea typeface="宋体" pitchFamily="2" charset="-122"/>
                <a:cs typeface="Times New Roman" pitchFamily="18" charset="0"/>
              </a:rPr>
              <a:t>特点</a:t>
            </a:r>
            <a:r>
              <a:rPr kumimoji="1" lang="en-US" altLang="zh-CN" sz="2000" b="1" dirty="0">
                <a:ea typeface="宋体" pitchFamily="2" charset="-122"/>
                <a:cs typeface="Times New Roman" pitchFamily="18" charset="0"/>
              </a:rPr>
              <a:t>:</a:t>
            </a:r>
            <a:r>
              <a:rPr kumimoji="1" lang="zh-CN" altLang="en-US" sz="2000" b="1" dirty="0">
                <a:ea typeface="宋体" pitchFamily="2" charset="-122"/>
                <a:cs typeface="Times New Roman" pitchFamily="18" charset="0"/>
              </a:rPr>
              <a:t>在波传播的方向上有电场分量，但没有磁场分量，即磁场垂直于电磁波传播方向；</a:t>
            </a:r>
          </a:p>
        </p:txBody>
      </p:sp>
      <p:sp>
        <p:nvSpPr>
          <p:cNvPr id="24" name="Text Box 7"/>
          <p:cNvSpPr txBox="1">
            <a:spLocks noChangeArrowheads="1"/>
          </p:cNvSpPr>
          <p:nvPr/>
        </p:nvSpPr>
        <p:spPr bwMode="auto">
          <a:xfrm>
            <a:off x="422275" y="3405188"/>
            <a:ext cx="8232775" cy="1247775"/>
          </a:xfrm>
          <a:prstGeom prst="rect">
            <a:avLst/>
          </a:prstGeom>
          <a:noFill/>
          <a:ln w="9525">
            <a:noFill/>
            <a:miter lim="800000"/>
            <a:headEnd/>
            <a:tailEnd/>
          </a:ln>
        </p:spPr>
        <p:txBody>
          <a:bodyPr>
            <a:spAutoFit/>
          </a:bodyPr>
          <a:lstStyle/>
          <a:p>
            <a:pPr algn="just">
              <a:lnSpc>
                <a:spcPct val="115000"/>
              </a:lnSpc>
              <a:spcBef>
                <a:spcPct val="50000"/>
              </a:spcBef>
              <a:buFont typeface="Wingdings" pitchFamily="2" charset="2"/>
              <a:buBlip>
                <a:blip r:embed="rId3"/>
              </a:buBlip>
            </a:pPr>
            <a:r>
              <a:rPr kumimoji="1" lang="en-US" altLang="zh-CN" sz="2200" b="1" dirty="0">
                <a:solidFill>
                  <a:srgbClr val="000099"/>
                </a:solidFill>
                <a:ea typeface="宋体" pitchFamily="2" charset="-122"/>
                <a:cs typeface="Times New Roman" pitchFamily="18" charset="0"/>
              </a:rPr>
              <a:t> </a:t>
            </a:r>
            <a:r>
              <a:rPr kumimoji="1" lang="zh-CN" altLang="en-US" sz="2200" b="1" dirty="0">
                <a:solidFill>
                  <a:srgbClr val="0000FF"/>
                </a:solidFill>
                <a:ea typeface="宋体" pitchFamily="2" charset="-122"/>
                <a:cs typeface="Times New Roman" pitchFamily="18" charset="0"/>
              </a:rPr>
              <a:t>当</a:t>
            </a:r>
            <a:r>
              <a:rPr kumimoji="1" lang="en-US" altLang="zh-CN" sz="2200" b="1" dirty="0" err="1">
                <a:solidFill>
                  <a:srgbClr val="0000FF"/>
                </a:solidFill>
                <a:ea typeface="宋体" pitchFamily="2" charset="-122"/>
                <a:cs typeface="Times New Roman" pitchFamily="18" charset="0"/>
              </a:rPr>
              <a:t>E</a:t>
            </a:r>
            <a:r>
              <a:rPr kumimoji="1" lang="en-US" altLang="zh-CN" sz="2200" b="1" baseline="-25000" dirty="0" err="1">
                <a:solidFill>
                  <a:srgbClr val="0000FF"/>
                </a:solidFill>
                <a:ea typeface="宋体" pitchFamily="2" charset="-122"/>
                <a:cs typeface="Times New Roman" pitchFamily="18" charset="0"/>
              </a:rPr>
              <a:t>z</a:t>
            </a:r>
            <a:r>
              <a:rPr kumimoji="1" lang="en-US" altLang="zh-CN" sz="2200" b="1" dirty="0">
                <a:solidFill>
                  <a:srgbClr val="0000FF"/>
                </a:solidFill>
                <a:ea typeface="宋体" pitchFamily="2" charset="-122"/>
                <a:cs typeface="Times New Roman" pitchFamily="18" charset="0"/>
              </a:rPr>
              <a:t>=0</a:t>
            </a:r>
            <a:r>
              <a:rPr kumimoji="1" lang="zh-CN" altLang="en-US" sz="2200" b="1" dirty="0">
                <a:solidFill>
                  <a:srgbClr val="0000FF"/>
                </a:solidFill>
                <a:ea typeface="宋体" pitchFamily="2" charset="-122"/>
                <a:cs typeface="Times New Roman" pitchFamily="18" charset="0"/>
              </a:rPr>
              <a:t>，</a:t>
            </a:r>
            <a:r>
              <a:rPr kumimoji="1" lang="en-US" altLang="zh-CN" sz="2200" b="1" dirty="0">
                <a:solidFill>
                  <a:srgbClr val="0000FF"/>
                </a:solidFill>
                <a:ea typeface="宋体" pitchFamily="2" charset="-122"/>
                <a:cs typeface="Times New Roman" pitchFamily="18" charset="0"/>
              </a:rPr>
              <a:t>H</a:t>
            </a:r>
            <a:r>
              <a:rPr kumimoji="1" lang="en-US" altLang="zh-CN" sz="2200" b="1" baseline="-25000" dirty="0">
                <a:solidFill>
                  <a:srgbClr val="0000FF"/>
                </a:solidFill>
                <a:ea typeface="宋体" pitchFamily="2" charset="-122"/>
                <a:cs typeface="Times New Roman" pitchFamily="18" charset="0"/>
              </a:rPr>
              <a:t>z</a:t>
            </a:r>
            <a:r>
              <a:rPr kumimoji="1" lang="en-US" altLang="zh-CN" sz="2200" b="1" dirty="0">
                <a:solidFill>
                  <a:srgbClr val="0000FF"/>
                </a:solidFill>
                <a:ea typeface="宋体" pitchFamily="2" charset="-122"/>
                <a:cs typeface="Times New Roman" pitchFamily="18" charset="0"/>
                <a:sym typeface="Symbol" pitchFamily="18" charset="2"/>
              </a:rPr>
              <a:t></a:t>
            </a:r>
            <a:r>
              <a:rPr kumimoji="1" lang="en-US" altLang="zh-CN" sz="2200" b="1" dirty="0">
                <a:solidFill>
                  <a:srgbClr val="0000FF"/>
                </a:solidFill>
                <a:ea typeface="宋体" pitchFamily="2" charset="-122"/>
                <a:cs typeface="Times New Roman" pitchFamily="18" charset="0"/>
              </a:rPr>
              <a:t>0</a:t>
            </a:r>
            <a:r>
              <a:rPr kumimoji="1" lang="zh-CN" altLang="en-US" sz="2200" b="1" dirty="0">
                <a:solidFill>
                  <a:srgbClr val="0000FF"/>
                </a:solidFill>
                <a:ea typeface="宋体" pitchFamily="2" charset="-122"/>
                <a:cs typeface="Times New Roman" pitchFamily="18" charset="0"/>
              </a:rPr>
              <a:t>时（横电波，</a:t>
            </a:r>
            <a:r>
              <a:rPr kumimoji="1" lang="en-US" altLang="zh-CN" sz="2200" b="1" dirty="0">
                <a:solidFill>
                  <a:srgbClr val="0000FF"/>
                </a:solidFill>
                <a:ea typeface="宋体" pitchFamily="2" charset="-122"/>
                <a:cs typeface="Times New Roman" pitchFamily="18" charset="0"/>
              </a:rPr>
              <a:t>TE</a:t>
            </a:r>
            <a:r>
              <a:rPr kumimoji="1" lang="zh-CN" altLang="en-US" sz="2200" b="1" dirty="0">
                <a:solidFill>
                  <a:srgbClr val="0000FF"/>
                </a:solidFill>
                <a:ea typeface="宋体" pitchFamily="2" charset="-122"/>
                <a:cs typeface="Times New Roman" pitchFamily="18" charset="0"/>
              </a:rPr>
              <a:t>波或</a:t>
            </a:r>
            <a:r>
              <a:rPr kumimoji="1" lang="en-US" altLang="zh-CN" sz="2200" b="1" dirty="0">
                <a:solidFill>
                  <a:srgbClr val="0000FF"/>
                </a:solidFill>
                <a:ea typeface="宋体" pitchFamily="2" charset="-122"/>
                <a:cs typeface="Times New Roman" pitchFamily="18" charset="0"/>
              </a:rPr>
              <a:t>M</a:t>
            </a:r>
            <a:r>
              <a:rPr kumimoji="1" lang="zh-CN" altLang="en-US" sz="2200" b="1" dirty="0">
                <a:solidFill>
                  <a:srgbClr val="0000FF"/>
                </a:solidFill>
                <a:ea typeface="宋体" pitchFamily="2" charset="-122"/>
                <a:cs typeface="Times New Roman" pitchFamily="18" charset="0"/>
              </a:rPr>
              <a:t>波</a:t>
            </a:r>
            <a:r>
              <a:rPr kumimoji="1" lang="en-US" altLang="zh-CN" sz="2200" b="1" dirty="0">
                <a:solidFill>
                  <a:srgbClr val="0000FF"/>
                </a:solidFill>
                <a:ea typeface="宋体" pitchFamily="2" charset="-122"/>
                <a:cs typeface="Times New Roman" pitchFamily="18" charset="0"/>
              </a:rPr>
              <a:t>)</a:t>
            </a:r>
          </a:p>
          <a:p>
            <a:pPr algn="just">
              <a:lnSpc>
                <a:spcPct val="115000"/>
              </a:lnSpc>
              <a:spcBef>
                <a:spcPct val="10000"/>
              </a:spcBef>
              <a:buFont typeface="Wingdings" pitchFamily="2" charset="2"/>
              <a:buNone/>
            </a:pPr>
            <a:r>
              <a:rPr kumimoji="1" lang="zh-CN" altLang="en-US" sz="2000" b="1" dirty="0" smtClean="0">
                <a:ea typeface="宋体" pitchFamily="2" charset="-122"/>
                <a:cs typeface="Times New Roman" pitchFamily="18" charset="0"/>
              </a:rPr>
              <a:t>特点</a:t>
            </a:r>
            <a:r>
              <a:rPr kumimoji="1" lang="en-US" altLang="zh-CN" sz="2000" b="1" dirty="0">
                <a:ea typeface="宋体" pitchFamily="2" charset="-122"/>
                <a:cs typeface="Times New Roman" pitchFamily="18" charset="0"/>
              </a:rPr>
              <a:t>:</a:t>
            </a:r>
            <a:r>
              <a:rPr kumimoji="1" lang="zh-CN" altLang="en-US" sz="2000" b="1" dirty="0">
                <a:ea typeface="宋体" pitchFamily="2" charset="-122"/>
                <a:cs typeface="Times New Roman" pitchFamily="18" charset="0"/>
              </a:rPr>
              <a:t>在波传播的方向上有磁场分量，但没有电场分量，即电场垂直于电磁波传播方向；</a:t>
            </a:r>
          </a:p>
        </p:txBody>
      </p:sp>
      <p:grpSp>
        <p:nvGrpSpPr>
          <p:cNvPr id="25" name="Group 15"/>
          <p:cNvGrpSpPr>
            <a:grpSpLocks/>
          </p:cNvGrpSpPr>
          <p:nvPr/>
        </p:nvGrpSpPr>
        <p:grpSpPr bwMode="auto">
          <a:xfrm>
            <a:off x="469900" y="4621213"/>
            <a:ext cx="2943225" cy="1797050"/>
            <a:chOff x="296" y="2995"/>
            <a:chExt cx="1854" cy="1132"/>
          </a:xfrm>
        </p:grpSpPr>
        <p:graphicFrame>
          <p:nvGraphicFramePr>
            <p:cNvPr id="26" name="Object 9"/>
            <p:cNvGraphicFramePr>
              <a:graphicFrameLocks noChangeAspect="1"/>
            </p:cNvGraphicFramePr>
            <p:nvPr/>
          </p:nvGraphicFramePr>
          <p:xfrm>
            <a:off x="296" y="2995"/>
            <a:ext cx="1854" cy="1132"/>
          </p:xfrm>
          <a:graphic>
            <a:graphicData uri="http://schemas.openxmlformats.org/presentationml/2006/ole">
              <p:oleObj spid="_x0000_s11269" name="图片" r:id="rId5" imgW="1638360" imgH="1000080" progId="Word.Picture.8">
                <p:embed/>
              </p:oleObj>
            </a:graphicData>
          </a:graphic>
        </p:graphicFrame>
        <p:sp>
          <p:nvSpPr>
            <p:cNvPr id="27" name="Rectangle 10"/>
            <p:cNvSpPr>
              <a:spLocks noChangeArrowheads="1"/>
            </p:cNvSpPr>
            <p:nvPr/>
          </p:nvSpPr>
          <p:spPr bwMode="auto">
            <a:xfrm>
              <a:off x="1117" y="3114"/>
              <a:ext cx="697" cy="273"/>
            </a:xfrm>
            <a:prstGeom prst="rect">
              <a:avLst/>
            </a:prstGeom>
            <a:noFill/>
            <a:ln w="9525">
              <a:noFill/>
              <a:prstDash val="dash"/>
              <a:miter lim="800000"/>
              <a:headEnd/>
              <a:tailEnd/>
            </a:ln>
          </p:spPr>
          <p:txBody>
            <a:bodyPr wrap="none" lIns="90000" tIns="46800" rIns="90000" bIns="46800">
              <a:spAutoFit/>
            </a:bodyPr>
            <a:lstStyle/>
            <a:p>
              <a:r>
                <a:rPr kumimoji="1" lang="en-US" altLang="zh-CN" sz="2200" b="1">
                  <a:solidFill>
                    <a:srgbClr val="0000CC"/>
                  </a:solidFill>
                  <a:ea typeface="幼圆" pitchFamily="49" charset="-122"/>
                  <a:cs typeface="Times New Roman" pitchFamily="18" charset="0"/>
                </a:rPr>
                <a:t>TEM</a:t>
              </a:r>
              <a:r>
                <a:rPr kumimoji="1" lang="zh-CN" altLang="en-US" sz="2200" b="1">
                  <a:solidFill>
                    <a:srgbClr val="0000CC"/>
                  </a:solidFill>
                  <a:ea typeface="幼圆" pitchFamily="49" charset="-122"/>
                  <a:cs typeface="Times New Roman" pitchFamily="18" charset="0"/>
                </a:rPr>
                <a:t>波</a:t>
              </a:r>
            </a:p>
          </p:txBody>
        </p:sp>
      </p:grpSp>
      <p:graphicFrame>
        <p:nvGraphicFramePr>
          <p:cNvPr id="28" name="Object 11"/>
          <p:cNvGraphicFramePr>
            <a:graphicFrameLocks noChangeAspect="1"/>
          </p:cNvGraphicFramePr>
          <p:nvPr/>
        </p:nvGraphicFramePr>
        <p:xfrm>
          <a:off x="3295650" y="4624388"/>
          <a:ext cx="2943225" cy="1797050"/>
        </p:xfrm>
        <a:graphic>
          <a:graphicData uri="http://schemas.openxmlformats.org/presentationml/2006/ole">
            <p:oleObj spid="_x0000_s11270" name="Picture" r:id="rId6" imgW="1638360" imgH="1000080" progId="Word.Picture.8">
              <p:embed/>
            </p:oleObj>
          </a:graphicData>
        </a:graphic>
      </p:graphicFrame>
      <p:sp>
        <p:nvSpPr>
          <p:cNvPr id="29" name="Rectangle 12"/>
          <p:cNvSpPr>
            <a:spLocks noChangeArrowheads="1"/>
          </p:cNvSpPr>
          <p:nvPr/>
        </p:nvSpPr>
        <p:spPr bwMode="auto">
          <a:xfrm>
            <a:off x="4979988" y="4719638"/>
            <a:ext cx="919139" cy="433068"/>
          </a:xfrm>
          <a:prstGeom prst="rect">
            <a:avLst/>
          </a:prstGeom>
          <a:noFill/>
          <a:ln w="9525">
            <a:noFill/>
            <a:prstDash val="dash"/>
            <a:miter lim="800000"/>
            <a:headEnd/>
            <a:tailEnd/>
          </a:ln>
        </p:spPr>
        <p:txBody>
          <a:bodyPr wrap="none" lIns="90000" tIns="46800" rIns="90000" bIns="46800">
            <a:spAutoFit/>
          </a:bodyPr>
          <a:lstStyle/>
          <a:p>
            <a:r>
              <a:rPr kumimoji="1" lang="en-US" altLang="zh-CN" sz="2200" b="1">
                <a:solidFill>
                  <a:srgbClr val="0000CC"/>
                </a:solidFill>
                <a:ea typeface="幼圆" pitchFamily="49" charset="-122"/>
                <a:cs typeface="Times New Roman" pitchFamily="18" charset="0"/>
              </a:rPr>
              <a:t>TM</a:t>
            </a:r>
            <a:r>
              <a:rPr kumimoji="1" lang="zh-CN" altLang="en-US" sz="2200" b="1">
                <a:solidFill>
                  <a:srgbClr val="0000CC"/>
                </a:solidFill>
                <a:ea typeface="幼圆" pitchFamily="49" charset="-122"/>
                <a:cs typeface="Times New Roman" pitchFamily="18" charset="0"/>
              </a:rPr>
              <a:t>波</a:t>
            </a:r>
          </a:p>
        </p:txBody>
      </p:sp>
      <p:graphicFrame>
        <p:nvGraphicFramePr>
          <p:cNvPr id="30" name="Object 13"/>
          <p:cNvGraphicFramePr>
            <a:graphicFrameLocks noChangeAspect="1"/>
          </p:cNvGraphicFramePr>
          <p:nvPr/>
        </p:nvGraphicFramePr>
        <p:xfrm>
          <a:off x="6257925" y="4646613"/>
          <a:ext cx="2736850" cy="1779587"/>
        </p:xfrm>
        <a:graphic>
          <a:graphicData uri="http://schemas.openxmlformats.org/presentationml/2006/ole">
            <p:oleObj spid="_x0000_s11271" name="图片" r:id="rId7" imgW="1523880" imgH="990720" progId="Word.Picture.8">
              <p:embed/>
            </p:oleObj>
          </a:graphicData>
        </a:graphic>
      </p:graphicFrame>
      <p:sp>
        <p:nvSpPr>
          <p:cNvPr id="31" name="Rectangle 14"/>
          <p:cNvSpPr>
            <a:spLocks noChangeArrowheads="1"/>
          </p:cNvSpPr>
          <p:nvPr/>
        </p:nvSpPr>
        <p:spPr bwMode="auto">
          <a:xfrm>
            <a:off x="7573963" y="4738688"/>
            <a:ext cx="840593" cy="433068"/>
          </a:xfrm>
          <a:prstGeom prst="rect">
            <a:avLst/>
          </a:prstGeom>
          <a:noFill/>
          <a:ln w="9525">
            <a:noFill/>
            <a:prstDash val="dash"/>
            <a:miter lim="800000"/>
            <a:headEnd/>
            <a:tailEnd/>
          </a:ln>
        </p:spPr>
        <p:txBody>
          <a:bodyPr wrap="none" lIns="90000" tIns="46800" rIns="90000" bIns="46800">
            <a:spAutoFit/>
          </a:bodyPr>
          <a:lstStyle/>
          <a:p>
            <a:r>
              <a:rPr kumimoji="1" lang="en-US" altLang="zh-CN" sz="2200" b="1">
                <a:solidFill>
                  <a:srgbClr val="0000CC"/>
                </a:solidFill>
                <a:ea typeface="幼圆" pitchFamily="49" charset="-122"/>
                <a:cs typeface="Times New Roman" pitchFamily="18" charset="0"/>
              </a:rPr>
              <a:t>TE</a:t>
            </a:r>
            <a:r>
              <a:rPr kumimoji="1" lang="zh-CN" altLang="en-US" sz="2200" b="1">
                <a:solidFill>
                  <a:srgbClr val="0000CC"/>
                </a:solidFill>
                <a:ea typeface="幼圆" pitchFamily="49" charset="-122"/>
                <a:cs typeface="Times New Roman" pitchFamily="18" charset="0"/>
              </a:rPr>
              <a:t>波</a:t>
            </a:r>
          </a:p>
        </p:txBody>
      </p:sp>
      <p:sp>
        <p:nvSpPr>
          <p:cNvPr id="32" name="Line 16"/>
          <p:cNvSpPr>
            <a:spLocks noChangeShapeType="1"/>
          </p:cNvSpPr>
          <p:nvPr/>
        </p:nvSpPr>
        <p:spPr bwMode="auto">
          <a:xfrm flipH="1">
            <a:off x="4686300" y="5307013"/>
            <a:ext cx="12700" cy="485775"/>
          </a:xfrm>
          <a:prstGeom prst="line">
            <a:avLst/>
          </a:prstGeom>
          <a:noFill/>
          <a:ln w="19050">
            <a:solidFill>
              <a:srgbClr val="FF0000"/>
            </a:solidFill>
            <a:prstDash val="dash"/>
            <a:round/>
            <a:headEnd/>
            <a:tailEnd/>
          </a:ln>
        </p:spPr>
        <p:txBody>
          <a:bodyPr/>
          <a:lstStyle/>
          <a:p>
            <a:endParaRPr lang="zh-CN" altLang="en-US">
              <a:cs typeface="Times New Roman" pitchFamily="18" charset="0"/>
            </a:endParaRPr>
          </a:p>
        </p:txBody>
      </p:sp>
      <p:sp>
        <p:nvSpPr>
          <p:cNvPr id="33" name="Line 17"/>
          <p:cNvSpPr>
            <a:spLocks noChangeShapeType="1"/>
          </p:cNvSpPr>
          <p:nvPr/>
        </p:nvSpPr>
        <p:spPr bwMode="auto">
          <a:xfrm flipH="1">
            <a:off x="4221163" y="5268913"/>
            <a:ext cx="473075" cy="1587"/>
          </a:xfrm>
          <a:prstGeom prst="line">
            <a:avLst/>
          </a:prstGeom>
          <a:noFill/>
          <a:ln w="19050">
            <a:solidFill>
              <a:srgbClr val="FF0000"/>
            </a:solidFill>
            <a:prstDash val="dash"/>
            <a:round/>
            <a:headEnd/>
            <a:tailEnd/>
          </a:ln>
        </p:spPr>
        <p:txBody>
          <a:bodyPr/>
          <a:lstStyle/>
          <a:p>
            <a:endParaRPr lang="zh-CN" altLang="en-US">
              <a:cs typeface="Times New Roman" pitchFamily="18" charset="0"/>
            </a:endParaRPr>
          </a:p>
        </p:txBody>
      </p:sp>
      <p:sp>
        <p:nvSpPr>
          <p:cNvPr id="34" name="Line 18"/>
          <p:cNvSpPr>
            <a:spLocks noChangeShapeType="1"/>
          </p:cNvSpPr>
          <p:nvPr/>
        </p:nvSpPr>
        <p:spPr bwMode="auto">
          <a:xfrm flipH="1">
            <a:off x="7361238" y="5862638"/>
            <a:ext cx="369887" cy="382587"/>
          </a:xfrm>
          <a:prstGeom prst="line">
            <a:avLst/>
          </a:prstGeom>
          <a:noFill/>
          <a:ln w="19050">
            <a:solidFill>
              <a:srgbClr val="008000"/>
            </a:solidFill>
            <a:prstDash val="dash"/>
            <a:round/>
            <a:headEnd/>
            <a:tailEnd/>
          </a:ln>
        </p:spPr>
        <p:txBody>
          <a:bodyPr/>
          <a:lstStyle/>
          <a:p>
            <a:endParaRPr lang="zh-CN" altLang="en-US">
              <a:cs typeface="Times New Roman" pitchFamily="18" charset="0"/>
            </a:endParaRPr>
          </a:p>
        </p:txBody>
      </p:sp>
      <p:sp>
        <p:nvSpPr>
          <p:cNvPr id="35" name="Line 19"/>
          <p:cNvSpPr>
            <a:spLocks noChangeShapeType="1"/>
          </p:cNvSpPr>
          <p:nvPr/>
        </p:nvSpPr>
        <p:spPr bwMode="auto">
          <a:xfrm flipH="1">
            <a:off x="6675438" y="6194425"/>
            <a:ext cx="473075" cy="1588"/>
          </a:xfrm>
          <a:prstGeom prst="line">
            <a:avLst/>
          </a:prstGeom>
          <a:noFill/>
          <a:ln w="19050">
            <a:solidFill>
              <a:srgbClr val="008000"/>
            </a:solidFill>
            <a:prstDash val="dash"/>
            <a:round/>
            <a:headEnd/>
            <a:tailEnd/>
          </a:ln>
        </p:spPr>
        <p:txBody>
          <a:bodyPr/>
          <a:lstStyle/>
          <a:p>
            <a:endParaRPr lang="zh-CN" altLang="en-US">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linds(horizontal)">
                                      <p:cBhvr>
                                        <p:cTn id="15" dur="500"/>
                                        <p:tgtEl>
                                          <p:spTgt spid="2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linds(horizontal)">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linds(horizontal)">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500"/>
                                        <p:tgtEl>
                                          <p:spTgt spid="3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linds(horizontal)">
                                      <p:cBhvr>
                                        <p:cTn id="4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9" grpId="0"/>
      <p:bldP spid="31" grpId="0"/>
      <p:bldP spid="32" grpId="0" animBg="1"/>
      <p:bldP spid="33" grpId="0" animBg="1"/>
      <p:bldP spid="34"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2"/>
          <p:cNvGraphicFramePr>
            <a:graphicFrameLocks noChangeAspect="1"/>
          </p:cNvGraphicFramePr>
          <p:nvPr/>
        </p:nvGraphicFramePr>
        <p:xfrm>
          <a:off x="3546254" y="1561177"/>
          <a:ext cx="5129913" cy="742037"/>
        </p:xfrm>
        <a:graphic>
          <a:graphicData uri="http://schemas.openxmlformats.org/presentationml/2006/ole">
            <p:oleObj spid="_x0000_s12295" name="Equation" r:id="rId3" imgW="1930320" imgH="279360" progId="Equation.DSMT4">
              <p:embed/>
            </p:oleObj>
          </a:graphicData>
        </a:graphic>
      </p:graphicFrame>
      <p:sp>
        <p:nvSpPr>
          <p:cNvPr id="16" name="Rectangle 3"/>
          <p:cNvSpPr>
            <a:spLocks noChangeArrowheads="1"/>
          </p:cNvSpPr>
          <p:nvPr/>
        </p:nvSpPr>
        <p:spPr bwMode="auto">
          <a:xfrm>
            <a:off x="504298" y="508000"/>
            <a:ext cx="5394325" cy="461665"/>
          </a:xfrm>
          <a:prstGeom prst="rect">
            <a:avLst/>
          </a:prstGeom>
          <a:noFill/>
          <a:ln w="9525">
            <a:noFill/>
            <a:miter lim="800000"/>
            <a:headEnd/>
            <a:tailEnd/>
          </a:ln>
        </p:spPr>
        <p:txBody>
          <a:bodyPr>
            <a:spAutoFit/>
          </a:bodyPr>
          <a:lstStyle/>
          <a:p>
            <a:r>
              <a:rPr kumimoji="1" lang="en-US" altLang="zh-CN" sz="2400" b="1" dirty="0">
                <a:solidFill>
                  <a:srgbClr val="0000FF"/>
                </a:solidFill>
                <a:cs typeface="Times New Roman" pitchFamily="18" charset="0"/>
              </a:rPr>
              <a:t>TEM</a:t>
            </a:r>
            <a:r>
              <a:rPr kumimoji="1" lang="zh-CN" altLang="en-US" sz="2400" b="1" dirty="0">
                <a:solidFill>
                  <a:srgbClr val="0000FF"/>
                </a:solidFill>
                <a:cs typeface="Times New Roman" pitchFamily="18" charset="0"/>
              </a:rPr>
              <a:t>波的传播特性：</a:t>
            </a:r>
          </a:p>
        </p:txBody>
      </p:sp>
      <p:sp>
        <p:nvSpPr>
          <p:cNvPr id="17" name="Rectangle 6"/>
          <p:cNvSpPr>
            <a:spLocks noChangeArrowheads="1"/>
          </p:cNvSpPr>
          <p:nvPr/>
        </p:nvSpPr>
        <p:spPr bwMode="auto">
          <a:xfrm>
            <a:off x="565147" y="1100138"/>
            <a:ext cx="7686675" cy="427037"/>
          </a:xfrm>
          <a:prstGeom prst="rect">
            <a:avLst/>
          </a:prstGeom>
          <a:noFill/>
          <a:ln w="9525">
            <a:noFill/>
            <a:miter lim="800000"/>
            <a:headEnd/>
            <a:tailEnd/>
          </a:ln>
        </p:spPr>
        <p:txBody>
          <a:bodyPr>
            <a:spAutoFit/>
          </a:bodyPr>
          <a:lstStyle/>
          <a:p>
            <a:r>
              <a:rPr kumimoji="1" lang="zh-CN" altLang="en-US" sz="2200" b="1" dirty="0">
                <a:latin typeface="宋体" pitchFamily="2" charset="-122"/>
                <a:ea typeface="宋体" pitchFamily="2" charset="-122"/>
              </a:rPr>
              <a:t>由纵向场表达式，可知，对于</a:t>
            </a:r>
            <a:r>
              <a:rPr kumimoji="1" lang="en-US" altLang="zh-CN" sz="2200" b="1" dirty="0">
                <a:latin typeface="宋体" pitchFamily="2" charset="-122"/>
                <a:ea typeface="宋体" pitchFamily="2" charset="-122"/>
              </a:rPr>
              <a:t>TEM</a:t>
            </a:r>
            <a:r>
              <a:rPr kumimoji="1" lang="zh-CN" altLang="en-US" sz="2200" b="1" dirty="0">
                <a:latin typeface="宋体" pitchFamily="2" charset="-122"/>
                <a:ea typeface="宋体" pitchFamily="2" charset="-122"/>
              </a:rPr>
              <a:t>波，必然有：</a:t>
            </a:r>
          </a:p>
        </p:txBody>
      </p:sp>
      <p:graphicFrame>
        <p:nvGraphicFramePr>
          <p:cNvPr id="18" name="Object 7"/>
          <p:cNvGraphicFramePr>
            <a:graphicFrameLocks noChangeAspect="1"/>
          </p:cNvGraphicFramePr>
          <p:nvPr/>
        </p:nvGraphicFramePr>
        <p:xfrm>
          <a:off x="659145" y="1705936"/>
          <a:ext cx="2919902" cy="622595"/>
        </p:xfrm>
        <a:graphic>
          <a:graphicData uri="http://schemas.openxmlformats.org/presentationml/2006/ole">
            <p:oleObj spid="_x0000_s12296" name="Equation" r:id="rId4" imgW="1130040" imgH="241200" progId="Equation.DSMT4">
              <p:embed/>
            </p:oleObj>
          </a:graphicData>
        </a:graphic>
      </p:graphicFrame>
      <p:sp>
        <p:nvSpPr>
          <p:cNvPr id="19" name="Rectangle 8"/>
          <p:cNvSpPr>
            <a:spLocks noChangeArrowheads="1"/>
          </p:cNvSpPr>
          <p:nvPr/>
        </p:nvSpPr>
        <p:spPr bwMode="auto">
          <a:xfrm>
            <a:off x="598598" y="2439693"/>
            <a:ext cx="1308100" cy="427037"/>
          </a:xfrm>
          <a:prstGeom prst="rect">
            <a:avLst/>
          </a:prstGeom>
          <a:noFill/>
          <a:ln w="9525">
            <a:noFill/>
            <a:miter lim="800000"/>
            <a:headEnd/>
            <a:tailEnd/>
          </a:ln>
        </p:spPr>
        <p:txBody>
          <a:bodyPr wrap="none">
            <a:spAutoFit/>
          </a:bodyPr>
          <a:lstStyle/>
          <a:p>
            <a:r>
              <a:rPr kumimoji="1" lang="zh-CN" altLang="en-US" sz="2200" b="1" dirty="0">
                <a:latin typeface="宋体" pitchFamily="2" charset="-122"/>
                <a:ea typeface="宋体" pitchFamily="2" charset="-122"/>
              </a:rPr>
              <a:t>相速度：</a:t>
            </a:r>
          </a:p>
        </p:txBody>
      </p:sp>
      <p:graphicFrame>
        <p:nvGraphicFramePr>
          <p:cNvPr id="20" name="Object 9"/>
          <p:cNvGraphicFramePr>
            <a:graphicFrameLocks noChangeAspect="1"/>
          </p:cNvGraphicFramePr>
          <p:nvPr/>
        </p:nvGraphicFramePr>
        <p:xfrm>
          <a:off x="1940406" y="2325540"/>
          <a:ext cx="3269548" cy="982268"/>
        </p:xfrm>
        <a:graphic>
          <a:graphicData uri="http://schemas.openxmlformats.org/presentationml/2006/ole">
            <p:oleObj spid="_x0000_s12297" name="Equation" r:id="rId5" imgW="1396800" imgH="419040" progId="Equation.DSMT4">
              <p:embed/>
            </p:oleObj>
          </a:graphicData>
        </a:graphic>
      </p:graphicFrame>
      <p:sp>
        <p:nvSpPr>
          <p:cNvPr id="21" name="Rectangle 10"/>
          <p:cNvSpPr>
            <a:spLocks noChangeArrowheads="1"/>
          </p:cNvSpPr>
          <p:nvPr/>
        </p:nvSpPr>
        <p:spPr bwMode="auto">
          <a:xfrm>
            <a:off x="629869" y="3490728"/>
            <a:ext cx="1308100" cy="427038"/>
          </a:xfrm>
          <a:prstGeom prst="rect">
            <a:avLst/>
          </a:prstGeom>
          <a:noFill/>
          <a:ln w="9525">
            <a:noFill/>
            <a:miter lim="800000"/>
            <a:headEnd/>
            <a:tailEnd/>
          </a:ln>
        </p:spPr>
        <p:txBody>
          <a:bodyPr wrap="none">
            <a:spAutoFit/>
          </a:bodyPr>
          <a:lstStyle/>
          <a:p>
            <a:r>
              <a:rPr kumimoji="1" lang="zh-CN" altLang="en-US" sz="2200" b="1" dirty="0">
                <a:latin typeface="宋体" pitchFamily="2" charset="-122"/>
                <a:ea typeface="宋体" pitchFamily="2" charset="-122"/>
              </a:rPr>
              <a:t>波阻抗：</a:t>
            </a:r>
          </a:p>
        </p:txBody>
      </p:sp>
      <p:graphicFrame>
        <p:nvGraphicFramePr>
          <p:cNvPr id="22" name="Object 11"/>
          <p:cNvGraphicFramePr>
            <a:graphicFrameLocks noChangeAspect="1"/>
          </p:cNvGraphicFramePr>
          <p:nvPr/>
        </p:nvGraphicFramePr>
        <p:xfrm>
          <a:off x="1961670" y="3282471"/>
          <a:ext cx="4183948" cy="937717"/>
        </p:xfrm>
        <a:graphic>
          <a:graphicData uri="http://schemas.openxmlformats.org/presentationml/2006/ole">
            <p:oleObj spid="_x0000_s12298" name="Equation" r:id="rId6" imgW="1981080" imgH="444240" progId="Equation.DSMT4">
              <p:embed/>
            </p:oleObj>
          </a:graphicData>
        </a:graphic>
      </p:graphicFrame>
      <p:sp>
        <p:nvSpPr>
          <p:cNvPr id="23" name="Rectangle 12"/>
          <p:cNvSpPr>
            <a:spLocks noChangeArrowheads="1"/>
          </p:cNvSpPr>
          <p:nvPr/>
        </p:nvSpPr>
        <p:spPr bwMode="auto">
          <a:xfrm>
            <a:off x="632662" y="4378375"/>
            <a:ext cx="2432050" cy="427038"/>
          </a:xfrm>
          <a:prstGeom prst="rect">
            <a:avLst/>
          </a:prstGeom>
          <a:noFill/>
          <a:ln w="9525">
            <a:noFill/>
            <a:miter lim="800000"/>
            <a:headEnd/>
            <a:tailEnd/>
          </a:ln>
        </p:spPr>
        <p:txBody>
          <a:bodyPr wrap="none">
            <a:spAutoFit/>
          </a:bodyPr>
          <a:lstStyle/>
          <a:p>
            <a:r>
              <a:rPr kumimoji="1" lang="zh-CN" altLang="en-US" sz="2200" b="1" dirty="0">
                <a:latin typeface="宋体" pitchFamily="2" charset="-122"/>
                <a:ea typeface="宋体" pitchFamily="2" charset="-122"/>
              </a:rPr>
              <a:t>电场与磁场关系：</a:t>
            </a:r>
          </a:p>
        </p:txBody>
      </p:sp>
      <p:graphicFrame>
        <p:nvGraphicFramePr>
          <p:cNvPr id="24" name="Object 13"/>
          <p:cNvGraphicFramePr>
            <a:graphicFrameLocks noChangeAspect="1"/>
          </p:cNvGraphicFramePr>
          <p:nvPr/>
        </p:nvGraphicFramePr>
        <p:xfrm>
          <a:off x="3108177" y="4248114"/>
          <a:ext cx="3952778" cy="866146"/>
        </p:xfrm>
        <a:graphic>
          <a:graphicData uri="http://schemas.openxmlformats.org/presentationml/2006/ole">
            <p:oleObj spid="_x0000_s12299" name="Equation" r:id="rId7" imgW="1854000" imgH="406080" progId="Equation.DSMT4">
              <p:embed/>
            </p:oleObj>
          </a:graphicData>
        </a:graphic>
      </p:graphicFrame>
      <p:sp>
        <p:nvSpPr>
          <p:cNvPr id="25" name="Text Box 14"/>
          <p:cNvSpPr txBox="1">
            <a:spLocks noChangeArrowheads="1"/>
          </p:cNvSpPr>
          <p:nvPr/>
        </p:nvSpPr>
        <p:spPr bwMode="auto">
          <a:xfrm>
            <a:off x="575732" y="5140395"/>
            <a:ext cx="8105423" cy="830997"/>
          </a:xfrm>
          <a:prstGeom prst="rect">
            <a:avLst/>
          </a:prstGeom>
          <a:noFill/>
          <a:ln w="9525">
            <a:noFill/>
            <a:miter lim="800000"/>
            <a:headEnd/>
            <a:tailEnd/>
          </a:ln>
        </p:spPr>
        <p:txBody>
          <a:bodyPr wrap="square">
            <a:spAutoFit/>
          </a:bodyPr>
          <a:lstStyle/>
          <a:p>
            <a:pPr>
              <a:spcBef>
                <a:spcPct val="50000"/>
              </a:spcBef>
            </a:pPr>
            <a:r>
              <a:rPr kumimoji="1" lang="zh-CN" altLang="en-US" sz="2400" b="1" dirty="0">
                <a:solidFill>
                  <a:srgbClr val="0000FF"/>
                </a:solidFill>
                <a:ea typeface="宋体" pitchFamily="2" charset="-122"/>
                <a:cs typeface="Times New Roman" pitchFamily="18" charset="0"/>
              </a:rPr>
              <a:t>导波系统中的</a:t>
            </a:r>
            <a:r>
              <a:rPr kumimoji="1" lang="en-US" altLang="zh-CN" sz="2400" b="1" dirty="0">
                <a:solidFill>
                  <a:srgbClr val="0000FF"/>
                </a:solidFill>
                <a:ea typeface="宋体" pitchFamily="2" charset="-122"/>
                <a:cs typeface="Times New Roman" pitchFamily="18" charset="0"/>
              </a:rPr>
              <a:t>TEM</a:t>
            </a:r>
            <a:r>
              <a:rPr kumimoji="1" lang="zh-CN" altLang="en-US" sz="2400" b="1" dirty="0">
                <a:solidFill>
                  <a:srgbClr val="0000FF"/>
                </a:solidFill>
                <a:ea typeface="宋体" pitchFamily="2" charset="-122"/>
                <a:cs typeface="Times New Roman" pitchFamily="18" charset="0"/>
              </a:rPr>
              <a:t>波传播特性与无界空间中的均匀平面波传播特性相同</a:t>
            </a:r>
            <a:r>
              <a:rPr kumimoji="1" lang="zh-CN" altLang="en-US" sz="2400" b="1" dirty="0">
                <a:solidFill>
                  <a:srgbClr val="002060"/>
                </a:solidFill>
                <a:ea typeface="宋体" pitchFamily="2" charset="-122"/>
                <a:cs typeface="Times New Roman" pitchFamily="18" charset="0"/>
              </a:rPr>
              <a:t>。</a:t>
            </a:r>
          </a:p>
        </p:txBody>
      </p:sp>
      <p:sp>
        <p:nvSpPr>
          <p:cNvPr id="26" name="矩形 25"/>
          <p:cNvSpPr/>
          <p:nvPr/>
        </p:nvSpPr>
        <p:spPr>
          <a:xfrm>
            <a:off x="638215" y="6002318"/>
            <a:ext cx="8505785" cy="461665"/>
          </a:xfrm>
          <a:prstGeom prst="rect">
            <a:avLst/>
          </a:prstGeom>
        </p:spPr>
        <p:txBody>
          <a:bodyPr wrap="square">
            <a:spAutoFit/>
          </a:bodyPr>
          <a:lstStyle/>
          <a:p>
            <a:r>
              <a:rPr lang="zh-CN" altLang="en-US" sz="2400" b="1" dirty="0" smtClean="0">
                <a:ea typeface="宋体" pitchFamily="2" charset="-122"/>
                <a:cs typeface="Times New Roman" pitchFamily="18" charset="0"/>
              </a:rPr>
              <a:t>注意：单导体波导中不支持</a:t>
            </a:r>
            <a:r>
              <a:rPr lang="en-US" altLang="zh-CN" sz="2400" b="1" dirty="0" smtClean="0">
                <a:ea typeface="宋体" pitchFamily="2" charset="-122"/>
                <a:cs typeface="Times New Roman" pitchFamily="18" charset="0"/>
              </a:rPr>
              <a:t>TEM</a:t>
            </a:r>
            <a:r>
              <a:rPr lang="zh-CN" altLang="en-US" sz="2400" b="1" dirty="0" smtClean="0">
                <a:ea typeface="宋体" pitchFamily="2" charset="-122"/>
                <a:cs typeface="Times New Roman" pitchFamily="18" charset="0"/>
              </a:rPr>
              <a:t>波（磁场只有横向分量所致）</a:t>
            </a:r>
            <a:endParaRPr lang="zh-CN" altLang="en-US" sz="2400" b="1" dirty="0">
              <a:ea typeface="宋体" pitchFamily="2" charset="-122"/>
              <a:cs typeface="Times New Roman" pitchFamily="18" charset="0"/>
            </a:endParaRPr>
          </a:p>
        </p:txBody>
      </p:sp>
      <p:sp>
        <p:nvSpPr>
          <p:cNvPr id="27" name="Rectangle 12"/>
          <p:cNvSpPr>
            <a:spLocks noChangeArrowheads="1"/>
          </p:cNvSpPr>
          <p:nvPr/>
        </p:nvSpPr>
        <p:spPr bwMode="auto">
          <a:xfrm>
            <a:off x="6881061" y="3537353"/>
            <a:ext cx="780983" cy="430887"/>
          </a:xfrm>
          <a:prstGeom prst="rect">
            <a:avLst/>
          </a:prstGeom>
          <a:noFill/>
          <a:ln w="9525">
            <a:noFill/>
            <a:miter lim="800000"/>
            <a:headEnd/>
            <a:tailEnd/>
          </a:ln>
        </p:spPr>
        <p:txBody>
          <a:bodyPr wrap="none">
            <a:spAutoFit/>
          </a:bodyPr>
          <a:lstStyle/>
          <a:p>
            <a:r>
              <a:rPr kumimoji="1" lang="en-US" altLang="zh-CN" sz="2200" b="1" dirty="0" smtClean="0">
                <a:ea typeface="宋体" pitchFamily="2" charset="-122"/>
                <a:cs typeface="Times New Roman" pitchFamily="18" charset="0"/>
              </a:rPr>
              <a:t>P195</a:t>
            </a:r>
            <a:endParaRPr kumimoji="1" lang="zh-CN" altLang="en-US" sz="2200" b="1" dirty="0">
              <a:ea typeface="宋体" pitchFamily="2"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par>
                                <p:cTn id="18" presetID="3" presetClass="entr" presetSubtype="1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blinds(horizontal)">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linds(horizontal)">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5" grpId="0"/>
      <p:bldP spid="26"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2"/>
          <p:cNvSpPr txBox="1">
            <a:spLocks noChangeArrowheads="1"/>
          </p:cNvSpPr>
          <p:nvPr/>
        </p:nvSpPr>
        <p:spPr bwMode="auto">
          <a:xfrm>
            <a:off x="493714" y="473075"/>
            <a:ext cx="3217862" cy="506998"/>
          </a:xfrm>
          <a:prstGeom prst="rect">
            <a:avLst/>
          </a:prstGeom>
          <a:noFill/>
          <a:ln w="9525">
            <a:noFill/>
            <a:miter lim="800000"/>
            <a:headEnd/>
            <a:tailEnd/>
          </a:ln>
        </p:spPr>
        <p:txBody>
          <a:bodyPr>
            <a:spAutoFit/>
          </a:bodyPr>
          <a:lstStyle/>
          <a:p>
            <a:pPr algn="just">
              <a:lnSpc>
                <a:spcPct val="125000"/>
              </a:lnSpc>
              <a:spcBef>
                <a:spcPct val="50000"/>
              </a:spcBef>
              <a:buFont typeface="Wingdings" pitchFamily="2" charset="2"/>
              <a:buNone/>
            </a:pPr>
            <a:r>
              <a:rPr kumimoji="1" lang="en-US" altLang="zh-CN" sz="2400" b="1" dirty="0">
                <a:solidFill>
                  <a:srgbClr val="0000FF"/>
                </a:solidFill>
                <a:cs typeface="Times New Roman" pitchFamily="18" charset="0"/>
              </a:rPr>
              <a:t>TM</a:t>
            </a:r>
            <a:r>
              <a:rPr kumimoji="1" lang="zh-CN" altLang="en-US" sz="2400" b="1" dirty="0">
                <a:solidFill>
                  <a:srgbClr val="0000FF"/>
                </a:solidFill>
                <a:cs typeface="Times New Roman" pitchFamily="18" charset="0"/>
              </a:rPr>
              <a:t>波的场量表达式</a:t>
            </a:r>
            <a:endParaRPr kumimoji="1" lang="en-US" altLang="zh-CN" sz="2400" b="1" dirty="0">
              <a:solidFill>
                <a:srgbClr val="0000FF"/>
              </a:solidFill>
              <a:cs typeface="Times New Roman" pitchFamily="18" charset="0"/>
            </a:endParaRPr>
          </a:p>
        </p:txBody>
      </p:sp>
      <p:sp>
        <p:nvSpPr>
          <p:cNvPr id="15" name="Rectangle 6"/>
          <p:cNvSpPr>
            <a:spLocks noChangeArrowheads="1"/>
          </p:cNvSpPr>
          <p:nvPr/>
        </p:nvSpPr>
        <p:spPr bwMode="auto">
          <a:xfrm>
            <a:off x="6435725" y="3021013"/>
            <a:ext cx="1023938" cy="427037"/>
          </a:xfrm>
          <a:prstGeom prst="rect">
            <a:avLst/>
          </a:prstGeom>
          <a:noFill/>
          <a:ln w="9525">
            <a:noFill/>
            <a:prstDash val="dash"/>
            <a:miter lim="800000"/>
            <a:headEnd/>
            <a:tailEnd/>
          </a:ln>
        </p:spPr>
        <p:txBody>
          <a:bodyPr wrap="none" lIns="90000" tIns="46800" rIns="90000" bIns="46800">
            <a:spAutoFit/>
          </a:bodyPr>
          <a:lstStyle/>
          <a:p>
            <a:r>
              <a:rPr kumimoji="1" lang="zh-CN" altLang="en-US" sz="2200" b="1">
                <a:latin typeface="宋体" pitchFamily="2" charset="-122"/>
                <a:ea typeface="宋体" pitchFamily="2" charset="-122"/>
              </a:rPr>
              <a:t>式中：</a:t>
            </a:r>
          </a:p>
        </p:txBody>
      </p:sp>
      <p:graphicFrame>
        <p:nvGraphicFramePr>
          <p:cNvPr id="16" name="Object 6"/>
          <p:cNvGraphicFramePr>
            <a:graphicFrameLocks noChangeAspect="1"/>
          </p:cNvGraphicFramePr>
          <p:nvPr/>
        </p:nvGraphicFramePr>
        <p:xfrm>
          <a:off x="6572249" y="3697288"/>
          <a:ext cx="1856085" cy="587633"/>
        </p:xfrm>
        <a:graphic>
          <a:graphicData uri="http://schemas.openxmlformats.org/presentationml/2006/ole">
            <p:oleObj spid="_x0000_s13319" name="Equation" r:id="rId3" imgW="761760" imgH="241200" progId="Equation.DSMT4">
              <p:embed/>
            </p:oleObj>
          </a:graphicData>
        </a:graphic>
      </p:graphicFrame>
      <p:graphicFrame>
        <p:nvGraphicFramePr>
          <p:cNvPr id="17" name="Object 11"/>
          <p:cNvGraphicFramePr>
            <a:graphicFrameLocks noChangeAspect="1"/>
          </p:cNvGraphicFramePr>
          <p:nvPr/>
        </p:nvGraphicFramePr>
        <p:xfrm>
          <a:off x="726335" y="2574482"/>
          <a:ext cx="2335842" cy="1931880"/>
        </p:xfrm>
        <a:graphic>
          <a:graphicData uri="http://schemas.openxmlformats.org/presentationml/2006/ole">
            <p:oleObj spid="_x0000_s13320" name="Equation" r:id="rId4" imgW="901440" imgH="812520" progId="Equation.DSMT4">
              <p:embed/>
            </p:oleObj>
          </a:graphicData>
        </a:graphic>
      </p:graphicFrame>
      <p:graphicFrame>
        <p:nvGraphicFramePr>
          <p:cNvPr id="18" name="Object 13"/>
          <p:cNvGraphicFramePr>
            <a:graphicFrameLocks noChangeAspect="1"/>
          </p:cNvGraphicFramePr>
          <p:nvPr/>
        </p:nvGraphicFramePr>
        <p:xfrm>
          <a:off x="3722514" y="2644183"/>
          <a:ext cx="2476279" cy="1782085"/>
        </p:xfrm>
        <a:graphic>
          <a:graphicData uri="http://schemas.openxmlformats.org/presentationml/2006/ole">
            <p:oleObj spid="_x0000_s13321" name="Equation" r:id="rId5" imgW="1041120" imgH="812520" progId="Equation.DSMT4">
              <p:embed/>
            </p:oleObj>
          </a:graphicData>
        </a:graphic>
      </p:graphicFrame>
      <p:sp>
        <p:nvSpPr>
          <p:cNvPr id="19" name="Text Box 15"/>
          <p:cNvSpPr txBox="1">
            <a:spLocks noChangeArrowheads="1"/>
          </p:cNvSpPr>
          <p:nvPr/>
        </p:nvSpPr>
        <p:spPr bwMode="auto">
          <a:xfrm>
            <a:off x="530577" y="1130300"/>
            <a:ext cx="8252179" cy="830997"/>
          </a:xfrm>
          <a:prstGeom prst="rect">
            <a:avLst/>
          </a:prstGeom>
          <a:noFill/>
          <a:ln w="9525">
            <a:noFill/>
            <a:miter lim="800000"/>
            <a:headEnd/>
            <a:tailEnd/>
          </a:ln>
        </p:spPr>
        <p:txBody>
          <a:bodyPr wrap="square">
            <a:spAutoFit/>
          </a:bodyPr>
          <a:lstStyle/>
          <a:p>
            <a:r>
              <a:rPr lang="zh-CN" altLang="en-US" sz="2400" dirty="0">
                <a:ea typeface="宋体" pitchFamily="2" charset="-122"/>
                <a:cs typeface="Times New Roman" pitchFamily="18" charset="0"/>
              </a:rPr>
              <a:t>在传播方向（</a:t>
            </a:r>
            <a:r>
              <a:rPr lang="en-US" altLang="zh-CN" sz="2400" dirty="0">
                <a:ea typeface="宋体" pitchFamily="2" charset="-122"/>
                <a:cs typeface="Times New Roman" pitchFamily="18" charset="0"/>
              </a:rPr>
              <a:t>z</a:t>
            </a:r>
            <a:r>
              <a:rPr lang="zh-CN" altLang="en-US" sz="2400" dirty="0">
                <a:ea typeface="宋体" pitchFamily="2" charset="-122"/>
                <a:cs typeface="Times New Roman" pitchFamily="18" charset="0"/>
              </a:rPr>
              <a:t>方向）上没有磁场分量，即</a:t>
            </a:r>
            <a:r>
              <a:rPr lang="en-US" altLang="zh-CN" sz="2400" dirty="0">
                <a:solidFill>
                  <a:srgbClr val="FF0000"/>
                </a:solidFill>
                <a:ea typeface="宋体" pitchFamily="2" charset="-122"/>
                <a:cs typeface="Times New Roman" pitchFamily="18" charset="0"/>
              </a:rPr>
              <a:t>H</a:t>
            </a:r>
            <a:r>
              <a:rPr lang="en-US" altLang="zh-CN" sz="2400" baseline="-25000" dirty="0">
                <a:solidFill>
                  <a:srgbClr val="FF0000"/>
                </a:solidFill>
                <a:ea typeface="宋体" pitchFamily="2" charset="-122"/>
                <a:cs typeface="Times New Roman" pitchFamily="18" charset="0"/>
              </a:rPr>
              <a:t>z</a:t>
            </a:r>
            <a:r>
              <a:rPr lang="en-US" altLang="zh-CN" sz="2400" dirty="0">
                <a:solidFill>
                  <a:srgbClr val="FF0000"/>
                </a:solidFill>
                <a:ea typeface="宋体" pitchFamily="2" charset="-122"/>
                <a:cs typeface="Times New Roman" pitchFamily="18" charset="0"/>
              </a:rPr>
              <a:t>=0</a:t>
            </a:r>
            <a:r>
              <a:rPr lang="zh-CN" altLang="en-US" sz="2400" dirty="0" smtClean="0">
                <a:ea typeface="宋体" pitchFamily="2" charset="-122"/>
                <a:cs typeface="Times New Roman" pitchFamily="18" charset="0"/>
              </a:rPr>
              <a:t>，但</a:t>
            </a:r>
            <a:r>
              <a:rPr lang="zh-CN" altLang="en-US" sz="2400" dirty="0">
                <a:ea typeface="宋体" pitchFamily="2" charset="-122"/>
                <a:cs typeface="Times New Roman" pitchFamily="18" charset="0"/>
              </a:rPr>
              <a:t>有电场分量</a:t>
            </a:r>
            <a:r>
              <a:rPr lang="en-US" altLang="zh-CN" sz="2400" dirty="0" err="1">
                <a:ea typeface="宋体" pitchFamily="2" charset="-122"/>
                <a:cs typeface="Times New Roman" pitchFamily="18" charset="0"/>
              </a:rPr>
              <a:t>E</a:t>
            </a:r>
            <a:r>
              <a:rPr lang="en-US" altLang="zh-CN" sz="2400" baseline="-25000" dirty="0" err="1">
                <a:ea typeface="宋体" pitchFamily="2" charset="-122"/>
                <a:cs typeface="Times New Roman" pitchFamily="18" charset="0"/>
              </a:rPr>
              <a:t>z</a:t>
            </a:r>
            <a:r>
              <a:rPr lang="zh-CN" altLang="en-US" sz="2400" dirty="0">
                <a:ea typeface="宋体" pitchFamily="2" charset="-122"/>
                <a:cs typeface="Times New Roman" pitchFamily="18" charset="0"/>
              </a:rPr>
              <a:t> 。</a:t>
            </a:r>
          </a:p>
        </p:txBody>
      </p:sp>
      <p:sp>
        <p:nvSpPr>
          <p:cNvPr id="20" name="Text Box 16"/>
          <p:cNvSpPr txBox="1">
            <a:spLocks noChangeArrowheads="1"/>
          </p:cNvSpPr>
          <p:nvPr/>
        </p:nvSpPr>
        <p:spPr bwMode="auto">
          <a:xfrm>
            <a:off x="521406" y="2021241"/>
            <a:ext cx="3232150" cy="457200"/>
          </a:xfrm>
          <a:prstGeom prst="rect">
            <a:avLst/>
          </a:prstGeom>
          <a:noFill/>
          <a:ln w="9525">
            <a:noFill/>
            <a:miter lim="800000"/>
            <a:headEnd/>
            <a:tailEnd/>
          </a:ln>
        </p:spPr>
        <p:txBody>
          <a:bodyPr wrap="none">
            <a:spAutoFit/>
          </a:bodyPr>
          <a:lstStyle/>
          <a:p>
            <a:r>
              <a:rPr lang="zh-CN" altLang="en-US" sz="2400" dirty="0">
                <a:ea typeface="宋体" pitchFamily="2" charset="-122"/>
              </a:rPr>
              <a:t>其它分量的表达式为：</a:t>
            </a:r>
          </a:p>
        </p:txBody>
      </p:sp>
      <p:sp>
        <p:nvSpPr>
          <p:cNvPr id="21" name="Text Box 17"/>
          <p:cNvSpPr txBox="1">
            <a:spLocks noChangeArrowheads="1"/>
          </p:cNvSpPr>
          <p:nvPr/>
        </p:nvSpPr>
        <p:spPr bwMode="auto">
          <a:xfrm>
            <a:off x="692326" y="4786313"/>
            <a:ext cx="1403350" cy="457200"/>
          </a:xfrm>
          <a:prstGeom prst="rect">
            <a:avLst/>
          </a:prstGeom>
          <a:noFill/>
          <a:ln w="9525" algn="ctr">
            <a:noFill/>
            <a:miter lim="800000"/>
            <a:headEnd/>
            <a:tailEnd/>
          </a:ln>
        </p:spPr>
        <p:txBody>
          <a:bodyPr wrap="none">
            <a:spAutoFit/>
          </a:bodyPr>
          <a:lstStyle/>
          <a:p>
            <a:r>
              <a:rPr lang="zh-CN" altLang="en-US" sz="2400">
                <a:ea typeface="宋体" pitchFamily="2" charset="-122"/>
              </a:rPr>
              <a:t>波阻抗：</a:t>
            </a:r>
          </a:p>
        </p:txBody>
      </p:sp>
      <p:sp>
        <p:nvSpPr>
          <p:cNvPr id="22" name="Rectangle 19"/>
          <p:cNvSpPr>
            <a:spLocks noChangeArrowheads="1"/>
          </p:cNvSpPr>
          <p:nvPr/>
        </p:nvSpPr>
        <p:spPr bwMode="auto">
          <a:xfrm>
            <a:off x="751768" y="5707063"/>
            <a:ext cx="4071938" cy="457200"/>
          </a:xfrm>
          <a:prstGeom prst="rect">
            <a:avLst/>
          </a:prstGeom>
          <a:noFill/>
          <a:ln w="9525">
            <a:noFill/>
            <a:miter lim="800000"/>
            <a:headEnd/>
            <a:tailEnd/>
          </a:ln>
        </p:spPr>
        <p:txBody>
          <a:bodyPr>
            <a:spAutoFit/>
          </a:bodyPr>
          <a:lstStyle/>
          <a:p>
            <a:r>
              <a:rPr kumimoji="1" lang="en-US" altLang="zh-CN" sz="2400" b="1" dirty="0">
                <a:solidFill>
                  <a:srgbClr val="0000FF"/>
                </a:solidFill>
              </a:rPr>
              <a:t>TM</a:t>
            </a:r>
            <a:r>
              <a:rPr kumimoji="1" lang="zh-CN" altLang="en-US" sz="2400" b="1" dirty="0">
                <a:solidFill>
                  <a:srgbClr val="0000FF"/>
                </a:solidFill>
              </a:rPr>
              <a:t>波电场和磁场的关系：</a:t>
            </a:r>
          </a:p>
        </p:txBody>
      </p:sp>
      <p:graphicFrame>
        <p:nvGraphicFramePr>
          <p:cNvPr id="23" name="Object 20"/>
          <p:cNvGraphicFramePr>
            <a:graphicFrameLocks noChangeAspect="1"/>
          </p:cNvGraphicFramePr>
          <p:nvPr/>
        </p:nvGraphicFramePr>
        <p:xfrm>
          <a:off x="4790368" y="5554663"/>
          <a:ext cx="2139950" cy="944562"/>
        </p:xfrm>
        <a:graphic>
          <a:graphicData uri="http://schemas.openxmlformats.org/presentationml/2006/ole">
            <p:oleObj spid="_x0000_s13322" name="Equation" r:id="rId6" imgW="977760" imgH="431640" progId="Equation.DSMT4">
              <p:embed/>
            </p:oleObj>
          </a:graphicData>
        </a:graphic>
      </p:graphicFrame>
      <p:graphicFrame>
        <p:nvGraphicFramePr>
          <p:cNvPr id="24" name="Object 21"/>
          <p:cNvGraphicFramePr>
            <a:graphicFrameLocks noChangeAspect="1"/>
          </p:cNvGraphicFramePr>
          <p:nvPr/>
        </p:nvGraphicFramePr>
        <p:xfrm>
          <a:off x="2278238" y="4597400"/>
          <a:ext cx="3186113" cy="927100"/>
        </p:xfrm>
        <a:graphic>
          <a:graphicData uri="http://schemas.openxmlformats.org/presentationml/2006/ole">
            <p:oleObj spid="_x0000_s13323" name="Equation" r:id="rId7" imgW="1574640" imgH="457200" progId="Equation.DSMT4">
              <p:embed/>
            </p:oleObj>
          </a:graphicData>
        </a:graphic>
      </p:graphicFrame>
      <p:sp>
        <p:nvSpPr>
          <p:cNvPr id="25" name="Rectangle 22"/>
          <p:cNvSpPr>
            <a:spLocks noChangeArrowheads="1"/>
          </p:cNvSpPr>
          <p:nvPr/>
        </p:nvSpPr>
        <p:spPr bwMode="auto">
          <a:xfrm>
            <a:off x="3633963" y="2032882"/>
            <a:ext cx="4587875" cy="457200"/>
          </a:xfrm>
          <a:prstGeom prst="rect">
            <a:avLst/>
          </a:prstGeom>
          <a:noFill/>
          <a:ln w="9525">
            <a:noFill/>
            <a:miter lim="800000"/>
            <a:headEnd/>
            <a:tailEnd/>
          </a:ln>
        </p:spPr>
        <p:txBody>
          <a:bodyPr>
            <a:spAutoFit/>
          </a:bodyPr>
          <a:lstStyle/>
          <a:p>
            <a:r>
              <a:rPr lang="en-US" altLang="zh-CN" sz="2400" b="1" dirty="0">
                <a:solidFill>
                  <a:srgbClr val="0000FF"/>
                </a:solidFill>
                <a:ea typeface="宋体" pitchFamily="2" charset="-122"/>
                <a:cs typeface="Times New Roman" pitchFamily="18" charset="0"/>
              </a:rPr>
              <a:t>TM</a:t>
            </a:r>
            <a:r>
              <a:rPr lang="zh-CN" altLang="en-US" sz="2400" b="1" dirty="0" smtClean="0">
                <a:solidFill>
                  <a:srgbClr val="0000FF"/>
                </a:solidFill>
                <a:ea typeface="宋体" pitchFamily="2" charset="-122"/>
                <a:cs typeface="Times New Roman" pitchFamily="18" charset="0"/>
              </a:rPr>
              <a:t>波  横</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纵场量关系式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par>
                                <p:cTn id="34" presetID="3" presetClass="entr" presetSubtype="1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2"/>
          <p:cNvSpPr txBox="1">
            <a:spLocks noChangeArrowheads="1"/>
          </p:cNvSpPr>
          <p:nvPr/>
        </p:nvSpPr>
        <p:spPr bwMode="auto">
          <a:xfrm>
            <a:off x="414867" y="488945"/>
            <a:ext cx="3217863" cy="506998"/>
          </a:xfrm>
          <a:prstGeom prst="rect">
            <a:avLst/>
          </a:prstGeom>
          <a:noFill/>
          <a:ln w="9525">
            <a:noFill/>
            <a:miter lim="800000"/>
            <a:headEnd/>
            <a:tailEnd/>
          </a:ln>
        </p:spPr>
        <p:txBody>
          <a:bodyPr>
            <a:spAutoFit/>
          </a:bodyPr>
          <a:lstStyle/>
          <a:p>
            <a:pPr algn="just">
              <a:lnSpc>
                <a:spcPct val="125000"/>
              </a:lnSpc>
              <a:spcBef>
                <a:spcPct val="50000"/>
              </a:spcBef>
              <a:buFont typeface="Wingdings" pitchFamily="2" charset="2"/>
              <a:buNone/>
            </a:pPr>
            <a:r>
              <a:rPr kumimoji="1" lang="en-US" altLang="zh-CN" sz="2400" b="1" dirty="0">
                <a:solidFill>
                  <a:srgbClr val="0000FF"/>
                </a:solidFill>
                <a:cs typeface="Times New Roman" pitchFamily="18" charset="0"/>
              </a:rPr>
              <a:t>TE</a:t>
            </a:r>
            <a:r>
              <a:rPr kumimoji="1" lang="zh-CN" altLang="en-US" sz="2400" b="1" dirty="0">
                <a:solidFill>
                  <a:srgbClr val="0000FF"/>
                </a:solidFill>
                <a:cs typeface="Times New Roman" pitchFamily="18" charset="0"/>
              </a:rPr>
              <a:t>波的场量表达式</a:t>
            </a:r>
            <a:endParaRPr kumimoji="1" lang="en-US" altLang="zh-CN" sz="2400" b="1" dirty="0">
              <a:solidFill>
                <a:srgbClr val="0000FF"/>
              </a:solidFill>
              <a:cs typeface="Times New Roman" pitchFamily="18" charset="0"/>
            </a:endParaRPr>
          </a:p>
        </p:txBody>
      </p:sp>
      <p:sp>
        <p:nvSpPr>
          <p:cNvPr id="15" name="Rectangle 6"/>
          <p:cNvSpPr>
            <a:spLocks noChangeArrowheads="1"/>
          </p:cNvSpPr>
          <p:nvPr/>
        </p:nvSpPr>
        <p:spPr bwMode="auto">
          <a:xfrm>
            <a:off x="6695546" y="3179763"/>
            <a:ext cx="1023937" cy="427037"/>
          </a:xfrm>
          <a:prstGeom prst="rect">
            <a:avLst/>
          </a:prstGeom>
          <a:noFill/>
          <a:ln w="9525">
            <a:noFill/>
            <a:prstDash val="dash"/>
            <a:miter lim="800000"/>
            <a:headEnd/>
            <a:tailEnd/>
          </a:ln>
        </p:spPr>
        <p:txBody>
          <a:bodyPr wrap="none" lIns="90000" tIns="46800" rIns="90000" bIns="46800">
            <a:spAutoFit/>
          </a:bodyPr>
          <a:lstStyle/>
          <a:p>
            <a:r>
              <a:rPr kumimoji="1" lang="zh-CN" altLang="en-US" sz="2200" b="1">
                <a:latin typeface="宋体" pitchFamily="2" charset="-122"/>
                <a:ea typeface="宋体" pitchFamily="2" charset="-122"/>
              </a:rPr>
              <a:t>式中：</a:t>
            </a:r>
          </a:p>
        </p:txBody>
      </p:sp>
      <p:graphicFrame>
        <p:nvGraphicFramePr>
          <p:cNvPr id="16" name="Object 6"/>
          <p:cNvGraphicFramePr>
            <a:graphicFrameLocks noChangeAspect="1"/>
          </p:cNvGraphicFramePr>
          <p:nvPr/>
        </p:nvGraphicFramePr>
        <p:xfrm>
          <a:off x="6795558" y="3827463"/>
          <a:ext cx="1549400" cy="490537"/>
        </p:xfrm>
        <a:graphic>
          <a:graphicData uri="http://schemas.openxmlformats.org/presentationml/2006/ole">
            <p:oleObj spid="_x0000_s14343" name="Equation" r:id="rId3" imgW="761760" imgH="241200" progId="Equation.DSMT4">
              <p:embed/>
            </p:oleObj>
          </a:graphicData>
        </a:graphic>
      </p:graphicFrame>
      <p:sp>
        <p:nvSpPr>
          <p:cNvPr id="17" name="Text Box 7"/>
          <p:cNvSpPr txBox="1">
            <a:spLocks noChangeArrowheads="1"/>
          </p:cNvSpPr>
          <p:nvPr/>
        </p:nvSpPr>
        <p:spPr bwMode="auto">
          <a:xfrm>
            <a:off x="407103" y="1105958"/>
            <a:ext cx="8206317" cy="830997"/>
          </a:xfrm>
          <a:prstGeom prst="rect">
            <a:avLst/>
          </a:prstGeom>
          <a:noFill/>
          <a:ln w="9525">
            <a:noFill/>
            <a:miter lim="800000"/>
            <a:headEnd/>
            <a:tailEnd/>
          </a:ln>
        </p:spPr>
        <p:txBody>
          <a:bodyPr wrap="square">
            <a:spAutoFit/>
          </a:bodyPr>
          <a:lstStyle/>
          <a:p>
            <a:r>
              <a:rPr lang="zh-CN" altLang="en-US" sz="2400" dirty="0">
                <a:ea typeface="宋体" pitchFamily="2" charset="-122"/>
                <a:cs typeface="Times New Roman" pitchFamily="18" charset="0"/>
              </a:rPr>
              <a:t>在传播方向（</a:t>
            </a:r>
            <a:r>
              <a:rPr lang="en-US" altLang="zh-CN" sz="2400" dirty="0">
                <a:ea typeface="宋体" pitchFamily="2" charset="-122"/>
                <a:cs typeface="Times New Roman" pitchFamily="18" charset="0"/>
              </a:rPr>
              <a:t>z</a:t>
            </a:r>
            <a:r>
              <a:rPr lang="zh-CN" altLang="en-US" sz="2400" dirty="0">
                <a:ea typeface="宋体" pitchFamily="2" charset="-122"/>
                <a:cs typeface="Times New Roman" pitchFamily="18" charset="0"/>
              </a:rPr>
              <a:t>方向）上没有电场分量，即</a:t>
            </a:r>
            <a:r>
              <a:rPr lang="en-US" altLang="zh-CN" sz="2400" dirty="0" err="1">
                <a:solidFill>
                  <a:srgbClr val="FF0000"/>
                </a:solidFill>
                <a:ea typeface="宋体" pitchFamily="2" charset="-122"/>
                <a:cs typeface="Times New Roman" pitchFamily="18" charset="0"/>
              </a:rPr>
              <a:t>E</a:t>
            </a:r>
            <a:r>
              <a:rPr lang="en-US" altLang="zh-CN" sz="2400" baseline="-25000" dirty="0" err="1">
                <a:solidFill>
                  <a:srgbClr val="FF0000"/>
                </a:solidFill>
                <a:ea typeface="宋体" pitchFamily="2" charset="-122"/>
                <a:cs typeface="Times New Roman" pitchFamily="18" charset="0"/>
              </a:rPr>
              <a:t>z</a:t>
            </a:r>
            <a:r>
              <a:rPr lang="en-US" altLang="zh-CN" sz="2400" dirty="0">
                <a:solidFill>
                  <a:srgbClr val="FF0000"/>
                </a:solidFill>
                <a:ea typeface="宋体" pitchFamily="2" charset="-122"/>
                <a:cs typeface="Times New Roman" pitchFamily="18" charset="0"/>
              </a:rPr>
              <a:t>=0</a:t>
            </a:r>
            <a:r>
              <a:rPr lang="zh-CN" altLang="en-US" sz="2400" dirty="0" smtClean="0">
                <a:ea typeface="宋体" pitchFamily="2" charset="-122"/>
                <a:cs typeface="Times New Roman" pitchFamily="18" charset="0"/>
              </a:rPr>
              <a:t>，但</a:t>
            </a:r>
            <a:r>
              <a:rPr lang="zh-CN" altLang="en-US" sz="2400" dirty="0">
                <a:ea typeface="宋体" pitchFamily="2" charset="-122"/>
                <a:cs typeface="Times New Roman" pitchFamily="18" charset="0"/>
              </a:rPr>
              <a:t>有磁场分量</a:t>
            </a:r>
            <a:r>
              <a:rPr lang="en-US" altLang="zh-CN" sz="2400" dirty="0">
                <a:ea typeface="宋体" pitchFamily="2" charset="-122"/>
                <a:cs typeface="Times New Roman" pitchFamily="18" charset="0"/>
              </a:rPr>
              <a:t>H</a:t>
            </a:r>
            <a:r>
              <a:rPr lang="en-US" altLang="zh-CN" sz="2400" baseline="-25000" dirty="0">
                <a:ea typeface="宋体" pitchFamily="2" charset="-122"/>
                <a:cs typeface="Times New Roman" pitchFamily="18" charset="0"/>
              </a:rPr>
              <a:t>z</a:t>
            </a:r>
            <a:r>
              <a:rPr lang="zh-CN" altLang="en-US" sz="2400" dirty="0">
                <a:ea typeface="宋体" pitchFamily="2" charset="-122"/>
                <a:cs typeface="Times New Roman" pitchFamily="18" charset="0"/>
              </a:rPr>
              <a:t> 。</a:t>
            </a:r>
          </a:p>
        </p:txBody>
      </p:sp>
      <p:sp>
        <p:nvSpPr>
          <p:cNvPr id="18" name="Text Box 8"/>
          <p:cNvSpPr txBox="1">
            <a:spLocks noChangeArrowheads="1"/>
          </p:cNvSpPr>
          <p:nvPr/>
        </p:nvSpPr>
        <p:spPr bwMode="auto">
          <a:xfrm>
            <a:off x="469371" y="2092325"/>
            <a:ext cx="3232150" cy="457200"/>
          </a:xfrm>
          <a:prstGeom prst="rect">
            <a:avLst/>
          </a:prstGeom>
          <a:noFill/>
          <a:ln w="9525">
            <a:noFill/>
            <a:miter lim="800000"/>
            <a:headEnd/>
            <a:tailEnd/>
          </a:ln>
        </p:spPr>
        <p:txBody>
          <a:bodyPr wrap="none">
            <a:spAutoFit/>
          </a:bodyPr>
          <a:lstStyle/>
          <a:p>
            <a:r>
              <a:rPr lang="zh-CN" altLang="en-US" sz="2400">
                <a:ea typeface="宋体" pitchFamily="2" charset="-122"/>
              </a:rPr>
              <a:t>其它分量的表达式为：</a:t>
            </a:r>
          </a:p>
        </p:txBody>
      </p:sp>
      <p:graphicFrame>
        <p:nvGraphicFramePr>
          <p:cNvPr id="19" name="Object 11"/>
          <p:cNvGraphicFramePr>
            <a:graphicFrameLocks noChangeAspect="1"/>
          </p:cNvGraphicFramePr>
          <p:nvPr/>
        </p:nvGraphicFramePr>
        <p:xfrm>
          <a:off x="616565" y="2661167"/>
          <a:ext cx="2443642" cy="1881788"/>
        </p:xfrm>
        <a:graphic>
          <a:graphicData uri="http://schemas.openxmlformats.org/presentationml/2006/ole">
            <p:oleObj spid="_x0000_s14344" name="Equation" r:id="rId4" imgW="1054080" imgH="812520" progId="Equation.DSMT4">
              <p:embed/>
            </p:oleObj>
          </a:graphicData>
        </a:graphic>
      </p:graphicFrame>
      <p:graphicFrame>
        <p:nvGraphicFramePr>
          <p:cNvPr id="20" name="Object 13"/>
          <p:cNvGraphicFramePr>
            <a:graphicFrameLocks noChangeAspect="1"/>
          </p:cNvGraphicFramePr>
          <p:nvPr/>
        </p:nvGraphicFramePr>
        <p:xfrm>
          <a:off x="3554325" y="2691477"/>
          <a:ext cx="2259715" cy="1898776"/>
        </p:xfrm>
        <a:graphic>
          <a:graphicData uri="http://schemas.openxmlformats.org/presentationml/2006/ole">
            <p:oleObj spid="_x0000_s14345" name="Equation" r:id="rId5" imgW="965160" imgH="812520" progId="Equation.DSMT4">
              <p:embed/>
            </p:oleObj>
          </a:graphicData>
        </a:graphic>
      </p:graphicFrame>
      <p:sp>
        <p:nvSpPr>
          <p:cNvPr id="21" name="Text Box 11"/>
          <p:cNvSpPr txBox="1">
            <a:spLocks noChangeArrowheads="1"/>
          </p:cNvSpPr>
          <p:nvPr/>
        </p:nvSpPr>
        <p:spPr bwMode="auto">
          <a:xfrm>
            <a:off x="650167" y="4910138"/>
            <a:ext cx="1403350" cy="457200"/>
          </a:xfrm>
          <a:prstGeom prst="rect">
            <a:avLst/>
          </a:prstGeom>
          <a:noFill/>
          <a:ln w="9525" algn="ctr">
            <a:noFill/>
            <a:miter lim="800000"/>
            <a:headEnd/>
            <a:tailEnd/>
          </a:ln>
        </p:spPr>
        <p:txBody>
          <a:bodyPr wrap="none">
            <a:spAutoFit/>
          </a:bodyPr>
          <a:lstStyle/>
          <a:p>
            <a:r>
              <a:rPr lang="zh-CN" altLang="en-US" sz="2400">
                <a:ea typeface="宋体" pitchFamily="2" charset="-122"/>
              </a:rPr>
              <a:t>波阻抗：</a:t>
            </a:r>
          </a:p>
        </p:txBody>
      </p:sp>
      <p:sp>
        <p:nvSpPr>
          <p:cNvPr id="22" name="Rectangle 13"/>
          <p:cNvSpPr>
            <a:spLocks noChangeArrowheads="1"/>
          </p:cNvSpPr>
          <p:nvPr/>
        </p:nvSpPr>
        <p:spPr bwMode="auto">
          <a:xfrm>
            <a:off x="731128" y="5816600"/>
            <a:ext cx="3654425" cy="457200"/>
          </a:xfrm>
          <a:prstGeom prst="rect">
            <a:avLst/>
          </a:prstGeom>
          <a:noFill/>
          <a:ln w="9525">
            <a:noFill/>
            <a:miter lim="800000"/>
            <a:headEnd/>
            <a:tailEnd/>
          </a:ln>
        </p:spPr>
        <p:txBody>
          <a:bodyPr wrap="none">
            <a:spAutoFit/>
          </a:bodyPr>
          <a:lstStyle/>
          <a:p>
            <a:r>
              <a:rPr kumimoji="1" lang="en-US" altLang="zh-CN" sz="2400" b="1">
                <a:solidFill>
                  <a:srgbClr val="FF0000"/>
                </a:solidFill>
              </a:rPr>
              <a:t>TE</a:t>
            </a:r>
            <a:r>
              <a:rPr kumimoji="1" lang="zh-CN" altLang="en-US" sz="2400" b="1">
                <a:solidFill>
                  <a:srgbClr val="FF0000"/>
                </a:solidFill>
              </a:rPr>
              <a:t>波电场和磁场的关系：</a:t>
            </a:r>
          </a:p>
        </p:txBody>
      </p:sp>
      <p:graphicFrame>
        <p:nvGraphicFramePr>
          <p:cNvPr id="23" name="Object 14"/>
          <p:cNvGraphicFramePr>
            <a:graphicFrameLocks noChangeAspect="1"/>
          </p:cNvGraphicFramePr>
          <p:nvPr/>
        </p:nvGraphicFramePr>
        <p:xfrm>
          <a:off x="4811003" y="5795963"/>
          <a:ext cx="2224087" cy="527050"/>
        </p:xfrm>
        <a:graphic>
          <a:graphicData uri="http://schemas.openxmlformats.org/presentationml/2006/ole">
            <p:oleObj spid="_x0000_s14346" name="Equation" r:id="rId6" imgW="1015920" imgH="241200" progId="Equation.DSMT4">
              <p:embed/>
            </p:oleObj>
          </a:graphicData>
        </a:graphic>
      </p:graphicFrame>
      <p:graphicFrame>
        <p:nvGraphicFramePr>
          <p:cNvPr id="24" name="Object 15"/>
          <p:cNvGraphicFramePr>
            <a:graphicFrameLocks noChangeAspect="1"/>
          </p:cNvGraphicFramePr>
          <p:nvPr/>
        </p:nvGraphicFramePr>
        <p:xfrm>
          <a:off x="2097967" y="4767263"/>
          <a:ext cx="2992438" cy="884237"/>
        </p:xfrm>
        <a:graphic>
          <a:graphicData uri="http://schemas.openxmlformats.org/presentationml/2006/ole">
            <p:oleObj spid="_x0000_s14347" name="Equation" r:id="rId7" imgW="1549080" imgH="457200" progId="Equation.DSMT4">
              <p:embed/>
            </p:oleObj>
          </a:graphicData>
        </a:graphic>
      </p:graphicFrame>
      <p:sp>
        <p:nvSpPr>
          <p:cNvPr id="25" name="Rectangle 16"/>
          <p:cNvSpPr>
            <a:spLocks noChangeArrowheads="1"/>
          </p:cNvSpPr>
          <p:nvPr/>
        </p:nvSpPr>
        <p:spPr bwMode="auto">
          <a:xfrm>
            <a:off x="3721805" y="2065338"/>
            <a:ext cx="3932238" cy="457200"/>
          </a:xfrm>
          <a:prstGeom prst="rect">
            <a:avLst/>
          </a:prstGeom>
          <a:noFill/>
          <a:ln w="9525">
            <a:noFill/>
            <a:miter lim="800000"/>
            <a:headEnd/>
            <a:tailEnd/>
          </a:ln>
        </p:spPr>
        <p:txBody>
          <a:bodyPr>
            <a:spAutoFit/>
          </a:bodyPr>
          <a:lstStyle/>
          <a:p>
            <a:r>
              <a:rPr lang="en-US" altLang="zh-CN" sz="2400" b="1" dirty="0">
                <a:solidFill>
                  <a:srgbClr val="0000FF"/>
                </a:solidFill>
                <a:ea typeface="宋体" pitchFamily="2" charset="-122"/>
                <a:cs typeface="Times New Roman" pitchFamily="18" charset="0"/>
              </a:rPr>
              <a:t>TE</a:t>
            </a:r>
            <a:r>
              <a:rPr lang="zh-CN" altLang="en-US" sz="2400" b="1" dirty="0" smtClean="0">
                <a:solidFill>
                  <a:srgbClr val="0000FF"/>
                </a:solidFill>
                <a:ea typeface="宋体" pitchFamily="2" charset="-122"/>
                <a:cs typeface="Times New Roman" pitchFamily="18" charset="0"/>
              </a:rPr>
              <a:t>波   横</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纵场量关系式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par>
                                <p:cTn id="34" presetID="3" presetClass="entr" presetSubtype="1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4025" y="537210"/>
            <a:ext cx="5316855" cy="461665"/>
          </a:xfrm>
          <a:prstGeom prst="rect">
            <a:avLst/>
          </a:prstGeom>
          <a:noFill/>
          <a:ln w="9525" algn="ctr">
            <a:noFill/>
            <a:miter lim="800000"/>
            <a:headEnd/>
            <a:tailEnd/>
          </a:ln>
        </p:spPr>
        <p:txBody>
          <a:bodyPr wrap="square">
            <a:spAutoFit/>
          </a:bodyPr>
          <a:lstStyle/>
          <a:p>
            <a:pPr>
              <a:spcBef>
                <a:spcPct val="50000"/>
              </a:spcBef>
            </a:pPr>
            <a:r>
              <a:rPr kumimoji="1" lang="zh-CN" altLang="en-US" sz="2400" b="1" dirty="0" smtClean="0">
                <a:solidFill>
                  <a:srgbClr val="003399"/>
                </a:solidFill>
                <a:latin typeface="黑体" pitchFamily="49" charset="-122"/>
              </a:rPr>
              <a:t>波导实例：</a:t>
            </a:r>
            <a:r>
              <a:rPr kumimoji="1" lang="en-US" altLang="zh-CN" sz="2400" b="1" dirty="0" smtClean="0">
                <a:solidFill>
                  <a:srgbClr val="003399"/>
                </a:solidFill>
                <a:latin typeface="黑体" pitchFamily="49" charset="-122"/>
              </a:rPr>
              <a:t>1. </a:t>
            </a:r>
            <a:r>
              <a:rPr kumimoji="1" lang="zh-CN" altLang="en-US" sz="2400" b="1" dirty="0" smtClean="0">
                <a:solidFill>
                  <a:srgbClr val="003399"/>
                </a:solidFill>
                <a:latin typeface="黑体" pitchFamily="49" charset="-122"/>
              </a:rPr>
              <a:t>波导管</a:t>
            </a:r>
            <a:r>
              <a:rPr kumimoji="1" lang="zh-CN" altLang="en-US" sz="2400" b="1" dirty="0">
                <a:solidFill>
                  <a:srgbClr val="003399"/>
                </a:solidFill>
                <a:latin typeface="黑体" pitchFamily="49" charset="-122"/>
              </a:rPr>
              <a:t>（单导体）</a:t>
            </a:r>
          </a:p>
        </p:txBody>
      </p:sp>
      <p:sp>
        <p:nvSpPr>
          <p:cNvPr id="47107" name="Rectangle 3"/>
          <p:cNvSpPr>
            <a:spLocks noChangeArrowheads="1"/>
          </p:cNvSpPr>
          <p:nvPr/>
        </p:nvSpPr>
        <p:spPr bwMode="auto">
          <a:xfrm>
            <a:off x="4389120" y="4176713"/>
            <a:ext cx="4490720" cy="1412694"/>
          </a:xfrm>
          <a:prstGeom prst="rect">
            <a:avLst/>
          </a:prstGeom>
          <a:noFill/>
          <a:ln w="9525">
            <a:noFill/>
            <a:miter lim="800000"/>
            <a:headEnd/>
            <a:tailEnd/>
          </a:ln>
        </p:spPr>
        <p:txBody>
          <a:bodyPr wrap="square">
            <a:spAutoFit/>
          </a:bodyPr>
          <a:lstStyle/>
          <a:p>
            <a:pPr>
              <a:lnSpc>
                <a:spcPct val="130000"/>
              </a:lnSpc>
            </a:pPr>
            <a:r>
              <a:rPr kumimoji="1" lang="zh-CN" altLang="en-US" sz="2200" b="1" dirty="0" smtClean="0">
                <a:solidFill>
                  <a:srgbClr val="FF0000"/>
                </a:solidFill>
                <a:latin typeface="黑体" pitchFamily="49" charset="-122"/>
              </a:rPr>
              <a:t>波导管</a:t>
            </a:r>
            <a:r>
              <a:rPr kumimoji="1" lang="zh-CN" altLang="en-US" sz="2200" b="1" dirty="0" smtClean="0">
                <a:latin typeface="黑体" pitchFamily="49" charset="-122"/>
              </a:rPr>
              <a:t>是</a:t>
            </a:r>
            <a:r>
              <a:rPr kumimoji="1" lang="zh-CN" altLang="en-US" sz="2200" b="1" dirty="0">
                <a:latin typeface="黑体" pitchFamily="49" charset="-122"/>
              </a:rPr>
              <a:t>用金属管制作的导波系统，电磁波在管内传播，损耗很小，主要</a:t>
            </a:r>
            <a:r>
              <a:rPr kumimoji="1" lang="zh-CN" altLang="en-US" sz="2200" b="1" dirty="0" smtClean="0">
                <a:latin typeface="黑体" pitchFamily="49" charset="-122"/>
              </a:rPr>
              <a:t>用于</a:t>
            </a:r>
            <a:r>
              <a:rPr kumimoji="1" lang="en-US" altLang="zh-CN" sz="2200" b="1" dirty="0" smtClean="0">
                <a:latin typeface="黑体" pitchFamily="49" charset="-122"/>
              </a:rPr>
              <a:t>3GHz</a:t>
            </a:r>
            <a:r>
              <a:rPr kumimoji="1" lang="zh-CN" altLang="en-US" sz="2200" b="1" dirty="0" smtClean="0">
                <a:latin typeface="黑体" pitchFamily="49" charset="-122"/>
              </a:rPr>
              <a:t>～</a:t>
            </a:r>
            <a:r>
              <a:rPr kumimoji="1" lang="en-US" altLang="zh-CN" sz="2200" b="1" dirty="0" smtClean="0">
                <a:latin typeface="黑体" pitchFamily="49" charset="-122"/>
              </a:rPr>
              <a:t>30GHz</a:t>
            </a:r>
            <a:r>
              <a:rPr kumimoji="1" lang="zh-CN" altLang="en-US" sz="2200" b="1" dirty="0" smtClean="0">
                <a:latin typeface="黑体" pitchFamily="49" charset="-122"/>
              </a:rPr>
              <a:t>频率</a:t>
            </a:r>
            <a:r>
              <a:rPr kumimoji="1" lang="zh-CN" altLang="en-US" sz="2200" b="1" dirty="0">
                <a:latin typeface="黑体" pitchFamily="49" charset="-122"/>
              </a:rPr>
              <a:t>范围。</a:t>
            </a:r>
          </a:p>
        </p:txBody>
      </p:sp>
      <p:pic>
        <p:nvPicPr>
          <p:cNvPr id="344068" name="Picture 4" descr="直波导"/>
          <p:cNvPicPr>
            <a:picLocks noChangeAspect="1" noChangeArrowheads="1"/>
          </p:cNvPicPr>
          <p:nvPr/>
        </p:nvPicPr>
        <p:blipFill>
          <a:blip r:embed="rId2"/>
          <a:srcRect/>
          <a:stretch>
            <a:fillRect/>
          </a:stretch>
        </p:blipFill>
        <p:spPr bwMode="auto">
          <a:xfrm>
            <a:off x="633095" y="3952558"/>
            <a:ext cx="3526355" cy="2173922"/>
          </a:xfrm>
          <a:prstGeom prst="rect">
            <a:avLst/>
          </a:prstGeom>
          <a:noFill/>
          <a:ln w="9525">
            <a:noFill/>
            <a:miter lim="800000"/>
            <a:headEnd/>
            <a:tailEnd/>
          </a:ln>
          <a:effectLst>
            <a:outerShdw dist="107763" dir="2700000" algn="ctr" rotWithShape="0">
              <a:schemeClr val="bg2">
                <a:alpha val="50000"/>
              </a:schemeClr>
            </a:outerShdw>
          </a:effectLst>
        </p:spPr>
      </p:pic>
      <p:pic>
        <p:nvPicPr>
          <p:cNvPr id="344070" name="Picture 6" descr="矩形波导"/>
          <p:cNvPicPr>
            <a:picLocks noChangeAspect="1" noChangeArrowheads="1"/>
          </p:cNvPicPr>
          <p:nvPr/>
        </p:nvPicPr>
        <p:blipFill>
          <a:blip r:embed="rId3"/>
          <a:srcRect/>
          <a:stretch>
            <a:fillRect/>
          </a:stretch>
        </p:blipFill>
        <p:spPr bwMode="auto">
          <a:xfrm>
            <a:off x="701675" y="1306513"/>
            <a:ext cx="3290888" cy="2297112"/>
          </a:xfrm>
          <a:prstGeom prst="rect">
            <a:avLst/>
          </a:prstGeom>
          <a:noFill/>
          <a:ln w="9525">
            <a:noFill/>
            <a:miter lim="800000"/>
            <a:headEnd/>
            <a:tailEnd/>
          </a:ln>
          <a:effectLst>
            <a:outerShdw dist="107763" dir="2700000" algn="ctr" rotWithShape="0">
              <a:schemeClr val="bg2">
                <a:alpha val="50000"/>
              </a:schemeClr>
            </a:outerShdw>
          </a:effectLst>
        </p:spPr>
      </p:pic>
      <p:sp>
        <p:nvSpPr>
          <p:cNvPr id="47110" name="Rectangle 7"/>
          <p:cNvSpPr>
            <a:spLocks noChangeArrowheads="1"/>
          </p:cNvSpPr>
          <p:nvPr/>
        </p:nvSpPr>
        <p:spPr bwMode="auto">
          <a:xfrm>
            <a:off x="1833563" y="3225800"/>
            <a:ext cx="1206500" cy="396875"/>
          </a:xfrm>
          <a:prstGeom prst="rect">
            <a:avLst/>
          </a:prstGeom>
          <a:noFill/>
          <a:ln w="9525">
            <a:noFill/>
            <a:miter lim="800000"/>
            <a:headEnd/>
            <a:tailEnd/>
          </a:ln>
        </p:spPr>
        <p:txBody>
          <a:bodyPr wrap="none">
            <a:spAutoFit/>
          </a:bodyPr>
          <a:lstStyle/>
          <a:p>
            <a:pPr marL="342900" indent="-342900">
              <a:spcBef>
                <a:spcPct val="50000"/>
              </a:spcBef>
            </a:pPr>
            <a:r>
              <a:rPr kumimoji="1" lang="zh-CN" altLang="en-US" sz="2000" b="1">
                <a:solidFill>
                  <a:srgbClr val="003399"/>
                </a:solidFill>
                <a:ea typeface="宋体" pitchFamily="2" charset="-122"/>
              </a:rPr>
              <a:t>矩形波导</a:t>
            </a:r>
          </a:p>
        </p:txBody>
      </p:sp>
      <p:pic>
        <p:nvPicPr>
          <p:cNvPr id="344073" name="Picture 9" descr="圆波导"/>
          <p:cNvPicPr>
            <a:picLocks noChangeAspect="1" noChangeArrowheads="1"/>
          </p:cNvPicPr>
          <p:nvPr/>
        </p:nvPicPr>
        <p:blipFill>
          <a:blip r:embed="rId4"/>
          <a:srcRect/>
          <a:stretch>
            <a:fillRect/>
          </a:stretch>
        </p:blipFill>
        <p:spPr bwMode="auto">
          <a:xfrm>
            <a:off x="4673600" y="1393825"/>
            <a:ext cx="3265488" cy="2206625"/>
          </a:xfrm>
          <a:prstGeom prst="rect">
            <a:avLst/>
          </a:prstGeom>
          <a:noFill/>
          <a:ln w="9525">
            <a:noFill/>
            <a:miter lim="800000"/>
            <a:headEnd/>
            <a:tailEnd/>
          </a:ln>
          <a:effectLst>
            <a:outerShdw dist="107763" dir="2700000" algn="ctr" rotWithShape="0">
              <a:schemeClr val="bg2">
                <a:alpha val="50000"/>
              </a:schemeClr>
            </a:outerShdw>
          </a:effectLst>
        </p:spPr>
      </p:pic>
      <p:sp>
        <p:nvSpPr>
          <p:cNvPr id="47112" name="Text Box 10"/>
          <p:cNvSpPr txBox="1">
            <a:spLocks noChangeArrowheads="1"/>
          </p:cNvSpPr>
          <p:nvPr/>
        </p:nvSpPr>
        <p:spPr bwMode="auto">
          <a:xfrm>
            <a:off x="5518150" y="3222625"/>
            <a:ext cx="2027238" cy="396875"/>
          </a:xfrm>
          <a:prstGeom prst="rect">
            <a:avLst/>
          </a:prstGeom>
          <a:noFill/>
          <a:ln w="9525">
            <a:noFill/>
            <a:miter lim="800000"/>
            <a:headEnd/>
            <a:tailEnd/>
          </a:ln>
        </p:spPr>
        <p:txBody>
          <a:bodyPr>
            <a:spAutoFit/>
          </a:bodyPr>
          <a:lstStyle/>
          <a:p>
            <a:pPr algn="ctr">
              <a:spcBef>
                <a:spcPct val="50000"/>
              </a:spcBef>
            </a:pPr>
            <a:r>
              <a:rPr kumimoji="1" lang="zh-CN" altLang="en-US" sz="2000" b="1">
                <a:solidFill>
                  <a:srgbClr val="003399"/>
                </a:solidFill>
                <a:ea typeface="宋体" pitchFamily="2" charset="-122"/>
              </a:rPr>
              <a:t>圆波导</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725664" y="2051403"/>
            <a:ext cx="7956550" cy="1333500"/>
          </a:xfrm>
          <a:prstGeom prst="rect">
            <a:avLst/>
          </a:prstGeom>
          <a:noFill/>
          <a:ln w="9525">
            <a:noFill/>
            <a:miter lim="800000"/>
            <a:headEnd/>
            <a:tailEnd/>
          </a:ln>
        </p:spPr>
        <p:txBody>
          <a:bodyPr>
            <a:spAutoFit/>
          </a:bodyPr>
          <a:lstStyle/>
          <a:p>
            <a:pPr>
              <a:lnSpc>
                <a:spcPct val="90000"/>
              </a:lnSpc>
              <a:spcBef>
                <a:spcPct val="50000"/>
              </a:spcBef>
            </a:pPr>
            <a:r>
              <a:rPr kumimoji="1" lang="zh-CN" altLang="en-US" sz="2200" b="1" dirty="0">
                <a:latin typeface="宋体" pitchFamily="2" charset="-122"/>
                <a:ea typeface="宋体" pitchFamily="2" charset="-122"/>
              </a:rPr>
              <a:t>对导波而言，传播常数   决定了波的传播特性：</a:t>
            </a:r>
          </a:p>
          <a:p>
            <a:pPr>
              <a:lnSpc>
                <a:spcPct val="90000"/>
              </a:lnSpc>
              <a:spcBef>
                <a:spcPct val="50000"/>
              </a:spcBef>
              <a:buClr>
                <a:srgbClr val="CC0000"/>
              </a:buClr>
              <a:buSzPct val="80000"/>
              <a:buFont typeface="Wingdings" pitchFamily="2" charset="2"/>
              <a:buChar char="l"/>
            </a:pPr>
            <a:r>
              <a:rPr kumimoji="1" lang="zh-CN" altLang="en-US" sz="2200" b="1" dirty="0">
                <a:latin typeface="宋体" pitchFamily="2" charset="-122"/>
                <a:ea typeface="宋体" pitchFamily="2" charset="-122"/>
              </a:rPr>
              <a:t>　当   为纯虚数时，波为行波，电磁波无损耗传播状态；</a:t>
            </a:r>
          </a:p>
          <a:p>
            <a:pPr>
              <a:lnSpc>
                <a:spcPct val="90000"/>
              </a:lnSpc>
              <a:spcBef>
                <a:spcPct val="50000"/>
              </a:spcBef>
              <a:buClr>
                <a:srgbClr val="CC0000"/>
              </a:buClr>
              <a:buSzPct val="80000"/>
              <a:buFont typeface="Wingdings" pitchFamily="2" charset="2"/>
              <a:buChar char="l"/>
            </a:pPr>
            <a:r>
              <a:rPr kumimoji="1" lang="zh-CN" altLang="en-US" sz="2200" b="1" dirty="0">
                <a:latin typeface="宋体" pitchFamily="2" charset="-122"/>
                <a:ea typeface="宋体" pitchFamily="2" charset="-122"/>
              </a:rPr>
              <a:t>　当   为实数时，波为衰减波，电磁波处于截止状态。</a:t>
            </a:r>
          </a:p>
        </p:txBody>
      </p:sp>
      <p:sp>
        <p:nvSpPr>
          <p:cNvPr id="23" name="Text Box 3"/>
          <p:cNvSpPr txBox="1">
            <a:spLocks noChangeArrowheads="1"/>
          </p:cNvSpPr>
          <p:nvPr/>
        </p:nvSpPr>
        <p:spPr bwMode="auto">
          <a:xfrm>
            <a:off x="681038" y="1550988"/>
            <a:ext cx="5389562" cy="427037"/>
          </a:xfrm>
          <a:prstGeom prst="rect">
            <a:avLst/>
          </a:prstGeom>
          <a:noFill/>
          <a:ln w="9525">
            <a:noFill/>
            <a:miter lim="800000"/>
            <a:headEnd/>
            <a:tailEnd/>
          </a:ln>
        </p:spPr>
        <p:txBody>
          <a:bodyPr>
            <a:spAutoFit/>
          </a:bodyPr>
          <a:lstStyle/>
          <a:p>
            <a:pPr>
              <a:spcBef>
                <a:spcPct val="50000"/>
              </a:spcBef>
            </a:pPr>
            <a:r>
              <a:rPr kumimoji="1" lang="zh-CN" altLang="en-US" sz="2200" b="1" dirty="0">
                <a:ea typeface="幼圆" pitchFamily="49" charset="-122"/>
              </a:rPr>
              <a:t>令                       ，则：</a:t>
            </a:r>
            <a:r>
              <a:rPr kumimoji="1" lang="zh-CN" altLang="en-US" sz="2200" b="1" dirty="0">
                <a:solidFill>
                  <a:srgbClr val="000099"/>
                </a:solidFill>
                <a:ea typeface="幼圆" pitchFamily="49" charset="-122"/>
              </a:rPr>
              <a:t>　　　　</a:t>
            </a:r>
          </a:p>
        </p:txBody>
      </p:sp>
      <p:sp>
        <p:nvSpPr>
          <p:cNvPr id="24" name="Rectangle 4"/>
          <p:cNvSpPr>
            <a:spLocks noChangeArrowheads="1"/>
          </p:cNvSpPr>
          <p:nvPr/>
        </p:nvSpPr>
        <p:spPr bwMode="auto">
          <a:xfrm>
            <a:off x="231480" y="473740"/>
            <a:ext cx="5394325" cy="457200"/>
          </a:xfrm>
          <a:prstGeom prst="rect">
            <a:avLst/>
          </a:prstGeom>
          <a:noFill/>
          <a:ln w="9525">
            <a:noFill/>
            <a:miter lim="800000"/>
            <a:headEnd/>
            <a:tailEnd/>
          </a:ln>
        </p:spPr>
        <p:txBody>
          <a:bodyPr>
            <a:spAutoFit/>
          </a:bodyPr>
          <a:lstStyle/>
          <a:p>
            <a:r>
              <a:rPr kumimoji="1" lang="en-US" altLang="zh-CN" sz="2400" b="1" dirty="0" smtClean="0">
                <a:solidFill>
                  <a:srgbClr val="0000FF"/>
                </a:solidFill>
                <a:latin typeface="黑体" pitchFamily="49" charset="-122"/>
              </a:rPr>
              <a:t>TE</a:t>
            </a:r>
            <a:r>
              <a:rPr kumimoji="1" lang="zh-CN" altLang="en-US" sz="2400" b="1" dirty="0">
                <a:solidFill>
                  <a:srgbClr val="0000FF"/>
                </a:solidFill>
                <a:latin typeface="黑体" pitchFamily="49" charset="-122"/>
              </a:rPr>
              <a:t>波、</a:t>
            </a:r>
            <a:r>
              <a:rPr kumimoji="1" lang="en-US" altLang="zh-CN" sz="2400" b="1" dirty="0">
                <a:solidFill>
                  <a:srgbClr val="0000FF"/>
                </a:solidFill>
                <a:latin typeface="黑体" pitchFamily="49" charset="-122"/>
              </a:rPr>
              <a:t>TM</a:t>
            </a:r>
            <a:r>
              <a:rPr kumimoji="1" lang="zh-CN" altLang="en-US" sz="2400" b="1" dirty="0">
                <a:solidFill>
                  <a:srgbClr val="0000FF"/>
                </a:solidFill>
                <a:latin typeface="黑体" pitchFamily="49" charset="-122"/>
              </a:rPr>
              <a:t>波的传播特性：</a:t>
            </a:r>
          </a:p>
        </p:txBody>
      </p:sp>
      <p:sp>
        <p:nvSpPr>
          <p:cNvPr id="25" name="Text Box 5"/>
          <p:cNvSpPr txBox="1">
            <a:spLocks noChangeArrowheads="1"/>
          </p:cNvSpPr>
          <p:nvPr/>
        </p:nvSpPr>
        <p:spPr bwMode="auto">
          <a:xfrm>
            <a:off x="0" y="1054100"/>
            <a:ext cx="8301037" cy="427038"/>
          </a:xfrm>
          <a:prstGeom prst="rect">
            <a:avLst/>
          </a:prstGeom>
          <a:noFill/>
          <a:ln w="9525">
            <a:noFill/>
            <a:miter lim="800000"/>
            <a:headEnd/>
            <a:tailEnd/>
          </a:ln>
        </p:spPr>
        <p:txBody>
          <a:bodyPr>
            <a:spAutoFit/>
          </a:bodyPr>
          <a:lstStyle/>
          <a:p>
            <a:pPr>
              <a:spcBef>
                <a:spcPct val="50000"/>
              </a:spcBef>
            </a:pPr>
            <a:r>
              <a:rPr kumimoji="1" lang="en-US" altLang="zh-CN" sz="2200" b="1" dirty="0">
                <a:latin typeface="宋体" pitchFamily="2" charset="-122"/>
                <a:ea typeface="宋体" pitchFamily="2" charset="-122"/>
              </a:rPr>
              <a:t>    </a:t>
            </a:r>
            <a:r>
              <a:rPr kumimoji="1" lang="zh-CN" altLang="en-US" sz="2200" b="1" dirty="0">
                <a:latin typeface="宋体" pitchFamily="2" charset="-122"/>
                <a:ea typeface="宋体" pitchFamily="2" charset="-122"/>
              </a:rPr>
              <a:t>由纵向场表达式可知，对</a:t>
            </a:r>
            <a:r>
              <a:rPr kumimoji="1" lang="en-US" altLang="zh-CN" sz="2200" b="1" dirty="0">
                <a:latin typeface="宋体" pitchFamily="2" charset="-122"/>
                <a:ea typeface="宋体" pitchFamily="2" charset="-122"/>
              </a:rPr>
              <a:t>TE</a:t>
            </a:r>
            <a:r>
              <a:rPr kumimoji="1" lang="zh-CN" altLang="en-US" sz="2200" b="1" dirty="0">
                <a:latin typeface="宋体" pitchFamily="2" charset="-122"/>
                <a:ea typeface="宋体" pitchFamily="2" charset="-122"/>
              </a:rPr>
              <a:t>波、</a:t>
            </a:r>
            <a:r>
              <a:rPr kumimoji="1" lang="en-US" altLang="zh-CN" sz="2200" b="1" dirty="0">
                <a:latin typeface="宋体" pitchFamily="2" charset="-122"/>
                <a:ea typeface="宋体" pitchFamily="2" charset="-122"/>
              </a:rPr>
              <a:t>TM</a:t>
            </a:r>
            <a:r>
              <a:rPr kumimoji="1" lang="zh-CN" altLang="en-US" sz="2200" b="1" dirty="0">
                <a:latin typeface="宋体" pitchFamily="2" charset="-122"/>
                <a:ea typeface="宋体" pitchFamily="2" charset="-122"/>
              </a:rPr>
              <a:t>波，有　　　　　 。　　　　</a:t>
            </a:r>
          </a:p>
        </p:txBody>
      </p:sp>
      <p:graphicFrame>
        <p:nvGraphicFramePr>
          <p:cNvPr id="26" name="Object 6"/>
          <p:cNvGraphicFramePr>
            <a:graphicFrameLocks noChangeAspect="1"/>
          </p:cNvGraphicFramePr>
          <p:nvPr/>
        </p:nvGraphicFramePr>
        <p:xfrm>
          <a:off x="6008688" y="1074738"/>
          <a:ext cx="1420812" cy="457200"/>
        </p:xfrm>
        <a:graphic>
          <a:graphicData uri="http://schemas.openxmlformats.org/presentationml/2006/ole">
            <p:oleObj spid="_x0000_s15373" name="Equation" r:id="rId3" imgW="711000" imgH="228600" progId="Equation.DSMT4">
              <p:embed/>
            </p:oleObj>
          </a:graphicData>
        </a:graphic>
      </p:graphicFrame>
      <p:graphicFrame>
        <p:nvGraphicFramePr>
          <p:cNvPr id="27" name="Object 7"/>
          <p:cNvGraphicFramePr>
            <a:graphicFrameLocks noChangeAspect="1"/>
          </p:cNvGraphicFramePr>
          <p:nvPr/>
        </p:nvGraphicFramePr>
        <p:xfrm>
          <a:off x="1439863" y="1563688"/>
          <a:ext cx="1460500" cy="463550"/>
        </p:xfrm>
        <a:graphic>
          <a:graphicData uri="http://schemas.openxmlformats.org/presentationml/2006/ole">
            <p:oleObj spid="_x0000_s15374" name="Equation" r:id="rId4" imgW="761760" imgH="241200" progId="Equation.DSMT4">
              <p:embed/>
            </p:oleObj>
          </a:graphicData>
        </a:graphic>
      </p:graphicFrame>
      <p:graphicFrame>
        <p:nvGraphicFramePr>
          <p:cNvPr id="28" name="Object 8"/>
          <p:cNvGraphicFramePr>
            <a:graphicFrameLocks noChangeAspect="1"/>
          </p:cNvGraphicFramePr>
          <p:nvPr/>
        </p:nvGraphicFramePr>
        <p:xfrm>
          <a:off x="3810000" y="1485900"/>
          <a:ext cx="1573213" cy="557213"/>
        </p:xfrm>
        <a:graphic>
          <a:graphicData uri="http://schemas.openxmlformats.org/presentationml/2006/ole">
            <p:oleObj spid="_x0000_s15375" name="Equation" r:id="rId5" imgW="825480" imgH="291960" progId="Equation.DSMT4">
              <p:embed/>
            </p:oleObj>
          </a:graphicData>
        </a:graphic>
      </p:graphicFrame>
      <p:graphicFrame>
        <p:nvGraphicFramePr>
          <p:cNvPr id="29" name="Object 9"/>
          <p:cNvGraphicFramePr>
            <a:graphicFrameLocks noChangeAspect="1"/>
          </p:cNvGraphicFramePr>
          <p:nvPr/>
        </p:nvGraphicFramePr>
        <p:xfrm>
          <a:off x="3841750" y="2109788"/>
          <a:ext cx="254000" cy="330200"/>
        </p:xfrm>
        <a:graphic>
          <a:graphicData uri="http://schemas.openxmlformats.org/presentationml/2006/ole">
            <p:oleObj spid="_x0000_s15376" name="Equation" r:id="rId6" imgW="126720" imgH="164880" progId="Equation.DSMT4">
              <p:embed/>
            </p:oleObj>
          </a:graphicData>
        </a:graphic>
      </p:graphicFrame>
      <p:graphicFrame>
        <p:nvGraphicFramePr>
          <p:cNvPr id="30" name="Object 10"/>
          <p:cNvGraphicFramePr>
            <a:graphicFrameLocks noChangeAspect="1"/>
          </p:cNvGraphicFramePr>
          <p:nvPr/>
        </p:nvGraphicFramePr>
        <p:xfrm>
          <a:off x="1725613" y="3038475"/>
          <a:ext cx="254000" cy="330200"/>
        </p:xfrm>
        <a:graphic>
          <a:graphicData uri="http://schemas.openxmlformats.org/presentationml/2006/ole">
            <p:oleObj spid="_x0000_s15377" name="Equation" r:id="rId7" imgW="126720" imgH="164880" progId="Equation.DSMT4">
              <p:embed/>
            </p:oleObj>
          </a:graphicData>
        </a:graphic>
      </p:graphicFrame>
      <p:graphicFrame>
        <p:nvGraphicFramePr>
          <p:cNvPr id="31" name="Object 11"/>
          <p:cNvGraphicFramePr>
            <a:graphicFrameLocks noChangeAspect="1"/>
          </p:cNvGraphicFramePr>
          <p:nvPr/>
        </p:nvGraphicFramePr>
        <p:xfrm>
          <a:off x="1697038" y="2549525"/>
          <a:ext cx="352425" cy="330200"/>
        </p:xfrm>
        <a:graphic>
          <a:graphicData uri="http://schemas.openxmlformats.org/presentationml/2006/ole">
            <p:oleObj spid="_x0000_s15378" name="Equation" r:id="rId8" imgW="126720" imgH="164880" progId="Equation.DSMT4">
              <p:embed/>
            </p:oleObj>
          </a:graphicData>
        </a:graphic>
      </p:graphicFrame>
      <p:sp>
        <p:nvSpPr>
          <p:cNvPr id="32" name="Rectangle 12"/>
          <p:cNvSpPr>
            <a:spLocks noChangeArrowheads="1"/>
          </p:cNvSpPr>
          <p:nvPr/>
        </p:nvSpPr>
        <p:spPr bwMode="auto">
          <a:xfrm>
            <a:off x="336022" y="3451402"/>
            <a:ext cx="8636000" cy="822325"/>
          </a:xfrm>
          <a:prstGeom prst="rect">
            <a:avLst/>
          </a:prstGeom>
          <a:noFill/>
          <a:ln w="9525">
            <a:noFill/>
            <a:miter lim="800000"/>
            <a:headEnd/>
            <a:tailEnd/>
          </a:ln>
        </p:spPr>
        <p:txBody>
          <a:bodyPr>
            <a:spAutoFit/>
          </a:bodyPr>
          <a:lstStyle/>
          <a:p>
            <a:pPr>
              <a:lnSpc>
                <a:spcPct val="120000"/>
              </a:lnSpc>
            </a:pPr>
            <a:r>
              <a:rPr kumimoji="1" lang="en-US" altLang="zh-CN" sz="2000" b="1" dirty="0">
                <a:latin typeface="宋体" pitchFamily="2" charset="-122"/>
                <a:ea typeface="宋体" pitchFamily="2" charset="-122"/>
              </a:rPr>
              <a:t>    </a:t>
            </a:r>
            <a:r>
              <a:rPr kumimoji="1" lang="zh-CN" altLang="en-US" sz="2000" b="1" dirty="0">
                <a:latin typeface="宋体" pitchFamily="2" charset="-122"/>
                <a:ea typeface="宋体" pitchFamily="2" charset="-122"/>
              </a:rPr>
              <a:t>显然，当       时，      ，此时导波处于传播和截止的分界点。我们把电磁波处于这种状态时的频率称为</a:t>
            </a:r>
            <a:r>
              <a:rPr kumimoji="1" lang="zh-CN" altLang="en-US" sz="2000" b="1" dirty="0">
                <a:solidFill>
                  <a:srgbClr val="FF0000"/>
                </a:solidFill>
                <a:latin typeface="宋体" pitchFamily="2" charset="-122"/>
                <a:ea typeface="宋体" pitchFamily="2" charset="-122"/>
              </a:rPr>
              <a:t>截止频率</a:t>
            </a:r>
            <a:r>
              <a:rPr kumimoji="1" lang="zh-CN" altLang="en-US" sz="2000" b="1" dirty="0">
                <a:latin typeface="宋体" pitchFamily="2" charset="-122"/>
                <a:ea typeface="宋体" pitchFamily="2" charset="-122"/>
              </a:rPr>
              <a:t>，</a:t>
            </a:r>
            <a:r>
              <a:rPr kumimoji="1" lang="en-US" altLang="zh-CN" sz="2000" b="1" dirty="0" err="1">
                <a:latin typeface="宋体" pitchFamily="2" charset="-122"/>
                <a:ea typeface="宋体" pitchFamily="2" charset="-122"/>
              </a:rPr>
              <a:t>k</a:t>
            </a:r>
            <a:r>
              <a:rPr kumimoji="1" lang="en-US" altLang="zh-CN" sz="2000" b="1" baseline="-25000" dirty="0" err="1">
                <a:latin typeface="宋体" pitchFamily="2" charset="-122"/>
                <a:ea typeface="宋体" pitchFamily="2" charset="-122"/>
              </a:rPr>
              <a:t>c</a:t>
            </a:r>
            <a:r>
              <a:rPr kumimoji="1" lang="zh-CN" altLang="en-US" sz="2000" b="1" dirty="0">
                <a:latin typeface="宋体" pitchFamily="2" charset="-122"/>
                <a:ea typeface="宋体" pitchFamily="2" charset="-122"/>
              </a:rPr>
              <a:t>称为</a:t>
            </a:r>
            <a:r>
              <a:rPr kumimoji="1" lang="zh-CN" altLang="en-US" sz="2000" b="1" dirty="0">
                <a:solidFill>
                  <a:srgbClr val="FF0000"/>
                </a:solidFill>
                <a:latin typeface="宋体" pitchFamily="2" charset="-122"/>
                <a:ea typeface="宋体" pitchFamily="2" charset="-122"/>
              </a:rPr>
              <a:t>截止波数</a:t>
            </a:r>
            <a:r>
              <a:rPr kumimoji="1" lang="zh-CN" altLang="en-US" sz="2000" b="1" dirty="0">
                <a:latin typeface="宋体" pitchFamily="2" charset="-122"/>
                <a:ea typeface="宋体" pitchFamily="2" charset="-122"/>
              </a:rPr>
              <a:t>。</a:t>
            </a:r>
            <a:r>
              <a:rPr kumimoji="1" lang="zh-CN" altLang="en-US" sz="2000" b="1" dirty="0">
                <a:solidFill>
                  <a:srgbClr val="000099"/>
                </a:solidFill>
                <a:latin typeface="宋体" pitchFamily="2" charset="-122"/>
                <a:ea typeface="宋体" pitchFamily="2" charset="-122"/>
              </a:rPr>
              <a:t>   </a:t>
            </a:r>
          </a:p>
        </p:txBody>
      </p:sp>
      <p:graphicFrame>
        <p:nvGraphicFramePr>
          <p:cNvPr id="33" name="Object 13"/>
          <p:cNvGraphicFramePr>
            <a:graphicFrameLocks noChangeAspect="1"/>
          </p:cNvGraphicFramePr>
          <p:nvPr/>
        </p:nvGraphicFramePr>
        <p:xfrm>
          <a:off x="2049463" y="3476625"/>
          <a:ext cx="811212" cy="482600"/>
        </p:xfrm>
        <a:graphic>
          <a:graphicData uri="http://schemas.openxmlformats.org/presentationml/2006/ole">
            <p:oleObj spid="_x0000_s15379" name="Equation" r:id="rId9" imgW="406080" imgH="241200" progId="Equation.DSMT4">
              <p:embed/>
            </p:oleObj>
          </a:graphicData>
        </a:graphic>
      </p:graphicFrame>
      <p:graphicFrame>
        <p:nvGraphicFramePr>
          <p:cNvPr id="34" name="Object 14"/>
          <p:cNvGraphicFramePr>
            <a:graphicFrameLocks noChangeAspect="1"/>
          </p:cNvGraphicFramePr>
          <p:nvPr/>
        </p:nvGraphicFramePr>
        <p:xfrm>
          <a:off x="3394075" y="3505200"/>
          <a:ext cx="709613" cy="406400"/>
        </p:xfrm>
        <a:graphic>
          <a:graphicData uri="http://schemas.openxmlformats.org/presentationml/2006/ole">
            <p:oleObj spid="_x0000_s15380" name="Equation" r:id="rId10" imgW="355320" imgH="203040" progId="Equation.DSMT4">
              <p:embed/>
            </p:oleObj>
          </a:graphicData>
        </a:graphic>
      </p:graphicFrame>
      <p:graphicFrame>
        <p:nvGraphicFramePr>
          <p:cNvPr id="35" name="Object 15"/>
          <p:cNvGraphicFramePr>
            <a:graphicFrameLocks noChangeAspect="1"/>
          </p:cNvGraphicFramePr>
          <p:nvPr/>
        </p:nvGraphicFramePr>
        <p:xfrm>
          <a:off x="2319338" y="4238625"/>
          <a:ext cx="3630612" cy="922338"/>
        </p:xfrm>
        <a:graphic>
          <a:graphicData uri="http://schemas.openxmlformats.org/presentationml/2006/ole">
            <p:oleObj spid="_x0000_s15381" name="Equation" r:id="rId11" imgW="1854000" imgH="469800" progId="Equation.DSMT4">
              <p:embed/>
            </p:oleObj>
          </a:graphicData>
        </a:graphic>
      </p:graphicFrame>
      <p:graphicFrame>
        <p:nvGraphicFramePr>
          <p:cNvPr id="36" name="Object 16"/>
          <p:cNvGraphicFramePr>
            <a:graphicFrameLocks noChangeAspect="1"/>
          </p:cNvGraphicFramePr>
          <p:nvPr/>
        </p:nvGraphicFramePr>
        <p:xfrm>
          <a:off x="2311400" y="5092700"/>
          <a:ext cx="3508375" cy="920750"/>
        </p:xfrm>
        <a:graphic>
          <a:graphicData uri="http://schemas.openxmlformats.org/presentationml/2006/ole">
            <p:oleObj spid="_x0000_s15382" name="Equation" r:id="rId12" imgW="1790640" imgH="469800" progId="Equation.DSMT4">
              <p:embed/>
            </p:oleObj>
          </a:graphicData>
        </a:graphic>
      </p:graphicFrame>
      <p:graphicFrame>
        <p:nvGraphicFramePr>
          <p:cNvPr id="37" name="Object 17"/>
          <p:cNvGraphicFramePr>
            <a:graphicFrameLocks noChangeAspect="1"/>
          </p:cNvGraphicFramePr>
          <p:nvPr/>
        </p:nvGraphicFramePr>
        <p:xfrm>
          <a:off x="6650919" y="5011738"/>
          <a:ext cx="987425" cy="914400"/>
        </p:xfrm>
        <a:graphic>
          <a:graphicData uri="http://schemas.openxmlformats.org/presentationml/2006/ole">
            <p:oleObj spid="_x0000_s15383" name="Equation" r:id="rId13" imgW="495000" imgH="457200" progId="Equation.DSMT4">
              <p:embed/>
            </p:oleObj>
          </a:graphicData>
        </a:graphic>
      </p:graphicFrame>
      <p:sp>
        <p:nvSpPr>
          <p:cNvPr id="38" name="Rectangle 18"/>
          <p:cNvSpPr>
            <a:spLocks noChangeArrowheads="1"/>
          </p:cNvSpPr>
          <p:nvPr/>
        </p:nvSpPr>
        <p:spPr bwMode="auto">
          <a:xfrm>
            <a:off x="754063" y="4448175"/>
            <a:ext cx="1704975" cy="427038"/>
          </a:xfrm>
          <a:prstGeom prst="rect">
            <a:avLst/>
          </a:prstGeom>
          <a:noFill/>
          <a:ln w="9525">
            <a:noFill/>
            <a:miter lim="800000"/>
            <a:headEnd/>
            <a:tailEnd/>
          </a:ln>
        </p:spPr>
        <p:txBody>
          <a:bodyPr>
            <a:spAutoFit/>
          </a:bodyPr>
          <a:lstStyle/>
          <a:p>
            <a:r>
              <a:rPr kumimoji="1" lang="zh-CN" altLang="en-US" sz="2200" b="1" dirty="0">
                <a:solidFill>
                  <a:srgbClr val="0000CC"/>
                </a:solidFill>
              </a:rPr>
              <a:t>截止波数：</a:t>
            </a:r>
          </a:p>
        </p:txBody>
      </p:sp>
      <p:sp>
        <p:nvSpPr>
          <p:cNvPr id="39" name="Rectangle 19"/>
          <p:cNvSpPr>
            <a:spLocks noChangeArrowheads="1"/>
          </p:cNvSpPr>
          <p:nvPr/>
        </p:nvSpPr>
        <p:spPr bwMode="auto">
          <a:xfrm>
            <a:off x="763059" y="5332413"/>
            <a:ext cx="1849438" cy="427037"/>
          </a:xfrm>
          <a:prstGeom prst="rect">
            <a:avLst/>
          </a:prstGeom>
          <a:noFill/>
          <a:ln w="9525">
            <a:noFill/>
            <a:miter lim="800000"/>
            <a:headEnd/>
            <a:tailEnd/>
          </a:ln>
        </p:spPr>
        <p:txBody>
          <a:bodyPr>
            <a:spAutoFit/>
          </a:bodyPr>
          <a:lstStyle/>
          <a:p>
            <a:r>
              <a:rPr kumimoji="1" lang="zh-CN" altLang="en-US" sz="2200" b="1" dirty="0">
                <a:solidFill>
                  <a:srgbClr val="0000CC"/>
                </a:solidFill>
              </a:rPr>
              <a:t>截止频率：</a:t>
            </a:r>
          </a:p>
        </p:txBody>
      </p:sp>
      <p:sp>
        <p:nvSpPr>
          <p:cNvPr id="40" name="Rectangle 20"/>
          <p:cNvSpPr>
            <a:spLocks noChangeArrowheads="1"/>
          </p:cNvSpPr>
          <p:nvPr/>
        </p:nvSpPr>
        <p:spPr bwMode="auto">
          <a:xfrm>
            <a:off x="6438900" y="4500563"/>
            <a:ext cx="2082800" cy="427037"/>
          </a:xfrm>
          <a:prstGeom prst="rect">
            <a:avLst/>
          </a:prstGeom>
          <a:noFill/>
          <a:ln w="9525">
            <a:noFill/>
            <a:miter lim="800000"/>
            <a:headEnd/>
            <a:tailEnd/>
          </a:ln>
        </p:spPr>
        <p:txBody>
          <a:bodyPr>
            <a:spAutoFit/>
          </a:bodyPr>
          <a:lstStyle/>
          <a:p>
            <a:r>
              <a:rPr kumimoji="1" lang="zh-CN" altLang="en-US" sz="2200" b="1">
                <a:solidFill>
                  <a:srgbClr val="0000CC"/>
                </a:solidFill>
              </a:rPr>
              <a:t>截止波长：</a:t>
            </a:r>
          </a:p>
        </p:txBody>
      </p:sp>
      <p:sp>
        <p:nvSpPr>
          <p:cNvPr id="41" name="Rectangle 23"/>
          <p:cNvSpPr>
            <a:spLocks noChangeArrowheads="1"/>
          </p:cNvSpPr>
          <p:nvPr/>
        </p:nvSpPr>
        <p:spPr bwMode="auto">
          <a:xfrm>
            <a:off x="662517" y="6083830"/>
            <a:ext cx="5305425" cy="427037"/>
          </a:xfrm>
          <a:prstGeom prst="rect">
            <a:avLst/>
          </a:prstGeom>
          <a:noFill/>
          <a:ln w="9525">
            <a:noFill/>
            <a:miter lim="800000"/>
            <a:headEnd/>
            <a:tailEnd/>
          </a:ln>
        </p:spPr>
        <p:txBody>
          <a:bodyPr wrap="none">
            <a:spAutoFit/>
          </a:bodyPr>
          <a:lstStyle/>
          <a:p>
            <a:r>
              <a:rPr kumimoji="1" lang="zh-CN" altLang="en-US" sz="2200" dirty="0">
                <a:latin typeface="宋体" pitchFamily="2" charset="-122"/>
                <a:ea typeface="宋体" pitchFamily="2" charset="-122"/>
                <a:sym typeface="Symbol" pitchFamily="18" charset="2"/>
              </a:rPr>
              <a:t> </a:t>
            </a:r>
            <a:r>
              <a:rPr kumimoji="1" lang="zh-CN" altLang="en-US" sz="2200" b="1" dirty="0">
                <a:solidFill>
                  <a:srgbClr val="000099"/>
                </a:solidFill>
                <a:latin typeface="宋体" pitchFamily="2" charset="-122"/>
                <a:ea typeface="宋体" pitchFamily="2" charset="-122"/>
                <a:sym typeface="Symbol" pitchFamily="18" charset="2"/>
              </a:rPr>
              <a:t>其中：</a:t>
            </a:r>
            <a:r>
              <a:rPr kumimoji="1" lang="en-US" altLang="zh-CN" sz="2200" b="1" i="1" dirty="0" err="1">
                <a:solidFill>
                  <a:srgbClr val="000099"/>
                </a:solidFill>
                <a:latin typeface="宋体" pitchFamily="2" charset="-122"/>
                <a:ea typeface="宋体" pitchFamily="2" charset="-122"/>
                <a:sym typeface="Symbol" pitchFamily="18" charset="2"/>
              </a:rPr>
              <a:t>f</a:t>
            </a:r>
            <a:r>
              <a:rPr kumimoji="1" lang="en-US" altLang="zh-CN" sz="2200" b="1" i="1" baseline="-25000" dirty="0" err="1">
                <a:solidFill>
                  <a:srgbClr val="000099"/>
                </a:solidFill>
                <a:latin typeface="宋体" pitchFamily="2" charset="-122"/>
                <a:ea typeface="宋体" pitchFamily="2" charset="-122"/>
                <a:sym typeface="Symbol" pitchFamily="18" charset="2"/>
              </a:rPr>
              <a:t>c</a:t>
            </a:r>
            <a:r>
              <a:rPr kumimoji="1" lang="zh-CN" altLang="en-US" sz="2200" b="1" dirty="0">
                <a:solidFill>
                  <a:srgbClr val="000099"/>
                </a:solidFill>
                <a:latin typeface="宋体" pitchFamily="2" charset="-122"/>
                <a:ea typeface="宋体" pitchFamily="2" charset="-122"/>
                <a:sym typeface="Symbol" pitchFamily="18" charset="2"/>
              </a:rPr>
              <a:t>和</a:t>
            </a:r>
            <a:r>
              <a:rPr kumimoji="1" lang="zh-CN" altLang="en-US" sz="2200" b="1" i="1" dirty="0">
                <a:solidFill>
                  <a:srgbClr val="000099"/>
                </a:solidFill>
                <a:latin typeface="宋体" pitchFamily="2" charset="-122"/>
                <a:ea typeface="宋体" pitchFamily="2" charset="-122"/>
                <a:sym typeface="Symbol" pitchFamily="18" charset="2"/>
              </a:rPr>
              <a:t></a:t>
            </a:r>
            <a:r>
              <a:rPr kumimoji="1" lang="en-US" altLang="zh-CN" sz="2200" b="1" i="1" baseline="-25000" dirty="0">
                <a:solidFill>
                  <a:srgbClr val="000099"/>
                </a:solidFill>
                <a:latin typeface="宋体" pitchFamily="2" charset="-122"/>
                <a:ea typeface="宋体" pitchFamily="2" charset="-122"/>
                <a:sym typeface="Symbol" pitchFamily="18" charset="2"/>
              </a:rPr>
              <a:t>c</a:t>
            </a:r>
            <a:r>
              <a:rPr kumimoji="1" lang="zh-CN" altLang="en-US" sz="2200" b="1" dirty="0">
                <a:solidFill>
                  <a:srgbClr val="000099"/>
                </a:solidFill>
                <a:latin typeface="宋体" pitchFamily="2" charset="-122"/>
                <a:ea typeface="宋体" pitchFamily="2" charset="-122"/>
                <a:sym typeface="Symbol" pitchFamily="18" charset="2"/>
              </a:rPr>
              <a:t>为由波导的具体形式决定。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par>
                                <p:cTn id="19" presetID="3" presetClass="entr" presetSubtype="1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blinds(horizontal)">
                                      <p:cBhvr>
                                        <p:cTn id="24" dur="500"/>
                                        <p:tgtEl>
                                          <p:spTgt spid="3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blinds(horizontal)">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linds(horizontal)">
                                      <p:cBhvr>
                                        <p:cTn id="32" dur="500"/>
                                        <p:tgtEl>
                                          <p:spTgt spid="3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blinds(horizontal)">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linds(horizontal)">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P spid="39" grpId="0"/>
      <p:bldP spid="40"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303213" y="447675"/>
            <a:ext cx="4041775" cy="579438"/>
          </a:xfrm>
          <a:prstGeom prst="rect">
            <a:avLst/>
          </a:prstGeom>
          <a:noFill/>
          <a:ln w="9525">
            <a:noFill/>
            <a:miter lim="800000"/>
            <a:headEnd/>
            <a:tailEnd/>
          </a:ln>
        </p:spPr>
        <p:txBody>
          <a:bodyPr>
            <a:spAutoFit/>
          </a:bodyPr>
          <a:lstStyle/>
          <a:p>
            <a:r>
              <a:rPr lang="en-US" altLang="zh-CN" b="1" dirty="0">
                <a:solidFill>
                  <a:srgbClr val="C00000"/>
                </a:solidFill>
                <a:latin typeface="华文中宋" pitchFamily="2" charset="-122"/>
                <a:ea typeface="华文中宋" pitchFamily="2" charset="-122"/>
              </a:rPr>
              <a:t>7.2  </a:t>
            </a:r>
            <a:r>
              <a:rPr lang="zh-CN" altLang="en-US" b="1" dirty="0">
                <a:solidFill>
                  <a:srgbClr val="C00000"/>
                </a:solidFill>
                <a:latin typeface="华文中宋" pitchFamily="2" charset="-122"/>
                <a:ea typeface="华文中宋" pitchFamily="2" charset="-122"/>
              </a:rPr>
              <a:t>矩形波导</a:t>
            </a:r>
          </a:p>
        </p:txBody>
      </p:sp>
      <p:sp>
        <p:nvSpPr>
          <p:cNvPr id="9" name="Text Box 4"/>
          <p:cNvSpPr txBox="1">
            <a:spLocks noChangeArrowheads="1"/>
          </p:cNvSpPr>
          <p:nvPr/>
        </p:nvSpPr>
        <p:spPr bwMode="auto">
          <a:xfrm>
            <a:off x="5802313" y="1751013"/>
            <a:ext cx="2328862" cy="822325"/>
          </a:xfrm>
          <a:prstGeom prst="rect">
            <a:avLst/>
          </a:prstGeom>
          <a:noFill/>
          <a:ln w="9525">
            <a:noFill/>
            <a:miter lim="800000"/>
            <a:headEnd/>
            <a:tailEnd/>
          </a:ln>
        </p:spPr>
        <p:txBody>
          <a:bodyPr>
            <a:spAutoFit/>
          </a:bodyPr>
          <a:lstStyle/>
          <a:p>
            <a:pPr>
              <a:spcBef>
                <a:spcPct val="50000"/>
              </a:spcBef>
              <a:buFont typeface="Wingdings" pitchFamily="2" charset="2"/>
              <a:buNone/>
            </a:pPr>
            <a:r>
              <a:rPr kumimoji="1" lang="zh-CN" altLang="en-US" sz="2400" b="1">
                <a:solidFill>
                  <a:srgbClr val="000050"/>
                </a:solidFill>
                <a:latin typeface="黑体" pitchFamily="49" charset="-122"/>
              </a:rPr>
              <a:t>电磁波被限制在</a:t>
            </a:r>
            <a:r>
              <a:rPr kumimoji="1" lang="zh-CN" altLang="en-US" sz="2400" b="1">
                <a:solidFill>
                  <a:srgbClr val="FF0000"/>
                </a:solidFill>
                <a:latin typeface="黑体" pitchFamily="49" charset="-122"/>
              </a:rPr>
              <a:t>导体腔内</a:t>
            </a:r>
            <a:r>
              <a:rPr kumimoji="1" lang="zh-CN" altLang="en-US" sz="2400" b="1">
                <a:solidFill>
                  <a:srgbClr val="000050"/>
                </a:solidFill>
                <a:latin typeface="黑体" pitchFamily="49" charset="-122"/>
              </a:rPr>
              <a:t>传播</a:t>
            </a:r>
          </a:p>
        </p:txBody>
      </p:sp>
      <p:pic>
        <p:nvPicPr>
          <p:cNvPr id="10" name="Picture 34"/>
          <p:cNvPicPr>
            <a:picLocks noChangeAspect="1" noChangeArrowheads="1"/>
          </p:cNvPicPr>
          <p:nvPr/>
        </p:nvPicPr>
        <p:blipFill>
          <a:blip r:embed="rId2"/>
          <a:srcRect/>
          <a:stretch>
            <a:fillRect/>
          </a:stretch>
        </p:blipFill>
        <p:spPr bwMode="auto">
          <a:xfrm>
            <a:off x="1927225" y="1323975"/>
            <a:ext cx="2881313" cy="2144713"/>
          </a:xfrm>
          <a:prstGeom prst="rect">
            <a:avLst/>
          </a:prstGeom>
          <a:noFill/>
          <a:ln w="9525">
            <a:noFill/>
            <a:miter lim="800000"/>
            <a:headEnd/>
            <a:tailEnd/>
          </a:ln>
        </p:spPr>
      </p:pic>
      <p:sp>
        <p:nvSpPr>
          <p:cNvPr id="11" name="Rectangle 35"/>
          <p:cNvSpPr>
            <a:spLocks noChangeArrowheads="1"/>
          </p:cNvSpPr>
          <p:nvPr/>
        </p:nvSpPr>
        <p:spPr bwMode="auto">
          <a:xfrm>
            <a:off x="520700" y="3657600"/>
            <a:ext cx="8348663" cy="1096963"/>
          </a:xfrm>
          <a:prstGeom prst="rect">
            <a:avLst/>
          </a:prstGeom>
          <a:noFill/>
          <a:ln w="9525">
            <a:noFill/>
            <a:miter lim="800000"/>
            <a:headEnd/>
            <a:tailEnd/>
          </a:ln>
        </p:spPr>
        <p:txBody>
          <a:bodyPr>
            <a:spAutoFit/>
          </a:bodyPr>
          <a:lstStyle/>
          <a:p>
            <a:r>
              <a:rPr lang="zh-CN" altLang="en-US" sz="2200" b="1">
                <a:latin typeface="宋体" pitchFamily="2" charset="-122"/>
                <a:ea typeface="宋体" pitchFamily="2" charset="-122"/>
              </a:rPr>
              <a:t>矩形波导的横截面为矩形，它是微波导行系统的主要形式。</a:t>
            </a:r>
          </a:p>
          <a:p>
            <a:r>
              <a:rPr lang="zh-CN" altLang="en-US" sz="2200" b="1">
                <a:latin typeface="宋体" pitchFamily="2" charset="-122"/>
                <a:ea typeface="宋体" pitchFamily="2" charset="-122"/>
              </a:rPr>
              <a:t>对于矩形波导，横截面坐标采用直角坐标</a:t>
            </a:r>
            <a:r>
              <a:rPr lang="en-US" altLang="zh-CN" sz="2200" b="1">
                <a:latin typeface="宋体" pitchFamily="2" charset="-122"/>
                <a:ea typeface="宋体" pitchFamily="2" charset="-122"/>
              </a:rPr>
              <a:t>(</a:t>
            </a:r>
            <a:r>
              <a:rPr lang="en-US" altLang="zh-CN" sz="2200" b="1" i="1">
                <a:ea typeface="宋体" pitchFamily="2" charset="-122"/>
              </a:rPr>
              <a:t>x</a:t>
            </a:r>
            <a:r>
              <a:rPr lang="en-US" altLang="zh-CN" sz="2200" b="1">
                <a:ea typeface="宋体" pitchFamily="2" charset="-122"/>
              </a:rPr>
              <a:t>, </a:t>
            </a:r>
            <a:r>
              <a:rPr lang="en-US" altLang="zh-CN" sz="2200" b="1" i="1">
                <a:ea typeface="宋体" pitchFamily="2" charset="-122"/>
              </a:rPr>
              <a:t>y</a:t>
            </a:r>
            <a:r>
              <a:rPr lang="en-US" altLang="zh-CN" sz="2200" b="1">
                <a:latin typeface="宋体" pitchFamily="2" charset="-122"/>
                <a:ea typeface="宋体" pitchFamily="2" charset="-122"/>
              </a:rPr>
              <a:t>)</a:t>
            </a:r>
            <a:r>
              <a:rPr lang="zh-CN" altLang="en-US" sz="2200" b="1">
                <a:latin typeface="宋体" pitchFamily="2" charset="-122"/>
                <a:ea typeface="宋体" pitchFamily="2" charset="-122"/>
              </a:rPr>
              <a:t>，</a:t>
            </a:r>
          </a:p>
          <a:p>
            <a:r>
              <a:rPr lang="zh-CN" altLang="en-US" sz="2200" b="1">
                <a:latin typeface="宋体" pitchFamily="2" charset="-122"/>
                <a:ea typeface="宋体" pitchFamily="2" charset="-122"/>
              </a:rPr>
              <a:t>设矩形波导横截面的宽边尺寸为</a:t>
            </a:r>
            <a:r>
              <a:rPr lang="en-US" altLang="zh-CN" sz="2200" b="1" i="1">
                <a:ea typeface="宋体" pitchFamily="2" charset="-122"/>
              </a:rPr>
              <a:t>a</a:t>
            </a:r>
            <a:r>
              <a:rPr lang="zh-CN" altLang="en-US" sz="2200" b="1">
                <a:latin typeface="宋体" pitchFamily="2" charset="-122"/>
                <a:ea typeface="宋体" pitchFamily="2" charset="-122"/>
              </a:rPr>
              <a:t>，窄边尺寸为</a:t>
            </a:r>
            <a:r>
              <a:rPr lang="en-US" altLang="zh-CN" sz="2200" b="1" i="1">
                <a:ea typeface="宋体" pitchFamily="2" charset="-122"/>
              </a:rPr>
              <a:t>b</a:t>
            </a:r>
            <a:r>
              <a:rPr lang="en-US" altLang="zh-CN" sz="2200" b="1" i="1">
                <a:latin typeface="宋体" pitchFamily="2" charset="-122"/>
                <a:ea typeface="宋体" pitchFamily="2" charset="-122"/>
              </a:rPr>
              <a:t> </a:t>
            </a:r>
            <a:r>
              <a:rPr lang="zh-CN" altLang="en-US" sz="2200" b="1">
                <a:latin typeface="宋体" pitchFamily="2" charset="-122"/>
                <a:ea typeface="宋体" pitchFamily="2" charset="-122"/>
              </a:rPr>
              <a:t>。</a:t>
            </a:r>
          </a:p>
        </p:txBody>
      </p:sp>
      <p:sp>
        <p:nvSpPr>
          <p:cNvPr id="12" name="Rectangle 36"/>
          <p:cNvSpPr>
            <a:spLocks noChangeArrowheads="1"/>
          </p:cNvSpPr>
          <p:nvPr/>
        </p:nvSpPr>
        <p:spPr bwMode="auto">
          <a:xfrm>
            <a:off x="552450" y="4959350"/>
            <a:ext cx="8451850" cy="1040285"/>
          </a:xfrm>
          <a:prstGeom prst="rect">
            <a:avLst/>
          </a:prstGeom>
          <a:noFill/>
          <a:ln w="9525" algn="ctr">
            <a:noFill/>
            <a:miter lim="800000"/>
            <a:headEnd/>
            <a:tailEnd/>
          </a:ln>
        </p:spPr>
        <p:txBody>
          <a:bodyPr>
            <a:spAutoFit/>
          </a:bodyPr>
          <a:lstStyle/>
          <a:p>
            <a:pPr>
              <a:lnSpc>
                <a:spcPct val="140000"/>
              </a:lnSpc>
            </a:pPr>
            <a:r>
              <a:rPr lang="zh-CN" altLang="en-US" sz="2200" b="1" dirty="0">
                <a:latin typeface="宋体" pitchFamily="2" charset="-122"/>
                <a:ea typeface="宋体" pitchFamily="2" charset="-122"/>
              </a:rPr>
              <a:t>在单导体结构的波导中，</a:t>
            </a:r>
            <a:r>
              <a:rPr lang="zh-CN" altLang="en-US" sz="2200" b="1" dirty="0">
                <a:solidFill>
                  <a:srgbClr val="FF0000"/>
                </a:solidFill>
                <a:ea typeface="宋体" pitchFamily="2" charset="-122"/>
                <a:cs typeface="Times New Roman" pitchFamily="18" charset="0"/>
              </a:rPr>
              <a:t>只能存在</a:t>
            </a:r>
            <a:r>
              <a:rPr lang="en-US" altLang="zh-CN" sz="2200" b="1" dirty="0">
                <a:solidFill>
                  <a:srgbClr val="FF0000"/>
                </a:solidFill>
                <a:ea typeface="宋体" pitchFamily="2" charset="-122"/>
                <a:cs typeface="Times New Roman" pitchFamily="18" charset="0"/>
              </a:rPr>
              <a:t>TE</a:t>
            </a:r>
            <a:r>
              <a:rPr lang="zh-CN" altLang="en-US" sz="2200" b="1" dirty="0">
                <a:solidFill>
                  <a:srgbClr val="FF0000"/>
                </a:solidFill>
                <a:ea typeface="宋体" pitchFamily="2" charset="-122"/>
                <a:cs typeface="Times New Roman" pitchFamily="18" charset="0"/>
              </a:rPr>
              <a:t>波和</a:t>
            </a:r>
            <a:r>
              <a:rPr lang="en-US" altLang="zh-CN" sz="2200" b="1" dirty="0">
                <a:solidFill>
                  <a:srgbClr val="FF0000"/>
                </a:solidFill>
                <a:ea typeface="宋体" pitchFamily="2" charset="-122"/>
                <a:cs typeface="Times New Roman" pitchFamily="18" charset="0"/>
              </a:rPr>
              <a:t>TM</a:t>
            </a:r>
            <a:r>
              <a:rPr lang="zh-CN" altLang="en-US" sz="2200" b="1" dirty="0">
                <a:solidFill>
                  <a:srgbClr val="FF0000"/>
                </a:solidFill>
                <a:ea typeface="宋体" pitchFamily="2" charset="-122"/>
                <a:cs typeface="Times New Roman" pitchFamily="18" charset="0"/>
              </a:rPr>
              <a:t>波，不存在</a:t>
            </a:r>
            <a:r>
              <a:rPr lang="en-US" altLang="zh-CN" sz="2200" b="1" dirty="0">
                <a:solidFill>
                  <a:srgbClr val="FF0000"/>
                </a:solidFill>
                <a:ea typeface="宋体" pitchFamily="2" charset="-122"/>
                <a:cs typeface="Times New Roman" pitchFamily="18" charset="0"/>
              </a:rPr>
              <a:t>TEM</a:t>
            </a:r>
            <a:r>
              <a:rPr lang="zh-CN" altLang="en-US" sz="2200" b="1" dirty="0">
                <a:solidFill>
                  <a:srgbClr val="FF0000"/>
                </a:solidFill>
                <a:ea typeface="宋体" pitchFamily="2" charset="-122"/>
                <a:cs typeface="Times New Roman" pitchFamily="18" charset="0"/>
              </a:rPr>
              <a:t>波。</a:t>
            </a:r>
          </a:p>
          <a:p>
            <a:pPr>
              <a:lnSpc>
                <a:spcPct val="140000"/>
              </a:lnSpc>
            </a:pPr>
            <a:r>
              <a:rPr lang="zh-CN" altLang="en-US" sz="2200" b="1" dirty="0">
                <a:latin typeface="宋体" pitchFamily="2" charset="-122"/>
                <a:ea typeface="宋体" pitchFamily="2" charset="-122"/>
              </a:rPr>
              <a:t>下面具体分析矩形波导中的这两种波型。</a:t>
            </a:r>
          </a:p>
        </p:txBody>
      </p:sp>
      <p:sp>
        <p:nvSpPr>
          <p:cNvPr id="13" name="Line 37"/>
          <p:cNvSpPr>
            <a:spLocks noChangeShapeType="1"/>
          </p:cNvSpPr>
          <p:nvPr/>
        </p:nvSpPr>
        <p:spPr bwMode="auto">
          <a:xfrm flipH="1">
            <a:off x="3448050" y="2098675"/>
            <a:ext cx="2119313" cy="506413"/>
          </a:xfrm>
          <a:prstGeom prst="line">
            <a:avLst/>
          </a:prstGeom>
          <a:noFill/>
          <a:ln w="28575">
            <a:solidFill>
              <a:srgbClr val="FF0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2691053" y="1001088"/>
          <a:ext cx="3814703" cy="388885"/>
        </p:xfrm>
        <a:graphic>
          <a:graphicData uri="http://schemas.openxmlformats.org/presentationml/2006/ole">
            <p:oleObj spid="_x0000_s50178" name="Equation" r:id="rId3" imgW="51485760" imgH="5314320" progId="Equation.DSMT4">
              <p:embed/>
            </p:oleObj>
          </a:graphicData>
        </a:graphic>
      </p:graphicFrame>
      <p:sp>
        <p:nvSpPr>
          <p:cNvPr id="3" name="Text Box 3"/>
          <p:cNvSpPr txBox="1">
            <a:spLocks noChangeArrowheads="1"/>
          </p:cNvSpPr>
          <p:nvPr/>
        </p:nvSpPr>
        <p:spPr bwMode="auto">
          <a:xfrm>
            <a:off x="545306" y="581583"/>
            <a:ext cx="4419600" cy="40011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根据亥姆霍兹方程：</a:t>
            </a:r>
          </a:p>
        </p:txBody>
      </p:sp>
      <p:sp>
        <p:nvSpPr>
          <p:cNvPr id="4" name="Text Box 4"/>
          <p:cNvSpPr txBox="1">
            <a:spLocks noChangeArrowheads="1"/>
          </p:cNvSpPr>
          <p:nvPr/>
        </p:nvSpPr>
        <p:spPr bwMode="auto">
          <a:xfrm>
            <a:off x="478362" y="1469563"/>
            <a:ext cx="44196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 各场分量满足的方程为：</a:t>
            </a:r>
          </a:p>
        </p:txBody>
      </p:sp>
      <p:graphicFrame>
        <p:nvGraphicFramePr>
          <p:cNvPr id="5" name="Object 5"/>
          <p:cNvGraphicFramePr>
            <a:graphicFrameLocks noChangeAspect="1"/>
          </p:cNvGraphicFramePr>
          <p:nvPr/>
        </p:nvGraphicFramePr>
        <p:xfrm>
          <a:off x="1035049" y="2989384"/>
          <a:ext cx="3756869" cy="492369"/>
        </p:xfrm>
        <a:graphic>
          <a:graphicData uri="http://schemas.openxmlformats.org/presentationml/2006/ole">
            <p:oleObj spid="_x0000_s50179" name="Equation" r:id="rId4" imgW="56733840" imgH="6312960" progId="Equation.DSMT4">
              <p:embed/>
            </p:oleObj>
          </a:graphicData>
        </a:graphic>
      </p:graphicFrame>
      <p:sp>
        <p:nvSpPr>
          <p:cNvPr id="6" name="Rectangle 6"/>
          <p:cNvSpPr>
            <a:spLocks noChangeArrowheads="1"/>
          </p:cNvSpPr>
          <p:nvPr/>
        </p:nvSpPr>
        <p:spPr bwMode="auto">
          <a:xfrm>
            <a:off x="5230914" y="2187775"/>
            <a:ext cx="2787650" cy="427038"/>
          </a:xfrm>
          <a:prstGeom prst="rect">
            <a:avLst/>
          </a:prstGeom>
          <a:noFill/>
          <a:ln w="9525">
            <a:noFill/>
            <a:miter lim="800000"/>
            <a:headEnd/>
            <a:tailEnd/>
          </a:ln>
        </p:spPr>
        <p:txBody>
          <a:bodyPr>
            <a:spAutoFit/>
          </a:bodyPr>
          <a:lstStyle/>
          <a:p>
            <a:r>
              <a:rPr kumimoji="1" lang="en-US" altLang="zh-CN" sz="2200" b="1">
                <a:solidFill>
                  <a:srgbClr val="FF0000"/>
                </a:solidFill>
                <a:ea typeface="幼圆" pitchFamily="49" charset="-122"/>
              </a:rPr>
              <a:t>——</a:t>
            </a:r>
            <a:r>
              <a:rPr kumimoji="1" lang="en-US" altLang="zh-CN" sz="2200" b="1">
                <a:solidFill>
                  <a:srgbClr val="FF0000"/>
                </a:solidFill>
                <a:latin typeface="幼圆" pitchFamily="49" charset="-122"/>
                <a:ea typeface="幼圆" pitchFamily="49" charset="-122"/>
              </a:rPr>
              <a:t> </a:t>
            </a:r>
            <a:r>
              <a:rPr kumimoji="1" lang="zh-CN" altLang="en-US" sz="2200" b="1">
                <a:solidFill>
                  <a:srgbClr val="FF0000"/>
                </a:solidFill>
                <a:latin typeface="幼圆" pitchFamily="49" charset="-122"/>
                <a:ea typeface="幼圆" pitchFamily="49" charset="-122"/>
              </a:rPr>
              <a:t>横向场方程</a:t>
            </a:r>
          </a:p>
        </p:txBody>
      </p:sp>
      <p:sp>
        <p:nvSpPr>
          <p:cNvPr id="7" name="Rectangle 7"/>
          <p:cNvSpPr>
            <a:spLocks noChangeArrowheads="1"/>
          </p:cNvSpPr>
          <p:nvPr/>
        </p:nvSpPr>
        <p:spPr bwMode="auto">
          <a:xfrm>
            <a:off x="5219078" y="2977366"/>
            <a:ext cx="2933700" cy="427037"/>
          </a:xfrm>
          <a:prstGeom prst="rect">
            <a:avLst/>
          </a:prstGeom>
          <a:noFill/>
          <a:ln w="9525">
            <a:noFill/>
            <a:miter lim="800000"/>
            <a:headEnd/>
            <a:tailEnd/>
          </a:ln>
        </p:spPr>
        <p:txBody>
          <a:bodyPr>
            <a:spAutoFit/>
          </a:bodyPr>
          <a:lstStyle/>
          <a:p>
            <a:r>
              <a:rPr kumimoji="1" lang="en-US" altLang="zh-CN" sz="2200" b="1">
                <a:solidFill>
                  <a:srgbClr val="FF0000"/>
                </a:solidFill>
                <a:ea typeface="幼圆" pitchFamily="49" charset="-122"/>
              </a:rPr>
              <a:t>——</a:t>
            </a:r>
            <a:r>
              <a:rPr kumimoji="1" lang="en-US" altLang="zh-CN" sz="2200" b="1">
                <a:solidFill>
                  <a:srgbClr val="FF0000"/>
                </a:solidFill>
                <a:latin typeface="幼圆" pitchFamily="49" charset="-122"/>
                <a:ea typeface="幼圆" pitchFamily="49" charset="-122"/>
              </a:rPr>
              <a:t> </a:t>
            </a:r>
            <a:r>
              <a:rPr kumimoji="1" lang="zh-CN" altLang="en-US" sz="2200" b="1">
                <a:solidFill>
                  <a:srgbClr val="FF0000"/>
                </a:solidFill>
                <a:latin typeface="幼圆" pitchFamily="49" charset="-122"/>
                <a:ea typeface="幼圆" pitchFamily="49" charset="-122"/>
              </a:rPr>
              <a:t>纵向场方程</a:t>
            </a:r>
          </a:p>
        </p:txBody>
      </p:sp>
      <p:sp>
        <p:nvSpPr>
          <p:cNvPr id="8" name="Text Box 8"/>
          <p:cNvSpPr txBox="1">
            <a:spLocks noChangeArrowheads="1"/>
          </p:cNvSpPr>
          <p:nvPr/>
        </p:nvSpPr>
        <p:spPr bwMode="auto">
          <a:xfrm>
            <a:off x="530506" y="3547542"/>
            <a:ext cx="8382000" cy="492443"/>
          </a:xfrm>
          <a:prstGeom prst="rect">
            <a:avLst/>
          </a:prstGeom>
          <a:noFill/>
          <a:ln w="9525">
            <a:noFill/>
            <a:miter lim="800000"/>
            <a:headEnd/>
            <a:tailEnd/>
          </a:ln>
        </p:spPr>
        <p:txBody>
          <a:bodyPr>
            <a:spAutoFit/>
          </a:bodyPr>
          <a:lstStyle/>
          <a:p>
            <a:pPr>
              <a:lnSpc>
                <a:spcPct val="130000"/>
              </a:lnSpc>
            </a:pPr>
            <a:r>
              <a:rPr kumimoji="1" lang="zh-CN" altLang="en-US" sz="2000" b="1" dirty="0" smtClean="0">
                <a:solidFill>
                  <a:srgbClr val="0000CC"/>
                </a:solidFill>
                <a:latin typeface="幼圆" pitchFamily="49" charset="-122"/>
                <a:ea typeface="幼圆" pitchFamily="49" charset="-122"/>
              </a:rPr>
              <a:t>因为电磁场</a:t>
            </a:r>
            <a:r>
              <a:rPr kumimoji="1" lang="zh-CN" altLang="en-US" sz="2000" b="1" dirty="0">
                <a:solidFill>
                  <a:srgbClr val="0000CC"/>
                </a:solidFill>
                <a:latin typeface="幼圆" pitchFamily="49" charset="-122"/>
                <a:ea typeface="幼圆" pitchFamily="49" charset="-122"/>
              </a:rPr>
              <a:t>的横向分量可用纵向分量表示</a:t>
            </a:r>
            <a:r>
              <a:rPr kumimoji="1" lang="zh-CN" altLang="en-US" sz="2000" b="1" dirty="0" smtClean="0">
                <a:solidFill>
                  <a:srgbClr val="0000CC"/>
                </a:solidFill>
                <a:latin typeface="幼圆" pitchFamily="49" charset="-122"/>
                <a:ea typeface="幼圆" pitchFamily="49" charset="-122"/>
              </a:rPr>
              <a:t>，先求解纵向</a:t>
            </a:r>
            <a:r>
              <a:rPr kumimoji="1" lang="zh-CN" altLang="en-US" sz="2000" b="1" dirty="0">
                <a:solidFill>
                  <a:srgbClr val="0000CC"/>
                </a:solidFill>
                <a:latin typeface="幼圆" pitchFamily="49" charset="-122"/>
                <a:ea typeface="幼圆" pitchFamily="49" charset="-122"/>
              </a:rPr>
              <a:t>场方程。</a:t>
            </a:r>
          </a:p>
        </p:txBody>
      </p:sp>
      <p:sp>
        <p:nvSpPr>
          <p:cNvPr id="9" name="Text Box 11"/>
          <p:cNvSpPr txBox="1">
            <a:spLocks noChangeArrowheads="1"/>
          </p:cNvSpPr>
          <p:nvPr/>
        </p:nvSpPr>
        <p:spPr bwMode="auto">
          <a:xfrm>
            <a:off x="524799" y="4282151"/>
            <a:ext cx="1312863" cy="427038"/>
          </a:xfrm>
          <a:prstGeom prst="rect">
            <a:avLst/>
          </a:prstGeom>
          <a:noFill/>
          <a:ln w="9525">
            <a:noFill/>
            <a:miter lim="800000"/>
            <a:headEnd/>
            <a:tailEnd/>
          </a:ln>
        </p:spPr>
        <p:txBody>
          <a:bodyPr>
            <a:spAutoFit/>
          </a:bodyPr>
          <a:lstStyle/>
          <a:p>
            <a:pPr>
              <a:spcBef>
                <a:spcPct val="50000"/>
              </a:spcBef>
            </a:pPr>
            <a:r>
              <a:rPr kumimoji="1" lang="zh-CN" altLang="en-US" sz="2200" b="1">
                <a:solidFill>
                  <a:srgbClr val="002060"/>
                </a:solidFill>
                <a:latin typeface="幼圆" pitchFamily="49" charset="-122"/>
                <a:ea typeface="幼圆" pitchFamily="49" charset="-122"/>
              </a:rPr>
              <a:t>由：</a:t>
            </a:r>
          </a:p>
        </p:txBody>
      </p:sp>
      <p:graphicFrame>
        <p:nvGraphicFramePr>
          <p:cNvPr id="10" name="Object 13"/>
          <p:cNvGraphicFramePr>
            <a:graphicFrameLocks noChangeAspect="1"/>
          </p:cNvGraphicFramePr>
          <p:nvPr/>
        </p:nvGraphicFramePr>
        <p:xfrm>
          <a:off x="1149691" y="4314092"/>
          <a:ext cx="3238500" cy="1382983"/>
        </p:xfrm>
        <a:graphic>
          <a:graphicData uri="http://schemas.openxmlformats.org/presentationml/2006/ole">
            <p:oleObj spid="_x0000_s50180" name="Equation" r:id="rId5" imgW="43613640" imgH="20623320" progId="Equation.DSMT4">
              <p:embed/>
            </p:oleObj>
          </a:graphicData>
        </a:graphic>
      </p:graphicFrame>
      <p:grpSp>
        <p:nvGrpSpPr>
          <p:cNvPr id="11" name="Group 15"/>
          <p:cNvGrpSpPr>
            <a:grpSpLocks/>
          </p:cNvGrpSpPr>
          <p:nvPr/>
        </p:nvGrpSpPr>
        <p:grpSpPr bwMode="auto">
          <a:xfrm>
            <a:off x="4452033" y="4145626"/>
            <a:ext cx="4232194" cy="1595438"/>
            <a:chOff x="2697" y="2840"/>
            <a:chExt cx="2851" cy="1152"/>
          </a:xfrm>
        </p:grpSpPr>
        <p:grpSp>
          <p:nvGrpSpPr>
            <p:cNvPr id="12" name="Group 16"/>
            <p:cNvGrpSpPr>
              <a:grpSpLocks/>
            </p:cNvGrpSpPr>
            <p:nvPr/>
          </p:nvGrpSpPr>
          <p:grpSpPr bwMode="auto">
            <a:xfrm>
              <a:off x="3153" y="2840"/>
              <a:ext cx="2395" cy="1152"/>
              <a:chOff x="3153" y="2840"/>
              <a:chExt cx="2395" cy="1152"/>
            </a:xfrm>
          </p:grpSpPr>
          <p:graphicFrame>
            <p:nvGraphicFramePr>
              <p:cNvPr id="14" name="Object 17"/>
              <p:cNvGraphicFramePr>
                <a:graphicFrameLocks noChangeAspect="1"/>
              </p:cNvGraphicFramePr>
              <p:nvPr/>
            </p:nvGraphicFramePr>
            <p:xfrm>
              <a:off x="3307" y="2840"/>
              <a:ext cx="2241" cy="1152"/>
            </p:xfrm>
            <a:graphic>
              <a:graphicData uri="http://schemas.openxmlformats.org/presentationml/2006/ole">
                <p:oleObj spid="_x0000_s50181" name="Equation" r:id="rId6" imgW="45909720" imgH="23951160" progId="Equation.DSMT4">
                  <p:embed/>
                </p:oleObj>
              </a:graphicData>
            </a:graphic>
          </p:graphicFrame>
          <p:sp>
            <p:nvSpPr>
              <p:cNvPr id="15" name="AutoShape 18"/>
              <p:cNvSpPr>
                <a:spLocks/>
              </p:cNvSpPr>
              <p:nvPr/>
            </p:nvSpPr>
            <p:spPr bwMode="auto">
              <a:xfrm>
                <a:off x="3153" y="3112"/>
                <a:ext cx="90" cy="681"/>
              </a:xfrm>
              <a:prstGeom prst="leftBrace">
                <a:avLst>
                  <a:gd name="adj1" fmla="val 63056"/>
                  <a:gd name="adj2" fmla="val 50000"/>
                </a:avLst>
              </a:prstGeom>
              <a:noFill/>
              <a:ln w="22225">
                <a:solidFill>
                  <a:srgbClr val="003399"/>
                </a:solidFill>
                <a:round/>
                <a:headEnd/>
                <a:tailEnd/>
              </a:ln>
            </p:spPr>
            <p:txBody>
              <a:bodyPr wrap="none" anchor="ctr"/>
              <a:lstStyle/>
              <a:p>
                <a:pPr marL="342900" indent="-342900" algn="ctr">
                  <a:spcBef>
                    <a:spcPct val="20000"/>
                  </a:spcBef>
                </a:pPr>
                <a:endParaRPr lang="zh-CN" altLang="zh-CN" sz="2200">
                  <a:solidFill>
                    <a:srgbClr val="003399"/>
                  </a:solidFill>
                  <a:latin typeface="幼圆" pitchFamily="49" charset="-122"/>
                  <a:ea typeface="幼圆" pitchFamily="49" charset="-122"/>
                </a:endParaRPr>
              </a:p>
            </p:txBody>
          </p:sp>
        </p:grpSp>
        <p:sp>
          <p:nvSpPr>
            <p:cNvPr id="13" name="AutoShape 19"/>
            <p:cNvSpPr>
              <a:spLocks noChangeArrowheads="1"/>
            </p:cNvSpPr>
            <p:nvPr/>
          </p:nvSpPr>
          <p:spPr bwMode="auto">
            <a:xfrm>
              <a:off x="2697" y="3368"/>
              <a:ext cx="317" cy="136"/>
            </a:xfrm>
            <a:prstGeom prst="rightArrow">
              <a:avLst>
                <a:gd name="adj1" fmla="val 50000"/>
                <a:gd name="adj2" fmla="val 58272"/>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grpSp>
      <p:grpSp>
        <p:nvGrpSpPr>
          <p:cNvPr id="16" name="Group 20"/>
          <p:cNvGrpSpPr>
            <a:grpSpLocks/>
          </p:cNvGrpSpPr>
          <p:nvPr/>
        </p:nvGrpSpPr>
        <p:grpSpPr bwMode="auto">
          <a:xfrm>
            <a:off x="1066597" y="1910863"/>
            <a:ext cx="4095713" cy="973014"/>
            <a:chOff x="657" y="1290"/>
            <a:chExt cx="2949" cy="652"/>
          </a:xfrm>
        </p:grpSpPr>
        <p:graphicFrame>
          <p:nvGraphicFramePr>
            <p:cNvPr id="17" name="Object 21"/>
            <p:cNvGraphicFramePr>
              <a:graphicFrameLocks noChangeAspect="1"/>
            </p:cNvGraphicFramePr>
            <p:nvPr/>
          </p:nvGraphicFramePr>
          <p:xfrm>
            <a:off x="657" y="1290"/>
            <a:ext cx="2874" cy="652"/>
          </p:xfrm>
          <a:graphic>
            <a:graphicData uri="http://schemas.openxmlformats.org/presentationml/2006/ole">
              <p:oleObj spid="_x0000_s50182" name="Equation" r:id="rId7" imgW="57717720" imgH="13301640" progId="Equation.DSMT4">
                <p:embed/>
              </p:oleObj>
            </a:graphicData>
          </a:graphic>
        </p:graphicFrame>
        <p:sp>
          <p:nvSpPr>
            <p:cNvPr id="18" name="AutoShape 22"/>
            <p:cNvSpPr>
              <a:spLocks/>
            </p:cNvSpPr>
            <p:nvPr/>
          </p:nvSpPr>
          <p:spPr bwMode="auto">
            <a:xfrm>
              <a:off x="3560" y="1434"/>
              <a:ext cx="46" cy="454"/>
            </a:xfrm>
            <a:prstGeom prst="rightBrace">
              <a:avLst>
                <a:gd name="adj1" fmla="val 82246"/>
                <a:gd name="adj2" fmla="val 50000"/>
              </a:avLst>
            </a:prstGeom>
            <a:noFill/>
            <a:ln w="22225">
              <a:solidFill>
                <a:srgbClr val="003399"/>
              </a:solidFill>
              <a:round/>
              <a:headEnd/>
              <a:tailEnd/>
            </a:ln>
          </p:spPr>
          <p:txBody>
            <a:bodyPr wrap="none" anchor="ctr"/>
            <a:lstStyle/>
            <a:p>
              <a:endParaRPr lang="zh-CN" altLang="en-US"/>
            </a:p>
          </p:txBody>
        </p:sp>
      </p:grpSp>
      <p:sp>
        <p:nvSpPr>
          <p:cNvPr id="19" name="Text Box 23"/>
          <p:cNvSpPr txBox="1">
            <a:spLocks noChangeArrowheads="1"/>
          </p:cNvSpPr>
          <p:nvPr/>
        </p:nvSpPr>
        <p:spPr bwMode="auto">
          <a:xfrm>
            <a:off x="547688" y="5772150"/>
            <a:ext cx="8596312" cy="492443"/>
          </a:xfrm>
          <a:prstGeom prst="rect">
            <a:avLst/>
          </a:prstGeom>
          <a:noFill/>
          <a:ln w="9525">
            <a:noFill/>
            <a:miter lim="800000"/>
            <a:headEnd/>
            <a:tailEnd/>
          </a:ln>
        </p:spPr>
        <p:txBody>
          <a:bodyPr>
            <a:spAutoFit/>
          </a:bodyPr>
          <a:lstStyle/>
          <a:p>
            <a:pPr>
              <a:lnSpc>
                <a:spcPct val="130000"/>
              </a:lnSpc>
            </a:pPr>
            <a:r>
              <a:rPr kumimoji="1" lang="zh-CN" altLang="en-US" sz="2000" b="1" dirty="0">
                <a:solidFill>
                  <a:srgbClr val="002060"/>
                </a:solidFill>
                <a:latin typeface="幼圆" pitchFamily="49" charset="-122"/>
                <a:ea typeface="幼圆" pitchFamily="49" charset="-122"/>
              </a:rPr>
              <a:t>根据波导的结构，由</a:t>
            </a:r>
            <a:r>
              <a:rPr kumimoji="1" lang="zh-CN" altLang="en-US" sz="2000" b="1" dirty="0">
                <a:solidFill>
                  <a:srgbClr val="FF0000"/>
                </a:solidFill>
                <a:latin typeface="幼圆" pitchFamily="49" charset="-122"/>
                <a:ea typeface="幼圆" pitchFamily="49" charset="-122"/>
              </a:rPr>
              <a:t>分离变量法</a:t>
            </a:r>
            <a:r>
              <a:rPr kumimoji="1" lang="zh-CN" altLang="en-US" sz="2000" b="1" dirty="0">
                <a:solidFill>
                  <a:srgbClr val="002060"/>
                </a:solidFill>
                <a:latin typeface="幼圆" pitchFamily="49" charset="-122"/>
                <a:ea typeface="幼圆" pitchFamily="49" charset="-122"/>
              </a:rPr>
              <a:t>可求得电磁波的纵向分量</a:t>
            </a:r>
            <a:r>
              <a:rPr kumimoji="1" lang="en-US" altLang="zh-CN" sz="2000" b="1" dirty="0" err="1">
                <a:solidFill>
                  <a:srgbClr val="002060"/>
                </a:solidFill>
                <a:latin typeface="幼圆" pitchFamily="49" charset="-122"/>
                <a:ea typeface="幼圆" pitchFamily="49" charset="-122"/>
              </a:rPr>
              <a:t>Ez</a:t>
            </a:r>
            <a:r>
              <a:rPr kumimoji="1" lang="zh-CN" altLang="en-US" sz="2000" b="1" dirty="0">
                <a:solidFill>
                  <a:srgbClr val="002060"/>
                </a:solidFill>
                <a:latin typeface="幼圆" pitchFamily="49" charset="-122"/>
                <a:ea typeface="幼圆" pitchFamily="49" charset="-122"/>
              </a:rPr>
              <a:t>，</a:t>
            </a:r>
            <a:r>
              <a:rPr kumimoji="1" lang="en-US" altLang="zh-CN" sz="2000" b="1" dirty="0">
                <a:solidFill>
                  <a:srgbClr val="002060"/>
                </a:solidFill>
                <a:latin typeface="幼圆" pitchFamily="49" charset="-122"/>
                <a:ea typeface="幼圆" pitchFamily="49" charset="-122"/>
              </a:rPr>
              <a:t>Hz</a:t>
            </a:r>
            <a:r>
              <a:rPr kumimoji="1" lang="zh-CN" altLang="en-US" sz="2000" b="1" dirty="0">
                <a:solidFill>
                  <a:srgbClr val="002060"/>
                </a:solidFill>
                <a:latin typeface="幼圆" pitchFamily="49" charset="-122"/>
                <a:ea typeface="幼圆" pitchFamily="49" charset="-122"/>
              </a:rPr>
              <a:t>。</a:t>
            </a:r>
          </a:p>
        </p:txBody>
      </p:sp>
      <p:graphicFrame>
        <p:nvGraphicFramePr>
          <p:cNvPr id="20" name="Object 28"/>
          <p:cNvGraphicFramePr>
            <a:graphicFrameLocks noChangeAspect="1"/>
          </p:cNvGraphicFramePr>
          <p:nvPr/>
        </p:nvGraphicFramePr>
        <p:xfrm>
          <a:off x="6795779" y="1383340"/>
          <a:ext cx="1300936" cy="490718"/>
        </p:xfrm>
        <a:graphic>
          <a:graphicData uri="http://schemas.openxmlformats.org/presentationml/2006/ole">
            <p:oleObj spid="_x0000_s50183" name="Equation" r:id="rId8" imgW="17373600" imgH="6645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83177" y="1084222"/>
            <a:ext cx="3233578" cy="461665"/>
          </a:xfrm>
          <a:prstGeom prst="rect">
            <a:avLst/>
          </a:prstGeom>
          <a:noFill/>
          <a:ln w="9525">
            <a:noFill/>
            <a:miter lim="800000"/>
            <a:headEnd/>
            <a:tailEnd/>
          </a:ln>
        </p:spPr>
        <p:txBody>
          <a:bodyPr wrap="none" anchor="ctr">
            <a:spAutoFit/>
          </a:bodyPr>
          <a:lstStyle/>
          <a:p>
            <a:r>
              <a:rPr lang="en-US" altLang="zh-CN" sz="2400" b="1" dirty="0" smtClean="0">
                <a:solidFill>
                  <a:srgbClr val="0000CC"/>
                </a:solidFill>
                <a:latin typeface="黑体" pitchFamily="2" charset="-122"/>
              </a:rPr>
              <a:t>1.</a:t>
            </a:r>
            <a:r>
              <a:rPr lang="zh-CN" altLang="en-US" sz="2400" b="1" dirty="0" smtClean="0">
                <a:solidFill>
                  <a:srgbClr val="0000CC"/>
                </a:solidFill>
                <a:cs typeface="Times New Roman" pitchFamily="18" charset="0"/>
              </a:rPr>
              <a:t>矩形波导</a:t>
            </a:r>
            <a:r>
              <a:rPr lang="zh-CN" altLang="en-US" sz="2400" b="1" dirty="0">
                <a:solidFill>
                  <a:srgbClr val="0000CC"/>
                </a:solidFill>
                <a:cs typeface="Times New Roman" pitchFamily="18" charset="0"/>
              </a:rPr>
              <a:t>中的</a:t>
            </a:r>
            <a:r>
              <a:rPr lang="en-US" altLang="zh-CN" sz="2400" b="1" dirty="0">
                <a:solidFill>
                  <a:srgbClr val="0000CC"/>
                </a:solidFill>
                <a:cs typeface="Times New Roman" pitchFamily="18" charset="0"/>
              </a:rPr>
              <a:t>TM </a:t>
            </a:r>
            <a:r>
              <a:rPr lang="zh-CN" altLang="en-US" sz="2400" b="1" dirty="0">
                <a:solidFill>
                  <a:srgbClr val="0000CC"/>
                </a:solidFill>
                <a:cs typeface="Times New Roman" pitchFamily="18" charset="0"/>
              </a:rPr>
              <a:t>波</a:t>
            </a:r>
          </a:p>
        </p:txBody>
      </p:sp>
      <p:sp>
        <p:nvSpPr>
          <p:cNvPr id="3" name="Rectangle 3"/>
          <p:cNvSpPr>
            <a:spLocks noChangeArrowheads="1"/>
          </p:cNvSpPr>
          <p:nvPr/>
        </p:nvSpPr>
        <p:spPr bwMode="auto">
          <a:xfrm>
            <a:off x="590470" y="1643625"/>
            <a:ext cx="2985113" cy="400110"/>
          </a:xfrm>
          <a:prstGeom prst="rect">
            <a:avLst/>
          </a:prstGeom>
          <a:noFill/>
          <a:ln w="9525">
            <a:noFill/>
            <a:miter lim="800000"/>
            <a:headEnd/>
            <a:tailEnd/>
          </a:ln>
        </p:spPr>
        <p:txBody>
          <a:bodyPr wrap="none" anchor="ctr">
            <a:spAutoFit/>
          </a:bodyPr>
          <a:lstStyle/>
          <a:p>
            <a:r>
              <a:rPr lang="zh-CN" altLang="en-US" sz="2000" b="1" dirty="0">
                <a:solidFill>
                  <a:srgbClr val="002060"/>
                </a:solidFill>
                <a:ea typeface="幼圆" pitchFamily="49" charset="-122"/>
                <a:cs typeface="Times New Roman" pitchFamily="18" charset="0"/>
              </a:rPr>
              <a:t>行波状态下，</a:t>
            </a:r>
            <a:r>
              <a:rPr lang="en-US" altLang="zh-CN" sz="2000" b="1" dirty="0">
                <a:solidFill>
                  <a:srgbClr val="002060"/>
                </a:solidFill>
                <a:ea typeface="幼圆" pitchFamily="49" charset="-122"/>
                <a:cs typeface="Times New Roman" pitchFamily="18" charset="0"/>
              </a:rPr>
              <a:t>TM </a:t>
            </a:r>
            <a:r>
              <a:rPr lang="zh-CN" altLang="en-US" sz="2000" b="1" dirty="0">
                <a:solidFill>
                  <a:srgbClr val="002060"/>
                </a:solidFill>
                <a:ea typeface="幼圆" pitchFamily="49" charset="-122"/>
                <a:cs typeface="Times New Roman" pitchFamily="18" charset="0"/>
              </a:rPr>
              <a:t>波满足</a:t>
            </a:r>
          </a:p>
        </p:txBody>
      </p:sp>
      <p:sp>
        <p:nvSpPr>
          <p:cNvPr id="4" name="Rectangle 8"/>
          <p:cNvSpPr>
            <a:spLocks noChangeArrowheads="1"/>
          </p:cNvSpPr>
          <p:nvPr/>
        </p:nvSpPr>
        <p:spPr bwMode="auto">
          <a:xfrm>
            <a:off x="638356" y="2601892"/>
            <a:ext cx="3817071" cy="400110"/>
          </a:xfrm>
          <a:prstGeom prst="rect">
            <a:avLst/>
          </a:prstGeom>
          <a:noFill/>
          <a:ln w="9525">
            <a:noFill/>
            <a:miter lim="800000"/>
            <a:headEnd/>
            <a:tailEnd/>
          </a:ln>
        </p:spPr>
        <p:txBody>
          <a:bodyPr wrap="none" anchor="ctr">
            <a:spAutoFit/>
          </a:bodyPr>
          <a:lstStyle/>
          <a:p>
            <a:r>
              <a:rPr lang="zh-CN" altLang="en-US" sz="2000" b="1" dirty="0">
                <a:solidFill>
                  <a:srgbClr val="002060"/>
                </a:solidFill>
                <a:latin typeface="幼圆" pitchFamily="49" charset="-122"/>
                <a:ea typeface="幼圆" pitchFamily="49" charset="-122"/>
              </a:rPr>
              <a:t>其中， </a:t>
            </a:r>
            <a:r>
              <a:rPr lang="en-US" altLang="zh-CN" sz="2000" b="1" i="1" dirty="0" err="1">
                <a:solidFill>
                  <a:srgbClr val="002060"/>
                </a:solidFill>
                <a:latin typeface="幼圆" pitchFamily="49" charset="-122"/>
                <a:ea typeface="幼圆" pitchFamily="49" charset="-122"/>
              </a:rPr>
              <a:t>E</a:t>
            </a:r>
            <a:r>
              <a:rPr lang="en-US" altLang="zh-CN" sz="2000" b="1" baseline="-25000" dirty="0" err="1">
                <a:solidFill>
                  <a:srgbClr val="002060"/>
                </a:solidFill>
                <a:latin typeface="幼圆" pitchFamily="49" charset="-122"/>
                <a:ea typeface="幼圆" pitchFamily="49" charset="-122"/>
              </a:rPr>
              <a:t>z</a:t>
            </a:r>
            <a:r>
              <a:rPr lang="en-US" altLang="zh-CN" sz="2000" b="1" baseline="-25000"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满足标量波动方程： </a:t>
            </a:r>
          </a:p>
        </p:txBody>
      </p:sp>
      <p:graphicFrame>
        <p:nvGraphicFramePr>
          <p:cNvPr id="5" name="Object 18"/>
          <p:cNvGraphicFramePr>
            <a:graphicFrameLocks noChangeAspect="1"/>
          </p:cNvGraphicFramePr>
          <p:nvPr/>
        </p:nvGraphicFramePr>
        <p:xfrm>
          <a:off x="2712636" y="2098936"/>
          <a:ext cx="4233862" cy="473075"/>
        </p:xfrm>
        <a:graphic>
          <a:graphicData uri="http://schemas.openxmlformats.org/presentationml/2006/ole">
            <p:oleObj spid="_x0000_s51202" name="Equation" r:id="rId3" imgW="2159000" imgH="241300" progId="Equation.DSMT4">
              <p:embed/>
            </p:oleObj>
          </a:graphicData>
        </a:graphic>
      </p:graphicFrame>
      <p:graphicFrame>
        <p:nvGraphicFramePr>
          <p:cNvPr id="6" name="Object 21"/>
          <p:cNvGraphicFramePr>
            <a:graphicFrameLocks noChangeAspect="1"/>
          </p:cNvGraphicFramePr>
          <p:nvPr/>
        </p:nvGraphicFramePr>
        <p:xfrm>
          <a:off x="2919356" y="3111096"/>
          <a:ext cx="2925762" cy="882650"/>
        </p:xfrm>
        <a:graphic>
          <a:graphicData uri="http://schemas.openxmlformats.org/presentationml/2006/ole">
            <p:oleObj spid="_x0000_s51203" name="Equation" r:id="rId4" imgW="1257120" imgH="380880" progId="Equation.DSMT4">
              <p:embed/>
            </p:oleObj>
          </a:graphicData>
        </a:graphic>
      </p:graphicFrame>
      <p:sp>
        <p:nvSpPr>
          <p:cNvPr id="7" name="Rectangle 2"/>
          <p:cNvSpPr>
            <a:spLocks noChangeArrowheads="1"/>
          </p:cNvSpPr>
          <p:nvPr/>
        </p:nvSpPr>
        <p:spPr bwMode="auto">
          <a:xfrm>
            <a:off x="294752" y="436041"/>
            <a:ext cx="4517583" cy="523220"/>
          </a:xfrm>
          <a:prstGeom prst="rect">
            <a:avLst/>
          </a:prstGeom>
          <a:noFill/>
          <a:ln w="9525">
            <a:noFill/>
            <a:miter lim="800000"/>
            <a:headEnd/>
            <a:tailEnd/>
          </a:ln>
        </p:spPr>
        <p:txBody>
          <a:bodyPr wrap="none" anchor="ctr">
            <a:spAutoFit/>
          </a:bodyPr>
          <a:lstStyle/>
          <a:p>
            <a:r>
              <a:rPr lang="en-US" altLang="zh-CN" sz="2800" b="1" smtClean="0">
                <a:solidFill>
                  <a:srgbClr val="FF0000"/>
                </a:solidFill>
                <a:latin typeface="黑体" pitchFamily="2" charset="-122"/>
              </a:rPr>
              <a:t>7.2.1 </a:t>
            </a:r>
            <a:r>
              <a:rPr lang="zh-CN" altLang="en-US" sz="2800" b="1" smtClean="0">
                <a:solidFill>
                  <a:srgbClr val="FF0000"/>
                </a:solidFill>
                <a:latin typeface="黑体" pitchFamily="2" charset="-122"/>
              </a:rPr>
              <a:t>矩形波导</a:t>
            </a:r>
            <a:r>
              <a:rPr lang="zh-CN" altLang="en-US" sz="2800" b="1">
                <a:solidFill>
                  <a:srgbClr val="FF0000"/>
                </a:solidFill>
                <a:latin typeface="黑体" pitchFamily="2" charset="-122"/>
              </a:rPr>
              <a:t>中</a:t>
            </a:r>
            <a:r>
              <a:rPr lang="zh-CN" altLang="en-US" sz="2800" b="1" smtClean="0">
                <a:solidFill>
                  <a:srgbClr val="FF0000"/>
                </a:solidFill>
                <a:latin typeface="黑体" pitchFamily="2" charset="-122"/>
              </a:rPr>
              <a:t>的场分布</a:t>
            </a:r>
            <a:endParaRPr lang="zh-CN" altLang="en-US" sz="2800" b="1">
              <a:solidFill>
                <a:srgbClr val="FF0000"/>
              </a:solidFill>
              <a:latin typeface="黑体" pitchFamily="2" charset="-122"/>
            </a:endParaRPr>
          </a:p>
        </p:txBody>
      </p:sp>
      <p:sp>
        <p:nvSpPr>
          <p:cNvPr id="8" name="Rectangle 15"/>
          <p:cNvSpPr>
            <a:spLocks noChangeArrowheads="1"/>
          </p:cNvSpPr>
          <p:nvPr/>
        </p:nvSpPr>
        <p:spPr bwMode="auto">
          <a:xfrm>
            <a:off x="671325" y="4131438"/>
            <a:ext cx="2492990" cy="400110"/>
          </a:xfrm>
          <a:prstGeom prst="rect">
            <a:avLst/>
          </a:prstGeom>
          <a:noFill/>
          <a:ln w="9525">
            <a:noFill/>
            <a:miter lim="800000"/>
            <a:headEnd/>
            <a:tailEnd/>
          </a:ln>
        </p:spPr>
        <p:txBody>
          <a:bodyPr wrap="none" anchor="ctr">
            <a:spAutoFit/>
          </a:bodyPr>
          <a:lstStyle/>
          <a:p>
            <a:r>
              <a:rPr lang="zh-CN" altLang="en-US" sz="2000" b="1">
                <a:solidFill>
                  <a:srgbClr val="002060"/>
                </a:solidFill>
                <a:latin typeface="幼圆" pitchFamily="49" charset="-122"/>
                <a:ea typeface="幼圆" pitchFamily="49" charset="-122"/>
              </a:rPr>
              <a:t>应用分离变量法，令</a:t>
            </a:r>
          </a:p>
        </p:txBody>
      </p:sp>
      <p:graphicFrame>
        <p:nvGraphicFramePr>
          <p:cNvPr id="9" name="Object 16"/>
          <p:cNvGraphicFramePr>
            <a:graphicFrameLocks noChangeAspect="1"/>
          </p:cNvGraphicFramePr>
          <p:nvPr/>
        </p:nvGraphicFramePr>
        <p:xfrm>
          <a:off x="3419287" y="4113675"/>
          <a:ext cx="2757488" cy="474663"/>
        </p:xfrm>
        <a:graphic>
          <a:graphicData uri="http://schemas.openxmlformats.org/presentationml/2006/ole">
            <p:oleObj spid="_x0000_s51204" name="Equation" r:id="rId5" imgW="1346200" imgH="228600" progId="Equation.DSMT4">
              <p:embed/>
            </p:oleObj>
          </a:graphicData>
        </a:graphic>
      </p:graphicFrame>
      <p:sp>
        <p:nvSpPr>
          <p:cNvPr id="10" name="Rectangle 17"/>
          <p:cNvSpPr>
            <a:spLocks noChangeArrowheads="1"/>
          </p:cNvSpPr>
          <p:nvPr/>
        </p:nvSpPr>
        <p:spPr bwMode="auto">
          <a:xfrm>
            <a:off x="673587" y="4850230"/>
            <a:ext cx="2749471" cy="400110"/>
          </a:xfrm>
          <a:prstGeom prst="rect">
            <a:avLst/>
          </a:prstGeom>
          <a:noFill/>
          <a:ln w="9525">
            <a:noFill/>
            <a:miter lim="800000"/>
            <a:headEnd/>
            <a:tailEnd/>
          </a:ln>
        </p:spPr>
        <p:txBody>
          <a:bodyPr wrap="none" anchor="ctr">
            <a:spAutoFit/>
          </a:bodyPr>
          <a:lstStyle/>
          <a:p>
            <a:r>
              <a:rPr lang="zh-CN" altLang="en-US" sz="2000" b="1" dirty="0">
                <a:solidFill>
                  <a:srgbClr val="002060"/>
                </a:solidFill>
                <a:latin typeface="幼圆" pitchFamily="49" charset="-122"/>
                <a:ea typeface="幼圆" pitchFamily="49" charset="-122"/>
              </a:rPr>
              <a:t>将上式代入，整理可得</a:t>
            </a:r>
          </a:p>
        </p:txBody>
      </p:sp>
      <p:graphicFrame>
        <p:nvGraphicFramePr>
          <p:cNvPr id="11" name="Object 3"/>
          <p:cNvGraphicFramePr>
            <a:graphicFrameLocks noChangeAspect="1"/>
          </p:cNvGraphicFramePr>
          <p:nvPr/>
        </p:nvGraphicFramePr>
        <p:xfrm>
          <a:off x="2208548" y="5325399"/>
          <a:ext cx="4319587" cy="860425"/>
        </p:xfrm>
        <a:graphic>
          <a:graphicData uri="http://schemas.openxmlformats.org/presentationml/2006/ole">
            <p:oleObj spid="_x0000_s51205" name="Microsoft 公式 3.0" r:id="rId6" imgW="2298700" imgH="4572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72292" y="601944"/>
            <a:ext cx="5304657" cy="400110"/>
          </a:xfrm>
          <a:prstGeom prst="rect">
            <a:avLst/>
          </a:prstGeom>
          <a:noFill/>
          <a:ln w="9525">
            <a:noFill/>
            <a:miter lim="800000"/>
            <a:headEnd/>
            <a:tailEnd/>
          </a:ln>
        </p:spPr>
        <p:txBody>
          <a:bodyPr wrap="none" anchor="ctr">
            <a:spAutoFit/>
          </a:bodyPr>
          <a:lstStyle/>
          <a:p>
            <a:pPr algn="ctr"/>
            <a:r>
              <a:rPr lang="zh-CN" altLang="en-US" sz="2000" b="1" dirty="0">
                <a:solidFill>
                  <a:srgbClr val="002060"/>
                </a:solidFill>
                <a:ea typeface="幼圆" pitchFamily="49" charset="-122"/>
                <a:cs typeface="Times New Roman" pitchFamily="18" charset="0"/>
              </a:rPr>
              <a:t>当</a:t>
            </a:r>
            <a:r>
              <a:rPr lang="zh-CN" altLang="en-US" sz="2000" b="1" dirty="0" smtClean="0">
                <a:solidFill>
                  <a:srgbClr val="002060"/>
                </a:solidFill>
                <a:ea typeface="幼圆" pitchFamily="49" charset="-122"/>
                <a:cs typeface="Times New Roman" pitchFamily="18" charset="0"/>
              </a:rPr>
              <a:t>波导参数和传输模式确定时</a:t>
            </a:r>
            <a:r>
              <a:rPr lang="zh-CN" altLang="en-US" sz="2000" b="1" dirty="0">
                <a:solidFill>
                  <a:srgbClr val="002060"/>
                </a:solidFill>
                <a:ea typeface="幼圆" pitchFamily="49" charset="-122"/>
                <a:cs typeface="Times New Roman" pitchFamily="18" charset="0"/>
              </a:rPr>
              <a:t>，</a:t>
            </a:r>
            <a:r>
              <a:rPr lang="en-US" altLang="zh-CN" sz="2000" b="1" i="1" dirty="0" err="1">
                <a:solidFill>
                  <a:srgbClr val="002060"/>
                </a:solidFill>
                <a:ea typeface="幼圆" pitchFamily="49" charset="-122"/>
                <a:cs typeface="Times New Roman" pitchFamily="18" charset="0"/>
              </a:rPr>
              <a:t>k</a:t>
            </a:r>
            <a:r>
              <a:rPr lang="en-US" altLang="zh-CN" sz="2000" b="1" baseline="-25000" dirty="0" err="1">
                <a:solidFill>
                  <a:srgbClr val="002060"/>
                </a:solidFill>
                <a:ea typeface="幼圆" pitchFamily="49" charset="-122"/>
                <a:cs typeface="Times New Roman" pitchFamily="18" charset="0"/>
              </a:rPr>
              <a:t>c</a:t>
            </a:r>
            <a:r>
              <a:rPr lang="zh-CN" altLang="en-US" sz="2000" b="1" dirty="0">
                <a:solidFill>
                  <a:srgbClr val="002060"/>
                </a:solidFill>
                <a:ea typeface="幼圆" pitchFamily="49" charset="-122"/>
                <a:cs typeface="Times New Roman" pitchFamily="18" charset="0"/>
              </a:rPr>
              <a:t>为常数。令</a:t>
            </a:r>
          </a:p>
        </p:txBody>
      </p:sp>
      <p:sp>
        <p:nvSpPr>
          <p:cNvPr id="3" name="Rectangle 5"/>
          <p:cNvSpPr>
            <a:spLocks noChangeArrowheads="1"/>
          </p:cNvSpPr>
          <p:nvPr/>
        </p:nvSpPr>
        <p:spPr bwMode="auto">
          <a:xfrm>
            <a:off x="0" y="3314700"/>
            <a:ext cx="184731" cy="584775"/>
          </a:xfrm>
          <a:prstGeom prst="rect">
            <a:avLst/>
          </a:prstGeom>
          <a:noFill/>
          <a:ln w="9525">
            <a:noFill/>
            <a:miter lim="800000"/>
            <a:headEnd/>
            <a:tailEnd/>
          </a:ln>
        </p:spPr>
        <p:txBody>
          <a:bodyPr wrap="none" anchor="ctr">
            <a:spAutoFit/>
          </a:bodyPr>
          <a:lstStyle/>
          <a:p>
            <a:endParaRPr lang="zh-CN" altLang="en-US">
              <a:cs typeface="Times New Roman" pitchFamily="18" charset="0"/>
            </a:endParaRPr>
          </a:p>
        </p:txBody>
      </p:sp>
      <p:sp>
        <p:nvSpPr>
          <p:cNvPr id="4" name="Rectangle 6"/>
          <p:cNvSpPr>
            <a:spLocks noChangeArrowheads="1"/>
          </p:cNvSpPr>
          <p:nvPr/>
        </p:nvSpPr>
        <p:spPr bwMode="auto">
          <a:xfrm>
            <a:off x="0" y="3205163"/>
            <a:ext cx="184731" cy="584775"/>
          </a:xfrm>
          <a:prstGeom prst="rect">
            <a:avLst/>
          </a:prstGeom>
          <a:noFill/>
          <a:ln w="9525">
            <a:noFill/>
            <a:miter lim="800000"/>
            <a:headEnd/>
            <a:tailEnd/>
          </a:ln>
        </p:spPr>
        <p:txBody>
          <a:bodyPr wrap="none" anchor="ctr">
            <a:spAutoFit/>
          </a:bodyPr>
          <a:lstStyle/>
          <a:p>
            <a:endParaRPr lang="zh-CN" altLang="en-US">
              <a:cs typeface="Times New Roman" pitchFamily="18" charset="0"/>
            </a:endParaRPr>
          </a:p>
        </p:txBody>
      </p:sp>
      <p:graphicFrame>
        <p:nvGraphicFramePr>
          <p:cNvPr id="5" name="Object 7"/>
          <p:cNvGraphicFramePr>
            <a:graphicFrameLocks noChangeAspect="1"/>
          </p:cNvGraphicFramePr>
          <p:nvPr/>
        </p:nvGraphicFramePr>
        <p:xfrm>
          <a:off x="2097832" y="1111013"/>
          <a:ext cx="2184802" cy="716594"/>
        </p:xfrm>
        <a:graphic>
          <a:graphicData uri="http://schemas.openxmlformats.org/presentationml/2006/ole">
            <p:oleObj spid="_x0000_s52226" name="Microsoft 公式 3.0" r:id="rId3" imgW="1358310" imgH="444307" progId="Equation.3">
              <p:embed/>
            </p:oleObj>
          </a:graphicData>
        </a:graphic>
      </p:graphicFrame>
      <p:graphicFrame>
        <p:nvGraphicFramePr>
          <p:cNvPr id="7" name="Object 9"/>
          <p:cNvGraphicFramePr>
            <a:graphicFrameLocks noChangeAspect="1"/>
          </p:cNvGraphicFramePr>
          <p:nvPr/>
        </p:nvGraphicFramePr>
        <p:xfrm>
          <a:off x="4621214" y="1118486"/>
          <a:ext cx="1872183" cy="656417"/>
        </p:xfrm>
        <a:graphic>
          <a:graphicData uri="http://schemas.openxmlformats.org/presentationml/2006/ole">
            <p:oleObj spid="_x0000_s52227" name="Microsoft 公式 3.0" r:id="rId4" imgW="1308100" imgH="457200" progId="Equation.3">
              <p:embed/>
            </p:oleObj>
          </a:graphicData>
        </a:graphic>
      </p:graphicFrame>
      <p:sp>
        <p:nvSpPr>
          <p:cNvPr id="8" name="Rectangle 10"/>
          <p:cNvSpPr>
            <a:spLocks noChangeArrowheads="1"/>
          </p:cNvSpPr>
          <p:nvPr/>
        </p:nvSpPr>
        <p:spPr bwMode="auto">
          <a:xfrm>
            <a:off x="635463" y="2142160"/>
            <a:ext cx="1879600" cy="400110"/>
          </a:xfrm>
          <a:prstGeom prst="rect">
            <a:avLst/>
          </a:prstGeom>
          <a:noFill/>
          <a:ln w="9525">
            <a:noFill/>
            <a:miter lim="800000"/>
            <a:headEnd/>
            <a:tailEnd/>
          </a:ln>
        </p:spPr>
        <p:txBody>
          <a:bodyPr anchor="ctr">
            <a:spAutoFit/>
          </a:bodyPr>
          <a:lstStyle/>
          <a:p>
            <a:r>
              <a:rPr lang="zh-CN" altLang="en-US" sz="2000" b="1">
                <a:solidFill>
                  <a:srgbClr val="002060"/>
                </a:solidFill>
                <a:ea typeface="幼圆" pitchFamily="49" charset="-122"/>
                <a:cs typeface="Times New Roman" pitchFamily="18" charset="0"/>
              </a:rPr>
              <a:t>则有            </a:t>
            </a:r>
          </a:p>
        </p:txBody>
      </p:sp>
      <p:graphicFrame>
        <p:nvGraphicFramePr>
          <p:cNvPr id="9" name="Object 11"/>
          <p:cNvGraphicFramePr>
            <a:graphicFrameLocks noChangeAspect="1"/>
          </p:cNvGraphicFramePr>
          <p:nvPr/>
        </p:nvGraphicFramePr>
        <p:xfrm>
          <a:off x="1782145" y="1961371"/>
          <a:ext cx="2488616" cy="740660"/>
        </p:xfrm>
        <a:graphic>
          <a:graphicData uri="http://schemas.openxmlformats.org/presentationml/2006/ole">
            <p:oleObj spid="_x0000_s52228" name="Equation" r:id="rId5" imgW="1409700" imgH="419100" progId="Equation.DSMT4">
              <p:embed/>
            </p:oleObj>
          </a:graphicData>
        </a:graphic>
      </p:graphicFrame>
      <p:graphicFrame>
        <p:nvGraphicFramePr>
          <p:cNvPr id="10" name="Object 12"/>
          <p:cNvGraphicFramePr>
            <a:graphicFrameLocks noChangeAspect="1"/>
          </p:cNvGraphicFramePr>
          <p:nvPr/>
        </p:nvGraphicFramePr>
        <p:xfrm>
          <a:off x="4654088" y="1904457"/>
          <a:ext cx="2418044" cy="823959"/>
        </p:xfrm>
        <a:graphic>
          <a:graphicData uri="http://schemas.openxmlformats.org/presentationml/2006/ole">
            <p:oleObj spid="_x0000_s52229" name="Microsoft 公式 3.0" r:id="rId6" imgW="1346200" imgH="457200" progId="Equation.3">
              <p:embed/>
            </p:oleObj>
          </a:graphicData>
        </a:graphic>
      </p:graphicFrame>
      <p:sp>
        <p:nvSpPr>
          <p:cNvPr id="11" name="Rectangle 15"/>
          <p:cNvSpPr>
            <a:spLocks noChangeArrowheads="1"/>
          </p:cNvSpPr>
          <p:nvPr/>
        </p:nvSpPr>
        <p:spPr bwMode="auto">
          <a:xfrm>
            <a:off x="606803" y="2809988"/>
            <a:ext cx="1172116" cy="400110"/>
          </a:xfrm>
          <a:prstGeom prst="rect">
            <a:avLst/>
          </a:prstGeom>
          <a:noFill/>
          <a:ln w="9525">
            <a:noFill/>
            <a:miter lim="800000"/>
            <a:headEnd/>
            <a:tailEnd/>
          </a:ln>
        </p:spPr>
        <p:txBody>
          <a:bodyPr wrap="none" anchor="ctr">
            <a:spAutoFit/>
          </a:bodyPr>
          <a:lstStyle/>
          <a:p>
            <a:r>
              <a:rPr lang="zh-CN" altLang="en-US" sz="2000" b="1" dirty="0">
                <a:solidFill>
                  <a:srgbClr val="002060"/>
                </a:solidFill>
                <a:ea typeface="幼圆" pitchFamily="49" charset="-122"/>
                <a:cs typeface="Times New Roman" pitchFamily="18" charset="0"/>
              </a:rPr>
              <a:t>其中：	 </a:t>
            </a:r>
          </a:p>
        </p:txBody>
      </p:sp>
      <p:graphicFrame>
        <p:nvGraphicFramePr>
          <p:cNvPr id="12" name="Object 16"/>
          <p:cNvGraphicFramePr>
            <a:graphicFrameLocks noChangeAspect="1"/>
          </p:cNvGraphicFramePr>
          <p:nvPr/>
        </p:nvGraphicFramePr>
        <p:xfrm>
          <a:off x="1831175" y="2808358"/>
          <a:ext cx="1662896" cy="504032"/>
        </p:xfrm>
        <a:graphic>
          <a:graphicData uri="http://schemas.openxmlformats.org/presentationml/2006/ole">
            <p:oleObj spid="_x0000_s52230" name="Microsoft 公式 3.0" r:id="rId7" imgW="850531" imgH="253890" progId="Equation.3">
              <p:embed/>
            </p:oleObj>
          </a:graphicData>
        </a:graphic>
      </p:graphicFrame>
      <p:sp>
        <p:nvSpPr>
          <p:cNvPr id="13" name="Rectangle 15"/>
          <p:cNvSpPr>
            <a:spLocks noChangeArrowheads="1"/>
          </p:cNvSpPr>
          <p:nvPr/>
        </p:nvSpPr>
        <p:spPr bwMode="auto">
          <a:xfrm>
            <a:off x="621853" y="3423593"/>
            <a:ext cx="8624477" cy="400110"/>
          </a:xfrm>
          <a:prstGeom prst="rect">
            <a:avLst/>
          </a:prstGeom>
          <a:noFill/>
          <a:ln w="9525">
            <a:noFill/>
            <a:miter lim="800000"/>
            <a:headEnd/>
            <a:tailEnd/>
          </a:ln>
        </p:spPr>
        <p:txBody>
          <a:bodyPr wrap="none" anchor="ctr">
            <a:spAutoFit/>
          </a:bodyPr>
          <a:lstStyle/>
          <a:p>
            <a:r>
              <a:rPr lang="zh-CN" altLang="en-US" sz="2000" b="1" dirty="0" smtClean="0">
                <a:solidFill>
                  <a:srgbClr val="002060"/>
                </a:solidFill>
                <a:ea typeface="幼圆" pitchFamily="49" charset="-122"/>
                <a:cs typeface="Times New Roman" pitchFamily="18" charset="0"/>
              </a:rPr>
              <a:t>当波导内存在导行波时，</a:t>
            </a:r>
            <a:r>
              <a:rPr lang="en-US" altLang="zh-CN" sz="2000" b="1" dirty="0" smtClean="0">
                <a:solidFill>
                  <a:srgbClr val="002060"/>
                </a:solidFill>
                <a:ea typeface="幼圆" pitchFamily="49" charset="-122"/>
                <a:cs typeface="Times New Roman" pitchFamily="18" charset="0"/>
              </a:rPr>
              <a:t>X(x)</a:t>
            </a:r>
            <a:r>
              <a:rPr lang="zh-CN" altLang="en-US" sz="2000" b="1" dirty="0" smtClean="0">
                <a:solidFill>
                  <a:srgbClr val="002060"/>
                </a:solidFill>
                <a:ea typeface="幼圆" pitchFamily="49" charset="-122"/>
                <a:cs typeface="Times New Roman" pitchFamily="18" charset="0"/>
              </a:rPr>
              <a:t>和</a:t>
            </a:r>
            <a:r>
              <a:rPr lang="en-US" altLang="zh-CN" sz="2000" b="1" dirty="0" smtClean="0">
                <a:solidFill>
                  <a:srgbClr val="002060"/>
                </a:solidFill>
                <a:ea typeface="幼圆" pitchFamily="49" charset="-122"/>
                <a:cs typeface="Times New Roman" pitchFamily="18" charset="0"/>
              </a:rPr>
              <a:t>Y(y)</a:t>
            </a:r>
            <a:r>
              <a:rPr lang="zh-CN" altLang="en-US" sz="2000" b="1" dirty="0" smtClean="0">
                <a:solidFill>
                  <a:srgbClr val="002060"/>
                </a:solidFill>
                <a:ea typeface="幼圆" pitchFamily="49" charset="-122"/>
                <a:cs typeface="Times New Roman" pitchFamily="18" charset="0"/>
              </a:rPr>
              <a:t>的非零通解为（</a:t>
            </a:r>
            <a:r>
              <a:rPr lang="en-US" altLang="zh-CN" sz="2000" b="1" dirty="0" err="1" smtClean="0">
                <a:solidFill>
                  <a:srgbClr val="002060"/>
                </a:solidFill>
                <a:ea typeface="幼圆" pitchFamily="49" charset="-122"/>
                <a:cs typeface="Times New Roman" pitchFamily="18" charset="0"/>
              </a:rPr>
              <a:t>k</a:t>
            </a:r>
            <a:r>
              <a:rPr lang="en-US" altLang="zh-CN" sz="2000" b="1" baseline="-25000" dirty="0" err="1" smtClean="0">
                <a:solidFill>
                  <a:srgbClr val="002060"/>
                </a:solidFill>
                <a:ea typeface="幼圆" pitchFamily="49" charset="-122"/>
                <a:cs typeface="Times New Roman" pitchFamily="18" charset="0"/>
              </a:rPr>
              <a:t>x</a:t>
            </a:r>
            <a:r>
              <a:rPr lang="zh-CN" altLang="en-US" sz="2000" b="1" dirty="0" smtClean="0">
                <a:solidFill>
                  <a:srgbClr val="002060"/>
                </a:solidFill>
                <a:ea typeface="幼圆" pitchFamily="49" charset="-122"/>
                <a:cs typeface="Times New Roman" pitchFamily="18" charset="0"/>
              </a:rPr>
              <a:t>和</a:t>
            </a:r>
            <a:r>
              <a:rPr lang="en-US" altLang="zh-CN" sz="2000" b="1" dirty="0" err="1" smtClean="0">
                <a:solidFill>
                  <a:srgbClr val="002060"/>
                </a:solidFill>
                <a:ea typeface="幼圆" pitchFamily="49" charset="-122"/>
                <a:cs typeface="Times New Roman" pitchFamily="18" charset="0"/>
              </a:rPr>
              <a:t>k</a:t>
            </a:r>
            <a:r>
              <a:rPr lang="en-US" altLang="zh-CN" sz="2000" b="1" baseline="-25000" dirty="0" err="1" smtClean="0">
                <a:solidFill>
                  <a:srgbClr val="002060"/>
                </a:solidFill>
                <a:ea typeface="幼圆" pitchFamily="49" charset="-122"/>
                <a:cs typeface="Times New Roman" pitchFamily="18" charset="0"/>
              </a:rPr>
              <a:t>y</a:t>
            </a:r>
            <a:r>
              <a:rPr lang="zh-CN" altLang="en-US" sz="2000" b="1" dirty="0" smtClean="0">
                <a:solidFill>
                  <a:srgbClr val="002060"/>
                </a:solidFill>
                <a:ea typeface="幼圆" pitchFamily="49" charset="-122"/>
                <a:cs typeface="Times New Roman" pitchFamily="18" charset="0"/>
              </a:rPr>
              <a:t>大于</a:t>
            </a:r>
            <a:r>
              <a:rPr lang="en-US" altLang="zh-CN" sz="2000" b="1" dirty="0" smtClean="0">
                <a:solidFill>
                  <a:srgbClr val="002060"/>
                </a:solidFill>
                <a:ea typeface="幼圆" pitchFamily="49" charset="-122"/>
                <a:cs typeface="Times New Roman" pitchFamily="18" charset="0"/>
              </a:rPr>
              <a:t>0</a:t>
            </a:r>
            <a:r>
              <a:rPr lang="zh-CN" altLang="en-US" sz="2000" b="1" dirty="0" smtClean="0">
                <a:solidFill>
                  <a:srgbClr val="002060"/>
                </a:solidFill>
                <a:ea typeface="幼圆" pitchFamily="49" charset="-122"/>
                <a:cs typeface="Times New Roman" pitchFamily="18" charset="0"/>
              </a:rPr>
              <a:t>），</a:t>
            </a:r>
            <a:r>
              <a:rPr lang="zh-CN" altLang="en-US" sz="2000" b="1" dirty="0">
                <a:solidFill>
                  <a:srgbClr val="002060"/>
                </a:solidFill>
                <a:ea typeface="幼圆" pitchFamily="49" charset="-122"/>
                <a:cs typeface="Times New Roman" pitchFamily="18" charset="0"/>
              </a:rPr>
              <a:t>	 </a:t>
            </a:r>
          </a:p>
        </p:txBody>
      </p:sp>
      <p:graphicFrame>
        <p:nvGraphicFramePr>
          <p:cNvPr id="14" name="Object 11"/>
          <p:cNvGraphicFramePr>
            <a:graphicFrameLocks noChangeAspect="1"/>
          </p:cNvGraphicFramePr>
          <p:nvPr/>
        </p:nvGraphicFramePr>
        <p:xfrm>
          <a:off x="975468" y="3999839"/>
          <a:ext cx="3366073" cy="444840"/>
        </p:xfrm>
        <a:graphic>
          <a:graphicData uri="http://schemas.openxmlformats.org/presentationml/2006/ole">
            <p:oleObj spid="_x0000_s52231" name="Equation" r:id="rId8" imgW="1727200" imgH="228600" progId="Equation.DSMT4">
              <p:embed/>
            </p:oleObj>
          </a:graphicData>
        </a:graphic>
      </p:graphicFrame>
      <p:graphicFrame>
        <p:nvGraphicFramePr>
          <p:cNvPr id="15" name="Object 11"/>
          <p:cNvGraphicFramePr>
            <a:graphicFrameLocks noChangeAspect="1"/>
          </p:cNvGraphicFramePr>
          <p:nvPr/>
        </p:nvGraphicFramePr>
        <p:xfrm>
          <a:off x="4668297" y="4000480"/>
          <a:ext cx="3387684" cy="465589"/>
        </p:xfrm>
        <a:graphic>
          <a:graphicData uri="http://schemas.openxmlformats.org/presentationml/2006/ole">
            <p:oleObj spid="_x0000_s52232" name="Equation" r:id="rId9" imgW="1752600" imgH="241300" progId="Equation.DSMT4">
              <p:embed/>
            </p:oleObj>
          </a:graphicData>
        </a:graphic>
      </p:graphicFrame>
      <p:graphicFrame>
        <p:nvGraphicFramePr>
          <p:cNvPr id="16" name="Object 20"/>
          <p:cNvGraphicFramePr>
            <a:graphicFrameLocks noChangeAspect="1"/>
          </p:cNvGraphicFramePr>
          <p:nvPr/>
        </p:nvGraphicFramePr>
        <p:xfrm>
          <a:off x="1005812" y="5040816"/>
          <a:ext cx="6897687" cy="454025"/>
        </p:xfrm>
        <a:graphic>
          <a:graphicData uri="http://schemas.openxmlformats.org/presentationml/2006/ole">
            <p:oleObj spid="_x0000_s52233" name="Equation" r:id="rId10" imgW="3619500" imgH="241300" progId="Equation.DSMT4">
              <p:embed/>
            </p:oleObj>
          </a:graphicData>
        </a:graphic>
      </p:graphicFrame>
      <p:sp>
        <p:nvSpPr>
          <p:cNvPr id="17" name="矩形 16"/>
          <p:cNvSpPr/>
          <p:nvPr/>
        </p:nvSpPr>
        <p:spPr>
          <a:xfrm>
            <a:off x="654892" y="4537149"/>
            <a:ext cx="2250937" cy="400110"/>
          </a:xfrm>
          <a:prstGeom prst="rect">
            <a:avLst/>
          </a:prstGeom>
        </p:spPr>
        <p:txBody>
          <a:bodyPr wrap="none">
            <a:spAutoFit/>
          </a:bodyPr>
          <a:lstStyle/>
          <a:p>
            <a:r>
              <a:rPr lang="zh-CN" altLang="en-US" sz="2000" b="1" dirty="0" smtClean="0">
                <a:solidFill>
                  <a:srgbClr val="002060"/>
                </a:solidFill>
                <a:ea typeface="幼圆" pitchFamily="49" charset="-122"/>
                <a:cs typeface="Times New Roman" pitchFamily="18" charset="0"/>
              </a:rPr>
              <a:t>则电场</a:t>
            </a:r>
            <a:r>
              <a:rPr lang="en-US" altLang="zh-CN" sz="2000" b="1" dirty="0" err="1" smtClean="0">
                <a:solidFill>
                  <a:srgbClr val="002060"/>
                </a:solidFill>
                <a:ea typeface="幼圆" pitchFamily="49" charset="-122"/>
                <a:cs typeface="Times New Roman" pitchFamily="18" charset="0"/>
              </a:rPr>
              <a:t>E</a:t>
            </a:r>
            <a:r>
              <a:rPr lang="en-US" altLang="zh-CN" sz="2000" b="1" baseline="-25000" dirty="0" err="1" smtClean="0">
                <a:solidFill>
                  <a:srgbClr val="002060"/>
                </a:solidFill>
                <a:ea typeface="幼圆" pitchFamily="49" charset="-122"/>
                <a:cs typeface="Times New Roman" pitchFamily="18" charset="0"/>
              </a:rPr>
              <a:t>z</a:t>
            </a:r>
            <a:r>
              <a:rPr lang="zh-CN" altLang="en-US" sz="2000" b="1" dirty="0" smtClean="0">
                <a:solidFill>
                  <a:srgbClr val="002060"/>
                </a:solidFill>
                <a:ea typeface="幼圆" pitchFamily="49" charset="-122"/>
                <a:cs typeface="Times New Roman" pitchFamily="18" charset="0"/>
              </a:rPr>
              <a:t>的通解为</a:t>
            </a:r>
            <a:endParaRPr lang="zh-CN" altLang="en-US" sz="2000" dirty="0">
              <a:cs typeface="Times New Roman" pitchFamily="18" charset="0"/>
            </a:endParaRPr>
          </a:p>
        </p:txBody>
      </p:sp>
      <p:sp>
        <p:nvSpPr>
          <p:cNvPr id="18" name="Rectangle 12"/>
          <p:cNvSpPr>
            <a:spLocks noChangeArrowheads="1"/>
          </p:cNvSpPr>
          <p:nvPr/>
        </p:nvSpPr>
        <p:spPr bwMode="auto">
          <a:xfrm>
            <a:off x="599815" y="5515859"/>
            <a:ext cx="7953876" cy="822597"/>
          </a:xfrm>
          <a:prstGeom prst="rect">
            <a:avLst/>
          </a:prstGeom>
          <a:noFill/>
          <a:ln w="9525">
            <a:noFill/>
            <a:miter lim="800000"/>
            <a:headEnd/>
            <a:tailEnd/>
          </a:ln>
        </p:spPr>
        <p:txBody>
          <a:bodyPr wrap="square" anchor="ctr">
            <a:spAutoFit/>
          </a:bodyPr>
          <a:lstStyle/>
          <a:p>
            <a:pPr>
              <a:lnSpc>
                <a:spcPct val="125000"/>
              </a:lnSpc>
            </a:pPr>
            <a:r>
              <a:rPr lang="zh-CN" altLang="en-US" sz="2000" b="1" dirty="0">
                <a:solidFill>
                  <a:srgbClr val="002060"/>
                </a:solidFill>
                <a:ea typeface="幼圆" pitchFamily="49" charset="-122"/>
                <a:cs typeface="Times New Roman" pitchFamily="18" charset="0"/>
              </a:rPr>
              <a:t>式中 </a:t>
            </a:r>
            <a:r>
              <a:rPr lang="en-US" altLang="zh-CN" sz="2000" b="1" dirty="0" smtClean="0">
                <a:solidFill>
                  <a:srgbClr val="002060"/>
                </a:solidFill>
                <a:ea typeface="幼圆" pitchFamily="49" charset="-122"/>
                <a:cs typeface="Times New Roman" pitchFamily="18" charset="0"/>
              </a:rPr>
              <a:t>A, B, C, D</a:t>
            </a:r>
            <a:r>
              <a:rPr lang="en-US" altLang="zh-CN" sz="2000" b="1" baseline="-25000" dirty="0" smtClean="0">
                <a:solidFill>
                  <a:srgbClr val="002060"/>
                </a:solidFill>
                <a:ea typeface="幼圆" pitchFamily="49" charset="-122"/>
                <a:cs typeface="Times New Roman" pitchFamily="18" charset="0"/>
              </a:rPr>
              <a:t> </a:t>
            </a:r>
            <a:r>
              <a:rPr lang="zh-CN" altLang="en-US" sz="2000" b="1" dirty="0">
                <a:solidFill>
                  <a:srgbClr val="002060"/>
                </a:solidFill>
                <a:ea typeface="幼圆" pitchFamily="49" charset="-122"/>
                <a:cs typeface="Times New Roman" pitchFamily="18" charset="0"/>
              </a:rPr>
              <a:t>和 </a:t>
            </a:r>
            <a:r>
              <a:rPr lang="en-US" altLang="zh-CN" sz="2000" b="1" dirty="0" err="1">
                <a:solidFill>
                  <a:srgbClr val="002060"/>
                </a:solidFill>
                <a:ea typeface="幼圆" pitchFamily="49" charset="-122"/>
                <a:cs typeface="Times New Roman" pitchFamily="18" charset="0"/>
              </a:rPr>
              <a:t>k</a:t>
            </a:r>
            <a:r>
              <a:rPr lang="en-US" altLang="zh-CN" sz="2000" b="1" baseline="-25000" dirty="0" err="1">
                <a:solidFill>
                  <a:srgbClr val="002060"/>
                </a:solidFill>
                <a:ea typeface="幼圆" pitchFamily="49" charset="-122"/>
                <a:cs typeface="Times New Roman" pitchFamily="18" charset="0"/>
              </a:rPr>
              <a:t>x</a:t>
            </a:r>
            <a:r>
              <a:rPr lang="en-US" altLang="zh-CN" sz="2000" b="1" dirty="0">
                <a:solidFill>
                  <a:srgbClr val="002060"/>
                </a:solidFill>
                <a:ea typeface="幼圆" pitchFamily="49" charset="-122"/>
                <a:cs typeface="Times New Roman" pitchFamily="18" charset="0"/>
              </a:rPr>
              <a:t>, </a:t>
            </a:r>
            <a:r>
              <a:rPr lang="en-US" altLang="zh-CN" sz="2000" b="1" dirty="0" err="1">
                <a:solidFill>
                  <a:srgbClr val="002060"/>
                </a:solidFill>
                <a:ea typeface="幼圆" pitchFamily="49" charset="-122"/>
                <a:cs typeface="Times New Roman" pitchFamily="18" charset="0"/>
              </a:rPr>
              <a:t>k</a:t>
            </a:r>
            <a:r>
              <a:rPr lang="en-US" altLang="zh-CN" sz="2000" b="1" baseline="-25000" dirty="0" err="1">
                <a:solidFill>
                  <a:srgbClr val="002060"/>
                </a:solidFill>
                <a:ea typeface="幼圆" pitchFamily="49" charset="-122"/>
                <a:cs typeface="Times New Roman" pitchFamily="18" charset="0"/>
              </a:rPr>
              <a:t>y</a:t>
            </a:r>
            <a:r>
              <a:rPr lang="en-US" altLang="zh-CN" sz="2000" b="1" baseline="-25000" dirty="0">
                <a:solidFill>
                  <a:srgbClr val="002060"/>
                </a:solidFill>
                <a:ea typeface="幼圆" pitchFamily="49" charset="-122"/>
                <a:cs typeface="Times New Roman" pitchFamily="18" charset="0"/>
              </a:rPr>
              <a:t> </a:t>
            </a:r>
            <a:r>
              <a:rPr lang="zh-CN" altLang="en-US" sz="2000" b="1" dirty="0">
                <a:solidFill>
                  <a:srgbClr val="002060"/>
                </a:solidFill>
                <a:ea typeface="幼圆" pitchFamily="49" charset="-122"/>
                <a:cs typeface="Times New Roman" pitchFamily="18" charset="0"/>
              </a:rPr>
              <a:t>为待定常数，由边界条件、传输模式以及激励源的强度来确定。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1218020" y="4919242"/>
            <a:ext cx="6537018" cy="821802"/>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p>
        </p:txBody>
      </p:sp>
      <p:sp>
        <p:nvSpPr>
          <p:cNvPr id="3" name="Rectangle 15"/>
          <p:cNvSpPr>
            <a:spLocks noChangeArrowheads="1"/>
          </p:cNvSpPr>
          <p:nvPr/>
        </p:nvSpPr>
        <p:spPr bwMode="auto">
          <a:xfrm>
            <a:off x="454086" y="544955"/>
            <a:ext cx="8428037" cy="781945"/>
          </a:xfrm>
          <a:prstGeom prst="rect">
            <a:avLst/>
          </a:prstGeom>
          <a:noFill/>
          <a:ln w="9525">
            <a:noFill/>
            <a:miter lim="800000"/>
            <a:headEnd/>
            <a:tailEnd/>
          </a:ln>
        </p:spPr>
        <p:txBody>
          <a:bodyPr anchor="ctr">
            <a:spAutoFit/>
          </a:bodyPr>
          <a:lstStyle/>
          <a:p>
            <a:pPr>
              <a:lnSpc>
                <a:spcPct val="120000"/>
              </a:lnSpc>
            </a:pPr>
            <a:r>
              <a:rPr lang="zh-CN" altLang="en-US" sz="2000" b="1">
                <a:solidFill>
                  <a:srgbClr val="002060"/>
                </a:solidFill>
                <a:latin typeface="幼圆" pitchFamily="49" charset="-122"/>
                <a:ea typeface="幼圆" pitchFamily="49" charset="-122"/>
              </a:rPr>
              <a:t>   由理想导体表面电场切向分量为零的边界条件，</a:t>
            </a:r>
            <a:r>
              <a:rPr lang="en-US" altLang="zh-CN" sz="2000" b="1">
                <a:solidFill>
                  <a:srgbClr val="002060"/>
                </a:solidFill>
                <a:latin typeface="幼圆" pitchFamily="49" charset="-122"/>
                <a:ea typeface="幼圆" pitchFamily="49" charset="-122"/>
              </a:rPr>
              <a:t>TM </a:t>
            </a:r>
            <a:r>
              <a:rPr lang="zh-CN" altLang="en-US" sz="2000" b="1">
                <a:solidFill>
                  <a:srgbClr val="002060"/>
                </a:solidFill>
                <a:latin typeface="幼圆" pitchFamily="49" charset="-122"/>
                <a:ea typeface="幼圆" pitchFamily="49" charset="-122"/>
              </a:rPr>
              <a:t>波的边界条件可概括为：</a:t>
            </a:r>
          </a:p>
        </p:txBody>
      </p:sp>
      <p:graphicFrame>
        <p:nvGraphicFramePr>
          <p:cNvPr id="4" name="Object 16"/>
          <p:cNvGraphicFramePr>
            <a:graphicFrameLocks noChangeAspect="1"/>
          </p:cNvGraphicFramePr>
          <p:nvPr/>
        </p:nvGraphicFramePr>
        <p:xfrm>
          <a:off x="2926773" y="1166132"/>
          <a:ext cx="2270125" cy="509587"/>
        </p:xfrm>
        <a:graphic>
          <a:graphicData uri="http://schemas.openxmlformats.org/presentationml/2006/ole">
            <p:oleObj spid="_x0000_s53250" name="Equation" r:id="rId3" imgW="1193282" imgH="266584" progId="Equation.DSMT4">
              <p:embed/>
            </p:oleObj>
          </a:graphicData>
        </a:graphic>
      </p:graphicFrame>
      <p:sp>
        <p:nvSpPr>
          <p:cNvPr id="5" name="Rectangle 2"/>
          <p:cNvSpPr>
            <a:spLocks noChangeArrowheads="1"/>
          </p:cNvSpPr>
          <p:nvPr/>
        </p:nvSpPr>
        <p:spPr bwMode="auto">
          <a:xfrm>
            <a:off x="552711" y="3053405"/>
            <a:ext cx="1980029" cy="400110"/>
          </a:xfrm>
          <a:prstGeom prst="rect">
            <a:avLst/>
          </a:prstGeom>
          <a:noFill/>
          <a:ln w="9525">
            <a:noFill/>
            <a:miter lim="800000"/>
            <a:headEnd/>
            <a:tailEnd/>
          </a:ln>
        </p:spPr>
        <p:txBody>
          <a:bodyPr wrap="none" anchor="ctr">
            <a:spAutoFit/>
          </a:bodyPr>
          <a:lstStyle/>
          <a:p>
            <a:r>
              <a:rPr lang="zh-CN" altLang="en-US" sz="2000" b="1" dirty="0">
                <a:solidFill>
                  <a:srgbClr val="002060"/>
                </a:solidFill>
                <a:latin typeface="幼圆" pitchFamily="49" charset="-122"/>
                <a:ea typeface="幼圆" pitchFamily="49" charset="-122"/>
              </a:rPr>
              <a:t>代入方程，可得</a:t>
            </a:r>
          </a:p>
        </p:txBody>
      </p:sp>
      <p:sp>
        <p:nvSpPr>
          <p:cNvPr id="6" name="Rectangle 8"/>
          <p:cNvSpPr>
            <a:spLocks noChangeArrowheads="1"/>
          </p:cNvSpPr>
          <p:nvPr/>
        </p:nvSpPr>
        <p:spPr bwMode="auto">
          <a:xfrm>
            <a:off x="591615" y="4377220"/>
            <a:ext cx="5149167" cy="400110"/>
          </a:xfrm>
          <a:prstGeom prst="rect">
            <a:avLst/>
          </a:prstGeom>
          <a:noFill/>
          <a:ln w="9525">
            <a:noFill/>
            <a:miter lim="800000"/>
            <a:headEnd/>
            <a:tailEnd/>
          </a:ln>
        </p:spPr>
        <p:txBody>
          <a:bodyPr wrap="none" anchor="ctr">
            <a:spAutoFit/>
          </a:bodyPr>
          <a:lstStyle/>
          <a:p>
            <a:r>
              <a:rPr lang="zh-CN" altLang="en-US" sz="2000" b="1" dirty="0">
                <a:solidFill>
                  <a:srgbClr val="002060"/>
                </a:solidFill>
                <a:ea typeface="幼圆" pitchFamily="49" charset="-122"/>
                <a:cs typeface="Times New Roman" pitchFamily="18" charset="0"/>
              </a:rPr>
              <a:t>所以，</a:t>
            </a:r>
            <a:r>
              <a:rPr lang="en-US" altLang="zh-CN" sz="2000" b="1" dirty="0" err="1">
                <a:solidFill>
                  <a:srgbClr val="002060"/>
                </a:solidFill>
                <a:ea typeface="幼圆" pitchFamily="49" charset="-122"/>
                <a:cs typeface="Times New Roman" pitchFamily="18" charset="0"/>
              </a:rPr>
              <a:t>TM</a:t>
            </a:r>
            <a:r>
              <a:rPr lang="en-US" altLang="zh-CN" sz="2000" b="1" baseline="-25000" dirty="0" err="1">
                <a:solidFill>
                  <a:srgbClr val="002060"/>
                </a:solidFill>
                <a:ea typeface="幼圆" pitchFamily="49" charset="-122"/>
                <a:cs typeface="Times New Roman" pitchFamily="18" charset="0"/>
              </a:rPr>
              <a:t>mn</a:t>
            </a:r>
            <a:r>
              <a:rPr lang="en-US" altLang="zh-CN" sz="2000" b="1" baseline="-25000" dirty="0">
                <a:solidFill>
                  <a:srgbClr val="002060"/>
                </a:solidFill>
                <a:ea typeface="幼圆" pitchFamily="49" charset="-122"/>
                <a:cs typeface="Times New Roman" pitchFamily="18" charset="0"/>
              </a:rPr>
              <a:t> </a:t>
            </a:r>
            <a:r>
              <a:rPr lang="zh-CN" altLang="en-US" sz="2000" b="1" dirty="0">
                <a:solidFill>
                  <a:srgbClr val="002060"/>
                </a:solidFill>
                <a:ea typeface="幼圆" pitchFamily="49" charset="-122"/>
                <a:cs typeface="Times New Roman" pitchFamily="18" charset="0"/>
              </a:rPr>
              <a:t>模纵向电场分量的一般解为：  </a:t>
            </a:r>
          </a:p>
        </p:txBody>
      </p:sp>
      <p:graphicFrame>
        <p:nvGraphicFramePr>
          <p:cNvPr id="7" name="Object 9"/>
          <p:cNvGraphicFramePr>
            <a:graphicFrameLocks noChangeAspect="1"/>
          </p:cNvGraphicFramePr>
          <p:nvPr/>
        </p:nvGraphicFramePr>
        <p:xfrm>
          <a:off x="1267951" y="4977096"/>
          <a:ext cx="6403975" cy="747712"/>
        </p:xfrm>
        <a:graphic>
          <a:graphicData uri="http://schemas.openxmlformats.org/presentationml/2006/ole">
            <p:oleObj spid="_x0000_s53251" name="Equation" r:id="rId4" imgW="2806700" imgH="330200" progId="Equation.DSMT4">
              <p:embed/>
            </p:oleObj>
          </a:graphicData>
        </a:graphic>
      </p:graphicFrame>
      <p:sp>
        <p:nvSpPr>
          <p:cNvPr id="8" name="Rectangle 13"/>
          <p:cNvSpPr>
            <a:spLocks noChangeArrowheads="1"/>
          </p:cNvSpPr>
          <p:nvPr/>
        </p:nvSpPr>
        <p:spPr bwMode="auto">
          <a:xfrm>
            <a:off x="534325" y="1775467"/>
            <a:ext cx="5427663" cy="400110"/>
          </a:xfrm>
          <a:prstGeom prst="rect">
            <a:avLst/>
          </a:prstGeom>
          <a:noFill/>
          <a:ln w="9525">
            <a:noFill/>
            <a:miter lim="800000"/>
            <a:headEnd/>
            <a:tailEnd/>
          </a:ln>
        </p:spPr>
        <p:txBody>
          <a:bodyPr anchor="ctr">
            <a:spAutoFit/>
          </a:bodyPr>
          <a:lstStyle/>
          <a:p>
            <a:r>
              <a:rPr lang="zh-CN" altLang="en-US" sz="2000" b="1">
                <a:solidFill>
                  <a:srgbClr val="002060"/>
                </a:solidFill>
                <a:latin typeface="幼圆" pitchFamily="49" charset="-122"/>
                <a:ea typeface="幼圆" pitchFamily="49" charset="-122"/>
              </a:rPr>
              <a:t>对于矩形波导，具体表示为：</a:t>
            </a:r>
          </a:p>
        </p:txBody>
      </p:sp>
      <p:graphicFrame>
        <p:nvGraphicFramePr>
          <p:cNvPr id="9" name="Object 14"/>
          <p:cNvGraphicFramePr>
            <a:graphicFrameLocks noChangeAspect="1"/>
          </p:cNvGraphicFramePr>
          <p:nvPr/>
        </p:nvGraphicFramePr>
        <p:xfrm>
          <a:off x="1361995" y="2384383"/>
          <a:ext cx="4732652" cy="451415"/>
        </p:xfrm>
        <a:graphic>
          <a:graphicData uri="http://schemas.openxmlformats.org/presentationml/2006/ole">
            <p:oleObj spid="_x0000_s53252" name="Equation" r:id="rId5" imgW="2692400" imgH="228600" progId="Equation.DSMT4">
              <p:embed/>
            </p:oleObj>
          </a:graphicData>
        </a:graphic>
      </p:graphicFrame>
      <p:graphicFrame>
        <p:nvGraphicFramePr>
          <p:cNvPr id="10" name="Object 16"/>
          <p:cNvGraphicFramePr>
            <a:graphicFrameLocks noChangeAspect="1"/>
          </p:cNvGraphicFramePr>
          <p:nvPr/>
        </p:nvGraphicFramePr>
        <p:xfrm>
          <a:off x="2671763" y="2989263"/>
          <a:ext cx="3508375" cy="1335087"/>
        </p:xfrm>
        <a:graphic>
          <a:graphicData uri="http://schemas.openxmlformats.org/presentationml/2006/ole">
            <p:oleObj spid="_x0000_s53253" name="Equation" r:id="rId6" imgW="1917700" imgH="736600" progId="Equation.DSMT4">
              <p:embed/>
            </p:oleObj>
          </a:graphicData>
        </a:graphic>
      </p:graphicFrame>
      <p:pic>
        <p:nvPicPr>
          <p:cNvPr id="11" name="Picture 34"/>
          <p:cNvPicPr>
            <a:picLocks noChangeAspect="1" noChangeArrowheads="1"/>
          </p:cNvPicPr>
          <p:nvPr/>
        </p:nvPicPr>
        <p:blipFill>
          <a:blip r:embed="rId7">
            <a:duotone>
              <a:prstClr val="black"/>
              <a:schemeClr val="accent1">
                <a:tint val="45000"/>
                <a:satMod val="400000"/>
              </a:schemeClr>
            </a:duotone>
          </a:blip>
          <a:srcRect/>
          <a:stretch>
            <a:fillRect/>
          </a:stretch>
        </p:blipFill>
        <p:spPr bwMode="auto">
          <a:xfrm>
            <a:off x="6644652" y="1231806"/>
            <a:ext cx="1932189" cy="1438230"/>
          </a:xfrm>
          <a:prstGeom prst="rect">
            <a:avLst/>
          </a:prstGeom>
          <a:ln>
            <a:noFill/>
          </a:ln>
          <a:effectLst>
            <a:outerShdw blurRad="292100" dist="139700" dir="2700000" algn="tl" rotWithShape="0">
              <a:srgbClr val="333333">
                <a:alpha val="65000"/>
              </a:srgbClr>
            </a:outerShdw>
          </a:effectLst>
        </p:spPr>
      </p:pic>
      <p:sp>
        <p:nvSpPr>
          <p:cNvPr id="12" name="Rectangle 8"/>
          <p:cNvSpPr>
            <a:spLocks noChangeArrowheads="1"/>
          </p:cNvSpPr>
          <p:nvPr/>
        </p:nvSpPr>
        <p:spPr bwMode="auto">
          <a:xfrm>
            <a:off x="591618" y="5905078"/>
            <a:ext cx="4535216" cy="400110"/>
          </a:xfrm>
          <a:prstGeom prst="rect">
            <a:avLst/>
          </a:prstGeom>
          <a:noFill/>
          <a:ln w="9525">
            <a:noFill/>
            <a:miter lim="800000"/>
            <a:headEnd/>
            <a:tailEnd/>
          </a:ln>
        </p:spPr>
        <p:txBody>
          <a:bodyPr wrap="none" anchor="ctr">
            <a:spAutoFit/>
          </a:bodyPr>
          <a:lstStyle/>
          <a:p>
            <a:r>
              <a:rPr lang="zh-CN" altLang="en-US" sz="2000" b="1" dirty="0" smtClean="0">
                <a:solidFill>
                  <a:srgbClr val="002060"/>
                </a:solidFill>
                <a:latin typeface="幼圆" pitchFamily="49" charset="-122"/>
                <a:ea typeface="幼圆" pitchFamily="49" charset="-122"/>
              </a:rPr>
              <a:t>其中，</a:t>
            </a:r>
            <a:r>
              <a:rPr lang="en-US" altLang="zh-CN" sz="2000" b="1" i="1" dirty="0" err="1" smtClean="0">
                <a:solidFill>
                  <a:srgbClr val="002060"/>
                </a:solidFill>
                <a:latin typeface="幼圆" pitchFamily="49" charset="-122"/>
                <a:ea typeface="幼圆" pitchFamily="49" charset="-122"/>
              </a:rPr>
              <a:t>E</a:t>
            </a:r>
            <a:r>
              <a:rPr lang="en-US" altLang="zh-CN" sz="2000" b="1" i="1" baseline="-25000" dirty="0" err="1" smtClean="0">
                <a:solidFill>
                  <a:srgbClr val="002060"/>
                </a:solidFill>
                <a:latin typeface="幼圆" pitchFamily="49" charset="-122"/>
                <a:ea typeface="幼圆" pitchFamily="49" charset="-122"/>
              </a:rPr>
              <a:t>m</a:t>
            </a:r>
            <a:r>
              <a:rPr lang="en-US" altLang="zh-CN" sz="2000" b="1" i="1" dirty="0" smtClean="0">
                <a:solidFill>
                  <a:srgbClr val="002060"/>
                </a:solidFill>
                <a:latin typeface="幼圆" pitchFamily="49" charset="-122"/>
                <a:ea typeface="幼圆" pitchFamily="49" charset="-122"/>
              </a:rPr>
              <a:t>=AC </a:t>
            </a:r>
            <a:r>
              <a:rPr lang="zh-CN" altLang="en-US" sz="2000" b="1" dirty="0" smtClean="0">
                <a:solidFill>
                  <a:srgbClr val="002060"/>
                </a:solidFill>
                <a:latin typeface="幼圆" pitchFamily="49" charset="-122"/>
                <a:ea typeface="幼圆" pitchFamily="49" charset="-122"/>
              </a:rPr>
              <a:t>由激励源的强度决定。  </a:t>
            </a:r>
            <a:endParaRPr lang="zh-CN" altLang="en-US" sz="2000" b="1" dirty="0">
              <a:solidFill>
                <a:srgbClr val="002060"/>
              </a:solidFill>
              <a:latin typeface="幼圆" pitchFamily="49" charset="-122"/>
              <a:ea typeface="幼圆" pitchFamily="49" charset="-122"/>
            </a:endParaRPr>
          </a:p>
        </p:txBody>
      </p:sp>
      <p:cxnSp>
        <p:nvCxnSpPr>
          <p:cNvPr id="13" name="直接箭头连接符 12"/>
          <p:cNvCxnSpPr/>
          <p:nvPr/>
        </p:nvCxnSpPr>
        <p:spPr bwMode="auto">
          <a:xfrm rot="5400000" flipH="1" flipV="1">
            <a:off x="7494610" y="1417902"/>
            <a:ext cx="474562" cy="416685"/>
          </a:xfrm>
          <a:prstGeom prst="straightConnector1">
            <a:avLst/>
          </a:prstGeom>
          <a:noFill/>
          <a:ln w="25400" cap="flat" cmpd="sng" algn="ctr">
            <a:solidFill>
              <a:srgbClr val="C00000"/>
            </a:solidFill>
            <a:prstDash val="solid"/>
            <a:round/>
            <a:headEnd type="none" w="med" len="med"/>
            <a:tailEnd type="none"/>
          </a:ln>
          <a:effectLst/>
        </p:spPr>
      </p:cxnSp>
      <p:cxnSp>
        <p:nvCxnSpPr>
          <p:cNvPr id="14" name="直接箭头连接符 13"/>
          <p:cNvCxnSpPr/>
          <p:nvPr/>
        </p:nvCxnSpPr>
        <p:spPr bwMode="auto">
          <a:xfrm rot="5400000" flipH="1" flipV="1">
            <a:off x="7859210" y="1632031"/>
            <a:ext cx="474564" cy="451415"/>
          </a:xfrm>
          <a:prstGeom prst="straightConnector1">
            <a:avLst/>
          </a:prstGeom>
          <a:noFill/>
          <a:ln w="25400" cap="flat" cmpd="sng" algn="ctr">
            <a:solidFill>
              <a:srgbClr val="C00000"/>
            </a:solidFill>
            <a:prstDash val="solid"/>
            <a:round/>
            <a:headEnd type="none" w="med" len="med"/>
            <a:tailEnd type="none"/>
          </a:ln>
          <a:effectLst/>
        </p:spPr>
      </p:cxnSp>
      <p:cxnSp>
        <p:nvCxnSpPr>
          <p:cNvPr id="15" name="直接箭头连接符 14"/>
          <p:cNvCxnSpPr/>
          <p:nvPr/>
        </p:nvCxnSpPr>
        <p:spPr bwMode="auto">
          <a:xfrm rot="5400000" flipH="1" flipV="1">
            <a:off x="7517759" y="1660970"/>
            <a:ext cx="497717" cy="439838"/>
          </a:xfrm>
          <a:prstGeom prst="straightConnector1">
            <a:avLst/>
          </a:prstGeom>
          <a:noFill/>
          <a:ln w="25400" cap="flat" cmpd="sng" algn="ctr">
            <a:solidFill>
              <a:srgbClr val="C00000"/>
            </a:solidFill>
            <a:prstDash val="dash"/>
            <a:round/>
            <a:headEnd type="none" w="med" len="med"/>
            <a:tailEnd type="none"/>
          </a:ln>
          <a:effectLst/>
        </p:spPr>
      </p:cxnSp>
      <p:cxnSp>
        <p:nvCxnSpPr>
          <p:cNvPr id="16" name="直接箭头连接符 15"/>
          <p:cNvCxnSpPr/>
          <p:nvPr/>
        </p:nvCxnSpPr>
        <p:spPr bwMode="auto">
          <a:xfrm rot="5400000" flipH="1" flipV="1">
            <a:off x="7135793" y="1522072"/>
            <a:ext cx="532438" cy="520863"/>
          </a:xfrm>
          <a:prstGeom prst="straightConnector1">
            <a:avLst/>
          </a:prstGeom>
          <a:noFill/>
          <a:ln w="25400" cap="flat" cmpd="sng" algn="ctr">
            <a:solidFill>
              <a:srgbClr val="C00000"/>
            </a:solidFill>
            <a:prstDash val="dash"/>
            <a:round/>
            <a:headEnd type="none" w="med" len="med"/>
            <a:tailEnd type="none"/>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4414562" y="5868365"/>
            <a:ext cx="3421499" cy="474562"/>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p>
        </p:txBody>
      </p:sp>
      <p:sp>
        <p:nvSpPr>
          <p:cNvPr id="3" name="圆角矩形 2"/>
          <p:cNvSpPr/>
          <p:nvPr/>
        </p:nvSpPr>
        <p:spPr bwMode="auto">
          <a:xfrm>
            <a:off x="1345342" y="4719926"/>
            <a:ext cx="3342405" cy="731750"/>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p>
        </p:txBody>
      </p:sp>
      <p:sp>
        <p:nvSpPr>
          <p:cNvPr id="4" name="Rectangle 10"/>
          <p:cNvSpPr>
            <a:spLocks noChangeArrowheads="1"/>
          </p:cNvSpPr>
          <p:nvPr/>
        </p:nvSpPr>
        <p:spPr bwMode="auto">
          <a:xfrm>
            <a:off x="322664" y="1330143"/>
            <a:ext cx="8356600" cy="822597"/>
          </a:xfrm>
          <a:prstGeom prst="rect">
            <a:avLst/>
          </a:prstGeom>
          <a:noFill/>
          <a:ln w="9525">
            <a:noFill/>
            <a:miter lim="800000"/>
            <a:headEnd/>
            <a:tailEnd/>
          </a:ln>
        </p:spPr>
        <p:txBody>
          <a:bodyPr anchor="ctr">
            <a:spAutoFit/>
          </a:bodyPr>
          <a:lstStyle/>
          <a:p>
            <a:pPr>
              <a:lnSpc>
                <a:spcPct val="125000"/>
              </a:lnSpc>
            </a:pPr>
            <a:r>
              <a:rPr lang="zh-CN" altLang="en-US" sz="2000" b="1" dirty="0" smtClean="0">
                <a:solidFill>
                  <a:srgbClr val="002060"/>
                </a:solidFill>
                <a:ea typeface="幼圆" pitchFamily="49" charset="-122"/>
                <a:cs typeface="Times New Roman" pitchFamily="18" charset="0"/>
              </a:rPr>
              <a:t>将</a:t>
            </a:r>
            <a:r>
              <a:rPr lang="zh-CN" altLang="en-US" sz="2000" b="1" dirty="0">
                <a:solidFill>
                  <a:srgbClr val="002060"/>
                </a:solidFill>
                <a:ea typeface="幼圆" pitchFamily="49" charset="-122"/>
                <a:cs typeface="Times New Roman" pitchFamily="18" charset="0"/>
              </a:rPr>
              <a:t>上式代入</a:t>
            </a:r>
            <a:r>
              <a:rPr lang="en-US" altLang="zh-CN" sz="2000" b="1" dirty="0">
                <a:solidFill>
                  <a:srgbClr val="FF0000"/>
                </a:solidFill>
                <a:ea typeface="幼圆" pitchFamily="49" charset="-122"/>
                <a:cs typeface="Times New Roman" pitchFamily="18" charset="0"/>
              </a:rPr>
              <a:t>TM</a:t>
            </a:r>
            <a:r>
              <a:rPr lang="zh-CN" altLang="en-US" sz="2000" b="1" dirty="0" smtClean="0">
                <a:solidFill>
                  <a:srgbClr val="FF0000"/>
                </a:solidFill>
                <a:ea typeface="幼圆" pitchFamily="49" charset="-122"/>
                <a:cs typeface="Times New Roman" pitchFamily="18" charset="0"/>
              </a:rPr>
              <a:t>波 横</a:t>
            </a:r>
            <a:r>
              <a:rPr lang="en-US" altLang="zh-CN" sz="2000" b="1" dirty="0">
                <a:solidFill>
                  <a:srgbClr val="FF0000"/>
                </a:solidFill>
                <a:ea typeface="幼圆" pitchFamily="49" charset="-122"/>
                <a:cs typeface="Times New Roman" pitchFamily="18" charset="0"/>
              </a:rPr>
              <a:t>-</a:t>
            </a:r>
            <a:r>
              <a:rPr lang="zh-CN" altLang="en-US" sz="2000" b="1" dirty="0">
                <a:solidFill>
                  <a:srgbClr val="FF0000"/>
                </a:solidFill>
                <a:ea typeface="幼圆" pitchFamily="49" charset="-122"/>
                <a:cs typeface="Times New Roman" pitchFamily="18" charset="0"/>
              </a:rPr>
              <a:t>纵</a:t>
            </a:r>
            <a:r>
              <a:rPr lang="zh-CN" altLang="en-US" sz="2000" b="1" dirty="0" smtClean="0">
                <a:solidFill>
                  <a:srgbClr val="FF0000"/>
                </a:solidFill>
                <a:ea typeface="幼圆" pitchFamily="49" charset="-122"/>
                <a:cs typeface="Times New Roman" pitchFamily="18" charset="0"/>
              </a:rPr>
              <a:t>关系式（</a:t>
            </a:r>
            <a:r>
              <a:rPr lang="en-US" altLang="zh-CN" sz="2000" b="1" dirty="0" smtClean="0">
                <a:solidFill>
                  <a:srgbClr val="FF0000"/>
                </a:solidFill>
                <a:ea typeface="幼圆" pitchFamily="49" charset="-122"/>
                <a:cs typeface="Times New Roman" pitchFamily="18" charset="0"/>
              </a:rPr>
              <a:t>7.1.9a~7.1.9d</a:t>
            </a:r>
            <a:r>
              <a:rPr lang="zh-CN" altLang="en-US" sz="2000" b="1" dirty="0" smtClean="0">
                <a:solidFill>
                  <a:srgbClr val="FF0000"/>
                </a:solidFill>
                <a:ea typeface="幼圆" pitchFamily="49" charset="-122"/>
                <a:cs typeface="Times New Roman" pitchFamily="18" charset="0"/>
              </a:rPr>
              <a:t>）</a:t>
            </a:r>
            <a:r>
              <a:rPr lang="zh-CN" altLang="en-US" sz="2000" b="1" dirty="0" smtClean="0">
                <a:solidFill>
                  <a:srgbClr val="002060"/>
                </a:solidFill>
                <a:ea typeface="幼圆" pitchFamily="49" charset="-122"/>
                <a:cs typeface="Times New Roman" pitchFamily="18" charset="0"/>
              </a:rPr>
              <a:t>，</a:t>
            </a:r>
            <a:r>
              <a:rPr lang="zh-CN" altLang="en-US" sz="2000" b="1" dirty="0">
                <a:solidFill>
                  <a:srgbClr val="002060"/>
                </a:solidFill>
                <a:ea typeface="幼圆" pitchFamily="49" charset="-122"/>
                <a:cs typeface="Times New Roman" pitchFamily="18" charset="0"/>
              </a:rPr>
              <a:t>可得 </a:t>
            </a:r>
            <a:r>
              <a:rPr lang="en-US" altLang="zh-CN" sz="2000" b="1" dirty="0" err="1">
                <a:solidFill>
                  <a:srgbClr val="002060"/>
                </a:solidFill>
                <a:ea typeface="幼圆" pitchFamily="49" charset="-122"/>
                <a:cs typeface="Times New Roman" pitchFamily="18" charset="0"/>
              </a:rPr>
              <a:t>TM</a:t>
            </a:r>
            <a:r>
              <a:rPr lang="en-US" altLang="zh-CN" sz="2000" b="1" baseline="-25000" dirty="0" err="1">
                <a:solidFill>
                  <a:srgbClr val="002060"/>
                </a:solidFill>
                <a:ea typeface="幼圆" pitchFamily="49" charset="-122"/>
                <a:cs typeface="Times New Roman" pitchFamily="18" charset="0"/>
              </a:rPr>
              <a:t>mn</a:t>
            </a:r>
            <a:r>
              <a:rPr lang="en-US" altLang="zh-CN" sz="2000" b="1" baseline="-25000" dirty="0">
                <a:solidFill>
                  <a:srgbClr val="002060"/>
                </a:solidFill>
                <a:ea typeface="幼圆" pitchFamily="49" charset="-122"/>
                <a:cs typeface="Times New Roman" pitchFamily="18" charset="0"/>
              </a:rPr>
              <a:t> </a:t>
            </a:r>
            <a:r>
              <a:rPr lang="zh-CN" altLang="en-US" sz="2000" b="1" dirty="0">
                <a:solidFill>
                  <a:srgbClr val="002060"/>
                </a:solidFill>
                <a:ea typeface="幼圆" pitchFamily="49" charset="-122"/>
                <a:cs typeface="Times New Roman" pitchFamily="18" charset="0"/>
              </a:rPr>
              <a:t>模的所有横向电磁场分量：</a:t>
            </a:r>
          </a:p>
        </p:txBody>
      </p:sp>
      <p:graphicFrame>
        <p:nvGraphicFramePr>
          <p:cNvPr id="5" name="Object 3"/>
          <p:cNvGraphicFramePr>
            <a:graphicFrameLocks noChangeAspect="1"/>
          </p:cNvGraphicFramePr>
          <p:nvPr/>
        </p:nvGraphicFramePr>
        <p:xfrm>
          <a:off x="1870459" y="2040195"/>
          <a:ext cx="4837338" cy="2679418"/>
        </p:xfrm>
        <a:graphic>
          <a:graphicData uri="http://schemas.openxmlformats.org/presentationml/2006/ole">
            <p:oleObj spid="_x0000_s54274" name="Equation" r:id="rId3" imgW="2679700" imgH="1485900" progId="Equation.DSMT4">
              <p:embed/>
            </p:oleObj>
          </a:graphicData>
        </a:graphic>
      </p:graphicFrame>
      <p:sp>
        <p:nvSpPr>
          <p:cNvPr id="6" name="Rectangle 4"/>
          <p:cNvSpPr>
            <a:spLocks noChangeArrowheads="1"/>
          </p:cNvSpPr>
          <p:nvPr/>
        </p:nvSpPr>
        <p:spPr bwMode="auto">
          <a:xfrm>
            <a:off x="492065" y="4780967"/>
            <a:ext cx="1590675" cy="400110"/>
          </a:xfrm>
          <a:prstGeom prst="rect">
            <a:avLst/>
          </a:prstGeom>
          <a:noFill/>
          <a:ln w="9525">
            <a:noFill/>
            <a:miter lim="800000"/>
            <a:headEnd/>
            <a:tailEnd/>
          </a:ln>
        </p:spPr>
        <p:txBody>
          <a:bodyPr anchor="ctr">
            <a:spAutoFit/>
          </a:bodyPr>
          <a:lstStyle/>
          <a:p>
            <a:r>
              <a:rPr lang="zh-CN" altLang="en-US" sz="2000" b="1">
                <a:solidFill>
                  <a:srgbClr val="002060"/>
                </a:solidFill>
                <a:latin typeface="幼圆" pitchFamily="49" charset="-122"/>
                <a:ea typeface="幼圆" pitchFamily="49" charset="-122"/>
              </a:rPr>
              <a:t>式中，</a:t>
            </a:r>
          </a:p>
        </p:txBody>
      </p:sp>
      <p:graphicFrame>
        <p:nvGraphicFramePr>
          <p:cNvPr id="7" name="Object 5"/>
          <p:cNvGraphicFramePr>
            <a:graphicFrameLocks noChangeAspect="1"/>
          </p:cNvGraphicFramePr>
          <p:nvPr/>
        </p:nvGraphicFramePr>
        <p:xfrm>
          <a:off x="1458491" y="4735774"/>
          <a:ext cx="3140075" cy="658813"/>
        </p:xfrm>
        <a:graphic>
          <a:graphicData uri="http://schemas.openxmlformats.org/presentationml/2006/ole">
            <p:oleObj spid="_x0000_s54275" name="Equation" r:id="rId4" imgW="1854200" imgH="393700" progId="Equation.DSMT4">
              <p:embed/>
            </p:oleObj>
          </a:graphicData>
        </a:graphic>
      </p:graphicFrame>
      <p:sp>
        <p:nvSpPr>
          <p:cNvPr id="8" name="Rectangle 6"/>
          <p:cNvSpPr>
            <a:spLocks noChangeArrowheads="1"/>
          </p:cNvSpPr>
          <p:nvPr/>
        </p:nvSpPr>
        <p:spPr bwMode="auto">
          <a:xfrm>
            <a:off x="463692" y="5509549"/>
            <a:ext cx="8128000" cy="8925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nSpc>
                <a:spcPct val="130000"/>
              </a:lnSpc>
            </a:pPr>
            <a:r>
              <a:rPr lang="zh-CN" altLang="en-US" sz="2000" b="1" smtClean="0">
                <a:solidFill>
                  <a:srgbClr val="FF0000"/>
                </a:solidFill>
                <a:latin typeface="幼圆" pitchFamily="49" charset="-122"/>
                <a:ea typeface="幼圆" pitchFamily="49" charset="-122"/>
              </a:rPr>
              <a:t>上</a:t>
            </a:r>
            <a:r>
              <a:rPr lang="zh-CN" altLang="en-US" sz="2000" b="1">
                <a:solidFill>
                  <a:srgbClr val="FF0000"/>
                </a:solidFill>
                <a:latin typeface="幼圆" pitchFamily="49" charset="-122"/>
                <a:ea typeface="幼圆" pitchFamily="49" charset="-122"/>
              </a:rPr>
              <a:t>式中的波型指数 </a:t>
            </a:r>
            <a:r>
              <a:rPr lang="en-US" altLang="zh-CN" sz="2000" b="1" i="1">
                <a:solidFill>
                  <a:srgbClr val="FF0000"/>
                </a:solidFill>
                <a:latin typeface="幼圆" pitchFamily="49" charset="-122"/>
                <a:ea typeface="幼圆" pitchFamily="49" charset="-122"/>
              </a:rPr>
              <a:t>m</a:t>
            </a:r>
            <a:r>
              <a:rPr lang="en-US" altLang="zh-CN" sz="2000" b="1">
                <a:solidFill>
                  <a:srgbClr val="FF0000"/>
                </a:solidFill>
                <a:latin typeface="幼圆" pitchFamily="49" charset="-122"/>
                <a:ea typeface="幼圆" pitchFamily="49" charset="-122"/>
              </a:rPr>
              <a:t>, </a:t>
            </a:r>
            <a:r>
              <a:rPr lang="en-US" altLang="zh-CN" sz="2000" b="1" i="1">
                <a:solidFill>
                  <a:srgbClr val="FF0000"/>
                </a:solidFill>
                <a:latin typeface="幼圆" pitchFamily="49" charset="-122"/>
                <a:ea typeface="幼圆" pitchFamily="49" charset="-122"/>
              </a:rPr>
              <a:t>n </a:t>
            </a:r>
            <a:r>
              <a:rPr lang="zh-CN" altLang="en-US" sz="2000" b="1">
                <a:solidFill>
                  <a:srgbClr val="FF0000"/>
                </a:solidFill>
                <a:latin typeface="幼圆" pitchFamily="49" charset="-122"/>
                <a:ea typeface="幼圆" pitchFamily="49" charset="-122"/>
              </a:rPr>
              <a:t>均不能取零</a:t>
            </a:r>
            <a:r>
              <a:rPr lang="zh-CN" altLang="en-US" sz="2000" b="1" smtClean="0">
                <a:solidFill>
                  <a:srgbClr val="FF0000"/>
                </a:solidFill>
                <a:latin typeface="幼圆" pitchFamily="49" charset="-122"/>
                <a:ea typeface="幼圆" pitchFamily="49" charset="-122"/>
              </a:rPr>
              <a:t>， 否则全部场量为零。因此</a:t>
            </a:r>
            <a:r>
              <a:rPr lang="zh-CN" altLang="en-US" sz="2000" b="1">
                <a:solidFill>
                  <a:srgbClr val="FF0000"/>
                </a:solidFill>
                <a:latin typeface="幼圆" pitchFamily="49" charset="-122"/>
                <a:ea typeface="幼圆" pitchFamily="49" charset="-122"/>
              </a:rPr>
              <a:t>，不</a:t>
            </a:r>
            <a:r>
              <a:rPr lang="zh-CN" altLang="en-US" sz="2000" b="1" smtClean="0">
                <a:solidFill>
                  <a:srgbClr val="FF0000"/>
                </a:solidFill>
                <a:latin typeface="幼圆" pitchFamily="49" charset="-122"/>
                <a:ea typeface="幼圆" pitchFamily="49" charset="-122"/>
              </a:rPr>
              <a:t>存在 </a:t>
            </a:r>
            <a:r>
              <a:rPr lang="en-US" altLang="zh-CN" sz="2000" b="1">
                <a:solidFill>
                  <a:srgbClr val="FF0000"/>
                </a:solidFill>
                <a:latin typeface="幼圆" pitchFamily="49" charset="-122"/>
                <a:ea typeface="幼圆" pitchFamily="49" charset="-122"/>
              </a:rPr>
              <a:t>TM</a:t>
            </a:r>
            <a:r>
              <a:rPr lang="en-US" altLang="zh-CN" sz="2000" b="1" baseline="-25000">
                <a:solidFill>
                  <a:srgbClr val="FF0000"/>
                </a:solidFill>
                <a:latin typeface="幼圆" pitchFamily="49" charset="-122"/>
                <a:ea typeface="幼圆" pitchFamily="49" charset="-122"/>
              </a:rPr>
              <a:t>00</a:t>
            </a:r>
            <a:r>
              <a:rPr lang="zh-CN" altLang="en-US" sz="2000" b="1">
                <a:solidFill>
                  <a:srgbClr val="FF0000"/>
                </a:solidFill>
                <a:latin typeface="幼圆" pitchFamily="49" charset="-122"/>
                <a:ea typeface="幼圆" pitchFamily="49" charset="-122"/>
              </a:rPr>
              <a:t>、</a:t>
            </a:r>
            <a:r>
              <a:rPr lang="en-US" altLang="zh-CN" sz="2000" b="1">
                <a:solidFill>
                  <a:srgbClr val="FF0000"/>
                </a:solidFill>
                <a:latin typeface="幼圆" pitchFamily="49" charset="-122"/>
                <a:ea typeface="幼圆" pitchFamily="49" charset="-122"/>
              </a:rPr>
              <a:t>TM</a:t>
            </a:r>
            <a:r>
              <a:rPr lang="en-US" altLang="zh-CN" sz="2000" b="1" baseline="-25000">
                <a:solidFill>
                  <a:srgbClr val="FF0000"/>
                </a:solidFill>
                <a:latin typeface="幼圆" pitchFamily="49" charset="-122"/>
                <a:ea typeface="幼圆" pitchFamily="49" charset="-122"/>
              </a:rPr>
              <a:t>m0 </a:t>
            </a:r>
            <a:r>
              <a:rPr lang="zh-CN" altLang="en-US" sz="2000" b="1">
                <a:solidFill>
                  <a:srgbClr val="FF0000"/>
                </a:solidFill>
                <a:latin typeface="幼圆" pitchFamily="49" charset="-122"/>
                <a:ea typeface="幼圆" pitchFamily="49" charset="-122"/>
              </a:rPr>
              <a:t>和 </a:t>
            </a:r>
            <a:r>
              <a:rPr lang="en-US" altLang="zh-CN" sz="2000" b="1">
                <a:solidFill>
                  <a:srgbClr val="FF0000"/>
                </a:solidFill>
                <a:latin typeface="幼圆" pitchFamily="49" charset="-122"/>
                <a:ea typeface="幼圆" pitchFamily="49" charset="-122"/>
              </a:rPr>
              <a:t>TM</a:t>
            </a:r>
            <a:r>
              <a:rPr lang="en-US" altLang="zh-CN" sz="2000" b="1" baseline="-25000">
                <a:solidFill>
                  <a:srgbClr val="FF0000"/>
                </a:solidFill>
                <a:latin typeface="幼圆" pitchFamily="49" charset="-122"/>
                <a:ea typeface="幼圆" pitchFamily="49" charset="-122"/>
              </a:rPr>
              <a:t>0n </a:t>
            </a:r>
            <a:r>
              <a:rPr lang="zh-CN" altLang="en-US" sz="2000" b="1">
                <a:solidFill>
                  <a:srgbClr val="FF0000"/>
                </a:solidFill>
                <a:latin typeface="幼圆" pitchFamily="49" charset="-122"/>
                <a:ea typeface="幼圆" pitchFamily="49" charset="-122"/>
              </a:rPr>
              <a:t>模。</a:t>
            </a:r>
          </a:p>
        </p:txBody>
      </p:sp>
      <p:sp>
        <p:nvSpPr>
          <p:cNvPr id="9" name="Rectangle 7"/>
          <p:cNvSpPr>
            <a:spLocks noChangeArrowheads="1"/>
          </p:cNvSpPr>
          <p:nvPr/>
        </p:nvSpPr>
        <p:spPr bwMode="auto">
          <a:xfrm>
            <a:off x="6329282" y="5975571"/>
            <a:ext cx="314510" cy="400110"/>
          </a:xfrm>
          <a:prstGeom prst="rect">
            <a:avLst/>
          </a:prstGeom>
          <a:noFill/>
          <a:ln w="9525">
            <a:noFill/>
            <a:miter lim="800000"/>
            <a:headEnd/>
            <a:tailEnd/>
          </a:ln>
        </p:spPr>
        <p:txBody>
          <a:bodyPr wrap="none" anchor="ctr">
            <a:spAutoFit/>
          </a:bodyPr>
          <a:lstStyle/>
          <a:p>
            <a:r>
              <a:rPr lang="zh-CN" altLang="en-US" sz="2000" b="1">
                <a:solidFill>
                  <a:srgbClr val="002060"/>
                </a:solidFill>
                <a:latin typeface="幼圆" pitchFamily="49" charset="-122"/>
                <a:ea typeface="幼圆" pitchFamily="49" charset="-122"/>
              </a:rPr>
              <a:t> </a:t>
            </a:r>
          </a:p>
        </p:txBody>
      </p:sp>
      <p:graphicFrame>
        <p:nvGraphicFramePr>
          <p:cNvPr id="10" name="Object 9"/>
          <p:cNvGraphicFramePr>
            <a:graphicFrameLocks noChangeAspect="1"/>
          </p:cNvGraphicFramePr>
          <p:nvPr/>
        </p:nvGraphicFramePr>
        <p:xfrm>
          <a:off x="1514301" y="568217"/>
          <a:ext cx="5792144" cy="676277"/>
        </p:xfrm>
        <a:graphic>
          <a:graphicData uri="http://schemas.openxmlformats.org/presentationml/2006/ole">
            <p:oleObj spid="_x0000_s54276" name="Equation" r:id="rId5" imgW="2806700" imgH="330200" progId="Equation.DSMT4">
              <p:embed/>
            </p:oleObj>
          </a:graphicData>
        </a:graphic>
      </p:graphicFrame>
      <p:graphicFrame>
        <p:nvGraphicFramePr>
          <p:cNvPr id="11" name="Object 8"/>
          <p:cNvGraphicFramePr>
            <a:graphicFrameLocks noChangeAspect="1"/>
          </p:cNvGraphicFramePr>
          <p:nvPr/>
        </p:nvGraphicFramePr>
        <p:xfrm>
          <a:off x="4964715" y="4913960"/>
          <a:ext cx="1520153" cy="386948"/>
        </p:xfrm>
        <a:graphic>
          <a:graphicData uri="http://schemas.openxmlformats.org/presentationml/2006/ole">
            <p:oleObj spid="_x0000_s54277" name="Equation" r:id="rId6" imgW="698197" imgH="177723" progId="Equation.DSMT4">
              <p:embed/>
            </p:oleObj>
          </a:graphicData>
        </a:graphic>
      </p:graphicFrame>
      <p:graphicFrame>
        <p:nvGraphicFramePr>
          <p:cNvPr id="12" name="Object 8"/>
          <p:cNvGraphicFramePr>
            <a:graphicFrameLocks noChangeAspect="1"/>
          </p:cNvGraphicFramePr>
          <p:nvPr/>
        </p:nvGraphicFramePr>
        <p:xfrm>
          <a:off x="6608091" y="4924645"/>
          <a:ext cx="1506846" cy="399266"/>
        </p:xfrm>
        <a:graphic>
          <a:graphicData uri="http://schemas.openxmlformats.org/presentationml/2006/ole">
            <p:oleObj spid="_x0000_s54278" name="Equation" r:id="rId7" imgW="672516" imgH="177646"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6" grpId="0"/>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3632200"/>
            <a:ext cx="9144000" cy="0"/>
          </a:xfrm>
          <a:prstGeom prst="rect">
            <a:avLst/>
          </a:prstGeom>
          <a:noFill/>
          <a:ln w="9525">
            <a:noFill/>
            <a:miter lim="800000"/>
            <a:headEnd/>
            <a:tailEnd/>
          </a:ln>
        </p:spPr>
        <p:txBody>
          <a:bodyPr wrap="none" anchor="ctr">
            <a:spAutoFit/>
          </a:bodyPr>
          <a:lstStyle/>
          <a:p>
            <a:endParaRPr lang="zh-CN" altLang="en-US"/>
          </a:p>
        </p:txBody>
      </p:sp>
      <p:sp>
        <p:nvSpPr>
          <p:cNvPr id="3" name="Rectangle 4"/>
          <p:cNvSpPr>
            <a:spLocks noChangeArrowheads="1"/>
          </p:cNvSpPr>
          <p:nvPr/>
        </p:nvSpPr>
        <p:spPr bwMode="auto">
          <a:xfrm>
            <a:off x="0" y="3627438"/>
            <a:ext cx="9144000" cy="0"/>
          </a:xfrm>
          <a:prstGeom prst="rect">
            <a:avLst/>
          </a:prstGeom>
          <a:noFill/>
          <a:ln w="9525">
            <a:noFill/>
            <a:miter lim="800000"/>
            <a:headEnd/>
            <a:tailEnd/>
          </a:ln>
        </p:spPr>
        <p:txBody>
          <a:bodyPr wrap="none" anchor="ctr">
            <a:spAutoFit/>
          </a:bodyPr>
          <a:lstStyle/>
          <a:p>
            <a:endParaRPr lang="zh-CN" altLang="en-US"/>
          </a:p>
        </p:txBody>
      </p:sp>
      <p:sp>
        <p:nvSpPr>
          <p:cNvPr id="4" name="Rectangle 5"/>
          <p:cNvSpPr>
            <a:spLocks noChangeArrowheads="1"/>
          </p:cNvSpPr>
          <p:nvPr/>
        </p:nvSpPr>
        <p:spPr bwMode="auto">
          <a:xfrm>
            <a:off x="0" y="3546475"/>
            <a:ext cx="9144000" cy="0"/>
          </a:xfrm>
          <a:prstGeom prst="rect">
            <a:avLst/>
          </a:prstGeom>
          <a:noFill/>
          <a:ln w="9525">
            <a:noFill/>
            <a:miter lim="800000"/>
            <a:headEnd/>
            <a:tailEnd/>
          </a:ln>
        </p:spPr>
        <p:txBody>
          <a:bodyPr wrap="none" anchor="ctr">
            <a:spAutoFit/>
          </a:bodyPr>
          <a:lstStyle/>
          <a:p>
            <a:endParaRPr lang="zh-CN" altLang="en-US"/>
          </a:p>
        </p:txBody>
      </p:sp>
      <p:sp>
        <p:nvSpPr>
          <p:cNvPr id="5" name="Rectangle 8"/>
          <p:cNvSpPr>
            <a:spLocks noChangeArrowheads="1"/>
          </p:cNvSpPr>
          <p:nvPr/>
        </p:nvSpPr>
        <p:spPr bwMode="auto">
          <a:xfrm>
            <a:off x="428022" y="1875078"/>
            <a:ext cx="8380312" cy="2708434"/>
          </a:xfrm>
          <a:prstGeom prst="rect">
            <a:avLst/>
          </a:prstGeom>
          <a:noFill/>
          <a:ln w="9525">
            <a:noFill/>
            <a:miter lim="800000"/>
            <a:headEnd/>
            <a:tailEnd/>
          </a:ln>
        </p:spPr>
        <p:txBody>
          <a:bodyPr wrap="square" anchor="ctr">
            <a:spAutoFit/>
          </a:bodyPr>
          <a:lstStyle/>
          <a:p>
            <a:pPr>
              <a:lnSpc>
                <a:spcPct val="125000"/>
              </a:lnSpc>
              <a:spcAft>
                <a:spcPts val="1200"/>
              </a:spcAft>
              <a:buFont typeface="Wingdings" pitchFamily="2" charset="2"/>
              <a:buChar char="ü"/>
            </a:pPr>
            <a:r>
              <a:rPr lang="en-US" altLang="zh-CN" sz="2000" b="1" dirty="0" smtClean="0">
                <a:solidFill>
                  <a:srgbClr val="002060"/>
                </a:solidFill>
                <a:ea typeface="幼圆" pitchFamily="49" charset="-122"/>
                <a:cs typeface="Times New Roman" pitchFamily="18" charset="0"/>
              </a:rPr>
              <a:t>m</a:t>
            </a:r>
            <a:r>
              <a:rPr lang="en-US" altLang="zh-CN" sz="2000" b="1" dirty="0">
                <a:solidFill>
                  <a:srgbClr val="002060"/>
                </a:solidFill>
                <a:ea typeface="幼圆" pitchFamily="49" charset="-122"/>
                <a:cs typeface="Times New Roman" pitchFamily="18" charset="0"/>
              </a:rPr>
              <a:t>, n </a:t>
            </a:r>
            <a:r>
              <a:rPr lang="zh-CN" altLang="en-US" sz="2000" b="1" dirty="0">
                <a:solidFill>
                  <a:srgbClr val="002060"/>
                </a:solidFill>
                <a:ea typeface="幼圆" pitchFamily="49" charset="-122"/>
                <a:cs typeface="Times New Roman" pitchFamily="18" charset="0"/>
              </a:rPr>
              <a:t>称为</a:t>
            </a:r>
            <a:r>
              <a:rPr lang="zh-CN" altLang="en-US" sz="2000" b="1" dirty="0">
                <a:solidFill>
                  <a:srgbClr val="FF0000"/>
                </a:solidFill>
                <a:ea typeface="幼圆" pitchFamily="49" charset="-122"/>
                <a:cs typeface="Times New Roman" pitchFamily="18" charset="0"/>
              </a:rPr>
              <a:t>波型指数，分别表示场在横截面内沿宽边和沿窄边的半驻波个数。 </a:t>
            </a:r>
            <a:r>
              <a:rPr lang="en-US" altLang="zh-CN" sz="2000" b="1" dirty="0">
                <a:solidFill>
                  <a:srgbClr val="002060"/>
                </a:solidFill>
                <a:ea typeface="幼圆" pitchFamily="49" charset="-122"/>
                <a:cs typeface="Times New Roman" pitchFamily="18" charset="0"/>
              </a:rPr>
              <a:t>m, n </a:t>
            </a:r>
            <a:r>
              <a:rPr lang="zh-CN" altLang="en-US" sz="2000" b="1" dirty="0">
                <a:solidFill>
                  <a:srgbClr val="002060"/>
                </a:solidFill>
                <a:ea typeface="幼圆" pitchFamily="49" charset="-122"/>
                <a:cs typeface="Times New Roman" pitchFamily="18" charset="0"/>
              </a:rPr>
              <a:t>不同，其场的结构就不同，故不同的 </a:t>
            </a:r>
            <a:r>
              <a:rPr lang="en-US" altLang="zh-CN" sz="2000" b="1" dirty="0">
                <a:solidFill>
                  <a:srgbClr val="002060"/>
                </a:solidFill>
                <a:ea typeface="幼圆" pitchFamily="49" charset="-122"/>
                <a:cs typeface="Times New Roman" pitchFamily="18" charset="0"/>
              </a:rPr>
              <a:t>m, n </a:t>
            </a:r>
            <a:r>
              <a:rPr lang="zh-CN" altLang="en-US" sz="2000" b="1" dirty="0">
                <a:solidFill>
                  <a:srgbClr val="002060"/>
                </a:solidFill>
                <a:ea typeface="幼圆" pitchFamily="49" charset="-122"/>
                <a:cs typeface="Times New Roman" pitchFamily="18" charset="0"/>
              </a:rPr>
              <a:t>代表不同的模式，称为 </a:t>
            </a:r>
            <a:r>
              <a:rPr lang="en-US" altLang="zh-CN" sz="2000" b="1" dirty="0" err="1" smtClean="0">
                <a:solidFill>
                  <a:srgbClr val="FF0000"/>
                </a:solidFill>
                <a:ea typeface="幼圆" pitchFamily="49" charset="-122"/>
                <a:cs typeface="Times New Roman" pitchFamily="18" charset="0"/>
              </a:rPr>
              <a:t>TM</a:t>
            </a:r>
            <a:r>
              <a:rPr lang="en-US" altLang="zh-CN" sz="2000" b="1" baseline="-25000" dirty="0" err="1" smtClean="0">
                <a:solidFill>
                  <a:srgbClr val="FF0000"/>
                </a:solidFill>
                <a:ea typeface="幼圆" pitchFamily="49" charset="-122"/>
                <a:cs typeface="Times New Roman" pitchFamily="18" charset="0"/>
              </a:rPr>
              <a:t>mn</a:t>
            </a:r>
            <a:r>
              <a:rPr lang="en-US" altLang="zh-CN" sz="2000" b="1" baseline="-25000" dirty="0" smtClean="0">
                <a:solidFill>
                  <a:srgbClr val="FF0000"/>
                </a:solidFill>
                <a:ea typeface="幼圆" pitchFamily="49" charset="-122"/>
                <a:cs typeface="Times New Roman" pitchFamily="18" charset="0"/>
              </a:rPr>
              <a:t> </a:t>
            </a:r>
            <a:r>
              <a:rPr lang="zh-CN" altLang="en-US" sz="2000" b="1" dirty="0">
                <a:solidFill>
                  <a:srgbClr val="FF0000"/>
                </a:solidFill>
                <a:ea typeface="幼圆" pitchFamily="49" charset="-122"/>
                <a:cs typeface="Times New Roman" pitchFamily="18" charset="0"/>
              </a:rPr>
              <a:t>模</a:t>
            </a:r>
            <a:r>
              <a:rPr lang="zh-CN" altLang="en-US" sz="2000" b="1" dirty="0">
                <a:solidFill>
                  <a:srgbClr val="002060"/>
                </a:solidFill>
                <a:ea typeface="幼圆" pitchFamily="49" charset="-122"/>
                <a:cs typeface="Times New Roman" pitchFamily="18" charset="0"/>
              </a:rPr>
              <a:t>或 </a:t>
            </a:r>
            <a:r>
              <a:rPr lang="en-US" altLang="zh-CN" sz="2000" b="1" dirty="0" err="1" smtClean="0">
                <a:solidFill>
                  <a:srgbClr val="FF0000"/>
                </a:solidFill>
                <a:ea typeface="幼圆" pitchFamily="49" charset="-122"/>
                <a:cs typeface="Times New Roman" pitchFamily="18" charset="0"/>
              </a:rPr>
              <a:t>E</a:t>
            </a:r>
            <a:r>
              <a:rPr lang="en-US" altLang="zh-CN" sz="2000" b="1" baseline="-25000" dirty="0" err="1" smtClean="0">
                <a:solidFill>
                  <a:srgbClr val="FF0000"/>
                </a:solidFill>
                <a:ea typeface="幼圆" pitchFamily="49" charset="-122"/>
                <a:cs typeface="Times New Roman" pitchFamily="18" charset="0"/>
              </a:rPr>
              <a:t>mn</a:t>
            </a:r>
            <a:r>
              <a:rPr lang="en-US" altLang="zh-CN" sz="2000" b="1" baseline="-25000" dirty="0" smtClean="0">
                <a:solidFill>
                  <a:srgbClr val="FF0000"/>
                </a:solidFill>
                <a:ea typeface="幼圆" pitchFamily="49" charset="-122"/>
                <a:cs typeface="Times New Roman" pitchFamily="18" charset="0"/>
              </a:rPr>
              <a:t> </a:t>
            </a:r>
            <a:r>
              <a:rPr lang="zh-CN" altLang="en-US" sz="2000" b="1" dirty="0">
                <a:solidFill>
                  <a:srgbClr val="FF0000"/>
                </a:solidFill>
                <a:ea typeface="幼圆" pitchFamily="49" charset="-122"/>
                <a:cs typeface="Times New Roman" pitchFamily="18" charset="0"/>
              </a:rPr>
              <a:t>模</a:t>
            </a:r>
            <a:r>
              <a:rPr lang="zh-CN" altLang="en-US" sz="2000" b="1" dirty="0" smtClean="0">
                <a:solidFill>
                  <a:srgbClr val="002060"/>
                </a:solidFill>
                <a:ea typeface="幼圆" pitchFamily="49" charset="-122"/>
                <a:cs typeface="Times New Roman" pitchFamily="18" charset="0"/>
              </a:rPr>
              <a:t>。</a:t>
            </a:r>
            <a:endParaRPr lang="en-US" altLang="zh-CN" sz="2000" b="1" dirty="0" smtClean="0">
              <a:solidFill>
                <a:srgbClr val="002060"/>
              </a:solidFill>
              <a:ea typeface="幼圆" pitchFamily="49" charset="-122"/>
              <a:cs typeface="Times New Roman" pitchFamily="18" charset="0"/>
            </a:endParaRPr>
          </a:p>
          <a:p>
            <a:pPr>
              <a:lnSpc>
                <a:spcPct val="125000"/>
              </a:lnSpc>
              <a:spcAft>
                <a:spcPts val="1200"/>
              </a:spcAft>
              <a:buFont typeface="Wingdings" pitchFamily="2" charset="2"/>
              <a:buChar char="ü"/>
            </a:pPr>
            <a:r>
              <a:rPr lang="en-US" altLang="zh-CN" sz="2000" b="1" dirty="0" smtClean="0">
                <a:solidFill>
                  <a:srgbClr val="002060"/>
                </a:solidFill>
                <a:ea typeface="幼圆" pitchFamily="49" charset="-122"/>
                <a:cs typeface="Times New Roman" pitchFamily="18" charset="0"/>
              </a:rPr>
              <a:t>m</a:t>
            </a:r>
            <a:r>
              <a:rPr lang="zh-CN" altLang="en-US" sz="2000" b="1" dirty="0" smtClean="0">
                <a:solidFill>
                  <a:srgbClr val="002060"/>
                </a:solidFill>
                <a:ea typeface="幼圆" pitchFamily="49" charset="-122"/>
                <a:cs typeface="Times New Roman" pitchFamily="18" charset="0"/>
              </a:rPr>
              <a:t>，</a:t>
            </a:r>
            <a:r>
              <a:rPr lang="en-US" altLang="zh-CN" sz="2000" b="1" dirty="0" smtClean="0">
                <a:solidFill>
                  <a:srgbClr val="002060"/>
                </a:solidFill>
                <a:ea typeface="幼圆" pitchFamily="49" charset="-122"/>
                <a:cs typeface="Times New Roman" pitchFamily="18" charset="0"/>
              </a:rPr>
              <a:t>n</a:t>
            </a:r>
            <a:r>
              <a:rPr lang="zh-CN" altLang="en-US" sz="2000" b="1" dirty="0" smtClean="0">
                <a:solidFill>
                  <a:srgbClr val="002060"/>
                </a:solidFill>
                <a:ea typeface="幼圆" pitchFamily="49" charset="-122"/>
                <a:cs typeface="Times New Roman" pitchFamily="18" charset="0"/>
              </a:rPr>
              <a:t>的具体取值范围具体由波导参数和工作波长决定。</a:t>
            </a:r>
            <a:endParaRPr lang="en-US" altLang="zh-CN" sz="2000" b="1" dirty="0" smtClean="0">
              <a:solidFill>
                <a:srgbClr val="002060"/>
              </a:solidFill>
              <a:ea typeface="幼圆" pitchFamily="49" charset="-122"/>
              <a:cs typeface="Times New Roman" pitchFamily="18" charset="0"/>
            </a:endParaRPr>
          </a:p>
          <a:p>
            <a:pPr>
              <a:lnSpc>
                <a:spcPct val="125000"/>
              </a:lnSpc>
              <a:spcAft>
                <a:spcPts val="1200"/>
              </a:spcAft>
              <a:buFont typeface="Wingdings" pitchFamily="2" charset="2"/>
              <a:buChar char="ü"/>
            </a:pPr>
            <a:r>
              <a:rPr lang="zh-CN" altLang="en-US" sz="2000" b="1" dirty="0" smtClean="0">
                <a:solidFill>
                  <a:srgbClr val="002060"/>
                </a:solidFill>
                <a:ea typeface="幼圆" pitchFamily="49" charset="-122"/>
                <a:cs typeface="Times New Roman" pitchFamily="18" charset="0"/>
              </a:rPr>
              <a:t>矩形波导</a:t>
            </a:r>
            <a:r>
              <a:rPr lang="zh-CN" altLang="en-US" sz="2000" b="1" dirty="0">
                <a:solidFill>
                  <a:srgbClr val="002060"/>
                </a:solidFill>
                <a:ea typeface="幼圆" pitchFamily="49" charset="-122"/>
                <a:cs typeface="Times New Roman" pitchFamily="18" charset="0"/>
              </a:rPr>
              <a:t>中可以仅存在一种单独模式，也可以同时存在多种模式。因此，所有 </a:t>
            </a:r>
            <a:r>
              <a:rPr lang="en-US" altLang="zh-CN" sz="2000" b="1" i="1" dirty="0">
                <a:solidFill>
                  <a:srgbClr val="002060"/>
                </a:solidFill>
                <a:ea typeface="幼圆" pitchFamily="49" charset="-122"/>
                <a:cs typeface="Times New Roman" pitchFamily="18" charset="0"/>
              </a:rPr>
              <a:t>m</a:t>
            </a:r>
            <a:r>
              <a:rPr lang="en-US" altLang="zh-CN" sz="2000" b="1" dirty="0">
                <a:solidFill>
                  <a:srgbClr val="002060"/>
                </a:solidFill>
                <a:ea typeface="幼圆" pitchFamily="49" charset="-122"/>
                <a:cs typeface="Times New Roman" pitchFamily="18" charset="0"/>
              </a:rPr>
              <a:t>, </a:t>
            </a:r>
            <a:r>
              <a:rPr lang="en-US" altLang="zh-CN" sz="2000" b="1" i="1" dirty="0">
                <a:solidFill>
                  <a:srgbClr val="002060"/>
                </a:solidFill>
                <a:ea typeface="幼圆" pitchFamily="49" charset="-122"/>
                <a:cs typeface="Times New Roman" pitchFamily="18" charset="0"/>
              </a:rPr>
              <a:t>n </a:t>
            </a:r>
            <a:r>
              <a:rPr lang="zh-CN" altLang="en-US" sz="2000" b="1" dirty="0">
                <a:solidFill>
                  <a:srgbClr val="002060"/>
                </a:solidFill>
                <a:ea typeface="幼圆" pitchFamily="49" charset="-122"/>
                <a:cs typeface="Times New Roman" pitchFamily="18" charset="0"/>
              </a:rPr>
              <a:t>的组合也是方程的解，于是</a:t>
            </a:r>
            <a:r>
              <a:rPr lang="zh-CN" altLang="en-US" sz="2000" b="1" dirty="0" smtClean="0">
                <a:solidFill>
                  <a:srgbClr val="002060"/>
                </a:solidFill>
                <a:ea typeface="幼圆" pitchFamily="49" charset="-122"/>
                <a:cs typeface="Times New Roman" pitchFamily="18" charset="0"/>
              </a:rPr>
              <a:t>，</a:t>
            </a:r>
            <a:r>
              <a:rPr lang="en-US" altLang="zh-CN" sz="2000" b="1" dirty="0" err="1" smtClean="0">
                <a:solidFill>
                  <a:srgbClr val="002060"/>
                </a:solidFill>
                <a:ea typeface="幼圆" pitchFamily="49" charset="-122"/>
                <a:cs typeface="Times New Roman" pitchFamily="18" charset="0"/>
              </a:rPr>
              <a:t>TM</a:t>
            </a:r>
            <a:r>
              <a:rPr lang="en-US" altLang="zh-CN" sz="2000" b="1" baseline="-25000" dirty="0" err="1" smtClean="0">
                <a:solidFill>
                  <a:srgbClr val="002060"/>
                </a:solidFill>
                <a:ea typeface="幼圆" pitchFamily="49" charset="-122"/>
                <a:cs typeface="Times New Roman" pitchFamily="18" charset="0"/>
              </a:rPr>
              <a:t>mn</a:t>
            </a:r>
            <a:r>
              <a:rPr lang="zh-CN" altLang="en-US" sz="2000" b="1" dirty="0" smtClean="0">
                <a:solidFill>
                  <a:srgbClr val="002060"/>
                </a:solidFill>
                <a:ea typeface="幼圆" pitchFamily="49" charset="-122"/>
                <a:cs typeface="Times New Roman" pitchFamily="18" charset="0"/>
              </a:rPr>
              <a:t>模纵向电场</a:t>
            </a:r>
            <a:r>
              <a:rPr lang="zh-CN" altLang="en-US" sz="2000" b="1" dirty="0">
                <a:solidFill>
                  <a:srgbClr val="002060"/>
                </a:solidFill>
                <a:ea typeface="幼圆" pitchFamily="49" charset="-122"/>
                <a:cs typeface="Times New Roman" pitchFamily="18" charset="0"/>
              </a:rPr>
              <a:t>分量的一般解为</a:t>
            </a:r>
          </a:p>
        </p:txBody>
      </p:sp>
      <p:graphicFrame>
        <p:nvGraphicFramePr>
          <p:cNvPr id="6" name="Object 12"/>
          <p:cNvGraphicFramePr>
            <a:graphicFrameLocks noChangeAspect="1"/>
          </p:cNvGraphicFramePr>
          <p:nvPr/>
        </p:nvGraphicFramePr>
        <p:xfrm>
          <a:off x="1757865" y="4786033"/>
          <a:ext cx="5638357" cy="849242"/>
        </p:xfrm>
        <a:graphic>
          <a:graphicData uri="http://schemas.openxmlformats.org/presentationml/2006/ole">
            <p:oleObj spid="_x0000_s55298" name="Equation" r:id="rId3" imgW="2425700" imgH="368300" progId="Equation.DSMT4">
              <p:embed/>
            </p:oleObj>
          </a:graphicData>
        </a:graphic>
      </p:graphicFrame>
      <p:sp>
        <p:nvSpPr>
          <p:cNvPr id="7" name="圆角矩形 6"/>
          <p:cNvSpPr/>
          <p:nvPr/>
        </p:nvSpPr>
        <p:spPr bwMode="auto">
          <a:xfrm>
            <a:off x="1010120" y="719561"/>
            <a:ext cx="6537018" cy="821802"/>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p>
        </p:txBody>
      </p:sp>
      <p:graphicFrame>
        <p:nvGraphicFramePr>
          <p:cNvPr id="8" name="Object 9"/>
          <p:cNvGraphicFramePr>
            <a:graphicFrameLocks noChangeAspect="1"/>
          </p:cNvGraphicFramePr>
          <p:nvPr/>
        </p:nvGraphicFramePr>
        <p:xfrm>
          <a:off x="1060051" y="777415"/>
          <a:ext cx="6403975" cy="747712"/>
        </p:xfrm>
        <a:graphic>
          <a:graphicData uri="http://schemas.openxmlformats.org/presentationml/2006/ole">
            <p:oleObj spid="_x0000_s55299" name="Equation" r:id="rId4" imgW="2806700" imgH="330200" progId="Equation.DSMT4">
              <p:embed/>
            </p:oleObj>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79827" y="1190565"/>
            <a:ext cx="2877711" cy="400110"/>
          </a:xfrm>
          <a:prstGeom prst="rect">
            <a:avLst/>
          </a:prstGeom>
          <a:noFill/>
          <a:ln w="9525">
            <a:noFill/>
            <a:miter lim="800000"/>
            <a:headEnd/>
            <a:tailEnd/>
          </a:ln>
        </p:spPr>
        <p:txBody>
          <a:bodyPr wrap="none" anchor="ctr">
            <a:spAutoFit/>
          </a:bodyPr>
          <a:lstStyle/>
          <a:p>
            <a:r>
              <a:rPr lang="zh-CN" altLang="en-US" sz="2000" b="1" dirty="0">
                <a:solidFill>
                  <a:srgbClr val="002060"/>
                </a:solidFill>
                <a:latin typeface="幼圆" pitchFamily="49" charset="-122"/>
                <a:ea typeface="幼圆" pitchFamily="49" charset="-122"/>
              </a:rPr>
              <a:t>行波状态下，</a:t>
            </a:r>
            <a:r>
              <a:rPr lang="en-US" altLang="zh-CN" sz="2000" b="1" dirty="0">
                <a:solidFill>
                  <a:srgbClr val="002060"/>
                </a:solidFill>
                <a:latin typeface="幼圆" pitchFamily="49" charset="-122"/>
                <a:ea typeface="幼圆" pitchFamily="49" charset="-122"/>
              </a:rPr>
              <a:t>TE </a:t>
            </a:r>
            <a:r>
              <a:rPr lang="zh-CN" altLang="en-US" sz="2000" b="1" dirty="0">
                <a:solidFill>
                  <a:srgbClr val="002060"/>
                </a:solidFill>
                <a:latin typeface="幼圆" pitchFamily="49" charset="-122"/>
                <a:ea typeface="幼圆" pitchFamily="49" charset="-122"/>
              </a:rPr>
              <a:t>波满足</a:t>
            </a:r>
          </a:p>
        </p:txBody>
      </p:sp>
      <p:sp>
        <p:nvSpPr>
          <p:cNvPr id="3" name="Rectangle 4"/>
          <p:cNvSpPr>
            <a:spLocks noChangeArrowheads="1"/>
          </p:cNvSpPr>
          <p:nvPr/>
        </p:nvSpPr>
        <p:spPr bwMode="auto">
          <a:xfrm>
            <a:off x="0" y="37528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 name="Object 5"/>
          <p:cNvGraphicFramePr>
            <a:graphicFrameLocks noChangeAspect="1"/>
          </p:cNvGraphicFramePr>
          <p:nvPr/>
        </p:nvGraphicFramePr>
        <p:xfrm>
          <a:off x="2192163" y="1729931"/>
          <a:ext cx="4011572" cy="446927"/>
        </p:xfrm>
        <a:graphic>
          <a:graphicData uri="http://schemas.openxmlformats.org/presentationml/2006/ole">
            <p:oleObj spid="_x0000_s56322" name="Equation" r:id="rId3" imgW="2171700" imgH="241300" progId="Equation.DSMT4">
              <p:embed/>
            </p:oleObj>
          </a:graphicData>
        </a:graphic>
      </p:graphicFrame>
      <p:sp>
        <p:nvSpPr>
          <p:cNvPr id="5" name="Rectangle 7"/>
          <p:cNvSpPr>
            <a:spLocks noChangeArrowheads="1"/>
          </p:cNvSpPr>
          <p:nvPr/>
        </p:nvSpPr>
        <p:spPr bwMode="auto">
          <a:xfrm>
            <a:off x="447676" y="2307724"/>
            <a:ext cx="4245073" cy="400110"/>
          </a:xfrm>
          <a:prstGeom prst="rect">
            <a:avLst/>
          </a:prstGeom>
          <a:noFill/>
          <a:ln w="9525">
            <a:noFill/>
            <a:miter lim="800000"/>
            <a:headEnd/>
            <a:tailEnd/>
          </a:ln>
        </p:spPr>
        <p:txBody>
          <a:bodyPr wrap="none" anchor="ctr">
            <a:spAutoFit/>
          </a:bodyPr>
          <a:lstStyle/>
          <a:p>
            <a:r>
              <a:rPr lang="zh-CN" altLang="en-US" sz="2000" b="1">
                <a:solidFill>
                  <a:srgbClr val="002060"/>
                </a:solidFill>
                <a:latin typeface="幼圆" pitchFamily="49" charset="-122"/>
                <a:ea typeface="幼圆" pitchFamily="49" charset="-122"/>
              </a:rPr>
              <a:t>其中，</a:t>
            </a:r>
            <a:r>
              <a:rPr lang="en-US" altLang="zh-CN" sz="2000" b="1" i="1">
                <a:solidFill>
                  <a:srgbClr val="002060"/>
                </a:solidFill>
                <a:latin typeface="幼圆" pitchFamily="49" charset="-122"/>
                <a:ea typeface="幼圆" pitchFamily="49" charset="-122"/>
              </a:rPr>
              <a:t>H</a:t>
            </a:r>
            <a:r>
              <a:rPr lang="en-US" altLang="zh-CN" sz="2000" b="1" baseline="-25000">
                <a:solidFill>
                  <a:srgbClr val="002060"/>
                </a:solidFill>
                <a:latin typeface="幼圆" pitchFamily="49" charset="-122"/>
                <a:ea typeface="幼圆" pitchFamily="49" charset="-122"/>
              </a:rPr>
              <a:t>z</a:t>
            </a:r>
            <a:r>
              <a:rPr lang="en-US" altLang="zh-CN" sz="2000" b="1">
                <a:solidFill>
                  <a:srgbClr val="002060"/>
                </a:solidFill>
                <a:latin typeface="幼圆" pitchFamily="49" charset="-122"/>
                <a:ea typeface="幼圆" pitchFamily="49" charset="-122"/>
              </a:rPr>
              <a:t>(</a:t>
            </a:r>
            <a:r>
              <a:rPr lang="en-US" altLang="zh-CN" sz="2000" b="1" i="1">
                <a:solidFill>
                  <a:srgbClr val="002060"/>
                </a:solidFill>
                <a:latin typeface="幼圆" pitchFamily="49" charset="-122"/>
                <a:ea typeface="幼圆" pitchFamily="49" charset="-122"/>
              </a:rPr>
              <a:t>x</a:t>
            </a:r>
            <a:r>
              <a:rPr lang="en-US" altLang="zh-CN" sz="2000" b="1">
                <a:solidFill>
                  <a:srgbClr val="002060"/>
                </a:solidFill>
                <a:latin typeface="幼圆" pitchFamily="49" charset="-122"/>
                <a:ea typeface="幼圆" pitchFamily="49" charset="-122"/>
              </a:rPr>
              <a:t>,</a:t>
            </a:r>
            <a:r>
              <a:rPr lang="en-US" altLang="zh-CN" sz="2000" b="1" i="1">
                <a:solidFill>
                  <a:srgbClr val="002060"/>
                </a:solidFill>
                <a:latin typeface="幼圆" pitchFamily="49" charset="-122"/>
                <a:ea typeface="幼圆" pitchFamily="49" charset="-122"/>
              </a:rPr>
              <a:t>y</a:t>
            </a:r>
            <a:r>
              <a:rPr lang="en-US" altLang="zh-CN" sz="2000" b="1">
                <a:solidFill>
                  <a:srgbClr val="002060"/>
                </a:solidFill>
                <a:latin typeface="幼圆" pitchFamily="49" charset="-122"/>
                <a:ea typeface="幼圆" pitchFamily="49" charset="-122"/>
              </a:rPr>
              <a:t>) </a:t>
            </a:r>
            <a:r>
              <a:rPr lang="zh-CN" altLang="en-US" sz="2000" b="1">
                <a:solidFill>
                  <a:srgbClr val="002060"/>
                </a:solidFill>
                <a:latin typeface="幼圆" pitchFamily="49" charset="-122"/>
                <a:ea typeface="幼圆" pitchFamily="49" charset="-122"/>
              </a:rPr>
              <a:t>满足标量波动方程：</a:t>
            </a:r>
          </a:p>
        </p:txBody>
      </p:sp>
      <p:sp>
        <p:nvSpPr>
          <p:cNvPr id="6" name="Rectangle 8"/>
          <p:cNvSpPr>
            <a:spLocks noChangeArrowheads="1"/>
          </p:cNvSpPr>
          <p:nvPr/>
        </p:nvSpPr>
        <p:spPr bwMode="auto">
          <a:xfrm>
            <a:off x="0" y="37528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 name="Object 13"/>
          <p:cNvGraphicFramePr>
            <a:graphicFrameLocks noChangeAspect="1"/>
          </p:cNvGraphicFramePr>
          <p:nvPr/>
        </p:nvGraphicFramePr>
        <p:xfrm>
          <a:off x="2364515" y="2912172"/>
          <a:ext cx="2881191" cy="789148"/>
        </p:xfrm>
        <a:graphic>
          <a:graphicData uri="http://schemas.openxmlformats.org/presentationml/2006/ole">
            <p:oleObj spid="_x0000_s56323" name="Microsoft 公式 3.0" r:id="rId4" imgW="1663700" imgH="457200" progId="Equation.3">
              <p:embed/>
            </p:oleObj>
          </a:graphicData>
        </a:graphic>
      </p:graphicFrame>
      <p:sp>
        <p:nvSpPr>
          <p:cNvPr id="8" name="Rectangle 15"/>
          <p:cNvSpPr>
            <a:spLocks noChangeArrowheads="1"/>
          </p:cNvSpPr>
          <p:nvPr/>
        </p:nvSpPr>
        <p:spPr bwMode="auto">
          <a:xfrm>
            <a:off x="485273" y="3784199"/>
            <a:ext cx="6122189" cy="400110"/>
          </a:xfrm>
          <a:prstGeom prst="rect">
            <a:avLst/>
          </a:prstGeom>
          <a:noFill/>
          <a:ln w="9525">
            <a:noFill/>
            <a:miter lim="800000"/>
            <a:headEnd/>
            <a:tailEnd/>
          </a:ln>
        </p:spPr>
        <p:txBody>
          <a:bodyPr wrap="none" anchor="ctr">
            <a:spAutoFit/>
          </a:bodyPr>
          <a:lstStyle/>
          <a:p>
            <a:r>
              <a:rPr lang="zh-CN" altLang="en-US" sz="2000" b="1" dirty="0" smtClean="0">
                <a:solidFill>
                  <a:srgbClr val="002060"/>
                </a:solidFill>
                <a:latin typeface="幼圆" pitchFamily="49" charset="-122"/>
                <a:ea typeface="幼圆" pitchFamily="49" charset="-122"/>
              </a:rPr>
              <a:t>同样地，应用</a:t>
            </a:r>
            <a:r>
              <a:rPr lang="zh-CN" altLang="en-US" sz="2000" b="1" dirty="0">
                <a:solidFill>
                  <a:srgbClr val="002060"/>
                </a:solidFill>
                <a:latin typeface="幼圆" pitchFamily="49" charset="-122"/>
                <a:ea typeface="幼圆" pitchFamily="49" charset="-122"/>
              </a:rPr>
              <a:t>分离变量法</a:t>
            </a:r>
            <a:r>
              <a:rPr lang="zh-CN" altLang="en-US" sz="2000" b="1" dirty="0" smtClean="0">
                <a:solidFill>
                  <a:srgbClr val="002060"/>
                </a:solidFill>
                <a:latin typeface="幼圆" pitchFamily="49" charset="-122"/>
                <a:ea typeface="幼圆" pitchFamily="49" charset="-122"/>
              </a:rPr>
              <a:t>，可得到</a:t>
            </a:r>
            <a:r>
              <a:rPr lang="en-US" altLang="zh-CN" sz="2000" b="1" dirty="0" smtClean="0">
                <a:solidFill>
                  <a:srgbClr val="002060"/>
                </a:solidFill>
                <a:latin typeface="幼圆" pitchFamily="49" charset="-122"/>
                <a:ea typeface="幼圆" pitchFamily="49" charset="-122"/>
              </a:rPr>
              <a:t>H</a:t>
            </a:r>
            <a:r>
              <a:rPr lang="en-US" altLang="zh-CN" sz="2000" b="1" baseline="-25000" dirty="0" smtClean="0">
                <a:solidFill>
                  <a:srgbClr val="002060"/>
                </a:solidFill>
                <a:latin typeface="幼圆" pitchFamily="49" charset="-122"/>
                <a:ea typeface="幼圆" pitchFamily="49" charset="-122"/>
              </a:rPr>
              <a:t>z</a:t>
            </a:r>
            <a:r>
              <a:rPr lang="zh-CN" altLang="en-US" sz="2000" b="1" dirty="0" smtClean="0">
                <a:solidFill>
                  <a:srgbClr val="002060"/>
                </a:solidFill>
                <a:latin typeface="幼圆" pitchFamily="49" charset="-122"/>
                <a:ea typeface="幼圆" pitchFamily="49" charset="-122"/>
              </a:rPr>
              <a:t>的通解的表达式</a:t>
            </a:r>
            <a:endParaRPr lang="zh-CN" altLang="en-US" sz="2000" b="1" dirty="0">
              <a:solidFill>
                <a:srgbClr val="002060"/>
              </a:solidFill>
              <a:latin typeface="幼圆" pitchFamily="49" charset="-122"/>
              <a:ea typeface="幼圆" pitchFamily="49" charset="-122"/>
            </a:endParaRPr>
          </a:p>
        </p:txBody>
      </p:sp>
      <p:sp>
        <p:nvSpPr>
          <p:cNvPr id="9" name="Rectangle 2"/>
          <p:cNvSpPr>
            <a:spLocks noChangeArrowheads="1"/>
          </p:cNvSpPr>
          <p:nvPr/>
        </p:nvSpPr>
        <p:spPr bwMode="auto">
          <a:xfrm>
            <a:off x="317901" y="480855"/>
            <a:ext cx="3615092" cy="523220"/>
          </a:xfrm>
          <a:prstGeom prst="rect">
            <a:avLst/>
          </a:prstGeom>
          <a:noFill/>
          <a:ln w="9525">
            <a:noFill/>
            <a:miter lim="800000"/>
            <a:headEnd/>
            <a:tailEnd/>
          </a:ln>
        </p:spPr>
        <p:txBody>
          <a:bodyPr wrap="none" anchor="ctr">
            <a:spAutoFit/>
          </a:bodyPr>
          <a:lstStyle/>
          <a:p>
            <a:r>
              <a:rPr lang="en-US" altLang="zh-CN" sz="2800" b="1" smtClean="0">
                <a:solidFill>
                  <a:srgbClr val="0000CC"/>
                </a:solidFill>
                <a:latin typeface="黑体" pitchFamily="2" charset="-122"/>
              </a:rPr>
              <a:t>2.</a:t>
            </a:r>
            <a:r>
              <a:rPr lang="zh-CN" altLang="en-US" sz="2800" b="1" smtClean="0">
                <a:solidFill>
                  <a:srgbClr val="0000CC"/>
                </a:solidFill>
                <a:latin typeface="黑体" pitchFamily="2" charset="-122"/>
              </a:rPr>
              <a:t>矩形波导</a:t>
            </a:r>
            <a:r>
              <a:rPr lang="zh-CN" altLang="en-US" sz="2800" b="1">
                <a:solidFill>
                  <a:srgbClr val="0000CC"/>
                </a:solidFill>
                <a:latin typeface="黑体" pitchFamily="2" charset="-122"/>
              </a:rPr>
              <a:t>中的</a:t>
            </a:r>
            <a:r>
              <a:rPr lang="en-US" altLang="zh-CN" sz="2800" b="1" smtClean="0">
                <a:solidFill>
                  <a:srgbClr val="0000CC"/>
                </a:solidFill>
                <a:latin typeface="黑体" pitchFamily="2" charset="-122"/>
              </a:rPr>
              <a:t>TE </a:t>
            </a:r>
            <a:r>
              <a:rPr lang="zh-CN" altLang="en-US" sz="2800" b="1">
                <a:solidFill>
                  <a:srgbClr val="0000CC"/>
                </a:solidFill>
                <a:latin typeface="黑体" pitchFamily="2" charset="-122"/>
              </a:rPr>
              <a:t>波</a:t>
            </a:r>
          </a:p>
        </p:txBody>
      </p:sp>
      <p:graphicFrame>
        <p:nvGraphicFramePr>
          <p:cNvPr id="10" name="Object 24"/>
          <p:cNvGraphicFramePr>
            <a:graphicFrameLocks noChangeAspect="1"/>
          </p:cNvGraphicFramePr>
          <p:nvPr/>
        </p:nvGraphicFramePr>
        <p:xfrm>
          <a:off x="1131425" y="4543746"/>
          <a:ext cx="6391275" cy="457200"/>
        </p:xfrm>
        <a:graphic>
          <a:graphicData uri="http://schemas.openxmlformats.org/presentationml/2006/ole">
            <p:oleObj spid="_x0000_s56324" name="Equation" r:id="rId5" imgW="3327400" imgH="241300" progId="Equation.DSMT4">
              <p:embed/>
            </p:oleObj>
          </a:graphicData>
        </a:graphic>
      </p:graphicFrame>
      <p:sp>
        <p:nvSpPr>
          <p:cNvPr id="11" name="Rectangle 12"/>
          <p:cNvSpPr>
            <a:spLocks noChangeArrowheads="1"/>
          </p:cNvSpPr>
          <p:nvPr/>
        </p:nvSpPr>
        <p:spPr bwMode="auto">
          <a:xfrm>
            <a:off x="449344" y="5191768"/>
            <a:ext cx="7953876" cy="861774"/>
          </a:xfrm>
          <a:prstGeom prst="rect">
            <a:avLst/>
          </a:prstGeom>
          <a:noFill/>
          <a:ln w="9525">
            <a:noFill/>
            <a:miter lim="800000"/>
            <a:headEnd/>
            <a:tailEnd/>
          </a:ln>
        </p:spPr>
        <p:txBody>
          <a:bodyPr wrap="square" anchor="ctr">
            <a:spAutoFit/>
          </a:bodyPr>
          <a:lstStyle/>
          <a:p>
            <a:pPr>
              <a:lnSpc>
                <a:spcPct val="125000"/>
              </a:lnSpc>
            </a:pPr>
            <a:r>
              <a:rPr lang="zh-CN" altLang="en-US" sz="2000" b="1">
                <a:solidFill>
                  <a:srgbClr val="002060"/>
                </a:solidFill>
                <a:latin typeface="幼圆" pitchFamily="49" charset="-122"/>
                <a:ea typeface="幼圆" pitchFamily="49" charset="-122"/>
              </a:rPr>
              <a:t>式中 </a:t>
            </a:r>
            <a:r>
              <a:rPr lang="en-US" altLang="zh-CN" sz="2000" b="1" smtClean="0">
                <a:solidFill>
                  <a:srgbClr val="002060"/>
                </a:solidFill>
                <a:latin typeface="幼圆" pitchFamily="49" charset="-122"/>
                <a:ea typeface="幼圆" pitchFamily="49" charset="-122"/>
              </a:rPr>
              <a:t>A, B, C, D</a:t>
            </a:r>
            <a:r>
              <a:rPr lang="en-US" altLang="zh-CN" sz="2000" b="1" baseline="-25000" smtClean="0">
                <a:solidFill>
                  <a:srgbClr val="002060"/>
                </a:solidFill>
                <a:latin typeface="幼圆" pitchFamily="49" charset="-122"/>
                <a:ea typeface="幼圆" pitchFamily="49" charset="-122"/>
              </a:rPr>
              <a:t> </a:t>
            </a:r>
            <a:r>
              <a:rPr lang="zh-CN" altLang="en-US" sz="2000" b="1">
                <a:solidFill>
                  <a:srgbClr val="002060"/>
                </a:solidFill>
                <a:latin typeface="幼圆" pitchFamily="49" charset="-122"/>
                <a:ea typeface="幼圆" pitchFamily="49" charset="-122"/>
              </a:rPr>
              <a:t>和 </a:t>
            </a:r>
            <a:r>
              <a:rPr lang="en-US" altLang="zh-CN" sz="2000" b="1">
                <a:solidFill>
                  <a:srgbClr val="002060"/>
                </a:solidFill>
                <a:latin typeface="幼圆" pitchFamily="49" charset="-122"/>
                <a:ea typeface="幼圆" pitchFamily="49" charset="-122"/>
              </a:rPr>
              <a:t>k</a:t>
            </a:r>
            <a:r>
              <a:rPr lang="en-US" altLang="zh-CN" sz="2000" b="1" baseline="-25000">
                <a:solidFill>
                  <a:srgbClr val="002060"/>
                </a:solidFill>
                <a:latin typeface="幼圆" pitchFamily="49" charset="-122"/>
                <a:ea typeface="幼圆" pitchFamily="49" charset="-122"/>
              </a:rPr>
              <a:t>x</a:t>
            </a:r>
            <a:r>
              <a:rPr lang="en-US" altLang="zh-CN" sz="2000" b="1">
                <a:solidFill>
                  <a:srgbClr val="002060"/>
                </a:solidFill>
                <a:latin typeface="幼圆" pitchFamily="49" charset="-122"/>
                <a:ea typeface="幼圆" pitchFamily="49" charset="-122"/>
              </a:rPr>
              <a:t>, k</a:t>
            </a:r>
            <a:r>
              <a:rPr lang="en-US" altLang="zh-CN" sz="2000" b="1" baseline="-25000">
                <a:solidFill>
                  <a:srgbClr val="002060"/>
                </a:solidFill>
                <a:latin typeface="幼圆" pitchFamily="49" charset="-122"/>
                <a:ea typeface="幼圆" pitchFamily="49" charset="-122"/>
              </a:rPr>
              <a:t>y </a:t>
            </a:r>
            <a:r>
              <a:rPr lang="zh-CN" altLang="en-US" sz="2000" b="1">
                <a:solidFill>
                  <a:srgbClr val="002060"/>
                </a:solidFill>
                <a:latin typeface="幼圆" pitchFamily="49" charset="-122"/>
                <a:ea typeface="幼圆" pitchFamily="49" charset="-122"/>
              </a:rPr>
              <a:t>为待定常数，由边界条件、传输模式以及激励源的强度来确定。</a:t>
            </a:r>
          </a:p>
        </p:txBody>
      </p:sp>
      <p:graphicFrame>
        <p:nvGraphicFramePr>
          <p:cNvPr id="12" name="Object 16"/>
          <p:cNvGraphicFramePr>
            <a:graphicFrameLocks noChangeAspect="1"/>
          </p:cNvGraphicFramePr>
          <p:nvPr/>
        </p:nvGraphicFramePr>
        <p:xfrm>
          <a:off x="4002319" y="5736309"/>
          <a:ext cx="1605023" cy="486490"/>
        </p:xfrm>
        <a:graphic>
          <a:graphicData uri="http://schemas.openxmlformats.org/presentationml/2006/ole">
            <p:oleObj spid="_x0000_s56325" name="Microsoft 公式 3.0" r:id="rId6" imgW="850531" imgH="25389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415761" y="446005"/>
            <a:ext cx="8163795" cy="830997"/>
          </a:xfrm>
          <a:prstGeom prst="rect">
            <a:avLst/>
          </a:prstGeom>
          <a:noFill/>
          <a:ln w="9525">
            <a:noFill/>
            <a:miter lim="800000"/>
            <a:headEnd/>
            <a:tailEnd/>
          </a:ln>
        </p:spPr>
        <p:txBody>
          <a:bodyPr wrap="square" anchor="ctr">
            <a:spAutoFit/>
          </a:bodyPr>
          <a:lstStyle/>
          <a:p>
            <a:pPr>
              <a:lnSpc>
                <a:spcPct val="120000"/>
              </a:lnSpc>
            </a:pPr>
            <a:r>
              <a:rPr lang="zh-CN" altLang="en-US" sz="2000" b="1" dirty="0" smtClean="0">
                <a:solidFill>
                  <a:srgbClr val="002060"/>
                </a:solidFill>
                <a:latin typeface="幼圆" pitchFamily="49" charset="-122"/>
                <a:ea typeface="幼圆" pitchFamily="49" charset="-122"/>
              </a:rPr>
              <a:t>由</a:t>
            </a:r>
            <a:r>
              <a:rPr lang="zh-CN" altLang="en-US" sz="2000" b="1" dirty="0">
                <a:solidFill>
                  <a:srgbClr val="002060"/>
                </a:solidFill>
                <a:latin typeface="幼圆" pitchFamily="49" charset="-122"/>
                <a:ea typeface="幼圆" pitchFamily="49" charset="-122"/>
              </a:rPr>
              <a:t>理想导体表面电场切向分量为零的边界条件，可得 </a:t>
            </a:r>
            <a:r>
              <a:rPr lang="en-US" altLang="zh-CN" sz="2000" b="1" dirty="0">
                <a:solidFill>
                  <a:srgbClr val="002060"/>
                </a:solidFill>
                <a:latin typeface="幼圆" pitchFamily="49" charset="-122"/>
                <a:ea typeface="幼圆" pitchFamily="49" charset="-122"/>
              </a:rPr>
              <a:t>TE </a:t>
            </a:r>
            <a:r>
              <a:rPr lang="zh-CN" altLang="en-US" sz="2000" b="1" dirty="0">
                <a:solidFill>
                  <a:srgbClr val="002060"/>
                </a:solidFill>
                <a:latin typeface="幼圆" pitchFamily="49" charset="-122"/>
                <a:ea typeface="幼圆" pitchFamily="49" charset="-122"/>
              </a:rPr>
              <a:t>波</a:t>
            </a:r>
          </a:p>
          <a:p>
            <a:pPr>
              <a:lnSpc>
                <a:spcPct val="120000"/>
              </a:lnSpc>
            </a:pPr>
            <a:r>
              <a:rPr lang="zh-CN" altLang="en-US" sz="2000" b="1" dirty="0">
                <a:solidFill>
                  <a:srgbClr val="002060"/>
                </a:solidFill>
                <a:latin typeface="幼圆" pitchFamily="49" charset="-122"/>
                <a:ea typeface="幼圆" pitchFamily="49" charset="-122"/>
              </a:rPr>
              <a:t>电场在波导内壁上所满足的边界条件为</a:t>
            </a:r>
          </a:p>
        </p:txBody>
      </p:sp>
      <p:graphicFrame>
        <p:nvGraphicFramePr>
          <p:cNvPr id="3" name="Object 21"/>
          <p:cNvGraphicFramePr>
            <a:graphicFrameLocks noChangeAspect="1"/>
          </p:cNvGraphicFramePr>
          <p:nvPr/>
        </p:nvGraphicFramePr>
        <p:xfrm>
          <a:off x="2220375" y="1450003"/>
          <a:ext cx="1425353" cy="542536"/>
        </p:xfrm>
        <a:graphic>
          <a:graphicData uri="http://schemas.openxmlformats.org/presentationml/2006/ole">
            <p:oleObj spid="_x0000_s57346" name="Microsoft 公式 3.0" r:id="rId3" imgW="799753" imgH="304668" progId="Equation.3">
              <p:embed/>
            </p:oleObj>
          </a:graphicData>
        </a:graphic>
      </p:graphicFrame>
      <p:graphicFrame>
        <p:nvGraphicFramePr>
          <p:cNvPr id="4" name="Object 22"/>
          <p:cNvGraphicFramePr>
            <a:graphicFrameLocks noChangeAspect="1"/>
          </p:cNvGraphicFramePr>
          <p:nvPr/>
        </p:nvGraphicFramePr>
        <p:xfrm>
          <a:off x="3870894" y="1481221"/>
          <a:ext cx="1489076" cy="519288"/>
        </p:xfrm>
        <a:graphic>
          <a:graphicData uri="http://schemas.openxmlformats.org/presentationml/2006/ole">
            <p:oleObj spid="_x0000_s57347" name="Microsoft 公式 3.0" r:id="rId4" imgW="787400" imgH="279400" progId="Equation.3">
              <p:embed/>
            </p:oleObj>
          </a:graphicData>
        </a:graphic>
      </p:graphicFrame>
      <p:sp>
        <p:nvSpPr>
          <p:cNvPr id="5" name="Rectangle 20"/>
          <p:cNvSpPr>
            <a:spLocks noChangeArrowheads="1"/>
          </p:cNvSpPr>
          <p:nvPr/>
        </p:nvSpPr>
        <p:spPr bwMode="auto">
          <a:xfrm>
            <a:off x="474664" y="4675670"/>
            <a:ext cx="7800975" cy="1609725"/>
          </a:xfrm>
          <a:prstGeom prst="rect">
            <a:avLst/>
          </a:prstGeom>
          <a:solidFill>
            <a:srgbClr val="CCFFFF"/>
          </a:solidFill>
          <a:ln w="9525">
            <a:solidFill>
              <a:schemeClr val="tx1"/>
            </a:solidFill>
            <a:miter lim="800000"/>
            <a:headEnd/>
            <a:tailEnd/>
          </a:ln>
        </p:spPr>
        <p:txBody>
          <a:bodyPr wrap="none" anchor="ctr"/>
          <a:lstStyle/>
          <a:p>
            <a:endParaRPr lang="zh-CN" altLang="en-US" sz="2000" b="1">
              <a:solidFill>
                <a:srgbClr val="002060"/>
              </a:solidFill>
              <a:latin typeface="幼圆" pitchFamily="49" charset="-122"/>
              <a:ea typeface="幼圆" pitchFamily="49" charset="-122"/>
            </a:endParaRPr>
          </a:p>
        </p:txBody>
      </p:sp>
      <p:sp>
        <p:nvSpPr>
          <p:cNvPr id="6" name="Rectangle 2"/>
          <p:cNvSpPr>
            <a:spLocks noChangeArrowheads="1"/>
          </p:cNvSpPr>
          <p:nvPr/>
        </p:nvSpPr>
        <p:spPr bwMode="auto">
          <a:xfrm>
            <a:off x="379614" y="2155774"/>
            <a:ext cx="3413114" cy="400110"/>
          </a:xfrm>
          <a:prstGeom prst="rect">
            <a:avLst/>
          </a:prstGeom>
          <a:noFill/>
          <a:ln w="9525">
            <a:noFill/>
            <a:miter lim="800000"/>
            <a:headEnd/>
            <a:tailEnd/>
          </a:ln>
        </p:spPr>
        <p:txBody>
          <a:bodyPr wrap="none" anchor="ctr">
            <a:spAutoFit/>
          </a:bodyPr>
          <a:lstStyle/>
          <a:p>
            <a:r>
              <a:rPr lang="zh-CN" altLang="en-US" sz="2000" b="1" dirty="0">
                <a:solidFill>
                  <a:srgbClr val="002060"/>
                </a:solidFill>
                <a:latin typeface="幼圆" pitchFamily="49" charset="-122"/>
                <a:ea typeface="幼圆" pitchFamily="49" charset="-122"/>
              </a:rPr>
              <a:t> </a:t>
            </a:r>
            <a:r>
              <a:rPr lang="zh-CN" altLang="en-US" sz="2000" b="1" dirty="0" smtClean="0">
                <a:solidFill>
                  <a:srgbClr val="002060"/>
                </a:solidFill>
                <a:latin typeface="幼圆" pitchFamily="49" charset="-122"/>
                <a:ea typeface="幼圆" pitchFamily="49" charset="-122"/>
              </a:rPr>
              <a:t>根据</a:t>
            </a:r>
            <a:r>
              <a:rPr lang="en-US" altLang="zh-CN" sz="2000" b="1" dirty="0" smtClean="0">
                <a:solidFill>
                  <a:srgbClr val="002060"/>
                </a:solidFill>
                <a:latin typeface="幼圆" pitchFamily="49" charset="-122"/>
                <a:ea typeface="幼圆" pitchFamily="49" charset="-122"/>
              </a:rPr>
              <a:t>TE</a:t>
            </a:r>
            <a:r>
              <a:rPr lang="zh-CN" altLang="en-US" sz="2000" b="1" dirty="0" smtClean="0">
                <a:solidFill>
                  <a:srgbClr val="002060"/>
                </a:solidFill>
                <a:latin typeface="幼圆" pitchFamily="49" charset="-122"/>
                <a:ea typeface="幼圆" pitchFamily="49" charset="-122"/>
              </a:rPr>
              <a:t>波</a:t>
            </a:r>
            <a:r>
              <a:rPr lang="zh-CN" altLang="en-US" sz="2000" b="1" dirty="0">
                <a:solidFill>
                  <a:srgbClr val="002060"/>
                </a:solidFill>
                <a:latin typeface="幼圆" pitchFamily="49" charset="-122"/>
                <a:ea typeface="幼圆" pitchFamily="49" charset="-122"/>
              </a:rPr>
              <a:t>横</a:t>
            </a:r>
            <a:r>
              <a:rPr lang="en-US" altLang="zh-CN" sz="2000" b="1" dirty="0">
                <a:solidFill>
                  <a:srgbClr val="002060"/>
                </a:solidFill>
                <a:latin typeface="幼圆" pitchFamily="49" charset="-122"/>
                <a:ea typeface="幼圆" pitchFamily="49" charset="-122"/>
              </a:rPr>
              <a:t>—</a:t>
            </a:r>
            <a:r>
              <a:rPr lang="zh-CN" altLang="en-US" sz="2000" b="1" dirty="0">
                <a:solidFill>
                  <a:srgbClr val="002060"/>
                </a:solidFill>
                <a:latin typeface="幼圆" pitchFamily="49" charset="-122"/>
                <a:ea typeface="幼圆" pitchFamily="49" charset="-122"/>
              </a:rPr>
              <a:t>纵关系式可得</a:t>
            </a:r>
          </a:p>
        </p:txBody>
      </p:sp>
      <p:graphicFrame>
        <p:nvGraphicFramePr>
          <p:cNvPr id="7" name="Object 4"/>
          <p:cNvGraphicFramePr>
            <a:graphicFrameLocks noChangeAspect="1"/>
          </p:cNvGraphicFramePr>
          <p:nvPr/>
        </p:nvGraphicFramePr>
        <p:xfrm>
          <a:off x="1582537" y="2750093"/>
          <a:ext cx="2592387" cy="858837"/>
        </p:xfrm>
        <a:graphic>
          <a:graphicData uri="http://schemas.openxmlformats.org/presentationml/2006/ole">
            <p:oleObj spid="_x0000_s57348" name="Microsoft 公式 3.0" r:id="rId5" imgW="1524000" imgH="508000" progId="Equation.3">
              <p:embed/>
            </p:oleObj>
          </a:graphicData>
        </a:graphic>
      </p:graphicFrame>
      <p:graphicFrame>
        <p:nvGraphicFramePr>
          <p:cNvPr id="8" name="Object 6"/>
          <p:cNvGraphicFramePr>
            <a:graphicFrameLocks noChangeAspect="1"/>
          </p:cNvGraphicFramePr>
          <p:nvPr/>
        </p:nvGraphicFramePr>
        <p:xfrm>
          <a:off x="4377219" y="2771854"/>
          <a:ext cx="2721847" cy="862595"/>
        </p:xfrm>
        <a:graphic>
          <a:graphicData uri="http://schemas.openxmlformats.org/presentationml/2006/ole">
            <p:oleObj spid="_x0000_s57349" name="Microsoft 公式 3.0" r:id="rId6" imgW="1587500" imgH="508000" progId="Equation.3">
              <p:embed/>
            </p:oleObj>
          </a:graphicData>
        </a:graphic>
      </p:graphicFrame>
      <p:sp>
        <p:nvSpPr>
          <p:cNvPr id="9" name="Rectangle 7"/>
          <p:cNvSpPr>
            <a:spLocks noChangeArrowheads="1"/>
          </p:cNvSpPr>
          <p:nvPr/>
        </p:nvSpPr>
        <p:spPr bwMode="auto">
          <a:xfrm>
            <a:off x="534989" y="3739927"/>
            <a:ext cx="412750" cy="400110"/>
          </a:xfrm>
          <a:prstGeom prst="rect">
            <a:avLst/>
          </a:prstGeom>
          <a:noFill/>
          <a:ln w="9525">
            <a:noFill/>
            <a:miter lim="800000"/>
            <a:headEnd/>
            <a:tailEnd/>
          </a:ln>
        </p:spPr>
        <p:txBody>
          <a:bodyPr anchor="ctr">
            <a:spAutoFit/>
          </a:bodyPr>
          <a:lstStyle/>
          <a:p>
            <a:r>
              <a:rPr lang="zh-CN" altLang="en-US" sz="2000" b="1" dirty="0">
                <a:solidFill>
                  <a:srgbClr val="002060"/>
                </a:solidFill>
                <a:latin typeface="幼圆" pitchFamily="49" charset="-122"/>
                <a:ea typeface="幼圆" pitchFamily="49" charset="-122"/>
              </a:rPr>
              <a:t>即</a:t>
            </a:r>
          </a:p>
        </p:txBody>
      </p:sp>
      <p:graphicFrame>
        <p:nvGraphicFramePr>
          <p:cNvPr id="10" name="Object 9"/>
          <p:cNvGraphicFramePr>
            <a:graphicFrameLocks noChangeAspect="1"/>
          </p:cNvGraphicFramePr>
          <p:nvPr/>
        </p:nvGraphicFramePr>
        <p:xfrm>
          <a:off x="1699438" y="3721619"/>
          <a:ext cx="1716087" cy="800100"/>
        </p:xfrm>
        <a:graphic>
          <a:graphicData uri="http://schemas.openxmlformats.org/presentationml/2006/ole">
            <p:oleObj spid="_x0000_s57350" name="Microsoft 公式 3.0" r:id="rId7" imgW="977900" imgH="457200" progId="Equation.3">
              <p:embed/>
            </p:oleObj>
          </a:graphicData>
        </a:graphic>
      </p:graphicFrame>
      <p:graphicFrame>
        <p:nvGraphicFramePr>
          <p:cNvPr id="11" name="Object 10"/>
          <p:cNvGraphicFramePr>
            <a:graphicFrameLocks noChangeAspect="1"/>
          </p:cNvGraphicFramePr>
          <p:nvPr/>
        </p:nvGraphicFramePr>
        <p:xfrm>
          <a:off x="3801603" y="3743074"/>
          <a:ext cx="1757361" cy="852693"/>
        </p:xfrm>
        <a:graphic>
          <a:graphicData uri="http://schemas.openxmlformats.org/presentationml/2006/ole">
            <p:oleObj spid="_x0000_s57351" name="Microsoft 公式 3.0" r:id="rId8" imgW="965200" imgH="469900" progId="Equation.3">
              <p:embed/>
            </p:oleObj>
          </a:graphicData>
        </a:graphic>
      </p:graphicFrame>
      <p:sp>
        <p:nvSpPr>
          <p:cNvPr id="12" name="Rectangle 11"/>
          <p:cNvSpPr>
            <a:spLocks noChangeArrowheads="1"/>
          </p:cNvSpPr>
          <p:nvPr/>
        </p:nvSpPr>
        <p:spPr bwMode="auto">
          <a:xfrm>
            <a:off x="959757" y="4818563"/>
            <a:ext cx="6639959" cy="400110"/>
          </a:xfrm>
          <a:prstGeom prst="rect">
            <a:avLst/>
          </a:prstGeom>
          <a:noFill/>
          <a:ln w="9525">
            <a:noFill/>
            <a:miter lim="800000"/>
            <a:headEnd/>
            <a:tailEnd/>
          </a:ln>
        </p:spPr>
        <p:txBody>
          <a:bodyPr wrap="none" anchor="ctr">
            <a:spAutoFit/>
          </a:bodyPr>
          <a:lstStyle/>
          <a:p>
            <a:r>
              <a:rPr lang="zh-CN" altLang="en-US" sz="2000" b="1" dirty="0">
                <a:solidFill>
                  <a:srgbClr val="002060"/>
                </a:solidFill>
                <a:latin typeface="幼圆" pitchFamily="49" charset="-122"/>
                <a:ea typeface="幼圆" pitchFamily="49" charset="-122"/>
              </a:rPr>
              <a:t>实际上，对于任何金属波导，</a:t>
            </a:r>
            <a:r>
              <a:rPr lang="en-US" altLang="zh-CN" sz="2000" b="1" dirty="0">
                <a:solidFill>
                  <a:srgbClr val="002060"/>
                </a:solidFill>
                <a:latin typeface="幼圆" pitchFamily="49" charset="-122"/>
                <a:ea typeface="幼圆" pitchFamily="49" charset="-122"/>
              </a:rPr>
              <a:t>TE </a:t>
            </a:r>
            <a:r>
              <a:rPr lang="zh-CN" altLang="en-US" sz="2000" b="1" dirty="0">
                <a:solidFill>
                  <a:srgbClr val="002060"/>
                </a:solidFill>
                <a:latin typeface="幼圆" pitchFamily="49" charset="-122"/>
                <a:ea typeface="幼圆" pitchFamily="49" charset="-122"/>
              </a:rPr>
              <a:t>波的边界条件可概括为 </a:t>
            </a:r>
          </a:p>
        </p:txBody>
      </p:sp>
      <p:graphicFrame>
        <p:nvGraphicFramePr>
          <p:cNvPr id="13" name="Object 12"/>
          <p:cNvGraphicFramePr>
            <a:graphicFrameLocks noChangeAspect="1"/>
          </p:cNvGraphicFramePr>
          <p:nvPr/>
        </p:nvGraphicFramePr>
        <p:xfrm>
          <a:off x="3291871" y="5345864"/>
          <a:ext cx="1758950" cy="904875"/>
        </p:xfrm>
        <a:graphic>
          <a:graphicData uri="http://schemas.openxmlformats.org/presentationml/2006/ole">
            <p:oleObj spid="_x0000_s57352" name="Equation" r:id="rId9" imgW="965160" imgH="495000" progId="Equation.DSMT4">
              <p:embed/>
            </p:oleObj>
          </a:graphicData>
        </a:graphic>
      </p:graphicFrame>
      <p:pic>
        <p:nvPicPr>
          <p:cNvPr id="14" name="Picture 34"/>
          <p:cNvPicPr>
            <a:picLocks noChangeAspect="1" noChangeArrowheads="1"/>
          </p:cNvPicPr>
          <p:nvPr/>
        </p:nvPicPr>
        <p:blipFill>
          <a:blip r:embed="rId10">
            <a:duotone>
              <a:prstClr val="black"/>
              <a:schemeClr val="accent1">
                <a:tint val="45000"/>
                <a:satMod val="400000"/>
              </a:schemeClr>
            </a:duotone>
          </a:blip>
          <a:srcRect/>
          <a:stretch>
            <a:fillRect/>
          </a:stretch>
        </p:blipFill>
        <p:spPr bwMode="auto">
          <a:xfrm>
            <a:off x="6436308" y="1046612"/>
            <a:ext cx="1932189" cy="1438230"/>
          </a:xfrm>
          <a:prstGeom prst="rect">
            <a:avLst/>
          </a:prstGeom>
          <a:ln>
            <a:noFill/>
          </a:ln>
          <a:effectLst>
            <a:outerShdw blurRad="292100" dist="139700" dir="2700000" algn="tl" rotWithShape="0">
              <a:srgbClr val="333333">
                <a:alpha val="65000"/>
              </a:srgbClr>
            </a:outerShdw>
          </a:effectLst>
        </p:spPr>
      </p:pic>
      <p:cxnSp>
        <p:nvCxnSpPr>
          <p:cNvPr id="15" name="直接箭头连接符 14"/>
          <p:cNvCxnSpPr/>
          <p:nvPr/>
        </p:nvCxnSpPr>
        <p:spPr bwMode="auto">
          <a:xfrm rot="5400000" flipH="1" flipV="1">
            <a:off x="7685590" y="1678331"/>
            <a:ext cx="324094" cy="1"/>
          </a:xfrm>
          <a:prstGeom prst="straightConnector1">
            <a:avLst/>
          </a:prstGeom>
          <a:noFill/>
          <a:ln w="25400" cap="flat" cmpd="sng" algn="ctr">
            <a:solidFill>
              <a:srgbClr val="C00000"/>
            </a:solidFill>
            <a:prstDash val="solid"/>
            <a:round/>
            <a:headEnd type="none" w="med" len="med"/>
            <a:tailEnd type="arrow"/>
          </a:ln>
          <a:effectLst/>
        </p:spPr>
      </p:cxnSp>
      <p:cxnSp>
        <p:nvCxnSpPr>
          <p:cNvPr id="16" name="直接箭头连接符 15"/>
          <p:cNvCxnSpPr/>
          <p:nvPr/>
        </p:nvCxnSpPr>
        <p:spPr bwMode="auto">
          <a:xfrm rot="5400000" flipH="1" flipV="1">
            <a:off x="6898512" y="1736205"/>
            <a:ext cx="324094" cy="1"/>
          </a:xfrm>
          <a:prstGeom prst="straightConnector1">
            <a:avLst/>
          </a:prstGeom>
          <a:noFill/>
          <a:ln w="25400" cap="flat" cmpd="sng" algn="ctr">
            <a:solidFill>
              <a:srgbClr val="C00000"/>
            </a:solidFill>
            <a:prstDash val="solid"/>
            <a:round/>
            <a:headEnd type="none" w="med" len="med"/>
            <a:tailEnd type="arrow"/>
          </a:ln>
          <a:effectLst/>
        </p:spPr>
      </p:cxnSp>
      <p:cxnSp>
        <p:nvCxnSpPr>
          <p:cNvPr id="17" name="直接箭头连接符 16"/>
          <p:cNvCxnSpPr/>
          <p:nvPr/>
        </p:nvCxnSpPr>
        <p:spPr bwMode="auto">
          <a:xfrm flipV="1">
            <a:off x="7446972" y="1456036"/>
            <a:ext cx="299017" cy="1934"/>
          </a:xfrm>
          <a:prstGeom prst="straightConnector1">
            <a:avLst/>
          </a:prstGeom>
          <a:noFill/>
          <a:ln w="25400" cap="flat" cmpd="sng" algn="ctr">
            <a:solidFill>
              <a:srgbClr val="C00000"/>
            </a:solidFill>
            <a:prstDash val="solid"/>
            <a:round/>
            <a:headEnd type="none" w="med" len="med"/>
            <a:tailEnd type="arrow"/>
          </a:ln>
          <a:effectLst/>
        </p:spPr>
      </p:cxnSp>
      <p:cxnSp>
        <p:nvCxnSpPr>
          <p:cNvPr id="18" name="直接箭头连接符 17"/>
          <p:cNvCxnSpPr/>
          <p:nvPr/>
        </p:nvCxnSpPr>
        <p:spPr bwMode="auto">
          <a:xfrm flipV="1">
            <a:off x="7132230" y="2025272"/>
            <a:ext cx="299017" cy="1934"/>
          </a:xfrm>
          <a:prstGeom prst="straightConnector1">
            <a:avLst/>
          </a:prstGeom>
          <a:noFill/>
          <a:ln w="25400" cap="flat" cmpd="sng" algn="ctr">
            <a:solidFill>
              <a:srgbClr val="C00000"/>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I13-13-waveguide"/>
          <p:cNvPicPr>
            <a:picLocks noChangeAspect="1" noChangeArrowheads="1"/>
          </p:cNvPicPr>
          <p:nvPr/>
        </p:nvPicPr>
        <p:blipFill>
          <a:blip r:embed="rId2"/>
          <a:srcRect/>
          <a:stretch>
            <a:fillRect/>
          </a:stretch>
        </p:blipFill>
        <p:spPr bwMode="auto">
          <a:xfrm>
            <a:off x="4497705" y="587375"/>
            <a:ext cx="3833495" cy="2796523"/>
          </a:xfrm>
          <a:prstGeom prst="rect">
            <a:avLst/>
          </a:prstGeom>
          <a:noFill/>
          <a:ln w="9525">
            <a:noFill/>
            <a:miter lim="800000"/>
            <a:headEnd/>
            <a:tailEnd/>
          </a:ln>
        </p:spPr>
      </p:pic>
      <p:pic>
        <p:nvPicPr>
          <p:cNvPr id="48131" name="Picture 5" descr="220px-Waveguide_x_EM_rect_TE31"/>
          <p:cNvPicPr>
            <a:picLocks noChangeAspect="1" noChangeArrowheads="1" noCrop="1"/>
          </p:cNvPicPr>
          <p:nvPr/>
        </p:nvPicPr>
        <p:blipFill>
          <a:blip r:embed="rId3"/>
          <a:srcRect/>
          <a:stretch>
            <a:fillRect/>
          </a:stretch>
        </p:blipFill>
        <p:spPr bwMode="auto">
          <a:xfrm>
            <a:off x="4491038" y="3506152"/>
            <a:ext cx="3880802" cy="2717648"/>
          </a:xfrm>
          <a:prstGeom prst="rect">
            <a:avLst/>
          </a:prstGeom>
          <a:noFill/>
          <a:ln w="9525">
            <a:noFill/>
            <a:miter lim="800000"/>
            <a:headEnd/>
            <a:tailEnd/>
          </a:ln>
        </p:spPr>
      </p:pic>
      <p:pic>
        <p:nvPicPr>
          <p:cNvPr id="48132" name="Picture 6" descr="Waveguide%20500px"/>
          <p:cNvPicPr>
            <a:picLocks noChangeAspect="1" noChangeArrowheads="1"/>
          </p:cNvPicPr>
          <p:nvPr/>
        </p:nvPicPr>
        <p:blipFill>
          <a:blip r:embed="rId4"/>
          <a:srcRect/>
          <a:stretch>
            <a:fillRect/>
          </a:stretch>
        </p:blipFill>
        <p:spPr bwMode="auto">
          <a:xfrm>
            <a:off x="573404" y="4045902"/>
            <a:ext cx="3317875" cy="2210121"/>
          </a:xfrm>
          <a:prstGeom prst="rect">
            <a:avLst/>
          </a:prstGeom>
          <a:noFill/>
          <a:ln w="9525">
            <a:noFill/>
            <a:miter lim="800000"/>
            <a:headEnd/>
            <a:tailEnd/>
          </a:ln>
        </p:spPr>
      </p:pic>
      <p:pic>
        <p:nvPicPr>
          <p:cNvPr id="48133" name="Picture 7" descr="waveguide%20sections"/>
          <p:cNvPicPr>
            <a:picLocks noChangeAspect="1" noChangeArrowheads="1"/>
          </p:cNvPicPr>
          <p:nvPr/>
        </p:nvPicPr>
        <p:blipFill>
          <a:blip r:embed="rId5"/>
          <a:srcRect/>
          <a:stretch>
            <a:fillRect/>
          </a:stretch>
        </p:blipFill>
        <p:spPr bwMode="auto">
          <a:xfrm>
            <a:off x="494665" y="1319213"/>
            <a:ext cx="3406775" cy="2554178"/>
          </a:xfrm>
          <a:prstGeom prst="rect">
            <a:avLst/>
          </a:prstGeom>
          <a:noFill/>
          <a:ln w="9525">
            <a:noFill/>
            <a:miter lim="800000"/>
            <a:headEnd/>
            <a:tailEnd/>
          </a:ln>
        </p:spPr>
      </p:pic>
      <p:sp>
        <p:nvSpPr>
          <p:cNvPr id="48134" name="Text Box 8"/>
          <p:cNvSpPr txBox="1">
            <a:spLocks noChangeArrowheads="1"/>
          </p:cNvSpPr>
          <p:nvPr/>
        </p:nvSpPr>
        <p:spPr bwMode="auto">
          <a:xfrm>
            <a:off x="554355" y="708978"/>
            <a:ext cx="2446338" cy="461665"/>
          </a:xfrm>
          <a:prstGeom prst="rect">
            <a:avLst/>
          </a:prstGeom>
          <a:noFill/>
          <a:ln w="9525">
            <a:noFill/>
            <a:miter lim="800000"/>
            <a:headEnd/>
            <a:tailEnd/>
          </a:ln>
        </p:spPr>
        <p:txBody>
          <a:bodyPr>
            <a:spAutoFit/>
          </a:bodyPr>
          <a:lstStyle/>
          <a:p>
            <a:r>
              <a:rPr lang="zh-CN" altLang="en-US" sz="2400" b="1" dirty="0">
                <a:solidFill>
                  <a:srgbClr val="0000FF"/>
                </a:solidFill>
              </a:rPr>
              <a:t>微波段波导</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1824503" y="2430980"/>
            <a:ext cx="5217504" cy="821801"/>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3" name="Rectangle 14"/>
          <p:cNvSpPr>
            <a:spLocks noChangeArrowheads="1"/>
          </p:cNvSpPr>
          <p:nvPr/>
        </p:nvSpPr>
        <p:spPr bwMode="auto">
          <a:xfrm>
            <a:off x="466845" y="534364"/>
            <a:ext cx="2236510" cy="400110"/>
          </a:xfrm>
          <a:prstGeom prst="rect">
            <a:avLst/>
          </a:prstGeom>
          <a:noFill/>
          <a:ln w="9525">
            <a:noFill/>
            <a:miter lim="800000"/>
            <a:headEnd/>
            <a:tailEnd/>
          </a:ln>
        </p:spPr>
        <p:txBody>
          <a:bodyPr wrap="none" anchor="ctr">
            <a:spAutoFit/>
          </a:bodyPr>
          <a:lstStyle/>
          <a:p>
            <a:r>
              <a:rPr lang="zh-CN" altLang="en-US" sz="2000" b="1">
                <a:solidFill>
                  <a:srgbClr val="002060"/>
                </a:solidFill>
                <a:latin typeface="幼圆" pitchFamily="49" charset="-122"/>
                <a:ea typeface="幼圆" pitchFamily="49" charset="-122"/>
              </a:rPr>
              <a:t>根据这个特点，得</a:t>
            </a:r>
          </a:p>
        </p:txBody>
      </p:sp>
      <p:graphicFrame>
        <p:nvGraphicFramePr>
          <p:cNvPr id="4" name="Object 16"/>
          <p:cNvGraphicFramePr>
            <a:graphicFrameLocks noChangeAspect="1"/>
          </p:cNvGraphicFramePr>
          <p:nvPr/>
        </p:nvGraphicFramePr>
        <p:xfrm>
          <a:off x="2810175" y="465719"/>
          <a:ext cx="3529012" cy="1365250"/>
        </p:xfrm>
        <a:graphic>
          <a:graphicData uri="http://schemas.openxmlformats.org/presentationml/2006/ole">
            <p:oleObj spid="_x0000_s58370" name="Equation" r:id="rId3" imgW="2082800" imgH="812800" progId="Equation.DSMT4">
              <p:embed/>
            </p:oleObj>
          </a:graphicData>
        </a:graphic>
      </p:graphicFrame>
      <p:sp>
        <p:nvSpPr>
          <p:cNvPr id="5" name="Rectangle 3"/>
          <p:cNvSpPr>
            <a:spLocks noChangeArrowheads="1"/>
          </p:cNvSpPr>
          <p:nvPr/>
        </p:nvSpPr>
        <p:spPr bwMode="auto">
          <a:xfrm>
            <a:off x="391912" y="1821506"/>
            <a:ext cx="6263531" cy="477054"/>
          </a:xfrm>
          <a:prstGeom prst="rect">
            <a:avLst/>
          </a:prstGeom>
          <a:noFill/>
          <a:ln w="9525">
            <a:noFill/>
            <a:miter lim="800000"/>
            <a:headEnd/>
            <a:tailEnd/>
          </a:ln>
        </p:spPr>
        <p:txBody>
          <a:bodyPr wrap="square" anchor="ctr">
            <a:spAutoFit/>
          </a:bodyPr>
          <a:lstStyle/>
          <a:p>
            <a:pPr>
              <a:lnSpc>
                <a:spcPct val="125000"/>
              </a:lnSpc>
            </a:pPr>
            <a:r>
              <a:rPr lang="zh-CN" altLang="en-US" sz="2000" b="1">
                <a:solidFill>
                  <a:srgbClr val="002060"/>
                </a:solidFill>
                <a:latin typeface="幼圆" pitchFamily="49" charset="-122"/>
                <a:ea typeface="幼圆" pitchFamily="49" charset="-122"/>
              </a:rPr>
              <a:t>令 </a:t>
            </a:r>
            <a:r>
              <a:rPr lang="en-US" altLang="zh-CN" sz="2000" b="1" smtClean="0">
                <a:solidFill>
                  <a:srgbClr val="002060"/>
                </a:solidFill>
                <a:latin typeface="幼圆" pitchFamily="49" charset="-122"/>
                <a:ea typeface="幼圆" pitchFamily="49" charset="-122"/>
              </a:rPr>
              <a:t>BD=H</a:t>
            </a:r>
            <a:r>
              <a:rPr lang="en-US" altLang="zh-CN" sz="2000" b="1" baseline="-25000" smtClean="0">
                <a:solidFill>
                  <a:srgbClr val="002060"/>
                </a:solidFill>
                <a:latin typeface="幼圆" pitchFamily="49" charset="-122"/>
                <a:ea typeface="幼圆" pitchFamily="49" charset="-122"/>
              </a:rPr>
              <a:t>m</a:t>
            </a:r>
            <a:r>
              <a:rPr lang="zh-CN" altLang="en-US" sz="2000" b="1">
                <a:solidFill>
                  <a:srgbClr val="002060"/>
                </a:solidFill>
                <a:latin typeface="幼圆" pitchFamily="49" charset="-122"/>
                <a:ea typeface="幼圆" pitchFamily="49" charset="-122"/>
              </a:rPr>
              <a:t>，可得矩形波导中</a:t>
            </a:r>
            <a:r>
              <a:rPr lang="en-US" altLang="zh-CN" sz="2000" b="1">
                <a:solidFill>
                  <a:srgbClr val="002060"/>
                </a:solidFill>
                <a:latin typeface="幼圆" pitchFamily="49" charset="-122"/>
                <a:ea typeface="幼圆" pitchFamily="49" charset="-122"/>
              </a:rPr>
              <a:t>TE</a:t>
            </a:r>
            <a:r>
              <a:rPr lang="zh-CN" altLang="en-US" sz="2000" b="1">
                <a:solidFill>
                  <a:srgbClr val="002060"/>
                </a:solidFill>
                <a:latin typeface="幼圆" pitchFamily="49" charset="-122"/>
                <a:ea typeface="幼圆" pitchFamily="49" charset="-122"/>
              </a:rPr>
              <a:t>波的磁场纵向</a:t>
            </a:r>
            <a:r>
              <a:rPr lang="zh-CN" altLang="en-US" sz="2000" b="1" smtClean="0">
                <a:solidFill>
                  <a:srgbClr val="002060"/>
                </a:solidFill>
                <a:latin typeface="幼圆" pitchFamily="49" charset="-122"/>
                <a:ea typeface="幼圆" pitchFamily="49" charset="-122"/>
              </a:rPr>
              <a:t>分量为</a:t>
            </a:r>
            <a:endParaRPr lang="zh-CN" altLang="en-US" sz="2000" b="1">
              <a:solidFill>
                <a:srgbClr val="002060"/>
              </a:solidFill>
              <a:latin typeface="幼圆" pitchFamily="49" charset="-122"/>
              <a:ea typeface="幼圆" pitchFamily="49" charset="-122"/>
            </a:endParaRPr>
          </a:p>
        </p:txBody>
      </p:sp>
      <p:graphicFrame>
        <p:nvGraphicFramePr>
          <p:cNvPr id="6" name="Object 6"/>
          <p:cNvGraphicFramePr>
            <a:graphicFrameLocks noChangeAspect="1"/>
          </p:cNvGraphicFramePr>
          <p:nvPr/>
        </p:nvGraphicFramePr>
        <p:xfrm>
          <a:off x="1971675" y="2476500"/>
          <a:ext cx="4930775" cy="769938"/>
        </p:xfrm>
        <a:graphic>
          <a:graphicData uri="http://schemas.openxmlformats.org/presentationml/2006/ole">
            <p:oleObj spid="_x0000_s58371" name="Equation" r:id="rId4" imgW="2095200" imgH="330120" progId="Equation.DSMT4">
              <p:embed/>
            </p:oleObj>
          </a:graphicData>
        </a:graphic>
      </p:graphicFrame>
      <p:sp>
        <p:nvSpPr>
          <p:cNvPr id="7" name="Rectangle 8"/>
          <p:cNvSpPr>
            <a:spLocks noChangeArrowheads="1"/>
          </p:cNvSpPr>
          <p:nvPr/>
        </p:nvSpPr>
        <p:spPr bwMode="auto">
          <a:xfrm>
            <a:off x="364139" y="3391363"/>
            <a:ext cx="8073804" cy="477054"/>
          </a:xfrm>
          <a:prstGeom prst="rect">
            <a:avLst/>
          </a:prstGeom>
          <a:noFill/>
          <a:ln w="9525">
            <a:noFill/>
            <a:miter lim="800000"/>
            <a:headEnd/>
            <a:tailEnd/>
          </a:ln>
        </p:spPr>
        <p:txBody>
          <a:bodyPr wrap="square" anchor="ctr">
            <a:spAutoFit/>
          </a:bodyPr>
          <a:lstStyle/>
          <a:p>
            <a:pPr>
              <a:lnSpc>
                <a:spcPct val="125000"/>
              </a:lnSpc>
            </a:pPr>
            <a:r>
              <a:rPr lang="zh-CN" altLang="en-US" sz="2000" b="1" dirty="0">
                <a:solidFill>
                  <a:srgbClr val="002060"/>
                </a:solidFill>
                <a:latin typeface="幼圆" pitchFamily="49" charset="-122"/>
                <a:ea typeface="幼圆" pitchFamily="49" charset="-122"/>
              </a:rPr>
              <a:t>其中， </a:t>
            </a:r>
            <a:r>
              <a:rPr lang="en-US" altLang="zh-CN" sz="2000" b="1" i="1" dirty="0" err="1" smtClean="0">
                <a:solidFill>
                  <a:srgbClr val="002060"/>
                </a:solidFill>
                <a:latin typeface="幼圆" pitchFamily="49" charset="-122"/>
                <a:ea typeface="幼圆" pitchFamily="49" charset="-122"/>
              </a:rPr>
              <a:t>H</a:t>
            </a:r>
            <a:r>
              <a:rPr lang="en-US" altLang="zh-CN" sz="2000" b="1" baseline="-25000" dirty="0" err="1" smtClean="0">
                <a:solidFill>
                  <a:srgbClr val="002060"/>
                </a:solidFill>
                <a:latin typeface="幼圆" pitchFamily="49" charset="-122"/>
                <a:ea typeface="幼圆" pitchFamily="49" charset="-122"/>
              </a:rPr>
              <a:t>m</a:t>
            </a:r>
            <a:r>
              <a:rPr lang="en-US" altLang="zh-CN" sz="2000" b="1" baseline="-25000" dirty="0" smtClean="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的值由激励源的强度</a:t>
            </a:r>
            <a:r>
              <a:rPr lang="zh-CN" altLang="en-US" sz="2000" b="1" dirty="0" smtClean="0">
                <a:solidFill>
                  <a:srgbClr val="002060"/>
                </a:solidFill>
                <a:latin typeface="幼圆" pitchFamily="49" charset="-122"/>
                <a:ea typeface="幼圆" pitchFamily="49" charset="-122"/>
              </a:rPr>
              <a:t>决定。</a:t>
            </a:r>
            <a:endParaRPr lang="zh-CN" altLang="en-US" sz="2000" b="1" dirty="0">
              <a:solidFill>
                <a:srgbClr val="002060"/>
              </a:solidFill>
              <a:latin typeface="幼圆" pitchFamily="49" charset="-122"/>
              <a:ea typeface="幼圆" pitchFamily="49" charset="-122"/>
            </a:endParaRPr>
          </a:p>
        </p:txBody>
      </p:sp>
      <p:sp>
        <p:nvSpPr>
          <p:cNvPr id="8" name="Rectangle 2"/>
          <p:cNvSpPr>
            <a:spLocks noChangeArrowheads="1"/>
          </p:cNvSpPr>
          <p:nvPr/>
        </p:nvSpPr>
        <p:spPr bwMode="auto">
          <a:xfrm>
            <a:off x="382850" y="3839040"/>
            <a:ext cx="8424862" cy="861774"/>
          </a:xfrm>
          <a:prstGeom prst="rect">
            <a:avLst/>
          </a:prstGeom>
          <a:noFill/>
          <a:ln w="9525">
            <a:noFill/>
            <a:miter lim="800000"/>
            <a:headEnd/>
            <a:tailEnd/>
          </a:ln>
        </p:spPr>
        <p:txBody>
          <a:bodyPr anchor="ctr">
            <a:spAutoFit/>
          </a:bodyPr>
          <a:lstStyle/>
          <a:p>
            <a:pPr>
              <a:lnSpc>
                <a:spcPct val="125000"/>
              </a:lnSpc>
            </a:pPr>
            <a:r>
              <a:rPr lang="zh-CN" altLang="en-US" sz="2000" b="1" dirty="0" smtClean="0">
                <a:solidFill>
                  <a:srgbClr val="002060"/>
                </a:solidFill>
                <a:latin typeface="幼圆" pitchFamily="49" charset="-122"/>
                <a:ea typeface="幼圆" pitchFamily="49" charset="-122"/>
              </a:rPr>
              <a:t>根据</a:t>
            </a:r>
            <a:r>
              <a:rPr lang="en-US" altLang="zh-CN" sz="2000" b="1" dirty="0" smtClean="0">
                <a:solidFill>
                  <a:srgbClr val="002060"/>
                </a:solidFill>
                <a:latin typeface="幼圆" pitchFamily="49" charset="-122"/>
                <a:ea typeface="幼圆" pitchFamily="49" charset="-122"/>
              </a:rPr>
              <a:t>TE</a:t>
            </a:r>
            <a:r>
              <a:rPr lang="zh-CN" altLang="en-US" sz="2000" b="1" dirty="0" smtClean="0">
                <a:solidFill>
                  <a:srgbClr val="002060"/>
                </a:solidFill>
                <a:latin typeface="幼圆" pitchFamily="49" charset="-122"/>
                <a:ea typeface="幼圆" pitchFamily="49" charset="-122"/>
              </a:rPr>
              <a:t>波 横</a:t>
            </a:r>
            <a:r>
              <a:rPr lang="en-US" altLang="zh-CN" sz="2000" b="1" dirty="0">
                <a:solidFill>
                  <a:srgbClr val="002060"/>
                </a:solidFill>
                <a:latin typeface="幼圆" pitchFamily="49" charset="-122"/>
                <a:ea typeface="幼圆" pitchFamily="49" charset="-122"/>
              </a:rPr>
              <a:t>—</a:t>
            </a:r>
            <a:r>
              <a:rPr lang="zh-CN" altLang="en-US" sz="2000" b="1" dirty="0">
                <a:solidFill>
                  <a:srgbClr val="002060"/>
                </a:solidFill>
                <a:latin typeface="幼圆" pitchFamily="49" charset="-122"/>
                <a:ea typeface="幼圆" pitchFamily="49" charset="-122"/>
              </a:rPr>
              <a:t>纵</a:t>
            </a:r>
            <a:r>
              <a:rPr lang="zh-CN" altLang="en-US" sz="2000" b="1" dirty="0" smtClean="0">
                <a:solidFill>
                  <a:srgbClr val="002060"/>
                </a:solidFill>
                <a:latin typeface="幼圆" pitchFamily="49" charset="-122"/>
                <a:ea typeface="幼圆" pitchFamily="49" charset="-122"/>
              </a:rPr>
              <a:t>关系式</a:t>
            </a:r>
            <a:r>
              <a:rPr lang="en-US" altLang="zh-CN" sz="2000" b="1" dirty="0" smtClean="0">
                <a:solidFill>
                  <a:srgbClr val="002060"/>
                </a:solidFill>
                <a:ea typeface="幼圆" pitchFamily="49" charset="-122"/>
                <a:cs typeface="Times New Roman" pitchFamily="18" charset="0"/>
              </a:rPr>
              <a:t>(7.1.12a~7.1.12d)</a:t>
            </a:r>
            <a:r>
              <a:rPr lang="zh-CN" altLang="en-US" sz="2000" b="1" dirty="0" smtClean="0">
                <a:solidFill>
                  <a:srgbClr val="002060"/>
                </a:solidFill>
                <a:latin typeface="幼圆" pitchFamily="49" charset="-122"/>
                <a:ea typeface="幼圆" pitchFamily="49" charset="-122"/>
              </a:rPr>
              <a:t>，</a:t>
            </a:r>
            <a:r>
              <a:rPr lang="zh-CN" altLang="en-US" sz="2000" b="1" dirty="0">
                <a:solidFill>
                  <a:srgbClr val="002060"/>
                </a:solidFill>
                <a:latin typeface="幼圆" pitchFamily="49" charset="-122"/>
                <a:ea typeface="幼圆" pitchFamily="49" charset="-122"/>
              </a:rPr>
              <a:t>可得到 </a:t>
            </a:r>
            <a:r>
              <a:rPr lang="en-US" altLang="zh-CN" sz="2000" b="1" dirty="0" err="1">
                <a:solidFill>
                  <a:srgbClr val="002060"/>
                </a:solidFill>
                <a:latin typeface="幼圆" pitchFamily="49" charset="-122"/>
                <a:ea typeface="幼圆" pitchFamily="49" charset="-122"/>
              </a:rPr>
              <a:t>TE</a:t>
            </a:r>
            <a:r>
              <a:rPr lang="en-US" altLang="zh-CN" sz="2000" b="1" baseline="-25000" dirty="0" err="1">
                <a:solidFill>
                  <a:srgbClr val="002060"/>
                </a:solidFill>
                <a:latin typeface="幼圆" pitchFamily="49" charset="-122"/>
                <a:ea typeface="幼圆" pitchFamily="49" charset="-122"/>
              </a:rPr>
              <a:t>nm</a:t>
            </a:r>
            <a:r>
              <a:rPr lang="en-US" altLang="zh-CN" sz="2000" b="1" baseline="-25000"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模的所有横向电磁场分量：</a:t>
            </a:r>
          </a:p>
        </p:txBody>
      </p:sp>
      <p:sp>
        <p:nvSpPr>
          <p:cNvPr id="9" name="Rectangle 11"/>
          <p:cNvSpPr>
            <a:spLocks noChangeArrowheads="1"/>
          </p:cNvSpPr>
          <p:nvPr/>
        </p:nvSpPr>
        <p:spPr bwMode="auto">
          <a:xfrm>
            <a:off x="5407265" y="4635378"/>
            <a:ext cx="884238" cy="400110"/>
          </a:xfrm>
          <a:prstGeom prst="rect">
            <a:avLst/>
          </a:prstGeom>
          <a:noFill/>
          <a:ln w="9525">
            <a:noFill/>
            <a:miter lim="800000"/>
            <a:headEnd/>
            <a:tailEnd/>
          </a:ln>
        </p:spPr>
        <p:txBody>
          <a:bodyPr anchor="ctr">
            <a:spAutoFit/>
          </a:bodyPr>
          <a:lstStyle/>
          <a:p>
            <a:r>
              <a:rPr lang="zh-CN" altLang="en-US" sz="2000" b="1">
                <a:solidFill>
                  <a:srgbClr val="002060"/>
                </a:solidFill>
                <a:latin typeface="幼圆" pitchFamily="49" charset="-122"/>
                <a:ea typeface="幼圆" pitchFamily="49" charset="-122"/>
              </a:rPr>
              <a:t>其中：</a:t>
            </a:r>
          </a:p>
        </p:txBody>
      </p:sp>
      <p:graphicFrame>
        <p:nvGraphicFramePr>
          <p:cNvPr id="10" name="Object 13"/>
          <p:cNvGraphicFramePr>
            <a:graphicFrameLocks noChangeAspect="1"/>
          </p:cNvGraphicFramePr>
          <p:nvPr/>
        </p:nvGraphicFramePr>
        <p:xfrm>
          <a:off x="5532411" y="5151899"/>
          <a:ext cx="2774950" cy="606425"/>
        </p:xfrm>
        <a:graphic>
          <a:graphicData uri="http://schemas.openxmlformats.org/presentationml/2006/ole">
            <p:oleObj spid="_x0000_s58372" name="Equation" r:id="rId5" imgW="1803400" imgH="393700" progId="Equation.DSMT4">
              <p:embed/>
            </p:oleObj>
          </a:graphicData>
        </a:graphic>
      </p:graphicFrame>
      <p:graphicFrame>
        <p:nvGraphicFramePr>
          <p:cNvPr id="11" name="Object 24"/>
          <p:cNvGraphicFramePr>
            <a:graphicFrameLocks noChangeAspect="1"/>
          </p:cNvGraphicFramePr>
          <p:nvPr/>
        </p:nvGraphicFramePr>
        <p:xfrm>
          <a:off x="1568544" y="4363413"/>
          <a:ext cx="4051034" cy="2154345"/>
        </p:xfrm>
        <a:graphic>
          <a:graphicData uri="http://schemas.openxmlformats.org/presentationml/2006/ole">
            <p:oleObj spid="_x0000_s58373" name="Equation" r:id="rId6" imgW="2794000" imgH="14859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a:spLocks noChangeArrowheads="1"/>
          </p:cNvSpPr>
          <p:nvPr/>
        </p:nvSpPr>
        <p:spPr bwMode="auto">
          <a:xfrm>
            <a:off x="367034" y="668953"/>
            <a:ext cx="8495612" cy="124649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nSpc>
                <a:spcPct val="125000"/>
              </a:lnSpc>
            </a:pPr>
            <a:r>
              <a:rPr lang="zh-CN" altLang="en-US" sz="2000" b="1" dirty="0">
                <a:solidFill>
                  <a:srgbClr val="FF0000"/>
                </a:solidFill>
                <a:latin typeface="幼圆" pitchFamily="49" charset="-122"/>
                <a:ea typeface="幼圆" pitchFamily="49" charset="-122"/>
              </a:rPr>
              <a:t>   </a:t>
            </a:r>
            <a:r>
              <a:rPr lang="zh-CN" altLang="en-US" sz="2000" b="1" dirty="0" smtClean="0">
                <a:solidFill>
                  <a:srgbClr val="FF0000"/>
                </a:solidFill>
                <a:latin typeface="幼圆" pitchFamily="49" charset="-122"/>
                <a:ea typeface="幼圆" pitchFamily="49" charset="-122"/>
              </a:rPr>
              <a:t>上</a:t>
            </a:r>
            <a:r>
              <a:rPr lang="zh-CN" altLang="en-US" sz="2000" b="1" dirty="0">
                <a:solidFill>
                  <a:srgbClr val="FF0000"/>
                </a:solidFill>
                <a:latin typeface="幼圆" pitchFamily="49" charset="-122"/>
                <a:ea typeface="幼圆" pitchFamily="49" charset="-122"/>
              </a:rPr>
              <a:t>式就是矩形波导中</a:t>
            </a:r>
            <a:r>
              <a:rPr lang="en-US" altLang="zh-CN" sz="2000" b="1" dirty="0" err="1" smtClean="0">
                <a:solidFill>
                  <a:srgbClr val="FF0000"/>
                </a:solidFill>
                <a:latin typeface="幼圆" pitchFamily="49" charset="-122"/>
                <a:ea typeface="幼圆" pitchFamily="49" charset="-122"/>
              </a:rPr>
              <a:t>TE</a:t>
            </a:r>
            <a:r>
              <a:rPr lang="en-US" altLang="zh-CN" sz="2000" b="1" baseline="-25000" dirty="0" err="1" smtClean="0">
                <a:solidFill>
                  <a:srgbClr val="FF0000"/>
                </a:solidFill>
                <a:latin typeface="幼圆" pitchFamily="49" charset="-122"/>
                <a:ea typeface="幼圆" pitchFamily="49" charset="-122"/>
              </a:rPr>
              <a:t>mn</a:t>
            </a:r>
            <a:r>
              <a:rPr lang="en-US" altLang="zh-CN" sz="2000" b="1" baseline="-25000" dirty="0" smtClean="0">
                <a:solidFill>
                  <a:srgbClr val="FF0000"/>
                </a:solidFill>
                <a:latin typeface="幼圆" pitchFamily="49" charset="-122"/>
                <a:ea typeface="幼圆" pitchFamily="49" charset="-122"/>
              </a:rPr>
              <a:t> </a:t>
            </a:r>
            <a:r>
              <a:rPr lang="zh-CN" altLang="en-US" sz="2000" b="1" dirty="0">
                <a:solidFill>
                  <a:srgbClr val="FF0000"/>
                </a:solidFill>
                <a:latin typeface="幼圆" pitchFamily="49" charset="-122"/>
                <a:ea typeface="幼圆" pitchFamily="49" charset="-122"/>
              </a:rPr>
              <a:t>模的一般表达式。</a:t>
            </a:r>
            <a:r>
              <a:rPr lang="zh-CN" altLang="en-US" sz="2000" b="1" dirty="0" smtClean="0">
                <a:solidFill>
                  <a:srgbClr val="FF0000"/>
                </a:solidFill>
                <a:latin typeface="幼圆" pitchFamily="49" charset="-122"/>
                <a:ea typeface="幼圆" pitchFamily="49" charset="-122"/>
              </a:rPr>
              <a:t>由此可见</a:t>
            </a:r>
            <a:r>
              <a:rPr lang="en-US" altLang="zh-CN" sz="2000" b="1" dirty="0" err="1" smtClean="0">
                <a:solidFill>
                  <a:srgbClr val="FF0000"/>
                </a:solidFill>
                <a:latin typeface="幼圆" pitchFamily="49" charset="-122"/>
                <a:ea typeface="幼圆" pitchFamily="49" charset="-122"/>
              </a:rPr>
              <a:t>m,n</a:t>
            </a:r>
            <a:r>
              <a:rPr lang="zh-CN" altLang="en-US" sz="2000" b="1" dirty="0" smtClean="0">
                <a:solidFill>
                  <a:srgbClr val="FF0000"/>
                </a:solidFill>
                <a:latin typeface="幼圆" pitchFamily="49" charset="-122"/>
                <a:ea typeface="幼圆" pitchFamily="49" charset="-122"/>
              </a:rPr>
              <a:t>不能</a:t>
            </a:r>
            <a:r>
              <a:rPr lang="zh-CN" altLang="en-US" sz="2000" b="1" dirty="0">
                <a:solidFill>
                  <a:srgbClr val="FF0000"/>
                </a:solidFill>
                <a:latin typeface="幼圆" pitchFamily="49" charset="-122"/>
                <a:ea typeface="幼圆" pitchFamily="49" charset="-122"/>
              </a:rPr>
              <a:t>同时取零，即矩形波导中不存在 </a:t>
            </a:r>
            <a:r>
              <a:rPr lang="en-US" altLang="zh-CN" sz="2000" b="1" dirty="0">
                <a:solidFill>
                  <a:srgbClr val="FF0000"/>
                </a:solidFill>
                <a:latin typeface="幼圆" pitchFamily="49" charset="-122"/>
                <a:ea typeface="幼圆" pitchFamily="49" charset="-122"/>
              </a:rPr>
              <a:t>TE</a:t>
            </a:r>
            <a:r>
              <a:rPr lang="en-US" altLang="zh-CN" sz="2000" b="1" baseline="-25000" dirty="0">
                <a:solidFill>
                  <a:srgbClr val="FF0000"/>
                </a:solidFill>
                <a:latin typeface="幼圆" pitchFamily="49" charset="-122"/>
                <a:ea typeface="幼圆" pitchFamily="49" charset="-122"/>
              </a:rPr>
              <a:t>00 </a:t>
            </a:r>
            <a:r>
              <a:rPr lang="zh-CN" altLang="en-US" sz="2000" b="1" dirty="0">
                <a:solidFill>
                  <a:srgbClr val="FF0000"/>
                </a:solidFill>
                <a:latin typeface="幼圆" pitchFamily="49" charset="-122"/>
                <a:ea typeface="幼圆" pitchFamily="49" charset="-122"/>
              </a:rPr>
              <a:t>模，但可以存在</a:t>
            </a:r>
            <a:r>
              <a:rPr lang="en-US" altLang="zh-CN" sz="2000" b="1" dirty="0">
                <a:solidFill>
                  <a:srgbClr val="FF0000"/>
                </a:solidFill>
                <a:latin typeface="幼圆" pitchFamily="49" charset="-122"/>
                <a:ea typeface="幼圆" pitchFamily="49" charset="-122"/>
              </a:rPr>
              <a:t>TE</a:t>
            </a:r>
            <a:r>
              <a:rPr lang="en-US" altLang="zh-CN" sz="2000" b="1" baseline="-25000" dirty="0">
                <a:solidFill>
                  <a:srgbClr val="FF0000"/>
                </a:solidFill>
                <a:latin typeface="幼圆" pitchFamily="49" charset="-122"/>
                <a:ea typeface="幼圆" pitchFamily="49" charset="-122"/>
              </a:rPr>
              <a:t>m0 </a:t>
            </a:r>
            <a:r>
              <a:rPr lang="zh-CN" altLang="en-US" sz="2000" b="1" dirty="0">
                <a:solidFill>
                  <a:srgbClr val="FF0000"/>
                </a:solidFill>
                <a:latin typeface="幼圆" pitchFamily="49" charset="-122"/>
                <a:ea typeface="幼圆" pitchFamily="49" charset="-122"/>
              </a:rPr>
              <a:t>模、</a:t>
            </a:r>
            <a:r>
              <a:rPr lang="en-US" altLang="zh-CN" sz="2000" b="1" dirty="0">
                <a:solidFill>
                  <a:srgbClr val="FF0000"/>
                </a:solidFill>
                <a:latin typeface="幼圆" pitchFamily="49" charset="-122"/>
                <a:ea typeface="幼圆" pitchFamily="49" charset="-122"/>
              </a:rPr>
              <a:t>TE</a:t>
            </a:r>
            <a:r>
              <a:rPr lang="en-US" altLang="zh-CN" sz="2000" b="1" baseline="-25000" dirty="0">
                <a:solidFill>
                  <a:srgbClr val="FF0000"/>
                </a:solidFill>
                <a:latin typeface="幼圆" pitchFamily="49" charset="-122"/>
                <a:ea typeface="幼圆" pitchFamily="49" charset="-122"/>
              </a:rPr>
              <a:t>0n </a:t>
            </a:r>
            <a:r>
              <a:rPr lang="zh-CN" altLang="en-US" sz="2000" b="1" dirty="0" smtClean="0">
                <a:solidFill>
                  <a:srgbClr val="FF0000"/>
                </a:solidFill>
                <a:latin typeface="幼圆" pitchFamily="49" charset="-122"/>
                <a:ea typeface="幼圆" pitchFamily="49" charset="-122"/>
              </a:rPr>
              <a:t>模和 </a:t>
            </a:r>
            <a:r>
              <a:rPr lang="en-US" altLang="zh-CN" sz="2000" b="1" dirty="0" err="1" smtClean="0">
                <a:solidFill>
                  <a:srgbClr val="FF0000"/>
                </a:solidFill>
                <a:latin typeface="幼圆" pitchFamily="49" charset="-122"/>
                <a:ea typeface="幼圆" pitchFamily="49" charset="-122"/>
              </a:rPr>
              <a:t>TE</a:t>
            </a:r>
            <a:r>
              <a:rPr lang="en-US" altLang="zh-CN" sz="2000" b="1" baseline="-25000" dirty="0" err="1" smtClean="0">
                <a:solidFill>
                  <a:srgbClr val="FF0000"/>
                </a:solidFill>
                <a:latin typeface="幼圆" pitchFamily="49" charset="-122"/>
                <a:ea typeface="幼圆" pitchFamily="49" charset="-122"/>
              </a:rPr>
              <a:t>mn</a:t>
            </a:r>
            <a:r>
              <a:rPr lang="en-US" altLang="zh-CN" sz="2000" b="1" baseline="-25000" dirty="0" smtClean="0">
                <a:solidFill>
                  <a:srgbClr val="FF0000"/>
                </a:solidFill>
                <a:latin typeface="幼圆" pitchFamily="49" charset="-122"/>
                <a:ea typeface="幼圆" pitchFamily="49" charset="-122"/>
              </a:rPr>
              <a:t> </a:t>
            </a:r>
            <a:r>
              <a:rPr lang="en-US" altLang="zh-CN" sz="2000" b="1" dirty="0" smtClean="0">
                <a:solidFill>
                  <a:srgbClr val="FF0000"/>
                </a:solidFill>
                <a:latin typeface="幼圆" pitchFamily="49" charset="-122"/>
                <a:ea typeface="幼圆" pitchFamily="49" charset="-122"/>
              </a:rPr>
              <a:t>(</a:t>
            </a:r>
            <a:r>
              <a:rPr lang="en-US" altLang="zh-CN" sz="2000" b="1" i="1" dirty="0" smtClean="0">
                <a:solidFill>
                  <a:srgbClr val="FF0000"/>
                </a:solidFill>
                <a:latin typeface="幼圆" pitchFamily="49" charset="-122"/>
                <a:ea typeface="幼圆" pitchFamily="49" charset="-122"/>
              </a:rPr>
              <a:t>m</a:t>
            </a:r>
            <a:r>
              <a:rPr lang="en-US" altLang="zh-CN" sz="2000" b="1" dirty="0" smtClean="0">
                <a:solidFill>
                  <a:srgbClr val="FF0000"/>
                </a:solidFill>
                <a:latin typeface="幼圆" pitchFamily="49" charset="-122"/>
                <a:ea typeface="幼圆" pitchFamily="49" charset="-122"/>
              </a:rPr>
              <a:t>, </a:t>
            </a:r>
            <a:r>
              <a:rPr lang="en-US" altLang="zh-CN" sz="2000" b="1" i="1" dirty="0" smtClean="0">
                <a:solidFill>
                  <a:srgbClr val="FF0000"/>
                </a:solidFill>
                <a:latin typeface="幼圆" pitchFamily="49" charset="-122"/>
                <a:ea typeface="幼圆" pitchFamily="49" charset="-122"/>
              </a:rPr>
              <a:t>n</a:t>
            </a:r>
            <a:r>
              <a:rPr lang="en-US" altLang="zh-CN" sz="2000" b="1" i="1" dirty="0" smtClean="0">
                <a:solidFill>
                  <a:srgbClr val="FF0000"/>
                </a:solidFill>
                <a:latin typeface="幼圆" pitchFamily="49" charset="-122"/>
                <a:ea typeface="幼圆" pitchFamily="49" charset="-122"/>
                <a:sym typeface="Symbol" pitchFamily="18" charset="2"/>
              </a:rPr>
              <a:t> </a:t>
            </a:r>
            <a:r>
              <a:rPr lang="en-US" altLang="zh-CN" sz="2000" b="1" dirty="0" smtClean="0">
                <a:solidFill>
                  <a:srgbClr val="FF0000"/>
                </a:solidFill>
                <a:latin typeface="幼圆" pitchFamily="49" charset="-122"/>
                <a:ea typeface="幼圆" pitchFamily="49" charset="-122"/>
              </a:rPr>
              <a:t>0) </a:t>
            </a:r>
            <a:r>
              <a:rPr lang="zh-CN" altLang="en-US" sz="2000" b="1" dirty="0" smtClean="0">
                <a:solidFill>
                  <a:srgbClr val="FF0000"/>
                </a:solidFill>
                <a:latin typeface="幼圆" pitchFamily="49" charset="-122"/>
                <a:ea typeface="幼圆" pitchFamily="49" charset="-122"/>
              </a:rPr>
              <a:t>模</a:t>
            </a:r>
            <a:r>
              <a:rPr lang="zh-CN" altLang="en-US" sz="2000" b="1" dirty="0">
                <a:solidFill>
                  <a:srgbClr val="FF0000"/>
                </a:solidFill>
                <a:latin typeface="幼圆" pitchFamily="49" charset="-122"/>
                <a:ea typeface="幼圆" pitchFamily="49" charset="-122"/>
              </a:rPr>
              <a:t>。</a:t>
            </a:r>
          </a:p>
        </p:txBody>
      </p:sp>
      <p:sp>
        <p:nvSpPr>
          <p:cNvPr id="3" name="矩形 2"/>
          <p:cNvSpPr/>
          <p:nvPr/>
        </p:nvSpPr>
        <p:spPr>
          <a:xfrm>
            <a:off x="341453" y="2227523"/>
            <a:ext cx="8420582" cy="2246769"/>
          </a:xfrm>
          <a:prstGeom prst="rect">
            <a:avLst/>
          </a:prstGeom>
        </p:spPr>
        <p:txBody>
          <a:bodyPr wrap="square">
            <a:spAutoFit/>
          </a:bodyPr>
          <a:lstStyle/>
          <a:p>
            <a:pPr>
              <a:buFont typeface="Wingdings" pitchFamily="2" charset="2"/>
              <a:buChar char="ü"/>
            </a:pPr>
            <a:r>
              <a:rPr lang="en-US" altLang="zh-CN" sz="2000" b="1" i="1" dirty="0" smtClean="0">
                <a:solidFill>
                  <a:srgbClr val="002060"/>
                </a:solidFill>
                <a:latin typeface="幼圆" pitchFamily="49" charset="-122"/>
                <a:ea typeface="幼圆" pitchFamily="49" charset="-122"/>
              </a:rPr>
              <a:t>m</a:t>
            </a:r>
            <a:r>
              <a:rPr lang="en-US" altLang="zh-CN" sz="2000" b="1" dirty="0" smtClean="0">
                <a:solidFill>
                  <a:srgbClr val="002060"/>
                </a:solidFill>
                <a:latin typeface="幼圆" pitchFamily="49" charset="-122"/>
                <a:ea typeface="幼圆" pitchFamily="49" charset="-122"/>
              </a:rPr>
              <a:t>, </a:t>
            </a:r>
            <a:r>
              <a:rPr lang="en-US" altLang="zh-CN" sz="2000" b="1" i="1" dirty="0" smtClean="0">
                <a:solidFill>
                  <a:srgbClr val="002060"/>
                </a:solidFill>
                <a:latin typeface="幼圆" pitchFamily="49" charset="-122"/>
                <a:ea typeface="幼圆" pitchFamily="49" charset="-122"/>
              </a:rPr>
              <a:t>n </a:t>
            </a:r>
            <a:r>
              <a:rPr lang="zh-CN" altLang="en-US" sz="2000" b="1" dirty="0" smtClean="0">
                <a:solidFill>
                  <a:srgbClr val="002060"/>
                </a:solidFill>
                <a:latin typeface="幼圆" pitchFamily="49" charset="-122"/>
                <a:ea typeface="幼圆" pitchFamily="49" charset="-122"/>
              </a:rPr>
              <a:t>不同，其场的结构就不同，故不同的 </a:t>
            </a:r>
            <a:r>
              <a:rPr lang="en-US" altLang="zh-CN" sz="2000" b="1" i="1" dirty="0" smtClean="0">
                <a:solidFill>
                  <a:srgbClr val="002060"/>
                </a:solidFill>
                <a:latin typeface="幼圆" pitchFamily="49" charset="-122"/>
                <a:ea typeface="幼圆" pitchFamily="49" charset="-122"/>
              </a:rPr>
              <a:t>m</a:t>
            </a:r>
            <a:r>
              <a:rPr lang="en-US" altLang="zh-CN" sz="2000" b="1" dirty="0" smtClean="0">
                <a:solidFill>
                  <a:srgbClr val="002060"/>
                </a:solidFill>
                <a:latin typeface="幼圆" pitchFamily="49" charset="-122"/>
                <a:ea typeface="幼圆" pitchFamily="49" charset="-122"/>
              </a:rPr>
              <a:t>, </a:t>
            </a:r>
            <a:r>
              <a:rPr lang="en-US" altLang="zh-CN" sz="2000" b="1" i="1" dirty="0" smtClean="0">
                <a:solidFill>
                  <a:srgbClr val="002060"/>
                </a:solidFill>
                <a:latin typeface="幼圆" pitchFamily="49" charset="-122"/>
                <a:ea typeface="幼圆" pitchFamily="49" charset="-122"/>
              </a:rPr>
              <a:t>n </a:t>
            </a:r>
            <a:r>
              <a:rPr lang="zh-CN" altLang="en-US" sz="2000" b="1" dirty="0" smtClean="0">
                <a:solidFill>
                  <a:srgbClr val="002060"/>
                </a:solidFill>
                <a:latin typeface="幼圆" pitchFamily="49" charset="-122"/>
                <a:ea typeface="幼圆" pitchFamily="49" charset="-122"/>
              </a:rPr>
              <a:t>代表不同的模式，称为 </a:t>
            </a:r>
            <a:r>
              <a:rPr lang="en-US" altLang="zh-CN" sz="2000" b="1" dirty="0" err="1" smtClean="0">
                <a:solidFill>
                  <a:srgbClr val="FF0000"/>
                </a:solidFill>
                <a:latin typeface="幼圆" pitchFamily="49" charset="-122"/>
                <a:ea typeface="幼圆" pitchFamily="49" charset="-122"/>
              </a:rPr>
              <a:t>TE</a:t>
            </a:r>
            <a:r>
              <a:rPr lang="en-US" altLang="zh-CN" sz="2000" b="1" baseline="-25000" dirty="0" err="1" smtClean="0">
                <a:solidFill>
                  <a:srgbClr val="FF0000"/>
                </a:solidFill>
                <a:latin typeface="幼圆" pitchFamily="49" charset="-122"/>
                <a:ea typeface="幼圆" pitchFamily="49" charset="-122"/>
              </a:rPr>
              <a:t>mn</a:t>
            </a:r>
            <a:r>
              <a:rPr lang="en-US" altLang="zh-CN" sz="2000" b="1" baseline="-25000" dirty="0" smtClean="0">
                <a:solidFill>
                  <a:srgbClr val="FF0000"/>
                </a:solidFill>
                <a:latin typeface="幼圆" pitchFamily="49" charset="-122"/>
                <a:ea typeface="幼圆" pitchFamily="49" charset="-122"/>
              </a:rPr>
              <a:t> </a:t>
            </a:r>
            <a:r>
              <a:rPr lang="zh-CN" altLang="en-US" sz="2000" b="1" dirty="0" smtClean="0">
                <a:solidFill>
                  <a:srgbClr val="FF0000"/>
                </a:solidFill>
                <a:latin typeface="幼圆" pitchFamily="49" charset="-122"/>
                <a:ea typeface="幼圆" pitchFamily="49" charset="-122"/>
              </a:rPr>
              <a:t>模或 </a:t>
            </a:r>
            <a:r>
              <a:rPr lang="en-US" altLang="zh-CN" sz="2000" b="1" dirty="0" err="1" smtClean="0">
                <a:solidFill>
                  <a:srgbClr val="FF0000"/>
                </a:solidFill>
                <a:latin typeface="幼圆" pitchFamily="49" charset="-122"/>
                <a:ea typeface="幼圆" pitchFamily="49" charset="-122"/>
              </a:rPr>
              <a:t>H</a:t>
            </a:r>
            <a:r>
              <a:rPr lang="en-US" altLang="zh-CN" sz="2000" b="1" baseline="-25000" dirty="0" err="1" smtClean="0">
                <a:solidFill>
                  <a:srgbClr val="FF0000"/>
                </a:solidFill>
                <a:latin typeface="幼圆" pitchFamily="49" charset="-122"/>
                <a:ea typeface="幼圆" pitchFamily="49" charset="-122"/>
              </a:rPr>
              <a:t>mn</a:t>
            </a:r>
            <a:r>
              <a:rPr lang="en-US" altLang="zh-CN" sz="2000" b="1" baseline="-25000" dirty="0" smtClean="0">
                <a:solidFill>
                  <a:srgbClr val="FF0000"/>
                </a:solidFill>
                <a:latin typeface="幼圆" pitchFamily="49" charset="-122"/>
                <a:ea typeface="幼圆" pitchFamily="49" charset="-122"/>
              </a:rPr>
              <a:t> </a:t>
            </a:r>
            <a:r>
              <a:rPr lang="zh-CN" altLang="en-US" sz="2000" b="1" dirty="0" smtClean="0">
                <a:solidFill>
                  <a:srgbClr val="FF0000"/>
                </a:solidFill>
                <a:latin typeface="幼圆" pitchFamily="49" charset="-122"/>
                <a:ea typeface="幼圆" pitchFamily="49" charset="-122"/>
              </a:rPr>
              <a:t>模</a:t>
            </a:r>
            <a:r>
              <a:rPr lang="zh-CN" altLang="en-US" sz="2000" b="1" dirty="0" smtClean="0">
                <a:solidFill>
                  <a:srgbClr val="002060"/>
                </a:solidFill>
                <a:latin typeface="幼圆" pitchFamily="49" charset="-122"/>
                <a:ea typeface="幼圆" pitchFamily="49" charset="-122"/>
              </a:rPr>
              <a:t>。</a:t>
            </a:r>
            <a:endParaRPr lang="en-US" altLang="zh-CN" sz="2000" b="1" dirty="0" smtClean="0">
              <a:solidFill>
                <a:srgbClr val="002060"/>
              </a:solidFill>
              <a:latin typeface="幼圆" pitchFamily="49" charset="-122"/>
              <a:ea typeface="幼圆" pitchFamily="49" charset="-122"/>
            </a:endParaRPr>
          </a:p>
          <a:p>
            <a:pPr>
              <a:buFont typeface="Wingdings" pitchFamily="2" charset="2"/>
              <a:buChar char="ü"/>
            </a:pPr>
            <a:endParaRPr lang="en-US" altLang="zh-CN" sz="2000" b="1" dirty="0" smtClean="0">
              <a:solidFill>
                <a:srgbClr val="002060"/>
              </a:solidFill>
              <a:latin typeface="幼圆" pitchFamily="49" charset="-122"/>
              <a:ea typeface="幼圆" pitchFamily="49" charset="-122"/>
            </a:endParaRPr>
          </a:p>
          <a:p>
            <a:pPr>
              <a:buFont typeface="Wingdings" pitchFamily="2" charset="2"/>
              <a:buChar char="ü"/>
            </a:pPr>
            <a:r>
              <a:rPr lang="en-US" altLang="zh-CN" sz="2000" b="1" dirty="0" smtClean="0">
                <a:solidFill>
                  <a:srgbClr val="002060"/>
                </a:solidFill>
                <a:latin typeface="幼圆" pitchFamily="49" charset="-122"/>
                <a:ea typeface="幼圆" pitchFamily="49" charset="-122"/>
              </a:rPr>
              <a:t>m</a:t>
            </a:r>
            <a:r>
              <a:rPr lang="zh-CN" altLang="en-US" sz="2000" b="1" dirty="0" smtClean="0">
                <a:solidFill>
                  <a:srgbClr val="002060"/>
                </a:solidFill>
                <a:latin typeface="幼圆" pitchFamily="49" charset="-122"/>
                <a:ea typeface="幼圆" pitchFamily="49" charset="-122"/>
              </a:rPr>
              <a:t>，</a:t>
            </a:r>
            <a:r>
              <a:rPr lang="en-US" altLang="zh-CN" sz="2000" b="1" dirty="0" smtClean="0">
                <a:solidFill>
                  <a:srgbClr val="002060"/>
                </a:solidFill>
                <a:latin typeface="幼圆" pitchFamily="49" charset="-122"/>
                <a:ea typeface="幼圆" pitchFamily="49" charset="-122"/>
              </a:rPr>
              <a:t>n</a:t>
            </a:r>
            <a:r>
              <a:rPr lang="zh-CN" altLang="en-US" sz="2000" b="1" dirty="0" smtClean="0">
                <a:solidFill>
                  <a:srgbClr val="002060"/>
                </a:solidFill>
                <a:latin typeface="幼圆" pitchFamily="49" charset="-122"/>
                <a:ea typeface="幼圆" pitchFamily="49" charset="-122"/>
              </a:rPr>
              <a:t>的具体取值范围具体由波导参数和工作波长决定。</a:t>
            </a:r>
            <a:endParaRPr lang="en-US" altLang="zh-CN" sz="2000" b="1" dirty="0" smtClean="0">
              <a:solidFill>
                <a:srgbClr val="002060"/>
              </a:solidFill>
              <a:latin typeface="幼圆" pitchFamily="49" charset="-122"/>
              <a:ea typeface="幼圆" pitchFamily="49" charset="-122"/>
            </a:endParaRPr>
          </a:p>
          <a:p>
            <a:pPr>
              <a:buFont typeface="Wingdings" pitchFamily="2" charset="2"/>
              <a:buChar char="ü"/>
            </a:pPr>
            <a:endParaRPr lang="en-US" altLang="zh-CN" sz="2000" b="1" dirty="0" smtClean="0">
              <a:solidFill>
                <a:srgbClr val="002060"/>
              </a:solidFill>
              <a:latin typeface="幼圆" pitchFamily="49" charset="-122"/>
              <a:ea typeface="幼圆" pitchFamily="49" charset="-122"/>
            </a:endParaRPr>
          </a:p>
          <a:p>
            <a:pPr>
              <a:buFont typeface="Wingdings" pitchFamily="2" charset="2"/>
              <a:buChar char="ü"/>
            </a:pPr>
            <a:r>
              <a:rPr lang="zh-CN" altLang="en-US" sz="2000" b="1" dirty="0" smtClean="0">
                <a:solidFill>
                  <a:srgbClr val="002060"/>
                </a:solidFill>
                <a:latin typeface="幼圆" pitchFamily="49" charset="-122"/>
                <a:ea typeface="幼圆" pitchFamily="49" charset="-122"/>
              </a:rPr>
              <a:t>矩形波导中可以仅存在一种单独模式，也可以同时存在多种模式。因此，所有 </a:t>
            </a:r>
            <a:r>
              <a:rPr lang="en-US" altLang="zh-CN" sz="2000" b="1" i="1" dirty="0" smtClean="0">
                <a:solidFill>
                  <a:srgbClr val="002060"/>
                </a:solidFill>
                <a:latin typeface="幼圆" pitchFamily="49" charset="-122"/>
                <a:ea typeface="幼圆" pitchFamily="49" charset="-122"/>
              </a:rPr>
              <a:t>m</a:t>
            </a:r>
            <a:r>
              <a:rPr lang="en-US" altLang="zh-CN" sz="2000" b="1" dirty="0" smtClean="0">
                <a:solidFill>
                  <a:srgbClr val="002060"/>
                </a:solidFill>
                <a:latin typeface="幼圆" pitchFamily="49" charset="-122"/>
                <a:ea typeface="幼圆" pitchFamily="49" charset="-122"/>
              </a:rPr>
              <a:t>, </a:t>
            </a:r>
            <a:r>
              <a:rPr lang="en-US" altLang="zh-CN" sz="2000" b="1" i="1" dirty="0" smtClean="0">
                <a:solidFill>
                  <a:srgbClr val="002060"/>
                </a:solidFill>
                <a:latin typeface="幼圆" pitchFamily="49" charset="-122"/>
                <a:ea typeface="幼圆" pitchFamily="49" charset="-122"/>
              </a:rPr>
              <a:t>n </a:t>
            </a:r>
            <a:r>
              <a:rPr lang="zh-CN" altLang="en-US" sz="2000" b="1" dirty="0" smtClean="0">
                <a:solidFill>
                  <a:srgbClr val="002060"/>
                </a:solidFill>
                <a:latin typeface="幼圆" pitchFamily="49" charset="-122"/>
                <a:ea typeface="幼圆" pitchFamily="49" charset="-122"/>
              </a:rPr>
              <a:t>的组合也是方程的解，于是，模纵向磁场分量的一般解为</a:t>
            </a:r>
            <a:endParaRPr lang="zh-CN" altLang="en-US" sz="2000" b="1" dirty="0">
              <a:solidFill>
                <a:srgbClr val="002060"/>
              </a:solidFill>
              <a:latin typeface="幼圆" pitchFamily="49" charset="-122"/>
              <a:ea typeface="幼圆" pitchFamily="49" charset="-122"/>
            </a:endParaRPr>
          </a:p>
        </p:txBody>
      </p:sp>
      <p:graphicFrame>
        <p:nvGraphicFramePr>
          <p:cNvPr id="4" name="Object 12"/>
          <p:cNvGraphicFramePr>
            <a:graphicFrameLocks noChangeAspect="1"/>
          </p:cNvGraphicFramePr>
          <p:nvPr/>
        </p:nvGraphicFramePr>
        <p:xfrm>
          <a:off x="1319242" y="4679043"/>
          <a:ext cx="6119813" cy="890587"/>
        </p:xfrm>
        <a:graphic>
          <a:graphicData uri="http://schemas.openxmlformats.org/presentationml/2006/ole">
            <p:oleObj spid="_x0000_s59394" name="Equation" r:id="rId3" imgW="2514600" imgH="368300" progId="Equation.DSMT4">
              <p:embed/>
            </p:oleObj>
          </a:graphicData>
        </a:graphic>
      </p:graphicFrame>
      <p:pic>
        <p:nvPicPr>
          <p:cNvPr id="5" name="Picture 17" descr="C:\Users\Zhili\Desktop\untitled.bmp"/>
          <p:cNvPicPr>
            <a:picLocks noChangeAspect="1" noChangeArrowheads="1"/>
          </p:cNvPicPr>
          <p:nvPr/>
        </p:nvPicPr>
        <p:blipFill>
          <a:blip r:embed="rId4"/>
          <a:srcRect/>
          <a:stretch>
            <a:fillRect/>
          </a:stretch>
        </p:blipFill>
        <p:spPr bwMode="auto">
          <a:xfrm>
            <a:off x="6218256" y="2829453"/>
            <a:ext cx="2745122" cy="329650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1797663" y="2932169"/>
            <a:ext cx="5090184" cy="740778"/>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3" name="Rectangle 2"/>
          <p:cNvSpPr>
            <a:spLocks noChangeArrowheads="1"/>
          </p:cNvSpPr>
          <p:nvPr/>
        </p:nvSpPr>
        <p:spPr bwMode="auto">
          <a:xfrm>
            <a:off x="301043" y="569652"/>
            <a:ext cx="6041884" cy="463846"/>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wrap="square" lIns="90000" tIns="46800" rIns="90000" bIns="46800">
            <a:spAutoFit/>
          </a:bodyPr>
          <a:lstStyle/>
          <a:p>
            <a:pPr>
              <a:buFont typeface="Wingdings" pitchFamily="2" charset="2"/>
              <a:buNone/>
            </a:pPr>
            <a:r>
              <a:rPr kumimoji="1" lang="en-US" altLang="zh-CN" sz="2400" b="1" dirty="0" smtClean="0">
                <a:solidFill>
                  <a:srgbClr val="FF0000"/>
                </a:solidFill>
                <a:latin typeface="+mn-ea"/>
              </a:rPr>
              <a:t>7.2.2 </a:t>
            </a:r>
            <a:r>
              <a:rPr kumimoji="1" lang="zh-CN" altLang="en-US" sz="2400" b="1" dirty="0" smtClean="0">
                <a:solidFill>
                  <a:srgbClr val="FF0000"/>
                </a:solidFill>
                <a:latin typeface="+mn-ea"/>
              </a:rPr>
              <a:t>矩形波导中波</a:t>
            </a:r>
            <a:r>
              <a:rPr kumimoji="1" lang="zh-CN" altLang="en-US" sz="2400" b="1" dirty="0">
                <a:solidFill>
                  <a:srgbClr val="FF0000"/>
                </a:solidFill>
                <a:latin typeface="+mn-ea"/>
              </a:rPr>
              <a:t>的传播</a:t>
            </a:r>
            <a:r>
              <a:rPr kumimoji="1" lang="zh-CN" altLang="en-US" sz="2400" b="1" dirty="0" smtClean="0">
                <a:solidFill>
                  <a:srgbClr val="FF0000"/>
                </a:solidFill>
                <a:latin typeface="+mn-ea"/>
              </a:rPr>
              <a:t>特性</a:t>
            </a:r>
            <a:endParaRPr kumimoji="1" lang="zh-CN" altLang="en-US" sz="2400" b="1" dirty="0">
              <a:solidFill>
                <a:srgbClr val="FF0000"/>
              </a:solidFill>
              <a:latin typeface="+mn-ea"/>
            </a:endParaRPr>
          </a:p>
        </p:txBody>
      </p:sp>
      <p:graphicFrame>
        <p:nvGraphicFramePr>
          <p:cNvPr id="4" name="Object 13"/>
          <p:cNvGraphicFramePr>
            <a:graphicFrameLocks noChangeAspect="1"/>
          </p:cNvGraphicFramePr>
          <p:nvPr/>
        </p:nvGraphicFramePr>
        <p:xfrm>
          <a:off x="932586" y="1798196"/>
          <a:ext cx="2901950" cy="457200"/>
        </p:xfrm>
        <a:graphic>
          <a:graphicData uri="http://schemas.openxmlformats.org/presentationml/2006/ole">
            <p:oleObj spid="_x0000_s60418" name="Equation" r:id="rId3" imgW="37381680" imgH="5979960" progId="Equation.DSMT4">
              <p:embed/>
            </p:oleObj>
          </a:graphicData>
        </a:graphic>
      </p:graphicFrame>
      <p:sp>
        <p:nvSpPr>
          <p:cNvPr id="5" name="矩形 4"/>
          <p:cNvSpPr/>
          <p:nvPr/>
        </p:nvSpPr>
        <p:spPr>
          <a:xfrm>
            <a:off x="419529" y="1238364"/>
            <a:ext cx="4812536" cy="400110"/>
          </a:xfrm>
          <a:prstGeom prst="rect">
            <a:avLst/>
          </a:prstGeom>
        </p:spPr>
        <p:txBody>
          <a:bodyPr wrap="none">
            <a:spAutoFit/>
          </a:bodyPr>
          <a:lstStyle/>
          <a:p>
            <a:r>
              <a:rPr kumimoji="1" lang="zh-CN" altLang="en-US" sz="2000" b="1" dirty="0" smtClean="0">
                <a:solidFill>
                  <a:srgbClr val="002060"/>
                </a:solidFill>
                <a:ea typeface="幼圆" pitchFamily="49" charset="-122"/>
                <a:cs typeface="Times New Roman" pitchFamily="18" charset="0"/>
              </a:rPr>
              <a:t>矩形波导中</a:t>
            </a:r>
            <a:r>
              <a:rPr kumimoji="1" lang="en-US" altLang="zh-CN" sz="2000" b="1" dirty="0" smtClean="0">
                <a:solidFill>
                  <a:srgbClr val="002060"/>
                </a:solidFill>
                <a:ea typeface="幼圆" pitchFamily="49" charset="-122"/>
                <a:cs typeface="Times New Roman" pitchFamily="18" charset="0"/>
              </a:rPr>
              <a:t>TM</a:t>
            </a:r>
            <a:r>
              <a:rPr kumimoji="1" lang="zh-CN" altLang="en-US" sz="2000" b="1" dirty="0" smtClean="0">
                <a:solidFill>
                  <a:srgbClr val="002060"/>
                </a:solidFill>
                <a:ea typeface="幼圆" pitchFamily="49" charset="-122"/>
                <a:cs typeface="Times New Roman" pitchFamily="18" charset="0"/>
              </a:rPr>
              <a:t>波和</a:t>
            </a:r>
            <a:r>
              <a:rPr kumimoji="1" lang="en-US" altLang="zh-CN" sz="2000" b="1" dirty="0" smtClean="0">
                <a:solidFill>
                  <a:srgbClr val="002060"/>
                </a:solidFill>
                <a:ea typeface="幼圆" pitchFamily="49" charset="-122"/>
                <a:cs typeface="Times New Roman" pitchFamily="18" charset="0"/>
              </a:rPr>
              <a:t>TE</a:t>
            </a:r>
            <a:r>
              <a:rPr kumimoji="1" lang="zh-CN" altLang="en-US" sz="2000" b="1" dirty="0" smtClean="0">
                <a:solidFill>
                  <a:srgbClr val="002060"/>
                </a:solidFill>
                <a:ea typeface="幼圆" pitchFamily="49" charset="-122"/>
                <a:cs typeface="Times New Roman" pitchFamily="18" charset="0"/>
              </a:rPr>
              <a:t>波的场量可表示为</a:t>
            </a:r>
            <a:endParaRPr lang="zh-CN" altLang="en-US" sz="2000" dirty="0">
              <a:solidFill>
                <a:srgbClr val="002060"/>
              </a:solidFill>
              <a:ea typeface="幼圆" pitchFamily="49" charset="-122"/>
              <a:cs typeface="Times New Roman" pitchFamily="18" charset="0"/>
            </a:endParaRPr>
          </a:p>
        </p:txBody>
      </p:sp>
      <p:graphicFrame>
        <p:nvGraphicFramePr>
          <p:cNvPr id="6" name="Object 9"/>
          <p:cNvGraphicFramePr>
            <a:graphicFrameLocks noChangeAspect="1"/>
          </p:cNvGraphicFramePr>
          <p:nvPr/>
        </p:nvGraphicFramePr>
        <p:xfrm>
          <a:off x="4181515" y="1821566"/>
          <a:ext cx="2854925" cy="435497"/>
        </p:xfrm>
        <a:graphic>
          <a:graphicData uri="http://schemas.openxmlformats.org/presentationml/2006/ole">
            <p:oleObj spid="_x0000_s60419" name="Equation" r:id="rId4" imgW="1498600" imgH="228600" progId="Equation.DSMT4">
              <p:embed/>
            </p:oleObj>
          </a:graphicData>
        </a:graphic>
      </p:graphicFrame>
      <p:graphicFrame>
        <p:nvGraphicFramePr>
          <p:cNvPr id="7" name="Object 10"/>
          <p:cNvGraphicFramePr>
            <a:graphicFrameLocks noChangeAspect="1"/>
          </p:cNvGraphicFramePr>
          <p:nvPr/>
        </p:nvGraphicFramePr>
        <p:xfrm>
          <a:off x="1942394" y="3055356"/>
          <a:ext cx="4739712" cy="528706"/>
        </p:xfrm>
        <a:graphic>
          <a:graphicData uri="http://schemas.openxmlformats.org/presentationml/2006/ole">
            <p:oleObj spid="_x0000_s60420" name="Equation" r:id="rId5" imgW="1714500" imgH="292100" progId="Equation.DSMT4">
              <p:embed/>
            </p:oleObj>
          </a:graphicData>
        </a:graphic>
      </p:graphicFrame>
      <p:sp>
        <p:nvSpPr>
          <p:cNvPr id="8" name="矩形 7"/>
          <p:cNvSpPr/>
          <p:nvPr/>
        </p:nvSpPr>
        <p:spPr>
          <a:xfrm>
            <a:off x="431104" y="4606596"/>
            <a:ext cx="8029989" cy="707886"/>
          </a:xfrm>
          <a:prstGeom prst="rect">
            <a:avLst/>
          </a:prstGeom>
        </p:spPr>
        <p:txBody>
          <a:bodyPr wrap="square">
            <a:spAutoFit/>
          </a:bodyPr>
          <a:lstStyle/>
          <a:p>
            <a:r>
              <a:rPr kumimoji="1" lang="en-US" altLang="zh-CN" sz="2000" b="1" dirty="0" smtClean="0">
                <a:solidFill>
                  <a:srgbClr val="0000CC"/>
                </a:solidFill>
                <a:ea typeface="幼圆" pitchFamily="49" charset="-122"/>
                <a:cs typeface="Times New Roman" pitchFamily="18" charset="0"/>
              </a:rPr>
              <a:t>(1)</a:t>
            </a:r>
            <a:r>
              <a:rPr kumimoji="1" lang="zh-CN" altLang="en-US" sz="2000" b="1" dirty="0" smtClean="0">
                <a:solidFill>
                  <a:srgbClr val="0000CC"/>
                </a:solidFill>
                <a:ea typeface="幼圆" pitchFamily="49" charset="-122"/>
                <a:cs typeface="Times New Roman" pitchFamily="18" charset="0"/>
              </a:rPr>
              <a:t>当</a:t>
            </a:r>
            <a:r>
              <a:rPr lang="zh-CN" altLang="en-US" sz="2000" b="1" i="1" dirty="0" smtClean="0">
                <a:solidFill>
                  <a:srgbClr val="0000CC"/>
                </a:solidFill>
                <a:ea typeface="幼圆" pitchFamily="49" charset="-122"/>
                <a:cs typeface="Times New Roman" pitchFamily="18" charset="0"/>
                <a:sym typeface="Symbol" pitchFamily="18" charset="2"/>
              </a:rPr>
              <a:t> </a:t>
            </a:r>
            <a:r>
              <a:rPr kumimoji="1" lang="zh-CN" altLang="en-US" sz="2000" b="1" dirty="0" smtClean="0">
                <a:solidFill>
                  <a:srgbClr val="0000CC"/>
                </a:solidFill>
                <a:ea typeface="幼圆" pitchFamily="49" charset="-122"/>
                <a:cs typeface="Times New Roman" pitchFamily="18" charset="0"/>
              </a:rPr>
              <a:t>为正实数时，即</a:t>
            </a:r>
            <a:r>
              <a:rPr kumimoji="1" lang="en-US" altLang="zh-CN" sz="2000" b="1" dirty="0" err="1" smtClean="0">
                <a:solidFill>
                  <a:srgbClr val="0000CC"/>
                </a:solidFill>
                <a:ea typeface="幼圆" pitchFamily="49" charset="-122"/>
                <a:cs typeface="Times New Roman" pitchFamily="18" charset="0"/>
              </a:rPr>
              <a:t>k</a:t>
            </a:r>
            <a:r>
              <a:rPr kumimoji="1" lang="en-US" altLang="zh-CN" sz="2000" b="1" baseline="-25000" dirty="0" err="1" smtClean="0">
                <a:solidFill>
                  <a:srgbClr val="0000CC"/>
                </a:solidFill>
                <a:ea typeface="幼圆" pitchFamily="49" charset="-122"/>
                <a:cs typeface="Times New Roman" pitchFamily="18" charset="0"/>
              </a:rPr>
              <a:t>c</a:t>
            </a:r>
            <a:r>
              <a:rPr kumimoji="1" lang="en-US" altLang="zh-CN" sz="2000" b="1" dirty="0" smtClean="0">
                <a:solidFill>
                  <a:srgbClr val="0000CC"/>
                </a:solidFill>
                <a:ea typeface="幼圆" pitchFamily="49" charset="-122"/>
                <a:cs typeface="Times New Roman" pitchFamily="18" charset="0"/>
              </a:rPr>
              <a:t>&gt;k</a:t>
            </a:r>
            <a:r>
              <a:rPr kumimoji="1" lang="zh-CN" altLang="en-US" sz="2000" b="1" dirty="0" smtClean="0">
                <a:solidFill>
                  <a:srgbClr val="0000CC"/>
                </a:solidFill>
                <a:ea typeface="幼圆" pitchFamily="49" charset="-122"/>
                <a:cs typeface="Times New Roman" pitchFamily="18" charset="0"/>
              </a:rPr>
              <a:t>时，电磁场量振幅沿</a:t>
            </a:r>
            <a:r>
              <a:rPr kumimoji="1" lang="en-US" altLang="zh-CN" sz="2000" b="1" dirty="0" smtClean="0">
                <a:solidFill>
                  <a:srgbClr val="0000CC"/>
                </a:solidFill>
                <a:ea typeface="幼圆" pitchFamily="49" charset="-122"/>
                <a:cs typeface="Times New Roman" pitchFamily="18" charset="0"/>
              </a:rPr>
              <a:t>+z</a:t>
            </a:r>
            <a:r>
              <a:rPr kumimoji="1" lang="zh-CN" altLang="en-US" sz="2000" b="1" dirty="0" smtClean="0">
                <a:solidFill>
                  <a:srgbClr val="0000CC"/>
                </a:solidFill>
                <a:ea typeface="幼圆" pitchFamily="49" charset="-122"/>
                <a:cs typeface="Times New Roman" pitchFamily="18" charset="0"/>
              </a:rPr>
              <a:t>轴方向是指数衰减的，代表了矩形波导不能传播相应模式的波，称之为</a:t>
            </a:r>
            <a:r>
              <a:rPr kumimoji="1" lang="zh-CN" altLang="en-US" sz="2000" b="1" dirty="0" smtClean="0">
                <a:solidFill>
                  <a:srgbClr val="FF0000"/>
                </a:solidFill>
                <a:ea typeface="幼圆" pitchFamily="49" charset="-122"/>
                <a:cs typeface="Times New Roman" pitchFamily="18" charset="0"/>
              </a:rPr>
              <a:t>截止状态</a:t>
            </a:r>
            <a:r>
              <a:rPr kumimoji="1" lang="zh-CN" altLang="en-US" sz="2000" b="1" dirty="0" smtClean="0">
                <a:solidFill>
                  <a:srgbClr val="0000CC"/>
                </a:solidFill>
                <a:ea typeface="幼圆" pitchFamily="49" charset="-122"/>
                <a:cs typeface="Times New Roman" pitchFamily="18" charset="0"/>
              </a:rPr>
              <a:t>。</a:t>
            </a:r>
            <a:endParaRPr lang="zh-CN" altLang="en-US" sz="2000" dirty="0">
              <a:solidFill>
                <a:srgbClr val="0000CC"/>
              </a:solidFill>
              <a:ea typeface="幼圆" pitchFamily="49" charset="-122"/>
              <a:cs typeface="Times New Roman" pitchFamily="18" charset="0"/>
            </a:endParaRPr>
          </a:p>
        </p:txBody>
      </p:sp>
      <p:sp>
        <p:nvSpPr>
          <p:cNvPr id="9" name="矩形 8"/>
          <p:cNvSpPr/>
          <p:nvPr/>
        </p:nvSpPr>
        <p:spPr>
          <a:xfrm>
            <a:off x="445626" y="3724214"/>
            <a:ext cx="7911296" cy="707886"/>
          </a:xfrm>
          <a:prstGeom prst="rect">
            <a:avLst/>
          </a:prstGeom>
        </p:spPr>
        <p:txBody>
          <a:bodyPr wrap="square">
            <a:spAutoFit/>
          </a:bodyPr>
          <a:lstStyle/>
          <a:p>
            <a:r>
              <a:rPr lang="zh-CN" altLang="en-US" sz="2000" b="1" dirty="0" smtClean="0">
                <a:solidFill>
                  <a:srgbClr val="002060"/>
                </a:solidFill>
                <a:latin typeface="幼圆" pitchFamily="49" charset="-122"/>
                <a:ea typeface="幼圆" pitchFamily="49" charset="-122"/>
              </a:rPr>
              <a:t>对于无损耗的理想导行系统</a:t>
            </a:r>
            <a:r>
              <a:rPr lang="en-US" altLang="zh-CN" sz="2000" b="1" dirty="0" smtClean="0">
                <a:solidFill>
                  <a:srgbClr val="002060"/>
                </a:solidFill>
                <a:latin typeface="幼圆" pitchFamily="49" charset="-122"/>
                <a:ea typeface="幼圆" pitchFamily="49" charset="-122"/>
              </a:rPr>
              <a:t>,                  </a:t>
            </a:r>
            <a:r>
              <a:rPr lang="zh-CN" altLang="en-US" sz="2000" b="1" dirty="0" smtClean="0">
                <a:solidFill>
                  <a:srgbClr val="002060"/>
                </a:solidFill>
                <a:latin typeface="幼圆" pitchFamily="49" charset="-122"/>
                <a:ea typeface="幼圆" pitchFamily="49" charset="-122"/>
              </a:rPr>
              <a:t>是实数，其中</a:t>
            </a:r>
            <a:r>
              <a:rPr lang="zh-CN" altLang="en-US" sz="2000" b="1" i="1" dirty="0" smtClean="0">
                <a:solidFill>
                  <a:srgbClr val="002060"/>
                </a:solidFill>
                <a:latin typeface="幼圆" pitchFamily="49" charset="-122"/>
                <a:ea typeface="幼圆" pitchFamily="49" charset="-122"/>
                <a:sym typeface="Symbol" pitchFamily="18" charset="2"/>
              </a:rPr>
              <a:t></a:t>
            </a:r>
            <a:r>
              <a:rPr lang="zh-CN" altLang="en-US" sz="2000" b="1" dirty="0" smtClean="0">
                <a:solidFill>
                  <a:srgbClr val="002060"/>
                </a:solidFill>
                <a:latin typeface="幼圆" pitchFamily="49" charset="-122"/>
                <a:ea typeface="幼圆" pitchFamily="49" charset="-122"/>
                <a:sym typeface="Symbol" pitchFamily="18" charset="2"/>
              </a:rPr>
              <a:t> </a:t>
            </a:r>
            <a:r>
              <a:rPr lang="zh-CN" altLang="en-US" sz="2000" b="1" dirty="0" smtClean="0">
                <a:solidFill>
                  <a:srgbClr val="002060"/>
                </a:solidFill>
                <a:latin typeface="幼圆" pitchFamily="49" charset="-122"/>
                <a:ea typeface="幼圆" pitchFamily="49" charset="-122"/>
              </a:rPr>
              <a:t>为工作波长，而</a:t>
            </a:r>
            <a:r>
              <a:rPr lang="en-US" altLang="zh-CN" sz="2000" b="1" i="1" dirty="0" err="1" smtClean="0">
                <a:solidFill>
                  <a:srgbClr val="002060"/>
                </a:solidFill>
                <a:latin typeface="幼圆" pitchFamily="49" charset="-122"/>
                <a:ea typeface="幼圆" pitchFamily="49" charset="-122"/>
              </a:rPr>
              <a:t>k</a:t>
            </a:r>
            <a:r>
              <a:rPr lang="en-US" altLang="zh-CN" sz="2000" b="1" baseline="-25000" dirty="0" err="1" smtClean="0">
                <a:solidFill>
                  <a:srgbClr val="002060"/>
                </a:solidFill>
                <a:latin typeface="幼圆" pitchFamily="49" charset="-122"/>
                <a:ea typeface="幼圆" pitchFamily="49" charset="-122"/>
              </a:rPr>
              <a:t>c</a:t>
            </a:r>
            <a:r>
              <a:rPr lang="en-US" altLang="zh-CN" sz="2000" b="1" baseline="-25000" dirty="0" smtClean="0">
                <a:solidFill>
                  <a:srgbClr val="002060"/>
                </a:solidFill>
                <a:latin typeface="幼圆" pitchFamily="49" charset="-122"/>
                <a:ea typeface="幼圆" pitchFamily="49" charset="-122"/>
              </a:rPr>
              <a:t> </a:t>
            </a:r>
            <a:r>
              <a:rPr lang="zh-CN" altLang="en-US" sz="2000" b="1" dirty="0" smtClean="0">
                <a:solidFill>
                  <a:srgbClr val="002060"/>
                </a:solidFill>
                <a:latin typeface="幼圆" pitchFamily="49" charset="-122"/>
                <a:ea typeface="幼圆" pitchFamily="49" charset="-122"/>
              </a:rPr>
              <a:t>是由导行系统边界和导行波传输模式决定。</a:t>
            </a:r>
            <a:endParaRPr lang="zh-CN" altLang="en-US" sz="2000" b="1" dirty="0">
              <a:solidFill>
                <a:srgbClr val="002060"/>
              </a:solidFill>
              <a:latin typeface="幼圆" pitchFamily="49" charset="-122"/>
              <a:ea typeface="幼圆" pitchFamily="49" charset="-122"/>
            </a:endParaRPr>
          </a:p>
        </p:txBody>
      </p:sp>
      <p:graphicFrame>
        <p:nvGraphicFramePr>
          <p:cNvPr id="10" name="Object 12"/>
          <p:cNvGraphicFramePr>
            <a:graphicFrameLocks noChangeAspect="1"/>
          </p:cNvGraphicFramePr>
          <p:nvPr/>
        </p:nvGraphicFramePr>
        <p:xfrm>
          <a:off x="3944214" y="3730816"/>
          <a:ext cx="1866278" cy="384317"/>
        </p:xfrm>
        <a:graphic>
          <a:graphicData uri="http://schemas.openxmlformats.org/presentationml/2006/ole">
            <p:oleObj spid="_x0000_s60421" name="Equation" r:id="rId6" imgW="1218671" imgH="253890" progId="Equation.DSMT4">
              <p:embed/>
            </p:oleObj>
          </a:graphicData>
        </a:graphic>
      </p:graphicFrame>
      <p:sp>
        <p:nvSpPr>
          <p:cNvPr id="11" name="矩形 10"/>
          <p:cNvSpPr/>
          <p:nvPr/>
        </p:nvSpPr>
        <p:spPr>
          <a:xfrm>
            <a:off x="863224" y="3061477"/>
            <a:ext cx="7101068" cy="400110"/>
          </a:xfrm>
          <a:prstGeom prst="rect">
            <a:avLst/>
          </a:prstGeom>
        </p:spPr>
        <p:txBody>
          <a:bodyPr wrap="square">
            <a:spAutoFit/>
          </a:bodyPr>
          <a:lstStyle/>
          <a:p>
            <a:r>
              <a:rPr lang="zh-CN" altLang="en-US" sz="2000" smtClean="0">
                <a:latin typeface="黑体" pitchFamily="2" charset="-122"/>
                <a:cs typeface="Times New Roman" pitchFamily="18" charset="0"/>
              </a:rPr>
              <a:t> </a:t>
            </a:r>
            <a:endParaRPr lang="zh-CN" altLang="en-US" sz="2000"/>
          </a:p>
        </p:txBody>
      </p:sp>
      <p:sp>
        <p:nvSpPr>
          <p:cNvPr id="12" name="矩形 11"/>
          <p:cNvSpPr/>
          <p:nvPr/>
        </p:nvSpPr>
        <p:spPr>
          <a:xfrm>
            <a:off x="491925" y="2449515"/>
            <a:ext cx="7911296" cy="707886"/>
          </a:xfrm>
          <a:prstGeom prst="rect">
            <a:avLst/>
          </a:prstGeom>
        </p:spPr>
        <p:txBody>
          <a:bodyPr wrap="square">
            <a:spAutoFit/>
          </a:bodyPr>
          <a:lstStyle/>
          <a:p>
            <a:r>
              <a:rPr lang="zh-CN" altLang="en-US" sz="2000" b="1" dirty="0" smtClean="0">
                <a:solidFill>
                  <a:srgbClr val="002060"/>
                </a:solidFill>
                <a:ea typeface="幼圆" pitchFamily="49" charset="-122"/>
                <a:cs typeface="Times New Roman" pitchFamily="18" charset="0"/>
              </a:rPr>
              <a:t>因此</a:t>
            </a:r>
            <a:r>
              <a:rPr lang="en-US" altLang="zh-CN" sz="2000" b="1" dirty="0" smtClean="0">
                <a:solidFill>
                  <a:srgbClr val="002060"/>
                </a:solidFill>
                <a:ea typeface="幼圆" pitchFamily="49" charset="-122"/>
                <a:cs typeface="Times New Roman" pitchFamily="18" charset="0"/>
              </a:rPr>
              <a:t>TM</a:t>
            </a:r>
            <a:r>
              <a:rPr lang="zh-CN" altLang="en-US" sz="2000" b="1" dirty="0" smtClean="0">
                <a:solidFill>
                  <a:srgbClr val="002060"/>
                </a:solidFill>
                <a:ea typeface="幼圆" pitchFamily="49" charset="-122"/>
                <a:cs typeface="Times New Roman" pitchFamily="18" charset="0"/>
              </a:rPr>
              <a:t>波和</a:t>
            </a:r>
            <a:r>
              <a:rPr lang="en-US" altLang="zh-CN" sz="2000" b="1" dirty="0" smtClean="0">
                <a:solidFill>
                  <a:srgbClr val="002060"/>
                </a:solidFill>
                <a:ea typeface="幼圆" pitchFamily="49" charset="-122"/>
                <a:cs typeface="Times New Roman" pitchFamily="18" charset="0"/>
              </a:rPr>
              <a:t>TE</a:t>
            </a:r>
            <a:r>
              <a:rPr lang="zh-CN" altLang="en-US" sz="2000" b="1" dirty="0" smtClean="0">
                <a:solidFill>
                  <a:srgbClr val="002060"/>
                </a:solidFill>
                <a:ea typeface="幼圆" pitchFamily="49" charset="-122"/>
                <a:cs typeface="Times New Roman" pitchFamily="18" charset="0"/>
              </a:rPr>
              <a:t>波的传输状态取决于传播常数 </a:t>
            </a:r>
            <a:r>
              <a:rPr lang="zh-CN" altLang="en-US" sz="2000" b="1" i="1" dirty="0" smtClean="0">
                <a:solidFill>
                  <a:srgbClr val="002060"/>
                </a:solidFill>
                <a:ea typeface="幼圆" pitchFamily="49" charset="-122"/>
                <a:cs typeface="Times New Roman" pitchFamily="18" charset="0"/>
                <a:sym typeface="Symbol" pitchFamily="18" charset="2"/>
              </a:rPr>
              <a:t>，</a:t>
            </a:r>
            <a:r>
              <a:rPr lang="zh-CN" altLang="en-US" sz="2000" b="1" dirty="0" smtClean="0">
                <a:solidFill>
                  <a:srgbClr val="002060"/>
                </a:solidFill>
                <a:ea typeface="幼圆" pitchFamily="49" charset="-122"/>
                <a:cs typeface="Times New Roman" pitchFamily="18" charset="0"/>
              </a:rPr>
              <a:t>而</a:t>
            </a:r>
            <a:r>
              <a:rPr lang="zh-CN" altLang="en-US" sz="2000" b="1" i="1" dirty="0" smtClean="0">
                <a:solidFill>
                  <a:srgbClr val="002060"/>
                </a:solidFill>
                <a:ea typeface="幼圆" pitchFamily="49" charset="-122"/>
                <a:cs typeface="Times New Roman" pitchFamily="18" charset="0"/>
                <a:sym typeface="Symbol" pitchFamily="18" charset="2"/>
              </a:rPr>
              <a:t> </a:t>
            </a:r>
            <a:r>
              <a:rPr lang="zh-CN" altLang="en-US" sz="2000" b="1" dirty="0" smtClean="0">
                <a:solidFill>
                  <a:srgbClr val="002060"/>
                </a:solidFill>
                <a:ea typeface="幼圆" pitchFamily="49" charset="-122"/>
                <a:cs typeface="Times New Roman" pitchFamily="18" charset="0"/>
              </a:rPr>
              <a:t>满足关系：</a:t>
            </a:r>
          </a:p>
          <a:p>
            <a:endParaRPr lang="zh-CN" altLang="en-US" sz="2000" b="1" dirty="0">
              <a:solidFill>
                <a:srgbClr val="002060"/>
              </a:solidFill>
              <a:latin typeface="幼圆" pitchFamily="49" charset="-122"/>
              <a:ea typeface="幼圆" pitchFamily="49" charset="-122"/>
            </a:endParaRPr>
          </a:p>
        </p:txBody>
      </p:sp>
      <p:graphicFrame>
        <p:nvGraphicFramePr>
          <p:cNvPr id="13" name="Object 3"/>
          <p:cNvGraphicFramePr>
            <a:graphicFrameLocks noChangeAspect="1"/>
          </p:cNvGraphicFramePr>
          <p:nvPr/>
        </p:nvGraphicFramePr>
        <p:xfrm>
          <a:off x="2119976" y="5467290"/>
          <a:ext cx="3833813" cy="434975"/>
        </p:xfrm>
        <a:graphic>
          <a:graphicData uri="http://schemas.openxmlformats.org/presentationml/2006/ole">
            <p:oleObj spid="_x0000_s60422" name="Equation" r:id="rId7" imgW="1790700" imgH="203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5806490" y="4693535"/>
            <a:ext cx="2739633" cy="1578311"/>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3" name="圆角矩形 2"/>
          <p:cNvSpPr/>
          <p:nvPr/>
        </p:nvSpPr>
        <p:spPr bwMode="auto">
          <a:xfrm>
            <a:off x="1875044" y="5171285"/>
            <a:ext cx="3585475" cy="983847"/>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4" name="圆角矩形 3"/>
          <p:cNvSpPr/>
          <p:nvPr/>
        </p:nvSpPr>
        <p:spPr bwMode="auto">
          <a:xfrm>
            <a:off x="1875174" y="4182231"/>
            <a:ext cx="3678073" cy="937549"/>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5" name="圆角矩形 4"/>
          <p:cNvSpPr/>
          <p:nvPr/>
        </p:nvSpPr>
        <p:spPr bwMode="auto">
          <a:xfrm>
            <a:off x="1895722" y="3333510"/>
            <a:ext cx="4141060" cy="787077"/>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6" name="Rectangle 2"/>
          <p:cNvSpPr>
            <a:spLocks noChangeArrowheads="1"/>
          </p:cNvSpPr>
          <p:nvPr/>
        </p:nvSpPr>
        <p:spPr bwMode="auto">
          <a:xfrm>
            <a:off x="301043" y="569652"/>
            <a:ext cx="6041884" cy="463846"/>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wrap="square" lIns="90000" tIns="46800" rIns="90000" bIns="46800">
            <a:spAutoFit/>
          </a:bodyPr>
          <a:lstStyle/>
          <a:p>
            <a:pPr>
              <a:buFont typeface="Wingdings" pitchFamily="2" charset="2"/>
              <a:buNone/>
            </a:pPr>
            <a:r>
              <a:rPr kumimoji="1" lang="en-US" altLang="zh-CN" sz="2400" b="1" dirty="0" smtClean="0">
                <a:solidFill>
                  <a:srgbClr val="FF0000"/>
                </a:solidFill>
                <a:latin typeface="+mn-ea"/>
              </a:rPr>
              <a:t>7.2.2 </a:t>
            </a:r>
            <a:r>
              <a:rPr kumimoji="1" lang="zh-CN" altLang="en-US" sz="2400" b="1" dirty="0" smtClean="0">
                <a:solidFill>
                  <a:srgbClr val="FF0000"/>
                </a:solidFill>
                <a:latin typeface="+mn-ea"/>
              </a:rPr>
              <a:t>矩形波导中波</a:t>
            </a:r>
            <a:r>
              <a:rPr kumimoji="1" lang="zh-CN" altLang="en-US" sz="2400" b="1" dirty="0">
                <a:solidFill>
                  <a:srgbClr val="FF0000"/>
                </a:solidFill>
                <a:latin typeface="+mn-ea"/>
              </a:rPr>
              <a:t>的传播</a:t>
            </a:r>
            <a:r>
              <a:rPr kumimoji="1" lang="zh-CN" altLang="en-US" sz="2400" b="1" dirty="0" smtClean="0">
                <a:solidFill>
                  <a:srgbClr val="FF0000"/>
                </a:solidFill>
                <a:latin typeface="+mn-ea"/>
              </a:rPr>
              <a:t>特性</a:t>
            </a:r>
            <a:endParaRPr kumimoji="1" lang="zh-CN" altLang="en-US" sz="2400" b="1" dirty="0">
              <a:solidFill>
                <a:srgbClr val="FF0000"/>
              </a:solidFill>
              <a:latin typeface="+mn-ea"/>
            </a:endParaRPr>
          </a:p>
        </p:txBody>
      </p:sp>
      <p:sp>
        <p:nvSpPr>
          <p:cNvPr id="7" name="矩形 6"/>
          <p:cNvSpPr/>
          <p:nvPr/>
        </p:nvSpPr>
        <p:spPr>
          <a:xfrm>
            <a:off x="523701" y="1126332"/>
            <a:ext cx="8029989" cy="943528"/>
          </a:xfrm>
          <a:prstGeom prst="rect">
            <a:avLst/>
          </a:prstGeom>
        </p:spPr>
        <p:txBody>
          <a:bodyPr wrap="square">
            <a:spAutoFit/>
          </a:bodyPr>
          <a:lstStyle/>
          <a:p>
            <a:pPr>
              <a:lnSpc>
                <a:spcPct val="150000"/>
              </a:lnSpc>
            </a:pPr>
            <a:r>
              <a:rPr kumimoji="1" lang="en-US" altLang="zh-CN" sz="2000" b="1" dirty="0" smtClean="0">
                <a:solidFill>
                  <a:srgbClr val="0000CC"/>
                </a:solidFill>
                <a:latin typeface="幼圆" pitchFamily="49" charset="-122"/>
                <a:ea typeface="幼圆" pitchFamily="49" charset="-122"/>
              </a:rPr>
              <a:t>(2)</a:t>
            </a:r>
            <a:r>
              <a:rPr kumimoji="1" lang="zh-CN" altLang="en-US" sz="2000" b="1" dirty="0" smtClean="0">
                <a:solidFill>
                  <a:srgbClr val="0000CC"/>
                </a:solidFill>
                <a:latin typeface="幼圆" pitchFamily="49" charset="-122"/>
                <a:ea typeface="幼圆" pitchFamily="49" charset="-122"/>
              </a:rPr>
              <a:t>当</a:t>
            </a:r>
            <a:r>
              <a:rPr lang="zh-CN" altLang="en-US" sz="2000" b="1" i="1" dirty="0" smtClean="0">
                <a:solidFill>
                  <a:srgbClr val="0000CC"/>
                </a:solidFill>
                <a:latin typeface="幼圆" pitchFamily="49" charset="-122"/>
                <a:ea typeface="幼圆" pitchFamily="49" charset="-122"/>
                <a:cs typeface="Times New Roman" pitchFamily="18" charset="0"/>
                <a:sym typeface="Symbol" pitchFamily="18" charset="2"/>
              </a:rPr>
              <a:t> </a:t>
            </a:r>
            <a:r>
              <a:rPr kumimoji="1" lang="zh-CN" altLang="en-US" sz="2000" b="1" dirty="0" smtClean="0">
                <a:solidFill>
                  <a:srgbClr val="0000CC"/>
                </a:solidFill>
                <a:latin typeface="幼圆" pitchFamily="49" charset="-122"/>
                <a:ea typeface="幼圆" pitchFamily="49" charset="-122"/>
              </a:rPr>
              <a:t>为纯虚数时，即</a:t>
            </a:r>
            <a:r>
              <a:rPr kumimoji="1" lang="en-US" altLang="zh-CN" sz="2000" b="1" dirty="0" err="1" smtClean="0">
                <a:solidFill>
                  <a:srgbClr val="0000CC"/>
                </a:solidFill>
                <a:latin typeface="幼圆" pitchFamily="49" charset="-122"/>
                <a:ea typeface="幼圆" pitchFamily="49" charset="-122"/>
              </a:rPr>
              <a:t>k</a:t>
            </a:r>
            <a:r>
              <a:rPr kumimoji="1" lang="en-US" altLang="zh-CN" sz="2000" b="1" baseline="-25000" dirty="0" err="1" smtClean="0">
                <a:solidFill>
                  <a:srgbClr val="0000CC"/>
                </a:solidFill>
                <a:latin typeface="幼圆" pitchFamily="49" charset="-122"/>
                <a:ea typeface="幼圆" pitchFamily="49" charset="-122"/>
              </a:rPr>
              <a:t>c</a:t>
            </a:r>
            <a:r>
              <a:rPr kumimoji="1" lang="en-US" altLang="zh-CN" sz="2000" b="1" dirty="0" smtClean="0">
                <a:solidFill>
                  <a:srgbClr val="0000CC"/>
                </a:solidFill>
                <a:latin typeface="幼圆" pitchFamily="49" charset="-122"/>
                <a:ea typeface="幼圆" pitchFamily="49" charset="-122"/>
              </a:rPr>
              <a:t>&lt;k</a:t>
            </a:r>
            <a:r>
              <a:rPr kumimoji="1" lang="zh-CN" altLang="en-US" sz="2000" b="1" dirty="0" smtClean="0">
                <a:solidFill>
                  <a:srgbClr val="0000CC"/>
                </a:solidFill>
                <a:latin typeface="幼圆" pitchFamily="49" charset="-122"/>
                <a:ea typeface="幼圆" pitchFamily="49" charset="-122"/>
              </a:rPr>
              <a:t>时，导行系统中的电磁场是沿 </a:t>
            </a:r>
            <a:r>
              <a:rPr kumimoji="1" lang="en-US" altLang="zh-CN" sz="2000" b="1" dirty="0" smtClean="0">
                <a:solidFill>
                  <a:srgbClr val="0000CC"/>
                </a:solidFill>
                <a:latin typeface="幼圆" pitchFamily="49" charset="-122"/>
                <a:ea typeface="幼圆" pitchFamily="49" charset="-122"/>
              </a:rPr>
              <a:t>+z </a:t>
            </a:r>
            <a:r>
              <a:rPr kumimoji="1" lang="zh-CN" altLang="en-US" sz="2000" b="1" dirty="0" smtClean="0">
                <a:solidFill>
                  <a:srgbClr val="0000CC"/>
                </a:solidFill>
                <a:latin typeface="幼圆" pitchFamily="49" charset="-122"/>
                <a:ea typeface="幼圆" pitchFamily="49" charset="-122"/>
              </a:rPr>
              <a:t>轴传输的等幅波</a:t>
            </a:r>
            <a:r>
              <a:rPr kumimoji="1" lang="en-US" altLang="zh-CN" sz="2000" b="1" dirty="0" smtClean="0">
                <a:solidFill>
                  <a:srgbClr val="0000CC"/>
                </a:solidFill>
                <a:latin typeface="幼圆" pitchFamily="49" charset="-122"/>
                <a:ea typeface="幼圆" pitchFamily="49" charset="-122"/>
              </a:rPr>
              <a:t>,</a:t>
            </a:r>
            <a:r>
              <a:rPr kumimoji="1" lang="zh-CN" altLang="en-US" sz="2000" b="1" dirty="0" smtClean="0">
                <a:solidFill>
                  <a:srgbClr val="0000CC"/>
                </a:solidFill>
                <a:latin typeface="幼圆" pitchFamily="49" charset="-122"/>
                <a:ea typeface="幼圆" pitchFamily="49" charset="-122"/>
              </a:rPr>
              <a:t>为</a:t>
            </a:r>
            <a:r>
              <a:rPr kumimoji="1" lang="zh-CN" altLang="en-US" sz="2000" b="1" dirty="0" smtClean="0">
                <a:solidFill>
                  <a:srgbClr val="FF0000"/>
                </a:solidFill>
                <a:latin typeface="幼圆" pitchFamily="49" charset="-122"/>
                <a:ea typeface="幼圆" pitchFamily="49" charset="-122"/>
              </a:rPr>
              <a:t>传输状态</a:t>
            </a:r>
            <a:r>
              <a:rPr kumimoji="1" lang="zh-CN" altLang="en-US" sz="2000" b="1" dirty="0" smtClean="0">
                <a:solidFill>
                  <a:srgbClr val="0000CC"/>
                </a:solidFill>
                <a:latin typeface="幼圆" pitchFamily="49" charset="-122"/>
                <a:ea typeface="幼圆" pitchFamily="49" charset="-122"/>
              </a:rPr>
              <a:t>。</a:t>
            </a:r>
            <a:endParaRPr lang="zh-CN" altLang="en-US" sz="2000" dirty="0">
              <a:solidFill>
                <a:srgbClr val="0000CC"/>
              </a:solidFill>
              <a:latin typeface="幼圆" pitchFamily="49" charset="-122"/>
              <a:ea typeface="幼圆" pitchFamily="49" charset="-122"/>
            </a:endParaRPr>
          </a:p>
        </p:txBody>
      </p:sp>
      <p:graphicFrame>
        <p:nvGraphicFramePr>
          <p:cNvPr id="8" name="Object 7"/>
          <p:cNvGraphicFramePr>
            <a:graphicFrameLocks noChangeAspect="1"/>
          </p:cNvGraphicFramePr>
          <p:nvPr/>
        </p:nvGraphicFramePr>
        <p:xfrm>
          <a:off x="1991046" y="2773163"/>
          <a:ext cx="4945063" cy="528637"/>
        </p:xfrm>
        <a:graphic>
          <a:graphicData uri="http://schemas.openxmlformats.org/presentationml/2006/ole">
            <p:oleObj spid="_x0000_s61442" name="Equation" r:id="rId3" imgW="1905000" imgH="203200" progId="Equation.DSMT4">
              <p:embed/>
            </p:oleObj>
          </a:graphicData>
        </a:graphic>
      </p:graphicFrame>
      <p:graphicFrame>
        <p:nvGraphicFramePr>
          <p:cNvPr id="9" name="Object 7"/>
          <p:cNvGraphicFramePr>
            <a:graphicFrameLocks noChangeAspect="1"/>
          </p:cNvGraphicFramePr>
          <p:nvPr/>
        </p:nvGraphicFramePr>
        <p:xfrm>
          <a:off x="1831443" y="2042502"/>
          <a:ext cx="4721164" cy="725881"/>
        </p:xfrm>
        <a:graphic>
          <a:graphicData uri="http://schemas.openxmlformats.org/presentationml/2006/ole">
            <p:oleObj spid="_x0000_s61443" name="Equation" r:id="rId4" imgW="2489200" imgH="381000" progId="Equation.DSMT4">
              <p:embed/>
            </p:oleObj>
          </a:graphicData>
        </a:graphic>
      </p:graphicFrame>
      <p:sp>
        <p:nvSpPr>
          <p:cNvPr id="10" name="矩形 9"/>
          <p:cNvSpPr/>
          <p:nvPr/>
        </p:nvSpPr>
        <p:spPr>
          <a:xfrm>
            <a:off x="536577" y="3495426"/>
            <a:ext cx="1559742" cy="400110"/>
          </a:xfrm>
          <a:prstGeom prst="rect">
            <a:avLst/>
          </a:prstGeom>
        </p:spPr>
        <p:txBody>
          <a:bodyPr wrap="square">
            <a:spAutoFit/>
          </a:bodyPr>
          <a:lstStyle/>
          <a:p>
            <a:r>
              <a:rPr lang="zh-CN" altLang="en-US" sz="2000" b="1" smtClean="0">
                <a:solidFill>
                  <a:srgbClr val="002060"/>
                </a:solidFill>
                <a:latin typeface="幼圆" pitchFamily="49" charset="-122"/>
                <a:ea typeface="幼圆" pitchFamily="49" charset="-122"/>
              </a:rPr>
              <a:t>相位常数：</a:t>
            </a:r>
            <a:endParaRPr lang="zh-CN" altLang="en-US" sz="2000" b="1">
              <a:solidFill>
                <a:srgbClr val="002060"/>
              </a:solidFill>
              <a:latin typeface="幼圆" pitchFamily="49" charset="-122"/>
              <a:ea typeface="幼圆" pitchFamily="49" charset="-122"/>
            </a:endParaRPr>
          </a:p>
        </p:txBody>
      </p:sp>
      <p:graphicFrame>
        <p:nvGraphicFramePr>
          <p:cNvPr id="11" name="Object 7"/>
          <p:cNvGraphicFramePr>
            <a:graphicFrameLocks noChangeAspect="1"/>
          </p:cNvGraphicFramePr>
          <p:nvPr/>
        </p:nvGraphicFramePr>
        <p:xfrm>
          <a:off x="2027642" y="3386599"/>
          <a:ext cx="3898704" cy="710839"/>
        </p:xfrm>
        <a:graphic>
          <a:graphicData uri="http://schemas.openxmlformats.org/presentationml/2006/ole">
            <p:oleObj spid="_x0000_s61444" name="Equation" r:id="rId5" imgW="2095500" imgH="381000" progId="Equation.DSMT4">
              <p:embed/>
            </p:oleObj>
          </a:graphicData>
        </a:graphic>
      </p:graphicFrame>
      <p:sp>
        <p:nvSpPr>
          <p:cNvPr id="12" name="矩形 11"/>
          <p:cNvSpPr/>
          <p:nvPr/>
        </p:nvSpPr>
        <p:spPr>
          <a:xfrm>
            <a:off x="523700" y="2787487"/>
            <a:ext cx="1386123" cy="400110"/>
          </a:xfrm>
          <a:prstGeom prst="rect">
            <a:avLst/>
          </a:prstGeom>
        </p:spPr>
        <p:txBody>
          <a:bodyPr wrap="square">
            <a:spAutoFit/>
          </a:bodyPr>
          <a:lstStyle/>
          <a:p>
            <a:r>
              <a:rPr lang="zh-CN" altLang="en-US" sz="2000" b="1" dirty="0" smtClean="0">
                <a:solidFill>
                  <a:srgbClr val="002060"/>
                </a:solidFill>
                <a:latin typeface="幼圆" pitchFamily="49" charset="-122"/>
                <a:ea typeface="幼圆" pitchFamily="49" charset="-122"/>
              </a:rPr>
              <a:t>电磁场量：</a:t>
            </a:r>
            <a:endParaRPr lang="zh-CN" altLang="en-US" sz="2000" b="1" dirty="0">
              <a:solidFill>
                <a:srgbClr val="002060"/>
              </a:solidFill>
              <a:latin typeface="幼圆" pitchFamily="49" charset="-122"/>
              <a:ea typeface="幼圆" pitchFamily="49" charset="-122"/>
            </a:endParaRPr>
          </a:p>
        </p:txBody>
      </p:sp>
      <p:sp>
        <p:nvSpPr>
          <p:cNvPr id="13" name="矩形 12"/>
          <p:cNvSpPr/>
          <p:nvPr/>
        </p:nvSpPr>
        <p:spPr>
          <a:xfrm>
            <a:off x="546851" y="4270930"/>
            <a:ext cx="1582892" cy="400110"/>
          </a:xfrm>
          <a:prstGeom prst="rect">
            <a:avLst/>
          </a:prstGeom>
        </p:spPr>
        <p:txBody>
          <a:bodyPr wrap="square">
            <a:spAutoFit/>
          </a:bodyPr>
          <a:lstStyle/>
          <a:p>
            <a:r>
              <a:rPr lang="zh-CN" altLang="en-US" sz="2000" b="1" smtClean="0">
                <a:solidFill>
                  <a:srgbClr val="002060"/>
                </a:solidFill>
                <a:latin typeface="幼圆" pitchFamily="49" charset="-122"/>
                <a:ea typeface="幼圆" pitchFamily="49" charset="-122"/>
              </a:rPr>
              <a:t>波导波长：</a:t>
            </a:r>
            <a:endParaRPr lang="zh-CN" altLang="en-US" sz="2000" b="1">
              <a:solidFill>
                <a:srgbClr val="002060"/>
              </a:solidFill>
              <a:latin typeface="幼圆" pitchFamily="49" charset="-122"/>
              <a:ea typeface="幼圆" pitchFamily="49" charset="-122"/>
            </a:endParaRPr>
          </a:p>
        </p:txBody>
      </p:sp>
      <p:graphicFrame>
        <p:nvGraphicFramePr>
          <p:cNvPr id="14" name="Object 7"/>
          <p:cNvGraphicFramePr>
            <a:graphicFrameLocks noChangeAspect="1"/>
          </p:cNvGraphicFramePr>
          <p:nvPr/>
        </p:nvGraphicFramePr>
        <p:xfrm>
          <a:off x="1972799" y="4175840"/>
          <a:ext cx="3468687" cy="993775"/>
        </p:xfrm>
        <a:graphic>
          <a:graphicData uri="http://schemas.openxmlformats.org/presentationml/2006/ole">
            <p:oleObj spid="_x0000_s61445" name="Equation" r:id="rId6" imgW="1866090" imgH="533169" progId="Equation.DSMT4">
              <p:embed/>
            </p:oleObj>
          </a:graphicData>
        </a:graphic>
      </p:graphicFrame>
      <p:sp>
        <p:nvSpPr>
          <p:cNvPr id="15" name="矩形 14"/>
          <p:cNvSpPr/>
          <p:nvPr/>
        </p:nvSpPr>
        <p:spPr>
          <a:xfrm>
            <a:off x="523702" y="5243204"/>
            <a:ext cx="1328248" cy="400110"/>
          </a:xfrm>
          <a:prstGeom prst="rect">
            <a:avLst/>
          </a:prstGeom>
        </p:spPr>
        <p:txBody>
          <a:bodyPr wrap="square">
            <a:spAutoFit/>
          </a:bodyPr>
          <a:lstStyle/>
          <a:p>
            <a:r>
              <a:rPr lang="zh-CN" altLang="en-US" sz="2000" b="1" smtClean="0">
                <a:solidFill>
                  <a:srgbClr val="002060"/>
                </a:solidFill>
                <a:latin typeface="幼圆" pitchFamily="49" charset="-122"/>
                <a:ea typeface="幼圆" pitchFamily="49" charset="-122"/>
              </a:rPr>
              <a:t>相速度：</a:t>
            </a:r>
            <a:endParaRPr lang="zh-CN" altLang="en-US" sz="2000" b="1">
              <a:solidFill>
                <a:srgbClr val="002060"/>
              </a:solidFill>
              <a:latin typeface="幼圆" pitchFamily="49" charset="-122"/>
              <a:ea typeface="幼圆" pitchFamily="49" charset="-122"/>
            </a:endParaRPr>
          </a:p>
        </p:txBody>
      </p:sp>
      <p:graphicFrame>
        <p:nvGraphicFramePr>
          <p:cNvPr id="16" name="Object 7"/>
          <p:cNvGraphicFramePr>
            <a:graphicFrameLocks noChangeAspect="1"/>
          </p:cNvGraphicFramePr>
          <p:nvPr/>
        </p:nvGraphicFramePr>
        <p:xfrm>
          <a:off x="2041446" y="5173125"/>
          <a:ext cx="3241584" cy="961721"/>
        </p:xfrm>
        <a:graphic>
          <a:graphicData uri="http://schemas.openxmlformats.org/presentationml/2006/ole">
            <p:oleObj spid="_x0000_s61446" name="Equation" r:id="rId7" imgW="1803400" imgH="533400" progId="Equation.DSMT4">
              <p:embed/>
            </p:oleObj>
          </a:graphicData>
        </a:graphic>
      </p:graphicFrame>
      <p:sp>
        <p:nvSpPr>
          <p:cNvPr id="17" name="矩形 16"/>
          <p:cNvSpPr/>
          <p:nvPr/>
        </p:nvSpPr>
        <p:spPr>
          <a:xfrm>
            <a:off x="5840513" y="4223331"/>
            <a:ext cx="1328248" cy="400110"/>
          </a:xfrm>
          <a:prstGeom prst="rect">
            <a:avLst/>
          </a:prstGeom>
        </p:spPr>
        <p:txBody>
          <a:bodyPr wrap="square">
            <a:spAutoFit/>
          </a:bodyPr>
          <a:lstStyle/>
          <a:p>
            <a:r>
              <a:rPr lang="zh-CN" altLang="en-US" sz="2000" b="1" smtClean="0">
                <a:solidFill>
                  <a:srgbClr val="002060"/>
                </a:solidFill>
                <a:latin typeface="幼圆" pitchFamily="49" charset="-122"/>
                <a:ea typeface="幼圆" pitchFamily="49" charset="-122"/>
              </a:rPr>
              <a:t>波阻抗：</a:t>
            </a:r>
            <a:endParaRPr lang="zh-CN" altLang="en-US" sz="2000" b="1">
              <a:solidFill>
                <a:srgbClr val="002060"/>
              </a:solidFill>
              <a:latin typeface="幼圆" pitchFamily="49" charset="-122"/>
              <a:ea typeface="幼圆" pitchFamily="49" charset="-122"/>
            </a:endParaRPr>
          </a:p>
        </p:txBody>
      </p:sp>
      <p:graphicFrame>
        <p:nvGraphicFramePr>
          <p:cNvPr id="18" name="Object 7"/>
          <p:cNvGraphicFramePr>
            <a:graphicFrameLocks noChangeAspect="1"/>
          </p:cNvGraphicFramePr>
          <p:nvPr/>
        </p:nvGraphicFramePr>
        <p:xfrm>
          <a:off x="5975350" y="4754563"/>
          <a:ext cx="2312988" cy="733425"/>
        </p:xfrm>
        <a:graphic>
          <a:graphicData uri="http://schemas.openxmlformats.org/presentationml/2006/ole">
            <p:oleObj spid="_x0000_s61447" name="Equation" r:id="rId8" imgW="1244520" imgH="393480" progId="Equation.DSMT4">
              <p:embed/>
            </p:oleObj>
          </a:graphicData>
        </a:graphic>
      </p:graphicFrame>
      <p:graphicFrame>
        <p:nvGraphicFramePr>
          <p:cNvPr id="19" name="Object 7"/>
          <p:cNvGraphicFramePr>
            <a:graphicFrameLocks noChangeAspect="1"/>
          </p:cNvGraphicFramePr>
          <p:nvPr/>
        </p:nvGraphicFramePr>
        <p:xfrm>
          <a:off x="5964238" y="5494338"/>
          <a:ext cx="2428875" cy="733425"/>
        </p:xfrm>
        <a:graphic>
          <a:graphicData uri="http://schemas.openxmlformats.org/presentationml/2006/ole">
            <p:oleObj spid="_x0000_s61448" name="Equation" r:id="rId9" imgW="1307880" imgH="393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p:bldP spid="13" grpId="0"/>
      <p:bldP spid="15"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2340761" y="5428528"/>
            <a:ext cx="5993011" cy="1053295"/>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3" name="圆角矩形 2"/>
          <p:cNvSpPr/>
          <p:nvPr/>
        </p:nvSpPr>
        <p:spPr bwMode="auto">
          <a:xfrm>
            <a:off x="2282890" y="4051138"/>
            <a:ext cx="5819389" cy="1284791"/>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4" name="Rectangle 2"/>
          <p:cNvSpPr>
            <a:spLocks noChangeArrowheads="1"/>
          </p:cNvSpPr>
          <p:nvPr/>
        </p:nvSpPr>
        <p:spPr bwMode="auto">
          <a:xfrm>
            <a:off x="301043" y="569652"/>
            <a:ext cx="6041884" cy="463846"/>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wrap="square" lIns="90000" tIns="46800" rIns="90000" bIns="46800">
            <a:spAutoFit/>
          </a:bodyPr>
          <a:lstStyle/>
          <a:p>
            <a:pPr>
              <a:buFont typeface="Wingdings" pitchFamily="2" charset="2"/>
              <a:buNone/>
            </a:pPr>
            <a:r>
              <a:rPr kumimoji="1" lang="en-US" altLang="zh-CN" sz="2400" b="1" dirty="0" smtClean="0">
                <a:solidFill>
                  <a:srgbClr val="FF0000"/>
                </a:solidFill>
                <a:latin typeface="+mn-ea"/>
              </a:rPr>
              <a:t>7.2.2 </a:t>
            </a:r>
            <a:r>
              <a:rPr kumimoji="1" lang="zh-CN" altLang="en-US" sz="2400" b="1" dirty="0" smtClean="0">
                <a:solidFill>
                  <a:srgbClr val="FF0000"/>
                </a:solidFill>
                <a:latin typeface="+mn-ea"/>
              </a:rPr>
              <a:t>矩形波导中波</a:t>
            </a:r>
            <a:r>
              <a:rPr kumimoji="1" lang="zh-CN" altLang="en-US" sz="2400" b="1" dirty="0">
                <a:solidFill>
                  <a:srgbClr val="FF0000"/>
                </a:solidFill>
                <a:latin typeface="+mn-ea"/>
              </a:rPr>
              <a:t>的传播</a:t>
            </a:r>
            <a:r>
              <a:rPr kumimoji="1" lang="zh-CN" altLang="en-US" sz="2400" b="1" dirty="0" smtClean="0">
                <a:solidFill>
                  <a:srgbClr val="FF0000"/>
                </a:solidFill>
                <a:latin typeface="+mn-ea"/>
              </a:rPr>
              <a:t>特性</a:t>
            </a:r>
            <a:endParaRPr kumimoji="1" lang="zh-CN" altLang="en-US" sz="2400" b="1" dirty="0">
              <a:solidFill>
                <a:srgbClr val="FF0000"/>
              </a:solidFill>
              <a:latin typeface="+mn-ea"/>
            </a:endParaRPr>
          </a:p>
        </p:txBody>
      </p:sp>
      <p:sp>
        <p:nvSpPr>
          <p:cNvPr id="5" name="矩形 4"/>
          <p:cNvSpPr/>
          <p:nvPr/>
        </p:nvSpPr>
        <p:spPr>
          <a:xfrm>
            <a:off x="523701" y="1273088"/>
            <a:ext cx="8029989" cy="400110"/>
          </a:xfrm>
          <a:prstGeom prst="rect">
            <a:avLst/>
          </a:prstGeom>
        </p:spPr>
        <p:txBody>
          <a:bodyPr wrap="square">
            <a:spAutoFit/>
          </a:bodyPr>
          <a:lstStyle/>
          <a:p>
            <a:r>
              <a:rPr kumimoji="1" lang="en-US" altLang="zh-CN" sz="2000" b="1" dirty="0" smtClean="0">
                <a:solidFill>
                  <a:srgbClr val="0000CC"/>
                </a:solidFill>
                <a:latin typeface="幼圆" pitchFamily="49" charset="-122"/>
                <a:ea typeface="幼圆" pitchFamily="49" charset="-122"/>
              </a:rPr>
              <a:t>(3)</a:t>
            </a:r>
            <a:r>
              <a:rPr kumimoji="1" lang="zh-CN" altLang="en-US" sz="2000" b="1" dirty="0" smtClean="0">
                <a:solidFill>
                  <a:srgbClr val="0000CC"/>
                </a:solidFill>
                <a:latin typeface="幼圆" pitchFamily="49" charset="-122"/>
                <a:ea typeface="幼圆" pitchFamily="49" charset="-122"/>
              </a:rPr>
              <a:t>当</a:t>
            </a:r>
            <a:r>
              <a:rPr lang="zh-CN" altLang="en-US" sz="2000" b="1" i="1" dirty="0" smtClean="0">
                <a:solidFill>
                  <a:srgbClr val="0000CC"/>
                </a:solidFill>
                <a:latin typeface="幼圆" pitchFamily="49" charset="-122"/>
                <a:ea typeface="幼圆" pitchFamily="49" charset="-122"/>
                <a:cs typeface="Times New Roman" pitchFamily="18" charset="0"/>
                <a:sym typeface="Symbol" pitchFamily="18" charset="2"/>
              </a:rPr>
              <a:t> </a:t>
            </a:r>
            <a:r>
              <a:rPr kumimoji="1" lang="zh-CN" altLang="en-US" sz="2000" b="1" dirty="0" smtClean="0">
                <a:solidFill>
                  <a:srgbClr val="0000CC"/>
                </a:solidFill>
                <a:latin typeface="幼圆" pitchFamily="49" charset="-122"/>
                <a:ea typeface="幼圆" pitchFamily="49" charset="-122"/>
              </a:rPr>
              <a:t>为零时，即</a:t>
            </a:r>
            <a:r>
              <a:rPr kumimoji="1" lang="en-US" altLang="zh-CN" sz="2000" b="1" dirty="0" err="1" smtClean="0">
                <a:solidFill>
                  <a:srgbClr val="0000CC"/>
                </a:solidFill>
                <a:latin typeface="幼圆" pitchFamily="49" charset="-122"/>
                <a:ea typeface="幼圆" pitchFamily="49" charset="-122"/>
              </a:rPr>
              <a:t>k</a:t>
            </a:r>
            <a:r>
              <a:rPr kumimoji="1" lang="en-US" altLang="zh-CN" sz="2000" b="1" baseline="-25000" dirty="0" err="1" smtClean="0">
                <a:solidFill>
                  <a:srgbClr val="0000CC"/>
                </a:solidFill>
                <a:latin typeface="幼圆" pitchFamily="49" charset="-122"/>
                <a:ea typeface="幼圆" pitchFamily="49" charset="-122"/>
              </a:rPr>
              <a:t>c</a:t>
            </a:r>
            <a:r>
              <a:rPr kumimoji="1" lang="en-US" altLang="zh-CN" sz="2000" b="1" dirty="0" smtClean="0">
                <a:solidFill>
                  <a:srgbClr val="0000CC"/>
                </a:solidFill>
                <a:latin typeface="幼圆" pitchFamily="49" charset="-122"/>
                <a:ea typeface="幼圆" pitchFamily="49" charset="-122"/>
              </a:rPr>
              <a:t>=k</a:t>
            </a:r>
            <a:r>
              <a:rPr kumimoji="1" lang="zh-CN" altLang="en-US" sz="2000" b="1" dirty="0" smtClean="0">
                <a:solidFill>
                  <a:srgbClr val="0000CC"/>
                </a:solidFill>
                <a:latin typeface="幼圆" pitchFamily="49" charset="-122"/>
                <a:ea typeface="幼圆" pitchFamily="49" charset="-122"/>
              </a:rPr>
              <a:t>时，为</a:t>
            </a:r>
            <a:r>
              <a:rPr kumimoji="1" lang="zh-CN" altLang="en-US" sz="2000" b="1" dirty="0" smtClean="0">
                <a:solidFill>
                  <a:srgbClr val="FF0000"/>
                </a:solidFill>
                <a:latin typeface="幼圆" pitchFamily="49" charset="-122"/>
                <a:ea typeface="幼圆" pitchFamily="49" charset="-122"/>
              </a:rPr>
              <a:t>临界状态</a:t>
            </a:r>
            <a:r>
              <a:rPr kumimoji="1" lang="zh-CN" altLang="en-US" sz="2000" b="1" dirty="0" smtClean="0">
                <a:solidFill>
                  <a:srgbClr val="0000CC"/>
                </a:solidFill>
                <a:latin typeface="幼圆" pitchFamily="49" charset="-122"/>
                <a:ea typeface="幼圆" pitchFamily="49" charset="-122"/>
              </a:rPr>
              <a:t>。</a:t>
            </a:r>
            <a:endParaRPr lang="zh-CN" altLang="en-US" sz="2000" dirty="0">
              <a:solidFill>
                <a:srgbClr val="0000CC"/>
              </a:solidFill>
              <a:latin typeface="幼圆" pitchFamily="49" charset="-122"/>
              <a:ea typeface="幼圆" pitchFamily="49" charset="-122"/>
            </a:endParaRPr>
          </a:p>
        </p:txBody>
      </p:sp>
      <p:graphicFrame>
        <p:nvGraphicFramePr>
          <p:cNvPr id="6" name="Object 9"/>
          <p:cNvGraphicFramePr>
            <a:graphicFrameLocks noChangeAspect="1"/>
          </p:cNvGraphicFramePr>
          <p:nvPr/>
        </p:nvGraphicFramePr>
        <p:xfrm>
          <a:off x="777575" y="1871602"/>
          <a:ext cx="3863874" cy="380222"/>
        </p:xfrm>
        <a:graphic>
          <a:graphicData uri="http://schemas.openxmlformats.org/presentationml/2006/ole">
            <p:oleObj spid="_x0000_s62466" name="Equation" r:id="rId3" imgW="1943100" imgH="292100" progId="Equation.DSMT4">
              <p:embed/>
            </p:oleObj>
          </a:graphicData>
        </a:graphic>
      </p:graphicFrame>
      <p:graphicFrame>
        <p:nvGraphicFramePr>
          <p:cNvPr id="7" name="Object 9"/>
          <p:cNvGraphicFramePr>
            <a:graphicFrameLocks noChangeAspect="1"/>
          </p:cNvGraphicFramePr>
          <p:nvPr/>
        </p:nvGraphicFramePr>
        <p:xfrm>
          <a:off x="2288070" y="2339836"/>
          <a:ext cx="5374371" cy="755650"/>
        </p:xfrm>
        <a:graphic>
          <a:graphicData uri="http://schemas.openxmlformats.org/presentationml/2006/ole">
            <p:oleObj spid="_x0000_s62467" name="Equation" r:id="rId4" imgW="2184400" imgH="444500" progId="Equation.DSMT4">
              <p:embed/>
            </p:oleObj>
          </a:graphicData>
        </a:graphic>
      </p:graphicFrame>
      <p:graphicFrame>
        <p:nvGraphicFramePr>
          <p:cNvPr id="8" name="Object 7"/>
          <p:cNvGraphicFramePr>
            <a:graphicFrameLocks noChangeAspect="1"/>
          </p:cNvGraphicFramePr>
          <p:nvPr/>
        </p:nvGraphicFramePr>
        <p:xfrm>
          <a:off x="5532916" y="1212919"/>
          <a:ext cx="2713451" cy="330521"/>
        </p:xfrm>
        <a:graphic>
          <a:graphicData uri="http://schemas.openxmlformats.org/presentationml/2006/ole">
            <p:oleObj spid="_x0000_s62468" name="Equation" r:id="rId5" imgW="1459866" imgH="177723" progId="Equation.DSMT4">
              <p:embed/>
            </p:oleObj>
          </a:graphicData>
        </a:graphic>
      </p:graphicFrame>
      <p:sp>
        <p:nvSpPr>
          <p:cNvPr id="9" name="矩形 8"/>
          <p:cNvSpPr/>
          <p:nvPr/>
        </p:nvSpPr>
        <p:spPr>
          <a:xfrm>
            <a:off x="5982182" y="1582243"/>
            <a:ext cx="1487347" cy="564267"/>
          </a:xfrm>
          <a:prstGeom prst="rect">
            <a:avLst/>
          </a:prstGeom>
        </p:spPr>
        <p:txBody>
          <a:bodyPr/>
          <a:lstStyle/>
          <a:p>
            <a:r>
              <a:rPr lang="zh-CN" altLang="en-US" sz="2400" dirty="0" smtClean="0"/>
              <a:t>不稳定</a:t>
            </a:r>
            <a:endParaRPr lang="zh-CN" altLang="en-US" sz="2400" dirty="0"/>
          </a:p>
        </p:txBody>
      </p:sp>
      <p:sp>
        <p:nvSpPr>
          <p:cNvPr id="10" name="矩形 9"/>
          <p:cNvSpPr/>
          <p:nvPr/>
        </p:nvSpPr>
        <p:spPr>
          <a:xfrm>
            <a:off x="778126" y="2500005"/>
            <a:ext cx="1475084" cy="400110"/>
          </a:xfrm>
          <a:prstGeom prst="rect">
            <a:avLst/>
          </a:prstGeom>
        </p:spPr>
        <p:txBody>
          <a:bodyPr wrap="none">
            <a:spAutoFit/>
          </a:bodyPr>
          <a:lstStyle/>
          <a:p>
            <a:r>
              <a:rPr lang="zh-CN" altLang="en-US" sz="2000" b="1" smtClean="0">
                <a:solidFill>
                  <a:srgbClr val="0000CC"/>
                </a:solidFill>
                <a:latin typeface="幼圆" pitchFamily="49" charset="-122"/>
                <a:ea typeface="幼圆" pitchFamily="49" charset="-122"/>
              </a:rPr>
              <a:t>截止波数：</a:t>
            </a:r>
            <a:endParaRPr lang="zh-CN" altLang="en-US" sz="2000">
              <a:solidFill>
                <a:srgbClr val="0000CC"/>
              </a:solidFill>
            </a:endParaRPr>
          </a:p>
        </p:txBody>
      </p:sp>
      <p:sp>
        <p:nvSpPr>
          <p:cNvPr id="11" name="矩形 10"/>
          <p:cNvSpPr/>
          <p:nvPr/>
        </p:nvSpPr>
        <p:spPr>
          <a:xfrm>
            <a:off x="778128" y="3425981"/>
            <a:ext cx="1733167" cy="400110"/>
          </a:xfrm>
          <a:prstGeom prst="rect">
            <a:avLst/>
          </a:prstGeom>
        </p:spPr>
        <p:txBody>
          <a:bodyPr wrap="none">
            <a:spAutoFit/>
          </a:bodyPr>
          <a:lstStyle/>
          <a:p>
            <a:r>
              <a:rPr lang="zh-CN" altLang="en-US" sz="2000" b="1" smtClean="0">
                <a:solidFill>
                  <a:srgbClr val="0000CC"/>
                </a:solidFill>
                <a:latin typeface="幼圆" pitchFamily="49" charset="-122"/>
                <a:ea typeface="幼圆" pitchFamily="49" charset="-122"/>
              </a:rPr>
              <a:t>截止角频率：</a:t>
            </a:r>
            <a:endParaRPr lang="zh-CN" altLang="en-US" sz="2000">
              <a:solidFill>
                <a:srgbClr val="0000CC"/>
              </a:solidFill>
            </a:endParaRPr>
          </a:p>
        </p:txBody>
      </p:sp>
      <p:graphicFrame>
        <p:nvGraphicFramePr>
          <p:cNvPr id="12" name="Object 9"/>
          <p:cNvGraphicFramePr>
            <a:graphicFrameLocks noChangeAspect="1"/>
          </p:cNvGraphicFramePr>
          <p:nvPr/>
        </p:nvGraphicFramePr>
        <p:xfrm>
          <a:off x="2844481" y="3049027"/>
          <a:ext cx="4100330" cy="982688"/>
        </p:xfrm>
        <a:graphic>
          <a:graphicData uri="http://schemas.openxmlformats.org/presentationml/2006/ole">
            <p:oleObj spid="_x0000_s62469" name="Equation" r:id="rId6" imgW="1866900" imgH="660400" progId="Equation.DSMT4">
              <p:embed/>
            </p:oleObj>
          </a:graphicData>
        </a:graphic>
      </p:graphicFrame>
      <p:sp>
        <p:nvSpPr>
          <p:cNvPr id="13" name="矩形 12"/>
          <p:cNvSpPr/>
          <p:nvPr/>
        </p:nvSpPr>
        <p:spPr>
          <a:xfrm>
            <a:off x="893207" y="4462326"/>
            <a:ext cx="1475084" cy="400110"/>
          </a:xfrm>
          <a:prstGeom prst="rect">
            <a:avLst/>
          </a:prstGeom>
        </p:spPr>
        <p:txBody>
          <a:bodyPr wrap="none">
            <a:spAutoFit/>
          </a:bodyPr>
          <a:lstStyle/>
          <a:p>
            <a:r>
              <a:rPr lang="zh-CN" altLang="en-US" sz="2000" b="1" dirty="0" smtClean="0">
                <a:solidFill>
                  <a:srgbClr val="0000CC"/>
                </a:solidFill>
                <a:latin typeface="幼圆" pitchFamily="49" charset="-122"/>
                <a:ea typeface="幼圆" pitchFamily="49" charset="-122"/>
              </a:rPr>
              <a:t>截止频率：</a:t>
            </a:r>
            <a:endParaRPr lang="zh-CN" altLang="en-US" sz="2000" dirty="0">
              <a:solidFill>
                <a:srgbClr val="0000CC"/>
              </a:solidFill>
            </a:endParaRPr>
          </a:p>
        </p:txBody>
      </p:sp>
      <p:graphicFrame>
        <p:nvGraphicFramePr>
          <p:cNvPr id="14" name="Object 9"/>
          <p:cNvGraphicFramePr>
            <a:graphicFrameLocks noChangeAspect="1"/>
          </p:cNvGraphicFramePr>
          <p:nvPr/>
        </p:nvGraphicFramePr>
        <p:xfrm>
          <a:off x="2449091" y="4181936"/>
          <a:ext cx="5479568" cy="1014412"/>
        </p:xfrm>
        <a:graphic>
          <a:graphicData uri="http://schemas.openxmlformats.org/presentationml/2006/ole">
            <p:oleObj spid="_x0000_s62470" name="Equation" r:id="rId7" imgW="3403600" imgH="660400" progId="Equation.DSMT4">
              <p:embed/>
            </p:oleObj>
          </a:graphicData>
        </a:graphic>
      </p:graphicFrame>
      <p:sp>
        <p:nvSpPr>
          <p:cNvPr id="15" name="矩形 14"/>
          <p:cNvSpPr/>
          <p:nvPr/>
        </p:nvSpPr>
        <p:spPr>
          <a:xfrm>
            <a:off x="915414" y="5699208"/>
            <a:ext cx="1475084" cy="400110"/>
          </a:xfrm>
          <a:prstGeom prst="rect">
            <a:avLst/>
          </a:prstGeom>
        </p:spPr>
        <p:txBody>
          <a:bodyPr wrap="none">
            <a:spAutoFit/>
          </a:bodyPr>
          <a:lstStyle/>
          <a:p>
            <a:r>
              <a:rPr lang="zh-CN" altLang="en-US" sz="2000" b="1" dirty="0" smtClean="0">
                <a:solidFill>
                  <a:srgbClr val="0000CC"/>
                </a:solidFill>
                <a:latin typeface="幼圆" pitchFamily="49" charset="-122"/>
                <a:ea typeface="幼圆" pitchFamily="49" charset="-122"/>
              </a:rPr>
              <a:t>截止波长：</a:t>
            </a:r>
            <a:endParaRPr lang="zh-CN" altLang="en-US" sz="2000" dirty="0">
              <a:solidFill>
                <a:srgbClr val="0000CC"/>
              </a:solidFill>
            </a:endParaRPr>
          </a:p>
        </p:txBody>
      </p:sp>
      <p:graphicFrame>
        <p:nvGraphicFramePr>
          <p:cNvPr id="16" name="Object 9"/>
          <p:cNvGraphicFramePr>
            <a:graphicFrameLocks noChangeAspect="1"/>
          </p:cNvGraphicFramePr>
          <p:nvPr/>
        </p:nvGraphicFramePr>
        <p:xfrm>
          <a:off x="2523503" y="5508785"/>
          <a:ext cx="5474604" cy="955675"/>
        </p:xfrm>
        <a:graphic>
          <a:graphicData uri="http://schemas.openxmlformats.org/presentationml/2006/ole">
            <p:oleObj spid="_x0000_s62471" name="Equation" r:id="rId8" imgW="3073400" imgH="6223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p:bldP spid="10" grpId="0"/>
      <p:bldP spid="11" grpId="0"/>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98575" y="664379"/>
            <a:ext cx="4606925" cy="457200"/>
          </a:xfrm>
          <a:prstGeom prst="rect">
            <a:avLst/>
          </a:prstGeom>
          <a:solidFill>
            <a:srgbClr val="000099"/>
          </a:solidFill>
          <a:ln w="9525">
            <a:noFill/>
            <a:miter lim="800000"/>
            <a:headEnd/>
            <a:tailEnd/>
          </a:ln>
        </p:spPr>
        <p:txBody>
          <a:bodyPr>
            <a:spAutoFit/>
          </a:bodyPr>
          <a:lstStyle/>
          <a:p>
            <a:r>
              <a:rPr kumimoji="1" lang="zh-CN" altLang="en-US" sz="2400" b="1">
                <a:solidFill>
                  <a:schemeClr val="tx1"/>
                </a:solidFill>
              </a:rPr>
              <a:t>关于矩形波导截止频率的说明：</a:t>
            </a:r>
          </a:p>
        </p:txBody>
      </p:sp>
      <p:sp>
        <p:nvSpPr>
          <p:cNvPr id="3" name="Text Box 3"/>
          <p:cNvSpPr txBox="1">
            <a:spLocks noChangeArrowheads="1"/>
          </p:cNvSpPr>
          <p:nvPr/>
        </p:nvSpPr>
        <p:spPr bwMode="auto">
          <a:xfrm>
            <a:off x="590550" y="1322991"/>
            <a:ext cx="8310382" cy="2400657"/>
          </a:xfrm>
          <a:prstGeom prst="rect">
            <a:avLst/>
          </a:prstGeom>
          <a:noFill/>
          <a:ln w="9525">
            <a:noFill/>
            <a:prstDash val="sysDot"/>
            <a:miter lim="800000"/>
            <a:headEnd/>
            <a:tailEnd/>
          </a:ln>
        </p:spPr>
        <p:txBody>
          <a:bodyPr wrap="square">
            <a:spAutoFit/>
          </a:bodyPr>
          <a:lstStyle/>
          <a:p>
            <a:pPr>
              <a:spcBef>
                <a:spcPct val="50000"/>
              </a:spcBef>
              <a:buFont typeface="Wingdings" pitchFamily="2" charset="2"/>
              <a:buBlip>
                <a:blip r:embed="rId3"/>
              </a:buBlip>
            </a:pP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截止频率</a:t>
            </a:r>
            <a:r>
              <a:rPr kumimoji="1" lang="en-US" altLang="zh-CN" sz="2000" b="1" i="1" dirty="0" err="1">
                <a:solidFill>
                  <a:srgbClr val="000099"/>
                </a:solidFill>
                <a:latin typeface="幼圆" pitchFamily="49" charset="-122"/>
                <a:ea typeface="幼圆" pitchFamily="49" charset="-122"/>
              </a:rPr>
              <a:t>f</a:t>
            </a:r>
            <a:r>
              <a:rPr kumimoji="1" lang="en-US" altLang="zh-CN" sz="2000" b="1" i="1" baseline="-25000" dirty="0" err="1">
                <a:solidFill>
                  <a:srgbClr val="000099"/>
                </a:solidFill>
                <a:latin typeface="幼圆" pitchFamily="49" charset="-122"/>
                <a:ea typeface="幼圆" pitchFamily="49" charset="-122"/>
              </a:rPr>
              <a:t>c</a:t>
            </a:r>
            <a:r>
              <a:rPr kumimoji="1" lang="zh-CN" altLang="en-US" sz="2000" b="1" dirty="0">
                <a:solidFill>
                  <a:srgbClr val="000099"/>
                </a:solidFill>
                <a:latin typeface="幼圆" pitchFamily="49" charset="-122"/>
                <a:ea typeface="幼圆" pitchFamily="49" charset="-122"/>
              </a:rPr>
              <a:t>与</a:t>
            </a:r>
            <a:r>
              <a:rPr kumimoji="1" lang="zh-CN" altLang="en-US" sz="2000" b="1" dirty="0" smtClean="0">
                <a:solidFill>
                  <a:srgbClr val="000099"/>
                </a:solidFill>
                <a:latin typeface="幼圆" pitchFamily="49" charset="-122"/>
                <a:ea typeface="幼圆" pitchFamily="49" charset="-122"/>
              </a:rPr>
              <a:t>波导的尺寸、所填充材料以及导波模式有关</a:t>
            </a:r>
            <a:endParaRPr kumimoji="1" lang="zh-CN" altLang="en-US" sz="2000" b="1" dirty="0">
              <a:solidFill>
                <a:srgbClr val="000099"/>
              </a:solidFill>
              <a:latin typeface="幼圆" pitchFamily="49" charset="-122"/>
              <a:ea typeface="幼圆" pitchFamily="49" charset="-122"/>
            </a:endParaRPr>
          </a:p>
          <a:p>
            <a:pPr>
              <a:spcBef>
                <a:spcPct val="50000"/>
              </a:spcBef>
              <a:buFont typeface="Wingdings" pitchFamily="2" charset="2"/>
              <a:buBlip>
                <a:blip r:embed="rId3"/>
              </a:buBlip>
            </a:pPr>
            <a:r>
              <a:rPr kumimoji="1" lang="zh-CN" altLang="en-US" sz="2000" b="1" dirty="0" smtClean="0">
                <a:solidFill>
                  <a:srgbClr val="000099"/>
                </a:solidFill>
                <a:latin typeface="幼圆" pitchFamily="49" charset="-122"/>
                <a:ea typeface="幼圆" pitchFamily="49" charset="-122"/>
              </a:rPr>
              <a:t> 截止波长</a:t>
            </a:r>
            <a:r>
              <a:rPr kumimoji="1" lang="el-GR" altLang="zh-CN" sz="2000" b="1" i="1" dirty="0" smtClean="0">
                <a:solidFill>
                  <a:srgbClr val="000099"/>
                </a:solidFill>
                <a:latin typeface="幼圆" pitchFamily="49" charset="-122"/>
                <a:ea typeface="幼圆" pitchFamily="49" charset="-122"/>
              </a:rPr>
              <a:t>λ</a:t>
            </a:r>
            <a:r>
              <a:rPr kumimoji="1" lang="en-US" altLang="zh-CN" sz="2000" b="1" i="1" baseline="-25000" dirty="0" smtClean="0">
                <a:solidFill>
                  <a:srgbClr val="000099"/>
                </a:solidFill>
                <a:latin typeface="幼圆" pitchFamily="49" charset="-122"/>
                <a:ea typeface="幼圆" pitchFamily="49" charset="-122"/>
              </a:rPr>
              <a:t>c</a:t>
            </a:r>
            <a:r>
              <a:rPr kumimoji="1" lang="zh-CN" altLang="en-US" sz="2000" b="1" dirty="0" smtClean="0">
                <a:solidFill>
                  <a:srgbClr val="000099"/>
                </a:solidFill>
                <a:latin typeface="幼圆" pitchFamily="49" charset="-122"/>
                <a:ea typeface="幼圆" pitchFamily="49" charset="-122"/>
              </a:rPr>
              <a:t>与波导的尺寸以及导波模式有关</a:t>
            </a:r>
            <a:endParaRPr kumimoji="1" lang="zh-CN" altLang="en-US" sz="2000" b="1" dirty="0">
              <a:solidFill>
                <a:srgbClr val="000099"/>
              </a:solidFill>
              <a:latin typeface="幼圆" pitchFamily="49" charset="-122"/>
              <a:ea typeface="幼圆" pitchFamily="49" charset="-122"/>
            </a:endParaRPr>
          </a:p>
          <a:p>
            <a:pPr>
              <a:spcBef>
                <a:spcPct val="50000"/>
              </a:spcBef>
              <a:buFont typeface="Wingdings" pitchFamily="2" charset="2"/>
              <a:buBlip>
                <a:blip r:embed="rId3"/>
              </a:buBlip>
            </a:pPr>
            <a:r>
              <a:rPr kumimoji="1" lang="zh-CN" altLang="en-US" sz="2000" b="1" dirty="0">
                <a:solidFill>
                  <a:srgbClr val="000099"/>
                </a:solidFill>
                <a:latin typeface="幼圆" pitchFamily="49" charset="-122"/>
                <a:ea typeface="幼圆" pitchFamily="49" charset="-122"/>
              </a:rPr>
              <a:t> 当波的频率高于截止频率时，波能传播；当波的频率小于截止频率时，波不能传播。即矩形波导具有</a:t>
            </a:r>
            <a:r>
              <a:rPr kumimoji="1" lang="zh-CN" altLang="en-US" sz="2000" b="1" dirty="0">
                <a:solidFill>
                  <a:srgbClr val="CC0000"/>
                </a:solidFill>
                <a:latin typeface="幼圆" pitchFamily="49" charset="-122"/>
                <a:ea typeface="幼圆" pitchFamily="49" charset="-122"/>
              </a:rPr>
              <a:t>高通特性</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类似于滤波器</a:t>
            </a:r>
            <a:r>
              <a:rPr kumimoji="1" lang="en-US" altLang="zh-CN" sz="2000" b="1" dirty="0">
                <a:solidFill>
                  <a:srgbClr val="000099"/>
                </a:solidFill>
                <a:latin typeface="幼圆" pitchFamily="49" charset="-122"/>
                <a:ea typeface="幼圆" pitchFamily="49" charset="-122"/>
              </a:rPr>
              <a:t>)</a:t>
            </a:r>
            <a:r>
              <a:rPr kumimoji="1" lang="zh-CN" altLang="en-US" sz="2000" b="1" dirty="0">
                <a:solidFill>
                  <a:srgbClr val="000099"/>
                </a:solidFill>
                <a:latin typeface="幼圆" pitchFamily="49" charset="-122"/>
                <a:ea typeface="幼圆" pitchFamily="49" charset="-122"/>
              </a:rPr>
              <a:t>。</a:t>
            </a:r>
          </a:p>
          <a:p>
            <a:pPr>
              <a:spcBef>
                <a:spcPct val="50000"/>
              </a:spcBef>
              <a:buFont typeface="Wingdings" pitchFamily="2" charset="2"/>
              <a:buBlip>
                <a:blip r:embed="rId3"/>
              </a:buBlip>
            </a:pPr>
            <a:r>
              <a:rPr kumimoji="1" lang="zh-CN" altLang="en-US" sz="2000" b="1" dirty="0" smtClean="0">
                <a:solidFill>
                  <a:srgbClr val="000099"/>
                </a:solidFill>
                <a:ea typeface="幼圆" pitchFamily="49" charset="-122"/>
                <a:cs typeface="Times New Roman" pitchFamily="18" charset="0"/>
              </a:rPr>
              <a:t>对于尺寸为</a:t>
            </a:r>
            <a:r>
              <a:rPr kumimoji="1" lang="en-US" altLang="zh-CN" sz="2000" b="1" dirty="0" err="1" smtClean="0">
                <a:solidFill>
                  <a:srgbClr val="000099"/>
                </a:solidFill>
                <a:ea typeface="幼圆" pitchFamily="49" charset="-122"/>
                <a:cs typeface="Times New Roman" pitchFamily="18" charset="0"/>
              </a:rPr>
              <a:t>a×b</a:t>
            </a:r>
            <a:r>
              <a:rPr kumimoji="1" lang="zh-CN" altLang="en-US" sz="2000" b="1" dirty="0" smtClean="0">
                <a:solidFill>
                  <a:srgbClr val="000099"/>
                </a:solidFill>
                <a:ea typeface="幼圆" pitchFamily="49" charset="-122"/>
                <a:cs typeface="Times New Roman" pitchFamily="18" charset="0"/>
              </a:rPr>
              <a:t>的矩形波导，</a:t>
            </a:r>
            <a:r>
              <a:rPr kumimoji="1" lang="en-US" altLang="zh-CN" sz="2000" b="1" dirty="0" smtClean="0">
                <a:solidFill>
                  <a:srgbClr val="000099"/>
                </a:solidFill>
                <a:ea typeface="幼圆" pitchFamily="49" charset="-122"/>
                <a:cs typeface="Times New Roman" pitchFamily="18" charset="0"/>
              </a:rPr>
              <a:t>TE</a:t>
            </a:r>
            <a:r>
              <a:rPr kumimoji="1" lang="zh-CN" altLang="en-US" sz="2000" b="1" dirty="0" smtClean="0">
                <a:solidFill>
                  <a:srgbClr val="000099"/>
                </a:solidFill>
                <a:ea typeface="幼圆" pitchFamily="49" charset="-122"/>
                <a:cs typeface="Times New Roman" pitchFamily="18" charset="0"/>
              </a:rPr>
              <a:t>模和</a:t>
            </a:r>
            <a:r>
              <a:rPr kumimoji="1" lang="en-US" altLang="zh-CN" sz="2000" b="1" dirty="0" smtClean="0">
                <a:solidFill>
                  <a:srgbClr val="000099"/>
                </a:solidFill>
                <a:ea typeface="幼圆" pitchFamily="49" charset="-122"/>
                <a:cs typeface="Times New Roman" pitchFamily="18" charset="0"/>
              </a:rPr>
              <a:t>TM</a:t>
            </a:r>
            <a:r>
              <a:rPr kumimoji="1" lang="zh-CN" altLang="en-US" sz="2000" b="1" dirty="0" smtClean="0">
                <a:solidFill>
                  <a:srgbClr val="000099"/>
                </a:solidFill>
                <a:ea typeface="幼圆" pitchFamily="49" charset="-122"/>
                <a:cs typeface="Times New Roman" pitchFamily="18" charset="0"/>
              </a:rPr>
              <a:t>模的截止频率和截止波长的表达式相同，分别为：</a:t>
            </a:r>
            <a:endParaRPr kumimoji="1" lang="zh-CN" altLang="en-US" sz="2000" b="1" dirty="0">
              <a:solidFill>
                <a:srgbClr val="000099"/>
              </a:solidFill>
              <a:ea typeface="幼圆" pitchFamily="49" charset="-122"/>
              <a:cs typeface="Times New Roman" pitchFamily="18" charset="0"/>
            </a:endParaRPr>
          </a:p>
        </p:txBody>
      </p:sp>
      <p:graphicFrame>
        <p:nvGraphicFramePr>
          <p:cNvPr id="4" name="Object 6"/>
          <p:cNvGraphicFramePr>
            <a:graphicFrameLocks noChangeAspect="1"/>
          </p:cNvGraphicFramePr>
          <p:nvPr/>
        </p:nvGraphicFramePr>
        <p:xfrm>
          <a:off x="784911" y="5035352"/>
          <a:ext cx="5140325" cy="1065213"/>
        </p:xfrm>
        <a:graphic>
          <a:graphicData uri="http://schemas.openxmlformats.org/presentationml/2006/ole">
            <p:oleObj spid="_x0000_s63490" name="Equation" r:id="rId4" imgW="3187440" imgH="660240" progId="Equation.DSMT4">
              <p:embed/>
            </p:oleObj>
          </a:graphicData>
        </a:graphic>
      </p:graphicFrame>
      <p:graphicFrame>
        <p:nvGraphicFramePr>
          <p:cNvPr id="5" name="Object 9"/>
          <p:cNvGraphicFramePr>
            <a:graphicFrameLocks noChangeAspect="1"/>
          </p:cNvGraphicFramePr>
          <p:nvPr/>
        </p:nvGraphicFramePr>
        <p:xfrm>
          <a:off x="223577" y="552731"/>
          <a:ext cx="852488" cy="666750"/>
        </p:xfrm>
        <a:graphic>
          <a:graphicData uri="http://schemas.openxmlformats.org/presentationml/2006/ole">
            <p:oleObj spid="_x0000_s63491" name="剪辑" r:id="rId5" imgW="4046538" imgH="3352800" progId="">
              <p:embed/>
            </p:oleObj>
          </a:graphicData>
        </a:graphic>
      </p:graphicFrame>
      <p:graphicFrame>
        <p:nvGraphicFramePr>
          <p:cNvPr id="6" name="Object 2"/>
          <p:cNvGraphicFramePr>
            <a:graphicFrameLocks noChangeAspect="1"/>
          </p:cNvGraphicFramePr>
          <p:nvPr/>
        </p:nvGraphicFramePr>
        <p:xfrm>
          <a:off x="796829" y="4049050"/>
          <a:ext cx="7912100" cy="736600"/>
        </p:xfrm>
        <a:graphic>
          <a:graphicData uri="http://schemas.openxmlformats.org/presentationml/2006/ole">
            <p:oleObj spid="_x0000_s63492" name="Equation" r:id="rId6" imgW="4267080" imgH="4824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12738" y="484188"/>
            <a:ext cx="5768975" cy="457200"/>
          </a:xfrm>
          <a:prstGeom prst="rect">
            <a:avLst/>
          </a:prstGeom>
          <a:noFill/>
          <a:ln w="9525">
            <a:noFill/>
            <a:miter lim="800000"/>
            <a:headEnd/>
            <a:tailEnd/>
          </a:ln>
        </p:spPr>
        <p:txBody>
          <a:bodyPr>
            <a:spAutoFit/>
          </a:bodyPr>
          <a:lstStyle/>
          <a:p>
            <a:r>
              <a:rPr lang="en-US" altLang="zh-CN" sz="2400" b="1" smtClean="0">
                <a:solidFill>
                  <a:srgbClr val="FF0000"/>
                </a:solidFill>
                <a:latin typeface="Arial" pitchFamily="34" charset="0"/>
              </a:rPr>
              <a:t>7.2.3  </a:t>
            </a:r>
            <a:r>
              <a:rPr lang="zh-CN" altLang="en-US" sz="2400" b="1">
                <a:solidFill>
                  <a:srgbClr val="FF0000"/>
                </a:solidFill>
                <a:latin typeface="Arial" pitchFamily="34" charset="0"/>
              </a:rPr>
              <a:t>矩形波导的</a:t>
            </a:r>
            <a:r>
              <a:rPr lang="zh-CN" altLang="en-US" sz="2400" b="1" smtClean="0">
                <a:solidFill>
                  <a:srgbClr val="FF0000"/>
                </a:solidFill>
                <a:latin typeface="Arial" pitchFamily="34" charset="0"/>
              </a:rPr>
              <a:t>主模</a:t>
            </a:r>
            <a:endParaRPr lang="zh-CN" altLang="en-US" sz="2400" b="1">
              <a:solidFill>
                <a:srgbClr val="FF0000"/>
              </a:solidFill>
              <a:latin typeface="Arial" pitchFamily="34" charset="0"/>
            </a:endParaRPr>
          </a:p>
        </p:txBody>
      </p:sp>
      <p:sp>
        <p:nvSpPr>
          <p:cNvPr id="3" name="Rectangle 3"/>
          <p:cNvSpPr>
            <a:spLocks noChangeArrowheads="1"/>
          </p:cNvSpPr>
          <p:nvPr/>
        </p:nvSpPr>
        <p:spPr bwMode="auto">
          <a:xfrm>
            <a:off x="868784" y="2985827"/>
            <a:ext cx="5976938" cy="396875"/>
          </a:xfrm>
          <a:prstGeom prst="rect">
            <a:avLst/>
          </a:prstGeom>
          <a:noFill/>
          <a:ln w="9525">
            <a:noFill/>
            <a:miter lim="800000"/>
            <a:headEnd/>
            <a:tailEnd/>
          </a:ln>
        </p:spPr>
        <p:txBody>
          <a:bodyPr anchor="ctr">
            <a:spAutoFit/>
          </a:bodyPr>
          <a:lstStyle/>
          <a:p>
            <a:pPr fontAlgn="ctr"/>
            <a:r>
              <a:rPr lang="zh-CN" altLang="en-US" sz="2000" b="1" dirty="0">
                <a:solidFill>
                  <a:srgbClr val="0000CC"/>
                </a:solidFill>
                <a:latin typeface="幼圆" pitchFamily="49" charset="-122"/>
                <a:ea typeface="幼圆" pitchFamily="49" charset="-122"/>
              </a:rPr>
              <a:t>若</a:t>
            </a:r>
            <a:r>
              <a:rPr lang="en-US" altLang="zh-CN" sz="2000" b="1" i="1" dirty="0">
                <a:solidFill>
                  <a:srgbClr val="0000CC"/>
                </a:solidFill>
                <a:ea typeface="幼圆" pitchFamily="49" charset="-122"/>
                <a:cs typeface="Times New Roman" pitchFamily="18" charset="0"/>
              </a:rPr>
              <a:t>b</a:t>
            </a:r>
            <a:r>
              <a:rPr lang="en-US" altLang="zh-CN" sz="2000" b="1" dirty="0">
                <a:solidFill>
                  <a:srgbClr val="0000CC"/>
                </a:solidFill>
                <a:ea typeface="幼圆" pitchFamily="49" charset="-122"/>
                <a:cs typeface="Times New Roman" pitchFamily="18" charset="0"/>
              </a:rPr>
              <a:t> &lt; </a:t>
            </a:r>
            <a:r>
              <a:rPr lang="en-US" altLang="zh-CN" sz="2000" b="1" i="1" dirty="0">
                <a:solidFill>
                  <a:srgbClr val="0000CC"/>
                </a:solidFill>
                <a:ea typeface="幼圆" pitchFamily="49" charset="-122"/>
                <a:cs typeface="Times New Roman" pitchFamily="18" charset="0"/>
              </a:rPr>
              <a:t>a</a:t>
            </a:r>
            <a:r>
              <a:rPr lang="en-US" altLang="zh-CN" sz="2000" b="1" dirty="0">
                <a:solidFill>
                  <a:srgbClr val="0000CC"/>
                </a:solidFill>
                <a:ea typeface="幼圆" pitchFamily="49" charset="-122"/>
                <a:cs typeface="Times New Roman" pitchFamily="18" charset="0"/>
              </a:rPr>
              <a:t> &lt; 2</a:t>
            </a:r>
            <a:r>
              <a:rPr lang="en-US" altLang="zh-CN" sz="2000" b="1" i="1" dirty="0">
                <a:solidFill>
                  <a:srgbClr val="0000CC"/>
                </a:solidFill>
                <a:ea typeface="幼圆" pitchFamily="49" charset="-122"/>
                <a:cs typeface="Times New Roman" pitchFamily="18" charset="0"/>
              </a:rPr>
              <a:t>b</a:t>
            </a:r>
            <a:r>
              <a:rPr lang="en-US" altLang="zh-CN" sz="2000" b="1" dirty="0">
                <a:solidFill>
                  <a:srgbClr val="0000CC"/>
                </a:solidFill>
                <a:ea typeface="幼圆" pitchFamily="49" charset="-122"/>
                <a:cs typeface="Times New Roman" pitchFamily="18" charset="0"/>
              </a:rPr>
              <a:t> </a:t>
            </a:r>
            <a:r>
              <a:rPr lang="zh-CN" altLang="en-US" sz="2000" b="1" dirty="0">
                <a:solidFill>
                  <a:srgbClr val="0000CC"/>
                </a:solidFill>
                <a:ea typeface="幼圆" pitchFamily="49" charset="-122"/>
                <a:cs typeface="Times New Roman" pitchFamily="18" charset="0"/>
              </a:rPr>
              <a:t>，</a:t>
            </a:r>
            <a:r>
              <a:rPr lang="en-US" altLang="zh-CN" sz="2000" b="1" dirty="0">
                <a:solidFill>
                  <a:srgbClr val="FF0000"/>
                </a:solidFill>
                <a:ea typeface="幼圆" pitchFamily="49" charset="-122"/>
                <a:cs typeface="Times New Roman" pitchFamily="18" charset="0"/>
              </a:rPr>
              <a:t>TE</a:t>
            </a:r>
            <a:r>
              <a:rPr lang="en-US" altLang="zh-CN" sz="2000" b="1" baseline="-25000" dirty="0">
                <a:solidFill>
                  <a:srgbClr val="FF0000"/>
                </a:solidFill>
                <a:ea typeface="幼圆" pitchFamily="49" charset="-122"/>
                <a:cs typeface="Times New Roman" pitchFamily="18" charset="0"/>
              </a:rPr>
              <a:t>01</a:t>
            </a:r>
            <a:r>
              <a:rPr lang="en-US" altLang="zh-CN" sz="2000" b="1" dirty="0">
                <a:solidFill>
                  <a:srgbClr val="FF0000"/>
                </a:solidFill>
                <a:ea typeface="幼圆" pitchFamily="49" charset="-122"/>
                <a:cs typeface="Times New Roman" pitchFamily="18" charset="0"/>
              </a:rPr>
              <a:t> </a:t>
            </a:r>
            <a:r>
              <a:rPr lang="zh-CN" altLang="en-US" sz="2000" b="1" dirty="0">
                <a:solidFill>
                  <a:srgbClr val="0000CC"/>
                </a:solidFill>
                <a:ea typeface="幼圆" pitchFamily="49" charset="-122"/>
                <a:cs typeface="Times New Roman" pitchFamily="18" charset="0"/>
              </a:rPr>
              <a:t>模为第一个高次模</a:t>
            </a:r>
          </a:p>
        </p:txBody>
      </p:sp>
      <p:sp>
        <p:nvSpPr>
          <p:cNvPr id="4" name="Rectangle 4"/>
          <p:cNvSpPr>
            <a:spLocks noChangeArrowheads="1"/>
          </p:cNvSpPr>
          <p:nvPr/>
        </p:nvSpPr>
        <p:spPr bwMode="auto">
          <a:xfrm>
            <a:off x="820376" y="2521151"/>
            <a:ext cx="6026150" cy="396875"/>
          </a:xfrm>
          <a:prstGeom prst="rect">
            <a:avLst/>
          </a:prstGeom>
          <a:noFill/>
          <a:ln w="9525">
            <a:noFill/>
            <a:miter lim="800000"/>
            <a:headEnd/>
            <a:tailEnd/>
          </a:ln>
        </p:spPr>
        <p:txBody>
          <a:bodyPr>
            <a:spAutoFit/>
          </a:bodyPr>
          <a:lstStyle/>
          <a:p>
            <a:pPr marL="342900" indent="-342900">
              <a:spcBef>
                <a:spcPct val="20000"/>
              </a:spcBef>
            </a:pPr>
            <a:r>
              <a:rPr lang="zh-CN" altLang="en-US" sz="2000" b="1" dirty="0">
                <a:solidFill>
                  <a:srgbClr val="0000CC"/>
                </a:solidFill>
                <a:latin typeface="幼圆" pitchFamily="49" charset="-122"/>
                <a:ea typeface="幼圆" pitchFamily="49" charset="-122"/>
              </a:rPr>
              <a:t>若</a:t>
            </a:r>
            <a:r>
              <a:rPr lang="en-US" altLang="zh-CN" sz="2000" b="1" i="1" dirty="0">
                <a:solidFill>
                  <a:srgbClr val="0000CC"/>
                </a:solidFill>
                <a:ea typeface="幼圆" pitchFamily="49" charset="-122"/>
                <a:cs typeface="Times New Roman" pitchFamily="18" charset="0"/>
              </a:rPr>
              <a:t>a</a:t>
            </a:r>
            <a:r>
              <a:rPr lang="en-US" altLang="zh-CN" sz="2000" b="1" dirty="0">
                <a:solidFill>
                  <a:srgbClr val="0000CC"/>
                </a:solidFill>
                <a:ea typeface="幼圆" pitchFamily="49" charset="-122"/>
                <a:cs typeface="Times New Roman" pitchFamily="18" charset="0"/>
              </a:rPr>
              <a:t> &gt; 2</a:t>
            </a:r>
            <a:r>
              <a:rPr lang="en-US" altLang="zh-CN" sz="2000" b="1" i="1" dirty="0">
                <a:solidFill>
                  <a:srgbClr val="0000CC"/>
                </a:solidFill>
                <a:ea typeface="幼圆" pitchFamily="49" charset="-122"/>
                <a:cs typeface="Times New Roman" pitchFamily="18" charset="0"/>
              </a:rPr>
              <a:t>b</a:t>
            </a:r>
            <a:r>
              <a:rPr lang="en-US" altLang="zh-CN" sz="2000" b="1" dirty="0">
                <a:solidFill>
                  <a:srgbClr val="0000CC"/>
                </a:solidFill>
                <a:ea typeface="幼圆" pitchFamily="49" charset="-122"/>
                <a:cs typeface="Times New Roman" pitchFamily="18" charset="0"/>
              </a:rPr>
              <a:t> </a:t>
            </a:r>
            <a:r>
              <a:rPr lang="zh-CN" altLang="en-US" sz="2000" b="1" dirty="0">
                <a:solidFill>
                  <a:srgbClr val="0000CC"/>
                </a:solidFill>
                <a:ea typeface="幼圆" pitchFamily="49" charset="-122"/>
                <a:cs typeface="Times New Roman" pitchFamily="18" charset="0"/>
              </a:rPr>
              <a:t>，</a:t>
            </a:r>
            <a:r>
              <a:rPr lang="en-US" altLang="zh-CN" sz="2000" b="1" dirty="0">
                <a:solidFill>
                  <a:srgbClr val="FF0000"/>
                </a:solidFill>
                <a:ea typeface="幼圆" pitchFamily="49" charset="-122"/>
                <a:cs typeface="Times New Roman" pitchFamily="18" charset="0"/>
              </a:rPr>
              <a:t>TE</a:t>
            </a:r>
            <a:r>
              <a:rPr lang="en-US" altLang="zh-CN" sz="2000" b="1" baseline="-25000" dirty="0">
                <a:solidFill>
                  <a:srgbClr val="FF0000"/>
                </a:solidFill>
                <a:ea typeface="幼圆" pitchFamily="49" charset="-122"/>
                <a:cs typeface="Times New Roman" pitchFamily="18" charset="0"/>
              </a:rPr>
              <a:t>20</a:t>
            </a:r>
            <a:r>
              <a:rPr lang="en-US" altLang="zh-CN" sz="2000" b="1" dirty="0">
                <a:solidFill>
                  <a:srgbClr val="FF0000"/>
                </a:solidFill>
                <a:ea typeface="幼圆" pitchFamily="49" charset="-122"/>
                <a:cs typeface="Times New Roman" pitchFamily="18" charset="0"/>
              </a:rPr>
              <a:t> </a:t>
            </a:r>
            <a:r>
              <a:rPr lang="zh-CN" altLang="en-US" sz="2000" b="1" dirty="0">
                <a:solidFill>
                  <a:srgbClr val="0000CC"/>
                </a:solidFill>
                <a:ea typeface="幼圆" pitchFamily="49" charset="-122"/>
                <a:cs typeface="Times New Roman" pitchFamily="18" charset="0"/>
              </a:rPr>
              <a:t>模为第一个高次模</a:t>
            </a:r>
          </a:p>
        </p:txBody>
      </p:sp>
      <p:sp>
        <p:nvSpPr>
          <p:cNvPr id="5" name="Text Box 5"/>
          <p:cNvSpPr txBox="1">
            <a:spLocks noChangeArrowheads="1"/>
          </p:cNvSpPr>
          <p:nvPr/>
        </p:nvSpPr>
        <p:spPr bwMode="auto">
          <a:xfrm>
            <a:off x="460657" y="1001512"/>
            <a:ext cx="6911975" cy="492443"/>
          </a:xfrm>
          <a:prstGeom prst="rect">
            <a:avLst/>
          </a:prstGeom>
          <a:noFill/>
          <a:ln w="9525">
            <a:noFill/>
            <a:miter lim="800000"/>
            <a:headEnd/>
            <a:tailEnd/>
          </a:ln>
        </p:spPr>
        <p:txBody>
          <a:bodyPr>
            <a:spAutoFit/>
          </a:bodyPr>
          <a:lstStyle/>
          <a:p>
            <a:pPr algn="just">
              <a:lnSpc>
                <a:spcPct val="130000"/>
              </a:lnSpc>
              <a:buFontTx/>
              <a:buBlip>
                <a:blip r:embed="rId3"/>
              </a:buBlip>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主模：截止频率最低的模式</a:t>
            </a:r>
          </a:p>
        </p:txBody>
      </p:sp>
      <p:sp>
        <p:nvSpPr>
          <p:cNvPr id="6" name="Text Box 6"/>
          <p:cNvSpPr txBox="1">
            <a:spLocks noChangeArrowheads="1"/>
          </p:cNvSpPr>
          <p:nvPr/>
        </p:nvSpPr>
        <p:spPr bwMode="auto">
          <a:xfrm>
            <a:off x="473618" y="1446213"/>
            <a:ext cx="5976937" cy="435697"/>
          </a:xfrm>
          <a:prstGeom prst="rect">
            <a:avLst/>
          </a:prstGeom>
          <a:noFill/>
          <a:ln w="9525">
            <a:noFill/>
            <a:miter lim="800000"/>
            <a:headEnd/>
            <a:tailEnd/>
          </a:ln>
        </p:spPr>
        <p:txBody>
          <a:bodyPr>
            <a:spAutoFit/>
          </a:bodyPr>
          <a:lstStyle/>
          <a:p>
            <a:pPr algn="just">
              <a:lnSpc>
                <a:spcPct val="130000"/>
              </a:lnSpc>
              <a:buFontTx/>
              <a:buBlip>
                <a:blip r:embed="rId3"/>
              </a:buBlip>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高次模：除主模以外的其余模式</a:t>
            </a:r>
          </a:p>
        </p:txBody>
      </p:sp>
      <p:sp>
        <p:nvSpPr>
          <p:cNvPr id="7" name="Text Box 7"/>
          <p:cNvSpPr txBox="1">
            <a:spLocks noChangeArrowheads="1"/>
          </p:cNvSpPr>
          <p:nvPr/>
        </p:nvSpPr>
        <p:spPr bwMode="auto">
          <a:xfrm>
            <a:off x="448218" y="1941513"/>
            <a:ext cx="5972175" cy="449418"/>
          </a:xfrm>
          <a:prstGeom prst="rect">
            <a:avLst/>
          </a:prstGeom>
          <a:noFill/>
          <a:ln w="9525">
            <a:noFill/>
            <a:miter lim="800000"/>
            <a:headEnd/>
            <a:tailEnd/>
          </a:ln>
        </p:spPr>
        <p:txBody>
          <a:bodyPr>
            <a:spAutoFit/>
          </a:bodyPr>
          <a:lstStyle/>
          <a:p>
            <a:pPr algn="just">
              <a:lnSpc>
                <a:spcPct val="130000"/>
              </a:lnSpc>
              <a:buFontTx/>
              <a:buBlip>
                <a:blip r:embed="rId3"/>
              </a:buBlip>
            </a:pPr>
            <a:r>
              <a:rPr lang="en-US" altLang="zh-CN" sz="2000" b="1" dirty="0">
                <a:solidFill>
                  <a:srgbClr val="003399"/>
                </a:solidFill>
                <a:latin typeface="幼圆" pitchFamily="49" charset="-122"/>
                <a:ea typeface="幼圆" pitchFamily="49" charset="-122"/>
              </a:rPr>
              <a:t> </a:t>
            </a:r>
            <a:r>
              <a:rPr lang="zh-CN" altLang="en-US" sz="2000" b="1" dirty="0">
                <a:solidFill>
                  <a:srgbClr val="002060"/>
                </a:solidFill>
                <a:ea typeface="幼圆" pitchFamily="49" charset="-122"/>
                <a:cs typeface="Times New Roman" pitchFamily="18" charset="0"/>
              </a:rPr>
              <a:t>在矩形波导</a:t>
            </a:r>
            <a:r>
              <a:rPr lang="zh-CN" altLang="en-US" sz="2000" b="1" dirty="0" smtClean="0">
                <a:solidFill>
                  <a:srgbClr val="002060"/>
                </a:solidFill>
                <a:ea typeface="幼圆" pitchFamily="49" charset="-122"/>
                <a:cs typeface="Times New Roman" pitchFamily="18" charset="0"/>
              </a:rPr>
              <a:t>中，若</a:t>
            </a:r>
            <a:r>
              <a:rPr lang="en-US" altLang="zh-CN" sz="2000" b="1" i="1" dirty="0" smtClean="0">
                <a:solidFill>
                  <a:srgbClr val="002060"/>
                </a:solidFill>
                <a:ea typeface="幼圆" pitchFamily="49" charset="-122"/>
                <a:cs typeface="Times New Roman" pitchFamily="18" charset="0"/>
              </a:rPr>
              <a:t>a</a:t>
            </a:r>
            <a:r>
              <a:rPr lang="en-US" altLang="zh-CN" sz="2000" b="1" dirty="0" smtClean="0">
                <a:solidFill>
                  <a:srgbClr val="002060"/>
                </a:solidFill>
                <a:ea typeface="幼圆" pitchFamily="49" charset="-122"/>
                <a:cs typeface="Times New Roman" pitchFamily="18" charset="0"/>
              </a:rPr>
              <a:t> </a:t>
            </a:r>
            <a:r>
              <a:rPr lang="en-US" altLang="zh-CN" sz="2000" b="1" dirty="0">
                <a:solidFill>
                  <a:srgbClr val="002060"/>
                </a:solidFill>
                <a:ea typeface="幼圆" pitchFamily="49" charset="-122"/>
                <a:cs typeface="Times New Roman" pitchFamily="18" charset="0"/>
              </a:rPr>
              <a:t>&gt; </a:t>
            </a:r>
            <a:r>
              <a:rPr lang="en-US" altLang="zh-CN" sz="2000" b="1" i="1" dirty="0">
                <a:solidFill>
                  <a:srgbClr val="002060"/>
                </a:solidFill>
                <a:ea typeface="幼圆" pitchFamily="49" charset="-122"/>
                <a:cs typeface="Times New Roman" pitchFamily="18" charset="0"/>
              </a:rPr>
              <a:t>b</a:t>
            </a:r>
            <a:r>
              <a:rPr lang="en-US" altLang="zh-CN" sz="2000" b="1" dirty="0">
                <a:solidFill>
                  <a:srgbClr val="002060"/>
                </a:solidFill>
                <a:ea typeface="幼圆" pitchFamily="49" charset="-122"/>
                <a:cs typeface="Times New Roman" pitchFamily="18" charset="0"/>
              </a:rPr>
              <a:t> </a:t>
            </a:r>
            <a:r>
              <a:rPr lang="zh-CN" altLang="en-US" sz="2000" b="1" dirty="0" smtClean="0">
                <a:solidFill>
                  <a:srgbClr val="002060"/>
                </a:solidFill>
                <a:ea typeface="幼圆" pitchFamily="49" charset="-122"/>
                <a:cs typeface="Times New Roman" pitchFamily="18" charset="0"/>
              </a:rPr>
              <a:t>，</a:t>
            </a:r>
            <a:r>
              <a:rPr lang="zh-CN" altLang="en-US" sz="2000" b="1" dirty="0" smtClean="0">
                <a:solidFill>
                  <a:srgbClr val="FF0000"/>
                </a:solidFill>
                <a:ea typeface="幼圆" pitchFamily="49" charset="-122"/>
                <a:cs typeface="Times New Roman" pitchFamily="18" charset="0"/>
              </a:rPr>
              <a:t>主模</a:t>
            </a:r>
            <a:r>
              <a:rPr lang="zh-CN" altLang="en-US" sz="2000" b="1" dirty="0">
                <a:solidFill>
                  <a:srgbClr val="FF0000"/>
                </a:solidFill>
                <a:ea typeface="幼圆" pitchFamily="49" charset="-122"/>
                <a:cs typeface="Times New Roman" pitchFamily="18" charset="0"/>
              </a:rPr>
              <a:t>为</a:t>
            </a:r>
            <a:r>
              <a:rPr lang="en-US" altLang="zh-CN" sz="2000" b="1" dirty="0">
                <a:solidFill>
                  <a:srgbClr val="FF0000"/>
                </a:solidFill>
                <a:ea typeface="幼圆" pitchFamily="49" charset="-122"/>
                <a:cs typeface="Times New Roman" pitchFamily="18" charset="0"/>
              </a:rPr>
              <a:t>TE</a:t>
            </a:r>
            <a:r>
              <a:rPr lang="en-US" altLang="zh-CN" sz="2000" b="1" baseline="-25000" dirty="0">
                <a:solidFill>
                  <a:srgbClr val="FF0000"/>
                </a:solidFill>
                <a:ea typeface="幼圆" pitchFamily="49" charset="-122"/>
                <a:cs typeface="Times New Roman" pitchFamily="18" charset="0"/>
              </a:rPr>
              <a:t>10</a:t>
            </a:r>
            <a:r>
              <a:rPr lang="en-US" altLang="zh-CN" sz="2000" b="1" dirty="0">
                <a:solidFill>
                  <a:srgbClr val="FF0000"/>
                </a:solidFill>
                <a:ea typeface="幼圆" pitchFamily="49" charset="-122"/>
                <a:cs typeface="Times New Roman" pitchFamily="18" charset="0"/>
              </a:rPr>
              <a:t> </a:t>
            </a:r>
            <a:r>
              <a:rPr lang="zh-CN" altLang="en-US" sz="2000" b="1" dirty="0">
                <a:solidFill>
                  <a:srgbClr val="FF0000"/>
                </a:solidFill>
                <a:ea typeface="幼圆" pitchFamily="49" charset="-122"/>
                <a:cs typeface="Times New Roman" pitchFamily="18" charset="0"/>
              </a:rPr>
              <a:t>模</a:t>
            </a:r>
            <a:endParaRPr kumimoji="1" lang="zh-CN" altLang="en-US" sz="2000" b="1" dirty="0">
              <a:solidFill>
                <a:srgbClr val="FF0000"/>
              </a:solidFill>
              <a:ea typeface="幼圆" pitchFamily="49" charset="-122"/>
              <a:cs typeface="Times New Roman" pitchFamily="18" charset="0"/>
            </a:endParaRPr>
          </a:p>
        </p:txBody>
      </p:sp>
      <p:graphicFrame>
        <p:nvGraphicFramePr>
          <p:cNvPr id="8" name="Object 2"/>
          <p:cNvGraphicFramePr>
            <a:graphicFrameLocks noChangeAspect="1"/>
          </p:cNvGraphicFramePr>
          <p:nvPr/>
        </p:nvGraphicFramePr>
        <p:xfrm>
          <a:off x="5932488" y="1724392"/>
          <a:ext cx="2205037" cy="668337"/>
        </p:xfrm>
        <a:graphic>
          <a:graphicData uri="http://schemas.openxmlformats.org/presentationml/2006/ole">
            <p:oleObj spid="_x0000_s66562" name="Equation" r:id="rId4" imgW="1587240" imgH="482400" progId="Equation.DSMT4">
              <p:embed/>
            </p:oleObj>
          </a:graphicData>
        </a:graphic>
      </p:graphicFrame>
      <p:sp>
        <p:nvSpPr>
          <p:cNvPr id="9" name="Text Box 14"/>
          <p:cNvSpPr txBox="1">
            <a:spLocks noChangeArrowheads="1"/>
          </p:cNvSpPr>
          <p:nvPr/>
        </p:nvSpPr>
        <p:spPr bwMode="auto">
          <a:xfrm>
            <a:off x="500203" y="3603847"/>
            <a:ext cx="7853432" cy="400110"/>
          </a:xfrm>
          <a:prstGeom prst="rect">
            <a:avLst/>
          </a:prstGeom>
          <a:noFill/>
          <a:ln w="9525">
            <a:noFill/>
            <a:miter lim="800000"/>
            <a:headEnd/>
            <a:tailEnd/>
          </a:ln>
        </p:spPr>
        <p:txBody>
          <a:bodyPr wrap="none">
            <a:spAutoFit/>
          </a:bodyPr>
          <a:lstStyle/>
          <a:p>
            <a:r>
              <a:rPr lang="zh-CN" altLang="en-US" sz="2000" b="1" dirty="0">
                <a:solidFill>
                  <a:srgbClr val="002060"/>
                </a:solidFill>
                <a:ea typeface="幼圆" pitchFamily="49" charset="-122"/>
                <a:cs typeface="Times New Roman" pitchFamily="18" charset="0"/>
              </a:rPr>
              <a:t>若矩形波导的宽边为</a:t>
            </a:r>
            <a:r>
              <a:rPr lang="en-US" altLang="zh-CN" sz="2000" b="1" dirty="0">
                <a:solidFill>
                  <a:srgbClr val="002060"/>
                </a:solidFill>
                <a:ea typeface="幼圆" pitchFamily="49" charset="-122"/>
                <a:cs typeface="Times New Roman" pitchFamily="18" charset="0"/>
              </a:rPr>
              <a:t>a </a:t>
            </a:r>
            <a:r>
              <a:rPr lang="zh-CN" altLang="en-US" sz="2000" b="1" dirty="0">
                <a:solidFill>
                  <a:srgbClr val="002060"/>
                </a:solidFill>
                <a:ea typeface="幼圆" pitchFamily="49" charset="-122"/>
                <a:cs typeface="Times New Roman" pitchFamily="18" charset="0"/>
              </a:rPr>
              <a:t>，窄边为</a:t>
            </a:r>
            <a:r>
              <a:rPr lang="en-US" altLang="zh-CN" sz="2000" b="1" dirty="0">
                <a:solidFill>
                  <a:srgbClr val="002060"/>
                </a:solidFill>
                <a:ea typeface="幼圆" pitchFamily="49" charset="-122"/>
                <a:cs typeface="Times New Roman" pitchFamily="18" charset="0"/>
              </a:rPr>
              <a:t>b</a:t>
            </a:r>
            <a:r>
              <a:rPr lang="zh-CN" altLang="en-US" sz="2000" b="1" dirty="0">
                <a:solidFill>
                  <a:srgbClr val="002060"/>
                </a:solidFill>
                <a:ea typeface="幼圆" pitchFamily="49" charset="-122"/>
                <a:cs typeface="Times New Roman" pitchFamily="18" charset="0"/>
              </a:rPr>
              <a:t>，则</a:t>
            </a:r>
            <a:r>
              <a:rPr lang="en-US" altLang="zh-CN" sz="2000" b="1" dirty="0">
                <a:solidFill>
                  <a:srgbClr val="FF0000"/>
                </a:solidFill>
                <a:ea typeface="幼圆" pitchFamily="49" charset="-122"/>
                <a:cs typeface="Times New Roman" pitchFamily="18" charset="0"/>
              </a:rPr>
              <a:t>TE</a:t>
            </a:r>
            <a:r>
              <a:rPr lang="en-US" altLang="zh-CN" sz="2000" b="1" baseline="-25000" dirty="0">
                <a:solidFill>
                  <a:srgbClr val="FF0000"/>
                </a:solidFill>
                <a:ea typeface="幼圆" pitchFamily="49" charset="-122"/>
                <a:cs typeface="Times New Roman" pitchFamily="18" charset="0"/>
              </a:rPr>
              <a:t>10</a:t>
            </a:r>
            <a:r>
              <a:rPr lang="zh-CN" altLang="en-US" sz="2000" b="1" dirty="0" smtClean="0">
                <a:solidFill>
                  <a:srgbClr val="FF0000"/>
                </a:solidFill>
                <a:ea typeface="幼圆" pitchFamily="49" charset="-122"/>
                <a:cs typeface="Times New Roman" pitchFamily="18" charset="0"/>
              </a:rPr>
              <a:t>模</a:t>
            </a:r>
            <a:r>
              <a:rPr lang="en-US" altLang="zh-CN" sz="2000" b="1" dirty="0" smtClean="0">
                <a:solidFill>
                  <a:srgbClr val="FF0000"/>
                </a:solidFill>
                <a:ea typeface="幼圆" pitchFamily="49" charset="-122"/>
                <a:cs typeface="Times New Roman" pitchFamily="18" charset="0"/>
              </a:rPr>
              <a:t>(m=1,n=0)</a:t>
            </a:r>
            <a:r>
              <a:rPr lang="zh-CN" altLang="en-US" sz="2000" b="1" dirty="0" smtClean="0">
                <a:solidFill>
                  <a:srgbClr val="FF0000"/>
                </a:solidFill>
                <a:ea typeface="幼圆" pitchFamily="49" charset="-122"/>
                <a:cs typeface="Times New Roman" pitchFamily="18" charset="0"/>
              </a:rPr>
              <a:t>的</a:t>
            </a:r>
            <a:r>
              <a:rPr lang="zh-CN" altLang="en-US" sz="2000" b="1" dirty="0">
                <a:solidFill>
                  <a:srgbClr val="FF0000"/>
                </a:solidFill>
                <a:ea typeface="幼圆" pitchFamily="49" charset="-122"/>
                <a:cs typeface="Times New Roman" pitchFamily="18" charset="0"/>
              </a:rPr>
              <a:t>传播特性为</a:t>
            </a:r>
          </a:p>
        </p:txBody>
      </p:sp>
      <p:graphicFrame>
        <p:nvGraphicFramePr>
          <p:cNvPr id="10" name="Object 16"/>
          <p:cNvGraphicFramePr>
            <a:graphicFrameLocks noChangeAspect="1"/>
          </p:cNvGraphicFramePr>
          <p:nvPr/>
        </p:nvGraphicFramePr>
        <p:xfrm>
          <a:off x="3557263" y="4151447"/>
          <a:ext cx="1524000" cy="862012"/>
        </p:xfrm>
        <a:graphic>
          <a:graphicData uri="http://schemas.openxmlformats.org/presentationml/2006/ole">
            <p:oleObj spid="_x0000_s66563" name="Equation" r:id="rId5" imgW="672808" imgH="380835" progId="Equation.DSMT4">
              <p:embed/>
            </p:oleObj>
          </a:graphicData>
        </a:graphic>
      </p:graphicFrame>
      <p:graphicFrame>
        <p:nvGraphicFramePr>
          <p:cNvPr id="11" name="Object 17"/>
          <p:cNvGraphicFramePr>
            <a:graphicFrameLocks noChangeAspect="1"/>
          </p:cNvGraphicFramePr>
          <p:nvPr/>
        </p:nvGraphicFramePr>
        <p:xfrm>
          <a:off x="6786113" y="4350705"/>
          <a:ext cx="1025525" cy="465137"/>
        </p:xfrm>
        <a:graphic>
          <a:graphicData uri="http://schemas.openxmlformats.org/presentationml/2006/ole">
            <p:oleObj spid="_x0000_s66564" name="Equation" r:id="rId6" imgW="419100" imgH="190500" progId="Equation.DSMT4">
              <p:embed/>
            </p:oleObj>
          </a:graphicData>
        </a:graphic>
      </p:graphicFrame>
      <p:graphicFrame>
        <p:nvGraphicFramePr>
          <p:cNvPr id="12" name="Object 18"/>
          <p:cNvGraphicFramePr>
            <a:graphicFrameLocks noChangeAspect="1"/>
          </p:cNvGraphicFramePr>
          <p:nvPr/>
        </p:nvGraphicFramePr>
        <p:xfrm>
          <a:off x="821551" y="5494181"/>
          <a:ext cx="3284537" cy="800100"/>
        </p:xfrm>
        <a:graphic>
          <a:graphicData uri="http://schemas.openxmlformats.org/presentationml/2006/ole">
            <p:oleObj spid="_x0000_s66565" name="Equation" r:id="rId7" imgW="1562100" imgH="381000" progId="Equation.DSMT4">
              <p:embed/>
            </p:oleObj>
          </a:graphicData>
        </a:graphic>
      </p:graphicFrame>
      <p:sp>
        <p:nvSpPr>
          <p:cNvPr id="13" name="Text Box 19"/>
          <p:cNvSpPr txBox="1">
            <a:spLocks noChangeArrowheads="1"/>
          </p:cNvSpPr>
          <p:nvPr/>
        </p:nvSpPr>
        <p:spPr bwMode="auto">
          <a:xfrm>
            <a:off x="675605" y="5087965"/>
            <a:ext cx="1475084" cy="400110"/>
          </a:xfrm>
          <a:prstGeom prst="rect">
            <a:avLst/>
          </a:prstGeom>
          <a:noFill/>
          <a:ln w="9525" algn="ctr">
            <a:noFill/>
            <a:miter lim="800000"/>
            <a:headEnd/>
            <a:tailEnd/>
          </a:ln>
        </p:spPr>
        <p:txBody>
          <a:bodyPr wrap="none">
            <a:spAutoFit/>
          </a:bodyPr>
          <a:lstStyle/>
          <a:p>
            <a:r>
              <a:rPr lang="zh-CN" altLang="en-US" sz="2000" b="1" dirty="0" smtClean="0">
                <a:solidFill>
                  <a:srgbClr val="002060"/>
                </a:solidFill>
                <a:latin typeface="幼圆" pitchFamily="49" charset="-122"/>
                <a:ea typeface="幼圆" pitchFamily="49" charset="-122"/>
              </a:rPr>
              <a:t>相位常数</a:t>
            </a:r>
            <a:r>
              <a:rPr lang="zh-CN" altLang="en-US" sz="2000" b="1" dirty="0">
                <a:solidFill>
                  <a:srgbClr val="002060"/>
                </a:solidFill>
                <a:latin typeface="幼圆" pitchFamily="49" charset="-122"/>
                <a:ea typeface="幼圆" pitchFamily="49" charset="-122"/>
              </a:rPr>
              <a:t>：</a:t>
            </a:r>
          </a:p>
        </p:txBody>
      </p:sp>
      <p:graphicFrame>
        <p:nvGraphicFramePr>
          <p:cNvPr id="14" name="Object 6"/>
          <p:cNvGraphicFramePr>
            <a:graphicFrameLocks noChangeAspect="1"/>
          </p:cNvGraphicFramePr>
          <p:nvPr/>
        </p:nvGraphicFramePr>
        <p:xfrm>
          <a:off x="5930639" y="2646363"/>
          <a:ext cx="1781175" cy="733425"/>
        </p:xfrm>
        <a:graphic>
          <a:graphicData uri="http://schemas.openxmlformats.org/presentationml/2006/ole">
            <p:oleObj spid="_x0000_s66566" name="Equation" r:id="rId8" imgW="1511300" imgH="622300" progId="Equation.DSMT4">
              <p:embed/>
            </p:oleObj>
          </a:graphicData>
        </a:graphic>
      </p:graphicFrame>
      <p:graphicFrame>
        <p:nvGraphicFramePr>
          <p:cNvPr id="15" name="Object 22"/>
          <p:cNvGraphicFramePr>
            <a:graphicFrameLocks noChangeAspect="1"/>
          </p:cNvGraphicFramePr>
          <p:nvPr/>
        </p:nvGraphicFramePr>
        <p:xfrm>
          <a:off x="754824" y="4158546"/>
          <a:ext cx="854057" cy="739116"/>
        </p:xfrm>
        <a:graphic>
          <a:graphicData uri="http://schemas.openxmlformats.org/presentationml/2006/ole">
            <p:oleObj spid="_x0000_s66567" name="Equation" r:id="rId9" imgW="380835" imgH="330057" progId="Equation.DSMT4">
              <p:embed/>
            </p:oleObj>
          </a:graphicData>
        </a:graphic>
      </p:graphicFrame>
      <p:graphicFrame>
        <p:nvGraphicFramePr>
          <p:cNvPr id="16" name="Object 2"/>
          <p:cNvGraphicFramePr>
            <a:graphicFrameLocks noChangeAspect="1"/>
          </p:cNvGraphicFramePr>
          <p:nvPr/>
        </p:nvGraphicFramePr>
        <p:xfrm>
          <a:off x="5912072" y="913274"/>
          <a:ext cx="1870075" cy="623888"/>
        </p:xfrm>
        <a:graphic>
          <a:graphicData uri="http://schemas.openxmlformats.org/presentationml/2006/ole">
            <p:oleObj spid="_x0000_s66568" name="Equation" r:id="rId10" imgW="1345616" imgH="444307" progId="Equation.DSMT4">
              <p:embed/>
            </p:oleObj>
          </a:graphicData>
        </a:graphic>
      </p:graphicFrame>
      <p:sp>
        <p:nvSpPr>
          <p:cNvPr id="17" name="Text Box 19"/>
          <p:cNvSpPr txBox="1">
            <a:spLocks noChangeArrowheads="1"/>
          </p:cNvSpPr>
          <p:nvPr/>
        </p:nvSpPr>
        <p:spPr bwMode="auto">
          <a:xfrm>
            <a:off x="4394937" y="5204453"/>
            <a:ext cx="1475084" cy="400110"/>
          </a:xfrm>
          <a:prstGeom prst="rect">
            <a:avLst/>
          </a:prstGeom>
          <a:noFill/>
          <a:ln w="9525" algn="ctr">
            <a:noFill/>
            <a:miter lim="800000"/>
            <a:headEnd/>
            <a:tailEnd/>
          </a:ln>
        </p:spPr>
        <p:txBody>
          <a:bodyPr wrap="none">
            <a:spAutoFit/>
          </a:bodyPr>
          <a:lstStyle/>
          <a:p>
            <a:r>
              <a:rPr lang="zh-CN" altLang="en-US" sz="2000" b="1" dirty="0" smtClean="0">
                <a:solidFill>
                  <a:srgbClr val="002060"/>
                </a:solidFill>
                <a:latin typeface="幼圆" pitchFamily="49" charset="-122"/>
                <a:ea typeface="幼圆" pitchFamily="49" charset="-122"/>
              </a:rPr>
              <a:t>波导波长：</a:t>
            </a:r>
            <a:endParaRPr lang="zh-CN" altLang="en-US" sz="2000" b="1" dirty="0">
              <a:solidFill>
                <a:srgbClr val="002060"/>
              </a:solidFill>
              <a:latin typeface="幼圆" pitchFamily="49" charset="-122"/>
              <a:ea typeface="幼圆" pitchFamily="49" charset="-122"/>
            </a:endParaRPr>
          </a:p>
        </p:txBody>
      </p:sp>
      <p:graphicFrame>
        <p:nvGraphicFramePr>
          <p:cNvPr id="18" name="Object 10"/>
          <p:cNvGraphicFramePr>
            <a:graphicFrameLocks noChangeAspect="1"/>
          </p:cNvGraphicFramePr>
          <p:nvPr/>
        </p:nvGraphicFramePr>
        <p:xfrm>
          <a:off x="5883860" y="5192927"/>
          <a:ext cx="2771372" cy="987064"/>
        </p:xfrm>
        <a:graphic>
          <a:graphicData uri="http://schemas.openxmlformats.org/presentationml/2006/ole">
            <p:oleObj spid="_x0000_s66569" name="Equation" r:id="rId11" imgW="1854200" imgH="660400" progId="Equation.DSMT4">
              <p:embed/>
            </p:oleObj>
          </a:graphicData>
        </a:graphic>
      </p:graphicFrame>
      <p:sp>
        <p:nvSpPr>
          <p:cNvPr id="19" name="Text Box 19"/>
          <p:cNvSpPr txBox="1">
            <a:spLocks noChangeArrowheads="1"/>
          </p:cNvSpPr>
          <p:nvPr/>
        </p:nvSpPr>
        <p:spPr bwMode="auto">
          <a:xfrm>
            <a:off x="2036966" y="4300441"/>
            <a:ext cx="1475084" cy="400110"/>
          </a:xfrm>
          <a:prstGeom prst="rect">
            <a:avLst/>
          </a:prstGeom>
          <a:noFill/>
          <a:ln w="9525" algn="ctr">
            <a:noFill/>
            <a:miter lim="800000"/>
            <a:headEnd/>
            <a:tailEnd/>
          </a:ln>
        </p:spPr>
        <p:txBody>
          <a:bodyPr wrap="none">
            <a:spAutoFit/>
          </a:bodyPr>
          <a:lstStyle/>
          <a:p>
            <a:r>
              <a:rPr lang="zh-CN" altLang="en-US" sz="2000" b="1" dirty="0" smtClean="0">
                <a:solidFill>
                  <a:srgbClr val="002060"/>
                </a:solidFill>
                <a:latin typeface="幼圆" pitchFamily="49" charset="-122"/>
                <a:ea typeface="幼圆" pitchFamily="49" charset="-122"/>
              </a:rPr>
              <a:t>截止频率：</a:t>
            </a:r>
            <a:endParaRPr lang="zh-CN" altLang="en-US" sz="2000" b="1" dirty="0">
              <a:solidFill>
                <a:srgbClr val="002060"/>
              </a:solidFill>
              <a:latin typeface="幼圆" pitchFamily="49" charset="-122"/>
              <a:ea typeface="幼圆" pitchFamily="49" charset="-122"/>
            </a:endParaRPr>
          </a:p>
        </p:txBody>
      </p:sp>
      <p:sp>
        <p:nvSpPr>
          <p:cNvPr id="20" name="Text Box 19"/>
          <p:cNvSpPr txBox="1">
            <a:spLocks noChangeArrowheads="1"/>
          </p:cNvSpPr>
          <p:nvPr/>
        </p:nvSpPr>
        <p:spPr bwMode="auto">
          <a:xfrm>
            <a:off x="5397038" y="4346888"/>
            <a:ext cx="1475084" cy="400110"/>
          </a:xfrm>
          <a:prstGeom prst="rect">
            <a:avLst/>
          </a:prstGeom>
          <a:noFill/>
          <a:ln w="9525" algn="ctr">
            <a:noFill/>
            <a:miter lim="800000"/>
            <a:headEnd/>
            <a:tailEnd/>
          </a:ln>
        </p:spPr>
        <p:txBody>
          <a:bodyPr wrap="none">
            <a:spAutoFit/>
          </a:bodyPr>
          <a:lstStyle/>
          <a:p>
            <a:r>
              <a:rPr lang="zh-CN" altLang="en-US" sz="2000" b="1" dirty="0" smtClean="0">
                <a:solidFill>
                  <a:srgbClr val="002060"/>
                </a:solidFill>
                <a:latin typeface="幼圆" pitchFamily="49" charset="-122"/>
                <a:ea typeface="幼圆" pitchFamily="49" charset="-122"/>
              </a:rPr>
              <a:t>截止波长：</a:t>
            </a:r>
            <a:endParaRPr lang="zh-CN" altLang="en-US"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3" grpId="0"/>
      <p:bldP spid="17" grpId="0"/>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p:cNvGraphicFramePr>
            <a:graphicFrameLocks noChangeAspect="1"/>
          </p:cNvGraphicFramePr>
          <p:nvPr/>
        </p:nvGraphicFramePr>
        <p:xfrm>
          <a:off x="559062" y="3794445"/>
          <a:ext cx="3936066" cy="2050769"/>
        </p:xfrm>
        <a:graphic>
          <a:graphicData uri="http://schemas.openxmlformats.org/presentationml/2006/ole">
            <p:oleObj spid="_x0000_s67586" name="Equation" r:id="rId3" imgW="72805680" imgH="38594520" progId="Equation.DSMT4">
              <p:embed/>
            </p:oleObj>
          </a:graphicData>
        </a:graphic>
      </p:graphicFrame>
      <p:sp>
        <p:nvSpPr>
          <p:cNvPr id="3" name="Text Box 6"/>
          <p:cNvSpPr txBox="1">
            <a:spLocks noChangeArrowheads="1"/>
          </p:cNvSpPr>
          <p:nvPr/>
        </p:nvSpPr>
        <p:spPr bwMode="auto">
          <a:xfrm>
            <a:off x="351936" y="3129451"/>
            <a:ext cx="7772400" cy="449418"/>
          </a:xfrm>
          <a:prstGeom prst="rect">
            <a:avLst/>
          </a:prstGeom>
          <a:noFill/>
          <a:ln w="9525" algn="ctr">
            <a:noFill/>
            <a:miter lim="800000"/>
            <a:headEnd/>
            <a:tailEnd/>
          </a:ln>
        </p:spPr>
        <p:txBody>
          <a:bodyPr>
            <a:spAutoFit/>
          </a:bodyPr>
          <a:lstStyle/>
          <a:p>
            <a:pPr algn="just">
              <a:lnSpc>
                <a:spcPct val="130000"/>
              </a:lnSpc>
              <a:buFont typeface="Wingdings" pitchFamily="2" charset="2"/>
              <a:buNone/>
            </a:pPr>
            <a:r>
              <a:rPr lang="en-US" altLang="zh-CN" sz="2000" b="1" dirty="0">
                <a:solidFill>
                  <a:srgbClr val="002060"/>
                </a:solidFill>
                <a:ea typeface="幼圆" pitchFamily="49" charset="-122"/>
                <a:cs typeface="Times New Roman" pitchFamily="18" charset="0"/>
              </a:rPr>
              <a:t>TE</a:t>
            </a:r>
            <a:r>
              <a:rPr lang="en-US" altLang="zh-CN" sz="2000" b="1" baseline="-25000" dirty="0">
                <a:solidFill>
                  <a:srgbClr val="002060"/>
                </a:solidFill>
                <a:ea typeface="幼圆" pitchFamily="49" charset="-122"/>
                <a:cs typeface="Times New Roman" pitchFamily="18" charset="0"/>
              </a:rPr>
              <a:t>10</a:t>
            </a:r>
            <a:r>
              <a:rPr lang="en-US" altLang="zh-CN" sz="2000" b="1" dirty="0">
                <a:solidFill>
                  <a:srgbClr val="002060"/>
                </a:solidFill>
                <a:ea typeface="幼圆" pitchFamily="49" charset="-122"/>
                <a:cs typeface="Times New Roman" pitchFamily="18" charset="0"/>
              </a:rPr>
              <a:t> </a:t>
            </a:r>
            <a:r>
              <a:rPr lang="zh-CN" altLang="en-US" sz="2000" b="1" dirty="0">
                <a:solidFill>
                  <a:srgbClr val="002060"/>
                </a:solidFill>
                <a:ea typeface="幼圆" pitchFamily="49" charset="-122"/>
                <a:cs typeface="Times New Roman" pitchFamily="18" charset="0"/>
              </a:rPr>
              <a:t>模电磁场分量瞬时值形式为</a:t>
            </a:r>
          </a:p>
        </p:txBody>
      </p:sp>
      <p:sp>
        <p:nvSpPr>
          <p:cNvPr id="4" name="Text Box 9"/>
          <p:cNvSpPr txBox="1">
            <a:spLocks noChangeArrowheads="1"/>
          </p:cNvSpPr>
          <p:nvPr/>
        </p:nvSpPr>
        <p:spPr bwMode="auto">
          <a:xfrm>
            <a:off x="193675" y="541338"/>
            <a:ext cx="5661025" cy="396875"/>
          </a:xfrm>
          <a:prstGeom prst="rect">
            <a:avLst/>
          </a:prstGeom>
          <a:noFill/>
          <a:ln w="9525" algn="ctr">
            <a:noFill/>
            <a:miter lim="800000"/>
            <a:headEnd/>
            <a:tailEnd/>
          </a:ln>
        </p:spPr>
        <p:txBody>
          <a:bodyPr anchor="ctr">
            <a:spAutoFit/>
          </a:bodyPr>
          <a:lstStyle/>
          <a:p>
            <a:pPr fontAlgn="ctr"/>
            <a:r>
              <a:rPr lang="zh-CN" altLang="en-US" sz="2000" b="1" dirty="0">
                <a:solidFill>
                  <a:srgbClr val="002060"/>
                </a:solidFill>
                <a:ea typeface="幼圆" pitchFamily="49" charset="-122"/>
                <a:cs typeface="Times New Roman" pitchFamily="18" charset="0"/>
              </a:rPr>
              <a:t>将</a:t>
            </a:r>
            <a:r>
              <a:rPr lang="en-US" altLang="zh-CN" sz="2000" b="1" dirty="0">
                <a:solidFill>
                  <a:srgbClr val="002060"/>
                </a:solidFill>
                <a:ea typeface="幼圆" pitchFamily="49" charset="-122"/>
                <a:cs typeface="Times New Roman" pitchFamily="18" charset="0"/>
              </a:rPr>
              <a:t>m=1,n=0</a:t>
            </a:r>
            <a:r>
              <a:rPr lang="zh-CN" altLang="en-US" sz="2000" b="1" dirty="0">
                <a:solidFill>
                  <a:srgbClr val="002060"/>
                </a:solidFill>
                <a:ea typeface="幼圆" pitchFamily="49" charset="-122"/>
                <a:cs typeface="Times New Roman" pitchFamily="18" charset="0"/>
              </a:rPr>
              <a:t>代入</a:t>
            </a:r>
            <a:r>
              <a:rPr lang="en-US" altLang="zh-CN" sz="2000" b="1" dirty="0" err="1">
                <a:solidFill>
                  <a:srgbClr val="002060"/>
                </a:solidFill>
                <a:ea typeface="幼圆" pitchFamily="49" charset="-122"/>
                <a:cs typeface="Times New Roman" pitchFamily="18" charset="0"/>
              </a:rPr>
              <a:t>TE</a:t>
            </a:r>
            <a:r>
              <a:rPr lang="en-US" altLang="zh-CN" sz="2000" b="1" baseline="-25000" dirty="0" err="1">
                <a:solidFill>
                  <a:srgbClr val="002060"/>
                </a:solidFill>
                <a:ea typeface="幼圆" pitchFamily="49" charset="-122"/>
                <a:cs typeface="Times New Roman" pitchFamily="18" charset="0"/>
              </a:rPr>
              <a:t>mn</a:t>
            </a:r>
            <a:r>
              <a:rPr lang="zh-CN" altLang="en-US" sz="2000" b="1" dirty="0">
                <a:solidFill>
                  <a:srgbClr val="002060"/>
                </a:solidFill>
                <a:ea typeface="幼圆" pitchFamily="49" charset="-122"/>
                <a:cs typeface="Times New Roman" pitchFamily="18" charset="0"/>
              </a:rPr>
              <a:t>模式表达式中，可得：</a:t>
            </a:r>
          </a:p>
        </p:txBody>
      </p:sp>
      <p:graphicFrame>
        <p:nvGraphicFramePr>
          <p:cNvPr id="5" name="Object 10"/>
          <p:cNvGraphicFramePr>
            <a:graphicFrameLocks noChangeAspect="1"/>
          </p:cNvGraphicFramePr>
          <p:nvPr/>
        </p:nvGraphicFramePr>
        <p:xfrm>
          <a:off x="676216" y="1131284"/>
          <a:ext cx="7346950" cy="1795462"/>
        </p:xfrm>
        <a:graphic>
          <a:graphicData uri="http://schemas.openxmlformats.org/presentationml/2006/ole">
            <p:oleObj spid="_x0000_s67587" name="Equation" r:id="rId4" imgW="4876800" imgH="1193800" progId="Equation.DSMT4">
              <p:embed/>
            </p:oleObj>
          </a:graphicData>
        </a:graphic>
      </p:graphicFrame>
      <p:sp>
        <p:nvSpPr>
          <p:cNvPr id="6" name="Rectangle 6"/>
          <p:cNvSpPr>
            <a:spLocks noChangeArrowheads="1"/>
          </p:cNvSpPr>
          <p:nvPr/>
        </p:nvSpPr>
        <p:spPr bwMode="auto">
          <a:xfrm>
            <a:off x="5751882" y="5754157"/>
            <a:ext cx="1985137" cy="402291"/>
          </a:xfrm>
          <a:prstGeom prst="rect">
            <a:avLst/>
          </a:prstGeom>
          <a:noFill/>
          <a:ln w="9525">
            <a:noFill/>
            <a:prstDash val="dash"/>
            <a:miter lim="800000"/>
            <a:headEnd/>
            <a:tailEnd/>
          </a:ln>
        </p:spPr>
        <p:txBody>
          <a:bodyPr wrap="none" lIns="90000" tIns="46800" rIns="90000" bIns="46800">
            <a:spAutoFit/>
          </a:bodyPr>
          <a:lstStyle/>
          <a:p>
            <a:r>
              <a:rPr kumimoji="1" lang="en-US" altLang="zh-CN" sz="2000" b="1" dirty="0" smtClean="0">
                <a:solidFill>
                  <a:srgbClr val="002060"/>
                </a:solidFill>
                <a:cs typeface="Times New Roman" pitchFamily="18" charset="0"/>
              </a:rPr>
              <a:t>TE</a:t>
            </a:r>
            <a:r>
              <a:rPr kumimoji="1" lang="en-US" altLang="zh-CN" sz="2000" b="1" baseline="-25000" dirty="0" smtClean="0">
                <a:solidFill>
                  <a:srgbClr val="002060"/>
                </a:solidFill>
                <a:cs typeface="Times New Roman" pitchFamily="18" charset="0"/>
              </a:rPr>
              <a:t>10</a:t>
            </a:r>
            <a:r>
              <a:rPr kumimoji="1" lang="zh-CN" altLang="en-US" sz="2000" b="1" dirty="0" smtClean="0">
                <a:solidFill>
                  <a:srgbClr val="002060"/>
                </a:solidFill>
                <a:cs typeface="Times New Roman" pitchFamily="18" charset="0"/>
              </a:rPr>
              <a:t>模场</a:t>
            </a:r>
            <a:r>
              <a:rPr kumimoji="1" lang="zh-CN" altLang="en-US" sz="2000" b="1" dirty="0">
                <a:solidFill>
                  <a:srgbClr val="002060"/>
                </a:solidFill>
                <a:cs typeface="Times New Roman" pitchFamily="18" charset="0"/>
              </a:rPr>
              <a:t>结构图</a:t>
            </a:r>
          </a:p>
        </p:txBody>
      </p:sp>
      <p:graphicFrame>
        <p:nvGraphicFramePr>
          <p:cNvPr id="7" name="Object 20"/>
          <p:cNvGraphicFramePr>
            <a:graphicFrameLocks noChangeAspect="1"/>
          </p:cNvGraphicFramePr>
          <p:nvPr/>
        </p:nvGraphicFramePr>
        <p:xfrm>
          <a:off x="4899379" y="3181935"/>
          <a:ext cx="3517566" cy="2338299"/>
        </p:xfrm>
        <a:graphic>
          <a:graphicData uri="http://schemas.openxmlformats.org/presentationml/2006/ole">
            <p:oleObj spid="_x0000_s67588" name="BMP 图象" r:id="rId5" imgW="5616427" imgH="3848434" progId="PBrush">
              <p:embed/>
            </p:oleObj>
          </a:graphicData>
        </a:graphic>
      </p:graphicFrame>
      <p:sp>
        <p:nvSpPr>
          <p:cNvPr id="8" name="Line 7"/>
          <p:cNvSpPr>
            <a:spLocks noChangeShapeType="1"/>
          </p:cNvSpPr>
          <p:nvPr/>
        </p:nvSpPr>
        <p:spPr bwMode="auto">
          <a:xfrm>
            <a:off x="5559444" y="4985264"/>
            <a:ext cx="1852612" cy="407987"/>
          </a:xfrm>
          <a:prstGeom prst="line">
            <a:avLst/>
          </a:prstGeom>
          <a:noFill/>
          <a:ln w="19050">
            <a:solidFill>
              <a:srgbClr val="FF0000"/>
            </a:solidFill>
            <a:round/>
            <a:headEnd/>
            <a:tailEnd type="triangle" w="med" len="med"/>
          </a:ln>
        </p:spPr>
        <p:txBody>
          <a:bodyPr lIns="90000" tIns="46800" rIns="90000" bIns="46800"/>
          <a:lstStyle/>
          <a:p>
            <a:endParaRPr lang="zh-CN" altLang="en-US"/>
          </a:p>
        </p:txBody>
      </p:sp>
      <p:sp>
        <p:nvSpPr>
          <p:cNvPr id="9" name="Line 8"/>
          <p:cNvSpPr>
            <a:spLocks noChangeShapeType="1"/>
          </p:cNvSpPr>
          <p:nvPr/>
        </p:nvSpPr>
        <p:spPr bwMode="auto">
          <a:xfrm flipV="1">
            <a:off x="5629294" y="3783526"/>
            <a:ext cx="0" cy="1397000"/>
          </a:xfrm>
          <a:prstGeom prst="line">
            <a:avLst/>
          </a:prstGeom>
          <a:noFill/>
          <a:ln w="19050">
            <a:solidFill>
              <a:srgbClr val="FF0000"/>
            </a:solidFill>
            <a:round/>
            <a:headEnd/>
            <a:tailEnd type="triangle" w="med" len="med"/>
          </a:ln>
        </p:spPr>
        <p:txBody>
          <a:bodyPr lIns="90000" tIns="46800" rIns="90000" bIns="46800"/>
          <a:lstStyle/>
          <a:p>
            <a:endParaRPr lang="zh-CN" altLang="en-US"/>
          </a:p>
        </p:txBody>
      </p:sp>
      <p:sp>
        <p:nvSpPr>
          <p:cNvPr id="10" name="Text Box 9"/>
          <p:cNvSpPr txBox="1">
            <a:spLocks noChangeArrowheads="1"/>
          </p:cNvSpPr>
          <p:nvPr/>
        </p:nvSpPr>
        <p:spPr bwMode="auto">
          <a:xfrm>
            <a:off x="7329506" y="5158301"/>
            <a:ext cx="315913" cy="458788"/>
          </a:xfrm>
          <a:prstGeom prst="rect">
            <a:avLst/>
          </a:prstGeom>
          <a:noFill/>
          <a:ln w="9525">
            <a:noFill/>
            <a:miter lim="800000"/>
            <a:headEnd/>
            <a:tailEnd/>
          </a:ln>
        </p:spPr>
        <p:txBody>
          <a:bodyPr wrap="none" lIns="90000" tIns="46800" rIns="90000" bIns="46800">
            <a:spAutoFit/>
          </a:bodyPr>
          <a:lstStyle/>
          <a:p>
            <a:r>
              <a:rPr lang="en-US" altLang="zh-CN" sz="2400" i="1">
                <a:solidFill>
                  <a:srgbClr val="FF0000"/>
                </a:solidFill>
              </a:rPr>
              <a:t>x</a:t>
            </a:r>
          </a:p>
        </p:txBody>
      </p:sp>
      <p:sp>
        <p:nvSpPr>
          <p:cNvPr id="11" name="Text Box 10"/>
          <p:cNvSpPr txBox="1">
            <a:spLocks noChangeArrowheads="1"/>
          </p:cNvSpPr>
          <p:nvPr/>
        </p:nvSpPr>
        <p:spPr bwMode="auto">
          <a:xfrm>
            <a:off x="5628588" y="3370069"/>
            <a:ext cx="315912" cy="458788"/>
          </a:xfrm>
          <a:prstGeom prst="rect">
            <a:avLst/>
          </a:prstGeom>
          <a:noFill/>
          <a:ln w="9525">
            <a:noFill/>
            <a:miter lim="800000"/>
            <a:headEnd/>
            <a:tailEnd/>
          </a:ln>
        </p:spPr>
        <p:txBody>
          <a:bodyPr wrap="none" lIns="90000" tIns="46800" rIns="90000" bIns="46800">
            <a:spAutoFit/>
          </a:bodyPr>
          <a:lstStyle/>
          <a:p>
            <a:r>
              <a:rPr lang="en-US" altLang="zh-CN" sz="2400" i="1" dirty="0">
                <a:solidFill>
                  <a:srgbClr val="FF0000"/>
                </a:solidFill>
              </a:rPr>
              <a:t>y</a:t>
            </a:r>
          </a:p>
        </p:txBody>
      </p:sp>
      <p:sp>
        <p:nvSpPr>
          <p:cNvPr id="12" name="Line 11"/>
          <p:cNvSpPr>
            <a:spLocks noChangeShapeType="1"/>
          </p:cNvSpPr>
          <p:nvPr/>
        </p:nvSpPr>
        <p:spPr bwMode="auto">
          <a:xfrm flipV="1">
            <a:off x="5576906" y="3588264"/>
            <a:ext cx="2979738" cy="1414462"/>
          </a:xfrm>
          <a:prstGeom prst="line">
            <a:avLst/>
          </a:prstGeom>
          <a:noFill/>
          <a:ln w="19050">
            <a:solidFill>
              <a:srgbClr val="FF0000"/>
            </a:solidFill>
            <a:prstDash val="dash"/>
            <a:round/>
            <a:headEnd/>
            <a:tailEnd type="triangle" w="med" len="med"/>
          </a:ln>
        </p:spPr>
        <p:txBody>
          <a:bodyPr lIns="90000" tIns="46800" rIns="90000" bIns="46800"/>
          <a:lstStyle/>
          <a:p>
            <a:endParaRPr lang="zh-CN" altLang="en-US"/>
          </a:p>
        </p:txBody>
      </p:sp>
      <p:sp>
        <p:nvSpPr>
          <p:cNvPr id="13" name="Text Box 12"/>
          <p:cNvSpPr txBox="1">
            <a:spLocks noChangeArrowheads="1"/>
          </p:cNvSpPr>
          <p:nvPr/>
        </p:nvSpPr>
        <p:spPr bwMode="auto">
          <a:xfrm>
            <a:off x="8007369" y="3370776"/>
            <a:ext cx="298450" cy="458788"/>
          </a:xfrm>
          <a:prstGeom prst="rect">
            <a:avLst/>
          </a:prstGeom>
          <a:noFill/>
          <a:ln w="9525">
            <a:noFill/>
            <a:miter lim="800000"/>
            <a:headEnd/>
            <a:tailEnd/>
          </a:ln>
        </p:spPr>
        <p:txBody>
          <a:bodyPr wrap="none" lIns="90000" tIns="46800" rIns="90000" bIns="46800">
            <a:spAutoFit/>
          </a:bodyPr>
          <a:lstStyle/>
          <a:p>
            <a:r>
              <a:rPr lang="en-US" altLang="zh-CN" sz="2400" i="1">
                <a:solidFill>
                  <a:srgbClr val="FF0000"/>
                </a:solidFill>
              </a:rPr>
              <a:t>z</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animBg="1"/>
      <p:bldP spid="9" grpId="0" animBg="1"/>
      <p:bldP spid="10" grpId="0"/>
      <p:bldP spid="11" grpId="0"/>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16000" y="681918"/>
            <a:ext cx="7886963" cy="4838347"/>
            <a:chOff x="386" y="346"/>
            <a:chExt cx="5216" cy="3129"/>
          </a:xfrm>
        </p:grpSpPr>
        <p:grpSp>
          <p:nvGrpSpPr>
            <p:cNvPr id="3" name="Group 3"/>
            <p:cNvGrpSpPr>
              <a:grpSpLocks/>
            </p:cNvGrpSpPr>
            <p:nvPr/>
          </p:nvGrpSpPr>
          <p:grpSpPr bwMode="auto">
            <a:xfrm>
              <a:off x="2817" y="1741"/>
              <a:ext cx="2210" cy="241"/>
              <a:chOff x="2803" y="1964"/>
              <a:chExt cx="2210" cy="256"/>
            </a:xfrm>
          </p:grpSpPr>
          <p:graphicFrame>
            <p:nvGraphicFramePr>
              <p:cNvPr id="15" name="Object 4"/>
              <p:cNvGraphicFramePr>
                <a:graphicFrameLocks noChangeAspect="1"/>
              </p:cNvGraphicFramePr>
              <p:nvPr/>
            </p:nvGraphicFramePr>
            <p:xfrm>
              <a:off x="2803" y="1979"/>
              <a:ext cx="324" cy="241"/>
            </p:xfrm>
            <a:graphic>
              <a:graphicData uri="http://schemas.openxmlformats.org/presentationml/2006/ole">
                <p:oleObj spid="_x0000_s68610" name="Equation" r:id="rId3" imgW="6221880" imgH="4648680" progId="Equation.DSMT4">
                  <p:embed/>
                </p:oleObj>
              </a:graphicData>
            </a:graphic>
          </p:graphicFrame>
          <p:graphicFrame>
            <p:nvGraphicFramePr>
              <p:cNvPr id="16" name="Object 5"/>
              <p:cNvGraphicFramePr>
                <a:graphicFrameLocks noChangeAspect="1"/>
              </p:cNvGraphicFramePr>
              <p:nvPr/>
            </p:nvGraphicFramePr>
            <p:xfrm>
              <a:off x="3518" y="2016"/>
              <a:ext cx="170" cy="189"/>
            </p:xfrm>
            <a:graphic>
              <a:graphicData uri="http://schemas.openxmlformats.org/presentationml/2006/ole">
                <p:oleObj spid="_x0000_s68611" name="Equation" r:id="rId4" imgW="3269880" imgH="3650400" progId="Equation.DSMT4">
                  <p:embed/>
                </p:oleObj>
              </a:graphicData>
            </a:graphic>
          </p:graphicFrame>
          <p:graphicFrame>
            <p:nvGraphicFramePr>
              <p:cNvPr id="17" name="Object 6"/>
              <p:cNvGraphicFramePr>
                <a:graphicFrameLocks noChangeAspect="1"/>
              </p:cNvGraphicFramePr>
              <p:nvPr/>
            </p:nvGraphicFramePr>
            <p:xfrm>
              <a:off x="4740" y="1964"/>
              <a:ext cx="273" cy="241"/>
            </p:xfrm>
            <a:graphic>
              <a:graphicData uri="http://schemas.openxmlformats.org/presentationml/2006/ole">
                <p:oleObj spid="_x0000_s68612" name="Equation" r:id="rId5" imgW="5237640" imgH="4648680" progId="Equation.DSMT4">
                  <p:embed/>
                </p:oleObj>
              </a:graphicData>
            </a:graphic>
          </p:graphicFrame>
          <p:graphicFrame>
            <p:nvGraphicFramePr>
              <p:cNvPr id="18" name="Object 7"/>
              <p:cNvGraphicFramePr>
                <a:graphicFrameLocks noChangeAspect="1"/>
              </p:cNvGraphicFramePr>
              <p:nvPr/>
            </p:nvGraphicFramePr>
            <p:xfrm>
              <a:off x="4025" y="1979"/>
              <a:ext cx="426" cy="241"/>
            </p:xfrm>
            <a:graphic>
              <a:graphicData uri="http://schemas.openxmlformats.org/presentationml/2006/ole">
                <p:oleObj spid="_x0000_s68613" name="Equation" r:id="rId6" imgW="8189640" imgH="4648680" progId="Equation.DSMT4">
                  <p:embed/>
                </p:oleObj>
              </a:graphicData>
            </a:graphic>
          </p:graphicFrame>
        </p:grpSp>
        <p:pic>
          <p:nvPicPr>
            <p:cNvPr id="4" name="Picture 8"/>
            <p:cNvPicPr>
              <a:picLocks noChangeAspect="1" noChangeArrowheads="1"/>
            </p:cNvPicPr>
            <p:nvPr/>
          </p:nvPicPr>
          <p:blipFill>
            <a:blip r:embed="rId7"/>
            <a:srcRect/>
            <a:stretch>
              <a:fillRect/>
            </a:stretch>
          </p:blipFill>
          <p:spPr bwMode="auto">
            <a:xfrm>
              <a:off x="386" y="346"/>
              <a:ext cx="5216" cy="3129"/>
            </a:xfrm>
            <a:prstGeom prst="rect">
              <a:avLst/>
            </a:prstGeom>
            <a:noFill/>
            <a:ln w="9525">
              <a:noFill/>
              <a:miter lim="800000"/>
              <a:headEnd/>
              <a:tailEnd/>
            </a:ln>
          </p:spPr>
        </p:pic>
        <p:grpSp>
          <p:nvGrpSpPr>
            <p:cNvPr id="5" name="Group 9"/>
            <p:cNvGrpSpPr>
              <a:grpSpLocks/>
            </p:cNvGrpSpPr>
            <p:nvPr/>
          </p:nvGrpSpPr>
          <p:grpSpPr bwMode="auto">
            <a:xfrm>
              <a:off x="2893" y="1549"/>
              <a:ext cx="2210" cy="241"/>
              <a:chOff x="2803" y="1964"/>
              <a:chExt cx="2210" cy="256"/>
            </a:xfrm>
          </p:grpSpPr>
          <p:graphicFrame>
            <p:nvGraphicFramePr>
              <p:cNvPr id="11" name="Object 10"/>
              <p:cNvGraphicFramePr>
                <a:graphicFrameLocks noChangeAspect="1"/>
              </p:cNvGraphicFramePr>
              <p:nvPr/>
            </p:nvGraphicFramePr>
            <p:xfrm>
              <a:off x="2803" y="1979"/>
              <a:ext cx="324" cy="241"/>
            </p:xfrm>
            <a:graphic>
              <a:graphicData uri="http://schemas.openxmlformats.org/presentationml/2006/ole">
                <p:oleObj spid="_x0000_s68614" name="Equation" r:id="rId8" imgW="245880" imgH="187200" progId="Equation.DSMT4">
                  <p:embed/>
                </p:oleObj>
              </a:graphicData>
            </a:graphic>
          </p:graphicFrame>
          <p:graphicFrame>
            <p:nvGraphicFramePr>
              <p:cNvPr id="12" name="Object 11"/>
              <p:cNvGraphicFramePr>
                <a:graphicFrameLocks noChangeAspect="1"/>
              </p:cNvGraphicFramePr>
              <p:nvPr/>
            </p:nvGraphicFramePr>
            <p:xfrm>
              <a:off x="3518" y="2016"/>
              <a:ext cx="170" cy="189"/>
            </p:xfrm>
            <a:graphic>
              <a:graphicData uri="http://schemas.openxmlformats.org/presentationml/2006/ole">
                <p:oleObj spid="_x0000_s68615" name="Equation" r:id="rId9" imgW="123120" imgH="145440" progId="Equation.DSMT4">
                  <p:embed/>
                </p:oleObj>
              </a:graphicData>
            </a:graphic>
          </p:graphicFrame>
          <p:graphicFrame>
            <p:nvGraphicFramePr>
              <p:cNvPr id="13" name="Object 12"/>
              <p:cNvGraphicFramePr>
                <a:graphicFrameLocks noChangeAspect="1"/>
              </p:cNvGraphicFramePr>
              <p:nvPr/>
            </p:nvGraphicFramePr>
            <p:xfrm>
              <a:off x="4740" y="1964"/>
              <a:ext cx="273" cy="241"/>
            </p:xfrm>
            <a:graphic>
              <a:graphicData uri="http://schemas.openxmlformats.org/presentationml/2006/ole">
                <p:oleObj spid="_x0000_s68616" name="Equation" r:id="rId10" imgW="204840" imgH="187200" progId="Equation.DSMT4">
                  <p:embed/>
                </p:oleObj>
              </a:graphicData>
            </a:graphic>
          </p:graphicFrame>
          <p:graphicFrame>
            <p:nvGraphicFramePr>
              <p:cNvPr id="14" name="Object 13"/>
              <p:cNvGraphicFramePr>
                <a:graphicFrameLocks noChangeAspect="1"/>
              </p:cNvGraphicFramePr>
              <p:nvPr/>
            </p:nvGraphicFramePr>
            <p:xfrm>
              <a:off x="4025" y="1979"/>
              <a:ext cx="426" cy="241"/>
            </p:xfrm>
            <a:graphic>
              <a:graphicData uri="http://schemas.openxmlformats.org/presentationml/2006/ole">
                <p:oleObj spid="_x0000_s68617" name="Equation" r:id="rId11" imgW="327960" imgH="187200" progId="Equation.DSMT4">
                  <p:embed/>
                </p:oleObj>
              </a:graphicData>
            </a:graphic>
          </p:graphicFrame>
        </p:grpSp>
        <p:grpSp>
          <p:nvGrpSpPr>
            <p:cNvPr id="6" name="Group 14"/>
            <p:cNvGrpSpPr>
              <a:grpSpLocks/>
            </p:cNvGrpSpPr>
            <p:nvPr/>
          </p:nvGrpSpPr>
          <p:grpSpPr bwMode="auto">
            <a:xfrm>
              <a:off x="2893" y="3158"/>
              <a:ext cx="2210" cy="241"/>
              <a:chOff x="2803" y="1964"/>
              <a:chExt cx="2210" cy="256"/>
            </a:xfrm>
          </p:grpSpPr>
          <p:graphicFrame>
            <p:nvGraphicFramePr>
              <p:cNvPr id="7" name="Object 15"/>
              <p:cNvGraphicFramePr>
                <a:graphicFrameLocks noChangeAspect="1"/>
              </p:cNvGraphicFramePr>
              <p:nvPr/>
            </p:nvGraphicFramePr>
            <p:xfrm>
              <a:off x="2803" y="1979"/>
              <a:ext cx="324" cy="241"/>
            </p:xfrm>
            <a:graphic>
              <a:graphicData uri="http://schemas.openxmlformats.org/presentationml/2006/ole">
                <p:oleObj spid="_x0000_s68618" name="Equation" r:id="rId12" imgW="245880" imgH="187200" progId="Equation.DSMT4">
                  <p:embed/>
                </p:oleObj>
              </a:graphicData>
            </a:graphic>
          </p:graphicFrame>
          <p:graphicFrame>
            <p:nvGraphicFramePr>
              <p:cNvPr id="8" name="Object 16"/>
              <p:cNvGraphicFramePr>
                <a:graphicFrameLocks noChangeAspect="1"/>
              </p:cNvGraphicFramePr>
              <p:nvPr/>
            </p:nvGraphicFramePr>
            <p:xfrm>
              <a:off x="3518" y="2016"/>
              <a:ext cx="170" cy="189"/>
            </p:xfrm>
            <a:graphic>
              <a:graphicData uri="http://schemas.openxmlformats.org/presentationml/2006/ole">
                <p:oleObj spid="_x0000_s68619" name="Equation" r:id="rId13" imgW="123120" imgH="145440" progId="Equation.DSMT4">
                  <p:embed/>
                </p:oleObj>
              </a:graphicData>
            </a:graphic>
          </p:graphicFrame>
          <p:graphicFrame>
            <p:nvGraphicFramePr>
              <p:cNvPr id="9" name="Object 17"/>
              <p:cNvGraphicFramePr>
                <a:graphicFrameLocks noChangeAspect="1"/>
              </p:cNvGraphicFramePr>
              <p:nvPr/>
            </p:nvGraphicFramePr>
            <p:xfrm>
              <a:off x="4740" y="1964"/>
              <a:ext cx="273" cy="241"/>
            </p:xfrm>
            <a:graphic>
              <a:graphicData uri="http://schemas.openxmlformats.org/presentationml/2006/ole">
                <p:oleObj spid="_x0000_s68620" name="Equation" r:id="rId14" imgW="204840" imgH="187200" progId="Equation.DSMT4">
                  <p:embed/>
                </p:oleObj>
              </a:graphicData>
            </a:graphic>
          </p:graphicFrame>
          <p:graphicFrame>
            <p:nvGraphicFramePr>
              <p:cNvPr id="10" name="Object 18"/>
              <p:cNvGraphicFramePr>
                <a:graphicFrameLocks noChangeAspect="1"/>
              </p:cNvGraphicFramePr>
              <p:nvPr/>
            </p:nvGraphicFramePr>
            <p:xfrm>
              <a:off x="4025" y="1979"/>
              <a:ext cx="426" cy="241"/>
            </p:xfrm>
            <a:graphic>
              <a:graphicData uri="http://schemas.openxmlformats.org/presentationml/2006/ole">
                <p:oleObj spid="_x0000_s68621" name="Equation" r:id="rId15" imgW="327960" imgH="187200" progId="Equation.DSMT4">
                  <p:embed/>
                </p:oleObj>
              </a:graphicData>
            </a:graphic>
          </p:graphicFrame>
        </p:grpSp>
      </p:grpSp>
      <p:grpSp>
        <p:nvGrpSpPr>
          <p:cNvPr id="19" name="Group 19"/>
          <p:cNvGrpSpPr>
            <a:grpSpLocks/>
          </p:cNvGrpSpPr>
          <p:nvPr/>
        </p:nvGrpSpPr>
        <p:grpSpPr bwMode="auto">
          <a:xfrm>
            <a:off x="146546" y="2801696"/>
            <a:ext cx="3383402" cy="2741148"/>
            <a:chOff x="3219" y="959"/>
            <a:chExt cx="2312" cy="2064"/>
          </a:xfrm>
        </p:grpSpPr>
        <p:graphicFrame>
          <p:nvGraphicFramePr>
            <p:cNvPr id="20" name="Object 20"/>
            <p:cNvGraphicFramePr>
              <a:graphicFrameLocks noChangeAspect="1"/>
            </p:cNvGraphicFramePr>
            <p:nvPr/>
          </p:nvGraphicFramePr>
          <p:xfrm>
            <a:off x="3219" y="959"/>
            <a:ext cx="2312" cy="1651"/>
          </p:xfrm>
          <a:graphic>
            <a:graphicData uri="http://schemas.openxmlformats.org/presentationml/2006/ole">
              <p:oleObj spid="_x0000_s68622" name="BMP 图象" r:id="rId16" imgW="5616427" imgH="3848434" progId="PBrush">
                <p:embed/>
              </p:oleObj>
            </a:graphicData>
          </a:graphic>
        </p:graphicFrame>
        <p:sp>
          <p:nvSpPr>
            <p:cNvPr id="21" name="Rectangle 21"/>
            <p:cNvSpPr>
              <a:spLocks noChangeArrowheads="1"/>
            </p:cNvSpPr>
            <p:nvPr/>
          </p:nvSpPr>
          <p:spPr bwMode="auto">
            <a:xfrm>
              <a:off x="3860" y="2695"/>
              <a:ext cx="922" cy="328"/>
            </a:xfrm>
            <a:prstGeom prst="rect">
              <a:avLst/>
            </a:prstGeom>
            <a:noFill/>
            <a:ln w="9525">
              <a:noFill/>
              <a:prstDash val="dash"/>
              <a:miter lim="800000"/>
              <a:headEnd/>
              <a:tailEnd/>
            </a:ln>
          </p:spPr>
          <p:txBody>
            <a:bodyPr wrap="none" lIns="90000" tIns="46800" rIns="90000" bIns="46800">
              <a:spAutoFit/>
            </a:bodyPr>
            <a:lstStyle/>
            <a:p>
              <a:r>
                <a:rPr kumimoji="1" lang="zh-CN" altLang="en-US" sz="2000" b="1">
                  <a:solidFill>
                    <a:srgbClr val="002060"/>
                  </a:solidFill>
                  <a:latin typeface="黑体" pitchFamily="2" charset="-122"/>
                </a:rPr>
                <a:t>场结构图</a:t>
              </a:r>
            </a:p>
          </p:txBody>
        </p:sp>
      </p:grpSp>
      <p:sp>
        <p:nvSpPr>
          <p:cNvPr id="22" name="Line 7"/>
          <p:cNvSpPr>
            <a:spLocks noChangeShapeType="1"/>
          </p:cNvSpPr>
          <p:nvPr/>
        </p:nvSpPr>
        <p:spPr bwMode="auto">
          <a:xfrm>
            <a:off x="717813" y="4234988"/>
            <a:ext cx="1852612" cy="407987"/>
          </a:xfrm>
          <a:prstGeom prst="line">
            <a:avLst/>
          </a:prstGeom>
          <a:noFill/>
          <a:ln w="19050">
            <a:solidFill>
              <a:srgbClr val="FF0000"/>
            </a:solidFill>
            <a:round/>
            <a:headEnd/>
            <a:tailEnd type="triangle" w="med" len="med"/>
          </a:ln>
        </p:spPr>
        <p:txBody>
          <a:bodyPr lIns="90000" tIns="46800" rIns="90000" bIns="46800"/>
          <a:lstStyle/>
          <a:p>
            <a:endParaRPr lang="zh-CN" altLang="en-US"/>
          </a:p>
        </p:txBody>
      </p:sp>
      <p:sp>
        <p:nvSpPr>
          <p:cNvPr id="23" name="Line 8"/>
          <p:cNvSpPr>
            <a:spLocks noChangeShapeType="1"/>
          </p:cNvSpPr>
          <p:nvPr/>
        </p:nvSpPr>
        <p:spPr bwMode="auto">
          <a:xfrm flipV="1">
            <a:off x="787663" y="3033250"/>
            <a:ext cx="0" cy="1397000"/>
          </a:xfrm>
          <a:prstGeom prst="line">
            <a:avLst/>
          </a:prstGeom>
          <a:noFill/>
          <a:ln w="19050">
            <a:solidFill>
              <a:srgbClr val="FF0000"/>
            </a:solidFill>
            <a:round/>
            <a:headEnd/>
            <a:tailEnd type="triangle" w="med" len="med"/>
          </a:ln>
        </p:spPr>
        <p:txBody>
          <a:bodyPr lIns="90000" tIns="46800" rIns="90000" bIns="46800"/>
          <a:lstStyle/>
          <a:p>
            <a:endParaRPr lang="zh-CN" altLang="en-US"/>
          </a:p>
        </p:txBody>
      </p:sp>
      <p:sp>
        <p:nvSpPr>
          <p:cNvPr id="24" name="Text Box 9"/>
          <p:cNvSpPr txBox="1">
            <a:spLocks noChangeArrowheads="1"/>
          </p:cNvSpPr>
          <p:nvPr/>
        </p:nvSpPr>
        <p:spPr bwMode="auto">
          <a:xfrm>
            <a:off x="2487875" y="4408025"/>
            <a:ext cx="315913" cy="458788"/>
          </a:xfrm>
          <a:prstGeom prst="rect">
            <a:avLst/>
          </a:prstGeom>
          <a:noFill/>
          <a:ln w="9525">
            <a:noFill/>
            <a:miter lim="800000"/>
            <a:headEnd/>
            <a:tailEnd/>
          </a:ln>
        </p:spPr>
        <p:txBody>
          <a:bodyPr wrap="none" lIns="90000" tIns="46800" rIns="90000" bIns="46800">
            <a:spAutoFit/>
          </a:bodyPr>
          <a:lstStyle/>
          <a:p>
            <a:r>
              <a:rPr lang="en-US" altLang="zh-CN" sz="2400" i="1">
                <a:solidFill>
                  <a:srgbClr val="FF0000"/>
                </a:solidFill>
              </a:rPr>
              <a:t>x</a:t>
            </a:r>
          </a:p>
        </p:txBody>
      </p:sp>
      <p:sp>
        <p:nvSpPr>
          <p:cNvPr id="25" name="Text Box 10"/>
          <p:cNvSpPr txBox="1">
            <a:spLocks noChangeArrowheads="1"/>
          </p:cNvSpPr>
          <p:nvPr/>
        </p:nvSpPr>
        <p:spPr bwMode="auto">
          <a:xfrm>
            <a:off x="832113" y="2766550"/>
            <a:ext cx="315912" cy="458788"/>
          </a:xfrm>
          <a:prstGeom prst="rect">
            <a:avLst/>
          </a:prstGeom>
          <a:noFill/>
          <a:ln w="9525">
            <a:noFill/>
            <a:miter lim="800000"/>
            <a:headEnd/>
            <a:tailEnd/>
          </a:ln>
        </p:spPr>
        <p:txBody>
          <a:bodyPr wrap="none" lIns="90000" tIns="46800" rIns="90000" bIns="46800">
            <a:spAutoFit/>
          </a:bodyPr>
          <a:lstStyle/>
          <a:p>
            <a:r>
              <a:rPr lang="en-US" altLang="zh-CN" sz="2400" i="1">
                <a:solidFill>
                  <a:srgbClr val="FF0000"/>
                </a:solidFill>
              </a:rPr>
              <a:t>y</a:t>
            </a:r>
          </a:p>
        </p:txBody>
      </p:sp>
      <p:sp>
        <p:nvSpPr>
          <p:cNvPr id="26" name="Line 11"/>
          <p:cNvSpPr>
            <a:spLocks noChangeShapeType="1"/>
          </p:cNvSpPr>
          <p:nvPr/>
        </p:nvSpPr>
        <p:spPr bwMode="auto">
          <a:xfrm flipV="1">
            <a:off x="735275" y="2837988"/>
            <a:ext cx="2979738" cy="1414462"/>
          </a:xfrm>
          <a:prstGeom prst="line">
            <a:avLst/>
          </a:prstGeom>
          <a:noFill/>
          <a:ln w="19050">
            <a:solidFill>
              <a:srgbClr val="FF0000"/>
            </a:solidFill>
            <a:prstDash val="dash"/>
            <a:round/>
            <a:headEnd/>
            <a:tailEnd type="triangle" w="med" len="med"/>
          </a:ln>
        </p:spPr>
        <p:txBody>
          <a:bodyPr lIns="90000" tIns="46800" rIns="90000" bIns="46800"/>
          <a:lstStyle/>
          <a:p>
            <a:endParaRPr lang="zh-CN" altLang="en-US"/>
          </a:p>
        </p:txBody>
      </p:sp>
      <p:sp>
        <p:nvSpPr>
          <p:cNvPr id="27" name="Text Box 12"/>
          <p:cNvSpPr txBox="1">
            <a:spLocks noChangeArrowheads="1"/>
          </p:cNvSpPr>
          <p:nvPr/>
        </p:nvSpPr>
        <p:spPr bwMode="auto">
          <a:xfrm>
            <a:off x="3165738" y="2620500"/>
            <a:ext cx="298450" cy="458788"/>
          </a:xfrm>
          <a:prstGeom prst="rect">
            <a:avLst/>
          </a:prstGeom>
          <a:noFill/>
          <a:ln w="9525">
            <a:noFill/>
            <a:miter lim="800000"/>
            <a:headEnd/>
            <a:tailEnd/>
          </a:ln>
        </p:spPr>
        <p:txBody>
          <a:bodyPr wrap="none" lIns="90000" tIns="46800" rIns="90000" bIns="46800">
            <a:spAutoFit/>
          </a:bodyPr>
          <a:lstStyle/>
          <a:p>
            <a:r>
              <a:rPr lang="en-US" altLang="zh-CN" sz="2400" i="1">
                <a:solidFill>
                  <a:srgbClr val="FF0000"/>
                </a:solidFill>
              </a:rPr>
              <a:t>z</a:t>
            </a:r>
          </a:p>
        </p:txBody>
      </p:sp>
      <p:sp>
        <p:nvSpPr>
          <p:cNvPr id="28" name="Text Box 30"/>
          <p:cNvSpPr txBox="1">
            <a:spLocks noChangeArrowheads="1"/>
          </p:cNvSpPr>
          <p:nvPr/>
        </p:nvSpPr>
        <p:spPr bwMode="auto">
          <a:xfrm>
            <a:off x="2932601" y="5565775"/>
            <a:ext cx="3377848" cy="523220"/>
          </a:xfrm>
          <a:prstGeom prst="rect">
            <a:avLst/>
          </a:prstGeom>
          <a:noFill/>
          <a:ln w="9525">
            <a:noFill/>
            <a:miter lim="800000"/>
            <a:headEnd/>
            <a:tailEnd/>
          </a:ln>
        </p:spPr>
        <p:txBody>
          <a:bodyPr wrap="none">
            <a:spAutoFit/>
          </a:bodyPr>
          <a:lstStyle/>
          <a:p>
            <a:r>
              <a:rPr lang="en-US" altLang="zh-CN" sz="2800" dirty="0" smtClean="0">
                <a:solidFill>
                  <a:srgbClr val="002060"/>
                </a:solidFill>
                <a:cs typeface="Times New Roman" pitchFamily="18" charset="0"/>
              </a:rPr>
              <a:t>TE</a:t>
            </a:r>
            <a:r>
              <a:rPr lang="en-US" altLang="zh-CN" sz="2800" baseline="-25000" dirty="0" smtClean="0">
                <a:solidFill>
                  <a:srgbClr val="002060"/>
                </a:solidFill>
                <a:cs typeface="Times New Roman" pitchFamily="18" charset="0"/>
              </a:rPr>
              <a:t>10</a:t>
            </a:r>
            <a:r>
              <a:rPr lang="zh-CN" altLang="en-US" sz="2800" dirty="0" smtClean="0">
                <a:solidFill>
                  <a:srgbClr val="002060"/>
                </a:solidFill>
                <a:cs typeface="Times New Roman" pitchFamily="18" charset="0"/>
              </a:rPr>
              <a:t>模电磁场</a:t>
            </a:r>
            <a:r>
              <a:rPr lang="zh-CN" altLang="en-US" sz="2800" dirty="0">
                <a:solidFill>
                  <a:srgbClr val="002060"/>
                </a:solidFill>
                <a:cs typeface="Times New Roman" pitchFamily="18" charset="0"/>
              </a:rPr>
              <a:t>剖面图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569913" y="423863"/>
            <a:ext cx="3808412" cy="3369062"/>
            <a:chOff x="576" y="864"/>
            <a:chExt cx="2016" cy="1723"/>
          </a:xfrm>
        </p:grpSpPr>
        <p:sp>
          <p:nvSpPr>
            <p:cNvPr id="3" name="Text Box 10"/>
            <p:cNvSpPr txBox="1">
              <a:spLocks noChangeArrowheads="1"/>
            </p:cNvSpPr>
            <p:nvPr/>
          </p:nvSpPr>
          <p:spPr bwMode="auto">
            <a:xfrm>
              <a:off x="1097" y="2382"/>
              <a:ext cx="1380" cy="205"/>
            </a:xfrm>
            <a:prstGeom prst="rect">
              <a:avLst/>
            </a:prstGeom>
            <a:noFill/>
            <a:ln w="9525">
              <a:noFill/>
              <a:miter lim="800000"/>
              <a:headEnd/>
              <a:tailEnd/>
            </a:ln>
          </p:spPr>
          <p:txBody>
            <a:bodyPr>
              <a:spAutoFit/>
            </a:bodyPr>
            <a:lstStyle/>
            <a:p>
              <a:pPr>
                <a:spcBef>
                  <a:spcPct val="50000"/>
                </a:spcBef>
              </a:pPr>
              <a:r>
                <a:rPr lang="en-US" altLang="zh-CN" sz="2000" b="1" smtClean="0">
                  <a:solidFill>
                    <a:srgbClr val="002060"/>
                  </a:solidFill>
                  <a:latin typeface="幼圆" pitchFamily="49" charset="-122"/>
                  <a:ea typeface="幼圆" pitchFamily="49" charset="-122"/>
                </a:rPr>
                <a:t>TE</a:t>
              </a:r>
              <a:r>
                <a:rPr lang="en-US" altLang="zh-CN" sz="2000" b="1" baseline="-25000" smtClean="0">
                  <a:solidFill>
                    <a:srgbClr val="002060"/>
                  </a:solidFill>
                  <a:latin typeface="幼圆" pitchFamily="49" charset="-122"/>
                  <a:ea typeface="幼圆" pitchFamily="49" charset="-122"/>
                </a:rPr>
                <a:t>10</a:t>
              </a:r>
              <a:r>
                <a:rPr lang="zh-CN" altLang="en-US" sz="2000" b="1" smtClean="0">
                  <a:solidFill>
                    <a:srgbClr val="002060"/>
                  </a:solidFill>
                  <a:latin typeface="幼圆" pitchFamily="49" charset="-122"/>
                  <a:ea typeface="幼圆" pitchFamily="49" charset="-122"/>
                </a:rPr>
                <a:t>模的</a:t>
              </a:r>
              <a:r>
                <a:rPr lang="zh-CN" altLang="en-US" sz="2000" b="1">
                  <a:solidFill>
                    <a:srgbClr val="002060"/>
                  </a:solidFill>
                  <a:latin typeface="幼圆" pitchFamily="49" charset="-122"/>
                  <a:ea typeface="幼圆" pitchFamily="49" charset="-122"/>
                </a:rPr>
                <a:t>电场分布</a:t>
              </a:r>
            </a:p>
          </p:txBody>
        </p:sp>
        <p:pic>
          <p:nvPicPr>
            <p:cNvPr id="4" name="Picture 16" descr="E:\电磁场\电磁场\修改图\finish9.gif"/>
            <p:cNvPicPr>
              <a:picLocks noChangeAspect="1" noChangeArrowheads="1"/>
            </p:cNvPicPr>
            <p:nvPr/>
          </p:nvPicPr>
          <p:blipFill>
            <a:blip r:embed="rId2"/>
            <a:srcRect/>
            <a:stretch>
              <a:fillRect/>
            </a:stretch>
          </p:blipFill>
          <p:spPr bwMode="auto">
            <a:xfrm>
              <a:off x="576" y="864"/>
              <a:ext cx="2016" cy="1511"/>
            </a:xfrm>
            <a:prstGeom prst="rect">
              <a:avLst/>
            </a:prstGeom>
            <a:noFill/>
            <a:ln w="9525">
              <a:noFill/>
              <a:miter lim="800000"/>
              <a:headEnd/>
              <a:tailEnd/>
            </a:ln>
          </p:spPr>
        </p:pic>
      </p:grpSp>
      <p:grpSp>
        <p:nvGrpSpPr>
          <p:cNvPr id="5" name="Group 22"/>
          <p:cNvGrpSpPr>
            <a:grpSpLocks/>
          </p:cNvGrpSpPr>
          <p:nvPr/>
        </p:nvGrpSpPr>
        <p:grpSpPr bwMode="auto">
          <a:xfrm>
            <a:off x="1098550" y="3932238"/>
            <a:ext cx="3048000" cy="2381250"/>
            <a:chOff x="3312" y="864"/>
            <a:chExt cx="1920" cy="1500"/>
          </a:xfrm>
        </p:grpSpPr>
        <p:sp>
          <p:nvSpPr>
            <p:cNvPr id="6" name="Text Box 11"/>
            <p:cNvSpPr txBox="1">
              <a:spLocks noChangeArrowheads="1"/>
            </p:cNvSpPr>
            <p:nvPr/>
          </p:nvSpPr>
          <p:spPr bwMode="auto">
            <a:xfrm>
              <a:off x="3312" y="2112"/>
              <a:ext cx="1920" cy="252"/>
            </a:xfrm>
            <a:prstGeom prst="rect">
              <a:avLst/>
            </a:prstGeom>
            <a:noFill/>
            <a:ln w="9525">
              <a:noFill/>
              <a:miter lim="800000"/>
              <a:headEnd/>
              <a:tailEnd/>
            </a:ln>
          </p:spPr>
          <p:txBody>
            <a:bodyPr>
              <a:spAutoFit/>
            </a:bodyPr>
            <a:lstStyle/>
            <a:p>
              <a:pPr>
                <a:spcBef>
                  <a:spcPct val="50000"/>
                </a:spcBef>
              </a:pPr>
              <a:r>
                <a:rPr lang="en-US" altLang="zh-CN" sz="2000" b="1" smtClean="0">
                  <a:solidFill>
                    <a:srgbClr val="002060"/>
                  </a:solidFill>
                  <a:latin typeface="幼圆" pitchFamily="49" charset="-122"/>
                  <a:ea typeface="幼圆" pitchFamily="49" charset="-122"/>
                </a:rPr>
                <a:t>TE</a:t>
              </a:r>
              <a:r>
                <a:rPr lang="en-US" altLang="zh-CN" sz="2000" b="1" baseline="-25000" smtClean="0">
                  <a:solidFill>
                    <a:srgbClr val="002060"/>
                  </a:solidFill>
                  <a:latin typeface="幼圆" pitchFamily="49" charset="-122"/>
                  <a:ea typeface="幼圆" pitchFamily="49" charset="-122"/>
                </a:rPr>
                <a:t>10</a:t>
              </a:r>
              <a:r>
                <a:rPr lang="zh-CN" altLang="en-US" sz="2000" b="1" smtClean="0">
                  <a:solidFill>
                    <a:srgbClr val="002060"/>
                  </a:solidFill>
                  <a:latin typeface="幼圆" pitchFamily="49" charset="-122"/>
                  <a:ea typeface="幼圆" pitchFamily="49" charset="-122"/>
                </a:rPr>
                <a:t>模的</a:t>
              </a:r>
              <a:r>
                <a:rPr lang="zh-CN" altLang="en-US" sz="2000" b="1">
                  <a:solidFill>
                    <a:srgbClr val="002060"/>
                  </a:solidFill>
                  <a:latin typeface="幼圆" pitchFamily="49" charset="-122"/>
                  <a:ea typeface="幼圆" pitchFamily="49" charset="-122"/>
                </a:rPr>
                <a:t>立体电磁场分布</a:t>
              </a:r>
            </a:p>
          </p:txBody>
        </p:sp>
        <p:pic>
          <p:nvPicPr>
            <p:cNvPr id="7" name="Picture 17" descr="E:\电磁场\电磁场\修改图\finishi10.gif"/>
            <p:cNvPicPr>
              <a:picLocks noChangeAspect="1" noChangeArrowheads="1"/>
            </p:cNvPicPr>
            <p:nvPr/>
          </p:nvPicPr>
          <p:blipFill>
            <a:blip r:embed="rId3"/>
            <a:srcRect/>
            <a:stretch>
              <a:fillRect/>
            </a:stretch>
          </p:blipFill>
          <p:spPr bwMode="auto">
            <a:xfrm>
              <a:off x="3312" y="864"/>
              <a:ext cx="1773" cy="1250"/>
            </a:xfrm>
            <a:prstGeom prst="rect">
              <a:avLst/>
            </a:prstGeom>
            <a:noFill/>
            <a:ln w="9525">
              <a:noFill/>
              <a:miter lim="800000"/>
              <a:headEnd/>
              <a:tailEnd/>
            </a:ln>
          </p:spPr>
        </p:pic>
      </p:grpSp>
      <p:grpSp>
        <p:nvGrpSpPr>
          <p:cNvPr id="8" name="Group 24"/>
          <p:cNvGrpSpPr>
            <a:grpSpLocks/>
          </p:cNvGrpSpPr>
          <p:nvPr/>
        </p:nvGrpSpPr>
        <p:grpSpPr bwMode="auto">
          <a:xfrm>
            <a:off x="5060950" y="3856039"/>
            <a:ext cx="2971800" cy="2436813"/>
            <a:chOff x="473" y="2558"/>
            <a:chExt cx="1872" cy="1535"/>
          </a:xfrm>
        </p:grpSpPr>
        <p:sp>
          <p:nvSpPr>
            <p:cNvPr id="9" name="Text Box 12"/>
            <p:cNvSpPr txBox="1">
              <a:spLocks noChangeArrowheads="1"/>
            </p:cNvSpPr>
            <p:nvPr/>
          </p:nvSpPr>
          <p:spPr bwMode="auto">
            <a:xfrm>
              <a:off x="800" y="3841"/>
              <a:ext cx="1465" cy="252"/>
            </a:xfrm>
            <a:prstGeom prst="rect">
              <a:avLst/>
            </a:prstGeom>
            <a:noFill/>
            <a:ln w="9525">
              <a:noFill/>
              <a:miter lim="800000"/>
              <a:headEnd/>
              <a:tailEnd/>
            </a:ln>
          </p:spPr>
          <p:txBody>
            <a:bodyPr wrap="square">
              <a:spAutoFit/>
            </a:bodyPr>
            <a:lstStyle/>
            <a:p>
              <a:pPr>
                <a:spcBef>
                  <a:spcPct val="50000"/>
                </a:spcBef>
              </a:pPr>
              <a:r>
                <a:rPr lang="en-US" altLang="zh-CN" sz="2000" b="1" smtClean="0">
                  <a:solidFill>
                    <a:srgbClr val="002060"/>
                  </a:solidFill>
                  <a:latin typeface="幼圆" pitchFamily="49" charset="-122"/>
                  <a:ea typeface="幼圆" pitchFamily="49" charset="-122"/>
                </a:rPr>
                <a:t>TE</a:t>
              </a:r>
              <a:r>
                <a:rPr lang="en-US" altLang="zh-CN" sz="2000" b="1" baseline="-25000" smtClean="0">
                  <a:solidFill>
                    <a:srgbClr val="002060"/>
                  </a:solidFill>
                  <a:latin typeface="幼圆" pitchFamily="49" charset="-122"/>
                  <a:ea typeface="幼圆" pitchFamily="49" charset="-122"/>
                </a:rPr>
                <a:t>10</a:t>
              </a:r>
              <a:r>
                <a:rPr lang="zh-CN" altLang="en-US" sz="2000" b="1">
                  <a:solidFill>
                    <a:srgbClr val="002060"/>
                  </a:solidFill>
                  <a:latin typeface="幼圆" pitchFamily="49" charset="-122"/>
                  <a:ea typeface="幼圆" pitchFamily="49" charset="-122"/>
                </a:rPr>
                <a:t>模的管壁电流</a:t>
              </a:r>
            </a:p>
          </p:txBody>
        </p:sp>
        <p:pic>
          <p:nvPicPr>
            <p:cNvPr id="10" name="Picture 18" descr="E:\电磁场\电磁场\修改图\finish11.gif"/>
            <p:cNvPicPr>
              <a:picLocks noChangeAspect="1" noChangeArrowheads="1"/>
            </p:cNvPicPr>
            <p:nvPr/>
          </p:nvPicPr>
          <p:blipFill>
            <a:blip r:embed="rId4"/>
            <a:srcRect/>
            <a:stretch>
              <a:fillRect/>
            </a:stretch>
          </p:blipFill>
          <p:spPr bwMode="auto">
            <a:xfrm>
              <a:off x="473" y="2558"/>
              <a:ext cx="1872" cy="1242"/>
            </a:xfrm>
            <a:prstGeom prst="rect">
              <a:avLst/>
            </a:prstGeom>
            <a:noFill/>
            <a:ln w="9525">
              <a:noFill/>
              <a:miter lim="800000"/>
              <a:headEnd/>
              <a:tailEnd/>
            </a:ln>
          </p:spPr>
        </p:pic>
      </p:grpSp>
      <p:grpSp>
        <p:nvGrpSpPr>
          <p:cNvPr id="11" name="Group 23"/>
          <p:cNvGrpSpPr>
            <a:grpSpLocks/>
          </p:cNvGrpSpPr>
          <p:nvPr/>
        </p:nvGrpSpPr>
        <p:grpSpPr bwMode="auto">
          <a:xfrm>
            <a:off x="4562475" y="646114"/>
            <a:ext cx="4205288" cy="3125662"/>
            <a:chOff x="2976" y="2342"/>
            <a:chExt cx="2592" cy="1754"/>
          </a:xfrm>
        </p:grpSpPr>
        <p:sp>
          <p:nvSpPr>
            <p:cNvPr id="12" name="Text Box 13"/>
            <p:cNvSpPr txBox="1">
              <a:spLocks noChangeArrowheads="1"/>
            </p:cNvSpPr>
            <p:nvPr/>
          </p:nvSpPr>
          <p:spPr bwMode="auto">
            <a:xfrm>
              <a:off x="3120" y="3872"/>
              <a:ext cx="2352" cy="224"/>
            </a:xfrm>
            <a:prstGeom prst="rect">
              <a:avLst/>
            </a:prstGeom>
            <a:noFill/>
            <a:ln w="9525">
              <a:noFill/>
              <a:miter lim="800000"/>
              <a:headEnd/>
              <a:tailEnd/>
            </a:ln>
          </p:spPr>
          <p:txBody>
            <a:bodyPr>
              <a:spAutoFit/>
            </a:bodyPr>
            <a:lstStyle/>
            <a:p>
              <a:pPr>
                <a:spcBef>
                  <a:spcPct val="50000"/>
                </a:spcBef>
              </a:pPr>
              <a:r>
                <a:rPr lang="en-US" altLang="zh-CN" sz="2000" b="1">
                  <a:solidFill>
                    <a:srgbClr val="002060"/>
                  </a:solidFill>
                  <a:latin typeface="幼圆" pitchFamily="49" charset="-122"/>
                  <a:ea typeface="幼圆" pitchFamily="49" charset="-122"/>
                </a:rPr>
                <a:t>      </a:t>
              </a:r>
              <a:r>
                <a:rPr lang="en-US" altLang="zh-CN" sz="2000" b="1" smtClean="0">
                  <a:solidFill>
                    <a:srgbClr val="002060"/>
                  </a:solidFill>
                  <a:latin typeface="幼圆" pitchFamily="49" charset="-122"/>
                  <a:ea typeface="幼圆" pitchFamily="49" charset="-122"/>
                </a:rPr>
                <a:t>TE</a:t>
              </a:r>
              <a:r>
                <a:rPr lang="en-US" altLang="zh-CN" sz="2000" b="1" baseline="-25000" smtClean="0">
                  <a:solidFill>
                    <a:srgbClr val="002060"/>
                  </a:solidFill>
                  <a:latin typeface="幼圆" pitchFamily="49" charset="-122"/>
                  <a:ea typeface="幼圆" pitchFamily="49" charset="-122"/>
                </a:rPr>
                <a:t>10</a:t>
              </a:r>
              <a:r>
                <a:rPr lang="zh-CN" altLang="en-US" sz="2000" b="1" smtClean="0">
                  <a:solidFill>
                    <a:srgbClr val="002060"/>
                  </a:solidFill>
                  <a:latin typeface="幼圆" pitchFamily="49" charset="-122"/>
                  <a:ea typeface="幼圆" pitchFamily="49" charset="-122"/>
                </a:rPr>
                <a:t>模的</a:t>
              </a:r>
              <a:r>
                <a:rPr lang="zh-CN" altLang="en-US" sz="2000" b="1">
                  <a:solidFill>
                    <a:srgbClr val="002060"/>
                  </a:solidFill>
                  <a:latin typeface="幼圆" pitchFamily="49" charset="-122"/>
                  <a:ea typeface="幼圆" pitchFamily="49" charset="-122"/>
                </a:rPr>
                <a:t>磁场分布</a:t>
              </a:r>
            </a:p>
          </p:txBody>
        </p:sp>
        <p:sp>
          <p:nvSpPr>
            <p:cNvPr id="13" name="Text Box 14"/>
            <p:cNvSpPr txBox="1">
              <a:spLocks noChangeArrowheads="1"/>
            </p:cNvSpPr>
            <p:nvPr/>
          </p:nvSpPr>
          <p:spPr bwMode="auto">
            <a:xfrm>
              <a:off x="2976" y="3552"/>
              <a:ext cx="1248" cy="212"/>
            </a:xfrm>
            <a:prstGeom prst="rect">
              <a:avLst/>
            </a:prstGeom>
            <a:noFill/>
            <a:ln w="9525">
              <a:noFill/>
              <a:miter lim="800000"/>
              <a:headEnd/>
              <a:tailEnd/>
            </a:ln>
          </p:spPr>
          <p:txBody>
            <a:bodyPr>
              <a:spAutoFit/>
            </a:bodyPr>
            <a:lstStyle/>
            <a:p>
              <a:pPr>
                <a:spcBef>
                  <a:spcPct val="50000"/>
                </a:spcBef>
              </a:pPr>
              <a:r>
                <a:rPr lang="zh-CN" altLang="en-US" sz="1600"/>
                <a:t>（</a:t>
              </a:r>
              <a:r>
                <a:rPr lang="en-US" altLang="zh-CN" sz="1600"/>
                <a:t>a</a:t>
              </a:r>
              <a:r>
                <a:rPr lang="zh-CN" altLang="en-US" sz="1600"/>
                <a:t>）</a:t>
              </a:r>
              <a:r>
                <a:rPr lang="en-US" altLang="zh-CN" sz="1600"/>
                <a:t>EE′</a:t>
              </a:r>
              <a:r>
                <a:rPr lang="zh-CN" altLang="en-US" sz="1600"/>
                <a:t>横截面</a:t>
              </a:r>
            </a:p>
          </p:txBody>
        </p:sp>
        <p:sp>
          <p:nvSpPr>
            <p:cNvPr id="14" name="Text Box 15"/>
            <p:cNvSpPr txBox="1">
              <a:spLocks noChangeArrowheads="1"/>
            </p:cNvSpPr>
            <p:nvPr/>
          </p:nvSpPr>
          <p:spPr bwMode="auto">
            <a:xfrm>
              <a:off x="4224" y="3552"/>
              <a:ext cx="1344" cy="212"/>
            </a:xfrm>
            <a:prstGeom prst="rect">
              <a:avLst/>
            </a:prstGeom>
            <a:noFill/>
            <a:ln w="9525">
              <a:noFill/>
              <a:miter lim="800000"/>
              <a:headEnd/>
              <a:tailEnd/>
            </a:ln>
          </p:spPr>
          <p:txBody>
            <a:bodyPr>
              <a:spAutoFit/>
            </a:bodyPr>
            <a:lstStyle/>
            <a:p>
              <a:pPr>
                <a:spcBef>
                  <a:spcPct val="50000"/>
                </a:spcBef>
              </a:pPr>
              <a:r>
                <a:rPr lang="zh-CN" altLang="en-US" sz="1600"/>
                <a:t>（</a:t>
              </a:r>
              <a:r>
                <a:rPr lang="en-US" altLang="zh-CN" sz="1600"/>
                <a:t>b</a:t>
              </a:r>
              <a:r>
                <a:rPr lang="zh-CN" altLang="en-US" sz="1600"/>
                <a:t>）</a:t>
              </a:r>
              <a:r>
                <a:rPr lang="en-US" altLang="zh-CN" sz="1600"/>
                <a:t>DD′</a:t>
              </a:r>
              <a:r>
                <a:rPr lang="zh-CN" altLang="en-US" sz="1600"/>
                <a:t>纵截面</a:t>
              </a:r>
            </a:p>
          </p:txBody>
        </p:sp>
        <p:pic>
          <p:nvPicPr>
            <p:cNvPr id="15" name="Picture 19" descr="E:\电磁场\电磁场\修改图\finish12.gif"/>
            <p:cNvPicPr>
              <a:picLocks noChangeAspect="1" noChangeArrowheads="1"/>
            </p:cNvPicPr>
            <p:nvPr/>
          </p:nvPicPr>
          <p:blipFill>
            <a:blip r:embed="rId5"/>
            <a:srcRect/>
            <a:stretch>
              <a:fillRect/>
            </a:stretch>
          </p:blipFill>
          <p:spPr bwMode="auto">
            <a:xfrm>
              <a:off x="2976" y="2342"/>
              <a:ext cx="2391" cy="1456"/>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287338" y="558800"/>
            <a:ext cx="6428422" cy="461665"/>
          </a:xfrm>
          <a:prstGeom prst="rect">
            <a:avLst/>
          </a:prstGeom>
          <a:noFill/>
          <a:ln w="9525">
            <a:noFill/>
            <a:miter lim="800000"/>
            <a:headEnd/>
            <a:tailEnd/>
          </a:ln>
        </p:spPr>
        <p:txBody>
          <a:bodyPr wrap="square">
            <a:spAutoFit/>
          </a:bodyPr>
          <a:lstStyle/>
          <a:p>
            <a:pPr>
              <a:spcBef>
                <a:spcPct val="50000"/>
              </a:spcBef>
            </a:pPr>
            <a:r>
              <a:rPr kumimoji="1" lang="zh-CN" altLang="en-US" sz="2400" b="1" dirty="0" smtClean="0">
                <a:solidFill>
                  <a:srgbClr val="003399"/>
                </a:solidFill>
                <a:latin typeface="黑体" pitchFamily="49" charset="-122"/>
              </a:rPr>
              <a:t>波导实例：</a:t>
            </a:r>
            <a:r>
              <a:rPr kumimoji="1" lang="en-US" altLang="zh-CN" sz="2400" b="1" dirty="0" smtClean="0">
                <a:solidFill>
                  <a:srgbClr val="003399"/>
                </a:solidFill>
                <a:latin typeface="黑体" pitchFamily="49" charset="-122"/>
              </a:rPr>
              <a:t>2. TEM</a:t>
            </a:r>
            <a:r>
              <a:rPr kumimoji="1" lang="zh-CN" altLang="en-US" sz="2400" b="1" dirty="0">
                <a:solidFill>
                  <a:srgbClr val="003399"/>
                </a:solidFill>
                <a:latin typeface="黑体" pitchFamily="49" charset="-122"/>
              </a:rPr>
              <a:t>波传输线（双导体）</a:t>
            </a:r>
          </a:p>
        </p:txBody>
      </p:sp>
      <p:sp>
        <p:nvSpPr>
          <p:cNvPr id="343043" name="Rectangle 3"/>
          <p:cNvSpPr>
            <a:spLocks noChangeArrowheads="1"/>
          </p:cNvSpPr>
          <p:nvPr/>
        </p:nvSpPr>
        <p:spPr bwMode="auto">
          <a:xfrm>
            <a:off x="340386" y="3417888"/>
            <a:ext cx="5518154" cy="2462213"/>
          </a:xfrm>
          <a:prstGeom prst="rect">
            <a:avLst/>
          </a:prstGeom>
          <a:noFill/>
          <a:ln w="9525">
            <a:noFill/>
            <a:miter lim="800000"/>
            <a:headEnd/>
            <a:tailEnd/>
          </a:ln>
        </p:spPr>
        <p:txBody>
          <a:bodyPr wrap="square">
            <a:spAutoFit/>
          </a:bodyPr>
          <a:lstStyle/>
          <a:p>
            <a:pPr>
              <a:lnSpc>
                <a:spcPct val="130000"/>
              </a:lnSpc>
              <a:spcBef>
                <a:spcPct val="50000"/>
              </a:spcBef>
            </a:pPr>
            <a:r>
              <a:rPr kumimoji="1" lang="en-US" altLang="zh-CN" sz="2200" b="1" dirty="0">
                <a:latin typeface="宋体" pitchFamily="2" charset="-122"/>
                <a:ea typeface="宋体" pitchFamily="2" charset="-122"/>
              </a:rPr>
              <a:t>  </a:t>
            </a:r>
            <a:r>
              <a:rPr kumimoji="1" lang="zh-CN" altLang="en-US" sz="2200" b="1" dirty="0">
                <a:solidFill>
                  <a:srgbClr val="0000FF"/>
                </a:solidFill>
                <a:latin typeface="宋体" pitchFamily="2" charset="-122"/>
                <a:ea typeface="宋体" pitchFamily="2" charset="-122"/>
              </a:rPr>
              <a:t>平行双导线</a:t>
            </a:r>
            <a:r>
              <a:rPr kumimoji="1" lang="zh-CN" altLang="en-US" sz="2200" b="1" dirty="0">
                <a:latin typeface="宋体" pitchFamily="2" charset="-122"/>
                <a:ea typeface="宋体" pitchFamily="2" charset="-122"/>
              </a:rPr>
              <a:t>是最简单的</a:t>
            </a:r>
            <a:r>
              <a:rPr kumimoji="1" lang="en-US" altLang="zh-CN" sz="2200" b="1" dirty="0">
                <a:latin typeface="宋体" pitchFamily="2" charset="-122"/>
                <a:ea typeface="宋体" pitchFamily="2" charset="-122"/>
              </a:rPr>
              <a:t>TEM</a:t>
            </a:r>
            <a:r>
              <a:rPr kumimoji="1" lang="zh-CN" altLang="en-US" sz="2200" b="1" dirty="0">
                <a:latin typeface="宋体" pitchFamily="2" charset="-122"/>
                <a:ea typeface="宋体" pitchFamily="2" charset="-122"/>
              </a:rPr>
              <a:t>波传输线，随着工作频率的升高，其辐射损耗急剧增加，故双导线仅用于米波和分米波的低频段。</a:t>
            </a:r>
          </a:p>
          <a:p>
            <a:pPr>
              <a:lnSpc>
                <a:spcPct val="130000"/>
              </a:lnSpc>
              <a:spcBef>
                <a:spcPct val="50000"/>
              </a:spcBef>
            </a:pPr>
            <a:r>
              <a:rPr kumimoji="1" lang="zh-CN" altLang="en-US" sz="2200" b="1" dirty="0">
                <a:latin typeface="宋体" pitchFamily="2" charset="-122"/>
                <a:ea typeface="宋体" pitchFamily="2" charset="-122"/>
              </a:rPr>
              <a:t>  </a:t>
            </a:r>
            <a:r>
              <a:rPr kumimoji="1" lang="zh-CN" altLang="en-US" sz="2200" b="1" dirty="0">
                <a:solidFill>
                  <a:srgbClr val="0000FF"/>
                </a:solidFill>
                <a:latin typeface="宋体" pitchFamily="2" charset="-122"/>
                <a:ea typeface="宋体" pitchFamily="2" charset="-122"/>
              </a:rPr>
              <a:t>同轴线</a:t>
            </a:r>
            <a:r>
              <a:rPr kumimoji="1" lang="zh-CN" altLang="en-US" sz="2200" b="1" dirty="0">
                <a:latin typeface="宋体" pitchFamily="2" charset="-122"/>
                <a:ea typeface="宋体" pitchFamily="2" charset="-122"/>
              </a:rPr>
              <a:t>的电磁场局限在波导内没有电磁辐射，工作频带很宽。</a:t>
            </a:r>
          </a:p>
        </p:txBody>
      </p:sp>
      <p:pic>
        <p:nvPicPr>
          <p:cNvPr id="343044" name="Picture 4" descr="平行线"/>
          <p:cNvPicPr>
            <a:picLocks noChangeAspect="1" noChangeArrowheads="1"/>
          </p:cNvPicPr>
          <p:nvPr/>
        </p:nvPicPr>
        <p:blipFill>
          <a:blip r:embed="rId2"/>
          <a:srcRect/>
          <a:stretch>
            <a:fillRect/>
          </a:stretch>
        </p:blipFill>
        <p:spPr bwMode="auto">
          <a:xfrm>
            <a:off x="347663" y="1416050"/>
            <a:ext cx="2544762" cy="1687513"/>
          </a:xfrm>
          <a:prstGeom prst="rect">
            <a:avLst/>
          </a:prstGeom>
          <a:noFill/>
          <a:ln w="9525">
            <a:noFill/>
            <a:miter lim="800000"/>
            <a:headEnd/>
            <a:tailEnd/>
          </a:ln>
          <a:effectLst>
            <a:outerShdw dist="107763" dir="2700000" algn="ctr" rotWithShape="0">
              <a:schemeClr val="bg2">
                <a:alpha val="50000"/>
              </a:schemeClr>
            </a:outerShdw>
          </a:effectLst>
        </p:spPr>
      </p:pic>
      <p:pic>
        <p:nvPicPr>
          <p:cNvPr id="343045" name="Picture 5" descr="同轴波导"/>
          <p:cNvPicPr>
            <a:picLocks noChangeAspect="1" noChangeArrowheads="1"/>
          </p:cNvPicPr>
          <p:nvPr/>
        </p:nvPicPr>
        <p:blipFill>
          <a:blip r:embed="rId3"/>
          <a:srcRect/>
          <a:stretch>
            <a:fillRect/>
          </a:stretch>
        </p:blipFill>
        <p:spPr bwMode="auto">
          <a:xfrm>
            <a:off x="3249613" y="1438275"/>
            <a:ext cx="2630487" cy="1663700"/>
          </a:xfrm>
          <a:prstGeom prst="rect">
            <a:avLst/>
          </a:prstGeom>
          <a:noFill/>
          <a:ln w="9525">
            <a:noFill/>
            <a:miter lim="800000"/>
            <a:headEnd/>
            <a:tailEnd/>
          </a:ln>
          <a:effectLst>
            <a:outerShdw dist="107763" dir="2700000" algn="ctr" rotWithShape="0">
              <a:schemeClr val="bg2">
                <a:alpha val="50000"/>
              </a:schemeClr>
            </a:outerShdw>
          </a:effectLst>
        </p:spPr>
      </p:pic>
      <p:pic>
        <p:nvPicPr>
          <p:cNvPr id="46086" name="Picture 19" descr="E:\电磁场\电磁场\第八章\8.0.1f.gif"/>
          <p:cNvPicPr>
            <a:picLocks noChangeAspect="1" noChangeArrowheads="1"/>
          </p:cNvPicPr>
          <p:nvPr/>
        </p:nvPicPr>
        <p:blipFill>
          <a:blip r:embed="rId4"/>
          <a:srcRect t="19441"/>
          <a:stretch>
            <a:fillRect/>
          </a:stretch>
        </p:blipFill>
        <p:spPr bwMode="auto">
          <a:xfrm>
            <a:off x="6067425" y="1416050"/>
            <a:ext cx="2797175" cy="1708150"/>
          </a:xfrm>
          <a:prstGeom prst="rect">
            <a:avLst/>
          </a:prstGeom>
          <a:noFill/>
          <a:ln w="9525">
            <a:noFill/>
            <a:miter lim="800000"/>
            <a:headEnd/>
            <a:tailEnd/>
          </a:ln>
        </p:spPr>
      </p:pic>
      <p:sp>
        <p:nvSpPr>
          <p:cNvPr id="46087" name="Text Box 8"/>
          <p:cNvSpPr txBox="1">
            <a:spLocks noChangeArrowheads="1"/>
          </p:cNvSpPr>
          <p:nvPr/>
        </p:nvSpPr>
        <p:spPr bwMode="auto">
          <a:xfrm>
            <a:off x="7118350" y="2814638"/>
            <a:ext cx="717550" cy="304800"/>
          </a:xfrm>
          <a:prstGeom prst="rect">
            <a:avLst/>
          </a:prstGeom>
          <a:noFill/>
          <a:ln w="9525">
            <a:noFill/>
            <a:miter lim="800000"/>
            <a:headEnd/>
            <a:tailEnd/>
          </a:ln>
        </p:spPr>
        <p:txBody>
          <a:bodyPr wrap="none">
            <a:spAutoFit/>
          </a:bodyPr>
          <a:lstStyle/>
          <a:p>
            <a:r>
              <a:rPr lang="zh-CN" altLang="en-US" sz="1400" b="1">
                <a:solidFill>
                  <a:srgbClr val="3366FF"/>
                </a:solidFill>
                <a:ea typeface="宋体" pitchFamily="2" charset="-122"/>
              </a:rPr>
              <a:t>微带线</a:t>
            </a:r>
          </a:p>
        </p:txBody>
      </p:sp>
      <p:pic>
        <p:nvPicPr>
          <p:cNvPr id="46088" name="Picture 9"/>
          <p:cNvPicPr>
            <a:picLocks noChangeAspect="1" noChangeArrowheads="1"/>
          </p:cNvPicPr>
          <p:nvPr/>
        </p:nvPicPr>
        <p:blipFill>
          <a:blip r:embed="rId5"/>
          <a:srcRect/>
          <a:stretch>
            <a:fillRect/>
          </a:stretch>
        </p:blipFill>
        <p:spPr bwMode="auto">
          <a:xfrm>
            <a:off x="6259771" y="3605064"/>
            <a:ext cx="2776890" cy="2338535"/>
          </a:xfrm>
          <a:prstGeom prst="rect">
            <a:avLst/>
          </a:prstGeom>
          <a:noFill/>
          <a:ln w="9525">
            <a:noFill/>
            <a:miter lim="800000"/>
            <a:headEnd/>
            <a:tailEnd/>
          </a:ln>
        </p:spPr>
      </p:pic>
      <p:sp>
        <p:nvSpPr>
          <p:cNvPr id="46089" name="Line 10"/>
          <p:cNvSpPr>
            <a:spLocks noChangeShapeType="1"/>
          </p:cNvSpPr>
          <p:nvPr/>
        </p:nvSpPr>
        <p:spPr bwMode="auto">
          <a:xfrm flipH="1">
            <a:off x="7986713" y="3081891"/>
            <a:ext cx="69850" cy="2058988"/>
          </a:xfrm>
          <a:prstGeom prst="line">
            <a:avLst/>
          </a:prstGeom>
          <a:noFill/>
          <a:ln w="34925">
            <a:solidFill>
              <a:srgbClr val="FF00FF"/>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2"/>
          <p:cNvGrpSpPr>
            <a:grpSpLocks/>
          </p:cNvGrpSpPr>
          <p:nvPr/>
        </p:nvGrpSpPr>
        <p:grpSpPr bwMode="auto">
          <a:xfrm>
            <a:off x="323850" y="1008063"/>
            <a:ext cx="8656637" cy="892175"/>
            <a:chOff x="163" y="597"/>
            <a:chExt cx="5453" cy="562"/>
          </a:xfrm>
        </p:grpSpPr>
        <p:sp>
          <p:nvSpPr>
            <p:cNvPr id="80" name="Text Box 3"/>
            <p:cNvSpPr txBox="1">
              <a:spLocks noChangeArrowheads="1"/>
            </p:cNvSpPr>
            <p:nvPr/>
          </p:nvSpPr>
          <p:spPr bwMode="auto">
            <a:xfrm>
              <a:off x="163" y="597"/>
              <a:ext cx="5453" cy="562"/>
            </a:xfrm>
            <a:prstGeom prst="rect">
              <a:avLst/>
            </a:prstGeom>
            <a:noFill/>
            <a:ln w="9525">
              <a:noFill/>
              <a:prstDash val="sysDot"/>
              <a:miter lim="800000"/>
              <a:headEnd/>
              <a:tailEnd/>
            </a:ln>
          </p:spPr>
          <p:txBody>
            <a:bodyPr>
              <a:spAutoFit/>
            </a:bodyPr>
            <a:lstStyle/>
            <a:p>
              <a:pPr>
                <a:lnSpc>
                  <a:spcPct val="130000"/>
                </a:lnSpc>
                <a:spcBef>
                  <a:spcPct val="20000"/>
                </a:spcBef>
                <a:buFont typeface="Wingdings" pitchFamily="2" charset="2"/>
                <a:buNone/>
              </a:pPr>
              <a:r>
                <a:rPr kumimoji="1" lang="en-US" altLang="zh-CN" sz="2000" b="1">
                  <a:solidFill>
                    <a:srgbClr val="002060"/>
                  </a:solidFill>
                  <a:latin typeface="幼圆" pitchFamily="49" charset="-122"/>
                  <a:ea typeface="幼圆" pitchFamily="49" charset="-122"/>
                </a:rPr>
                <a:t>  </a:t>
              </a:r>
              <a:r>
                <a:rPr kumimoji="1" lang="en-US" altLang="zh-CN" sz="2000" b="1" smtClean="0">
                  <a:solidFill>
                    <a:srgbClr val="002060"/>
                  </a:solidFill>
                  <a:latin typeface="幼圆" pitchFamily="49" charset="-122"/>
                  <a:ea typeface="幼圆" pitchFamily="49" charset="-122"/>
                </a:rPr>
                <a:t>   </a:t>
              </a:r>
              <a:r>
                <a:rPr kumimoji="1" lang="zh-CN" altLang="en-US" sz="2000" b="1" smtClean="0">
                  <a:solidFill>
                    <a:srgbClr val="002060"/>
                  </a:solidFill>
                  <a:latin typeface="幼圆" pitchFamily="49" charset="-122"/>
                  <a:ea typeface="幼圆" pitchFamily="49" charset="-122"/>
                </a:rPr>
                <a:t>由边界条件             </a:t>
              </a:r>
              <a:r>
                <a:rPr kumimoji="1" lang="zh-CN" altLang="en-US" sz="2000" b="1">
                  <a:solidFill>
                    <a:srgbClr val="002060"/>
                  </a:solidFill>
                  <a:latin typeface="幼圆" pitchFamily="49" charset="-122"/>
                  <a:ea typeface="幼圆" pitchFamily="49" charset="-122"/>
                </a:rPr>
                <a:t>，可以求出在</a:t>
              </a:r>
              <a:r>
                <a:rPr kumimoji="1" lang="en-US" altLang="zh-CN" sz="2000" b="1">
                  <a:solidFill>
                    <a:srgbClr val="002060"/>
                  </a:solidFill>
                  <a:latin typeface="幼圆" pitchFamily="49" charset="-122"/>
                  <a:ea typeface="幼圆" pitchFamily="49" charset="-122"/>
                </a:rPr>
                <a:t>TE</a:t>
              </a:r>
              <a:r>
                <a:rPr kumimoji="1" lang="en-US" altLang="zh-CN" sz="2000" b="1" baseline="-25000">
                  <a:solidFill>
                    <a:srgbClr val="002060"/>
                  </a:solidFill>
                  <a:latin typeface="幼圆" pitchFamily="49" charset="-122"/>
                  <a:ea typeface="幼圆" pitchFamily="49" charset="-122"/>
                </a:rPr>
                <a:t>10</a:t>
              </a:r>
              <a:r>
                <a:rPr kumimoji="1" lang="zh-CN" altLang="en-US" sz="2000" b="1">
                  <a:solidFill>
                    <a:srgbClr val="002060"/>
                  </a:solidFill>
                  <a:latin typeface="幼圆" pitchFamily="49" charset="-122"/>
                  <a:ea typeface="幼圆" pitchFamily="49" charset="-122"/>
                </a:rPr>
                <a:t>模在矩形波导上激励起的感应面电流分布情况</a:t>
              </a:r>
              <a:r>
                <a:rPr kumimoji="1" lang="zh-CN" altLang="en-US" sz="2000" b="1" smtClean="0">
                  <a:solidFill>
                    <a:srgbClr val="002060"/>
                  </a:solidFill>
                  <a:latin typeface="幼圆" pitchFamily="49" charset="-122"/>
                  <a:ea typeface="幼圆" pitchFamily="49" charset="-122"/>
                </a:rPr>
                <a:t>。设</a:t>
              </a:r>
              <a:r>
                <a:rPr kumimoji="1" lang="en-US" altLang="zh-CN" sz="2000" b="1" smtClean="0">
                  <a:solidFill>
                    <a:srgbClr val="002060"/>
                  </a:solidFill>
                  <a:latin typeface="幼圆" pitchFamily="49" charset="-122"/>
                  <a:ea typeface="幼圆" pitchFamily="49" charset="-122"/>
                </a:rPr>
                <a:t>t=0</a:t>
              </a:r>
              <a:r>
                <a:rPr kumimoji="1" lang="zh-CN" altLang="en-US" sz="2000" b="1" smtClean="0">
                  <a:solidFill>
                    <a:srgbClr val="002060"/>
                  </a:solidFill>
                  <a:latin typeface="幼圆" pitchFamily="49" charset="-122"/>
                  <a:ea typeface="幼圆" pitchFamily="49" charset="-122"/>
                </a:rPr>
                <a:t>，有</a:t>
              </a:r>
              <a:endParaRPr kumimoji="1" lang="zh-CN" altLang="en-US" sz="2000" b="1">
                <a:solidFill>
                  <a:srgbClr val="002060"/>
                </a:solidFill>
                <a:latin typeface="幼圆" pitchFamily="49" charset="-122"/>
                <a:ea typeface="幼圆" pitchFamily="49" charset="-122"/>
              </a:endParaRPr>
            </a:p>
          </p:txBody>
        </p:sp>
        <p:graphicFrame>
          <p:nvGraphicFramePr>
            <p:cNvPr id="81" name="Object 4"/>
            <p:cNvGraphicFramePr>
              <a:graphicFrameLocks noChangeAspect="1"/>
            </p:cNvGraphicFramePr>
            <p:nvPr/>
          </p:nvGraphicFramePr>
          <p:xfrm>
            <a:off x="1502" y="615"/>
            <a:ext cx="928" cy="304"/>
          </p:xfrm>
          <a:graphic>
            <a:graphicData uri="http://schemas.openxmlformats.org/presentationml/2006/ole">
              <p:oleObj spid="_x0000_s69641" name="Equation" r:id="rId3" imgW="736600" imgH="241300" progId="Equation.DSMT4">
                <p:embed/>
              </p:oleObj>
            </a:graphicData>
          </a:graphic>
        </p:graphicFrame>
      </p:grpSp>
      <p:grpSp>
        <p:nvGrpSpPr>
          <p:cNvPr id="82" name="Group 5"/>
          <p:cNvGrpSpPr>
            <a:grpSpLocks/>
          </p:cNvGrpSpPr>
          <p:nvPr/>
        </p:nvGrpSpPr>
        <p:grpSpPr bwMode="auto">
          <a:xfrm>
            <a:off x="6610350" y="1436688"/>
            <a:ext cx="2533650" cy="1924050"/>
            <a:chOff x="4020" y="1164"/>
            <a:chExt cx="1596" cy="1212"/>
          </a:xfrm>
        </p:grpSpPr>
        <p:sp>
          <p:nvSpPr>
            <p:cNvPr id="83" name="Rectangle 6"/>
            <p:cNvSpPr>
              <a:spLocks noChangeArrowheads="1"/>
            </p:cNvSpPr>
            <p:nvPr/>
          </p:nvSpPr>
          <p:spPr bwMode="auto">
            <a:xfrm>
              <a:off x="4236" y="1584"/>
              <a:ext cx="996" cy="564"/>
            </a:xfrm>
            <a:prstGeom prst="rect">
              <a:avLst/>
            </a:prstGeom>
            <a:noFill/>
            <a:ln w="57150">
              <a:solidFill>
                <a:srgbClr val="000099"/>
              </a:solidFill>
              <a:miter lim="800000"/>
              <a:headEnd/>
              <a:tailEnd/>
            </a:ln>
          </p:spPr>
          <p:txBody>
            <a:bodyPr wrap="none" lIns="90000" tIns="46800" rIns="90000" bIns="46800" anchor="ctr">
              <a:spAutoFit/>
            </a:bodyPr>
            <a:lstStyle/>
            <a:p>
              <a:endParaRPr lang="zh-CN" altLang="en-US"/>
            </a:p>
          </p:txBody>
        </p:sp>
        <p:sp>
          <p:nvSpPr>
            <p:cNvPr id="84" name="Line 7"/>
            <p:cNvSpPr>
              <a:spLocks noChangeShapeType="1"/>
            </p:cNvSpPr>
            <p:nvPr/>
          </p:nvSpPr>
          <p:spPr bwMode="auto">
            <a:xfrm flipV="1">
              <a:off x="4236" y="1248"/>
              <a:ext cx="0" cy="336"/>
            </a:xfrm>
            <a:prstGeom prst="line">
              <a:avLst/>
            </a:prstGeom>
            <a:noFill/>
            <a:ln w="9525">
              <a:solidFill>
                <a:srgbClr val="000099"/>
              </a:solidFill>
              <a:round/>
              <a:headEnd/>
              <a:tailEnd type="triangle" w="med" len="med"/>
            </a:ln>
          </p:spPr>
          <p:txBody>
            <a:bodyPr lIns="90000" tIns="46800" rIns="90000" bIns="46800">
              <a:spAutoFit/>
            </a:bodyPr>
            <a:lstStyle/>
            <a:p>
              <a:endParaRPr lang="zh-CN" altLang="en-US"/>
            </a:p>
          </p:txBody>
        </p:sp>
        <p:sp>
          <p:nvSpPr>
            <p:cNvPr id="85" name="Line 8"/>
            <p:cNvSpPr>
              <a:spLocks noChangeShapeType="1"/>
            </p:cNvSpPr>
            <p:nvPr/>
          </p:nvSpPr>
          <p:spPr bwMode="auto">
            <a:xfrm>
              <a:off x="5232" y="2148"/>
              <a:ext cx="300" cy="0"/>
            </a:xfrm>
            <a:prstGeom prst="line">
              <a:avLst/>
            </a:prstGeom>
            <a:noFill/>
            <a:ln w="9525">
              <a:solidFill>
                <a:srgbClr val="000099"/>
              </a:solidFill>
              <a:round/>
              <a:headEnd/>
              <a:tailEnd type="triangle" w="med" len="med"/>
            </a:ln>
          </p:spPr>
          <p:txBody>
            <a:bodyPr lIns="90000" tIns="46800" rIns="90000" bIns="46800">
              <a:spAutoFit/>
            </a:bodyPr>
            <a:lstStyle/>
            <a:p>
              <a:endParaRPr lang="zh-CN" altLang="en-US"/>
            </a:p>
          </p:txBody>
        </p:sp>
        <p:sp>
          <p:nvSpPr>
            <p:cNvPr id="86" name="Text Box 9"/>
            <p:cNvSpPr txBox="1">
              <a:spLocks noChangeArrowheads="1"/>
            </p:cNvSpPr>
            <p:nvPr/>
          </p:nvSpPr>
          <p:spPr bwMode="auto">
            <a:xfrm>
              <a:off x="5340" y="1920"/>
              <a:ext cx="276" cy="231"/>
            </a:xfrm>
            <a:prstGeom prst="rect">
              <a:avLst/>
            </a:prstGeom>
            <a:noFill/>
            <a:ln w="9525">
              <a:noFill/>
              <a:prstDash val="dash"/>
              <a:miter lim="800000"/>
              <a:headEnd/>
              <a:tailEnd/>
            </a:ln>
          </p:spPr>
          <p:txBody>
            <a:bodyPr lIns="90000" tIns="46800" rIns="90000" bIns="46800">
              <a:spAutoFit/>
            </a:bodyPr>
            <a:lstStyle/>
            <a:p>
              <a:pPr>
                <a:spcBef>
                  <a:spcPct val="50000"/>
                </a:spcBef>
              </a:pPr>
              <a:r>
                <a:rPr lang="en-US" altLang="zh-CN" sz="1800" b="1">
                  <a:solidFill>
                    <a:srgbClr val="000099"/>
                  </a:solidFill>
                  <a:latin typeface="Verdana" pitchFamily="34" charset="0"/>
                  <a:ea typeface="宋体" pitchFamily="2" charset="-122"/>
                </a:rPr>
                <a:t>x</a:t>
              </a:r>
            </a:p>
          </p:txBody>
        </p:sp>
        <p:sp>
          <p:nvSpPr>
            <p:cNvPr id="87" name="Text Box 10"/>
            <p:cNvSpPr txBox="1">
              <a:spLocks noChangeArrowheads="1"/>
            </p:cNvSpPr>
            <p:nvPr/>
          </p:nvSpPr>
          <p:spPr bwMode="auto">
            <a:xfrm>
              <a:off x="4308" y="1164"/>
              <a:ext cx="276" cy="231"/>
            </a:xfrm>
            <a:prstGeom prst="rect">
              <a:avLst/>
            </a:prstGeom>
            <a:noFill/>
            <a:ln w="9525">
              <a:noFill/>
              <a:prstDash val="dash"/>
              <a:miter lim="800000"/>
              <a:headEnd/>
              <a:tailEnd/>
            </a:ln>
          </p:spPr>
          <p:txBody>
            <a:bodyPr lIns="90000" tIns="46800" rIns="90000" bIns="46800">
              <a:spAutoFit/>
            </a:bodyPr>
            <a:lstStyle/>
            <a:p>
              <a:pPr>
                <a:spcBef>
                  <a:spcPct val="50000"/>
                </a:spcBef>
              </a:pPr>
              <a:r>
                <a:rPr lang="en-US" altLang="zh-CN" sz="1800" b="1">
                  <a:solidFill>
                    <a:srgbClr val="000099"/>
                  </a:solidFill>
                  <a:latin typeface="Verdana" pitchFamily="34" charset="0"/>
                  <a:ea typeface="宋体" pitchFamily="2" charset="-122"/>
                </a:rPr>
                <a:t>y</a:t>
              </a:r>
            </a:p>
          </p:txBody>
        </p:sp>
        <p:sp>
          <p:nvSpPr>
            <p:cNvPr id="88" name="Text Box 11"/>
            <p:cNvSpPr txBox="1">
              <a:spLocks noChangeArrowheads="1"/>
            </p:cNvSpPr>
            <p:nvPr/>
          </p:nvSpPr>
          <p:spPr bwMode="auto">
            <a:xfrm>
              <a:off x="5112" y="2088"/>
              <a:ext cx="276" cy="288"/>
            </a:xfrm>
            <a:prstGeom prst="rect">
              <a:avLst/>
            </a:prstGeom>
            <a:noFill/>
            <a:ln w="9525">
              <a:noFill/>
              <a:prstDash val="dash"/>
              <a:miter lim="800000"/>
              <a:headEnd/>
              <a:tailEnd/>
            </a:ln>
          </p:spPr>
          <p:txBody>
            <a:bodyPr lIns="90000" tIns="46800" rIns="90000" bIns="46800">
              <a:spAutoFit/>
            </a:bodyPr>
            <a:lstStyle/>
            <a:p>
              <a:pPr>
                <a:spcBef>
                  <a:spcPct val="50000"/>
                </a:spcBef>
              </a:pPr>
              <a:r>
                <a:rPr lang="en-US" altLang="zh-CN" sz="2400" b="1">
                  <a:solidFill>
                    <a:srgbClr val="000099"/>
                  </a:solidFill>
                  <a:latin typeface="Verdana" pitchFamily="34" charset="0"/>
                  <a:ea typeface="宋体" pitchFamily="2" charset="-122"/>
                </a:rPr>
                <a:t>a</a:t>
              </a:r>
            </a:p>
          </p:txBody>
        </p:sp>
        <p:sp>
          <p:nvSpPr>
            <p:cNvPr id="89" name="Text Box 12"/>
            <p:cNvSpPr txBox="1">
              <a:spLocks noChangeArrowheads="1"/>
            </p:cNvSpPr>
            <p:nvPr/>
          </p:nvSpPr>
          <p:spPr bwMode="auto">
            <a:xfrm>
              <a:off x="4020" y="1440"/>
              <a:ext cx="276" cy="288"/>
            </a:xfrm>
            <a:prstGeom prst="rect">
              <a:avLst/>
            </a:prstGeom>
            <a:noFill/>
            <a:ln w="9525">
              <a:noFill/>
              <a:prstDash val="dash"/>
              <a:miter lim="800000"/>
              <a:headEnd/>
              <a:tailEnd/>
            </a:ln>
          </p:spPr>
          <p:txBody>
            <a:bodyPr lIns="90000" tIns="46800" rIns="90000" bIns="46800">
              <a:spAutoFit/>
            </a:bodyPr>
            <a:lstStyle/>
            <a:p>
              <a:pPr>
                <a:spcBef>
                  <a:spcPct val="50000"/>
                </a:spcBef>
              </a:pPr>
              <a:r>
                <a:rPr lang="en-US" altLang="zh-CN" sz="2400" b="1">
                  <a:solidFill>
                    <a:srgbClr val="000099"/>
                  </a:solidFill>
                  <a:latin typeface="Verdana" pitchFamily="34" charset="0"/>
                  <a:ea typeface="宋体" pitchFamily="2" charset="-122"/>
                </a:rPr>
                <a:t>b</a:t>
              </a:r>
            </a:p>
          </p:txBody>
        </p:sp>
      </p:grpSp>
      <p:grpSp>
        <p:nvGrpSpPr>
          <p:cNvPr id="90" name="Group 13"/>
          <p:cNvGrpSpPr>
            <a:grpSpLocks/>
          </p:cNvGrpSpPr>
          <p:nvPr/>
        </p:nvGrpSpPr>
        <p:grpSpPr bwMode="auto">
          <a:xfrm>
            <a:off x="275538" y="1931806"/>
            <a:ext cx="5222107" cy="4371453"/>
            <a:chOff x="163" y="1226"/>
            <a:chExt cx="3910" cy="3300"/>
          </a:xfrm>
        </p:grpSpPr>
        <p:graphicFrame>
          <p:nvGraphicFramePr>
            <p:cNvPr id="91" name="Object 14"/>
            <p:cNvGraphicFramePr>
              <a:graphicFrameLocks noChangeAspect="1"/>
            </p:cNvGraphicFramePr>
            <p:nvPr/>
          </p:nvGraphicFramePr>
          <p:xfrm>
            <a:off x="241" y="1226"/>
            <a:ext cx="3802" cy="332"/>
          </p:xfrm>
          <a:graphic>
            <a:graphicData uri="http://schemas.openxmlformats.org/presentationml/2006/ole">
              <p:oleObj spid="_x0000_s69642" name="Equation" r:id="rId4" imgW="3352800" imgH="292100" progId="Equation.DSMT4">
                <p:embed/>
              </p:oleObj>
            </a:graphicData>
          </a:graphic>
        </p:graphicFrame>
        <p:graphicFrame>
          <p:nvGraphicFramePr>
            <p:cNvPr id="92" name="Object 16"/>
            <p:cNvGraphicFramePr>
              <a:graphicFrameLocks noChangeAspect="1"/>
            </p:cNvGraphicFramePr>
            <p:nvPr/>
          </p:nvGraphicFramePr>
          <p:xfrm>
            <a:off x="212" y="1703"/>
            <a:ext cx="2786" cy="333"/>
          </p:xfrm>
          <a:graphic>
            <a:graphicData uri="http://schemas.openxmlformats.org/presentationml/2006/ole">
              <p:oleObj spid="_x0000_s69643" name="Equation" r:id="rId5" imgW="2451100" imgH="292100" progId="Equation.DSMT4">
                <p:embed/>
              </p:oleObj>
            </a:graphicData>
          </a:graphic>
        </p:graphicFrame>
        <p:graphicFrame>
          <p:nvGraphicFramePr>
            <p:cNvPr id="93" name="Object 17"/>
            <p:cNvGraphicFramePr>
              <a:graphicFrameLocks noChangeAspect="1"/>
            </p:cNvGraphicFramePr>
            <p:nvPr/>
          </p:nvGraphicFramePr>
          <p:xfrm>
            <a:off x="670" y="2100"/>
            <a:ext cx="2102" cy="340"/>
          </p:xfrm>
          <a:graphic>
            <a:graphicData uri="http://schemas.openxmlformats.org/presentationml/2006/ole">
              <p:oleObj spid="_x0000_s69644" name="Equation" r:id="rId6" imgW="1803400" imgH="292100" progId="Equation.DSMT4">
                <p:embed/>
              </p:oleObj>
            </a:graphicData>
          </a:graphic>
        </p:graphicFrame>
        <p:graphicFrame>
          <p:nvGraphicFramePr>
            <p:cNvPr id="94" name="Object 18"/>
            <p:cNvGraphicFramePr>
              <a:graphicFrameLocks noChangeAspect="1"/>
            </p:cNvGraphicFramePr>
            <p:nvPr/>
          </p:nvGraphicFramePr>
          <p:xfrm>
            <a:off x="196" y="2515"/>
            <a:ext cx="2677" cy="346"/>
          </p:xfrm>
          <a:graphic>
            <a:graphicData uri="http://schemas.openxmlformats.org/presentationml/2006/ole">
              <p:oleObj spid="_x0000_s69645" name="Equation" r:id="rId7" imgW="2362200" imgH="304800" progId="Equation.DSMT4">
                <p:embed/>
              </p:oleObj>
            </a:graphicData>
          </a:graphic>
        </p:graphicFrame>
        <p:graphicFrame>
          <p:nvGraphicFramePr>
            <p:cNvPr id="95" name="Object 19"/>
            <p:cNvGraphicFramePr>
              <a:graphicFrameLocks noChangeAspect="1"/>
            </p:cNvGraphicFramePr>
            <p:nvPr/>
          </p:nvGraphicFramePr>
          <p:xfrm>
            <a:off x="193" y="2907"/>
            <a:ext cx="3880" cy="438"/>
          </p:xfrm>
          <a:graphic>
            <a:graphicData uri="http://schemas.openxmlformats.org/presentationml/2006/ole">
              <p:oleObj spid="_x0000_s69646" name="Equation" r:id="rId8" imgW="3492500" imgH="393700" progId="Equation.DSMT4">
                <p:embed/>
              </p:oleObj>
            </a:graphicData>
          </a:graphic>
        </p:graphicFrame>
        <p:graphicFrame>
          <p:nvGraphicFramePr>
            <p:cNvPr id="96" name="Object 20"/>
            <p:cNvGraphicFramePr>
              <a:graphicFrameLocks noChangeAspect="1"/>
            </p:cNvGraphicFramePr>
            <p:nvPr/>
          </p:nvGraphicFramePr>
          <p:xfrm>
            <a:off x="174" y="3454"/>
            <a:ext cx="2920" cy="360"/>
          </p:xfrm>
          <a:graphic>
            <a:graphicData uri="http://schemas.openxmlformats.org/presentationml/2006/ole">
              <p:oleObj spid="_x0000_s69647" name="Equation" r:id="rId9" imgW="2476500" imgH="304800" progId="Equation.DSMT4">
                <p:embed/>
              </p:oleObj>
            </a:graphicData>
          </a:graphic>
        </p:graphicFrame>
        <p:graphicFrame>
          <p:nvGraphicFramePr>
            <p:cNvPr id="97" name="Object 21"/>
            <p:cNvGraphicFramePr>
              <a:graphicFrameLocks noChangeAspect="1"/>
            </p:cNvGraphicFramePr>
            <p:nvPr/>
          </p:nvGraphicFramePr>
          <p:xfrm>
            <a:off x="163" y="3758"/>
            <a:ext cx="3679" cy="768"/>
          </p:xfrm>
          <a:graphic>
            <a:graphicData uri="http://schemas.openxmlformats.org/presentationml/2006/ole">
              <p:oleObj spid="_x0000_s69648" name="Equation" r:id="rId10" imgW="3403600" imgH="711200" progId="Equation.DSMT4">
                <p:embed/>
              </p:oleObj>
            </a:graphicData>
          </a:graphic>
        </p:graphicFrame>
      </p:grpSp>
      <p:sp>
        <p:nvSpPr>
          <p:cNvPr id="98" name="Text Box 22"/>
          <p:cNvSpPr txBox="1">
            <a:spLocks noChangeArrowheads="1"/>
          </p:cNvSpPr>
          <p:nvPr/>
        </p:nvSpPr>
        <p:spPr bwMode="auto">
          <a:xfrm>
            <a:off x="229464" y="415061"/>
            <a:ext cx="6648450" cy="612475"/>
          </a:xfrm>
          <a:prstGeom prst="rect">
            <a:avLst/>
          </a:prstGeom>
          <a:noFill/>
          <a:ln w="9525">
            <a:noFill/>
            <a:prstDash val="sysDot"/>
            <a:miter lim="800000"/>
            <a:headEnd/>
            <a:tailEnd/>
          </a:ln>
        </p:spPr>
        <p:txBody>
          <a:bodyPr>
            <a:spAutoFit/>
          </a:bodyPr>
          <a:lstStyle/>
          <a:p>
            <a:pPr>
              <a:lnSpc>
                <a:spcPct val="130000"/>
              </a:lnSpc>
              <a:spcBef>
                <a:spcPct val="20000"/>
              </a:spcBef>
              <a:buFont typeface="Wingdings" pitchFamily="2" charset="2"/>
              <a:buBlip>
                <a:blip r:embed="rId11"/>
              </a:buBlip>
            </a:pPr>
            <a:r>
              <a:rPr kumimoji="1" lang="en-US" altLang="zh-CN" sz="2600" b="1">
                <a:solidFill>
                  <a:srgbClr val="D60093"/>
                </a:solidFill>
                <a:latin typeface="黑体" pitchFamily="2" charset="-122"/>
              </a:rPr>
              <a:t> TE</a:t>
            </a:r>
            <a:r>
              <a:rPr kumimoji="1" lang="en-US" altLang="zh-CN" sz="2600" b="1" baseline="-25000">
                <a:solidFill>
                  <a:srgbClr val="D60093"/>
                </a:solidFill>
                <a:latin typeface="黑体" pitchFamily="2" charset="-122"/>
              </a:rPr>
              <a:t>10</a:t>
            </a:r>
            <a:r>
              <a:rPr kumimoji="1" lang="zh-CN" altLang="en-US" sz="2600" b="1">
                <a:solidFill>
                  <a:srgbClr val="D60093"/>
                </a:solidFill>
                <a:latin typeface="黑体" pitchFamily="2" charset="-122"/>
              </a:rPr>
              <a:t>模在波导壁上激励的面电流密度分布</a:t>
            </a:r>
          </a:p>
        </p:txBody>
      </p:sp>
      <p:grpSp>
        <p:nvGrpSpPr>
          <p:cNvPr id="99" name="Group 23"/>
          <p:cNvGrpSpPr>
            <a:grpSpLocks/>
          </p:cNvGrpSpPr>
          <p:nvPr/>
        </p:nvGrpSpPr>
        <p:grpSpPr bwMode="auto">
          <a:xfrm>
            <a:off x="5452534" y="3398307"/>
            <a:ext cx="3544711" cy="2720270"/>
            <a:chOff x="3424" y="572"/>
            <a:chExt cx="2268" cy="1698"/>
          </a:xfrm>
        </p:grpSpPr>
        <p:sp>
          <p:nvSpPr>
            <p:cNvPr id="100" name="Rectangle 24"/>
            <p:cNvSpPr>
              <a:spLocks noChangeArrowheads="1"/>
            </p:cNvSpPr>
            <p:nvPr/>
          </p:nvSpPr>
          <p:spPr bwMode="auto">
            <a:xfrm>
              <a:off x="3424" y="572"/>
              <a:ext cx="2268" cy="1679"/>
            </a:xfrm>
            <a:prstGeom prst="rect">
              <a:avLst/>
            </a:prstGeom>
            <a:solidFill>
              <a:srgbClr val="CCFFFF"/>
            </a:solidFill>
            <a:ln w="22225">
              <a:solidFill>
                <a:srgbClr val="000000"/>
              </a:solidFill>
              <a:miter lim="800000"/>
              <a:headEnd/>
              <a:tailEnd/>
            </a:ln>
          </p:spPr>
          <p:txBody>
            <a:bodyPr wrap="none" anchor="ctr"/>
            <a:lstStyle/>
            <a:p>
              <a:pPr algn="ctr"/>
              <a:endParaRPr lang="zh-CN" altLang="zh-CN" sz="1800">
                <a:solidFill>
                  <a:srgbClr val="003399"/>
                </a:solidFill>
                <a:latin typeface="Verdana" pitchFamily="34" charset="0"/>
                <a:ea typeface="宋体" pitchFamily="2" charset="-122"/>
              </a:endParaRPr>
            </a:p>
          </p:txBody>
        </p:sp>
        <p:sp>
          <p:nvSpPr>
            <p:cNvPr id="101" name="Text Box 25"/>
            <p:cNvSpPr txBox="1">
              <a:spLocks noChangeArrowheads="1"/>
            </p:cNvSpPr>
            <p:nvPr/>
          </p:nvSpPr>
          <p:spPr bwMode="auto">
            <a:xfrm>
              <a:off x="3652" y="1973"/>
              <a:ext cx="1858" cy="297"/>
            </a:xfrm>
            <a:prstGeom prst="rect">
              <a:avLst/>
            </a:prstGeom>
            <a:noFill/>
            <a:ln w="9525">
              <a:noFill/>
              <a:prstDash val="sysDot"/>
              <a:miter lim="800000"/>
              <a:headEnd/>
              <a:tailEnd/>
            </a:ln>
          </p:spPr>
          <p:txBody>
            <a:bodyPr>
              <a:spAutoFit/>
            </a:bodyPr>
            <a:lstStyle/>
            <a:p>
              <a:pPr algn="ctr">
                <a:spcBef>
                  <a:spcPct val="50000"/>
                </a:spcBef>
              </a:pPr>
              <a:r>
                <a:rPr kumimoji="1" lang="en-US" altLang="zh-CN" sz="1800" b="1" dirty="0">
                  <a:solidFill>
                    <a:srgbClr val="D60093"/>
                  </a:solidFill>
                  <a:ea typeface="幼圆" pitchFamily="49" charset="-122"/>
                </a:rPr>
                <a:t>TE</a:t>
              </a:r>
              <a:r>
                <a:rPr kumimoji="1" lang="en-US" altLang="zh-CN" sz="1200" b="1" dirty="0">
                  <a:solidFill>
                    <a:srgbClr val="D60093"/>
                  </a:solidFill>
                  <a:ea typeface="幼圆" pitchFamily="49" charset="-122"/>
                </a:rPr>
                <a:t>10</a:t>
              </a:r>
              <a:r>
                <a:rPr kumimoji="1" lang="zh-CN" altLang="en-US" sz="1800" b="1" dirty="0">
                  <a:solidFill>
                    <a:srgbClr val="D60093"/>
                  </a:solidFill>
                  <a:ea typeface="幼圆" pitchFamily="49" charset="-122"/>
                </a:rPr>
                <a:t>模的管壁电流</a:t>
              </a:r>
            </a:p>
          </p:txBody>
        </p:sp>
        <p:grpSp>
          <p:nvGrpSpPr>
            <p:cNvPr id="102" name="Group 26"/>
            <p:cNvGrpSpPr>
              <a:grpSpLocks/>
            </p:cNvGrpSpPr>
            <p:nvPr/>
          </p:nvGrpSpPr>
          <p:grpSpPr bwMode="auto">
            <a:xfrm>
              <a:off x="3515" y="663"/>
              <a:ext cx="2085" cy="1270"/>
              <a:chOff x="3515" y="663"/>
              <a:chExt cx="2085" cy="1270"/>
            </a:xfrm>
          </p:grpSpPr>
          <p:grpSp>
            <p:nvGrpSpPr>
              <p:cNvPr id="103" name="Group 27"/>
              <p:cNvGrpSpPr>
                <a:grpSpLocks/>
              </p:cNvGrpSpPr>
              <p:nvPr/>
            </p:nvGrpSpPr>
            <p:grpSpPr bwMode="auto">
              <a:xfrm>
                <a:off x="3515" y="663"/>
                <a:ext cx="2085" cy="1270"/>
                <a:chOff x="3470" y="935"/>
                <a:chExt cx="2085" cy="1270"/>
              </a:xfrm>
            </p:grpSpPr>
            <p:sp>
              <p:nvSpPr>
                <p:cNvPr id="105" name="Line 28"/>
                <p:cNvSpPr>
                  <a:spLocks noChangeShapeType="1"/>
                </p:cNvSpPr>
                <p:nvPr/>
              </p:nvSpPr>
              <p:spPr bwMode="auto">
                <a:xfrm>
                  <a:off x="3470" y="1978"/>
                  <a:ext cx="725" cy="227"/>
                </a:xfrm>
                <a:prstGeom prst="line">
                  <a:avLst/>
                </a:prstGeom>
                <a:noFill/>
                <a:ln w="22225">
                  <a:solidFill>
                    <a:srgbClr val="000000"/>
                  </a:solidFill>
                  <a:round/>
                  <a:headEnd/>
                  <a:tailEnd/>
                </a:ln>
              </p:spPr>
              <p:txBody>
                <a:bodyPr/>
                <a:lstStyle/>
                <a:p>
                  <a:endParaRPr lang="zh-CN" altLang="en-US"/>
                </a:p>
              </p:txBody>
            </p:sp>
            <p:sp>
              <p:nvSpPr>
                <p:cNvPr id="106" name="Line 29"/>
                <p:cNvSpPr>
                  <a:spLocks noChangeShapeType="1"/>
                </p:cNvSpPr>
                <p:nvPr/>
              </p:nvSpPr>
              <p:spPr bwMode="auto">
                <a:xfrm>
                  <a:off x="3470" y="1525"/>
                  <a:ext cx="725" cy="227"/>
                </a:xfrm>
                <a:prstGeom prst="line">
                  <a:avLst/>
                </a:prstGeom>
                <a:noFill/>
                <a:ln w="22225">
                  <a:solidFill>
                    <a:srgbClr val="000000"/>
                  </a:solidFill>
                  <a:round/>
                  <a:headEnd/>
                  <a:tailEnd/>
                </a:ln>
              </p:spPr>
              <p:txBody>
                <a:bodyPr/>
                <a:lstStyle/>
                <a:p>
                  <a:endParaRPr lang="zh-CN" altLang="en-US"/>
                </a:p>
              </p:txBody>
            </p:sp>
            <p:sp>
              <p:nvSpPr>
                <p:cNvPr id="107" name="Line 30"/>
                <p:cNvSpPr>
                  <a:spLocks noChangeShapeType="1"/>
                </p:cNvSpPr>
                <p:nvPr/>
              </p:nvSpPr>
              <p:spPr bwMode="auto">
                <a:xfrm>
                  <a:off x="4195" y="1752"/>
                  <a:ext cx="0" cy="453"/>
                </a:xfrm>
                <a:prstGeom prst="line">
                  <a:avLst/>
                </a:prstGeom>
                <a:noFill/>
                <a:ln w="22225">
                  <a:solidFill>
                    <a:srgbClr val="000000"/>
                  </a:solidFill>
                  <a:round/>
                  <a:headEnd/>
                  <a:tailEnd/>
                </a:ln>
              </p:spPr>
              <p:txBody>
                <a:bodyPr/>
                <a:lstStyle/>
                <a:p>
                  <a:endParaRPr lang="zh-CN" altLang="en-US"/>
                </a:p>
              </p:txBody>
            </p:sp>
            <p:sp>
              <p:nvSpPr>
                <p:cNvPr id="108" name="Line 31"/>
                <p:cNvSpPr>
                  <a:spLocks noChangeShapeType="1"/>
                </p:cNvSpPr>
                <p:nvPr/>
              </p:nvSpPr>
              <p:spPr bwMode="auto">
                <a:xfrm>
                  <a:off x="3470" y="1525"/>
                  <a:ext cx="0" cy="453"/>
                </a:xfrm>
                <a:prstGeom prst="line">
                  <a:avLst/>
                </a:prstGeom>
                <a:noFill/>
                <a:ln w="22225">
                  <a:solidFill>
                    <a:srgbClr val="000000"/>
                  </a:solidFill>
                  <a:round/>
                  <a:headEnd/>
                  <a:tailEnd/>
                </a:ln>
              </p:spPr>
              <p:txBody>
                <a:bodyPr/>
                <a:lstStyle/>
                <a:p>
                  <a:endParaRPr lang="zh-CN" altLang="en-US"/>
                </a:p>
              </p:txBody>
            </p:sp>
            <p:sp>
              <p:nvSpPr>
                <p:cNvPr id="109" name="Line 32"/>
                <p:cNvSpPr>
                  <a:spLocks noChangeShapeType="1"/>
                </p:cNvSpPr>
                <p:nvPr/>
              </p:nvSpPr>
              <p:spPr bwMode="auto">
                <a:xfrm flipV="1">
                  <a:off x="3470" y="935"/>
                  <a:ext cx="1360" cy="590"/>
                </a:xfrm>
                <a:prstGeom prst="line">
                  <a:avLst/>
                </a:prstGeom>
                <a:noFill/>
                <a:ln w="22225">
                  <a:solidFill>
                    <a:srgbClr val="000000"/>
                  </a:solidFill>
                  <a:round/>
                  <a:headEnd/>
                  <a:tailEnd/>
                </a:ln>
              </p:spPr>
              <p:txBody>
                <a:bodyPr/>
                <a:lstStyle/>
                <a:p>
                  <a:endParaRPr lang="zh-CN" altLang="en-US"/>
                </a:p>
              </p:txBody>
            </p:sp>
            <p:sp>
              <p:nvSpPr>
                <p:cNvPr id="110" name="Line 33"/>
                <p:cNvSpPr>
                  <a:spLocks noChangeShapeType="1"/>
                </p:cNvSpPr>
                <p:nvPr/>
              </p:nvSpPr>
              <p:spPr bwMode="auto">
                <a:xfrm flipV="1">
                  <a:off x="4195" y="1162"/>
                  <a:ext cx="1360" cy="590"/>
                </a:xfrm>
                <a:prstGeom prst="line">
                  <a:avLst/>
                </a:prstGeom>
                <a:noFill/>
                <a:ln w="22225">
                  <a:solidFill>
                    <a:srgbClr val="000000"/>
                  </a:solidFill>
                  <a:round/>
                  <a:headEnd/>
                  <a:tailEnd/>
                </a:ln>
              </p:spPr>
              <p:txBody>
                <a:bodyPr/>
                <a:lstStyle/>
                <a:p>
                  <a:endParaRPr lang="zh-CN" altLang="en-US"/>
                </a:p>
              </p:txBody>
            </p:sp>
            <p:sp>
              <p:nvSpPr>
                <p:cNvPr id="111" name="Line 34"/>
                <p:cNvSpPr>
                  <a:spLocks noChangeShapeType="1"/>
                </p:cNvSpPr>
                <p:nvPr/>
              </p:nvSpPr>
              <p:spPr bwMode="auto">
                <a:xfrm flipV="1">
                  <a:off x="4195" y="1615"/>
                  <a:ext cx="1360" cy="590"/>
                </a:xfrm>
                <a:prstGeom prst="line">
                  <a:avLst/>
                </a:prstGeom>
                <a:noFill/>
                <a:ln w="22225">
                  <a:solidFill>
                    <a:srgbClr val="000000"/>
                  </a:solidFill>
                  <a:round/>
                  <a:headEnd/>
                  <a:tailEnd/>
                </a:ln>
              </p:spPr>
              <p:txBody>
                <a:bodyPr/>
                <a:lstStyle/>
                <a:p>
                  <a:endParaRPr lang="zh-CN" altLang="en-US"/>
                </a:p>
              </p:txBody>
            </p:sp>
            <p:sp>
              <p:nvSpPr>
                <p:cNvPr id="112" name="Line 35"/>
                <p:cNvSpPr>
                  <a:spLocks noChangeAspect="1" noChangeShapeType="1"/>
                </p:cNvSpPr>
                <p:nvPr/>
              </p:nvSpPr>
              <p:spPr bwMode="auto">
                <a:xfrm flipV="1">
                  <a:off x="3860" y="1485"/>
                  <a:ext cx="363" cy="158"/>
                </a:xfrm>
                <a:prstGeom prst="line">
                  <a:avLst/>
                </a:prstGeom>
                <a:noFill/>
                <a:ln w="15875">
                  <a:solidFill>
                    <a:srgbClr val="000000"/>
                  </a:solidFill>
                  <a:round/>
                  <a:headEnd type="triangle" w="med" len="med"/>
                  <a:tailEnd/>
                </a:ln>
              </p:spPr>
              <p:txBody>
                <a:bodyPr/>
                <a:lstStyle/>
                <a:p>
                  <a:endParaRPr lang="zh-CN" altLang="en-US"/>
                </a:p>
              </p:txBody>
            </p:sp>
            <p:sp>
              <p:nvSpPr>
                <p:cNvPr id="113" name="Freeform 36"/>
                <p:cNvSpPr>
                  <a:spLocks noChangeAspect="1"/>
                </p:cNvSpPr>
                <p:nvPr/>
              </p:nvSpPr>
              <p:spPr bwMode="auto">
                <a:xfrm>
                  <a:off x="4333" y="1088"/>
                  <a:ext cx="750" cy="328"/>
                </a:xfrm>
                <a:custGeom>
                  <a:avLst/>
                  <a:gdLst>
                    <a:gd name="T0" fmla="*/ 750 w 750"/>
                    <a:gd name="T1" fmla="*/ 0 h 328"/>
                    <a:gd name="T2" fmla="*/ 0 w 750"/>
                    <a:gd name="T3" fmla="*/ 328 h 328"/>
                    <a:gd name="T4" fmla="*/ 0 60000 65536"/>
                    <a:gd name="T5" fmla="*/ 0 60000 65536"/>
                    <a:gd name="T6" fmla="*/ 0 w 750"/>
                    <a:gd name="T7" fmla="*/ 0 h 328"/>
                    <a:gd name="T8" fmla="*/ 750 w 750"/>
                    <a:gd name="T9" fmla="*/ 328 h 328"/>
                  </a:gdLst>
                  <a:ahLst/>
                  <a:cxnLst>
                    <a:cxn ang="T4">
                      <a:pos x="T0" y="T1"/>
                    </a:cxn>
                    <a:cxn ang="T5">
                      <a:pos x="T2" y="T3"/>
                    </a:cxn>
                  </a:cxnLst>
                  <a:rect l="T6" t="T7" r="T8" b="T9"/>
                  <a:pathLst>
                    <a:path w="750" h="328">
                      <a:moveTo>
                        <a:pt x="750" y="0"/>
                      </a:moveTo>
                      <a:lnTo>
                        <a:pt x="0" y="328"/>
                      </a:lnTo>
                    </a:path>
                  </a:pathLst>
                </a:custGeom>
                <a:noFill/>
                <a:ln w="15875">
                  <a:solidFill>
                    <a:srgbClr val="000000"/>
                  </a:solidFill>
                  <a:round/>
                  <a:headEnd type="triangle" w="med" len="med"/>
                  <a:tailEnd/>
                </a:ln>
              </p:spPr>
              <p:txBody>
                <a:bodyPr/>
                <a:lstStyle/>
                <a:p>
                  <a:endParaRPr lang="zh-CN" altLang="en-US"/>
                </a:p>
              </p:txBody>
            </p:sp>
            <p:sp>
              <p:nvSpPr>
                <p:cNvPr id="114" name="Freeform 37"/>
                <p:cNvSpPr>
                  <a:spLocks/>
                </p:cNvSpPr>
                <p:nvPr/>
              </p:nvSpPr>
              <p:spPr bwMode="auto">
                <a:xfrm>
                  <a:off x="3969" y="1481"/>
                  <a:ext cx="282" cy="207"/>
                </a:xfrm>
                <a:custGeom>
                  <a:avLst/>
                  <a:gdLst>
                    <a:gd name="T0" fmla="*/ 282 w 282"/>
                    <a:gd name="T1" fmla="*/ 0 h 207"/>
                    <a:gd name="T2" fmla="*/ 173 w 282"/>
                    <a:gd name="T3" fmla="*/ 128 h 207"/>
                    <a:gd name="T4" fmla="*/ 0 w 282"/>
                    <a:gd name="T5" fmla="*/ 207 h 207"/>
                    <a:gd name="T6" fmla="*/ 0 60000 65536"/>
                    <a:gd name="T7" fmla="*/ 0 60000 65536"/>
                    <a:gd name="T8" fmla="*/ 0 60000 65536"/>
                    <a:gd name="T9" fmla="*/ 0 w 282"/>
                    <a:gd name="T10" fmla="*/ 0 h 207"/>
                    <a:gd name="T11" fmla="*/ 282 w 282"/>
                    <a:gd name="T12" fmla="*/ 207 h 207"/>
                  </a:gdLst>
                  <a:ahLst/>
                  <a:cxnLst>
                    <a:cxn ang="T6">
                      <a:pos x="T0" y="T1"/>
                    </a:cxn>
                    <a:cxn ang="T7">
                      <a:pos x="T2" y="T3"/>
                    </a:cxn>
                    <a:cxn ang="T8">
                      <a:pos x="T4" y="T5"/>
                    </a:cxn>
                  </a:cxnLst>
                  <a:rect l="T9" t="T10" r="T11" b="T12"/>
                  <a:pathLst>
                    <a:path w="282" h="207">
                      <a:moveTo>
                        <a:pt x="282" y="0"/>
                      </a:moveTo>
                      <a:cubicBezTo>
                        <a:pt x="262" y="21"/>
                        <a:pt x="220" y="93"/>
                        <a:pt x="173" y="128"/>
                      </a:cubicBezTo>
                      <a:cubicBezTo>
                        <a:pt x="126" y="163"/>
                        <a:pt x="36" y="191"/>
                        <a:pt x="0" y="207"/>
                      </a:cubicBezTo>
                    </a:path>
                  </a:pathLst>
                </a:custGeom>
                <a:noFill/>
                <a:ln w="19050">
                  <a:solidFill>
                    <a:srgbClr val="000000"/>
                  </a:solidFill>
                  <a:round/>
                  <a:headEnd/>
                  <a:tailEnd type="triangle" w="med" len="med"/>
                </a:ln>
              </p:spPr>
              <p:txBody>
                <a:bodyPr/>
                <a:lstStyle/>
                <a:p>
                  <a:endParaRPr lang="zh-CN" altLang="en-US"/>
                </a:p>
              </p:txBody>
            </p:sp>
            <p:sp>
              <p:nvSpPr>
                <p:cNvPr id="115" name="Freeform 38"/>
                <p:cNvSpPr>
                  <a:spLocks/>
                </p:cNvSpPr>
                <p:nvPr/>
              </p:nvSpPr>
              <p:spPr bwMode="auto">
                <a:xfrm>
                  <a:off x="4086" y="1472"/>
                  <a:ext cx="193" cy="262"/>
                </a:xfrm>
                <a:custGeom>
                  <a:avLst/>
                  <a:gdLst>
                    <a:gd name="T0" fmla="*/ 193 w 193"/>
                    <a:gd name="T1" fmla="*/ 0 h 262"/>
                    <a:gd name="T2" fmla="*/ 138 w 193"/>
                    <a:gd name="T3" fmla="*/ 155 h 262"/>
                    <a:gd name="T4" fmla="*/ 0 w 193"/>
                    <a:gd name="T5" fmla="*/ 262 h 262"/>
                    <a:gd name="T6" fmla="*/ 0 60000 65536"/>
                    <a:gd name="T7" fmla="*/ 0 60000 65536"/>
                    <a:gd name="T8" fmla="*/ 0 60000 65536"/>
                    <a:gd name="T9" fmla="*/ 0 w 193"/>
                    <a:gd name="T10" fmla="*/ 0 h 262"/>
                    <a:gd name="T11" fmla="*/ 193 w 193"/>
                    <a:gd name="T12" fmla="*/ 262 h 262"/>
                  </a:gdLst>
                  <a:ahLst/>
                  <a:cxnLst>
                    <a:cxn ang="T6">
                      <a:pos x="T0" y="T1"/>
                    </a:cxn>
                    <a:cxn ang="T7">
                      <a:pos x="T2" y="T3"/>
                    </a:cxn>
                    <a:cxn ang="T8">
                      <a:pos x="T4" y="T5"/>
                    </a:cxn>
                  </a:cxnLst>
                  <a:rect l="T9" t="T10" r="T11" b="T12"/>
                  <a:pathLst>
                    <a:path w="193" h="262">
                      <a:moveTo>
                        <a:pt x="193" y="0"/>
                      </a:moveTo>
                      <a:cubicBezTo>
                        <a:pt x="184" y="26"/>
                        <a:pt x="170" y="111"/>
                        <a:pt x="138" y="155"/>
                      </a:cubicBezTo>
                      <a:cubicBezTo>
                        <a:pt x="106" y="199"/>
                        <a:pt x="29" y="240"/>
                        <a:pt x="0" y="262"/>
                      </a:cubicBezTo>
                    </a:path>
                  </a:pathLst>
                </a:custGeom>
                <a:noFill/>
                <a:ln w="19050">
                  <a:solidFill>
                    <a:srgbClr val="000000"/>
                  </a:solidFill>
                  <a:round/>
                  <a:headEnd/>
                  <a:tailEnd type="triangle" w="med" len="med"/>
                </a:ln>
              </p:spPr>
              <p:txBody>
                <a:bodyPr/>
                <a:lstStyle/>
                <a:p>
                  <a:endParaRPr lang="zh-CN" altLang="en-US"/>
                </a:p>
              </p:txBody>
            </p:sp>
            <p:sp>
              <p:nvSpPr>
                <p:cNvPr id="116" name="Freeform 39"/>
                <p:cNvSpPr>
                  <a:spLocks/>
                </p:cNvSpPr>
                <p:nvPr/>
              </p:nvSpPr>
              <p:spPr bwMode="auto">
                <a:xfrm>
                  <a:off x="3748" y="1481"/>
                  <a:ext cx="493" cy="125"/>
                </a:xfrm>
                <a:custGeom>
                  <a:avLst/>
                  <a:gdLst>
                    <a:gd name="T0" fmla="*/ 493 w 493"/>
                    <a:gd name="T1" fmla="*/ 1 h 125"/>
                    <a:gd name="T2" fmla="*/ 293 w 493"/>
                    <a:gd name="T3" fmla="*/ 18 h 125"/>
                    <a:gd name="T4" fmla="*/ 38 w 493"/>
                    <a:gd name="T5" fmla="*/ 108 h 125"/>
                    <a:gd name="T6" fmla="*/ 66 w 493"/>
                    <a:gd name="T7" fmla="*/ 123 h 125"/>
                    <a:gd name="T8" fmla="*/ 0 60000 65536"/>
                    <a:gd name="T9" fmla="*/ 0 60000 65536"/>
                    <a:gd name="T10" fmla="*/ 0 60000 65536"/>
                    <a:gd name="T11" fmla="*/ 0 60000 65536"/>
                    <a:gd name="T12" fmla="*/ 0 w 493"/>
                    <a:gd name="T13" fmla="*/ 0 h 125"/>
                    <a:gd name="T14" fmla="*/ 493 w 493"/>
                    <a:gd name="T15" fmla="*/ 125 h 125"/>
                  </a:gdLst>
                  <a:ahLst/>
                  <a:cxnLst>
                    <a:cxn ang="T8">
                      <a:pos x="T0" y="T1"/>
                    </a:cxn>
                    <a:cxn ang="T9">
                      <a:pos x="T2" y="T3"/>
                    </a:cxn>
                    <a:cxn ang="T10">
                      <a:pos x="T4" y="T5"/>
                    </a:cxn>
                    <a:cxn ang="T11">
                      <a:pos x="T6" y="T7"/>
                    </a:cxn>
                  </a:cxnLst>
                  <a:rect l="T12" t="T13" r="T14" b="T15"/>
                  <a:pathLst>
                    <a:path w="493" h="125">
                      <a:moveTo>
                        <a:pt x="493" y="1"/>
                      </a:moveTo>
                      <a:cubicBezTo>
                        <a:pt x="460" y="4"/>
                        <a:pt x="369" y="0"/>
                        <a:pt x="293" y="18"/>
                      </a:cubicBezTo>
                      <a:cubicBezTo>
                        <a:pt x="217" y="36"/>
                        <a:pt x="76" y="91"/>
                        <a:pt x="38" y="108"/>
                      </a:cubicBezTo>
                      <a:cubicBezTo>
                        <a:pt x="0" y="125"/>
                        <a:pt x="61" y="120"/>
                        <a:pt x="66" y="123"/>
                      </a:cubicBezTo>
                    </a:path>
                  </a:pathLst>
                </a:custGeom>
                <a:noFill/>
                <a:ln w="19050">
                  <a:solidFill>
                    <a:srgbClr val="000000"/>
                  </a:solidFill>
                  <a:round/>
                  <a:headEnd/>
                  <a:tailEnd type="triangle" w="med" len="med"/>
                </a:ln>
              </p:spPr>
              <p:txBody>
                <a:bodyPr/>
                <a:lstStyle/>
                <a:p>
                  <a:endParaRPr lang="zh-CN" altLang="en-US"/>
                </a:p>
              </p:txBody>
            </p:sp>
            <p:sp>
              <p:nvSpPr>
                <p:cNvPr id="117" name="Freeform 40"/>
                <p:cNvSpPr>
                  <a:spLocks/>
                </p:cNvSpPr>
                <p:nvPr/>
              </p:nvSpPr>
              <p:spPr bwMode="auto">
                <a:xfrm>
                  <a:off x="3622" y="1454"/>
                  <a:ext cx="601" cy="116"/>
                </a:xfrm>
                <a:custGeom>
                  <a:avLst/>
                  <a:gdLst>
                    <a:gd name="T0" fmla="*/ 601 w 601"/>
                    <a:gd name="T1" fmla="*/ 5 h 116"/>
                    <a:gd name="T2" fmla="*/ 328 w 601"/>
                    <a:gd name="T3" fmla="*/ 18 h 116"/>
                    <a:gd name="T4" fmla="*/ 0 w 601"/>
                    <a:gd name="T5" fmla="*/ 116 h 116"/>
                    <a:gd name="T6" fmla="*/ 0 60000 65536"/>
                    <a:gd name="T7" fmla="*/ 0 60000 65536"/>
                    <a:gd name="T8" fmla="*/ 0 60000 65536"/>
                    <a:gd name="T9" fmla="*/ 0 w 601"/>
                    <a:gd name="T10" fmla="*/ 0 h 116"/>
                    <a:gd name="T11" fmla="*/ 601 w 601"/>
                    <a:gd name="T12" fmla="*/ 116 h 116"/>
                  </a:gdLst>
                  <a:ahLst/>
                  <a:cxnLst>
                    <a:cxn ang="T6">
                      <a:pos x="T0" y="T1"/>
                    </a:cxn>
                    <a:cxn ang="T7">
                      <a:pos x="T2" y="T3"/>
                    </a:cxn>
                    <a:cxn ang="T8">
                      <a:pos x="T4" y="T5"/>
                    </a:cxn>
                  </a:cxnLst>
                  <a:rect l="T9" t="T10" r="T11" b="T12"/>
                  <a:pathLst>
                    <a:path w="601" h="116">
                      <a:moveTo>
                        <a:pt x="601" y="5"/>
                      </a:moveTo>
                      <a:cubicBezTo>
                        <a:pt x="556" y="7"/>
                        <a:pt x="428" y="0"/>
                        <a:pt x="328" y="18"/>
                      </a:cubicBezTo>
                      <a:cubicBezTo>
                        <a:pt x="228" y="36"/>
                        <a:pt x="68" y="96"/>
                        <a:pt x="0" y="116"/>
                      </a:cubicBezTo>
                    </a:path>
                  </a:pathLst>
                </a:custGeom>
                <a:noFill/>
                <a:ln w="19050">
                  <a:solidFill>
                    <a:srgbClr val="000000"/>
                  </a:solidFill>
                  <a:round/>
                  <a:headEnd/>
                  <a:tailEnd type="triangle" w="med" len="med"/>
                </a:ln>
              </p:spPr>
              <p:txBody>
                <a:bodyPr/>
                <a:lstStyle/>
                <a:p>
                  <a:endParaRPr lang="zh-CN" altLang="en-US"/>
                </a:p>
              </p:txBody>
            </p:sp>
            <p:sp>
              <p:nvSpPr>
                <p:cNvPr id="118" name="Line 41"/>
                <p:cNvSpPr>
                  <a:spLocks noChangeAspect="1" noChangeShapeType="1"/>
                </p:cNvSpPr>
                <p:nvPr/>
              </p:nvSpPr>
              <p:spPr bwMode="auto">
                <a:xfrm>
                  <a:off x="3923" y="1328"/>
                  <a:ext cx="340" cy="106"/>
                </a:xfrm>
                <a:prstGeom prst="line">
                  <a:avLst/>
                </a:prstGeom>
                <a:noFill/>
                <a:ln w="15875">
                  <a:solidFill>
                    <a:srgbClr val="000000"/>
                  </a:solidFill>
                  <a:round/>
                  <a:headEnd type="triangle" w="med" len="med"/>
                  <a:tailEnd/>
                </a:ln>
              </p:spPr>
              <p:txBody>
                <a:bodyPr/>
                <a:lstStyle/>
                <a:p>
                  <a:endParaRPr lang="zh-CN" altLang="en-US"/>
                </a:p>
              </p:txBody>
            </p:sp>
            <p:sp>
              <p:nvSpPr>
                <p:cNvPr id="119" name="Freeform 42"/>
                <p:cNvSpPr>
                  <a:spLocks/>
                </p:cNvSpPr>
                <p:nvPr/>
              </p:nvSpPr>
              <p:spPr bwMode="auto">
                <a:xfrm>
                  <a:off x="4305" y="1450"/>
                  <a:ext cx="99" cy="229"/>
                </a:xfrm>
                <a:custGeom>
                  <a:avLst/>
                  <a:gdLst>
                    <a:gd name="T0" fmla="*/ 0 w 120"/>
                    <a:gd name="T1" fmla="*/ 0 h 169"/>
                    <a:gd name="T2" fmla="*/ 12 w 120"/>
                    <a:gd name="T3" fmla="*/ 436 h 169"/>
                    <a:gd name="T4" fmla="*/ 46 w 120"/>
                    <a:gd name="T5" fmla="*/ 771 h 169"/>
                    <a:gd name="T6" fmla="*/ 0 60000 65536"/>
                    <a:gd name="T7" fmla="*/ 0 60000 65536"/>
                    <a:gd name="T8" fmla="*/ 0 60000 65536"/>
                    <a:gd name="T9" fmla="*/ 0 w 120"/>
                    <a:gd name="T10" fmla="*/ 0 h 169"/>
                    <a:gd name="T11" fmla="*/ 120 w 120"/>
                    <a:gd name="T12" fmla="*/ 169 h 169"/>
                  </a:gdLst>
                  <a:ahLst/>
                  <a:cxnLst>
                    <a:cxn ang="T6">
                      <a:pos x="T0" y="T1"/>
                    </a:cxn>
                    <a:cxn ang="T7">
                      <a:pos x="T2" y="T3"/>
                    </a:cxn>
                    <a:cxn ang="T8">
                      <a:pos x="T4" y="T5"/>
                    </a:cxn>
                  </a:cxnLst>
                  <a:rect l="T9" t="T10" r="T11" b="T12"/>
                  <a:pathLst>
                    <a:path w="120" h="169">
                      <a:moveTo>
                        <a:pt x="0" y="0"/>
                      </a:moveTo>
                      <a:cubicBezTo>
                        <a:pt x="5" y="16"/>
                        <a:pt x="9" y="68"/>
                        <a:pt x="29" y="96"/>
                      </a:cubicBezTo>
                      <a:cubicBezTo>
                        <a:pt x="49" y="124"/>
                        <a:pt x="101" y="154"/>
                        <a:pt x="120" y="169"/>
                      </a:cubicBezTo>
                    </a:path>
                  </a:pathLst>
                </a:custGeom>
                <a:noFill/>
                <a:ln w="19050">
                  <a:solidFill>
                    <a:srgbClr val="000000"/>
                  </a:solidFill>
                  <a:round/>
                  <a:headEnd/>
                  <a:tailEnd type="triangle" w="med" len="med"/>
                </a:ln>
              </p:spPr>
              <p:txBody>
                <a:bodyPr/>
                <a:lstStyle/>
                <a:p>
                  <a:endParaRPr lang="zh-CN" altLang="en-US"/>
                </a:p>
              </p:txBody>
            </p:sp>
            <p:sp>
              <p:nvSpPr>
                <p:cNvPr id="120" name="Freeform 43"/>
                <p:cNvSpPr>
                  <a:spLocks/>
                </p:cNvSpPr>
                <p:nvPr/>
              </p:nvSpPr>
              <p:spPr bwMode="auto">
                <a:xfrm>
                  <a:off x="4314" y="1434"/>
                  <a:ext cx="244" cy="182"/>
                </a:xfrm>
                <a:custGeom>
                  <a:avLst/>
                  <a:gdLst>
                    <a:gd name="T0" fmla="*/ 0 w 205"/>
                    <a:gd name="T1" fmla="*/ 0 h 123"/>
                    <a:gd name="T2" fmla="*/ 167 w 205"/>
                    <a:gd name="T3" fmla="*/ 502 h 123"/>
                    <a:gd name="T4" fmla="*/ 489 w 205"/>
                    <a:gd name="T5" fmla="*/ 872 h 123"/>
                    <a:gd name="T6" fmla="*/ 0 60000 65536"/>
                    <a:gd name="T7" fmla="*/ 0 60000 65536"/>
                    <a:gd name="T8" fmla="*/ 0 60000 65536"/>
                    <a:gd name="T9" fmla="*/ 0 w 205"/>
                    <a:gd name="T10" fmla="*/ 0 h 123"/>
                    <a:gd name="T11" fmla="*/ 205 w 205"/>
                    <a:gd name="T12" fmla="*/ 123 h 123"/>
                  </a:gdLst>
                  <a:ahLst/>
                  <a:cxnLst>
                    <a:cxn ang="T6">
                      <a:pos x="T0" y="T1"/>
                    </a:cxn>
                    <a:cxn ang="T7">
                      <a:pos x="T2" y="T3"/>
                    </a:cxn>
                    <a:cxn ang="T8">
                      <a:pos x="T4" y="T5"/>
                    </a:cxn>
                  </a:cxnLst>
                  <a:rect l="T9" t="T10" r="T11" b="T12"/>
                  <a:pathLst>
                    <a:path w="205" h="123">
                      <a:moveTo>
                        <a:pt x="0" y="0"/>
                      </a:moveTo>
                      <a:cubicBezTo>
                        <a:pt x="12" y="12"/>
                        <a:pt x="36" y="51"/>
                        <a:pt x="70" y="71"/>
                      </a:cubicBezTo>
                      <a:cubicBezTo>
                        <a:pt x="104" y="91"/>
                        <a:pt x="177" y="112"/>
                        <a:pt x="205" y="123"/>
                      </a:cubicBezTo>
                    </a:path>
                  </a:pathLst>
                </a:custGeom>
                <a:noFill/>
                <a:ln w="19050">
                  <a:solidFill>
                    <a:srgbClr val="000000"/>
                  </a:solidFill>
                  <a:round/>
                  <a:headEnd/>
                  <a:tailEnd type="triangle" w="med" len="med"/>
                </a:ln>
              </p:spPr>
              <p:txBody>
                <a:bodyPr/>
                <a:lstStyle/>
                <a:p>
                  <a:endParaRPr lang="zh-CN" altLang="en-US"/>
                </a:p>
              </p:txBody>
            </p:sp>
            <p:sp>
              <p:nvSpPr>
                <p:cNvPr id="121" name="Line 44"/>
                <p:cNvSpPr>
                  <a:spLocks noChangeAspect="1" noChangeShapeType="1"/>
                </p:cNvSpPr>
                <p:nvPr/>
              </p:nvSpPr>
              <p:spPr bwMode="auto">
                <a:xfrm>
                  <a:off x="4305" y="1446"/>
                  <a:ext cx="340" cy="106"/>
                </a:xfrm>
                <a:prstGeom prst="line">
                  <a:avLst/>
                </a:prstGeom>
                <a:noFill/>
                <a:ln w="15875">
                  <a:solidFill>
                    <a:srgbClr val="000000"/>
                  </a:solidFill>
                  <a:round/>
                  <a:headEnd/>
                  <a:tailEnd type="triangle" w="med" len="med"/>
                </a:ln>
              </p:spPr>
              <p:txBody>
                <a:bodyPr/>
                <a:lstStyle/>
                <a:p>
                  <a:endParaRPr lang="zh-CN" altLang="en-US"/>
                </a:p>
              </p:txBody>
            </p:sp>
            <p:sp>
              <p:nvSpPr>
                <p:cNvPr id="122" name="Freeform 45"/>
                <p:cNvSpPr>
                  <a:spLocks/>
                </p:cNvSpPr>
                <p:nvPr/>
              </p:nvSpPr>
              <p:spPr bwMode="auto">
                <a:xfrm>
                  <a:off x="4338" y="1440"/>
                  <a:ext cx="407" cy="85"/>
                </a:xfrm>
                <a:custGeom>
                  <a:avLst/>
                  <a:gdLst>
                    <a:gd name="T0" fmla="*/ 407 w 407"/>
                    <a:gd name="T1" fmla="*/ 85 h 85"/>
                    <a:gd name="T2" fmla="*/ 210 w 407"/>
                    <a:gd name="T3" fmla="*/ 21 h 85"/>
                    <a:gd name="T4" fmla="*/ 0 w 407"/>
                    <a:gd name="T5" fmla="*/ 0 h 85"/>
                    <a:gd name="T6" fmla="*/ 0 60000 65536"/>
                    <a:gd name="T7" fmla="*/ 0 60000 65536"/>
                    <a:gd name="T8" fmla="*/ 0 60000 65536"/>
                    <a:gd name="T9" fmla="*/ 0 w 407"/>
                    <a:gd name="T10" fmla="*/ 0 h 85"/>
                    <a:gd name="T11" fmla="*/ 407 w 407"/>
                    <a:gd name="T12" fmla="*/ 85 h 85"/>
                  </a:gdLst>
                  <a:ahLst/>
                  <a:cxnLst>
                    <a:cxn ang="T6">
                      <a:pos x="T0" y="T1"/>
                    </a:cxn>
                    <a:cxn ang="T7">
                      <a:pos x="T2" y="T3"/>
                    </a:cxn>
                    <a:cxn ang="T8">
                      <a:pos x="T4" y="T5"/>
                    </a:cxn>
                  </a:cxnLst>
                  <a:rect l="T9" t="T10" r="T11" b="T12"/>
                  <a:pathLst>
                    <a:path w="407" h="85">
                      <a:moveTo>
                        <a:pt x="407" y="85"/>
                      </a:moveTo>
                      <a:cubicBezTo>
                        <a:pt x="377" y="74"/>
                        <a:pt x="278" y="35"/>
                        <a:pt x="210" y="21"/>
                      </a:cubicBezTo>
                      <a:cubicBezTo>
                        <a:pt x="142" y="7"/>
                        <a:pt x="44" y="4"/>
                        <a:pt x="0" y="0"/>
                      </a:cubicBezTo>
                    </a:path>
                  </a:pathLst>
                </a:custGeom>
                <a:noFill/>
                <a:ln w="19050">
                  <a:solidFill>
                    <a:srgbClr val="000000"/>
                  </a:solidFill>
                  <a:round/>
                  <a:headEnd type="triangle" w="med" len="med"/>
                  <a:tailEnd/>
                </a:ln>
              </p:spPr>
              <p:txBody>
                <a:bodyPr/>
                <a:lstStyle/>
                <a:p>
                  <a:endParaRPr lang="zh-CN" altLang="en-US"/>
                </a:p>
              </p:txBody>
            </p:sp>
            <p:sp>
              <p:nvSpPr>
                <p:cNvPr id="123" name="Freeform 46"/>
                <p:cNvSpPr>
                  <a:spLocks/>
                </p:cNvSpPr>
                <p:nvPr/>
              </p:nvSpPr>
              <p:spPr bwMode="auto">
                <a:xfrm>
                  <a:off x="4352" y="1415"/>
                  <a:ext cx="524" cy="57"/>
                </a:xfrm>
                <a:custGeom>
                  <a:avLst/>
                  <a:gdLst>
                    <a:gd name="T0" fmla="*/ 714 w 485"/>
                    <a:gd name="T1" fmla="*/ 146 h 45"/>
                    <a:gd name="T2" fmla="*/ 342 w 485"/>
                    <a:gd name="T3" fmla="*/ 20 h 45"/>
                    <a:gd name="T4" fmla="*/ 0 w 485"/>
                    <a:gd name="T5" fmla="*/ 25 h 45"/>
                    <a:gd name="T6" fmla="*/ 0 60000 65536"/>
                    <a:gd name="T7" fmla="*/ 0 60000 65536"/>
                    <a:gd name="T8" fmla="*/ 0 60000 65536"/>
                    <a:gd name="T9" fmla="*/ 0 w 485"/>
                    <a:gd name="T10" fmla="*/ 0 h 45"/>
                    <a:gd name="T11" fmla="*/ 485 w 485"/>
                    <a:gd name="T12" fmla="*/ 45 h 45"/>
                  </a:gdLst>
                  <a:ahLst/>
                  <a:cxnLst>
                    <a:cxn ang="T6">
                      <a:pos x="T0" y="T1"/>
                    </a:cxn>
                    <a:cxn ang="T7">
                      <a:pos x="T2" y="T3"/>
                    </a:cxn>
                    <a:cxn ang="T8">
                      <a:pos x="T4" y="T5"/>
                    </a:cxn>
                  </a:cxnLst>
                  <a:rect l="T9" t="T10" r="T11" b="T12"/>
                  <a:pathLst>
                    <a:path w="485" h="45">
                      <a:moveTo>
                        <a:pt x="485" y="45"/>
                      </a:moveTo>
                      <a:cubicBezTo>
                        <a:pt x="445" y="39"/>
                        <a:pt x="313" y="12"/>
                        <a:pt x="232" y="6"/>
                      </a:cubicBezTo>
                      <a:cubicBezTo>
                        <a:pt x="151" y="0"/>
                        <a:pt x="48" y="8"/>
                        <a:pt x="0" y="8"/>
                      </a:cubicBezTo>
                    </a:path>
                  </a:pathLst>
                </a:custGeom>
                <a:noFill/>
                <a:ln w="19050">
                  <a:solidFill>
                    <a:srgbClr val="000000"/>
                  </a:solidFill>
                  <a:round/>
                  <a:headEnd type="triangle" w="med" len="med"/>
                  <a:tailEnd/>
                </a:ln>
              </p:spPr>
              <p:txBody>
                <a:bodyPr/>
                <a:lstStyle/>
                <a:p>
                  <a:endParaRPr lang="zh-CN" altLang="en-US"/>
                </a:p>
              </p:txBody>
            </p:sp>
            <p:sp>
              <p:nvSpPr>
                <p:cNvPr id="124" name="Freeform 47"/>
                <p:cNvSpPr>
                  <a:spLocks/>
                </p:cNvSpPr>
                <p:nvPr/>
              </p:nvSpPr>
              <p:spPr bwMode="auto">
                <a:xfrm>
                  <a:off x="4379" y="1097"/>
                  <a:ext cx="759" cy="311"/>
                </a:xfrm>
                <a:custGeom>
                  <a:avLst/>
                  <a:gdLst>
                    <a:gd name="T0" fmla="*/ 759 w 759"/>
                    <a:gd name="T1" fmla="*/ 0 h 311"/>
                    <a:gd name="T2" fmla="*/ 458 w 759"/>
                    <a:gd name="T3" fmla="*/ 192 h 311"/>
                    <a:gd name="T4" fmla="*/ 0 w 759"/>
                    <a:gd name="T5" fmla="*/ 311 h 311"/>
                    <a:gd name="T6" fmla="*/ 0 60000 65536"/>
                    <a:gd name="T7" fmla="*/ 0 60000 65536"/>
                    <a:gd name="T8" fmla="*/ 0 60000 65536"/>
                    <a:gd name="T9" fmla="*/ 0 w 759"/>
                    <a:gd name="T10" fmla="*/ 0 h 311"/>
                    <a:gd name="T11" fmla="*/ 759 w 759"/>
                    <a:gd name="T12" fmla="*/ 311 h 311"/>
                  </a:gdLst>
                  <a:ahLst/>
                  <a:cxnLst>
                    <a:cxn ang="T6">
                      <a:pos x="T0" y="T1"/>
                    </a:cxn>
                    <a:cxn ang="T7">
                      <a:pos x="T2" y="T3"/>
                    </a:cxn>
                    <a:cxn ang="T8">
                      <a:pos x="T4" y="T5"/>
                    </a:cxn>
                  </a:cxnLst>
                  <a:rect l="T9" t="T10" r="T11" b="T12"/>
                  <a:pathLst>
                    <a:path w="759" h="311">
                      <a:moveTo>
                        <a:pt x="759" y="0"/>
                      </a:moveTo>
                      <a:cubicBezTo>
                        <a:pt x="707" y="29"/>
                        <a:pt x="585" y="140"/>
                        <a:pt x="458" y="192"/>
                      </a:cubicBezTo>
                      <a:cubicBezTo>
                        <a:pt x="331" y="244"/>
                        <a:pt x="95" y="286"/>
                        <a:pt x="0" y="311"/>
                      </a:cubicBezTo>
                    </a:path>
                  </a:pathLst>
                </a:custGeom>
                <a:noFill/>
                <a:ln w="19050">
                  <a:solidFill>
                    <a:srgbClr val="000000"/>
                  </a:solidFill>
                  <a:round/>
                  <a:headEnd type="triangle" w="med" len="med"/>
                  <a:tailEnd/>
                </a:ln>
              </p:spPr>
              <p:txBody>
                <a:bodyPr/>
                <a:lstStyle/>
                <a:p>
                  <a:endParaRPr lang="zh-CN" altLang="en-US"/>
                </a:p>
              </p:txBody>
            </p:sp>
            <p:sp>
              <p:nvSpPr>
                <p:cNvPr id="125" name="Freeform 48"/>
                <p:cNvSpPr>
                  <a:spLocks/>
                </p:cNvSpPr>
                <p:nvPr/>
              </p:nvSpPr>
              <p:spPr bwMode="auto">
                <a:xfrm>
                  <a:off x="4377" y="1115"/>
                  <a:ext cx="780" cy="313"/>
                </a:xfrm>
                <a:custGeom>
                  <a:avLst/>
                  <a:gdLst>
                    <a:gd name="T0" fmla="*/ 780 w 780"/>
                    <a:gd name="T1" fmla="*/ 0 h 313"/>
                    <a:gd name="T2" fmla="*/ 543 w 780"/>
                    <a:gd name="T3" fmla="*/ 220 h 313"/>
                    <a:gd name="T4" fmla="*/ 0 w 780"/>
                    <a:gd name="T5" fmla="*/ 313 h 313"/>
                    <a:gd name="T6" fmla="*/ 0 60000 65536"/>
                    <a:gd name="T7" fmla="*/ 0 60000 65536"/>
                    <a:gd name="T8" fmla="*/ 0 60000 65536"/>
                    <a:gd name="T9" fmla="*/ 0 w 780"/>
                    <a:gd name="T10" fmla="*/ 0 h 313"/>
                    <a:gd name="T11" fmla="*/ 780 w 780"/>
                    <a:gd name="T12" fmla="*/ 313 h 313"/>
                  </a:gdLst>
                  <a:ahLst/>
                  <a:cxnLst>
                    <a:cxn ang="T6">
                      <a:pos x="T0" y="T1"/>
                    </a:cxn>
                    <a:cxn ang="T7">
                      <a:pos x="T2" y="T3"/>
                    </a:cxn>
                    <a:cxn ang="T8">
                      <a:pos x="T4" y="T5"/>
                    </a:cxn>
                  </a:cxnLst>
                  <a:rect l="T9" t="T10" r="T11" b="T12"/>
                  <a:pathLst>
                    <a:path w="780" h="313">
                      <a:moveTo>
                        <a:pt x="780" y="0"/>
                      </a:moveTo>
                      <a:cubicBezTo>
                        <a:pt x="742" y="37"/>
                        <a:pt x="673" y="168"/>
                        <a:pt x="543" y="220"/>
                      </a:cubicBezTo>
                      <a:cubicBezTo>
                        <a:pt x="413" y="272"/>
                        <a:pt x="113" y="294"/>
                        <a:pt x="0" y="313"/>
                      </a:cubicBezTo>
                    </a:path>
                  </a:pathLst>
                </a:custGeom>
                <a:noFill/>
                <a:ln w="19050">
                  <a:solidFill>
                    <a:srgbClr val="000000"/>
                  </a:solidFill>
                  <a:round/>
                  <a:headEnd type="triangle" w="med" len="med"/>
                  <a:tailEnd/>
                </a:ln>
              </p:spPr>
              <p:txBody>
                <a:bodyPr/>
                <a:lstStyle/>
                <a:p>
                  <a:endParaRPr lang="zh-CN" altLang="en-US"/>
                </a:p>
              </p:txBody>
            </p:sp>
            <p:sp>
              <p:nvSpPr>
                <p:cNvPr id="126" name="Freeform 49"/>
                <p:cNvSpPr>
                  <a:spLocks/>
                </p:cNvSpPr>
                <p:nvPr/>
              </p:nvSpPr>
              <p:spPr bwMode="auto">
                <a:xfrm>
                  <a:off x="3840" y="1362"/>
                  <a:ext cx="426" cy="75"/>
                </a:xfrm>
                <a:custGeom>
                  <a:avLst/>
                  <a:gdLst>
                    <a:gd name="T0" fmla="*/ 0 w 426"/>
                    <a:gd name="T1" fmla="*/ 0 h 75"/>
                    <a:gd name="T2" fmla="*/ 183 w 426"/>
                    <a:gd name="T3" fmla="*/ 46 h 75"/>
                    <a:gd name="T4" fmla="*/ 426 w 426"/>
                    <a:gd name="T5" fmla="*/ 75 h 75"/>
                    <a:gd name="T6" fmla="*/ 0 60000 65536"/>
                    <a:gd name="T7" fmla="*/ 0 60000 65536"/>
                    <a:gd name="T8" fmla="*/ 0 60000 65536"/>
                    <a:gd name="T9" fmla="*/ 0 w 426"/>
                    <a:gd name="T10" fmla="*/ 0 h 75"/>
                    <a:gd name="T11" fmla="*/ 426 w 426"/>
                    <a:gd name="T12" fmla="*/ 75 h 75"/>
                  </a:gdLst>
                  <a:ahLst/>
                  <a:cxnLst>
                    <a:cxn ang="T6">
                      <a:pos x="T0" y="T1"/>
                    </a:cxn>
                    <a:cxn ang="T7">
                      <a:pos x="T2" y="T3"/>
                    </a:cxn>
                    <a:cxn ang="T8">
                      <a:pos x="T4" y="T5"/>
                    </a:cxn>
                  </a:cxnLst>
                  <a:rect l="T9" t="T10" r="T11" b="T12"/>
                  <a:pathLst>
                    <a:path w="426" h="75">
                      <a:moveTo>
                        <a:pt x="0" y="0"/>
                      </a:moveTo>
                      <a:cubicBezTo>
                        <a:pt x="30" y="8"/>
                        <a:pt x="112" y="34"/>
                        <a:pt x="183" y="46"/>
                      </a:cubicBezTo>
                      <a:cubicBezTo>
                        <a:pt x="254" y="58"/>
                        <a:pt x="376" y="69"/>
                        <a:pt x="426" y="75"/>
                      </a:cubicBezTo>
                    </a:path>
                  </a:pathLst>
                </a:custGeom>
                <a:noFill/>
                <a:ln w="19050">
                  <a:solidFill>
                    <a:srgbClr val="000000"/>
                  </a:solidFill>
                  <a:round/>
                  <a:headEnd type="triangle" w="med" len="med"/>
                  <a:tailEnd/>
                </a:ln>
              </p:spPr>
              <p:txBody>
                <a:bodyPr/>
                <a:lstStyle/>
                <a:p>
                  <a:endParaRPr lang="zh-CN" altLang="en-US"/>
                </a:p>
              </p:txBody>
            </p:sp>
            <p:sp>
              <p:nvSpPr>
                <p:cNvPr id="127" name="Freeform 50"/>
                <p:cNvSpPr>
                  <a:spLocks/>
                </p:cNvSpPr>
                <p:nvPr/>
              </p:nvSpPr>
              <p:spPr bwMode="auto">
                <a:xfrm>
                  <a:off x="3739" y="1426"/>
                  <a:ext cx="467" cy="10"/>
                </a:xfrm>
                <a:custGeom>
                  <a:avLst/>
                  <a:gdLst>
                    <a:gd name="T0" fmla="*/ 0 w 467"/>
                    <a:gd name="T1" fmla="*/ 0 h 10"/>
                    <a:gd name="T2" fmla="*/ 238 w 467"/>
                    <a:gd name="T3" fmla="*/ 9 h 10"/>
                    <a:gd name="T4" fmla="*/ 467 w 467"/>
                    <a:gd name="T5" fmla="*/ 8 h 10"/>
                    <a:gd name="T6" fmla="*/ 0 60000 65536"/>
                    <a:gd name="T7" fmla="*/ 0 60000 65536"/>
                    <a:gd name="T8" fmla="*/ 0 60000 65536"/>
                    <a:gd name="T9" fmla="*/ 0 w 467"/>
                    <a:gd name="T10" fmla="*/ 0 h 10"/>
                    <a:gd name="T11" fmla="*/ 467 w 467"/>
                    <a:gd name="T12" fmla="*/ 10 h 10"/>
                  </a:gdLst>
                  <a:ahLst/>
                  <a:cxnLst>
                    <a:cxn ang="T6">
                      <a:pos x="T0" y="T1"/>
                    </a:cxn>
                    <a:cxn ang="T7">
                      <a:pos x="T2" y="T3"/>
                    </a:cxn>
                    <a:cxn ang="T8">
                      <a:pos x="T4" y="T5"/>
                    </a:cxn>
                  </a:cxnLst>
                  <a:rect l="T9" t="T10" r="T11" b="T12"/>
                  <a:pathLst>
                    <a:path w="467" h="10">
                      <a:moveTo>
                        <a:pt x="0" y="0"/>
                      </a:moveTo>
                      <a:cubicBezTo>
                        <a:pt x="40" y="2"/>
                        <a:pt x="160" y="8"/>
                        <a:pt x="238" y="9"/>
                      </a:cubicBezTo>
                      <a:cubicBezTo>
                        <a:pt x="316" y="10"/>
                        <a:pt x="419" y="8"/>
                        <a:pt x="467" y="8"/>
                      </a:cubicBezTo>
                    </a:path>
                  </a:pathLst>
                </a:custGeom>
                <a:noFill/>
                <a:ln w="19050">
                  <a:solidFill>
                    <a:srgbClr val="000000"/>
                  </a:solidFill>
                  <a:round/>
                  <a:headEnd type="triangle" w="med" len="med"/>
                  <a:tailEnd/>
                </a:ln>
              </p:spPr>
              <p:txBody>
                <a:bodyPr/>
                <a:lstStyle/>
                <a:p>
                  <a:endParaRPr lang="zh-CN" altLang="en-US"/>
                </a:p>
              </p:txBody>
            </p:sp>
            <p:sp>
              <p:nvSpPr>
                <p:cNvPr id="128" name="Freeform 51"/>
                <p:cNvSpPr>
                  <a:spLocks/>
                </p:cNvSpPr>
                <p:nvPr/>
              </p:nvSpPr>
              <p:spPr bwMode="auto">
                <a:xfrm flipH="1" flipV="1">
                  <a:off x="4177" y="1198"/>
                  <a:ext cx="99" cy="229"/>
                </a:xfrm>
                <a:custGeom>
                  <a:avLst/>
                  <a:gdLst>
                    <a:gd name="T0" fmla="*/ 0 w 120"/>
                    <a:gd name="T1" fmla="*/ 0 h 169"/>
                    <a:gd name="T2" fmla="*/ 12 w 120"/>
                    <a:gd name="T3" fmla="*/ 436 h 169"/>
                    <a:gd name="T4" fmla="*/ 46 w 120"/>
                    <a:gd name="T5" fmla="*/ 771 h 169"/>
                    <a:gd name="T6" fmla="*/ 0 60000 65536"/>
                    <a:gd name="T7" fmla="*/ 0 60000 65536"/>
                    <a:gd name="T8" fmla="*/ 0 60000 65536"/>
                    <a:gd name="T9" fmla="*/ 0 w 120"/>
                    <a:gd name="T10" fmla="*/ 0 h 169"/>
                    <a:gd name="T11" fmla="*/ 120 w 120"/>
                    <a:gd name="T12" fmla="*/ 169 h 169"/>
                  </a:gdLst>
                  <a:ahLst/>
                  <a:cxnLst>
                    <a:cxn ang="T6">
                      <a:pos x="T0" y="T1"/>
                    </a:cxn>
                    <a:cxn ang="T7">
                      <a:pos x="T2" y="T3"/>
                    </a:cxn>
                    <a:cxn ang="T8">
                      <a:pos x="T4" y="T5"/>
                    </a:cxn>
                  </a:cxnLst>
                  <a:rect l="T9" t="T10" r="T11" b="T12"/>
                  <a:pathLst>
                    <a:path w="120" h="169">
                      <a:moveTo>
                        <a:pt x="0" y="0"/>
                      </a:moveTo>
                      <a:cubicBezTo>
                        <a:pt x="5" y="16"/>
                        <a:pt x="9" y="68"/>
                        <a:pt x="29" y="96"/>
                      </a:cubicBezTo>
                      <a:cubicBezTo>
                        <a:pt x="49" y="124"/>
                        <a:pt x="101" y="154"/>
                        <a:pt x="120" y="169"/>
                      </a:cubicBezTo>
                    </a:path>
                  </a:pathLst>
                </a:custGeom>
                <a:noFill/>
                <a:ln w="19050">
                  <a:solidFill>
                    <a:srgbClr val="000000"/>
                  </a:solidFill>
                  <a:round/>
                  <a:headEnd/>
                  <a:tailEnd type="triangle" w="med" len="med"/>
                </a:ln>
              </p:spPr>
              <p:txBody>
                <a:bodyPr rot="10800000"/>
                <a:lstStyle/>
                <a:p>
                  <a:endParaRPr lang="zh-CN" altLang="en-US"/>
                </a:p>
              </p:txBody>
            </p:sp>
            <p:sp>
              <p:nvSpPr>
                <p:cNvPr id="129" name="Freeform 52"/>
                <p:cNvSpPr>
                  <a:spLocks/>
                </p:cNvSpPr>
                <p:nvPr/>
              </p:nvSpPr>
              <p:spPr bwMode="auto">
                <a:xfrm flipH="1" flipV="1">
                  <a:off x="4023" y="1271"/>
                  <a:ext cx="244" cy="182"/>
                </a:xfrm>
                <a:custGeom>
                  <a:avLst/>
                  <a:gdLst>
                    <a:gd name="T0" fmla="*/ 0 w 205"/>
                    <a:gd name="T1" fmla="*/ 0 h 123"/>
                    <a:gd name="T2" fmla="*/ 167 w 205"/>
                    <a:gd name="T3" fmla="*/ 502 h 123"/>
                    <a:gd name="T4" fmla="*/ 489 w 205"/>
                    <a:gd name="T5" fmla="*/ 872 h 123"/>
                    <a:gd name="T6" fmla="*/ 0 60000 65536"/>
                    <a:gd name="T7" fmla="*/ 0 60000 65536"/>
                    <a:gd name="T8" fmla="*/ 0 60000 65536"/>
                    <a:gd name="T9" fmla="*/ 0 w 205"/>
                    <a:gd name="T10" fmla="*/ 0 h 123"/>
                    <a:gd name="T11" fmla="*/ 205 w 205"/>
                    <a:gd name="T12" fmla="*/ 123 h 123"/>
                  </a:gdLst>
                  <a:ahLst/>
                  <a:cxnLst>
                    <a:cxn ang="T6">
                      <a:pos x="T0" y="T1"/>
                    </a:cxn>
                    <a:cxn ang="T7">
                      <a:pos x="T2" y="T3"/>
                    </a:cxn>
                    <a:cxn ang="T8">
                      <a:pos x="T4" y="T5"/>
                    </a:cxn>
                  </a:cxnLst>
                  <a:rect l="T9" t="T10" r="T11" b="T12"/>
                  <a:pathLst>
                    <a:path w="205" h="123">
                      <a:moveTo>
                        <a:pt x="0" y="0"/>
                      </a:moveTo>
                      <a:cubicBezTo>
                        <a:pt x="12" y="12"/>
                        <a:pt x="36" y="51"/>
                        <a:pt x="70" y="71"/>
                      </a:cubicBezTo>
                      <a:cubicBezTo>
                        <a:pt x="104" y="91"/>
                        <a:pt x="177" y="112"/>
                        <a:pt x="205" y="123"/>
                      </a:cubicBezTo>
                    </a:path>
                  </a:pathLst>
                </a:custGeom>
                <a:noFill/>
                <a:ln w="19050">
                  <a:solidFill>
                    <a:srgbClr val="000000"/>
                  </a:solidFill>
                  <a:round/>
                  <a:headEnd/>
                  <a:tailEnd type="triangle" w="med" len="med"/>
                </a:ln>
              </p:spPr>
              <p:txBody>
                <a:bodyPr rot="10800000"/>
                <a:lstStyle/>
                <a:p>
                  <a:endParaRPr lang="zh-CN" altLang="en-US"/>
                </a:p>
              </p:txBody>
            </p:sp>
            <p:sp>
              <p:nvSpPr>
                <p:cNvPr id="130" name="Freeform 53"/>
                <p:cNvSpPr>
                  <a:spLocks/>
                </p:cNvSpPr>
                <p:nvPr/>
              </p:nvSpPr>
              <p:spPr bwMode="auto">
                <a:xfrm>
                  <a:off x="4343" y="1063"/>
                  <a:ext cx="748" cy="327"/>
                </a:xfrm>
                <a:custGeom>
                  <a:avLst/>
                  <a:gdLst>
                    <a:gd name="T0" fmla="*/ 0 w 748"/>
                    <a:gd name="T1" fmla="*/ 327 h 327"/>
                    <a:gd name="T2" fmla="*/ 302 w 748"/>
                    <a:gd name="T3" fmla="*/ 135 h 327"/>
                    <a:gd name="T4" fmla="*/ 748 w 748"/>
                    <a:gd name="T5" fmla="*/ 0 h 327"/>
                    <a:gd name="T6" fmla="*/ 0 60000 65536"/>
                    <a:gd name="T7" fmla="*/ 0 60000 65536"/>
                    <a:gd name="T8" fmla="*/ 0 60000 65536"/>
                    <a:gd name="T9" fmla="*/ 0 w 748"/>
                    <a:gd name="T10" fmla="*/ 0 h 327"/>
                    <a:gd name="T11" fmla="*/ 748 w 748"/>
                    <a:gd name="T12" fmla="*/ 327 h 327"/>
                  </a:gdLst>
                  <a:ahLst/>
                  <a:cxnLst>
                    <a:cxn ang="T6">
                      <a:pos x="T0" y="T1"/>
                    </a:cxn>
                    <a:cxn ang="T7">
                      <a:pos x="T2" y="T3"/>
                    </a:cxn>
                    <a:cxn ang="T8">
                      <a:pos x="T4" y="T5"/>
                    </a:cxn>
                  </a:cxnLst>
                  <a:rect l="T9" t="T10" r="T11" b="T12"/>
                  <a:pathLst>
                    <a:path w="748" h="327">
                      <a:moveTo>
                        <a:pt x="0" y="327"/>
                      </a:moveTo>
                      <a:cubicBezTo>
                        <a:pt x="50" y="295"/>
                        <a:pt x="177" y="189"/>
                        <a:pt x="302" y="135"/>
                      </a:cubicBezTo>
                      <a:cubicBezTo>
                        <a:pt x="427" y="81"/>
                        <a:pt x="655" y="28"/>
                        <a:pt x="748" y="0"/>
                      </a:cubicBezTo>
                    </a:path>
                  </a:pathLst>
                </a:custGeom>
                <a:noFill/>
                <a:ln w="19050">
                  <a:solidFill>
                    <a:srgbClr val="000000"/>
                  </a:solidFill>
                  <a:round/>
                  <a:headEnd/>
                  <a:tailEnd type="triangle" w="med" len="med"/>
                </a:ln>
              </p:spPr>
              <p:txBody>
                <a:bodyPr/>
                <a:lstStyle/>
                <a:p>
                  <a:endParaRPr lang="zh-CN" altLang="en-US"/>
                </a:p>
              </p:txBody>
            </p:sp>
            <p:sp>
              <p:nvSpPr>
                <p:cNvPr id="131" name="Freeform 54"/>
                <p:cNvSpPr>
                  <a:spLocks/>
                </p:cNvSpPr>
                <p:nvPr/>
              </p:nvSpPr>
              <p:spPr bwMode="auto">
                <a:xfrm>
                  <a:off x="4279" y="1051"/>
                  <a:ext cx="795" cy="357"/>
                </a:xfrm>
                <a:custGeom>
                  <a:avLst/>
                  <a:gdLst>
                    <a:gd name="T0" fmla="*/ 0 w 795"/>
                    <a:gd name="T1" fmla="*/ 357 h 357"/>
                    <a:gd name="T2" fmla="*/ 283 w 795"/>
                    <a:gd name="T3" fmla="*/ 92 h 357"/>
                    <a:gd name="T4" fmla="*/ 795 w 795"/>
                    <a:gd name="T5" fmla="*/ 0 h 357"/>
                    <a:gd name="T6" fmla="*/ 0 60000 65536"/>
                    <a:gd name="T7" fmla="*/ 0 60000 65536"/>
                    <a:gd name="T8" fmla="*/ 0 60000 65536"/>
                    <a:gd name="T9" fmla="*/ 0 w 795"/>
                    <a:gd name="T10" fmla="*/ 0 h 357"/>
                    <a:gd name="T11" fmla="*/ 795 w 795"/>
                    <a:gd name="T12" fmla="*/ 357 h 357"/>
                  </a:gdLst>
                  <a:ahLst/>
                  <a:cxnLst>
                    <a:cxn ang="T6">
                      <a:pos x="T0" y="T1"/>
                    </a:cxn>
                    <a:cxn ang="T7">
                      <a:pos x="T2" y="T3"/>
                    </a:cxn>
                    <a:cxn ang="T8">
                      <a:pos x="T4" y="T5"/>
                    </a:cxn>
                  </a:cxnLst>
                  <a:rect l="T9" t="T10" r="T11" b="T12"/>
                  <a:pathLst>
                    <a:path w="795" h="357">
                      <a:moveTo>
                        <a:pt x="0" y="357"/>
                      </a:moveTo>
                      <a:cubicBezTo>
                        <a:pt x="47" y="313"/>
                        <a:pt x="151" y="151"/>
                        <a:pt x="283" y="92"/>
                      </a:cubicBezTo>
                      <a:cubicBezTo>
                        <a:pt x="415" y="33"/>
                        <a:pt x="688" y="19"/>
                        <a:pt x="795" y="0"/>
                      </a:cubicBezTo>
                    </a:path>
                  </a:pathLst>
                </a:custGeom>
                <a:noFill/>
                <a:ln w="19050">
                  <a:solidFill>
                    <a:srgbClr val="000000"/>
                  </a:solidFill>
                  <a:round/>
                  <a:headEnd/>
                  <a:tailEnd type="triangle" w="med" len="med"/>
                </a:ln>
              </p:spPr>
              <p:txBody>
                <a:bodyPr/>
                <a:lstStyle/>
                <a:p>
                  <a:endParaRPr lang="zh-CN" altLang="en-US"/>
                </a:p>
              </p:txBody>
            </p:sp>
            <p:sp>
              <p:nvSpPr>
                <p:cNvPr id="132" name="Freeform 55"/>
                <p:cNvSpPr>
                  <a:spLocks/>
                </p:cNvSpPr>
                <p:nvPr/>
              </p:nvSpPr>
              <p:spPr bwMode="auto">
                <a:xfrm>
                  <a:off x="4590" y="1043"/>
                  <a:ext cx="467" cy="10"/>
                </a:xfrm>
                <a:custGeom>
                  <a:avLst/>
                  <a:gdLst>
                    <a:gd name="T0" fmla="*/ 0 w 467"/>
                    <a:gd name="T1" fmla="*/ 0 h 10"/>
                    <a:gd name="T2" fmla="*/ 238 w 467"/>
                    <a:gd name="T3" fmla="*/ 9 h 10"/>
                    <a:gd name="T4" fmla="*/ 467 w 467"/>
                    <a:gd name="T5" fmla="*/ 8 h 10"/>
                    <a:gd name="T6" fmla="*/ 0 60000 65536"/>
                    <a:gd name="T7" fmla="*/ 0 60000 65536"/>
                    <a:gd name="T8" fmla="*/ 0 60000 65536"/>
                    <a:gd name="T9" fmla="*/ 0 w 467"/>
                    <a:gd name="T10" fmla="*/ 0 h 10"/>
                    <a:gd name="T11" fmla="*/ 467 w 467"/>
                    <a:gd name="T12" fmla="*/ 10 h 10"/>
                  </a:gdLst>
                  <a:ahLst/>
                  <a:cxnLst>
                    <a:cxn ang="T6">
                      <a:pos x="T0" y="T1"/>
                    </a:cxn>
                    <a:cxn ang="T7">
                      <a:pos x="T2" y="T3"/>
                    </a:cxn>
                    <a:cxn ang="T8">
                      <a:pos x="T4" y="T5"/>
                    </a:cxn>
                  </a:cxnLst>
                  <a:rect l="T9" t="T10" r="T11" b="T12"/>
                  <a:pathLst>
                    <a:path w="467" h="10">
                      <a:moveTo>
                        <a:pt x="0" y="0"/>
                      </a:moveTo>
                      <a:cubicBezTo>
                        <a:pt x="40" y="2"/>
                        <a:pt x="160" y="8"/>
                        <a:pt x="238" y="9"/>
                      </a:cubicBezTo>
                      <a:cubicBezTo>
                        <a:pt x="316" y="10"/>
                        <a:pt x="419" y="8"/>
                        <a:pt x="467" y="8"/>
                      </a:cubicBezTo>
                    </a:path>
                  </a:pathLst>
                </a:custGeom>
                <a:noFill/>
                <a:ln w="19050">
                  <a:solidFill>
                    <a:srgbClr val="000000"/>
                  </a:solidFill>
                  <a:round/>
                  <a:headEnd/>
                  <a:tailEnd type="triangle" w="med" len="med"/>
                </a:ln>
              </p:spPr>
              <p:txBody>
                <a:bodyPr/>
                <a:lstStyle/>
                <a:p>
                  <a:endParaRPr lang="zh-CN" altLang="en-US"/>
                </a:p>
              </p:txBody>
            </p:sp>
            <p:sp>
              <p:nvSpPr>
                <p:cNvPr id="133" name="Freeform 56"/>
                <p:cNvSpPr>
                  <a:spLocks/>
                </p:cNvSpPr>
                <p:nvPr/>
              </p:nvSpPr>
              <p:spPr bwMode="auto">
                <a:xfrm>
                  <a:off x="5148" y="1071"/>
                  <a:ext cx="99" cy="229"/>
                </a:xfrm>
                <a:custGeom>
                  <a:avLst/>
                  <a:gdLst>
                    <a:gd name="T0" fmla="*/ 0 w 120"/>
                    <a:gd name="T1" fmla="*/ 0 h 169"/>
                    <a:gd name="T2" fmla="*/ 12 w 120"/>
                    <a:gd name="T3" fmla="*/ 436 h 169"/>
                    <a:gd name="T4" fmla="*/ 46 w 120"/>
                    <a:gd name="T5" fmla="*/ 771 h 169"/>
                    <a:gd name="T6" fmla="*/ 0 60000 65536"/>
                    <a:gd name="T7" fmla="*/ 0 60000 65536"/>
                    <a:gd name="T8" fmla="*/ 0 60000 65536"/>
                    <a:gd name="T9" fmla="*/ 0 w 120"/>
                    <a:gd name="T10" fmla="*/ 0 h 169"/>
                    <a:gd name="T11" fmla="*/ 120 w 120"/>
                    <a:gd name="T12" fmla="*/ 169 h 169"/>
                  </a:gdLst>
                  <a:ahLst/>
                  <a:cxnLst>
                    <a:cxn ang="T6">
                      <a:pos x="T0" y="T1"/>
                    </a:cxn>
                    <a:cxn ang="T7">
                      <a:pos x="T2" y="T3"/>
                    </a:cxn>
                    <a:cxn ang="T8">
                      <a:pos x="T4" y="T5"/>
                    </a:cxn>
                  </a:cxnLst>
                  <a:rect l="T9" t="T10" r="T11" b="T12"/>
                  <a:pathLst>
                    <a:path w="120" h="169">
                      <a:moveTo>
                        <a:pt x="0" y="0"/>
                      </a:moveTo>
                      <a:cubicBezTo>
                        <a:pt x="5" y="16"/>
                        <a:pt x="9" y="68"/>
                        <a:pt x="29" y="96"/>
                      </a:cubicBezTo>
                      <a:cubicBezTo>
                        <a:pt x="49" y="124"/>
                        <a:pt x="101" y="154"/>
                        <a:pt x="120" y="169"/>
                      </a:cubicBezTo>
                    </a:path>
                  </a:pathLst>
                </a:custGeom>
                <a:noFill/>
                <a:ln w="19050">
                  <a:solidFill>
                    <a:srgbClr val="000000"/>
                  </a:solidFill>
                  <a:round/>
                  <a:headEnd type="triangle" w="med" len="med"/>
                  <a:tailEnd/>
                </a:ln>
              </p:spPr>
              <p:txBody>
                <a:bodyPr/>
                <a:lstStyle/>
                <a:p>
                  <a:endParaRPr lang="zh-CN" altLang="en-US"/>
                </a:p>
              </p:txBody>
            </p:sp>
            <p:sp>
              <p:nvSpPr>
                <p:cNvPr id="134" name="Freeform 57"/>
                <p:cNvSpPr>
                  <a:spLocks/>
                </p:cNvSpPr>
                <p:nvPr/>
              </p:nvSpPr>
              <p:spPr bwMode="auto">
                <a:xfrm>
                  <a:off x="5140" y="1071"/>
                  <a:ext cx="244" cy="182"/>
                </a:xfrm>
                <a:custGeom>
                  <a:avLst/>
                  <a:gdLst>
                    <a:gd name="T0" fmla="*/ 0 w 205"/>
                    <a:gd name="T1" fmla="*/ 0 h 123"/>
                    <a:gd name="T2" fmla="*/ 167 w 205"/>
                    <a:gd name="T3" fmla="*/ 502 h 123"/>
                    <a:gd name="T4" fmla="*/ 489 w 205"/>
                    <a:gd name="T5" fmla="*/ 872 h 123"/>
                    <a:gd name="T6" fmla="*/ 0 60000 65536"/>
                    <a:gd name="T7" fmla="*/ 0 60000 65536"/>
                    <a:gd name="T8" fmla="*/ 0 60000 65536"/>
                    <a:gd name="T9" fmla="*/ 0 w 205"/>
                    <a:gd name="T10" fmla="*/ 0 h 123"/>
                    <a:gd name="T11" fmla="*/ 205 w 205"/>
                    <a:gd name="T12" fmla="*/ 123 h 123"/>
                  </a:gdLst>
                  <a:ahLst/>
                  <a:cxnLst>
                    <a:cxn ang="T6">
                      <a:pos x="T0" y="T1"/>
                    </a:cxn>
                    <a:cxn ang="T7">
                      <a:pos x="T2" y="T3"/>
                    </a:cxn>
                    <a:cxn ang="T8">
                      <a:pos x="T4" y="T5"/>
                    </a:cxn>
                  </a:cxnLst>
                  <a:rect l="T9" t="T10" r="T11" b="T12"/>
                  <a:pathLst>
                    <a:path w="205" h="123">
                      <a:moveTo>
                        <a:pt x="0" y="0"/>
                      </a:moveTo>
                      <a:cubicBezTo>
                        <a:pt x="12" y="12"/>
                        <a:pt x="36" y="51"/>
                        <a:pt x="70" y="71"/>
                      </a:cubicBezTo>
                      <a:cubicBezTo>
                        <a:pt x="104" y="91"/>
                        <a:pt x="177" y="112"/>
                        <a:pt x="205" y="123"/>
                      </a:cubicBezTo>
                    </a:path>
                  </a:pathLst>
                </a:custGeom>
                <a:noFill/>
                <a:ln w="19050">
                  <a:solidFill>
                    <a:srgbClr val="000000"/>
                  </a:solidFill>
                  <a:round/>
                  <a:headEnd type="triangle" w="med" len="med"/>
                  <a:tailEnd/>
                </a:ln>
              </p:spPr>
              <p:txBody>
                <a:bodyPr/>
                <a:lstStyle/>
                <a:p>
                  <a:endParaRPr lang="zh-CN" altLang="en-US"/>
                </a:p>
              </p:txBody>
            </p:sp>
            <p:sp>
              <p:nvSpPr>
                <p:cNvPr id="135" name="Line 58"/>
                <p:cNvSpPr>
                  <a:spLocks noChangeAspect="1" noChangeShapeType="1"/>
                </p:cNvSpPr>
                <p:nvPr/>
              </p:nvSpPr>
              <p:spPr bwMode="auto">
                <a:xfrm>
                  <a:off x="5148" y="1101"/>
                  <a:ext cx="340" cy="106"/>
                </a:xfrm>
                <a:prstGeom prst="line">
                  <a:avLst/>
                </a:prstGeom>
                <a:noFill/>
                <a:ln w="15875">
                  <a:solidFill>
                    <a:srgbClr val="000000"/>
                  </a:solidFill>
                  <a:round/>
                  <a:headEnd type="triangle" w="med" len="med"/>
                  <a:tailEnd/>
                </a:ln>
              </p:spPr>
              <p:txBody>
                <a:bodyPr/>
                <a:lstStyle/>
                <a:p>
                  <a:endParaRPr lang="zh-CN" altLang="en-US"/>
                </a:p>
              </p:txBody>
            </p:sp>
            <p:sp>
              <p:nvSpPr>
                <p:cNvPr id="136" name="Line 59"/>
                <p:cNvSpPr>
                  <a:spLocks noChangeAspect="1" noChangeShapeType="1"/>
                </p:cNvSpPr>
                <p:nvPr/>
              </p:nvSpPr>
              <p:spPr bwMode="auto">
                <a:xfrm>
                  <a:off x="4758" y="956"/>
                  <a:ext cx="340" cy="106"/>
                </a:xfrm>
                <a:prstGeom prst="line">
                  <a:avLst/>
                </a:prstGeom>
                <a:noFill/>
                <a:ln w="15875">
                  <a:solidFill>
                    <a:srgbClr val="000000"/>
                  </a:solidFill>
                  <a:round/>
                  <a:headEnd/>
                  <a:tailEnd type="triangle" w="med" len="med"/>
                </a:ln>
              </p:spPr>
              <p:txBody>
                <a:bodyPr/>
                <a:lstStyle/>
                <a:p>
                  <a:endParaRPr lang="zh-CN" altLang="en-US"/>
                </a:p>
              </p:txBody>
            </p:sp>
            <p:sp>
              <p:nvSpPr>
                <p:cNvPr id="137" name="Freeform 60"/>
                <p:cNvSpPr>
                  <a:spLocks/>
                </p:cNvSpPr>
                <p:nvPr/>
              </p:nvSpPr>
              <p:spPr bwMode="auto">
                <a:xfrm>
                  <a:off x="4704" y="981"/>
                  <a:ext cx="426" cy="75"/>
                </a:xfrm>
                <a:custGeom>
                  <a:avLst/>
                  <a:gdLst>
                    <a:gd name="T0" fmla="*/ 0 w 426"/>
                    <a:gd name="T1" fmla="*/ 0 h 75"/>
                    <a:gd name="T2" fmla="*/ 183 w 426"/>
                    <a:gd name="T3" fmla="*/ 46 h 75"/>
                    <a:gd name="T4" fmla="*/ 426 w 426"/>
                    <a:gd name="T5" fmla="*/ 75 h 75"/>
                    <a:gd name="T6" fmla="*/ 0 60000 65536"/>
                    <a:gd name="T7" fmla="*/ 0 60000 65536"/>
                    <a:gd name="T8" fmla="*/ 0 60000 65536"/>
                    <a:gd name="T9" fmla="*/ 0 w 426"/>
                    <a:gd name="T10" fmla="*/ 0 h 75"/>
                    <a:gd name="T11" fmla="*/ 426 w 426"/>
                    <a:gd name="T12" fmla="*/ 75 h 75"/>
                  </a:gdLst>
                  <a:ahLst/>
                  <a:cxnLst>
                    <a:cxn ang="T6">
                      <a:pos x="T0" y="T1"/>
                    </a:cxn>
                    <a:cxn ang="T7">
                      <a:pos x="T2" y="T3"/>
                    </a:cxn>
                    <a:cxn ang="T8">
                      <a:pos x="T4" y="T5"/>
                    </a:cxn>
                  </a:cxnLst>
                  <a:rect l="T9" t="T10" r="T11" b="T12"/>
                  <a:pathLst>
                    <a:path w="426" h="75">
                      <a:moveTo>
                        <a:pt x="0" y="0"/>
                      </a:moveTo>
                      <a:cubicBezTo>
                        <a:pt x="30" y="8"/>
                        <a:pt x="112" y="34"/>
                        <a:pt x="183" y="46"/>
                      </a:cubicBezTo>
                      <a:cubicBezTo>
                        <a:pt x="254" y="58"/>
                        <a:pt x="376" y="69"/>
                        <a:pt x="426" y="75"/>
                      </a:cubicBezTo>
                    </a:path>
                  </a:pathLst>
                </a:custGeom>
                <a:noFill/>
                <a:ln w="19050">
                  <a:solidFill>
                    <a:srgbClr val="000000"/>
                  </a:solidFill>
                  <a:round/>
                  <a:headEnd/>
                  <a:tailEnd/>
                </a:ln>
              </p:spPr>
              <p:txBody>
                <a:bodyPr/>
                <a:lstStyle/>
                <a:p>
                  <a:endParaRPr lang="zh-CN" altLang="en-US"/>
                </a:p>
              </p:txBody>
            </p:sp>
            <p:sp>
              <p:nvSpPr>
                <p:cNvPr id="138" name="Line 61"/>
                <p:cNvSpPr>
                  <a:spLocks noChangeShapeType="1"/>
                </p:cNvSpPr>
                <p:nvPr/>
              </p:nvSpPr>
              <p:spPr bwMode="auto">
                <a:xfrm>
                  <a:off x="4386" y="1662"/>
                  <a:ext cx="0" cy="453"/>
                </a:xfrm>
                <a:prstGeom prst="line">
                  <a:avLst/>
                </a:prstGeom>
                <a:noFill/>
                <a:ln w="15875">
                  <a:solidFill>
                    <a:srgbClr val="000000"/>
                  </a:solidFill>
                  <a:round/>
                  <a:headEnd/>
                  <a:tailEnd type="triangle" w="med" len="med"/>
                </a:ln>
              </p:spPr>
              <p:txBody>
                <a:bodyPr/>
                <a:lstStyle/>
                <a:p>
                  <a:endParaRPr lang="zh-CN" altLang="en-US"/>
                </a:p>
              </p:txBody>
            </p:sp>
            <p:sp>
              <p:nvSpPr>
                <p:cNvPr id="139" name="Line 62"/>
                <p:cNvSpPr>
                  <a:spLocks noChangeShapeType="1"/>
                </p:cNvSpPr>
                <p:nvPr/>
              </p:nvSpPr>
              <p:spPr bwMode="auto">
                <a:xfrm>
                  <a:off x="4531" y="1616"/>
                  <a:ext cx="0" cy="453"/>
                </a:xfrm>
                <a:prstGeom prst="line">
                  <a:avLst/>
                </a:prstGeom>
                <a:noFill/>
                <a:ln w="15875">
                  <a:solidFill>
                    <a:srgbClr val="000000"/>
                  </a:solidFill>
                  <a:round/>
                  <a:headEnd/>
                  <a:tailEnd type="triangle" w="med" len="med"/>
                </a:ln>
              </p:spPr>
              <p:txBody>
                <a:bodyPr/>
                <a:lstStyle/>
                <a:p>
                  <a:endParaRPr lang="zh-CN" altLang="en-US"/>
                </a:p>
              </p:txBody>
            </p:sp>
            <p:sp>
              <p:nvSpPr>
                <p:cNvPr id="140" name="Line 63"/>
                <p:cNvSpPr>
                  <a:spLocks noChangeShapeType="1"/>
                </p:cNvSpPr>
                <p:nvPr/>
              </p:nvSpPr>
              <p:spPr bwMode="auto">
                <a:xfrm>
                  <a:off x="4631" y="1570"/>
                  <a:ext cx="0" cy="453"/>
                </a:xfrm>
                <a:prstGeom prst="line">
                  <a:avLst/>
                </a:prstGeom>
                <a:noFill/>
                <a:ln w="15875">
                  <a:solidFill>
                    <a:srgbClr val="000000"/>
                  </a:solidFill>
                  <a:round/>
                  <a:headEnd/>
                  <a:tailEnd type="triangle" w="med" len="med"/>
                </a:ln>
              </p:spPr>
              <p:txBody>
                <a:bodyPr/>
                <a:lstStyle/>
                <a:p>
                  <a:endParaRPr lang="zh-CN" altLang="en-US"/>
                </a:p>
              </p:txBody>
            </p:sp>
            <p:sp>
              <p:nvSpPr>
                <p:cNvPr id="141" name="Line 64"/>
                <p:cNvSpPr>
                  <a:spLocks noChangeShapeType="1"/>
                </p:cNvSpPr>
                <p:nvPr/>
              </p:nvSpPr>
              <p:spPr bwMode="auto">
                <a:xfrm>
                  <a:off x="4740" y="1525"/>
                  <a:ext cx="0" cy="453"/>
                </a:xfrm>
                <a:prstGeom prst="line">
                  <a:avLst/>
                </a:prstGeom>
                <a:noFill/>
                <a:ln w="15875">
                  <a:solidFill>
                    <a:srgbClr val="000000"/>
                  </a:solidFill>
                  <a:round/>
                  <a:headEnd/>
                  <a:tailEnd type="triangle" w="med" len="med"/>
                </a:ln>
              </p:spPr>
              <p:txBody>
                <a:bodyPr/>
                <a:lstStyle/>
                <a:p>
                  <a:endParaRPr lang="zh-CN" altLang="en-US"/>
                </a:p>
              </p:txBody>
            </p:sp>
            <p:sp>
              <p:nvSpPr>
                <p:cNvPr id="142" name="Line 65"/>
                <p:cNvSpPr>
                  <a:spLocks noChangeShapeType="1"/>
                </p:cNvSpPr>
                <p:nvPr/>
              </p:nvSpPr>
              <p:spPr bwMode="auto">
                <a:xfrm>
                  <a:off x="4876" y="1462"/>
                  <a:ext cx="0" cy="453"/>
                </a:xfrm>
                <a:prstGeom prst="line">
                  <a:avLst/>
                </a:prstGeom>
                <a:noFill/>
                <a:ln w="15875">
                  <a:solidFill>
                    <a:srgbClr val="000000"/>
                  </a:solidFill>
                  <a:round/>
                  <a:headEnd/>
                  <a:tailEnd type="triangle" w="med" len="med"/>
                </a:ln>
              </p:spPr>
              <p:txBody>
                <a:bodyPr/>
                <a:lstStyle/>
                <a:p>
                  <a:endParaRPr lang="zh-CN" altLang="en-US"/>
                </a:p>
              </p:txBody>
            </p:sp>
            <p:sp>
              <p:nvSpPr>
                <p:cNvPr id="143" name="Line 66"/>
                <p:cNvSpPr>
                  <a:spLocks noChangeShapeType="1"/>
                </p:cNvSpPr>
                <p:nvPr/>
              </p:nvSpPr>
              <p:spPr bwMode="auto">
                <a:xfrm>
                  <a:off x="5238" y="1289"/>
                  <a:ext cx="0" cy="453"/>
                </a:xfrm>
                <a:prstGeom prst="line">
                  <a:avLst/>
                </a:prstGeom>
                <a:noFill/>
                <a:ln w="15875">
                  <a:solidFill>
                    <a:srgbClr val="000000"/>
                  </a:solidFill>
                  <a:round/>
                  <a:headEnd type="triangle" w="med" len="med"/>
                  <a:tailEnd/>
                </a:ln>
              </p:spPr>
              <p:txBody>
                <a:bodyPr/>
                <a:lstStyle/>
                <a:p>
                  <a:endParaRPr lang="zh-CN" altLang="en-US"/>
                </a:p>
              </p:txBody>
            </p:sp>
            <p:sp>
              <p:nvSpPr>
                <p:cNvPr id="144" name="Line 67"/>
                <p:cNvSpPr>
                  <a:spLocks noChangeShapeType="1"/>
                </p:cNvSpPr>
                <p:nvPr/>
              </p:nvSpPr>
              <p:spPr bwMode="auto">
                <a:xfrm>
                  <a:off x="5357" y="1235"/>
                  <a:ext cx="0" cy="453"/>
                </a:xfrm>
                <a:prstGeom prst="line">
                  <a:avLst/>
                </a:prstGeom>
                <a:noFill/>
                <a:ln w="15875">
                  <a:solidFill>
                    <a:srgbClr val="000000"/>
                  </a:solidFill>
                  <a:round/>
                  <a:headEnd type="triangle" w="med" len="med"/>
                  <a:tailEnd/>
                </a:ln>
              </p:spPr>
              <p:txBody>
                <a:bodyPr/>
                <a:lstStyle/>
                <a:p>
                  <a:endParaRPr lang="zh-CN" altLang="en-US"/>
                </a:p>
              </p:txBody>
            </p:sp>
            <p:sp>
              <p:nvSpPr>
                <p:cNvPr id="145" name="Line 68"/>
                <p:cNvSpPr>
                  <a:spLocks noChangeShapeType="1"/>
                </p:cNvSpPr>
                <p:nvPr/>
              </p:nvSpPr>
              <p:spPr bwMode="auto">
                <a:xfrm>
                  <a:off x="5492" y="1199"/>
                  <a:ext cx="0" cy="453"/>
                </a:xfrm>
                <a:prstGeom prst="line">
                  <a:avLst/>
                </a:prstGeom>
                <a:noFill/>
                <a:ln w="15875">
                  <a:solidFill>
                    <a:srgbClr val="000000"/>
                  </a:solidFill>
                  <a:round/>
                  <a:headEnd type="triangle" w="med" len="med"/>
                  <a:tailEnd/>
                </a:ln>
              </p:spPr>
              <p:txBody>
                <a:bodyPr/>
                <a:lstStyle/>
                <a:p>
                  <a:endParaRPr lang="zh-CN" altLang="en-US"/>
                </a:p>
              </p:txBody>
            </p:sp>
            <p:sp>
              <p:nvSpPr>
                <p:cNvPr id="146" name="Line 61"/>
                <p:cNvSpPr>
                  <a:spLocks noChangeShapeType="1"/>
                </p:cNvSpPr>
                <p:nvPr/>
              </p:nvSpPr>
              <p:spPr bwMode="auto">
                <a:xfrm>
                  <a:off x="3745" y="1409"/>
                  <a:ext cx="0" cy="453"/>
                </a:xfrm>
                <a:prstGeom prst="line">
                  <a:avLst/>
                </a:prstGeom>
                <a:noFill/>
                <a:ln w="15875">
                  <a:solidFill>
                    <a:srgbClr val="000000"/>
                  </a:solidFill>
                  <a:round/>
                  <a:headEnd/>
                  <a:tailEnd type="triangle" w="med" len="med"/>
                </a:ln>
              </p:spPr>
              <p:txBody>
                <a:bodyPr/>
                <a:lstStyle/>
                <a:p>
                  <a:endParaRPr lang="zh-CN" altLang="en-US"/>
                </a:p>
              </p:txBody>
            </p:sp>
            <p:sp>
              <p:nvSpPr>
                <p:cNvPr id="147" name="Line 62"/>
                <p:cNvSpPr>
                  <a:spLocks noChangeShapeType="1"/>
                </p:cNvSpPr>
                <p:nvPr/>
              </p:nvSpPr>
              <p:spPr bwMode="auto">
                <a:xfrm>
                  <a:off x="3881" y="1363"/>
                  <a:ext cx="0" cy="453"/>
                </a:xfrm>
                <a:prstGeom prst="line">
                  <a:avLst/>
                </a:prstGeom>
                <a:noFill/>
                <a:ln w="15875">
                  <a:solidFill>
                    <a:srgbClr val="000000"/>
                  </a:solidFill>
                  <a:round/>
                  <a:headEnd/>
                  <a:tailEnd type="triangle" w="med" len="med"/>
                </a:ln>
              </p:spPr>
              <p:txBody>
                <a:bodyPr/>
                <a:lstStyle/>
                <a:p>
                  <a:endParaRPr lang="zh-CN" altLang="en-US"/>
                </a:p>
              </p:txBody>
            </p:sp>
            <p:sp>
              <p:nvSpPr>
                <p:cNvPr id="148" name="Line 64"/>
                <p:cNvSpPr>
                  <a:spLocks noChangeShapeType="1"/>
                </p:cNvSpPr>
                <p:nvPr/>
              </p:nvSpPr>
              <p:spPr bwMode="auto">
                <a:xfrm>
                  <a:off x="4054" y="1291"/>
                  <a:ext cx="0" cy="453"/>
                </a:xfrm>
                <a:prstGeom prst="line">
                  <a:avLst/>
                </a:prstGeom>
                <a:noFill/>
                <a:ln w="15875">
                  <a:solidFill>
                    <a:srgbClr val="000000"/>
                  </a:solidFill>
                  <a:round/>
                  <a:headEnd/>
                  <a:tailEnd type="triangle" w="med" len="med"/>
                </a:ln>
              </p:spPr>
              <p:txBody>
                <a:bodyPr/>
                <a:lstStyle/>
                <a:p>
                  <a:endParaRPr lang="zh-CN" altLang="en-US"/>
                </a:p>
              </p:txBody>
            </p:sp>
            <p:sp>
              <p:nvSpPr>
                <p:cNvPr id="149" name="Line 64"/>
                <p:cNvSpPr>
                  <a:spLocks noChangeShapeType="1"/>
                </p:cNvSpPr>
                <p:nvPr/>
              </p:nvSpPr>
              <p:spPr bwMode="auto">
                <a:xfrm>
                  <a:off x="3965" y="1337"/>
                  <a:ext cx="0" cy="453"/>
                </a:xfrm>
                <a:prstGeom prst="line">
                  <a:avLst/>
                </a:prstGeom>
                <a:noFill/>
                <a:ln w="15875">
                  <a:solidFill>
                    <a:srgbClr val="000000"/>
                  </a:solidFill>
                  <a:round/>
                  <a:headEnd/>
                  <a:tailEnd type="triangle" w="med" len="med"/>
                </a:ln>
              </p:spPr>
              <p:txBody>
                <a:bodyPr/>
                <a:lstStyle/>
                <a:p>
                  <a:endParaRPr lang="zh-CN" altLang="en-US"/>
                </a:p>
              </p:txBody>
            </p:sp>
            <p:sp>
              <p:nvSpPr>
                <p:cNvPr id="150" name="Line 66"/>
                <p:cNvSpPr>
                  <a:spLocks noChangeShapeType="1"/>
                </p:cNvSpPr>
                <p:nvPr/>
              </p:nvSpPr>
              <p:spPr bwMode="auto">
                <a:xfrm>
                  <a:off x="4615" y="1055"/>
                  <a:ext cx="0" cy="453"/>
                </a:xfrm>
                <a:prstGeom prst="line">
                  <a:avLst/>
                </a:prstGeom>
                <a:noFill/>
                <a:ln w="15875">
                  <a:solidFill>
                    <a:srgbClr val="000000"/>
                  </a:solidFill>
                  <a:round/>
                  <a:headEnd type="triangle" w="med" len="med"/>
                  <a:tailEnd/>
                </a:ln>
              </p:spPr>
              <p:txBody>
                <a:bodyPr/>
                <a:lstStyle/>
                <a:p>
                  <a:endParaRPr lang="zh-CN" altLang="en-US"/>
                </a:p>
              </p:txBody>
            </p:sp>
            <p:sp>
              <p:nvSpPr>
                <p:cNvPr id="151" name="Line 66"/>
                <p:cNvSpPr>
                  <a:spLocks noChangeShapeType="1"/>
                </p:cNvSpPr>
                <p:nvPr/>
              </p:nvSpPr>
              <p:spPr bwMode="auto">
                <a:xfrm>
                  <a:off x="4712" y="989"/>
                  <a:ext cx="0" cy="453"/>
                </a:xfrm>
                <a:prstGeom prst="line">
                  <a:avLst/>
                </a:prstGeom>
                <a:noFill/>
                <a:ln w="15875">
                  <a:solidFill>
                    <a:srgbClr val="000000"/>
                  </a:solidFill>
                  <a:round/>
                  <a:headEnd type="triangle" w="med" len="med"/>
                  <a:tailEnd/>
                </a:ln>
              </p:spPr>
              <p:txBody>
                <a:bodyPr/>
                <a:lstStyle/>
                <a:p>
                  <a:endParaRPr lang="zh-CN" altLang="en-US"/>
                </a:p>
              </p:txBody>
            </p:sp>
            <p:sp>
              <p:nvSpPr>
                <p:cNvPr id="152" name="Line 68"/>
                <p:cNvSpPr>
                  <a:spLocks noChangeShapeType="1"/>
                </p:cNvSpPr>
                <p:nvPr/>
              </p:nvSpPr>
              <p:spPr bwMode="auto">
                <a:xfrm>
                  <a:off x="4789" y="955"/>
                  <a:ext cx="0" cy="453"/>
                </a:xfrm>
                <a:prstGeom prst="line">
                  <a:avLst/>
                </a:prstGeom>
                <a:noFill/>
                <a:ln w="15875">
                  <a:solidFill>
                    <a:srgbClr val="000000"/>
                  </a:solidFill>
                  <a:round/>
                  <a:headEnd type="triangle" w="med" len="med"/>
                  <a:tailEnd/>
                </a:ln>
              </p:spPr>
              <p:txBody>
                <a:bodyPr/>
                <a:lstStyle/>
                <a:p>
                  <a:endParaRPr lang="zh-CN" altLang="en-US"/>
                </a:p>
              </p:txBody>
            </p:sp>
          </p:grpSp>
          <p:sp>
            <p:nvSpPr>
              <p:cNvPr id="104" name="Line 69"/>
              <p:cNvSpPr>
                <a:spLocks noChangeShapeType="1"/>
              </p:cNvSpPr>
              <p:nvPr/>
            </p:nvSpPr>
            <p:spPr bwMode="auto">
              <a:xfrm flipV="1">
                <a:off x="3515" y="1434"/>
                <a:ext cx="635" cy="272"/>
              </a:xfrm>
              <a:prstGeom prst="line">
                <a:avLst/>
              </a:prstGeom>
              <a:noFill/>
              <a:ln w="22225">
                <a:solidFill>
                  <a:srgbClr val="000000"/>
                </a:solidFill>
                <a:round/>
                <a:headEnd/>
                <a:tailEnd/>
              </a:ln>
            </p:spPr>
            <p:txBody>
              <a:bodyPr/>
              <a:lstStyle/>
              <a:p>
                <a:endParaRPr lang="zh-CN" altLang="en-US"/>
              </a:p>
            </p:txBody>
          </p:sp>
        </p:grpSp>
      </p:grpSp>
      <p:sp>
        <p:nvSpPr>
          <p:cNvPr id="153" name="Line 71"/>
          <p:cNvSpPr>
            <a:spLocks noChangeShapeType="1"/>
          </p:cNvSpPr>
          <p:nvPr/>
        </p:nvSpPr>
        <p:spPr bwMode="auto">
          <a:xfrm>
            <a:off x="7751763" y="2146300"/>
            <a:ext cx="0" cy="219075"/>
          </a:xfrm>
          <a:prstGeom prst="line">
            <a:avLst/>
          </a:prstGeom>
          <a:noFill/>
          <a:ln w="9525">
            <a:solidFill>
              <a:srgbClr val="000000"/>
            </a:solidFill>
            <a:round/>
            <a:headEnd/>
            <a:tailEnd type="triangle" w="med" len="med"/>
          </a:ln>
        </p:spPr>
        <p:txBody>
          <a:bodyPr/>
          <a:lstStyle/>
          <a:p>
            <a:endParaRPr lang="zh-CN" altLang="en-US"/>
          </a:p>
        </p:txBody>
      </p:sp>
      <p:sp>
        <p:nvSpPr>
          <p:cNvPr id="154" name="Line 72"/>
          <p:cNvSpPr>
            <a:spLocks noChangeShapeType="1"/>
          </p:cNvSpPr>
          <p:nvPr/>
        </p:nvSpPr>
        <p:spPr bwMode="auto">
          <a:xfrm flipH="1" flipV="1">
            <a:off x="7720875" y="2759075"/>
            <a:ext cx="0" cy="198438"/>
          </a:xfrm>
          <a:prstGeom prst="line">
            <a:avLst/>
          </a:prstGeom>
          <a:noFill/>
          <a:ln w="9525">
            <a:solidFill>
              <a:srgbClr val="000000"/>
            </a:solidFill>
            <a:round/>
            <a:headEnd/>
            <a:tailEnd type="triangle" w="med" len="med"/>
          </a:ln>
        </p:spPr>
        <p:txBody>
          <a:bodyPr/>
          <a:lstStyle/>
          <a:p>
            <a:endParaRPr lang="zh-CN" altLang="en-US"/>
          </a:p>
        </p:txBody>
      </p:sp>
      <p:sp>
        <p:nvSpPr>
          <p:cNvPr id="155" name="Line 73"/>
          <p:cNvSpPr>
            <a:spLocks noChangeShapeType="1"/>
          </p:cNvSpPr>
          <p:nvPr/>
        </p:nvSpPr>
        <p:spPr bwMode="auto">
          <a:xfrm flipV="1">
            <a:off x="6944810" y="2565775"/>
            <a:ext cx="360000" cy="0"/>
          </a:xfrm>
          <a:prstGeom prst="line">
            <a:avLst/>
          </a:prstGeom>
          <a:noFill/>
          <a:ln w="9525">
            <a:solidFill>
              <a:srgbClr val="000000"/>
            </a:solidFill>
            <a:round/>
            <a:headEnd/>
            <a:tailEnd type="triangle" w="med" len="med"/>
          </a:ln>
        </p:spPr>
        <p:txBody>
          <a:bodyPr/>
          <a:lstStyle/>
          <a:p>
            <a:endParaRPr lang="zh-CN" altLang="en-US"/>
          </a:p>
        </p:txBody>
      </p:sp>
      <p:sp>
        <p:nvSpPr>
          <p:cNvPr id="156" name="Line 74"/>
          <p:cNvSpPr>
            <a:spLocks noChangeShapeType="1"/>
          </p:cNvSpPr>
          <p:nvPr/>
        </p:nvSpPr>
        <p:spPr bwMode="auto">
          <a:xfrm flipH="1" flipV="1">
            <a:off x="8247063" y="2560638"/>
            <a:ext cx="258762" cy="0"/>
          </a:xfrm>
          <a:prstGeom prst="line">
            <a:avLst/>
          </a:prstGeom>
          <a:noFill/>
          <a:ln w="9525">
            <a:solidFill>
              <a:srgbClr val="000000"/>
            </a:solidFill>
            <a:round/>
            <a:headEnd/>
            <a:tailEnd type="triangle" w="med" len="med"/>
          </a:ln>
        </p:spPr>
        <p:txBody>
          <a:bodyPr/>
          <a:lstStyle/>
          <a:p>
            <a:endParaRPr lang="zh-CN" altLang="en-US"/>
          </a:p>
        </p:txBody>
      </p:sp>
      <p:graphicFrame>
        <p:nvGraphicFramePr>
          <p:cNvPr id="157" name="Object 75"/>
          <p:cNvGraphicFramePr>
            <a:graphicFrameLocks noChangeAspect="1"/>
          </p:cNvGraphicFramePr>
          <p:nvPr/>
        </p:nvGraphicFramePr>
        <p:xfrm>
          <a:off x="7529513" y="2271713"/>
          <a:ext cx="419100" cy="571500"/>
        </p:xfrm>
        <a:graphic>
          <a:graphicData uri="http://schemas.openxmlformats.org/presentationml/2006/ole">
            <p:oleObj spid="_x0000_s69649" name="Equation" r:id="rId12" imgW="139639" imgH="190417" progId="Equation.DSMT4">
              <p:embed/>
            </p:oleObj>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577194" y="801688"/>
            <a:ext cx="4469976" cy="2502621"/>
          </a:xfrm>
          <a:prstGeom prst="rect">
            <a:avLst/>
          </a:prstGeom>
          <a:noFill/>
          <a:ln w="9525">
            <a:noFill/>
            <a:miter lim="800000"/>
            <a:headEnd/>
            <a:tailEnd/>
          </a:ln>
        </p:spPr>
      </p:pic>
      <p:sp>
        <p:nvSpPr>
          <p:cNvPr id="3" name="Text Box 3"/>
          <p:cNvSpPr txBox="1">
            <a:spLocks noChangeArrowheads="1"/>
          </p:cNvSpPr>
          <p:nvPr/>
        </p:nvSpPr>
        <p:spPr bwMode="auto">
          <a:xfrm>
            <a:off x="249959" y="3993429"/>
            <a:ext cx="8634268" cy="1692771"/>
          </a:xfrm>
          <a:prstGeom prst="rect">
            <a:avLst/>
          </a:prstGeom>
          <a:noFill/>
          <a:ln w="9525">
            <a:noFill/>
            <a:miter lim="800000"/>
            <a:headEnd/>
            <a:tailEnd/>
          </a:ln>
        </p:spPr>
        <p:txBody>
          <a:bodyPr wrap="square">
            <a:spAutoFit/>
          </a:bodyPr>
          <a:lstStyle/>
          <a:p>
            <a:pPr marL="355600" indent="-355600" algn="just">
              <a:lnSpc>
                <a:spcPct val="130000"/>
              </a:lnSpc>
            </a:pPr>
            <a:r>
              <a:rPr kumimoji="1" lang="zh-CN" altLang="en-US" sz="2000" b="1" dirty="0">
                <a:solidFill>
                  <a:srgbClr val="0000FF"/>
                </a:solidFill>
                <a:latin typeface="黑体" pitchFamily="49" charset="-122"/>
              </a:rPr>
              <a:t>研究管壁电流的实际意义：</a:t>
            </a:r>
          </a:p>
          <a:p>
            <a:pPr marL="355600" indent="-355600" algn="just">
              <a:lnSpc>
                <a:spcPct val="130000"/>
              </a:lnSpc>
            </a:pPr>
            <a:r>
              <a:rPr kumimoji="1" lang="en-US" altLang="zh-CN" sz="2000" b="1" dirty="0">
                <a:solidFill>
                  <a:srgbClr val="0000FF"/>
                </a:solidFill>
                <a:latin typeface="幼圆" pitchFamily="49" charset="-122"/>
                <a:ea typeface="幼圆" pitchFamily="49" charset="-122"/>
              </a:rPr>
              <a:t>1)</a:t>
            </a:r>
            <a:r>
              <a:rPr kumimoji="1" lang="zh-CN" altLang="en-US" sz="2000" b="1" dirty="0">
                <a:solidFill>
                  <a:srgbClr val="0000FF"/>
                </a:solidFill>
                <a:latin typeface="幼圆" pitchFamily="49" charset="-122"/>
                <a:ea typeface="幼圆" pitchFamily="49" charset="-122"/>
              </a:rPr>
              <a:t>使波导连接</a:t>
            </a:r>
            <a:r>
              <a:rPr kumimoji="1" lang="zh-CN" altLang="en-US" sz="2000" b="1" dirty="0" smtClean="0">
                <a:solidFill>
                  <a:srgbClr val="0000FF"/>
                </a:solidFill>
                <a:latin typeface="幼圆" pitchFamily="49" charset="-122"/>
                <a:ea typeface="幼圆" pitchFamily="49" charset="-122"/>
              </a:rPr>
              <a:t>处的管壁</a:t>
            </a:r>
            <a:r>
              <a:rPr kumimoji="1" lang="zh-CN" altLang="en-US" sz="2000" b="1" dirty="0">
                <a:solidFill>
                  <a:srgbClr val="0000FF"/>
                </a:solidFill>
                <a:latin typeface="幼圆" pitchFamily="49" charset="-122"/>
                <a:ea typeface="幼圆" pitchFamily="49" charset="-122"/>
              </a:rPr>
              <a:t>电流畅通。</a:t>
            </a:r>
          </a:p>
          <a:p>
            <a:pPr marL="355600" indent="-355600" algn="just">
              <a:lnSpc>
                <a:spcPct val="130000"/>
              </a:lnSpc>
            </a:pPr>
            <a:r>
              <a:rPr kumimoji="1" lang="en-US" altLang="zh-CN" sz="2000" b="1" dirty="0">
                <a:solidFill>
                  <a:srgbClr val="0000FF"/>
                </a:solidFill>
                <a:latin typeface="幼圆" pitchFamily="49" charset="-122"/>
                <a:ea typeface="幼圆" pitchFamily="49" charset="-122"/>
              </a:rPr>
              <a:t>2)</a:t>
            </a:r>
            <a:r>
              <a:rPr kumimoji="1" lang="zh-CN" altLang="en-US" sz="2000" b="1" dirty="0">
                <a:solidFill>
                  <a:srgbClr val="0000FF"/>
                </a:solidFill>
                <a:latin typeface="幼圆" pitchFamily="49" charset="-122"/>
                <a:ea typeface="幼圆" pitchFamily="49" charset="-122"/>
              </a:rPr>
              <a:t>测量波导传播特性时，开口</a:t>
            </a:r>
            <a:r>
              <a:rPr kumimoji="1" lang="zh-CN" altLang="en-US" sz="2000" b="1" dirty="0" smtClean="0">
                <a:solidFill>
                  <a:srgbClr val="0000FF"/>
                </a:solidFill>
                <a:latin typeface="幼圆" pitchFamily="49" charset="-122"/>
                <a:ea typeface="幼圆" pitchFamily="49" charset="-122"/>
              </a:rPr>
              <a:t>沿管壁电流的方向，避免对测量结果的影响。</a:t>
            </a:r>
            <a:endParaRPr kumimoji="1" lang="zh-CN" altLang="en-US" sz="2000" b="1" dirty="0">
              <a:solidFill>
                <a:srgbClr val="0000FF"/>
              </a:solidFill>
              <a:latin typeface="幼圆" pitchFamily="49" charset="-122"/>
              <a:ea typeface="幼圆" pitchFamily="49" charset="-122"/>
            </a:endParaRPr>
          </a:p>
          <a:p>
            <a:pPr marL="355600" indent="-355600" algn="just">
              <a:lnSpc>
                <a:spcPct val="130000"/>
              </a:lnSpc>
            </a:pPr>
            <a:r>
              <a:rPr kumimoji="1" lang="en-US" altLang="zh-CN" sz="2000" b="1" dirty="0">
                <a:solidFill>
                  <a:srgbClr val="0000FF"/>
                </a:solidFill>
                <a:latin typeface="幼圆" pitchFamily="49" charset="-122"/>
                <a:ea typeface="幼圆" pitchFamily="49" charset="-122"/>
              </a:rPr>
              <a:t>3)</a:t>
            </a:r>
            <a:r>
              <a:rPr kumimoji="1" lang="zh-CN" altLang="en-US" sz="2000" b="1" dirty="0">
                <a:solidFill>
                  <a:srgbClr val="0000FF"/>
                </a:solidFill>
                <a:latin typeface="幼圆" pitchFamily="49" charset="-122"/>
                <a:ea typeface="幼圆" pitchFamily="49" charset="-122"/>
              </a:rPr>
              <a:t>从波导中耦合能量时，</a:t>
            </a:r>
            <a:r>
              <a:rPr kumimoji="1" lang="zh-CN" altLang="en-US" sz="2000" b="1" dirty="0" smtClean="0">
                <a:solidFill>
                  <a:srgbClr val="0000FF"/>
                </a:solidFill>
                <a:latin typeface="幼圆" pitchFamily="49" charset="-122"/>
                <a:ea typeface="幼圆" pitchFamily="49" charset="-122"/>
              </a:rPr>
              <a:t>开口在最大限度切断管壁电流的位置，以增大辐射。</a:t>
            </a:r>
            <a:endParaRPr kumimoji="1" lang="zh-CN" altLang="en-US" sz="2000" b="1" dirty="0">
              <a:solidFill>
                <a:srgbClr val="0000FF"/>
              </a:solidFill>
              <a:latin typeface="幼圆" pitchFamily="49" charset="-122"/>
              <a:ea typeface="幼圆" pitchFamily="49" charset="-122"/>
            </a:endParaRPr>
          </a:p>
        </p:txBody>
      </p:sp>
      <p:grpSp>
        <p:nvGrpSpPr>
          <p:cNvPr id="4" name="Group 24"/>
          <p:cNvGrpSpPr>
            <a:grpSpLocks/>
          </p:cNvGrpSpPr>
          <p:nvPr/>
        </p:nvGrpSpPr>
        <p:grpSpPr bwMode="auto">
          <a:xfrm>
            <a:off x="241560" y="537153"/>
            <a:ext cx="4225062" cy="3087739"/>
            <a:chOff x="401" y="2558"/>
            <a:chExt cx="2124" cy="1674"/>
          </a:xfrm>
        </p:grpSpPr>
        <p:sp>
          <p:nvSpPr>
            <p:cNvPr id="5" name="Text Box 12"/>
            <p:cNvSpPr txBox="1">
              <a:spLocks noChangeArrowheads="1"/>
            </p:cNvSpPr>
            <p:nvPr/>
          </p:nvSpPr>
          <p:spPr bwMode="auto">
            <a:xfrm>
              <a:off x="613" y="4015"/>
              <a:ext cx="1726" cy="217"/>
            </a:xfrm>
            <a:prstGeom prst="rect">
              <a:avLst/>
            </a:prstGeom>
            <a:noFill/>
            <a:ln w="9525">
              <a:noFill/>
              <a:miter lim="800000"/>
              <a:headEnd/>
              <a:tailEnd/>
            </a:ln>
          </p:spPr>
          <p:txBody>
            <a:bodyPr wrap="square">
              <a:spAutoFit/>
            </a:bodyPr>
            <a:lstStyle/>
            <a:p>
              <a:pPr>
                <a:spcBef>
                  <a:spcPct val="50000"/>
                </a:spcBef>
              </a:pPr>
              <a:r>
                <a:rPr lang="en-US" altLang="zh-CN" sz="2000" b="1" dirty="0" smtClean="0">
                  <a:solidFill>
                    <a:srgbClr val="0000FF"/>
                  </a:solidFill>
                  <a:latin typeface="幼圆" pitchFamily="49" charset="-122"/>
                  <a:ea typeface="幼圆" pitchFamily="49" charset="-122"/>
                </a:rPr>
                <a:t>TE</a:t>
              </a:r>
              <a:r>
                <a:rPr lang="en-US" altLang="zh-CN" sz="2000" b="1" baseline="-25000" dirty="0" smtClean="0">
                  <a:solidFill>
                    <a:srgbClr val="0000FF"/>
                  </a:solidFill>
                  <a:latin typeface="幼圆" pitchFamily="49" charset="-122"/>
                  <a:ea typeface="幼圆" pitchFamily="49" charset="-122"/>
                </a:rPr>
                <a:t>10</a:t>
              </a:r>
              <a:r>
                <a:rPr lang="zh-CN" altLang="en-US" sz="2000" b="1" dirty="0">
                  <a:solidFill>
                    <a:srgbClr val="0000FF"/>
                  </a:solidFill>
                  <a:latin typeface="幼圆" pitchFamily="49" charset="-122"/>
                  <a:ea typeface="幼圆" pitchFamily="49" charset="-122"/>
                </a:rPr>
                <a:t>模式场对应的管壁电流</a:t>
              </a:r>
            </a:p>
          </p:txBody>
        </p:sp>
        <p:pic>
          <p:nvPicPr>
            <p:cNvPr id="6" name="Picture 18" descr="E:\电磁场\电磁场\修改图\finish11.gif"/>
            <p:cNvPicPr>
              <a:picLocks noChangeAspect="1" noChangeArrowheads="1"/>
            </p:cNvPicPr>
            <p:nvPr/>
          </p:nvPicPr>
          <p:blipFill>
            <a:blip r:embed="rId3"/>
            <a:srcRect/>
            <a:stretch>
              <a:fillRect/>
            </a:stretch>
          </p:blipFill>
          <p:spPr bwMode="auto">
            <a:xfrm>
              <a:off x="401" y="2558"/>
              <a:ext cx="2124" cy="1409"/>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330133" y="5610326"/>
            <a:ext cx="444500" cy="396875"/>
          </a:xfrm>
          <a:prstGeom prst="rect">
            <a:avLst/>
          </a:prstGeom>
          <a:noFill/>
          <a:ln w="9525">
            <a:noFill/>
            <a:prstDash val="sysDot"/>
            <a:miter lim="800000"/>
            <a:headEnd/>
            <a:tailEnd/>
          </a:ln>
        </p:spPr>
        <p:txBody>
          <a:bodyPr>
            <a:spAutoFit/>
          </a:bodyPr>
          <a:lstStyle/>
          <a:p>
            <a:pPr>
              <a:spcBef>
                <a:spcPct val="50000"/>
              </a:spcBef>
            </a:pPr>
            <a:r>
              <a:rPr kumimoji="1" lang="en-US" altLang="zh-CN" sz="2000" b="1">
                <a:solidFill>
                  <a:srgbClr val="000099"/>
                </a:solidFill>
                <a:latin typeface="幼圆" pitchFamily="49" charset="-122"/>
                <a:ea typeface="幼圆" pitchFamily="49" charset="-122"/>
              </a:rPr>
              <a:t>2b</a:t>
            </a:r>
          </a:p>
        </p:txBody>
      </p:sp>
      <p:sp>
        <p:nvSpPr>
          <p:cNvPr id="3" name="Text Box 7"/>
          <p:cNvSpPr txBox="1">
            <a:spLocks noChangeArrowheads="1"/>
          </p:cNvSpPr>
          <p:nvPr/>
        </p:nvSpPr>
        <p:spPr bwMode="auto">
          <a:xfrm>
            <a:off x="3836546" y="5588101"/>
            <a:ext cx="4445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rPr>
              <a:t>a</a:t>
            </a:r>
          </a:p>
        </p:txBody>
      </p:sp>
      <p:sp>
        <p:nvSpPr>
          <p:cNvPr id="4" name="Rectangle 8"/>
          <p:cNvSpPr>
            <a:spLocks noChangeArrowheads="1"/>
          </p:cNvSpPr>
          <p:nvPr/>
        </p:nvSpPr>
        <p:spPr bwMode="auto">
          <a:xfrm>
            <a:off x="1826771" y="5054701"/>
            <a:ext cx="4343400" cy="45720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5" name="Text Box 9"/>
          <p:cNvSpPr txBox="1">
            <a:spLocks noChangeArrowheads="1"/>
          </p:cNvSpPr>
          <p:nvPr/>
        </p:nvSpPr>
        <p:spPr bwMode="auto">
          <a:xfrm>
            <a:off x="384175" y="1044575"/>
            <a:ext cx="8759825" cy="707886"/>
          </a:xfrm>
          <a:prstGeom prst="rect">
            <a:avLst/>
          </a:prstGeom>
          <a:noFill/>
          <a:ln w="9525">
            <a:noFill/>
            <a:prstDash val="sysDot"/>
            <a:miter lim="800000"/>
            <a:headEnd/>
            <a:tailEnd/>
          </a:ln>
        </p:spPr>
        <p:txBody>
          <a:bodyPr>
            <a:spAutoFit/>
          </a:bodyPr>
          <a:lstStyle/>
          <a:p>
            <a:pPr>
              <a:spcBef>
                <a:spcPct val="50000"/>
              </a:spcBef>
              <a:buFont typeface="Wingdings" pitchFamily="2" charset="2"/>
              <a:buBlip>
                <a:blip r:embed="rId3"/>
              </a:buBlip>
            </a:pPr>
            <a:r>
              <a:rPr kumimoji="1" lang="en-US" altLang="zh-CN" sz="2000" b="1">
                <a:solidFill>
                  <a:srgbClr val="000099"/>
                </a:solidFill>
                <a:latin typeface="幼圆" pitchFamily="49" charset="-122"/>
                <a:ea typeface="幼圆" pitchFamily="49" charset="-122"/>
              </a:rPr>
              <a:t> </a:t>
            </a:r>
            <a:r>
              <a:rPr kumimoji="1" lang="zh-CN" altLang="en-US" sz="2000" b="1">
                <a:solidFill>
                  <a:srgbClr val="000099"/>
                </a:solidFill>
                <a:latin typeface="幼圆" pitchFamily="49" charset="-122"/>
                <a:ea typeface="幼圆" pitchFamily="49" charset="-122"/>
              </a:rPr>
              <a:t>若不同的模式的波具有相同的截止波长，称为这两种</a:t>
            </a:r>
            <a:r>
              <a:rPr kumimoji="1" lang="zh-CN" altLang="en-US" sz="2000" b="1">
                <a:solidFill>
                  <a:srgbClr val="CC3300"/>
                </a:solidFill>
                <a:latin typeface="幼圆" pitchFamily="49" charset="-122"/>
                <a:ea typeface="幼圆" pitchFamily="49" charset="-122"/>
              </a:rPr>
              <a:t>模式简并</a:t>
            </a:r>
            <a:r>
              <a:rPr kumimoji="1" lang="zh-CN" altLang="en-US" sz="2000" b="1">
                <a:solidFill>
                  <a:srgbClr val="000099"/>
                </a:solidFill>
                <a:latin typeface="幼圆" pitchFamily="49" charset="-122"/>
                <a:ea typeface="幼圆" pitchFamily="49" charset="-122"/>
              </a:rPr>
              <a:t>。 </a:t>
            </a:r>
            <a:r>
              <a:rPr kumimoji="1" lang="zh-CN" altLang="en-US" sz="2000" b="1">
                <a:solidFill>
                  <a:srgbClr val="CC3300"/>
                </a:solidFill>
                <a:latin typeface="幼圆" pitchFamily="49" charset="-122"/>
                <a:ea typeface="幼圆" pitchFamily="49" charset="-122"/>
              </a:rPr>
              <a:t>矩形波导中</a:t>
            </a:r>
            <a:r>
              <a:rPr kumimoji="1" lang="en-US" altLang="zh-CN" sz="2000" b="1">
                <a:solidFill>
                  <a:srgbClr val="D60093"/>
                </a:solidFill>
                <a:latin typeface="幼圆" pitchFamily="49" charset="-122"/>
                <a:ea typeface="幼圆" pitchFamily="49" charset="-122"/>
              </a:rPr>
              <a:t>TMmn</a:t>
            </a:r>
            <a:r>
              <a:rPr kumimoji="1" lang="zh-CN" altLang="en-US" sz="2000" b="1">
                <a:solidFill>
                  <a:srgbClr val="CC3300"/>
                </a:solidFill>
                <a:latin typeface="幼圆" pitchFamily="49" charset="-122"/>
                <a:ea typeface="幼圆" pitchFamily="49" charset="-122"/>
              </a:rPr>
              <a:t>和</a:t>
            </a:r>
            <a:r>
              <a:rPr kumimoji="1" lang="en-US" altLang="zh-CN" sz="2000" b="1">
                <a:solidFill>
                  <a:srgbClr val="D60093"/>
                </a:solidFill>
                <a:latin typeface="幼圆" pitchFamily="49" charset="-122"/>
                <a:ea typeface="幼圆" pitchFamily="49" charset="-122"/>
              </a:rPr>
              <a:t>TEmn</a:t>
            </a:r>
            <a:r>
              <a:rPr kumimoji="1" lang="zh-CN" altLang="en-US" sz="2000" b="1" i="1">
                <a:solidFill>
                  <a:srgbClr val="D60093"/>
                </a:solidFill>
                <a:latin typeface="幼圆" pitchFamily="49" charset="-122"/>
                <a:ea typeface="幼圆" pitchFamily="49" charset="-122"/>
              </a:rPr>
              <a:t>，</a:t>
            </a:r>
            <a:r>
              <a:rPr kumimoji="1" lang="zh-CN" altLang="en-US" sz="2000" b="1">
                <a:solidFill>
                  <a:srgbClr val="CC3300"/>
                </a:solidFill>
                <a:latin typeface="幼圆" pitchFamily="49" charset="-122"/>
                <a:ea typeface="幼圆" pitchFamily="49" charset="-122"/>
              </a:rPr>
              <a:t>当</a:t>
            </a:r>
            <a:r>
              <a:rPr kumimoji="1" lang="en-US" altLang="zh-CN" sz="2000" b="1">
                <a:solidFill>
                  <a:srgbClr val="CC3300"/>
                </a:solidFill>
                <a:latin typeface="幼圆" pitchFamily="49" charset="-122"/>
                <a:ea typeface="幼圆" pitchFamily="49" charset="-122"/>
              </a:rPr>
              <a:t>m</a:t>
            </a:r>
            <a:r>
              <a:rPr kumimoji="1" lang="zh-CN" altLang="en-US" sz="2000" b="1">
                <a:solidFill>
                  <a:srgbClr val="CC3300"/>
                </a:solidFill>
                <a:latin typeface="幼圆" pitchFamily="49" charset="-122"/>
                <a:ea typeface="幼圆" pitchFamily="49" charset="-122"/>
              </a:rPr>
              <a:t>和</a:t>
            </a:r>
            <a:r>
              <a:rPr kumimoji="1" lang="en-US" altLang="zh-CN" sz="2000" b="1">
                <a:solidFill>
                  <a:srgbClr val="CC3300"/>
                </a:solidFill>
                <a:latin typeface="幼圆" pitchFamily="49" charset="-122"/>
                <a:ea typeface="幼圆" pitchFamily="49" charset="-122"/>
              </a:rPr>
              <a:t>n</a:t>
            </a:r>
            <a:r>
              <a:rPr kumimoji="1" lang="zh-CN" altLang="en-US" sz="2000" b="1">
                <a:solidFill>
                  <a:srgbClr val="CC3300"/>
                </a:solidFill>
                <a:latin typeface="幼圆" pitchFamily="49" charset="-122"/>
                <a:ea typeface="幼圆" pitchFamily="49" charset="-122"/>
              </a:rPr>
              <a:t>分别相等时，为简并波形</a:t>
            </a:r>
            <a:r>
              <a:rPr kumimoji="1" lang="zh-CN" altLang="en-US" sz="2000" b="1">
                <a:solidFill>
                  <a:srgbClr val="000099"/>
                </a:solidFill>
                <a:latin typeface="幼圆" pitchFamily="49" charset="-122"/>
                <a:ea typeface="幼圆" pitchFamily="49" charset="-122"/>
              </a:rPr>
              <a:t>。</a:t>
            </a:r>
          </a:p>
        </p:txBody>
      </p:sp>
      <p:sp>
        <p:nvSpPr>
          <p:cNvPr id="6" name="Line 10"/>
          <p:cNvSpPr>
            <a:spLocks noChangeShapeType="1"/>
          </p:cNvSpPr>
          <p:nvPr/>
        </p:nvSpPr>
        <p:spPr bwMode="auto">
          <a:xfrm>
            <a:off x="1828358" y="5505551"/>
            <a:ext cx="5013325" cy="0"/>
          </a:xfrm>
          <a:prstGeom prst="line">
            <a:avLst/>
          </a:prstGeom>
          <a:noFill/>
          <a:ln w="25400">
            <a:solidFill>
              <a:srgbClr val="FF0000"/>
            </a:solidFill>
            <a:prstDash val="sysDot"/>
            <a:round/>
            <a:headEnd/>
            <a:tailEnd type="triangle" w="med" len="med"/>
          </a:ln>
        </p:spPr>
        <p:txBody>
          <a:bodyPr/>
          <a:lstStyle/>
          <a:p>
            <a:endParaRPr lang="zh-CN" altLang="en-US"/>
          </a:p>
        </p:txBody>
      </p:sp>
      <p:sp>
        <p:nvSpPr>
          <p:cNvPr id="7" name="Text Box 11"/>
          <p:cNvSpPr txBox="1">
            <a:spLocks noChangeArrowheads="1"/>
          </p:cNvSpPr>
          <p:nvPr/>
        </p:nvSpPr>
        <p:spPr bwMode="auto">
          <a:xfrm>
            <a:off x="366713" y="1874838"/>
            <a:ext cx="7704137" cy="400110"/>
          </a:xfrm>
          <a:prstGeom prst="rect">
            <a:avLst/>
          </a:prstGeom>
          <a:noFill/>
          <a:ln w="9525">
            <a:noFill/>
            <a:prstDash val="sysDot"/>
            <a:miter lim="800000"/>
            <a:headEnd/>
            <a:tailEnd/>
          </a:ln>
        </p:spPr>
        <p:txBody>
          <a:bodyPr>
            <a:spAutoFit/>
          </a:bodyPr>
          <a:lstStyle/>
          <a:p>
            <a:pPr>
              <a:spcBef>
                <a:spcPct val="50000"/>
              </a:spcBef>
              <a:buFont typeface="Wingdings" pitchFamily="2" charset="2"/>
              <a:buBlip>
                <a:blip r:embed="rId3"/>
              </a:buBlip>
            </a:pPr>
            <a:r>
              <a:rPr kumimoji="1" lang="en-US" altLang="zh-CN" sz="2000" b="1" dirty="0">
                <a:solidFill>
                  <a:srgbClr val="000099"/>
                </a:solidFill>
                <a:latin typeface="幼圆" pitchFamily="49" charset="-122"/>
                <a:ea typeface="幼圆" pitchFamily="49" charset="-122"/>
              </a:rPr>
              <a:t> </a:t>
            </a:r>
            <a:r>
              <a:rPr kumimoji="1" lang="zh-CN" altLang="en-US" sz="2000" b="1" dirty="0">
                <a:solidFill>
                  <a:srgbClr val="000099"/>
                </a:solidFill>
                <a:latin typeface="幼圆" pitchFamily="49" charset="-122"/>
                <a:ea typeface="幼圆" pitchFamily="49" charset="-122"/>
              </a:rPr>
              <a:t>波导尺寸</a:t>
            </a:r>
            <a:r>
              <a:rPr kumimoji="1" lang="en-US" altLang="zh-CN" sz="2000" b="1" dirty="0" smtClean="0">
                <a:solidFill>
                  <a:srgbClr val="000099"/>
                </a:solidFill>
                <a:latin typeface="幼圆" pitchFamily="49" charset="-122"/>
                <a:ea typeface="幼圆" pitchFamily="49" charset="-122"/>
              </a:rPr>
              <a:t>a&gt;2b</a:t>
            </a:r>
            <a:r>
              <a:rPr kumimoji="1" lang="zh-CN" altLang="en-US" sz="2000" b="1" dirty="0">
                <a:solidFill>
                  <a:srgbClr val="000099"/>
                </a:solidFill>
                <a:latin typeface="幼圆" pitchFamily="49" charset="-122"/>
                <a:ea typeface="幼圆" pitchFamily="49" charset="-122"/>
              </a:rPr>
              <a:t>时的各种模式的截止波长分布</a:t>
            </a:r>
            <a:r>
              <a:rPr kumimoji="1" lang="zh-CN" altLang="en-US" sz="2000" b="1" dirty="0" smtClean="0">
                <a:solidFill>
                  <a:srgbClr val="000099"/>
                </a:solidFill>
                <a:latin typeface="幼圆" pitchFamily="49" charset="-122"/>
                <a:ea typeface="幼圆" pitchFamily="49" charset="-122"/>
              </a:rPr>
              <a:t>如下图所示：</a:t>
            </a:r>
            <a:endParaRPr kumimoji="1" lang="zh-CN" altLang="en-US" sz="2000" b="1" dirty="0">
              <a:solidFill>
                <a:srgbClr val="000099"/>
              </a:solidFill>
              <a:latin typeface="幼圆" pitchFamily="49" charset="-122"/>
              <a:ea typeface="幼圆" pitchFamily="49" charset="-122"/>
            </a:endParaRPr>
          </a:p>
        </p:txBody>
      </p:sp>
      <p:sp>
        <p:nvSpPr>
          <p:cNvPr id="8" name="Rectangle 12"/>
          <p:cNvSpPr>
            <a:spLocks noChangeArrowheads="1"/>
          </p:cNvSpPr>
          <p:nvPr/>
        </p:nvSpPr>
        <p:spPr bwMode="auto">
          <a:xfrm>
            <a:off x="1826771" y="4597501"/>
            <a:ext cx="2184400" cy="457200"/>
          </a:xfrm>
          <a:prstGeom prst="rect">
            <a:avLst/>
          </a:prstGeom>
          <a:solidFill>
            <a:srgbClr val="F88A26"/>
          </a:solidFill>
          <a:ln w="9525">
            <a:solidFill>
              <a:schemeClr val="tx1"/>
            </a:solidFill>
            <a:miter lim="800000"/>
            <a:headEnd/>
            <a:tailEnd/>
          </a:ln>
        </p:spPr>
        <p:txBody>
          <a:bodyPr wrap="none" anchor="ctr"/>
          <a:lstStyle/>
          <a:p>
            <a:endParaRPr lang="zh-CN" altLang="en-US"/>
          </a:p>
        </p:txBody>
      </p:sp>
      <p:sp>
        <p:nvSpPr>
          <p:cNvPr id="9" name="Rectangle 13"/>
          <p:cNvSpPr>
            <a:spLocks noChangeArrowheads="1"/>
          </p:cNvSpPr>
          <p:nvPr/>
        </p:nvSpPr>
        <p:spPr bwMode="auto">
          <a:xfrm>
            <a:off x="1826771" y="4140301"/>
            <a:ext cx="1789112" cy="457200"/>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10" name="Rectangle 14"/>
          <p:cNvSpPr>
            <a:spLocks noChangeArrowheads="1"/>
          </p:cNvSpPr>
          <p:nvPr/>
        </p:nvSpPr>
        <p:spPr bwMode="auto">
          <a:xfrm>
            <a:off x="1826771" y="3683101"/>
            <a:ext cx="1536700" cy="457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Rectangle 15"/>
          <p:cNvSpPr>
            <a:spLocks noChangeArrowheads="1"/>
          </p:cNvSpPr>
          <p:nvPr/>
        </p:nvSpPr>
        <p:spPr bwMode="auto">
          <a:xfrm>
            <a:off x="1826771" y="3225901"/>
            <a:ext cx="1249362" cy="457200"/>
          </a:xfrm>
          <a:prstGeom prst="rect">
            <a:avLst/>
          </a:prstGeom>
          <a:solidFill>
            <a:srgbClr val="33CCFF"/>
          </a:solidFill>
          <a:ln w="9525">
            <a:solidFill>
              <a:schemeClr val="tx1"/>
            </a:solidFill>
            <a:miter lim="800000"/>
            <a:headEnd/>
            <a:tailEnd/>
          </a:ln>
        </p:spPr>
        <p:txBody>
          <a:bodyPr wrap="none" anchor="ctr"/>
          <a:lstStyle/>
          <a:p>
            <a:endParaRPr lang="zh-CN" altLang="en-US"/>
          </a:p>
        </p:txBody>
      </p:sp>
      <p:sp>
        <p:nvSpPr>
          <p:cNvPr id="12" name="Text Box 16"/>
          <p:cNvSpPr txBox="1">
            <a:spLocks noChangeArrowheads="1"/>
          </p:cNvSpPr>
          <p:nvPr/>
        </p:nvSpPr>
        <p:spPr bwMode="auto">
          <a:xfrm>
            <a:off x="4540070" y="5058278"/>
            <a:ext cx="7620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rPr>
              <a:t>TE</a:t>
            </a:r>
            <a:r>
              <a:rPr kumimoji="1" lang="en-US" altLang="zh-CN" sz="2200" b="1" baseline="-25000">
                <a:solidFill>
                  <a:srgbClr val="000099"/>
                </a:solidFill>
                <a:latin typeface="幼圆" pitchFamily="49" charset="-122"/>
                <a:ea typeface="幼圆" pitchFamily="49" charset="-122"/>
              </a:rPr>
              <a:t>10</a:t>
            </a:r>
          </a:p>
        </p:txBody>
      </p:sp>
      <p:sp>
        <p:nvSpPr>
          <p:cNvPr id="13" name="Text Box 17"/>
          <p:cNvSpPr txBox="1">
            <a:spLocks noChangeArrowheads="1"/>
          </p:cNvSpPr>
          <p:nvPr/>
        </p:nvSpPr>
        <p:spPr bwMode="auto">
          <a:xfrm>
            <a:off x="2258772" y="4604254"/>
            <a:ext cx="7620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rPr>
              <a:t>TE</a:t>
            </a:r>
            <a:r>
              <a:rPr kumimoji="1" lang="en-US" altLang="zh-CN" sz="2200" b="1" baseline="-25000">
                <a:solidFill>
                  <a:srgbClr val="000099"/>
                </a:solidFill>
                <a:latin typeface="幼圆" pitchFamily="49" charset="-122"/>
                <a:ea typeface="幼圆" pitchFamily="49" charset="-122"/>
              </a:rPr>
              <a:t>20</a:t>
            </a:r>
          </a:p>
        </p:txBody>
      </p:sp>
      <p:sp>
        <p:nvSpPr>
          <p:cNvPr id="14" name="Text Box 18"/>
          <p:cNvSpPr txBox="1">
            <a:spLocks noChangeArrowheads="1"/>
          </p:cNvSpPr>
          <p:nvPr/>
        </p:nvSpPr>
        <p:spPr bwMode="auto">
          <a:xfrm>
            <a:off x="2249046" y="4141164"/>
            <a:ext cx="762000" cy="427038"/>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rPr>
              <a:t>TE</a:t>
            </a:r>
            <a:r>
              <a:rPr kumimoji="1" lang="en-US" altLang="zh-CN" sz="2200" b="1" baseline="-25000">
                <a:solidFill>
                  <a:srgbClr val="000099"/>
                </a:solidFill>
                <a:latin typeface="幼圆" pitchFamily="49" charset="-122"/>
                <a:ea typeface="幼圆" pitchFamily="49" charset="-122"/>
              </a:rPr>
              <a:t>01</a:t>
            </a:r>
          </a:p>
        </p:txBody>
      </p:sp>
      <p:sp>
        <p:nvSpPr>
          <p:cNvPr id="15" name="Text Box 19"/>
          <p:cNvSpPr txBox="1">
            <a:spLocks noChangeArrowheads="1"/>
          </p:cNvSpPr>
          <p:nvPr/>
        </p:nvSpPr>
        <p:spPr bwMode="auto">
          <a:xfrm>
            <a:off x="1861495" y="3669678"/>
            <a:ext cx="7620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rPr>
              <a:t>TE</a:t>
            </a:r>
            <a:r>
              <a:rPr kumimoji="1" lang="en-US" altLang="zh-CN" sz="2200" b="1" baseline="-25000">
                <a:solidFill>
                  <a:srgbClr val="000099"/>
                </a:solidFill>
                <a:latin typeface="幼圆" pitchFamily="49" charset="-122"/>
                <a:ea typeface="幼圆" pitchFamily="49" charset="-122"/>
              </a:rPr>
              <a:t>11</a:t>
            </a:r>
          </a:p>
        </p:txBody>
      </p:sp>
      <p:sp>
        <p:nvSpPr>
          <p:cNvPr id="16" name="Text Box 20"/>
          <p:cNvSpPr txBox="1">
            <a:spLocks noChangeArrowheads="1"/>
          </p:cNvSpPr>
          <p:nvPr/>
        </p:nvSpPr>
        <p:spPr bwMode="auto">
          <a:xfrm>
            <a:off x="2565621" y="3669677"/>
            <a:ext cx="7620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rPr>
              <a:t>TM</a:t>
            </a:r>
            <a:r>
              <a:rPr kumimoji="1" lang="en-US" altLang="zh-CN" sz="2200" b="1" baseline="-25000">
                <a:solidFill>
                  <a:srgbClr val="000099"/>
                </a:solidFill>
                <a:latin typeface="幼圆" pitchFamily="49" charset="-122"/>
                <a:ea typeface="幼圆" pitchFamily="49" charset="-122"/>
              </a:rPr>
              <a:t>11</a:t>
            </a:r>
          </a:p>
        </p:txBody>
      </p:sp>
      <p:sp>
        <p:nvSpPr>
          <p:cNvPr id="17" name="Text Box 21"/>
          <p:cNvSpPr txBox="1">
            <a:spLocks noChangeArrowheads="1"/>
          </p:cNvSpPr>
          <p:nvPr/>
        </p:nvSpPr>
        <p:spPr bwMode="auto">
          <a:xfrm>
            <a:off x="2179598" y="3224052"/>
            <a:ext cx="7620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rPr>
              <a:t>TE</a:t>
            </a:r>
            <a:r>
              <a:rPr kumimoji="1" lang="en-US" altLang="zh-CN" sz="2200" b="1" baseline="-25000">
                <a:solidFill>
                  <a:srgbClr val="000099"/>
                </a:solidFill>
                <a:latin typeface="幼圆" pitchFamily="49" charset="-122"/>
                <a:ea typeface="幼圆" pitchFamily="49" charset="-122"/>
              </a:rPr>
              <a:t>30</a:t>
            </a:r>
          </a:p>
        </p:txBody>
      </p:sp>
      <p:sp>
        <p:nvSpPr>
          <p:cNvPr id="18" name="Rectangle 22"/>
          <p:cNvSpPr>
            <a:spLocks noChangeArrowheads="1"/>
          </p:cNvSpPr>
          <p:nvPr/>
        </p:nvSpPr>
        <p:spPr bwMode="auto">
          <a:xfrm>
            <a:off x="1826771" y="2768701"/>
            <a:ext cx="996950" cy="457200"/>
          </a:xfrm>
          <a:prstGeom prst="rect">
            <a:avLst/>
          </a:prstGeom>
          <a:solidFill>
            <a:srgbClr val="CC99FF"/>
          </a:solidFill>
          <a:ln w="9525">
            <a:solidFill>
              <a:schemeClr val="tx1"/>
            </a:solidFill>
            <a:miter lim="800000"/>
            <a:headEnd/>
            <a:tailEnd/>
          </a:ln>
        </p:spPr>
        <p:txBody>
          <a:bodyPr wrap="none" anchor="ctr"/>
          <a:lstStyle/>
          <a:p>
            <a:endParaRPr lang="zh-CN" altLang="en-US"/>
          </a:p>
        </p:txBody>
      </p:sp>
      <p:sp>
        <p:nvSpPr>
          <p:cNvPr id="19" name="Text Box 23"/>
          <p:cNvSpPr txBox="1">
            <a:spLocks noChangeArrowheads="1"/>
          </p:cNvSpPr>
          <p:nvPr/>
        </p:nvSpPr>
        <p:spPr bwMode="auto">
          <a:xfrm>
            <a:off x="1750571" y="2768701"/>
            <a:ext cx="7620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rPr>
              <a:t>TM</a:t>
            </a:r>
            <a:r>
              <a:rPr kumimoji="1" lang="en-US" altLang="zh-CN" sz="2200" b="1" baseline="-25000">
                <a:solidFill>
                  <a:srgbClr val="000099"/>
                </a:solidFill>
                <a:latin typeface="幼圆" pitchFamily="49" charset="-122"/>
                <a:ea typeface="幼圆" pitchFamily="49" charset="-122"/>
              </a:rPr>
              <a:t>21</a:t>
            </a:r>
          </a:p>
        </p:txBody>
      </p:sp>
      <p:sp>
        <p:nvSpPr>
          <p:cNvPr id="20" name="Text Box 24"/>
          <p:cNvSpPr txBox="1">
            <a:spLocks noChangeArrowheads="1"/>
          </p:cNvSpPr>
          <p:nvPr/>
        </p:nvSpPr>
        <p:spPr bwMode="auto">
          <a:xfrm>
            <a:off x="2254813" y="2773001"/>
            <a:ext cx="7620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rPr>
              <a:t>TE</a:t>
            </a:r>
            <a:r>
              <a:rPr kumimoji="1" lang="en-US" altLang="zh-CN" sz="2200" b="1" baseline="-25000">
                <a:solidFill>
                  <a:srgbClr val="000099"/>
                </a:solidFill>
                <a:latin typeface="幼圆" pitchFamily="49" charset="-122"/>
                <a:ea typeface="幼圆" pitchFamily="49" charset="-122"/>
              </a:rPr>
              <a:t>21</a:t>
            </a:r>
          </a:p>
        </p:txBody>
      </p:sp>
      <p:sp>
        <p:nvSpPr>
          <p:cNvPr id="21" name="Line 25"/>
          <p:cNvSpPr>
            <a:spLocks noChangeShapeType="1"/>
          </p:cNvSpPr>
          <p:nvPr/>
        </p:nvSpPr>
        <p:spPr bwMode="auto">
          <a:xfrm flipV="1">
            <a:off x="3966721" y="2740126"/>
            <a:ext cx="44450" cy="3016250"/>
          </a:xfrm>
          <a:prstGeom prst="line">
            <a:avLst/>
          </a:prstGeom>
          <a:noFill/>
          <a:ln w="9525">
            <a:solidFill>
              <a:schemeClr val="tx1"/>
            </a:solidFill>
            <a:prstDash val="sysDot"/>
            <a:round/>
            <a:headEnd/>
            <a:tailEnd/>
          </a:ln>
        </p:spPr>
        <p:txBody>
          <a:bodyPr/>
          <a:lstStyle/>
          <a:p>
            <a:endParaRPr lang="zh-CN" altLang="en-US"/>
          </a:p>
        </p:txBody>
      </p:sp>
      <p:sp>
        <p:nvSpPr>
          <p:cNvPr id="22" name="Text Box 26"/>
          <p:cNvSpPr txBox="1">
            <a:spLocks noChangeArrowheads="1"/>
          </p:cNvSpPr>
          <p:nvPr/>
        </p:nvSpPr>
        <p:spPr bwMode="auto">
          <a:xfrm>
            <a:off x="5954271" y="5588101"/>
            <a:ext cx="444500" cy="396875"/>
          </a:xfrm>
          <a:prstGeom prst="rect">
            <a:avLst/>
          </a:prstGeom>
          <a:noFill/>
          <a:ln w="9525">
            <a:noFill/>
            <a:prstDash val="sysDot"/>
            <a:miter lim="800000"/>
            <a:headEnd/>
            <a:tailEnd/>
          </a:ln>
        </p:spPr>
        <p:txBody>
          <a:bodyPr>
            <a:spAutoFit/>
          </a:bodyPr>
          <a:lstStyle/>
          <a:p>
            <a:pPr>
              <a:spcBef>
                <a:spcPct val="50000"/>
              </a:spcBef>
            </a:pPr>
            <a:r>
              <a:rPr kumimoji="1" lang="en-US" altLang="zh-CN" sz="2000" b="1">
                <a:solidFill>
                  <a:srgbClr val="000099"/>
                </a:solidFill>
                <a:latin typeface="幼圆" pitchFamily="49" charset="-122"/>
                <a:ea typeface="幼圆" pitchFamily="49" charset="-122"/>
              </a:rPr>
              <a:t>2a</a:t>
            </a:r>
          </a:p>
        </p:txBody>
      </p:sp>
      <p:sp>
        <p:nvSpPr>
          <p:cNvPr id="23" name="Text Box 27"/>
          <p:cNvSpPr txBox="1">
            <a:spLocks noChangeArrowheads="1"/>
          </p:cNvSpPr>
          <p:nvPr/>
        </p:nvSpPr>
        <p:spPr bwMode="auto">
          <a:xfrm>
            <a:off x="6384303" y="2387702"/>
            <a:ext cx="4572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sym typeface="Webdings" pitchFamily="18" charset="2"/>
              </a:rPr>
              <a:t>Ⅰ</a:t>
            </a:r>
          </a:p>
        </p:txBody>
      </p:sp>
      <p:sp>
        <p:nvSpPr>
          <p:cNvPr id="24" name="Text Box 28"/>
          <p:cNvSpPr txBox="1">
            <a:spLocks noChangeArrowheads="1"/>
          </p:cNvSpPr>
          <p:nvPr/>
        </p:nvSpPr>
        <p:spPr bwMode="auto">
          <a:xfrm>
            <a:off x="4870913" y="2399276"/>
            <a:ext cx="5334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sym typeface="Webdings" pitchFamily="18" charset="2"/>
              </a:rPr>
              <a:t>Ⅱ</a:t>
            </a:r>
          </a:p>
        </p:txBody>
      </p:sp>
      <p:sp>
        <p:nvSpPr>
          <p:cNvPr id="25" name="Text Box 29"/>
          <p:cNvSpPr txBox="1">
            <a:spLocks noChangeArrowheads="1"/>
          </p:cNvSpPr>
          <p:nvPr/>
        </p:nvSpPr>
        <p:spPr bwMode="auto">
          <a:xfrm>
            <a:off x="3231808" y="2397025"/>
            <a:ext cx="762000" cy="427037"/>
          </a:xfrm>
          <a:prstGeom prst="rect">
            <a:avLst/>
          </a:prstGeom>
          <a:noFill/>
          <a:ln w="9525">
            <a:noFill/>
            <a:prstDash val="sysDot"/>
            <a:miter lim="800000"/>
            <a:headEnd/>
            <a:tailEnd/>
          </a:ln>
        </p:spPr>
        <p:txBody>
          <a:bodyPr>
            <a:spAutoFit/>
          </a:bodyPr>
          <a:lstStyle/>
          <a:p>
            <a:pPr>
              <a:spcBef>
                <a:spcPct val="50000"/>
              </a:spcBef>
            </a:pPr>
            <a:r>
              <a:rPr kumimoji="1" lang="en-US" altLang="zh-CN" sz="2200" b="1">
                <a:solidFill>
                  <a:srgbClr val="000099"/>
                </a:solidFill>
                <a:latin typeface="幼圆" pitchFamily="49" charset="-122"/>
                <a:ea typeface="幼圆" pitchFamily="49" charset="-122"/>
                <a:sym typeface="Webdings" pitchFamily="18" charset="2"/>
              </a:rPr>
              <a:t>Ⅲ</a:t>
            </a:r>
          </a:p>
        </p:txBody>
      </p:sp>
      <p:sp>
        <p:nvSpPr>
          <p:cNvPr id="26" name="Line 30"/>
          <p:cNvSpPr>
            <a:spLocks noChangeShapeType="1"/>
          </p:cNvSpPr>
          <p:nvPr/>
        </p:nvSpPr>
        <p:spPr bwMode="auto">
          <a:xfrm flipV="1">
            <a:off x="6174933" y="2417863"/>
            <a:ext cx="0" cy="3263900"/>
          </a:xfrm>
          <a:prstGeom prst="line">
            <a:avLst/>
          </a:prstGeom>
          <a:noFill/>
          <a:ln w="19050">
            <a:solidFill>
              <a:srgbClr val="FF0000"/>
            </a:solidFill>
            <a:prstDash val="dash"/>
            <a:round/>
            <a:headEnd/>
            <a:tailEnd/>
          </a:ln>
        </p:spPr>
        <p:txBody>
          <a:bodyPr lIns="90000" tIns="46800" rIns="90000" bIns="46800">
            <a:spAutoFit/>
          </a:bodyPr>
          <a:lstStyle/>
          <a:p>
            <a:endParaRPr lang="zh-CN" altLang="en-US"/>
          </a:p>
        </p:txBody>
      </p:sp>
      <p:sp>
        <p:nvSpPr>
          <p:cNvPr id="27" name="Line 31"/>
          <p:cNvSpPr>
            <a:spLocks noChangeShapeType="1"/>
          </p:cNvSpPr>
          <p:nvPr/>
        </p:nvSpPr>
        <p:spPr bwMode="auto">
          <a:xfrm flipV="1">
            <a:off x="3995296" y="2367063"/>
            <a:ext cx="0" cy="3322638"/>
          </a:xfrm>
          <a:prstGeom prst="line">
            <a:avLst/>
          </a:prstGeom>
          <a:noFill/>
          <a:ln w="19050">
            <a:solidFill>
              <a:srgbClr val="FF0000"/>
            </a:solidFill>
            <a:prstDash val="dash"/>
            <a:round/>
            <a:headEnd/>
            <a:tailEnd/>
          </a:ln>
        </p:spPr>
        <p:txBody>
          <a:bodyPr lIns="90000" tIns="46800" rIns="90000" bIns="46800">
            <a:spAutoFit/>
          </a:bodyPr>
          <a:lstStyle/>
          <a:p>
            <a:endParaRPr lang="zh-CN" altLang="en-US"/>
          </a:p>
        </p:txBody>
      </p:sp>
      <p:graphicFrame>
        <p:nvGraphicFramePr>
          <p:cNvPr id="28" name="Object 32"/>
          <p:cNvGraphicFramePr>
            <a:graphicFrameLocks noChangeAspect="1"/>
          </p:cNvGraphicFramePr>
          <p:nvPr/>
        </p:nvGraphicFramePr>
        <p:xfrm>
          <a:off x="6571808" y="4983263"/>
          <a:ext cx="330200" cy="457200"/>
        </p:xfrm>
        <a:graphic>
          <a:graphicData uri="http://schemas.openxmlformats.org/presentationml/2006/ole">
            <p:oleObj spid="_x0000_s70658" name="Equation" r:id="rId4" imgW="165028" imgH="228501" progId="Equation.DSMT4">
              <p:embed/>
            </p:oleObj>
          </a:graphicData>
        </a:graphic>
      </p:graphicFrame>
      <p:sp>
        <p:nvSpPr>
          <p:cNvPr id="29" name="Text Box 33"/>
          <p:cNvSpPr txBox="1">
            <a:spLocks noChangeArrowheads="1"/>
          </p:cNvSpPr>
          <p:nvPr/>
        </p:nvSpPr>
        <p:spPr bwMode="auto">
          <a:xfrm>
            <a:off x="233363" y="460375"/>
            <a:ext cx="6648450" cy="573088"/>
          </a:xfrm>
          <a:prstGeom prst="rect">
            <a:avLst/>
          </a:prstGeom>
          <a:noFill/>
          <a:ln w="9525">
            <a:noFill/>
            <a:prstDash val="sysDot"/>
            <a:miter lim="800000"/>
            <a:headEnd/>
            <a:tailEnd/>
          </a:ln>
        </p:spPr>
        <p:txBody>
          <a:bodyPr>
            <a:spAutoFit/>
          </a:bodyPr>
          <a:lstStyle/>
          <a:p>
            <a:pPr>
              <a:lnSpc>
                <a:spcPct val="130000"/>
              </a:lnSpc>
              <a:spcBef>
                <a:spcPct val="20000"/>
              </a:spcBef>
              <a:buFont typeface="Wingdings" pitchFamily="2" charset="2"/>
              <a:buBlip>
                <a:blip r:embed="rId5"/>
              </a:buBlip>
            </a:pPr>
            <a:r>
              <a:rPr lang="en-US" altLang="zh-CN" sz="2400" b="1">
                <a:solidFill>
                  <a:srgbClr val="000099"/>
                </a:solidFill>
                <a:latin typeface="Verdana" pitchFamily="34" charset="0"/>
              </a:rPr>
              <a:t> </a:t>
            </a:r>
            <a:r>
              <a:rPr lang="zh-CN" altLang="en-US" sz="2400" b="1">
                <a:solidFill>
                  <a:srgbClr val="000099"/>
                </a:solidFill>
                <a:latin typeface="Verdana" pitchFamily="34" charset="0"/>
              </a:rPr>
              <a:t>模式简并</a:t>
            </a:r>
            <a:r>
              <a:rPr lang="zh-CN" altLang="en-US" sz="2400" b="1">
                <a:solidFill>
                  <a:srgbClr val="000099"/>
                </a:solidFill>
                <a:latin typeface="黑体" pitchFamily="2" charset="-122"/>
              </a:rPr>
              <a:t>与</a:t>
            </a:r>
            <a:r>
              <a:rPr lang="zh-CN" altLang="en-US" sz="2400" b="1">
                <a:solidFill>
                  <a:srgbClr val="000099"/>
                </a:solidFill>
                <a:latin typeface="Verdana" pitchFamily="34" charset="0"/>
              </a:rPr>
              <a:t>单模传输</a:t>
            </a:r>
          </a:p>
        </p:txBody>
      </p:sp>
      <p:sp>
        <p:nvSpPr>
          <p:cNvPr id="30" name="Line 31"/>
          <p:cNvSpPr>
            <a:spLocks noChangeShapeType="1"/>
          </p:cNvSpPr>
          <p:nvPr/>
        </p:nvSpPr>
        <p:spPr bwMode="auto">
          <a:xfrm flipH="1" flipV="1">
            <a:off x="3599002" y="4560424"/>
            <a:ext cx="0" cy="1129938"/>
          </a:xfrm>
          <a:prstGeom prst="line">
            <a:avLst/>
          </a:prstGeom>
          <a:noFill/>
          <a:ln w="19050">
            <a:solidFill>
              <a:srgbClr val="000076"/>
            </a:solidFill>
            <a:prstDash val="dash"/>
            <a:round/>
            <a:headEnd/>
            <a:tailEnd/>
          </a:ln>
        </p:spPr>
        <p:txBody>
          <a:bodyPr wrap="square" lIns="90000" tIns="46800" rIns="90000" bIns="46800">
            <a:spAutoFit/>
          </a:bodyPr>
          <a:lstStyle/>
          <a:p>
            <a:endParaRPr lang="zh-CN" altLang="en-US"/>
          </a:p>
        </p:txBody>
      </p:sp>
      <p:sp>
        <p:nvSpPr>
          <p:cNvPr id="31" name="矩形 30"/>
          <p:cNvSpPr/>
          <p:nvPr/>
        </p:nvSpPr>
        <p:spPr>
          <a:xfrm>
            <a:off x="2711317" y="5960835"/>
            <a:ext cx="3570208" cy="461665"/>
          </a:xfrm>
          <a:prstGeom prst="rect">
            <a:avLst/>
          </a:prstGeom>
        </p:spPr>
        <p:txBody>
          <a:bodyPr wrap="none">
            <a:spAutoFit/>
          </a:bodyPr>
          <a:lstStyle/>
          <a:p>
            <a:r>
              <a:rPr lang="zh-CN" altLang="en-US" sz="2400" smtClean="0">
                <a:solidFill>
                  <a:srgbClr val="D60093"/>
                </a:solidFill>
              </a:rPr>
              <a:t>矩形波导中的模式分布图</a:t>
            </a:r>
            <a:endParaRPr lang="zh-CN" altLang="en-US" sz="2400">
              <a:solidFill>
                <a:srgbClr val="D60093"/>
              </a:solidFill>
            </a:endParaRPr>
          </a:p>
        </p:txBody>
      </p:sp>
      <p:sp>
        <p:nvSpPr>
          <p:cNvPr id="32" name="矩形 31"/>
          <p:cNvSpPr/>
          <p:nvPr/>
        </p:nvSpPr>
        <p:spPr>
          <a:xfrm>
            <a:off x="6303967" y="2881970"/>
            <a:ext cx="958917" cy="400110"/>
          </a:xfrm>
          <a:prstGeom prst="rect">
            <a:avLst/>
          </a:prstGeom>
        </p:spPr>
        <p:txBody>
          <a:bodyPr wrap="none">
            <a:spAutoFit/>
          </a:bodyPr>
          <a:lstStyle/>
          <a:p>
            <a:r>
              <a:rPr kumimoji="1" lang="zh-CN" altLang="en-US" sz="2000" b="1" smtClean="0">
                <a:solidFill>
                  <a:srgbClr val="CC3300"/>
                </a:solidFill>
                <a:latin typeface="宋体" pitchFamily="2" charset="-122"/>
                <a:ea typeface="宋体" pitchFamily="2" charset="-122"/>
              </a:rPr>
              <a:t>截止区</a:t>
            </a:r>
            <a:endParaRPr lang="zh-CN" altLang="en-US" sz="2000"/>
          </a:p>
        </p:txBody>
      </p:sp>
      <p:sp>
        <p:nvSpPr>
          <p:cNvPr id="33" name="矩形 32"/>
          <p:cNvSpPr/>
          <p:nvPr/>
        </p:nvSpPr>
        <p:spPr>
          <a:xfrm>
            <a:off x="4648787" y="2870395"/>
            <a:ext cx="958917" cy="400110"/>
          </a:xfrm>
          <a:prstGeom prst="rect">
            <a:avLst/>
          </a:prstGeom>
        </p:spPr>
        <p:txBody>
          <a:bodyPr wrap="none">
            <a:spAutoFit/>
          </a:bodyPr>
          <a:lstStyle/>
          <a:p>
            <a:r>
              <a:rPr kumimoji="1" lang="zh-CN" altLang="en-US" sz="2000" b="1" smtClean="0">
                <a:solidFill>
                  <a:srgbClr val="CC3300"/>
                </a:solidFill>
                <a:latin typeface="宋体" pitchFamily="2" charset="-122"/>
                <a:ea typeface="宋体" pitchFamily="2" charset="-122"/>
              </a:rPr>
              <a:t>单模区</a:t>
            </a:r>
            <a:endParaRPr lang="zh-CN" altLang="en-US" sz="2000"/>
          </a:p>
        </p:txBody>
      </p:sp>
      <p:sp>
        <p:nvSpPr>
          <p:cNvPr id="34" name="矩形 33"/>
          <p:cNvSpPr/>
          <p:nvPr/>
        </p:nvSpPr>
        <p:spPr>
          <a:xfrm>
            <a:off x="2982031" y="2858820"/>
            <a:ext cx="958917" cy="400110"/>
          </a:xfrm>
          <a:prstGeom prst="rect">
            <a:avLst/>
          </a:prstGeom>
        </p:spPr>
        <p:txBody>
          <a:bodyPr wrap="none">
            <a:spAutoFit/>
          </a:bodyPr>
          <a:lstStyle/>
          <a:p>
            <a:r>
              <a:rPr kumimoji="1" lang="zh-CN" altLang="en-US" sz="2000" b="1" smtClean="0">
                <a:solidFill>
                  <a:srgbClr val="CC3300"/>
                </a:solidFill>
                <a:latin typeface="宋体" pitchFamily="2" charset="-122"/>
                <a:ea typeface="宋体" pitchFamily="2" charset="-122"/>
              </a:rPr>
              <a:t>多模区</a:t>
            </a:r>
            <a:endParaRPr lang="zh-CN" altLang="en-US" sz="200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620713" y="2390775"/>
            <a:ext cx="7288212" cy="707886"/>
          </a:xfrm>
          <a:prstGeom prst="rect">
            <a:avLst/>
          </a:prstGeom>
          <a:noFill/>
          <a:ln w="9525">
            <a:noFill/>
            <a:prstDash val="sysDot"/>
            <a:miter lim="800000"/>
            <a:headEnd/>
            <a:tailEnd/>
          </a:ln>
        </p:spPr>
        <p:txBody>
          <a:bodyPr>
            <a:spAutoFit/>
          </a:bodyPr>
          <a:lstStyle/>
          <a:p>
            <a:pPr>
              <a:spcBef>
                <a:spcPct val="50000"/>
              </a:spcBef>
            </a:pPr>
            <a:r>
              <a:rPr kumimoji="1" lang="en-US" altLang="zh-CN" sz="2000" b="1">
                <a:solidFill>
                  <a:srgbClr val="000099"/>
                </a:solidFill>
                <a:latin typeface="幼圆" pitchFamily="49" charset="-122"/>
                <a:ea typeface="幼圆" pitchFamily="49" charset="-122"/>
              </a:rPr>
              <a:t>Ⅲ</a:t>
            </a:r>
            <a:r>
              <a:rPr kumimoji="1" lang="zh-CN" altLang="en-US" sz="2000" b="1">
                <a:solidFill>
                  <a:srgbClr val="000099"/>
                </a:solidFill>
                <a:latin typeface="幼圆" pitchFamily="49" charset="-122"/>
                <a:ea typeface="幼圆" pitchFamily="49" charset="-122"/>
              </a:rPr>
              <a:t>区：</a:t>
            </a:r>
            <a:r>
              <a:rPr kumimoji="1" lang="zh-CN" altLang="en-US" sz="2000" b="1">
                <a:solidFill>
                  <a:srgbClr val="CC3300"/>
                </a:solidFill>
                <a:latin typeface="幼圆" pitchFamily="49" charset="-122"/>
                <a:ea typeface="幼圆" pitchFamily="49" charset="-122"/>
              </a:rPr>
              <a:t>多模区</a:t>
            </a:r>
            <a:r>
              <a:rPr kumimoji="1" lang="zh-CN" altLang="en-US" sz="2000" b="1">
                <a:solidFill>
                  <a:srgbClr val="000099"/>
                </a:solidFill>
                <a:latin typeface="幼圆" pitchFamily="49" charset="-122"/>
                <a:ea typeface="幼圆" pitchFamily="49" charset="-122"/>
              </a:rPr>
              <a:t>。当</a:t>
            </a:r>
            <a:r>
              <a:rPr kumimoji="1" lang="zh-CN" altLang="en-US" sz="2000" b="1" smtClean="0">
                <a:solidFill>
                  <a:srgbClr val="000099"/>
                </a:solidFill>
                <a:latin typeface="幼圆" pitchFamily="49" charset="-122"/>
                <a:ea typeface="幼圆" pitchFamily="49" charset="-122"/>
              </a:rPr>
              <a:t>工作波长      </a:t>
            </a:r>
            <a:r>
              <a:rPr kumimoji="1" lang="zh-CN" altLang="en-US" sz="2000" b="1">
                <a:solidFill>
                  <a:srgbClr val="000099"/>
                </a:solidFill>
                <a:latin typeface="幼圆" pitchFamily="49" charset="-122"/>
                <a:ea typeface="幼圆" pitchFamily="49" charset="-122"/>
              </a:rPr>
              <a:t>时，矩形波导中至少可以传播两种以上的电磁波模式。</a:t>
            </a:r>
          </a:p>
        </p:txBody>
      </p:sp>
      <p:graphicFrame>
        <p:nvGraphicFramePr>
          <p:cNvPr id="3" name="Object 4"/>
          <p:cNvGraphicFramePr>
            <a:graphicFrameLocks noChangeAspect="1"/>
          </p:cNvGraphicFramePr>
          <p:nvPr/>
        </p:nvGraphicFramePr>
        <p:xfrm>
          <a:off x="3779320" y="2445678"/>
          <a:ext cx="762000" cy="355600"/>
        </p:xfrm>
        <a:graphic>
          <a:graphicData uri="http://schemas.openxmlformats.org/presentationml/2006/ole">
            <p:oleObj spid="_x0000_s71682" name="Equation" r:id="rId3" imgW="380880" imgH="177480" progId="Equation.DSMT4">
              <p:embed/>
            </p:oleObj>
          </a:graphicData>
        </a:graphic>
      </p:graphicFrame>
      <p:grpSp>
        <p:nvGrpSpPr>
          <p:cNvPr id="4" name="Group 5"/>
          <p:cNvGrpSpPr>
            <a:grpSpLocks/>
          </p:cNvGrpSpPr>
          <p:nvPr/>
        </p:nvGrpSpPr>
        <p:grpSpPr bwMode="auto">
          <a:xfrm>
            <a:off x="546100" y="1250950"/>
            <a:ext cx="7986713" cy="923925"/>
            <a:chOff x="154" y="321"/>
            <a:chExt cx="5031" cy="582"/>
          </a:xfrm>
        </p:grpSpPr>
        <p:sp>
          <p:nvSpPr>
            <p:cNvPr id="5" name="Rectangle 6"/>
            <p:cNvSpPr>
              <a:spLocks noChangeArrowheads="1"/>
            </p:cNvSpPr>
            <p:nvPr/>
          </p:nvSpPr>
          <p:spPr bwMode="auto">
            <a:xfrm>
              <a:off x="189" y="601"/>
              <a:ext cx="4996" cy="302"/>
            </a:xfrm>
            <a:prstGeom prst="rect">
              <a:avLst/>
            </a:prstGeom>
            <a:noFill/>
            <a:ln w="9525">
              <a:noFill/>
              <a:prstDash val="dash"/>
              <a:miter lim="800000"/>
              <a:headEnd/>
              <a:tailEnd/>
            </a:ln>
          </p:spPr>
          <p:txBody>
            <a:bodyPr lIns="90000" tIns="46800" rIns="90000" bIns="46800">
              <a:spAutoFit/>
            </a:bodyPr>
            <a:lstStyle/>
            <a:p>
              <a:pPr>
                <a:lnSpc>
                  <a:spcPct val="125000"/>
                </a:lnSpc>
              </a:pPr>
              <a:r>
                <a:rPr kumimoji="1" lang="zh-CN" altLang="en-US" sz="2000" b="1">
                  <a:solidFill>
                    <a:srgbClr val="000099"/>
                  </a:solidFill>
                  <a:latin typeface="幼圆" pitchFamily="49" charset="-122"/>
                  <a:ea typeface="幼圆" pitchFamily="49" charset="-122"/>
                </a:rPr>
                <a:t>传播单一的电磁波模式</a:t>
              </a:r>
              <a:r>
                <a:rPr kumimoji="1" lang="en-US" altLang="zh-CN" sz="2000" b="1">
                  <a:solidFill>
                    <a:srgbClr val="CC3300"/>
                  </a:solidFill>
                  <a:latin typeface="幼圆" pitchFamily="49" charset="-122"/>
                  <a:ea typeface="幼圆" pitchFamily="49" charset="-122"/>
                </a:rPr>
                <a:t>TE</a:t>
              </a:r>
              <a:r>
                <a:rPr kumimoji="1" lang="en-US" altLang="zh-CN" sz="2000" b="1" baseline="-25000">
                  <a:solidFill>
                    <a:srgbClr val="CC3300"/>
                  </a:solidFill>
                  <a:latin typeface="幼圆" pitchFamily="49" charset="-122"/>
                  <a:ea typeface="幼圆" pitchFamily="49" charset="-122"/>
                </a:rPr>
                <a:t>10</a:t>
              </a:r>
              <a:r>
                <a:rPr kumimoji="1" lang="zh-CN" altLang="en-US" sz="2000" b="1">
                  <a:solidFill>
                    <a:srgbClr val="CC3300"/>
                  </a:solidFill>
                  <a:latin typeface="幼圆" pitchFamily="49" charset="-122"/>
                  <a:ea typeface="幼圆" pitchFamily="49" charset="-122"/>
                </a:rPr>
                <a:t>模</a:t>
              </a:r>
              <a:r>
                <a:rPr kumimoji="1" lang="zh-CN" altLang="en-US" sz="2000" b="1">
                  <a:solidFill>
                    <a:srgbClr val="000099"/>
                  </a:solidFill>
                  <a:latin typeface="幼圆" pitchFamily="49" charset="-122"/>
                  <a:ea typeface="幼圆" pitchFamily="49" charset="-122"/>
                </a:rPr>
                <a:t>，其他模式都处于截止状态。</a:t>
              </a:r>
            </a:p>
          </p:txBody>
        </p:sp>
        <p:sp>
          <p:nvSpPr>
            <p:cNvPr id="6" name="Text Box 7"/>
            <p:cNvSpPr txBox="1">
              <a:spLocks noChangeArrowheads="1"/>
            </p:cNvSpPr>
            <p:nvPr/>
          </p:nvSpPr>
          <p:spPr bwMode="auto">
            <a:xfrm>
              <a:off x="154" y="321"/>
              <a:ext cx="4935" cy="301"/>
            </a:xfrm>
            <a:prstGeom prst="rect">
              <a:avLst/>
            </a:prstGeom>
            <a:noFill/>
            <a:ln w="9525">
              <a:noFill/>
              <a:prstDash val="sysDot"/>
              <a:miter lim="800000"/>
              <a:headEnd/>
              <a:tailEnd/>
            </a:ln>
          </p:spPr>
          <p:txBody>
            <a:bodyPr>
              <a:spAutoFit/>
            </a:bodyPr>
            <a:lstStyle/>
            <a:p>
              <a:pPr>
                <a:lnSpc>
                  <a:spcPct val="125000"/>
                </a:lnSpc>
                <a:spcBef>
                  <a:spcPct val="50000"/>
                </a:spcBef>
              </a:pPr>
              <a:r>
                <a:rPr kumimoji="1" lang="en-US" altLang="zh-CN" sz="2000" b="1" dirty="0">
                  <a:solidFill>
                    <a:srgbClr val="000099"/>
                  </a:solidFill>
                  <a:latin typeface="幼圆" pitchFamily="49" charset="-122"/>
                  <a:ea typeface="幼圆" pitchFamily="49" charset="-122"/>
                </a:rPr>
                <a:t>Ⅱ</a:t>
              </a:r>
              <a:r>
                <a:rPr kumimoji="1" lang="zh-CN" altLang="en-US" sz="2000" b="1" dirty="0">
                  <a:solidFill>
                    <a:srgbClr val="000099"/>
                  </a:solidFill>
                  <a:latin typeface="幼圆" pitchFamily="49" charset="-122"/>
                  <a:ea typeface="幼圆" pitchFamily="49" charset="-122"/>
                </a:rPr>
                <a:t>区：</a:t>
              </a:r>
              <a:r>
                <a:rPr kumimoji="1" lang="zh-CN" altLang="en-US" sz="2000" b="1" dirty="0">
                  <a:solidFill>
                    <a:srgbClr val="CC3300"/>
                  </a:solidFill>
                  <a:latin typeface="幼圆" pitchFamily="49" charset="-122"/>
                  <a:ea typeface="幼圆" pitchFamily="49" charset="-122"/>
                </a:rPr>
                <a:t>单模区</a:t>
              </a:r>
              <a:r>
                <a:rPr kumimoji="1" lang="zh-CN" altLang="en-US" sz="2000" b="1" dirty="0">
                  <a:solidFill>
                    <a:srgbClr val="000099"/>
                  </a:solidFill>
                  <a:latin typeface="幼圆" pitchFamily="49" charset="-122"/>
                  <a:ea typeface="幼圆" pitchFamily="49" charset="-122"/>
                </a:rPr>
                <a:t>。当</a:t>
              </a:r>
              <a:r>
                <a:rPr kumimoji="1" lang="zh-CN" altLang="en-US" sz="2000" b="1" dirty="0" smtClean="0">
                  <a:solidFill>
                    <a:srgbClr val="000099"/>
                  </a:solidFill>
                  <a:latin typeface="幼圆" pitchFamily="49" charset="-122"/>
                  <a:ea typeface="幼圆" pitchFamily="49" charset="-122"/>
                </a:rPr>
                <a:t>工作波长           </a:t>
              </a:r>
              <a:r>
                <a:rPr kumimoji="1" lang="zh-CN" altLang="en-US" sz="2000" b="1" dirty="0">
                  <a:solidFill>
                    <a:srgbClr val="000099"/>
                  </a:solidFill>
                  <a:latin typeface="幼圆" pitchFamily="49" charset="-122"/>
                  <a:ea typeface="幼圆" pitchFamily="49" charset="-122"/>
                </a:rPr>
                <a:t>时，矩形波导中</a:t>
              </a:r>
              <a:r>
                <a:rPr kumimoji="1" lang="zh-CN" altLang="en-US" sz="2000" b="1" dirty="0">
                  <a:solidFill>
                    <a:srgbClr val="CC3300"/>
                  </a:solidFill>
                  <a:latin typeface="幼圆" pitchFamily="49" charset="-122"/>
                  <a:ea typeface="幼圆" pitchFamily="49" charset="-122"/>
                </a:rPr>
                <a:t>只能</a:t>
              </a:r>
              <a:endParaRPr kumimoji="1" lang="zh-CN" altLang="en-US" sz="2000" b="1" dirty="0">
                <a:solidFill>
                  <a:srgbClr val="000099"/>
                </a:solidFill>
                <a:latin typeface="幼圆" pitchFamily="49" charset="-122"/>
                <a:ea typeface="幼圆" pitchFamily="49" charset="-122"/>
              </a:endParaRPr>
            </a:p>
          </p:txBody>
        </p:sp>
        <p:graphicFrame>
          <p:nvGraphicFramePr>
            <p:cNvPr id="7" name="Object 8"/>
            <p:cNvGraphicFramePr>
              <a:graphicFrameLocks noChangeAspect="1"/>
            </p:cNvGraphicFramePr>
            <p:nvPr/>
          </p:nvGraphicFramePr>
          <p:xfrm>
            <a:off x="2162" y="373"/>
            <a:ext cx="864" cy="224"/>
          </p:xfrm>
          <a:graphic>
            <a:graphicData uri="http://schemas.openxmlformats.org/presentationml/2006/ole">
              <p:oleObj spid="_x0000_s71683" name="Equation" r:id="rId4" imgW="685502" imgH="177723" progId="Equation.DSMT4">
                <p:embed/>
              </p:oleObj>
            </a:graphicData>
          </a:graphic>
        </p:graphicFrame>
      </p:grpSp>
      <p:pic>
        <p:nvPicPr>
          <p:cNvPr id="8" name="Picture 10"/>
          <p:cNvPicPr>
            <a:picLocks noChangeAspect="1" noChangeArrowheads="1"/>
          </p:cNvPicPr>
          <p:nvPr/>
        </p:nvPicPr>
        <p:blipFill>
          <a:blip r:embed="rId5"/>
          <a:srcRect/>
          <a:stretch>
            <a:fillRect/>
          </a:stretch>
        </p:blipFill>
        <p:spPr bwMode="auto">
          <a:xfrm>
            <a:off x="1315576" y="3422470"/>
            <a:ext cx="5827713" cy="2751137"/>
          </a:xfrm>
          <a:prstGeom prst="rect">
            <a:avLst/>
          </a:prstGeom>
          <a:noFill/>
          <a:ln w="9525">
            <a:noFill/>
            <a:miter lim="800000"/>
            <a:headEnd/>
            <a:tailEnd/>
          </a:ln>
        </p:spPr>
      </p:pic>
      <p:sp>
        <p:nvSpPr>
          <p:cNvPr id="9" name="Text Box 3"/>
          <p:cNvSpPr txBox="1">
            <a:spLocks noChangeArrowheads="1"/>
          </p:cNvSpPr>
          <p:nvPr/>
        </p:nvSpPr>
        <p:spPr bwMode="auto">
          <a:xfrm>
            <a:off x="546100" y="642938"/>
            <a:ext cx="8597900" cy="400110"/>
          </a:xfrm>
          <a:prstGeom prst="rect">
            <a:avLst/>
          </a:prstGeom>
          <a:noFill/>
          <a:ln w="9525">
            <a:noFill/>
            <a:prstDash val="sysDot"/>
            <a:miter lim="800000"/>
            <a:headEnd/>
            <a:tailEnd/>
          </a:ln>
        </p:spPr>
        <p:txBody>
          <a:bodyPr>
            <a:spAutoFit/>
          </a:bodyPr>
          <a:lstStyle/>
          <a:p>
            <a:pPr>
              <a:spcBef>
                <a:spcPct val="50000"/>
              </a:spcBef>
            </a:pPr>
            <a:r>
              <a:rPr kumimoji="1" lang="en-US" altLang="zh-CN" sz="2000" b="1">
                <a:solidFill>
                  <a:srgbClr val="000099"/>
                </a:solidFill>
                <a:latin typeface="幼圆" pitchFamily="49" charset="-122"/>
                <a:ea typeface="幼圆" pitchFamily="49" charset="-122"/>
              </a:rPr>
              <a:t>I</a:t>
            </a:r>
            <a:r>
              <a:rPr kumimoji="1" lang="zh-CN" altLang="en-US" sz="2000" b="1">
                <a:solidFill>
                  <a:srgbClr val="000099"/>
                </a:solidFill>
                <a:latin typeface="幼圆" pitchFamily="49" charset="-122"/>
                <a:ea typeface="幼圆" pitchFamily="49" charset="-122"/>
              </a:rPr>
              <a:t>区：</a:t>
            </a:r>
            <a:r>
              <a:rPr kumimoji="1" lang="zh-CN" altLang="en-US" sz="2000" b="1">
                <a:solidFill>
                  <a:srgbClr val="CC3300"/>
                </a:solidFill>
                <a:latin typeface="幼圆" pitchFamily="49" charset="-122"/>
                <a:ea typeface="幼圆" pitchFamily="49" charset="-122"/>
              </a:rPr>
              <a:t>截止区</a:t>
            </a:r>
            <a:r>
              <a:rPr kumimoji="1" lang="zh-CN" altLang="en-US" sz="2000" b="1">
                <a:solidFill>
                  <a:srgbClr val="000099"/>
                </a:solidFill>
                <a:latin typeface="幼圆" pitchFamily="49" charset="-122"/>
                <a:ea typeface="幼圆" pitchFamily="49" charset="-122"/>
              </a:rPr>
              <a:t>。当</a:t>
            </a:r>
            <a:r>
              <a:rPr kumimoji="1" lang="zh-CN" altLang="en-US" sz="2000" b="1" smtClean="0">
                <a:solidFill>
                  <a:srgbClr val="000099"/>
                </a:solidFill>
                <a:latin typeface="幼圆" pitchFamily="49" charset="-122"/>
                <a:ea typeface="幼圆" pitchFamily="49" charset="-122"/>
              </a:rPr>
              <a:t>工作波长        </a:t>
            </a:r>
            <a:r>
              <a:rPr kumimoji="1" lang="zh-CN" altLang="en-US" sz="2000" b="1">
                <a:solidFill>
                  <a:srgbClr val="000099"/>
                </a:solidFill>
                <a:latin typeface="幼圆" pitchFamily="49" charset="-122"/>
                <a:ea typeface="幼圆" pitchFamily="49" charset="-122"/>
              </a:rPr>
              <a:t>时，矩形波导中无法传播电磁波。</a:t>
            </a:r>
          </a:p>
        </p:txBody>
      </p:sp>
      <p:graphicFrame>
        <p:nvGraphicFramePr>
          <p:cNvPr id="10" name="Object 12"/>
          <p:cNvGraphicFramePr>
            <a:graphicFrameLocks noChangeAspect="1"/>
          </p:cNvGraphicFramePr>
          <p:nvPr/>
        </p:nvGraphicFramePr>
        <p:xfrm>
          <a:off x="3672958" y="683552"/>
          <a:ext cx="881062" cy="341313"/>
        </p:xfrm>
        <a:graphic>
          <a:graphicData uri="http://schemas.openxmlformats.org/presentationml/2006/ole">
            <p:oleObj spid="_x0000_s71684" name="Equation" r:id="rId6" imgW="457002" imgH="177723"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1284790" y="1250062"/>
            <a:ext cx="6366076" cy="1377391"/>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3" name="Text Box 3"/>
          <p:cNvSpPr txBox="1">
            <a:spLocks noChangeArrowheads="1"/>
          </p:cNvSpPr>
          <p:nvPr/>
        </p:nvSpPr>
        <p:spPr bwMode="auto">
          <a:xfrm>
            <a:off x="477838" y="5356225"/>
            <a:ext cx="7923212" cy="449418"/>
          </a:xfrm>
          <a:prstGeom prst="rect">
            <a:avLst/>
          </a:prstGeom>
          <a:noFill/>
          <a:ln w="9525">
            <a:noFill/>
            <a:miter lim="800000"/>
            <a:headEnd/>
            <a:tailEnd/>
          </a:ln>
        </p:spPr>
        <p:txBody>
          <a:bodyPr>
            <a:spAutoFit/>
          </a:bodyPr>
          <a:lstStyle/>
          <a:p>
            <a:pPr algn="just">
              <a:lnSpc>
                <a:spcPct val="130000"/>
              </a:lnSpc>
              <a:buFontTx/>
              <a:buBlip>
                <a:blip r:embed="rId3"/>
              </a:buBlip>
            </a:pPr>
            <a:r>
              <a:rPr kumimoji="1" lang="en-US" altLang="zh-CN" sz="2000" b="1" dirty="0">
                <a:solidFill>
                  <a:srgbClr val="002060"/>
                </a:solidFill>
                <a:latin typeface="幼圆" pitchFamily="49" charset="-122"/>
                <a:ea typeface="幼圆" pitchFamily="49" charset="-122"/>
                <a:sym typeface="Webdings" pitchFamily="18" charset="2"/>
              </a:rPr>
              <a:t> </a:t>
            </a:r>
            <a:r>
              <a:rPr kumimoji="1" lang="zh-CN" altLang="en-US" sz="2000" b="1" dirty="0" smtClean="0">
                <a:solidFill>
                  <a:srgbClr val="002060"/>
                </a:solidFill>
                <a:ea typeface="幼圆" pitchFamily="49" charset="-122"/>
                <a:cs typeface="Times New Roman" pitchFamily="18" charset="0"/>
                <a:sym typeface="Webdings" pitchFamily="18" charset="2"/>
              </a:rPr>
              <a:t>单模工作模式下可以</a:t>
            </a:r>
            <a:r>
              <a:rPr kumimoji="1" lang="zh-CN" altLang="en-US" sz="2000" b="1" dirty="0">
                <a:solidFill>
                  <a:srgbClr val="002060"/>
                </a:solidFill>
                <a:ea typeface="幼圆" pitchFamily="49" charset="-122"/>
                <a:cs typeface="Times New Roman" pitchFamily="18" charset="0"/>
                <a:sym typeface="Webdings" pitchFamily="18" charset="2"/>
              </a:rPr>
              <a:t>获得单方向极化波</a:t>
            </a:r>
            <a:r>
              <a:rPr kumimoji="1" lang="en-US" altLang="zh-CN" sz="2000" b="1" dirty="0">
                <a:solidFill>
                  <a:srgbClr val="002060"/>
                </a:solidFill>
                <a:ea typeface="幼圆" pitchFamily="49" charset="-122"/>
                <a:cs typeface="Times New Roman" pitchFamily="18" charset="0"/>
                <a:sym typeface="Webdings" pitchFamily="18" charset="2"/>
              </a:rPr>
              <a:t>(</a:t>
            </a:r>
            <a:r>
              <a:rPr kumimoji="1" lang="en-US" altLang="zh-CN" sz="2000" b="1" dirty="0" err="1">
                <a:solidFill>
                  <a:srgbClr val="002060"/>
                </a:solidFill>
                <a:ea typeface="幼圆" pitchFamily="49" charset="-122"/>
                <a:cs typeface="Times New Roman" pitchFamily="18" charset="0"/>
                <a:sym typeface="Webdings" pitchFamily="18" charset="2"/>
              </a:rPr>
              <a:t>E</a:t>
            </a:r>
            <a:r>
              <a:rPr kumimoji="1" lang="en-US" altLang="zh-CN" sz="2000" b="1" baseline="-25000" dirty="0" err="1">
                <a:solidFill>
                  <a:srgbClr val="002060"/>
                </a:solidFill>
                <a:ea typeface="幼圆" pitchFamily="49" charset="-122"/>
                <a:cs typeface="Times New Roman" pitchFamily="18" charset="0"/>
                <a:sym typeface="Webdings" pitchFamily="18" charset="2"/>
              </a:rPr>
              <a:t>y</a:t>
            </a:r>
            <a:r>
              <a:rPr kumimoji="1" lang="en-US" altLang="zh-CN" sz="2000" b="1" dirty="0" smtClean="0">
                <a:solidFill>
                  <a:srgbClr val="002060"/>
                </a:solidFill>
                <a:ea typeface="幼圆" pitchFamily="49" charset="-122"/>
                <a:cs typeface="Times New Roman" pitchFamily="18" charset="0"/>
                <a:sym typeface="Webdings" pitchFamily="18" charset="2"/>
              </a:rPr>
              <a:t>)</a:t>
            </a:r>
            <a:r>
              <a:rPr kumimoji="1" lang="zh-CN" altLang="en-US" sz="2000" b="1" dirty="0" smtClean="0">
                <a:solidFill>
                  <a:srgbClr val="002060"/>
                </a:solidFill>
                <a:ea typeface="幼圆" pitchFamily="49" charset="-122"/>
                <a:cs typeface="Times New Roman" pitchFamily="18" charset="0"/>
                <a:sym typeface="Webdings" pitchFamily="18" charset="2"/>
              </a:rPr>
              <a:t>。</a:t>
            </a:r>
            <a:endParaRPr kumimoji="1" lang="zh-CN" altLang="en-US" sz="2000" b="1" dirty="0">
              <a:solidFill>
                <a:srgbClr val="002060"/>
              </a:solidFill>
              <a:ea typeface="幼圆" pitchFamily="49" charset="-122"/>
              <a:cs typeface="Times New Roman" pitchFamily="18" charset="0"/>
              <a:sym typeface="Webdings" pitchFamily="18" charset="2"/>
            </a:endParaRPr>
          </a:p>
        </p:txBody>
      </p:sp>
      <p:sp>
        <p:nvSpPr>
          <p:cNvPr id="4" name="Text Box 5"/>
          <p:cNvSpPr txBox="1">
            <a:spLocks noChangeArrowheads="1"/>
          </p:cNvSpPr>
          <p:nvPr/>
        </p:nvSpPr>
        <p:spPr bwMode="auto">
          <a:xfrm>
            <a:off x="485775" y="4508500"/>
            <a:ext cx="8043863" cy="849528"/>
          </a:xfrm>
          <a:prstGeom prst="rect">
            <a:avLst/>
          </a:prstGeom>
          <a:noFill/>
          <a:ln w="9525">
            <a:noFill/>
            <a:miter lim="800000"/>
            <a:headEnd/>
            <a:tailEnd/>
          </a:ln>
        </p:spPr>
        <p:txBody>
          <a:bodyPr>
            <a:spAutoFit/>
          </a:bodyPr>
          <a:lstStyle/>
          <a:p>
            <a:pPr algn="just">
              <a:lnSpc>
                <a:spcPct val="130000"/>
              </a:lnSpc>
              <a:buFontTx/>
              <a:buBlip>
                <a:blip r:embed="rId3"/>
              </a:buBlip>
            </a:pPr>
            <a:r>
              <a:rPr kumimoji="1" lang="en-US" altLang="zh-CN" sz="2000" b="1" dirty="0">
                <a:solidFill>
                  <a:srgbClr val="002060"/>
                </a:solidFill>
                <a:latin typeface="幼圆" pitchFamily="49" charset="-122"/>
                <a:ea typeface="幼圆" pitchFamily="49" charset="-122"/>
              </a:rPr>
              <a:t> </a:t>
            </a:r>
            <a:r>
              <a:rPr kumimoji="1" lang="en-US" altLang="zh-CN" sz="2000" b="1" dirty="0">
                <a:solidFill>
                  <a:srgbClr val="002060"/>
                </a:solidFill>
                <a:ea typeface="幼圆" pitchFamily="49" charset="-122"/>
                <a:cs typeface="Times New Roman" pitchFamily="18" charset="0"/>
              </a:rPr>
              <a:t>TE</a:t>
            </a:r>
            <a:r>
              <a:rPr kumimoji="1" lang="en-US" altLang="zh-CN" sz="2000" b="1" baseline="-25000" dirty="0">
                <a:solidFill>
                  <a:srgbClr val="002060"/>
                </a:solidFill>
                <a:ea typeface="幼圆" pitchFamily="49" charset="-122"/>
                <a:cs typeface="Times New Roman" pitchFamily="18" charset="0"/>
              </a:rPr>
              <a:t>10 </a:t>
            </a:r>
            <a:r>
              <a:rPr kumimoji="1" lang="zh-CN" altLang="en-US" sz="2000" b="1" dirty="0">
                <a:solidFill>
                  <a:srgbClr val="002060"/>
                </a:solidFill>
                <a:ea typeface="幼圆" pitchFamily="49" charset="-122"/>
                <a:cs typeface="Times New Roman" pitchFamily="18" charset="0"/>
              </a:rPr>
              <a:t>模和</a:t>
            </a:r>
            <a:r>
              <a:rPr kumimoji="1" lang="en-US" altLang="zh-CN" sz="2000" b="1" dirty="0">
                <a:solidFill>
                  <a:srgbClr val="002060"/>
                </a:solidFill>
                <a:ea typeface="幼圆" pitchFamily="49" charset="-122"/>
                <a:cs typeface="Times New Roman" pitchFamily="18" charset="0"/>
              </a:rPr>
              <a:t>TE</a:t>
            </a:r>
            <a:r>
              <a:rPr kumimoji="1" lang="en-US" altLang="zh-CN" sz="2000" b="1" baseline="-25000" dirty="0">
                <a:solidFill>
                  <a:srgbClr val="002060"/>
                </a:solidFill>
                <a:ea typeface="幼圆" pitchFamily="49" charset="-122"/>
                <a:cs typeface="Times New Roman" pitchFamily="18" charset="0"/>
              </a:rPr>
              <a:t>20 </a:t>
            </a:r>
            <a:r>
              <a:rPr kumimoji="1" lang="zh-CN" altLang="en-US" sz="2000" b="1" dirty="0">
                <a:solidFill>
                  <a:srgbClr val="002060"/>
                </a:solidFill>
                <a:ea typeface="幼圆" pitchFamily="49" charset="-122"/>
                <a:cs typeface="Times New Roman" pitchFamily="18" charset="0"/>
              </a:rPr>
              <a:t>模之间的距离大于其他高阶模之间的距离，</a:t>
            </a:r>
            <a:r>
              <a:rPr kumimoji="1" lang="en-US" altLang="zh-CN" sz="2000" b="1" dirty="0">
                <a:solidFill>
                  <a:srgbClr val="002060"/>
                </a:solidFill>
                <a:ea typeface="幼圆" pitchFamily="49" charset="-122"/>
                <a:cs typeface="Times New Roman" pitchFamily="18" charset="0"/>
              </a:rPr>
              <a:t>TE</a:t>
            </a:r>
            <a:r>
              <a:rPr kumimoji="1" lang="en-US" altLang="zh-CN" sz="2000" b="1" baseline="-25000" dirty="0">
                <a:solidFill>
                  <a:srgbClr val="002060"/>
                </a:solidFill>
                <a:ea typeface="幼圆" pitchFamily="49" charset="-122"/>
                <a:cs typeface="Times New Roman" pitchFamily="18" charset="0"/>
              </a:rPr>
              <a:t>10 </a:t>
            </a:r>
            <a:r>
              <a:rPr kumimoji="1" lang="zh-CN" altLang="en-US" sz="2000" b="1" dirty="0">
                <a:solidFill>
                  <a:srgbClr val="002060"/>
                </a:solidFill>
                <a:ea typeface="幼圆" pitchFamily="49" charset="-122"/>
                <a:cs typeface="Times New Roman" pitchFamily="18" charset="0"/>
              </a:rPr>
              <a:t>模</a:t>
            </a:r>
            <a:r>
              <a:rPr kumimoji="1" lang="zh-CN" altLang="en-US" sz="2000" b="1" dirty="0" smtClean="0">
                <a:solidFill>
                  <a:srgbClr val="002060"/>
                </a:solidFill>
                <a:ea typeface="幼圆" pitchFamily="49" charset="-122"/>
                <a:cs typeface="Times New Roman" pitchFamily="18" charset="0"/>
              </a:rPr>
              <a:t>波 段</a:t>
            </a:r>
            <a:r>
              <a:rPr kumimoji="1" lang="zh-CN" altLang="en-US" sz="2000" b="1" dirty="0">
                <a:solidFill>
                  <a:srgbClr val="002060"/>
                </a:solidFill>
                <a:ea typeface="幼圆" pitchFamily="49" charset="-122"/>
                <a:cs typeface="Times New Roman" pitchFamily="18" charset="0"/>
              </a:rPr>
              <a:t>最宽。 </a:t>
            </a:r>
          </a:p>
        </p:txBody>
      </p:sp>
      <p:sp>
        <p:nvSpPr>
          <p:cNvPr id="5" name="Text Box 6"/>
          <p:cNvSpPr txBox="1">
            <a:spLocks noChangeArrowheads="1"/>
          </p:cNvSpPr>
          <p:nvPr/>
        </p:nvSpPr>
        <p:spPr bwMode="auto">
          <a:xfrm>
            <a:off x="485775" y="3186113"/>
            <a:ext cx="8166100" cy="1292662"/>
          </a:xfrm>
          <a:prstGeom prst="rect">
            <a:avLst/>
          </a:prstGeom>
          <a:noFill/>
          <a:ln w="9525">
            <a:noFill/>
            <a:miter lim="800000"/>
            <a:headEnd/>
            <a:tailEnd/>
          </a:ln>
        </p:spPr>
        <p:txBody>
          <a:bodyPr>
            <a:spAutoFit/>
          </a:bodyPr>
          <a:lstStyle/>
          <a:p>
            <a:pPr algn="just">
              <a:lnSpc>
                <a:spcPct val="130000"/>
              </a:lnSpc>
              <a:buFontTx/>
              <a:buBlip>
                <a:blip r:embed="rId3"/>
              </a:buBlip>
            </a:pPr>
            <a:r>
              <a:rPr kumimoji="1" lang="en-US" altLang="zh-CN" sz="2000" b="1" dirty="0">
                <a:solidFill>
                  <a:srgbClr val="002060"/>
                </a:solidFill>
                <a:latin typeface="幼圆" pitchFamily="49" charset="-122"/>
                <a:ea typeface="幼圆" pitchFamily="49" charset="-122"/>
                <a:sym typeface="Webdings" pitchFamily="18" charset="2"/>
              </a:rPr>
              <a:t> </a:t>
            </a:r>
            <a:r>
              <a:rPr kumimoji="1" lang="zh-CN" altLang="en-US" sz="2000" b="1" dirty="0">
                <a:solidFill>
                  <a:srgbClr val="002060"/>
                </a:solidFill>
                <a:ea typeface="幼圆" pitchFamily="49" charset="-122"/>
                <a:cs typeface="Times New Roman" pitchFamily="18" charset="0"/>
                <a:sym typeface="Webdings" pitchFamily="18" charset="2"/>
              </a:rPr>
              <a:t>截止波长相同时，传输</a:t>
            </a:r>
            <a:r>
              <a:rPr kumimoji="1" lang="en-US" altLang="zh-CN" sz="2000" b="1" dirty="0">
                <a:solidFill>
                  <a:srgbClr val="002060"/>
                </a:solidFill>
                <a:ea typeface="幼圆" pitchFamily="49" charset="-122"/>
                <a:cs typeface="Times New Roman" pitchFamily="18" charset="0"/>
              </a:rPr>
              <a:t>TE</a:t>
            </a:r>
            <a:r>
              <a:rPr kumimoji="1" lang="en-US" altLang="zh-CN" sz="2000" b="1" baseline="-25000" dirty="0">
                <a:solidFill>
                  <a:srgbClr val="002060"/>
                </a:solidFill>
                <a:ea typeface="幼圆" pitchFamily="49" charset="-122"/>
                <a:cs typeface="Times New Roman" pitchFamily="18" charset="0"/>
              </a:rPr>
              <a:t>10 </a:t>
            </a:r>
            <a:r>
              <a:rPr kumimoji="1" lang="zh-CN" altLang="en-US" sz="2000" b="1" dirty="0">
                <a:solidFill>
                  <a:srgbClr val="002060"/>
                </a:solidFill>
                <a:ea typeface="幼圆" pitchFamily="49" charset="-122"/>
                <a:cs typeface="Times New Roman" pitchFamily="18" charset="0"/>
                <a:sym typeface="Webdings" pitchFamily="18" charset="2"/>
              </a:rPr>
              <a:t>模</a:t>
            </a:r>
            <a:r>
              <a:rPr kumimoji="1" lang="zh-CN" altLang="en-US" sz="2000" b="1" dirty="0">
                <a:solidFill>
                  <a:srgbClr val="002060"/>
                </a:solidFill>
                <a:ea typeface="幼圆" pitchFamily="49" charset="-122"/>
                <a:cs typeface="Times New Roman" pitchFamily="18" charset="0"/>
              </a:rPr>
              <a:t>所要求的 </a:t>
            </a:r>
            <a:r>
              <a:rPr kumimoji="1" lang="en-US" altLang="zh-CN" sz="2000" b="1" i="1" dirty="0">
                <a:solidFill>
                  <a:srgbClr val="002060"/>
                </a:solidFill>
                <a:ea typeface="幼圆" pitchFamily="49" charset="-122"/>
                <a:cs typeface="Times New Roman" pitchFamily="18" charset="0"/>
              </a:rPr>
              <a:t>a </a:t>
            </a:r>
            <a:r>
              <a:rPr kumimoji="1" lang="zh-CN" altLang="en-US" sz="2000" b="1" dirty="0">
                <a:solidFill>
                  <a:srgbClr val="002060"/>
                </a:solidFill>
                <a:ea typeface="幼圆" pitchFamily="49" charset="-122"/>
                <a:cs typeface="Times New Roman" pitchFamily="18" charset="0"/>
              </a:rPr>
              <a:t>边尺寸最小。同时</a:t>
            </a:r>
          </a:p>
          <a:p>
            <a:pPr algn="just">
              <a:lnSpc>
                <a:spcPct val="130000"/>
              </a:lnSpc>
            </a:pPr>
            <a:r>
              <a:rPr kumimoji="1" lang="zh-CN" altLang="en-US" sz="2000" b="1" dirty="0">
                <a:solidFill>
                  <a:srgbClr val="002060"/>
                </a:solidFill>
                <a:ea typeface="幼圆" pitchFamily="49" charset="-122"/>
                <a:cs typeface="Times New Roman" pitchFamily="18" charset="0"/>
              </a:rPr>
              <a:t>  </a:t>
            </a:r>
            <a:r>
              <a:rPr kumimoji="1" lang="en-US" altLang="zh-CN" sz="2000" b="1" dirty="0">
                <a:solidFill>
                  <a:srgbClr val="002060"/>
                </a:solidFill>
                <a:ea typeface="幼圆" pitchFamily="49" charset="-122"/>
                <a:cs typeface="Times New Roman" pitchFamily="18" charset="0"/>
              </a:rPr>
              <a:t>TE</a:t>
            </a:r>
            <a:r>
              <a:rPr kumimoji="1" lang="en-US" altLang="zh-CN" sz="2000" b="1" baseline="-25000" dirty="0">
                <a:solidFill>
                  <a:srgbClr val="002060"/>
                </a:solidFill>
                <a:ea typeface="幼圆" pitchFamily="49" charset="-122"/>
                <a:cs typeface="Times New Roman" pitchFamily="18" charset="0"/>
              </a:rPr>
              <a:t>10 </a:t>
            </a:r>
            <a:r>
              <a:rPr kumimoji="1" lang="zh-CN" altLang="en-US" sz="2000" b="1" dirty="0">
                <a:solidFill>
                  <a:srgbClr val="002060"/>
                </a:solidFill>
                <a:ea typeface="幼圆" pitchFamily="49" charset="-122"/>
                <a:cs typeface="Times New Roman" pitchFamily="18" charset="0"/>
              </a:rPr>
              <a:t>模的截止波长与 </a:t>
            </a:r>
            <a:r>
              <a:rPr kumimoji="1" lang="en-US" altLang="zh-CN" sz="2000" b="1" i="1" dirty="0">
                <a:solidFill>
                  <a:srgbClr val="002060"/>
                </a:solidFill>
                <a:ea typeface="幼圆" pitchFamily="49" charset="-122"/>
                <a:cs typeface="Times New Roman" pitchFamily="18" charset="0"/>
              </a:rPr>
              <a:t>b </a:t>
            </a:r>
            <a:r>
              <a:rPr kumimoji="1" lang="zh-CN" altLang="en-US" sz="2000" b="1" dirty="0">
                <a:solidFill>
                  <a:srgbClr val="002060"/>
                </a:solidFill>
                <a:ea typeface="幼圆" pitchFamily="49" charset="-122"/>
                <a:cs typeface="Times New Roman" pitchFamily="18" charset="0"/>
              </a:rPr>
              <a:t>边尺寸无关，所以可尽量减小 </a:t>
            </a:r>
            <a:r>
              <a:rPr kumimoji="1" lang="en-US" altLang="zh-CN" sz="2000" b="1" i="1" dirty="0">
                <a:solidFill>
                  <a:srgbClr val="002060"/>
                </a:solidFill>
                <a:ea typeface="幼圆" pitchFamily="49" charset="-122"/>
                <a:cs typeface="Times New Roman" pitchFamily="18" charset="0"/>
              </a:rPr>
              <a:t>b </a:t>
            </a:r>
            <a:r>
              <a:rPr kumimoji="1" lang="zh-CN" altLang="en-US" sz="2000" b="1" dirty="0">
                <a:solidFill>
                  <a:srgbClr val="002060"/>
                </a:solidFill>
                <a:ea typeface="幼圆" pitchFamily="49" charset="-122"/>
                <a:cs typeface="Times New Roman" pitchFamily="18" charset="0"/>
              </a:rPr>
              <a:t>的尺</a:t>
            </a:r>
          </a:p>
          <a:p>
            <a:pPr algn="just">
              <a:lnSpc>
                <a:spcPct val="130000"/>
              </a:lnSpc>
            </a:pPr>
            <a:r>
              <a:rPr kumimoji="1" lang="zh-CN" altLang="en-US" sz="2000" b="1" dirty="0">
                <a:solidFill>
                  <a:srgbClr val="002060"/>
                </a:solidFill>
                <a:ea typeface="幼圆" pitchFamily="49" charset="-122"/>
                <a:cs typeface="Times New Roman" pitchFamily="18" charset="0"/>
              </a:rPr>
              <a:t>  寸以节省材料。但考虑波导的击穿和衰减问题，</a:t>
            </a:r>
            <a:r>
              <a:rPr kumimoji="1" lang="en-US" altLang="zh-CN" sz="2000" b="1" i="1" dirty="0">
                <a:solidFill>
                  <a:srgbClr val="002060"/>
                </a:solidFill>
                <a:ea typeface="幼圆" pitchFamily="49" charset="-122"/>
                <a:cs typeface="Times New Roman" pitchFamily="18" charset="0"/>
              </a:rPr>
              <a:t>b </a:t>
            </a:r>
            <a:r>
              <a:rPr kumimoji="1" lang="zh-CN" altLang="en-US" sz="2000" b="1" dirty="0">
                <a:solidFill>
                  <a:srgbClr val="002060"/>
                </a:solidFill>
                <a:ea typeface="幼圆" pitchFamily="49" charset="-122"/>
                <a:cs typeface="Times New Roman" pitchFamily="18" charset="0"/>
              </a:rPr>
              <a:t>不能太小。</a:t>
            </a:r>
          </a:p>
        </p:txBody>
      </p:sp>
      <p:graphicFrame>
        <p:nvGraphicFramePr>
          <p:cNvPr id="6" name="Object 7"/>
          <p:cNvGraphicFramePr>
            <a:graphicFrameLocks noChangeAspect="1"/>
          </p:cNvGraphicFramePr>
          <p:nvPr/>
        </p:nvGraphicFramePr>
        <p:xfrm>
          <a:off x="1490823" y="1287402"/>
          <a:ext cx="2260600" cy="1235075"/>
        </p:xfrm>
        <a:graphic>
          <a:graphicData uri="http://schemas.openxmlformats.org/presentationml/2006/ole">
            <p:oleObj spid="_x0000_s72706" name="Equation" r:id="rId4" imgW="21637800" imgH="11970360" progId="Equation.DSMT4">
              <p:embed/>
            </p:oleObj>
          </a:graphicData>
        </a:graphic>
      </p:graphicFrame>
      <p:graphicFrame>
        <p:nvGraphicFramePr>
          <p:cNvPr id="7" name="Object 8"/>
          <p:cNvGraphicFramePr>
            <a:graphicFrameLocks noChangeAspect="1"/>
          </p:cNvGraphicFramePr>
          <p:nvPr/>
        </p:nvGraphicFramePr>
        <p:xfrm>
          <a:off x="3682720" y="745193"/>
          <a:ext cx="1986664" cy="402721"/>
        </p:xfrm>
        <a:graphic>
          <a:graphicData uri="http://schemas.openxmlformats.org/presentationml/2006/ole">
            <p:oleObj spid="_x0000_s72707" name="Equation" r:id="rId5" imgW="25901640" imgH="5314320" progId="Equation.DSMT4">
              <p:embed/>
            </p:oleObj>
          </a:graphicData>
        </a:graphic>
      </p:graphicFrame>
      <p:sp>
        <p:nvSpPr>
          <p:cNvPr id="8" name="Text Box 9"/>
          <p:cNvSpPr txBox="1">
            <a:spLocks noChangeArrowheads="1"/>
          </p:cNvSpPr>
          <p:nvPr/>
        </p:nvSpPr>
        <p:spPr bwMode="auto">
          <a:xfrm>
            <a:off x="314325" y="447675"/>
            <a:ext cx="6697663" cy="647700"/>
          </a:xfrm>
          <a:prstGeom prst="rect">
            <a:avLst/>
          </a:prstGeom>
          <a:noFill/>
          <a:ln w="9525">
            <a:noFill/>
            <a:miter lim="800000"/>
            <a:headEnd/>
            <a:tailEnd/>
          </a:ln>
        </p:spPr>
        <p:txBody>
          <a:bodyPr>
            <a:spAutoFit/>
          </a:bodyPr>
          <a:lstStyle/>
          <a:p>
            <a:pPr>
              <a:lnSpc>
                <a:spcPct val="130000"/>
              </a:lnSpc>
              <a:buFontTx/>
              <a:buBlip>
                <a:blip r:embed="rId6"/>
              </a:buBlip>
            </a:pPr>
            <a:r>
              <a:rPr kumimoji="1" lang="en-US" altLang="zh-CN" sz="2800" b="1">
                <a:solidFill>
                  <a:srgbClr val="FF0000"/>
                </a:solidFill>
                <a:latin typeface="黑体" pitchFamily="2" charset="-122"/>
                <a:sym typeface="Math1"/>
              </a:rPr>
              <a:t> </a:t>
            </a:r>
            <a:r>
              <a:rPr kumimoji="1" lang="zh-CN" altLang="en-US" sz="2800" b="1">
                <a:solidFill>
                  <a:srgbClr val="FF0000"/>
                </a:solidFill>
                <a:latin typeface="黑体" pitchFamily="2" charset="-122"/>
                <a:sym typeface="Math1"/>
              </a:rPr>
              <a:t>单模传输条件</a:t>
            </a:r>
          </a:p>
        </p:txBody>
      </p:sp>
      <p:graphicFrame>
        <p:nvGraphicFramePr>
          <p:cNvPr id="9" name="Object 11"/>
          <p:cNvGraphicFramePr>
            <a:graphicFrameLocks noChangeAspect="1"/>
          </p:cNvGraphicFramePr>
          <p:nvPr/>
        </p:nvGraphicFramePr>
        <p:xfrm>
          <a:off x="5610863" y="1729660"/>
          <a:ext cx="1835150" cy="407987"/>
        </p:xfrm>
        <a:graphic>
          <a:graphicData uri="http://schemas.openxmlformats.org/presentationml/2006/ole">
            <p:oleObj spid="_x0000_s72708" name="Equation" r:id="rId7" imgW="20653920" imgH="4648680" progId="Equation.DSMT4">
              <p:embed/>
            </p:oleObj>
          </a:graphicData>
        </a:graphic>
      </p:graphicFrame>
      <p:sp>
        <p:nvSpPr>
          <p:cNvPr id="10" name="AutoShape 12"/>
          <p:cNvSpPr>
            <a:spLocks noChangeArrowheads="1"/>
          </p:cNvSpPr>
          <p:nvPr/>
        </p:nvSpPr>
        <p:spPr bwMode="auto">
          <a:xfrm>
            <a:off x="4180884" y="1830152"/>
            <a:ext cx="1050724" cy="323628"/>
          </a:xfrm>
          <a:prstGeom prst="rightArrow">
            <a:avLst>
              <a:gd name="adj1" fmla="val 50000"/>
              <a:gd name="adj2" fmla="val 91728"/>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marL="342900" indent="-342900" algn="ctr">
              <a:spcBef>
                <a:spcPct val="20000"/>
              </a:spcBef>
              <a:defRPr/>
            </a:pPr>
            <a:endParaRPr lang="zh-CN" altLang="zh-CN" sz="2200" dirty="0">
              <a:solidFill>
                <a:sysClr val="windowText" lastClr="000000"/>
              </a:solidFill>
              <a:latin typeface="幼圆" pitchFamily="49" charset="-122"/>
              <a:ea typeface="幼圆" pitchFamily="49" charset="-122"/>
            </a:endParaRPr>
          </a:p>
        </p:txBody>
      </p:sp>
      <p:sp>
        <p:nvSpPr>
          <p:cNvPr id="11" name="Text Box 5"/>
          <p:cNvSpPr txBox="1">
            <a:spLocks noChangeArrowheads="1"/>
          </p:cNvSpPr>
          <p:nvPr/>
        </p:nvSpPr>
        <p:spPr bwMode="auto">
          <a:xfrm>
            <a:off x="498475" y="2671763"/>
            <a:ext cx="8043863" cy="492443"/>
          </a:xfrm>
          <a:prstGeom prst="rect">
            <a:avLst/>
          </a:prstGeom>
          <a:noFill/>
          <a:ln w="9525">
            <a:noFill/>
            <a:miter lim="800000"/>
            <a:headEnd/>
            <a:tailEnd/>
          </a:ln>
        </p:spPr>
        <p:txBody>
          <a:bodyPr>
            <a:spAutoFit/>
          </a:bodyPr>
          <a:lstStyle/>
          <a:p>
            <a:pPr algn="just">
              <a:lnSpc>
                <a:spcPct val="130000"/>
              </a:lnSpc>
              <a:buFontTx/>
              <a:buBlip>
                <a:blip r:embed="rId3"/>
              </a:buBlip>
            </a:pPr>
            <a:r>
              <a:rPr kumimoji="1" lang="zh-CN" altLang="en-US" sz="2000" b="1" dirty="0" smtClean="0">
                <a:solidFill>
                  <a:srgbClr val="002060"/>
                </a:solidFill>
                <a:latin typeface="幼圆" pitchFamily="49" charset="-122"/>
                <a:ea typeface="幼圆" pitchFamily="49" charset="-122"/>
                <a:sym typeface="Webdings" pitchFamily="18" charset="2"/>
              </a:rPr>
              <a:t>工作波长确定后，通过</a:t>
            </a:r>
            <a:r>
              <a:rPr kumimoji="1" lang="zh-CN" altLang="en-US" sz="2000" b="1" dirty="0">
                <a:solidFill>
                  <a:srgbClr val="002060"/>
                </a:solidFill>
                <a:latin typeface="幼圆" pitchFamily="49" charset="-122"/>
                <a:ea typeface="幼圆" pitchFamily="49" charset="-122"/>
                <a:sym typeface="Webdings" pitchFamily="18" charset="2"/>
              </a:rPr>
              <a:t>对波导尺寸的设计，可实现单模传输。</a:t>
            </a:r>
          </a:p>
        </p:txBody>
      </p:sp>
      <p:graphicFrame>
        <p:nvGraphicFramePr>
          <p:cNvPr id="12" name="Object 16"/>
          <p:cNvGraphicFramePr>
            <a:graphicFrameLocks noChangeAspect="1"/>
          </p:cNvGraphicFramePr>
          <p:nvPr/>
        </p:nvGraphicFramePr>
        <p:xfrm>
          <a:off x="3956697" y="1321417"/>
          <a:ext cx="1455738" cy="466725"/>
        </p:xfrm>
        <a:graphic>
          <a:graphicData uri="http://schemas.openxmlformats.org/presentationml/2006/ole">
            <p:oleObj spid="_x0000_s72709" name="Equation" r:id="rId8" imgW="16389720" imgH="5314320" progId="Equation.DSMT4">
              <p:embed/>
            </p:oleObj>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321389" y="576263"/>
            <a:ext cx="3970959" cy="461665"/>
          </a:xfrm>
          <a:prstGeom prst="rect">
            <a:avLst/>
          </a:prstGeom>
          <a:noFill/>
          <a:ln w="9525">
            <a:noFill/>
            <a:miter lim="800000"/>
            <a:headEnd/>
            <a:tailEnd/>
          </a:ln>
        </p:spPr>
        <p:txBody>
          <a:bodyPr wrap="none" anchor="ctr">
            <a:spAutoFit/>
          </a:bodyPr>
          <a:lstStyle/>
          <a:p>
            <a:r>
              <a:rPr lang="en-US" altLang="zh-CN" sz="2400" b="1" smtClean="0">
                <a:solidFill>
                  <a:srgbClr val="FF0000"/>
                </a:solidFill>
              </a:rPr>
              <a:t>7.2.4 </a:t>
            </a:r>
            <a:r>
              <a:rPr lang="zh-CN" altLang="en-US" sz="2400" b="1" smtClean="0">
                <a:solidFill>
                  <a:srgbClr val="FF0000"/>
                </a:solidFill>
              </a:rPr>
              <a:t>矩形波导中的传输功率</a:t>
            </a:r>
            <a:endParaRPr lang="en-US" altLang="zh-CN" sz="2400" b="1">
              <a:solidFill>
                <a:srgbClr val="FF0000"/>
              </a:solidFill>
            </a:endParaRPr>
          </a:p>
        </p:txBody>
      </p:sp>
      <p:sp>
        <p:nvSpPr>
          <p:cNvPr id="3" name="Rectangle 8"/>
          <p:cNvSpPr>
            <a:spLocks noChangeArrowheads="1"/>
          </p:cNvSpPr>
          <p:nvPr/>
        </p:nvSpPr>
        <p:spPr bwMode="auto">
          <a:xfrm>
            <a:off x="596633" y="1172949"/>
            <a:ext cx="5091458" cy="400110"/>
          </a:xfrm>
          <a:prstGeom prst="rect">
            <a:avLst/>
          </a:prstGeom>
          <a:noFill/>
          <a:ln w="9525">
            <a:noFill/>
            <a:miter lim="800000"/>
            <a:headEnd/>
            <a:tailEnd/>
          </a:ln>
        </p:spPr>
        <p:txBody>
          <a:bodyPr wrap="none" anchor="ctr">
            <a:spAutoFit/>
          </a:bodyPr>
          <a:lstStyle/>
          <a:p>
            <a:r>
              <a:rPr lang="zh-CN" altLang="en-US" sz="2000" b="1" smtClean="0">
                <a:solidFill>
                  <a:srgbClr val="002060"/>
                </a:solidFill>
                <a:latin typeface="幼圆" pitchFamily="49" charset="-122"/>
                <a:ea typeface="幼圆" pitchFamily="49" charset="-122"/>
              </a:rPr>
              <a:t>根据坡印廷定理，某个模式的传输功率</a:t>
            </a:r>
            <a:r>
              <a:rPr lang="en-US" altLang="zh-CN" sz="2000" b="1" smtClean="0">
                <a:solidFill>
                  <a:srgbClr val="002060"/>
                </a:solidFill>
                <a:latin typeface="幼圆" pitchFamily="49" charset="-122"/>
                <a:ea typeface="幼圆" pitchFamily="49" charset="-122"/>
              </a:rPr>
              <a:t>    </a:t>
            </a:r>
            <a:endParaRPr lang="en-US" altLang="zh-CN" sz="2000" b="1">
              <a:solidFill>
                <a:srgbClr val="002060"/>
              </a:solidFill>
              <a:latin typeface="幼圆" pitchFamily="49" charset="-122"/>
              <a:ea typeface="幼圆" pitchFamily="49" charset="-122"/>
            </a:endParaRPr>
          </a:p>
        </p:txBody>
      </p:sp>
      <p:graphicFrame>
        <p:nvGraphicFramePr>
          <p:cNvPr id="4" name="Object 10"/>
          <p:cNvGraphicFramePr>
            <a:graphicFrameLocks noChangeAspect="1"/>
          </p:cNvGraphicFramePr>
          <p:nvPr/>
        </p:nvGraphicFramePr>
        <p:xfrm>
          <a:off x="1160820" y="1728662"/>
          <a:ext cx="5934075" cy="1784350"/>
        </p:xfrm>
        <a:graphic>
          <a:graphicData uri="http://schemas.openxmlformats.org/presentationml/2006/ole">
            <p:oleObj spid="_x0000_s73730" name="Equation" r:id="rId3" imgW="3225800" imgH="965200" progId="Equation.DSMT4">
              <p:embed/>
            </p:oleObj>
          </a:graphicData>
        </a:graphic>
      </p:graphicFrame>
      <p:sp>
        <p:nvSpPr>
          <p:cNvPr id="5" name="Rectangle 8"/>
          <p:cNvSpPr>
            <a:spLocks noChangeArrowheads="1"/>
          </p:cNvSpPr>
          <p:nvPr/>
        </p:nvSpPr>
        <p:spPr bwMode="auto">
          <a:xfrm>
            <a:off x="621050" y="3610459"/>
            <a:ext cx="3671198" cy="400110"/>
          </a:xfrm>
          <a:prstGeom prst="rect">
            <a:avLst/>
          </a:prstGeom>
          <a:noFill/>
          <a:ln w="9525">
            <a:noFill/>
            <a:miter lim="800000"/>
            <a:headEnd/>
            <a:tailEnd/>
          </a:ln>
        </p:spPr>
        <p:txBody>
          <a:bodyPr wrap="none" anchor="ctr">
            <a:spAutoFit/>
          </a:bodyPr>
          <a:lstStyle/>
          <a:p>
            <a:r>
              <a:rPr lang="zh-CN" altLang="en-US" sz="2000" b="1" smtClean="0">
                <a:solidFill>
                  <a:srgbClr val="002060"/>
                </a:solidFill>
                <a:latin typeface="幼圆" pitchFamily="49" charset="-122"/>
                <a:ea typeface="幼圆" pitchFamily="49" charset="-122"/>
              </a:rPr>
              <a:t>式中，   为该模式的波阻抗；</a:t>
            </a:r>
            <a:endParaRPr lang="en-US" altLang="zh-CN" sz="2000" b="1">
              <a:solidFill>
                <a:srgbClr val="002060"/>
              </a:solidFill>
              <a:latin typeface="幼圆" pitchFamily="49" charset="-122"/>
              <a:ea typeface="幼圆" pitchFamily="49" charset="-122"/>
            </a:endParaRPr>
          </a:p>
        </p:txBody>
      </p:sp>
      <p:graphicFrame>
        <p:nvGraphicFramePr>
          <p:cNvPr id="6" name="Object 7"/>
          <p:cNvGraphicFramePr>
            <a:graphicFrameLocks noChangeAspect="1"/>
          </p:cNvGraphicFramePr>
          <p:nvPr/>
        </p:nvGraphicFramePr>
        <p:xfrm>
          <a:off x="1491342" y="3673433"/>
          <a:ext cx="304800" cy="304800"/>
        </p:xfrm>
        <a:graphic>
          <a:graphicData uri="http://schemas.openxmlformats.org/presentationml/2006/ole">
            <p:oleObj spid="_x0000_s73731" name="Equation" r:id="rId4" imgW="152268" imgH="152268" progId="Equation.DSMT4">
              <p:embed/>
            </p:oleObj>
          </a:graphicData>
        </a:graphic>
      </p:graphicFrame>
      <p:sp>
        <p:nvSpPr>
          <p:cNvPr id="7" name="Rectangle 10"/>
          <p:cNvSpPr>
            <a:spLocks noChangeArrowheads="1"/>
          </p:cNvSpPr>
          <p:nvPr/>
        </p:nvSpPr>
        <p:spPr bwMode="auto">
          <a:xfrm>
            <a:off x="4131479" y="3608140"/>
            <a:ext cx="3541354" cy="400110"/>
          </a:xfrm>
          <a:prstGeom prst="rect">
            <a:avLst/>
          </a:prstGeom>
          <a:noFill/>
          <a:ln w="9525">
            <a:noFill/>
            <a:miter lim="800000"/>
            <a:headEnd/>
            <a:tailEnd/>
          </a:ln>
        </p:spPr>
        <p:txBody>
          <a:bodyPr wrap="none" anchor="ctr">
            <a:spAutoFit/>
          </a:bodyPr>
          <a:lstStyle/>
          <a:p>
            <a:r>
              <a:rPr lang="en-US" altLang="zh-CN" sz="2000" b="1" i="1" smtClean="0">
                <a:solidFill>
                  <a:srgbClr val="002060"/>
                </a:solidFill>
                <a:latin typeface="幼圆" pitchFamily="49" charset="-122"/>
                <a:ea typeface="幼圆" pitchFamily="49" charset="-122"/>
                <a:sym typeface="Symbol" pitchFamily="18" charset="2"/>
              </a:rPr>
              <a:t>S </a:t>
            </a:r>
            <a:r>
              <a:rPr lang="zh-CN" altLang="en-US" sz="2000" b="1">
                <a:solidFill>
                  <a:srgbClr val="002060"/>
                </a:solidFill>
                <a:latin typeface="幼圆" pitchFamily="49" charset="-122"/>
                <a:ea typeface="幼圆" pitchFamily="49" charset="-122"/>
                <a:cs typeface="Times New Roman" pitchFamily="18" charset="0"/>
              </a:rPr>
              <a:t>为导行系统的横截面面积。</a:t>
            </a:r>
          </a:p>
        </p:txBody>
      </p:sp>
      <p:graphicFrame>
        <p:nvGraphicFramePr>
          <p:cNvPr id="8" name="Object 10"/>
          <p:cNvGraphicFramePr>
            <a:graphicFrameLocks noChangeAspect="1"/>
          </p:cNvGraphicFramePr>
          <p:nvPr/>
        </p:nvGraphicFramePr>
        <p:xfrm>
          <a:off x="738776" y="4803258"/>
          <a:ext cx="7358063" cy="915987"/>
        </p:xfrm>
        <a:graphic>
          <a:graphicData uri="http://schemas.openxmlformats.org/presentationml/2006/ole">
            <p:oleObj spid="_x0000_s73732" name="Equation" r:id="rId5" imgW="4000500" imgH="495300" progId="Equation.DSMT4">
              <p:embed/>
            </p:oleObj>
          </a:graphicData>
        </a:graphic>
      </p:graphicFrame>
      <p:sp>
        <p:nvSpPr>
          <p:cNvPr id="9" name="Rectangle 8"/>
          <p:cNvSpPr>
            <a:spLocks noChangeArrowheads="1"/>
          </p:cNvSpPr>
          <p:nvPr/>
        </p:nvSpPr>
        <p:spPr bwMode="auto">
          <a:xfrm>
            <a:off x="641599" y="4226908"/>
            <a:ext cx="1907895" cy="400110"/>
          </a:xfrm>
          <a:prstGeom prst="rect">
            <a:avLst/>
          </a:prstGeom>
          <a:noFill/>
          <a:ln w="9525">
            <a:noFill/>
            <a:miter lim="800000"/>
            <a:headEnd/>
            <a:tailEnd/>
          </a:ln>
        </p:spPr>
        <p:txBody>
          <a:bodyPr wrap="none" anchor="ctr">
            <a:spAutoFit/>
          </a:bodyPr>
          <a:lstStyle/>
          <a:p>
            <a:r>
              <a:rPr lang="zh-CN" altLang="en-US" sz="2000" b="1" smtClean="0">
                <a:solidFill>
                  <a:srgbClr val="002060"/>
                </a:solidFill>
                <a:latin typeface="幼圆" pitchFamily="49" charset="-122"/>
                <a:ea typeface="幼圆" pitchFamily="49" charset="-122"/>
              </a:rPr>
              <a:t>对于</a:t>
            </a:r>
            <a:r>
              <a:rPr lang="en-US" altLang="zh-CN" sz="2000" b="1" smtClean="0">
                <a:solidFill>
                  <a:srgbClr val="002060"/>
                </a:solidFill>
                <a:latin typeface="幼圆" pitchFamily="49" charset="-122"/>
                <a:ea typeface="幼圆" pitchFamily="49" charset="-122"/>
              </a:rPr>
              <a:t>TE</a:t>
            </a:r>
            <a:r>
              <a:rPr lang="en-US" altLang="zh-CN" sz="2000" b="1" baseline="-25000" smtClean="0">
                <a:solidFill>
                  <a:srgbClr val="002060"/>
                </a:solidFill>
                <a:latin typeface="幼圆" pitchFamily="49" charset="-122"/>
                <a:ea typeface="幼圆" pitchFamily="49" charset="-122"/>
              </a:rPr>
              <a:t>10</a:t>
            </a:r>
            <a:r>
              <a:rPr lang="zh-CN" altLang="en-US" sz="2000" b="1" smtClean="0">
                <a:solidFill>
                  <a:srgbClr val="002060"/>
                </a:solidFill>
                <a:latin typeface="幼圆" pitchFamily="49" charset="-122"/>
                <a:ea typeface="幼圆" pitchFamily="49" charset="-122"/>
              </a:rPr>
              <a:t>模式：</a:t>
            </a:r>
            <a:endParaRPr lang="en-US" altLang="zh-CN" sz="2000" b="1">
              <a:solidFill>
                <a:srgbClr val="002060"/>
              </a:solidFill>
              <a:latin typeface="幼圆" pitchFamily="49" charset="-122"/>
              <a:ea typeface="幼圆" pitchFamily="49" charset="-122"/>
            </a:endParaRPr>
          </a:p>
        </p:txBody>
      </p:sp>
      <p:sp>
        <p:nvSpPr>
          <p:cNvPr id="10" name="TextBox 9"/>
          <p:cNvSpPr txBox="1"/>
          <p:nvPr/>
        </p:nvSpPr>
        <p:spPr>
          <a:xfrm>
            <a:off x="5876818" y="4407613"/>
            <a:ext cx="1107996" cy="369332"/>
          </a:xfrm>
          <a:prstGeom prst="rect">
            <a:avLst/>
          </a:prstGeom>
          <a:noFill/>
        </p:spPr>
        <p:txBody>
          <a:bodyPr wrap="none" rtlCol="0">
            <a:spAutoFit/>
          </a:bodyPr>
          <a:lstStyle/>
          <a:p>
            <a:r>
              <a:rPr lang="zh-CN" altLang="en-US" sz="1800" smtClean="0">
                <a:solidFill>
                  <a:srgbClr val="FF0000"/>
                </a:solidFill>
              </a:rPr>
              <a:t>教材有误</a:t>
            </a:r>
            <a:endParaRPr lang="zh-CN" altLang="en-US" sz="1800">
              <a:solidFill>
                <a:srgbClr val="FF0000"/>
              </a:solidFill>
            </a:endParaRPr>
          </a:p>
        </p:txBody>
      </p:sp>
      <p:cxnSp>
        <p:nvCxnSpPr>
          <p:cNvPr id="11" name="直接箭头连接符 10"/>
          <p:cNvCxnSpPr/>
          <p:nvPr/>
        </p:nvCxnSpPr>
        <p:spPr bwMode="auto">
          <a:xfrm rot="5400000">
            <a:off x="5943601" y="4813442"/>
            <a:ext cx="359595" cy="246580"/>
          </a:xfrm>
          <a:prstGeom prst="straightConnector1">
            <a:avLst/>
          </a:prstGeom>
          <a:noFill/>
          <a:ln w="9525"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321389" y="576263"/>
            <a:ext cx="3970959" cy="461665"/>
          </a:xfrm>
          <a:prstGeom prst="rect">
            <a:avLst/>
          </a:prstGeom>
          <a:noFill/>
          <a:ln w="9525">
            <a:noFill/>
            <a:miter lim="800000"/>
            <a:headEnd/>
            <a:tailEnd/>
          </a:ln>
        </p:spPr>
        <p:txBody>
          <a:bodyPr wrap="none" anchor="ctr">
            <a:spAutoFit/>
          </a:bodyPr>
          <a:lstStyle/>
          <a:p>
            <a:r>
              <a:rPr lang="en-US" altLang="zh-CN" sz="2400" b="1" smtClean="0">
                <a:solidFill>
                  <a:srgbClr val="FF0000"/>
                </a:solidFill>
              </a:rPr>
              <a:t>7.2.4 </a:t>
            </a:r>
            <a:r>
              <a:rPr lang="zh-CN" altLang="en-US" sz="2400" b="1" smtClean="0">
                <a:solidFill>
                  <a:srgbClr val="FF0000"/>
                </a:solidFill>
              </a:rPr>
              <a:t>矩形波导中的传输功率</a:t>
            </a:r>
            <a:endParaRPr lang="en-US" altLang="zh-CN" sz="2400" b="1">
              <a:solidFill>
                <a:srgbClr val="FF0000"/>
              </a:solidFill>
            </a:endParaRPr>
          </a:p>
        </p:txBody>
      </p:sp>
      <p:graphicFrame>
        <p:nvGraphicFramePr>
          <p:cNvPr id="3" name="Object 10"/>
          <p:cNvGraphicFramePr>
            <a:graphicFrameLocks noChangeAspect="1"/>
          </p:cNvGraphicFramePr>
          <p:nvPr/>
        </p:nvGraphicFramePr>
        <p:xfrm>
          <a:off x="749052" y="1145659"/>
          <a:ext cx="6617520" cy="823799"/>
        </p:xfrm>
        <a:graphic>
          <a:graphicData uri="http://schemas.openxmlformats.org/presentationml/2006/ole">
            <p:oleObj spid="_x0000_s74754" name="Equation" r:id="rId3" imgW="4000500" imgH="495300" progId="Equation.DSMT4">
              <p:embed/>
            </p:oleObj>
          </a:graphicData>
        </a:graphic>
      </p:graphicFrame>
      <p:graphicFrame>
        <p:nvGraphicFramePr>
          <p:cNvPr id="4" name="Object 12"/>
          <p:cNvGraphicFramePr>
            <a:graphicFrameLocks noChangeAspect="1"/>
          </p:cNvGraphicFramePr>
          <p:nvPr/>
        </p:nvGraphicFramePr>
        <p:xfrm>
          <a:off x="1383749" y="2209905"/>
          <a:ext cx="1347728" cy="598700"/>
        </p:xfrm>
        <a:graphic>
          <a:graphicData uri="http://schemas.openxmlformats.org/presentationml/2006/ole">
            <p:oleObj spid="_x0000_s74755" name="Equation" r:id="rId4" imgW="888614" imgH="393529" progId="Equation.DSMT4">
              <p:embed/>
            </p:oleObj>
          </a:graphicData>
        </a:graphic>
      </p:graphicFrame>
      <p:sp>
        <p:nvSpPr>
          <p:cNvPr id="5" name="Text Box 14"/>
          <p:cNvSpPr txBox="1">
            <a:spLocks noChangeArrowheads="1"/>
          </p:cNvSpPr>
          <p:nvPr/>
        </p:nvSpPr>
        <p:spPr bwMode="auto">
          <a:xfrm>
            <a:off x="610321" y="2968633"/>
            <a:ext cx="2682145" cy="400110"/>
          </a:xfrm>
          <a:prstGeom prst="rect">
            <a:avLst/>
          </a:prstGeom>
          <a:noFill/>
          <a:ln w="9525" algn="ctr">
            <a:noFill/>
            <a:miter lim="800000"/>
            <a:headEnd/>
            <a:tailEnd/>
          </a:ln>
        </p:spPr>
        <p:txBody>
          <a:bodyPr wrap="none" anchor="ctr">
            <a:spAutoFit/>
          </a:bodyPr>
          <a:lstStyle/>
          <a:p>
            <a:r>
              <a:rPr lang="en-US" altLang="zh-CN" sz="2000" b="1" dirty="0" smtClean="0">
                <a:solidFill>
                  <a:srgbClr val="002060"/>
                </a:solidFill>
                <a:latin typeface="幼圆" pitchFamily="49" charset="-122"/>
                <a:ea typeface="幼圆" pitchFamily="49" charset="-122"/>
              </a:rPr>
              <a:t>TE</a:t>
            </a:r>
            <a:r>
              <a:rPr lang="en-US" altLang="zh-CN" sz="2000" b="1" baseline="-25000" dirty="0" smtClean="0">
                <a:solidFill>
                  <a:srgbClr val="002060"/>
                </a:solidFill>
                <a:latin typeface="幼圆" pitchFamily="49" charset="-122"/>
                <a:ea typeface="幼圆" pitchFamily="49" charset="-122"/>
              </a:rPr>
              <a:t>10</a:t>
            </a:r>
            <a:r>
              <a:rPr lang="zh-CN" altLang="en-US" sz="2000" b="1" dirty="0" smtClean="0">
                <a:solidFill>
                  <a:srgbClr val="002060"/>
                </a:solidFill>
                <a:latin typeface="幼圆" pitchFamily="49" charset="-122"/>
                <a:ea typeface="幼圆" pitchFamily="49" charset="-122"/>
              </a:rPr>
              <a:t>模式的</a:t>
            </a:r>
            <a:r>
              <a:rPr lang="zh-CN" altLang="en-US" sz="2000" b="1" dirty="0" smtClean="0">
                <a:solidFill>
                  <a:srgbClr val="000076"/>
                </a:solidFill>
                <a:latin typeface="幼圆" pitchFamily="49" charset="-122"/>
                <a:ea typeface="幼圆" pitchFamily="49" charset="-122"/>
              </a:rPr>
              <a:t>功率容量：</a:t>
            </a:r>
            <a:endParaRPr lang="zh-CN" altLang="en-US" sz="2000" b="1" dirty="0">
              <a:solidFill>
                <a:srgbClr val="000076"/>
              </a:solidFill>
              <a:latin typeface="幼圆" pitchFamily="49" charset="-122"/>
              <a:ea typeface="幼圆" pitchFamily="49" charset="-122"/>
            </a:endParaRPr>
          </a:p>
        </p:txBody>
      </p:sp>
      <p:graphicFrame>
        <p:nvGraphicFramePr>
          <p:cNvPr id="6" name="Object 15"/>
          <p:cNvGraphicFramePr>
            <a:graphicFrameLocks noChangeAspect="1"/>
          </p:cNvGraphicFramePr>
          <p:nvPr/>
        </p:nvGraphicFramePr>
        <p:xfrm>
          <a:off x="3655914" y="2840005"/>
          <a:ext cx="1774825" cy="844550"/>
        </p:xfrm>
        <a:graphic>
          <a:graphicData uri="http://schemas.openxmlformats.org/presentationml/2006/ole">
            <p:oleObj spid="_x0000_s74756" name="Equation" r:id="rId5" imgW="965200" imgH="457200" progId="Equation.DSMT4">
              <p:embed/>
            </p:oleObj>
          </a:graphicData>
        </a:graphic>
      </p:graphicFrame>
      <p:sp>
        <p:nvSpPr>
          <p:cNvPr id="7" name="Text Box 16"/>
          <p:cNvSpPr txBox="1">
            <a:spLocks noChangeArrowheads="1"/>
          </p:cNvSpPr>
          <p:nvPr/>
        </p:nvSpPr>
        <p:spPr bwMode="auto">
          <a:xfrm>
            <a:off x="554448" y="4281470"/>
            <a:ext cx="3934090" cy="400110"/>
          </a:xfrm>
          <a:prstGeom prst="rect">
            <a:avLst/>
          </a:prstGeom>
          <a:noFill/>
          <a:ln w="9525" algn="ctr">
            <a:noFill/>
            <a:miter lim="800000"/>
            <a:headEnd/>
            <a:tailEnd/>
          </a:ln>
        </p:spPr>
        <p:txBody>
          <a:bodyPr wrap="none" anchor="ctr">
            <a:spAutoFit/>
          </a:bodyPr>
          <a:lstStyle/>
          <a:p>
            <a:r>
              <a:rPr lang="zh-CN" altLang="en-US" sz="2000" b="1" dirty="0" smtClean="0">
                <a:solidFill>
                  <a:srgbClr val="002060"/>
                </a:solidFill>
                <a:latin typeface="幼圆" pitchFamily="49" charset="-122"/>
                <a:ea typeface="幼圆" pitchFamily="49" charset="-122"/>
              </a:rPr>
              <a:t>若空气</a:t>
            </a:r>
            <a:r>
              <a:rPr lang="zh-CN" altLang="en-US" sz="2000" b="1" dirty="0">
                <a:solidFill>
                  <a:srgbClr val="002060"/>
                </a:solidFill>
                <a:latin typeface="幼圆" pitchFamily="49" charset="-122"/>
                <a:ea typeface="幼圆" pitchFamily="49" charset="-122"/>
              </a:rPr>
              <a:t>的击穿场强为</a:t>
            </a:r>
            <a:r>
              <a:rPr lang="en-US" altLang="zh-CN" sz="2000" b="1" dirty="0">
                <a:solidFill>
                  <a:srgbClr val="002060"/>
                </a:solidFill>
                <a:latin typeface="幼圆" pitchFamily="49" charset="-122"/>
                <a:ea typeface="幼圆" pitchFamily="49" charset="-122"/>
              </a:rPr>
              <a:t>30kV/cm</a:t>
            </a:r>
            <a:r>
              <a:rPr lang="en-US" altLang="zh-CN" sz="2000" b="1" dirty="0" smtClean="0">
                <a:solidFill>
                  <a:srgbClr val="002060"/>
                </a:solidFill>
                <a:latin typeface="幼圆" pitchFamily="49" charset="-122"/>
                <a:ea typeface="幼圆" pitchFamily="49" charset="-122"/>
              </a:rPr>
              <a:t>, </a:t>
            </a:r>
            <a:r>
              <a:rPr lang="zh-CN" altLang="en-US" sz="2000" b="1" dirty="0" smtClean="0">
                <a:solidFill>
                  <a:srgbClr val="002060"/>
                </a:solidFill>
                <a:latin typeface="幼圆" pitchFamily="49" charset="-122"/>
                <a:ea typeface="幼圆" pitchFamily="49" charset="-122"/>
              </a:rPr>
              <a:t>则</a:t>
            </a:r>
            <a:endParaRPr lang="en-US" altLang="zh-CN" sz="2000" b="1" dirty="0">
              <a:solidFill>
                <a:srgbClr val="002060"/>
              </a:solidFill>
              <a:latin typeface="幼圆" pitchFamily="49" charset="-122"/>
              <a:ea typeface="幼圆" pitchFamily="49" charset="-122"/>
            </a:endParaRPr>
          </a:p>
        </p:txBody>
      </p:sp>
      <p:graphicFrame>
        <p:nvGraphicFramePr>
          <p:cNvPr id="8" name="Object 17"/>
          <p:cNvGraphicFramePr>
            <a:graphicFrameLocks noChangeAspect="1"/>
          </p:cNvGraphicFramePr>
          <p:nvPr/>
        </p:nvGraphicFramePr>
        <p:xfrm>
          <a:off x="3247563" y="4678454"/>
          <a:ext cx="2929972" cy="751387"/>
        </p:xfrm>
        <a:graphic>
          <a:graphicData uri="http://schemas.openxmlformats.org/presentationml/2006/ole">
            <p:oleObj spid="_x0000_s74757" name="Equation" r:id="rId6" imgW="1739900" imgH="444500" progId="Equation.DSMT4">
              <p:embed/>
            </p:oleObj>
          </a:graphicData>
        </a:graphic>
      </p:graphicFrame>
      <p:sp>
        <p:nvSpPr>
          <p:cNvPr id="9" name="Text Box 18"/>
          <p:cNvSpPr txBox="1">
            <a:spLocks noChangeArrowheads="1"/>
          </p:cNvSpPr>
          <p:nvPr/>
        </p:nvSpPr>
        <p:spPr bwMode="auto">
          <a:xfrm>
            <a:off x="787348" y="5411315"/>
            <a:ext cx="2249334" cy="400110"/>
          </a:xfrm>
          <a:prstGeom prst="rect">
            <a:avLst/>
          </a:prstGeom>
          <a:noFill/>
          <a:ln w="9525" algn="ctr">
            <a:noFill/>
            <a:miter lim="800000"/>
            <a:headEnd/>
            <a:tailEnd/>
          </a:ln>
        </p:spPr>
        <p:txBody>
          <a:bodyPr wrap="none" anchor="ctr">
            <a:spAutoFit/>
          </a:bodyPr>
          <a:lstStyle/>
          <a:p>
            <a:r>
              <a:rPr lang="zh-CN" altLang="en-US" sz="2000" b="1" dirty="0">
                <a:solidFill>
                  <a:srgbClr val="002060"/>
                </a:solidFill>
                <a:latin typeface="幼圆" pitchFamily="49" charset="-122"/>
                <a:ea typeface="幼圆" pitchFamily="49" charset="-122"/>
              </a:rPr>
              <a:t>实际中，一般取：</a:t>
            </a:r>
          </a:p>
        </p:txBody>
      </p:sp>
      <p:graphicFrame>
        <p:nvGraphicFramePr>
          <p:cNvPr id="10" name="Object 19"/>
          <p:cNvGraphicFramePr>
            <a:graphicFrameLocks noChangeAspect="1"/>
          </p:cNvGraphicFramePr>
          <p:nvPr/>
        </p:nvGraphicFramePr>
        <p:xfrm>
          <a:off x="3252857" y="5575117"/>
          <a:ext cx="1682750" cy="725487"/>
        </p:xfrm>
        <a:graphic>
          <a:graphicData uri="http://schemas.openxmlformats.org/presentationml/2006/ole">
            <p:oleObj spid="_x0000_s74758" name="Equation" r:id="rId7" imgW="914400" imgH="393700" progId="Equation.DSMT4">
              <p:embed/>
            </p:oleObj>
          </a:graphicData>
        </a:graphic>
      </p:graphicFrame>
      <p:sp>
        <p:nvSpPr>
          <p:cNvPr id="11" name="Rectangle 8"/>
          <p:cNvSpPr>
            <a:spLocks noChangeArrowheads="1"/>
          </p:cNvSpPr>
          <p:nvPr/>
        </p:nvSpPr>
        <p:spPr bwMode="auto">
          <a:xfrm>
            <a:off x="600502" y="2243996"/>
            <a:ext cx="2515432" cy="400110"/>
          </a:xfrm>
          <a:prstGeom prst="rect">
            <a:avLst/>
          </a:prstGeom>
          <a:noFill/>
          <a:ln w="9525">
            <a:noFill/>
            <a:miter lim="800000"/>
            <a:headEnd/>
            <a:tailEnd/>
          </a:ln>
        </p:spPr>
        <p:txBody>
          <a:bodyPr wrap="none" anchor="ctr">
            <a:spAutoFit/>
          </a:bodyPr>
          <a:lstStyle/>
          <a:p>
            <a:r>
              <a:rPr lang="zh-CN" altLang="en-US" sz="2000" b="1" dirty="0" smtClean="0">
                <a:solidFill>
                  <a:srgbClr val="002060"/>
                </a:solidFill>
                <a:latin typeface="幼圆" pitchFamily="49" charset="-122"/>
                <a:ea typeface="幼圆" pitchFamily="49" charset="-122"/>
              </a:rPr>
              <a:t>式中，          。</a:t>
            </a:r>
            <a:endParaRPr lang="en-US" altLang="zh-CN" sz="2000" b="1" dirty="0">
              <a:solidFill>
                <a:srgbClr val="002060"/>
              </a:solidFill>
              <a:latin typeface="幼圆" pitchFamily="49" charset="-122"/>
              <a:ea typeface="幼圆" pitchFamily="49" charset="-122"/>
            </a:endParaRPr>
          </a:p>
        </p:txBody>
      </p:sp>
      <p:graphicFrame>
        <p:nvGraphicFramePr>
          <p:cNvPr id="12" name="Object 12"/>
          <p:cNvGraphicFramePr>
            <a:graphicFrameLocks noChangeAspect="1"/>
          </p:cNvGraphicFramePr>
          <p:nvPr/>
        </p:nvGraphicFramePr>
        <p:xfrm>
          <a:off x="1389883" y="3637856"/>
          <a:ext cx="387546" cy="387546"/>
        </p:xfrm>
        <a:graphic>
          <a:graphicData uri="http://schemas.openxmlformats.org/presentationml/2006/ole">
            <p:oleObj spid="_x0000_s74759" name="Equation" r:id="rId8" imgW="228600" imgH="228600" progId="Equation.DSMT4">
              <p:embed/>
            </p:oleObj>
          </a:graphicData>
        </a:graphic>
      </p:graphicFrame>
      <p:sp>
        <p:nvSpPr>
          <p:cNvPr id="13" name="Rectangle 8"/>
          <p:cNvSpPr>
            <a:spLocks noChangeArrowheads="1"/>
          </p:cNvSpPr>
          <p:nvPr/>
        </p:nvSpPr>
        <p:spPr bwMode="auto">
          <a:xfrm>
            <a:off x="579954" y="3610459"/>
            <a:ext cx="3672800" cy="400110"/>
          </a:xfrm>
          <a:prstGeom prst="rect">
            <a:avLst/>
          </a:prstGeom>
          <a:noFill/>
          <a:ln w="9525">
            <a:noFill/>
            <a:miter lim="800000"/>
            <a:headEnd/>
            <a:tailEnd/>
          </a:ln>
        </p:spPr>
        <p:txBody>
          <a:bodyPr wrap="none" anchor="ctr">
            <a:spAutoFit/>
          </a:bodyPr>
          <a:lstStyle/>
          <a:p>
            <a:r>
              <a:rPr lang="zh-CN" altLang="en-US" sz="2000" b="1" dirty="0" smtClean="0">
                <a:solidFill>
                  <a:srgbClr val="002060"/>
                </a:solidFill>
                <a:latin typeface="幼圆" pitchFamily="49" charset="-122"/>
                <a:ea typeface="幼圆" pitchFamily="49" charset="-122"/>
              </a:rPr>
              <a:t>式中，   为击穿电场幅值 。</a:t>
            </a:r>
            <a:endParaRPr lang="en-US" altLang="zh-CN" sz="2000" b="1" dirty="0">
              <a:solidFill>
                <a:srgbClr val="002060"/>
              </a:solidFill>
              <a:latin typeface="幼圆" pitchFamily="49" charset="-122"/>
              <a:ea typeface="幼圆" pitchFamily="49" charset="-122"/>
            </a:endParaRPr>
          </a:p>
        </p:txBody>
      </p:sp>
      <p:graphicFrame>
        <p:nvGraphicFramePr>
          <p:cNvPr id="14" name="Object 13"/>
          <p:cNvGraphicFramePr>
            <a:graphicFrameLocks noChangeAspect="1"/>
          </p:cNvGraphicFramePr>
          <p:nvPr/>
        </p:nvGraphicFramePr>
        <p:xfrm>
          <a:off x="6543088" y="4371240"/>
          <a:ext cx="1643704" cy="940264"/>
        </p:xfrm>
        <a:graphic>
          <a:graphicData uri="http://schemas.openxmlformats.org/presentationml/2006/ole">
            <p:oleObj spid="_x0000_s74760" name="Equation" r:id="rId9" imgW="1155700" imgH="6604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8658" y="486900"/>
            <a:ext cx="8534400" cy="1311128"/>
          </a:xfrm>
          <a:prstGeom prst="rect">
            <a:avLst/>
          </a:prstGeom>
          <a:noFill/>
          <a:ln w="9525">
            <a:noFill/>
            <a:miter lim="800000"/>
            <a:headEnd/>
            <a:tailEnd/>
          </a:ln>
        </p:spPr>
        <p:txBody>
          <a:bodyPr>
            <a:spAutoFit/>
          </a:bodyPr>
          <a:lstStyle/>
          <a:p>
            <a:pPr>
              <a:lnSpc>
                <a:spcPct val="120000"/>
              </a:lnSpc>
              <a:spcBef>
                <a:spcPct val="50000"/>
              </a:spcBef>
            </a:pPr>
            <a:r>
              <a:rPr lang="en-US" altLang="zh-CN" sz="2200" b="1" dirty="0">
                <a:solidFill>
                  <a:srgbClr val="FF0000"/>
                </a:solidFill>
                <a:latin typeface="幼圆" pitchFamily="49" charset="-122"/>
                <a:ea typeface="幼圆" pitchFamily="49" charset="-122"/>
              </a:rPr>
              <a:t>【</a:t>
            </a:r>
            <a:r>
              <a:rPr lang="zh-CN" altLang="en-US" sz="2200" b="1" dirty="0">
                <a:solidFill>
                  <a:srgbClr val="FF0000"/>
                </a:solidFill>
                <a:latin typeface="幼圆" pitchFamily="49" charset="-122"/>
                <a:ea typeface="幼圆" pitchFamily="49" charset="-122"/>
              </a:rPr>
              <a:t>例</a:t>
            </a:r>
            <a:r>
              <a:rPr lang="en-US" altLang="zh-CN" sz="2200" b="1" dirty="0">
                <a:solidFill>
                  <a:srgbClr val="FF0000"/>
                </a:solidFill>
                <a:latin typeface="幼圆" pitchFamily="49" charset="-122"/>
                <a:ea typeface="幼圆" pitchFamily="49" charset="-122"/>
              </a:rPr>
              <a:t>2】</a:t>
            </a:r>
            <a:r>
              <a:rPr lang="zh-CN" altLang="en-US" sz="2200" b="1" dirty="0">
                <a:solidFill>
                  <a:srgbClr val="000076"/>
                </a:solidFill>
                <a:latin typeface="幼圆" pitchFamily="49" charset="-122"/>
                <a:ea typeface="幼圆" pitchFamily="49" charset="-122"/>
              </a:rPr>
              <a:t>矩形波导的截面尺寸</a:t>
            </a:r>
            <a:r>
              <a:rPr lang="en-US" altLang="zh-CN" sz="2200" b="1" i="1" dirty="0">
                <a:solidFill>
                  <a:srgbClr val="000076"/>
                </a:solidFill>
                <a:ea typeface="幼圆" pitchFamily="49" charset="-122"/>
              </a:rPr>
              <a:t>a=7cm</a:t>
            </a:r>
            <a:r>
              <a:rPr lang="zh-CN" altLang="en-US" sz="2200" b="1" i="1" dirty="0">
                <a:solidFill>
                  <a:srgbClr val="000076"/>
                </a:solidFill>
                <a:ea typeface="幼圆" pitchFamily="49" charset="-122"/>
              </a:rPr>
              <a:t>，</a:t>
            </a:r>
            <a:r>
              <a:rPr lang="en-US" altLang="zh-CN" sz="2200" b="1" i="1" dirty="0">
                <a:solidFill>
                  <a:srgbClr val="000076"/>
                </a:solidFill>
                <a:ea typeface="幼圆" pitchFamily="49" charset="-122"/>
              </a:rPr>
              <a:t>b=3cm</a:t>
            </a:r>
            <a:r>
              <a:rPr lang="zh-CN" altLang="en-US" sz="2200" b="1" dirty="0">
                <a:solidFill>
                  <a:srgbClr val="000076"/>
                </a:solidFill>
                <a:latin typeface="幼圆" pitchFamily="49" charset="-122"/>
                <a:ea typeface="幼圆" pitchFamily="49" charset="-122"/>
              </a:rPr>
              <a:t>。求若干个模的截止波长，并指</a:t>
            </a:r>
            <a:r>
              <a:rPr lang="zh-CN" altLang="en-US" sz="2200" b="1">
                <a:solidFill>
                  <a:srgbClr val="000076"/>
                </a:solidFill>
                <a:latin typeface="幼圆" pitchFamily="49" charset="-122"/>
                <a:ea typeface="幼圆" pitchFamily="49" charset="-122"/>
              </a:rPr>
              <a:t>出</a:t>
            </a:r>
            <a:r>
              <a:rPr lang="zh-CN" altLang="en-US" sz="2200" b="1" smtClean="0">
                <a:solidFill>
                  <a:srgbClr val="000076"/>
                </a:solidFill>
                <a:latin typeface="幼圆" pitchFamily="49" charset="-122"/>
                <a:ea typeface="幼圆" pitchFamily="49" charset="-122"/>
              </a:rPr>
              <a:t>简并模式；</a:t>
            </a:r>
            <a:r>
              <a:rPr lang="en-US" altLang="zh-CN" sz="2200" b="1" dirty="0">
                <a:solidFill>
                  <a:srgbClr val="000076"/>
                </a:solidFill>
                <a:latin typeface="幼圆" pitchFamily="49" charset="-122"/>
                <a:ea typeface="幼圆" pitchFamily="49" charset="-122"/>
              </a:rPr>
              <a:t>2</a:t>
            </a:r>
            <a:r>
              <a:rPr lang="zh-CN" altLang="en-US" sz="2200" b="1" dirty="0">
                <a:solidFill>
                  <a:srgbClr val="000076"/>
                </a:solidFill>
                <a:latin typeface="幼圆" pitchFamily="49" charset="-122"/>
                <a:ea typeface="幼圆" pitchFamily="49" charset="-122"/>
              </a:rPr>
              <a:t>）若频率</a:t>
            </a:r>
            <a:r>
              <a:rPr lang="en-US" altLang="zh-CN" sz="2200" b="1" i="1" dirty="0">
                <a:solidFill>
                  <a:srgbClr val="000076"/>
                </a:solidFill>
                <a:ea typeface="幼圆" pitchFamily="49" charset="-122"/>
              </a:rPr>
              <a:t>f=3×10</a:t>
            </a:r>
            <a:r>
              <a:rPr lang="en-US" altLang="zh-CN" sz="2200" b="1" i="1" baseline="30000" dirty="0">
                <a:solidFill>
                  <a:srgbClr val="000076"/>
                </a:solidFill>
                <a:ea typeface="幼圆" pitchFamily="49" charset="-122"/>
              </a:rPr>
              <a:t>9</a:t>
            </a:r>
            <a:r>
              <a:rPr lang="en-US" altLang="zh-CN" sz="2200" b="1" i="1" dirty="0">
                <a:solidFill>
                  <a:srgbClr val="000076"/>
                </a:solidFill>
                <a:ea typeface="幼圆" pitchFamily="49" charset="-122"/>
              </a:rPr>
              <a:t>Hz</a:t>
            </a:r>
            <a:r>
              <a:rPr lang="zh-CN" altLang="en-US" sz="2200" b="1" dirty="0" smtClean="0">
                <a:solidFill>
                  <a:srgbClr val="000076"/>
                </a:solidFill>
                <a:latin typeface="幼圆" pitchFamily="49" charset="-122"/>
                <a:ea typeface="幼圆" pitchFamily="49" charset="-122"/>
              </a:rPr>
              <a:t>，     </a:t>
            </a:r>
            <a:r>
              <a:rPr lang="zh-CN" altLang="en-US" sz="2200" b="1" dirty="0">
                <a:solidFill>
                  <a:srgbClr val="000076"/>
                </a:solidFill>
                <a:latin typeface="幼圆" pitchFamily="49" charset="-122"/>
                <a:ea typeface="幼圆" pitchFamily="49" charset="-122"/>
              </a:rPr>
              <a:t>，波导中存在哪些模式的波；</a:t>
            </a:r>
            <a:r>
              <a:rPr lang="en-US" altLang="zh-CN" sz="2200" b="1" dirty="0">
                <a:solidFill>
                  <a:srgbClr val="000076"/>
                </a:solidFill>
                <a:latin typeface="幼圆" pitchFamily="49" charset="-122"/>
                <a:ea typeface="幼圆" pitchFamily="49" charset="-122"/>
              </a:rPr>
              <a:t>3</a:t>
            </a:r>
            <a:r>
              <a:rPr lang="zh-CN" altLang="en-US" sz="2200" b="1" dirty="0">
                <a:solidFill>
                  <a:srgbClr val="000076"/>
                </a:solidFill>
                <a:latin typeface="幼圆" pitchFamily="49" charset="-122"/>
                <a:ea typeface="幼圆" pitchFamily="49" charset="-122"/>
              </a:rPr>
              <a:t>）若只传播</a:t>
            </a:r>
            <a:r>
              <a:rPr lang="en-US" altLang="zh-CN" sz="2200" b="1" i="1" dirty="0">
                <a:solidFill>
                  <a:srgbClr val="000076"/>
                </a:solidFill>
                <a:ea typeface="幼圆" pitchFamily="49" charset="-122"/>
              </a:rPr>
              <a:t>TE</a:t>
            </a:r>
            <a:r>
              <a:rPr lang="en-US" altLang="zh-CN" sz="2200" b="1" i="1" baseline="-25000" dirty="0">
                <a:solidFill>
                  <a:srgbClr val="000076"/>
                </a:solidFill>
                <a:ea typeface="幼圆" pitchFamily="49" charset="-122"/>
              </a:rPr>
              <a:t>10</a:t>
            </a:r>
            <a:r>
              <a:rPr lang="zh-CN" altLang="en-US" sz="2200" b="1" dirty="0">
                <a:solidFill>
                  <a:srgbClr val="000076"/>
                </a:solidFill>
                <a:latin typeface="幼圆" pitchFamily="49" charset="-122"/>
                <a:ea typeface="幼圆" pitchFamily="49" charset="-122"/>
              </a:rPr>
              <a:t>波，波导尺寸如何改变？ </a:t>
            </a:r>
          </a:p>
        </p:txBody>
      </p:sp>
      <p:graphicFrame>
        <p:nvGraphicFramePr>
          <p:cNvPr id="3" name="Object 18"/>
          <p:cNvGraphicFramePr>
            <a:graphicFrameLocks noChangeAspect="1"/>
          </p:cNvGraphicFramePr>
          <p:nvPr/>
        </p:nvGraphicFramePr>
        <p:xfrm>
          <a:off x="6003623" y="926898"/>
          <a:ext cx="848589" cy="452418"/>
        </p:xfrm>
        <a:graphic>
          <a:graphicData uri="http://schemas.openxmlformats.org/presentationml/2006/ole">
            <p:oleObj spid="_x0000_s77826" name="Equation" r:id="rId3" imgW="380835" imgH="203112" progId="Equation.DSMT4">
              <p:embed/>
            </p:oleObj>
          </a:graphicData>
        </a:graphic>
      </p:graphicFrame>
      <p:sp>
        <p:nvSpPr>
          <p:cNvPr id="4" name="Text Box 4"/>
          <p:cNvSpPr txBox="1">
            <a:spLocks noChangeArrowheads="1"/>
          </p:cNvSpPr>
          <p:nvPr/>
        </p:nvSpPr>
        <p:spPr bwMode="auto">
          <a:xfrm>
            <a:off x="435920" y="2272718"/>
            <a:ext cx="3210105" cy="369332"/>
          </a:xfrm>
          <a:prstGeom prst="rect">
            <a:avLst/>
          </a:prstGeom>
          <a:noFill/>
          <a:ln w="9525">
            <a:noFill/>
            <a:miter lim="800000"/>
            <a:headEnd/>
            <a:tailEnd/>
          </a:ln>
        </p:spPr>
        <p:txBody>
          <a:bodyPr wrap="square">
            <a:spAutoFit/>
          </a:bodyPr>
          <a:lstStyle/>
          <a:p>
            <a:pPr>
              <a:spcBef>
                <a:spcPct val="50000"/>
              </a:spcBef>
            </a:pPr>
            <a:r>
              <a:rPr lang="zh-CN" altLang="en-US" sz="1800" b="1" dirty="0" smtClean="0">
                <a:solidFill>
                  <a:srgbClr val="FF0000"/>
                </a:solidFill>
                <a:latin typeface="幼圆" pitchFamily="49" charset="-122"/>
                <a:ea typeface="幼圆" pitchFamily="49" charset="-122"/>
              </a:rPr>
              <a:t>解</a:t>
            </a:r>
            <a:r>
              <a:rPr lang="en-US" altLang="zh-CN" sz="1800" b="1" dirty="0" smtClean="0">
                <a:solidFill>
                  <a:srgbClr val="FF0000"/>
                </a:solidFill>
                <a:latin typeface="幼圆" pitchFamily="49" charset="-122"/>
                <a:ea typeface="幼圆" pitchFamily="49" charset="-122"/>
              </a:rPr>
              <a:t>:</a:t>
            </a:r>
            <a:r>
              <a:rPr lang="zh-CN" altLang="en-US" sz="1800" b="1" dirty="0" smtClean="0">
                <a:solidFill>
                  <a:srgbClr val="FF0000"/>
                </a:solidFill>
                <a:latin typeface="幼圆" pitchFamily="49" charset="-122"/>
                <a:ea typeface="幼圆" pitchFamily="49" charset="-122"/>
              </a:rPr>
              <a:t> </a:t>
            </a:r>
            <a:r>
              <a:rPr lang="zh-CN" altLang="en-US" sz="1800" b="1" dirty="0" smtClean="0">
                <a:solidFill>
                  <a:srgbClr val="23231F"/>
                </a:solidFill>
                <a:latin typeface="幼圆" pitchFamily="49" charset="-122"/>
                <a:ea typeface="幼圆" pitchFamily="49" charset="-122"/>
              </a:rPr>
              <a:t>（</a:t>
            </a:r>
            <a:r>
              <a:rPr lang="en-US" altLang="zh-CN" sz="1800" b="1" dirty="0">
                <a:solidFill>
                  <a:srgbClr val="23231F"/>
                </a:solidFill>
                <a:latin typeface="幼圆" pitchFamily="49" charset="-122"/>
                <a:ea typeface="幼圆" pitchFamily="49" charset="-122"/>
              </a:rPr>
              <a:t>1</a:t>
            </a:r>
            <a:r>
              <a:rPr lang="zh-CN" altLang="en-US" sz="1800" b="1" dirty="0">
                <a:solidFill>
                  <a:srgbClr val="23231F"/>
                </a:solidFill>
                <a:latin typeface="幼圆" pitchFamily="49" charset="-122"/>
                <a:ea typeface="幼圆" pitchFamily="49" charset="-122"/>
              </a:rPr>
              <a:t>）</a:t>
            </a:r>
            <a:r>
              <a:rPr lang="zh-CN" altLang="en-US" sz="1800" b="1" dirty="0" smtClean="0">
                <a:solidFill>
                  <a:srgbClr val="23231F"/>
                </a:solidFill>
                <a:latin typeface="幼圆" pitchFamily="49" charset="-122"/>
                <a:ea typeface="幼圆" pitchFamily="49" charset="-122"/>
              </a:rPr>
              <a:t>根据截止波长公式                            </a:t>
            </a:r>
            <a:endParaRPr lang="zh-CN" altLang="en-US" sz="1800" b="1" dirty="0">
              <a:solidFill>
                <a:srgbClr val="23231F"/>
              </a:solidFill>
              <a:latin typeface="幼圆" pitchFamily="49" charset="-122"/>
              <a:ea typeface="幼圆" pitchFamily="49" charset="-122"/>
            </a:endParaRPr>
          </a:p>
        </p:txBody>
      </p:sp>
      <p:graphicFrame>
        <p:nvGraphicFramePr>
          <p:cNvPr id="5" name="Object 17"/>
          <p:cNvGraphicFramePr>
            <a:graphicFrameLocks noChangeAspect="1"/>
          </p:cNvGraphicFramePr>
          <p:nvPr/>
        </p:nvGraphicFramePr>
        <p:xfrm>
          <a:off x="3794848" y="2152651"/>
          <a:ext cx="2659992" cy="798893"/>
        </p:xfrm>
        <a:graphic>
          <a:graphicData uri="http://schemas.openxmlformats.org/presentationml/2006/ole">
            <p:oleObj spid="_x0000_s77827" name="Equation" r:id="rId4" imgW="1257300" imgH="381000" progId="Equation.DSMT4">
              <p:embed/>
            </p:oleObj>
          </a:graphicData>
        </a:graphic>
      </p:graphicFrame>
      <p:grpSp>
        <p:nvGrpSpPr>
          <p:cNvPr id="6" name="Group 58"/>
          <p:cNvGrpSpPr>
            <a:grpSpLocks/>
          </p:cNvGrpSpPr>
          <p:nvPr/>
        </p:nvGrpSpPr>
        <p:grpSpPr bwMode="auto">
          <a:xfrm>
            <a:off x="593344" y="3231266"/>
            <a:ext cx="7961313" cy="1854201"/>
            <a:chOff x="505" y="1248"/>
            <a:chExt cx="5015" cy="1168"/>
          </a:xfrm>
        </p:grpSpPr>
        <p:sp>
          <p:nvSpPr>
            <p:cNvPr id="7" name="Text Box 6"/>
            <p:cNvSpPr txBox="1">
              <a:spLocks noChangeArrowheads="1"/>
            </p:cNvSpPr>
            <p:nvPr/>
          </p:nvSpPr>
          <p:spPr bwMode="auto">
            <a:xfrm>
              <a:off x="505" y="2185"/>
              <a:ext cx="4800" cy="231"/>
            </a:xfrm>
            <a:prstGeom prst="rect">
              <a:avLst/>
            </a:prstGeom>
            <a:noFill/>
            <a:ln w="9525">
              <a:noFill/>
              <a:miter lim="800000"/>
              <a:headEnd/>
              <a:tailEnd/>
            </a:ln>
          </p:spPr>
          <p:txBody>
            <a:bodyPr>
              <a:spAutoFit/>
            </a:bodyPr>
            <a:lstStyle/>
            <a:p>
              <a:pPr>
                <a:spcBef>
                  <a:spcPct val="50000"/>
                </a:spcBef>
              </a:pPr>
              <a:r>
                <a:rPr lang="zh-CN" altLang="en-US" sz="1800" b="1">
                  <a:latin typeface="幼圆" pitchFamily="49" charset="-122"/>
                  <a:ea typeface="幼圆" pitchFamily="49" charset="-122"/>
                </a:rPr>
                <a:t>其中，简并波型 为（</a:t>
              </a:r>
              <a:r>
                <a:rPr lang="en-US" altLang="zh-CN" sz="1800" b="1" i="1">
                  <a:ea typeface="幼圆" pitchFamily="49" charset="-122"/>
                </a:rPr>
                <a:t>TM</a:t>
              </a:r>
              <a:r>
                <a:rPr lang="en-US" altLang="zh-CN" sz="1800" b="1" i="1" baseline="-25000">
                  <a:ea typeface="幼圆" pitchFamily="49" charset="-122"/>
                </a:rPr>
                <a:t>11</a:t>
              </a:r>
              <a:r>
                <a:rPr lang="zh-CN" altLang="en-US" sz="1800" b="1" i="1" baseline="-25000">
                  <a:ea typeface="幼圆" pitchFamily="49" charset="-122"/>
                </a:rPr>
                <a:t>、</a:t>
              </a:r>
              <a:r>
                <a:rPr lang="en-US" altLang="zh-CN" sz="1800" b="1" i="1">
                  <a:ea typeface="幼圆" pitchFamily="49" charset="-122"/>
                </a:rPr>
                <a:t>TE</a:t>
              </a:r>
              <a:r>
                <a:rPr lang="en-US" altLang="zh-CN" sz="1800" b="1" i="1" baseline="-25000">
                  <a:ea typeface="幼圆" pitchFamily="49" charset="-122"/>
                </a:rPr>
                <a:t>11</a:t>
              </a:r>
              <a:r>
                <a:rPr lang="zh-CN" altLang="en-US" sz="1800" b="1">
                  <a:latin typeface="幼圆" pitchFamily="49" charset="-122"/>
                  <a:ea typeface="幼圆" pitchFamily="49" charset="-122"/>
                </a:rPr>
                <a:t>）</a:t>
              </a:r>
              <a:r>
                <a:rPr lang="en-US" altLang="zh-CN" sz="1800" b="1">
                  <a:latin typeface="幼圆" pitchFamily="49" charset="-122"/>
                  <a:ea typeface="幼圆" pitchFamily="49" charset="-122"/>
                </a:rPr>
                <a:t>, (</a:t>
              </a:r>
              <a:r>
                <a:rPr lang="en-US" altLang="zh-CN" sz="1800" b="1" i="1">
                  <a:ea typeface="幼圆" pitchFamily="49" charset="-122"/>
                </a:rPr>
                <a:t>TE</a:t>
              </a:r>
              <a:r>
                <a:rPr lang="en-US" altLang="zh-CN" sz="1800" b="1" i="1" baseline="-25000">
                  <a:ea typeface="幼圆" pitchFamily="49" charset="-122"/>
                </a:rPr>
                <a:t>21</a:t>
              </a:r>
              <a:r>
                <a:rPr lang="zh-CN" altLang="en-US" sz="1800" b="1" i="1" baseline="-25000">
                  <a:ea typeface="幼圆" pitchFamily="49" charset="-122"/>
                </a:rPr>
                <a:t>、</a:t>
              </a:r>
              <a:r>
                <a:rPr lang="en-US" altLang="zh-CN" sz="1800" b="1" i="1">
                  <a:ea typeface="幼圆" pitchFamily="49" charset="-122"/>
                </a:rPr>
                <a:t>TM</a:t>
              </a:r>
              <a:r>
                <a:rPr lang="en-US" altLang="zh-CN" sz="1800" b="1" i="1" baseline="-25000">
                  <a:ea typeface="幼圆" pitchFamily="49" charset="-122"/>
                </a:rPr>
                <a:t>21</a:t>
              </a:r>
              <a:r>
                <a:rPr lang="en-US" altLang="zh-CN" sz="1800" b="1">
                  <a:latin typeface="幼圆" pitchFamily="49" charset="-122"/>
                  <a:ea typeface="幼圆" pitchFamily="49" charset="-122"/>
                </a:rPr>
                <a:t>) , (</a:t>
              </a:r>
              <a:r>
                <a:rPr lang="en-US" altLang="zh-CN" sz="1800" b="1" i="1">
                  <a:ea typeface="幼圆" pitchFamily="49" charset="-122"/>
                </a:rPr>
                <a:t>TE</a:t>
              </a:r>
              <a:r>
                <a:rPr lang="en-US" altLang="zh-CN" sz="1800" b="1" i="1" baseline="-25000">
                  <a:ea typeface="幼圆" pitchFamily="49" charset="-122"/>
                </a:rPr>
                <a:t>31</a:t>
              </a:r>
              <a:r>
                <a:rPr lang="zh-CN" altLang="en-US" sz="1800" b="1" i="1" baseline="-25000">
                  <a:ea typeface="幼圆" pitchFamily="49" charset="-122"/>
                </a:rPr>
                <a:t>、</a:t>
              </a:r>
              <a:r>
                <a:rPr lang="en-US" altLang="zh-CN" sz="1800" b="1" i="1">
                  <a:ea typeface="幼圆" pitchFamily="49" charset="-122"/>
                </a:rPr>
                <a:t>TM</a:t>
              </a:r>
              <a:r>
                <a:rPr lang="en-US" altLang="zh-CN" sz="1800" b="1" i="1" baseline="-25000">
                  <a:ea typeface="幼圆" pitchFamily="49" charset="-122"/>
                </a:rPr>
                <a:t>31</a:t>
              </a:r>
              <a:r>
                <a:rPr lang="zh-CN" altLang="en-US" sz="1800" b="1">
                  <a:latin typeface="幼圆" pitchFamily="49" charset="-122"/>
                  <a:ea typeface="幼圆" pitchFamily="49" charset="-122"/>
                </a:rPr>
                <a:t>）</a:t>
              </a:r>
            </a:p>
          </p:txBody>
        </p:sp>
        <p:sp>
          <p:nvSpPr>
            <p:cNvPr id="8" name="Line 17"/>
            <p:cNvSpPr>
              <a:spLocks noChangeShapeType="1"/>
            </p:cNvSpPr>
            <p:nvPr/>
          </p:nvSpPr>
          <p:spPr bwMode="auto">
            <a:xfrm>
              <a:off x="528" y="1248"/>
              <a:ext cx="4992" cy="0"/>
            </a:xfrm>
            <a:prstGeom prst="line">
              <a:avLst/>
            </a:prstGeom>
            <a:noFill/>
            <a:ln w="9525">
              <a:solidFill>
                <a:schemeClr val="tx1"/>
              </a:solidFill>
              <a:round/>
              <a:headEnd/>
              <a:tailEnd/>
            </a:ln>
          </p:spPr>
          <p:txBody>
            <a:bodyPr/>
            <a:lstStyle/>
            <a:p>
              <a:endParaRPr lang="zh-CN" altLang="en-US"/>
            </a:p>
          </p:txBody>
        </p:sp>
        <p:sp>
          <p:nvSpPr>
            <p:cNvPr id="9" name="Line 18"/>
            <p:cNvSpPr>
              <a:spLocks noChangeShapeType="1"/>
            </p:cNvSpPr>
            <p:nvPr/>
          </p:nvSpPr>
          <p:spPr bwMode="auto">
            <a:xfrm>
              <a:off x="5520" y="1248"/>
              <a:ext cx="0" cy="768"/>
            </a:xfrm>
            <a:prstGeom prst="line">
              <a:avLst/>
            </a:prstGeom>
            <a:noFill/>
            <a:ln w="9525">
              <a:solidFill>
                <a:schemeClr val="tx1"/>
              </a:solidFill>
              <a:round/>
              <a:headEnd/>
              <a:tailEnd/>
            </a:ln>
          </p:spPr>
          <p:txBody>
            <a:bodyPr/>
            <a:lstStyle/>
            <a:p>
              <a:endParaRPr lang="zh-CN" altLang="en-US"/>
            </a:p>
          </p:txBody>
        </p:sp>
        <p:sp>
          <p:nvSpPr>
            <p:cNvPr id="10" name="Line 19"/>
            <p:cNvSpPr>
              <a:spLocks noChangeShapeType="1"/>
            </p:cNvSpPr>
            <p:nvPr/>
          </p:nvSpPr>
          <p:spPr bwMode="auto">
            <a:xfrm>
              <a:off x="528" y="1248"/>
              <a:ext cx="0" cy="768"/>
            </a:xfrm>
            <a:prstGeom prst="line">
              <a:avLst/>
            </a:prstGeom>
            <a:noFill/>
            <a:ln w="9525">
              <a:solidFill>
                <a:schemeClr val="tx1"/>
              </a:solidFill>
              <a:round/>
              <a:headEnd/>
              <a:tailEnd/>
            </a:ln>
          </p:spPr>
          <p:txBody>
            <a:bodyPr/>
            <a:lstStyle/>
            <a:p>
              <a:endParaRPr lang="zh-CN" altLang="en-US"/>
            </a:p>
          </p:txBody>
        </p:sp>
        <p:sp>
          <p:nvSpPr>
            <p:cNvPr id="11" name="Line 21"/>
            <p:cNvSpPr>
              <a:spLocks noChangeShapeType="1"/>
            </p:cNvSpPr>
            <p:nvPr/>
          </p:nvSpPr>
          <p:spPr bwMode="auto">
            <a:xfrm>
              <a:off x="528" y="1632"/>
              <a:ext cx="4992" cy="0"/>
            </a:xfrm>
            <a:prstGeom prst="line">
              <a:avLst/>
            </a:prstGeom>
            <a:noFill/>
            <a:ln w="9525">
              <a:solidFill>
                <a:schemeClr val="tx1"/>
              </a:solidFill>
              <a:round/>
              <a:headEnd/>
              <a:tailEnd/>
            </a:ln>
          </p:spPr>
          <p:txBody>
            <a:bodyPr/>
            <a:lstStyle/>
            <a:p>
              <a:endParaRPr lang="zh-CN" altLang="en-US"/>
            </a:p>
          </p:txBody>
        </p:sp>
        <p:sp>
          <p:nvSpPr>
            <p:cNvPr id="12" name="Line 22"/>
            <p:cNvSpPr>
              <a:spLocks noChangeShapeType="1"/>
            </p:cNvSpPr>
            <p:nvPr/>
          </p:nvSpPr>
          <p:spPr bwMode="auto">
            <a:xfrm>
              <a:off x="528" y="2016"/>
              <a:ext cx="4992" cy="0"/>
            </a:xfrm>
            <a:prstGeom prst="line">
              <a:avLst/>
            </a:prstGeom>
            <a:noFill/>
            <a:ln w="9525">
              <a:solidFill>
                <a:schemeClr val="tx1"/>
              </a:solidFill>
              <a:round/>
              <a:headEnd/>
              <a:tailEnd/>
            </a:ln>
          </p:spPr>
          <p:txBody>
            <a:bodyPr/>
            <a:lstStyle/>
            <a:p>
              <a:endParaRPr lang="zh-CN" altLang="en-US"/>
            </a:p>
          </p:txBody>
        </p:sp>
        <p:sp>
          <p:nvSpPr>
            <p:cNvPr id="13" name="Line 23"/>
            <p:cNvSpPr>
              <a:spLocks noChangeShapeType="1"/>
            </p:cNvSpPr>
            <p:nvPr/>
          </p:nvSpPr>
          <p:spPr bwMode="auto">
            <a:xfrm>
              <a:off x="1008" y="1248"/>
              <a:ext cx="0" cy="768"/>
            </a:xfrm>
            <a:prstGeom prst="line">
              <a:avLst/>
            </a:prstGeom>
            <a:noFill/>
            <a:ln w="9525">
              <a:solidFill>
                <a:schemeClr val="tx1"/>
              </a:solidFill>
              <a:round/>
              <a:headEnd/>
              <a:tailEnd/>
            </a:ln>
          </p:spPr>
          <p:txBody>
            <a:bodyPr/>
            <a:lstStyle/>
            <a:p>
              <a:endParaRPr lang="zh-CN" altLang="en-US"/>
            </a:p>
          </p:txBody>
        </p:sp>
        <p:sp>
          <p:nvSpPr>
            <p:cNvPr id="14" name="Line 24"/>
            <p:cNvSpPr>
              <a:spLocks noChangeShapeType="1"/>
            </p:cNvSpPr>
            <p:nvPr/>
          </p:nvSpPr>
          <p:spPr bwMode="auto">
            <a:xfrm>
              <a:off x="1584" y="1248"/>
              <a:ext cx="0" cy="768"/>
            </a:xfrm>
            <a:prstGeom prst="line">
              <a:avLst/>
            </a:prstGeom>
            <a:noFill/>
            <a:ln w="9525">
              <a:solidFill>
                <a:schemeClr val="tx1"/>
              </a:solidFill>
              <a:round/>
              <a:headEnd/>
              <a:tailEnd/>
            </a:ln>
          </p:spPr>
          <p:txBody>
            <a:bodyPr/>
            <a:lstStyle/>
            <a:p>
              <a:endParaRPr lang="zh-CN" altLang="en-US"/>
            </a:p>
          </p:txBody>
        </p:sp>
        <p:sp>
          <p:nvSpPr>
            <p:cNvPr id="15" name="Line 25"/>
            <p:cNvSpPr>
              <a:spLocks noChangeShapeType="1"/>
            </p:cNvSpPr>
            <p:nvPr/>
          </p:nvSpPr>
          <p:spPr bwMode="auto">
            <a:xfrm>
              <a:off x="2112" y="1248"/>
              <a:ext cx="0" cy="768"/>
            </a:xfrm>
            <a:prstGeom prst="line">
              <a:avLst/>
            </a:prstGeom>
            <a:noFill/>
            <a:ln w="9525">
              <a:solidFill>
                <a:schemeClr val="tx1"/>
              </a:solidFill>
              <a:round/>
              <a:headEnd/>
              <a:tailEnd/>
            </a:ln>
          </p:spPr>
          <p:txBody>
            <a:bodyPr/>
            <a:lstStyle/>
            <a:p>
              <a:endParaRPr lang="zh-CN" altLang="en-US"/>
            </a:p>
          </p:txBody>
        </p:sp>
        <p:sp>
          <p:nvSpPr>
            <p:cNvPr id="16" name="Line 26"/>
            <p:cNvSpPr>
              <a:spLocks noChangeShapeType="1"/>
            </p:cNvSpPr>
            <p:nvPr/>
          </p:nvSpPr>
          <p:spPr bwMode="auto">
            <a:xfrm>
              <a:off x="2688" y="1248"/>
              <a:ext cx="0" cy="768"/>
            </a:xfrm>
            <a:prstGeom prst="line">
              <a:avLst/>
            </a:prstGeom>
            <a:noFill/>
            <a:ln w="9525">
              <a:solidFill>
                <a:schemeClr val="tx1"/>
              </a:solidFill>
              <a:round/>
              <a:headEnd/>
              <a:tailEnd/>
            </a:ln>
          </p:spPr>
          <p:txBody>
            <a:bodyPr/>
            <a:lstStyle/>
            <a:p>
              <a:endParaRPr lang="zh-CN" altLang="en-US"/>
            </a:p>
          </p:txBody>
        </p:sp>
        <p:sp>
          <p:nvSpPr>
            <p:cNvPr id="17" name="Line 27"/>
            <p:cNvSpPr>
              <a:spLocks noChangeShapeType="1"/>
            </p:cNvSpPr>
            <p:nvPr/>
          </p:nvSpPr>
          <p:spPr bwMode="auto">
            <a:xfrm flipH="1">
              <a:off x="3360" y="1248"/>
              <a:ext cx="0" cy="768"/>
            </a:xfrm>
            <a:prstGeom prst="line">
              <a:avLst/>
            </a:prstGeom>
            <a:noFill/>
            <a:ln w="9525">
              <a:solidFill>
                <a:schemeClr val="tx1"/>
              </a:solidFill>
              <a:round/>
              <a:headEnd/>
              <a:tailEnd/>
            </a:ln>
          </p:spPr>
          <p:txBody>
            <a:bodyPr/>
            <a:lstStyle/>
            <a:p>
              <a:endParaRPr lang="zh-CN" altLang="en-US"/>
            </a:p>
          </p:txBody>
        </p:sp>
        <p:sp>
          <p:nvSpPr>
            <p:cNvPr id="18" name="Line 28"/>
            <p:cNvSpPr>
              <a:spLocks noChangeShapeType="1"/>
            </p:cNvSpPr>
            <p:nvPr/>
          </p:nvSpPr>
          <p:spPr bwMode="auto">
            <a:xfrm>
              <a:off x="3888" y="1248"/>
              <a:ext cx="0" cy="768"/>
            </a:xfrm>
            <a:prstGeom prst="line">
              <a:avLst/>
            </a:prstGeom>
            <a:noFill/>
            <a:ln w="9525">
              <a:solidFill>
                <a:schemeClr val="tx1"/>
              </a:solidFill>
              <a:round/>
              <a:headEnd/>
              <a:tailEnd/>
            </a:ln>
          </p:spPr>
          <p:txBody>
            <a:bodyPr/>
            <a:lstStyle/>
            <a:p>
              <a:endParaRPr lang="zh-CN" altLang="en-US"/>
            </a:p>
          </p:txBody>
        </p:sp>
        <p:sp>
          <p:nvSpPr>
            <p:cNvPr id="19" name="Line 29"/>
            <p:cNvSpPr>
              <a:spLocks noChangeShapeType="1"/>
            </p:cNvSpPr>
            <p:nvPr/>
          </p:nvSpPr>
          <p:spPr bwMode="auto">
            <a:xfrm>
              <a:off x="4512" y="1248"/>
              <a:ext cx="0" cy="768"/>
            </a:xfrm>
            <a:prstGeom prst="line">
              <a:avLst/>
            </a:prstGeom>
            <a:noFill/>
            <a:ln w="9525">
              <a:solidFill>
                <a:schemeClr val="tx1"/>
              </a:solidFill>
              <a:round/>
              <a:headEnd/>
              <a:tailEnd/>
            </a:ln>
          </p:spPr>
          <p:txBody>
            <a:bodyPr/>
            <a:lstStyle/>
            <a:p>
              <a:endParaRPr lang="zh-CN" altLang="en-US"/>
            </a:p>
          </p:txBody>
        </p:sp>
        <p:sp>
          <p:nvSpPr>
            <p:cNvPr id="20" name="Line 30"/>
            <p:cNvSpPr>
              <a:spLocks noChangeShapeType="1"/>
            </p:cNvSpPr>
            <p:nvPr/>
          </p:nvSpPr>
          <p:spPr bwMode="auto">
            <a:xfrm>
              <a:off x="5136" y="1248"/>
              <a:ext cx="0" cy="768"/>
            </a:xfrm>
            <a:prstGeom prst="line">
              <a:avLst/>
            </a:prstGeom>
            <a:noFill/>
            <a:ln w="9525">
              <a:solidFill>
                <a:schemeClr val="tx1"/>
              </a:solidFill>
              <a:round/>
              <a:headEnd/>
              <a:tailEnd/>
            </a:ln>
          </p:spPr>
          <p:txBody>
            <a:bodyPr/>
            <a:lstStyle/>
            <a:p>
              <a:endParaRPr lang="zh-CN" altLang="en-US"/>
            </a:p>
          </p:txBody>
        </p:sp>
        <p:sp>
          <p:nvSpPr>
            <p:cNvPr id="21" name="Text Box 31"/>
            <p:cNvSpPr txBox="1">
              <a:spLocks noChangeArrowheads="1"/>
            </p:cNvSpPr>
            <p:nvPr/>
          </p:nvSpPr>
          <p:spPr bwMode="auto">
            <a:xfrm>
              <a:off x="1104" y="1680"/>
              <a:ext cx="288" cy="231"/>
            </a:xfrm>
            <a:prstGeom prst="rect">
              <a:avLst/>
            </a:prstGeom>
            <a:noFill/>
            <a:ln w="9525">
              <a:noFill/>
              <a:miter lim="800000"/>
              <a:headEnd/>
              <a:tailEnd/>
            </a:ln>
          </p:spPr>
          <p:txBody>
            <a:bodyPr>
              <a:spAutoFit/>
            </a:bodyPr>
            <a:lstStyle/>
            <a:p>
              <a:pPr>
                <a:spcBef>
                  <a:spcPct val="50000"/>
                </a:spcBef>
              </a:pPr>
              <a:r>
                <a:rPr lang="en-US" altLang="zh-CN" sz="1800" b="1">
                  <a:latin typeface="幼圆" pitchFamily="49" charset="-122"/>
                  <a:ea typeface="幼圆" pitchFamily="49" charset="-122"/>
                </a:rPr>
                <a:t>14</a:t>
              </a:r>
            </a:p>
          </p:txBody>
        </p:sp>
        <p:sp>
          <p:nvSpPr>
            <p:cNvPr id="22" name="Text Box 32"/>
            <p:cNvSpPr txBox="1">
              <a:spLocks noChangeArrowheads="1"/>
            </p:cNvSpPr>
            <p:nvPr/>
          </p:nvSpPr>
          <p:spPr bwMode="auto">
            <a:xfrm>
              <a:off x="1776" y="1680"/>
              <a:ext cx="288" cy="231"/>
            </a:xfrm>
            <a:prstGeom prst="rect">
              <a:avLst/>
            </a:prstGeom>
            <a:noFill/>
            <a:ln w="9525">
              <a:noFill/>
              <a:miter lim="800000"/>
              <a:headEnd/>
              <a:tailEnd/>
            </a:ln>
          </p:spPr>
          <p:txBody>
            <a:bodyPr>
              <a:spAutoFit/>
            </a:bodyPr>
            <a:lstStyle/>
            <a:p>
              <a:pPr>
                <a:spcBef>
                  <a:spcPct val="50000"/>
                </a:spcBef>
              </a:pPr>
              <a:r>
                <a:rPr lang="en-US" altLang="zh-CN" sz="1800" b="1">
                  <a:latin typeface="幼圆" pitchFamily="49" charset="-122"/>
                  <a:ea typeface="幼圆" pitchFamily="49" charset="-122"/>
                </a:rPr>
                <a:t>7</a:t>
              </a:r>
            </a:p>
          </p:txBody>
        </p:sp>
        <p:sp>
          <p:nvSpPr>
            <p:cNvPr id="23" name="Text Box 33"/>
            <p:cNvSpPr txBox="1">
              <a:spLocks noChangeArrowheads="1"/>
            </p:cNvSpPr>
            <p:nvPr/>
          </p:nvSpPr>
          <p:spPr bwMode="auto">
            <a:xfrm>
              <a:off x="2304" y="1680"/>
              <a:ext cx="288" cy="231"/>
            </a:xfrm>
            <a:prstGeom prst="rect">
              <a:avLst/>
            </a:prstGeom>
            <a:noFill/>
            <a:ln w="9525">
              <a:noFill/>
              <a:miter lim="800000"/>
              <a:headEnd/>
              <a:tailEnd/>
            </a:ln>
          </p:spPr>
          <p:txBody>
            <a:bodyPr>
              <a:spAutoFit/>
            </a:bodyPr>
            <a:lstStyle/>
            <a:p>
              <a:pPr>
                <a:spcBef>
                  <a:spcPct val="50000"/>
                </a:spcBef>
              </a:pPr>
              <a:r>
                <a:rPr lang="en-US" altLang="zh-CN" sz="1800" b="1">
                  <a:latin typeface="幼圆" pitchFamily="49" charset="-122"/>
                  <a:ea typeface="幼圆" pitchFamily="49" charset="-122"/>
                </a:rPr>
                <a:t>6</a:t>
              </a:r>
            </a:p>
          </p:txBody>
        </p:sp>
        <p:sp>
          <p:nvSpPr>
            <p:cNvPr id="24" name="Text Box 34"/>
            <p:cNvSpPr txBox="1">
              <a:spLocks noChangeArrowheads="1"/>
            </p:cNvSpPr>
            <p:nvPr/>
          </p:nvSpPr>
          <p:spPr bwMode="auto">
            <a:xfrm>
              <a:off x="2832" y="1680"/>
              <a:ext cx="480" cy="231"/>
            </a:xfrm>
            <a:prstGeom prst="rect">
              <a:avLst/>
            </a:prstGeom>
            <a:noFill/>
            <a:ln w="9525">
              <a:noFill/>
              <a:miter lim="800000"/>
              <a:headEnd/>
              <a:tailEnd/>
            </a:ln>
          </p:spPr>
          <p:txBody>
            <a:bodyPr>
              <a:spAutoFit/>
            </a:bodyPr>
            <a:lstStyle/>
            <a:p>
              <a:pPr>
                <a:spcBef>
                  <a:spcPct val="50000"/>
                </a:spcBef>
              </a:pPr>
              <a:r>
                <a:rPr lang="en-US" altLang="zh-CN" sz="1800" b="1">
                  <a:latin typeface="幼圆" pitchFamily="49" charset="-122"/>
                  <a:ea typeface="幼圆" pitchFamily="49" charset="-122"/>
                </a:rPr>
                <a:t>5.51</a:t>
              </a:r>
            </a:p>
          </p:txBody>
        </p:sp>
        <p:sp>
          <p:nvSpPr>
            <p:cNvPr id="25" name="Text Box 35"/>
            <p:cNvSpPr txBox="1">
              <a:spLocks noChangeArrowheads="1"/>
            </p:cNvSpPr>
            <p:nvPr/>
          </p:nvSpPr>
          <p:spPr bwMode="auto">
            <a:xfrm>
              <a:off x="3408" y="1680"/>
              <a:ext cx="432" cy="231"/>
            </a:xfrm>
            <a:prstGeom prst="rect">
              <a:avLst/>
            </a:prstGeom>
            <a:noFill/>
            <a:ln w="9525">
              <a:noFill/>
              <a:miter lim="800000"/>
              <a:headEnd/>
              <a:tailEnd/>
            </a:ln>
          </p:spPr>
          <p:txBody>
            <a:bodyPr>
              <a:spAutoFit/>
            </a:bodyPr>
            <a:lstStyle/>
            <a:p>
              <a:pPr>
                <a:spcBef>
                  <a:spcPct val="50000"/>
                </a:spcBef>
              </a:pPr>
              <a:r>
                <a:rPr lang="en-US" altLang="zh-CN" sz="1800" b="1">
                  <a:latin typeface="幼圆" pitchFamily="49" charset="-122"/>
                  <a:ea typeface="幼圆" pitchFamily="49" charset="-122"/>
                </a:rPr>
                <a:t>4.67</a:t>
              </a:r>
            </a:p>
          </p:txBody>
        </p:sp>
        <p:sp>
          <p:nvSpPr>
            <p:cNvPr id="26" name="Text Box 36"/>
            <p:cNvSpPr txBox="1">
              <a:spLocks noChangeArrowheads="1"/>
            </p:cNvSpPr>
            <p:nvPr/>
          </p:nvSpPr>
          <p:spPr bwMode="auto">
            <a:xfrm>
              <a:off x="3984" y="1680"/>
              <a:ext cx="528" cy="231"/>
            </a:xfrm>
            <a:prstGeom prst="rect">
              <a:avLst/>
            </a:prstGeom>
            <a:noFill/>
            <a:ln w="9525">
              <a:noFill/>
              <a:miter lim="800000"/>
              <a:headEnd/>
              <a:tailEnd/>
            </a:ln>
          </p:spPr>
          <p:txBody>
            <a:bodyPr>
              <a:spAutoFit/>
            </a:bodyPr>
            <a:lstStyle/>
            <a:p>
              <a:pPr>
                <a:spcBef>
                  <a:spcPct val="50000"/>
                </a:spcBef>
              </a:pPr>
              <a:r>
                <a:rPr lang="en-US" altLang="zh-CN" sz="1800" b="1">
                  <a:latin typeface="幼圆" pitchFamily="49" charset="-122"/>
                  <a:ea typeface="幼圆" pitchFamily="49" charset="-122"/>
                </a:rPr>
                <a:t>4.56</a:t>
              </a:r>
            </a:p>
          </p:txBody>
        </p:sp>
        <p:sp>
          <p:nvSpPr>
            <p:cNvPr id="27" name="Text Box 37"/>
            <p:cNvSpPr txBox="1">
              <a:spLocks noChangeArrowheads="1"/>
            </p:cNvSpPr>
            <p:nvPr/>
          </p:nvSpPr>
          <p:spPr bwMode="auto">
            <a:xfrm>
              <a:off x="4608" y="1680"/>
              <a:ext cx="432" cy="231"/>
            </a:xfrm>
            <a:prstGeom prst="rect">
              <a:avLst/>
            </a:prstGeom>
            <a:noFill/>
            <a:ln w="9525">
              <a:noFill/>
              <a:miter lim="800000"/>
              <a:headEnd/>
              <a:tailEnd/>
            </a:ln>
          </p:spPr>
          <p:txBody>
            <a:bodyPr>
              <a:spAutoFit/>
            </a:bodyPr>
            <a:lstStyle/>
            <a:p>
              <a:pPr>
                <a:spcBef>
                  <a:spcPct val="50000"/>
                </a:spcBef>
              </a:pPr>
              <a:r>
                <a:rPr lang="en-US" altLang="zh-CN" sz="1800" b="1">
                  <a:latin typeface="幼圆" pitchFamily="49" charset="-122"/>
                  <a:ea typeface="幼圆" pitchFamily="49" charset="-122"/>
                </a:rPr>
                <a:t>3.68</a:t>
              </a:r>
            </a:p>
          </p:txBody>
        </p:sp>
        <p:sp>
          <p:nvSpPr>
            <p:cNvPr id="28" name="Text Box 38"/>
            <p:cNvSpPr txBox="1">
              <a:spLocks noChangeArrowheads="1"/>
            </p:cNvSpPr>
            <p:nvPr/>
          </p:nvSpPr>
          <p:spPr bwMode="auto">
            <a:xfrm>
              <a:off x="5136" y="1680"/>
              <a:ext cx="384" cy="231"/>
            </a:xfrm>
            <a:prstGeom prst="rect">
              <a:avLst/>
            </a:prstGeom>
            <a:noFill/>
            <a:ln w="9525">
              <a:noFill/>
              <a:miter lim="800000"/>
              <a:headEnd/>
              <a:tailEnd/>
            </a:ln>
          </p:spPr>
          <p:txBody>
            <a:bodyPr>
              <a:spAutoFit/>
            </a:bodyPr>
            <a:lstStyle/>
            <a:p>
              <a:pPr>
                <a:spcBef>
                  <a:spcPct val="50000"/>
                </a:spcBef>
              </a:pPr>
              <a:r>
                <a:rPr lang="en-US" altLang="zh-CN" sz="1800" b="1">
                  <a:latin typeface="幼圆" pitchFamily="49" charset="-122"/>
                  <a:ea typeface="幼圆" pitchFamily="49" charset="-122"/>
                </a:rPr>
                <a:t>3.5</a:t>
              </a:r>
            </a:p>
          </p:txBody>
        </p:sp>
        <p:sp>
          <p:nvSpPr>
            <p:cNvPr id="29" name="Text Box 39"/>
            <p:cNvSpPr txBox="1">
              <a:spLocks noChangeArrowheads="1"/>
            </p:cNvSpPr>
            <p:nvPr/>
          </p:nvSpPr>
          <p:spPr bwMode="auto">
            <a:xfrm>
              <a:off x="624" y="1296"/>
              <a:ext cx="336" cy="231"/>
            </a:xfrm>
            <a:prstGeom prst="rect">
              <a:avLst/>
            </a:prstGeom>
            <a:noFill/>
            <a:ln w="9525">
              <a:noFill/>
              <a:miter lim="800000"/>
              <a:headEnd/>
              <a:tailEnd/>
            </a:ln>
          </p:spPr>
          <p:txBody>
            <a:bodyPr>
              <a:spAutoFit/>
            </a:bodyPr>
            <a:lstStyle/>
            <a:p>
              <a:pPr>
                <a:spcBef>
                  <a:spcPct val="50000"/>
                </a:spcBef>
              </a:pPr>
              <a:r>
                <a:rPr lang="zh-CN" altLang="en-US" sz="1800" b="1">
                  <a:latin typeface="幼圆" pitchFamily="49" charset="-122"/>
                  <a:ea typeface="幼圆" pitchFamily="49" charset="-122"/>
                </a:rPr>
                <a:t>模</a:t>
              </a:r>
            </a:p>
          </p:txBody>
        </p:sp>
        <p:graphicFrame>
          <p:nvGraphicFramePr>
            <p:cNvPr id="30" name="Object 19"/>
            <p:cNvGraphicFramePr>
              <a:graphicFrameLocks noChangeAspect="1"/>
            </p:cNvGraphicFramePr>
            <p:nvPr/>
          </p:nvGraphicFramePr>
          <p:xfrm>
            <a:off x="1152" y="1344"/>
            <a:ext cx="232" cy="176"/>
          </p:xfrm>
          <a:graphic>
            <a:graphicData uri="http://schemas.openxmlformats.org/presentationml/2006/ole">
              <p:oleObj spid="_x0000_s77828" name="Equation" r:id="rId5" imgW="368300" imgH="279400" progId="Equation.3">
                <p:embed/>
              </p:oleObj>
            </a:graphicData>
          </a:graphic>
        </p:graphicFrame>
        <p:graphicFrame>
          <p:nvGraphicFramePr>
            <p:cNvPr id="31" name="Object 20"/>
            <p:cNvGraphicFramePr>
              <a:graphicFrameLocks noChangeAspect="1"/>
            </p:cNvGraphicFramePr>
            <p:nvPr/>
          </p:nvGraphicFramePr>
          <p:xfrm>
            <a:off x="1728" y="1344"/>
            <a:ext cx="232" cy="176"/>
          </p:xfrm>
          <a:graphic>
            <a:graphicData uri="http://schemas.openxmlformats.org/presentationml/2006/ole">
              <p:oleObj spid="_x0000_s77829" name="Equation" r:id="rId6" imgW="368300" imgH="279400" progId="Equation.3">
                <p:embed/>
              </p:oleObj>
            </a:graphicData>
          </a:graphic>
        </p:graphicFrame>
        <p:graphicFrame>
          <p:nvGraphicFramePr>
            <p:cNvPr id="32" name="Object 21"/>
            <p:cNvGraphicFramePr>
              <a:graphicFrameLocks noChangeAspect="1"/>
            </p:cNvGraphicFramePr>
            <p:nvPr/>
          </p:nvGraphicFramePr>
          <p:xfrm>
            <a:off x="2304" y="1344"/>
            <a:ext cx="224" cy="176"/>
          </p:xfrm>
          <a:graphic>
            <a:graphicData uri="http://schemas.openxmlformats.org/presentationml/2006/ole">
              <p:oleObj spid="_x0000_s77830" name="Equation" r:id="rId7" imgW="355446" imgH="279279" progId="Equation.3">
                <p:embed/>
              </p:oleObj>
            </a:graphicData>
          </a:graphic>
        </p:graphicFrame>
        <p:graphicFrame>
          <p:nvGraphicFramePr>
            <p:cNvPr id="33" name="Object 22"/>
            <p:cNvGraphicFramePr>
              <a:graphicFrameLocks noChangeAspect="1"/>
            </p:cNvGraphicFramePr>
            <p:nvPr/>
          </p:nvGraphicFramePr>
          <p:xfrm>
            <a:off x="2759" y="1335"/>
            <a:ext cx="489" cy="211"/>
          </p:xfrm>
          <a:graphic>
            <a:graphicData uri="http://schemas.openxmlformats.org/presentationml/2006/ole">
              <p:oleObj spid="_x0000_s77831" name="Equation" r:id="rId8" imgW="965200" imgH="292100" progId="Equation.3">
                <p:embed/>
              </p:oleObj>
            </a:graphicData>
          </a:graphic>
        </p:graphicFrame>
        <p:graphicFrame>
          <p:nvGraphicFramePr>
            <p:cNvPr id="34" name="Object 23"/>
            <p:cNvGraphicFramePr>
              <a:graphicFrameLocks noChangeAspect="1"/>
            </p:cNvGraphicFramePr>
            <p:nvPr/>
          </p:nvGraphicFramePr>
          <p:xfrm>
            <a:off x="3552" y="1344"/>
            <a:ext cx="232" cy="176"/>
          </p:xfrm>
          <a:graphic>
            <a:graphicData uri="http://schemas.openxmlformats.org/presentationml/2006/ole">
              <p:oleObj spid="_x0000_s77832" name="Equation" r:id="rId9" imgW="368300" imgH="279400" progId="Equation.3">
                <p:embed/>
              </p:oleObj>
            </a:graphicData>
          </a:graphic>
        </p:graphicFrame>
        <p:graphicFrame>
          <p:nvGraphicFramePr>
            <p:cNvPr id="35" name="Object 24"/>
            <p:cNvGraphicFramePr>
              <a:graphicFrameLocks noChangeAspect="1"/>
            </p:cNvGraphicFramePr>
            <p:nvPr/>
          </p:nvGraphicFramePr>
          <p:xfrm>
            <a:off x="3936" y="1344"/>
            <a:ext cx="552" cy="168"/>
          </p:xfrm>
          <a:graphic>
            <a:graphicData uri="http://schemas.openxmlformats.org/presentationml/2006/ole">
              <p:oleObj spid="_x0000_s77833" name="Equation" r:id="rId10" imgW="875920" imgH="266584" progId="Equation.3">
                <p:embed/>
              </p:oleObj>
            </a:graphicData>
          </a:graphic>
        </p:graphicFrame>
        <p:graphicFrame>
          <p:nvGraphicFramePr>
            <p:cNvPr id="36" name="Object 25"/>
            <p:cNvGraphicFramePr>
              <a:graphicFrameLocks noChangeAspect="1"/>
            </p:cNvGraphicFramePr>
            <p:nvPr/>
          </p:nvGraphicFramePr>
          <p:xfrm>
            <a:off x="4564" y="1340"/>
            <a:ext cx="544" cy="176"/>
          </p:xfrm>
          <a:graphic>
            <a:graphicData uri="http://schemas.openxmlformats.org/presentationml/2006/ole">
              <p:oleObj spid="_x0000_s77834" name="Equation" r:id="rId11" imgW="863225" imgH="279279" progId="Equation.3">
                <p:embed/>
              </p:oleObj>
            </a:graphicData>
          </a:graphic>
        </p:graphicFrame>
        <p:graphicFrame>
          <p:nvGraphicFramePr>
            <p:cNvPr id="37" name="Object 26"/>
            <p:cNvGraphicFramePr>
              <a:graphicFrameLocks noChangeAspect="1"/>
            </p:cNvGraphicFramePr>
            <p:nvPr/>
          </p:nvGraphicFramePr>
          <p:xfrm>
            <a:off x="5184" y="1344"/>
            <a:ext cx="232" cy="176"/>
          </p:xfrm>
          <a:graphic>
            <a:graphicData uri="http://schemas.openxmlformats.org/presentationml/2006/ole">
              <p:oleObj spid="_x0000_s77835" name="Equation" r:id="rId12" imgW="368300" imgH="279400" progId="Equation.3">
                <p:embed/>
              </p:oleObj>
            </a:graphicData>
          </a:graphic>
        </p:graphicFrame>
        <p:graphicFrame>
          <p:nvGraphicFramePr>
            <p:cNvPr id="38" name="Object 27"/>
            <p:cNvGraphicFramePr>
              <a:graphicFrameLocks noChangeAspect="1"/>
            </p:cNvGraphicFramePr>
            <p:nvPr/>
          </p:nvGraphicFramePr>
          <p:xfrm>
            <a:off x="636" y="1744"/>
            <a:ext cx="296" cy="144"/>
          </p:xfrm>
          <a:graphic>
            <a:graphicData uri="http://schemas.openxmlformats.org/presentationml/2006/ole">
              <p:oleObj spid="_x0000_s77836" name="Equation" r:id="rId13" imgW="469900" imgH="228600" progId="Equation.DSMT4">
                <p:embed/>
              </p:oleObj>
            </a:graphicData>
          </a:graphic>
        </p:graphicFrame>
      </p:grpSp>
      <p:sp>
        <p:nvSpPr>
          <p:cNvPr id="39" name="Line 17"/>
          <p:cNvSpPr>
            <a:spLocks noChangeShapeType="1"/>
          </p:cNvSpPr>
          <p:nvPr/>
        </p:nvSpPr>
        <p:spPr bwMode="auto">
          <a:xfrm>
            <a:off x="597182" y="3178162"/>
            <a:ext cx="7924800" cy="0"/>
          </a:xfrm>
          <a:prstGeom prst="line">
            <a:avLst/>
          </a:prstGeom>
          <a:noFill/>
          <a:ln w="9525">
            <a:solidFill>
              <a:srgbClr val="FF0000"/>
            </a:solidFill>
            <a:round/>
            <a:headEnd/>
            <a:tailEnd/>
          </a:ln>
        </p:spPr>
        <p:txBody>
          <a:bodyPr/>
          <a:lstStyle/>
          <a:p>
            <a:endParaRPr lang="zh-CN" altLang="en-US"/>
          </a:p>
        </p:txBody>
      </p:sp>
      <p:sp>
        <p:nvSpPr>
          <p:cNvPr id="40" name="Line 18"/>
          <p:cNvSpPr>
            <a:spLocks noChangeShapeType="1"/>
          </p:cNvSpPr>
          <p:nvPr/>
        </p:nvSpPr>
        <p:spPr bwMode="auto">
          <a:xfrm>
            <a:off x="8521982" y="3186099"/>
            <a:ext cx="0" cy="1219200"/>
          </a:xfrm>
          <a:prstGeom prst="line">
            <a:avLst/>
          </a:prstGeom>
          <a:noFill/>
          <a:ln w="9525">
            <a:solidFill>
              <a:srgbClr val="FF0000"/>
            </a:solidFill>
            <a:round/>
            <a:headEnd/>
            <a:tailEnd/>
          </a:ln>
        </p:spPr>
        <p:txBody>
          <a:bodyPr/>
          <a:lstStyle/>
          <a:p>
            <a:endParaRPr lang="zh-CN" altLang="en-US"/>
          </a:p>
        </p:txBody>
      </p:sp>
      <p:sp>
        <p:nvSpPr>
          <p:cNvPr id="41" name="Line 21"/>
          <p:cNvSpPr>
            <a:spLocks noChangeShapeType="1"/>
          </p:cNvSpPr>
          <p:nvPr/>
        </p:nvSpPr>
        <p:spPr bwMode="auto">
          <a:xfrm>
            <a:off x="597182" y="3795699"/>
            <a:ext cx="7924800" cy="0"/>
          </a:xfrm>
          <a:prstGeom prst="line">
            <a:avLst/>
          </a:prstGeom>
          <a:noFill/>
          <a:ln w="9525">
            <a:solidFill>
              <a:srgbClr val="FF0000"/>
            </a:solidFill>
            <a:round/>
            <a:headEnd/>
            <a:tailEnd/>
          </a:ln>
        </p:spPr>
        <p:txBody>
          <a:bodyPr/>
          <a:lstStyle/>
          <a:p>
            <a:endParaRPr lang="zh-CN" altLang="en-US"/>
          </a:p>
        </p:txBody>
      </p:sp>
      <p:sp>
        <p:nvSpPr>
          <p:cNvPr id="42" name="Line 22"/>
          <p:cNvSpPr>
            <a:spLocks noChangeShapeType="1"/>
          </p:cNvSpPr>
          <p:nvPr/>
        </p:nvSpPr>
        <p:spPr bwMode="auto">
          <a:xfrm>
            <a:off x="597182" y="4405299"/>
            <a:ext cx="7924800" cy="0"/>
          </a:xfrm>
          <a:prstGeom prst="line">
            <a:avLst/>
          </a:prstGeom>
          <a:noFill/>
          <a:ln w="9525">
            <a:solidFill>
              <a:srgbClr val="FF0000"/>
            </a:solidFill>
            <a:round/>
            <a:headEnd/>
            <a:tailEnd/>
          </a:ln>
        </p:spPr>
        <p:txBody>
          <a:bodyPr/>
          <a:lstStyle/>
          <a:p>
            <a:endParaRPr lang="zh-CN" altLang="en-US"/>
          </a:p>
        </p:txBody>
      </p:sp>
      <p:sp>
        <p:nvSpPr>
          <p:cNvPr id="43" name="Line 23"/>
          <p:cNvSpPr>
            <a:spLocks noChangeShapeType="1"/>
          </p:cNvSpPr>
          <p:nvPr/>
        </p:nvSpPr>
        <p:spPr bwMode="auto">
          <a:xfrm>
            <a:off x="1359182" y="3186099"/>
            <a:ext cx="0" cy="1219200"/>
          </a:xfrm>
          <a:prstGeom prst="line">
            <a:avLst/>
          </a:prstGeom>
          <a:noFill/>
          <a:ln w="9525">
            <a:solidFill>
              <a:srgbClr val="FF0000"/>
            </a:solidFill>
            <a:round/>
            <a:headEnd/>
            <a:tailEnd/>
          </a:ln>
        </p:spPr>
        <p:txBody>
          <a:bodyPr/>
          <a:lstStyle/>
          <a:p>
            <a:endParaRPr lang="zh-CN" altLang="en-US"/>
          </a:p>
        </p:txBody>
      </p:sp>
      <p:sp>
        <p:nvSpPr>
          <p:cNvPr id="44" name="Line 24"/>
          <p:cNvSpPr>
            <a:spLocks noChangeShapeType="1"/>
          </p:cNvSpPr>
          <p:nvPr/>
        </p:nvSpPr>
        <p:spPr bwMode="auto">
          <a:xfrm>
            <a:off x="2273582" y="3186099"/>
            <a:ext cx="0" cy="1219200"/>
          </a:xfrm>
          <a:prstGeom prst="line">
            <a:avLst/>
          </a:prstGeom>
          <a:noFill/>
          <a:ln w="9525">
            <a:solidFill>
              <a:srgbClr val="FF0000"/>
            </a:solidFill>
            <a:round/>
            <a:headEnd/>
            <a:tailEnd/>
          </a:ln>
        </p:spPr>
        <p:txBody>
          <a:bodyPr/>
          <a:lstStyle/>
          <a:p>
            <a:endParaRPr lang="zh-CN" altLang="en-US"/>
          </a:p>
        </p:txBody>
      </p:sp>
      <p:sp>
        <p:nvSpPr>
          <p:cNvPr id="45" name="Line 25"/>
          <p:cNvSpPr>
            <a:spLocks noChangeShapeType="1"/>
          </p:cNvSpPr>
          <p:nvPr/>
        </p:nvSpPr>
        <p:spPr bwMode="auto">
          <a:xfrm>
            <a:off x="3111782" y="3186099"/>
            <a:ext cx="0" cy="1219200"/>
          </a:xfrm>
          <a:prstGeom prst="line">
            <a:avLst/>
          </a:prstGeom>
          <a:noFill/>
          <a:ln w="9525">
            <a:solidFill>
              <a:srgbClr val="FF0000"/>
            </a:solidFill>
            <a:round/>
            <a:headEnd/>
            <a:tailEnd/>
          </a:ln>
        </p:spPr>
        <p:txBody>
          <a:bodyPr/>
          <a:lstStyle/>
          <a:p>
            <a:endParaRPr lang="zh-CN" altLang="en-US"/>
          </a:p>
        </p:txBody>
      </p:sp>
      <p:sp>
        <p:nvSpPr>
          <p:cNvPr id="46" name="Line 26"/>
          <p:cNvSpPr>
            <a:spLocks noChangeShapeType="1"/>
          </p:cNvSpPr>
          <p:nvPr/>
        </p:nvSpPr>
        <p:spPr bwMode="auto">
          <a:xfrm>
            <a:off x="4026182" y="3186099"/>
            <a:ext cx="0" cy="1219200"/>
          </a:xfrm>
          <a:prstGeom prst="line">
            <a:avLst/>
          </a:prstGeom>
          <a:noFill/>
          <a:ln w="9525">
            <a:solidFill>
              <a:srgbClr val="FF0000"/>
            </a:solidFill>
            <a:round/>
            <a:headEnd/>
            <a:tailEnd/>
          </a:ln>
        </p:spPr>
        <p:txBody>
          <a:bodyPr/>
          <a:lstStyle/>
          <a:p>
            <a:endParaRPr lang="zh-CN" altLang="en-US"/>
          </a:p>
        </p:txBody>
      </p:sp>
      <p:sp>
        <p:nvSpPr>
          <p:cNvPr id="47" name="Line 27"/>
          <p:cNvSpPr>
            <a:spLocks noChangeShapeType="1"/>
          </p:cNvSpPr>
          <p:nvPr/>
        </p:nvSpPr>
        <p:spPr bwMode="auto">
          <a:xfrm flipH="1">
            <a:off x="5092982" y="3186099"/>
            <a:ext cx="0" cy="1219200"/>
          </a:xfrm>
          <a:prstGeom prst="line">
            <a:avLst/>
          </a:prstGeom>
          <a:noFill/>
          <a:ln w="9525">
            <a:solidFill>
              <a:srgbClr val="FF0000"/>
            </a:solidFill>
            <a:round/>
            <a:headEnd/>
            <a:tailEnd/>
          </a:ln>
        </p:spPr>
        <p:txBody>
          <a:bodyPr/>
          <a:lstStyle/>
          <a:p>
            <a:endParaRPr lang="zh-CN" altLang="en-US"/>
          </a:p>
        </p:txBody>
      </p:sp>
      <p:sp>
        <p:nvSpPr>
          <p:cNvPr id="48" name="Line 28"/>
          <p:cNvSpPr>
            <a:spLocks noChangeShapeType="1"/>
          </p:cNvSpPr>
          <p:nvPr/>
        </p:nvSpPr>
        <p:spPr bwMode="auto">
          <a:xfrm>
            <a:off x="5931182" y="3186099"/>
            <a:ext cx="0" cy="1219200"/>
          </a:xfrm>
          <a:prstGeom prst="line">
            <a:avLst/>
          </a:prstGeom>
          <a:noFill/>
          <a:ln w="9525">
            <a:solidFill>
              <a:srgbClr val="FF0000"/>
            </a:solidFill>
            <a:round/>
            <a:headEnd/>
            <a:tailEnd/>
          </a:ln>
        </p:spPr>
        <p:txBody>
          <a:bodyPr/>
          <a:lstStyle/>
          <a:p>
            <a:endParaRPr lang="zh-CN" altLang="en-US"/>
          </a:p>
        </p:txBody>
      </p:sp>
      <p:sp>
        <p:nvSpPr>
          <p:cNvPr id="49" name="Line 29"/>
          <p:cNvSpPr>
            <a:spLocks noChangeShapeType="1"/>
          </p:cNvSpPr>
          <p:nvPr/>
        </p:nvSpPr>
        <p:spPr bwMode="auto">
          <a:xfrm>
            <a:off x="6921782" y="3186099"/>
            <a:ext cx="0" cy="1219200"/>
          </a:xfrm>
          <a:prstGeom prst="line">
            <a:avLst/>
          </a:prstGeom>
          <a:noFill/>
          <a:ln w="9525">
            <a:solidFill>
              <a:srgbClr val="FF0000"/>
            </a:solidFill>
            <a:round/>
            <a:headEnd/>
            <a:tailEnd/>
          </a:ln>
        </p:spPr>
        <p:txBody>
          <a:bodyPr/>
          <a:lstStyle/>
          <a:p>
            <a:endParaRPr lang="zh-CN" altLang="en-US"/>
          </a:p>
        </p:txBody>
      </p:sp>
      <p:sp>
        <p:nvSpPr>
          <p:cNvPr id="50" name="Line 30"/>
          <p:cNvSpPr>
            <a:spLocks noChangeShapeType="1"/>
          </p:cNvSpPr>
          <p:nvPr/>
        </p:nvSpPr>
        <p:spPr bwMode="auto">
          <a:xfrm>
            <a:off x="7912382" y="3186099"/>
            <a:ext cx="0" cy="1219200"/>
          </a:xfrm>
          <a:prstGeom prst="line">
            <a:avLst/>
          </a:prstGeom>
          <a:noFill/>
          <a:ln w="9525">
            <a:solidFill>
              <a:srgbClr val="FF0000"/>
            </a:solidFill>
            <a:round/>
            <a:headEnd/>
            <a:tailEnd/>
          </a:ln>
        </p:spPr>
        <p:txBody>
          <a:bodyPr/>
          <a:lstStyle/>
          <a:p>
            <a:endParaRPr lang="zh-CN" altLang="en-US"/>
          </a:p>
        </p:txBody>
      </p:sp>
      <p:sp>
        <p:nvSpPr>
          <p:cNvPr id="51" name="Line 18"/>
          <p:cNvSpPr>
            <a:spLocks noChangeShapeType="1"/>
          </p:cNvSpPr>
          <p:nvPr/>
        </p:nvSpPr>
        <p:spPr bwMode="auto">
          <a:xfrm>
            <a:off x="595595" y="3184512"/>
            <a:ext cx="0" cy="1219200"/>
          </a:xfrm>
          <a:prstGeom prst="line">
            <a:avLst/>
          </a:prstGeom>
          <a:noFill/>
          <a:ln w="9525">
            <a:solidFill>
              <a:srgbClr val="FF0000"/>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5825925" y="4790432"/>
            <a:ext cx="1665122" cy="1657260"/>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sp>
        <p:nvSpPr>
          <p:cNvPr id="3" name="圆角矩形 2"/>
          <p:cNvSpPr/>
          <p:nvPr/>
        </p:nvSpPr>
        <p:spPr bwMode="auto">
          <a:xfrm>
            <a:off x="2777924" y="4954555"/>
            <a:ext cx="2368507" cy="1223508"/>
          </a:xfrm>
          <a:prstGeom prst="roundRect">
            <a:avLst/>
          </a:prstGeom>
          <a:gradFill flip="none" rotWithShape="1">
            <a:gsLst>
              <a:gs pos="80000">
                <a:srgbClr val="FF99FF">
                  <a:alpha val="71000"/>
                </a:srgbClr>
              </a:gs>
              <a:gs pos="80000">
                <a:schemeClr val="accent5">
                  <a:shade val="93000"/>
                  <a:satMod val="130000"/>
                </a:schemeClr>
              </a:gs>
              <a:gs pos="100000">
                <a:srgbClr val="F892EC"/>
              </a:gs>
            </a:gsLst>
            <a:lin ang="6000000" scaled="0"/>
            <a:tileRect/>
          </a:gradFill>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幼圆" pitchFamily="49" charset="-122"/>
              <a:ea typeface="幼圆" pitchFamily="49" charset="-122"/>
            </a:endParaRPr>
          </a:p>
        </p:txBody>
      </p:sp>
      <p:grpSp>
        <p:nvGrpSpPr>
          <p:cNvPr id="4" name="Group 54"/>
          <p:cNvGrpSpPr>
            <a:grpSpLocks/>
          </p:cNvGrpSpPr>
          <p:nvPr/>
        </p:nvGrpSpPr>
        <p:grpSpPr bwMode="auto">
          <a:xfrm>
            <a:off x="639503" y="627224"/>
            <a:ext cx="5211763" cy="762000"/>
            <a:chOff x="432" y="2371"/>
            <a:chExt cx="3283" cy="480"/>
          </a:xfrm>
        </p:grpSpPr>
        <p:sp>
          <p:nvSpPr>
            <p:cNvPr id="5" name="Text Box 7"/>
            <p:cNvSpPr txBox="1">
              <a:spLocks noChangeArrowheads="1"/>
            </p:cNvSpPr>
            <p:nvPr/>
          </p:nvSpPr>
          <p:spPr bwMode="auto">
            <a:xfrm>
              <a:off x="432" y="2448"/>
              <a:ext cx="1344" cy="252"/>
            </a:xfrm>
            <a:prstGeom prst="rect">
              <a:avLst/>
            </a:prstGeom>
            <a:noFill/>
            <a:ln w="9525">
              <a:noFill/>
              <a:miter lim="800000"/>
              <a:headEnd/>
              <a:tailEnd/>
            </a:ln>
          </p:spPr>
          <p:txBody>
            <a:bodyPr>
              <a:spAutoFit/>
            </a:bodyPr>
            <a:lstStyle/>
            <a:p>
              <a:pPr>
                <a:spcBef>
                  <a:spcPct val="50000"/>
                </a:spcBef>
              </a:pPr>
              <a:r>
                <a:rPr lang="en-US" altLang="zh-CN" sz="2000" b="1" dirty="0">
                  <a:solidFill>
                    <a:srgbClr val="002060"/>
                  </a:solidFill>
                  <a:latin typeface="幼圆" pitchFamily="49" charset="-122"/>
                  <a:ea typeface="幼圆" pitchFamily="49" charset="-122"/>
                </a:rPr>
                <a:t>(2</a:t>
              </a:r>
              <a:r>
                <a:rPr lang="en-US" altLang="zh-CN" sz="2000" b="1" dirty="0" smtClean="0">
                  <a:solidFill>
                    <a:srgbClr val="002060"/>
                  </a:solidFill>
                  <a:latin typeface="幼圆" pitchFamily="49" charset="-122"/>
                  <a:ea typeface="幼圆" pitchFamily="49" charset="-122"/>
                </a:rPr>
                <a:t>)</a:t>
              </a:r>
              <a:r>
                <a:rPr lang="zh-CN" altLang="en-US" sz="2000" b="1" dirty="0" smtClean="0">
                  <a:solidFill>
                    <a:srgbClr val="002060"/>
                  </a:solidFill>
                  <a:latin typeface="幼圆" pitchFamily="49" charset="-122"/>
                  <a:ea typeface="幼圆" pitchFamily="49" charset="-122"/>
                </a:rPr>
                <a:t>工作波长</a:t>
              </a:r>
              <a:endParaRPr lang="zh-CN" altLang="en-US" sz="2000" b="1" dirty="0">
                <a:solidFill>
                  <a:srgbClr val="002060"/>
                </a:solidFill>
                <a:latin typeface="幼圆" pitchFamily="49" charset="-122"/>
                <a:ea typeface="幼圆" pitchFamily="49" charset="-122"/>
              </a:endParaRPr>
            </a:p>
          </p:txBody>
        </p:sp>
        <p:graphicFrame>
          <p:nvGraphicFramePr>
            <p:cNvPr id="6" name="Object 16"/>
            <p:cNvGraphicFramePr>
              <a:graphicFrameLocks noChangeAspect="1"/>
            </p:cNvGraphicFramePr>
            <p:nvPr/>
          </p:nvGraphicFramePr>
          <p:xfrm>
            <a:off x="1635" y="2371"/>
            <a:ext cx="2080" cy="480"/>
          </p:xfrm>
          <a:graphic>
            <a:graphicData uri="http://schemas.openxmlformats.org/presentationml/2006/ole">
              <p:oleObj spid="_x0000_s78850" name="Equation" r:id="rId3" imgW="2476500" imgH="571500" progId="Equation.3">
                <p:embed/>
              </p:oleObj>
            </a:graphicData>
          </a:graphic>
        </p:graphicFrame>
      </p:grpSp>
      <p:sp>
        <p:nvSpPr>
          <p:cNvPr id="7" name="Text Box 11"/>
          <p:cNvSpPr txBox="1">
            <a:spLocks noChangeArrowheads="1"/>
          </p:cNvSpPr>
          <p:nvPr/>
        </p:nvSpPr>
        <p:spPr bwMode="auto">
          <a:xfrm>
            <a:off x="795046" y="3452536"/>
            <a:ext cx="533400" cy="400110"/>
          </a:xfrm>
          <a:prstGeom prst="rect">
            <a:avLst/>
          </a:prstGeom>
          <a:noFill/>
          <a:ln w="9525">
            <a:noFill/>
            <a:miter lim="800000"/>
            <a:headEnd/>
            <a:tailEnd/>
          </a:ln>
        </p:spPr>
        <p:txBody>
          <a:bodyPr>
            <a:spAutoFit/>
          </a:bodyPr>
          <a:lstStyle/>
          <a:p>
            <a:pPr>
              <a:spcBef>
                <a:spcPct val="50000"/>
              </a:spcBef>
            </a:pPr>
            <a:r>
              <a:rPr lang="zh-CN" altLang="en-US" sz="2000" b="1" dirty="0">
                <a:solidFill>
                  <a:srgbClr val="002060"/>
                </a:solidFill>
                <a:latin typeface="幼圆" pitchFamily="49" charset="-122"/>
                <a:ea typeface="幼圆" pitchFamily="49" charset="-122"/>
              </a:rPr>
              <a:t>和</a:t>
            </a:r>
          </a:p>
        </p:txBody>
      </p:sp>
      <p:graphicFrame>
        <p:nvGraphicFramePr>
          <p:cNvPr id="8" name="Object 4"/>
          <p:cNvGraphicFramePr>
            <a:graphicFrameLocks noChangeAspect="1"/>
          </p:cNvGraphicFramePr>
          <p:nvPr/>
        </p:nvGraphicFramePr>
        <p:xfrm>
          <a:off x="1295007" y="2836065"/>
          <a:ext cx="6118974" cy="646615"/>
        </p:xfrm>
        <a:graphic>
          <a:graphicData uri="http://schemas.openxmlformats.org/presentationml/2006/ole">
            <p:oleObj spid="_x0000_s78851" name="Equation" r:id="rId4" imgW="3124200" imgH="330200" progId="Equation.DSMT4">
              <p:embed/>
            </p:oleObj>
          </a:graphicData>
        </a:graphic>
      </p:graphicFrame>
      <p:graphicFrame>
        <p:nvGraphicFramePr>
          <p:cNvPr id="9" name="Object 5"/>
          <p:cNvGraphicFramePr>
            <a:graphicFrameLocks noChangeAspect="1"/>
          </p:cNvGraphicFramePr>
          <p:nvPr/>
        </p:nvGraphicFramePr>
        <p:xfrm>
          <a:off x="1262064" y="3723491"/>
          <a:ext cx="5279200" cy="639903"/>
        </p:xfrm>
        <a:graphic>
          <a:graphicData uri="http://schemas.openxmlformats.org/presentationml/2006/ole">
            <p:oleObj spid="_x0000_s78852" name="Equation" r:id="rId5" imgW="4191000" imgH="508000" progId="Equation.DSMT4">
              <p:embed/>
            </p:oleObj>
          </a:graphicData>
        </a:graphic>
      </p:graphicFrame>
      <p:sp>
        <p:nvSpPr>
          <p:cNvPr id="10" name="Text Box 16"/>
          <p:cNvSpPr txBox="1">
            <a:spLocks noChangeArrowheads="1"/>
          </p:cNvSpPr>
          <p:nvPr/>
        </p:nvSpPr>
        <p:spPr bwMode="auto">
          <a:xfrm>
            <a:off x="789974" y="4413311"/>
            <a:ext cx="5867400" cy="400110"/>
          </a:xfrm>
          <a:prstGeom prst="rect">
            <a:avLst/>
          </a:prstGeom>
          <a:noFill/>
          <a:ln w="9525">
            <a:noFill/>
            <a:miter lim="800000"/>
            <a:headEnd/>
            <a:tailEnd/>
          </a:ln>
        </p:spPr>
        <p:txBody>
          <a:bodyPr>
            <a:spAutoFit/>
          </a:bodyPr>
          <a:lstStyle/>
          <a:p>
            <a:pPr>
              <a:spcBef>
                <a:spcPct val="50000"/>
              </a:spcBef>
            </a:pPr>
            <a:r>
              <a:rPr lang="zh-CN" altLang="en-US" sz="2000" b="1" dirty="0" smtClean="0">
                <a:solidFill>
                  <a:srgbClr val="002060"/>
                </a:solidFill>
                <a:latin typeface="幼圆" pitchFamily="49" charset="-122"/>
                <a:ea typeface="幼圆" pitchFamily="49" charset="-122"/>
              </a:rPr>
              <a:t>则可选 </a:t>
            </a:r>
            <a:r>
              <a:rPr lang="en-US" altLang="zh-CN" sz="2000" b="1" i="1" dirty="0">
                <a:solidFill>
                  <a:srgbClr val="002060"/>
                </a:solidFill>
                <a:ea typeface="幼圆" pitchFamily="49" charset="-122"/>
              </a:rPr>
              <a:t>a=3.5cm,   b=1.5cm</a:t>
            </a:r>
            <a:r>
              <a:rPr lang="en-US" altLang="zh-CN" sz="2000" b="1" dirty="0">
                <a:solidFill>
                  <a:srgbClr val="002060"/>
                </a:solidFill>
                <a:latin typeface="幼圆" pitchFamily="49" charset="-122"/>
                <a:ea typeface="幼圆" pitchFamily="49" charset="-122"/>
              </a:rPr>
              <a:t> </a:t>
            </a:r>
            <a:r>
              <a:rPr lang="zh-CN" altLang="en-US" sz="2000" b="1" dirty="0" smtClean="0">
                <a:solidFill>
                  <a:srgbClr val="002060"/>
                </a:solidFill>
                <a:latin typeface="幼圆" pitchFamily="49" charset="-122"/>
                <a:ea typeface="幼圆" pitchFamily="49" charset="-122"/>
              </a:rPr>
              <a:t>或其它</a:t>
            </a:r>
            <a:r>
              <a:rPr lang="zh-CN" altLang="en-US" sz="2000" b="1" dirty="0">
                <a:solidFill>
                  <a:srgbClr val="002060"/>
                </a:solidFill>
                <a:latin typeface="幼圆" pitchFamily="49" charset="-122"/>
                <a:ea typeface="幼圆" pitchFamily="49" charset="-122"/>
              </a:rPr>
              <a:t>符合条件的值。</a:t>
            </a:r>
          </a:p>
        </p:txBody>
      </p:sp>
      <p:grpSp>
        <p:nvGrpSpPr>
          <p:cNvPr id="11" name="Group 55"/>
          <p:cNvGrpSpPr>
            <a:grpSpLocks/>
          </p:cNvGrpSpPr>
          <p:nvPr/>
        </p:nvGrpSpPr>
        <p:grpSpPr bwMode="auto">
          <a:xfrm>
            <a:off x="591276" y="2261391"/>
            <a:ext cx="4724400" cy="400050"/>
            <a:chOff x="336" y="3072"/>
            <a:chExt cx="2976" cy="252"/>
          </a:xfrm>
        </p:grpSpPr>
        <p:sp>
          <p:nvSpPr>
            <p:cNvPr id="12" name="Text Box 10"/>
            <p:cNvSpPr txBox="1">
              <a:spLocks noChangeArrowheads="1"/>
            </p:cNvSpPr>
            <p:nvPr/>
          </p:nvSpPr>
          <p:spPr bwMode="auto">
            <a:xfrm>
              <a:off x="336" y="3072"/>
              <a:ext cx="2976" cy="252"/>
            </a:xfrm>
            <a:prstGeom prst="rect">
              <a:avLst/>
            </a:prstGeom>
            <a:noFill/>
            <a:ln w="9525">
              <a:noFill/>
              <a:miter lim="800000"/>
              <a:headEnd/>
              <a:tailEnd/>
            </a:ln>
          </p:spPr>
          <p:txBody>
            <a:bodyPr>
              <a:spAutoFit/>
            </a:bodyPr>
            <a:lstStyle/>
            <a:p>
              <a:pPr>
                <a:spcBef>
                  <a:spcPct val="50000"/>
                </a:spcBef>
              </a:pPr>
              <a:r>
                <a:rPr lang="zh-CN" altLang="en-US" sz="2000" b="1" dirty="0">
                  <a:solidFill>
                    <a:srgbClr val="002060"/>
                  </a:solidFill>
                  <a:latin typeface="幼圆" pitchFamily="49" charset="-122"/>
                  <a:ea typeface="幼圆" pitchFamily="49" charset="-122"/>
                </a:rPr>
                <a:t>（</a:t>
              </a:r>
              <a:r>
                <a:rPr lang="en-US" altLang="zh-CN" sz="2000" b="1" dirty="0">
                  <a:solidFill>
                    <a:srgbClr val="002060"/>
                  </a:solidFill>
                  <a:latin typeface="幼圆" pitchFamily="49" charset="-122"/>
                  <a:ea typeface="幼圆" pitchFamily="49" charset="-122"/>
                </a:rPr>
                <a:t>3</a:t>
              </a:r>
              <a:r>
                <a:rPr lang="zh-CN" altLang="en-US" sz="2000" b="1" dirty="0">
                  <a:solidFill>
                    <a:srgbClr val="002060"/>
                  </a:solidFill>
                  <a:latin typeface="幼圆" pitchFamily="49" charset="-122"/>
                  <a:ea typeface="幼圆" pitchFamily="49" charset="-122"/>
                </a:rPr>
                <a:t>）若只传播</a:t>
              </a:r>
              <a:r>
                <a:rPr lang="en-US" altLang="zh-CN" sz="2000" b="1" dirty="0">
                  <a:solidFill>
                    <a:srgbClr val="002060"/>
                  </a:solidFill>
                  <a:ea typeface="幼圆" pitchFamily="49" charset="-122"/>
                </a:rPr>
                <a:t>TE</a:t>
              </a:r>
              <a:r>
                <a:rPr lang="en-US" altLang="zh-CN" sz="2000" b="1" baseline="-25000" dirty="0">
                  <a:solidFill>
                    <a:srgbClr val="002060"/>
                  </a:solidFill>
                  <a:ea typeface="幼圆" pitchFamily="49" charset="-122"/>
                </a:rPr>
                <a:t>10</a:t>
              </a:r>
              <a:r>
                <a:rPr lang="zh-CN" altLang="en-US" sz="2000" b="1" dirty="0">
                  <a:solidFill>
                    <a:srgbClr val="002060"/>
                  </a:solidFill>
                  <a:latin typeface="幼圆" pitchFamily="49" charset="-122"/>
                  <a:ea typeface="幼圆" pitchFamily="49" charset="-122"/>
                </a:rPr>
                <a:t>，工作波长    满足</a:t>
              </a:r>
            </a:p>
          </p:txBody>
        </p:sp>
        <p:graphicFrame>
          <p:nvGraphicFramePr>
            <p:cNvPr id="13" name="Object 6"/>
            <p:cNvGraphicFramePr>
              <a:graphicFrameLocks noChangeAspect="1"/>
            </p:cNvGraphicFramePr>
            <p:nvPr/>
          </p:nvGraphicFramePr>
          <p:xfrm>
            <a:off x="2637" y="3104"/>
            <a:ext cx="163" cy="209"/>
          </p:xfrm>
          <a:graphic>
            <a:graphicData uri="http://schemas.openxmlformats.org/presentationml/2006/ole">
              <p:oleObj spid="_x0000_s78853" name="Equation" r:id="rId6" imgW="139680" imgH="177480" progId="Equation.DSMT4">
                <p:embed/>
              </p:oleObj>
            </a:graphicData>
          </a:graphic>
        </p:graphicFrame>
      </p:grpSp>
      <p:sp>
        <p:nvSpPr>
          <p:cNvPr id="14" name="Text Box 9"/>
          <p:cNvSpPr txBox="1">
            <a:spLocks noChangeArrowheads="1"/>
          </p:cNvSpPr>
          <p:nvPr/>
        </p:nvSpPr>
        <p:spPr bwMode="auto">
          <a:xfrm>
            <a:off x="816038" y="1548617"/>
            <a:ext cx="6858000" cy="400110"/>
          </a:xfrm>
          <a:prstGeom prst="rect">
            <a:avLst/>
          </a:prstGeom>
          <a:noFill/>
          <a:ln w="9525">
            <a:noFill/>
            <a:miter lim="800000"/>
            <a:headEnd/>
            <a:tailEnd/>
          </a:ln>
        </p:spPr>
        <p:txBody>
          <a:bodyPr>
            <a:spAutoFit/>
          </a:bodyPr>
          <a:lstStyle/>
          <a:p>
            <a:pPr>
              <a:spcBef>
                <a:spcPct val="50000"/>
              </a:spcBef>
            </a:pPr>
            <a:r>
              <a:rPr lang="zh-CN" altLang="en-US" sz="2000" b="1" dirty="0">
                <a:solidFill>
                  <a:srgbClr val="002060"/>
                </a:solidFill>
                <a:latin typeface="幼圆" pitchFamily="49" charset="-122"/>
                <a:ea typeface="幼圆" pitchFamily="49" charset="-122"/>
              </a:rPr>
              <a:t>由于  小于</a:t>
            </a:r>
            <a:r>
              <a:rPr lang="en-US" altLang="zh-CN" sz="2000" b="1" dirty="0">
                <a:solidFill>
                  <a:srgbClr val="002060"/>
                </a:solidFill>
                <a:ea typeface="幼圆" pitchFamily="49" charset="-122"/>
              </a:rPr>
              <a:t>TE</a:t>
            </a:r>
            <a:r>
              <a:rPr lang="en-US" altLang="zh-CN" sz="2000" b="1" baseline="-25000" dirty="0">
                <a:solidFill>
                  <a:srgbClr val="002060"/>
                </a:solidFill>
                <a:ea typeface="幼圆" pitchFamily="49" charset="-122"/>
              </a:rPr>
              <a:t>10</a:t>
            </a:r>
            <a:r>
              <a:rPr lang="zh-CN" altLang="en-US" sz="2000" b="1" dirty="0">
                <a:solidFill>
                  <a:srgbClr val="002060"/>
                </a:solidFill>
                <a:ea typeface="幼圆" pitchFamily="49" charset="-122"/>
              </a:rPr>
              <a:t>到</a:t>
            </a:r>
            <a:r>
              <a:rPr lang="en-US" altLang="zh-CN" sz="2000" b="1" dirty="0">
                <a:solidFill>
                  <a:srgbClr val="002060"/>
                </a:solidFill>
                <a:ea typeface="幼圆" pitchFamily="49" charset="-122"/>
              </a:rPr>
              <a:t>TM</a:t>
            </a:r>
            <a:r>
              <a:rPr lang="en-US" altLang="zh-CN" sz="2000" b="1" baseline="-25000" dirty="0">
                <a:solidFill>
                  <a:srgbClr val="002060"/>
                </a:solidFill>
                <a:ea typeface="幼圆" pitchFamily="49" charset="-122"/>
              </a:rPr>
              <a:t>11</a:t>
            </a:r>
            <a:r>
              <a:rPr lang="zh-CN" altLang="en-US" sz="2000" b="1" dirty="0">
                <a:solidFill>
                  <a:srgbClr val="002060"/>
                </a:solidFill>
                <a:latin typeface="幼圆" pitchFamily="49" charset="-122"/>
                <a:ea typeface="幼圆" pitchFamily="49" charset="-122"/>
              </a:rPr>
              <a:t>的   ，</a:t>
            </a:r>
            <a:r>
              <a:rPr lang="zh-CN" altLang="en-US" sz="2000" b="1" dirty="0" smtClean="0">
                <a:solidFill>
                  <a:srgbClr val="002060"/>
                </a:solidFill>
                <a:latin typeface="幼圆" pitchFamily="49" charset="-122"/>
                <a:ea typeface="幼圆" pitchFamily="49" charset="-122"/>
              </a:rPr>
              <a:t>故有</a:t>
            </a:r>
            <a:r>
              <a:rPr lang="en-US" altLang="zh-CN" sz="2000" b="1" dirty="0" smtClean="0">
                <a:solidFill>
                  <a:srgbClr val="002060"/>
                </a:solidFill>
                <a:latin typeface="幼圆" pitchFamily="49" charset="-122"/>
                <a:ea typeface="幼圆" pitchFamily="49" charset="-122"/>
              </a:rPr>
              <a:t>5</a:t>
            </a:r>
            <a:r>
              <a:rPr lang="zh-CN" altLang="en-US" sz="2000" b="1" dirty="0">
                <a:solidFill>
                  <a:srgbClr val="002060"/>
                </a:solidFill>
                <a:latin typeface="幼圆" pitchFamily="49" charset="-122"/>
                <a:ea typeface="幼圆" pitchFamily="49" charset="-122"/>
              </a:rPr>
              <a:t>个模式的波可以传播。</a:t>
            </a:r>
          </a:p>
        </p:txBody>
      </p:sp>
      <p:graphicFrame>
        <p:nvGraphicFramePr>
          <p:cNvPr id="15" name="Object 2"/>
          <p:cNvGraphicFramePr>
            <a:graphicFrameLocks noChangeAspect="1"/>
          </p:cNvGraphicFramePr>
          <p:nvPr/>
        </p:nvGraphicFramePr>
        <p:xfrm>
          <a:off x="3779678" y="1554242"/>
          <a:ext cx="317759" cy="436919"/>
        </p:xfrm>
        <a:graphic>
          <a:graphicData uri="http://schemas.openxmlformats.org/presentationml/2006/ole">
            <p:oleObj spid="_x0000_s78854" name="Equation" r:id="rId7" imgW="203112" imgH="279279" progId="Equation.3">
              <p:embed/>
            </p:oleObj>
          </a:graphicData>
        </a:graphic>
      </p:graphicFrame>
      <p:graphicFrame>
        <p:nvGraphicFramePr>
          <p:cNvPr id="16" name="Object 3"/>
          <p:cNvGraphicFramePr>
            <a:graphicFrameLocks noChangeAspect="1"/>
          </p:cNvGraphicFramePr>
          <p:nvPr/>
        </p:nvGraphicFramePr>
        <p:xfrm>
          <a:off x="1404137" y="1590093"/>
          <a:ext cx="285768" cy="351714"/>
        </p:xfrm>
        <a:graphic>
          <a:graphicData uri="http://schemas.openxmlformats.org/presentationml/2006/ole">
            <p:oleObj spid="_x0000_s78855" name="Equation" r:id="rId8" imgW="164957" imgH="203024" progId="Equation.3">
              <p:embed/>
            </p:oleObj>
          </a:graphicData>
        </a:graphic>
      </p:graphicFrame>
      <p:graphicFrame>
        <p:nvGraphicFramePr>
          <p:cNvPr id="17" name="Object 7"/>
          <p:cNvGraphicFramePr>
            <a:graphicFrameLocks noChangeAspect="1"/>
          </p:cNvGraphicFramePr>
          <p:nvPr/>
        </p:nvGraphicFramePr>
        <p:xfrm>
          <a:off x="3062608" y="5171097"/>
          <a:ext cx="1818252" cy="993399"/>
        </p:xfrm>
        <a:graphic>
          <a:graphicData uri="http://schemas.openxmlformats.org/presentationml/2006/ole">
            <p:oleObj spid="_x0000_s78856" name="Equation" r:id="rId9" imgW="891720" imgH="488880" progId="Equation.DSMT4">
              <p:embed/>
            </p:oleObj>
          </a:graphicData>
        </a:graphic>
      </p:graphicFrame>
      <p:sp>
        <p:nvSpPr>
          <p:cNvPr id="18" name="矩形 17"/>
          <p:cNvSpPr/>
          <p:nvPr/>
        </p:nvSpPr>
        <p:spPr>
          <a:xfrm>
            <a:off x="820056" y="5242815"/>
            <a:ext cx="2040943" cy="461665"/>
          </a:xfrm>
          <a:prstGeom prst="rect">
            <a:avLst/>
          </a:prstGeom>
        </p:spPr>
        <p:txBody>
          <a:bodyPr wrap="none">
            <a:spAutoFit/>
          </a:bodyPr>
          <a:lstStyle/>
          <a:p>
            <a:r>
              <a:rPr lang="zh-CN" altLang="en-US" sz="2400" b="1" smtClean="0">
                <a:solidFill>
                  <a:srgbClr val="D60093"/>
                </a:solidFill>
                <a:latin typeface="幼圆" pitchFamily="49" charset="-122"/>
                <a:ea typeface="幼圆" pitchFamily="49" charset="-122"/>
              </a:rPr>
              <a:t>即单模条件：</a:t>
            </a:r>
            <a:endParaRPr lang="zh-CN" altLang="en-US" sz="2400">
              <a:solidFill>
                <a:srgbClr val="D60093"/>
              </a:solidFill>
            </a:endParaRPr>
          </a:p>
        </p:txBody>
      </p:sp>
      <p:graphicFrame>
        <p:nvGraphicFramePr>
          <p:cNvPr id="19" name="Object 7"/>
          <p:cNvGraphicFramePr>
            <a:graphicFrameLocks noChangeAspect="1"/>
          </p:cNvGraphicFramePr>
          <p:nvPr/>
        </p:nvGraphicFramePr>
        <p:xfrm>
          <a:off x="5914769" y="4890045"/>
          <a:ext cx="1331646" cy="1497583"/>
        </p:xfrm>
        <a:graphic>
          <a:graphicData uri="http://schemas.openxmlformats.org/presentationml/2006/ole">
            <p:oleObj spid="_x0000_s78857" name="Equation" r:id="rId10" imgW="18685800" imgH="21288960" progId="Equation.DSMT4">
              <p:embed/>
            </p:oleObj>
          </a:graphicData>
        </a:graphic>
      </p:graphicFrame>
      <p:sp>
        <p:nvSpPr>
          <p:cNvPr id="20" name="右箭头 19"/>
          <p:cNvSpPr/>
          <p:nvPr/>
        </p:nvSpPr>
        <p:spPr bwMode="auto">
          <a:xfrm>
            <a:off x="5182390" y="5533426"/>
            <a:ext cx="431514" cy="267126"/>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rgbClr val="000000"/>
              </a:solidFill>
              <a:effectLst/>
              <a:latin typeface="Times New Roman" pitchFamily="18" charset="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P spid="10" grpId="0"/>
      <p:bldP spid="14" grpId="0"/>
      <p:bldP spid="18" grpId="0"/>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46557" y="1426789"/>
            <a:ext cx="6307691" cy="1604088"/>
          </a:xfrm>
          <a:prstGeom prst="rect">
            <a:avLst/>
          </a:prstGeom>
        </p:spPr>
        <p:style>
          <a:lnRef idx="1">
            <a:schemeClr val="accent1"/>
          </a:lnRef>
          <a:fillRef idx="2">
            <a:schemeClr val="accent1"/>
          </a:fillRef>
          <a:effectRef idx="1">
            <a:schemeClr val="accent1"/>
          </a:effectRef>
          <a:fontRef idx="minor">
            <a:schemeClr val="dk1"/>
          </a:fontRef>
        </p:style>
        <p:txBody>
          <a:bodyPr/>
          <a:lstStyle/>
          <a:p>
            <a:pPr marL="342900" marR="0" lvl="0" indent="-342900" algn="ctr" defTabSz="914400" rtl="0" eaLnBrk="0" fontAlgn="base" latinLnBrk="0" hangingPunct="0">
              <a:lnSpc>
                <a:spcPct val="120000"/>
              </a:lnSpc>
              <a:spcBef>
                <a:spcPct val="20000"/>
              </a:spcBef>
              <a:spcAft>
                <a:spcPct val="0"/>
              </a:spcAft>
              <a:buClr>
                <a:srgbClr val="000000"/>
              </a:buClr>
              <a:buSzPct val="60000"/>
              <a:buFont typeface="Wingdings" pitchFamily="2" charset="2"/>
              <a:buNone/>
              <a:tabLst/>
              <a:defRPr/>
            </a:pPr>
            <a:r>
              <a:rPr kumimoji="0" lang="zh-CN" altLang="en-US" sz="4000" b="0" i="0" u="none" strike="noStrike" kern="0" cap="none" spc="0" normalizeH="0" baseline="0" noProof="0" dirty="0" smtClean="0">
                <a:ln>
                  <a:noFill/>
                </a:ln>
                <a:solidFill>
                  <a:srgbClr val="FF0000"/>
                </a:solidFill>
                <a:effectLst/>
                <a:uLnTx/>
                <a:uFillTx/>
                <a:latin typeface="+mn-lt"/>
                <a:ea typeface="隶书" pitchFamily="49" charset="-122"/>
                <a:cs typeface="+mn-cs"/>
              </a:rPr>
              <a:t>作业</a:t>
            </a:r>
          </a:p>
          <a:p>
            <a:pPr marL="342900" marR="0" lvl="0" indent="-342900" algn="l" defTabSz="914400" rtl="0" eaLnBrk="0" fontAlgn="base" latinLnBrk="0" hangingPunct="0">
              <a:lnSpc>
                <a:spcPct val="120000"/>
              </a:lnSpc>
              <a:spcBef>
                <a:spcPct val="20000"/>
              </a:spcBef>
              <a:spcAft>
                <a:spcPct val="0"/>
              </a:spcAft>
              <a:buClr>
                <a:srgbClr val="000000"/>
              </a:buClr>
              <a:buSzPct val="60000"/>
              <a:buFont typeface="Wingdings" pitchFamily="2" charset="2"/>
              <a:buNone/>
              <a:tabLst/>
              <a:defRPr/>
            </a:pPr>
            <a:r>
              <a:rPr kumimoji="0" lang="zh-CN" altLang="en-US" sz="3200" b="0" i="0" u="none" strike="noStrike" kern="0" cap="none" spc="0" normalizeH="0" baseline="0" noProof="0" dirty="0" smtClean="0">
                <a:ln>
                  <a:noFill/>
                </a:ln>
                <a:solidFill>
                  <a:srgbClr val="FF0000"/>
                </a:solidFill>
                <a:effectLst/>
                <a:uLnTx/>
                <a:uFillTx/>
                <a:latin typeface="+mn-lt"/>
                <a:ea typeface="+mn-ea"/>
                <a:cs typeface="+mn-cs"/>
              </a:rPr>
              <a:t>课后</a:t>
            </a:r>
            <a:r>
              <a:rPr kumimoji="0" lang="zh-CN" altLang="en-US" sz="3200" b="0" i="0" u="none" strike="noStrike" kern="0" cap="none" spc="0" normalizeH="0" baseline="0" noProof="0" smtClean="0">
                <a:ln>
                  <a:noFill/>
                </a:ln>
                <a:solidFill>
                  <a:srgbClr val="FF0000"/>
                </a:solidFill>
                <a:effectLst/>
                <a:uLnTx/>
                <a:uFillTx/>
                <a:latin typeface="+mn-lt"/>
                <a:ea typeface="+mn-ea"/>
                <a:cs typeface="+mn-cs"/>
              </a:rPr>
              <a:t>习题：</a:t>
            </a:r>
            <a:r>
              <a:rPr kumimoji="0" lang="en-US" altLang="zh-CN" sz="3200" b="0" i="0" u="none" strike="noStrike" kern="0" cap="none" spc="0" normalizeH="0" baseline="0" noProof="0" smtClean="0">
                <a:ln>
                  <a:noFill/>
                </a:ln>
                <a:solidFill>
                  <a:srgbClr val="FF0000"/>
                </a:solidFill>
                <a:effectLst/>
                <a:uLnTx/>
                <a:uFillTx/>
                <a:latin typeface="+mn-lt"/>
                <a:ea typeface="+mn-ea"/>
                <a:cs typeface="+mn-cs"/>
              </a:rPr>
              <a:t>7.4</a:t>
            </a:r>
            <a:r>
              <a:rPr kumimoji="0" lang="zh-CN" altLang="en-US" sz="3200" b="0" i="0" u="none" strike="noStrike" kern="0" cap="none" spc="0" normalizeH="0" baseline="0" noProof="0" dirty="0" smtClean="0">
                <a:ln>
                  <a:noFill/>
                </a:ln>
                <a:solidFill>
                  <a:srgbClr val="FF0000"/>
                </a:solidFill>
                <a:effectLst/>
                <a:uLnTx/>
                <a:uFillTx/>
                <a:latin typeface="+mn-lt"/>
                <a:ea typeface="+mn-ea"/>
                <a:cs typeface="+mn-cs"/>
              </a:rPr>
              <a:t>， </a:t>
            </a:r>
            <a:r>
              <a:rPr kumimoji="0" lang="en-US" altLang="zh-CN" sz="3200" b="0" i="0" u="none" strike="noStrike" kern="0" cap="none" spc="0" normalizeH="0" baseline="0" noProof="0" dirty="0" smtClean="0">
                <a:ln>
                  <a:noFill/>
                </a:ln>
                <a:solidFill>
                  <a:srgbClr val="FF0000"/>
                </a:solidFill>
                <a:effectLst/>
                <a:uLnTx/>
                <a:uFillTx/>
                <a:latin typeface="+mn-lt"/>
                <a:ea typeface="+mn-ea"/>
                <a:cs typeface="+mn-cs"/>
              </a:rPr>
              <a:t>7.5</a:t>
            </a:r>
            <a:r>
              <a:rPr kumimoji="0" lang="zh-CN" altLang="en-US" sz="3200" b="0" i="0" u="none" strike="noStrike" kern="0" cap="none" spc="0" normalizeH="0" baseline="0" noProof="0" dirty="0" smtClean="0">
                <a:ln>
                  <a:noFill/>
                </a:ln>
                <a:solidFill>
                  <a:srgbClr val="FF0000"/>
                </a:solidFill>
                <a:effectLst/>
                <a:uLnTx/>
                <a:uFillTx/>
                <a:latin typeface="+mn-lt"/>
                <a:ea typeface="+mn-ea"/>
                <a:cs typeface="+mn-cs"/>
              </a:rPr>
              <a:t>， </a:t>
            </a:r>
            <a:r>
              <a:rPr kumimoji="0" lang="en-US" altLang="zh-CN" sz="3200" b="0" i="0" u="none" strike="noStrike" kern="0" cap="none" spc="0" normalizeH="0" baseline="0" noProof="0" dirty="0" smtClean="0">
                <a:ln>
                  <a:noFill/>
                </a:ln>
                <a:solidFill>
                  <a:srgbClr val="FF0000"/>
                </a:solidFill>
                <a:effectLst/>
                <a:uLnTx/>
                <a:uFillTx/>
                <a:latin typeface="+mn-lt"/>
                <a:ea typeface="+mn-ea"/>
                <a:cs typeface="+mn-cs"/>
              </a:rPr>
              <a:t>7.7</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090" name="Picture 2"/>
          <p:cNvPicPr>
            <a:picLocks noChangeAspect="1" noChangeArrowheads="1"/>
          </p:cNvPicPr>
          <p:nvPr/>
        </p:nvPicPr>
        <p:blipFill>
          <a:blip r:embed="rId2">
            <a:lum bright="6000"/>
          </a:blip>
          <a:srcRect/>
          <a:stretch>
            <a:fillRect/>
          </a:stretch>
        </p:blipFill>
        <p:spPr bwMode="auto">
          <a:xfrm>
            <a:off x="4885443" y="903111"/>
            <a:ext cx="3958661" cy="2412471"/>
          </a:xfrm>
          <a:prstGeom prst="rect">
            <a:avLst/>
          </a:prstGeom>
          <a:solidFill>
            <a:srgbClr val="FFCC99"/>
          </a:solidFill>
          <a:ln w="9525">
            <a:noFill/>
            <a:miter lim="800000"/>
            <a:headEnd/>
            <a:tailEnd/>
          </a:ln>
          <a:effectLst>
            <a:outerShdw dist="107763" dir="2700000" algn="ctr" rotWithShape="0">
              <a:schemeClr val="bg2">
                <a:alpha val="50000"/>
              </a:schemeClr>
            </a:outerShdw>
          </a:effectLst>
        </p:spPr>
      </p:pic>
      <p:sp>
        <p:nvSpPr>
          <p:cNvPr id="345091" name="Rectangle 3"/>
          <p:cNvSpPr>
            <a:spLocks noChangeArrowheads="1"/>
          </p:cNvSpPr>
          <p:nvPr/>
        </p:nvSpPr>
        <p:spPr bwMode="auto">
          <a:xfrm>
            <a:off x="208280" y="2019300"/>
            <a:ext cx="8623300" cy="4247317"/>
          </a:xfrm>
          <a:prstGeom prst="rect">
            <a:avLst/>
          </a:prstGeom>
          <a:noFill/>
          <a:ln w="9525">
            <a:noFill/>
            <a:miter lim="800000"/>
            <a:headEnd/>
            <a:tailEnd/>
          </a:ln>
        </p:spPr>
        <p:txBody>
          <a:bodyPr>
            <a:spAutoFit/>
          </a:bodyPr>
          <a:lstStyle/>
          <a:p>
            <a:pPr marL="342900" indent="-342900">
              <a:lnSpc>
                <a:spcPct val="150000"/>
              </a:lnSpc>
            </a:pPr>
            <a:r>
              <a:rPr kumimoji="1" lang="en-US" altLang="zh-CN" sz="2000" b="1" dirty="0">
                <a:latin typeface="宋体" pitchFamily="2" charset="-122"/>
                <a:ea typeface="宋体" pitchFamily="2" charset="-122"/>
              </a:rPr>
              <a:t>★ </a:t>
            </a:r>
            <a:r>
              <a:rPr kumimoji="1" lang="zh-CN" altLang="en-US" sz="2000" b="1" dirty="0">
                <a:latin typeface="宋体" pitchFamily="2" charset="-122"/>
                <a:ea typeface="宋体" pitchFamily="2" charset="-122"/>
              </a:rPr>
              <a:t>波导是无限长的规则直波导，其横</a:t>
            </a:r>
          </a:p>
          <a:p>
            <a:pPr marL="342900" indent="-342900">
              <a:lnSpc>
                <a:spcPct val="150000"/>
              </a:lnSpc>
            </a:pPr>
            <a:r>
              <a:rPr kumimoji="1" lang="zh-CN" altLang="en-US" sz="2000" b="1" dirty="0">
                <a:latin typeface="宋体" pitchFamily="2" charset="-122"/>
                <a:ea typeface="宋体" pitchFamily="2" charset="-122"/>
              </a:rPr>
              <a:t>截面形状可以任意，但沿</a:t>
            </a:r>
            <a:r>
              <a:rPr kumimoji="1" lang="en-US" altLang="zh-CN" sz="2000" b="1" dirty="0">
                <a:latin typeface="宋体" pitchFamily="2" charset="-122"/>
                <a:ea typeface="宋体" pitchFamily="2" charset="-122"/>
              </a:rPr>
              <a:t>z</a:t>
            </a:r>
            <a:r>
              <a:rPr kumimoji="1" lang="zh-CN" altLang="en-US" sz="2000" b="1" dirty="0">
                <a:latin typeface="宋体" pitchFamily="2" charset="-122"/>
                <a:ea typeface="宋体" pitchFamily="2" charset="-122"/>
              </a:rPr>
              <a:t>轴是均匀的；</a:t>
            </a:r>
          </a:p>
          <a:p>
            <a:pPr marL="342900" indent="-342900">
              <a:lnSpc>
                <a:spcPct val="150000"/>
              </a:lnSpc>
            </a:pPr>
            <a:r>
              <a:rPr kumimoji="1" lang="zh-CN" altLang="en-US" sz="2000" b="1" dirty="0">
                <a:latin typeface="宋体" pitchFamily="2" charset="-122"/>
                <a:ea typeface="宋体" pitchFamily="2" charset="-122"/>
              </a:rPr>
              <a:t>电磁场量与</a:t>
            </a:r>
            <a:r>
              <a:rPr kumimoji="1" lang="en-US" altLang="zh-CN" sz="2000" b="1" dirty="0">
                <a:latin typeface="宋体" pitchFamily="2" charset="-122"/>
                <a:ea typeface="宋体" pitchFamily="2" charset="-122"/>
              </a:rPr>
              <a:t>z</a:t>
            </a:r>
            <a:r>
              <a:rPr kumimoji="1" lang="zh-CN" altLang="en-US" sz="2000" b="1" dirty="0" smtClean="0">
                <a:latin typeface="宋体" pitchFamily="2" charset="-122"/>
                <a:ea typeface="宋体" pitchFamily="2" charset="-122"/>
              </a:rPr>
              <a:t>无关。</a:t>
            </a:r>
            <a:endParaRPr kumimoji="1" lang="en-US" altLang="zh-CN" sz="2000" b="1" dirty="0" smtClean="0">
              <a:latin typeface="宋体" pitchFamily="2" charset="-122"/>
              <a:ea typeface="宋体" pitchFamily="2" charset="-122"/>
            </a:endParaRPr>
          </a:p>
          <a:p>
            <a:pPr marL="342900" indent="-342900">
              <a:lnSpc>
                <a:spcPct val="150000"/>
              </a:lnSpc>
            </a:pPr>
            <a:r>
              <a:rPr kumimoji="1" lang="en-US" altLang="zh-CN" sz="2000" b="1" dirty="0" smtClean="0">
                <a:solidFill>
                  <a:srgbClr val="0000FF"/>
                </a:solidFill>
                <a:latin typeface="宋体" pitchFamily="2" charset="-122"/>
                <a:ea typeface="宋体" pitchFamily="2" charset="-122"/>
              </a:rPr>
              <a:t>(</a:t>
            </a:r>
            <a:r>
              <a:rPr kumimoji="1" lang="zh-CN" altLang="en-US" sz="2000" b="1" dirty="0" smtClean="0">
                <a:solidFill>
                  <a:srgbClr val="0000FF"/>
                </a:solidFill>
                <a:latin typeface="宋体" pitchFamily="2" charset="-122"/>
                <a:ea typeface="宋体" pitchFamily="2" charset="-122"/>
              </a:rPr>
              <a:t>导波内电场和磁场的分布</a:t>
            </a:r>
            <a:r>
              <a:rPr kumimoji="1" lang="zh-CN" altLang="en-US" sz="2000" b="1" u="sng" dirty="0" smtClean="0">
                <a:solidFill>
                  <a:srgbClr val="0000FF"/>
                </a:solidFill>
                <a:latin typeface="宋体" pitchFamily="2" charset="-122"/>
                <a:ea typeface="宋体" pitchFamily="2" charset="-122"/>
              </a:rPr>
              <a:t>只与坐标</a:t>
            </a:r>
            <a:r>
              <a:rPr kumimoji="1" lang="en-US" altLang="zh-CN" sz="2000" b="1" u="sng" dirty="0" smtClean="0">
                <a:solidFill>
                  <a:srgbClr val="0000FF"/>
                </a:solidFill>
                <a:latin typeface="宋体" pitchFamily="2" charset="-122"/>
                <a:ea typeface="宋体" pitchFamily="2" charset="-122"/>
              </a:rPr>
              <a:t>x</a:t>
            </a:r>
            <a:r>
              <a:rPr kumimoji="1" lang="zh-CN" altLang="en-US" sz="2000" b="1" u="sng" dirty="0" smtClean="0">
                <a:solidFill>
                  <a:srgbClr val="0000FF"/>
                </a:solidFill>
                <a:latin typeface="宋体" pitchFamily="2" charset="-122"/>
                <a:ea typeface="宋体" pitchFamily="2" charset="-122"/>
              </a:rPr>
              <a:t>，</a:t>
            </a:r>
            <a:r>
              <a:rPr kumimoji="1" lang="en-US" altLang="zh-CN" sz="2000" b="1" u="sng" dirty="0" smtClean="0">
                <a:solidFill>
                  <a:srgbClr val="0000FF"/>
                </a:solidFill>
                <a:latin typeface="宋体" pitchFamily="2" charset="-122"/>
                <a:ea typeface="宋体" pitchFamily="2" charset="-122"/>
              </a:rPr>
              <a:t>y</a:t>
            </a:r>
            <a:r>
              <a:rPr kumimoji="1" lang="zh-CN" altLang="en-US" sz="2000" b="1" u="sng" dirty="0" smtClean="0">
                <a:solidFill>
                  <a:srgbClr val="0000FF"/>
                </a:solidFill>
                <a:latin typeface="宋体" pitchFamily="2" charset="-122"/>
                <a:ea typeface="宋体" pitchFamily="2" charset="-122"/>
              </a:rPr>
              <a:t>有关，与</a:t>
            </a:r>
            <a:r>
              <a:rPr kumimoji="1" lang="en-US" altLang="zh-CN" sz="2000" b="1" u="sng" dirty="0" smtClean="0">
                <a:solidFill>
                  <a:srgbClr val="0000FF"/>
                </a:solidFill>
                <a:latin typeface="宋体" pitchFamily="2" charset="-122"/>
                <a:ea typeface="宋体" pitchFamily="2" charset="-122"/>
              </a:rPr>
              <a:t>z</a:t>
            </a:r>
            <a:r>
              <a:rPr kumimoji="1" lang="zh-CN" altLang="en-US" sz="2000" b="1" u="sng" dirty="0" smtClean="0">
                <a:solidFill>
                  <a:srgbClr val="0000FF"/>
                </a:solidFill>
                <a:latin typeface="宋体" pitchFamily="2" charset="-122"/>
                <a:ea typeface="宋体" pitchFamily="2" charset="-122"/>
              </a:rPr>
              <a:t>无关</a:t>
            </a:r>
            <a:r>
              <a:rPr kumimoji="1" lang="en-US" altLang="zh-CN" sz="2000" b="1" dirty="0" smtClean="0">
                <a:solidFill>
                  <a:srgbClr val="0000FF"/>
                </a:solidFill>
                <a:latin typeface="宋体" pitchFamily="2" charset="-122"/>
                <a:ea typeface="宋体" pitchFamily="2" charset="-122"/>
              </a:rPr>
              <a:t>)</a:t>
            </a:r>
            <a:r>
              <a:rPr kumimoji="1" lang="zh-CN" altLang="en-US" sz="2000" b="1" dirty="0" smtClean="0">
                <a:solidFill>
                  <a:srgbClr val="0000FF"/>
                </a:solidFill>
                <a:latin typeface="宋体" pitchFamily="2" charset="-122"/>
                <a:ea typeface="宋体" pitchFamily="2" charset="-122"/>
              </a:rPr>
              <a:t>。</a:t>
            </a:r>
            <a:endParaRPr kumimoji="1" lang="zh-CN" altLang="en-US" sz="2000" b="1" dirty="0">
              <a:solidFill>
                <a:srgbClr val="0000FF"/>
              </a:solidFill>
              <a:latin typeface="宋体" pitchFamily="2" charset="-122"/>
              <a:ea typeface="宋体" pitchFamily="2" charset="-122"/>
            </a:endParaRPr>
          </a:p>
          <a:p>
            <a:pPr marL="342900" indent="-342900">
              <a:lnSpc>
                <a:spcPct val="150000"/>
              </a:lnSpc>
            </a:pPr>
            <a:r>
              <a:rPr kumimoji="1" lang="zh-CN" altLang="en-US" sz="2000" b="1" dirty="0">
                <a:latin typeface="宋体" pitchFamily="2" charset="-122"/>
                <a:ea typeface="宋体" pitchFamily="2" charset="-122"/>
              </a:rPr>
              <a:t>★ 波导内壁是理想导体，即</a:t>
            </a:r>
            <a:r>
              <a:rPr kumimoji="1" lang="zh-CN" altLang="en-US" sz="2000" b="1" dirty="0">
                <a:latin typeface="宋体" pitchFamily="2" charset="-122"/>
                <a:ea typeface="宋体" pitchFamily="2" charset="-122"/>
                <a:sym typeface="Symbol" pitchFamily="18" charset="2"/>
              </a:rPr>
              <a:t> </a:t>
            </a:r>
            <a:r>
              <a:rPr kumimoji="1" lang="en-US" altLang="zh-CN" sz="2000" b="1" dirty="0">
                <a:latin typeface="宋体" pitchFamily="2" charset="-122"/>
                <a:ea typeface="宋体" pitchFamily="2" charset="-122"/>
                <a:sym typeface="Symbol" pitchFamily="18" charset="2"/>
              </a:rPr>
              <a:t>= </a:t>
            </a:r>
            <a:r>
              <a:rPr kumimoji="1" lang="zh-CN" altLang="en-US" sz="2000" b="1" dirty="0">
                <a:latin typeface="宋体" pitchFamily="2" charset="-122"/>
                <a:ea typeface="宋体" pitchFamily="2" charset="-122"/>
                <a:sym typeface="Symbol" pitchFamily="18" charset="2"/>
              </a:rPr>
              <a:t>。</a:t>
            </a:r>
          </a:p>
          <a:p>
            <a:pPr marL="342900" indent="-342900">
              <a:lnSpc>
                <a:spcPct val="150000"/>
              </a:lnSpc>
            </a:pPr>
            <a:r>
              <a:rPr kumimoji="1" lang="zh-CN" altLang="en-US" sz="2000" b="1" dirty="0">
                <a:latin typeface="宋体" pitchFamily="2" charset="-122"/>
                <a:ea typeface="宋体" pitchFamily="2" charset="-122"/>
              </a:rPr>
              <a:t>★ 波导内填充均匀、线性、各向同性无损耗媒质，</a:t>
            </a:r>
            <a:r>
              <a:rPr kumimoji="1" lang="zh-CN" altLang="en-US" sz="2000" b="1" dirty="0">
                <a:latin typeface="宋体" pitchFamily="2" charset="-122"/>
                <a:ea typeface="宋体" pitchFamily="2" charset="-122"/>
                <a:sym typeface="Symbol" pitchFamily="18" charset="2"/>
              </a:rPr>
              <a:t> </a:t>
            </a:r>
            <a:r>
              <a:rPr kumimoji="1" lang="en-US" altLang="zh-CN" sz="2000" b="1" dirty="0">
                <a:latin typeface="宋体" pitchFamily="2" charset="-122"/>
                <a:ea typeface="宋体" pitchFamily="2" charset="-122"/>
                <a:sym typeface="Symbol" pitchFamily="18" charset="2"/>
              </a:rPr>
              <a:t>= 0,</a:t>
            </a:r>
            <a:r>
              <a:rPr kumimoji="1" lang="zh-CN" altLang="en-US" sz="2000" b="1" dirty="0">
                <a:latin typeface="宋体" pitchFamily="2" charset="-122"/>
                <a:ea typeface="宋体" pitchFamily="2" charset="-122"/>
              </a:rPr>
              <a:t>其参数 </a:t>
            </a:r>
            <a:r>
              <a:rPr kumimoji="1" lang="zh-CN" altLang="en-US" sz="2000" b="1" i="1" dirty="0">
                <a:latin typeface="宋体" pitchFamily="2" charset="-122"/>
                <a:ea typeface="宋体" pitchFamily="2" charset="-122"/>
                <a:sym typeface="Symbol" pitchFamily="18" charset="2"/>
              </a:rPr>
              <a:t></a:t>
            </a:r>
            <a:r>
              <a:rPr kumimoji="1" lang="zh-CN" altLang="en-US" sz="2000" b="1" dirty="0">
                <a:latin typeface="宋体" pitchFamily="2" charset="-122"/>
                <a:ea typeface="宋体" pitchFamily="2" charset="-122"/>
                <a:sym typeface="Symbol" pitchFamily="18" charset="2"/>
              </a:rPr>
              <a:t>、</a:t>
            </a:r>
            <a:r>
              <a:rPr kumimoji="1" lang="zh-CN" altLang="en-US" sz="2000" b="1" i="1" dirty="0">
                <a:latin typeface="宋体" pitchFamily="2" charset="-122"/>
                <a:ea typeface="宋体" pitchFamily="2" charset="-122"/>
                <a:sym typeface="Symbol" pitchFamily="18" charset="2"/>
              </a:rPr>
              <a:t>  </a:t>
            </a:r>
            <a:r>
              <a:rPr kumimoji="1" lang="zh-CN" altLang="en-US" sz="2000" b="1" dirty="0">
                <a:latin typeface="宋体" pitchFamily="2" charset="-122"/>
                <a:ea typeface="宋体" pitchFamily="2" charset="-122"/>
                <a:sym typeface="Symbol" pitchFamily="18" charset="2"/>
              </a:rPr>
              <a:t>和</a:t>
            </a:r>
            <a:r>
              <a:rPr kumimoji="1" lang="zh-CN" altLang="en-US" sz="2000" b="1" i="1" dirty="0">
                <a:latin typeface="宋体" pitchFamily="2" charset="-122"/>
                <a:ea typeface="宋体" pitchFamily="2" charset="-122"/>
                <a:sym typeface="Symbol" pitchFamily="18" charset="2"/>
              </a:rPr>
              <a:t> </a:t>
            </a:r>
            <a:r>
              <a:rPr kumimoji="1" lang="zh-CN" altLang="en-US" sz="2000" b="1" dirty="0">
                <a:latin typeface="宋体" pitchFamily="2" charset="-122"/>
                <a:ea typeface="宋体" pitchFamily="2" charset="-122"/>
              </a:rPr>
              <a:t>均为实常数。</a:t>
            </a:r>
          </a:p>
          <a:p>
            <a:pPr marL="342900" indent="-342900">
              <a:lnSpc>
                <a:spcPct val="150000"/>
              </a:lnSpc>
            </a:pPr>
            <a:r>
              <a:rPr kumimoji="1" lang="zh-CN" altLang="en-US" sz="2000" b="1" dirty="0">
                <a:latin typeface="宋体" pitchFamily="2" charset="-122"/>
                <a:ea typeface="宋体" pitchFamily="2" charset="-122"/>
              </a:rPr>
              <a:t>★ 所讨论的区域内没有场源分布，即</a:t>
            </a:r>
            <a:r>
              <a:rPr kumimoji="1" lang="zh-CN" altLang="en-US" sz="2000" b="1" i="1" dirty="0">
                <a:latin typeface="宋体" pitchFamily="2" charset="-122"/>
                <a:ea typeface="宋体" pitchFamily="2" charset="-122"/>
                <a:sym typeface="Symbol" pitchFamily="18" charset="2"/>
              </a:rPr>
              <a:t></a:t>
            </a:r>
            <a:r>
              <a:rPr kumimoji="1" lang="zh-CN" altLang="en-US" sz="2000" b="1" dirty="0">
                <a:latin typeface="宋体" pitchFamily="2" charset="-122"/>
                <a:ea typeface="宋体" pitchFamily="2" charset="-122"/>
              </a:rPr>
              <a:t> ＝</a:t>
            </a:r>
            <a:r>
              <a:rPr kumimoji="1" lang="en-US" altLang="zh-CN" sz="2000" b="1" dirty="0">
                <a:latin typeface="宋体" pitchFamily="2" charset="-122"/>
                <a:ea typeface="宋体" pitchFamily="2" charset="-122"/>
              </a:rPr>
              <a:t>0</a:t>
            </a:r>
            <a:r>
              <a:rPr kumimoji="1" lang="zh-CN" altLang="en-US" sz="2000" b="1" dirty="0">
                <a:latin typeface="宋体" pitchFamily="2" charset="-122"/>
                <a:ea typeface="宋体" pitchFamily="2" charset="-122"/>
              </a:rPr>
              <a:t>，</a:t>
            </a:r>
            <a:r>
              <a:rPr kumimoji="1" lang="en-US" altLang="zh-CN" sz="2000" b="1" i="1" dirty="0">
                <a:latin typeface="宋体" pitchFamily="2" charset="-122"/>
                <a:ea typeface="宋体" pitchFamily="2" charset="-122"/>
              </a:rPr>
              <a:t>J </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0</a:t>
            </a:r>
            <a:r>
              <a:rPr kumimoji="1" lang="zh-CN" altLang="en-US" sz="2000" b="1" dirty="0">
                <a:latin typeface="宋体" pitchFamily="2" charset="-122"/>
                <a:ea typeface="宋体" pitchFamily="2" charset="-122"/>
              </a:rPr>
              <a:t>。</a:t>
            </a:r>
          </a:p>
          <a:p>
            <a:pPr marL="342900" indent="-342900">
              <a:lnSpc>
                <a:spcPct val="150000"/>
              </a:lnSpc>
            </a:pPr>
            <a:r>
              <a:rPr kumimoji="1" lang="zh-CN" altLang="en-US" sz="2000" b="1" dirty="0">
                <a:latin typeface="宋体" pitchFamily="2" charset="-122"/>
                <a:ea typeface="宋体" pitchFamily="2" charset="-122"/>
              </a:rPr>
              <a:t>★ 波导内为沿 </a:t>
            </a:r>
            <a:r>
              <a:rPr kumimoji="1" lang="en-US" altLang="zh-CN" sz="2000" b="1" dirty="0">
                <a:latin typeface="宋体" pitchFamily="2" charset="-122"/>
                <a:ea typeface="宋体" pitchFamily="2" charset="-122"/>
              </a:rPr>
              <a:t>+ </a:t>
            </a:r>
            <a:r>
              <a:rPr kumimoji="1" lang="en-US" altLang="zh-CN" sz="2000" i="1" dirty="0">
                <a:latin typeface="宋体" pitchFamily="2" charset="-122"/>
                <a:ea typeface="宋体" pitchFamily="2" charset="-122"/>
              </a:rPr>
              <a:t>z</a:t>
            </a:r>
            <a:r>
              <a:rPr kumimoji="1" lang="en-US" altLang="zh-CN" sz="2000" b="1" dirty="0">
                <a:latin typeface="宋体" pitchFamily="2" charset="-122"/>
                <a:ea typeface="宋体" pitchFamily="2" charset="-122"/>
              </a:rPr>
              <a:t> </a:t>
            </a:r>
            <a:r>
              <a:rPr kumimoji="1" lang="zh-CN" altLang="en-US" sz="2000" b="1" dirty="0">
                <a:latin typeface="宋体" pitchFamily="2" charset="-122"/>
                <a:ea typeface="宋体" pitchFamily="2" charset="-122"/>
              </a:rPr>
              <a:t>方向传播的时谐场，角频率为</a:t>
            </a:r>
            <a:r>
              <a:rPr kumimoji="1" lang="el-GR" altLang="zh-CN" sz="2000" b="1" dirty="0">
                <a:latin typeface="宋体" pitchFamily="2" charset="-122"/>
                <a:ea typeface="宋体" pitchFamily="2" charset="-122"/>
              </a:rPr>
              <a:t>ω</a:t>
            </a:r>
            <a:r>
              <a:rPr kumimoji="1" lang="zh-CN" altLang="en-US" sz="2000" b="1" dirty="0">
                <a:latin typeface="宋体" pitchFamily="2" charset="-122"/>
                <a:ea typeface="宋体" pitchFamily="2" charset="-122"/>
              </a:rPr>
              <a:t>。</a:t>
            </a:r>
          </a:p>
        </p:txBody>
      </p:sp>
      <p:sp>
        <p:nvSpPr>
          <p:cNvPr id="345092" name="Rectangle 4"/>
          <p:cNvSpPr>
            <a:spLocks noChangeArrowheads="1"/>
          </p:cNvSpPr>
          <p:nvPr/>
        </p:nvSpPr>
        <p:spPr bwMode="auto">
          <a:xfrm>
            <a:off x="0" y="1479550"/>
            <a:ext cx="5462588" cy="532453"/>
          </a:xfrm>
          <a:prstGeom prst="rect">
            <a:avLst/>
          </a:prstGeom>
          <a:noFill/>
          <a:ln w="9525">
            <a:noFill/>
            <a:miter lim="800000"/>
            <a:headEnd/>
            <a:tailEnd/>
          </a:ln>
        </p:spPr>
        <p:txBody>
          <a:bodyPr>
            <a:spAutoFit/>
          </a:bodyPr>
          <a:lstStyle/>
          <a:p>
            <a:pPr marL="342900" indent="-342900">
              <a:lnSpc>
                <a:spcPct val="130000"/>
              </a:lnSpc>
            </a:pPr>
            <a:r>
              <a:rPr kumimoji="1" lang="zh-CN" altLang="en-US" sz="2200" b="1" dirty="0" smtClean="0">
                <a:solidFill>
                  <a:srgbClr val="23231F"/>
                </a:solidFill>
                <a:latin typeface="宋体" pitchFamily="2" charset="-122"/>
                <a:ea typeface="宋体" pitchFamily="2" charset="-122"/>
              </a:rPr>
              <a:t>分析</a:t>
            </a:r>
            <a:r>
              <a:rPr kumimoji="1" lang="zh-CN" altLang="en-US" sz="2200" b="1" dirty="0">
                <a:solidFill>
                  <a:srgbClr val="23231F"/>
                </a:solidFill>
                <a:latin typeface="宋体" pitchFamily="2" charset="-122"/>
                <a:ea typeface="宋体" pitchFamily="2" charset="-122"/>
              </a:rPr>
              <a:t>均匀波导系统时，作如下假定：</a:t>
            </a:r>
          </a:p>
        </p:txBody>
      </p:sp>
      <p:sp>
        <p:nvSpPr>
          <p:cNvPr id="345093" name="Rectangle 5"/>
          <p:cNvSpPr>
            <a:spLocks noChangeArrowheads="1"/>
          </p:cNvSpPr>
          <p:nvPr/>
        </p:nvSpPr>
        <p:spPr bwMode="auto">
          <a:xfrm>
            <a:off x="185738" y="573088"/>
            <a:ext cx="5392102" cy="685800"/>
          </a:xfrm>
          <a:prstGeom prst="rect">
            <a:avLst/>
          </a:prstGeom>
          <a:noFill/>
          <a:ln w="57150" cmpd="thinThick">
            <a:noFill/>
            <a:miter lim="800000"/>
            <a:headEnd/>
            <a:tailEnd/>
          </a:ln>
        </p:spPr>
        <p:txBody>
          <a:bodyPr/>
          <a:lstStyle/>
          <a:p>
            <a:r>
              <a:rPr lang="en-US" altLang="zh-CN" b="1" dirty="0">
                <a:solidFill>
                  <a:srgbClr val="990033"/>
                </a:solidFill>
                <a:latin typeface="华文中宋" pitchFamily="2" charset="-122"/>
                <a:ea typeface="华文中宋" pitchFamily="2" charset="-122"/>
              </a:rPr>
              <a:t>7.1  </a:t>
            </a:r>
            <a:r>
              <a:rPr lang="zh-CN" altLang="en-US" b="1" dirty="0">
                <a:solidFill>
                  <a:srgbClr val="990033"/>
                </a:solidFill>
                <a:latin typeface="华文中宋" pitchFamily="2" charset="-122"/>
                <a:ea typeface="华文中宋" pitchFamily="2" charset="-122"/>
              </a:rPr>
              <a:t>导行电磁波概论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5091">
                                            <p:txEl>
                                              <p:pRg st="4" end="4"/>
                                            </p:txEl>
                                          </p:spTgt>
                                        </p:tgtEl>
                                        <p:attrNameLst>
                                          <p:attrName>style.visibility</p:attrName>
                                        </p:attrNameLst>
                                      </p:cBhvr>
                                      <p:to>
                                        <p:strVal val="visible"/>
                                      </p:to>
                                    </p:set>
                                    <p:animEffect transition="in" filter="blinds(horizontal)">
                                      <p:cBhvr>
                                        <p:cTn id="7" dur="500"/>
                                        <p:tgtEl>
                                          <p:spTgt spid="34509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5091">
                                            <p:txEl>
                                              <p:pRg st="5" end="5"/>
                                            </p:txEl>
                                          </p:spTgt>
                                        </p:tgtEl>
                                        <p:attrNameLst>
                                          <p:attrName>style.visibility</p:attrName>
                                        </p:attrNameLst>
                                      </p:cBhvr>
                                      <p:to>
                                        <p:strVal val="visible"/>
                                      </p:to>
                                    </p:set>
                                    <p:animEffect transition="in" filter="blinds(horizontal)">
                                      <p:cBhvr>
                                        <p:cTn id="12" dur="500"/>
                                        <p:tgtEl>
                                          <p:spTgt spid="34509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5091">
                                            <p:txEl>
                                              <p:pRg st="6" end="6"/>
                                            </p:txEl>
                                          </p:spTgt>
                                        </p:tgtEl>
                                        <p:attrNameLst>
                                          <p:attrName>style.visibility</p:attrName>
                                        </p:attrNameLst>
                                      </p:cBhvr>
                                      <p:to>
                                        <p:strVal val="visible"/>
                                      </p:to>
                                    </p:set>
                                    <p:animEffect transition="in" filter="blinds(horizontal)">
                                      <p:cBhvr>
                                        <p:cTn id="17" dur="500"/>
                                        <p:tgtEl>
                                          <p:spTgt spid="34509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5091">
                                            <p:txEl>
                                              <p:pRg st="7" end="7"/>
                                            </p:txEl>
                                          </p:spTgt>
                                        </p:tgtEl>
                                        <p:attrNameLst>
                                          <p:attrName>style.visibility</p:attrName>
                                        </p:attrNameLst>
                                      </p:cBhvr>
                                      <p:to>
                                        <p:strVal val="visible"/>
                                      </p:to>
                                    </p:set>
                                    <p:animEffect transition="in" filter="blinds(horizontal)">
                                      <p:cBhvr>
                                        <p:cTn id="22" dur="500"/>
                                        <p:tgtEl>
                                          <p:spTgt spid="345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255588" y="561975"/>
            <a:ext cx="6562725" cy="424732"/>
          </a:xfrm>
          <a:prstGeom prst="rect">
            <a:avLst/>
          </a:prstGeom>
          <a:noFill/>
          <a:ln w="9525" algn="ctr">
            <a:noFill/>
            <a:miter lim="800000"/>
            <a:headEnd/>
            <a:tailEnd/>
          </a:ln>
        </p:spPr>
        <p:txBody>
          <a:bodyPr>
            <a:spAutoFit/>
          </a:bodyPr>
          <a:lstStyle/>
          <a:p>
            <a:pPr>
              <a:lnSpc>
                <a:spcPct val="90000"/>
              </a:lnSpc>
              <a:spcBef>
                <a:spcPct val="20000"/>
              </a:spcBef>
              <a:buFontTx/>
              <a:buBlip>
                <a:blip r:embed="rId3"/>
              </a:buBlip>
            </a:pPr>
            <a:r>
              <a:rPr kumimoji="1" lang="en-US" altLang="zh-CN" sz="2400" b="1" dirty="0">
                <a:solidFill>
                  <a:srgbClr val="0000FF"/>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场矢量的横向分量与纵向分量</a:t>
            </a:r>
          </a:p>
        </p:txBody>
      </p:sp>
      <p:graphicFrame>
        <p:nvGraphicFramePr>
          <p:cNvPr id="346115" name="Object 3"/>
          <p:cNvGraphicFramePr>
            <a:graphicFrameLocks noChangeAspect="1"/>
          </p:cNvGraphicFramePr>
          <p:nvPr/>
        </p:nvGraphicFramePr>
        <p:xfrm>
          <a:off x="555998" y="1649095"/>
          <a:ext cx="6255598" cy="480919"/>
        </p:xfrm>
        <a:graphic>
          <a:graphicData uri="http://schemas.openxmlformats.org/presentationml/2006/ole">
            <p:oleObj spid="_x0000_s1026" name="Equation" r:id="rId4" imgW="3149280" imgH="241200" progId="Equation.DSMT4">
              <p:embed/>
            </p:oleObj>
          </a:graphicData>
        </a:graphic>
      </p:graphicFrame>
      <p:graphicFrame>
        <p:nvGraphicFramePr>
          <p:cNvPr id="346116" name="Object 4"/>
          <p:cNvGraphicFramePr>
            <a:graphicFrameLocks noChangeAspect="1"/>
          </p:cNvGraphicFramePr>
          <p:nvPr/>
        </p:nvGraphicFramePr>
        <p:xfrm>
          <a:off x="865505" y="2769517"/>
          <a:ext cx="3222401" cy="1584056"/>
        </p:xfrm>
        <a:graphic>
          <a:graphicData uri="http://schemas.openxmlformats.org/presentationml/2006/ole">
            <p:oleObj spid="_x0000_s1027" name="Equation" r:id="rId5" imgW="1549080" imgH="761760" progId="Equation.DSMT4">
              <p:embed/>
            </p:oleObj>
          </a:graphicData>
        </a:graphic>
      </p:graphicFrame>
      <p:graphicFrame>
        <p:nvGraphicFramePr>
          <p:cNvPr id="346117" name="Object 5"/>
          <p:cNvGraphicFramePr>
            <a:graphicFrameLocks noChangeAspect="1"/>
          </p:cNvGraphicFramePr>
          <p:nvPr/>
        </p:nvGraphicFramePr>
        <p:xfrm>
          <a:off x="477136" y="4765675"/>
          <a:ext cx="6119200" cy="494814"/>
        </p:xfrm>
        <a:graphic>
          <a:graphicData uri="http://schemas.openxmlformats.org/presentationml/2006/ole">
            <p:oleObj spid="_x0000_s1028" name="Equation" r:id="rId6" imgW="2984400" imgH="241200" progId="Equation.DSMT4">
              <p:embed/>
            </p:oleObj>
          </a:graphicData>
        </a:graphic>
      </p:graphicFrame>
      <p:sp>
        <p:nvSpPr>
          <p:cNvPr id="346118" name="Text Box 6"/>
          <p:cNvSpPr txBox="1">
            <a:spLocks noChangeArrowheads="1"/>
          </p:cNvSpPr>
          <p:nvPr/>
        </p:nvSpPr>
        <p:spPr bwMode="auto">
          <a:xfrm>
            <a:off x="371998" y="1063662"/>
            <a:ext cx="7315200" cy="396875"/>
          </a:xfrm>
          <a:prstGeom prst="rect">
            <a:avLst/>
          </a:prstGeom>
          <a:noFill/>
          <a:ln w="9525">
            <a:noFill/>
            <a:miter lim="800000"/>
            <a:headEnd/>
            <a:tailEnd/>
          </a:ln>
        </p:spPr>
        <p:txBody>
          <a:bodyPr>
            <a:spAutoFit/>
          </a:bodyPr>
          <a:lstStyle/>
          <a:p>
            <a:pPr>
              <a:spcBef>
                <a:spcPct val="50000"/>
              </a:spcBef>
            </a:pPr>
            <a:r>
              <a:rPr kumimoji="1" lang="en-US" altLang="zh-CN" sz="2000" b="1" dirty="0">
                <a:latin typeface="宋体" pitchFamily="2" charset="-122"/>
                <a:ea typeface="宋体" pitchFamily="2" charset="-122"/>
              </a:rPr>
              <a:t> </a:t>
            </a:r>
            <a:r>
              <a:rPr kumimoji="1" lang="zh-CN" altLang="en-US" sz="2000" b="1" dirty="0">
                <a:latin typeface="宋体" pitchFamily="2" charset="-122"/>
                <a:ea typeface="宋体" pitchFamily="2" charset="-122"/>
              </a:rPr>
              <a:t>对于均匀波导，导波的电磁场矢量为：</a:t>
            </a:r>
          </a:p>
        </p:txBody>
      </p:sp>
      <p:graphicFrame>
        <p:nvGraphicFramePr>
          <p:cNvPr id="346119" name="Object 7"/>
          <p:cNvGraphicFramePr>
            <a:graphicFrameLocks noChangeAspect="1"/>
          </p:cNvGraphicFramePr>
          <p:nvPr/>
        </p:nvGraphicFramePr>
        <p:xfrm>
          <a:off x="4764780" y="2786082"/>
          <a:ext cx="3335729" cy="1574330"/>
        </p:xfrm>
        <a:graphic>
          <a:graphicData uri="http://schemas.openxmlformats.org/presentationml/2006/ole">
            <p:oleObj spid="_x0000_s1029" name="Equation" r:id="rId7" imgW="1612800" imgH="761760" progId="Equation.DSMT4">
              <p:embed/>
            </p:oleObj>
          </a:graphicData>
        </a:graphic>
      </p:graphicFrame>
      <p:sp>
        <p:nvSpPr>
          <p:cNvPr id="346120" name="Text Box 8"/>
          <p:cNvSpPr txBox="1">
            <a:spLocks noChangeArrowheads="1"/>
          </p:cNvSpPr>
          <p:nvPr/>
        </p:nvSpPr>
        <p:spPr bwMode="auto">
          <a:xfrm>
            <a:off x="6716725" y="4745203"/>
            <a:ext cx="2555875" cy="457200"/>
          </a:xfrm>
          <a:prstGeom prst="rect">
            <a:avLst/>
          </a:prstGeom>
          <a:noFill/>
          <a:ln w="9525">
            <a:noFill/>
            <a:miter lim="800000"/>
            <a:headEnd/>
            <a:tailEnd/>
          </a:ln>
        </p:spPr>
        <p:txBody>
          <a:bodyPr>
            <a:spAutoFit/>
          </a:bodyPr>
          <a:lstStyle/>
          <a:p>
            <a:pPr>
              <a:spcBef>
                <a:spcPct val="50000"/>
              </a:spcBef>
            </a:pPr>
            <a:r>
              <a:rPr kumimoji="1" lang="en-US" altLang="zh-CN" sz="2400" b="1" dirty="0" smtClean="0">
                <a:solidFill>
                  <a:srgbClr val="0000FF"/>
                </a:solidFill>
                <a:ea typeface="楷体_GB2312" pitchFamily="49" charset="-122"/>
              </a:rPr>
              <a:t>—— </a:t>
            </a:r>
            <a:r>
              <a:rPr kumimoji="1" lang="zh-CN" altLang="en-US" sz="2000" b="1" dirty="0" smtClean="0">
                <a:solidFill>
                  <a:srgbClr val="0000FF"/>
                </a:solidFill>
                <a:latin typeface="华文楷体" pitchFamily="2" charset="-122"/>
                <a:ea typeface="华文楷体" pitchFamily="2" charset="-122"/>
              </a:rPr>
              <a:t>横向</a:t>
            </a:r>
            <a:r>
              <a:rPr kumimoji="1" lang="zh-CN" altLang="en-US" sz="2000" b="1" dirty="0">
                <a:solidFill>
                  <a:srgbClr val="0000FF"/>
                </a:solidFill>
                <a:latin typeface="华文楷体" pitchFamily="2" charset="-122"/>
                <a:ea typeface="华文楷体" pitchFamily="2" charset="-122"/>
              </a:rPr>
              <a:t>分量</a:t>
            </a:r>
          </a:p>
        </p:txBody>
      </p:sp>
      <p:graphicFrame>
        <p:nvGraphicFramePr>
          <p:cNvPr id="346121" name="Object 9"/>
          <p:cNvGraphicFramePr>
            <a:graphicFrameLocks noChangeAspect="1"/>
          </p:cNvGraphicFramePr>
          <p:nvPr/>
        </p:nvGraphicFramePr>
        <p:xfrm>
          <a:off x="537117" y="5368587"/>
          <a:ext cx="3066695" cy="488893"/>
        </p:xfrm>
        <a:graphic>
          <a:graphicData uri="http://schemas.openxmlformats.org/presentationml/2006/ole">
            <p:oleObj spid="_x0000_s1030" name="Equation" r:id="rId8" imgW="1434960" imgH="228600" progId="Equation.DSMT4">
              <p:embed/>
            </p:oleObj>
          </a:graphicData>
        </a:graphic>
      </p:graphicFrame>
      <p:sp>
        <p:nvSpPr>
          <p:cNvPr id="346122" name="Text Box 10"/>
          <p:cNvSpPr txBox="1">
            <a:spLocks noChangeArrowheads="1"/>
          </p:cNvSpPr>
          <p:nvPr/>
        </p:nvSpPr>
        <p:spPr bwMode="auto">
          <a:xfrm>
            <a:off x="3717870" y="5408613"/>
            <a:ext cx="2663825" cy="457200"/>
          </a:xfrm>
          <a:prstGeom prst="rect">
            <a:avLst/>
          </a:prstGeom>
          <a:noFill/>
          <a:ln w="9525">
            <a:noFill/>
            <a:miter lim="800000"/>
            <a:headEnd/>
            <a:tailEnd/>
          </a:ln>
        </p:spPr>
        <p:txBody>
          <a:bodyPr>
            <a:spAutoFit/>
          </a:bodyPr>
          <a:lstStyle/>
          <a:p>
            <a:pPr>
              <a:spcBef>
                <a:spcPct val="50000"/>
              </a:spcBef>
            </a:pPr>
            <a:r>
              <a:rPr kumimoji="1" lang="en-US" altLang="zh-CN" sz="2400" b="1" dirty="0">
                <a:solidFill>
                  <a:srgbClr val="0000FF"/>
                </a:solidFill>
                <a:ea typeface="楷体_GB2312" pitchFamily="49" charset="-122"/>
              </a:rPr>
              <a:t>——</a:t>
            </a:r>
            <a:r>
              <a:rPr kumimoji="1" lang="en-US" altLang="zh-CN" sz="2400" b="1" dirty="0">
                <a:solidFill>
                  <a:srgbClr val="0000FF"/>
                </a:solidFill>
                <a:latin typeface="华文楷体" pitchFamily="2" charset="-122"/>
                <a:ea typeface="华文楷体" pitchFamily="2" charset="-122"/>
              </a:rPr>
              <a:t> </a:t>
            </a:r>
            <a:r>
              <a:rPr kumimoji="1" lang="zh-CN" altLang="en-US" sz="2000" b="1" dirty="0">
                <a:solidFill>
                  <a:srgbClr val="0000FF"/>
                </a:solidFill>
                <a:latin typeface="华文楷体" pitchFamily="2" charset="-122"/>
                <a:ea typeface="华文楷体" pitchFamily="2" charset="-122"/>
              </a:rPr>
              <a:t>纵向分量</a:t>
            </a:r>
          </a:p>
        </p:txBody>
      </p:sp>
      <p:sp>
        <p:nvSpPr>
          <p:cNvPr id="346123" name="Text Box 11"/>
          <p:cNvSpPr txBox="1">
            <a:spLocks noChangeArrowheads="1"/>
          </p:cNvSpPr>
          <p:nvPr/>
        </p:nvSpPr>
        <p:spPr bwMode="auto">
          <a:xfrm>
            <a:off x="481367" y="2259573"/>
            <a:ext cx="4975225" cy="396875"/>
          </a:xfrm>
          <a:prstGeom prst="rect">
            <a:avLst/>
          </a:prstGeom>
          <a:noFill/>
          <a:ln w="9525">
            <a:noFill/>
            <a:miter lim="800000"/>
            <a:headEnd/>
            <a:tailEnd/>
          </a:ln>
        </p:spPr>
        <p:txBody>
          <a:bodyPr>
            <a:spAutoFit/>
          </a:bodyPr>
          <a:lstStyle/>
          <a:p>
            <a:pPr>
              <a:spcBef>
                <a:spcPct val="50000"/>
              </a:spcBef>
            </a:pPr>
            <a:r>
              <a:rPr kumimoji="1" lang="zh-CN" altLang="en-US" sz="2000" b="1" dirty="0">
                <a:latin typeface="宋体" pitchFamily="2" charset="-122"/>
                <a:ea typeface="宋体" pitchFamily="2" charset="-122"/>
              </a:rPr>
              <a:t>直角坐标系下的各场分量：</a:t>
            </a:r>
          </a:p>
        </p:txBody>
      </p:sp>
      <p:sp>
        <p:nvSpPr>
          <p:cNvPr id="346124" name="Text Box 12"/>
          <p:cNvSpPr txBox="1">
            <a:spLocks noChangeArrowheads="1"/>
          </p:cNvSpPr>
          <p:nvPr/>
        </p:nvSpPr>
        <p:spPr bwMode="auto">
          <a:xfrm>
            <a:off x="495840" y="4343736"/>
            <a:ext cx="3743325" cy="396875"/>
          </a:xfrm>
          <a:prstGeom prst="rect">
            <a:avLst/>
          </a:prstGeom>
          <a:noFill/>
          <a:ln w="9525" algn="ctr">
            <a:noFill/>
            <a:miter lim="800000"/>
            <a:headEnd/>
            <a:tailEnd/>
          </a:ln>
        </p:spPr>
        <p:txBody>
          <a:bodyPr>
            <a:spAutoFit/>
          </a:bodyPr>
          <a:lstStyle/>
          <a:p>
            <a:pPr>
              <a:spcBef>
                <a:spcPct val="50000"/>
              </a:spcBef>
            </a:pPr>
            <a:r>
              <a:rPr kumimoji="1" lang="zh-CN" altLang="en-US" sz="2000" b="1" dirty="0">
                <a:latin typeface="宋体" pitchFamily="2" charset="-122"/>
                <a:ea typeface="宋体" pitchFamily="2" charset="-122"/>
              </a:rPr>
              <a:t>其中：</a:t>
            </a:r>
          </a:p>
        </p:txBody>
      </p:sp>
      <p:sp>
        <p:nvSpPr>
          <p:cNvPr id="13" name="TextBox 12"/>
          <p:cNvSpPr txBox="1"/>
          <p:nvPr/>
        </p:nvSpPr>
        <p:spPr>
          <a:xfrm>
            <a:off x="7003229" y="1731981"/>
            <a:ext cx="1968809" cy="400110"/>
          </a:xfrm>
          <a:prstGeom prst="rect">
            <a:avLst/>
          </a:prstGeom>
          <a:noFill/>
        </p:spPr>
        <p:txBody>
          <a:bodyPr wrap="none" rtlCol="0">
            <a:spAutoFit/>
          </a:bodyPr>
          <a:lstStyle/>
          <a:p>
            <a:r>
              <a:rPr lang="zh-CN" altLang="en-US" sz="2000" b="1" i="1" dirty="0" smtClean="0">
                <a:solidFill>
                  <a:srgbClr val="FF0000"/>
                </a:solidFill>
                <a:latin typeface="宋体" pitchFamily="2" charset="-122"/>
                <a:ea typeface="宋体" pitchFamily="2" charset="-122"/>
                <a:sym typeface="Symbol"/>
              </a:rPr>
              <a:t> </a:t>
            </a:r>
            <a:r>
              <a:rPr lang="zh-CN" altLang="en-US" sz="2000" b="1" dirty="0" smtClean="0">
                <a:solidFill>
                  <a:srgbClr val="FF0000"/>
                </a:solidFill>
                <a:latin typeface="宋体" pitchFamily="2" charset="-122"/>
                <a:ea typeface="宋体" pitchFamily="2" charset="-122"/>
                <a:sym typeface="Symbol"/>
              </a:rPr>
              <a:t>为传播常数。</a:t>
            </a:r>
            <a:endParaRPr lang="zh-CN" altLang="en-US" sz="2000" b="1" dirty="0">
              <a:solidFill>
                <a:srgbClr val="FF0000"/>
              </a:solidFill>
              <a:latin typeface="宋体" pitchFamily="2" charset="-122"/>
              <a:ea typeface="宋体"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Text Box 2"/>
          <p:cNvSpPr txBox="1">
            <a:spLocks noChangeArrowheads="1"/>
          </p:cNvSpPr>
          <p:nvPr/>
        </p:nvSpPr>
        <p:spPr bwMode="auto">
          <a:xfrm>
            <a:off x="250824" y="467982"/>
            <a:ext cx="8595463" cy="424732"/>
          </a:xfrm>
          <a:prstGeom prst="rect">
            <a:avLst/>
          </a:prstGeom>
          <a:noFill/>
          <a:ln w="9525" algn="ctr">
            <a:noFill/>
            <a:miter lim="800000"/>
            <a:headEnd/>
            <a:tailEnd/>
          </a:ln>
        </p:spPr>
        <p:txBody>
          <a:bodyPr wrap="square">
            <a:spAutoFit/>
          </a:bodyPr>
          <a:lstStyle/>
          <a:p>
            <a:pPr>
              <a:lnSpc>
                <a:spcPct val="90000"/>
              </a:lnSpc>
              <a:spcBef>
                <a:spcPct val="20000"/>
              </a:spcBef>
              <a:buFontTx/>
              <a:buBlip>
                <a:blip r:embed="rId3"/>
              </a:buBlip>
            </a:pPr>
            <a:r>
              <a:rPr kumimoji="1" lang="en-US" altLang="zh-CN" sz="2400" b="1" dirty="0">
                <a:solidFill>
                  <a:srgbClr val="0000FF"/>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导行电磁波</a:t>
            </a:r>
            <a:r>
              <a:rPr kumimoji="1" lang="zh-CN" altLang="en-US" sz="2400" b="1" dirty="0" smtClean="0">
                <a:solidFill>
                  <a:srgbClr val="0000FF"/>
                </a:solidFill>
                <a:latin typeface="华文中宋" pitchFamily="2" charset="-122"/>
                <a:ea typeface="华文中宋" pitchFamily="2" charset="-122"/>
              </a:rPr>
              <a:t>横向场分量</a:t>
            </a:r>
            <a:r>
              <a:rPr kumimoji="1" lang="zh-CN" altLang="en-US" sz="2400" b="1" dirty="0">
                <a:solidFill>
                  <a:srgbClr val="0000FF"/>
                </a:solidFill>
                <a:latin typeface="华文中宋" pitchFamily="2" charset="-122"/>
                <a:ea typeface="华文中宋" pitchFamily="2" charset="-122"/>
              </a:rPr>
              <a:t>与纵向</a:t>
            </a:r>
            <a:r>
              <a:rPr kumimoji="1" lang="zh-CN" altLang="en-US" sz="2400" b="1" dirty="0" smtClean="0">
                <a:solidFill>
                  <a:srgbClr val="0000FF"/>
                </a:solidFill>
                <a:latin typeface="华文中宋" pitchFamily="2" charset="-122"/>
                <a:ea typeface="华文中宋" pitchFamily="2" charset="-122"/>
              </a:rPr>
              <a:t>场分量的关系</a:t>
            </a:r>
            <a:endParaRPr kumimoji="1" lang="zh-CN" altLang="en-US" sz="2400" b="1" dirty="0">
              <a:solidFill>
                <a:srgbClr val="0000FF"/>
              </a:solidFill>
              <a:latin typeface="华文中宋" pitchFamily="2" charset="-122"/>
              <a:ea typeface="华文中宋" pitchFamily="2" charset="-122"/>
            </a:endParaRPr>
          </a:p>
        </p:txBody>
      </p:sp>
      <p:sp>
        <p:nvSpPr>
          <p:cNvPr id="347139" name="Text Box 3"/>
          <p:cNvSpPr txBox="1">
            <a:spLocks noChangeArrowheads="1"/>
          </p:cNvSpPr>
          <p:nvPr/>
        </p:nvSpPr>
        <p:spPr bwMode="auto">
          <a:xfrm>
            <a:off x="386573" y="2138926"/>
            <a:ext cx="5702300" cy="427038"/>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latin typeface="宋体" pitchFamily="2" charset="-122"/>
                <a:ea typeface="宋体" pitchFamily="2" charset="-122"/>
              </a:rPr>
              <a:t>由麦克斯韦方程组：</a:t>
            </a:r>
          </a:p>
        </p:txBody>
      </p:sp>
      <p:graphicFrame>
        <p:nvGraphicFramePr>
          <p:cNvPr id="347140" name="Object 4"/>
          <p:cNvGraphicFramePr>
            <a:graphicFrameLocks noChangeAspect="1"/>
          </p:cNvGraphicFramePr>
          <p:nvPr/>
        </p:nvGraphicFramePr>
        <p:xfrm>
          <a:off x="698500" y="2947988"/>
          <a:ext cx="1728788" cy="385762"/>
        </p:xfrm>
        <a:graphic>
          <a:graphicData uri="http://schemas.openxmlformats.org/presentationml/2006/ole">
            <p:oleObj spid="_x0000_s2050" name="Equation" r:id="rId4" imgW="1028520" imgH="228600" progId="Equation.DSMT4">
              <p:embed/>
            </p:oleObj>
          </a:graphicData>
        </a:graphic>
      </p:graphicFrame>
      <p:graphicFrame>
        <p:nvGraphicFramePr>
          <p:cNvPr id="347141" name="Object 5"/>
          <p:cNvGraphicFramePr>
            <a:graphicFrameLocks noChangeAspect="1"/>
          </p:cNvGraphicFramePr>
          <p:nvPr/>
        </p:nvGraphicFramePr>
        <p:xfrm>
          <a:off x="2508249" y="2212975"/>
          <a:ext cx="2653869" cy="1997518"/>
        </p:xfrm>
        <a:graphic>
          <a:graphicData uri="http://schemas.openxmlformats.org/presentationml/2006/ole">
            <p:oleObj spid="_x0000_s2051" name="Equation" r:id="rId5" imgW="1650960" imgH="1244520" progId="Equation.DSMT4">
              <p:embed/>
            </p:oleObj>
          </a:graphicData>
        </a:graphic>
      </p:graphicFrame>
      <p:graphicFrame>
        <p:nvGraphicFramePr>
          <p:cNvPr id="347142" name="Object 6"/>
          <p:cNvGraphicFramePr>
            <a:graphicFrameLocks noChangeAspect="1"/>
          </p:cNvGraphicFramePr>
          <p:nvPr/>
        </p:nvGraphicFramePr>
        <p:xfrm>
          <a:off x="5149371" y="2037754"/>
          <a:ext cx="3441736" cy="2243786"/>
        </p:xfrm>
        <a:graphic>
          <a:graphicData uri="http://schemas.openxmlformats.org/presentationml/2006/ole">
            <p:oleObj spid="_x0000_s2052" name="Equation" r:id="rId6" imgW="1752480" imgH="1218960" progId="Equation.DSMT4">
              <p:embed/>
            </p:oleObj>
          </a:graphicData>
        </a:graphic>
      </p:graphicFrame>
      <p:sp>
        <p:nvSpPr>
          <p:cNvPr id="347143" name="Text Box 7"/>
          <p:cNvSpPr txBox="1">
            <a:spLocks noChangeArrowheads="1"/>
          </p:cNvSpPr>
          <p:nvPr/>
        </p:nvSpPr>
        <p:spPr bwMode="auto">
          <a:xfrm>
            <a:off x="142875" y="898525"/>
            <a:ext cx="8383588" cy="473075"/>
          </a:xfrm>
          <a:prstGeom prst="rect">
            <a:avLst/>
          </a:prstGeom>
          <a:noFill/>
          <a:ln w="9525">
            <a:noFill/>
            <a:miter lim="800000"/>
            <a:headEnd/>
            <a:tailEnd/>
          </a:ln>
        </p:spPr>
        <p:txBody>
          <a:bodyPr>
            <a:spAutoFit/>
          </a:bodyPr>
          <a:lstStyle/>
          <a:p>
            <a:pPr algn="just">
              <a:lnSpc>
                <a:spcPct val="125000"/>
              </a:lnSpc>
              <a:spcBef>
                <a:spcPct val="50000"/>
              </a:spcBef>
              <a:buFont typeface="Wingdings" pitchFamily="2" charset="2"/>
              <a:buNone/>
            </a:pPr>
            <a:r>
              <a:rPr kumimoji="1" lang="en-US" altLang="zh-CN" sz="2000" b="1">
                <a:latin typeface="宋体" pitchFamily="2" charset="-122"/>
                <a:ea typeface="宋体" pitchFamily="2" charset="-122"/>
              </a:rPr>
              <a:t>  </a:t>
            </a:r>
            <a:r>
              <a:rPr kumimoji="1" lang="zh-CN" altLang="en-US" sz="2000" b="1">
                <a:latin typeface="宋体" pitchFamily="2" charset="-122"/>
                <a:ea typeface="宋体" pitchFamily="2" charset="-122"/>
              </a:rPr>
              <a:t>设电磁波在无耗媒质中向</a:t>
            </a:r>
            <a:r>
              <a:rPr kumimoji="1" lang="en-US" altLang="zh-CN" sz="2000" b="1">
                <a:latin typeface="宋体" pitchFamily="2" charset="-122"/>
                <a:ea typeface="宋体" pitchFamily="2" charset="-122"/>
              </a:rPr>
              <a:t>(+z)</a:t>
            </a:r>
            <a:r>
              <a:rPr kumimoji="1" lang="zh-CN" altLang="en-US" sz="2000" b="1">
                <a:latin typeface="宋体" pitchFamily="2" charset="-122"/>
                <a:ea typeface="宋体" pitchFamily="2" charset="-122"/>
              </a:rPr>
              <a:t>方向传播，其电场表达式为：</a:t>
            </a:r>
          </a:p>
        </p:txBody>
      </p:sp>
      <p:graphicFrame>
        <p:nvGraphicFramePr>
          <p:cNvPr id="347144" name="Object 8"/>
          <p:cNvGraphicFramePr>
            <a:graphicFrameLocks noChangeAspect="1"/>
          </p:cNvGraphicFramePr>
          <p:nvPr/>
        </p:nvGraphicFramePr>
        <p:xfrm>
          <a:off x="516039" y="1403201"/>
          <a:ext cx="3399738" cy="542556"/>
        </p:xfrm>
        <a:graphic>
          <a:graphicData uri="http://schemas.openxmlformats.org/presentationml/2006/ole">
            <p:oleObj spid="_x0000_s2053" name="Equation" r:id="rId7" imgW="1511280" imgH="241200" progId="Equation.DSMT4">
              <p:embed/>
            </p:oleObj>
          </a:graphicData>
        </a:graphic>
      </p:graphicFrame>
      <p:graphicFrame>
        <p:nvGraphicFramePr>
          <p:cNvPr id="347145" name="Object 9"/>
          <p:cNvGraphicFramePr>
            <a:graphicFrameLocks noChangeAspect="1"/>
          </p:cNvGraphicFramePr>
          <p:nvPr/>
        </p:nvGraphicFramePr>
        <p:xfrm>
          <a:off x="924184" y="4272923"/>
          <a:ext cx="4048231" cy="2042816"/>
        </p:xfrm>
        <a:graphic>
          <a:graphicData uri="http://schemas.openxmlformats.org/presentationml/2006/ole">
            <p:oleObj spid="_x0000_s2054" name="Equation" r:id="rId8" imgW="2463480" imgH="1244520" progId="Equation.DSMT4">
              <p:embed/>
            </p:oleObj>
          </a:graphicData>
        </a:graphic>
      </p:graphicFrame>
      <p:sp>
        <p:nvSpPr>
          <p:cNvPr id="347146" name="Text Box 10"/>
          <p:cNvSpPr txBox="1">
            <a:spLocks noChangeArrowheads="1"/>
          </p:cNvSpPr>
          <p:nvPr/>
        </p:nvSpPr>
        <p:spPr bwMode="auto">
          <a:xfrm>
            <a:off x="520700" y="3929063"/>
            <a:ext cx="1847850" cy="427037"/>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a:latin typeface="宋体" pitchFamily="2" charset="-122"/>
                <a:ea typeface="宋体" pitchFamily="2" charset="-122"/>
              </a:rPr>
              <a:t>同理：</a:t>
            </a:r>
          </a:p>
        </p:txBody>
      </p:sp>
      <p:graphicFrame>
        <p:nvGraphicFramePr>
          <p:cNvPr id="347147" name="Object 11"/>
          <p:cNvGraphicFramePr>
            <a:graphicFrameLocks noChangeAspect="1"/>
          </p:cNvGraphicFramePr>
          <p:nvPr/>
        </p:nvGraphicFramePr>
        <p:xfrm>
          <a:off x="5139550" y="4281488"/>
          <a:ext cx="3462190" cy="2206530"/>
        </p:xfrm>
        <a:graphic>
          <a:graphicData uri="http://schemas.openxmlformats.org/presentationml/2006/ole">
            <p:oleObj spid="_x0000_s2055" name="Equation" r:id="rId9" imgW="1676160" imgH="1218960" progId="Equation.DSMT4">
              <p:embed/>
            </p:oleObj>
          </a:graphicData>
        </a:graphic>
      </p:graphicFrame>
      <p:graphicFrame>
        <p:nvGraphicFramePr>
          <p:cNvPr id="2" name="Object 13"/>
          <p:cNvGraphicFramePr>
            <a:graphicFrameLocks noChangeAspect="1"/>
          </p:cNvGraphicFramePr>
          <p:nvPr/>
        </p:nvGraphicFramePr>
        <p:xfrm>
          <a:off x="4524462" y="1402575"/>
          <a:ext cx="3630723" cy="589661"/>
        </p:xfrm>
        <a:graphic>
          <a:graphicData uri="http://schemas.openxmlformats.org/presentationml/2006/ole">
            <p:oleObj spid="_x0000_s2056" name="Equation" r:id="rId10" imgW="1562040" imgH="2538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3471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4713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34714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3471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3471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47146"/>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347145"/>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499"/>
                                          </p:stCondLst>
                                        </p:cTn>
                                        <p:tgtEl>
                                          <p:spTgt spid="34714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utoUpdateAnimBg="0"/>
      <p:bldP spid="347143" grpId="0" autoUpdateAnimBg="0"/>
      <p:bldP spid="34714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2"/>
          <p:cNvSpPr txBox="1">
            <a:spLocks noChangeArrowheads="1"/>
          </p:cNvSpPr>
          <p:nvPr/>
        </p:nvSpPr>
        <p:spPr bwMode="auto">
          <a:xfrm>
            <a:off x="392112" y="337784"/>
            <a:ext cx="8528603" cy="515526"/>
          </a:xfrm>
          <a:prstGeom prst="rect">
            <a:avLst/>
          </a:prstGeom>
          <a:noFill/>
          <a:ln w="9525">
            <a:noFill/>
            <a:miter lim="800000"/>
            <a:headEnd/>
            <a:tailEnd/>
          </a:ln>
        </p:spPr>
        <p:txBody>
          <a:bodyPr wrap="square">
            <a:spAutoFit/>
          </a:bodyPr>
          <a:lstStyle/>
          <a:p>
            <a:pPr algn="just">
              <a:lnSpc>
                <a:spcPct val="125000"/>
              </a:lnSpc>
              <a:spcBef>
                <a:spcPct val="50000"/>
              </a:spcBef>
              <a:buFont typeface="Wingdings" pitchFamily="2" charset="2"/>
              <a:buNone/>
            </a:pPr>
            <a:r>
              <a:rPr kumimoji="1" lang="zh-CN" altLang="en-US" sz="2200" b="1" dirty="0" smtClean="0">
                <a:latin typeface="宋体" pitchFamily="2" charset="-122"/>
                <a:ea typeface="宋体" pitchFamily="2" charset="-122"/>
              </a:rPr>
              <a:t>通过解方程组可得用</a:t>
            </a:r>
            <a:r>
              <a:rPr kumimoji="1" lang="zh-CN" altLang="en-US" sz="2200" b="1" dirty="0">
                <a:latin typeface="宋体" pitchFamily="2" charset="-122"/>
                <a:ea typeface="宋体" pitchFamily="2" charset="-122"/>
              </a:rPr>
              <a:t>纵向场</a:t>
            </a:r>
            <a:r>
              <a:rPr kumimoji="1" lang="zh-CN" altLang="en-US" sz="2200" b="1" dirty="0" smtClean="0">
                <a:latin typeface="宋体" pitchFamily="2" charset="-122"/>
                <a:ea typeface="宋体" pitchFamily="2" charset="-122"/>
              </a:rPr>
              <a:t>分量</a:t>
            </a:r>
            <a:r>
              <a:rPr kumimoji="1" lang="en-US" altLang="zh-CN" sz="2200" b="1" dirty="0" smtClean="0">
                <a:solidFill>
                  <a:srgbClr val="FF0000"/>
                </a:solidFill>
                <a:latin typeface="宋体" pitchFamily="2" charset="-122"/>
                <a:ea typeface="宋体" pitchFamily="2" charset="-122"/>
              </a:rPr>
              <a:t>(</a:t>
            </a:r>
            <a:r>
              <a:rPr kumimoji="1" lang="en-US" altLang="zh-CN" sz="2200" b="1" i="1" dirty="0" err="1" smtClean="0">
                <a:solidFill>
                  <a:srgbClr val="FF0000"/>
                </a:solidFill>
                <a:ea typeface="宋体" pitchFamily="2" charset="-122"/>
                <a:cs typeface="Times New Roman" pitchFamily="18" charset="0"/>
              </a:rPr>
              <a:t>E</a:t>
            </a:r>
            <a:r>
              <a:rPr kumimoji="1" lang="en-US" altLang="zh-CN" sz="2200" b="1" i="1" baseline="-25000" dirty="0" err="1" smtClean="0">
                <a:solidFill>
                  <a:srgbClr val="FF0000"/>
                </a:solidFill>
                <a:ea typeface="宋体" pitchFamily="2" charset="-122"/>
                <a:cs typeface="Times New Roman" pitchFamily="18" charset="0"/>
              </a:rPr>
              <a:t>z</a:t>
            </a:r>
            <a:r>
              <a:rPr kumimoji="1" lang="zh-CN" altLang="en-US" sz="2200" b="1" i="1" dirty="0">
                <a:solidFill>
                  <a:srgbClr val="FF0000"/>
                </a:solidFill>
                <a:ea typeface="宋体" pitchFamily="2" charset="-122"/>
                <a:cs typeface="Times New Roman" pitchFamily="18" charset="0"/>
              </a:rPr>
              <a:t>、</a:t>
            </a:r>
            <a:r>
              <a:rPr kumimoji="1" lang="en-US" altLang="zh-CN" sz="2200" b="1" i="1" dirty="0" smtClean="0">
                <a:solidFill>
                  <a:srgbClr val="FF0000"/>
                </a:solidFill>
                <a:ea typeface="宋体" pitchFamily="2" charset="-122"/>
                <a:cs typeface="Times New Roman" pitchFamily="18" charset="0"/>
              </a:rPr>
              <a:t>H</a:t>
            </a:r>
            <a:r>
              <a:rPr kumimoji="1" lang="en-US" altLang="zh-CN" sz="2200" b="1" i="1" baseline="-25000" dirty="0" smtClean="0">
                <a:solidFill>
                  <a:srgbClr val="FF0000"/>
                </a:solidFill>
                <a:ea typeface="宋体" pitchFamily="2" charset="-122"/>
                <a:cs typeface="Times New Roman" pitchFamily="18" charset="0"/>
              </a:rPr>
              <a:t>z</a:t>
            </a:r>
            <a:r>
              <a:rPr kumimoji="1" lang="en-US" altLang="zh-CN" sz="2200" b="1" dirty="0" smtClean="0">
                <a:solidFill>
                  <a:srgbClr val="FF0000"/>
                </a:solidFill>
                <a:latin typeface="宋体" pitchFamily="2" charset="-122"/>
                <a:ea typeface="宋体" pitchFamily="2" charset="-122"/>
              </a:rPr>
              <a:t>)</a:t>
            </a:r>
            <a:r>
              <a:rPr kumimoji="1" lang="zh-CN" altLang="en-US" sz="2200" b="1" dirty="0" smtClean="0">
                <a:latin typeface="宋体" pitchFamily="2" charset="-122"/>
                <a:ea typeface="宋体" pitchFamily="2" charset="-122"/>
              </a:rPr>
              <a:t>表示</a:t>
            </a:r>
            <a:r>
              <a:rPr kumimoji="1" lang="zh-CN" altLang="en-US" sz="2200" b="1" dirty="0">
                <a:latin typeface="宋体" pitchFamily="2" charset="-122"/>
                <a:ea typeface="宋体" pitchFamily="2" charset="-122"/>
              </a:rPr>
              <a:t>的横向场量，即：</a:t>
            </a:r>
          </a:p>
        </p:txBody>
      </p:sp>
      <p:graphicFrame>
        <p:nvGraphicFramePr>
          <p:cNvPr id="14" name="Object 3"/>
          <p:cNvGraphicFramePr>
            <a:graphicFrameLocks noChangeAspect="1"/>
          </p:cNvGraphicFramePr>
          <p:nvPr/>
        </p:nvGraphicFramePr>
        <p:xfrm>
          <a:off x="477838" y="911683"/>
          <a:ext cx="3942160" cy="1526585"/>
        </p:xfrm>
        <a:graphic>
          <a:graphicData uri="http://schemas.openxmlformats.org/presentationml/2006/ole">
            <p:oleObj spid="_x0000_s3080" name="Equation" r:id="rId3" imgW="2095200" imgH="812520" progId="Equation.DSMT4">
              <p:embed/>
            </p:oleObj>
          </a:graphicData>
        </a:graphic>
      </p:graphicFrame>
      <p:graphicFrame>
        <p:nvGraphicFramePr>
          <p:cNvPr id="15" name="Object 5"/>
          <p:cNvGraphicFramePr>
            <a:graphicFrameLocks noChangeAspect="1"/>
          </p:cNvGraphicFramePr>
          <p:nvPr/>
        </p:nvGraphicFramePr>
        <p:xfrm>
          <a:off x="446605" y="2498074"/>
          <a:ext cx="3928786" cy="1513810"/>
        </p:xfrm>
        <a:graphic>
          <a:graphicData uri="http://schemas.openxmlformats.org/presentationml/2006/ole">
            <p:oleObj spid="_x0000_s3081" name="Equation" r:id="rId4" imgW="2108160" imgH="812520" progId="Equation.DSMT4">
              <p:embed/>
            </p:oleObj>
          </a:graphicData>
        </a:graphic>
      </p:graphicFrame>
      <p:sp>
        <p:nvSpPr>
          <p:cNvPr id="16" name="Rectangle 6"/>
          <p:cNvSpPr>
            <a:spLocks noChangeArrowheads="1"/>
          </p:cNvSpPr>
          <p:nvPr/>
        </p:nvSpPr>
        <p:spPr bwMode="auto">
          <a:xfrm>
            <a:off x="542335" y="4137281"/>
            <a:ext cx="1023938" cy="427037"/>
          </a:xfrm>
          <a:prstGeom prst="rect">
            <a:avLst/>
          </a:prstGeom>
          <a:noFill/>
          <a:ln w="9525">
            <a:noFill/>
            <a:prstDash val="dash"/>
            <a:miter lim="800000"/>
            <a:headEnd/>
            <a:tailEnd/>
          </a:ln>
        </p:spPr>
        <p:txBody>
          <a:bodyPr wrap="none" lIns="90000" tIns="46800" rIns="90000" bIns="46800">
            <a:spAutoFit/>
          </a:bodyPr>
          <a:lstStyle/>
          <a:p>
            <a:r>
              <a:rPr kumimoji="1" lang="zh-CN" altLang="en-US" sz="2200" b="1" dirty="0">
                <a:latin typeface="幼圆" pitchFamily="49" charset="-122"/>
                <a:ea typeface="幼圆" pitchFamily="49" charset="-122"/>
              </a:rPr>
              <a:t>式中：</a:t>
            </a:r>
          </a:p>
        </p:txBody>
      </p:sp>
      <p:graphicFrame>
        <p:nvGraphicFramePr>
          <p:cNvPr id="17" name="Object 7">
            <a:hlinkClick r:id="rId5" action="ppaction://hlinksldjump"/>
          </p:cNvPr>
          <p:cNvGraphicFramePr>
            <a:graphicFrameLocks noChangeAspect="1"/>
          </p:cNvGraphicFramePr>
          <p:nvPr/>
        </p:nvGraphicFramePr>
        <p:xfrm>
          <a:off x="1619804" y="4044762"/>
          <a:ext cx="1660148" cy="626471"/>
        </p:xfrm>
        <a:graphic>
          <a:graphicData uri="http://schemas.openxmlformats.org/presentationml/2006/ole">
            <p:oleObj spid="_x0000_s3082" name="Equation" r:id="rId6" imgW="672840" imgH="253800" progId="Equation.DSMT4">
              <p:embed/>
            </p:oleObj>
          </a:graphicData>
        </a:graphic>
      </p:graphicFrame>
      <p:sp>
        <p:nvSpPr>
          <p:cNvPr id="18" name="Text Box 8"/>
          <p:cNvSpPr txBox="1">
            <a:spLocks noChangeArrowheads="1"/>
          </p:cNvSpPr>
          <p:nvPr/>
        </p:nvSpPr>
        <p:spPr bwMode="auto">
          <a:xfrm>
            <a:off x="440267" y="4650591"/>
            <a:ext cx="8365067" cy="837152"/>
          </a:xfrm>
          <a:prstGeom prst="rect">
            <a:avLst/>
          </a:prstGeom>
          <a:noFill/>
          <a:ln w="9525">
            <a:noFill/>
            <a:miter lim="800000"/>
            <a:headEnd/>
            <a:tailEnd/>
          </a:ln>
        </p:spPr>
        <p:txBody>
          <a:bodyPr wrap="square">
            <a:spAutoFit/>
          </a:bodyPr>
          <a:lstStyle/>
          <a:p>
            <a:pPr algn="just">
              <a:lnSpc>
                <a:spcPct val="110000"/>
              </a:lnSpc>
              <a:spcBef>
                <a:spcPct val="50000"/>
              </a:spcBef>
              <a:buFont typeface="Wingdings" pitchFamily="2" charset="2"/>
              <a:buNone/>
            </a:pPr>
            <a:r>
              <a:rPr kumimoji="1" lang="zh-CN" altLang="en-US" sz="2200" b="1" dirty="0" smtClean="0">
                <a:solidFill>
                  <a:srgbClr val="0000FF"/>
                </a:solidFill>
                <a:cs typeface="Times New Roman" pitchFamily="18" charset="0"/>
              </a:rPr>
              <a:t>均匀</a:t>
            </a:r>
            <a:r>
              <a:rPr kumimoji="1" lang="zh-CN" altLang="en-US" sz="2200" b="1" dirty="0">
                <a:solidFill>
                  <a:srgbClr val="0000FF"/>
                </a:solidFill>
                <a:cs typeface="Times New Roman" pitchFamily="18" charset="0"/>
              </a:rPr>
              <a:t>导波系统中，可用两个纵向场分量</a:t>
            </a:r>
            <a:r>
              <a:rPr kumimoji="1" lang="en-US" altLang="zh-CN" sz="2200" b="1" i="1" dirty="0" err="1">
                <a:solidFill>
                  <a:srgbClr val="0000FF"/>
                </a:solidFill>
                <a:cs typeface="Times New Roman" pitchFamily="18" charset="0"/>
              </a:rPr>
              <a:t>E</a:t>
            </a:r>
            <a:r>
              <a:rPr kumimoji="1" lang="en-US" altLang="zh-CN" sz="2200" b="1" i="1" baseline="-25000" dirty="0" err="1">
                <a:solidFill>
                  <a:srgbClr val="0000FF"/>
                </a:solidFill>
                <a:cs typeface="Times New Roman" pitchFamily="18" charset="0"/>
              </a:rPr>
              <a:t>z</a:t>
            </a:r>
            <a:r>
              <a:rPr kumimoji="1" lang="zh-CN" altLang="en-US" sz="2200" b="1" dirty="0">
                <a:solidFill>
                  <a:srgbClr val="0000FF"/>
                </a:solidFill>
                <a:cs typeface="Times New Roman" pitchFamily="18" charset="0"/>
              </a:rPr>
              <a:t>和</a:t>
            </a:r>
            <a:r>
              <a:rPr kumimoji="1" lang="en-US" altLang="zh-CN" sz="2200" b="1" i="1" dirty="0">
                <a:solidFill>
                  <a:srgbClr val="0000FF"/>
                </a:solidFill>
                <a:cs typeface="Times New Roman" pitchFamily="18" charset="0"/>
              </a:rPr>
              <a:t>H</a:t>
            </a:r>
            <a:r>
              <a:rPr kumimoji="1" lang="en-US" altLang="zh-CN" sz="2200" b="1" i="1" baseline="-25000" dirty="0">
                <a:solidFill>
                  <a:srgbClr val="0000FF"/>
                </a:solidFill>
                <a:cs typeface="Times New Roman" pitchFamily="18" charset="0"/>
              </a:rPr>
              <a:t>z</a:t>
            </a:r>
            <a:r>
              <a:rPr kumimoji="1" lang="zh-CN" altLang="en-US" sz="2200" b="1" dirty="0">
                <a:solidFill>
                  <a:srgbClr val="0000FF"/>
                </a:solidFill>
                <a:cs typeface="Times New Roman" pitchFamily="18" charset="0"/>
              </a:rPr>
              <a:t>表示其余的横向场分量</a:t>
            </a:r>
            <a:r>
              <a:rPr kumimoji="1" lang="en-US" altLang="zh-CN" sz="2200" b="1" i="1" dirty="0">
                <a:solidFill>
                  <a:srgbClr val="0000FF"/>
                </a:solidFill>
                <a:cs typeface="Times New Roman" pitchFamily="18" charset="0"/>
              </a:rPr>
              <a:t>E</a:t>
            </a:r>
            <a:r>
              <a:rPr kumimoji="1" lang="en-US" altLang="zh-CN" sz="2200" b="1" i="1" baseline="-25000" dirty="0">
                <a:solidFill>
                  <a:srgbClr val="0000FF"/>
                </a:solidFill>
                <a:cs typeface="Times New Roman" pitchFamily="18" charset="0"/>
              </a:rPr>
              <a:t>x</a:t>
            </a:r>
            <a:r>
              <a:rPr kumimoji="1" lang="zh-CN" altLang="en-US" sz="2200" b="1" i="1" dirty="0">
                <a:solidFill>
                  <a:srgbClr val="0000FF"/>
                </a:solidFill>
                <a:cs typeface="Times New Roman" pitchFamily="18" charset="0"/>
              </a:rPr>
              <a:t>、</a:t>
            </a:r>
            <a:r>
              <a:rPr kumimoji="1" lang="en-US" altLang="zh-CN" sz="2200" b="1" i="1" dirty="0" err="1">
                <a:solidFill>
                  <a:srgbClr val="0000FF"/>
                </a:solidFill>
                <a:cs typeface="Times New Roman" pitchFamily="18" charset="0"/>
              </a:rPr>
              <a:t>E</a:t>
            </a:r>
            <a:r>
              <a:rPr kumimoji="1" lang="en-US" altLang="zh-CN" sz="2200" b="1" i="1" baseline="-25000" dirty="0" err="1">
                <a:solidFill>
                  <a:srgbClr val="0000FF"/>
                </a:solidFill>
                <a:cs typeface="Times New Roman" pitchFamily="18" charset="0"/>
              </a:rPr>
              <a:t>y</a:t>
            </a:r>
            <a:r>
              <a:rPr kumimoji="1" lang="zh-CN" altLang="en-US" sz="2200" b="1" i="1" dirty="0">
                <a:solidFill>
                  <a:srgbClr val="0000FF"/>
                </a:solidFill>
                <a:cs typeface="Times New Roman" pitchFamily="18" charset="0"/>
              </a:rPr>
              <a:t>、</a:t>
            </a:r>
            <a:r>
              <a:rPr kumimoji="1" lang="en-US" altLang="zh-CN" sz="2200" b="1" i="1" dirty="0" err="1">
                <a:solidFill>
                  <a:srgbClr val="0000FF"/>
                </a:solidFill>
                <a:cs typeface="Times New Roman" pitchFamily="18" charset="0"/>
              </a:rPr>
              <a:t>H</a:t>
            </a:r>
            <a:r>
              <a:rPr kumimoji="1" lang="en-US" altLang="zh-CN" sz="2200" b="1" i="1" baseline="-25000" dirty="0" err="1">
                <a:solidFill>
                  <a:srgbClr val="0000FF"/>
                </a:solidFill>
                <a:cs typeface="Times New Roman" pitchFamily="18" charset="0"/>
              </a:rPr>
              <a:t>x</a:t>
            </a:r>
            <a:r>
              <a:rPr kumimoji="1" lang="zh-CN" altLang="en-US" sz="2200" b="1" i="1" dirty="0">
                <a:solidFill>
                  <a:srgbClr val="0000FF"/>
                </a:solidFill>
                <a:cs typeface="Times New Roman" pitchFamily="18" charset="0"/>
              </a:rPr>
              <a:t>、</a:t>
            </a:r>
            <a:r>
              <a:rPr kumimoji="1" lang="en-US" altLang="zh-CN" sz="2200" b="1" i="1" dirty="0" err="1">
                <a:solidFill>
                  <a:srgbClr val="0000FF"/>
                </a:solidFill>
                <a:cs typeface="Times New Roman" pitchFamily="18" charset="0"/>
              </a:rPr>
              <a:t>H</a:t>
            </a:r>
            <a:r>
              <a:rPr kumimoji="1" lang="en-US" altLang="zh-CN" sz="2200" b="1" i="1" baseline="-25000" dirty="0" err="1">
                <a:solidFill>
                  <a:srgbClr val="0000FF"/>
                </a:solidFill>
                <a:cs typeface="Times New Roman" pitchFamily="18" charset="0"/>
              </a:rPr>
              <a:t>y</a:t>
            </a:r>
            <a:r>
              <a:rPr kumimoji="1" lang="zh-CN" altLang="en-US" sz="2200" b="1" dirty="0">
                <a:solidFill>
                  <a:srgbClr val="0000FF"/>
                </a:solidFill>
                <a:cs typeface="Times New Roman" pitchFamily="18" charset="0"/>
              </a:rPr>
              <a:t>。</a:t>
            </a:r>
          </a:p>
        </p:txBody>
      </p:sp>
      <p:graphicFrame>
        <p:nvGraphicFramePr>
          <p:cNvPr id="19" name="Object 6"/>
          <p:cNvGraphicFramePr>
            <a:graphicFrameLocks noChangeAspect="1"/>
          </p:cNvGraphicFramePr>
          <p:nvPr/>
        </p:nvGraphicFramePr>
        <p:xfrm>
          <a:off x="4405313" y="4105271"/>
          <a:ext cx="1931692" cy="612695"/>
        </p:xfrm>
        <a:graphic>
          <a:graphicData uri="http://schemas.openxmlformats.org/presentationml/2006/ole">
            <p:oleObj spid="_x0000_s3083" name="Equation" r:id="rId7" imgW="761760" imgH="241200" progId="Equation.DSMT4">
              <p:embed/>
            </p:oleObj>
          </a:graphicData>
        </a:graphic>
      </p:graphicFrame>
      <p:graphicFrame>
        <p:nvGraphicFramePr>
          <p:cNvPr id="20" name="Object 11"/>
          <p:cNvGraphicFramePr>
            <a:graphicFrameLocks noChangeAspect="1"/>
          </p:cNvGraphicFramePr>
          <p:nvPr/>
        </p:nvGraphicFramePr>
        <p:xfrm>
          <a:off x="5163733" y="852502"/>
          <a:ext cx="3572981" cy="1596398"/>
        </p:xfrm>
        <a:graphic>
          <a:graphicData uri="http://schemas.openxmlformats.org/presentationml/2006/ole">
            <p:oleObj spid="_x0000_s3084" name="Equation" r:id="rId8" imgW="1815840" imgH="812520" progId="Equation.DSMT4">
              <p:embed/>
            </p:oleObj>
          </a:graphicData>
        </a:graphic>
      </p:graphicFrame>
      <p:graphicFrame>
        <p:nvGraphicFramePr>
          <p:cNvPr id="21" name="Object 13"/>
          <p:cNvGraphicFramePr>
            <a:graphicFrameLocks noChangeAspect="1"/>
          </p:cNvGraphicFramePr>
          <p:nvPr/>
        </p:nvGraphicFramePr>
        <p:xfrm>
          <a:off x="5064831" y="2520122"/>
          <a:ext cx="3695588" cy="1640625"/>
        </p:xfrm>
        <a:graphic>
          <a:graphicData uri="http://schemas.openxmlformats.org/presentationml/2006/ole">
            <p:oleObj spid="_x0000_s3085" name="Equation" r:id="rId9" imgW="1828800" imgH="812520" progId="Equation.DSMT4">
              <p:embed/>
            </p:oleObj>
          </a:graphicData>
        </a:graphic>
      </p:graphicFrame>
      <p:sp>
        <p:nvSpPr>
          <p:cNvPr id="22" name="AutoShape 14"/>
          <p:cNvSpPr>
            <a:spLocks noChangeArrowheads="1"/>
          </p:cNvSpPr>
          <p:nvPr/>
        </p:nvSpPr>
        <p:spPr bwMode="auto">
          <a:xfrm>
            <a:off x="4545049" y="1468415"/>
            <a:ext cx="458788" cy="285750"/>
          </a:xfrm>
          <a:prstGeom prst="rightArrow">
            <a:avLst>
              <a:gd name="adj1" fmla="val 50000"/>
              <a:gd name="adj2" fmla="val 40139"/>
            </a:avLst>
          </a:prstGeom>
          <a:solidFill>
            <a:srgbClr val="008000"/>
          </a:solidFill>
          <a:ln w="9525">
            <a:solidFill>
              <a:schemeClr val="tx1"/>
            </a:solidFill>
            <a:miter lim="800000"/>
            <a:headEnd/>
            <a:tailEnd/>
          </a:ln>
        </p:spPr>
        <p:txBody>
          <a:bodyPr wrap="none" anchor="ctr"/>
          <a:lstStyle/>
          <a:p>
            <a:endParaRPr lang="zh-CN" altLang="en-US"/>
          </a:p>
        </p:txBody>
      </p:sp>
      <p:sp>
        <p:nvSpPr>
          <p:cNvPr id="23" name="AutoShape 15"/>
          <p:cNvSpPr>
            <a:spLocks noChangeArrowheads="1"/>
          </p:cNvSpPr>
          <p:nvPr/>
        </p:nvSpPr>
        <p:spPr bwMode="auto">
          <a:xfrm>
            <a:off x="4466339" y="3068284"/>
            <a:ext cx="477838" cy="288925"/>
          </a:xfrm>
          <a:prstGeom prst="rightArrow">
            <a:avLst>
              <a:gd name="adj1" fmla="val 50000"/>
              <a:gd name="adj2" fmla="val 41346"/>
            </a:avLst>
          </a:prstGeom>
          <a:solidFill>
            <a:srgbClr val="008000"/>
          </a:solidFill>
          <a:ln w="9525">
            <a:solidFill>
              <a:schemeClr val="tx1"/>
            </a:solidFill>
            <a:miter lim="800000"/>
            <a:headEnd/>
            <a:tailEnd/>
          </a:ln>
        </p:spPr>
        <p:txBody>
          <a:bodyPr wrap="none" anchor="ctr"/>
          <a:lstStyle/>
          <a:p>
            <a:endParaRPr lang="zh-CN" altLang="en-US"/>
          </a:p>
        </p:txBody>
      </p:sp>
      <p:sp>
        <p:nvSpPr>
          <p:cNvPr id="24" name="Text Box 8"/>
          <p:cNvSpPr txBox="1">
            <a:spLocks noChangeArrowheads="1"/>
          </p:cNvSpPr>
          <p:nvPr/>
        </p:nvSpPr>
        <p:spPr bwMode="auto">
          <a:xfrm>
            <a:off x="434621" y="5514198"/>
            <a:ext cx="8365067" cy="1006429"/>
          </a:xfrm>
          <a:prstGeom prst="rect">
            <a:avLst/>
          </a:prstGeom>
          <a:noFill/>
          <a:ln w="9525">
            <a:noFill/>
            <a:miter lim="800000"/>
            <a:headEnd/>
            <a:tailEnd/>
          </a:ln>
        </p:spPr>
        <p:txBody>
          <a:bodyPr wrap="square">
            <a:spAutoFit/>
          </a:bodyPr>
          <a:lstStyle/>
          <a:p>
            <a:pPr algn="just">
              <a:lnSpc>
                <a:spcPct val="110000"/>
              </a:lnSpc>
              <a:spcBef>
                <a:spcPct val="50000"/>
              </a:spcBef>
              <a:buFont typeface="Wingdings" pitchFamily="2" charset="2"/>
              <a:buNone/>
            </a:pPr>
            <a:r>
              <a:rPr kumimoji="1" lang="zh-CN" altLang="en-US" sz="2200" b="1" dirty="0" smtClean="0">
                <a:solidFill>
                  <a:srgbClr val="7030A0"/>
                </a:solidFill>
                <a:cs typeface="Times New Roman" pitchFamily="18" charset="0"/>
              </a:rPr>
              <a:t>对于</a:t>
            </a:r>
            <a:r>
              <a:rPr kumimoji="1" lang="en-US" altLang="zh-CN" sz="2200" b="1" dirty="0" smtClean="0">
                <a:solidFill>
                  <a:srgbClr val="7030A0"/>
                </a:solidFill>
                <a:cs typeface="Times New Roman" pitchFamily="18" charset="0"/>
              </a:rPr>
              <a:t>TEM</a:t>
            </a:r>
            <a:r>
              <a:rPr kumimoji="1" lang="zh-CN" altLang="en-US" sz="2200" b="1" dirty="0" smtClean="0">
                <a:solidFill>
                  <a:srgbClr val="7030A0"/>
                </a:solidFill>
                <a:cs typeface="Times New Roman" pitchFamily="18" charset="0"/>
              </a:rPr>
              <a:t>波，</a:t>
            </a:r>
            <a:r>
              <a:rPr kumimoji="1" lang="en-US" altLang="zh-CN" sz="2200" b="1" dirty="0" err="1" smtClean="0">
                <a:solidFill>
                  <a:srgbClr val="7030A0"/>
                </a:solidFill>
                <a:cs typeface="Times New Roman" pitchFamily="18" charset="0"/>
              </a:rPr>
              <a:t>E</a:t>
            </a:r>
            <a:r>
              <a:rPr kumimoji="1" lang="en-US" altLang="zh-CN" sz="2200" b="1" baseline="-25000" dirty="0" err="1" smtClean="0">
                <a:solidFill>
                  <a:srgbClr val="7030A0"/>
                </a:solidFill>
                <a:cs typeface="Times New Roman" pitchFamily="18" charset="0"/>
              </a:rPr>
              <a:t>z</a:t>
            </a:r>
            <a:r>
              <a:rPr kumimoji="1" lang="en-US" altLang="zh-CN" sz="2200" b="1" dirty="0" smtClean="0">
                <a:solidFill>
                  <a:srgbClr val="7030A0"/>
                </a:solidFill>
                <a:cs typeface="Times New Roman" pitchFamily="18" charset="0"/>
              </a:rPr>
              <a:t>=0</a:t>
            </a:r>
            <a:r>
              <a:rPr kumimoji="1" lang="zh-CN" altLang="en-US" sz="2200" b="1" dirty="0" smtClean="0">
                <a:solidFill>
                  <a:srgbClr val="7030A0"/>
                </a:solidFill>
                <a:cs typeface="Times New Roman" pitchFamily="18" charset="0"/>
              </a:rPr>
              <a:t>，</a:t>
            </a:r>
            <a:r>
              <a:rPr kumimoji="1" lang="en-US" altLang="zh-CN" sz="2200" b="1" dirty="0" smtClean="0">
                <a:solidFill>
                  <a:srgbClr val="7030A0"/>
                </a:solidFill>
                <a:cs typeface="Times New Roman" pitchFamily="18" charset="0"/>
              </a:rPr>
              <a:t>H</a:t>
            </a:r>
            <a:r>
              <a:rPr kumimoji="1" lang="en-US" altLang="zh-CN" sz="2200" b="1" baseline="-25000" dirty="0" smtClean="0">
                <a:solidFill>
                  <a:srgbClr val="7030A0"/>
                </a:solidFill>
                <a:cs typeface="Times New Roman" pitchFamily="18" charset="0"/>
              </a:rPr>
              <a:t>z</a:t>
            </a:r>
            <a:r>
              <a:rPr kumimoji="1" lang="en-US" altLang="zh-CN" sz="2200" b="1" dirty="0" smtClean="0">
                <a:solidFill>
                  <a:srgbClr val="7030A0"/>
                </a:solidFill>
                <a:cs typeface="Times New Roman" pitchFamily="18" charset="0"/>
              </a:rPr>
              <a:t>=0</a:t>
            </a:r>
            <a:r>
              <a:rPr kumimoji="1" lang="zh-CN" altLang="en-US" sz="2200" b="1" dirty="0" smtClean="0">
                <a:solidFill>
                  <a:srgbClr val="7030A0"/>
                </a:solidFill>
                <a:cs typeface="Times New Roman" pitchFamily="18" charset="0"/>
              </a:rPr>
              <a:t>，因此</a:t>
            </a:r>
            <a:r>
              <a:rPr kumimoji="1" lang="en-US" altLang="zh-CN" sz="2200" b="1" dirty="0" err="1" smtClean="0">
                <a:solidFill>
                  <a:srgbClr val="7030A0"/>
                </a:solidFill>
                <a:cs typeface="Times New Roman" pitchFamily="18" charset="0"/>
              </a:rPr>
              <a:t>k</a:t>
            </a:r>
            <a:r>
              <a:rPr kumimoji="1" lang="en-US" altLang="zh-CN" sz="2200" b="1" baseline="-25000" dirty="0" err="1" smtClean="0">
                <a:solidFill>
                  <a:srgbClr val="7030A0"/>
                </a:solidFill>
                <a:cs typeface="Times New Roman" pitchFamily="18" charset="0"/>
              </a:rPr>
              <a:t>c</a:t>
            </a:r>
            <a:r>
              <a:rPr kumimoji="1" lang="en-US" altLang="zh-CN" sz="2200" b="1" dirty="0" smtClean="0">
                <a:solidFill>
                  <a:srgbClr val="7030A0"/>
                </a:solidFill>
                <a:cs typeface="Times New Roman" pitchFamily="18" charset="0"/>
              </a:rPr>
              <a:t>=0</a:t>
            </a:r>
          </a:p>
          <a:p>
            <a:pPr algn="just">
              <a:lnSpc>
                <a:spcPct val="110000"/>
              </a:lnSpc>
              <a:spcBef>
                <a:spcPct val="50000"/>
              </a:spcBef>
              <a:buFont typeface="Wingdings" pitchFamily="2" charset="2"/>
              <a:buNone/>
            </a:pPr>
            <a:r>
              <a:rPr kumimoji="1" lang="zh-CN" altLang="en-US" sz="2200" b="1" dirty="0" smtClean="0">
                <a:solidFill>
                  <a:srgbClr val="7030A0"/>
                </a:solidFill>
                <a:cs typeface="Times New Roman" pitchFamily="18" charset="0"/>
              </a:rPr>
              <a:t>对于</a:t>
            </a:r>
            <a:r>
              <a:rPr kumimoji="1" lang="en-US" altLang="zh-CN" sz="2200" b="1" dirty="0" smtClean="0">
                <a:solidFill>
                  <a:srgbClr val="7030A0"/>
                </a:solidFill>
                <a:cs typeface="Times New Roman" pitchFamily="18" charset="0"/>
              </a:rPr>
              <a:t>TE</a:t>
            </a:r>
            <a:r>
              <a:rPr kumimoji="1" lang="zh-CN" altLang="en-US" sz="2200" b="1" dirty="0" smtClean="0">
                <a:solidFill>
                  <a:srgbClr val="7030A0"/>
                </a:solidFill>
                <a:cs typeface="Times New Roman" pitchFamily="18" charset="0"/>
              </a:rPr>
              <a:t>波和</a:t>
            </a:r>
            <a:r>
              <a:rPr kumimoji="1" lang="en-US" altLang="zh-CN" sz="2200" b="1" dirty="0" smtClean="0">
                <a:solidFill>
                  <a:srgbClr val="7030A0"/>
                </a:solidFill>
                <a:cs typeface="Times New Roman" pitchFamily="18" charset="0"/>
              </a:rPr>
              <a:t>TM</a:t>
            </a:r>
            <a:r>
              <a:rPr kumimoji="1" lang="zh-CN" altLang="en-US" sz="2200" b="1" dirty="0" smtClean="0">
                <a:solidFill>
                  <a:srgbClr val="7030A0"/>
                </a:solidFill>
                <a:cs typeface="Times New Roman" pitchFamily="18" charset="0"/>
              </a:rPr>
              <a:t>波，</a:t>
            </a:r>
            <a:r>
              <a:rPr kumimoji="1" lang="en-US" altLang="zh-CN" sz="2200" b="1" dirty="0" smtClean="0">
                <a:solidFill>
                  <a:srgbClr val="7030A0"/>
                </a:solidFill>
                <a:cs typeface="Times New Roman" pitchFamily="18" charset="0"/>
              </a:rPr>
              <a:t> </a:t>
            </a:r>
            <a:r>
              <a:rPr kumimoji="1" lang="en-US" altLang="zh-CN" sz="2200" b="1" dirty="0" err="1" smtClean="0">
                <a:solidFill>
                  <a:srgbClr val="7030A0"/>
                </a:solidFill>
                <a:cs typeface="Times New Roman" pitchFamily="18" charset="0"/>
              </a:rPr>
              <a:t>E</a:t>
            </a:r>
            <a:r>
              <a:rPr kumimoji="1" lang="en-US" altLang="zh-CN" sz="2200" b="1" baseline="-25000" dirty="0" err="1" smtClean="0">
                <a:solidFill>
                  <a:srgbClr val="7030A0"/>
                </a:solidFill>
                <a:cs typeface="Times New Roman" pitchFamily="18" charset="0"/>
              </a:rPr>
              <a:t>z</a:t>
            </a:r>
            <a:r>
              <a:rPr kumimoji="1" lang="zh-CN" altLang="en-US" sz="2200" b="1" dirty="0" smtClean="0">
                <a:solidFill>
                  <a:srgbClr val="7030A0"/>
                </a:solidFill>
                <a:cs typeface="Times New Roman" pitchFamily="18" charset="0"/>
              </a:rPr>
              <a:t>≠</a:t>
            </a:r>
            <a:r>
              <a:rPr kumimoji="1" lang="en-US" altLang="zh-CN" sz="2200" b="1" dirty="0" smtClean="0">
                <a:solidFill>
                  <a:srgbClr val="7030A0"/>
                </a:solidFill>
                <a:cs typeface="Times New Roman" pitchFamily="18" charset="0"/>
              </a:rPr>
              <a:t>0</a:t>
            </a:r>
            <a:r>
              <a:rPr kumimoji="1" lang="zh-CN" altLang="en-US" sz="2200" b="1" dirty="0" smtClean="0">
                <a:solidFill>
                  <a:srgbClr val="7030A0"/>
                </a:solidFill>
                <a:cs typeface="Times New Roman" pitchFamily="18" charset="0"/>
              </a:rPr>
              <a:t>或</a:t>
            </a:r>
            <a:r>
              <a:rPr kumimoji="1" lang="en-US" altLang="zh-CN" sz="2200" b="1" dirty="0" smtClean="0">
                <a:solidFill>
                  <a:srgbClr val="7030A0"/>
                </a:solidFill>
                <a:cs typeface="Times New Roman" pitchFamily="18" charset="0"/>
              </a:rPr>
              <a:t>H</a:t>
            </a:r>
            <a:r>
              <a:rPr kumimoji="1" lang="en-US" altLang="zh-CN" sz="2200" b="1" baseline="-25000" dirty="0" smtClean="0">
                <a:solidFill>
                  <a:srgbClr val="7030A0"/>
                </a:solidFill>
                <a:cs typeface="Times New Roman" pitchFamily="18" charset="0"/>
              </a:rPr>
              <a:t>z</a:t>
            </a:r>
            <a:r>
              <a:rPr kumimoji="1" lang="zh-CN" altLang="en-US" sz="2200" b="1" dirty="0" smtClean="0">
                <a:solidFill>
                  <a:srgbClr val="7030A0"/>
                </a:solidFill>
                <a:cs typeface="Times New Roman" pitchFamily="18" charset="0"/>
              </a:rPr>
              <a:t> ≠</a:t>
            </a:r>
            <a:r>
              <a:rPr kumimoji="1" lang="en-US" altLang="zh-CN" sz="2200" b="1" dirty="0" smtClean="0">
                <a:solidFill>
                  <a:srgbClr val="7030A0"/>
                </a:solidFill>
                <a:cs typeface="Times New Roman" pitchFamily="18" charset="0"/>
              </a:rPr>
              <a:t>0 </a:t>
            </a:r>
            <a:r>
              <a:rPr kumimoji="1" lang="zh-CN" altLang="en-US" sz="2200" b="1" dirty="0" smtClean="0">
                <a:solidFill>
                  <a:srgbClr val="7030A0"/>
                </a:solidFill>
                <a:cs typeface="Times New Roman" pitchFamily="18" charset="0"/>
              </a:rPr>
              <a:t>，所以</a:t>
            </a:r>
            <a:r>
              <a:rPr kumimoji="1" lang="en-US" altLang="zh-CN" sz="2200" b="1" dirty="0" err="1" smtClean="0">
                <a:solidFill>
                  <a:srgbClr val="7030A0"/>
                </a:solidFill>
                <a:cs typeface="Times New Roman" pitchFamily="18" charset="0"/>
              </a:rPr>
              <a:t>k</a:t>
            </a:r>
            <a:r>
              <a:rPr kumimoji="1" lang="en-US" altLang="zh-CN" sz="2200" b="1" baseline="-25000" dirty="0" err="1" smtClean="0">
                <a:solidFill>
                  <a:srgbClr val="7030A0"/>
                </a:solidFill>
                <a:cs typeface="Times New Roman" pitchFamily="18" charset="0"/>
              </a:rPr>
              <a:t>c</a:t>
            </a:r>
            <a:r>
              <a:rPr kumimoji="1" lang="zh-CN" altLang="en-US" sz="2200" b="1" dirty="0" smtClean="0">
                <a:solidFill>
                  <a:srgbClr val="7030A0"/>
                </a:solidFill>
                <a:cs typeface="Times New Roman" pitchFamily="18" charset="0"/>
              </a:rPr>
              <a:t>≠</a:t>
            </a:r>
            <a:r>
              <a:rPr kumimoji="1" lang="en-US" altLang="zh-CN" sz="2200" b="1" dirty="0" smtClean="0">
                <a:solidFill>
                  <a:srgbClr val="7030A0"/>
                </a:solidFill>
                <a:cs typeface="Times New Roman" pitchFamily="18" charset="0"/>
              </a:rPr>
              <a:t>0</a:t>
            </a:r>
            <a:endParaRPr kumimoji="1" lang="zh-CN" altLang="en-US" sz="2200" b="1" dirty="0">
              <a:solidFill>
                <a:srgbClr val="7030A0"/>
              </a:solidFill>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animBg="1"/>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186" name="Object 2"/>
          <p:cNvGraphicFramePr>
            <a:graphicFrameLocks noChangeAspect="1"/>
          </p:cNvGraphicFramePr>
          <p:nvPr/>
        </p:nvGraphicFramePr>
        <p:xfrm>
          <a:off x="2809875" y="1036638"/>
          <a:ext cx="4002088" cy="407987"/>
        </p:xfrm>
        <a:graphic>
          <a:graphicData uri="http://schemas.openxmlformats.org/presentationml/2006/ole">
            <p:oleObj spid="_x0000_s4098" name="Equation" r:id="rId3" imgW="1993680" imgH="203040" progId="Equation.DSMT4">
              <p:embed/>
            </p:oleObj>
          </a:graphicData>
        </a:graphic>
      </p:graphicFrame>
      <p:sp>
        <p:nvSpPr>
          <p:cNvPr id="4104" name="Text Box 3"/>
          <p:cNvSpPr txBox="1">
            <a:spLocks noChangeArrowheads="1"/>
          </p:cNvSpPr>
          <p:nvPr/>
        </p:nvSpPr>
        <p:spPr bwMode="auto">
          <a:xfrm>
            <a:off x="511175" y="992188"/>
            <a:ext cx="4419600" cy="427037"/>
          </a:xfrm>
          <a:prstGeom prst="rect">
            <a:avLst/>
          </a:prstGeom>
          <a:noFill/>
          <a:ln w="9525">
            <a:noFill/>
            <a:miter lim="800000"/>
            <a:headEnd/>
            <a:tailEnd/>
          </a:ln>
        </p:spPr>
        <p:txBody>
          <a:bodyPr>
            <a:spAutoFit/>
          </a:bodyPr>
          <a:lstStyle/>
          <a:p>
            <a:pPr>
              <a:spcBef>
                <a:spcPct val="50000"/>
              </a:spcBef>
            </a:pPr>
            <a:r>
              <a:rPr kumimoji="1" lang="zh-CN" altLang="en-US" sz="2200" b="1">
                <a:latin typeface="宋体" pitchFamily="2" charset="-122"/>
                <a:ea typeface="宋体" pitchFamily="2" charset="-122"/>
              </a:rPr>
              <a:t>亥姆霍兹方程：</a:t>
            </a:r>
          </a:p>
        </p:txBody>
      </p:sp>
      <p:sp>
        <p:nvSpPr>
          <p:cNvPr id="4105" name="Text Box 4"/>
          <p:cNvSpPr txBox="1">
            <a:spLocks noChangeArrowheads="1"/>
          </p:cNvSpPr>
          <p:nvPr/>
        </p:nvSpPr>
        <p:spPr bwMode="auto">
          <a:xfrm>
            <a:off x="385763" y="1481138"/>
            <a:ext cx="4419600" cy="427037"/>
          </a:xfrm>
          <a:prstGeom prst="rect">
            <a:avLst/>
          </a:prstGeom>
          <a:noFill/>
          <a:ln w="9525">
            <a:noFill/>
            <a:miter lim="800000"/>
            <a:headEnd/>
            <a:tailEnd/>
          </a:ln>
        </p:spPr>
        <p:txBody>
          <a:bodyPr>
            <a:spAutoFit/>
          </a:bodyPr>
          <a:lstStyle/>
          <a:p>
            <a:pPr>
              <a:spcBef>
                <a:spcPct val="50000"/>
              </a:spcBef>
            </a:pPr>
            <a:r>
              <a:rPr kumimoji="1" lang="zh-CN" altLang="en-US" sz="2200" b="1">
                <a:latin typeface="宋体" pitchFamily="2" charset="-122"/>
                <a:ea typeface="宋体" pitchFamily="2" charset="-122"/>
              </a:rPr>
              <a:t> 各场分量满足的方程为：</a:t>
            </a:r>
          </a:p>
        </p:txBody>
      </p:sp>
      <p:graphicFrame>
        <p:nvGraphicFramePr>
          <p:cNvPr id="349189" name="Object 5"/>
          <p:cNvGraphicFramePr>
            <a:graphicFrameLocks noChangeAspect="1"/>
          </p:cNvGraphicFramePr>
          <p:nvPr/>
        </p:nvGraphicFramePr>
        <p:xfrm>
          <a:off x="577850" y="3120545"/>
          <a:ext cx="4600205" cy="505002"/>
        </p:xfrm>
        <a:graphic>
          <a:graphicData uri="http://schemas.openxmlformats.org/presentationml/2006/ole">
            <p:oleObj spid="_x0000_s4099" name="Equation" r:id="rId4" imgW="2197080" imgH="241200" progId="Equation.DSMT4">
              <p:embed/>
            </p:oleObj>
          </a:graphicData>
        </a:graphic>
      </p:graphicFrame>
      <p:sp>
        <p:nvSpPr>
          <p:cNvPr id="4106" name="Rectangle 6"/>
          <p:cNvSpPr>
            <a:spLocks noChangeArrowheads="1"/>
          </p:cNvSpPr>
          <p:nvPr/>
        </p:nvSpPr>
        <p:spPr bwMode="auto">
          <a:xfrm>
            <a:off x="5705475" y="2222500"/>
            <a:ext cx="2787650" cy="427038"/>
          </a:xfrm>
          <a:prstGeom prst="rect">
            <a:avLst/>
          </a:prstGeom>
          <a:noFill/>
          <a:ln w="9525">
            <a:noFill/>
            <a:miter lim="800000"/>
            <a:headEnd/>
            <a:tailEnd/>
          </a:ln>
        </p:spPr>
        <p:txBody>
          <a:bodyPr>
            <a:spAutoFit/>
          </a:bodyPr>
          <a:lstStyle/>
          <a:p>
            <a:r>
              <a:rPr kumimoji="1" lang="en-US" altLang="zh-CN" sz="2200" b="1" dirty="0">
                <a:solidFill>
                  <a:srgbClr val="0000FF"/>
                </a:solidFill>
                <a:ea typeface="幼圆" pitchFamily="49" charset="-122"/>
              </a:rPr>
              <a:t>——</a:t>
            </a:r>
            <a:r>
              <a:rPr kumimoji="1" lang="en-US" altLang="zh-CN" sz="2200" b="1" dirty="0">
                <a:solidFill>
                  <a:srgbClr val="0000FF"/>
                </a:solidFill>
                <a:latin typeface="幼圆" pitchFamily="49" charset="-122"/>
                <a:ea typeface="幼圆" pitchFamily="49" charset="-122"/>
              </a:rPr>
              <a:t> </a:t>
            </a:r>
            <a:r>
              <a:rPr kumimoji="1" lang="zh-CN" altLang="en-US" sz="2200" b="1" dirty="0">
                <a:solidFill>
                  <a:srgbClr val="0000FF"/>
                </a:solidFill>
                <a:latin typeface="幼圆" pitchFamily="49" charset="-122"/>
                <a:ea typeface="幼圆" pitchFamily="49" charset="-122"/>
              </a:rPr>
              <a:t>横向场方程</a:t>
            </a:r>
          </a:p>
        </p:txBody>
      </p:sp>
      <p:sp>
        <p:nvSpPr>
          <p:cNvPr id="4107" name="Rectangle 7"/>
          <p:cNvSpPr>
            <a:spLocks noChangeArrowheads="1"/>
          </p:cNvSpPr>
          <p:nvPr/>
        </p:nvSpPr>
        <p:spPr bwMode="auto">
          <a:xfrm>
            <a:off x="5751513" y="3116263"/>
            <a:ext cx="2933700" cy="427037"/>
          </a:xfrm>
          <a:prstGeom prst="rect">
            <a:avLst/>
          </a:prstGeom>
          <a:noFill/>
          <a:ln w="9525">
            <a:noFill/>
            <a:miter lim="800000"/>
            <a:headEnd/>
            <a:tailEnd/>
          </a:ln>
        </p:spPr>
        <p:txBody>
          <a:bodyPr>
            <a:spAutoFit/>
          </a:bodyPr>
          <a:lstStyle/>
          <a:p>
            <a:r>
              <a:rPr kumimoji="1" lang="en-US" altLang="zh-CN" sz="2200" b="1" dirty="0">
                <a:solidFill>
                  <a:srgbClr val="0000FF"/>
                </a:solidFill>
                <a:ea typeface="幼圆" pitchFamily="49" charset="-122"/>
              </a:rPr>
              <a:t>——</a:t>
            </a:r>
            <a:r>
              <a:rPr kumimoji="1" lang="en-US" altLang="zh-CN" sz="2200" b="1" dirty="0">
                <a:solidFill>
                  <a:srgbClr val="0000FF"/>
                </a:solidFill>
                <a:latin typeface="幼圆" pitchFamily="49" charset="-122"/>
                <a:ea typeface="幼圆" pitchFamily="49" charset="-122"/>
              </a:rPr>
              <a:t> </a:t>
            </a:r>
            <a:r>
              <a:rPr kumimoji="1" lang="zh-CN" altLang="en-US" sz="2200" b="1" dirty="0">
                <a:solidFill>
                  <a:srgbClr val="0000FF"/>
                </a:solidFill>
                <a:latin typeface="幼圆" pitchFamily="49" charset="-122"/>
                <a:ea typeface="幼圆" pitchFamily="49" charset="-122"/>
              </a:rPr>
              <a:t>纵向场方程</a:t>
            </a:r>
          </a:p>
        </p:txBody>
      </p:sp>
      <p:sp>
        <p:nvSpPr>
          <p:cNvPr id="4108" name="Text Box 8"/>
          <p:cNvSpPr txBox="1">
            <a:spLocks noChangeArrowheads="1"/>
          </p:cNvSpPr>
          <p:nvPr/>
        </p:nvSpPr>
        <p:spPr bwMode="auto">
          <a:xfrm>
            <a:off x="465138" y="3622675"/>
            <a:ext cx="8382000" cy="532453"/>
          </a:xfrm>
          <a:prstGeom prst="rect">
            <a:avLst/>
          </a:prstGeom>
          <a:noFill/>
          <a:ln w="9525">
            <a:noFill/>
            <a:miter lim="800000"/>
            <a:headEnd/>
            <a:tailEnd/>
          </a:ln>
        </p:spPr>
        <p:txBody>
          <a:bodyPr>
            <a:spAutoFit/>
          </a:bodyPr>
          <a:lstStyle/>
          <a:p>
            <a:pPr>
              <a:lnSpc>
                <a:spcPct val="130000"/>
              </a:lnSpc>
            </a:pPr>
            <a:r>
              <a:rPr kumimoji="1" lang="zh-CN" altLang="en-US" sz="2200" b="1" dirty="0">
                <a:latin typeface="宋体" pitchFamily="2" charset="-122"/>
                <a:ea typeface="宋体" pitchFamily="2" charset="-122"/>
              </a:rPr>
              <a:t>电磁场的横向分量可用纵向分量表示，故</a:t>
            </a:r>
            <a:r>
              <a:rPr kumimoji="1" lang="zh-CN" altLang="en-US" sz="2200" b="1" dirty="0" smtClean="0">
                <a:latin typeface="宋体" pitchFamily="2" charset="-122"/>
                <a:ea typeface="宋体" pitchFamily="2" charset="-122"/>
              </a:rPr>
              <a:t>只需考虑</a:t>
            </a:r>
            <a:r>
              <a:rPr kumimoji="1" lang="zh-CN" altLang="en-US" sz="2200" b="1" dirty="0">
                <a:solidFill>
                  <a:srgbClr val="FF0000"/>
                </a:solidFill>
                <a:latin typeface="宋体" pitchFamily="2" charset="-122"/>
                <a:ea typeface="宋体" pitchFamily="2" charset="-122"/>
              </a:rPr>
              <a:t>纵向场方程</a:t>
            </a:r>
            <a:r>
              <a:rPr kumimoji="1" lang="zh-CN" altLang="en-US" sz="2200" b="1" dirty="0">
                <a:latin typeface="宋体" pitchFamily="2" charset="-122"/>
                <a:ea typeface="宋体" pitchFamily="2" charset="-122"/>
              </a:rPr>
              <a:t>。</a:t>
            </a:r>
          </a:p>
        </p:txBody>
      </p:sp>
      <p:sp>
        <p:nvSpPr>
          <p:cNvPr id="4109" name="Rectangle 9"/>
          <p:cNvSpPr>
            <a:spLocks noChangeArrowheads="1"/>
          </p:cNvSpPr>
          <p:nvPr/>
        </p:nvSpPr>
        <p:spPr bwMode="auto">
          <a:xfrm>
            <a:off x="393700" y="430213"/>
            <a:ext cx="2373313" cy="424732"/>
          </a:xfrm>
          <a:prstGeom prst="rect">
            <a:avLst/>
          </a:prstGeom>
          <a:noFill/>
          <a:ln w="9525">
            <a:noFill/>
            <a:miter lim="800000"/>
            <a:headEnd/>
            <a:tailEnd/>
          </a:ln>
        </p:spPr>
        <p:txBody>
          <a:bodyPr>
            <a:spAutoFit/>
          </a:bodyPr>
          <a:lstStyle/>
          <a:p>
            <a:pPr>
              <a:lnSpc>
                <a:spcPct val="90000"/>
              </a:lnSpc>
              <a:spcBef>
                <a:spcPct val="20000"/>
              </a:spcBef>
              <a:buFontTx/>
              <a:buBlip>
                <a:blip r:embed="rId5"/>
              </a:buBlip>
            </a:pPr>
            <a:r>
              <a:rPr kumimoji="1" lang="zh-CN" altLang="en-US" sz="2400" b="1" dirty="0">
                <a:solidFill>
                  <a:srgbClr val="0000FF"/>
                </a:solidFill>
                <a:latin typeface="华文中宋" pitchFamily="2" charset="-122"/>
                <a:ea typeface="华文中宋" pitchFamily="2" charset="-122"/>
              </a:rPr>
              <a:t>　场方程</a:t>
            </a:r>
          </a:p>
        </p:txBody>
      </p:sp>
      <p:graphicFrame>
        <p:nvGraphicFramePr>
          <p:cNvPr id="4100" name="Object 13"/>
          <p:cNvGraphicFramePr>
            <a:graphicFrameLocks noChangeAspect="1"/>
          </p:cNvGraphicFramePr>
          <p:nvPr/>
        </p:nvGraphicFramePr>
        <p:xfrm>
          <a:off x="363084" y="4187749"/>
          <a:ext cx="3815609" cy="1521935"/>
        </p:xfrm>
        <a:graphic>
          <a:graphicData uri="http://schemas.openxmlformats.org/presentationml/2006/ole">
            <p:oleObj spid="_x0000_s4100" name="Equation" r:id="rId6" imgW="1612800" imgH="736560" progId="Equation.DSMT4">
              <p:embed/>
            </p:oleObj>
          </a:graphicData>
        </a:graphic>
      </p:graphicFrame>
      <p:grpSp>
        <p:nvGrpSpPr>
          <p:cNvPr id="4112" name="Group 15"/>
          <p:cNvGrpSpPr>
            <a:grpSpLocks/>
          </p:cNvGrpSpPr>
          <p:nvPr/>
        </p:nvGrpSpPr>
        <p:grpSpPr bwMode="auto">
          <a:xfrm>
            <a:off x="4317631" y="4126245"/>
            <a:ext cx="4358536" cy="1785457"/>
            <a:chOff x="2744" y="2840"/>
            <a:chExt cx="2804" cy="1152"/>
          </a:xfrm>
        </p:grpSpPr>
        <p:grpSp>
          <p:nvGrpSpPr>
            <p:cNvPr id="4116" name="Group 16"/>
            <p:cNvGrpSpPr>
              <a:grpSpLocks/>
            </p:cNvGrpSpPr>
            <p:nvPr/>
          </p:nvGrpSpPr>
          <p:grpSpPr bwMode="auto">
            <a:xfrm>
              <a:off x="3153" y="2840"/>
              <a:ext cx="2395" cy="1152"/>
              <a:chOff x="3153" y="2840"/>
              <a:chExt cx="2395" cy="1152"/>
            </a:xfrm>
          </p:grpSpPr>
          <p:graphicFrame>
            <p:nvGraphicFramePr>
              <p:cNvPr id="4103" name="Object 17"/>
              <p:cNvGraphicFramePr>
                <a:graphicFrameLocks noChangeAspect="1"/>
              </p:cNvGraphicFramePr>
              <p:nvPr/>
            </p:nvGraphicFramePr>
            <p:xfrm>
              <a:off x="3307" y="2840"/>
              <a:ext cx="2241" cy="1152"/>
            </p:xfrm>
            <a:graphic>
              <a:graphicData uri="http://schemas.openxmlformats.org/presentationml/2006/ole">
                <p:oleObj spid="_x0000_s4103" name="Equation" r:id="rId7" imgW="1777680" imgH="914400" progId="Equation.DSMT4">
                  <p:embed/>
                </p:oleObj>
              </a:graphicData>
            </a:graphic>
          </p:graphicFrame>
          <p:sp>
            <p:nvSpPr>
              <p:cNvPr id="4120" name="AutoShape 18"/>
              <p:cNvSpPr>
                <a:spLocks/>
              </p:cNvSpPr>
              <p:nvPr/>
            </p:nvSpPr>
            <p:spPr bwMode="auto">
              <a:xfrm>
                <a:off x="3153" y="3112"/>
                <a:ext cx="90" cy="681"/>
              </a:xfrm>
              <a:prstGeom prst="leftBrace">
                <a:avLst>
                  <a:gd name="adj1" fmla="val 63056"/>
                  <a:gd name="adj2" fmla="val 50000"/>
                </a:avLst>
              </a:prstGeom>
              <a:noFill/>
              <a:ln w="22225">
                <a:solidFill>
                  <a:srgbClr val="003399"/>
                </a:solidFill>
                <a:round/>
                <a:headEnd/>
                <a:tailEnd/>
              </a:ln>
            </p:spPr>
            <p:txBody>
              <a:bodyPr wrap="none" anchor="ctr"/>
              <a:lstStyle/>
              <a:p>
                <a:pPr marL="342900" indent="-342900" algn="ctr">
                  <a:spcBef>
                    <a:spcPct val="20000"/>
                  </a:spcBef>
                </a:pPr>
                <a:endParaRPr lang="zh-CN" altLang="zh-CN" sz="2200">
                  <a:solidFill>
                    <a:srgbClr val="003399"/>
                  </a:solidFill>
                  <a:latin typeface="幼圆" pitchFamily="49" charset="-122"/>
                  <a:ea typeface="幼圆" pitchFamily="49" charset="-122"/>
                </a:endParaRPr>
              </a:p>
            </p:txBody>
          </p:sp>
        </p:grpSp>
        <p:sp>
          <p:nvSpPr>
            <p:cNvPr id="4" name="AutoShape 19"/>
            <p:cNvSpPr>
              <a:spLocks noChangeArrowheads="1"/>
            </p:cNvSpPr>
            <p:nvPr/>
          </p:nvSpPr>
          <p:spPr bwMode="auto">
            <a:xfrm>
              <a:off x="2744" y="3385"/>
              <a:ext cx="317" cy="136"/>
            </a:xfrm>
            <a:prstGeom prst="rightArrow">
              <a:avLst>
                <a:gd name="adj1" fmla="val 50000"/>
                <a:gd name="adj2" fmla="val 58272"/>
              </a:avLst>
            </a:prstGeom>
            <a:gradFill>
              <a:gsLst>
                <a:gs pos="0">
                  <a:srgbClr val="00B050"/>
                </a:gs>
                <a:gs pos="50000">
                  <a:srgbClr val="FFCC99"/>
                </a:gs>
                <a:gs pos="100000">
                  <a:srgbClr val="FFFFFF"/>
                </a:gs>
              </a:gsLst>
              <a:lin ang="5400000" scaled="1"/>
            </a:gradFill>
            <a:ln w="25400">
              <a:noFill/>
              <a:miter lim="800000"/>
              <a:headEnd/>
              <a:tailEnd/>
            </a:ln>
            <a:effectLst>
              <a:glow rad="101600">
                <a:schemeClr val="accent2">
                  <a:satMod val="175000"/>
                  <a:alpha val="40000"/>
                </a:schemeClr>
              </a:glow>
              <a:outerShdw blurRad="50800" dist="38100" dir="8100000" algn="tr" rotWithShape="0">
                <a:prstClr val="black">
                  <a:alpha val="40000"/>
                </a:prstClr>
              </a:outerShdw>
            </a:effectLst>
          </p:spPr>
          <p:txBody>
            <a:bodyPr wrap="none" anchor="ctr"/>
            <a:lstStyle/>
            <a:p>
              <a:pPr>
                <a:defRPr/>
              </a:pPr>
              <a:endParaRPr lang="zh-CN" altLang="en-US">
                <a:ea typeface="黑体" pitchFamily="2" charset="-122"/>
              </a:endParaRPr>
            </a:p>
          </p:txBody>
        </p:sp>
      </p:grpSp>
      <p:grpSp>
        <p:nvGrpSpPr>
          <p:cNvPr id="4113" name="Group 20"/>
          <p:cNvGrpSpPr>
            <a:grpSpLocks/>
          </p:cNvGrpSpPr>
          <p:nvPr/>
        </p:nvGrpSpPr>
        <p:grpSpPr bwMode="auto">
          <a:xfrm>
            <a:off x="563516" y="2009561"/>
            <a:ext cx="4671348" cy="1088398"/>
            <a:chOff x="632" y="1344"/>
            <a:chExt cx="2974" cy="652"/>
          </a:xfrm>
        </p:grpSpPr>
        <p:graphicFrame>
          <p:nvGraphicFramePr>
            <p:cNvPr id="4102" name="Object 21"/>
            <p:cNvGraphicFramePr>
              <a:graphicFrameLocks noChangeAspect="1"/>
            </p:cNvGraphicFramePr>
            <p:nvPr/>
          </p:nvGraphicFramePr>
          <p:xfrm>
            <a:off x="632" y="1344"/>
            <a:ext cx="2874" cy="652"/>
          </p:xfrm>
          <a:graphic>
            <a:graphicData uri="http://schemas.openxmlformats.org/presentationml/2006/ole">
              <p:oleObj spid="_x0000_s4102" name="Equation" r:id="rId8" imgW="2234880" imgH="507960" progId="Equation.DSMT4">
                <p:embed/>
              </p:oleObj>
            </a:graphicData>
          </a:graphic>
        </p:graphicFrame>
        <p:sp>
          <p:nvSpPr>
            <p:cNvPr id="4115" name="AutoShape 22"/>
            <p:cNvSpPr>
              <a:spLocks/>
            </p:cNvSpPr>
            <p:nvPr/>
          </p:nvSpPr>
          <p:spPr bwMode="auto">
            <a:xfrm>
              <a:off x="3560" y="1434"/>
              <a:ext cx="46" cy="454"/>
            </a:xfrm>
            <a:prstGeom prst="rightBrace">
              <a:avLst>
                <a:gd name="adj1" fmla="val 82246"/>
                <a:gd name="adj2" fmla="val 50000"/>
              </a:avLst>
            </a:prstGeom>
            <a:noFill/>
            <a:ln w="22225">
              <a:solidFill>
                <a:srgbClr val="003399"/>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12"/>
                                        </p:tgtEl>
                                        <p:attrNameLst>
                                          <p:attrName>style.visibility</p:attrName>
                                        </p:attrNameLst>
                                      </p:cBhvr>
                                      <p:to>
                                        <p:strVal val="visible"/>
                                      </p:to>
                                    </p:set>
                                    <p:animEffect transition="in" filter="blinds(horizontal)">
                                      <p:cBhvr>
                                        <p:cTn id="12" dur="500"/>
                                        <p:tgtEl>
                                          <p:spTgt spid="4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电磁场理论》－课件模板">
  <a:themeElements>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fontScheme name="《电磁场理论》－课件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2" charset="-122"/>
          </a:defRPr>
        </a:defPPr>
      </a:lstStyle>
    </a:lnDef>
  </a:objectDefaults>
  <a:extraClrSchemeLst>
    <a:extraClrScheme>
      <a:clrScheme name="《电磁场理论》－课件模板 1">
        <a:dk1>
          <a:srgbClr val="660000"/>
        </a:dk1>
        <a:lt1>
          <a:srgbClr val="FFFFFF"/>
        </a:lt1>
        <a:dk2>
          <a:srgbClr val="A80000"/>
        </a:dk2>
        <a:lt2>
          <a:srgbClr val="FFFF99"/>
        </a:lt2>
        <a:accent1>
          <a:srgbClr val="FF6600"/>
        </a:accent1>
        <a:accent2>
          <a:srgbClr val="6A0000"/>
        </a:accent2>
        <a:accent3>
          <a:srgbClr val="D1AAAA"/>
        </a:accent3>
        <a:accent4>
          <a:srgbClr val="DADADA"/>
        </a:accent4>
        <a:accent5>
          <a:srgbClr val="FFB8AA"/>
        </a:accent5>
        <a:accent6>
          <a:srgbClr val="5F00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
      <a:clrScheme name="《电磁场理论》－课件模板 2">
        <a:dk1>
          <a:srgbClr val="6A4700"/>
        </a:dk1>
        <a:lt1>
          <a:srgbClr val="FFFFFF"/>
        </a:lt1>
        <a:dk2>
          <a:srgbClr val="522900"/>
        </a:dk2>
        <a:lt2>
          <a:srgbClr val="FFFF99"/>
        </a:lt2>
        <a:accent1>
          <a:srgbClr val="CC9900"/>
        </a:accent1>
        <a:accent2>
          <a:srgbClr val="9C7300"/>
        </a:accent2>
        <a:accent3>
          <a:srgbClr val="B3ACAA"/>
        </a:accent3>
        <a:accent4>
          <a:srgbClr val="DADADA"/>
        </a:accent4>
        <a:accent5>
          <a:srgbClr val="E2CAAA"/>
        </a:accent5>
        <a:accent6>
          <a:srgbClr val="8D6800"/>
        </a:accent6>
        <a:hlink>
          <a:srgbClr val="FF9900"/>
        </a:hlink>
        <a:folHlink>
          <a:srgbClr val="FFFF66"/>
        </a:folHlink>
      </a:clrScheme>
      <a:clrMap bg1="dk2" tx1="lt1" bg2="dk1" tx2="lt2" accent1="accent1" accent2="accent2" accent3="accent3" accent4="accent4" accent5="accent5" accent6="accent6" hlink="hlink" folHlink="folHlink"/>
    </a:extraClrScheme>
    <a:extraClrScheme>
      <a:clrScheme name="《电磁场理论》－课件模板 3">
        <a:dk1>
          <a:srgbClr val="495630"/>
        </a:dk1>
        <a:lt1>
          <a:srgbClr val="FFFFCC"/>
        </a:lt1>
        <a:dk2>
          <a:srgbClr val="2D361C"/>
        </a:dk2>
        <a:lt2>
          <a:srgbClr val="BAD38D"/>
        </a:lt2>
        <a:accent1>
          <a:srgbClr val="68803E"/>
        </a:accent1>
        <a:accent2>
          <a:srgbClr val="556636"/>
        </a:accent2>
        <a:accent3>
          <a:srgbClr val="ADAEAB"/>
        </a:accent3>
        <a:accent4>
          <a:srgbClr val="DADAAE"/>
        </a:accent4>
        <a:accent5>
          <a:srgbClr val="B9C0AF"/>
        </a:accent5>
        <a:accent6>
          <a:srgbClr val="4C5C30"/>
        </a:accent6>
        <a:hlink>
          <a:srgbClr val="339933"/>
        </a:hlink>
        <a:folHlink>
          <a:srgbClr val="D9D400"/>
        </a:folHlink>
      </a:clrScheme>
      <a:clrMap bg1="dk2" tx1="lt1" bg2="dk1" tx2="lt2" accent1="accent1" accent2="accent2" accent3="accent3" accent4="accent4" accent5="accent5" accent6="accent6" hlink="hlink" folHlink="folHlink"/>
    </a:extraClrScheme>
    <a:extraClrScheme>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clrMap bg1="dk2" tx1="lt1" bg2="dk1" tx2="lt2" accent1="accent1" accent2="accent2" accent3="accent3" accent4="accent4" accent5="accent5" accent6="accent6" hlink="hlink" folHlink="folHlink"/>
    </a:extraClrScheme>
    <a:extraClrScheme>
      <a:clrScheme name="《电磁场理论》－课件模板 5">
        <a:dk1>
          <a:srgbClr val="006664"/>
        </a:dk1>
        <a:lt1>
          <a:srgbClr val="FFFFFF"/>
        </a:lt1>
        <a:dk2>
          <a:srgbClr val="00908D"/>
        </a:dk2>
        <a:lt2>
          <a:srgbClr val="ADE5CD"/>
        </a:lt2>
        <a:accent1>
          <a:srgbClr val="00CCFF"/>
        </a:accent1>
        <a:accent2>
          <a:srgbClr val="006666"/>
        </a:accent2>
        <a:accent3>
          <a:srgbClr val="AAC6C5"/>
        </a:accent3>
        <a:accent4>
          <a:srgbClr val="DADADA"/>
        </a:accent4>
        <a:accent5>
          <a:srgbClr val="AAE2FF"/>
        </a:accent5>
        <a:accent6>
          <a:srgbClr val="005C5C"/>
        </a:accent6>
        <a:hlink>
          <a:srgbClr val="6DD8DB"/>
        </a:hlink>
        <a:folHlink>
          <a:srgbClr val="C5E2FF"/>
        </a:folHlink>
      </a:clrScheme>
      <a:clrMap bg1="dk2" tx1="lt1" bg2="dk1" tx2="lt2" accent1="accent1" accent2="accent2" accent3="accent3" accent4="accent4" accent5="accent5" accent6="accent6" hlink="hlink" folHlink="folHlink"/>
    </a:extraClrScheme>
    <a:extraClrScheme>
      <a:clrScheme name="《电磁场理论》－课件模板 6">
        <a:dk1>
          <a:srgbClr val="000000"/>
        </a:dk1>
        <a:lt1>
          <a:srgbClr val="DDDCC5"/>
        </a:lt1>
        <a:dk2>
          <a:srgbClr val="000000"/>
        </a:dk2>
        <a:lt2>
          <a:srgbClr val="B9B695"/>
        </a:lt2>
        <a:accent1>
          <a:srgbClr val="EAEBE9"/>
        </a:accent1>
        <a:accent2>
          <a:srgbClr val="BFBFAB"/>
        </a:accent2>
        <a:accent3>
          <a:srgbClr val="EBEBDF"/>
        </a:accent3>
        <a:accent4>
          <a:srgbClr val="000000"/>
        </a:accent4>
        <a:accent5>
          <a:srgbClr val="F3F3F2"/>
        </a:accent5>
        <a:accent6>
          <a:srgbClr val="ADAD9B"/>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电磁场理论》－课件模板 7">
        <a:dk1>
          <a:srgbClr val="000000"/>
        </a:dk1>
        <a:lt1>
          <a:srgbClr val="FFFFFF"/>
        </a:lt1>
        <a:dk2>
          <a:srgbClr val="000000"/>
        </a:dk2>
        <a:lt2>
          <a:srgbClr val="B2B2B2"/>
        </a:lt2>
        <a:accent1>
          <a:srgbClr val="336699"/>
        </a:accent1>
        <a:accent2>
          <a:srgbClr val="5F5F5F"/>
        </a:accent2>
        <a:accent3>
          <a:srgbClr val="AAAAAA"/>
        </a:accent3>
        <a:accent4>
          <a:srgbClr val="DADADA"/>
        </a:accent4>
        <a:accent5>
          <a:srgbClr val="ADB8CA"/>
        </a:accent5>
        <a:accent6>
          <a:srgbClr val="555555"/>
        </a:accent6>
        <a:hlink>
          <a:srgbClr val="BBE5FF"/>
        </a:hlink>
        <a:folHlink>
          <a:srgbClr val="B6B3E1"/>
        </a:folHlink>
      </a:clrScheme>
      <a:clrMap bg1="dk2" tx1="lt1" bg2="dk1" tx2="lt2" accent1="accent1" accent2="accent2" accent3="accent3" accent4="accent4" accent5="accent5" accent6="accent6" hlink="hlink" folHlink="folHlink"/>
    </a:extraClrScheme>
    <a:extraClrScheme>
      <a:clrScheme name="《电磁场理论》－课件模板 8">
        <a:dk1>
          <a:srgbClr val="000090"/>
        </a:dk1>
        <a:lt1>
          <a:srgbClr val="EAEAEA"/>
        </a:lt1>
        <a:dk2>
          <a:srgbClr val="3A3AB2"/>
        </a:dk2>
        <a:lt2>
          <a:srgbClr val="CAD4DC"/>
        </a:lt2>
        <a:accent1>
          <a:srgbClr val="3974AF"/>
        </a:accent1>
        <a:accent2>
          <a:srgbClr val="232369"/>
        </a:accent2>
        <a:accent3>
          <a:srgbClr val="AEAED5"/>
        </a:accent3>
        <a:accent4>
          <a:srgbClr val="C8C8C8"/>
        </a:accent4>
        <a:accent5>
          <a:srgbClr val="AEBCD4"/>
        </a:accent5>
        <a:accent6>
          <a:srgbClr val="1F1F5E"/>
        </a:accent6>
        <a:hlink>
          <a:srgbClr val="00CCFF"/>
        </a:hlink>
        <a:folHlink>
          <a:srgbClr val="6699FF"/>
        </a:folHlink>
      </a:clrScheme>
      <a:clrMap bg1="dk2" tx1="lt1" bg2="dk1" tx2="lt2" accent1="accent1" accent2="accent2" accent3="accent3" accent4="accent4" accent5="accent5" accent6="accent6" hlink="hlink" folHlink="folHlink"/>
    </a:extraClrScheme>
    <a:extraClrScheme>
      <a:clrScheme name="《电磁场理论》－课件模板 9">
        <a:dk1>
          <a:srgbClr val="9C9C9C"/>
        </a:dk1>
        <a:lt1>
          <a:srgbClr val="FFFFFF"/>
        </a:lt1>
        <a:dk2>
          <a:srgbClr val="8696CA"/>
        </a:dk2>
        <a:lt2>
          <a:srgbClr val="FFFFFF"/>
        </a:lt2>
        <a:accent1>
          <a:srgbClr val="97D1D5"/>
        </a:accent1>
        <a:accent2>
          <a:srgbClr val="666699"/>
        </a:accent2>
        <a:accent3>
          <a:srgbClr val="C3C9E1"/>
        </a:accent3>
        <a:accent4>
          <a:srgbClr val="DADADA"/>
        </a:accent4>
        <a:accent5>
          <a:srgbClr val="C9E5E7"/>
        </a:accent5>
        <a:accent6>
          <a:srgbClr val="5C5C8A"/>
        </a:accent6>
        <a:hlink>
          <a:srgbClr val="0000FF"/>
        </a:hlink>
        <a:folHlink>
          <a:srgbClr val="00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《电磁场理论》－课件模板</Template>
  <TotalTime>3461</TotalTime>
  <Words>3265</Words>
  <Application>Microsoft PowerPoint</Application>
  <PresentationFormat>全屏显示(4:3)</PresentationFormat>
  <Paragraphs>318</Paragraphs>
  <Slides>49</Slides>
  <Notes>0</Notes>
  <HiddenSlides>1</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49</vt:i4>
      </vt:variant>
    </vt:vector>
  </HeadingPairs>
  <TitlesOfParts>
    <vt:vector size="57" baseType="lpstr">
      <vt:lpstr>《电磁场理论》－课件模板</vt:lpstr>
      <vt:lpstr>Equation</vt:lpstr>
      <vt:lpstr>Microsoft 公式 3.0</vt:lpstr>
      <vt:lpstr>图片</vt:lpstr>
      <vt:lpstr>Picture</vt:lpstr>
      <vt:lpstr>MathType 6.0 Equation</vt:lpstr>
      <vt:lpstr>剪辑</vt:lpstr>
      <vt:lpstr>BMP 图象</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dianzikeji</dc:creator>
  <cp:lastModifiedBy>ZZ</cp:lastModifiedBy>
  <cp:revision>373</cp:revision>
  <cp:lastPrinted>2001-03-01T15:11:03Z</cp:lastPrinted>
  <dcterms:created xsi:type="dcterms:W3CDTF">2011-08-19T02:18:40Z</dcterms:created>
  <dcterms:modified xsi:type="dcterms:W3CDTF">2016-12-20T10:00:52Z</dcterms:modified>
</cp:coreProperties>
</file>