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94" r:id="rId2"/>
    <p:sldId id="258" r:id="rId3"/>
    <p:sldId id="301" r:id="rId4"/>
    <p:sldId id="275" r:id="rId5"/>
    <p:sldId id="296" r:id="rId6"/>
    <p:sldId id="297" r:id="rId7"/>
    <p:sldId id="298" r:id="rId8"/>
    <p:sldId id="300" r:id="rId9"/>
    <p:sldId id="299" r:id="rId10"/>
    <p:sldId id="295" r:id="rId11"/>
    <p:sldId id="276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302" r:id="rId21"/>
    <p:sldId id="303" r:id="rId22"/>
    <p:sldId id="305" r:id="rId23"/>
    <p:sldId id="306" r:id="rId24"/>
    <p:sldId id="290" r:id="rId25"/>
    <p:sldId id="291" r:id="rId26"/>
    <p:sldId id="292" r:id="rId27"/>
    <p:sldId id="271" r:id="rId28"/>
  </p:sldIdLst>
  <p:sldSz cx="9144000" cy="6858000" type="screen4x3"/>
  <p:notesSz cx="6888163" cy="9623425"/>
  <p:embeddedFontLst>
    <p:embeddedFont>
      <p:font typeface="隶书" pitchFamily="49" charset="-122"/>
      <p:regular r:id="rId31"/>
    </p:embeddedFont>
    <p:embeddedFont>
      <p:font typeface="黑体" pitchFamily="49" charset="-122"/>
      <p:regular r:id="rId32"/>
    </p:embeddedFont>
    <p:embeddedFont>
      <p:font typeface="华文行楷" pitchFamily="2" charset="-122"/>
      <p:regular r:id="rId33"/>
    </p:embeddedFont>
    <p:embeddedFont>
      <p:font typeface="幼圆" pitchFamily="49" charset="-122"/>
      <p:regular r:id="rId34"/>
    </p:embeddedFont>
    <p:embeddedFont>
      <p:font typeface="方正舒体" pitchFamily="2" charset="-122"/>
      <p:regular r:id="rId35"/>
    </p:embeddedFont>
    <p:embeddedFont>
      <p:font typeface="华文隶书" pitchFamily="2" charset="-122"/>
      <p:regular r:id="rId36"/>
    </p:embeddedFont>
    <p:embeddedFont>
      <p:font typeface="华文仿宋" pitchFamily="2" charset="-122"/>
      <p:regular r:id="rId37"/>
    </p:embeddedFont>
    <p:embeddedFont>
      <p:font typeface="Verdana" pitchFamily="34" charset="0"/>
      <p:regular r:id="rId38"/>
      <p:bold r:id="rId39"/>
      <p:italic r:id="rId40"/>
      <p:boldItalic r:id="rId4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  <p:clrMru>
    <a:srgbClr val="0000CC"/>
    <a:srgbClr val="000000"/>
    <a:srgbClr val="33CC33"/>
    <a:srgbClr val="990033"/>
    <a:srgbClr val="9966FF"/>
    <a:srgbClr val="006600"/>
    <a:srgbClr val="009900"/>
    <a:srgbClr val="005A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34" autoAdjust="0"/>
    <p:restoredTop sz="91356" autoAdjust="0"/>
  </p:normalViewPr>
  <p:slideViewPr>
    <p:cSldViewPr snapToGrid="0">
      <p:cViewPr>
        <p:scale>
          <a:sx n="75" d="100"/>
          <a:sy n="75" d="100"/>
        </p:scale>
        <p:origin x="-209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F649F8-87B4-437B-B217-16F6DB7F2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9DA90AC-1D35-45F1-9782-A9E57B6443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7563" y="66675"/>
            <a:ext cx="53990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en-US" altLang="zh-CN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绪论</a:t>
            </a:r>
            <a:endParaRPr lang="zh-CN" altLang="en-US" sz="200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 algn="ctr">
              <a:defRPr/>
            </a:pPr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1A3AEC62-DABF-43B3-B6E9-3F1DF40B6E09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19:45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>
              <a:ea typeface="黑体" pitchFamily="49" charset="-122"/>
            </a:endParaRPr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第</a:t>
            </a:r>
            <a:fld id="{6AF3EB4C-4BEF-419E-8695-958F505BA2CD}" type="slidenum">
              <a:rPr lang="zh-CN" altLang="en-US" sz="1400" b="1">
                <a:latin typeface="楷体_GB2312" pitchFamily="49" charset="-122"/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697E886-0EC1-46E7-90DE-88766EF0B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B2622-3352-4641-A9E3-67C1B828E4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CA7D-1561-4B45-B060-B13237A52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C6D05-C1BC-4B7A-97CD-ECA36B140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2AF2B-0DFA-4C08-BB89-2CF2C9E44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9A09D-0F66-4EAC-BC88-947FD94D9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5EF91-DD64-4419-88C5-0685F95EF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E05E3-AD79-48A1-BF9B-52944DF8F4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9AB42-0B86-45A3-BD4C-4511F0289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71A41-95FD-459C-90D3-BDFC0D67A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CB04A-66BC-425B-B9AB-8378CC4D1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44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45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46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47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48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49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51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54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12457" name="Rectangle 1161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3357563" y="66675"/>
            <a:ext cx="53990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en-US" altLang="zh-CN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00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绪论</a:t>
            </a:r>
            <a:endParaRPr lang="zh-CN" altLang="en-US" sz="200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2460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第</a:t>
            </a:r>
            <a:fld id="{B64A4C84-7B27-4D5C-BC6B-20A337483371}" type="slidenum">
              <a:rPr lang="zh-CN" altLang="en-US" sz="1400" b="1">
                <a:latin typeface="楷体_GB2312" pitchFamily="49" charset="-122"/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zh-CN" altLang="en-US" sz="1400" b="1"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312463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508E7FD0-9697-4263-B6CD-BE19F4385F2A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19:45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74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>
              <a:ea typeface="黑体" pitchFamily="49" charset="-122"/>
            </a:endParaRPr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41A61E-1E9A-4D85-9993-407C0E260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5">
            <a:lum contrast="6000"/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92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 algn="ctr">
              <a:defRPr/>
            </a:pPr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0407.htm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baike.baidu.com/view/60934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baike.baidu.com/view/54831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2218.htm" TargetMode="External"/><Relationship Id="rId2" Type="http://schemas.openxmlformats.org/officeDocument/2006/relationships/hyperlink" Target="http://baike.baidu.com/view/34136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baike.baidu.com/view/56028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897.htm" TargetMode="External"/><Relationship Id="rId2" Type="http://schemas.openxmlformats.org/officeDocument/2006/relationships/hyperlink" Target="http://baike.baidu.com/view/4032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aike.baidu.com/view/40323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9683" y="1371298"/>
            <a:ext cx="6624637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仪器光电学院－本科生平台课</a:t>
            </a:r>
          </a:p>
        </p:txBody>
      </p:sp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439863" y="2400300"/>
            <a:ext cx="6969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49" charset="-122"/>
              </a:rPr>
              <a:t>《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49" charset="-122"/>
              </a:rPr>
              <a:t>电磁场理论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49" charset="-122"/>
              </a:rPr>
              <a:t>》</a:t>
            </a:r>
            <a:r>
              <a:rPr lang="en-US" altLang="zh-CN" sz="4000" b="1">
                <a:solidFill>
                  <a:srgbClr val="990033"/>
                </a:solidFill>
                <a:latin typeface="Arial" charset="0"/>
                <a:ea typeface="黑体" pitchFamily="49" charset="-122"/>
              </a:rPr>
              <a:t>-</a:t>
            </a:r>
            <a:r>
              <a:rPr lang="zh-CN" altLang="en-US" sz="4000" b="1">
                <a:solidFill>
                  <a:srgbClr val="990033"/>
                </a:solidFill>
                <a:latin typeface="Arial" charset="0"/>
                <a:ea typeface="黑体" pitchFamily="49" charset="-122"/>
              </a:rPr>
              <a:t>绪论</a:t>
            </a:r>
            <a:endParaRPr lang="en-US" altLang="zh-CN" sz="4000" b="1">
              <a:solidFill>
                <a:srgbClr val="990033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82278" y="3638077"/>
            <a:ext cx="6743930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主讲人：  </a:t>
            </a:r>
            <a:r>
              <a:rPr lang="zh-CN" altLang="en-US" sz="2800" dirty="0" smtClean="0">
                <a:solidFill>
                  <a:srgbClr val="002060"/>
                </a:solidFill>
                <a:ea typeface="黑体" pitchFamily="49" charset="-122"/>
              </a:rPr>
              <a:t>冯丽爽</a:t>
            </a:r>
            <a:r>
              <a:rPr lang="zh-CN" altLang="en-US" sz="2000" dirty="0" smtClean="0">
                <a:solidFill>
                  <a:srgbClr val="002060"/>
                </a:solidFill>
                <a:ea typeface="黑体" pitchFamily="49" charset="-122"/>
              </a:rPr>
              <a:t>教授          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周震   </a:t>
            </a:r>
            <a:r>
              <a:rPr lang="zh-CN" altLang="en-US" sz="2000" dirty="0">
                <a:solidFill>
                  <a:srgbClr val="002060"/>
                </a:solidFill>
                <a:ea typeface="黑体" pitchFamily="49" charset="-122"/>
              </a:rPr>
              <a:t>副教授  </a:t>
            </a:r>
          </a:p>
        </p:txBody>
      </p:sp>
      <p:pic>
        <p:nvPicPr>
          <p:cNvPr id="15366" name="Picture 8" descr="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942975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18660" y="512319"/>
            <a:ext cx="3877985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北京航空航天大学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74826" y="5801553"/>
            <a:ext cx="4841635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2017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年</a:t>
            </a: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月</a:t>
            </a: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27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376" y="4383211"/>
            <a:ext cx="7800230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fenglishuang@buaa.edu.cn, zhouzhen@buaa.edu.cn</a:t>
            </a:r>
            <a:endParaRPr lang="zh-CN" altLang="en-US" sz="2800" dirty="0">
              <a:solidFill>
                <a:srgbClr val="002060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46566" y="5068804"/>
            <a:ext cx="4841635" cy="523220"/>
          </a:xfrm>
          <a:prstGeom prst="rect">
            <a:avLst/>
          </a:prstGeom>
          <a:gradFill flip="none" rotWithShape="1">
            <a:gsLst>
              <a:gs pos="74000">
                <a:schemeClr val="accent1">
                  <a:tint val="66000"/>
                  <a:satMod val="160000"/>
                  <a:alpha val="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82316906-878</a:t>
            </a:r>
            <a:endParaRPr lang="zh-CN" altLang="en-US" sz="2800" dirty="0">
              <a:solidFill>
                <a:srgbClr val="00206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774700" y="89535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504825" y="1390650"/>
            <a:ext cx="79597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>
              <a:lnSpc>
                <a:spcPct val="130000"/>
              </a:lnSpc>
              <a:defRPr/>
            </a:pPr>
            <a:r>
              <a:rPr lang="zh-CN" altLang="en-US" sz="2400" b="1" dirty="0">
                <a:latin typeface="+mj-ea"/>
                <a:ea typeface="+mj-ea"/>
              </a:rPr>
              <a:t>因此：</a:t>
            </a:r>
            <a:endParaRPr lang="en-US" altLang="zh-CN" sz="2400" b="1" dirty="0">
              <a:latin typeface="+mj-ea"/>
              <a:ea typeface="+mj-ea"/>
            </a:endParaRPr>
          </a:p>
          <a:p>
            <a:pPr marL="609600" indent="-609600">
              <a:lnSpc>
                <a:spcPct val="130000"/>
              </a:lnSpc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j-ea"/>
                <a:ea typeface="+mj-ea"/>
              </a:rPr>
              <a:t>　　　电磁场理论是</a:t>
            </a:r>
            <a:r>
              <a:rPr lang="zh-CN" altLang="en-US" sz="2800" dirty="0">
                <a:ea typeface="黑体" pitchFamily="49" charset="-122"/>
              </a:rPr>
              <a:t>研究</a:t>
            </a:r>
            <a:r>
              <a:rPr lang="zh-CN" altLang="en-US" sz="2800" dirty="0">
                <a:solidFill>
                  <a:srgbClr val="0000CC"/>
                </a:solidFill>
                <a:ea typeface="黑体" pitchFamily="49" charset="-122"/>
              </a:rPr>
              <a:t>电磁场</a:t>
            </a:r>
            <a:r>
              <a:rPr lang="zh-CN" altLang="en-US" sz="2800" dirty="0">
                <a:ea typeface="黑体" pitchFamily="49" charset="-122"/>
              </a:rPr>
              <a:t>中</a:t>
            </a:r>
            <a:r>
              <a:rPr lang="zh-CN" altLang="en-US" sz="2800" dirty="0">
                <a:solidFill>
                  <a:srgbClr val="0000CC"/>
                </a:solidFill>
                <a:ea typeface="黑体" pitchFamily="49" charset="-122"/>
              </a:rPr>
              <a:t>各物理量</a:t>
            </a:r>
            <a:r>
              <a:rPr lang="zh-CN" altLang="en-US" sz="2800" dirty="0">
                <a:ea typeface="黑体" pitchFamily="49" charset="-122"/>
              </a:rPr>
              <a:t>之间的关系及其空间分布和时间变化的理论。</a:t>
            </a:r>
            <a:endParaRPr lang="en-US" altLang="zh-CN" sz="2800" dirty="0">
              <a:ea typeface="黑体" pitchFamily="49" charset="-122"/>
            </a:endParaRPr>
          </a:p>
          <a:p>
            <a:pPr marL="609600" indent="-609600">
              <a:lnSpc>
                <a:spcPct val="130000"/>
              </a:lnSpc>
              <a:defRPr/>
            </a:pPr>
            <a:r>
              <a:rPr kumimoji="1" lang="zh-CN" altLang="en-US" sz="2600" b="1" dirty="0">
                <a:solidFill>
                  <a:srgbClr val="000066"/>
                </a:solidFill>
                <a:ea typeface="黑体" pitchFamily="49" charset="-122"/>
              </a:rPr>
              <a:t>　　　</a:t>
            </a:r>
            <a:r>
              <a:rPr lang="zh-CN" altLang="en-US" sz="2800" dirty="0">
                <a:ea typeface="黑体" pitchFamily="49" charset="-122"/>
              </a:rPr>
              <a:t>本课程将</a:t>
            </a:r>
            <a:r>
              <a:rPr lang="zh-CN" altLang="zh-CN" sz="2800" dirty="0">
                <a:ea typeface="黑体" pitchFamily="49" charset="-122"/>
              </a:rPr>
              <a:t>主要讲授电磁场与电磁波的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基础知识</a:t>
            </a:r>
            <a:r>
              <a:rPr kumimoji="1" lang="zh-CN" altLang="zh-CN" sz="28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基本规律</a:t>
            </a:r>
            <a:r>
              <a:rPr kumimoji="1" lang="zh-CN" altLang="zh-CN" sz="28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分析方法</a:t>
            </a:r>
            <a:r>
              <a:rPr kumimoji="1" lang="zh-CN" altLang="zh-CN" sz="28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以及</a:t>
            </a:r>
            <a:r>
              <a:rPr kumimoji="1" lang="zh-CN" altLang="zh-CN" sz="28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典型应用</a:t>
            </a:r>
            <a:r>
              <a:rPr lang="zh-CN" altLang="en-US" sz="2800" dirty="0">
                <a:ea typeface="黑体" pitchFamily="49" charset="-122"/>
              </a:rPr>
              <a:t>，</a:t>
            </a:r>
            <a:r>
              <a:rPr lang="zh-CN" altLang="zh-CN" sz="2800" dirty="0">
                <a:ea typeface="黑体" pitchFamily="49" charset="-122"/>
              </a:rPr>
              <a:t>为后续相关课程奠定电磁场理论基础</a:t>
            </a:r>
            <a:r>
              <a:rPr lang="zh-CN" altLang="en-US" sz="2800" dirty="0">
                <a:ea typeface="黑体" pitchFamily="49" charset="-122"/>
              </a:rPr>
              <a:t>。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005013" y="4941888"/>
            <a:ext cx="5626100" cy="1200150"/>
          </a:xfrm>
          <a:prstGeom prst="rect">
            <a:avLst/>
          </a:prstGeom>
          <a:solidFill>
            <a:srgbClr val="CCFFFF"/>
          </a:solidFill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信息类本科生、研究生必修理论课程</a:t>
            </a:r>
            <a:endParaRPr lang="en-US" altLang="zh-CN" sz="2400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信息类科学家、工程师必备专业知识</a:t>
            </a:r>
            <a:endParaRPr lang="zh-CN" altLang="zh-CN" sz="2400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  <p:bldP spid="3430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523875" y="1454150"/>
            <a:ext cx="84550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华文隶书"/>
                <a:ea typeface="华文隶书"/>
                <a:cs typeface="华文隶书"/>
              </a:rPr>
              <a:t>与</a:t>
            </a:r>
            <a:r>
              <a:rPr kumimoji="1" lang="en-US" altLang="zh-CN" sz="2800" b="1">
                <a:solidFill>
                  <a:srgbClr val="002060"/>
                </a:solidFill>
                <a:latin typeface="华文隶书"/>
                <a:ea typeface="华文隶书"/>
                <a:cs typeface="华文隶书"/>
              </a:rPr>
              <a:t>《</a:t>
            </a:r>
            <a:r>
              <a:rPr kumimoji="1" lang="zh-CN" altLang="en-US" sz="2800" b="1">
                <a:solidFill>
                  <a:srgbClr val="002060"/>
                </a:solidFill>
                <a:latin typeface="华文隶书"/>
                <a:ea typeface="华文隶书"/>
                <a:cs typeface="华文隶书"/>
              </a:rPr>
              <a:t>大学物理</a:t>
            </a:r>
            <a:r>
              <a:rPr kumimoji="1" lang="en-US" altLang="zh-CN" sz="2800" b="1">
                <a:solidFill>
                  <a:srgbClr val="002060"/>
                </a:solidFill>
                <a:latin typeface="华文隶书"/>
                <a:ea typeface="华文隶书"/>
                <a:cs typeface="华文隶书"/>
              </a:rPr>
              <a:t>》</a:t>
            </a:r>
            <a:r>
              <a:rPr kumimoji="1" lang="zh-CN" altLang="en-US" sz="2800" b="1">
                <a:solidFill>
                  <a:srgbClr val="002060"/>
                </a:solidFill>
                <a:latin typeface="华文隶书"/>
                <a:ea typeface="华文隶书"/>
                <a:cs typeface="华文隶书"/>
              </a:rPr>
              <a:t>的关系</a:t>
            </a:r>
          </a:p>
        </p:txBody>
      </p:sp>
      <p:sp>
        <p:nvSpPr>
          <p:cNvPr id="25602" name="矩形 17"/>
          <p:cNvSpPr>
            <a:spLocks noChangeArrowheads="1"/>
          </p:cNvSpPr>
          <p:nvPr/>
        </p:nvSpPr>
        <p:spPr bwMode="auto">
          <a:xfrm>
            <a:off x="550863" y="2314575"/>
            <a:ext cx="82454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lnSpc>
                <a:spcPct val="125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　　在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“大学物理（电磁学）”的基础上</a:t>
            </a:r>
            <a:r>
              <a:rPr kumimoji="1" lang="zh-CN" altLang="en-US" sz="2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进一步研究</a:t>
            </a:r>
            <a:r>
              <a:rPr kumimoji="1" lang="zh-CN" altLang="en-US" sz="2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宏观电磁现象和电磁作用过程的基本规律及其分析计算方法。通过该课程的学习，可以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掌握基本的宏观和微观电磁理论，具备分析和解决微波工程、光学工程、电子线路问题的基本能力</a:t>
            </a:r>
            <a:r>
              <a:rPr kumimoji="1" lang="zh-CN" altLang="en-US" sz="2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，并为后续的相关课程奠定必要的电磁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理论基础</a:t>
            </a:r>
            <a:r>
              <a:rPr kumimoji="1" lang="zh-CN" altLang="en-US" sz="2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5600" y="636588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752475" y="4914900"/>
            <a:ext cx="7783513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本课程的电磁场理论</a:t>
            </a:r>
            <a:endParaRPr lang="en-US" altLang="zh-CN" sz="2800"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黑体" pitchFamily="49" charset="-122"/>
              </a:rPr>
              <a:t>　　　　　　</a:t>
            </a:r>
            <a:r>
              <a:rPr lang="zh-CN" altLang="en-US">
                <a:solidFill>
                  <a:srgbClr val="FF0000"/>
                </a:solidFill>
                <a:latin typeface="华文隶书"/>
                <a:ea typeface="华文隶书"/>
                <a:cs typeface="华文隶书"/>
              </a:rPr>
              <a:t>更系统、更深入、更具体。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8"/>
          <p:cNvSpPr>
            <a:spLocks noChangeArrowheads="1"/>
          </p:cNvSpPr>
          <p:nvPr/>
        </p:nvSpPr>
        <p:spPr bwMode="auto">
          <a:xfrm>
            <a:off x="2595563" y="1835150"/>
            <a:ext cx="6249987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1887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年，德国科学家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赫兹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用火花隙激励一个环状天线，用另一个带隙的环状天线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(10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接收，同时测量出电磁波的传播速度，从实验上证实了麦克斯韦关于电磁波存在的预言。</a:t>
            </a:r>
            <a:endParaRPr kumimoji="1" lang="en-US" altLang="zh-CN" sz="2200" b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5000"/>
              </a:lnSpc>
            </a:pPr>
            <a:endParaRPr kumimoji="1" lang="en-US" altLang="zh-CN" sz="2200" b="1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　　这一重要的实验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导致了后来无线电报的发明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。从此开始了电磁场理论应用与发展时代，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电磁学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逐渐发展成为当代最引人注目的学科之一。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5600" y="590550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  <p:sp>
        <p:nvSpPr>
          <p:cNvPr id="26627" name="矩形 8"/>
          <p:cNvSpPr>
            <a:spLocks noChangeArrowheads="1"/>
          </p:cNvSpPr>
          <p:nvPr/>
        </p:nvSpPr>
        <p:spPr bwMode="auto">
          <a:xfrm>
            <a:off x="431800" y="4872038"/>
            <a:ext cx="19812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zh-CN" sz="2800">
                <a:ea typeface="黑体" pitchFamily="49" charset="-122"/>
              </a:rPr>
              <a:t>1857</a:t>
            </a:r>
            <a:r>
              <a:rPr lang="en-US" altLang="zh-CN" sz="2800">
                <a:ea typeface="黑体" pitchFamily="49" charset="-122"/>
              </a:rPr>
              <a:t>-</a:t>
            </a:r>
            <a:r>
              <a:rPr lang="zh-CN" altLang="zh-CN" sz="2800">
                <a:ea typeface="黑体" pitchFamily="49" charset="-122"/>
              </a:rPr>
              <a:t>1894</a:t>
            </a:r>
            <a:r>
              <a:rPr lang="en-US" altLang="zh-CN" sz="2800">
                <a:ea typeface="黑体" pitchFamily="49" charset="-122"/>
              </a:rPr>
              <a:t>)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26628" name="矩形 9"/>
          <p:cNvSpPr>
            <a:spLocks noChangeArrowheads="1"/>
          </p:cNvSpPr>
          <p:nvPr/>
        </p:nvSpPr>
        <p:spPr bwMode="auto">
          <a:xfrm>
            <a:off x="890588" y="4273550"/>
            <a:ext cx="9064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赫兹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6629" name="Picture 6" descr="C:\Users\Zhili\Desktop\230px-Heinrich_Rudolf_Hert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887538"/>
            <a:ext cx="20447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9"/>
          <p:cNvSpPr>
            <a:spLocks noChangeArrowheads="1"/>
          </p:cNvSpPr>
          <p:nvPr/>
        </p:nvSpPr>
        <p:spPr bwMode="auto">
          <a:xfrm>
            <a:off x="533400" y="3157538"/>
            <a:ext cx="8207375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无线电报</a:t>
            </a:r>
            <a:r>
              <a:rPr kumimoji="1" lang="en-US" altLang="zh-CN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 sz="2200" b="1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1895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年，意大利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马可尼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成功地进行了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2.5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公里距离的无线电报传送实验。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1896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年，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波波夫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进行了约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250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米距离的类似试验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 1899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无线电报跨越英吉利海峡的试验成功；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1901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年，跨越大西洋的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3200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公里距离的试验成功。马可尼以其在无线电报等领域的成就，获得了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1909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年的诺贝尔物理学奖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。无线电报的发明，开始了利用电磁波时期。</a:t>
            </a:r>
          </a:p>
        </p:txBody>
      </p:sp>
      <p:sp>
        <p:nvSpPr>
          <p:cNvPr id="27650" name="Rectangle 10"/>
          <p:cNvSpPr>
            <a:spLocks noChangeArrowheads="1"/>
          </p:cNvSpPr>
          <p:nvPr/>
        </p:nvSpPr>
        <p:spPr bwMode="auto">
          <a:xfrm>
            <a:off x="519113" y="150495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有线电话</a:t>
            </a:r>
            <a:r>
              <a:rPr kumimoji="1" lang="en-US" altLang="zh-CN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 </a:t>
            </a:r>
          </a:p>
          <a:p>
            <a:pPr>
              <a:lnSpc>
                <a:spcPct val="120000"/>
              </a:lnSpc>
            </a:pP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1876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年，美国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贝尔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在美国建国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周年博览会上展示了他所发明的有线电话。 此后，有线电话便迅速普及开来。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5600" y="590550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"/>
          <p:cNvSpPr>
            <a:spLocks noChangeArrowheads="1"/>
          </p:cNvSpPr>
          <p:nvPr/>
        </p:nvSpPr>
        <p:spPr bwMode="auto">
          <a:xfrm>
            <a:off x="601663" y="1474788"/>
            <a:ext cx="749935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广播</a:t>
            </a:r>
            <a:r>
              <a:rPr kumimoji="1" lang="en-US" altLang="zh-CN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1906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年，美国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费森登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千赫频率发电机作发射机，用微音器接入天线实现调制，使大西洋航船上的报务员听到了他从波士顿播出的音乐。</a:t>
            </a:r>
          </a:p>
          <a:p>
            <a:pPr>
              <a:lnSpc>
                <a:spcPct val="120000"/>
              </a:lnSpc>
            </a:pPr>
            <a:endParaRPr kumimoji="1" lang="en-US" altLang="zh-CN" sz="2200" b="1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200" b="1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6100" y="3678238"/>
            <a:ext cx="62769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zh-CN" sz="900" b="1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电视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200" b="1" dirty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1884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年，德国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尼普科夫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提出机械扫描电视的设想（尼普科夫圆盘），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1927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年，英国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贝尔德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成功地用电话线路把图像从伦敦传至大西洋中的船上。</a:t>
            </a:r>
            <a:r>
              <a:rPr kumimoji="1" lang="en-US" altLang="zh-CN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1931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兹沃霄金</a:t>
            </a:r>
            <a:r>
              <a:rPr kumimoji="1" lang="zh-CN" altLang="en-US" sz="22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组装成世界上第一个全电子电视系统。</a:t>
            </a: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3688" y="2779713"/>
            <a:ext cx="20701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3238" y="4556125"/>
            <a:ext cx="197326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6713" y="671513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8463" y="1474788"/>
            <a:ext cx="8423275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zh-CN" sz="1000" b="1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  <a:p>
            <a:pPr>
              <a:lnSpc>
                <a:spcPct val="80000"/>
              </a:lnSpc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雷达</a:t>
            </a:r>
            <a:r>
              <a:rPr kumimoji="1" lang="en-US" altLang="zh-CN" sz="22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>
              <a:lnSpc>
                <a:spcPct val="130000"/>
              </a:lnSpc>
              <a:defRPr/>
            </a:pPr>
            <a:endParaRPr kumimoji="1" lang="en-US" altLang="zh-CN" sz="20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endParaRPr kumimoji="1" lang="en-US" altLang="zh-CN" sz="2000" b="1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　　</a:t>
            </a:r>
            <a:endParaRPr kumimoji="1"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1936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，英国的瓦特设计的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警戒雷达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最先投入了运行。有效地警戒了来自德国的轰炸机。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1938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，美国研制成第一部能指挥火炮射击的火炮控制雷达。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1940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，多腔磁控管的发明，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微波雷达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的研制成为可能。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1944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，能够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自动跟踪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飞机的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雷达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研制成功。</a:t>
            </a:r>
            <a:r>
              <a:rPr kumimoji="1"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1945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，能消除背景干扰显示运动目标的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显示技术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的发明</a:t>
            </a:r>
            <a:r>
              <a:rPr kumimoji="1" lang="en-US" altLang="zh-CN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使雷达更加完善。在整个第二次世界大战期间</a:t>
            </a:r>
            <a:r>
              <a:rPr kumimoji="1" lang="en-US" altLang="zh-CN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0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雷达成了电磁场理论最活跃的部分。</a:t>
            </a:r>
          </a:p>
        </p:txBody>
      </p:sp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4475" y="809625"/>
            <a:ext cx="1998663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3" y="2327275"/>
            <a:ext cx="2914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0175" y="2403475"/>
            <a:ext cx="46767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5600" y="590550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ChangeArrowheads="1"/>
          </p:cNvSpPr>
          <p:nvPr/>
        </p:nvSpPr>
        <p:spPr bwMode="auto">
          <a:xfrm>
            <a:off x="430213" y="1520825"/>
            <a:ext cx="84201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卫星通信技术</a:t>
            </a:r>
            <a:endParaRPr kumimoji="1" lang="en-US" altLang="zh-CN" sz="2200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200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1958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美国发射低轨的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“斯科尔”卫星成功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这是第一颗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用于通信的试验卫星。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1964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借助定点同步通信卫星首次实</a:t>
            </a:r>
          </a:p>
          <a:p>
            <a:pPr>
              <a:lnSpc>
                <a:spcPct val="130000"/>
              </a:lnSpc>
            </a:pP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现了美、 欧、非三大洲的通信和电视转播。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1965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第一颗商用定点同步卫星投入运行。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1969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大西洋、太平洋和印度洋上空均已有定点同步通信卫星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卫星地球站已遍布世界各国，这些卫星地球站又和本国或本地区的通信网接通。卫星通信经历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年的发展，终趋于成熟。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1970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中国发射第一颗人造地球卫星－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东方红１号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2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5600" y="590550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  <p:pic>
        <p:nvPicPr>
          <p:cNvPr id="30723" name="Picture 7" descr="C:\Users\Zhili\Desktop\u=1875183721,336346815&amp;fm=5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4363" y="1687513"/>
            <a:ext cx="212566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ChangeArrowheads="1"/>
          </p:cNvSpPr>
          <p:nvPr/>
        </p:nvSpPr>
        <p:spPr bwMode="auto">
          <a:xfrm>
            <a:off x="341313" y="1627188"/>
            <a:ext cx="54737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卫星定位技术</a:t>
            </a:r>
            <a:endParaRPr kumimoji="1" lang="en-US" altLang="zh-CN" sz="2200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1957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年卫星发射成功后，人们试图将雷达引入卫星，实现以卫星为基地对地球表面及近地空间目标的定位和导航。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1958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年底，美国开始研究实施这一计划，于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1964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年研究成功子午仪卫星导航系统。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1973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美国提出了由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24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颗卫星组成的实用系统新方案，即</a:t>
            </a:r>
            <a:r>
              <a:rPr kumimoji="1" lang="en-US" altLang="zh-CN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GPS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计划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1990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年最终的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GPS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方案是由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21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颗工作卫星和</a:t>
            </a:r>
            <a:r>
              <a:rPr kumimoji="1" lang="en-US" altLang="zh-CN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200" b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颗在轨备用卫星组成。</a:t>
            </a:r>
          </a:p>
        </p:txBody>
      </p:sp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2978150"/>
            <a:ext cx="3021012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5600" y="590550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5913" y="1668463"/>
            <a:ext cx="1154112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ChangeArrowheads="1"/>
          </p:cNvSpPr>
          <p:nvPr/>
        </p:nvSpPr>
        <p:spPr bwMode="auto">
          <a:xfrm>
            <a:off x="430213" y="1358900"/>
            <a:ext cx="871378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卫星定位技术</a:t>
            </a:r>
            <a:r>
              <a:rPr kumimoji="1" lang="en-US" altLang="zh-CN" sz="22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:  </a:t>
            </a:r>
            <a:r>
              <a:rPr kumimoji="1" lang="zh-CN" altLang="en-US" sz="22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中国</a:t>
            </a:r>
            <a:r>
              <a:rPr kumimoji="1" lang="en-US" altLang="zh-CN" sz="22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1462088" y="5216525"/>
            <a:ext cx="56070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endParaRPr kumimoji="1" lang="zh-CN" altLang="en-US" sz="2200" b="1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338" y="1682750"/>
            <a:ext cx="737235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5600" y="590550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182688" y="1898650"/>
            <a:ext cx="5768975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其它应用实例：</a:t>
            </a:r>
            <a:endParaRPr kumimoji="1" lang="en-US" altLang="zh-CN" sz="28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手机</a:t>
            </a:r>
            <a:endParaRPr kumimoji="1" lang="en-US" altLang="zh-CN" sz="22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波导器件</a:t>
            </a:r>
            <a:endParaRPr kumimoji="1" lang="en-US" altLang="zh-CN" sz="22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电磁泵，变压器，电磁炉</a:t>
            </a:r>
            <a:endParaRPr kumimoji="1" lang="en-US" altLang="zh-CN" sz="22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电磁兼容技术</a:t>
            </a:r>
            <a:endParaRPr kumimoji="1" lang="en-US" altLang="zh-CN" sz="22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电磁生物效应</a:t>
            </a:r>
            <a:endParaRPr kumimoji="1" lang="en-US" altLang="zh-CN" sz="22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隐身飞机，等等</a:t>
            </a:r>
            <a:endParaRPr kumimoji="1" lang="en-US" altLang="zh-CN" sz="22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lphaUcPeriod"/>
              <a:defRPr/>
            </a:pPr>
            <a:r>
              <a:rPr kumimoji="1" lang="zh-CN" altLang="en-US" sz="2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。。。。。。。。</a:t>
            </a:r>
          </a:p>
          <a:p>
            <a:pPr>
              <a:lnSpc>
                <a:spcPct val="150000"/>
              </a:lnSpc>
              <a:defRPr/>
            </a:pPr>
            <a:endParaRPr kumimoji="1" lang="zh-CN" altLang="en-US" sz="22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defRPr/>
            </a:pPr>
            <a:endParaRPr kumimoji="1" lang="en-US" altLang="zh-CN" sz="22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2900" y="671513"/>
            <a:ext cx="8108950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课程意义</a:t>
            </a:r>
            <a:r>
              <a:rPr lang="zh-CN" altLang="en-US" b="1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－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434740" y="778244"/>
            <a:ext cx="18085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绪   论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590187" y="1770185"/>
            <a:ext cx="6299443" cy="378565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课程内涵</a:t>
            </a:r>
            <a:endParaRPr lang="zh-CN" altLang="zh-CN" b="1" dirty="0">
              <a:ln w="1905"/>
              <a:solidFill>
                <a:srgbClr val="0000CC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课程意义</a:t>
            </a:r>
            <a:endParaRPr lang="zh-CN" altLang="zh-CN" b="1" dirty="0">
              <a:ln w="1905"/>
              <a:solidFill>
                <a:srgbClr val="0000CC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课程</a:t>
            </a:r>
            <a:r>
              <a:rPr lang="zh-CN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目的</a:t>
            </a: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任务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课程</a:t>
            </a:r>
            <a:r>
              <a:rPr lang="zh-CN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主要内容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若干</a:t>
            </a:r>
            <a:r>
              <a:rPr lang="zh-CN" altLang="zh-CN" b="1" dirty="0">
                <a:ln w="1905"/>
                <a:solidFill>
                  <a:srgbClr val="0000CC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相关问题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922338" y="1147763"/>
            <a:ext cx="7564437" cy="4751387"/>
            <a:chOff x="1980" y="4320"/>
            <a:chExt cx="7200" cy="4523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/>
            <a:srcRect b="12173"/>
            <a:stretch>
              <a:fillRect/>
            </a:stretch>
          </p:blipFill>
          <p:spPr bwMode="auto">
            <a:xfrm>
              <a:off x="1980" y="4320"/>
              <a:ext cx="7200" cy="4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 flipV="1">
              <a:off x="5400" y="566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V="1">
              <a:off x="558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 flipV="1">
              <a:off x="576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V="1">
              <a:off x="594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V="1">
              <a:off x="522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V="1">
              <a:off x="6300" y="566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648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V="1">
              <a:off x="6120" y="564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18" name="矩形 11"/>
          <p:cNvSpPr>
            <a:spLocks noChangeArrowheads="1"/>
          </p:cNvSpPr>
          <p:nvPr/>
        </p:nvSpPr>
        <p:spPr bwMode="auto">
          <a:xfrm>
            <a:off x="3690938" y="584200"/>
            <a:ext cx="1987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喷墨打印机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http://www.todayifoundout.com/wp-content/uploads/2010/08/microwave_02_5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308100"/>
            <a:ext cx="6934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2" name="矩形 2"/>
          <p:cNvSpPr>
            <a:spLocks noChangeArrowheads="1"/>
          </p:cNvSpPr>
          <p:nvPr/>
        </p:nvSpPr>
        <p:spPr bwMode="auto">
          <a:xfrm>
            <a:off x="3897313" y="584200"/>
            <a:ext cx="1266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微波炉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1"/>
          <p:cNvSpPr>
            <a:spLocks noChangeArrowheads="1"/>
          </p:cNvSpPr>
          <p:nvPr/>
        </p:nvSpPr>
        <p:spPr bwMode="auto">
          <a:xfrm>
            <a:off x="3897313" y="584200"/>
            <a:ext cx="909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WLAN</a:t>
            </a:r>
            <a:endParaRPr kumimoji="1" lang="zh-CN" altLang="en-US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1479550"/>
            <a:ext cx="2519363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0725" y="1447800"/>
            <a:ext cx="2516188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1550" y="1455738"/>
            <a:ext cx="2957513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矩形 1"/>
          <p:cNvSpPr>
            <a:spLocks noChangeArrowheads="1"/>
          </p:cNvSpPr>
          <p:nvPr/>
        </p:nvSpPr>
        <p:spPr bwMode="auto">
          <a:xfrm>
            <a:off x="3881438" y="504825"/>
            <a:ext cx="9064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隐身</a:t>
            </a:r>
          </a:p>
        </p:txBody>
      </p:sp>
      <p:pic>
        <p:nvPicPr>
          <p:cNvPr id="37890" name="Picture 2" descr="C:\Users\zhouzhen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9963" y="3811588"/>
            <a:ext cx="4897437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AutoShape 2" descr="http://img5.imgtn.bdimg.com/it/u=3853782308,328372197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37892" name="AutoShape 4" descr="http://img5.imgtn.bdimg.com/it/u=3853782308,328372197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黑体" pitchFamily="49" charset="-122"/>
            </a:endParaRPr>
          </a:p>
        </p:txBody>
      </p:sp>
      <p:pic>
        <p:nvPicPr>
          <p:cNvPr id="37893" name="Picture 5" descr="C:\Users\zhouzhen\Desktop\B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152525"/>
            <a:ext cx="3340100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8" descr="C:\Users\zhouzhen\Desktop\d31b0ef41bd5ad6e7fb963a383cb39dbb6fd3c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6113" y="1152525"/>
            <a:ext cx="3744912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90525" y="48260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</a:t>
            </a:r>
            <a:r>
              <a:rPr lang="zh-CN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目的和任务</a:t>
            </a:r>
            <a:endParaRPr lang="zh-CN" altLang="en-US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14338" y="1100138"/>
            <a:ext cx="8154987" cy="5268912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800" b="1" kern="1200" dirty="0" smtClean="0">
                <a:solidFill>
                  <a:srgbClr val="FF0000"/>
                </a:solidFill>
                <a:latin typeface="+mj-ea"/>
                <a:ea typeface="+mj-ea"/>
              </a:rPr>
              <a:t>目的：</a:t>
            </a:r>
            <a:endParaRPr lang="en-US" altLang="zh-CN" sz="2800" b="1" kern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主要讲授电磁场与电磁波的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基础知识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基本规律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分析方法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以及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典型应用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，为后续相关课程奠定</a:t>
            </a:r>
            <a:r>
              <a:rPr kumimoji="1" lang="zh-CN" altLang="en-US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坚实的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电磁场理论基础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2800" b="1" kern="1200" dirty="0" smtClean="0">
                <a:solidFill>
                  <a:srgbClr val="FF0000"/>
                </a:solidFill>
                <a:latin typeface="+mj-ea"/>
                <a:ea typeface="+mj-ea"/>
              </a:rPr>
              <a:t>任务：</a:t>
            </a:r>
            <a:endParaRPr lang="en-US" altLang="zh-CN" sz="2800" b="1" kern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掌握静态与时变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电磁场</a:t>
            </a:r>
            <a:r>
              <a:rPr kumimoji="1" lang="zh-CN" altLang="en-US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电磁能</a:t>
            </a:r>
            <a:r>
              <a:rPr kumimoji="1" lang="zh-CN" altLang="en-US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以及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电磁辐射与电磁波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等的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基本性质和基本规律</a:t>
            </a:r>
            <a:r>
              <a:rPr kumimoji="1" lang="zh-CN" altLang="en-US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200" b="1" kern="1200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学会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电磁场与电磁波问题的基本分析方法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，具有从场的角度分析和计算一些典型电磁场边值问题的能力</a:t>
            </a:r>
            <a:r>
              <a:rPr kumimoji="1" lang="zh-CN" altLang="en-US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能够分析和计算平面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电磁波在无界空间以及波导中的</a:t>
            </a: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传播特性</a:t>
            </a:r>
            <a:endParaRPr kumimoji="1" lang="en-US" altLang="zh-CN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zh-CN" altLang="zh-CN" sz="2200" b="1" kern="12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了解电磁场与电磁波知识的一些</a:t>
            </a:r>
            <a:r>
              <a:rPr kumimoji="1" lang="zh-CN" altLang="zh-CN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典型应用</a:t>
            </a:r>
            <a:r>
              <a:rPr kumimoji="1" lang="zh-CN" altLang="en-US" sz="2200" b="1" kern="1200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（天线）。</a:t>
            </a:r>
            <a:endParaRPr kumimoji="1" lang="zh-CN" altLang="en-US" sz="2200" b="1" kern="12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90525" y="48260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Arial" charset="0"/>
                <a:ea typeface="黑体" pitchFamily="49" charset="-122"/>
              </a:rPr>
              <a:t>4. </a:t>
            </a:r>
            <a:r>
              <a:rPr lang="zh-CN" altLang="en-US" b="1">
                <a:solidFill>
                  <a:srgbClr val="0000CC"/>
                </a:solidFill>
                <a:latin typeface="Arial" charset="0"/>
                <a:ea typeface="黑体" pitchFamily="49" charset="-122"/>
              </a:rPr>
              <a:t>本课程的</a:t>
            </a:r>
            <a:r>
              <a:rPr lang="zh-CN" altLang="zh-CN" b="1">
                <a:solidFill>
                  <a:srgbClr val="0000CC"/>
                </a:solidFill>
                <a:latin typeface="Arial" charset="0"/>
                <a:ea typeface="黑体" pitchFamily="49" charset="-122"/>
              </a:rPr>
              <a:t>主要内容</a:t>
            </a:r>
            <a:endParaRPr lang="zh-CN" altLang="en-US" b="1">
              <a:solidFill>
                <a:srgbClr val="0000CC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88" y="5826125"/>
            <a:ext cx="850900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8E5010"/>
                </a:solidFill>
              </a:rPr>
              <a:t>课堂讲授</a:t>
            </a:r>
            <a:r>
              <a:rPr lang="zh-CN" altLang="en-US" sz="2400" b="1" dirty="0">
                <a:solidFill>
                  <a:srgbClr val="8E5010"/>
                </a:solidFill>
              </a:rPr>
              <a:t>为主</a:t>
            </a:r>
            <a:r>
              <a:rPr lang="zh-CN" altLang="zh-CN" sz="2400" b="1" dirty="0">
                <a:solidFill>
                  <a:srgbClr val="8E5010"/>
                </a:solidFill>
              </a:rPr>
              <a:t>，</a:t>
            </a:r>
            <a:r>
              <a:rPr lang="zh-CN" altLang="en-US" sz="2400" b="1" dirty="0">
                <a:solidFill>
                  <a:srgbClr val="8E5010"/>
                </a:solidFill>
              </a:rPr>
              <a:t>辅以仿真练习，并</a:t>
            </a:r>
            <a:r>
              <a:rPr lang="zh-CN" altLang="zh-CN" sz="2400" b="1" dirty="0">
                <a:solidFill>
                  <a:srgbClr val="8E5010"/>
                </a:solidFill>
              </a:rPr>
              <a:t>完成必要的</a:t>
            </a:r>
            <a:r>
              <a:rPr lang="zh-CN" altLang="en-US" sz="2400" b="1" dirty="0">
                <a:solidFill>
                  <a:srgbClr val="8E5010"/>
                </a:solidFill>
              </a:rPr>
              <a:t>课后</a:t>
            </a:r>
            <a:r>
              <a:rPr lang="zh-CN" altLang="zh-CN" sz="2400" b="1" dirty="0">
                <a:solidFill>
                  <a:srgbClr val="8E5010"/>
                </a:solidFill>
              </a:rPr>
              <a:t>习题</a:t>
            </a:r>
            <a:r>
              <a:rPr lang="zh-CN" altLang="en-US" sz="2400" b="1" dirty="0">
                <a:solidFill>
                  <a:srgbClr val="8E5010"/>
                </a:solidFill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5950" y="588963"/>
            <a:ext cx="4500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总共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48</a:t>
            </a:r>
            <a:r>
              <a:rPr lang="zh-CN" altLang="en-US" sz="2400" b="1">
                <a:solidFill>
                  <a:schemeClr val="accent6">
                    <a:lumMod val="75000"/>
                  </a:schemeClr>
                </a:solidFill>
              </a:rPr>
              <a:t>学时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388938" y="1112838"/>
            <a:ext cx="8253412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第一章 矢量分析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ea typeface="黑体" pitchFamily="49" charset="-122"/>
              </a:rPr>
              <a:t>含绪论</a:t>
            </a:r>
            <a:r>
              <a:rPr lang="en-US" altLang="zh-CN" sz="2800">
                <a:ea typeface="黑体" pitchFamily="49" charset="-122"/>
              </a:rPr>
              <a:t>)              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第二章 电磁场的基本规律             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第三章  静态电磁场及其边值问题的解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第四章  时变电磁场                        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第五章  均匀平面波在无界空间中的传播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4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第六章  均匀平面波的反射与透射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第七章  导行电磁波                        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第八章</a:t>
            </a:r>
            <a:r>
              <a:rPr lang="en-US" sz="2800">
                <a:ea typeface="黑体" pitchFamily="49" charset="-122"/>
              </a:rPr>
              <a:t>  </a:t>
            </a:r>
            <a:r>
              <a:rPr lang="zh-CN" altLang="en-US" sz="2800">
                <a:ea typeface="黑体" pitchFamily="49" charset="-122"/>
              </a:rPr>
              <a:t>电磁辐射                            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ea typeface="黑体" pitchFamily="49" charset="-122"/>
              </a:rPr>
              <a:t>复习                                                                  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学时</a:t>
            </a:r>
            <a:endParaRPr lang="en-US" altLang="zh-CN" sz="280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33375" y="558800"/>
            <a:ext cx="7529513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Arial" charset="0"/>
                <a:ea typeface="黑体" pitchFamily="49" charset="-122"/>
              </a:rPr>
              <a:t>5. </a:t>
            </a:r>
            <a:r>
              <a:rPr lang="zh-CN" altLang="en-US" b="1">
                <a:solidFill>
                  <a:srgbClr val="0000CC"/>
                </a:solidFill>
                <a:latin typeface="Arial" charset="0"/>
                <a:ea typeface="黑体" pitchFamily="49" charset="-122"/>
              </a:rPr>
              <a:t>若干</a:t>
            </a:r>
            <a:r>
              <a:rPr lang="zh-CN" altLang="zh-CN" b="1">
                <a:solidFill>
                  <a:srgbClr val="0000CC"/>
                </a:solidFill>
                <a:latin typeface="Arial" charset="0"/>
                <a:ea typeface="黑体" pitchFamily="49" charset="-122"/>
              </a:rPr>
              <a:t>相关问题</a:t>
            </a:r>
            <a:endParaRPr lang="zh-CN" altLang="en-US" b="1">
              <a:solidFill>
                <a:srgbClr val="0000CC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0038" y="1377950"/>
            <a:ext cx="85217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266700"/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  <a:p>
            <a:pPr indent="266700">
              <a:buFont typeface="Arial" charset="0"/>
              <a:buChar char="•"/>
            </a:pPr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考核方式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 indent="266700">
              <a:spcBef>
                <a:spcPts val="1200"/>
              </a:spcBef>
            </a:pPr>
            <a:r>
              <a:rPr kumimoji="1" lang="zh-CN" altLang="en-US" sz="2400" b="1">
                <a:ea typeface="华文仿宋" pitchFamily="2" charset="-122"/>
              </a:rPr>
              <a:t>      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平时（作业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+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出勤）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％</a:t>
            </a: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  <a:p>
            <a:pPr indent="266700">
              <a:spcBef>
                <a:spcPts val="1200"/>
              </a:spcBef>
            </a:pP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考试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（随堂闭卷笔试） 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％ 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月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17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日</a:t>
            </a:r>
          </a:p>
          <a:p>
            <a:pPr indent="266700">
              <a:spcBef>
                <a:spcPts val="1200"/>
              </a:spcBef>
            </a:pP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考试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（随堂闭卷笔试）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 15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％ 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月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日                                                    </a:t>
            </a:r>
          </a:p>
          <a:p>
            <a:pPr indent="266700">
              <a:spcBef>
                <a:spcPts val="1200"/>
              </a:spcBef>
            </a:pP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   期末考试（闭卷笔试） 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60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％</a:t>
            </a: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  <a:p>
            <a:pPr indent="266700">
              <a:spcBef>
                <a:spcPts val="1200"/>
              </a:spcBef>
              <a:buFont typeface="Arial" charset="0"/>
              <a:buChar char="•"/>
            </a:pPr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教材：</a:t>
            </a:r>
            <a:endParaRPr kumimoji="1"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indent="266700">
              <a:spcBef>
                <a:spcPts val="1200"/>
              </a:spcBef>
            </a:pPr>
            <a:r>
              <a:rPr kumimoji="1" lang="zh-CN" altLang="en-US" sz="2400" b="1">
                <a:ea typeface="华文仿宋" pitchFamily="2" charset="-122"/>
              </a:rPr>
              <a:t>     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&lt;&lt;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电磁场与电磁波（第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版）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&gt;&gt;  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谢处方等编著，</a:t>
            </a:r>
            <a:endParaRPr kumimoji="1" lang="en-US" altLang="zh-CN" sz="2400" b="1">
              <a:latin typeface="黑体" pitchFamily="49" charset="-122"/>
              <a:ea typeface="黑体" pitchFamily="49" charset="-122"/>
            </a:endParaRPr>
          </a:p>
          <a:p>
            <a:pPr indent="266700">
              <a:spcBef>
                <a:spcPts val="1200"/>
              </a:spcBef>
            </a:pP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普通高等教育“十一五”国家级规划教材</a:t>
            </a:r>
          </a:p>
          <a:p>
            <a:pPr indent="266700" algn="ctr"/>
            <a:endParaRPr kumimoji="1" lang="zh-CN" altLang="en-US" b="1">
              <a:ea typeface="华文仿宋" pitchFamily="2" charset="-122"/>
            </a:endParaRPr>
          </a:p>
          <a:p>
            <a:pPr indent="266700" algn="ctr"/>
            <a:endParaRPr kumimoji="1" lang="en-US" altLang="zh-CN" sz="2400" b="1">
              <a:ea typeface="华文仿宋" pitchFamily="2" charset="-122"/>
            </a:endParaRPr>
          </a:p>
          <a:p>
            <a:pPr indent="266700" algn="ctr"/>
            <a:endParaRPr kumimoji="1" lang="zh-CN" altLang="en-US" sz="2400" b="1">
              <a:ea typeface="华文仿宋" pitchFamily="2" charset="-122"/>
            </a:endParaRPr>
          </a:p>
        </p:txBody>
      </p:sp>
      <p:pic>
        <p:nvPicPr>
          <p:cNvPr id="40963" name="Picture 4" descr="C:\Users\Zhili\Desktop\20147572-1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9575" y="1608138"/>
            <a:ext cx="2049463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663575" y="825500"/>
            <a:ext cx="7200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主要参考书</a:t>
            </a: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420688" y="1674813"/>
            <a:ext cx="826611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教材：谢处方，饶克谨编，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《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电磁场与电磁波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》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，高等教育出版社，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2006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月第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版。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杨儒贵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电磁场与电磁波（第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版）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北京：高等教育出版社，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2007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月</a:t>
            </a:r>
            <a:r>
              <a:rPr lang="en-US" altLang="zh-CN" sz="24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陈抗生编著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,《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电磁场与电磁波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》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（第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版），高等教育出版社，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2007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月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.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 </a:t>
            </a:r>
            <a:endParaRPr lang="en-US" altLang="zh-CN" sz="2400" b="1"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W. H. Hayt. Jr., J. A. Buck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Engineering Electromagnetics (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工程电磁场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)(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7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版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影印版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)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，北京：清华大学出版社，</a:t>
            </a:r>
            <a:r>
              <a:rPr lang="en-US" altLang="zh-CN" sz="2400" b="1">
                <a:latin typeface="华文仿宋" pitchFamily="2" charset="-122"/>
                <a:ea typeface="华文仿宋" pitchFamily="2" charset="-122"/>
              </a:rPr>
              <a:t>2009</a:t>
            </a:r>
            <a:r>
              <a:rPr lang="zh-CN" altLang="en-US" sz="2400" b="1">
                <a:latin typeface="华文仿宋" pitchFamily="2" charset="-122"/>
                <a:ea typeface="华文仿宋" pitchFamily="2" charset="-122"/>
              </a:rPr>
              <a:t>年。</a:t>
            </a:r>
          </a:p>
          <a:p>
            <a:pPr marL="457200" indent="-457200">
              <a:lnSpc>
                <a:spcPct val="130000"/>
              </a:lnSpc>
            </a:pPr>
            <a:endParaRPr lang="en-US" altLang="zh-CN" sz="2400" b="1"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414338" y="1500188"/>
            <a:ext cx="83518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ea typeface="黑体" pitchFamily="49" charset="-122"/>
              </a:rPr>
              <a:t>电磁场理论的早期研究</a:t>
            </a:r>
            <a:r>
              <a:rPr kumimoji="1" lang="zh-CN" altLang="en-US" sz="2200" b="1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3238" y="2147888"/>
            <a:ext cx="8370887" cy="164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600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年，希腊人发现摩擦起电现象。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年，中国人发现磁石吸铁现象；公元初发明指南针。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1785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年，库仑通过实验建立库仑定律。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1799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年，伏打发明了电池。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17412" name="矩形 7"/>
          <p:cNvSpPr>
            <a:spLocks noChangeArrowheads="1"/>
          </p:cNvSpPr>
          <p:nvPr/>
        </p:nvSpPr>
        <p:spPr bwMode="auto">
          <a:xfrm>
            <a:off x="519113" y="3940175"/>
            <a:ext cx="8351837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电、磁现象是大自然最重要的现象之一，也是最早被科学家们关心和研究的物理现象，其中贡献最大的有</a:t>
            </a:r>
            <a:r>
              <a:rPr lang="zh-CN" altLang="en-US" b="1" u="sng">
                <a:solidFill>
                  <a:srgbClr val="FF0000"/>
                </a:solidFill>
                <a:ea typeface="黑体" pitchFamily="49" charset="-122"/>
              </a:rPr>
              <a:t>马森布罗克（荷兰）</a:t>
            </a:r>
            <a:r>
              <a:rPr lang="en-US" altLang="zh-CN" b="1" u="sng">
                <a:solidFill>
                  <a:srgbClr val="FF0000"/>
                </a:solidFill>
                <a:ea typeface="黑体" pitchFamily="49" charset="-122"/>
              </a:rPr>
              <a:t>/</a:t>
            </a:r>
            <a:r>
              <a:rPr lang="zh-CN" altLang="en-US" b="1" u="sng">
                <a:solidFill>
                  <a:srgbClr val="FF0000"/>
                </a:solidFill>
                <a:ea typeface="黑体" pitchFamily="49" charset="-122"/>
              </a:rPr>
              <a:t>克莱斯特（德国）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zh-CN" altLang="en-US" b="1" u="sng">
                <a:solidFill>
                  <a:srgbClr val="FF0000"/>
                </a:solidFill>
                <a:ea typeface="黑体" pitchFamily="49" charset="-122"/>
              </a:rPr>
              <a:t>富兰克林（美国）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zh-CN" altLang="en-US" b="1" u="sng">
                <a:solidFill>
                  <a:srgbClr val="FF0000"/>
                </a:solidFill>
                <a:ea typeface="黑体" pitchFamily="49" charset="-122"/>
              </a:rPr>
              <a:t>伏打（意大利）</a:t>
            </a:r>
            <a:r>
              <a:rPr lang="zh-CN" altLang="en-US">
                <a:ea typeface="黑体" pitchFamily="49" charset="-122"/>
              </a:rPr>
              <a:t>等科学家。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598488" y="1343025"/>
            <a:ext cx="73263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　　人们注意到</a:t>
            </a:r>
            <a:r>
              <a:rPr lang="zh-CN" altLang="en-US">
                <a:ea typeface="黑体" pitchFamily="49" charset="-122"/>
                <a:hlinkClick r:id="rId2" action="ppaction://hlinkfile"/>
              </a:rPr>
              <a:t>电磁现象</a:t>
            </a:r>
            <a:r>
              <a:rPr lang="zh-CN" altLang="en-US">
                <a:ea typeface="黑体" pitchFamily="49" charset="-122"/>
              </a:rPr>
              <a:t>首先是从它们的力学效应开始的。</a:t>
            </a: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2614613" y="2608263"/>
            <a:ext cx="635952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  <a:hlinkClick r:id="rId3" action="ppaction://hlinkfile"/>
              </a:rPr>
              <a:t>库仑定律</a:t>
            </a:r>
            <a:r>
              <a:rPr lang="zh-CN" altLang="en-US">
                <a:ea typeface="黑体" pitchFamily="49" charset="-122"/>
              </a:rPr>
              <a:t>（</a:t>
            </a:r>
            <a:r>
              <a:rPr lang="en-US" altLang="zh-CN">
                <a:ea typeface="黑体" pitchFamily="49" charset="-122"/>
              </a:rPr>
              <a:t>1785</a:t>
            </a:r>
            <a:r>
              <a:rPr lang="zh-CN" altLang="en-US">
                <a:ea typeface="黑体" pitchFamily="49" charset="-122"/>
              </a:rPr>
              <a:t>年）揭示了电荷间的静电作用力与它们之间的距离平方成反比。（扭秤实验）</a:t>
            </a:r>
            <a:endParaRPr lang="en-US" altLang="zh-CN">
              <a:ea typeface="黑体" pitchFamily="49" charset="-122"/>
            </a:endParaRPr>
          </a:p>
          <a:p>
            <a:endParaRPr lang="en-US" altLang="zh-CN">
              <a:ea typeface="黑体" pitchFamily="49" charset="-122"/>
            </a:endParaRPr>
          </a:p>
        </p:txBody>
      </p:sp>
      <p:sp>
        <p:nvSpPr>
          <p:cNvPr id="18436" name="矩形 9"/>
          <p:cNvSpPr>
            <a:spLocks noChangeArrowheads="1"/>
          </p:cNvSpPr>
          <p:nvPr/>
        </p:nvSpPr>
        <p:spPr bwMode="auto">
          <a:xfrm>
            <a:off x="457200" y="5046663"/>
            <a:ext cx="511175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　库仑（法国）</a:t>
            </a:r>
            <a:endParaRPr lang="en-US" altLang="zh-CN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（</a:t>
            </a:r>
            <a:r>
              <a:rPr lang="en-US" altLang="zh-CN" sz="2800">
                <a:ea typeface="黑体" pitchFamily="49" charset="-122"/>
              </a:rPr>
              <a:t>1736 -1806</a:t>
            </a:r>
            <a:r>
              <a:rPr lang="zh-CN" altLang="en-US" sz="2800">
                <a:ea typeface="黑体" pitchFamily="49" charset="-122"/>
              </a:rPr>
              <a:t>）</a:t>
            </a:r>
          </a:p>
        </p:txBody>
      </p:sp>
      <p:pic>
        <p:nvPicPr>
          <p:cNvPr id="18437" name="Picture 7" descr="C:\Users\Zhili\Desktop\15205049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7713" y="3886200"/>
            <a:ext cx="15160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8" descr="C:\Users\Zhili\Desktop\200px-Coulom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275" y="2743200"/>
            <a:ext cx="1925638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0" descr="C:\Users\Zhili\Desktop\c86dffc07f0d003f2e2324be2898a55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6538" y="4987925"/>
            <a:ext cx="1471612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24213" y="4349750"/>
            <a:ext cx="1957387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19458" name="矩形 6"/>
          <p:cNvSpPr>
            <a:spLocks noChangeArrowheads="1"/>
          </p:cNvSpPr>
          <p:nvPr/>
        </p:nvSpPr>
        <p:spPr bwMode="auto">
          <a:xfrm>
            <a:off x="2262188" y="1482725"/>
            <a:ext cx="59674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安培等人又发现电流元之间的作用力也符合平方反比关系，提出了</a:t>
            </a:r>
            <a:r>
              <a:rPr lang="zh-CN" altLang="en-US">
                <a:ea typeface="黑体" pitchFamily="49" charset="-122"/>
                <a:hlinkClick r:id="rId2" action="ppaction://hlinkfile"/>
              </a:rPr>
              <a:t>安培环路定律</a:t>
            </a:r>
            <a:r>
              <a:rPr lang="zh-CN" altLang="en-US">
                <a:ea typeface="黑体" pitchFamily="49" charset="-122"/>
              </a:rPr>
              <a:t>（</a:t>
            </a:r>
            <a:r>
              <a:rPr lang="en-US" altLang="zh-CN">
                <a:ea typeface="黑体" pitchFamily="49" charset="-122"/>
              </a:rPr>
              <a:t>1826</a:t>
            </a:r>
            <a:r>
              <a:rPr lang="zh-CN" altLang="en-US">
                <a:ea typeface="黑体" pitchFamily="49" charset="-122"/>
              </a:rPr>
              <a:t>年）。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208756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zh-CN">
              <a:ea typeface="黑体" pitchFamily="49" charset="-122"/>
            </a:endParaRPr>
          </a:p>
          <a:p>
            <a:pPr lvl="1" eaLnBrk="0" hangingPunct="0"/>
            <a:r>
              <a:rPr lang="zh-CN" altLang="zh-CN">
                <a:ea typeface="黑体" pitchFamily="49" charset="-122"/>
              </a:rPr>
              <a:t>  </a:t>
            </a:r>
            <a:r>
              <a:rPr lang="zh-CN" altLang="zh-CN" sz="2700">
                <a:ea typeface="黑体" pitchFamily="49" charset="-122"/>
              </a:rPr>
              <a:t> </a:t>
            </a:r>
            <a:r>
              <a:rPr lang="zh-CN" altLang="zh-CN">
                <a:ea typeface="黑体" pitchFamily="49" charset="-122"/>
              </a:rPr>
              <a:t>             </a:t>
            </a:r>
          </a:p>
          <a:p>
            <a:pPr eaLnBrk="0" hangingPunct="0"/>
            <a:endParaRPr lang="zh-CN" altLang="zh-CN">
              <a:ea typeface="黑体" pitchFamily="49" charset="-122"/>
            </a:endParaRPr>
          </a:p>
        </p:txBody>
      </p:sp>
      <p:pic>
        <p:nvPicPr>
          <p:cNvPr id="19460" name="Picture 5" descr="C:\Users\Zhili\Desktop\8dcf2d299561d49b30764ea874a54a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7475" y="5395913"/>
            <a:ext cx="2154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C:\Users\Zhili\Desktop\220px-Electromagnetism_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2100" y="3157538"/>
            <a:ext cx="1774825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 descr="C:\Users\Zhili\Desktop\u=4273213893,4183070593&amp;fm=15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9413" y="1473200"/>
            <a:ext cx="18827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矩形 14"/>
          <p:cNvSpPr>
            <a:spLocks noChangeArrowheads="1"/>
          </p:cNvSpPr>
          <p:nvPr/>
        </p:nvSpPr>
        <p:spPr bwMode="auto">
          <a:xfrm>
            <a:off x="280988" y="3979863"/>
            <a:ext cx="511175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安培（法国）</a:t>
            </a:r>
            <a:endParaRPr lang="en-US" altLang="zh-CN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（</a:t>
            </a:r>
            <a:r>
              <a:rPr lang="en-US" altLang="zh-CN" sz="2800">
                <a:ea typeface="黑体" pitchFamily="49" charset="-122"/>
              </a:rPr>
              <a:t>1775-1836</a:t>
            </a:r>
            <a:r>
              <a:rPr lang="zh-CN" altLang="en-US" sz="2800">
                <a:ea typeface="黑体" pitchFamily="49" charset="-122"/>
              </a:rPr>
              <a:t>）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12950" y="5200650"/>
            <a:ext cx="4086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 descr="C:\Users\Zhili\Desktop\200px-MagneticWireAttraction_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3413" y="3246438"/>
            <a:ext cx="1890712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zh-CN">
              <a:ea typeface="黑体" pitchFamily="49" charset="-122"/>
            </a:endParaRPr>
          </a:p>
          <a:p>
            <a:pPr lvl="1" eaLnBrk="0" hangingPunct="0"/>
            <a:r>
              <a:rPr lang="zh-CN" altLang="zh-CN">
                <a:ea typeface="黑体" pitchFamily="49" charset="-122"/>
              </a:rPr>
              <a:t>  </a:t>
            </a:r>
            <a:r>
              <a:rPr lang="zh-CN" altLang="zh-CN" sz="2700">
                <a:ea typeface="黑体" pitchFamily="49" charset="-122"/>
              </a:rPr>
              <a:t> </a:t>
            </a:r>
            <a:r>
              <a:rPr lang="zh-CN" altLang="zh-CN">
                <a:ea typeface="黑体" pitchFamily="49" charset="-122"/>
              </a:rPr>
              <a:t>              </a:t>
            </a:r>
            <a:r>
              <a:rPr lang="zh-CN" altLang="en-US">
                <a:ea typeface="黑体" pitchFamily="49" charset="-122"/>
              </a:rPr>
              <a:t>；</a:t>
            </a:r>
          </a:p>
          <a:p>
            <a:pPr eaLnBrk="0" hangingPunct="0"/>
            <a:endParaRPr lang="zh-CN" altLang="zh-CN">
              <a:ea typeface="黑体" pitchFamily="49" charset="-122"/>
            </a:endParaRPr>
          </a:p>
        </p:txBody>
      </p:sp>
      <p:sp>
        <p:nvSpPr>
          <p:cNvPr id="20483" name="矩形 10"/>
          <p:cNvSpPr>
            <a:spLocks noChangeArrowheads="1"/>
          </p:cNvSpPr>
          <p:nvPr/>
        </p:nvSpPr>
        <p:spPr bwMode="auto">
          <a:xfrm>
            <a:off x="2649538" y="1482725"/>
            <a:ext cx="40084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泊松、高斯等人仿照引力理论，对电磁现象引入了各种场矢量，如</a:t>
            </a:r>
            <a:r>
              <a:rPr lang="zh-CN" altLang="en-US">
                <a:ea typeface="黑体" pitchFamily="49" charset="-122"/>
                <a:hlinkClick r:id="rId2" action="ppaction://hlinkfile"/>
              </a:rPr>
              <a:t>电场强度</a:t>
            </a:r>
            <a:r>
              <a:rPr lang="zh-CN" altLang="en-US">
                <a:ea typeface="黑体" pitchFamily="49" charset="-122"/>
              </a:rPr>
              <a:t>、电通量密度（电位移矢量）、</a:t>
            </a:r>
            <a:r>
              <a:rPr lang="zh-CN" altLang="en-US">
                <a:ea typeface="黑体" pitchFamily="49" charset="-122"/>
                <a:hlinkClick r:id="rId3" action="ppaction://hlinkfile"/>
              </a:rPr>
              <a:t>磁场强度</a:t>
            </a:r>
            <a:r>
              <a:rPr lang="zh-CN" altLang="en-US">
                <a:ea typeface="黑体" pitchFamily="49" charset="-122"/>
              </a:rPr>
              <a:t>、</a:t>
            </a:r>
            <a:r>
              <a:rPr lang="zh-CN" altLang="en-US">
                <a:ea typeface="黑体" pitchFamily="49" charset="-122"/>
                <a:hlinkClick r:id="rId4" action="ppaction://hlinkfile"/>
              </a:rPr>
              <a:t>磁通密度</a:t>
            </a:r>
            <a:r>
              <a:rPr lang="zh-CN" altLang="en-US">
                <a:ea typeface="黑体" pitchFamily="49" charset="-122"/>
              </a:rPr>
              <a:t>等，并将这些量表示为空间坐标的函数。</a:t>
            </a:r>
          </a:p>
        </p:txBody>
      </p:sp>
      <p:pic>
        <p:nvPicPr>
          <p:cNvPr id="20484" name="Picture 2" descr="C:\Users\Zhili\Desktop\200px-Simeon_Poiss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725" y="1911350"/>
            <a:ext cx="19050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矩形 12"/>
          <p:cNvSpPr>
            <a:spLocks noChangeArrowheads="1"/>
          </p:cNvSpPr>
          <p:nvPr/>
        </p:nvSpPr>
        <p:spPr bwMode="auto">
          <a:xfrm>
            <a:off x="401638" y="4730750"/>
            <a:ext cx="2071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(1781-1840) 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20486" name="矩形 13"/>
          <p:cNvSpPr>
            <a:spLocks noChangeArrowheads="1"/>
          </p:cNvSpPr>
          <p:nvPr/>
        </p:nvSpPr>
        <p:spPr bwMode="auto">
          <a:xfrm>
            <a:off x="463550" y="4156075"/>
            <a:ext cx="2339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泊松（法国）</a:t>
            </a:r>
          </a:p>
        </p:txBody>
      </p:sp>
      <p:pic>
        <p:nvPicPr>
          <p:cNvPr id="20487" name="Picture 3" descr="C:\Users\Zhili\Desktop\200px-Carl_Friedrich_Gaus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0250" y="1998663"/>
            <a:ext cx="1654175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矩形 15"/>
          <p:cNvSpPr>
            <a:spLocks noChangeArrowheads="1"/>
          </p:cNvSpPr>
          <p:nvPr/>
        </p:nvSpPr>
        <p:spPr bwMode="auto">
          <a:xfrm>
            <a:off x="6970713" y="4872038"/>
            <a:ext cx="19827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(1777-1855)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20489" name="矩形 16"/>
          <p:cNvSpPr>
            <a:spLocks noChangeArrowheads="1"/>
          </p:cNvSpPr>
          <p:nvPr/>
        </p:nvSpPr>
        <p:spPr bwMode="auto">
          <a:xfrm>
            <a:off x="6754813" y="4203700"/>
            <a:ext cx="2646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高斯（德国）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zh-CN">
              <a:ea typeface="黑体" pitchFamily="49" charset="-122"/>
            </a:endParaRPr>
          </a:p>
          <a:p>
            <a:pPr lvl="1" eaLnBrk="0" hangingPunct="0"/>
            <a:r>
              <a:rPr lang="zh-CN" altLang="zh-CN">
                <a:ea typeface="黑体" pitchFamily="49" charset="-122"/>
              </a:rPr>
              <a:t>  </a:t>
            </a:r>
            <a:r>
              <a:rPr lang="zh-CN" altLang="zh-CN" sz="2700">
                <a:ea typeface="黑体" pitchFamily="49" charset="-122"/>
              </a:rPr>
              <a:t> </a:t>
            </a:r>
            <a:r>
              <a:rPr lang="zh-CN" altLang="zh-CN">
                <a:ea typeface="黑体" pitchFamily="49" charset="-122"/>
              </a:rPr>
              <a:t>              </a:t>
            </a:r>
            <a:r>
              <a:rPr lang="zh-CN" altLang="en-US">
                <a:ea typeface="黑体" pitchFamily="49" charset="-122"/>
              </a:rPr>
              <a:t>；</a:t>
            </a:r>
          </a:p>
          <a:p>
            <a:pPr eaLnBrk="0" hangingPunct="0"/>
            <a:endParaRPr lang="zh-CN" altLang="zh-CN">
              <a:ea typeface="黑体" pitchFamily="49" charset="-122"/>
            </a:endParaRPr>
          </a:p>
        </p:txBody>
      </p:sp>
      <p:sp>
        <p:nvSpPr>
          <p:cNvPr id="21507" name="矩形 11"/>
          <p:cNvSpPr>
            <a:spLocks noChangeArrowheads="1"/>
          </p:cNvSpPr>
          <p:nvPr/>
        </p:nvSpPr>
        <p:spPr bwMode="auto">
          <a:xfrm>
            <a:off x="2638425" y="1647825"/>
            <a:ext cx="59436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法拉第发现了著名的</a:t>
            </a:r>
            <a:r>
              <a:rPr lang="zh-CN" altLang="en-US">
                <a:ea typeface="黑体" pitchFamily="49" charset="-122"/>
                <a:hlinkClick r:id="rId2" action="ppaction://hlinkfile"/>
              </a:rPr>
              <a:t>电磁感应定律</a:t>
            </a:r>
            <a:r>
              <a:rPr lang="en-US" altLang="zh-CN">
                <a:ea typeface="黑体" pitchFamily="49" charset="-122"/>
              </a:rPr>
              <a:t>(1831</a:t>
            </a:r>
            <a:r>
              <a:rPr lang="zh-CN" altLang="en-US">
                <a:ea typeface="黑体" pitchFamily="49" charset="-122"/>
              </a:rPr>
              <a:t>年</a:t>
            </a:r>
            <a:r>
              <a:rPr lang="en-US" altLang="zh-CN">
                <a:ea typeface="黑体" pitchFamily="49" charset="-122"/>
              </a:rPr>
              <a:t>)</a:t>
            </a:r>
            <a:r>
              <a:rPr lang="zh-CN" altLang="en-US">
                <a:ea typeface="黑体" pitchFamily="49" charset="-122"/>
              </a:rPr>
              <a:t>，认为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场</a:t>
            </a:r>
            <a:r>
              <a:rPr lang="zh-CN" altLang="en-US">
                <a:ea typeface="黑体" pitchFamily="49" charset="-122"/>
              </a:rPr>
              <a:t>电力或磁力是经过场中的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力线</a:t>
            </a:r>
            <a:r>
              <a:rPr lang="zh-CN" altLang="en-US">
                <a:ea typeface="黑体" pitchFamily="49" charset="-122"/>
              </a:rPr>
              <a:t>逐步传递的，最终才作用到电荷或</a:t>
            </a:r>
            <a:r>
              <a:rPr lang="zh-CN" altLang="en-US">
                <a:ea typeface="黑体" pitchFamily="49" charset="-122"/>
                <a:hlinkClick r:id="rId3" action="ppaction://hlinkfile"/>
              </a:rPr>
              <a:t>电流</a:t>
            </a:r>
            <a:r>
              <a:rPr lang="zh-CN" altLang="en-US">
                <a:ea typeface="黑体" pitchFamily="49" charset="-122"/>
              </a:rPr>
              <a:t>上，并用磁力线的模型成功阐述了定律。</a:t>
            </a:r>
          </a:p>
        </p:txBody>
      </p:sp>
      <p:sp>
        <p:nvSpPr>
          <p:cNvPr id="21508" name="矩形 14"/>
          <p:cNvSpPr>
            <a:spLocks noChangeArrowheads="1"/>
          </p:cNvSpPr>
          <p:nvPr/>
        </p:nvSpPr>
        <p:spPr bwMode="auto">
          <a:xfrm>
            <a:off x="339725" y="4930775"/>
            <a:ext cx="1981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zh-CN" sz="2800">
                <a:ea typeface="黑体" pitchFamily="49" charset="-122"/>
              </a:rPr>
              <a:t>1791</a:t>
            </a:r>
            <a:r>
              <a:rPr lang="en-US" altLang="zh-CN" sz="2800">
                <a:ea typeface="黑体" pitchFamily="49" charset="-122"/>
              </a:rPr>
              <a:t>-</a:t>
            </a:r>
            <a:r>
              <a:rPr lang="zh-CN" altLang="zh-CN" sz="2800">
                <a:ea typeface="黑体" pitchFamily="49" charset="-122"/>
              </a:rPr>
              <a:t>1867</a:t>
            </a:r>
            <a:r>
              <a:rPr lang="en-US" altLang="zh-CN" sz="2800">
                <a:ea typeface="黑体" pitchFamily="49" charset="-122"/>
              </a:rPr>
              <a:t>)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21509" name="矩形 17"/>
          <p:cNvSpPr>
            <a:spLocks noChangeArrowheads="1"/>
          </p:cNvSpPr>
          <p:nvPr/>
        </p:nvSpPr>
        <p:spPr bwMode="auto">
          <a:xfrm>
            <a:off x="222250" y="4321175"/>
            <a:ext cx="2698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法拉第（英国）</a:t>
            </a:r>
          </a:p>
        </p:txBody>
      </p:sp>
      <p:pic>
        <p:nvPicPr>
          <p:cNvPr id="21510" name="Picture 4" descr="C:\Users\Zhili\Desktop\200px-Michael_Faraday_-_Project_Gutenberg_eText_131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" y="1724025"/>
            <a:ext cx="1789113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5" descr="C:\Users\Zhili\Desktop\220px-Induktionsapparat_h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5275" y="4241800"/>
            <a:ext cx="2616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6" descr="C:\Users\Zhili\Desktop\76fc3106bd720cced7f6839eee696e6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288" y="4822825"/>
            <a:ext cx="17208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zh-CN">
              <a:ea typeface="黑体" pitchFamily="49" charset="-122"/>
            </a:endParaRPr>
          </a:p>
          <a:p>
            <a:pPr lvl="1" eaLnBrk="0" hangingPunct="0"/>
            <a:r>
              <a:rPr lang="zh-CN" altLang="zh-CN">
                <a:ea typeface="黑体" pitchFamily="49" charset="-122"/>
              </a:rPr>
              <a:t>  </a:t>
            </a:r>
            <a:r>
              <a:rPr lang="zh-CN" altLang="zh-CN" sz="2700">
                <a:ea typeface="黑体" pitchFamily="49" charset="-122"/>
              </a:rPr>
              <a:t> </a:t>
            </a:r>
            <a:r>
              <a:rPr lang="zh-CN" altLang="zh-CN">
                <a:ea typeface="黑体" pitchFamily="49" charset="-122"/>
              </a:rPr>
              <a:t>              </a:t>
            </a:r>
            <a:r>
              <a:rPr lang="zh-CN" altLang="en-US">
                <a:ea typeface="黑体" pitchFamily="49" charset="-122"/>
              </a:rPr>
              <a:t>；</a:t>
            </a:r>
          </a:p>
          <a:p>
            <a:pPr eaLnBrk="0" hangingPunct="0"/>
            <a:endParaRPr lang="zh-CN" altLang="zh-CN">
              <a:ea typeface="黑体" pitchFamily="49" charset="-122"/>
            </a:endParaRPr>
          </a:p>
        </p:txBody>
      </p:sp>
      <p:sp>
        <p:nvSpPr>
          <p:cNvPr id="22531" name="矩形 17"/>
          <p:cNvSpPr>
            <a:spLocks noChangeArrowheads="1"/>
          </p:cNvSpPr>
          <p:nvPr/>
        </p:nvSpPr>
        <p:spPr bwMode="auto">
          <a:xfrm>
            <a:off x="558800" y="4859338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(1831-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1879</a:t>
            </a:r>
            <a:r>
              <a:rPr lang="en-US" altLang="zh-CN" sz="2800">
                <a:ea typeface="黑体" pitchFamily="49" charset="-122"/>
              </a:rPr>
              <a:t>)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22532" name="矩形 15"/>
          <p:cNvSpPr>
            <a:spLocks noChangeArrowheads="1"/>
          </p:cNvSpPr>
          <p:nvPr/>
        </p:nvSpPr>
        <p:spPr bwMode="auto">
          <a:xfrm>
            <a:off x="117475" y="4414838"/>
            <a:ext cx="3057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麦克斯韦（英国）</a:t>
            </a:r>
          </a:p>
        </p:txBody>
      </p:sp>
      <p:sp>
        <p:nvSpPr>
          <p:cNvPr id="22533" name="矩形 8"/>
          <p:cNvSpPr>
            <a:spLocks noChangeArrowheads="1"/>
          </p:cNvSpPr>
          <p:nvPr/>
        </p:nvSpPr>
        <p:spPr bwMode="auto">
          <a:xfrm>
            <a:off x="2847975" y="1506538"/>
            <a:ext cx="58737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在前人的基础上，麦克斯韦对安培环路定律补充了位移电流，采用严格的数学形式将电磁场的基本定律归结为</a:t>
            </a:r>
            <a:r>
              <a:rPr lang="zh-CN" altLang="en-US">
                <a:ea typeface="黑体" pitchFamily="49" charset="-122"/>
                <a:hlinkClick r:id="rId2" action="ppaction://hlinkfile"/>
              </a:rPr>
              <a:t>麦克斯韦方程组</a:t>
            </a:r>
            <a:r>
              <a:rPr lang="zh-CN" altLang="en-US">
                <a:ea typeface="黑体" pitchFamily="49" charset="-122"/>
              </a:rPr>
              <a:t>。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     麦克斯韦还导出了场的传播速度等于光速，预见到了电磁波的存在，在</a:t>
            </a:r>
            <a:r>
              <a:rPr lang="en-US" altLang="zh-CN">
                <a:ea typeface="黑体" pitchFamily="49" charset="-122"/>
              </a:rPr>
              <a:t>1887</a:t>
            </a:r>
            <a:r>
              <a:rPr lang="zh-CN" altLang="en-US">
                <a:ea typeface="黑体" pitchFamily="49" charset="-122"/>
              </a:rPr>
              <a:t>年由赫兹的实验所证实。</a:t>
            </a:r>
          </a:p>
        </p:txBody>
      </p:sp>
      <p:pic>
        <p:nvPicPr>
          <p:cNvPr id="22534" name="Picture 6" descr="C:\Users\Zhili\Desktop\untitle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1576388"/>
            <a:ext cx="20669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矩形 11"/>
          <p:cNvSpPr>
            <a:spLocks noChangeArrowheads="1"/>
          </p:cNvSpPr>
          <p:nvPr/>
        </p:nvSpPr>
        <p:spPr bwMode="auto">
          <a:xfrm>
            <a:off x="668338" y="5538788"/>
            <a:ext cx="80295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ea typeface="黑体" pitchFamily="49" charset="-122"/>
              </a:rPr>
              <a:t>麦克斯韦是继法拉第之后，又一位集电磁学大成于一身的伟大科学家。他全面地总结了电磁学研究的全部成果，并在此基础上提出了“</a:t>
            </a:r>
            <a:r>
              <a:rPr lang="zh-CN" altLang="en-US" sz="1600">
                <a:solidFill>
                  <a:srgbClr val="FF0000"/>
                </a:solidFill>
                <a:ea typeface="黑体" pitchFamily="49" charset="-122"/>
              </a:rPr>
              <a:t>感生电场</a:t>
            </a:r>
            <a:r>
              <a:rPr lang="zh-CN" altLang="en-US" sz="1600">
                <a:ea typeface="黑体" pitchFamily="49" charset="-122"/>
              </a:rPr>
              <a:t>”和“</a:t>
            </a:r>
            <a:r>
              <a:rPr lang="zh-CN" altLang="en-US" sz="1600">
                <a:solidFill>
                  <a:srgbClr val="FF0000"/>
                </a:solidFill>
                <a:ea typeface="黑体" pitchFamily="49" charset="-122"/>
              </a:rPr>
              <a:t>位移电流</a:t>
            </a:r>
            <a:r>
              <a:rPr lang="zh-CN" altLang="en-US" sz="1600">
                <a:ea typeface="黑体" pitchFamily="49" charset="-122"/>
              </a:rPr>
              <a:t>”的假说，建立了完整的电磁场理论体系，预言了电磁波的存在。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531813" y="542925"/>
            <a:ext cx="7529512" cy="685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课程内涵－</a:t>
            </a:r>
            <a:r>
              <a:rPr lang="zh-CN" altLang="zh-CN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什么是</a:t>
            </a:r>
            <a:r>
              <a:rPr lang="zh-CN" altLang="en-US" b="1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电磁场理论？</a:t>
            </a: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endParaRPr lang="zh-CN" altLang="zh-CN">
              <a:ea typeface="黑体" pitchFamily="49" charset="-122"/>
            </a:endParaRPr>
          </a:p>
          <a:p>
            <a:pPr lvl="1" eaLnBrk="0" hangingPunct="0"/>
            <a:r>
              <a:rPr lang="zh-CN" altLang="zh-CN">
                <a:ea typeface="黑体" pitchFamily="49" charset="-122"/>
              </a:rPr>
              <a:t>  </a:t>
            </a:r>
            <a:r>
              <a:rPr lang="zh-CN" altLang="zh-CN" sz="2700">
                <a:ea typeface="黑体" pitchFamily="49" charset="-122"/>
              </a:rPr>
              <a:t> </a:t>
            </a:r>
            <a:r>
              <a:rPr lang="zh-CN" altLang="zh-CN">
                <a:ea typeface="黑体" pitchFamily="49" charset="-122"/>
              </a:rPr>
              <a:t>              </a:t>
            </a:r>
            <a:r>
              <a:rPr lang="zh-CN" altLang="en-US">
                <a:ea typeface="黑体" pitchFamily="49" charset="-122"/>
              </a:rPr>
              <a:t>；</a:t>
            </a:r>
          </a:p>
          <a:p>
            <a:pPr eaLnBrk="0" hangingPunct="0"/>
            <a:endParaRPr lang="zh-CN" altLang="zh-CN">
              <a:ea typeface="黑体" pitchFamily="49" charset="-122"/>
            </a:endParaRPr>
          </a:p>
        </p:txBody>
      </p:sp>
      <p:sp>
        <p:nvSpPr>
          <p:cNvPr id="23555" name="矩形 17"/>
          <p:cNvSpPr>
            <a:spLocks noChangeArrowheads="1"/>
          </p:cNvSpPr>
          <p:nvPr/>
        </p:nvSpPr>
        <p:spPr bwMode="auto">
          <a:xfrm>
            <a:off x="558800" y="4859338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ea typeface="黑体" pitchFamily="49" charset="-122"/>
              </a:rPr>
              <a:t>(1831-1879)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23556" name="矩形 12"/>
          <p:cNvSpPr>
            <a:spLocks noChangeArrowheads="1"/>
          </p:cNvSpPr>
          <p:nvPr/>
        </p:nvSpPr>
        <p:spPr bwMode="auto">
          <a:xfrm>
            <a:off x="2813050" y="4918075"/>
            <a:ext cx="57562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黑体" pitchFamily="49" charset="-122"/>
              </a:rPr>
              <a:t>     麦克斯韦</a:t>
            </a:r>
            <a:r>
              <a:rPr lang="en-US" altLang="zh-CN" sz="2000">
                <a:ea typeface="黑体" pitchFamily="49" charset="-122"/>
              </a:rPr>
              <a:t>1865</a:t>
            </a:r>
            <a:r>
              <a:rPr lang="zh-CN" altLang="en-US" sz="2000">
                <a:ea typeface="黑体" pitchFamily="49" charset="-122"/>
              </a:rPr>
              <a:t>年提出的最初形式的方程组由</a:t>
            </a:r>
            <a:r>
              <a:rPr lang="en-US" altLang="zh-CN" sz="2000">
                <a:solidFill>
                  <a:srgbClr val="FF0000"/>
                </a:solidFill>
                <a:ea typeface="黑体" pitchFamily="49" charset="-122"/>
              </a:rPr>
              <a:t>20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个等式和</a:t>
            </a:r>
            <a:r>
              <a:rPr lang="en-US" altLang="zh-CN" sz="2000">
                <a:solidFill>
                  <a:srgbClr val="FF0000"/>
                </a:solidFill>
                <a:ea typeface="黑体" pitchFamily="49" charset="-122"/>
              </a:rPr>
              <a:t>20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个变量</a:t>
            </a:r>
            <a:r>
              <a:rPr lang="zh-CN" altLang="en-US" sz="2000">
                <a:ea typeface="黑体" pitchFamily="49" charset="-122"/>
              </a:rPr>
              <a:t>组成。现在所使用的数学形式是英国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奥利弗</a:t>
            </a:r>
            <a:r>
              <a:rPr lang="en-US" altLang="zh-CN" sz="2000">
                <a:solidFill>
                  <a:srgbClr val="FF0000"/>
                </a:solidFill>
                <a:ea typeface="黑体" pitchFamily="49" charset="-122"/>
              </a:rPr>
              <a:t>·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赫维赛德</a:t>
            </a:r>
            <a:r>
              <a:rPr lang="en-US" altLang="zh-CN" sz="20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(Oliver Heaviside)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和</a:t>
            </a:r>
            <a:r>
              <a:rPr lang="zh-CN" altLang="en-US" sz="2000">
                <a:ea typeface="黑体" pitchFamily="49" charset="-122"/>
              </a:rPr>
              <a:t>德国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海因里希</a:t>
            </a:r>
            <a:r>
              <a:rPr lang="en-US" altLang="zh-CN" sz="2000">
                <a:solidFill>
                  <a:srgbClr val="FF0000"/>
                </a:solidFill>
                <a:ea typeface="黑体" pitchFamily="49" charset="-122"/>
              </a:rPr>
              <a:t>·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赫兹（</a:t>
            </a:r>
            <a:r>
              <a:rPr lang="en-US" altLang="zh-CN" sz="2000">
                <a:solidFill>
                  <a:srgbClr val="FF0000"/>
                </a:solidFill>
                <a:ea typeface="黑体" pitchFamily="49" charset="-122"/>
              </a:rPr>
              <a:t>Heinrich Hertz</a:t>
            </a:r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）</a:t>
            </a:r>
            <a:r>
              <a:rPr lang="zh-CN" altLang="en-US" sz="2000">
                <a:ea typeface="黑体" pitchFamily="49" charset="-122"/>
              </a:rPr>
              <a:t>于</a:t>
            </a:r>
            <a:r>
              <a:rPr lang="en-US" altLang="zh-CN" sz="2000">
                <a:ea typeface="黑体" pitchFamily="49" charset="-122"/>
              </a:rPr>
              <a:t>1884</a:t>
            </a:r>
            <a:r>
              <a:rPr lang="zh-CN" altLang="en-US" sz="2000">
                <a:ea typeface="黑体" pitchFamily="49" charset="-122"/>
              </a:rPr>
              <a:t>年以矢量分析的形式重新表达的。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488" y="2205038"/>
            <a:ext cx="5292725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矩形 15"/>
          <p:cNvSpPr>
            <a:spLocks noChangeArrowheads="1"/>
          </p:cNvSpPr>
          <p:nvPr/>
        </p:nvSpPr>
        <p:spPr bwMode="auto">
          <a:xfrm>
            <a:off x="704850" y="4414838"/>
            <a:ext cx="16208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麦克斯韦</a:t>
            </a:r>
          </a:p>
        </p:txBody>
      </p:sp>
      <p:sp>
        <p:nvSpPr>
          <p:cNvPr id="23559" name="矩形 18"/>
          <p:cNvSpPr>
            <a:spLocks noChangeArrowheads="1"/>
          </p:cNvSpPr>
          <p:nvPr/>
        </p:nvSpPr>
        <p:spPr bwMode="auto">
          <a:xfrm>
            <a:off x="2906713" y="1447800"/>
            <a:ext cx="63404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麦克斯韦方程组（最美的方程组）</a:t>
            </a:r>
          </a:p>
        </p:txBody>
      </p:sp>
      <p:pic>
        <p:nvPicPr>
          <p:cNvPr id="23560" name="Picture 6" descr="C:\Users\Zhili\Desktop\untitle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8" y="1693863"/>
            <a:ext cx="2068512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1666</TotalTime>
  <Words>1623</Words>
  <Application>Microsoft Office PowerPoint</Application>
  <PresentationFormat>全屏显示(4:3)</PresentationFormat>
  <Paragraphs>158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隶书</vt:lpstr>
      <vt:lpstr>Wingdings</vt:lpstr>
      <vt:lpstr>黑体</vt:lpstr>
      <vt:lpstr>Times New Roman</vt:lpstr>
      <vt:lpstr>华文行楷</vt:lpstr>
      <vt:lpstr>幼圆</vt:lpstr>
      <vt:lpstr>楷体_GB2312</vt:lpstr>
      <vt:lpstr>方正舒体</vt:lpstr>
      <vt:lpstr>华文隶书</vt:lpstr>
      <vt:lpstr>华文仿宋</vt:lpstr>
      <vt:lpstr>Verdana</vt:lpstr>
      <vt:lpstr>《电磁场理论》－课件模板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Zhili LIN</dc:creator>
  <cp:lastModifiedBy>ZZ</cp:lastModifiedBy>
  <cp:revision>141</cp:revision>
  <cp:lastPrinted>2001-03-01T15:11:03Z</cp:lastPrinted>
  <dcterms:created xsi:type="dcterms:W3CDTF">2011-07-29T07:12:42Z</dcterms:created>
  <dcterms:modified xsi:type="dcterms:W3CDTF">2017-02-26T11:46:22Z</dcterms:modified>
</cp:coreProperties>
</file>