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3"/>
  </p:notesMasterIdLst>
  <p:handoutMasterIdLst>
    <p:handoutMasterId r:id="rId14"/>
  </p:handoutMasterIdLst>
  <p:sldIdLst>
    <p:sldId id="267" r:id="rId2"/>
    <p:sldId id="268" r:id="rId3"/>
    <p:sldId id="262" r:id="rId4"/>
    <p:sldId id="269" r:id="rId5"/>
    <p:sldId id="264" r:id="rId6"/>
    <p:sldId id="270" r:id="rId7"/>
    <p:sldId id="265" r:id="rId8"/>
    <p:sldId id="266" r:id="rId9"/>
    <p:sldId id="257" r:id="rId10"/>
    <p:sldId id="258" r:id="rId11"/>
    <p:sldId id="259" r:id="rId12"/>
  </p:sldIdLst>
  <p:sldSz cx="9144000" cy="6858000" type="screen4x3"/>
  <p:notesSz cx="6888163" cy="96234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Times New Roman" pitchFamily="18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Times New Roman" pitchFamily="18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Times New Roman" pitchFamily="18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Times New Roman" pitchFamily="18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Times New Roman" pitchFamily="18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Times New Roman" pitchFamily="18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Times New Roman" pitchFamily="18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Times New Roman" pitchFamily="18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Times New Roman" pitchFamily="18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0000"/>
    <a:srgbClr val="9966FF"/>
    <a:srgbClr val="33CC33"/>
    <a:srgbClr val="0000CC"/>
    <a:srgbClr val="006600"/>
    <a:srgbClr val="009900"/>
    <a:srgbClr val="990033"/>
    <a:srgbClr val="005A5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5" Type="http://schemas.openxmlformats.org/officeDocument/2006/relationships/image" Target="../media/image7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7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A8B0B10-33F5-468E-B001-A28969CBD1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49620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F6DD760-2A4D-4D0B-A4F0-7762A2DC69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92989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蓝色面巾纸"/>
          <p:cNvSpPr>
            <a:spLocks noChangeArrowheads="1"/>
          </p:cNvSpPr>
          <p:nvPr/>
        </p:nvSpPr>
        <p:spPr bwMode="auto">
          <a:xfrm>
            <a:off x="0" y="-4763"/>
            <a:ext cx="9144000" cy="33337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 descr="蓝色面巾纸"/>
          <p:cNvSpPr>
            <a:spLocks noChangeArrowheads="1"/>
          </p:cNvSpPr>
          <p:nvPr/>
        </p:nvSpPr>
        <p:spPr bwMode="auto">
          <a:xfrm>
            <a:off x="0" y="6519863"/>
            <a:ext cx="9144000" cy="3333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" name="Rectangle 8" descr="绿色大理石"/>
          <p:cNvSpPr>
            <a:spLocks noChangeArrowheads="1"/>
          </p:cNvSpPr>
          <p:nvPr/>
        </p:nvSpPr>
        <p:spPr bwMode="auto">
          <a:xfrm>
            <a:off x="0" y="333375"/>
            <a:ext cx="9144000" cy="714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9" descr="绿色大理石"/>
          <p:cNvSpPr>
            <a:spLocks noChangeArrowheads="1"/>
          </p:cNvSpPr>
          <p:nvPr/>
        </p:nvSpPr>
        <p:spPr bwMode="auto">
          <a:xfrm>
            <a:off x="0" y="6521450"/>
            <a:ext cx="9144000" cy="714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363788" y="0"/>
            <a:ext cx="21478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r>
              <a:rPr lang="en-US" altLang="zh-CN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《</a:t>
            </a:r>
            <a:r>
              <a:rPr lang="zh-CN" altLang="en-US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电磁场理论</a:t>
            </a:r>
            <a:r>
              <a:rPr lang="en-US" altLang="zh-CN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》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57563" y="66675"/>
            <a:ext cx="539908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60000"/>
              </a:lnSpc>
              <a:defRPr/>
            </a:pPr>
            <a:r>
              <a:rPr lang="en-US" altLang="zh-CN" sz="2000">
                <a:solidFill>
                  <a:srgbClr val="ED2B11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000">
                <a:solidFill>
                  <a:srgbClr val="ED2B11"/>
                </a:solidFill>
                <a:latin typeface="隶书" pitchFamily="49" charset="-122"/>
                <a:ea typeface="隶书" pitchFamily="49" charset="-122"/>
              </a:rPr>
              <a:t>期末复习课－</a:t>
            </a:r>
            <a:r>
              <a:rPr lang="en-US" altLang="zh-CN" sz="2000">
                <a:solidFill>
                  <a:srgbClr val="ED2B11"/>
                </a:solidFill>
                <a:latin typeface="隶书" pitchFamily="49" charset="-122"/>
                <a:ea typeface="隶书" pitchFamily="49" charset="-122"/>
              </a:rPr>
              <a:t>1</a:t>
            </a:r>
            <a:endParaRPr lang="en-US" altLang="zh-CN" sz="200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906463" y="6584950"/>
            <a:ext cx="45354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pPr algn="ctr"/>
            <a:r>
              <a:rPr lang="zh-CN" altLang="en-US" sz="1600" b="1">
                <a:solidFill>
                  <a:srgbClr val="005A58"/>
                </a:solidFill>
                <a:latin typeface="Arial" charset="0"/>
                <a:ea typeface="华文行楷" pitchFamily="2" charset="-122"/>
              </a:rPr>
              <a:t>北航仪器光电学院 </a:t>
            </a:r>
            <a:r>
              <a:rPr lang="zh-CN" altLang="en-US" sz="1600" b="1">
                <a:solidFill>
                  <a:srgbClr val="4D26F2"/>
                </a:solidFill>
                <a:latin typeface="Arial" charset="0"/>
                <a:ea typeface="华文行楷" pitchFamily="2" charset="-122"/>
              </a:rPr>
              <a:t>  </a:t>
            </a:r>
            <a:r>
              <a:rPr lang="zh-CN" altLang="en-US" sz="1600" b="1">
                <a:solidFill>
                  <a:srgbClr val="3366FF"/>
                </a:solidFill>
                <a:latin typeface="Arial" charset="0"/>
                <a:ea typeface="华文行楷" pitchFamily="2" charset="-122"/>
              </a:rPr>
              <a:t>  </a:t>
            </a:r>
            <a:r>
              <a:rPr lang="en-US" altLang="zh-CN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《</a:t>
            </a:r>
            <a:r>
              <a:rPr lang="zh-CN" altLang="en-US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电磁场理论</a:t>
            </a:r>
            <a:r>
              <a:rPr lang="en-US" altLang="zh-CN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》</a:t>
            </a:r>
            <a:r>
              <a:rPr lang="zh-CN" altLang="en-US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课程组</a:t>
            </a:r>
            <a:endParaRPr lang="zh-CN" altLang="en-US" sz="1600" b="1">
              <a:solidFill>
                <a:srgbClr val="990033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581650" y="6594475"/>
            <a:ext cx="7207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733CFFDF-E7F8-4916-8E20-5A6DA35BCA3C}" type="datetime10">
              <a:rPr lang="zh-CN" altLang="en-US" sz="1300" b="1">
                <a:solidFill>
                  <a:srgbClr val="003399"/>
                </a:solidFill>
                <a:latin typeface="Verdana" pitchFamily="34" charset="0"/>
                <a:ea typeface="宋体" pitchFamily="2" charset="-122"/>
              </a:rPr>
              <a:pPr eaLnBrk="1" hangingPunct="1"/>
              <a:t>14:33</a:t>
            </a:fld>
            <a:endParaRPr lang="en-US" altLang="zh-CN" sz="1300" b="1">
              <a:solidFill>
                <a:srgbClr val="003399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958975" y="1327150"/>
            <a:ext cx="5286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3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80400" y="6605588"/>
            <a:ext cx="298450" cy="254000"/>
          </a:xfrm>
          <a:prstGeom prst="actionButtonForwardNext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4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42350" y="6605588"/>
            <a:ext cx="325438" cy="254000"/>
          </a:xfrm>
          <a:prstGeom prst="actionButtonEnd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32738" y="6605588"/>
            <a:ext cx="282575" cy="254000"/>
          </a:xfrm>
          <a:prstGeom prst="actionButtonBackPrevious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4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56500" y="6610350"/>
            <a:ext cx="327025" cy="238125"/>
          </a:xfrm>
          <a:prstGeom prst="actionButtonBeginning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6418263" y="6581775"/>
            <a:ext cx="776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第</a:t>
            </a:r>
            <a:fld id="{C9AFEE58-EF50-43BE-805A-06EFB0AE8701}" type="slidenum">
              <a:rPr lang="zh-CN" altLang="en-US" sz="1400" b="1">
                <a:latin typeface="楷体_GB2312" pitchFamily="49" charset="-122"/>
                <a:ea typeface="楷体_GB2312" pitchFamily="49" charset="-122"/>
              </a:rPr>
              <a:pPr algn="r"/>
              <a:t>‹#›</a:t>
            </a:fld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pic>
        <p:nvPicPr>
          <p:cNvPr id="18" name="Picture 44" descr="buaa_1"/>
          <p:cNvPicPr>
            <a:picLocks noChangeAspect="1" noChangeArrowheads="1"/>
          </p:cNvPicPr>
          <p:nvPr/>
        </p:nvPicPr>
        <p:blipFill>
          <a:blip r:embed="rId4">
            <a:lum contrast="6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213" y="9525"/>
            <a:ext cx="15811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9753" name="Rectangle 25"/>
          <p:cNvSpPr>
            <a:spLocks noGrp="1" noChangeArrowheads="1"/>
          </p:cNvSpPr>
          <p:nvPr>
            <p:ph type="ctrTitle" sz="quarter"/>
          </p:nvPr>
        </p:nvSpPr>
        <p:spPr>
          <a:xfrm>
            <a:off x="760413" y="917575"/>
            <a:ext cx="7772400" cy="1470025"/>
          </a:xfrm>
        </p:spPr>
        <p:txBody>
          <a:bodyPr/>
          <a:lstStyle>
            <a:lvl1pPr fontAlgn="t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9754" name="Rectangle 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68413" y="27559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9" name="Rectangle 27"/>
          <p:cNvSpPr>
            <a:spLocks noGrp="1" noChangeArrowheads="1"/>
          </p:cNvSpPr>
          <p:nvPr>
            <p:ph type="dt" sz="quarter" idx="10"/>
          </p:nvPr>
        </p:nvSpPr>
        <p:spPr>
          <a:xfrm>
            <a:off x="487363" y="5875338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6750" y="5937250"/>
            <a:ext cx="2895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83363" y="5865813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0D3DA48-017C-446E-AE66-8DA8BFF19C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55438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34382-FC9B-4981-A64B-4607A67DB6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2488845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398463"/>
            <a:ext cx="2066925" cy="5727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98463"/>
            <a:ext cx="6051550" cy="5727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7B78A-2100-419B-9FBD-58E33D5A5C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490956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39846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480E4-03F6-46EB-B168-448FF67CE0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462543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98463"/>
            <a:ext cx="8270875" cy="5727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C3872-5D56-4B61-8749-0895CAB85B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6812847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98475" y="39846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3ADAB-9F3F-43A9-B933-03377390C0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0812097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39846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1F036-3B45-45D0-80DE-075BD90CD0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459148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CA786-8252-400A-BBA6-C5B1736ED8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53146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691C4-982F-4C32-B49E-141DD1ED9E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728219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52A18-342B-40E7-A609-EF898634A3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9053816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B1C29-5988-4934-A76E-4DB2DA0B6D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48337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32249-47B9-446A-90E5-2DC8609708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8887555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A7FA0-816E-48B7-A4F9-B1CC2366F8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22914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9A822-8923-4A96-AA90-7DA8094F55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62554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BE4AD-25C1-434E-8B24-4E09110745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277872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48" descr="蓝色面巾纸"/>
          <p:cNvSpPr>
            <a:spLocks noChangeArrowheads="1"/>
          </p:cNvSpPr>
          <p:nvPr/>
        </p:nvSpPr>
        <p:spPr bwMode="auto">
          <a:xfrm>
            <a:off x="0" y="-4763"/>
            <a:ext cx="9144000" cy="333376"/>
          </a:xfrm>
          <a:prstGeom prst="rect">
            <a:avLst/>
          </a:prstGeom>
          <a:blipFill dpi="0" rotWithShape="0">
            <a:blip r:embed="rId1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149" descr="蓝色面巾纸"/>
          <p:cNvSpPr>
            <a:spLocks noChangeArrowheads="1"/>
          </p:cNvSpPr>
          <p:nvPr/>
        </p:nvSpPr>
        <p:spPr bwMode="auto">
          <a:xfrm>
            <a:off x="0" y="6519863"/>
            <a:ext cx="9144000" cy="333375"/>
          </a:xfrm>
          <a:prstGeom prst="rect">
            <a:avLst/>
          </a:prstGeom>
          <a:blipFill dpi="0" rotWithShape="0">
            <a:blip r:embed="rId1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28" name="AutoShape 11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80400" y="6605588"/>
            <a:ext cx="298450" cy="254000"/>
          </a:xfrm>
          <a:prstGeom prst="actionButtonForwardNext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AutoShape 115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42350" y="6605588"/>
            <a:ext cx="325438" cy="254000"/>
          </a:xfrm>
          <a:prstGeom prst="actionButtonEnd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AutoShape 11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32738" y="6605588"/>
            <a:ext cx="282575" cy="254000"/>
          </a:xfrm>
          <a:prstGeom prst="actionButtonBackPrevious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115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56500" y="6610350"/>
            <a:ext cx="327025" cy="238125"/>
          </a:xfrm>
          <a:prstGeom prst="actionButtonBeginning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Rectangle 1155" descr="绿色大理石"/>
          <p:cNvSpPr>
            <a:spLocks noChangeArrowheads="1"/>
          </p:cNvSpPr>
          <p:nvPr/>
        </p:nvSpPr>
        <p:spPr bwMode="auto">
          <a:xfrm>
            <a:off x="0" y="333375"/>
            <a:ext cx="9144000" cy="71438"/>
          </a:xfrm>
          <a:prstGeom prst="rect">
            <a:avLst/>
          </a:prstGeom>
          <a:blipFill dpi="0" rotWithShape="0">
            <a:blip r:embed="rId18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Rectangle 1158" descr="绿色大理石"/>
          <p:cNvSpPr>
            <a:spLocks noChangeArrowheads="1"/>
          </p:cNvSpPr>
          <p:nvPr/>
        </p:nvSpPr>
        <p:spPr bwMode="auto">
          <a:xfrm>
            <a:off x="0" y="6521450"/>
            <a:ext cx="9144000" cy="71438"/>
          </a:xfrm>
          <a:prstGeom prst="rect">
            <a:avLst/>
          </a:prstGeom>
          <a:blipFill dpi="0" rotWithShape="0">
            <a:blip r:embed="rId18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161"/>
          <p:cNvSpPr>
            <a:spLocks noChangeArrowheads="1"/>
          </p:cNvSpPr>
          <p:nvPr/>
        </p:nvSpPr>
        <p:spPr bwMode="auto">
          <a:xfrm>
            <a:off x="2363788" y="0"/>
            <a:ext cx="21478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r>
              <a:rPr lang="en-US" altLang="zh-CN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《</a:t>
            </a:r>
            <a:r>
              <a:rPr lang="zh-CN" altLang="en-US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电磁场理论</a:t>
            </a:r>
            <a:r>
              <a:rPr lang="en-US" altLang="zh-CN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》</a:t>
            </a:r>
          </a:p>
        </p:txBody>
      </p:sp>
      <p:sp>
        <p:nvSpPr>
          <p:cNvPr id="312458" name="Rectangle 1162"/>
          <p:cNvSpPr>
            <a:spLocks noChangeArrowheads="1"/>
          </p:cNvSpPr>
          <p:nvPr/>
        </p:nvSpPr>
        <p:spPr bwMode="auto">
          <a:xfrm>
            <a:off x="3357563" y="66675"/>
            <a:ext cx="539908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60000"/>
              </a:lnSpc>
              <a:defRPr/>
            </a:pPr>
            <a:endParaRPr lang="zh-CN" altLang="zh-CN" sz="200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36" name="Rectangle 1164"/>
          <p:cNvSpPr>
            <a:spLocks noChangeArrowheads="1"/>
          </p:cNvSpPr>
          <p:nvPr/>
        </p:nvSpPr>
        <p:spPr bwMode="auto">
          <a:xfrm>
            <a:off x="6418263" y="6581775"/>
            <a:ext cx="776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第</a:t>
            </a:r>
            <a:fld id="{82094A2D-71BC-47D1-A39F-201A4B5086DC}" type="slidenum">
              <a:rPr lang="zh-CN" altLang="en-US" sz="1400" b="1">
                <a:latin typeface="楷体_GB2312" pitchFamily="49" charset="-122"/>
                <a:ea typeface="楷体_GB2312" pitchFamily="49" charset="-122"/>
              </a:rPr>
              <a:pPr algn="r"/>
              <a:t>‹#›</a:t>
            </a:fld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1037" name="Text Box 1167"/>
          <p:cNvSpPr txBox="1">
            <a:spLocks noChangeArrowheads="1"/>
          </p:cNvSpPr>
          <p:nvPr/>
        </p:nvSpPr>
        <p:spPr bwMode="auto">
          <a:xfrm>
            <a:off x="5581650" y="6594475"/>
            <a:ext cx="7207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B7F21461-12AC-4F08-951A-6767EC465DC4}" type="datetime10">
              <a:rPr lang="zh-CN" altLang="en-US" sz="1300" b="1">
                <a:solidFill>
                  <a:srgbClr val="003399"/>
                </a:solidFill>
                <a:latin typeface="Verdana" pitchFamily="34" charset="0"/>
                <a:ea typeface="宋体" pitchFamily="2" charset="-122"/>
              </a:rPr>
              <a:pPr eaLnBrk="1" hangingPunct="1"/>
              <a:t>14:33</a:t>
            </a:fld>
            <a:endParaRPr lang="en-US" altLang="zh-CN" sz="1300" b="1">
              <a:solidFill>
                <a:srgbClr val="003399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38" name="Text Box 1178"/>
          <p:cNvSpPr txBox="1">
            <a:spLocks noChangeArrowheads="1"/>
          </p:cNvSpPr>
          <p:nvPr/>
        </p:nvSpPr>
        <p:spPr bwMode="auto">
          <a:xfrm>
            <a:off x="1958975" y="1327150"/>
            <a:ext cx="5286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039" name="Rectangle 1179"/>
          <p:cNvSpPr>
            <a:spLocks noGrp="1" noChangeArrowheads="1"/>
          </p:cNvSpPr>
          <p:nvPr>
            <p:ph type="title"/>
          </p:nvPr>
        </p:nvSpPr>
        <p:spPr bwMode="auto">
          <a:xfrm>
            <a:off x="498475" y="3984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40" name="Rectangle 118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2477" name="Rectangle 11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8" name="Rectangle 118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9" name="Rectangle 11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A3B25FC5-C232-4D06-8D2A-8F8FE655EE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44" name="Picture 1191" descr="buaa_1"/>
          <p:cNvPicPr>
            <a:picLocks noChangeAspect="1" noChangeArrowheads="1"/>
          </p:cNvPicPr>
          <p:nvPr/>
        </p:nvPicPr>
        <p:blipFill>
          <a:blip r:embed="rId19">
            <a:lum contrast="6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213" y="9525"/>
            <a:ext cx="15811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" name="Rectangle 1196"/>
          <p:cNvSpPr>
            <a:spLocks noChangeArrowheads="1"/>
          </p:cNvSpPr>
          <p:nvPr/>
        </p:nvSpPr>
        <p:spPr bwMode="auto">
          <a:xfrm>
            <a:off x="906463" y="6584950"/>
            <a:ext cx="45354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pPr algn="ctr"/>
            <a:r>
              <a:rPr lang="zh-CN" altLang="en-US" sz="1600" b="1">
                <a:solidFill>
                  <a:srgbClr val="005A58"/>
                </a:solidFill>
                <a:latin typeface="Arial" charset="0"/>
                <a:ea typeface="华文行楷" pitchFamily="2" charset="-122"/>
              </a:rPr>
              <a:t>北航仪器光电学院 </a:t>
            </a:r>
            <a:r>
              <a:rPr lang="zh-CN" altLang="en-US" sz="1600" b="1">
                <a:solidFill>
                  <a:srgbClr val="4D26F2"/>
                </a:solidFill>
                <a:latin typeface="Arial" charset="0"/>
                <a:ea typeface="华文行楷" pitchFamily="2" charset="-122"/>
              </a:rPr>
              <a:t>  </a:t>
            </a:r>
            <a:r>
              <a:rPr lang="zh-CN" altLang="en-US" sz="1600" b="1">
                <a:solidFill>
                  <a:srgbClr val="3366FF"/>
                </a:solidFill>
                <a:latin typeface="Arial" charset="0"/>
                <a:ea typeface="华文行楷" pitchFamily="2" charset="-122"/>
              </a:rPr>
              <a:t>  </a:t>
            </a:r>
            <a:r>
              <a:rPr lang="en-US" altLang="zh-CN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《</a:t>
            </a:r>
            <a:r>
              <a:rPr lang="zh-CN" altLang="en-US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电磁场理论</a:t>
            </a:r>
            <a:r>
              <a:rPr lang="en-US" altLang="zh-CN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》</a:t>
            </a:r>
            <a:r>
              <a:rPr lang="zh-CN" altLang="en-US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课程组</a:t>
            </a:r>
            <a:endParaRPr lang="zh-CN" altLang="en-US" sz="1600" b="1">
              <a:solidFill>
                <a:srgbClr val="990033"/>
              </a:solidFill>
              <a:latin typeface="Arial" charset="0"/>
              <a:ea typeface="隶书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itchFamily="2" charset="2"/>
        <a:buChar char="u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u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9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4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70.bin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74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4.bin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73.bin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7.bin"/><Relationship Id="rId14" Type="http://schemas.openxmlformats.org/officeDocument/2006/relationships/oleObject" Target="../embeddings/oleObject7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oleObject8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45535" y="450085"/>
            <a:ext cx="6432296" cy="635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黑体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黑体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黑体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“电磁场理论”期末复习提要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61940" y="1037787"/>
            <a:ext cx="7346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章  矢量分析</a:t>
            </a:r>
            <a:r>
              <a:rPr lang="en-US" altLang="zh-CN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与场论基础</a:t>
            </a:r>
            <a:r>
              <a:rPr lang="en-US" altLang="zh-CN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4642" y="1560053"/>
            <a:ext cx="78203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基本概念</a:t>
            </a:r>
            <a:endParaRPr lang="en-US" altLang="zh-CN" sz="2400" b="1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标量场的方向导数和梯度；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矢量场的通量与散度；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矢量场的环流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量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与旋度。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3522354"/>
              </p:ext>
            </p:extLst>
          </p:nvPr>
        </p:nvGraphicFramePr>
        <p:xfrm>
          <a:off x="710671" y="3974243"/>
          <a:ext cx="3307594" cy="851867"/>
        </p:xfrm>
        <a:graphic>
          <a:graphicData uri="http://schemas.openxmlformats.org/presentationml/2006/ole">
            <p:oleObj spid="_x0000_s27880" name="Equation" r:id="rId3" imgW="1625400" imgH="41904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481639"/>
              </p:ext>
            </p:extLst>
          </p:nvPr>
        </p:nvGraphicFramePr>
        <p:xfrm>
          <a:off x="377706" y="3161245"/>
          <a:ext cx="5203287" cy="805557"/>
        </p:xfrm>
        <a:graphic>
          <a:graphicData uri="http://schemas.openxmlformats.org/presentationml/2006/ole">
            <p:oleObj spid="_x0000_s27881" name="Equation" r:id="rId4" imgW="2197080" imgH="41904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6483093"/>
              </p:ext>
            </p:extLst>
          </p:nvPr>
        </p:nvGraphicFramePr>
        <p:xfrm>
          <a:off x="5934075" y="3241675"/>
          <a:ext cx="2603500" cy="719138"/>
        </p:xfrm>
        <a:graphic>
          <a:graphicData uri="http://schemas.openxmlformats.org/presentationml/2006/ole">
            <p:oleObj spid="_x0000_s27882" name="Equation" r:id="rId5" imgW="1015920" imgH="30456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20848035"/>
              </p:ext>
            </p:extLst>
          </p:nvPr>
        </p:nvGraphicFramePr>
        <p:xfrm>
          <a:off x="5039078" y="3956755"/>
          <a:ext cx="3275013" cy="979488"/>
        </p:xfrm>
        <a:graphic>
          <a:graphicData uri="http://schemas.openxmlformats.org/presentationml/2006/ole">
            <p:oleObj spid="_x0000_s27883" name="Equation" r:id="rId6" imgW="1485720" imgH="44424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6588069"/>
              </p:ext>
            </p:extLst>
          </p:nvPr>
        </p:nvGraphicFramePr>
        <p:xfrm>
          <a:off x="723900" y="4830763"/>
          <a:ext cx="3000375" cy="758825"/>
        </p:xfrm>
        <a:graphic>
          <a:graphicData uri="http://schemas.openxmlformats.org/presentationml/2006/ole">
            <p:oleObj spid="_x0000_s27884" name="Equation" r:id="rId7" imgW="1041120" imgH="30456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17864815"/>
              </p:ext>
            </p:extLst>
          </p:nvPr>
        </p:nvGraphicFramePr>
        <p:xfrm>
          <a:off x="790575" y="5497513"/>
          <a:ext cx="7677150" cy="1006475"/>
        </p:xfrm>
        <a:graphic>
          <a:graphicData uri="http://schemas.openxmlformats.org/presentationml/2006/ole">
            <p:oleObj spid="_x0000_s27885" name="Equation" r:id="rId8" imgW="3530520" imgH="48240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2448348"/>
              </p:ext>
            </p:extLst>
          </p:nvPr>
        </p:nvGraphicFramePr>
        <p:xfrm>
          <a:off x="4391554" y="4945944"/>
          <a:ext cx="1595437" cy="406400"/>
        </p:xfrm>
        <a:graphic>
          <a:graphicData uri="http://schemas.openxmlformats.org/presentationml/2006/ole">
            <p:oleObj spid="_x0000_s27886" name="Equation" r:id="rId9" imgW="685800" imgH="177480" progId="Equation.DSMT4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349801"/>
              </p:ext>
            </p:extLst>
          </p:nvPr>
        </p:nvGraphicFramePr>
        <p:xfrm>
          <a:off x="6692900" y="4927600"/>
          <a:ext cx="1752600" cy="508000"/>
        </p:xfrm>
        <a:graphic>
          <a:graphicData uri="http://schemas.openxmlformats.org/presentationml/2006/ole">
            <p:oleObj spid="_x0000_s27887" name="Equation" r:id="rId10" imgW="90144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39401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170" name="Object 5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826978756"/>
              </p:ext>
            </p:extLst>
          </p:nvPr>
        </p:nvGraphicFramePr>
        <p:xfrm>
          <a:off x="6265051" y="4450744"/>
          <a:ext cx="2358698" cy="933368"/>
        </p:xfrm>
        <a:graphic>
          <a:graphicData uri="http://schemas.openxmlformats.org/presentationml/2006/ole">
            <p:oleObj spid="_x0000_s8421" name="Equation" r:id="rId3" imgW="1218960" imgH="482400" progId="Equation.DSMT4">
              <p:embed/>
            </p:oleObj>
          </a:graphicData>
        </a:graphic>
      </p:graphicFrame>
      <p:graphicFrame>
        <p:nvGraphicFramePr>
          <p:cNvPr id="346153" name="Object 4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xmlns="" val="3460340130"/>
              </p:ext>
            </p:extLst>
          </p:nvPr>
        </p:nvGraphicFramePr>
        <p:xfrm>
          <a:off x="6267325" y="3372543"/>
          <a:ext cx="2372162" cy="995010"/>
        </p:xfrm>
        <a:graphic>
          <a:graphicData uri="http://schemas.openxmlformats.org/presentationml/2006/ole">
            <p:oleObj spid="_x0000_s8422" name="Equation" r:id="rId4" imgW="1180588" imgH="495085" progId="Equation.DSMT4">
              <p:embed/>
            </p:oleObj>
          </a:graphicData>
        </a:graphic>
      </p:graphicFrame>
      <p:graphicFrame>
        <p:nvGraphicFramePr>
          <p:cNvPr id="346162" name="Object 5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4185091627"/>
              </p:ext>
            </p:extLst>
          </p:nvPr>
        </p:nvGraphicFramePr>
        <p:xfrm>
          <a:off x="4854321" y="4660679"/>
          <a:ext cx="903542" cy="478878"/>
        </p:xfrm>
        <a:graphic>
          <a:graphicData uri="http://schemas.openxmlformats.org/presentationml/2006/ole">
            <p:oleObj spid="_x0000_s8423" name="Equation" r:id="rId5" imgW="431640" imgH="228600" progId="Equation.DSMT4">
              <p:embed/>
            </p:oleObj>
          </a:graphicData>
        </a:graphic>
      </p:graphicFrame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257828" y="1062038"/>
            <a:ext cx="8791575" cy="231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均匀平面波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正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、斜入射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到理想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介质、理想导体平面的基本分析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方法（边界条件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法、等效阻抗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法）及其传播特性。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buFontTx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行波、</a:t>
            </a:r>
            <a:r>
              <a:rPr lang="zh-CN" altLang="en-US" sz="24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驻波、行驻波的概念、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驻波</a:t>
            </a:r>
            <a:r>
              <a:rPr lang="zh-CN" altLang="en-US" sz="24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系数的定义及其计算式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buFontTx/>
              <a:buAutoNum type="arabicPeriod"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边界相位匹配条件，反射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折射定律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；反射系数、折射系数。</a:t>
            </a:r>
          </a:p>
          <a:p>
            <a:pPr eaLnBrk="1" hangingPunct="1">
              <a:buFontTx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全反射条件和临界角；全透射条件及布儒斯特角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buFontTx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¼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波长匹配层</a:t>
            </a:r>
            <a:r>
              <a:rPr lang="en-US" altLang="zh-CN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; 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半波长介质窗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34615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2758626"/>
              </p:ext>
            </p:extLst>
          </p:nvPr>
        </p:nvGraphicFramePr>
        <p:xfrm>
          <a:off x="372549" y="3467139"/>
          <a:ext cx="2479956" cy="947206"/>
        </p:xfrm>
        <a:graphic>
          <a:graphicData uri="http://schemas.openxmlformats.org/presentationml/2006/ole">
            <p:oleObj spid="_x0000_s8424" name="Equation" r:id="rId6" imgW="1117600" imgH="431800" progId="Equation.DSMT4">
              <p:embed/>
            </p:oleObj>
          </a:graphicData>
        </a:graphic>
      </p:graphicFrame>
      <p:graphicFrame>
        <p:nvGraphicFramePr>
          <p:cNvPr id="34615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4843608"/>
              </p:ext>
            </p:extLst>
          </p:nvPr>
        </p:nvGraphicFramePr>
        <p:xfrm>
          <a:off x="3271868" y="3482905"/>
          <a:ext cx="2322045" cy="924692"/>
        </p:xfrm>
        <a:graphic>
          <a:graphicData uri="http://schemas.openxmlformats.org/presentationml/2006/ole">
            <p:oleObj spid="_x0000_s8425" name="Equation" r:id="rId7" imgW="1079032" imgH="431613" progId="Equation.DSMT4">
              <p:embed/>
            </p:oleObj>
          </a:graphicData>
        </a:graphic>
      </p:graphicFrame>
      <p:graphicFrame>
        <p:nvGraphicFramePr>
          <p:cNvPr id="346172" name="Object 60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3702367827"/>
              </p:ext>
            </p:extLst>
          </p:nvPr>
        </p:nvGraphicFramePr>
        <p:xfrm>
          <a:off x="387677" y="5326309"/>
          <a:ext cx="2138252" cy="1042965"/>
        </p:xfrm>
        <a:graphic>
          <a:graphicData uri="http://schemas.openxmlformats.org/presentationml/2006/ole">
            <p:oleObj spid="_x0000_s8426" name="Equation" r:id="rId8" imgW="990170" imgH="482391" progId="Equation.DSMT4">
              <p:embed/>
            </p:oleObj>
          </a:graphicData>
        </a:graphic>
      </p:graphicFrame>
      <p:graphicFrame>
        <p:nvGraphicFramePr>
          <p:cNvPr id="346175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3592461"/>
              </p:ext>
            </p:extLst>
          </p:nvPr>
        </p:nvGraphicFramePr>
        <p:xfrm>
          <a:off x="2999075" y="5341858"/>
          <a:ext cx="2061655" cy="983784"/>
        </p:xfrm>
        <a:graphic>
          <a:graphicData uri="http://schemas.openxmlformats.org/presentationml/2006/ole">
            <p:oleObj spid="_x0000_s8427" name="Equation" r:id="rId9" imgW="1016000" imgH="482600" progId="Equation.DSMT4">
              <p:embed/>
            </p:oleObj>
          </a:graphicData>
        </a:graphic>
      </p:graphicFrame>
      <p:sp>
        <p:nvSpPr>
          <p:cNvPr id="8203" name="Rectangle 64"/>
          <p:cNvSpPr>
            <a:spLocks noChangeArrowheads="1"/>
          </p:cNvSpPr>
          <p:nvPr/>
        </p:nvSpPr>
        <p:spPr bwMode="auto">
          <a:xfrm>
            <a:off x="434975" y="487036"/>
            <a:ext cx="68532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章  均匀平面波的反射与透射</a:t>
            </a: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547777099"/>
              </p:ext>
            </p:extLst>
          </p:nvPr>
        </p:nvGraphicFramePr>
        <p:xfrm>
          <a:off x="494318" y="4665175"/>
          <a:ext cx="3904269" cy="525057"/>
        </p:xfrm>
        <a:graphic>
          <a:graphicData uri="http://schemas.openxmlformats.org/presentationml/2006/ole">
            <p:oleObj spid="_x0000_s8428" name="Equation" r:id="rId10" imgW="170172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4044" y="446088"/>
            <a:ext cx="4008437" cy="56356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2800" b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7</a:t>
            </a:r>
            <a:r>
              <a:rPr lang="zh-CN" altLang="en-US" sz="2800" b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章  导行电磁波</a:t>
            </a:r>
            <a:r>
              <a:rPr lang="zh-CN" altLang="en-US" sz="2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90100" y="930820"/>
            <a:ext cx="8770122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波导中电磁场分布的求解方法：纵向场分析法。</a:t>
            </a:r>
          </a:p>
          <a:p>
            <a:pPr eaLnBrk="1" hangingPunct="1">
              <a:buFontTx/>
              <a:buAutoNum type="arabicPeriod"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波导中三种模式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en-US" altLang="zh-CN" sz="2400" dirty="0" err="1">
                <a:latin typeface="华文中宋" pitchFamily="2" charset="-122"/>
                <a:ea typeface="华文中宋" pitchFamily="2" charset="-122"/>
              </a:rPr>
              <a:t>TEM,TE,TM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及其传播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特性：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如截止频率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波长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、相位常数、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相速度、波导波长、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色散等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buFontTx/>
              <a:buAutoNum type="arabicPeriod"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矩形波导的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主模</a:t>
            </a:r>
            <a:r>
              <a:rPr lang="zh-CN" altLang="en-US" sz="24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（截止频率最低的模式）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单模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传输条件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及波导尺寸设计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;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 波导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模式简并的含义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3604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4798909"/>
              </p:ext>
            </p:extLst>
          </p:nvPr>
        </p:nvGraphicFramePr>
        <p:xfrm>
          <a:off x="389652" y="3024950"/>
          <a:ext cx="2873814" cy="916421"/>
        </p:xfrm>
        <a:graphic>
          <a:graphicData uri="http://schemas.openxmlformats.org/presentationml/2006/ole">
            <p:oleObj spid="_x0000_s9413" name="Equation" r:id="rId3" imgW="1345616" imgH="444307" progId="Equation.DSMT4">
              <p:embed/>
            </p:oleObj>
          </a:graphicData>
        </a:graphic>
      </p:graphicFrame>
      <p:graphicFrame>
        <p:nvGraphicFramePr>
          <p:cNvPr id="3614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5733519"/>
              </p:ext>
            </p:extLst>
          </p:nvPr>
        </p:nvGraphicFramePr>
        <p:xfrm>
          <a:off x="4030595" y="2989069"/>
          <a:ext cx="4025600" cy="1010338"/>
        </p:xfrm>
        <a:graphic>
          <a:graphicData uri="http://schemas.openxmlformats.org/presentationml/2006/ole">
            <p:oleObj spid="_x0000_s9414" name="Equation" r:id="rId4" imgW="1866900" imgH="469900" progId="Equation.DSMT4">
              <p:embed/>
            </p:oleObj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63507043"/>
              </p:ext>
            </p:extLst>
          </p:nvPr>
        </p:nvGraphicFramePr>
        <p:xfrm>
          <a:off x="284380" y="4051624"/>
          <a:ext cx="2379992" cy="962010"/>
        </p:xfrm>
        <a:graphic>
          <a:graphicData uri="http://schemas.openxmlformats.org/presentationml/2006/ole">
            <p:oleObj spid="_x0000_s9415" name="Equation" r:id="rId5" imgW="1143000" imgH="457200" progId="Equation.DSMT4">
              <p:embed/>
            </p:oleObj>
          </a:graphicData>
        </a:graphic>
      </p:graphicFrame>
      <p:graphicFrame>
        <p:nvGraphicFramePr>
          <p:cNvPr id="3676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0230048"/>
              </p:ext>
            </p:extLst>
          </p:nvPr>
        </p:nvGraphicFramePr>
        <p:xfrm>
          <a:off x="5328356" y="4143021"/>
          <a:ext cx="3236207" cy="1587677"/>
        </p:xfrm>
        <a:graphic>
          <a:graphicData uri="http://schemas.openxmlformats.org/presentationml/2006/ole">
            <p:oleObj spid="_x0000_s9416" name="Equation" r:id="rId6" imgW="1358640" imgH="774360" progId="Equation.DSMT4">
              <p:embed/>
            </p:oleObj>
          </a:graphicData>
        </a:graphic>
      </p:graphicFrame>
      <p:graphicFrame>
        <p:nvGraphicFramePr>
          <p:cNvPr id="37171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1259626212"/>
              </p:ext>
            </p:extLst>
          </p:nvPr>
        </p:nvGraphicFramePr>
        <p:xfrm>
          <a:off x="314324" y="5892145"/>
          <a:ext cx="5696173" cy="461365"/>
        </p:xfrm>
        <a:graphic>
          <a:graphicData uri="http://schemas.openxmlformats.org/presentationml/2006/ole">
            <p:oleObj spid="_x0000_s9417" name="Equation" r:id="rId7" imgW="2501640" imgH="20304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6145470"/>
              </p:ext>
            </p:extLst>
          </p:nvPr>
        </p:nvGraphicFramePr>
        <p:xfrm>
          <a:off x="3022600" y="4109155"/>
          <a:ext cx="2055813" cy="1397000"/>
        </p:xfrm>
        <a:graphic>
          <a:graphicData uri="http://schemas.openxmlformats.org/presentationml/2006/ole">
            <p:oleObj spid="_x0000_s9418" name="Equation" r:id="rId8" imgW="977760" imgH="6602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hlinkClick r:id="" action="ppaction://noaction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403935"/>
              </p:ext>
            </p:extLst>
          </p:nvPr>
        </p:nvGraphicFramePr>
        <p:xfrm>
          <a:off x="283772" y="2474292"/>
          <a:ext cx="4051738" cy="741967"/>
        </p:xfrm>
        <a:graphic>
          <a:graphicData uri="http://schemas.openxmlformats.org/presentationml/2006/ole">
            <p:oleObj spid="_x0000_s28758" name="Equation" r:id="rId3" imgW="1663560" imgH="304560" progId="Equation.DSMT4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283772" y="488002"/>
            <a:ext cx="85606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基本定理</a:t>
            </a:r>
            <a:endParaRPr lang="en-US" altLang="zh-CN" sz="2400" b="1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高斯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散度定理；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斯托克斯定理；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亥母霍兹定理：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在有限区域内，任意矢量场由它的散度、旋度和边界条件唯一地确定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287643"/>
              </p:ext>
            </p:extLst>
          </p:nvPr>
        </p:nvGraphicFramePr>
        <p:xfrm>
          <a:off x="5033963" y="2443163"/>
          <a:ext cx="3302000" cy="766762"/>
        </p:xfrm>
        <a:graphic>
          <a:graphicData uri="http://schemas.openxmlformats.org/presentationml/2006/ole">
            <p:oleObj spid="_x0000_s28759" name="Equation" r:id="rId4" imgW="1384200" imgH="30456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96851277"/>
              </p:ext>
            </p:extLst>
          </p:nvPr>
        </p:nvGraphicFramePr>
        <p:xfrm>
          <a:off x="299538" y="3279431"/>
          <a:ext cx="7062957" cy="697930"/>
        </p:xfrm>
        <a:graphic>
          <a:graphicData uri="http://schemas.openxmlformats.org/presentationml/2006/ole">
            <p:oleObj spid="_x0000_s28760" name="Equation" r:id="rId5" imgW="2565400" imgH="254000" progId="Equation.DSMT4">
              <p:embed/>
            </p:oleObj>
          </a:graphicData>
        </a:graphic>
      </p:graphicFrame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34385" y="3957964"/>
            <a:ext cx="2305050" cy="676275"/>
            <a:chOff x="612" y="3620"/>
            <a:chExt cx="1172" cy="367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12" y="3748"/>
              <a:ext cx="1172" cy="23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9pPr>
            </a:lstStyle>
            <a:p>
              <a:pPr algn="ctr" eaLnBrk="1" hangingPunct="1"/>
              <a:r>
                <a:rPr kumimoji="1" lang="zh-CN" altLang="en-US" sz="2200" b="1" dirty="0">
                  <a:solidFill>
                    <a:srgbClr val="333399"/>
                  </a:solidFill>
                  <a:latin typeface="幼圆" pitchFamily="49" charset="-122"/>
                  <a:ea typeface="幼圆" pitchFamily="49" charset="-122"/>
                </a:rPr>
                <a:t>有散无旋场部分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1409" y="3620"/>
              <a:ext cx="337" cy="1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334812" y="3983690"/>
            <a:ext cx="2813051" cy="667313"/>
            <a:chOff x="2408" y="3571"/>
            <a:chExt cx="1772" cy="500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653" y="3748"/>
              <a:ext cx="1527" cy="32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9pPr>
            </a:lstStyle>
            <a:p>
              <a:pPr algn="ctr" eaLnBrk="1" hangingPunct="1"/>
              <a:r>
                <a:rPr kumimoji="1" lang="zh-CN" altLang="en-US" sz="2200" b="1" dirty="0">
                  <a:solidFill>
                    <a:srgbClr val="333399"/>
                  </a:solidFill>
                  <a:latin typeface="幼圆" pitchFamily="49" charset="-122"/>
                  <a:ea typeface="幼圆" pitchFamily="49" charset="-122"/>
                </a:rPr>
                <a:t>有旋无散场部分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 flipV="1">
              <a:off x="2408" y="3571"/>
              <a:ext cx="238" cy="1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712651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5436" y="459936"/>
            <a:ext cx="5794648" cy="5092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章  电磁场的基本规律</a:t>
            </a:r>
          </a:p>
        </p:txBody>
      </p:sp>
      <p:graphicFrame>
        <p:nvGraphicFramePr>
          <p:cNvPr id="370691" name="Object 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659820971"/>
              </p:ext>
            </p:extLst>
          </p:nvPr>
        </p:nvGraphicFramePr>
        <p:xfrm>
          <a:off x="602467" y="2898366"/>
          <a:ext cx="1573174" cy="839720"/>
        </p:xfrm>
        <a:graphic>
          <a:graphicData uri="http://schemas.openxmlformats.org/presentationml/2006/ole">
            <p:oleObj spid="_x0000_s3480" name="Equation" r:id="rId3" imgW="1371960" imgH="698760" progId="Equation.DSMT4">
              <p:embed/>
            </p:oleObj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12010" y="969186"/>
            <a:ext cx="8790100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电荷守恒定律和电流连续性方程；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buFontTx/>
              <a:buAutoNum type="arabicPeriod"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库仑定律、电场强度的概念与计算方法；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buFontTx/>
              <a:buAutoNum type="arabicPeriod"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安培力定律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毕－萨定律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磁感应强度的概念与计算方法；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buFontTx/>
              <a:buAutoNum type="arabicPeriod"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介质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的极化与磁化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,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电位移与磁场强度的概念，极化电荷与磁化电流的概念与计算方法，介质的本构关系；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3706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739618"/>
              </p:ext>
            </p:extLst>
          </p:nvPr>
        </p:nvGraphicFramePr>
        <p:xfrm>
          <a:off x="2620963" y="2882900"/>
          <a:ext cx="1671637" cy="798513"/>
        </p:xfrm>
        <a:graphic>
          <a:graphicData uri="http://schemas.openxmlformats.org/presentationml/2006/ole">
            <p:oleObj spid="_x0000_s3481" name="Equation" r:id="rId4" imgW="825480" imgH="393480" progId="Equation.DSMT4">
              <p:embed/>
            </p:oleObj>
          </a:graphicData>
        </a:graphic>
      </p:graphicFrame>
      <p:graphicFrame>
        <p:nvGraphicFramePr>
          <p:cNvPr id="3706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733491"/>
              </p:ext>
            </p:extLst>
          </p:nvPr>
        </p:nvGraphicFramePr>
        <p:xfrm>
          <a:off x="4741863" y="2840038"/>
          <a:ext cx="1728787" cy="935037"/>
        </p:xfrm>
        <a:graphic>
          <a:graphicData uri="http://schemas.openxmlformats.org/presentationml/2006/ole">
            <p:oleObj spid="_x0000_s3482" name="Equation" r:id="rId5" imgW="799920" imgH="431640" progId="Equation.DSMT4">
              <p:embed/>
            </p:oleObj>
          </a:graphicData>
        </a:graphic>
      </p:graphicFrame>
      <p:graphicFrame>
        <p:nvGraphicFramePr>
          <p:cNvPr id="3706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6023080"/>
              </p:ext>
            </p:extLst>
          </p:nvPr>
        </p:nvGraphicFramePr>
        <p:xfrm>
          <a:off x="6948488" y="2909888"/>
          <a:ext cx="1552575" cy="857250"/>
        </p:xfrm>
        <a:graphic>
          <a:graphicData uri="http://schemas.openxmlformats.org/presentationml/2006/ole">
            <p:oleObj spid="_x0000_s3483" name="Equation" r:id="rId6" imgW="711000" imgH="393480" progId="Equation.DSMT4">
              <p:embed/>
            </p:oleObj>
          </a:graphicData>
        </a:graphic>
      </p:graphicFrame>
      <p:graphicFrame>
        <p:nvGraphicFramePr>
          <p:cNvPr id="3707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1564920"/>
              </p:ext>
            </p:extLst>
          </p:nvPr>
        </p:nvGraphicFramePr>
        <p:xfrm>
          <a:off x="423863" y="5143500"/>
          <a:ext cx="5870575" cy="609600"/>
        </p:xfrm>
        <a:graphic>
          <a:graphicData uri="http://schemas.openxmlformats.org/presentationml/2006/ole">
            <p:oleObj spid="_x0000_s3484" name="Equation" r:id="rId7" imgW="2501640" imgH="253800" progId="Equation.DSMT4">
              <p:embed/>
            </p:oleObj>
          </a:graphicData>
        </a:graphic>
      </p:graphicFrame>
      <p:graphicFrame>
        <p:nvGraphicFramePr>
          <p:cNvPr id="3707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5646234"/>
              </p:ext>
            </p:extLst>
          </p:nvPr>
        </p:nvGraphicFramePr>
        <p:xfrm>
          <a:off x="395288" y="5851525"/>
          <a:ext cx="6975475" cy="603250"/>
        </p:xfrm>
        <a:graphic>
          <a:graphicData uri="http://schemas.openxmlformats.org/presentationml/2006/ole">
            <p:oleObj spid="_x0000_s3485" name="Equation" r:id="rId8" imgW="2793960" imgH="241200" progId="Equation.DSMT4">
              <p:embed/>
            </p:oleObj>
          </a:graphicData>
        </a:graphic>
      </p:graphicFrame>
      <p:graphicFrame>
        <p:nvGraphicFramePr>
          <p:cNvPr id="3707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4120051"/>
              </p:ext>
            </p:extLst>
          </p:nvPr>
        </p:nvGraphicFramePr>
        <p:xfrm>
          <a:off x="7318616" y="5107983"/>
          <a:ext cx="1242089" cy="496836"/>
        </p:xfrm>
        <a:graphic>
          <a:graphicData uri="http://schemas.openxmlformats.org/presentationml/2006/ole">
            <p:oleObj spid="_x0000_s3486" name="Equation" r:id="rId9" imgW="507780" imgH="203112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3542895"/>
              </p:ext>
            </p:extLst>
          </p:nvPr>
        </p:nvGraphicFramePr>
        <p:xfrm>
          <a:off x="417186" y="3822081"/>
          <a:ext cx="1789988" cy="601806"/>
        </p:xfrm>
        <a:graphic>
          <a:graphicData uri="http://schemas.openxmlformats.org/presentationml/2006/ole">
            <p:oleObj spid="_x0000_s3487" name="Equation" r:id="rId10" imgW="672840" imgH="2412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5758514"/>
              </p:ext>
            </p:extLst>
          </p:nvPr>
        </p:nvGraphicFramePr>
        <p:xfrm>
          <a:off x="2465388" y="3810000"/>
          <a:ext cx="4340225" cy="558800"/>
        </p:xfrm>
        <a:graphic>
          <a:graphicData uri="http://schemas.openxmlformats.org/presentationml/2006/ole">
            <p:oleObj spid="_x0000_s3488" name="Equation" r:id="rId11" imgW="1854000" imgH="2412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4355687"/>
              </p:ext>
            </p:extLst>
          </p:nvPr>
        </p:nvGraphicFramePr>
        <p:xfrm>
          <a:off x="3450597" y="4470089"/>
          <a:ext cx="2008583" cy="574876"/>
        </p:xfrm>
        <a:graphic>
          <a:graphicData uri="http://schemas.openxmlformats.org/presentationml/2006/ole">
            <p:oleObj spid="_x0000_s3489" name="Equation" r:id="rId12" imgW="838080" imgH="2412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5958465"/>
              </p:ext>
            </p:extLst>
          </p:nvPr>
        </p:nvGraphicFramePr>
        <p:xfrm>
          <a:off x="405141" y="4499895"/>
          <a:ext cx="1770500" cy="618625"/>
        </p:xfrm>
        <a:graphic>
          <a:graphicData uri="http://schemas.openxmlformats.org/presentationml/2006/ole">
            <p:oleObj spid="_x0000_s3490" name="Equation" r:id="rId13" imgW="660240" imgH="2412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6445528"/>
              </p:ext>
            </p:extLst>
          </p:nvPr>
        </p:nvGraphicFramePr>
        <p:xfrm>
          <a:off x="6892042" y="3771900"/>
          <a:ext cx="1722437" cy="584200"/>
        </p:xfrm>
        <a:graphic>
          <a:graphicData uri="http://schemas.openxmlformats.org/presentationml/2006/ole">
            <p:oleObj spid="_x0000_s3491" name="Equation" r:id="rId14" imgW="711000" imgH="2412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2814657"/>
              </p:ext>
            </p:extLst>
          </p:nvPr>
        </p:nvGraphicFramePr>
        <p:xfrm>
          <a:off x="6897488" y="4463376"/>
          <a:ext cx="1806857" cy="550058"/>
        </p:xfrm>
        <a:graphic>
          <a:graphicData uri="http://schemas.openxmlformats.org/presentationml/2006/ole">
            <p:oleObj spid="_x0000_s3492" name="Equation" r:id="rId15" imgW="787320" imgH="241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799229"/>
              </p:ext>
            </p:extLst>
          </p:nvPr>
        </p:nvGraphicFramePr>
        <p:xfrm>
          <a:off x="601663" y="1671590"/>
          <a:ext cx="2660650" cy="2690813"/>
        </p:xfrm>
        <a:graphic>
          <a:graphicData uri="http://schemas.openxmlformats.org/presentationml/2006/ole">
            <p:oleObj spid="_x0000_s29899" name="Equation" r:id="rId3" imgW="1155600" imgH="116820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44045939"/>
              </p:ext>
            </p:extLst>
          </p:nvPr>
        </p:nvGraphicFramePr>
        <p:xfrm>
          <a:off x="3735050" y="1658395"/>
          <a:ext cx="3690501" cy="2726964"/>
        </p:xfrm>
        <a:graphic>
          <a:graphicData uri="http://schemas.openxmlformats.org/presentationml/2006/ole">
            <p:oleObj spid="_x0000_s29900" name="Equation" r:id="rId4" imgW="1752480" imgH="129528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0478353"/>
              </p:ext>
            </p:extLst>
          </p:nvPr>
        </p:nvGraphicFramePr>
        <p:xfrm>
          <a:off x="578203" y="4643614"/>
          <a:ext cx="2906713" cy="1201738"/>
        </p:xfrm>
        <a:graphic>
          <a:graphicData uri="http://schemas.openxmlformats.org/presentationml/2006/ole">
            <p:oleObj spid="_x0000_s29901" name="Equation" r:id="rId5" imgW="1168200" imgH="482400" progId="Equation.DSMT4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31076" y="447792"/>
            <a:ext cx="85764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5. 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电磁感应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定律，位移电流的概念与计算；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eaLnBrk="1" hangingPunct="1"/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6. 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麦克斯韦方程组（积分、微分形式）及其物理意义；</a:t>
            </a:r>
          </a:p>
          <a:p>
            <a:pPr eaLnBrk="1" hangingPunct="1"/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7. 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电场、磁场的边界条件（</a:t>
            </a:r>
            <a:r>
              <a:rPr lang="zh-CN" altLang="en-US" sz="24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介质和导体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）。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8397296"/>
              </p:ext>
            </p:extLst>
          </p:nvPr>
        </p:nvGraphicFramePr>
        <p:xfrm>
          <a:off x="3953228" y="4638852"/>
          <a:ext cx="2657475" cy="1174750"/>
        </p:xfrm>
        <a:graphic>
          <a:graphicData uri="http://schemas.openxmlformats.org/presentationml/2006/ole">
            <p:oleObj spid="_x0000_s29902" name="Equation" r:id="rId6" imgW="1091880" imgH="4824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3696608"/>
              </p:ext>
            </p:extLst>
          </p:nvPr>
        </p:nvGraphicFramePr>
        <p:xfrm>
          <a:off x="7150277" y="2577218"/>
          <a:ext cx="1451858" cy="967494"/>
        </p:xfrm>
        <a:graphic>
          <a:graphicData uri="http://schemas.openxmlformats.org/presentationml/2006/ole">
            <p:oleObj spid="_x0000_s29903" name="Equation" r:id="rId7" imgW="571320" imgH="41904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19500347"/>
              </p:ext>
            </p:extLst>
          </p:nvPr>
        </p:nvGraphicFramePr>
        <p:xfrm>
          <a:off x="7145137" y="4819244"/>
          <a:ext cx="1668462" cy="534988"/>
        </p:xfrm>
        <a:graphic>
          <a:graphicData uri="http://schemas.openxmlformats.org/presentationml/2006/ole">
            <p:oleObj spid="_x0000_s29904" name="Equation" r:id="rId8" imgW="71100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73640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75757" y="398074"/>
            <a:ext cx="7154862" cy="508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章  静态电磁场及其边值问题的解</a:t>
            </a:r>
          </a:p>
        </p:txBody>
      </p:sp>
      <p:graphicFrame>
        <p:nvGraphicFramePr>
          <p:cNvPr id="372739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xmlns="" val="2006942379"/>
              </p:ext>
            </p:extLst>
          </p:nvPr>
        </p:nvGraphicFramePr>
        <p:xfrm>
          <a:off x="393700" y="4102100"/>
          <a:ext cx="3098800" cy="520700"/>
        </p:xfrm>
        <a:graphic>
          <a:graphicData uri="http://schemas.openxmlformats.org/presentationml/2006/ole">
            <p:oleObj spid="_x0000_s4424" name="Equation" r:id="rId3" imgW="1511280" imgH="253800" progId="Equation.DSMT4">
              <p:embed/>
            </p:oleObj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00113" y="2306951"/>
            <a:ext cx="180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62143" y="906074"/>
            <a:ext cx="8864600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静电场的基本方程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，电位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的引入及其意义，电位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边界条件；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buFontTx/>
              <a:buAutoNum type="arabicPeriod"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恒定电场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的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基本方程和边界条件；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buFontTx/>
              <a:buAutoNum type="arabicPeriod"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恒定磁场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的基本方程和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边界条件，矢量磁位的引入及其意义；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buFontTx/>
              <a:buAutoNum type="arabicPeriod"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掌握电场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磁场能量密度的概念与计算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式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; </a:t>
            </a:r>
          </a:p>
          <a:p>
            <a:pPr eaLnBrk="1" hangingPunct="1">
              <a:buFontTx/>
              <a:buAutoNum type="arabicPeriod"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利用虚位移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法计算电场力和磁场力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3727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47033482"/>
              </p:ext>
            </p:extLst>
          </p:nvPr>
        </p:nvGraphicFramePr>
        <p:xfrm>
          <a:off x="569036" y="2849965"/>
          <a:ext cx="2388757" cy="539604"/>
        </p:xfrm>
        <a:graphic>
          <a:graphicData uri="http://schemas.openxmlformats.org/presentationml/2006/ole">
            <p:oleObj spid="_x0000_s4425" name="Equation" r:id="rId4" imgW="990360" imgH="228600" progId="Equation.DSMT4">
              <p:embed/>
            </p:oleObj>
          </a:graphicData>
        </a:graphic>
      </p:graphicFrame>
      <p:graphicFrame>
        <p:nvGraphicFramePr>
          <p:cNvPr id="3727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961167"/>
              </p:ext>
            </p:extLst>
          </p:nvPr>
        </p:nvGraphicFramePr>
        <p:xfrm>
          <a:off x="3187700" y="2696324"/>
          <a:ext cx="1762125" cy="858838"/>
        </p:xfrm>
        <a:graphic>
          <a:graphicData uri="http://schemas.openxmlformats.org/presentationml/2006/ole">
            <p:oleObj spid="_x0000_s4426" name="Equation" r:id="rId5" imgW="812520" imgH="393480" progId="Equation.DSMT4">
              <p:embed/>
            </p:oleObj>
          </a:graphicData>
        </a:graphic>
      </p:graphicFrame>
      <p:graphicFrame>
        <p:nvGraphicFramePr>
          <p:cNvPr id="3727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48322466"/>
              </p:ext>
            </p:extLst>
          </p:nvPr>
        </p:nvGraphicFramePr>
        <p:xfrm>
          <a:off x="610230" y="3422414"/>
          <a:ext cx="1462634" cy="500988"/>
        </p:xfrm>
        <a:graphic>
          <a:graphicData uri="http://schemas.openxmlformats.org/presentationml/2006/ole">
            <p:oleObj spid="_x0000_s4427" name="Equation" r:id="rId6" imgW="647640" imgH="215640" progId="Equation.DSMT4">
              <p:embed/>
            </p:oleObj>
          </a:graphicData>
        </a:graphic>
      </p:graphicFrame>
      <p:graphicFrame>
        <p:nvGraphicFramePr>
          <p:cNvPr id="372749" name="Object 1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2795380518"/>
              </p:ext>
            </p:extLst>
          </p:nvPr>
        </p:nvGraphicFramePr>
        <p:xfrm>
          <a:off x="427038" y="4699000"/>
          <a:ext cx="3095625" cy="495300"/>
        </p:xfrm>
        <a:graphic>
          <a:graphicData uri="http://schemas.openxmlformats.org/presentationml/2006/ole">
            <p:oleObj spid="_x0000_s4428" name="Equation" r:id="rId7" imgW="1587240" imgH="253800" progId="Equation.DSMT4">
              <p:embed/>
            </p:oleObj>
          </a:graphicData>
        </a:graphic>
      </p:graphicFrame>
      <p:graphicFrame>
        <p:nvGraphicFramePr>
          <p:cNvPr id="1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2155333"/>
              </p:ext>
            </p:extLst>
          </p:nvPr>
        </p:nvGraphicFramePr>
        <p:xfrm>
          <a:off x="5308527" y="2696301"/>
          <a:ext cx="3394047" cy="863768"/>
        </p:xfrm>
        <a:graphic>
          <a:graphicData uri="http://schemas.openxmlformats.org/presentationml/2006/ole">
            <p:oleObj spid="_x0000_s4429" name="Equation" r:id="rId8" imgW="1548728" imgH="393529" progId="Equation.DSMT4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8796105"/>
              </p:ext>
            </p:extLst>
          </p:nvPr>
        </p:nvGraphicFramePr>
        <p:xfrm>
          <a:off x="3967138" y="4508920"/>
          <a:ext cx="5059605" cy="835574"/>
        </p:xfrm>
        <a:graphic>
          <a:graphicData uri="http://schemas.openxmlformats.org/presentationml/2006/ole">
            <p:oleObj spid="_x0000_s4430" name="Equation" r:id="rId9" imgW="1676160" imgH="393480" progId="Equation.DSMT4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056699"/>
              </p:ext>
            </p:extLst>
          </p:nvPr>
        </p:nvGraphicFramePr>
        <p:xfrm>
          <a:off x="5526966" y="3761914"/>
          <a:ext cx="1513656" cy="526287"/>
        </p:xfrm>
        <a:graphic>
          <a:graphicData uri="http://schemas.openxmlformats.org/presentationml/2006/ole">
            <p:oleObj spid="_x0000_s4431" name="公式" r:id="rId10" imgW="583947" imgH="228501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7070529"/>
              </p:ext>
            </p:extLst>
          </p:nvPr>
        </p:nvGraphicFramePr>
        <p:xfrm>
          <a:off x="3855034" y="3798597"/>
          <a:ext cx="1478817" cy="536905"/>
        </p:xfrm>
        <a:graphic>
          <a:graphicData uri="http://schemas.openxmlformats.org/presentationml/2006/ole">
            <p:oleObj spid="_x0000_s4432" name="公式" r:id="rId11" imgW="558800" imgH="228600" progId="Equation.3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4913705"/>
              </p:ext>
            </p:extLst>
          </p:nvPr>
        </p:nvGraphicFramePr>
        <p:xfrm>
          <a:off x="342900" y="5359929"/>
          <a:ext cx="2041525" cy="1119187"/>
        </p:xfrm>
        <a:graphic>
          <a:graphicData uri="http://schemas.openxmlformats.org/presentationml/2006/ole">
            <p:oleObj spid="_x0000_s4433" name="Equation" r:id="rId12" imgW="800100" imgH="5080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83116475"/>
              </p:ext>
            </p:extLst>
          </p:nvPr>
        </p:nvGraphicFramePr>
        <p:xfrm>
          <a:off x="2433638" y="5337704"/>
          <a:ext cx="2298700" cy="1120775"/>
        </p:xfrm>
        <a:graphic>
          <a:graphicData uri="http://schemas.openxmlformats.org/presentationml/2006/ole">
            <p:oleObj spid="_x0000_s4434" name="Equation" r:id="rId13" imgW="901700" imgH="5080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7063711"/>
              </p:ext>
            </p:extLst>
          </p:nvPr>
        </p:nvGraphicFramePr>
        <p:xfrm>
          <a:off x="4816475" y="5440891"/>
          <a:ext cx="1746250" cy="969963"/>
        </p:xfrm>
        <a:graphic>
          <a:graphicData uri="http://schemas.openxmlformats.org/presentationml/2006/ole">
            <p:oleObj spid="_x0000_s4435" name="Equation" r:id="rId14" imgW="812447" imgH="482391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6517940"/>
              </p:ext>
            </p:extLst>
          </p:nvPr>
        </p:nvGraphicFramePr>
        <p:xfrm>
          <a:off x="6748463" y="5399616"/>
          <a:ext cx="2089150" cy="992188"/>
        </p:xfrm>
        <a:graphic>
          <a:graphicData uri="http://schemas.openxmlformats.org/presentationml/2006/ole">
            <p:oleObj spid="_x0000_s4436" name="Equation" r:id="rId15" imgW="952087" imgH="482391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884" y="584911"/>
            <a:ext cx="89075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典型求解方法：</a:t>
            </a:r>
            <a:endParaRPr lang="en-US" altLang="zh-CN" sz="2400" b="1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会利用电位的泊松方程、拉普拉斯方程求解电位及电场分布；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buFontTx/>
              <a:buAutoNum type="arabicPeriod"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掌握镜像法的基本思想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、求解方法，典型电荷、电流的镜像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  <a:endParaRPr lang="zh-CN" altLang="en-US" sz="2400" dirty="0" smtClean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1870678"/>
              </p:ext>
            </p:extLst>
          </p:nvPr>
        </p:nvGraphicFramePr>
        <p:xfrm>
          <a:off x="1141954" y="4477165"/>
          <a:ext cx="3152887" cy="1110291"/>
        </p:xfrm>
        <a:graphic>
          <a:graphicData uri="http://schemas.openxmlformats.org/presentationml/2006/ole">
            <p:oleObj spid="_x0000_s30956" name="Equation" r:id="rId3" imgW="1218671" imgH="431613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9593619"/>
              </p:ext>
            </p:extLst>
          </p:nvPr>
        </p:nvGraphicFramePr>
        <p:xfrm>
          <a:off x="5414173" y="4526379"/>
          <a:ext cx="2679734" cy="1058660"/>
        </p:xfrm>
        <a:graphic>
          <a:graphicData uri="http://schemas.openxmlformats.org/presentationml/2006/ole">
            <p:oleObj spid="_x0000_s30957" name="Equation" r:id="rId4" imgW="1231366" imgH="431613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0151520"/>
              </p:ext>
            </p:extLst>
          </p:nvPr>
        </p:nvGraphicFramePr>
        <p:xfrm>
          <a:off x="1154982" y="3388195"/>
          <a:ext cx="3155622" cy="1041196"/>
        </p:xfrm>
        <a:graphic>
          <a:graphicData uri="http://schemas.openxmlformats.org/presentationml/2006/ole">
            <p:oleObj spid="_x0000_s30958" name="Equation" r:id="rId5" imgW="1270000" imgH="4191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0739351"/>
              </p:ext>
            </p:extLst>
          </p:nvPr>
        </p:nvGraphicFramePr>
        <p:xfrm>
          <a:off x="991197" y="2070957"/>
          <a:ext cx="1868488" cy="547687"/>
        </p:xfrm>
        <a:graphic>
          <a:graphicData uri="http://schemas.openxmlformats.org/presentationml/2006/ole">
            <p:oleObj spid="_x0000_s30959" name="Equation" r:id="rId6" imgW="799920" imgH="2286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5523950"/>
              </p:ext>
            </p:extLst>
          </p:nvPr>
        </p:nvGraphicFramePr>
        <p:xfrm>
          <a:off x="1032451" y="2726038"/>
          <a:ext cx="1890788" cy="537688"/>
        </p:xfrm>
        <a:graphic>
          <a:graphicData uri="http://schemas.openxmlformats.org/presentationml/2006/ole">
            <p:oleObj spid="_x0000_s30960" name="Equation" r:id="rId7" imgW="749160" imgH="22860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98872417"/>
              </p:ext>
            </p:extLst>
          </p:nvPr>
        </p:nvGraphicFramePr>
        <p:xfrm>
          <a:off x="3931186" y="2072213"/>
          <a:ext cx="1216025" cy="547688"/>
        </p:xfrm>
        <a:graphic>
          <a:graphicData uri="http://schemas.openxmlformats.org/presentationml/2006/ole">
            <p:oleObj spid="_x0000_s30961" name="Equation" r:id="rId8" imgW="520560" imgH="2286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0774642"/>
              </p:ext>
            </p:extLst>
          </p:nvPr>
        </p:nvGraphicFramePr>
        <p:xfrm>
          <a:off x="3989547" y="2718592"/>
          <a:ext cx="1424643" cy="505629"/>
        </p:xfrm>
        <a:graphic>
          <a:graphicData uri="http://schemas.openxmlformats.org/presentationml/2006/ole">
            <p:oleObj spid="_x0000_s30962" name="Equation" r:id="rId9" imgW="533160" imgH="203040" progId="Equation.DSMT4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7610733"/>
              </p:ext>
            </p:extLst>
          </p:nvPr>
        </p:nvGraphicFramePr>
        <p:xfrm>
          <a:off x="5217789" y="3382507"/>
          <a:ext cx="3124200" cy="1041400"/>
        </p:xfrm>
        <a:graphic>
          <a:graphicData uri="http://schemas.openxmlformats.org/presentationml/2006/ole">
            <p:oleObj spid="_x0000_s30963" name="Equation" r:id="rId10" imgW="1257120" imgH="419040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4315648"/>
              </p:ext>
            </p:extLst>
          </p:nvPr>
        </p:nvGraphicFramePr>
        <p:xfrm>
          <a:off x="1302621" y="5695329"/>
          <a:ext cx="1768475" cy="441325"/>
        </p:xfrm>
        <a:graphic>
          <a:graphicData uri="http://schemas.openxmlformats.org/presentationml/2006/ole">
            <p:oleObj spid="_x0000_s30964" name="Equation" r:id="rId11" imgW="711000" imgH="177480" progId="Equation.DSMT4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80271964"/>
              </p:ext>
            </p:extLst>
          </p:nvPr>
        </p:nvGraphicFramePr>
        <p:xfrm>
          <a:off x="5538289" y="5721606"/>
          <a:ext cx="1768475" cy="441325"/>
        </p:xfrm>
        <a:graphic>
          <a:graphicData uri="http://schemas.openxmlformats.org/presentationml/2006/ole">
            <p:oleObj spid="_x0000_s30965" name="Equation" r:id="rId12" imgW="710891" imgH="177723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57396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27049" y="502857"/>
            <a:ext cx="40338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章  时变电磁场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6338" y="909733"/>
            <a:ext cx="8588375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zh-CN" sz="2400" b="1" i="1" dirty="0" smtClean="0">
                <a:latin typeface="华文中宋" pitchFamily="2" charset="-122"/>
                <a:ea typeface="华文中宋" pitchFamily="2" charset="-122"/>
              </a:rPr>
              <a:t>E 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2400" b="1" i="1" dirty="0" smtClean="0">
                <a:latin typeface="华文中宋" pitchFamily="2" charset="-122"/>
                <a:ea typeface="华文中宋" pitchFamily="2" charset="-122"/>
              </a:rPr>
              <a:t>H 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的波动方程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，动态矢量位和标量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位。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buFontTx/>
              <a:buAutoNum type="arabicPeriod"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平均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坡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印廷矢量的</a:t>
            </a:r>
            <a:r>
              <a:rPr lang="zh-CN" altLang="en-US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物理意义及其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计算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坡</a:t>
            </a:r>
            <a:r>
              <a:rPr lang="zh-CN" altLang="en-US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印廷定理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</a:p>
          <a:p>
            <a:pPr eaLnBrk="1" hangingPunct="1">
              <a:buFontTx/>
              <a:buAutoNum type="arabicPeriod"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时谐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场量的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复数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表示及其与时域表示之间的互相变换；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buFontTx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复数形式的麦克斯韦方程</a:t>
            </a:r>
            <a:r>
              <a:rPr lang="zh-CN" altLang="en-US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波动方程（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亥姆霍兹方程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222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9133095"/>
              </p:ext>
            </p:extLst>
          </p:nvPr>
        </p:nvGraphicFramePr>
        <p:xfrm>
          <a:off x="443742" y="2594464"/>
          <a:ext cx="2201453" cy="892869"/>
        </p:xfrm>
        <a:graphic>
          <a:graphicData uri="http://schemas.openxmlformats.org/presentationml/2006/ole">
            <p:oleObj spid="_x0000_s5312" name="Equation" r:id="rId3" imgW="939800" imgH="419100" progId="Equation.DSMT4">
              <p:embed/>
            </p:oleObj>
          </a:graphicData>
        </a:graphic>
      </p:graphicFrame>
      <p:graphicFrame>
        <p:nvGraphicFramePr>
          <p:cNvPr id="3737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3922632"/>
              </p:ext>
            </p:extLst>
          </p:nvPr>
        </p:nvGraphicFramePr>
        <p:xfrm>
          <a:off x="3423783" y="2625996"/>
          <a:ext cx="2215798" cy="822744"/>
        </p:xfrm>
        <a:graphic>
          <a:graphicData uri="http://schemas.openxmlformats.org/presentationml/2006/ole">
            <p:oleObj spid="_x0000_s5313" name="Equation" r:id="rId4" imgW="965200" imgH="393700" progId="Equation.DSMT4">
              <p:embed/>
            </p:oleObj>
          </a:graphicData>
        </a:graphic>
      </p:graphicFrame>
      <p:graphicFrame>
        <p:nvGraphicFramePr>
          <p:cNvPr id="151557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xmlns="" val="1174789430"/>
              </p:ext>
            </p:extLst>
          </p:nvPr>
        </p:nvGraphicFramePr>
        <p:xfrm>
          <a:off x="459316" y="5143348"/>
          <a:ext cx="7534275" cy="849313"/>
        </p:xfrm>
        <a:graphic>
          <a:graphicData uri="http://schemas.openxmlformats.org/presentationml/2006/ole">
            <p:oleObj spid="_x0000_s5314" name="Equation" r:id="rId5" imgW="3492360" imgH="39348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29262540"/>
              </p:ext>
            </p:extLst>
          </p:nvPr>
        </p:nvGraphicFramePr>
        <p:xfrm>
          <a:off x="538338" y="4465049"/>
          <a:ext cx="1459352" cy="440559"/>
        </p:xfrm>
        <a:graphic>
          <a:graphicData uri="http://schemas.openxmlformats.org/presentationml/2006/ole">
            <p:oleObj spid="_x0000_s5315" name="Equation" r:id="rId6" imgW="672840" imgH="20304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88218199"/>
              </p:ext>
            </p:extLst>
          </p:nvPr>
        </p:nvGraphicFramePr>
        <p:xfrm>
          <a:off x="504825" y="3454400"/>
          <a:ext cx="2536825" cy="860425"/>
        </p:xfrm>
        <a:graphic>
          <a:graphicData uri="http://schemas.openxmlformats.org/presentationml/2006/ole">
            <p:oleObj spid="_x0000_s5316" name="Equation" r:id="rId7" imgW="1130040" imgH="41904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3727664"/>
              </p:ext>
            </p:extLst>
          </p:nvPr>
        </p:nvGraphicFramePr>
        <p:xfrm>
          <a:off x="6752214" y="2818974"/>
          <a:ext cx="1284287" cy="425450"/>
        </p:xfrm>
        <a:graphic>
          <a:graphicData uri="http://schemas.openxmlformats.org/presentationml/2006/ole">
            <p:oleObj spid="_x0000_s5317" name="Equation" r:id="rId8" imgW="558720" imgH="20304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3390283"/>
              </p:ext>
            </p:extLst>
          </p:nvPr>
        </p:nvGraphicFramePr>
        <p:xfrm>
          <a:off x="3542413" y="3496617"/>
          <a:ext cx="2719145" cy="872961"/>
        </p:xfrm>
        <a:graphic>
          <a:graphicData uri="http://schemas.openxmlformats.org/presentationml/2006/ole">
            <p:oleObj spid="_x0000_s5318" name="Equation" r:id="rId9" imgW="119376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39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xmlns="" val="367531160"/>
              </p:ext>
            </p:extLst>
          </p:nvPr>
        </p:nvGraphicFramePr>
        <p:xfrm>
          <a:off x="420905" y="497323"/>
          <a:ext cx="8281660" cy="509507"/>
        </p:xfrm>
        <a:graphic>
          <a:graphicData uri="http://schemas.openxmlformats.org/presentationml/2006/ole">
            <p:oleObj spid="_x0000_s6558" name="Equation" r:id="rId3" imgW="4127400" imgH="253800" progId="Equation.DSMT4">
              <p:embed/>
            </p:oleObj>
          </a:graphicData>
        </a:graphic>
      </p:graphicFrame>
      <p:graphicFrame>
        <p:nvGraphicFramePr>
          <p:cNvPr id="2304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8239108"/>
              </p:ext>
            </p:extLst>
          </p:nvPr>
        </p:nvGraphicFramePr>
        <p:xfrm>
          <a:off x="531813" y="1695450"/>
          <a:ext cx="2073275" cy="458788"/>
        </p:xfrm>
        <a:graphic>
          <a:graphicData uri="http://schemas.openxmlformats.org/presentationml/2006/ole">
            <p:oleObj spid="_x0000_s6559" name="Equation" r:id="rId4" imgW="1091880" imgH="228600" progId="Equation.DSMT4">
              <p:embed/>
            </p:oleObj>
          </a:graphicData>
        </a:graphic>
      </p:graphicFrame>
      <p:graphicFrame>
        <p:nvGraphicFramePr>
          <p:cNvPr id="230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7708215"/>
              </p:ext>
            </p:extLst>
          </p:nvPr>
        </p:nvGraphicFramePr>
        <p:xfrm>
          <a:off x="3155950" y="1706563"/>
          <a:ext cx="1719263" cy="461962"/>
        </p:xfrm>
        <a:graphic>
          <a:graphicData uri="http://schemas.openxmlformats.org/presentationml/2006/ole">
            <p:oleObj spid="_x0000_s6560" name="Equation" r:id="rId5" imgW="901440" imgH="228600" progId="Equation.DSMT4">
              <p:embed/>
            </p:oleObj>
          </a:graphicData>
        </a:graphic>
      </p:graphicFrame>
      <p:graphicFrame>
        <p:nvGraphicFramePr>
          <p:cNvPr id="2304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4852146"/>
              </p:ext>
            </p:extLst>
          </p:nvPr>
        </p:nvGraphicFramePr>
        <p:xfrm>
          <a:off x="5548489" y="1727534"/>
          <a:ext cx="1079500" cy="415925"/>
        </p:xfrm>
        <a:graphic>
          <a:graphicData uri="http://schemas.openxmlformats.org/presentationml/2006/ole">
            <p:oleObj spid="_x0000_s6561" name="Equation" r:id="rId6" imgW="558720" imgH="203040" progId="Equation.DSMT4">
              <p:embed/>
            </p:oleObj>
          </a:graphicData>
        </a:graphic>
      </p:graphicFrame>
      <p:graphicFrame>
        <p:nvGraphicFramePr>
          <p:cNvPr id="2304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8404751"/>
              </p:ext>
            </p:extLst>
          </p:nvPr>
        </p:nvGraphicFramePr>
        <p:xfrm>
          <a:off x="7400925" y="1739900"/>
          <a:ext cx="1136650" cy="460375"/>
        </p:xfrm>
        <a:graphic>
          <a:graphicData uri="http://schemas.openxmlformats.org/presentationml/2006/ole">
            <p:oleObj spid="_x0000_s6562" name="Equation" r:id="rId7" imgW="596880" imgH="228600" progId="Equation.DSMT4">
              <p:embed/>
            </p:oleObj>
          </a:graphicData>
        </a:graphic>
      </p:graphicFrame>
      <p:graphicFrame>
        <p:nvGraphicFramePr>
          <p:cNvPr id="2304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0852449"/>
              </p:ext>
            </p:extLst>
          </p:nvPr>
        </p:nvGraphicFramePr>
        <p:xfrm>
          <a:off x="515722" y="2243690"/>
          <a:ext cx="2222604" cy="445595"/>
        </p:xfrm>
        <a:graphic>
          <a:graphicData uri="http://schemas.openxmlformats.org/presentationml/2006/ole">
            <p:oleObj spid="_x0000_s6563" name="Equation" r:id="rId8" imgW="927000" imgH="203040" progId="Equation.DSMT4">
              <p:embed/>
            </p:oleObj>
          </a:graphicData>
        </a:graphic>
      </p:graphicFrame>
      <p:graphicFrame>
        <p:nvGraphicFramePr>
          <p:cNvPr id="2304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8062690"/>
              </p:ext>
            </p:extLst>
          </p:nvPr>
        </p:nvGraphicFramePr>
        <p:xfrm>
          <a:off x="3179605" y="2311624"/>
          <a:ext cx="2133381" cy="406526"/>
        </p:xfrm>
        <a:graphic>
          <a:graphicData uri="http://schemas.openxmlformats.org/presentationml/2006/ole">
            <p:oleObj spid="_x0000_s6564" name="Equation" r:id="rId9" imgW="977760" imgH="203040" progId="Equation.DSMT4">
              <p:embed/>
            </p:oleObj>
          </a:graphicData>
        </a:graphic>
      </p:graphicFrame>
      <p:graphicFrame>
        <p:nvGraphicFramePr>
          <p:cNvPr id="2304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2783467"/>
              </p:ext>
            </p:extLst>
          </p:nvPr>
        </p:nvGraphicFramePr>
        <p:xfrm>
          <a:off x="5988234" y="2248340"/>
          <a:ext cx="1648966" cy="504003"/>
        </p:xfrm>
        <a:graphic>
          <a:graphicData uri="http://schemas.openxmlformats.org/presentationml/2006/ole">
            <p:oleObj spid="_x0000_s6565" name="Equation" r:id="rId10" imgW="685800" imgH="228600" progId="Equation.DSMT4">
              <p:embed/>
            </p:oleObj>
          </a:graphicData>
        </a:graphic>
      </p:graphicFrame>
      <p:graphicFrame>
        <p:nvGraphicFramePr>
          <p:cNvPr id="2447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2194047"/>
              </p:ext>
            </p:extLst>
          </p:nvPr>
        </p:nvGraphicFramePr>
        <p:xfrm>
          <a:off x="524497" y="4205886"/>
          <a:ext cx="2787650" cy="838200"/>
        </p:xfrm>
        <a:graphic>
          <a:graphicData uri="http://schemas.openxmlformats.org/presentationml/2006/ole">
            <p:oleObj spid="_x0000_s6566" name="Equation" r:id="rId11" imgW="1206360" imgH="393480" progId="Equation.DSMT4">
              <p:embed/>
            </p:oleObj>
          </a:graphicData>
        </a:graphic>
      </p:graphicFrame>
      <p:graphicFrame>
        <p:nvGraphicFramePr>
          <p:cNvPr id="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8925670"/>
              </p:ext>
            </p:extLst>
          </p:nvPr>
        </p:nvGraphicFramePr>
        <p:xfrm>
          <a:off x="582622" y="2929482"/>
          <a:ext cx="6782015" cy="515564"/>
        </p:xfrm>
        <a:graphic>
          <a:graphicData uri="http://schemas.openxmlformats.org/presentationml/2006/ole">
            <p:oleObj spid="_x0000_s6567" name="Equation" r:id="rId12" imgW="2984400" imgH="228600" progId="Equation.DSMT4">
              <p:embed/>
            </p:oleObj>
          </a:graphicData>
        </a:graphic>
      </p:graphicFrame>
      <p:graphicFrame>
        <p:nvGraphicFramePr>
          <p:cNvPr id="2826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17919706"/>
              </p:ext>
            </p:extLst>
          </p:nvPr>
        </p:nvGraphicFramePr>
        <p:xfrm>
          <a:off x="4315884" y="4358217"/>
          <a:ext cx="3217863" cy="579438"/>
        </p:xfrm>
        <a:graphic>
          <a:graphicData uri="http://schemas.openxmlformats.org/presentationml/2006/ole">
            <p:oleObj spid="_x0000_s6568" name="Equation" r:id="rId13" imgW="1371600" imgH="25380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7240959"/>
              </p:ext>
            </p:extLst>
          </p:nvPr>
        </p:nvGraphicFramePr>
        <p:xfrm>
          <a:off x="560388" y="3611563"/>
          <a:ext cx="2436812" cy="550862"/>
        </p:xfrm>
        <a:graphic>
          <a:graphicData uri="http://schemas.openxmlformats.org/presentationml/2006/ole">
            <p:oleObj spid="_x0000_s6569" name="Equation" r:id="rId14" imgW="1091880" imgH="2538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3511613"/>
              </p:ext>
            </p:extLst>
          </p:nvPr>
        </p:nvGraphicFramePr>
        <p:xfrm>
          <a:off x="523758" y="5045905"/>
          <a:ext cx="2559050" cy="906463"/>
        </p:xfrm>
        <a:graphic>
          <a:graphicData uri="http://schemas.openxmlformats.org/presentationml/2006/ole">
            <p:oleObj spid="_x0000_s6570" name="Equation" r:id="rId15" imgW="1218960" imgH="431640" progId="Equation.DSMT4">
              <p:embed/>
            </p:oleObj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6632817"/>
              </p:ext>
            </p:extLst>
          </p:nvPr>
        </p:nvGraphicFramePr>
        <p:xfrm>
          <a:off x="3856834" y="5195197"/>
          <a:ext cx="1284890" cy="733609"/>
        </p:xfrm>
        <a:graphic>
          <a:graphicData uri="http://schemas.openxmlformats.org/presentationml/2006/ole">
            <p:oleObj spid="_x0000_s6571" name="Equation" r:id="rId16" imgW="761760" imgH="39348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118699774"/>
              </p:ext>
            </p:extLst>
          </p:nvPr>
        </p:nvGraphicFramePr>
        <p:xfrm>
          <a:off x="437325" y="1027002"/>
          <a:ext cx="4004208" cy="533783"/>
        </p:xfrm>
        <a:graphic>
          <a:graphicData uri="http://schemas.openxmlformats.org/presentationml/2006/ole">
            <p:oleObj spid="_x0000_s6572" name="Equation" r:id="rId17" imgW="1904760" imgH="253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361950"/>
            <a:ext cx="8324850" cy="6143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章  均匀平面波在无界空间中的传播</a:t>
            </a:r>
          </a:p>
        </p:txBody>
      </p:sp>
      <p:graphicFrame>
        <p:nvGraphicFramePr>
          <p:cNvPr id="341035" name="Object 4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xmlns="" val="474004565"/>
              </p:ext>
            </p:extLst>
          </p:nvPr>
        </p:nvGraphicFramePr>
        <p:xfrm>
          <a:off x="4187688" y="3736817"/>
          <a:ext cx="4653679" cy="1093676"/>
        </p:xfrm>
        <a:graphic>
          <a:graphicData uri="http://schemas.openxmlformats.org/presentationml/2006/ole">
            <p:oleObj spid="_x0000_s7380" name="Equation" r:id="rId3" imgW="2108160" imgH="495000" progId="Equation.DSMT4">
              <p:embed/>
            </p:oleObj>
          </a:graphicData>
        </a:graphic>
      </p:graphicFrame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52739" y="865951"/>
            <a:ext cx="8591715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均匀平面波的概念、表达式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及其传播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参数。</a:t>
            </a:r>
          </a:p>
          <a:p>
            <a:pPr marL="457200" indent="-457200">
              <a:buFontTx/>
              <a:buAutoNum type="arabicPeriod"/>
            </a:pPr>
            <a:r>
              <a:rPr kumimoji="1"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波矢量、波阻抗的概念及表达式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</a:p>
          <a:p>
            <a:pPr marL="457200" indent="-457200">
              <a:buFontTx/>
              <a:buAutoNum type="arabicPeriod"/>
            </a:pP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沿任意方向传播的均匀平面波的电场、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磁场的一般表达式。</a:t>
            </a:r>
            <a:endParaRPr kumimoji="1"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相速度、群速度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概念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；</a:t>
            </a:r>
            <a:r>
              <a:rPr kumimoji="1"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色散现象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</a:p>
          <a:p>
            <a:pPr marL="457200" indent="-457200">
              <a:buFontTx/>
              <a:buAutoNum type="arabicPeriod"/>
            </a:pP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理想介质、导电介质中均匀平面波传播的特点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kumimoji="1"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均匀平面波的电磁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能量密度及其平均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坡印廷矢量。</a:t>
            </a:r>
          </a:p>
          <a:p>
            <a:pPr marL="457200" indent="-457200">
              <a:buFontTx/>
              <a:buAutoNum type="arabicPeriod"/>
            </a:pPr>
            <a:r>
              <a:rPr kumimoji="1" lang="zh-CN" altLang="en-US" sz="24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电磁波极化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偏振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)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的概念及其偏振状态的判别方法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kumimoji="1"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趋肤效应、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趋肤深度。</a:t>
            </a:r>
            <a:endParaRPr kumimoji="1"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173" name="Text Box 38"/>
          <p:cNvSpPr txBox="1">
            <a:spLocks noChangeArrowheads="1"/>
          </p:cNvSpPr>
          <p:nvPr/>
        </p:nvSpPr>
        <p:spPr bwMode="auto">
          <a:xfrm>
            <a:off x="854075" y="4156075"/>
            <a:ext cx="180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endParaRPr lang="zh-CN" altLang="zh-CN"/>
          </a:p>
        </p:txBody>
      </p:sp>
      <p:graphicFrame>
        <p:nvGraphicFramePr>
          <p:cNvPr id="341038" name="Object 4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3168404441"/>
              </p:ext>
            </p:extLst>
          </p:nvPr>
        </p:nvGraphicFramePr>
        <p:xfrm>
          <a:off x="570979" y="3968453"/>
          <a:ext cx="1030169" cy="840037"/>
        </p:xfrm>
        <a:graphic>
          <a:graphicData uri="http://schemas.openxmlformats.org/presentationml/2006/ole">
            <p:oleObj spid="_x0000_s7381" name="Equation" r:id="rId4" imgW="482400" imgH="393480" progId="Equation.DSMT4">
              <p:embed/>
            </p:oleObj>
          </a:graphicData>
        </a:graphic>
      </p:graphicFrame>
      <p:graphicFrame>
        <p:nvGraphicFramePr>
          <p:cNvPr id="34104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4362400"/>
              </p:ext>
            </p:extLst>
          </p:nvPr>
        </p:nvGraphicFramePr>
        <p:xfrm>
          <a:off x="557649" y="4906200"/>
          <a:ext cx="3195637" cy="595312"/>
        </p:xfrm>
        <a:graphic>
          <a:graphicData uri="http://schemas.openxmlformats.org/presentationml/2006/ole">
            <p:oleObj spid="_x0000_s7382" name="Equation" r:id="rId5" imgW="1409400" imgH="253800" progId="Equation.DSMT4">
              <p:embed/>
            </p:oleObj>
          </a:graphicData>
        </a:graphic>
      </p:graphicFrame>
      <p:graphicFrame>
        <p:nvGraphicFramePr>
          <p:cNvPr id="34104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2660950"/>
              </p:ext>
            </p:extLst>
          </p:nvPr>
        </p:nvGraphicFramePr>
        <p:xfrm>
          <a:off x="1955739" y="3920035"/>
          <a:ext cx="1846262" cy="962025"/>
        </p:xfrm>
        <a:graphic>
          <a:graphicData uri="http://schemas.openxmlformats.org/presentationml/2006/ole">
            <p:oleObj spid="_x0000_s7383" name="Equation" r:id="rId6" imgW="901440" imgH="482400" progId="Equation.DSMT4">
              <p:embed/>
            </p:oleObj>
          </a:graphicData>
        </a:graphic>
      </p:graphicFrame>
      <p:graphicFrame>
        <p:nvGraphicFramePr>
          <p:cNvPr id="34104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3401559"/>
              </p:ext>
            </p:extLst>
          </p:nvPr>
        </p:nvGraphicFramePr>
        <p:xfrm>
          <a:off x="204936" y="5694364"/>
          <a:ext cx="6132786" cy="709876"/>
        </p:xfrm>
        <a:graphic>
          <a:graphicData uri="http://schemas.openxmlformats.org/presentationml/2006/ole">
            <p:oleObj spid="_x0000_s7384" name="Equation" r:id="rId7" imgW="2108160" imgH="253800" progId="Equation.DSMT4">
              <p:embed/>
            </p:oleObj>
          </a:graphicData>
        </a:graphic>
      </p:graphicFrame>
      <p:graphicFrame>
        <p:nvGraphicFramePr>
          <p:cNvPr id="341049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4406779"/>
              </p:ext>
            </p:extLst>
          </p:nvPr>
        </p:nvGraphicFramePr>
        <p:xfrm>
          <a:off x="6301939" y="4782484"/>
          <a:ext cx="2706688" cy="903287"/>
        </p:xfrm>
        <a:graphic>
          <a:graphicData uri="http://schemas.openxmlformats.org/presentationml/2006/ole">
            <p:oleObj spid="_x0000_s7385" name="Equation" r:id="rId8" imgW="1257120" imgH="419040" progId="Equation.DSMT4">
              <p:embed/>
            </p:oleObj>
          </a:graphicData>
        </a:graphic>
      </p:graphicFrame>
      <p:graphicFrame>
        <p:nvGraphicFramePr>
          <p:cNvPr id="341066" name="Object 74" descr="虚线网格">
            <a:hlinkClick r:id="" action="ppaction://noaction" highlightClick="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2027127"/>
              </p:ext>
            </p:extLst>
          </p:nvPr>
        </p:nvGraphicFramePr>
        <p:xfrm>
          <a:off x="4035581" y="4719638"/>
          <a:ext cx="2144501" cy="929784"/>
        </p:xfrm>
        <a:graphic>
          <a:graphicData uri="http://schemas.openxmlformats.org/presentationml/2006/ole">
            <p:oleObj spid="_x0000_s7386" name="Equation" r:id="rId9" imgW="939600" imgH="444240" progId="Equation.DSMT4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2798425"/>
              </p:ext>
            </p:extLst>
          </p:nvPr>
        </p:nvGraphicFramePr>
        <p:xfrm>
          <a:off x="6307342" y="6053959"/>
          <a:ext cx="2756200" cy="394746"/>
        </p:xfrm>
        <a:graphic>
          <a:graphicData uri="http://schemas.openxmlformats.org/presentationml/2006/ole">
            <p:oleObj spid="_x0000_s7387" name="Equation" r:id="rId10" imgW="128268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《电磁场理论》－课件模板">
  <a:themeElements>
    <a:clrScheme name="《电磁场理论》－课件模板 4">
      <a:dk1>
        <a:srgbClr val="666A5C"/>
      </a:dk1>
      <a:lt1>
        <a:srgbClr val="FFFFFF"/>
      </a:lt1>
      <a:dk2>
        <a:srgbClr val="757868"/>
      </a:dk2>
      <a:lt2>
        <a:srgbClr val="C4C3AA"/>
      </a:lt2>
      <a:accent1>
        <a:srgbClr val="9AC2C0"/>
      </a:accent1>
      <a:accent2>
        <a:srgbClr val="4D4F45"/>
      </a:accent2>
      <a:accent3>
        <a:srgbClr val="BDBEB9"/>
      </a:accent3>
      <a:accent4>
        <a:srgbClr val="DADADA"/>
      </a:accent4>
      <a:accent5>
        <a:srgbClr val="CADDDC"/>
      </a:accent5>
      <a:accent6>
        <a:srgbClr val="45473E"/>
      </a:accent6>
      <a:hlink>
        <a:srgbClr val="009999"/>
      </a:hlink>
      <a:folHlink>
        <a:srgbClr val="BFCB4F"/>
      </a:folHlink>
    </a:clrScheme>
    <a:fontScheme name="《电磁场理论》－课件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《电磁场理论》－课件模板 1">
        <a:dk1>
          <a:srgbClr val="660000"/>
        </a:dk1>
        <a:lt1>
          <a:srgbClr val="FFFFFF"/>
        </a:lt1>
        <a:dk2>
          <a:srgbClr val="A80000"/>
        </a:dk2>
        <a:lt2>
          <a:srgbClr val="FFFF99"/>
        </a:lt2>
        <a:accent1>
          <a:srgbClr val="FF6600"/>
        </a:accent1>
        <a:accent2>
          <a:srgbClr val="6A0000"/>
        </a:accent2>
        <a:accent3>
          <a:srgbClr val="D1AAAA"/>
        </a:accent3>
        <a:accent4>
          <a:srgbClr val="DADADA"/>
        </a:accent4>
        <a:accent5>
          <a:srgbClr val="FFB8AA"/>
        </a:accent5>
        <a:accent6>
          <a:srgbClr val="5F00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2">
        <a:dk1>
          <a:srgbClr val="6A4700"/>
        </a:dk1>
        <a:lt1>
          <a:srgbClr val="FFFFFF"/>
        </a:lt1>
        <a:dk2>
          <a:srgbClr val="522900"/>
        </a:dk2>
        <a:lt2>
          <a:srgbClr val="FFFF99"/>
        </a:lt2>
        <a:accent1>
          <a:srgbClr val="CC9900"/>
        </a:accent1>
        <a:accent2>
          <a:srgbClr val="9C7300"/>
        </a:accent2>
        <a:accent3>
          <a:srgbClr val="B3ACAA"/>
        </a:accent3>
        <a:accent4>
          <a:srgbClr val="DADADA"/>
        </a:accent4>
        <a:accent5>
          <a:srgbClr val="E2CAAA"/>
        </a:accent5>
        <a:accent6>
          <a:srgbClr val="8D6800"/>
        </a:accent6>
        <a:hlink>
          <a:srgbClr val="FF99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3">
        <a:dk1>
          <a:srgbClr val="495630"/>
        </a:dk1>
        <a:lt1>
          <a:srgbClr val="FFFFCC"/>
        </a:lt1>
        <a:dk2>
          <a:srgbClr val="2D361C"/>
        </a:dk2>
        <a:lt2>
          <a:srgbClr val="BAD38D"/>
        </a:lt2>
        <a:accent1>
          <a:srgbClr val="68803E"/>
        </a:accent1>
        <a:accent2>
          <a:srgbClr val="556636"/>
        </a:accent2>
        <a:accent3>
          <a:srgbClr val="ADAEAB"/>
        </a:accent3>
        <a:accent4>
          <a:srgbClr val="DADAAE"/>
        </a:accent4>
        <a:accent5>
          <a:srgbClr val="B9C0AF"/>
        </a:accent5>
        <a:accent6>
          <a:srgbClr val="4C5C30"/>
        </a:accent6>
        <a:hlink>
          <a:srgbClr val="339933"/>
        </a:hlink>
        <a:folHlink>
          <a:srgbClr val="D9D4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4">
        <a:dk1>
          <a:srgbClr val="666A5C"/>
        </a:dk1>
        <a:lt1>
          <a:srgbClr val="FFFFFF"/>
        </a:lt1>
        <a:dk2>
          <a:srgbClr val="757868"/>
        </a:dk2>
        <a:lt2>
          <a:srgbClr val="C4C3AA"/>
        </a:lt2>
        <a:accent1>
          <a:srgbClr val="9AC2C0"/>
        </a:accent1>
        <a:accent2>
          <a:srgbClr val="4D4F45"/>
        </a:accent2>
        <a:accent3>
          <a:srgbClr val="BDBEB9"/>
        </a:accent3>
        <a:accent4>
          <a:srgbClr val="DADADA"/>
        </a:accent4>
        <a:accent5>
          <a:srgbClr val="CADDDC"/>
        </a:accent5>
        <a:accent6>
          <a:srgbClr val="45473E"/>
        </a:accent6>
        <a:hlink>
          <a:srgbClr val="009999"/>
        </a:hlink>
        <a:folHlink>
          <a:srgbClr val="BFCB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5">
        <a:dk1>
          <a:srgbClr val="006664"/>
        </a:dk1>
        <a:lt1>
          <a:srgbClr val="FFFFFF"/>
        </a:lt1>
        <a:dk2>
          <a:srgbClr val="00908D"/>
        </a:dk2>
        <a:lt2>
          <a:srgbClr val="ADE5CD"/>
        </a:lt2>
        <a:accent1>
          <a:srgbClr val="00CCFF"/>
        </a:accent1>
        <a:accent2>
          <a:srgbClr val="006666"/>
        </a:accent2>
        <a:accent3>
          <a:srgbClr val="AAC6C5"/>
        </a:accent3>
        <a:accent4>
          <a:srgbClr val="DADADA"/>
        </a:accent4>
        <a:accent5>
          <a:srgbClr val="AAE2FF"/>
        </a:accent5>
        <a:accent6>
          <a:srgbClr val="005C5C"/>
        </a:accent6>
        <a:hlink>
          <a:srgbClr val="6DD8DB"/>
        </a:hlink>
        <a:folHlink>
          <a:srgbClr val="C5E2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6">
        <a:dk1>
          <a:srgbClr val="000000"/>
        </a:dk1>
        <a:lt1>
          <a:srgbClr val="DDDCC5"/>
        </a:lt1>
        <a:dk2>
          <a:srgbClr val="000000"/>
        </a:dk2>
        <a:lt2>
          <a:srgbClr val="B9B695"/>
        </a:lt2>
        <a:accent1>
          <a:srgbClr val="EAEBE9"/>
        </a:accent1>
        <a:accent2>
          <a:srgbClr val="BFBFAB"/>
        </a:accent2>
        <a:accent3>
          <a:srgbClr val="EBEBDF"/>
        </a:accent3>
        <a:accent4>
          <a:srgbClr val="000000"/>
        </a:accent4>
        <a:accent5>
          <a:srgbClr val="F3F3F2"/>
        </a:accent5>
        <a:accent6>
          <a:srgbClr val="ADAD9B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《电磁场理论》－课件模板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6699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ADB8CA"/>
        </a:accent5>
        <a:accent6>
          <a:srgbClr val="555555"/>
        </a:accent6>
        <a:hlink>
          <a:srgbClr val="BBE5FF"/>
        </a:hlink>
        <a:folHlink>
          <a:srgbClr val="B6B3E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8">
        <a:dk1>
          <a:srgbClr val="000090"/>
        </a:dk1>
        <a:lt1>
          <a:srgbClr val="EAEAEA"/>
        </a:lt1>
        <a:dk2>
          <a:srgbClr val="3A3AB2"/>
        </a:dk2>
        <a:lt2>
          <a:srgbClr val="CAD4DC"/>
        </a:lt2>
        <a:accent1>
          <a:srgbClr val="3974AF"/>
        </a:accent1>
        <a:accent2>
          <a:srgbClr val="232369"/>
        </a:accent2>
        <a:accent3>
          <a:srgbClr val="AEAED5"/>
        </a:accent3>
        <a:accent4>
          <a:srgbClr val="C8C8C8"/>
        </a:accent4>
        <a:accent5>
          <a:srgbClr val="AEBCD4"/>
        </a:accent5>
        <a:accent6>
          <a:srgbClr val="1F1F5E"/>
        </a:accent6>
        <a:hlink>
          <a:srgbClr val="00CC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9">
        <a:dk1>
          <a:srgbClr val="9C9C9C"/>
        </a:dk1>
        <a:lt1>
          <a:srgbClr val="FFFFFF"/>
        </a:lt1>
        <a:dk2>
          <a:srgbClr val="8696CA"/>
        </a:dk2>
        <a:lt2>
          <a:srgbClr val="FFFFFF"/>
        </a:lt2>
        <a:accent1>
          <a:srgbClr val="97D1D5"/>
        </a:accent1>
        <a:accent2>
          <a:srgbClr val="666699"/>
        </a:accent2>
        <a:accent3>
          <a:srgbClr val="C3C9E1"/>
        </a:accent3>
        <a:accent4>
          <a:srgbClr val="DADADA"/>
        </a:accent4>
        <a:accent5>
          <a:srgbClr val="C9E5E7"/>
        </a:accent5>
        <a:accent6>
          <a:srgbClr val="5C5C8A"/>
        </a:accent6>
        <a:hlink>
          <a:srgbClr val="0000FF"/>
        </a:hlink>
        <a:folHlink>
          <a:srgbClr val="00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《电磁场理论》－课件模板</Template>
  <TotalTime>1518</TotalTime>
  <Words>591</Words>
  <Application>Microsoft Office PowerPoint</Application>
  <PresentationFormat>全屏显示(4:3)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《电磁场理论》－课件模板</vt:lpstr>
      <vt:lpstr>Equation</vt:lpstr>
      <vt:lpstr>MathType 6.0 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CLI</dc:creator>
  <cp:lastModifiedBy>ZZ</cp:lastModifiedBy>
  <cp:revision>146</cp:revision>
  <cp:lastPrinted>2001-03-01T15:11:03Z</cp:lastPrinted>
  <dcterms:created xsi:type="dcterms:W3CDTF">2011-07-29T07:12:42Z</dcterms:created>
  <dcterms:modified xsi:type="dcterms:W3CDTF">2017-06-13T08:26:15Z</dcterms:modified>
</cp:coreProperties>
</file>