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54"/>
  </p:notesMasterIdLst>
  <p:handoutMasterIdLst>
    <p:handoutMasterId r:id="rId55"/>
  </p:handoutMasterIdLst>
  <p:sldIdLst>
    <p:sldId id="352" r:id="rId2"/>
    <p:sldId id="353" r:id="rId3"/>
    <p:sldId id="354" r:id="rId4"/>
    <p:sldId id="355" r:id="rId5"/>
    <p:sldId id="356" r:id="rId6"/>
    <p:sldId id="357" r:id="rId7"/>
    <p:sldId id="358" r:id="rId8"/>
    <p:sldId id="359" r:id="rId9"/>
    <p:sldId id="407" r:id="rId10"/>
    <p:sldId id="380" r:id="rId11"/>
    <p:sldId id="361" r:id="rId12"/>
    <p:sldId id="381" r:id="rId13"/>
    <p:sldId id="382" r:id="rId14"/>
    <p:sldId id="383" r:id="rId15"/>
    <p:sldId id="384" r:id="rId16"/>
    <p:sldId id="385" r:id="rId17"/>
    <p:sldId id="386" r:id="rId18"/>
    <p:sldId id="408" r:id="rId19"/>
    <p:sldId id="387" r:id="rId20"/>
    <p:sldId id="388" r:id="rId21"/>
    <p:sldId id="389" r:id="rId22"/>
    <p:sldId id="390" r:id="rId23"/>
    <p:sldId id="391" r:id="rId24"/>
    <p:sldId id="410" r:id="rId25"/>
    <p:sldId id="409" r:id="rId26"/>
    <p:sldId id="393" r:id="rId27"/>
    <p:sldId id="394" r:id="rId28"/>
    <p:sldId id="395" r:id="rId29"/>
    <p:sldId id="396" r:id="rId30"/>
    <p:sldId id="397" r:id="rId31"/>
    <p:sldId id="429" r:id="rId32"/>
    <p:sldId id="398" r:id="rId33"/>
    <p:sldId id="399" r:id="rId34"/>
    <p:sldId id="400" r:id="rId35"/>
    <p:sldId id="401" r:id="rId36"/>
    <p:sldId id="402" r:id="rId37"/>
    <p:sldId id="403" r:id="rId38"/>
    <p:sldId id="404" r:id="rId39"/>
    <p:sldId id="405" r:id="rId40"/>
    <p:sldId id="40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Lst>
  <p:sldSz cx="9144000" cy="6858000" type="screen4x3"/>
  <p:notesSz cx="6888163" cy="9623425"/>
  <p:defaultTextStyle>
    <a:defPPr>
      <a:defRPr lang="zh-CN"/>
    </a:defPPr>
    <a:lvl1pPr algn="l" rtl="0" fontAlgn="base">
      <a:spcBef>
        <a:spcPct val="0"/>
      </a:spcBef>
      <a:spcAft>
        <a:spcPct val="0"/>
      </a:spcAft>
      <a:defRPr sz="3200" kern="1200">
        <a:solidFill>
          <a:srgbClr val="000000"/>
        </a:solidFill>
        <a:latin typeface="Times New Roman" pitchFamily="18" charset="0"/>
        <a:ea typeface="黑体" pitchFamily="2" charset="-122"/>
        <a:cs typeface="+mn-cs"/>
      </a:defRPr>
    </a:lvl1pPr>
    <a:lvl2pPr marL="457200" algn="l" rtl="0" fontAlgn="base">
      <a:spcBef>
        <a:spcPct val="0"/>
      </a:spcBef>
      <a:spcAft>
        <a:spcPct val="0"/>
      </a:spcAft>
      <a:defRPr sz="3200" kern="1200">
        <a:solidFill>
          <a:srgbClr val="000000"/>
        </a:solidFill>
        <a:latin typeface="Times New Roman" pitchFamily="18" charset="0"/>
        <a:ea typeface="黑体" pitchFamily="2" charset="-122"/>
        <a:cs typeface="+mn-cs"/>
      </a:defRPr>
    </a:lvl2pPr>
    <a:lvl3pPr marL="914400" algn="l" rtl="0" fontAlgn="base">
      <a:spcBef>
        <a:spcPct val="0"/>
      </a:spcBef>
      <a:spcAft>
        <a:spcPct val="0"/>
      </a:spcAft>
      <a:defRPr sz="3200" kern="1200">
        <a:solidFill>
          <a:srgbClr val="000000"/>
        </a:solidFill>
        <a:latin typeface="Times New Roman" pitchFamily="18" charset="0"/>
        <a:ea typeface="黑体" pitchFamily="2" charset="-122"/>
        <a:cs typeface="+mn-cs"/>
      </a:defRPr>
    </a:lvl3pPr>
    <a:lvl4pPr marL="1371600" algn="l" rtl="0" fontAlgn="base">
      <a:spcBef>
        <a:spcPct val="0"/>
      </a:spcBef>
      <a:spcAft>
        <a:spcPct val="0"/>
      </a:spcAft>
      <a:defRPr sz="3200" kern="1200">
        <a:solidFill>
          <a:srgbClr val="000000"/>
        </a:solidFill>
        <a:latin typeface="Times New Roman" pitchFamily="18" charset="0"/>
        <a:ea typeface="黑体" pitchFamily="2" charset="-122"/>
        <a:cs typeface="+mn-cs"/>
      </a:defRPr>
    </a:lvl4pPr>
    <a:lvl5pPr marL="1828800" algn="l" rtl="0" fontAlgn="base">
      <a:spcBef>
        <a:spcPct val="0"/>
      </a:spcBef>
      <a:spcAft>
        <a:spcPct val="0"/>
      </a:spcAft>
      <a:defRPr sz="3200" kern="1200">
        <a:solidFill>
          <a:srgbClr val="000000"/>
        </a:solidFill>
        <a:latin typeface="Times New Roman" pitchFamily="18" charset="0"/>
        <a:ea typeface="黑体" pitchFamily="2" charset="-122"/>
        <a:cs typeface="+mn-cs"/>
      </a:defRPr>
    </a:lvl5pPr>
    <a:lvl6pPr marL="2286000" algn="l" defTabSz="914400" rtl="0" eaLnBrk="1" latinLnBrk="0" hangingPunct="1">
      <a:defRPr sz="3200" kern="1200">
        <a:solidFill>
          <a:srgbClr val="000000"/>
        </a:solidFill>
        <a:latin typeface="Times New Roman" pitchFamily="18" charset="0"/>
        <a:ea typeface="黑体" pitchFamily="2" charset="-122"/>
        <a:cs typeface="+mn-cs"/>
      </a:defRPr>
    </a:lvl6pPr>
    <a:lvl7pPr marL="2743200" algn="l" defTabSz="914400" rtl="0" eaLnBrk="1" latinLnBrk="0" hangingPunct="1">
      <a:defRPr sz="3200" kern="1200">
        <a:solidFill>
          <a:srgbClr val="000000"/>
        </a:solidFill>
        <a:latin typeface="Times New Roman" pitchFamily="18" charset="0"/>
        <a:ea typeface="黑体" pitchFamily="2" charset="-122"/>
        <a:cs typeface="+mn-cs"/>
      </a:defRPr>
    </a:lvl7pPr>
    <a:lvl8pPr marL="3200400" algn="l" defTabSz="914400" rtl="0" eaLnBrk="1" latinLnBrk="0" hangingPunct="1">
      <a:defRPr sz="3200" kern="1200">
        <a:solidFill>
          <a:srgbClr val="000000"/>
        </a:solidFill>
        <a:latin typeface="Times New Roman" pitchFamily="18" charset="0"/>
        <a:ea typeface="黑体" pitchFamily="2" charset="-122"/>
        <a:cs typeface="+mn-cs"/>
      </a:defRPr>
    </a:lvl8pPr>
    <a:lvl9pPr marL="3657600" algn="l" defTabSz="914400" rtl="0" eaLnBrk="1" latinLnBrk="0" hangingPunct="1">
      <a:defRPr sz="3200" kern="1200">
        <a:solidFill>
          <a:srgbClr val="000000"/>
        </a:solidFill>
        <a:latin typeface="Times New Roman" pitchFamily="18"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showPr>
  <p:clrMru>
    <a:srgbClr val="0000CC"/>
    <a:srgbClr val="FF3399"/>
    <a:srgbClr val="003300"/>
    <a:srgbClr val="005A58"/>
    <a:srgbClr val="006600"/>
    <a:srgbClr val="F567E4"/>
    <a:srgbClr val="F892EC"/>
    <a:srgbClr val="99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60"/>
  </p:normalViewPr>
  <p:slideViewPr>
    <p:cSldViewPr snapToGrid="0">
      <p:cViewPr>
        <p:scale>
          <a:sx n="120" d="100"/>
          <a:sy n="120" d="100"/>
        </p:scale>
        <p:origin x="-132" y="102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93.wmf"/><Relationship Id="rId7" Type="http://schemas.openxmlformats.org/officeDocument/2006/relationships/image" Target="../media/image97.wmf"/><Relationship Id="rId12" Type="http://schemas.openxmlformats.org/officeDocument/2006/relationships/image" Target="../media/image101.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100.wmf"/><Relationship Id="rId5" Type="http://schemas.openxmlformats.org/officeDocument/2006/relationships/image" Target="../media/image95.wmf"/><Relationship Id="rId10" Type="http://schemas.openxmlformats.org/officeDocument/2006/relationships/image" Target="../media/image99.wmf"/><Relationship Id="rId4" Type="http://schemas.openxmlformats.org/officeDocument/2006/relationships/image" Target="../media/image94.wmf"/><Relationship Id="rId9" Type="http://schemas.openxmlformats.org/officeDocument/2006/relationships/image" Target="../media/image9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4.wmf"/><Relationship Id="rId4" Type="http://schemas.openxmlformats.org/officeDocument/2006/relationships/image" Target="../media/image12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11" Type="http://schemas.openxmlformats.org/officeDocument/2006/relationships/image" Target="../media/image143.wmf"/><Relationship Id="rId5" Type="http://schemas.openxmlformats.org/officeDocument/2006/relationships/image" Target="../media/image137.wmf"/><Relationship Id="rId10" Type="http://schemas.openxmlformats.org/officeDocument/2006/relationships/image" Target="../media/image142.wmf"/><Relationship Id="rId4" Type="http://schemas.openxmlformats.org/officeDocument/2006/relationships/image" Target="../media/image136.wmf"/><Relationship Id="rId9" Type="http://schemas.openxmlformats.org/officeDocument/2006/relationships/image" Target="../media/image14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image" Target="../media/image146.wmf"/><Relationship Id="rId7" Type="http://schemas.openxmlformats.org/officeDocument/2006/relationships/image" Target="../media/image150.wmf"/><Relationship Id="rId12" Type="http://schemas.openxmlformats.org/officeDocument/2006/relationships/image" Target="../media/image143.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11" Type="http://schemas.openxmlformats.org/officeDocument/2006/relationships/image" Target="../media/image142.wmf"/><Relationship Id="rId5" Type="http://schemas.openxmlformats.org/officeDocument/2006/relationships/image" Target="../media/image148.wmf"/><Relationship Id="rId10" Type="http://schemas.openxmlformats.org/officeDocument/2006/relationships/image" Target="../media/image141.wmf"/><Relationship Id="rId4" Type="http://schemas.openxmlformats.org/officeDocument/2006/relationships/image" Target="../media/image147.wmf"/><Relationship Id="rId9" Type="http://schemas.openxmlformats.org/officeDocument/2006/relationships/image" Target="../media/image15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png"/><Relationship Id="rId4" Type="http://schemas.openxmlformats.org/officeDocument/2006/relationships/image" Target="../media/image162.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4" Type="http://schemas.openxmlformats.org/officeDocument/2006/relationships/image" Target="../media/image17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4" Type="http://schemas.openxmlformats.org/officeDocument/2006/relationships/image" Target="../media/image19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1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21.wmf"/><Relationship Id="rId13" Type="http://schemas.openxmlformats.org/officeDocument/2006/relationships/image" Target="../media/image225.wmf"/><Relationship Id="rId3" Type="http://schemas.openxmlformats.org/officeDocument/2006/relationships/image" Target="../media/image216.wmf"/><Relationship Id="rId7" Type="http://schemas.openxmlformats.org/officeDocument/2006/relationships/image" Target="../media/image220.wmf"/><Relationship Id="rId12" Type="http://schemas.openxmlformats.org/officeDocument/2006/relationships/image" Target="../media/image224.wmf"/><Relationship Id="rId17" Type="http://schemas.openxmlformats.org/officeDocument/2006/relationships/image" Target="../media/image229.wmf"/><Relationship Id="rId2" Type="http://schemas.openxmlformats.org/officeDocument/2006/relationships/image" Target="../media/image215.wmf"/><Relationship Id="rId16" Type="http://schemas.openxmlformats.org/officeDocument/2006/relationships/image" Target="../media/image228.wmf"/><Relationship Id="rId1" Type="http://schemas.openxmlformats.org/officeDocument/2006/relationships/image" Target="../media/image214.wmf"/><Relationship Id="rId6" Type="http://schemas.openxmlformats.org/officeDocument/2006/relationships/image" Target="../media/image219.wmf"/><Relationship Id="rId11" Type="http://schemas.openxmlformats.org/officeDocument/2006/relationships/image" Target="../media/image223.wmf"/><Relationship Id="rId5" Type="http://schemas.openxmlformats.org/officeDocument/2006/relationships/image" Target="../media/image218.wmf"/><Relationship Id="rId15" Type="http://schemas.openxmlformats.org/officeDocument/2006/relationships/image" Target="../media/image227.wmf"/><Relationship Id="rId10" Type="http://schemas.openxmlformats.org/officeDocument/2006/relationships/image" Target="../media/image222.wmf"/><Relationship Id="rId4" Type="http://schemas.openxmlformats.org/officeDocument/2006/relationships/image" Target="../media/image217.wmf"/><Relationship Id="rId9" Type="http://schemas.openxmlformats.org/officeDocument/2006/relationships/image" Target="../media/image64.wmf"/><Relationship Id="rId14" Type="http://schemas.openxmlformats.org/officeDocument/2006/relationships/image" Target="../media/image226.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239.wmf"/><Relationship Id="rId3" Type="http://schemas.openxmlformats.org/officeDocument/2006/relationships/image" Target="../media/image232.wmf"/><Relationship Id="rId7" Type="http://schemas.openxmlformats.org/officeDocument/2006/relationships/image" Target="../media/image236.wmf"/><Relationship Id="rId12" Type="http://schemas.openxmlformats.org/officeDocument/2006/relationships/image" Target="../media/image224.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238.wmf"/><Relationship Id="rId5" Type="http://schemas.openxmlformats.org/officeDocument/2006/relationships/image" Target="../media/image234.wmf"/><Relationship Id="rId10" Type="http://schemas.openxmlformats.org/officeDocument/2006/relationships/image" Target="../media/image217.wmf"/><Relationship Id="rId4" Type="http://schemas.openxmlformats.org/officeDocument/2006/relationships/image" Target="../media/image233.wmf"/><Relationship Id="rId9" Type="http://schemas.openxmlformats.org/officeDocument/2006/relationships/image" Target="../media/image216.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image" Target="../media/image252.wmf"/><Relationship Id="rId18" Type="http://schemas.openxmlformats.org/officeDocument/2006/relationships/image" Target="../media/image257.wmf"/><Relationship Id="rId3" Type="http://schemas.openxmlformats.org/officeDocument/2006/relationships/image" Target="../media/image242.wmf"/><Relationship Id="rId7" Type="http://schemas.openxmlformats.org/officeDocument/2006/relationships/image" Target="../media/image246.wmf"/><Relationship Id="rId12" Type="http://schemas.openxmlformats.org/officeDocument/2006/relationships/image" Target="../media/image251.wmf"/><Relationship Id="rId17" Type="http://schemas.openxmlformats.org/officeDocument/2006/relationships/image" Target="../media/image256.wmf"/><Relationship Id="rId2" Type="http://schemas.openxmlformats.org/officeDocument/2006/relationships/image" Target="../media/image241.wmf"/><Relationship Id="rId16" Type="http://schemas.openxmlformats.org/officeDocument/2006/relationships/image" Target="../media/image255.wmf"/><Relationship Id="rId1" Type="http://schemas.openxmlformats.org/officeDocument/2006/relationships/image" Target="../media/image240.wmf"/><Relationship Id="rId6" Type="http://schemas.openxmlformats.org/officeDocument/2006/relationships/image" Target="../media/image245.wmf"/><Relationship Id="rId11" Type="http://schemas.openxmlformats.org/officeDocument/2006/relationships/image" Target="../media/image250.wmf"/><Relationship Id="rId5" Type="http://schemas.openxmlformats.org/officeDocument/2006/relationships/image" Target="../media/image244.wmf"/><Relationship Id="rId15" Type="http://schemas.openxmlformats.org/officeDocument/2006/relationships/image" Target="../media/image254.wmf"/><Relationship Id="rId10" Type="http://schemas.openxmlformats.org/officeDocument/2006/relationships/image" Target="../media/image249.wmf"/><Relationship Id="rId4" Type="http://schemas.openxmlformats.org/officeDocument/2006/relationships/image" Target="../media/image243.wmf"/><Relationship Id="rId9" Type="http://schemas.openxmlformats.org/officeDocument/2006/relationships/image" Target="../media/image248.wmf"/><Relationship Id="rId14" Type="http://schemas.openxmlformats.org/officeDocument/2006/relationships/image" Target="../media/image253.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65.wmf"/><Relationship Id="rId13" Type="http://schemas.openxmlformats.org/officeDocument/2006/relationships/image" Target="../media/image270.wmf"/><Relationship Id="rId3" Type="http://schemas.openxmlformats.org/officeDocument/2006/relationships/image" Target="../media/image260.wmf"/><Relationship Id="rId7" Type="http://schemas.openxmlformats.org/officeDocument/2006/relationships/image" Target="../media/image264.wmf"/><Relationship Id="rId12" Type="http://schemas.openxmlformats.org/officeDocument/2006/relationships/image" Target="../media/image269.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11" Type="http://schemas.openxmlformats.org/officeDocument/2006/relationships/image" Target="../media/image268.wmf"/><Relationship Id="rId5" Type="http://schemas.openxmlformats.org/officeDocument/2006/relationships/image" Target="../media/image262.wmf"/><Relationship Id="rId10" Type="http://schemas.openxmlformats.org/officeDocument/2006/relationships/image" Target="../media/image267.wmf"/><Relationship Id="rId4" Type="http://schemas.openxmlformats.org/officeDocument/2006/relationships/image" Target="../media/image261.wmf"/><Relationship Id="rId9" Type="http://schemas.openxmlformats.org/officeDocument/2006/relationships/image" Target="../media/image266.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79.wmf"/><Relationship Id="rId13" Type="http://schemas.openxmlformats.org/officeDocument/2006/relationships/image" Target="../media/image284.wmf"/><Relationship Id="rId3" Type="http://schemas.openxmlformats.org/officeDocument/2006/relationships/image" Target="../media/image274.wmf"/><Relationship Id="rId7" Type="http://schemas.openxmlformats.org/officeDocument/2006/relationships/image" Target="../media/image278.wmf"/><Relationship Id="rId12" Type="http://schemas.openxmlformats.org/officeDocument/2006/relationships/image" Target="../media/image283.wmf"/><Relationship Id="rId2" Type="http://schemas.openxmlformats.org/officeDocument/2006/relationships/image" Target="../media/image273.wmf"/><Relationship Id="rId1" Type="http://schemas.openxmlformats.org/officeDocument/2006/relationships/image" Target="../media/image272.wmf"/><Relationship Id="rId6" Type="http://schemas.openxmlformats.org/officeDocument/2006/relationships/image" Target="../media/image277.wmf"/><Relationship Id="rId11" Type="http://schemas.openxmlformats.org/officeDocument/2006/relationships/image" Target="../media/image282.wmf"/><Relationship Id="rId5" Type="http://schemas.openxmlformats.org/officeDocument/2006/relationships/image" Target="../media/image276.wmf"/><Relationship Id="rId10" Type="http://schemas.openxmlformats.org/officeDocument/2006/relationships/image" Target="../media/image281.wmf"/><Relationship Id="rId4" Type="http://schemas.openxmlformats.org/officeDocument/2006/relationships/image" Target="../media/image275.wmf"/><Relationship Id="rId9" Type="http://schemas.openxmlformats.org/officeDocument/2006/relationships/image" Target="../media/image280.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image" Target="../media/image287.wmf"/><Relationship Id="rId7" Type="http://schemas.openxmlformats.org/officeDocument/2006/relationships/image" Target="../media/image291.wmf"/><Relationship Id="rId12" Type="http://schemas.openxmlformats.org/officeDocument/2006/relationships/image" Target="../media/image296.wmf"/><Relationship Id="rId2" Type="http://schemas.openxmlformats.org/officeDocument/2006/relationships/image" Target="../media/image286.wmf"/><Relationship Id="rId1" Type="http://schemas.openxmlformats.org/officeDocument/2006/relationships/image" Target="../media/image285.wmf"/><Relationship Id="rId6" Type="http://schemas.openxmlformats.org/officeDocument/2006/relationships/image" Target="../media/image290.wmf"/><Relationship Id="rId11" Type="http://schemas.openxmlformats.org/officeDocument/2006/relationships/image" Target="../media/image295.wmf"/><Relationship Id="rId5" Type="http://schemas.openxmlformats.org/officeDocument/2006/relationships/image" Target="../media/image289.wmf"/><Relationship Id="rId10" Type="http://schemas.openxmlformats.org/officeDocument/2006/relationships/image" Target="../media/image294.wmf"/><Relationship Id="rId4" Type="http://schemas.openxmlformats.org/officeDocument/2006/relationships/image" Target="../media/image288.wmf"/><Relationship Id="rId9" Type="http://schemas.openxmlformats.org/officeDocument/2006/relationships/image" Target="../media/image29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99.wmf"/><Relationship Id="rId7" Type="http://schemas.openxmlformats.org/officeDocument/2006/relationships/image" Target="../media/image303.wmf"/><Relationship Id="rId2" Type="http://schemas.openxmlformats.org/officeDocument/2006/relationships/image" Target="../media/image298.wmf"/><Relationship Id="rId1" Type="http://schemas.openxmlformats.org/officeDocument/2006/relationships/image" Target="../media/image297.wmf"/><Relationship Id="rId6" Type="http://schemas.openxmlformats.org/officeDocument/2006/relationships/image" Target="../media/image302.wmf"/><Relationship Id="rId5" Type="http://schemas.openxmlformats.org/officeDocument/2006/relationships/image" Target="../media/image301.wmf"/><Relationship Id="rId4" Type="http://schemas.openxmlformats.org/officeDocument/2006/relationships/image" Target="../media/image300.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image" Target="../media/image306.wmf"/><Relationship Id="rId7" Type="http://schemas.openxmlformats.org/officeDocument/2006/relationships/image" Target="../media/image310.wmf"/><Relationship Id="rId2" Type="http://schemas.openxmlformats.org/officeDocument/2006/relationships/image" Target="../media/image305.wmf"/><Relationship Id="rId1" Type="http://schemas.openxmlformats.org/officeDocument/2006/relationships/image" Target="../media/image304.wmf"/><Relationship Id="rId6" Type="http://schemas.openxmlformats.org/officeDocument/2006/relationships/image" Target="../media/image309.wmf"/><Relationship Id="rId5" Type="http://schemas.openxmlformats.org/officeDocument/2006/relationships/image" Target="../media/image308.wmf"/><Relationship Id="rId10" Type="http://schemas.openxmlformats.org/officeDocument/2006/relationships/image" Target="../media/image313.wmf"/><Relationship Id="rId4" Type="http://schemas.openxmlformats.org/officeDocument/2006/relationships/image" Target="../media/image307.wmf"/><Relationship Id="rId9" Type="http://schemas.openxmlformats.org/officeDocument/2006/relationships/image" Target="../media/image312.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321.wmf"/><Relationship Id="rId13" Type="http://schemas.openxmlformats.org/officeDocument/2006/relationships/image" Target="../media/image311.wmf"/><Relationship Id="rId3" Type="http://schemas.openxmlformats.org/officeDocument/2006/relationships/image" Target="../media/image316.wmf"/><Relationship Id="rId7" Type="http://schemas.openxmlformats.org/officeDocument/2006/relationships/image" Target="../media/image320.wmf"/><Relationship Id="rId12" Type="http://schemas.openxmlformats.org/officeDocument/2006/relationships/image" Target="../media/image310.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11" Type="http://schemas.openxmlformats.org/officeDocument/2006/relationships/image" Target="../media/image309.wmf"/><Relationship Id="rId5" Type="http://schemas.openxmlformats.org/officeDocument/2006/relationships/image" Target="../media/image318.wmf"/><Relationship Id="rId15" Type="http://schemas.openxmlformats.org/officeDocument/2006/relationships/image" Target="../media/image324.wmf"/><Relationship Id="rId10" Type="http://schemas.openxmlformats.org/officeDocument/2006/relationships/image" Target="../media/image323.wmf"/><Relationship Id="rId4" Type="http://schemas.openxmlformats.org/officeDocument/2006/relationships/image" Target="../media/image317.wmf"/><Relationship Id="rId9" Type="http://schemas.openxmlformats.org/officeDocument/2006/relationships/image" Target="../media/image322.wmf"/><Relationship Id="rId14" Type="http://schemas.openxmlformats.org/officeDocument/2006/relationships/image" Target="../media/image312.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image" Target="../media/image327.wmf"/><Relationship Id="rId7" Type="http://schemas.openxmlformats.org/officeDocument/2006/relationships/image" Target="../media/image331.wmf"/><Relationship Id="rId2" Type="http://schemas.openxmlformats.org/officeDocument/2006/relationships/image" Target="../media/image326.wmf"/><Relationship Id="rId1" Type="http://schemas.openxmlformats.org/officeDocument/2006/relationships/image" Target="../media/image325.wmf"/><Relationship Id="rId6" Type="http://schemas.openxmlformats.org/officeDocument/2006/relationships/image" Target="../media/image330.wmf"/><Relationship Id="rId5" Type="http://schemas.openxmlformats.org/officeDocument/2006/relationships/image" Target="../media/image329.wmf"/><Relationship Id="rId4" Type="http://schemas.openxmlformats.org/officeDocument/2006/relationships/image" Target="../media/image328.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9" Type="http://schemas.openxmlformats.org/officeDocument/2006/relationships/image" Target="../media/image4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340.wmf"/><Relationship Id="rId3" Type="http://schemas.openxmlformats.org/officeDocument/2006/relationships/image" Target="../media/image335.wmf"/><Relationship Id="rId7" Type="http://schemas.openxmlformats.org/officeDocument/2006/relationships/image" Target="../media/image339.wmf"/><Relationship Id="rId2" Type="http://schemas.openxmlformats.org/officeDocument/2006/relationships/image" Target="../media/image334.wmf"/><Relationship Id="rId1" Type="http://schemas.openxmlformats.org/officeDocument/2006/relationships/image" Target="../media/image333.wmf"/><Relationship Id="rId6" Type="http://schemas.openxmlformats.org/officeDocument/2006/relationships/image" Target="../media/image338.wmf"/><Relationship Id="rId5" Type="http://schemas.openxmlformats.org/officeDocument/2006/relationships/image" Target="../media/image337.wmf"/><Relationship Id="rId4" Type="http://schemas.openxmlformats.org/officeDocument/2006/relationships/image" Target="../media/image336.wmf"/><Relationship Id="rId9" Type="http://schemas.openxmlformats.org/officeDocument/2006/relationships/image" Target="../media/image32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endParaRPr lang="en-US" altLang="zh-CN"/>
          </a:p>
        </p:txBody>
      </p:sp>
      <p:sp>
        <p:nvSpPr>
          <p:cNvPr id="158724" name="Rectangle 4"/>
          <p:cNvSpPr>
            <a:spLocks noGrp="1" noChangeArrowheads="1"/>
          </p:cNvSpPr>
          <p:nvPr>
            <p:ph type="ftr" sz="quarter" idx="2"/>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Verdana" pitchFamily="34" charset="0"/>
                <a:ea typeface="宋体" pitchFamily="2" charset="-122"/>
              </a:defRPr>
            </a:lvl1pPr>
          </a:lstStyle>
          <a:p>
            <a:pPr>
              <a:defRPr/>
            </a:pPr>
            <a:endParaRPr lang="en-US" altLang="zh-CN"/>
          </a:p>
        </p:txBody>
      </p:sp>
      <p:sp>
        <p:nvSpPr>
          <p:cNvPr id="158725" name="Rectangle 5"/>
          <p:cNvSpPr>
            <a:spLocks noGrp="1" noChangeArrowheads="1"/>
          </p:cNvSpPr>
          <p:nvPr>
            <p:ph type="sldNum" sz="quarter" idx="3"/>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Verdana" pitchFamily="34" charset="0"/>
                <a:ea typeface="宋体" pitchFamily="2" charset="-122"/>
              </a:defRPr>
            </a:lvl1pPr>
          </a:lstStyle>
          <a:p>
            <a:pPr>
              <a:defRPr/>
            </a:pPr>
            <a:fld id="{91475C43-11A8-4A9D-9FF8-67470EB8571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endParaRPr lang="en-US" altLang="zh-CN"/>
          </a:p>
        </p:txBody>
      </p:sp>
      <p:sp>
        <p:nvSpPr>
          <p:cNvPr id="112644" name="Rectangle 4"/>
          <p:cNvSpPr>
            <a:spLocks noGrp="1" noRot="1" noChangeAspect="1" noChangeArrowheads="1" noTextEdit="1"/>
          </p:cNvSpPr>
          <p:nvPr>
            <p:ph type="sldImg" idx="2"/>
          </p:nvPr>
        </p:nvSpPr>
        <p:spPr bwMode="auto">
          <a:xfrm>
            <a:off x="990600" y="685800"/>
            <a:ext cx="4876800" cy="36576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5720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4582" name="Rectangle 6"/>
          <p:cNvSpPr>
            <a:spLocks noGrp="1" noChangeArrowheads="1"/>
          </p:cNvSpPr>
          <p:nvPr>
            <p:ph type="ftr" sz="quarter" idx="4"/>
          </p:nvPr>
        </p:nvSpPr>
        <p:spPr bwMode="auto">
          <a:xfrm>
            <a:off x="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defRPr kumimoji="1" sz="1200" i="1">
                <a:solidFill>
                  <a:schemeClr val="tx1"/>
                </a:solidFill>
                <a:ea typeface="宋体" pitchFamily="2" charset="-122"/>
              </a:defRPr>
            </a:lvl1pPr>
          </a:lstStyle>
          <a:p>
            <a:pPr>
              <a:defRPr/>
            </a:pPr>
            <a:endParaRPr lang="en-US" altLang="zh-CN"/>
          </a:p>
        </p:txBody>
      </p:sp>
      <p:sp>
        <p:nvSpPr>
          <p:cNvPr id="24583" name="Rectangle 7"/>
          <p:cNvSpPr>
            <a:spLocks noGrp="1" noChangeArrowheads="1"/>
          </p:cNvSpPr>
          <p:nvPr>
            <p:ph type="sldNum" sz="quarter" idx="5"/>
          </p:nvPr>
        </p:nvSpPr>
        <p:spPr bwMode="auto">
          <a:xfrm>
            <a:off x="3886200" y="9144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defRPr kumimoji="1" sz="1200" i="1">
                <a:solidFill>
                  <a:schemeClr val="tx1"/>
                </a:solidFill>
                <a:ea typeface="宋体" pitchFamily="2" charset="-122"/>
              </a:defRPr>
            </a:lvl1pPr>
          </a:lstStyle>
          <a:p>
            <a:pPr>
              <a:defRPr/>
            </a:pPr>
            <a:fld id="{759E3CBB-8AC0-4A5E-9355-7C253A14585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EC4F5886-754B-4133-932B-1A2325BFBCB2}"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6E8C34A2-3298-4FE1-BAE0-438BA4922D1C}"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1150" y="398463"/>
            <a:ext cx="2066925"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98463"/>
            <a:ext cx="6051550" cy="5727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119A771C-E348-4DDE-9128-ADD08AD812C2}"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5" y="39846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83"/>
          <p:cNvSpPr>
            <a:spLocks noGrp="1" noChangeArrowheads="1"/>
          </p:cNvSpPr>
          <p:nvPr>
            <p:ph type="sldNum" sz="quarter" idx="12"/>
          </p:nvPr>
        </p:nvSpPr>
        <p:spPr>
          <a:ln/>
        </p:spPr>
        <p:txBody>
          <a:bodyPr/>
          <a:lstStyle>
            <a:lvl1pPr>
              <a:defRPr/>
            </a:lvl1pPr>
          </a:lstStyle>
          <a:p>
            <a:pPr>
              <a:defRPr/>
            </a:pPr>
            <a:fld id="{1A077F50-4986-4ADA-864E-6AF4BB6D5DC8}"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398463"/>
            <a:ext cx="8270875" cy="5727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885F6276-07E4-49BC-9B2A-E3E3CE3A2D87}"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D9E3889F-1C0C-4CCE-B0C0-7FC916FF0A46}"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83"/>
          <p:cNvSpPr>
            <a:spLocks noGrp="1" noChangeArrowheads="1"/>
          </p:cNvSpPr>
          <p:nvPr>
            <p:ph type="sldNum" sz="quarter" idx="12"/>
          </p:nvPr>
        </p:nvSpPr>
        <p:spPr>
          <a:ln/>
        </p:spPr>
        <p:txBody>
          <a:bodyPr/>
          <a:lstStyle>
            <a:lvl1pPr>
              <a:defRPr/>
            </a:lvl1pPr>
          </a:lstStyle>
          <a:p>
            <a:pPr>
              <a:defRPr/>
            </a:pPr>
            <a:fld id="{FCFBA970-2E41-4306-B4C1-7E9E701C2D2D}"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B2C86EF2-32CA-493E-9E26-D225D3BCC62A}"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83"/>
          <p:cNvSpPr>
            <a:spLocks noGrp="1" noChangeArrowheads="1"/>
          </p:cNvSpPr>
          <p:nvPr>
            <p:ph type="sldNum" sz="quarter" idx="12"/>
          </p:nvPr>
        </p:nvSpPr>
        <p:spPr>
          <a:ln/>
        </p:spPr>
        <p:txBody>
          <a:bodyPr/>
          <a:lstStyle>
            <a:lvl1pPr>
              <a:defRPr/>
            </a:lvl1pPr>
          </a:lstStyle>
          <a:p>
            <a:pPr>
              <a:defRPr/>
            </a:pPr>
            <a:fld id="{E36BA8A1-5F51-49B7-9745-DCC80C1A0731}"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83"/>
          <p:cNvSpPr>
            <a:spLocks noGrp="1" noChangeArrowheads="1"/>
          </p:cNvSpPr>
          <p:nvPr>
            <p:ph type="sldNum" sz="quarter" idx="12"/>
          </p:nvPr>
        </p:nvSpPr>
        <p:spPr>
          <a:ln/>
        </p:spPr>
        <p:txBody>
          <a:bodyPr/>
          <a:lstStyle>
            <a:lvl1pPr>
              <a:defRPr/>
            </a:lvl1pPr>
          </a:lstStyle>
          <a:p>
            <a:pPr>
              <a:defRPr/>
            </a:pPr>
            <a:fld id="{4D55EC7B-651C-4007-9D49-B2C2D0CD4928}"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83"/>
          <p:cNvSpPr>
            <a:spLocks noGrp="1" noChangeArrowheads="1"/>
          </p:cNvSpPr>
          <p:nvPr>
            <p:ph type="sldNum" sz="quarter" idx="12"/>
          </p:nvPr>
        </p:nvSpPr>
        <p:spPr>
          <a:ln/>
        </p:spPr>
        <p:txBody>
          <a:bodyPr/>
          <a:lstStyle>
            <a:lvl1pPr>
              <a:defRPr/>
            </a:lvl1pPr>
          </a:lstStyle>
          <a:p>
            <a:pPr>
              <a:defRPr/>
            </a:pPr>
            <a:fld id="{D4382CB7-66D0-41A3-9C48-186DA4A9B60A}"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3981AB1F-4E0F-4D1E-9B2D-E1532BD914CB}"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8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8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83"/>
          <p:cNvSpPr>
            <a:spLocks noGrp="1" noChangeArrowheads="1"/>
          </p:cNvSpPr>
          <p:nvPr>
            <p:ph type="sldNum" sz="quarter" idx="12"/>
          </p:nvPr>
        </p:nvSpPr>
        <p:spPr>
          <a:ln/>
        </p:spPr>
        <p:txBody>
          <a:bodyPr/>
          <a:lstStyle>
            <a:lvl1pPr>
              <a:defRPr/>
            </a:lvl1pPr>
          </a:lstStyle>
          <a:p>
            <a:pPr>
              <a:defRPr/>
            </a:pPr>
            <a:fld id="{AB87F114-D3F8-406E-B44B-3FF3C94121C7}"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12444" name="Rectangle 1148" descr="蓝色面巾纸"/>
          <p:cNvSpPr>
            <a:spLocks noChangeArrowheads="1"/>
          </p:cNvSpPr>
          <p:nvPr/>
        </p:nvSpPr>
        <p:spPr bwMode="auto">
          <a:xfrm>
            <a:off x="0" y="-4763"/>
            <a:ext cx="9144000" cy="333376"/>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45" name="Rectangle 1149" descr="蓝色面巾纸"/>
          <p:cNvSpPr>
            <a:spLocks noChangeArrowheads="1"/>
          </p:cNvSpPr>
          <p:nvPr/>
        </p:nvSpPr>
        <p:spPr bwMode="auto">
          <a:xfrm>
            <a:off x="0" y="6519863"/>
            <a:ext cx="9144000" cy="333375"/>
          </a:xfrm>
          <a:prstGeom prst="rect">
            <a:avLst/>
          </a:prstGeom>
          <a:blipFill dpi="0" rotWithShape="0">
            <a:blip r:embed="rId15"/>
            <a:srcRect/>
            <a:tile tx="0" ty="0" sx="100000" sy="100000" flip="none" algn="tl"/>
          </a:blipFill>
          <a:ln w="9525">
            <a:noFill/>
            <a:miter lim="800000"/>
            <a:headEnd/>
            <a:tailEnd/>
          </a:ln>
          <a:effectLst/>
        </p:spPr>
        <p:txBody>
          <a:bodyPr wrap="none" anchor="ctr"/>
          <a:lstStyle/>
          <a:p>
            <a:pPr algn="ctr">
              <a:defRPr/>
            </a:pPr>
            <a:endParaRPr lang="zh-CN" altLang="zh-CN" sz="1800">
              <a:solidFill>
                <a:schemeClr val="tx1"/>
              </a:solidFill>
              <a:latin typeface="Verdana" pitchFamily="34" charset="0"/>
              <a:ea typeface="宋体" pitchFamily="2" charset="-122"/>
            </a:endParaRPr>
          </a:p>
        </p:txBody>
      </p:sp>
      <p:sp>
        <p:nvSpPr>
          <p:cNvPr id="312446" name="AutoShape 1150">
            <a:hlinkClick r:id="" action="ppaction://hlinkshowjump?jump=nextslide" highlightClick="1"/>
          </p:cNvPr>
          <p:cNvSpPr>
            <a:spLocks noChangeArrowheads="1"/>
          </p:cNvSpPr>
          <p:nvPr/>
        </p:nvSpPr>
        <p:spPr bwMode="auto">
          <a:xfrm>
            <a:off x="8280400" y="6605588"/>
            <a:ext cx="298450" cy="254000"/>
          </a:xfrm>
          <a:prstGeom prst="actionButtonForwardNext">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7" name="AutoShape 1151">
            <a:hlinkClick r:id="" action="ppaction://hlinkshowjump?jump=lastslide" highlightClick="1"/>
          </p:cNvPr>
          <p:cNvSpPr>
            <a:spLocks noChangeArrowheads="1"/>
          </p:cNvSpPr>
          <p:nvPr/>
        </p:nvSpPr>
        <p:spPr bwMode="auto">
          <a:xfrm>
            <a:off x="8642350" y="6605588"/>
            <a:ext cx="325438" cy="254000"/>
          </a:xfrm>
          <a:prstGeom prst="actionButtonEnd">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8" name="AutoShape 1152">
            <a:hlinkClick r:id="" action="ppaction://hlinkshowjump?jump=previousslide" highlightClick="1"/>
          </p:cNvPr>
          <p:cNvSpPr>
            <a:spLocks noChangeArrowheads="1"/>
          </p:cNvSpPr>
          <p:nvPr/>
        </p:nvSpPr>
        <p:spPr bwMode="auto">
          <a:xfrm>
            <a:off x="7932738" y="6605588"/>
            <a:ext cx="282575" cy="254000"/>
          </a:xfrm>
          <a:prstGeom prst="actionButtonBackPrevious">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49" name="AutoShape 1153">
            <a:hlinkClick r:id="" action="ppaction://hlinkshowjump?jump=firstslide" highlightClick="1"/>
          </p:cNvPr>
          <p:cNvSpPr>
            <a:spLocks noChangeArrowheads="1"/>
          </p:cNvSpPr>
          <p:nvPr/>
        </p:nvSpPr>
        <p:spPr bwMode="auto">
          <a:xfrm>
            <a:off x="7556500" y="6610350"/>
            <a:ext cx="327025" cy="238125"/>
          </a:xfrm>
          <a:prstGeom prst="actionButtonBeginning">
            <a:avLst/>
          </a:prstGeom>
          <a:solidFill>
            <a:srgbClr val="CCFFFF"/>
          </a:solidFill>
          <a:ln w="9525">
            <a:solidFill>
              <a:srgbClr val="008000"/>
            </a:solidFill>
            <a:miter lim="800000"/>
            <a:headEnd/>
            <a:tailEnd/>
          </a:ln>
          <a:effectLst/>
        </p:spPr>
        <p:txBody>
          <a:bodyPr wrap="none" anchor="ctr"/>
          <a:lstStyle/>
          <a:p>
            <a:pPr>
              <a:defRPr/>
            </a:pPr>
            <a:endParaRPr lang="zh-CN" altLang="en-US">
              <a:ea typeface="黑体" pitchFamily="49" charset="-122"/>
            </a:endParaRPr>
          </a:p>
        </p:txBody>
      </p:sp>
      <p:sp>
        <p:nvSpPr>
          <p:cNvPr id="312451" name="Rectangle 1155" descr="绿色大理石"/>
          <p:cNvSpPr>
            <a:spLocks noChangeArrowheads="1"/>
          </p:cNvSpPr>
          <p:nvPr/>
        </p:nvSpPr>
        <p:spPr bwMode="auto">
          <a:xfrm>
            <a:off x="0" y="333375"/>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4" name="Rectangle 1158" descr="绿色大理石"/>
          <p:cNvSpPr>
            <a:spLocks noChangeArrowheads="1"/>
          </p:cNvSpPr>
          <p:nvPr/>
        </p:nvSpPr>
        <p:spPr bwMode="auto">
          <a:xfrm>
            <a:off x="0" y="6521450"/>
            <a:ext cx="9144000" cy="71438"/>
          </a:xfrm>
          <a:prstGeom prst="rect">
            <a:avLst/>
          </a:prstGeom>
          <a:blipFill dpi="0" rotWithShape="0">
            <a:blip r:embed="rId16"/>
            <a:srcRect/>
            <a:tile tx="0" ty="0" sx="100000" sy="100000" flip="none" algn="tl"/>
          </a:blipFill>
          <a:ln w="9525">
            <a:noFill/>
            <a:miter lim="800000"/>
            <a:headEnd/>
            <a:tailEnd/>
          </a:ln>
          <a:effectLst/>
        </p:spPr>
        <p:txBody>
          <a:bodyPr wrap="none" anchor="ctr"/>
          <a:lstStyle/>
          <a:p>
            <a:pPr>
              <a:defRPr/>
            </a:pPr>
            <a:endParaRPr lang="zh-CN" altLang="en-US">
              <a:ea typeface="黑体" pitchFamily="49" charset="-122"/>
            </a:endParaRPr>
          </a:p>
        </p:txBody>
      </p:sp>
      <p:sp>
        <p:nvSpPr>
          <p:cNvPr id="312457" name="Rectangle 1161"/>
          <p:cNvSpPr>
            <a:spLocks noChangeArrowheads="1"/>
          </p:cNvSpPr>
          <p:nvPr/>
        </p:nvSpPr>
        <p:spPr bwMode="auto">
          <a:xfrm>
            <a:off x="2363788" y="0"/>
            <a:ext cx="2147887" cy="360363"/>
          </a:xfrm>
          <a:prstGeom prst="rect">
            <a:avLst/>
          </a:prstGeom>
          <a:noFill/>
          <a:ln w="9525">
            <a:noFill/>
            <a:miter lim="800000"/>
            <a:headEnd/>
            <a:tailEnd/>
          </a:ln>
          <a:effectLst/>
        </p:spPr>
        <p:txBody>
          <a:bodyPr tIns="10800"/>
          <a:lstStyle/>
          <a:p>
            <a:pPr>
              <a:defRPr/>
            </a:pPr>
            <a:r>
              <a:rPr lang="en-US" altLang="zh-CN" sz="2000" b="1">
                <a:solidFill>
                  <a:srgbClr val="0000CC"/>
                </a:solidFill>
                <a:latin typeface="Arial" charset="0"/>
                <a:ea typeface="隶书" pitchFamily="49" charset="-122"/>
              </a:rPr>
              <a:t>《</a:t>
            </a:r>
            <a:r>
              <a:rPr lang="zh-CN" altLang="en-US" sz="2000" b="1">
                <a:solidFill>
                  <a:srgbClr val="0000CC"/>
                </a:solidFill>
                <a:latin typeface="Arial" charset="0"/>
                <a:ea typeface="隶书" pitchFamily="49" charset="-122"/>
              </a:rPr>
              <a:t>电磁场理论</a:t>
            </a:r>
            <a:r>
              <a:rPr lang="en-US" altLang="zh-CN" sz="2000" b="1">
                <a:solidFill>
                  <a:srgbClr val="0000CC"/>
                </a:solidFill>
                <a:latin typeface="Arial" charset="0"/>
                <a:ea typeface="隶书" pitchFamily="49" charset="-122"/>
              </a:rPr>
              <a:t>》</a:t>
            </a:r>
          </a:p>
        </p:txBody>
      </p:sp>
      <p:sp>
        <p:nvSpPr>
          <p:cNvPr id="312458" name="Rectangle 1162"/>
          <p:cNvSpPr>
            <a:spLocks noChangeArrowheads="1"/>
          </p:cNvSpPr>
          <p:nvPr/>
        </p:nvSpPr>
        <p:spPr bwMode="auto">
          <a:xfrm>
            <a:off x="3357563" y="66675"/>
            <a:ext cx="5399087" cy="350838"/>
          </a:xfrm>
          <a:prstGeom prst="rect">
            <a:avLst/>
          </a:prstGeom>
          <a:noFill/>
          <a:ln w="9525">
            <a:noFill/>
            <a:miter lim="800000"/>
            <a:headEnd/>
            <a:tailEnd/>
          </a:ln>
          <a:effectLst/>
        </p:spPr>
        <p:txBody>
          <a:bodyPr/>
          <a:lstStyle/>
          <a:p>
            <a:pPr algn="ctr">
              <a:lnSpc>
                <a:spcPct val="60000"/>
              </a:lnSpc>
              <a:defRPr/>
            </a:pPr>
            <a:r>
              <a:rPr lang="en-US" altLang="zh-CN" sz="2000">
                <a:solidFill>
                  <a:srgbClr val="ED2B11"/>
                </a:solidFill>
                <a:latin typeface="隶书" pitchFamily="49" charset="-122"/>
                <a:ea typeface="隶书" pitchFamily="49" charset="-122"/>
              </a:rPr>
              <a:t>   </a:t>
            </a:r>
            <a:r>
              <a:rPr lang="zh-CN" altLang="en-US" sz="2000">
                <a:solidFill>
                  <a:srgbClr val="ED2B11"/>
                </a:solidFill>
                <a:latin typeface="隶书" pitchFamily="49" charset="-122"/>
                <a:ea typeface="隶书" pitchFamily="49" charset="-122"/>
              </a:rPr>
              <a:t>第</a:t>
            </a:r>
            <a:r>
              <a:rPr lang="en-US" altLang="zh-CN" sz="2000" b="1">
                <a:solidFill>
                  <a:srgbClr val="ED2B11"/>
                </a:solidFill>
                <a:latin typeface="隶书" pitchFamily="49" charset="-122"/>
                <a:ea typeface="隶书" pitchFamily="49" charset="-122"/>
              </a:rPr>
              <a:t>2</a:t>
            </a:r>
            <a:r>
              <a:rPr lang="zh-CN" altLang="en-US" sz="2000">
                <a:solidFill>
                  <a:srgbClr val="ED2B11"/>
                </a:solidFill>
                <a:latin typeface="隶书" pitchFamily="49" charset="-122"/>
                <a:ea typeface="隶书" pitchFamily="49" charset="-122"/>
              </a:rPr>
              <a:t>章 </a:t>
            </a:r>
            <a:r>
              <a:rPr lang="zh-CN" altLang="en-US" sz="2000" b="1">
                <a:solidFill>
                  <a:srgbClr val="ED2B11"/>
                </a:solidFill>
                <a:latin typeface="隶书" pitchFamily="49" charset="-122"/>
                <a:ea typeface="隶书" pitchFamily="49" charset="-122"/>
              </a:rPr>
              <a:t>电磁场的基本规律</a:t>
            </a:r>
          </a:p>
        </p:txBody>
      </p:sp>
      <p:sp>
        <p:nvSpPr>
          <p:cNvPr id="312460" name="Rectangle 1164"/>
          <p:cNvSpPr>
            <a:spLocks noChangeArrowheads="1"/>
          </p:cNvSpPr>
          <p:nvPr/>
        </p:nvSpPr>
        <p:spPr bwMode="auto">
          <a:xfrm>
            <a:off x="6418263" y="6581775"/>
            <a:ext cx="776287" cy="304800"/>
          </a:xfrm>
          <a:prstGeom prst="rect">
            <a:avLst/>
          </a:prstGeom>
          <a:noFill/>
          <a:ln w="9525">
            <a:noFill/>
            <a:miter lim="800000"/>
            <a:headEnd/>
            <a:tailEnd/>
          </a:ln>
          <a:effectLst/>
        </p:spPr>
        <p:txBody>
          <a:bodyPr/>
          <a:lstStyle/>
          <a:p>
            <a:pPr algn="r">
              <a:defRPr/>
            </a:pPr>
            <a:r>
              <a:rPr lang="zh-CN" altLang="en-US" sz="1400" b="1">
                <a:latin typeface="楷体_GB2312" pitchFamily="49" charset="-122"/>
                <a:ea typeface="楷体_GB2312" pitchFamily="49" charset="-122"/>
              </a:rPr>
              <a:t>第</a:t>
            </a:r>
            <a:fld id="{E2134344-93DD-4FB5-B518-ECB355AB8C8B}" type="slidenum">
              <a:rPr lang="zh-CN" altLang="en-US" sz="1400" b="1">
                <a:latin typeface="楷体_GB2312" pitchFamily="49" charset="-122"/>
                <a:ea typeface="楷体_GB2312" pitchFamily="49" charset="-122"/>
              </a:rPr>
              <a:pPr algn="r">
                <a:defRPr/>
              </a:pPr>
              <a:t>‹#›</a:t>
            </a:fld>
            <a:r>
              <a:rPr lang="zh-CN" altLang="en-US" sz="1400" b="1">
                <a:latin typeface="楷体_GB2312" pitchFamily="49" charset="-122"/>
                <a:ea typeface="楷体_GB2312" pitchFamily="49" charset="-122"/>
              </a:rPr>
              <a:t>页</a:t>
            </a:r>
          </a:p>
        </p:txBody>
      </p:sp>
      <p:sp>
        <p:nvSpPr>
          <p:cNvPr id="312463" name="Text Box 1167"/>
          <p:cNvSpPr txBox="1">
            <a:spLocks noChangeArrowheads="1"/>
          </p:cNvSpPr>
          <p:nvPr/>
        </p:nvSpPr>
        <p:spPr bwMode="auto">
          <a:xfrm>
            <a:off x="5581650" y="6594475"/>
            <a:ext cx="720725" cy="290513"/>
          </a:xfrm>
          <a:prstGeom prst="rect">
            <a:avLst/>
          </a:prstGeom>
          <a:noFill/>
          <a:ln w="9525">
            <a:noFill/>
            <a:miter lim="800000"/>
            <a:headEnd/>
            <a:tailEnd/>
          </a:ln>
          <a:effectLst/>
        </p:spPr>
        <p:txBody>
          <a:bodyPr wrap="none">
            <a:spAutoFit/>
          </a:bodyPr>
          <a:lstStyle/>
          <a:p>
            <a:pPr>
              <a:defRPr/>
            </a:pPr>
            <a:fld id="{6D4531FD-C554-4FFA-A18B-2D5B43AAFA41}" type="datetime10">
              <a:rPr lang="zh-CN" altLang="en-US" sz="1300" b="1">
                <a:solidFill>
                  <a:srgbClr val="003399"/>
                </a:solidFill>
                <a:latin typeface="Verdana" pitchFamily="34" charset="0"/>
                <a:ea typeface="宋体" pitchFamily="2" charset="-122"/>
              </a:rPr>
              <a:pPr>
                <a:defRPr/>
              </a:pPr>
              <a:t>22:24</a:t>
            </a:fld>
            <a:endParaRPr lang="en-US" altLang="zh-CN" sz="1300" b="1">
              <a:solidFill>
                <a:srgbClr val="003399"/>
              </a:solidFill>
              <a:latin typeface="Verdana" pitchFamily="34" charset="0"/>
              <a:ea typeface="宋体" pitchFamily="2" charset="-122"/>
            </a:endParaRPr>
          </a:p>
        </p:txBody>
      </p:sp>
      <p:sp>
        <p:nvSpPr>
          <p:cNvPr id="312474" name="Text Box 1178"/>
          <p:cNvSpPr txBox="1">
            <a:spLocks noChangeArrowheads="1"/>
          </p:cNvSpPr>
          <p:nvPr/>
        </p:nvSpPr>
        <p:spPr bwMode="auto">
          <a:xfrm>
            <a:off x="1958975" y="1327150"/>
            <a:ext cx="5286375" cy="579438"/>
          </a:xfrm>
          <a:prstGeom prst="rect">
            <a:avLst/>
          </a:prstGeom>
          <a:noFill/>
          <a:ln w="9525">
            <a:noFill/>
            <a:miter lim="800000"/>
            <a:headEnd/>
            <a:tailEnd/>
          </a:ln>
          <a:effectLst/>
        </p:spPr>
        <p:txBody>
          <a:bodyPr lIns="90000" tIns="46800" rIns="90000" bIns="46800">
            <a:spAutoFit/>
          </a:bodyPr>
          <a:lstStyle/>
          <a:p>
            <a:pPr>
              <a:spcBef>
                <a:spcPct val="50000"/>
              </a:spcBef>
              <a:defRPr/>
            </a:pPr>
            <a:endParaRPr lang="zh-CN" altLang="zh-CN">
              <a:ea typeface="黑体" pitchFamily="49" charset="-122"/>
            </a:endParaRPr>
          </a:p>
        </p:txBody>
      </p:sp>
      <p:sp>
        <p:nvSpPr>
          <p:cNvPr id="102415" name="Rectangle 1179"/>
          <p:cNvSpPr>
            <a:spLocks noGrp="1" noChangeArrowheads="1"/>
          </p:cNvSpPr>
          <p:nvPr>
            <p:ph type="title"/>
          </p:nvPr>
        </p:nvSpPr>
        <p:spPr bwMode="auto">
          <a:xfrm>
            <a:off x="498475" y="398463"/>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16" name="Rectangle 1180"/>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2477" name="Rectangle 118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400">
                <a:solidFill>
                  <a:schemeClr val="tx1"/>
                </a:solidFill>
                <a:ea typeface="宋体" pitchFamily="2" charset="-122"/>
              </a:defRPr>
            </a:lvl1pPr>
          </a:lstStyle>
          <a:p>
            <a:pPr>
              <a:defRPr/>
            </a:pPr>
            <a:endParaRPr lang="en-US" altLang="zh-CN"/>
          </a:p>
        </p:txBody>
      </p:sp>
      <p:sp>
        <p:nvSpPr>
          <p:cNvPr id="312478" name="Rectangle 118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a:solidFill>
                  <a:schemeClr val="tx1"/>
                </a:solidFill>
                <a:ea typeface="宋体" pitchFamily="2" charset="-122"/>
              </a:defRPr>
            </a:lvl1pPr>
          </a:lstStyle>
          <a:p>
            <a:pPr>
              <a:defRPr/>
            </a:pPr>
            <a:endParaRPr lang="en-US" altLang="zh-CN"/>
          </a:p>
        </p:txBody>
      </p:sp>
      <p:sp>
        <p:nvSpPr>
          <p:cNvPr id="312479" name="Rectangle 118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400">
                <a:solidFill>
                  <a:schemeClr val="tx1"/>
                </a:solidFill>
                <a:ea typeface="宋体" pitchFamily="2" charset="-122"/>
              </a:defRPr>
            </a:lvl1pPr>
          </a:lstStyle>
          <a:p>
            <a:pPr>
              <a:defRPr/>
            </a:pPr>
            <a:fld id="{983D8541-A1B9-4BFA-9AD3-B159DE31A1AF}" type="slidenum">
              <a:rPr lang="en-US" altLang="zh-CN"/>
              <a:pPr>
                <a:defRPr/>
              </a:pPr>
              <a:t>‹#›</a:t>
            </a:fld>
            <a:endParaRPr lang="en-US" altLang="zh-CN"/>
          </a:p>
        </p:txBody>
      </p:sp>
      <p:pic>
        <p:nvPicPr>
          <p:cNvPr id="102420" name="Picture 1191" descr="buaa_1"/>
          <p:cNvPicPr>
            <a:picLocks noChangeAspect="1" noChangeArrowheads="1"/>
          </p:cNvPicPr>
          <p:nvPr/>
        </p:nvPicPr>
        <p:blipFill>
          <a:blip r:embed="rId17">
            <a:lum contrast="6000"/>
          </a:blip>
          <a:srcRect/>
          <a:stretch>
            <a:fillRect/>
          </a:stretch>
        </p:blipFill>
        <p:spPr bwMode="auto">
          <a:xfrm>
            <a:off x="430213" y="9525"/>
            <a:ext cx="1581150" cy="312738"/>
          </a:xfrm>
          <a:prstGeom prst="rect">
            <a:avLst/>
          </a:prstGeom>
          <a:noFill/>
          <a:ln w="9525">
            <a:noFill/>
            <a:miter lim="800000"/>
            <a:headEnd/>
            <a:tailEnd/>
          </a:ln>
        </p:spPr>
      </p:pic>
      <p:sp>
        <p:nvSpPr>
          <p:cNvPr id="312492" name="Rectangle 1196"/>
          <p:cNvSpPr>
            <a:spLocks noChangeArrowheads="1"/>
          </p:cNvSpPr>
          <p:nvPr/>
        </p:nvSpPr>
        <p:spPr bwMode="auto">
          <a:xfrm>
            <a:off x="906463" y="6584950"/>
            <a:ext cx="4535487" cy="263525"/>
          </a:xfrm>
          <a:prstGeom prst="rect">
            <a:avLst/>
          </a:prstGeom>
          <a:noFill/>
          <a:ln w="9525">
            <a:noFill/>
            <a:miter lim="800000"/>
            <a:headEnd/>
            <a:tailEnd/>
          </a:ln>
          <a:effectLst/>
        </p:spPr>
        <p:txBody>
          <a:bodyPr tIns="10800"/>
          <a:lstStyle/>
          <a:p>
            <a:pPr algn="ctr">
              <a:defRPr/>
            </a:pPr>
            <a:r>
              <a:rPr lang="zh-CN" altLang="en-US" sz="1600" b="1">
                <a:solidFill>
                  <a:srgbClr val="005A58"/>
                </a:solidFill>
                <a:latin typeface="Arial" charset="0"/>
                <a:ea typeface="华文行楷" pitchFamily="2" charset="-122"/>
              </a:rPr>
              <a:t>北航仪器光电学院 </a:t>
            </a:r>
            <a:r>
              <a:rPr lang="zh-CN" altLang="en-US" sz="1600" b="1">
                <a:solidFill>
                  <a:srgbClr val="4D26F2"/>
                </a:solidFill>
                <a:latin typeface="Arial" charset="0"/>
                <a:ea typeface="华文行楷" pitchFamily="2" charset="-122"/>
              </a:rPr>
              <a:t>  </a:t>
            </a:r>
            <a:r>
              <a:rPr lang="zh-CN" altLang="en-US" sz="1600" b="1">
                <a:solidFill>
                  <a:srgbClr val="3366FF"/>
                </a:solidFill>
                <a:latin typeface="Arial" charset="0"/>
                <a:ea typeface="华文行楷" pitchFamily="2" charset="-122"/>
              </a:rPr>
              <a:t>  </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电磁场理论</a:t>
            </a:r>
            <a:r>
              <a:rPr lang="en-US" altLang="zh-CN" sz="1600" b="1">
                <a:solidFill>
                  <a:srgbClr val="990033"/>
                </a:solidFill>
                <a:latin typeface="Arial" charset="0"/>
                <a:ea typeface="华文行楷" pitchFamily="2" charset="-122"/>
              </a:rPr>
              <a:t>》</a:t>
            </a:r>
            <a:r>
              <a:rPr lang="zh-CN" altLang="en-US" sz="1600" b="1">
                <a:solidFill>
                  <a:srgbClr val="990033"/>
                </a:solidFill>
                <a:latin typeface="Arial" charset="0"/>
                <a:ea typeface="华文行楷" pitchFamily="2" charset="-122"/>
              </a:rPr>
              <a:t>课程组</a:t>
            </a:r>
            <a:endParaRPr lang="zh-CN" altLang="en-US" sz="1600" b="1">
              <a:solidFill>
                <a:srgbClr val="990033"/>
              </a:solidFill>
              <a:latin typeface="Arial" charset="0"/>
              <a:ea typeface="隶书" pitchFamily="49" charset="-122"/>
            </a:endParaRPr>
          </a:p>
        </p:txBody>
      </p:sp>
    </p:spTree>
  </p:cSld>
  <p:clrMap bg1="dk2" tx1="lt1" bg2="dk1"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ransition/>
  <p:timing>
    <p:tnLst>
      <p:par>
        <p:cTn id="1" dur="indefinite" restart="never" nodeType="tmRoot"/>
      </p:par>
    </p:tnLst>
  </p:timing>
  <p:txStyles>
    <p:titleStyle>
      <a:lvl1pPr algn="ctr" rtl="0" eaLnBrk="0" fontAlgn="base" hangingPunct="0">
        <a:spcBef>
          <a:spcPct val="0"/>
        </a:spcBef>
        <a:spcAft>
          <a:spcPct val="0"/>
        </a:spcAft>
        <a:defRPr sz="4000">
          <a:solidFill>
            <a:srgbClr val="000000"/>
          </a:solidFill>
          <a:latin typeface="+mj-lt"/>
          <a:ea typeface="+mj-ea"/>
          <a:cs typeface="+mj-cs"/>
        </a:defRPr>
      </a:lvl1pPr>
      <a:lvl2pPr algn="ctr" rtl="0" eaLnBrk="0" fontAlgn="base" hangingPunct="0">
        <a:spcBef>
          <a:spcPct val="0"/>
        </a:spcBef>
        <a:spcAft>
          <a:spcPct val="0"/>
        </a:spcAft>
        <a:defRPr sz="4000">
          <a:solidFill>
            <a:srgbClr val="000000"/>
          </a:solidFill>
          <a:latin typeface="Arial" charset="0"/>
          <a:ea typeface="黑体" pitchFamily="49" charset="-122"/>
        </a:defRPr>
      </a:lvl2pPr>
      <a:lvl3pPr algn="ctr" rtl="0" eaLnBrk="0" fontAlgn="base" hangingPunct="0">
        <a:spcBef>
          <a:spcPct val="0"/>
        </a:spcBef>
        <a:spcAft>
          <a:spcPct val="0"/>
        </a:spcAft>
        <a:defRPr sz="4000">
          <a:solidFill>
            <a:srgbClr val="000000"/>
          </a:solidFill>
          <a:latin typeface="Arial" charset="0"/>
          <a:ea typeface="黑体" pitchFamily="49" charset="-122"/>
        </a:defRPr>
      </a:lvl3pPr>
      <a:lvl4pPr algn="ctr" rtl="0" eaLnBrk="0" fontAlgn="base" hangingPunct="0">
        <a:spcBef>
          <a:spcPct val="0"/>
        </a:spcBef>
        <a:spcAft>
          <a:spcPct val="0"/>
        </a:spcAft>
        <a:defRPr sz="4000">
          <a:solidFill>
            <a:srgbClr val="000000"/>
          </a:solidFill>
          <a:latin typeface="Arial" charset="0"/>
          <a:ea typeface="黑体" pitchFamily="49" charset="-122"/>
        </a:defRPr>
      </a:lvl4pPr>
      <a:lvl5pPr algn="ctr" rtl="0" eaLnBrk="0" fontAlgn="base" hangingPunct="0">
        <a:spcBef>
          <a:spcPct val="0"/>
        </a:spcBef>
        <a:spcAft>
          <a:spcPct val="0"/>
        </a:spcAft>
        <a:defRPr sz="4000">
          <a:solidFill>
            <a:srgbClr val="000000"/>
          </a:solidFill>
          <a:latin typeface="Arial" charset="0"/>
          <a:ea typeface="黑体" pitchFamily="49" charset="-122"/>
        </a:defRPr>
      </a:lvl5pPr>
      <a:lvl6pPr marL="457200" algn="ctr" rtl="0" fontAlgn="base">
        <a:spcBef>
          <a:spcPct val="0"/>
        </a:spcBef>
        <a:spcAft>
          <a:spcPct val="0"/>
        </a:spcAft>
        <a:defRPr sz="4000">
          <a:solidFill>
            <a:srgbClr val="000000"/>
          </a:solidFill>
          <a:latin typeface="Arial" charset="0"/>
          <a:ea typeface="黑体" pitchFamily="49" charset="-122"/>
        </a:defRPr>
      </a:lvl6pPr>
      <a:lvl7pPr marL="914400" algn="ctr" rtl="0" fontAlgn="base">
        <a:spcBef>
          <a:spcPct val="0"/>
        </a:spcBef>
        <a:spcAft>
          <a:spcPct val="0"/>
        </a:spcAft>
        <a:defRPr sz="4000">
          <a:solidFill>
            <a:srgbClr val="000000"/>
          </a:solidFill>
          <a:latin typeface="Arial" charset="0"/>
          <a:ea typeface="黑体" pitchFamily="49" charset="-122"/>
        </a:defRPr>
      </a:lvl7pPr>
      <a:lvl8pPr marL="1371600" algn="ctr" rtl="0" fontAlgn="base">
        <a:spcBef>
          <a:spcPct val="0"/>
        </a:spcBef>
        <a:spcAft>
          <a:spcPct val="0"/>
        </a:spcAft>
        <a:defRPr sz="4000">
          <a:solidFill>
            <a:srgbClr val="000000"/>
          </a:solidFill>
          <a:latin typeface="Arial" charset="0"/>
          <a:ea typeface="黑体" pitchFamily="49" charset="-122"/>
        </a:defRPr>
      </a:lvl8pPr>
      <a:lvl9pPr marL="1828800" algn="ctr" rtl="0" fontAlgn="base">
        <a:spcBef>
          <a:spcPct val="0"/>
        </a:spcBef>
        <a:spcAft>
          <a:spcPct val="0"/>
        </a:spcAft>
        <a:defRPr sz="4000">
          <a:solidFill>
            <a:srgbClr val="000000"/>
          </a:solidFill>
          <a:latin typeface="Arial" charset="0"/>
          <a:ea typeface="黑体" pitchFamily="49" charset="-122"/>
        </a:defRPr>
      </a:lvl9pPr>
    </p:titleStyle>
    <p:bodyStyle>
      <a:lvl1pPr marL="342900" indent="-342900" algn="l" rtl="0" eaLnBrk="0" fontAlgn="base" hangingPunct="0">
        <a:spcBef>
          <a:spcPct val="20000"/>
        </a:spcBef>
        <a:spcAft>
          <a:spcPct val="0"/>
        </a:spcAft>
        <a:buClr>
          <a:srgbClr val="000000"/>
        </a:buClr>
        <a:buSzPct val="60000"/>
        <a:buFont typeface="Wingdings" pitchFamily="2" charset="2"/>
        <a:buChar char="u"/>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60000"/>
        <a:buFont typeface="Wingdings" pitchFamily="2" charset="2"/>
        <a:buChar char="u"/>
        <a:defRPr sz="2400">
          <a:solidFill>
            <a:srgbClr val="000000"/>
          </a:solidFill>
          <a:latin typeface="+mn-lt"/>
          <a:ea typeface="+mn-ea"/>
        </a:defRPr>
      </a:lvl3pPr>
      <a:lvl4pPr marL="1600200" indent="-228600" algn="l" rtl="0" eaLnBrk="0" fontAlgn="base" hangingPunct="0">
        <a:spcBef>
          <a:spcPct val="20000"/>
        </a:spcBef>
        <a:spcAft>
          <a:spcPct val="0"/>
        </a:spcAft>
        <a:buClr>
          <a:schemeClr val="tx1"/>
        </a:buClr>
        <a:buChar char="•"/>
        <a:defRPr sz="2000">
          <a:solidFill>
            <a:srgbClr val="000000"/>
          </a:solidFill>
          <a:latin typeface="+mn-lt"/>
          <a:ea typeface="+mn-ea"/>
        </a:defRPr>
      </a:lvl4pPr>
      <a:lvl5pPr marL="2057400" indent="-228600" algn="l" rtl="0" eaLnBrk="0" fontAlgn="base" hangingPunct="0">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5pPr>
      <a:lvl6pPr marL="25146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6pPr>
      <a:lvl7pPr marL="29718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7pPr>
      <a:lvl8pPr marL="34290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8pPr>
      <a:lvl9pPr marL="3886200" indent="-228600" algn="l" rtl="0" fontAlgn="base">
        <a:spcBef>
          <a:spcPct val="20000"/>
        </a:spcBef>
        <a:spcAft>
          <a:spcPct val="0"/>
        </a:spcAft>
        <a:buClr>
          <a:srgbClr val="990033"/>
        </a:buClr>
        <a:buSzPct val="60000"/>
        <a:buFont typeface="Wingdings" pitchFamily="2" charset="2"/>
        <a:buChar char="u"/>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2.bin"/><Relationship Id="rId12"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51.bin"/><Relationship Id="rId11" Type="http://schemas.openxmlformats.org/officeDocument/2006/relationships/oleObject" Target="../embeddings/oleObject56.bin"/><Relationship Id="rId5" Type="http://schemas.openxmlformats.org/officeDocument/2006/relationships/oleObject" Target="../embeddings/oleObject50.bin"/><Relationship Id="rId10" Type="http://schemas.openxmlformats.org/officeDocument/2006/relationships/oleObject" Target="../embeddings/oleObject55.bin"/><Relationship Id="rId4" Type="http://schemas.openxmlformats.org/officeDocument/2006/relationships/oleObject" Target="../embeddings/oleObject49.bin"/><Relationship Id="rId9" Type="http://schemas.openxmlformats.org/officeDocument/2006/relationships/oleObject" Target="../embeddings/oleObject5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 Id="rId9" Type="http://schemas.openxmlformats.org/officeDocument/2006/relationships/oleObject" Target="../embeddings/oleObject6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7.png"/><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image" Target="../media/image8.png"/><Relationship Id="rId9" Type="http://schemas.openxmlformats.org/officeDocument/2006/relationships/hyperlink" Target="&#30913;&#21270;.exe" TargetMode="Externa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7.png"/><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70.bin"/><Relationship Id="rId5" Type="http://schemas.openxmlformats.org/officeDocument/2006/relationships/image" Target="../media/image8.png"/><Relationship Id="rId4" Type="http://schemas.openxmlformats.org/officeDocument/2006/relationships/oleObject" Target="../embeddings/oleObject6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6.png"/><Relationship Id="rId7" Type="http://schemas.openxmlformats.org/officeDocument/2006/relationships/oleObject" Target="../embeddings/oleObject75.bin"/><Relationship Id="rId12"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74.bin"/><Relationship Id="rId11" Type="http://schemas.openxmlformats.org/officeDocument/2006/relationships/oleObject" Target="../embeddings/oleObject79.bin"/><Relationship Id="rId5" Type="http://schemas.openxmlformats.org/officeDocument/2006/relationships/oleObject" Target="../embeddings/oleObject73.bin"/><Relationship Id="rId10" Type="http://schemas.openxmlformats.org/officeDocument/2006/relationships/oleObject" Target="../embeddings/oleObject78.bin"/><Relationship Id="rId4" Type="http://schemas.openxmlformats.org/officeDocument/2006/relationships/image" Target="../media/image7.png"/><Relationship Id="rId9" Type="http://schemas.openxmlformats.org/officeDocument/2006/relationships/oleObject" Target="../embeddings/oleObject7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89.bin"/><Relationship Id="rId3" Type="http://schemas.openxmlformats.org/officeDocument/2006/relationships/image" Target="../media/image6.png"/><Relationship Id="rId7" Type="http://schemas.openxmlformats.org/officeDocument/2006/relationships/oleObject" Target="../embeddings/oleObject84.bin"/><Relationship Id="rId12"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oleObject" Target="../embeddings/oleObject92.bin"/><Relationship Id="rId1" Type="http://schemas.openxmlformats.org/officeDocument/2006/relationships/vmlDrawing" Target="../drawings/vmlDrawing14.vml"/><Relationship Id="rId6" Type="http://schemas.openxmlformats.org/officeDocument/2006/relationships/oleObject" Target="../embeddings/oleObject83.bin"/><Relationship Id="rId11" Type="http://schemas.openxmlformats.org/officeDocument/2006/relationships/image" Target="../media/image7.png"/><Relationship Id="rId5" Type="http://schemas.openxmlformats.org/officeDocument/2006/relationships/oleObject" Target="../embeddings/oleObject82.bin"/><Relationship Id="rId15" Type="http://schemas.openxmlformats.org/officeDocument/2006/relationships/oleObject" Target="../embeddings/oleObject91.bin"/><Relationship Id="rId10" Type="http://schemas.openxmlformats.org/officeDocument/2006/relationships/oleObject" Target="../embeddings/oleObject87.bin"/><Relationship Id="rId4" Type="http://schemas.openxmlformats.org/officeDocument/2006/relationships/oleObject" Target="../embeddings/oleObject81.bin"/><Relationship Id="rId9" Type="http://schemas.openxmlformats.org/officeDocument/2006/relationships/oleObject" Target="../embeddings/oleObject86.bin"/><Relationship Id="rId14" Type="http://schemas.openxmlformats.org/officeDocument/2006/relationships/oleObject" Target="../embeddings/oleObject9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3.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6.png"/><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00.bin"/><Relationship Id="rId11" Type="http://schemas.openxmlformats.org/officeDocument/2006/relationships/image" Target="../media/image7.png"/><Relationship Id="rId5" Type="http://schemas.openxmlformats.org/officeDocument/2006/relationships/oleObject" Target="../embeddings/oleObject99.bin"/><Relationship Id="rId10" Type="http://schemas.openxmlformats.org/officeDocument/2006/relationships/oleObject" Target="../embeddings/oleObject104.bin"/><Relationship Id="rId4" Type="http://schemas.openxmlformats.org/officeDocument/2006/relationships/oleObject" Target="../embeddings/oleObject98.bin"/><Relationship Id="rId9" Type="http://schemas.openxmlformats.org/officeDocument/2006/relationships/oleObject" Target="../embeddings/oleObject103.bin"/></Relationships>
</file>

<file path=ppt/slides/_rels/slide1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105.bin"/></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6.png"/><Relationship Id="rId7" Type="http://schemas.openxmlformats.org/officeDocument/2006/relationships/oleObject" Target="../embeddings/oleObject112.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125.png"/><Relationship Id="rId5" Type="http://schemas.openxmlformats.org/officeDocument/2006/relationships/oleObject" Target="../embeddings/oleObject111.bin"/><Relationship Id="rId4" Type="http://schemas.openxmlformats.org/officeDocument/2006/relationships/oleObject" Target="../embeddings/oleObject110.bin"/><Relationship Id="rId9" Type="http://schemas.openxmlformats.org/officeDocument/2006/relationships/oleObject" Target="../embeddings/oleObject11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image" Target="../media/image6.png"/><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17.bin"/><Relationship Id="rId5" Type="http://schemas.openxmlformats.org/officeDocument/2006/relationships/oleObject" Target="../embeddings/oleObject116.bin"/><Relationship Id="rId10" Type="http://schemas.openxmlformats.org/officeDocument/2006/relationships/oleObject" Target="../embeddings/oleObject121.bin"/><Relationship Id="rId4" Type="http://schemas.openxmlformats.org/officeDocument/2006/relationships/oleObject" Target="../embeddings/oleObject115.bin"/><Relationship Id="rId9" Type="http://schemas.openxmlformats.org/officeDocument/2006/relationships/oleObject" Target="../embeddings/oleObject12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7.bin"/><Relationship Id="rId13" Type="http://schemas.openxmlformats.org/officeDocument/2006/relationships/oleObject" Target="../embeddings/oleObject132.bin"/><Relationship Id="rId3" Type="http://schemas.openxmlformats.org/officeDocument/2006/relationships/oleObject" Target="../embeddings/oleObject122.bin"/><Relationship Id="rId7" Type="http://schemas.openxmlformats.org/officeDocument/2006/relationships/oleObject" Target="../embeddings/oleObject126.bin"/><Relationship Id="rId12" Type="http://schemas.openxmlformats.org/officeDocument/2006/relationships/oleObject" Target="../embeddings/oleObject131.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125.bin"/><Relationship Id="rId11" Type="http://schemas.openxmlformats.org/officeDocument/2006/relationships/oleObject" Target="../embeddings/oleObject130.bin"/><Relationship Id="rId5" Type="http://schemas.openxmlformats.org/officeDocument/2006/relationships/oleObject" Target="../embeddings/oleObject124.bin"/><Relationship Id="rId10" Type="http://schemas.openxmlformats.org/officeDocument/2006/relationships/oleObject" Target="../embeddings/oleObject129.bin"/><Relationship Id="rId4" Type="http://schemas.openxmlformats.org/officeDocument/2006/relationships/oleObject" Target="../embeddings/oleObject123.bin"/><Relationship Id="rId9" Type="http://schemas.openxmlformats.org/officeDocument/2006/relationships/oleObject" Target="../embeddings/oleObject128.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oleObject" Target="../embeddings/oleObject143.bin"/><Relationship Id="rId3" Type="http://schemas.openxmlformats.org/officeDocument/2006/relationships/oleObject" Target="../embeddings/oleObject133.bin"/><Relationship Id="rId7" Type="http://schemas.openxmlformats.org/officeDocument/2006/relationships/oleObject" Target="../embeddings/oleObject137.bin"/><Relationship Id="rId12" Type="http://schemas.openxmlformats.org/officeDocument/2006/relationships/oleObject" Target="../embeddings/oleObject142.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oleObject" Target="../embeddings/oleObject136.bin"/><Relationship Id="rId11" Type="http://schemas.openxmlformats.org/officeDocument/2006/relationships/oleObject" Target="../embeddings/oleObject141.bin"/><Relationship Id="rId5" Type="http://schemas.openxmlformats.org/officeDocument/2006/relationships/oleObject" Target="../embeddings/oleObject135.bin"/><Relationship Id="rId10" Type="http://schemas.openxmlformats.org/officeDocument/2006/relationships/oleObject" Target="../embeddings/oleObject140.bin"/><Relationship Id="rId4" Type="http://schemas.openxmlformats.org/officeDocument/2006/relationships/oleObject" Target="../embeddings/oleObject134.bin"/><Relationship Id="rId9" Type="http://schemas.openxmlformats.org/officeDocument/2006/relationships/oleObject" Target="../embeddings/oleObject139.bin"/><Relationship Id="rId14" Type="http://schemas.openxmlformats.org/officeDocument/2006/relationships/oleObject" Target="../embeddings/oleObject14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9.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148.bin"/><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157.bin"/><Relationship Id="rId5" Type="http://schemas.openxmlformats.org/officeDocument/2006/relationships/oleObject" Target="../embeddings/oleObject156.bin"/><Relationship Id="rId4" Type="http://schemas.openxmlformats.org/officeDocument/2006/relationships/oleObject" Target="../embeddings/oleObject15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image" Target="../media/image6.png"/><Relationship Id="rId7" Type="http://schemas.openxmlformats.org/officeDocument/2006/relationships/oleObject" Target="../embeddings/oleObject160.bin"/><Relationship Id="rId12" Type="http://schemas.openxmlformats.org/officeDocument/2006/relationships/oleObject" Target="../embeddings/oleObject165.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159.bin"/><Relationship Id="rId11" Type="http://schemas.openxmlformats.org/officeDocument/2006/relationships/oleObject" Target="../embeddings/oleObject164.bin"/><Relationship Id="rId5" Type="http://schemas.openxmlformats.org/officeDocument/2006/relationships/oleObject" Target="../embeddings/oleObject158.bin"/><Relationship Id="rId10" Type="http://schemas.openxmlformats.org/officeDocument/2006/relationships/oleObject" Target="../embeddings/oleObject163.bin"/><Relationship Id="rId4" Type="http://schemas.openxmlformats.org/officeDocument/2006/relationships/image" Target="../media/image7.png"/><Relationship Id="rId9" Type="http://schemas.openxmlformats.org/officeDocument/2006/relationships/oleObject" Target="../embeddings/oleObject162.bin"/></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oleObject" Target="../embeddings/oleObject16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image" Target="../media/image6.png"/><Relationship Id="rId7"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168.bin"/><Relationship Id="rId5" Type="http://schemas.openxmlformats.org/officeDocument/2006/relationships/oleObject" Target="../embeddings/oleObject167.bin"/><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image" Target="../media/image6.png"/><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image" Target="../media/image7.png"/><Relationship Id="rId10" Type="http://schemas.openxmlformats.org/officeDocument/2006/relationships/oleObject" Target="../embeddings/oleObject8.bin"/><Relationship Id="rId4" Type="http://schemas.openxmlformats.org/officeDocument/2006/relationships/oleObject" Target="../embeddings/oleObject3.bin"/><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71.bin"/><Relationship Id="rId7" Type="http://schemas.openxmlformats.org/officeDocument/2006/relationships/oleObject" Target="../embeddings/oleObject175.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oleObject" Target="../embeddings/oleObject174.bin"/><Relationship Id="rId5" Type="http://schemas.openxmlformats.org/officeDocument/2006/relationships/oleObject" Target="../embeddings/oleObject173.bin"/><Relationship Id="rId4" Type="http://schemas.openxmlformats.org/officeDocument/2006/relationships/oleObject" Target="../embeddings/oleObject17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oleObject" Target="../embeddings/oleObject176.bin"/><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oleObject" Target="../embeddings/oleObject178.bin"/><Relationship Id="rId4" Type="http://schemas.openxmlformats.org/officeDocument/2006/relationships/oleObject" Target="../embeddings/oleObject17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181.bin"/><Relationship Id="rId4" Type="http://schemas.openxmlformats.org/officeDocument/2006/relationships/oleObject" Target="../embeddings/oleObject180.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13.xml"/><Relationship Id="rId1" Type="http://schemas.openxmlformats.org/officeDocument/2006/relationships/vmlDrawing" Target="../drawings/vmlDrawing34.vml"/><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image" Target="../media/image6.png"/><Relationship Id="rId7"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87.bin"/><Relationship Id="rId5" Type="http://schemas.openxmlformats.org/officeDocument/2006/relationships/oleObject" Target="../embeddings/oleObject186.bin"/><Relationship Id="rId4" Type="http://schemas.openxmlformats.org/officeDocument/2006/relationships/oleObject" Target="../embeddings/oleObject185.bin"/><Relationship Id="rId9" Type="http://schemas.openxmlformats.org/officeDocument/2006/relationships/oleObject" Target="../embeddings/oleObject190.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oleObject" Target="../embeddings/oleObject194.bin"/><Relationship Id="rId5" Type="http://schemas.openxmlformats.org/officeDocument/2006/relationships/oleObject" Target="../embeddings/oleObject193.bin"/><Relationship Id="rId4" Type="http://schemas.openxmlformats.org/officeDocument/2006/relationships/oleObject" Target="../embeddings/oleObject192.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00.bin"/><Relationship Id="rId3" Type="http://schemas.openxmlformats.org/officeDocument/2006/relationships/oleObject" Target="../embeddings/oleObject195.bin"/><Relationship Id="rId7"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98.bin"/><Relationship Id="rId5" Type="http://schemas.openxmlformats.org/officeDocument/2006/relationships/oleObject" Target="../embeddings/oleObject197.bin"/><Relationship Id="rId10" Type="http://schemas.openxmlformats.org/officeDocument/2006/relationships/oleObject" Target="../embeddings/oleObject202.bin"/><Relationship Id="rId4" Type="http://schemas.openxmlformats.org/officeDocument/2006/relationships/oleObject" Target="../embeddings/oleObject196.bin"/><Relationship Id="rId9" Type="http://schemas.openxmlformats.org/officeDocument/2006/relationships/oleObject" Target="../embeddings/oleObject201.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3.png"/><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03.bin"/><Relationship Id="rId7" Type="http://schemas.openxmlformats.org/officeDocument/2006/relationships/oleObject" Target="../embeddings/oleObject207.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oleObject" Target="../embeddings/oleObject206.bin"/><Relationship Id="rId5" Type="http://schemas.openxmlformats.org/officeDocument/2006/relationships/oleObject" Target="../embeddings/oleObject205.bin"/><Relationship Id="rId4" Type="http://schemas.openxmlformats.org/officeDocument/2006/relationships/oleObject" Target="../embeddings/oleObject20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39.v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13.bin"/><Relationship Id="rId13" Type="http://schemas.openxmlformats.org/officeDocument/2006/relationships/oleObject" Target="../embeddings/oleObject218.bin"/><Relationship Id="rId18" Type="http://schemas.openxmlformats.org/officeDocument/2006/relationships/oleObject" Target="../embeddings/oleObject222.bin"/><Relationship Id="rId3" Type="http://schemas.openxmlformats.org/officeDocument/2006/relationships/image" Target="../media/image6.png"/><Relationship Id="rId21" Type="http://schemas.openxmlformats.org/officeDocument/2006/relationships/oleObject" Target="../embeddings/oleObject225.bin"/><Relationship Id="rId7" Type="http://schemas.openxmlformats.org/officeDocument/2006/relationships/oleObject" Target="../embeddings/oleObject212.bin"/><Relationship Id="rId12" Type="http://schemas.openxmlformats.org/officeDocument/2006/relationships/oleObject" Target="../embeddings/oleObject217.bin"/><Relationship Id="rId17" Type="http://schemas.openxmlformats.org/officeDocument/2006/relationships/oleObject" Target="../embeddings/oleObject221.bin"/><Relationship Id="rId2" Type="http://schemas.openxmlformats.org/officeDocument/2006/relationships/slideLayout" Target="../slideLayouts/slideLayout7.xml"/><Relationship Id="rId16" Type="http://schemas.openxmlformats.org/officeDocument/2006/relationships/oleObject" Target="../embeddings/oleObject220.bin"/><Relationship Id="rId20" Type="http://schemas.openxmlformats.org/officeDocument/2006/relationships/oleObject" Target="../embeddings/oleObject224.bin"/><Relationship Id="rId1" Type="http://schemas.openxmlformats.org/officeDocument/2006/relationships/vmlDrawing" Target="../drawings/vmlDrawing40.vml"/><Relationship Id="rId6" Type="http://schemas.openxmlformats.org/officeDocument/2006/relationships/oleObject" Target="../embeddings/oleObject211.bin"/><Relationship Id="rId11" Type="http://schemas.openxmlformats.org/officeDocument/2006/relationships/oleObject" Target="../embeddings/oleObject216.bin"/><Relationship Id="rId5" Type="http://schemas.openxmlformats.org/officeDocument/2006/relationships/oleObject" Target="../embeddings/oleObject210.bin"/><Relationship Id="rId15" Type="http://schemas.openxmlformats.org/officeDocument/2006/relationships/oleObject" Target="../embeddings/oleObject219.bin"/><Relationship Id="rId23" Type="http://schemas.openxmlformats.org/officeDocument/2006/relationships/oleObject" Target="../embeddings/oleObject227.bin"/><Relationship Id="rId10" Type="http://schemas.openxmlformats.org/officeDocument/2006/relationships/oleObject" Target="../embeddings/oleObject215.bin"/><Relationship Id="rId19" Type="http://schemas.openxmlformats.org/officeDocument/2006/relationships/oleObject" Target="../embeddings/oleObject223.bin"/><Relationship Id="rId4" Type="http://schemas.openxmlformats.org/officeDocument/2006/relationships/oleObject" Target="../embeddings/oleObject209.bin"/><Relationship Id="rId9" Type="http://schemas.openxmlformats.org/officeDocument/2006/relationships/oleObject" Target="../embeddings/oleObject214.bin"/><Relationship Id="rId14" Type="http://schemas.openxmlformats.org/officeDocument/2006/relationships/image" Target="../media/image7.png"/><Relationship Id="rId22" Type="http://schemas.openxmlformats.org/officeDocument/2006/relationships/oleObject" Target="../embeddings/oleObject226.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6.bin"/><Relationship Id="rId18" Type="http://schemas.openxmlformats.org/officeDocument/2006/relationships/oleObject" Target="../embeddings/oleObject241.bin"/><Relationship Id="rId3" Type="http://schemas.openxmlformats.org/officeDocument/2006/relationships/image" Target="../media/image6.png"/><Relationship Id="rId7" Type="http://schemas.openxmlformats.org/officeDocument/2006/relationships/oleObject" Target="../embeddings/oleObject230.bin"/><Relationship Id="rId12" Type="http://schemas.openxmlformats.org/officeDocument/2006/relationships/oleObject" Target="../embeddings/oleObject235.bin"/><Relationship Id="rId17" Type="http://schemas.openxmlformats.org/officeDocument/2006/relationships/oleObject" Target="../embeddings/oleObject240.bin"/><Relationship Id="rId2" Type="http://schemas.openxmlformats.org/officeDocument/2006/relationships/slideLayout" Target="../slideLayouts/slideLayout7.xml"/><Relationship Id="rId16" Type="http://schemas.openxmlformats.org/officeDocument/2006/relationships/oleObject" Target="../embeddings/oleObject239.bin"/><Relationship Id="rId1" Type="http://schemas.openxmlformats.org/officeDocument/2006/relationships/vmlDrawing" Target="../drawings/vmlDrawing41.vml"/><Relationship Id="rId6" Type="http://schemas.openxmlformats.org/officeDocument/2006/relationships/oleObject" Target="../embeddings/oleObject229.bin"/><Relationship Id="rId11" Type="http://schemas.openxmlformats.org/officeDocument/2006/relationships/oleObject" Target="../embeddings/oleObject234.bin"/><Relationship Id="rId5" Type="http://schemas.openxmlformats.org/officeDocument/2006/relationships/oleObject" Target="../embeddings/oleObject228.bin"/><Relationship Id="rId15" Type="http://schemas.openxmlformats.org/officeDocument/2006/relationships/oleObject" Target="../embeddings/oleObject238.bin"/><Relationship Id="rId10" Type="http://schemas.openxmlformats.org/officeDocument/2006/relationships/oleObject" Target="../embeddings/oleObject233.bin"/><Relationship Id="rId4" Type="http://schemas.openxmlformats.org/officeDocument/2006/relationships/image" Target="../media/image7.png"/><Relationship Id="rId9" Type="http://schemas.openxmlformats.org/officeDocument/2006/relationships/oleObject" Target="../embeddings/oleObject232.bin"/><Relationship Id="rId14" Type="http://schemas.openxmlformats.org/officeDocument/2006/relationships/oleObject" Target="../embeddings/oleObject237.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246.bin"/><Relationship Id="rId13" Type="http://schemas.openxmlformats.org/officeDocument/2006/relationships/oleObject" Target="../embeddings/oleObject250.bin"/><Relationship Id="rId18" Type="http://schemas.openxmlformats.org/officeDocument/2006/relationships/oleObject" Target="../embeddings/oleObject255.bin"/><Relationship Id="rId3" Type="http://schemas.openxmlformats.org/officeDocument/2006/relationships/image" Target="../media/image6.png"/><Relationship Id="rId21" Type="http://schemas.openxmlformats.org/officeDocument/2006/relationships/oleObject" Target="../embeddings/oleObject258.bin"/><Relationship Id="rId7" Type="http://schemas.openxmlformats.org/officeDocument/2006/relationships/oleObject" Target="../embeddings/oleObject245.bin"/><Relationship Id="rId12" Type="http://schemas.openxmlformats.org/officeDocument/2006/relationships/oleObject" Target="../embeddings/oleObject249.bin"/><Relationship Id="rId17" Type="http://schemas.openxmlformats.org/officeDocument/2006/relationships/oleObject" Target="../embeddings/oleObject254.bin"/><Relationship Id="rId25" Type="http://schemas.openxmlformats.org/officeDocument/2006/relationships/oleObject" Target="../embeddings/oleObject262.bin"/><Relationship Id="rId2" Type="http://schemas.openxmlformats.org/officeDocument/2006/relationships/slideLayout" Target="../slideLayouts/slideLayout7.xml"/><Relationship Id="rId16" Type="http://schemas.openxmlformats.org/officeDocument/2006/relationships/oleObject" Target="../embeddings/oleObject253.bin"/><Relationship Id="rId20" Type="http://schemas.openxmlformats.org/officeDocument/2006/relationships/oleObject" Target="../embeddings/oleObject257.bin"/><Relationship Id="rId1" Type="http://schemas.openxmlformats.org/officeDocument/2006/relationships/vmlDrawing" Target="../drawings/vmlDrawing42.vml"/><Relationship Id="rId6" Type="http://schemas.openxmlformats.org/officeDocument/2006/relationships/oleObject" Target="../embeddings/oleObject244.bin"/><Relationship Id="rId11" Type="http://schemas.openxmlformats.org/officeDocument/2006/relationships/oleObject" Target="../embeddings/oleObject248.bin"/><Relationship Id="rId24" Type="http://schemas.openxmlformats.org/officeDocument/2006/relationships/oleObject" Target="../embeddings/oleObject261.bin"/><Relationship Id="rId5" Type="http://schemas.openxmlformats.org/officeDocument/2006/relationships/oleObject" Target="../embeddings/oleObject243.bin"/><Relationship Id="rId15" Type="http://schemas.openxmlformats.org/officeDocument/2006/relationships/oleObject" Target="../embeddings/oleObject252.bin"/><Relationship Id="rId23" Type="http://schemas.openxmlformats.org/officeDocument/2006/relationships/oleObject" Target="../embeddings/oleObject260.bin"/><Relationship Id="rId10" Type="http://schemas.openxmlformats.org/officeDocument/2006/relationships/oleObject" Target="../embeddings/oleObject247.bin"/><Relationship Id="rId19" Type="http://schemas.openxmlformats.org/officeDocument/2006/relationships/oleObject" Target="../embeddings/oleObject256.bin"/><Relationship Id="rId4" Type="http://schemas.openxmlformats.org/officeDocument/2006/relationships/oleObject" Target="../embeddings/oleObject242.bin"/><Relationship Id="rId9" Type="http://schemas.openxmlformats.org/officeDocument/2006/relationships/image" Target="../media/image7.png"/><Relationship Id="rId14" Type="http://schemas.openxmlformats.org/officeDocument/2006/relationships/oleObject" Target="../embeddings/oleObject251.bin"/><Relationship Id="rId22" Type="http://schemas.openxmlformats.org/officeDocument/2006/relationships/oleObject" Target="../embeddings/oleObject259.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66.bin"/><Relationship Id="rId13" Type="http://schemas.openxmlformats.org/officeDocument/2006/relationships/oleObject" Target="../embeddings/oleObject271.bin"/><Relationship Id="rId18" Type="http://schemas.openxmlformats.org/officeDocument/2006/relationships/oleObject" Target="../embeddings/oleObject275.bin"/><Relationship Id="rId3" Type="http://schemas.openxmlformats.org/officeDocument/2006/relationships/image" Target="../media/image6.png"/><Relationship Id="rId7" Type="http://schemas.openxmlformats.org/officeDocument/2006/relationships/oleObject" Target="../embeddings/oleObject265.bin"/><Relationship Id="rId12" Type="http://schemas.openxmlformats.org/officeDocument/2006/relationships/oleObject" Target="../embeddings/oleObject270.bin"/><Relationship Id="rId17" Type="http://schemas.openxmlformats.org/officeDocument/2006/relationships/oleObject" Target="../embeddings/oleObject274.bin"/><Relationship Id="rId2" Type="http://schemas.openxmlformats.org/officeDocument/2006/relationships/slideLayout" Target="../slideLayouts/slideLayout7.xml"/><Relationship Id="rId16" Type="http://schemas.openxmlformats.org/officeDocument/2006/relationships/image" Target="../media/image8.png"/><Relationship Id="rId1" Type="http://schemas.openxmlformats.org/officeDocument/2006/relationships/vmlDrawing" Target="../drawings/vmlDrawing43.vml"/><Relationship Id="rId6" Type="http://schemas.openxmlformats.org/officeDocument/2006/relationships/oleObject" Target="../embeddings/oleObject264.bin"/><Relationship Id="rId11" Type="http://schemas.openxmlformats.org/officeDocument/2006/relationships/oleObject" Target="../embeddings/oleObject269.bin"/><Relationship Id="rId5" Type="http://schemas.openxmlformats.org/officeDocument/2006/relationships/oleObject" Target="../embeddings/oleObject263.bin"/><Relationship Id="rId15" Type="http://schemas.openxmlformats.org/officeDocument/2006/relationships/oleObject" Target="../embeddings/oleObject273.bin"/><Relationship Id="rId10" Type="http://schemas.openxmlformats.org/officeDocument/2006/relationships/oleObject" Target="../embeddings/oleObject268.bin"/><Relationship Id="rId19" Type="http://schemas.openxmlformats.org/officeDocument/2006/relationships/image" Target="../media/image271.png"/><Relationship Id="rId4" Type="http://schemas.openxmlformats.org/officeDocument/2006/relationships/image" Target="../media/image7.png"/><Relationship Id="rId9" Type="http://schemas.openxmlformats.org/officeDocument/2006/relationships/oleObject" Target="../embeddings/oleObject267.bin"/><Relationship Id="rId14" Type="http://schemas.openxmlformats.org/officeDocument/2006/relationships/oleObject" Target="../embeddings/oleObject27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79.bin"/><Relationship Id="rId13" Type="http://schemas.openxmlformats.org/officeDocument/2006/relationships/oleObject" Target="../embeddings/oleObject284.bin"/><Relationship Id="rId3" Type="http://schemas.openxmlformats.org/officeDocument/2006/relationships/image" Target="../media/image6.png"/><Relationship Id="rId7" Type="http://schemas.openxmlformats.org/officeDocument/2006/relationships/oleObject" Target="../embeddings/oleObject278.bin"/><Relationship Id="rId12" Type="http://schemas.openxmlformats.org/officeDocument/2006/relationships/oleObject" Target="../embeddings/oleObject283.bin"/><Relationship Id="rId17" Type="http://schemas.openxmlformats.org/officeDocument/2006/relationships/oleObject" Target="../embeddings/oleObject288.bin"/><Relationship Id="rId2" Type="http://schemas.openxmlformats.org/officeDocument/2006/relationships/slideLayout" Target="../slideLayouts/slideLayout7.xml"/><Relationship Id="rId16" Type="http://schemas.openxmlformats.org/officeDocument/2006/relationships/oleObject" Target="../embeddings/oleObject287.bin"/><Relationship Id="rId1" Type="http://schemas.openxmlformats.org/officeDocument/2006/relationships/vmlDrawing" Target="../drawings/vmlDrawing44.vml"/><Relationship Id="rId6" Type="http://schemas.openxmlformats.org/officeDocument/2006/relationships/oleObject" Target="../embeddings/oleObject277.bin"/><Relationship Id="rId11" Type="http://schemas.openxmlformats.org/officeDocument/2006/relationships/oleObject" Target="../embeddings/oleObject282.bin"/><Relationship Id="rId5" Type="http://schemas.openxmlformats.org/officeDocument/2006/relationships/oleObject" Target="../embeddings/oleObject276.bin"/><Relationship Id="rId15" Type="http://schemas.openxmlformats.org/officeDocument/2006/relationships/oleObject" Target="../embeddings/oleObject286.bin"/><Relationship Id="rId10" Type="http://schemas.openxmlformats.org/officeDocument/2006/relationships/oleObject" Target="../embeddings/oleObject281.bin"/><Relationship Id="rId4" Type="http://schemas.openxmlformats.org/officeDocument/2006/relationships/image" Target="../media/image7.png"/><Relationship Id="rId9" Type="http://schemas.openxmlformats.org/officeDocument/2006/relationships/oleObject" Target="../embeddings/oleObject280.bin"/><Relationship Id="rId14" Type="http://schemas.openxmlformats.org/officeDocument/2006/relationships/oleObject" Target="../embeddings/oleObject285.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94.bin"/><Relationship Id="rId13" Type="http://schemas.openxmlformats.org/officeDocument/2006/relationships/oleObject" Target="../embeddings/oleObject299.bin"/><Relationship Id="rId3" Type="http://schemas.openxmlformats.org/officeDocument/2006/relationships/oleObject" Target="../embeddings/oleObject289.bin"/><Relationship Id="rId7" Type="http://schemas.openxmlformats.org/officeDocument/2006/relationships/oleObject" Target="../embeddings/oleObject293.bin"/><Relationship Id="rId12" Type="http://schemas.openxmlformats.org/officeDocument/2006/relationships/oleObject" Target="../embeddings/oleObject298.bin"/><Relationship Id="rId2" Type="http://schemas.openxmlformats.org/officeDocument/2006/relationships/slideLayout" Target="../slideLayouts/slideLayout13.xml"/><Relationship Id="rId1" Type="http://schemas.openxmlformats.org/officeDocument/2006/relationships/vmlDrawing" Target="../drawings/vmlDrawing45.vml"/><Relationship Id="rId6" Type="http://schemas.openxmlformats.org/officeDocument/2006/relationships/oleObject" Target="../embeddings/oleObject292.bin"/><Relationship Id="rId11" Type="http://schemas.openxmlformats.org/officeDocument/2006/relationships/oleObject" Target="../embeddings/oleObject297.bin"/><Relationship Id="rId5" Type="http://schemas.openxmlformats.org/officeDocument/2006/relationships/oleObject" Target="../embeddings/oleObject291.bin"/><Relationship Id="rId10" Type="http://schemas.openxmlformats.org/officeDocument/2006/relationships/oleObject" Target="../embeddings/oleObject296.bin"/><Relationship Id="rId4" Type="http://schemas.openxmlformats.org/officeDocument/2006/relationships/oleObject" Target="../embeddings/oleObject290.bin"/><Relationship Id="rId9" Type="http://schemas.openxmlformats.org/officeDocument/2006/relationships/oleObject" Target="../embeddings/oleObject295.bin"/><Relationship Id="rId14" Type="http://schemas.openxmlformats.org/officeDocument/2006/relationships/oleObject" Target="../embeddings/oleObject300.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06.bin"/><Relationship Id="rId3" Type="http://schemas.openxmlformats.org/officeDocument/2006/relationships/oleObject" Target="../embeddings/oleObject301.bin"/><Relationship Id="rId7" Type="http://schemas.openxmlformats.org/officeDocument/2006/relationships/oleObject" Target="../embeddings/oleObject305.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304.bin"/><Relationship Id="rId5" Type="http://schemas.openxmlformats.org/officeDocument/2006/relationships/oleObject" Target="../embeddings/oleObject303.bin"/><Relationship Id="rId4" Type="http://schemas.openxmlformats.org/officeDocument/2006/relationships/oleObject" Target="../embeddings/oleObject302.bin"/><Relationship Id="rId9" Type="http://schemas.openxmlformats.org/officeDocument/2006/relationships/oleObject" Target="../embeddings/oleObject30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313.bin"/><Relationship Id="rId3" Type="http://schemas.openxmlformats.org/officeDocument/2006/relationships/oleObject" Target="../embeddings/oleObject308.bin"/><Relationship Id="rId7" Type="http://schemas.openxmlformats.org/officeDocument/2006/relationships/oleObject" Target="../embeddings/oleObject312.bin"/><Relationship Id="rId12" Type="http://schemas.openxmlformats.org/officeDocument/2006/relationships/oleObject" Target="../embeddings/oleObject317.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311.bin"/><Relationship Id="rId11" Type="http://schemas.openxmlformats.org/officeDocument/2006/relationships/oleObject" Target="../embeddings/oleObject316.bin"/><Relationship Id="rId5" Type="http://schemas.openxmlformats.org/officeDocument/2006/relationships/oleObject" Target="../embeddings/oleObject310.bin"/><Relationship Id="rId10" Type="http://schemas.openxmlformats.org/officeDocument/2006/relationships/oleObject" Target="../embeddings/oleObject315.bin"/><Relationship Id="rId4" Type="http://schemas.openxmlformats.org/officeDocument/2006/relationships/oleObject" Target="../embeddings/oleObject309.bin"/><Relationship Id="rId9" Type="http://schemas.openxmlformats.org/officeDocument/2006/relationships/oleObject" Target="../embeddings/oleObject31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6.png"/><Relationship Id="rId7" Type="http://schemas.openxmlformats.org/officeDocument/2006/relationships/oleObject" Target="../embeddings/oleObject18.bin"/><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0" Type="http://schemas.openxmlformats.org/officeDocument/2006/relationships/oleObject" Target="../embeddings/oleObject21.bin"/><Relationship Id="rId4" Type="http://schemas.openxmlformats.org/officeDocument/2006/relationships/oleObject" Target="../embeddings/oleObject15.bin"/><Relationship Id="rId9" Type="http://schemas.openxmlformats.org/officeDocument/2006/relationships/oleObject" Target="../embeddings/oleObject20.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23.bin"/><Relationship Id="rId13" Type="http://schemas.openxmlformats.org/officeDocument/2006/relationships/oleObject" Target="../embeddings/oleObject328.bin"/><Relationship Id="rId3" Type="http://schemas.openxmlformats.org/officeDocument/2006/relationships/oleObject" Target="../embeddings/oleObject318.bin"/><Relationship Id="rId7" Type="http://schemas.openxmlformats.org/officeDocument/2006/relationships/oleObject" Target="../embeddings/oleObject322.bin"/><Relationship Id="rId12" Type="http://schemas.openxmlformats.org/officeDocument/2006/relationships/oleObject" Target="../embeddings/oleObject327.bin"/><Relationship Id="rId17" Type="http://schemas.openxmlformats.org/officeDocument/2006/relationships/oleObject" Target="../embeddings/oleObject332.bin"/><Relationship Id="rId2" Type="http://schemas.openxmlformats.org/officeDocument/2006/relationships/slideLayout" Target="../slideLayouts/slideLayout7.xml"/><Relationship Id="rId16" Type="http://schemas.openxmlformats.org/officeDocument/2006/relationships/oleObject" Target="../embeddings/oleObject331.bin"/><Relationship Id="rId1" Type="http://schemas.openxmlformats.org/officeDocument/2006/relationships/vmlDrawing" Target="../drawings/vmlDrawing48.vml"/><Relationship Id="rId6" Type="http://schemas.openxmlformats.org/officeDocument/2006/relationships/oleObject" Target="../embeddings/oleObject321.bin"/><Relationship Id="rId11" Type="http://schemas.openxmlformats.org/officeDocument/2006/relationships/oleObject" Target="../embeddings/oleObject326.bin"/><Relationship Id="rId5" Type="http://schemas.openxmlformats.org/officeDocument/2006/relationships/oleObject" Target="../embeddings/oleObject320.bin"/><Relationship Id="rId15" Type="http://schemas.openxmlformats.org/officeDocument/2006/relationships/oleObject" Target="../embeddings/oleObject330.bin"/><Relationship Id="rId10" Type="http://schemas.openxmlformats.org/officeDocument/2006/relationships/oleObject" Target="../embeddings/oleObject325.bin"/><Relationship Id="rId4" Type="http://schemas.openxmlformats.org/officeDocument/2006/relationships/oleObject" Target="../embeddings/oleObject319.bin"/><Relationship Id="rId9" Type="http://schemas.openxmlformats.org/officeDocument/2006/relationships/oleObject" Target="../embeddings/oleObject324.bin"/><Relationship Id="rId14" Type="http://schemas.openxmlformats.org/officeDocument/2006/relationships/oleObject" Target="../embeddings/oleObject32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38.bin"/><Relationship Id="rId3" Type="http://schemas.openxmlformats.org/officeDocument/2006/relationships/oleObject" Target="../embeddings/oleObject333.bin"/><Relationship Id="rId7" Type="http://schemas.openxmlformats.org/officeDocument/2006/relationships/oleObject" Target="../embeddings/oleObject337.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336.bin"/><Relationship Id="rId5" Type="http://schemas.openxmlformats.org/officeDocument/2006/relationships/oleObject" Target="../embeddings/oleObject335.bin"/><Relationship Id="rId10" Type="http://schemas.openxmlformats.org/officeDocument/2006/relationships/oleObject" Target="../embeddings/oleObject340.bin"/><Relationship Id="rId4" Type="http://schemas.openxmlformats.org/officeDocument/2006/relationships/oleObject" Target="../embeddings/oleObject334.bin"/><Relationship Id="rId9" Type="http://schemas.openxmlformats.org/officeDocument/2006/relationships/oleObject" Target="../embeddings/oleObject339.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46.bin"/><Relationship Id="rId3" Type="http://schemas.openxmlformats.org/officeDocument/2006/relationships/oleObject" Target="../embeddings/oleObject341.bin"/><Relationship Id="rId7" Type="http://schemas.openxmlformats.org/officeDocument/2006/relationships/oleObject" Target="../embeddings/oleObject345.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344.bin"/><Relationship Id="rId11" Type="http://schemas.openxmlformats.org/officeDocument/2006/relationships/oleObject" Target="../embeddings/oleObject349.bin"/><Relationship Id="rId5" Type="http://schemas.openxmlformats.org/officeDocument/2006/relationships/oleObject" Target="../embeddings/oleObject343.bin"/><Relationship Id="rId10" Type="http://schemas.openxmlformats.org/officeDocument/2006/relationships/oleObject" Target="../embeddings/oleObject348.bin"/><Relationship Id="rId4" Type="http://schemas.openxmlformats.org/officeDocument/2006/relationships/oleObject" Target="../embeddings/oleObject342.bin"/><Relationship Id="rId9" Type="http://schemas.openxmlformats.org/officeDocument/2006/relationships/oleObject" Target="../embeddings/oleObject34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7.png"/><Relationship Id="rId7" Type="http://schemas.openxmlformats.org/officeDocument/2006/relationships/oleObject" Target="../embeddings/oleObject27.bin"/><Relationship Id="rId12"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oleObject" Target="../embeddings/oleObject25.bin"/><Relationship Id="rId10" Type="http://schemas.openxmlformats.org/officeDocument/2006/relationships/oleObject" Target="../embeddings/oleObject30.bin"/><Relationship Id="rId4" Type="http://schemas.openxmlformats.org/officeDocument/2006/relationships/oleObject" Target="../embeddings/oleObject24.bin"/><Relationship Id="rId9"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6.png"/><Relationship Id="rId7" Type="http://schemas.openxmlformats.org/officeDocument/2006/relationships/oleObject" Target="../embeddings/oleObject35.bin"/><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0" Type="http://schemas.openxmlformats.org/officeDocument/2006/relationships/oleObject" Target="../embeddings/oleObject38.bin"/><Relationship Id="rId4" Type="http://schemas.openxmlformats.org/officeDocument/2006/relationships/image" Target="../media/image50.png"/><Relationship Id="rId9"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6.png"/><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oleObject" Target="../embeddings/oleObject42.bin"/><Relationship Id="rId10" Type="http://schemas.openxmlformats.org/officeDocument/2006/relationships/oleObject" Target="../embeddings/oleObject46.bin"/><Relationship Id="rId4" Type="http://schemas.openxmlformats.org/officeDocument/2006/relationships/oleObject" Target="../embeddings/oleObject41.bin"/><Relationship Id="rId9" Type="http://schemas.openxmlformats.org/officeDocument/2006/relationships/oleObject" Target="../embeddings/oleObject4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7.png"/><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圆角矩形 7"/>
          <p:cNvPicPr>
            <a:picLocks noChangeArrowheads="1"/>
          </p:cNvPicPr>
          <p:nvPr/>
        </p:nvPicPr>
        <p:blipFill>
          <a:blip r:embed="rId3"/>
          <a:srcRect/>
          <a:stretch>
            <a:fillRect/>
          </a:stretch>
        </p:blipFill>
        <p:spPr bwMode="auto">
          <a:xfrm>
            <a:off x="4297680" y="4447540"/>
            <a:ext cx="1473200" cy="744220"/>
          </a:xfrm>
          <a:prstGeom prst="rect">
            <a:avLst/>
          </a:prstGeom>
          <a:noFill/>
          <a:ln w="9525">
            <a:noFill/>
            <a:miter lim="800000"/>
            <a:headEnd/>
            <a:tailEnd/>
          </a:ln>
        </p:spPr>
      </p:pic>
      <p:sp>
        <p:nvSpPr>
          <p:cNvPr id="399362" name="Rectangle 2"/>
          <p:cNvSpPr>
            <a:spLocks noChangeArrowheads="1"/>
          </p:cNvSpPr>
          <p:nvPr/>
        </p:nvSpPr>
        <p:spPr bwMode="auto">
          <a:xfrm>
            <a:off x="347980" y="454343"/>
            <a:ext cx="4565650" cy="685800"/>
          </a:xfrm>
          <a:prstGeom prst="rect">
            <a:avLst/>
          </a:prstGeom>
          <a:noFill/>
          <a:ln w="57150" cmpd="thinThick">
            <a:noFill/>
            <a:miter lim="800000"/>
            <a:headEnd/>
            <a:tailEnd/>
          </a:ln>
        </p:spPr>
        <p:txBody>
          <a:bodyPr/>
          <a:lstStyle/>
          <a:p>
            <a:r>
              <a:rPr lang="en-US" altLang="zh-CN" b="1" dirty="0">
                <a:solidFill>
                  <a:srgbClr val="002060"/>
                </a:solidFill>
                <a:latin typeface="Arial" pitchFamily="34" charset="0"/>
              </a:rPr>
              <a:t>2.4  </a:t>
            </a:r>
            <a:r>
              <a:rPr lang="zh-CN" altLang="en-US" b="1" dirty="0">
                <a:solidFill>
                  <a:srgbClr val="002060"/>
                </a:solidFill>
                <a:latin typeface="Arial" pitchFamily="34" charset="0"/>
              </a:rPr>
              <a:t>媒质的电磁特性</a:t>
            </a:r>
          </a:p>
        </p:txBody>
      </p:sp>
      <p:sp>
        <p:nvSpPr>
          <p:cNvPr id="399363" name="Text Box 3"/>
          <p:cNvSpPr txBox="1">
            <a:spLocks noChangeArrowheads="1"/>
          </p:cNvSpPr>
          <p:nvPr/>
        </p:nvSpPr>
        <p:spPr bwMode="auto">
          <a:xfrm>
            <a:off x="380048" y="1671003"/>
            <a:ext cx="5580062"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000099"/>
                </a:solidFill>
              </a:rPr>
              <a:t>2.4.1  </a:t>
            </a:r>
            <a:r>
              <a:rPr lang="zh-CN" altLang="en-US" sz="2800" b="1" dirty="0">
                <a:solidFill>
                  <a:srgbClr val="000099"/>
                </a:solidFill>
              </a:rPr>
              <a:t>电介质的极化　电位移矢量</a:t>
            </a:r>
          </a:p>
        </p:txBody>
      </p:sp>
      <p:sp>
        <p:nvSpPr>
          <p:cNvPr id="399364" name="Text Box 4"/>
          <p:cNvSpPr txBox="1">
            <a:spLocks noChangeArrowheads="1"/>
          </p:cNvSpPr>
          <p:nvPr/>
        </p:nvSpPr>
        <p:spPr bwMode="auto">
          <a:xfrm>
            <a:off x="439738" y="2237105"/>
            <a:ext cx="4281487" cy="448969"/>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zh-CN" altLang="en-US" sz="2400" b="1" dirty="0" smtClean="0">
                <a:solidFill>
                  <a:srgbClr val="0000CC"/>
                </a:solidFill>
                <a:latin typeface="幼圆" pitchFamily="49" charset="-122"/>
                <a:ea typeface="幼圆" pitchFamily="49" charset="-122"/>
              </a:rPr>
              <a:t> 有关</a:t>
            </a:r>
            <a:r>
              <a:rPr kumimoji="1" lang="zh-CN" altLang="en-US" sz="2400" b="1" dirty="0">
                <a:solidFill>
                  <a:srgbClr val="0000CC"/>
                </a:solidFill>
                <a:latin typeface="幼圆" pitchFamily="49" charset="-122"/>
                <a:ea typeface="幼圆" pitchFamily="49" charset="-122"/>
              </a:rPr>
              <a:t>概念</a:t>
            </a:r>
          </a:p>
        </p:txBody>
      </p:sp>
      <p:sp>
        <p:nvSpPr>
          <p:cNvPr id="399365" name="Rectangle 5"/>
          <p:cNvSpPr>
            <a:spLocks noChangeArrowheads="1"/>
          </p:cNvSpPr>
          <p:nvPr/>
        </p:nvSpPr>
        <p:spPr bwMode="auto">
          <a:xfrm>
            <a:off x="590550" y="2832100"/>
            <a:ext cx="8302625" cy="769441"/>
          </a:xfrm>
          <a:prstGeom prst="rect">
            <a:avLst/>
          </a:prstGeom>
          <a:noFill/>
          <a:ln w="9525">
            <a:noFill/>
            <a:miter lim="800000"/>
            <a:headEnd/>
            <a:tailEnd/>
          </a:ln>
        </p:spPr>
        <p:txBody>
          <a:bodyPr>
            <a:spAutoFit/>
          </a:bodyPr>
          <a:lstStyle/>
          <a:p>
            <a:pPr>
              <a:spcBef>
                <a:spcPct val="20000"/>
              </a:spcBef>
              <a:buFontTx/>
              <a:buBlip>
                <a:blip r:embed="rId5"/>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电介质：一般是指导电性能差的物质（如电阻率</a:t>
            </a:r>
            <a:r>
              <a:rPr kumimoji="1" lang="en-US" altLang="zh-CN" sz="2000" b="1" dirty="0">
                <a:solidFill>
                  <a:srgbClr val="002060"/>
                </a:solidFill>
                <a:latin typeface="幼圆" pitchFamily="49" charset="-122"/>
                <a:ea typeface="幼圆" pitchFamily="49" charset="-122"/>
              </a:rPr>
              <a:t>&gt;10</a:t>
            </a:r>
            <a:r>
              <a:rPr kumimoji="1" lang="en-US" altLang="zh-CN" sz="2000" b="1" baseline="26000" dirty="0">
                <a:solidFill>
                  <a:srgbClr val="002060"/>
                </a:solidFill>
                <a:latin typeface="幼圆" pitchFamily="49" charset="-122"/>
                <a:ea typeface="幼圆" pitchFamily="49" charset="-122"/>
              </a:rPr>
              <a:t>8</a:t>
            </a:r>
            <a:r>
              <a:rPr kumimoji="1" lang="en-US" altLang="zh-CN" sz="2000" b="1" dirty="0">
                <a:solidFill>
                  <a:srgbClr val="002060"/>
                </a:solidFill>
                <a:latin typeface="幼圆" pitchFamily="49" charset="-122"/>
                <a:ea typeface="幼圆" pitchFamily="49" charset="-122"/>
                <a:sym typeface="Symbol" pitchFamily="18" charset="2"/>
              </a:rPr>
              <a:t>m</a:t>
            </a:r>
            <a:r>
              <a:rPr kumimoji="1" lang="zh-CN" altLang="en-US" sz="2000" b="1" dirty="0">
                <a:solidFill>
                  <a:srgbClr val="002060"/>
                </a:solidFill>
                <a:latin typeface="幼圆" pitchFamily="49" charset="-122"/>
                <a:ea typeface="幼圆" pitchFamily="49" charset="-122"/>
              </a:rPr>
              <a:t>）。</a:t>
            </a:r>
          </a:p>
          <a:p>
            <a:pPr>
              <a:spcBef>
                <a:spcPct val="20000"/>
              </a:spcBef>
              <a:buFontTx/>
              <a:buBlip>
                <a:blip r:embed="rId5"/>
              </a:buBlip>
            </a:pPr>
            <a:r>
              <a:rPr kumimoji="1" lang="zh-CN" altLang="en-US" sz="2000" b="1" dirty="0">
                <a:solidFill>
                  <a:srgbClr val="002060"/>
                </a:solidFill>
                <a:latin typeface="幼圆" pitchFamily="49" charset="-122"/>
                <a:ea typeface="幼圆" pitchFamily="49" charset="-122"/>
              </a:rPr>
              <a:t> 电偶极子和电偶极矩：</a:t>
            </a:r>
          </a:p>
        </p:txBody>
      </p:sp>
      <p:sp>
        <p:nvSpPr>
          <p:cNvPr id="399366" name="Rectangle 6"/>
          <p:cNvSpPr>
            <a:spLocks noChangeArrowheads="1"/>
          </p:cNvSpPr>
          <p:nvPr/>
        </p:nvSpPr>
        <p:spPr bwMode="auto">
          <a:xfrm>
            <a:off x="549910" y="4882515"/>
            <a:ext cx="7848600" cy="1107996"/>
          </a:xfrm>
          <a:prstGeom prst="rect">
            <a:avLst/>
          </a:prstGeom>
          <a:noFill/>
          <a:ln w="9525">
            <a:noFill/>
            <a:miter lim="800000"/>
            <a:headEnd/>
            <a:tailEnd/>
          </a:ln>
        </p:spPr>
        <p:txBody>
          <a:bodyPr>
            <a:spAutoFit/>
          </a:bodyPr>
          <a:lstStyle/>
          <a:p>
            <a:pPr>
              <a:lnSpc>
                <a:spcPct val="110000"/>
              </a:lnSpc>
              <a:buFontTx/>
              <a:buBlip>
                <a:blip r:embed="rId5"/>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电介质分子的分类：</a:t>
            </a:r>
          </a:p>
          <a:p>
            <a:pPr>
              <a:lnSpc>
                <a:spcPct val="110000"/>
              </a:lnSpc>
            </a:pPr>
            <a:r>
              <a:rPr kumimoji="1" lang="zh-CN" altLang="en-US" sz="2000" b="1" dirty="0">
                <a:solidFill>
                  <a:srgbClr val="002060"/>
                </a:solidFill>
                <a:latin typeface="幼圆" pitchFamily="49" charset="-122"/>
                <a:ea typeface="幼圆" pitchFamily="49" charset="-122"/>
              </a:rPr>
              <a:t>   无极分子：正负电荷中心重合，电偶极矩为零。</a:t>
            </a:r>
          </a:p>
          <a:p>
            <a:pPr>
              <a:lnSpc>
                <a:spcPct val="110000"/>
              </a:lnSpc>
            </a:pPr>
            <a:r>
              <a:rPr kumimoji="1" lang="zh-CN" altLang="en-US" sz="2000" b="1" dirty="0">
                <a:solidFill>
                  <a:srgbClr val="002060"/>
                </a:solidFill>
                <a:latin typeface="幼圆" pitchFamily="49" charset="-122"/>
                <a:ea typeface="幼圆" pitchFamily="49" charset="-122"/>
              </a:rPr>
              <a:t>   有极分子：</a:t>
            </a:r>
            <a:r>
              <a:rPr kumimoji="1" lang="zh-CN" altLang="en-US" sz="2000" b="1" dirty="0">
                <a:solidFill>
                  <a:srgbClr val="002060"/>
                </a:solidFill>
                <a:latin typeface="Arial" pitchFamily="34" charset="0"/>
                <a:ea typeface="幼圆" pitchFamily="49" charset="-122"/>
              </a:rPr>
              <a:t>正负电荷中心不重合，电偶极矩不为零。</a:t>
            </a:r>
            <a:r>
              <a:rPr kumimoji="1" lang="zh-CN" altLang="en-US" sz="2000" b="1" dirty="0">
                <a:solidFill>
                  <a:srgbClr val="002060"/>
                </a:solidFill>
                <a:latin typeface="幼圆" pitchFamily="49" charset="-122"/>
                <a:ea typeface="幼圆" pitchFamily="49" charset="-122"/>
              </a:rPr>
              <a:t>   </a:t>
            </a:r>
          </a:p>
        </p:txBody>
      </p:sp>
      <p:sp>
        <p:nvSpPr>
          <p:cNvPr id="399367" name="Text Box 7"/>
          <p:cNvSpPr txBox="1">
            <a:spLocks noChangeArrowheads="1"/>
          </p:cNvSpPr>
          <p:nvPr/>
        </p:nvSpPr>
        <p:spPr bwMode="auto">
          <a:xfrm>
            <a:off x="947420" y="3662998"/>
            <a:ext cx="6469063" cy="76944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zh-CN" altLang="en-US" sz="2000" b="1" dirty="0">
                <a:solidFill>
                  <a:srgbClr val="002060"/>
                </a:solidFill>
                <a:latin typeface="幼圆" pitchFamily="49" charset="-122"/>
                <a:ea typeface="幼圆" pitchFamily="49" charset="-122"/>
              </a:rPr>
              <a:t>电偶极子：由两个相距很近且带等量异号电量的点电荷所组成的电荷系统，通常用</a:t>
            </a:r>
            <a:r>
              <a:rPr kumimoji="1" lang="zh-CN" altLang="en-US" sz="2000" b="1" dirty="0">
                <a:solidFill>
                  <a:srgbClr val="FF0000"/>
                </a:solidFill>
                <a:latin typeface="幼圆" pitchFamily="49" charset="-122"/>
                <a:ea typeface="幼圆" pitchFamily="49" charset="-122"/>
              </a:rPr>
              <a:t>电偶极距</a:t>
            </a:r>
            <a:r>
              <a:rPr kumimoji="1" lang="zh-CN" altLang="en-US" sz="2000" b="1" dirty="0">
                <a:solidFill>
                  <a:srgbClr val="002060"/>
                </a:solidFill>
                <a:latin typeface="幼圆" pitchFamily="49" charset="-122"/>
                <a:ea typeface="幼圆" pitchFamily="49" charset="-122"/>
              </a:rPr>
              <a:t>描述：</a:t>
            </a:r>
          </a:p>
        </p:txBody>
      </p:sp>
      <p:graphicFrame>
        <p:nvGraphicFramePr>
          <p:cNvPr id="51202" name="Object 8"/>
          <p:cNvGraphicFramePr>
            <a:graphicFrameLocks noChangeAspect="1"/>
          </p:cNvGraphicFramePr>
          <p:nvPr/>
        </p:nvGraphicFramePr>
        <p:xfrm>
          <a:off x="4470400" y="4491038"/>
          <a:ext cx="1116013" cy="619125"/>
        </p:xfrm>
        <a:graphic>
          <a:graphicData uri="http://schemas.openxmlformats.org/presentationml/2006/ole">
            <p:oleObj spid="_x0000_s51202" name="Equation" r:id="rId6" imgW="520560" imgH="228600" progId="Equation.DSMT4">
              <p:embed/>
            </p:oleObj>
          </a:graphicData>
        </a:graphic>
      </p:graphicFrame>
      <p:graphicFrame>
        <p:nvGraphicFramePr>
          <p:cNvPr id="399369" name="Object 9"/>
          <p:cNvGraphicFramePr>
            <a:graphicFrameLocks noChangeAspect="1"/>
          </p:cNvGraphicFramePr>
          <p:nvPr/>
        </p:nvGraphicFramePr>
        <p:xfrm>
          <a:off x="7596188" y="3646488"/>
          <a:ext cx="831850" cy="1822450"/>
        </p:xfrm>
        <a:graphic>
          <a:graphicData uri="http://schemas.openxmlformats.org/presentationml/2006/ole">
            <p:oleObj spid="_x0000_s51203" name="Picture" r:id="rId7" imgW="552600" imgH="1209600" progId="Word.Picture.8">
              <p:embed/>
            </p:oleObj>
          </a:graphicData>
        </a:graphic>
      </p:graphicFrame>
      <p:sp>
        <p:nvSpPr>
          <p:cNvPr id="399370" name="Rectangle 10"/>
          <p:cNvSpPr>
            <a:spLocks noChangeArrowheads="1"/>
          </p:cNvSpPr>
          <p:nvPr/>
        </p:nvSpPr>
        <p:spPr bwMode="auto">
          <a:xfrm>
            <a:off x="412750" y="1083945"/>
            <a:ext cx="8731250" cy="504369"/>
          </a:xfrm>
          <a:prstGeom prst="rect">
            <a:avLst/>
          </a:prstGeom>
          <a:noFill/>
          <a:ln w="9525">
            <a:noFill/>
            <a:miter lim="800000"/>
            <a:headEnd/>
            <a:tailEnd/>
          </a:ln>
          <a:effectLst/>
        </p:spPr>
        <p:txBody>
          <a:bodyPr>
            <a:spAutoFit/>
          </a:bodyPr>
          <a:lstStyle/>
          <a:p>
            <a:pPr>
              <a:lnSpc>
                <a:spcPct val="130000"/>
              </a:lnSpc>
              <a:defRPr/>
            </a:pPr>
            <a:r>
              <a:rPr lang="zh-CN" altLang="en-US" sz="2400" b="1" dirty="0">
                <a:solidFill>
                  <a:srgbClr val="0000CC"/>
                </a:solidFill>
                <a:latin typeface="楷体_GB2312" pitchFamily="49" charset="-122"/>
              </a:rPr>
              <a:t>介质对电磁场的响应可分为三种情况：</a:t>
            </a:r>
            <a:r>
              <a:rPr lang="zh-CN" altLang="en-US" sz="2400" b="1" dirty="0">
                <a:solidFill>
                  <a:srgbClr val="0000CC"/>
                </a:solidFill>
                <a:latin typeface="宋体" pitchFamily="2" charset="-122"/>
                <a:ea typeface="宋体" pitchFamily="2" charset="-122"/>
              </a:rPr>
              <a:t>极化</a:t>
            </a:r>
            <a:r>
              <a:rPr lang="zh-CN" altLang="en-US" sz="2400" b="1" dirty="0">
                <a:solidFill>
                  <a:srgbClr val="0000CC"/>
                </a:solidFill>
                <a:latin typeface="楷体_GB2312" pitchFamily="49" charset="-122"/>
              </a:rPr>
              <a:t>、</a:t>
            </a:r>
            <a:r>
              <a:rPr lang="zh-CN" altLang="en-US" sz="2400" b="1" dirty="0">
                <a:solidFill>
                  <a:srgbClr val="0000CC"/>
                </a:solidFill>
                <a:latin typeface="宋体" pitchFamily="2" charset="-122"/>
                <a:ea typeface="宋体" pitchFamily="2" charset="-122"/>
              </a:rPr>
              <a:t>磁化</a:t>
            </a:r>
            <a:r>
              <a:rPr lang="zh-CN" altLang="en-US" sz="2400" b="1" dirty="0">
                <a:solidFill>
                  <a:srgbClr val="0000CC"/>
                </a:solidFill>
                <a:latin typeface="楷体_GB2312" pitchFamily="49" charset="-122"/>
              </a:rPr>
              <a:t>和</a:t>
            </a:r>
            <a:r>
              <a:rPr lang="zh-CN" altLang="en-US" sz="2400" b="1" dirty="0">
                <a:solidFill>
                  <a:srgbClr val="0000CC"/>
                </a:solidFill>
                <a:latin typeface="宋体" pitchFamily="2" charset="-122"/>
                <a:ea typeface="宋体" pitchFamily="2" charset="-122"/>
              </a:rPr>
              <a:t>传导</a:t>
            </a:r>
            <a:r>
              <a:rPr lang="zh-CN" altLang="en-US" sz="2400" b="1" dirty="0">
                <a:solidFill>
                  <a:srgbClr val="0000CC"/>
                </a:solidFill>
                <a:latin typeface="楷体_GB2312" pitchFamily="49" charset="-122"/>
              </a:rPr>
              <a:t>。</a:t>
            </a:r>
            <a:endParaRPr lang="zh-CN" altLang="en-US" sz="2400" b="1" dirty="0">
              <a:solidFill>
                <a:srgbClr val="0000CC"/>
              </a:solidFill>
              <a:effectLst>
                <a:outerShdw blurRad="38100" dist="38100" dir="2700000" algn="tl">
                  <a:srgbClr val="C0C0C0"/>
                </a:outerShdw>
              </a:effectLst>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fade">
                                      <p:cBhvr>
                                        <p:cTn id="7" dur="1000"/>
                                        <p:tgtEl>
                                          <p:spTgt spid="3993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63"/>
                                        </p:tgtEl>
                                        <p:attrNameLst>
                                          <p:attrName>style.visibility</p:attrName>
                                        </p:attrNameLst>
                                      </p:cBhvr>
                                      <p:to>
                                        <p:strVal val="visible"/>
                                      </p:to>
                                    </p:set>
                                    <p:animEffect transition="in" filter="fade">
                                      <p:cBhvr>
                                        <p:cTn id="12" dur="2000"/>
                                        <p:tgtEl>
                                          <p:spTgt spid="3993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364"/>
                                        </p:tgtEl>
                                        <p:attrNameLst>
                                          <p:attrName>style.visibility</p:attrName>
                                        </p:attrNameLst>
                                      </p:cBhvr>
                                      <p:to>
                                        <p:strVal val="visible"/>
                                      </p:to>
                                    </p:set>
                                    <p:animEffect transition="in" filter="fade">
                                      <p:cBhvr>
                                        <p:cTn id="17" dur="2000"/>
                                        <p:tgtEl>
                                          <p:spTgt spid="3993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9365">
                                            <p:txEl>
                                              <p:pRg st="0" end="0"/>
                                            </p:txEl>
                                          </p:spTgt>
                                        </p:tgtEl>
                                        <p:attrNameLst>
                                          <p:attrName>style.visibility</p:attrName>
                                        </p:attrNameLst>
                                      </p:cBhvr>
                                      <p:to>
                                        <p:strVal val="visible"/>
                                      </p:to>
                                    </p:set>
                                    <p:animEffect transition="in" filter="fade">
                                      <p:cBhvr>
                                        <p:cTn id="22" dur="1000"/>
                                        <p:tgtEl>
                                          <p:spTgt spid="39936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9365">
                                            <p:txEl>
                                              <p:pRg st="1" end="1"/>
                                            </p:txEl>
                                          </p:spTgt>
                                        </p:tgtEl>
                                        <p:attrNameLst>
                                          <p:attrName>style.visibility</p:attrName>
                                        </p:attrNameLst>
                                      </p:cBhvr>
                                      <p:to>
                                        <p:strVal val="visible"/>
                                      </p:to>
                                    </p:set>
                                    <p:animEffect transition="in" filter="fade">
                                      <p:cBhvr>
                                        <p:cTn id="27" dur="1000"/>
                                        <p:tgtEl>
                                          <p:spTgt spid="39936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9367"/>
                                        </p:tgtEl>
                                        <p:attrNameLst>
                                          <p:attrName>style.visibility</p:attrName>
                                        </p:attrNameLst>
                                      </p:cBhvr>
                                      <p:to>
                                        <p:strVal val="visible"/>
                                      </p:to>
                                    </p:set>
                                    <p:animEffect transition="in" filter="fade">
                                      <p:cBhvr>
                                        <p:cTn id="32" dur="1000"/>
                                        <p:tgtEl>
                                          <p:spTgt spid="399367"/>
                                        </p:tgtEl>
                                      </p:cBhvr>
                                    </p:animEffect>
                                  </p:childTnLst>
                                </p:cTn>
                              </p:par>
                              <p:par>
                                <p:cTn id="33" presetID="10" presetClass="entr" presetSubtype="0" fill="hold" nodeType="withEffect">
                                  <p:stCondLst>
                                    <p:cond delay="0"/>
                                  </p:stCondLst>
                                  <p:childTnLst>
                                    <p:set>
                                      <p:cBhvr>
                                        <p:cTn id="34" dur="1" fill="hold">
                                          <p:stCondLst>
                                            <p:cond delay="0"/>
                                          </p:stCondLst>
                                        </p:cTn>
                                        <p:tgtEl>
                                          <p:spTgt spid="399369"/>
                                        </p:tgtEl>
                                        <p:attrNameLst>
                                          <p:attrName>style.visibility</p:attrName>
                                        </p:attrNameLst>
                                      </p:cBhvr>
                                      <p:to>
                                        <p:strVal val="visible"/>
                                      </p:to>
                                    </p:set>
                                    <p:animEffect transition="in" filter="fade">
                                      <p:cBhvr>
                                        <p:cTn id="35" dur="1000"/>
                                        <p:tgtEl>
                                          <p:spTgt spid="39936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99366">
                                            <p:txEl>
                                              <p:pRg st="0" end="0"/>
                                            </p:txEl>
                                          </p:spTgt>
                                        </p:tgtEl>
                                        <p:attrNameLst>
                                          <p:attrName>style.visibility</p:attrName>
                                        </p:attrNameLst>
                                      </p:cBhvr>
                                      <p:to>
                                        <p:strVal val="visible"/>
                                      </p:to>
                                    </p:set>
                                    <p:animEffect transition="in" filter="fade">
                                      <p:cBhvr>
                                        <p:cTn id="40" dur="1000"/>
                                        <p:tgtEl>
                                          <p:spTgt spid="399366">
                                            <p:txEl>
                                              <p:pRg st="0" end="0"/>
                                            </p:txEl>
                                          </p:spTgt>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99366">
                                            <p:txEl>
                                              <p:pRg st="1" end="1"/>
                                            </p:txEl>
                                          </p:spTgt>
                                        </p:tgtEl>
                                        <p:attrNameLst>
                                          <p:attrName>style.visibility</p:attrName>
                                        </p:attrNameLst>
                                      </p:cBhvr>
                                      <p:to>
                                        <p:strVal val="visible"/>
                                      </p:to>
                                    </p:set>
                                    <p:animEffect transition="in" filter="fade">
                                      <p:cBhvr>
                                        <p:cTn id="44" dur="1000"/>
                                        <p:tgtEl>
                                          <p:spTgt spid="399366">
                                            <p:txEl>
                                              <p:pRg st="1" end="1"/>
                                            </p:txEl>
                                          </p:spTgt>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399366">
                                            <p:txEl>
                                              <p:pRg st="2" end="2"/>
                                            </p:txEl>
                                          </p:spTgt>
                                        </p:tgtEl>
                                        <p:attrNameLst>
                                          <p:attrName>style.visibility</p:attrName>
                                        </p:attrNameLst>
                                      </p:cBhvr>
                                      <p:to>
                                        <p:strVal val="visible"/>
                                      </p:to>
                                    </p:set>
                                    <p:animEffect transition="in" filter="fade">
                                      <p:cBhvr>
                                        <p:cTn id="48" dur="1000"/>
                                        <p:tgtEl>
                                          <p:spTgt spid="39936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99370"/>
                                        </p:tgtEl>
                                        <p:attrNameLst>
                                          <p:attrName>style.visibility</p:attrName>
                                        </p:attrNameLst>
                                      </p:cBhvr>
                                      <p:to>
                                        <p:strVal val="visible"/>
                                      </p:to>
                                    </p:set>
                                    <p:animEffect transition="in" filter="wipe(up)">
                                      <p:cBhvr>
                                        <p:cTn id="53" dur="2000"/>
                                        <p:tgtEl>
                                          <p:spTgt spid="399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p:bldP spid="399363" grpId="0"/>
      <p:bldP spid="399364" grpId="0"/>
      <p:bldP spid="399365" grpId="0" build="p"/>
      <p:bldP spid="399366" grpId="0" build="p"/>
      <p:bldP spid="399367" grpId="0"/>
      <p:bldP spid="3993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606425"/>
            <a:ext cx="8610600" cy="762000"/>
            <a:chOff x="336" y="346"/>
            <a:chExt cx="5424" cy="480"/>
          </a:xfrm>
        </p:grpSpPr>
        <p:sp>
          <p:nvSpPr>
            <p:cNvPr id="59411" name="Rectangle 3"/>
            <p:cNvSpPr>
              <a:spLocks noChangeArrowheads="1"/>
            </p:cNvSpPr>
            <p:nvPr/>
          </p:nvSpPr>
          <p:spPr bwMode="auto">
            <a:xfrm>
              <a:off x="336" y="346"/>
              <a:ext cx="5424" cy="480"/>
            </a:xfrm>
            <a:prstGeom prst="rect">
              <a:avLst/>
            </a:prstGeom>
            <a:noFill/>
            <a:ln w="9525">
              <a:noFill/>
              <a:prstDash val="dash"/>
              <a:miter lim="800000"/>
              <a:headEnd/>
              <a:tailEnd type="none" w="sm" len="lg"/>
            </a:ln>
          </p:spPr>
          <p:txBody>
            <a:bodyPr>
              <a:spAutoFit/>
            </a:bodyPr>
            <a:lstStyle/>
            <a:p>
              <a:pPr>
                <a:spcBef>
                  <a:spcPct val="10000"/>
                </a:spcBef>
              </a:pPr>
              <a:r>
                <a:rPr kumimoji="1" lang="en-US" altLang="zh-CN" sz="2200" b="1" dirty="0">
                  <a:solidFill>
                    <a:srgbClr val="0000CC"/>
                  </a:solidFill>
                  <a:latin typeface="幼圆" pitchFamily="49" charset="-122"/>
                  <a:ea typeface="幼圆" pitchFamily="49" charset="-122"/>
                </a:rPr>
                <a:t>       </a:t>
              </a: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半径为</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的球形均匀电介质体，其相对介电常数      若在球心处存在一点电荷</a:t>
              </a:r>
              <a:r>
                <a:rPr kumimoji="1" lang="en-US" altLang="zh-CN" sz="2200" b="1" dirty="0">
                  <a:solidFill>
                    <a:srgbClr val="002060"/>
                  </a:solidFill>
                  <a:latin typeface="幼圆" pitchFamily="49" charset="-122"/>
                  <a:ea typeface="幼圆" pitchFamily="49" charset="-122"/>
                </a:rPr>
                <a:t>Q</a:t>
              </a:r>
              <a:r>
                <a:rPr kumimoji="1" lang="zh-CN" altLang="en-US" sz="2200" b="1" dirty="0">
                  <a:solidFill>
                    <a:srgbClr val="002060"/>
                  </a:solidFill>
                  <a:latin typeface="幼圆" pitchFamily="49" charset="-122"/>
                  <a:ea typeface="幼圆" pitchFamily="49" charset="-122"/>
                </a:rPr>
                <a:t>，求极化电荷分布。</a:t>
              </a:r>
            </a:p>
          </p:txBody>
        </p:sp>
        <p:graphicFrame>
          <p:nvGraphicFramePr>
            <p:cNvPr id="59403" name="Object 4"/>
            <p:cNvGraphicFramePr>
              <a:graphicFrameLocks noChangeAspect="1"/>
            </p:cNvGraphicFramePr>
            <p:nvPr/>
          </p:nvGraphicFramePr>
          <p:xfrm>
            <a:off x="4753" y="368"/>
            <a:ext cx="511" cy="288"/>
          </p:xfrm>
          <a:graphic>
            <a:graphicData uri="http://schemas.openxmlformats.org/presentationml/2006/ole">
              <p:oleObj spid="_x0000_s59403" name="Equation" r:id="rId3" imgW="406080" imgH="228600" progId="Equation.DSMT4">
                <p:embed/>
              </p:oleObj>
            </a:graphicData>
          </a:graphic>
        </p:graphicFrame>
      </p:grpSp>
      <p:sp>
        <p:nvSpPr>
          <p:cNvPr id="425989" name="Rectangle 5"/>
          <p:cNvSpPr>
            <a:spLocks noChangeArrowheads="1"/>
          </p:cNvSpPr>
          <p:nvPr/>
        </p:nvSpPr>
        <p:spPr bwMode="auto">
          <a:xfrm>
            <a:off x="434975" y="1755775"/>
            <a:ext cx="85344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解：由高斯定理，可得</a:t>
            </a:r>
          </a:p>
        </p:txBody>
      </p:sp>
      <p:graphicFrame>
        <p:nvGraphicFramePr>
          <p:cNvPr id="425990" name="Object 6"/>
          <p:cNvGraphicFramePr>
            <a:graphicFrameLocks noChangeAspect="1"/>
          </p:cNvGraphicFramePr>
          <p:nvPr/>
        </p:nvGraphicFramePr>
        <p:xfrm>
          <a:off x="3514725" y="1773238"/>
          <a:ext cx="1624013" cy="584200"/>
        </p:xfrm>
        <a:graphic>
          <a:graphicData uri="http://schemas.openxmlformats.org/presentationml/2006/ole">
            <p:oleObj spid="_x0000_s59394" name="Equation" r:id="rId4" imgW="812520" imgH="291960" progId="Equation.DSMT4">
              <p:embed/>
            </p:oleObj>
          </a:graphicData>
        </a:graphic>
      </p:graphicFrame>
      <p:graphicFrame>
        <p:nvGraphicFramePr>
          <p:cNvPr id="425991" name="Object 7"/>
          <p:cNvGraphicFramePr>
            <a:graphicFrameLocks noChangeAspect="1"/>
          </p:cNvGraphicFramePr>
          <p:nvPr/>
        </p:nvGraphicFramePr>
        <p:xfrm>
          <a:off x="5268913" y="1662113"/>
          <a:ext cx="1651000" cy="787400"/>
        </p:xfrm>
        <a:graphic>
          <a:graphicData uri="http://schemas.openxmlformats.org/presentationml/2006/ole">
            <p:oleObj spid="_x0000_s59395" name="Equation" r:id="rId5" imgW="825480" imgH="393480" progId="Equation.DSMT4">
              <p:embed/>
            </p:oleObj>
          </a:graphicData>
        </a:graphic>
      </p:graphicFrame>
      <p:graphicFrame>
        <p:nvGraphicFramePr>
          <p:cNvPr id="425992" name="Object 8"/>
          <p:cNvGraphicFramePr>
            <a:graphicFrameLocks noChangeAspect="1"/>
          </p:cNvGraphicFramePr>
          <p:nvPr/>
        </p:nvGraphicFramePr>
        <p:xfrm>
          <a:off x="5133975" y="2631098"/>
          <a:ext cx="1574800" cy="482600"/>
        </p:xfrm>
        <a:graphic>
          <a:graphicData uri="http://schemas.openxmlformats.org/presentationml/2006/ole">
            <p:oleObj spid="_x0000_s59396" name="Equation" r:id="rId6" imgW="787320" imgH="241200" progId="Equation.DSMT4">
              <p:embed/>
            </p:oleObj>
          </a:graphicData>
        </a:graphic>
      </p:graphicFrame>
      <p:sp>
        <p:nvSpPr>
          <p:cNvPr id="425993" name="Rectangle 9"/>
          <p:cNvSpPr>
            <a:spLocks noChangeArrowheads="1"/>
          </p:cNvSpPr>
          <p:nvPr/>
        </p:nvSpPr>
        <p:spPr bwMode="auto">
          <a:xfrm>
            <a:off x="1000858" y="2620840"/>
            <a:ext cx="19812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在电介质内：</a:t>
            </a:r>
          </a:p>
        </p:txBody>
      </p:sp>
      <p:graphicFrame>
        <p:nvGraphicFramePr>
          <p:cNvPr id="425994" name="Object 10"/>
          <p:cNvGraphicFramePr>
            <a:graphicFrameLocks noChangeAspect="1"/>
          </p:cNvGraphicFramePr>
          <p:nvPr/>
        </p:nvGraphicFramePr>
        <p:xfrm>
          <a:off x="5413498" y="3107104"/>
          <a:ext cx="2005012" cy="787400"/>
        </p:xfrm>
        <a:graphic>
          <a:graphicData uri="http://schemas.openxmlformats.org/presentationml/2006/ole">
            <p:oleObj spid="_x0000_s59397" name="Equation" r:id="rId7" imgW="1002960" imgH="393480" progId="Equation.DSMT4">
              <p:embed/>
            </p:oleObj>
          </a:graphicData>
        </a:graphic>
      </p:graphicFrame>
      <p:graphicFrame>
        <p:nvGraphicFramePr>
          <p:cNvPr id="425995" name="Object 11"/>
          <p:cNvGraphicFramePr>
            <a:graphicFrameLocks noChangeAspect="1"/>
          </p:cNvGraphicFramePr>
          <p:nvPr/>
        </p:nvGraphicFramePr>
        <p:xfrm>
          <a:off x="2681897" y="2458306"/>
          <a:ext cx="2005013" cy="914400"/>
        </p:xfrm>
        <a:graphic>
          <a:graphicData uri="http://schemas.openxmlformats.org/presentationml/2006/ole">
            <p:oleObj spid="_x0000_s59398" name="Equation" r:id="rId8" imgW="1002960" imgH="457200" progId="Equation.DSMT4">
              <p:embed/>
            </p:oleObj>
          </a:graphicData>
        </a:graphic>
      </p:graphicFrame>
      <p:sp>
        <p:nvSpPr>
          <p:cNvPr id="425996" name="Rectangle 12"/>
          <p:cNvSpPr>
            <a:spLocks noChangeArrowheads="1"/>
          </p:cNvSpPr>
          <p:nvPr/>
        </p:nvSpPr>
        <p:spPr bwMode="auto">
          <a:xfrm>
            <a:off x="1093788" y="40370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体极化电荷分布</a:t>
            </a:r>
            <a:r>
              <a:rPr kumimoji="1" lang="en-US" altLang="zh-CN" sz="2000" b="1">
                <a:solidFill>
                  <a:srgbClr val="002060"/>
                </a:solidFill>
                <a:latin typeface="幼圆" pitchFamily="49" charset="-122"/>
                <a:ea typeface="幼圆" pitchFamily="49" charset="-122"/>
              </a:rPr>
              <a:t>:</a:t>
            </a:r>
          </a:p>
        </p:txBody>
      </p:sp>
      <p:graphicFrame>
        <p:nvGraphicFramePr>
          <p:cNvPr id="425997" name="Object 13"/>
          <p:cNvGraphicFramePr>
            <a:graphicFrameLocks noChangeAspect="1"/>
          </p:cNvGraphicFramePr>
          <p:nvPr/>
        </p:nvGraphicFramePr>
        <p:xfrm>
          <a:off x="3463925" y="3897313"/>
          <a:ext cx="3627438" cy="787400"/>
        </p:xfrm>
        <a:graphic>
          <a:graphicData uri="http://schemas.openxmlformats.org/presentationml/2006/ole">
            <p:oleObj spid="_x0000_s59399" name="Equation" r:id="rId9" imgW="1815840" imgH="393480" progId="Equation.DSMT4">
              <p:embed/>
            </p:oleObj>
          </a:graphicData>
        </a:graphic>
      </p:graphicFrame>
      <p:graphicFrame>
        <p:nvGraphicFramePr>
          <p:cNvPr id="425998" name="Object 14"/>
          <p:cNvGraphicFramePr>
            <a:graphicFrameLocks noChangeAspect="1"/>
          </p:cNvGraphicFramePr>
          <p:nvPr/>
        </p:nvGraphicFramePr>
        <p:xfrm>
          <a:off x="5978525" y="4060825"/>
          <a:ext cx="228600" cy="355600"/>
        </p:xfrm>
        <a:graphic>
          <a:graphicData uri="http://schemas.openxmlformats.org/presentationml/2006/ole">
            <p:oleObj spid="_x0000_s59400" name="Equation" r:id="rId10" imgW="114120" imgH="177480" progId="Equation.DSMT4">
              <p:embed/>
            </p:oleObj>
          </a:graphicData>
        </a:graphic>
      </p:graphicFrame>
      <p:sp>
        <p:nvSpPr>
          <p:cNvPr id="425999" name="Rectangle 15"/>
          <p:cNvSpPr>
            <a:spLocks noChangeArrowheads="1"/>
          </p:cNvSpPr>
          <p:nvPr/>
        </p:nvSpPr>
        <p:spPr bwMode="auto">
          <a:xfrm>
            <a:off x="1095375" y="47990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面极化电荷分布</a:t>
            </a:r>
            <a:r>
              <a:rPr kumimoji="1" lang="en-US" altLang="zh-CN" sz="2000" b="1">
                <a:solidFill>
                  <a:srgbClr val="002060"/>
                </a:solidFill>
                <a:latin typeface="幼圆" pitchFamily="49" charset="-122"/>
                <a:ea typeface="幼圆" pitchFamily="49" charset="-122"/>
              </a:rPr>
              <a:t>:</a:t>
            </a:r>
          </a:p>
        </p:txBody>
      </p:sp>
      <p:graphicFrame>
        <p:nvGraphicFramePr>
          <p:cNvPr id="426000" name="Object 16"/>
          <p:cNvGraphicFramePr>
            <a:graphicFrameLocks noChangeAspect="1"/>
          </p:cNvGraphicFramePr>
          <p:nvPr/>
        </p:nvGraphicFramePr>
        <p:xfrm>
          <a:off x="3497263" y="4800600"/>
          <a:ext cx="2943225" cy="482600"/>
        </p:xfrm>
        <a:graphic>
          <a:graphicData uri="http://schemas.openxmlformats.org/presentationml/2006/ole">
            <p:oleObj spid="_x0000_s59401" name="Equation" r:id="rId11" imgW="1473120" imgH="241200" progId="Equation.DSMT4">
              <p:embed/>
            </p:oleObj>
          </a:graphicData>
        </a:graphic>
      </p:graphicFrame>
      <p:sp>
        <p:nvSpPr>
          <p:cNvPr id="426002" name="Rectangle 18"/>
          <p:cNvSpPr>
            <a:spLocks noChangeArrowheads="1"/>
          </p:cNvSpPr>
          <p:nvPr/>
        </p:nvSpPr>
        <p:spPr bwMode="auto">
          <a:xfrm>
            <a:off x="1139825" y="5357813"/>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球心点电荷处的极化电荷：</a:t>
            </a:r>
          </a:p>
        </p:txBody>
      </p:sp>
      <p:graphicFrame>
        <p:nvGraphicFramePr>
          <p:cNvPr id="426003" name="Object 19"/>
          <p:cNvGraphicFramePr>
            <a:graphicFrameLocks noChangeAspect="1"/>
          </p:cNvGraphicFramePr>
          <p:nvPr/>
        </p:nvGraphicFramePr>
        <p:xfrm>
          <a:off x="2617788" y="5838825"/>
          <a:ext cx="4164012" cy="493713"/>
        </p:xfrm>
        <a:graphic>
          <a:graphicData uri="http://schemas.openxmlformats.org/presentationml/2006/ole">
            <p:oleObj spid="_x0000_s59402" name="Equation" r:id="rId12" imgW="2031840" imgH="241200" progId="Equation.DSMT4">
              <p:embed/>
            </p:oleObj>
          </a:graphicData>
        </a:graphic>
      </p:graphicFrame>
      <p:sp>
        <p:nvSpPr>
          <p:cNvPr id="426004" name="Text Box 20"/>
          <p:cNvSpPr txBox="1">
            <a:spLocks noChangeArrowheads="1"/>
          </p:cNvSpPr>
          <p:nvPr/>
        </p:nvSpPr>
        <p:spPr bwMode="auto">
          <a:xfrm>
            <a:off x="453048" y="546223"/>
            <a:ext cx="1736725" cy="41910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例题</a:t>
            </a:r>
            <a:r>
              <a:rPr kumimoji="1" lang="en-US" altLang="zh-CN" sz="2200" b="1" dirty="0">
                <a:solidFill>
                  <a:srgbClr val="0000CC"/>
                </a:solidFill>
                <a:latin typeface="幼圆" pitchFamily="49" charset="-122"/>
                <a:ea typeface="幼圆" pitchFamily="49"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6004"/>
                                        </p:tgtEl>
                                        <p:attrNameLst>
                                          <p:attrName>style.visibility</p:attrName>
                                        </p:attrNameLst>
                                      </p:cBhvr>
                                      <p:to>
                                        <p:strVal val="visible"/>
                                      </p:to>
                                    </p:set>
                                    <p:animEffect transition="in" filter="fade">
                                      <p:cBhvr>
                                        <p:cTn id="7" dur="1000"/>
                                        <p:tgtEl>
                                          <p:spTgt spid="42600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5989"/>
                                        </p:tgtEl>
                                        <p:attrNameLst>
                                          <p:attrName>style.visibility</p:attrName>
                                        </p:attrNameLst>
                                      </p:cBhvr>
                                      <p:to>
                                        <p:strVal val="visible"/>
                                      </p:to>
                                    </p:set>
                                    <p:animEffect transition="in" filter="fade">
                                      <p:cBhvr>
                                        <p:cTn id="15" dur="1000"/>
                                        <p:tgtEl>
                                          <p:spTgt spid="425989"/>
                                        </p:tgtEl>
                                      </p:cBhvr>
                                    </p:animEffect>
                                  </p:childTnLst>
                                </p:cTn>
                              </p:par>
                              <p:par>
                                <p:cTn id="16" presetID="10" presetClass="entr" presetSubtype="0" fill="hold" nodeType="withEffect">
                                  <p:stCondLst>
                                    <p:cond delay="0"/>
                                  </p:stCondLst>
                                  <p:childTnLst>
                                    <p:set>
                                      <p:cBhvr>
                                        <p:cTn id="17" dur="1" fill="hold">
                                          <p:stCondLst>
                                            <p:cond delay="0"/>
                                          </p:stCondLst>
                                        </p:cTn>
                                        <p:tgtEl>
                                          <p:spTgt spid="425990"/>
                                        </p:tgtEl>
                                        <p:attrNameLst>
                                          <p:attrName>style.visibility</p:attrName>
                                        </p:attrNameLst>
                                      </p:cBhvr>
                                      <p:to>
                                        <p:strVal val="visible"/>
                                      </p:to>
                                    </p:set>
                                    <p:animEffect transition="in" filter="fade">
                                      <p:cBhvr>
                                        <p:cTn id="18" dur="1000"/>
                                        <p:tgtEl>
                                          <p:spTgt spid="425990"/>
                                        </p:tgtEl>
                                      </p:cBhvr>
                                    </p:animEffect>
                                  </p:childTnLst>
                                </p:cTn>
                              </p:par>
                              <p:par>
                                <p:cTn id="19" presetID="10" presetClass="entr" presetSubtype="0" fill="hold" nodeType="withEffect">
                                  <p:stCondLst>
                                    <p:cond delay="0"/>
                                  </p:stCondLst>
                                  <p:childTnLst>
                                    <p:set>
                                      <p:cBhvr>
                                        <p:cTn id="20" dur="1" fill="hold">
                                          <p:stCondLst>
                                            <p:cond delay="0"/>
                                          </p:stCondLst>
                                        </p:cTn>
                                        <p:tgtEl>
                                          <p:spTgt spid="425991"/>
                                        </p:tgtEl>
                                        <p:attrNameLst>
                                          <p:attrName>style.visibility</p:attrName>
                                        </p:attrNameLst>
                                      </p:cBhvr>
                                      <p:to>
                                        <p:strVal val="visible"/>
                                      </p:to>
                                    </p:set>
                                    <p:animEffect transition="in" filter="fade">
                                      <p:cBhvr>
                                        <p:cTn id="21" dur="1000"/>
                                        <p:tgtEl>
                                          <p:spTgt spid="4259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5993"/>
                                        </p:tgtEl>
                                        <p:attrNameLst>
                                          <p:attrName>style.visibility</p:attrName>
                                        </p:attrNameLst>
                                      </p:cBhvr>
                                      <p:to>
                                        <p:strVal val="visible"/>
                                      </p:to>
                                    </p:set>
                                    <p:animEffect transition="in" filter="fade">
                                      <p:cBhvr>
                                        <p:cTn id="26" dur="1000"/>
                                        <p:tgtEl>
                                          <p:spTgt spid="4259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5995"/>
                                        </p:tgtEl>
                                        <p:attrNameLst>
                                          <p:attrName>style.visibility</p:attrName>
                                        </p:attrNameLst>
                                      </p:cBhvr>
                                      <p:to>
                                        <p:strVal val="visible"/>
                                      </p:to>
                                    </p:set>
                                    <p:animEffect transition="in" filter="fade">
                                      <p:cBhvr>
                                        <p:cTn id="31" dur="1000"/>
                                        <p:tgtEl>
                                          <p:spTgt spid="42599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5992"/>
                                        </p:tgtEl>
                                        <p:attrNameLst>
                                          <p:attrName>style.visibility</p:attrName>
                                        </p:attrNameLst>
                                      </p:cBhvr>
                                      <p:to>
                                        <p:strVal val="visible"/>
                                      </p:to>
                                    </p:set>
                                    <p:animEffect transition="in" filter="fade">
                                      <p:cBhvr>
                                        <p:cTn id="36" dur="1000"/>
                                        <p:tgtEl>
                                          <p:spTgt spid="425992"/>
                                        </p:tgtEl>
                                      </p:cBhvr>
                                    </p:animEffect>
                                  </p:childTnLst>
                                </p:cTn>
                              </p:par>
                              <p:par>
                                <p:cTn id="37" presetID="10" presetClass="entr" presetSubtype="0" fill="hold" nodeType="withEffect">
                                  <p:stCondLst>
                                    <p:cond delay="0"/>
                                  </p:stCondLst>
                                  <p:childTnLst>
                                    <p:set>
                                      <p:cBhvr>
                                        <p:cTn id="38" dur="1" fill="hold">
                                          <p:stCondLst>
                                            <p:cond delay="0"/>
                                          </p:stCondLst>
                                        </p:cTn>
                                        <p:tgtEl>
                                          <p:spTgt spid="425994"/>
                                        </p:tgtEl>
                                        <p:attrNameLst>
                                          <p:attrName>style.visibility</p:attrName>
                                        </p:attrNameLst>
                                      </p:cBhvr>
                                      <p:to>
                                        <p:strVal val="visible"/>
                                      </p:to>
                                    </p:set>
                                    <p:animEffect transition="in" filter="fade">
                                      <p:cBhvr>
                                        <p:cTn id="39" dur="1000"/>
                                        <p:tgtEl>
                                          <p:spTgt spid="42599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5996"/>
                                        </p:tgtEl>
                                        <p:attrNameLst>
                                          <p:attrName>style.visibility</p:attrName>
                                        </p:attrNameLst>
                                      </p:cBhvr>
                                      <p:to>
                                        <p:strVal val="visible"/>
                                      </p:to>
                                    </p:set>
                                    <p:animEffect transition="in" filter="fade">
                                      <p:cBhvr>
                                        <p:cTn id="44" dur="1000"/>
                                        <p:tgtEl>
                                          <p:spTgt spid="42599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25997"/>
                                        </p:tgtEl>
                                        <p:attrNameLst>
                                          <p:attrName>style.visibility</p:attrName>
                                        </p:attrNameLst>
                                      </p:cBhvr>
                                      <p:to>
                                        <p:strVal val="visible"/>
                                      </p:to>
                                    </p:set>
                                    <p:animEffect transition="in" filter="fade">
                                      <p:cBhvr>
                                        <p:cTn id="49" dur="1000"/>
                                        <p:tgtEl>
                                          <p:spTgt spid="425997"/>
                                        </p:tgtEl>
                                      </p:cBhvr>
                                    </p:animEffect>
                                  </p:childTnLst>
                                </p:cTn>
                              </p:par>
                              <p:par>
                                <p:cTn id="50" presetID="10" presetClass="entr" presetSubtype="0" fill="hold" nodeType="withEffect">
                                  <p:stCondLst>
                                    <p:cond delay="0"/>
                                  </p:stCondLst>
                                  <p:childTnLst>
                                    <p:set>
                                      <p:cBhvr>
                                        <p:cTn id="51" dur="1" fill="hold">
                                          <p:stCondLst>
                                            <p:cond delay="0"/>
                                          </p:stCondLst>
                                        </p:cTn>
                                        <p:tgtEl>
                                          <p:spTgt spid="425998"/>
                                        </p:tgtEl>
                                        <p:attrNameLst>
                                          <p:attrName>style.visibility</p:attrName>
                                        </p:attrNameLst>
                                      </p:cBhvr>
                                      <p:to>
                                        <p:strVal val="visible"/>
                                      </p:to>
                                    </p:set>
                                    <p:animEffect transition="in" filter="fade">
                                      <p:cBhvr>
                                        <p:cTn id="52" dur="1000"/>
                                        <p:tgtEl>
                                          <p:spTgt spid="4259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25999"/>
                                        </p:tgtEl>
                                        <p:attrNameLst>
                                          <p:attrName>style.visibility</p:attrName>
                                        </p:attrNameLst>
                                      </p:cBhvr>
                                      <p:to>
                                        <p:strVal val="visible"/>
                                      </p:to>
                                    </p:set>
                                    <p:animEffect transition="in" filter="fade">
                                      <p:cBhvr>
                                        <p:cTn id="57" dur="1000"/>
                                        <p:tgtEl>
                                          <p:spTgt spid="42599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26000"/>
                                        </p:tgtEl>
                                        <p:attrNameLst>
                                          <p:attrName>style.visibility</p:attrName>
                                        </p:attrNameLst>
                                      </p:cBhvr>
                                      <p:to>
                                        <p:strVal val="visible"/>
                                      </p:to>
                                    </p:set>
                                    <p:animEffect transition="in" filter="fade">
                                      <p:cBhvr>
                                        <p:cTn id="62" dur="1000"/>
                                        <p:tgtEl>
                                          <p:spTgt spid="42600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26002"/>
                                        </p:tgtEl>
                                        <p:attrNameLst>
                                          <p:attrName>style.visibility</p:attrName>
                                        </p:attrNameLst>
                                      </p:cBhvr>
                                      <p:to>
                                        <p:strVal val="visible"/>
                                      </p:to>
                                    </p:set>
                                    <p:animEffect transition="in" filter="fade">
                                      <p:cBhvr>
                                        <p:cTn id="67" dur="1000"/>
                                        <p:tgtEl>
                                          <p:spTgt spid="42600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26003"/>
                                        </p:tgtEl>
                                        <p:attrNameLst>
                                          <p:attrName>style.visibility</p:attrName>
                                        </p:attrNameLst>
                                      </p:cBhvr>
                                      <p:to>
                                        <p:strVal val="visible"/>
                                      </p:to>
                                    </p:set>
                                    <p:animEffect transition="in" filter="fade">
                                      <p:cBhvr>
                                        <p:cTn id="72" dur="1000"/>
                                        <p:tgtEl>
                                          <p:spTgt spid="42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p:bldP spid="425993" grpId="0"/>
      <p:bldP spid="425996" grpId="0"/>
      <p:bldP spid="425999" grpId="0"/>
      <p:bldP spid="426002" grpId="0"/>
      <p:bldP spid="4260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293688" y="576263"/>
            <a:ext cx="8529637" cy="762000"/>
          </a:xfrm>
          <a:prstGeom prst="rect">
            <a:avLst/>
          </a:prstGeom>
          <a:noFill/>
          <a:ln w="9525">
            <a:noFill/>
            <a:prstDash val="dash"/>
            <a:miter lim="800000"/>
            <a:headEnd/>
            <a:tailEnd type="none" w="sm" len="lg"/>
          </a:ln>
        </p:spPr>
        <p:txBody>
          <a:bodyPr>
            <a:spAutoFit/>
          </a:bodyPr>
          <a:lstStyle/>
          <a:p>
            <a:pPr>
              <a:spcBef>
                <a:spcPct val="10000"/>
              </a:spcBef>
            </a:pPr>
            <a:r>
              <a:rPr kumimoji="1" lang="en-US" altLang="zh-CN" sz="2200" b="1" dirty="0">
                <a:solidFill>
                  <a:srgbClr val="0000CC"/>
                </a:solidFill>
                <a:latin typeface="幼圆" pitchFamily="49" charset="-122"/>
                <a:ea typeface="幼圆" pitchFamily="49" charset="-122"/>
              </a:rPr>
              <a:t>       </a:t>
            </a: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半径为</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的球形真空区域内充满分布不均匀的体电荷密度     </a:t>
            </a:r>
            <a:r>
              <a:rPr kumimoji="1" lang="en-US" altLang="zh-CN" sz="2200" b="1" dirty="0">
                <a:solidFill>
                  <a:srgbClr val="002060"/>
                </a:solidFill>
                <a:latin typeface="幼圆" pitchFamily="49" charset="-122"/>
                <a:ea typeface="幼圆" pitchFamily="49" charset="-122"/>
              </a:rPr>
              <a:t>,</a:t>
            </a:r>
            <a:r>
              <a:rPr kumimoji="1" lang="zh-CN" altLang="en-US" sz="2200" b="1" dirty="0">
                <a:solidFill>
                  <a:srgbClr val="002060"/>
                </a:solidFill>
                <a:latin typeface="幼圆" pitchFamily="49" charset="-122"/>
                <a:ea typeface="幼圆" pitchFamily="49" charset="-122"/>
              </a:rPr>
              <a:t>若已知体电荷产生的电场分布为</a:t>
            </a:r>
            <a:r>
              <a:rPr kumimoji="1" lang="en-US" altLang="zh-CN" sz="2200" b="1" dirty="0">
                <a:solidFill>
                  <a:srgbClr val="002060"/>
                </a:solidFill>
                <a:latin typeface="幼圆" pitchFamily="49" charset="-122"/>
                <a:ea typeface="幼圆" pitchFamily="49" charset="-122"/>
              </a:rPr>
              <a:t>:</a:t>
            </a:r>
          </a:p>
        </p:txBody>
      </p:sp>
      <p:graphicFrame>
        <p:nvGraphicFramePr>
          <p:cNvPr id="434179" name="Object 3"/>
          <p:cNvGraphicFramePr>
            <a:graphicFrameLocks noChangeAspect="1"/>
          </p:cNvGraphicFramePr>
          <p:nvPr/>
        </p:nvGraphicFramePr>
        <p:xfrm>
          <a:off x="1248996" y="3707546"/>
          <a:ext cx="1905000" cy="457200"/>
        </p:xfrm>
        <a:graphic>
          <a:graphicData uri="http://schemas.openxmlformats.org/presentationml/2006/ole">
            <p:oleObj spid="_x0000_s60418" name="Equation" r:id="rId3" imgW="952200" imgH="228600" progId="Equation.DSMT4">
              <p:embed/>
            </p:oleObj>
          </a:graphicData>
        </a:graphic>
      </p:graphicFrame>
      <p:sp>
        <p:nvSpPr>
          <p:cNvPr id="434180" name="Rectangle 4"/>
          <p:cNvSpPr>
            <a:spLocks noChangeArrowheads="1"/>
          </p:cNvSpPr>
          <p:nvPr/>
        </p:nvSpPr>
        <p:spPr bwMode="auto">
          <a:xfrm>
            <a:off x="971550" y="2420938"/>
            <a:ext cx="4924425" cy="427037"/>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200" b="1" dirty="0">
                <a:solidFill>
                  <a:srgbClr val="002060"/>
                </a:solidFill>
                <a:latin typeface="幼圆" pitchFamily="49" charset="-122"/>
                <a:ea typeface="幼圆" pitchFamily="49" charset="-122"/>
              </a:rPr>
              <a:t>式中</a:t>
            </a:r>
            <a:r>
              <a:rPr kumimoji="1" lang="en-US" altLang="zh-CN" sz="2200" b="1" dirty="0">
                <a:solidFill>
                  <a:srgbClr val="002060"/>
                </a:solidFill>
                <a:latin typeface="幼圆" pitchFamily="49" charset="-122"/>
                <a:ea typeface="幼圆" pitchFamily="49" charset="-122"/>
              </a:rPr>
              <a:t>A</a:t>
            </a:r>
            <a:r>
              <a:rPr kumimoji="1" lang="zh-CN" altLang="en-US" sz="2200" b="1" dirty="0">
                <a:solidFill>
                  <a:srgbClr val="002060"/>
                </a:solidFill>
                <a:latin typeface="幼圆" pitchFamily="49" charset="-122"/>
                <a:ea typeface="幼圆" pitchFamily="49" charset="-122"/>
              </a:rPr>
              <a:t>为常数，求体电荷密度</a:t>
            </a:r>
          </a:p>
        </p:txBody>
      </p:sp>
      <p:graphicFrame>
        <p:nvGraphicFramePr>
          <p:cNvPr id="434181" name="Object 5"/>
          <p:cNvGraphicFramePr>
            <a:graphicFrameLocks noChangeAspect="1"/>
          </p:cNvGraphicFramePr>
          <p:nvPr/>
        </p:nvGraphicFramePr>
        <p:xfrm>
          <a:off x="2389188" y="1370013"/>
          <a:ext cx="3879850" cy="1016000"/>
        </p:xfrm>
        <a:graphic>
          <a:graphicData uri="http://schemas.openxmlformats.org/presentationml/2006/ole">
            <p:oleObj spid="_x0000_s60419" name="Equation" r:id="rId4" imgW="1942920" imgH="507960" progId="Equation.DSMT4">
              <p:embed/>
            </p:oleObj>
          </a:graphicData>
        </a:graphic>
      </p:graphicFrame>
      <p:sp>
        <p:nvSpPr>
          <p:cNvPr id="434182" name="Rectangle 6"/>
          <p:cNvSpPr>
            <a:spLocks noChangeArrowheads="1"/>
          </p:cNvSpPr>
          <p:nvPr/>
        </p:nvSpPr>
        <p:spPr bwMode="auto">
          <a:xfrm>
            <a:off x="468313" y="2982791"/>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00CC"/>
                </a:solidFill>
                <a:latin typeface="幼圆" pitchFamily="49" charset="-122"/>
                <a:ea typeface="幼圆" pitchFamily="49" charset="-122"/>
              </a:rPr>
              <a:t>解</a:t>
            </a:r>
            <a:r>
              <a:rPr kumimoji="1" lang="en-US" altLang="zh-CN" sz="2000" b="1" dirty="0">
                <a:solidFill>
                  <a:srgbClr val="0000CC"/>
                </a:solidFill>
                <a:latin typeface="幼圆" pitchFamily="49" charset="-122"/>
                <a:ea typeface="幼圆" pitchFamily="49" charset="-122"/>
              </a:rPr>
              <a:t>:</a:t>
            </a:r>
          </a:p>
        </p:txBody>
      </p:sp>
      <p:graphicFrame>
        <p:nvGraphicFramePr>
          <p:cNvPr id="434183" name="Object 7"/>
          <p:cNvGraphicFramePr>
            <a:graphicFrameLocks noChangeAspect="1"/>
          </p:cNvGraphicFramePr>
          <p:nvPr/>
        </p:nvGraphicFramePr>
        <p:xfrm>
          <a:off x="712788" y="957263"/>
          <a:ext cx="685800" cy="406400"/>
        </p:xfrm>
        <a:graphic>
          <a:graphicData uri="http://schemas.openxmlformats.org/presentationml/2006/ole">
            <p:oleObj spid="_x0000_s60420" name="Equation" r:id="rId5" imgW="342720" imgH="203040" progId="Equation.DSMT4">
              <p:embed/>
            </p:oleObj>
          </a:graphicData>
        </a:graphic>
      </p:graphicFrame>
      <p:sp>
        <p:nvSpPr>
          <p:cNvPr id="434184" name="Rectangle 8"/>
          <p:cNvSpPr>
            <a:spLocks noChangeArrowheads="1"/>
          </p:cNvSpPr>
          <p:nvPr/>
        </p:nvSpPr>
        <p:spPr bwMode="auto">
          <a:xfrm>
            <a:off x="1042988" y="2982791"/>
            <a:ext cx="7239000" cy="400110"/>
          </a:xfrm>
          <a:prstGeom prst="rect">
            <a:avLst/>
          </a:prstGeom>
          <a:noFill/>
          <a:ln w="9525">
            <a:noFill/>
            <a:prstDash val="dash"/>
            <a:miter lim="800000"/>
            <a:headEnd/>
            <a:tailEnd type="none" w="sm" len="lg"/>
          </a:ln>
        </p:spPr>
        <p:txBody>
          <a:bodyPr>
            <a:spAutoFit/>
          </a:bodyPr>
          <a:lstStyle/>
          <a:p>
            <a:pPr>
              <a:spcBef>
                <a:spcPct val="50000"/>
              </a:spcBef>
            </a:pPr>
            <a:r>
              <a:rPr kumimoji="1" lang="zh-CN" altLang="en-US" sz="2000" b="1" dirty="0">
                <a:solidFill>
                  <a:srgbClr val="002060"/>
                </a:solidFill>
                <a:latin typeface="幼圆" pitchFamily="49" charset="-122"/>
                <a:ea typeface="幼圆" pitchFamily="49" charset="-122"/>
              </a:rPr>
              <a:t>由高斯定理的微分形式</a:t>
            </a:r>
          </a:p>
        </p:txBody>
      </p:sp>
      <p:sp>
        <p:nvSpPr>
          <p:cNvPr id="434185" name="Text Box 9"/>
          <p:cNvSpPr txBox="1">
            <a:spLocks noChangeArrowheads="1"/>
          </p:cNvSpPr>
          <p:nvPr/>
        </p:nvSpPr>
        <p:spPr bwMode="auto">
          <a:xfrm>
            <a:off x="433388" y="515938"/>
            <a:ext cx="1816100" cy="41928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0000CC"/>
                </a:solidFill>
                <a:latin typeface="幼圆" pitchFamily="49" charset="-122"/>
                <a:ea typeface="幼圆" pitchFamily="49" charset="-122"/>
              </a:rPr>
              <a:t>例题</a:t>
            </a:r>
            <a:r>
              <a:rPr kumimoji="1" lang="en-US" altLang="zh-CN" sz="2200" b="1" dirty="0">
                <a:solidFill>
                  <a:srgbClr val="0000CC"/>
                </a:solidFill>
                <a:latin typeface="幼圆" pitchFamily="49" charset="-122"/>
                <a:ea typeface="幼圆" pitchFamily="49" charset="-122"/>
              </a:rPr>
              <a:t>2.</a:t>
            </a:r>
          </a:p>
        </p:txBody>
      </p:sp>
      <p:graphicFrame>
        <p:nvGraphicFramePr>
          <p:cNvPr id="434186" name="Object 10"/>
          <p:cNvGraphicFramePr>
            <a:graphicFrameLocks noChangeAspect="1"/>
          </p:cNvGraphicFramePr>
          <p:nvPr/>
        </p:nvGraphicFramePr>
        <p:xfrm>
          <a:off x="4572000" y="2446338"/>
          <a:ext cx="660400" cy="406400"/>
        </p:xfrm>
        <a:graphic>
          <a:graphicData uri="http://schemas.openxmlformats.org/presentationml/2006/ole">
            <p:oleObj spid="_x0000_s60421" name="Equation" r:id="rId6" imgW="330120" imgH="203040" progId="Equation.DSMT4">
              <p:embed/>
            </p:oleObj>
          </a:graphicData>
        </a:graphic>
      </p:graphicFrame>
      <p:graphicFrame>
        <p:nvGraphicFramePr>
          <p:cNvPr id="434187" name="Object 11"/>
          <p:cNvGraphicFramePr>
            <a:graphicFrameLocks noChangeAspect="1"/>
          </p:cNvGraphicFramePr>
          <p:nvPr/>
        </p:nvGraphicFramePr>
        <p:xfrm>
          <a:off x="3153996" y="3695455"/>
          <a:ext cx="2489200" cy="482600"/>
        </p:xfrm>
        <a:graphic>
          <a:graphicData uri="http://schemas.openxmlformats.org/presentationml/2006/ole">
            <p:oleObj spid="_x0000_s60422" name="Equation" r:id="rId7" imgW="1244520" imgH="241200" progId="Equation.DSMT4">
              <p:embed/>
            </p:oleObj>
          </a:graphicData>
        </a:graphic>
      </p:graphicFrame>
      <p:graphicFrame>
        <p:nvGraphicFramePr>
          <p:cNvPr id="434188" name="Object 12"/>
          <p:cNvGraphicFramePr>
            <a:graphicFrameLocks noChangeAspect="1"/>
          </p:cNvGraphicFramePr>
          <p:nvPr/>
        </p:nvGraphicFramePr>
        <p:xfrm>
          <a:off x="5652721" y="3573219"/>
          <a:ext cx="2133600" cy="787400"/>
        </p:xfrm>
        <a:graphic>
          <a:graphicData uri="http://schemas.openxmlformats.org/presentationml/2006/ole">
            <p:oleObj spid="_x0000_s60423" name="Equation" r:id="rId8" imgW="1066680" imgH="393480" progId="Equation.DSMT4">
              <p:embed/>
            </p:oleObj>
          </a:graphicData>
        </a:graphic>
      </p:graphicFrame>
      <p:graphicFrame>
        <p:nvGraphicFramePr>
          <p:cNvPr id="434189" name="Object 13"/>
          <p:cNvGraphicFramePr>
            <a:graphicFrameLocks noChangeAspect="1"/>
          </p:cNvGraphicFramePr>
          <p:nvPr/>
        </p:nvGraphicFramePr>
        <p:xfrm>
          <a:off x="1213706" y="4581648"/>
          <a:ext cx="6188075" cy="1371600"/>
        </p:xfrm>
        <a:graphic>
          <a:graphicData uri="http://schemas.openxmlformats.org/presentationml/2006/ole">
            <p:oleObj spid="_x0000_s60424" name="Equation" r:id="rId9" imgW="3098520" imgH="6858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4178"/>
                                        </p:tgtEl>
                                        <p:attrNameLst>
                                          <p:attrName>style.visibility</p:attrName>
                                        </p:attrNameLst>
                                      </p:cBhvr>
                                      <p:to>
                                        <p:strVal val="visible"/>
                                      </p:to>
                                    </p:set>
                                    <p:animEffect transition="in" filter="fade">
                                      <p:cBhvr>
                                        <p:cTn id="7" dur="1000"/>
                                        <p:tgtEl>
                                          <p:spTgt spid="4341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4180"/>
                                        </p:tgtEl>
                                        <p:attrNameLst>
                                          <p:attrName>style.visibility</p:attrName>
                                        </p:attrNameLst>
                                      </p:cBhvr>
                                      <p:to>
                                        <p:strVal val="visible"/>
                                      </p:to>
                                    </p:set>
                                    <p:animEffect transition="in" filter="fade">
                                      <p:cBhvr>
                                        <p:cTn id="10" dur="1000"/>
                                        <p:tgtEl>
                                          <p:spTgt spid="434180"/>
                                        </p:tgtEl>
                                      </p:cBhvr>
                                    </p:animEffect>
                                  </p:childTnLst>
                                </p:cTn>
                              </p:par>
                              <p:par>
                                <p:cTn id="11" presetID="10" presetClass="entr" presetSubtype="0" fill="hold" nodeType="withEffect">
                                  <p:stCondLst>
                                    <p:cond delay="0"/>
                                  </p:stCondLst>
                                  <p:childTnLst>
                                    <p:set>
                                      <p:cBhvr>
                                        <p:cTn id="12" dur="1" fill="hold">
                                          <p:stCondLst>
                                            <p:cond delay="0"/>
                                          </p:stCondLst>
                                        </p:cTn>
                                        <p:tgtEl>
                                          <p:spTgt spid="434183"/>
                                        </p:tgtEl>
                                        <p:attrNameLst>
                                          <p:attrName>style.visibility</p:attrName>
                                        </p:attrNameLst>
                                      </p:cBhvr>
                                      <p:to>
                                        <p:strVal val="visible"/>
                                      </p:to>
                                    </p:set>
                                    <p:animEffect transition="in" filter="fade">
                                      <p:cBhvr>
                                        <p:cTn id="13" dur="1000"/>
                                        <p:tgtEl>
                                          <p:spTgt spid="4341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4185"/>
                                        </p:tgtEl>
                                        <p:attrNameLst>
                                          <p:attrName>style.visibility</p:attrName>
                                        </p:attrNameLst>
                                      </p:cBhvr>
                                      <p:to>
                                        <p:strVal val="visible"/>
                                      </p:to>
                                    </p:set>
                                    <p:animEffect transition="in" filter="fade">
                                      <p:cBhvr>
                                        <p:cTn id="16" dur="1000"/>
                                        <p:tgtEl>
                                          <p:spTgt spid="434185"/>
                                        </p:tgtEl>
                                      </p:cBhvr>
                                    </p:animEffect>
                                  </p:childTnLst>
                                </p:cTn>
                              </p:par>
                              <p:par>
                                <p:cTn id="17" presetID="10" presetClass="entr" presetSubtype="0" fill="hold" nodeType="withEffect">
                                  <p:stCondLst>
                                    <p:cond delay="0"/>
                                  </p:stCondLst>
                                  <p:childTnLst>
                                    <p:set>
                                      <p:cBhvr>
                                        <p:cTn id="18" dur="1" fill="hold">
                                          <p:stCondLst>
                                            <p:cond delay="0"/>
                                          </p:stCondLst>
                                        </p:cTn>
                                        <p:tgtEl>
                                          <p:spTgt spid="434181"/>
                                        </p:tgtEl>
                                        <p:attrNameLst>
                                          <p:attrName>style.visibility</p:attrName>
                                        </p:attrNameLst>
                                      </p:cBhvr>
                                      <p:to>
                                        <p:strVal val="visible"/>
                                      </p:to>
                                    </p:set>
                                    <p:animEffect transition="in" filter="fade">
                                      <p:cBhvr>
                                        <p:cTn id="19" dur="1000"/>
                                        <p:tgtEl>
                                          <p:spTgt spid="434181"/>
                                        </p:tgtEl>
                                      </p:cBhvr>
                                    </p:animEffect>
                                  </p:childTnLst>
                                </p:cTn>
                              </p:par>
                              <p:par>
                                <p:cTn id="20" presetID="10" presetClass="entr" presetSubtype="0" fill="hold" nodeType="withEffect">
                                  <p:stCondLst>
                                    <p:cond delay="0"/>
                                  </p:stCondLst>
                                  <p:childTnLst>
                                    <p:set>
                                      <p:cBhvr>
                                        <p:cTn id="21" dur="1" fill="hold">
                                          <p:stCondLst>
                                            <p:cond delay="0"/>
                                          </p:stCondLst>
                                        </p:cTn>
                                        <p:tgtEl>
                                          <p:spTgt spid="434186"/>
                                        </p:tgtEl>
                                        <p:attrNameLst>
                                          <p:attrName>style.visibility</p:attrName>
                                        </p:attrNameLst>
                                      </p:cBhvr>
                                      <p:to>
                                        <p:strVal val="visible"/>
                                      </p:to>
                                    </p:set>
                                    <p:animEffect transition="in" filter="fade">
                                      <p:cBhvr>
                                        <p:cTn id="22" dur="1000"/>
                                        <p:tgtEl>
                                          <p:spTgt spid="4341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4182"/>
                                        </p:tgtEl>
                                        <p:attrNameLst>
                                          <p:attrName>style.visibility</p:attrName>
                                        </p:attrNameLst>
                                      </p:cBhvr>
                                      <p:to>
                                        <p:strVal val="visible"/>
                                      </p:to>
                                    </p:set>
                                    <p:animEffect transition="in" filter="fade">
                                      <p:cBhvr>
                                        <p:cTn id="27" dur="1000"/>
                                        <p:tgtEl>
                                          <p:spTgt spid="43418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4184"/>
                                        </p:tgtEl>
                                        <p:attrNameLst>
                                          <p:attrName>style.visibility</p:attrName>
                                        </p:attrNameLst>
                                      </p:cBhvr>
                                      <p:to>
                                        <p:strVal val="visible"/>
                                      </p:to>
                                    </p:set>
                                    <p:animEffect transition="in" filter="fade">
                                      <p:cBhvr>
                                        <p:cTn id="30" dur="1000"/>
                                        <p:tgtEl>
                                          <p:spTgt spid="4341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34179"/>
                                        </p:tgtEl>
                                        <p:attrNameLst>
                                          <p:attrName>style.visibility</p:attrName>
                                        </p:attrNameLst>
                                      </p:cBhvr>
                                      <p:to>
                                        <p:strVal val="visible"/>
                                      </p:to>
                                    </p:set>
                                    <p:animEffect transition="in" filter="fade">
                                      <p:cBhvr>
                                        <p:cTn id="35" dur="1000"/>
                                        <p:tgtEl>
                                          <p:spTgt spid="43417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34187"/>
                                        </p:tgtEl>
                                        <p:attrNameLst>
                                          <p:attrName>style.visibility</p:attrName>
                                        </p:attrNameLst>
                                      </p:cBhvr>
                                      <p:to>
                                        <p:strVal val="visible"/>
                                      </p:to>
                                    </p:set>
                                    <p:animEffect transition="in" filter="fade">
                                      <p:cBhvr>
                                        <p:cTn id="40" dur="1000"/>
                                        <p:tgtEl>
                                          <p:spTgt spid="434187"/>
                                        </p:tgtEl>
                                      </p:cBhvr>
                                    </p:animEffect>
                                  </p:childTnLst>
                                </p:cTn>
                              </p:par>
                              <p:par>
                                <p:cTn id="41" presetID="10" presetClass="entr" presetSubtype="0" fill="hold" nodeType="withEffect">
                                  <p:stCondLst>
                                    <p:cond delay="0"/>
                                  </p:stCondLst>
                                  <p:childTnLst>
                                    <p:set>
                                      <p:cBhvr>
                                        <p:cTn id="42" dur="1" fill="hold">
                                          <p:stCondLst>
                                            <p:cond delay="0"/>
                                          </p:stCondLst>
                                        </p:cTn>
                                        <p:tgtEl>
                                          <p:spTgt spid="434188"/>
                                        </p:tgtEl>
                                        <p:attrNameLst>
                                          <p:attrName>style.visibility</p:attrName>
                                        </p:attrNameLst>
                                      </p:cBhvr>
                                      <p:to>
                                        <p:strVal val="visible"/>
                                      </p:to>
                                    </p:set>
                                    <p:animEffect transition="in" filter="fade">
                                      <p:cBhvr>
                                        <p:cTn id="43" dur="1000"/>
                                        <p:tgtEl>
                                          <p:spTgt spid="43418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34189"/>
                                        </p:tgtEl>
                                        <p:attrNameLst>
                                          <p:attrName>style.visibility</p:attrName>
                                        </p:attrNameLst>
                                      </p:cBhvr>
                                      <p:to>
                                        <p:strVal val="visible"/>
                                      </p:to>
                                    </p:set>
                                    <p:animEffect transition="in" filter="fade">
                                      <p:cBhvr>
                                        <p:cTn id="48" dur="1000"/>
                                        <p:tgtEl>
                                          <p:spTgt spid="434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8" grpId="0"/>
      <p:bldP spid="434180" grpId="0"/>
      <p:bldP spid="434182" grpId="0"/>
      <p:bldP spid="434184" grpId="0"/>
      <p:bldP spid="4341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273050" y="442913"/>
            <a:ext cx="57912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002060"/>
                </a:solidFill>
              </a:rPr>
              <a:t>2.4.2  </a:t>
            </a:r>
            <a:r>
              <a:rPr lang="zh-CN" altLang="en-US" sz="2800" b="1" dirty="0">
                <a:solidFill>
                  <a:srgbClr val="002060"/>
                </a:solidFill>
              </a:rPr>
              <a:t>磁介质的磁化　磁场强度矢量</a:t>
            </a:r>
          </a:p>
        </p:txBody>
      </p:sp>
      <p:sp>
        <p:nvSpPr>
          <p:cNvPr id="445443" name="Text Box 3"/>
          <p:cNvSpPr txBox="1">
            <a:spLocks noChangeArrowheads="1"/>
          </p:cNvSpPr>
          <p:nvPr/>
        </p:nvSpPr>
        <p:spPr bwMode="auto">
          <a:xfrm>
            <a:off x="309563" y="933450"/>
            <a:ext cx="8458200"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dirty="0">
                <a:solidFill>
                  <a:srgbClr val="000099"/>
                </a:solidFill>
                <a:latin typeface="黑体" pitchFamily="2" charset="-122"/>
              </a:rPr>
              <a:t> </a:t>
            </a:r>
            <a:r>
              <a:rPr kumimoji="1" lang="zh-CN" altLang="en-US" sz="2800" b="1" dirty="0" smtClean="0">
                <a:solidFill>
                  <a:srgbClr val="000099"/>
                </a:solidFill>
                <a:latin typeface="黑体" pitchFamily="2" charset="-122"/>
              </a:rPr>
              <a:t>磁介质</a:t>
            </a:r>
            <a:r>
              <a:rPr kumimoji="1" lang="zh-CN" altLang="en-US" sz="2800" b="1" dirty="0">
                <a:solidFill>
                  <a:srgbClr val="000099"/>
                </a:solidFill>
                <a:latin typeface="黑体" pitchFamily="2" charset="-122"/>
              </a:rPr>
              <a:t>磁化有关概念</a:t>
            </a:r>
          </a:p>
        </p:txBody>
      </p:sp>
      <p:sp>
        <p:nvSpPr>
          <p:cNvPr id="445444" name="Rectangle 4"/>
          <p:cNvSpPr>
            <a:spLocks noChangeArrowheads="1"/>
          </p:cNvSpPr>
          <p:nvPr/>
        </p:nvSpPr>
        <p:spPr bwMode="auto">
          <a:xfrm>
            <a:off x="419589" y="1402373"/>
            <a:ext cx="4032250" cy="460375"/>
          </a:xfrm>
          <a:prstGeom prst="rect">
            <a:avLst/>
          </a:prstGeom>
          <a:noFill/>
          <a:ln w="9525">
            <a:noFill/>
            <a:miter lim="800000"/>
            <a:headEnd/>
            <a:tailEnd/>
          </a:ln>
        </p:spPr>
        <p:txBody>
          <a:bodyPr>
            <a:spAutoFit/>
          </a:bodyPr>
          <a:lstStyle/>
          <a:p>
            <a:pPr>
              <a:lnSpc>
                <a:spcPct val="110000"/>
              </a:lnSpc>
              <a:spcBef>
                <a:spcPct val="20000"/>
              </a:spcBef>
              <a:buFontTx/>
              <a:buBlip>
                <a:blip r:embed="rId4"/>
              </a:buBlip>
            </a:pPr>
            <a:r>
              <a:rPr kumimoji="1" lang="en-US" altLang="zh-CN" sz="2200" b="1"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分子电流及其磁矩：</a:t>
            </a:r>
            <a:endParaRPr kumimoji="1" lang="zh-CN" altLang="en-US" sz="2200" b="1" i="1" dirty="0">
              <a:solidFill>
                <a:srgbClr val="0000CC"/>
              </a:solidFill>
              <a:latin typeface="幼圆" pitchFamily="49" charset="-122"/>
              <a:ea typeface="幼圆" pitchFamily="49" charset="-122"/>
            </a:endParaRPr>
          </a:p>
        </p:txBody>
      </p:sp>
      <p:graphicFrame>
        <p:nvGraphicFramePr>
          <p:cNvPr id="445445" name="Object 5"/>
          <p:cNvGraphicFramePr>
            <a:graphicFrameLocks noChangeAspect="1"/>
          </p:cNvGraphicFramePr>
          <p:nvPr/>
        </p:nvGraphicFramePr>
        <p:xfrm>
          <a:off x="5867400" y="620713"/>
          <a:ext cx="1944688" cy="1358900"/>
        </p:xfrm>
        <a:graphic>
          <a:graphicData uri="http://schemas.openxmlformats.org/presentationml/2006/ole">
            <p:oleObj spid="_x0000_s61442" name="图片" r:id="rId5" imgW="1390680" imgH="971640" progId="Word.Picture.8">
              <p:embed/>
            </p:oleObj>
          </a:graphicData>
        </a:graphic>
      </p:graphicFrame>
      <p:sp>
        <p:nvSpPr>
          <p:cNvPr id="445446" name="Text Box 6"/>
          <p:cNvSpPr txBox="1">
            <a:spLocks noChangeArrowheads="1"/>
          </p:cNvSpPr>
          <p:nvPr/>
        </p:nvSpPr>
        <p:spPr bwMode="auto">
          <a:xfrm>
            <a:off x="175455" y="1838325"/>
            <a:ext cx="541020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zh-CN" altLang="en-US" sz="2000" b="1" dirty="0">
                <a:solidFill>
                  <a:srgbClr val="002060"/>
                </a:solidFill>
                <a:latin typeface="幼圆" pitchFamily="49" charset="-122"/>
                <a:ea typeface="幼圆" pitchFamily="49" charset="-122"/>
              </a:rPr>
              <a:t>电子绕原子核运动形成</a:t>
            </a:r>
            <a:r>
              <a:rPr kumimoji="1" lang="zh-CN" altLang="en-US"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分子电流</a:t>
            </a:r>
            <a:r>
              <a:rPr kumimoji="1" lang="zh-CN" altLang="en-US"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a:t>
            </a:r>
          </a:p>
        </p:txBody>
      </p:sp>
      <p:sp>
        <p:nvSpPr>
          <p:cNvPr id="445447" name="Text Box 7"/>
          <p:cNvSpPr txBox="1">
            <a:spLocks noChangeArrowheads="1"/>
          </p:cNvSpPr>
          <p:nvPr/>
        </p:nvSpPr>
        <p:spPr bwMode="auto">
          <a:xfrm>
            <a:off x="135173" y="2297113"/>
            <a:ext cx="6146357" cy="430887"/>
          </a:xfrm>
          <a:prstGeom prst="rect">
            <a:avLst/>
          </a:prstGeom>
          <a:noFill/>
          <a:ln w="9525">
            <a:noFill/>
            <a:miter lim="800000"/>
            <a:headEnd/>
            <a:tailEnd/>
          </a:ln>
        </p:spPr>
        <p:txBody>
          <a:bodyPr wrap="square">
            <a:spAutoFit/>
          </a:bodyPr>
          <a:lstStyle/>
          <a:p>
            <a:pPr>
              <a:lnSpc>
                <a:spcPct val="110000"/>
              </a:lnSpc>
              <a:spcBef>
                <a:spcPct val="50000"/>
              </a:spcBef>
              <a:buFont typeface="Wingdings" pitchFamily="2" charset="2"/>
              <a:buChar char="v"/>
            </a:pPr>
            <a:r>
              <a:rPr kumimoji="1" lang="zh-CN" altLang="en-US" sz="2000" b="1" dirty="0">
                <a:solidFill>
                  <a:srgbClr val="002060"/>
                </a:solidFill>
                <a:latin typeface="幼圆" pitchFamily="49" charset="-122"/>
                <a:ea typeface="幼圆" pitchFamily="49" charset="-122"/>
              </a:rPr>
              <a:t>分子电流产生</a:t>
            </a:r>
            <a:r>
              <a:rPr kumimoji="1" lang="zh-CN" altLang="en-US" sz="2000" b="1" dirty="0" smtClean="0">
                <a:solidFill>
                  <a:srgbClr val="002060"/>
                </a:solidFill>
                <a:latin typeface="幼圆" pitchFamily="49" charset="-122"/>
                <a:ea typeface="幼圆" pitchFamily="49" charset="-122"/>
              </a:rPr>
              <a:t>磁偶极矩</a:t>
            </a:r>
            <a:r>
              <a:rPr kumimoji="1" lang="zh-CN" altLang="en-US" sz="1600" b="1" dirty="0" smtClean="0">
                <a:solidFill>
                  <a:srgbClr val="002060"/>
                </a:solidFill>
                <a:latin typeface="幼圆" pitchFamily="49" charset="-122"/>
                <a:ea typeface="幼圆" pitchFamily="49" charset="-122"/>
              </a:rPr>
              <a:t>（</a:t>
            </a:r>
            <a:r>
              <a:rPr kumimoji="1" lang="en-US" altLang="zh-CN" sz="1600" b="1" dirty="0" smtClean="0">
                <a:solidFill>
                  <a:srgbClr val="002060"/>
                </a:solidFill>
                <a:latin typeface="幼圆" pitchFamily="49" charset="-122"/>
                <a:ea typeface="幼圆" pitchFamily="49" charset="-122"/>
              </a:rPr>
              <a:t>Magnetic Dipole Moments</a:t>
            </a:r>
            <a:r>
              <a:rPr kumimoji="1" lang="zh-CN" altLang="en-US" sz="1600" b="1" dirty="0" smtClean="0">
                <a:solidFill>
                  <a:srgbClr val="002060"/>
                </a:solidFill>
                <a:latin typeface="幼圆" pitchFamily="49" charset="-122"/>
                <a:ea typeface="幼圆" pitchFamily="49" charset="-122"/>
              </a:rPr>
              <a:t>）：</a:t>
            </a:r>
            <a:endParaRPr kumimoji="1" lang="zh-CN" altLang="en-US" sz="1600" b="1" dirty="0">
              <a:solidFill>
                <a:srgbClr val="002060"/>
              </a:solidFill>
              <a:latin typeface="幼圆" pitchFamily="49" charset="-122"/>
              <a:ea typeface="幼圆" pitchFamily="49" charset="-122"/>
            </a:endParaRPr>
          </a:p>
        </p:txBody>
      </p:sp>
      <p:graphicFrame>
        <p:nvGraphicFramePr>
          <p:cNvPr id="445448" name="Object 8"/>
          <p:cNvGraphicFramePr>
            <a:graphicFrameLocks noChangeAspect="1"/>
          </p:cNvGraphicFramePr>
          <p:nvPr/>
        </p:nvGraphicFramePr>
        <p:xfrm>
          <a:off x="357809" y="2891494"/>
          <a:ext cx="1311275" cy="530225"/>
        </p:xfrm>
        <a:graphic>
          <a:graphicData uri="http://schemas.openxmlformats.org/presentationml/2006/ole">
            <p:oleObj spid="_x0000_s61443" name="Equation" r:id="rId6" imgW="596880" imgH="241200" progId="Equation.DSMT4">
              <p:embed/>
            </p:oleObj>
          </a:graphicData>
        </a:graphic>
      </p:graphicFrame>
      <p:grpSp>
        <p:nvGrpSpPr>
          <p:cNvPr id="2" name="Group 9"/>
          <p:cNvGrpSpPr>
            <a:grpSpLocks/>
          </p:cNvGrpSpPr>
          <p:nvPr/>
        </p:nvGrpSpPr>
        <p:grpSpPr bwMode="auto">
          <a:xfrm>
            <a:off x="1774493" y="2763838"/>
            <a:ext cx="6208617" cy="825500"/>
            <a:chOff x="522" y="2304"/>
            <a:chExt cx="4176" cy="520"/>
          </a:xfrm>
        </p:grpSpPr>
        <p:sp>
          <p:nvSpPr>
            <p:cNvPr id="61572" name="Text Box 10"/>
            <p:cNvSpPr txBox="1">
              <a:spLocks noChangeArrowheads="1"/>
            </p:cNvSpPr>
            <p:nvPr/>
          </p:nvSpPr>
          <p:spPr bwMode="auto">
            <a:xfrm>
              <a:off x="522" y="2304"/>
              <a:ext cx="4176" cy="520"/>
            </a:xfrm>
            <a:prstGeom prst="rect">
              <a:avLst/>
            </a:prstGeom>
            <a:noFill/>
            <a:ln w="9525">
              <a:noFill/>
              <a:miter lim="800000"/>
              <a:headEnd/>
              <a:tailEnd/>
            </a:ln>
          </p:spPr>
          <p:txBody>
            <a:bodyPr>
              <a:spAutoFit/>
            </a:bodyPr>
            <a:lstStyle/>
            <a:p>
              <a:pPr>
                <a:lnSpc>
                  <a:spcPct val="11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式中：  为电子电流；</a:t>
              </a:r>
            </a:p>
            <a:p>
              <a:pPr>
                <a:lnSpc>
                  <a:spcPct val="11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        为分子电流所围面元。</a:t>
              </a:r>
            </a:p>
          </p:txBody>
        </p:sp>
        <p:graphicFrame>
          <p:nvGraphicFramePr>
            <p:cNvPr id="61444" name="Object 11"/>
            <p:cNvGraphicFramePr>
              <a:graphicFrameLocks noChangeAspect="1"/>
            </p:cNvGraphicFramePr>
            <p:nvPr/>
          </p:nvGraphicFramePr>
          <p:xfrm>
            <a:off x="1108" y="2358"/>
            <a:ext cx="123" cy="228"/>
          </p:xfrm>
          <a:graphic>
            <a:graphicData uri="http://schemas.openxmlformats.org/presentationml/2006/ole">
              <p:oleObj spid="_x0000_s61444" name="Equation" r:id="rId7" imgW="88560" imgH="164880" progId="Equation.DSMT4">
                <p:embed/>
              </p:oleObj>
            </a:graphicData>
          </a:graphic>
        </p:graphicFrame>
        <p:graphicFrame>
          <p:nvGraphicFramePr>
            <p:cNvPr id="61445" name="Object 12"/>
            <p:cNvGraphicFramePr>
              <a:graphicFrameLocks noChangeAspect="1"/>
            </p:cNvGraphicFramePr>
            <p:nvPr/>
          </p:nvGraphicFramePr>
          <p:xfrm>
            <a:off x="966" y="2534"/>
            <a:ext cx="266" cy="236"/>
          </p:xfrm>
          <a:graphic>
            <a:graphicData uri="http://schemas.openxmlformats.org/presentationml/2006/ole">
              <p:oleObj spid="_x0000_s61445" name="Equation" r:id="rId8" imgW="228600" imgH="203040" progId="Equation.DSMT4">
                <p:embed/>
              </p:oleObj>
            </a:graphicData>
          </a:graphic>
        </p:graphicFrame>
      </p:grpSp>
      <p:sp>
        <p:nvSpPr>
          <p:cNvPr id="445453" name="Rectangle 13"/>
          <p:cNvSpPr>
            <a:spLocks noChangeArrowheads="1"/>
          </p:cNvSpPr>
          <p:nvPr/>
        </p:nvSpPr>
        <p:spPr bwMode="auto">
          <a:xfrm>
            <a:off x="527050" y="3675063"/>
            <a:ext cx="4203700" cy="419282"/>
          </a:xfrm>
          <a:prstGeom prst="rect">
            <a:avLst/>
          </a:prstGeom>
          <a:noFill/>
          <a:ln w="9525">
            <a:noFill/>
            <a:miter lim="800000"/>
            <a:headEnd/>
            <a:tailEnd/>
          </a:ln>
        </p:spPr>
        <p:txBody>
          <a:bodyPr>
            <a:spAutoFit/>
          </a:bodyPr>
          <a:lstStyle/>
          <a:p>
            <a:pPr>
              <a:lnSpc>
                <a:spcPct val="110000"/>
              </a:lnSpc>
              <a:spcBef>
                <a:spcPct val="25000"/>
              </a:spcBef>
              <a:buFontTx/>
              <a:buBlip>
                <a:blip r:embed="rId4"/>
              </a:buBlip>
            </a:pPr>
            <a:r>
              <a:rPr kumimoji="1" lang="en-US" altLang="zh-CN" sz="2200" b="1" dirty="0">
                <a:solidFill>
                  <a:srgbClr val="0000CC"/>
                </a:solidFill>
                <a:latin typeface="幼圆" pitchFamily="49" charset="-122"/>
                <a:ea typeface="幼圆" pitchFamily="49" charset="-122"/>
              </a:rPr>
              <a:t> </a:t>
            </a:r>
            <a:r>
              <a:rPr kumimoji="1" lang="zh-CN" altLang="en-US" sz="2200" b="1" dirty="0">
                <a:solidFill>
                  <a:srgbClr val="0000CC"/>
                </a:solidFill>
                <a:latin typeface="幼圆" pitchFamily="49" charset="-122"/>
                <a:ea typeface="幼圆" pitchFamily="49" charset="-122"/>
              </a:rPr>
              <a:t>磁介质的磁化</a:t>
            </a:r>
            <a:endParaRPr kumimoji="1" lang="zh-CN" altLang="en-US" sz="2200" b="1" i="1" dirty="0">
              <a:solidFill>
                <a:srgbClr val="0000CC"/>
              </a:solidFill>
              <a:latin typeface="幼圆" pitchFamily="49" charset="-122"/>
              <a:ea typeface="幼圆" pitchFamily="49" charset="-122"/>
            </a:endParaRPr>
          </a:p>
        </p:txBody>
      </p:sp>
      <p:sp>
        <p:nvSpPr>
          <p:cNvPr id="445454" name="Text Box 14"/>
          <p:cNvSpPr txBox="1">
            <a:spLocks noChangeArrowheads="1"/>
          </p:cNvSpPr>
          <p:nvPr/>
        </p:nvSpPr>
        <p:spPr bwMode="auto">
          <a:xfrm>
            <a:off x="611188" y="4160105"/>
            <a:ext cx="4835525" cy="791692"/>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磁化前，磁偶极矩取向杂乱无章，磁介质宏观上无任何磁特性。</a:t>
            </a:r>
          </a:p>
        </p:txBody>
      </p:sp>
      <p:sp>
        <p:nvSpPr>
          <p:cNvPr id="445455" name="Text Box 15"/>
          <p:cNvSpPr txBox="1">
            <a:spLocks noChangeArrowheads="1"/>
          </p:cNvSpPr>
          <p:nvPr/>
        </p:nvSpPr>
        <p:spPr bwMode="auto">
          <a:xfrm>
            <a:off x="588963" y="5044342"/>
            <a:ext cx="4873625" cy="1107996"/>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Char char="v"/>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外加磁场时：大量磁偶极矩的取向与外加磁场趋于一致，宏观上表现出磁特性，这一过程称为</a:t>
            </a:r>
            <a:r>
              <a:rPr kumimoji="1" lang="zh-CN" altLang="en-US" sz="2000" b="1">
                <a:solidFill>
                  <a:srgbClr val="002060"/>
                </a:solidFill>
                <a:latin typeface="幼圆" pitchFamily="49" charset="-122"/>
                <a:ea typeface="幼圆" pitchFamily="49" charset="-122"/>
                <a:hlinkClick r:id="rId9" action="ppaction://hlinkfile"/>
              </a:rPr>
              <a:t>磁化</a:t>
            </a:r>
            <a:r>
              <a:rPr kumimoji="1" lang="zh-CN" altLang="en-US" sz="2000" b="1">
                <a:solidFill>
                  <a:srgbClr val="002060"/>
                </a:solidFill>
                <a:latin typeface="幼圆" pitchFamily="49" charset="-122"/>
                <a:ea typeface="幼圆" pitchFamily="49" charset="-122"/>
              </a:rPr>
              <a:t>。</a:t>
            </a:r>
          </a:p>
        </p:txBody>
      </p:sp>
      <p:sp>
        <p:nvSpPr>
          <p:cNvPr id="445456" name="Text Box 16"/>
          <p:cNvSpPr txBox="1">
            <a:spLocks noChangeArrowheads="1"/>
          </p:cNvSpPr>
          <p:nvPr/>
        </p:nvSpPr>
        <p:spPr bwMode="auto">
          <a:xfrm>
            <a:off x="7596188" y="3429000"/>
            <a:ext cx="1547812" cy="312738"/>
          </a:xfrm>
          <a:prstGeom prst="rect">
            <a:avLst/>
          </a:prstGeom>
          <a:noFill/>
          <a:ln w="9525">
            <a:noFill/>
            <a:miter lim="800000"/>
            <a:headEnd/>
            <a:tailEnd/>
          </a:ln>
        </p:spPr>
        <p:txBody>
          <a:bodyPr/>
          <a:lstStyle/>
          <a:p>
            <a:pPr algn="ctr">
              <a:spcBef>
                <a:spcPct val="15000"/>
              </a:spcBef>
            </a:pPr>
            <a:r>
              <a:rPr lang="zh-CN" altLang="en-US" sz="2000" b="1">
                <a:solidFill>
                  <a:srgbClr val="0000CC"/>
                </a:solidFill>
              </a:rPr>
              <a:t>无外加磁场</a:t>
            </a:r>
            <a:endParaRPr lang="zh-CN" altLang="en-US" sz="2000" b="1">
              <a:solidFill>
                <a:srgbClr val="0000CC"/>
              </a:solidFill>
              <a:latin typeface="Arial" pitchFamily="34" charset="0"/>
            </a:endParaRPr>
          </a:p>
        </p:txBody>
      </p:sp>
      <p:grpSp>
        <p:nvGrpSpPr>
          <p:cNvPr id="3" name="Group 17"/>
          <p:cNvGrpSpPr>
            <a:grpSpLocks/>
          </p:cNvGrpSpPr>
          <p:nvPr/>
        </p:nvGrpSpPr>
        <p:grpSpPr bwMode="auto">
          <a:xfrm>
            <a:off x="5795963" y="1987550"/>
            <a:ext cx="2276475" cy="1657350"/>
            <a:chOff x="385" y="2840"/>
            <a:chExt cx="1434" cy="1044"/>
          </a:xfrm>
        </p:grpSpPr>
        <p:sp>
          <p:nvSpPr>
            <p:cNvPr id="61517" name="Rectangle 18"/>
            <p:cNvSpPr>
              <a:spLocks noChangeArrowheads="1"/>
            </p:cNvSpPr>
            <p:nvPr/>
          </p:nvSpPr>
          <p:spPr bwMode="auto">
            <a:xfrm>
              <a:off x="385" y="3203"/>
              <a:ext cx="1089" cy="681"/>
            </a:xfrm>
            <a:prstGeom prst="rect">
              <a:avLst/>
            </a:prstGeom>
            <a:solidFill>
              <a:srgbClr val="6FBDC3"/>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6FBDC3"/>
              </a:extrusionClr>
            </a:sp3d>
          </p:spPr>
          <p:txBody>
            <a:bodyPr anchor="ctr">
              <a:spAutoFit/>
              <a:flatTx/>
            </a:bodyPr>
            <a:lstStyle/>
            <a:p>
              <a:endParaRPr lang="zh-CN" altLang="en-US"/>
            </a:p>
          </p:txBody>
        </p:sp>
        <p:grpSp>
          <p:nvGrpSpPr>
            <p:cNvPr id="61518" name="Group 19"/>
            <p:cNvGrpSpPr>
              <a:grpSpLocks/>
            </p:cNvGrpSpPr>
            <p:nvPr/>
          </p:nvGrpSpPr>
          <p:grpSpPr bwMode="auto">
            <a:xfrm>
              <a:off x="431" y="3249"/>
              <a:ext cx="180" cy="224"/>
              <a:chOff x="4500" y="4480"/>
              <a:chExt cx="360" cy="548"/>
            </a:xfrm>
          </p:grpSpPr>
          <p:sp>
            <p:nvSpPr>
              <p:cNvPr id="61570" name="Oval 2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71" name="Line 2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19" name="Group 22"/>
            <p:cNvGrpSpPr>
              <a:grpSpLocks/>
            </p:cNvGrpSpPr>
            <p:nvPr/>
          </p:nvGrpSpPr>
          <p:grpSpPr bwMode="auto">
            <a:xfrm rot="-3928815">
              <a:off x="606" y="3255"/>
              <a:ext cx="207" cy="195"/>
              <a:chOff x="4500" y="4480"/>
              <a:chExt cx="360" cy="548"/>
            </a:xfrm>
          </p:grpSpPr>
          <p:sp>
            <p:nvSpPr>
              <p:cNvPr id="61568" name="Oval 2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9" name="Line 2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0" name="Group 25"/>
            <p:cNvGrpSpPr>
              <a:grpSpLocks/>
            </p:cNvGrpSpPr>
            <p:nvPr/>
          </p:nvGrpSpPr>
          <p:grpSpPr bwMode="auto">
            <a:xfrm rot="6692806">
              <a:off x="450" y="3617"/>
              <a:ext cx="206" cy="195"/>
              <a:chOff x="4500" y="4480"/>
              <a:chExt cx="360" cy="548"/>
            </a:xfrm>
          </p:grpSpPr>
          <p:sp>
            <p:nvSpPr>
              <p:cNvPr id="61566" name="Oval 2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7" name="Line 2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1" name="Group 28"/>
            <p:cNvGrpSpPr>
              <a:grpSpLocks/>
            </p:cNvGrpSpPr>
            <p:nvPr/>
          </p:nvGrpSpPr>
          <p:grpSpPr bwMode="auto">
            <a:xfrm rot="1658266">
              <a:off x="700" y="3514"/>
              <a:ext cx="181" cy="223"/>
              <a:chOff x="4500" y="4480"/>
              <a:chExt cx="360" cy="548"/>
            </a:xfrm>
          </p:grpSpPr>
          <p:sp>
            <p:nvSpPr>
              <p:cNvPr id="61564" name="Oval 2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5" name="Line 3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2" name="Group 31"/>
            <p:cNvGrpSpPr>
              <a:grpSpLocks/>
            </p:cNvGrpSpPr>
            <p:nvPr/>
          </p:nvGrpSpPr>
          <p:grpSpPr bwMode="auto">
            <a:xfrm rot="2101501">
              <a:off x="930" y="3015"/>
              <a:ext cx="180" cy="224"/>
              <a:chOff x="4500" y="4480"/>
              <a:chExt cx="360" cy="548"/>
            </a:xfrm>
          </p:grpSpPr>
          <p:sp>
            <p:nvSpPr>
              <p:cNvPr id="61562" name="Oval 32"/>
              <p:cNvSpPr>
                <a:spLocks noChangeArrowheads="1"/>
              </p:cNvSpPr>
              <p:nvPr/>
            </p:nvSpPr>
            <p:spPr bwMode="auto">
              <a:xfrm>
                <a:off x="4500" y="4872"/>
                <a:ext cx="360" cy="156"/>
              </a:xfrm>
              <a:prstGeom prst="ellipse">
                <a:avLst/>
              </a:prstGeom>
              <a:noFill/>
              <a:ln w="9525">
                <a:solidFill>
                  <a:srgbClr val="282828"/>
                </a:solidFill>
                <a:round/>
                <a:headEnd/>
                <a:tailEnd/>
              </a:ln>
            </p:spPr>
            <p:txBody>
              <a:bodyPr/>
              <a:lstStyle/>
              <a:p>
                <a:endParaRPr lang="zh-CN" altLang="en-US"/>
              </a:p>
            </p:txBody>
          </p:sp>
          <p:sp>
            <p:nvSpPr>
              <p:cNvPr id="61563" name="Line 33"/>
              <p:cNvSpPr>
                <a:spLocks noChangeShapeType="1"/>
              </p:cNvSpPr>
              <p:nvPr/>
            </p:nvSpPr>
            <p:spPr bwMode="auto">
              <a:xfrm flipV="1">
                <a:off x="4680" y="4480"/>
                <a:ext cx="0" cy="468"/>
              </a:xfrm>
              <a:prstGeom prst="line">
                <a:avLst/>
              </a:prstGeom>
              <a:noFill/>
              <a:ln w="9525">
                <a:solidFill>
                  <a:srgbClr val="282828"/>
                </a:solidFill>
                <a:round/>
                <a:headEnd/>
                <a:tailEnd type="stealth" w="sm" len="lg"/>
              </a:ln>
            </p:spPr>
            <p:txBody>
              <a:bodyPr/>
              <a:lstStyle/>
              <a:p>
                <a:endParaRPr lang="zh-CN" altLang="en-US"/>
              </a:p>
            </p:txBody>
          </p:sp>
        </p:grpSp>
        <p:grpSp>
          <p:nvGrpSpPr>
            <p:cNvPr id="61523" name="Group 34"/>
            <p:cNvGrpSpPr>
              <a:grpSpLocks/>
            </p:cNvGrpSpPr>
            <p:nvPr/>
          </p:nvGrpSpPr>
          <p:grpSpPr bwMode="auto">
            <a:xfrm rot="-1540505">
              <a:off x="911" y="3614"/>
              <a:ext cx="179" cy="224"/>
              <a:chOff x="4500" y="4480"/>
              <a:chExt cx="360" cy="548"/>
            </a:xfrm>
          </p:grpSpPr>
          <p:sp>
            <p:nvSpPr>
              <p:cNvPr id="61560" name="Oval 3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61" name="Line 3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4" name="Group 37"/>
            <p:cNvGrpSpPr>
              <a:grpSpLocks/>
            </p:cNvGrpSpPr>
            <p:nvPr/>
          </p:nvGrpSpPr>
          <p:grpSpPr bwMode="auto">
            <a:xfrm>
              <a:off x="887" y="3388"/>
              <a:ext cx="179" cy="224"/>
              <a:chOff x="4500" y="4480"/>
              <a:chExt cx="360" cy="548"/>
            </a:xfrm>
          </p:grpSpPr>
          <p:sp>
            <p:nvSpPr>
              <p:cNvPr id="61558" name="Oval 3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9" name="Line 3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5" name="Group 40"/>
            <p:cNvGrpSpPr>
              <a:grpSpLocks/>
            </p:cNvGrpSpPr>
            <p:nvPr/>
          </p:nvGrpSpPr>
          <p:grpSpPr bwMode="auto">
            <a:xfrm>
              <a:off x="750" y="2889"/>
              <a:ext cx="180" cy="224"/>
              <a:chOff x="4500" y="4480"/>
              <a:chExt cx="360" cy="548"/>
            </a:xfrm>
          </p:grpSpPr>
          <p:sp>
            <p:nvSpPr>
              <p:cNvPr id="61556" name="Oval 41"/>
              <p:cNvSpPr>
                <a:spLocks noChangeArrowheads="1"/>
              </p:cNvSpPr>
              <p:nvPr/>
            </p:nvSpPr>
            <p:spPr bwMode="auto">
              <a:xfrm>
                <a:off x="4500" y="4872"/>
                <a:ext cx="360" cy="156"/>
              </a:xfrm>
              <a:prstGeom prst="ellipse">
                <a:avLst/>
              </a:prstGeom>
              <a:noFill/>
              <a:ln w="9525">
                <a:solidFill>
                  <a:srgbClr val="323232"/>
                </a:solidFill>
                <a:round/>
                <a:headEnd/>
                <a:tailEnd/>
              </a:ln>
            </p:spPr>
            <p:txBody>
              <a:bodyPr/>
              <a:lstStyle/>
              <a:p>
                <a:endParaRPr lang="zh-CN" altLang="en-US"/>
              </a:p>
            </p:txBody>
          </p:sp>
          <p:sp>
            <p:nvSpPr>
              <p:cNvPr id="61557" name="Line 42"/>
              <p:cNvSpPr>
                <a:spLocks noChangeShapeType="1"/>
              </p:cNvSpPr>
              <p:nvPr/>
            </p:nvSpPr>
            <p:spPr bwMode="auto">
              <a:xfrm flipV="1">
                <a:off x="4680" y="4480"/>
                <a:ext cx="0" cy="468"/>
              </a:xfrm>
              <a:prstGeom prst="line">
                <a:avLst/>
              </a:prstGeom>
              <a:noFill/>
              <a:ln w="9525">
                <a:solidFill>
                  <a:srgbClr val="323232"/>
                </a:solidFill>
                <a:round/>
                <a:headEnd/>
                <a:tailEnd type="stealth" w="sm" len="lg"/>
              </a:ln>
            </p:spPr>
            <p:txBody>
              <a:bodyPr/>
              <a:lstStyle/>
              <a:p>
                <a:endParaRPr lang="zh-CN" altLang="en-US"/>
              </a:p>
            </p:txBody>
          </p:sp>
        </p:grpSp>
        <p:grpSp>
          <p:nvGrpSpPr>
            <p:cNvPr id="61526" name="Group 43"/>
            <p:cNvGrpSpPr>
              <a:grpSpLocks/>
            </p:cNvGrpSpPr>
            <p:nvPr/>
          </p:nvGrpSpPr>
          <p:grpSpPr bwMode="auto">
            <a:xfrm rot="2235994">
              <a:off x="1060" y="3206"/>
              <a:ext cx="179" cy="224"/>
              <a:chOff x="4500" y="4480"/>
              <a:chExt cx="360" cy="548"/>
            </a:xfrm>
          </p:grpSpPr>
          <p:sp>
            <p:nvSpPr>
              <p:cNvPr id="61554" name="Oval 44"/>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5" name="Line 45"/>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7" name="Group 46"/>
            <p:cNvGrpSpPr>
              <a:grpSpLocks/>
            </p:cNvGrpSpPr>
            <p:nvPr/>
          </p:nvGrpSpPr>
          <p:grpSpPr bwMode="auto">
            <a:xfrm rot="-3227349">
              <a:off x="1226" y="3230"/>
              <a:ext cx="205" cy="196"/>
              <a:chOff x="4500" y="4480"/>
              <a:chExt cx="360" cy="548"/>
            </a:xfrm>
          </p:grpSpPr>
          <p:sp>
            <p:nvSpPr>
              <p:cNvPr id="61552" name="Oval 4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53" name="Line 4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28" name="Group 49"/>
            <p:cNvGrpSpPr>
              <a:grpSpLocks/>
            </p:cNvGrpSpPr>
            <p:nvPr/>
          </p:nvGrpSpPr>
          <p:grpSpPr bwMode="auto">
            <a:xfrm rot="-2223290">
              <a:off x="1611" y="2934"/>
              <a:ext cx="180" cy="224"/>
              <a:chOff x="4500" y="4480"/>
              <a:chExt cx="360" cy="548"/>
            </a:xfrm>
          </p:grpSpPr>
          <p:sp>
            <p:nvSpPr>
              <p:cNvPr id="61550" name="Oval 50"/>
              <p:cNvSpPr>
                <a:spLocks noChangeArrowheads="1"/>
              </p:cNvSpPr>
              <p:nvPr/>
            </p:nvSpPr>
            <p:spPr bwMode="auto">
              <a:xfrm>
                <a:off x="4500" y="4872"/>
                <a:ext cx="360" cy="156"/>
              </a:xfrm>
              <a:prstGeom prst="ellipse">
                <a:avLst/>
              </a:prstGeom>
              <a:noFill/>
              <a:ln w="9525">
                <a:solidFill>
                  <a:srgbClr val="323232"/>
                </a:solidFill>
                <a:round/>
                <a:headEnd/>
                <a:tailEnd/>
              </a:ln>
            </p:spPr>
            <p:txBody>
              <a:bodyPr/>
              <a:lstStyle/>
              <a:p>
                <a:endParaRPr lang="zh-CN" altLang="en-US"/>
              </a:p>
            </p:txBody>
          </p:sp>
          <p:sp>
            <p:nvSpPr>
              <p:cNvPr id="61551" name="Line 51"/>
              <p:cNvSpPr>
                <a:spLocks noChangeShapeType="1"/>
              </p:cNvSpPr>
              <p:nvPr/>
            </p:nvSpPr>
            <p:spPr bwMode="auto">
              <a:xfrm flipV="1">
                <a:off x="4680" y="4480"/>
                <a:ext cx="0" cy="468"/>
              </a:xfrm>
              <a:prstGeom prst="line">
                <a:avLst/>
              </a:prstGeom>
              <a:noFill/>
              <a:ln w="9525">
                <a:solidFill>
                  <a:srgbClr val="323232"/>
                </a:solidFill>
                <a:round/>
                <a:headEnd/>
                <a:tailEnd type="stealth" w="sm" len="lg"/>
              </a:ln>
            </p:spPr>
            <p:txBody>
              <a:bodyPr/>
              <a:lstStyle/>
              <a:p>
                <a:endParaRPr lang="zh-CN" altLang="en-US"/>
              </a:p>
            </p:txBody>
          </p:sp>
        </p:grpSp>
        <p:grpSp>
          <p:nvGrpSpPr>
            <p:cNvPr id="61529" name="Group 52"/>
            <p:cNvGrpSpPr>
              <a:grpSpLocks/>
            </p:cNvGrpSpPr>
            <p:nvPr/>
          </p:nvGrpSpPr>
          <p:grpSpPr bwMode="auto">
            <a:xfrm rot="-320945">
              <a:off x="1510" y="3425"/>
              <a:ext cx="179" cy="224"/>
              <a:chOff x="4500" y="4480"/>
              <a:chExt cx="360" cy="548"/>
            </a:xfrm>
          </p:grpSpPr>
          <p:sp>
            <p:nvSpPr>
              <p:cNvPr id="61548" name="Oval 5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9" name="Line 5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0" name="Group 55"/>
            <p:cNvGrpSpPr>
              <a:grpSpLocks/>
            </p:cNvGrpSpPr>
            <p:nvPr/>
          </p:nvGrpSpPr>
          <p:grpSpPr bwMode="auto">
            <a:xfrm>
              <a:off x="1247" y="3613"/>
              <a:ext cx="179" cy="225"/>
              <a:chOff x="4500" y="4480"/>
              <a:chExt cx="360" cy="548"/>
            </a:xfrm>
          </p:grpSpPr>
          <p:sp>
            <p:nvSpPr>
              <p:cNvPr id="61546" name="Oval 5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7" name="Line 5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1" name="Group 58"/>
            <p:cNvGrpSpPr>
              <a:grpSpLocks/>
            </p:cNvGrpSpPr>
            <p:nvPr/>
          </p:nvGrpSpPr>
          <p:grpSpPr bwMode="auto">
            <a:xfrm rot="3735420">
              <a:off x="1181" y="3456"/>
              <a:ext cx="207" cy="196"/>
              <a:chOff x="4500" y="4480"/>
              <a:chExt cx="360" cy="548"/>
            </a:xfrm>
          </p:grpSpPr>
          <p:sp>
            <p:nvSpPr>
              <p:cNvPr id="61544" name="Oval 5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5" name="Line 6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2" name="Group 61"/>
            <p:cNvGrpSpPr>
              <a:grpSpLocks/>
            </p:cNvGrpSpPr>
            <p:nvPr/>
          </p:nvGrpSpPr>
          <p:grpSpPr bwMode="auto">
            <a:xfrm>
              <a:off x="1294" y="2840"/>
              <a:ext cx="180" cy="223"/>
              <a:chOff x="4500" y="4480"/>
              <a:chExt cx="360" cy="548"/>
            </a:xfrm>
          </p:grpSpPr>
          <p:sp>
            <p:nvSpPr>
              <p:cNvPr id="61542" name="Oval 6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3" name="Line 6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3" name="Group 64"/>
            <p:cNvGrpSpPr>
              <a:grpSpLocks/>
            </p:cNvGrpSpPr>
            <p:nvPr/>
          </p:nvGrpSpPr>
          <p:grpSpPr bwMode="auto">
            <a:xfrm rot="9886399">
              <a:off x="1060" y="2892"/>
              <a:ext cx="179" cy="225"/>
              <a:chOff x="4500" y="4480"/>
              <a:chExt cx="360" cy="548"/>
            </a:xfrm>
          </p:grpSpPr>
          <p:sp>
            <p:nvSpPr>
              <p:cNvPr id="61540" name="Oval 6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41" name="Line 6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4" name="Group 67"/>
            <p:cNvGrpSpPr>
              <a:grpSpLocks/>
            </p:cNvGrpSpPr>
            <p:nvPr/>
          </p:nvGrpSpPr>
          <p:grpSpPr bwMode="auto">
            <a:xfrm rot="-9365767">
              <a:off x="1641" y="3244"/>
              <a:ext cx="178" cy="227"/>
              <a:chOff x="4500" y="4480"/>
              <a:chExt cx="360" cy="548"/>
            </a:xfrm>
          </p:grpSpPr>
          <p:sp>
            <p:nvSpPr>
              <p:cNvPr id="61538" name="Oval 6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39" name="Line 6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535" name="Group 70"/>
            <p:cNvGrpSpPr>
              <a:grpSpLocks/>
            </p:cNvGrpSpPr>
            <p:nvPr/>
          </p:nvGrpSpPr>
          <p:grpSpPr bwMode="auto">
            <a:xfrm rot="-5721320">
              <a:off x="1455" y="3208"/>
              <a:ext cx="206" cy="195"/>
              <a:chOff x="4500" y="4480"/>
              <a:chExt cx="360" cy="548"/>
            </a:xfrm>
          </p:grpSpPr>
          <p:sp>
            <p:nvSpPr>
              <p:cNvPr id="61536" name="Oval 71"/>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37" name="Line 72"/>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sp>
        <p:nvSpPr>
          <p:cNvPr id="445513" name="Text Box 73"/>
          <p:cNvSpPr txBox="1">
            <a:spLocks noChangeArrowheads="1"/>
          </p:cNvSpPr>
          <p:nvPr/>
        </p:nvSpPr>
        <p:spPr bwMode="auto">
          <a:xfrm>
            <a:off x="7740650" y="5157788"/>
            <a:ext cx="1295400" cy="409575"/>
          </a:xfrm>
          <a:prstGeom prst="rect">
            <a:avLst/>
          </a:prstGeom>
          <a:noFill/>
          <a:ln w="9525">
            <a:noFill/>
            <a:miter lim="800000"/>
            <a:headEnd/>
            <a:tailEnd/>
          </a:ln>
        </p:spPr>
        <p:txBody>
          <a:bodyPr/>
          <a:lstStyle/>
          <a:p>
            <a:pPr algn="ctr">
              <a:spcBef>
                <a:spcPct val="15000"/>
              </a:spcBef>
            </a:pPr>
            <a:r>
              <a:rPr lang="zh-CN" altLang="en-US" sz="2000" b="1">
                <a:solidFill>
                  <a:srgbClr val="0000CC"/>
                </a:solidFill>
              </a:rPr>
              <a:t>外加磁场</a:t>
            </a:r>
            <a:endParaRPr lang="zh-CN" altLang="en-US" sz="2000" b="1">
              <a:solidFill>
                <a:srgbClr val="0000CC"/>
              </a:solidFill>
              <a:latin typeface="Arial" pitchFamily="34" charset="0"/>
            </a:endParaRPr>
          </a:p>
        </p:txBody>
      </p:sp>
      <p:grpSp>
        <p:nvGrpSpPr>
          <p:cNvPr id="22" name="Group 74"/>
          <p:cNvGrpSpPr>
            <a:grpSpLocks/>
          </p:cNvGrpSpPr>
          <p:nvPr/>
        </p:nvGrpSpPr>
        <p:grpSpPr bwMode="auto">
          <a:xfrm>
            <a:off x="5684838" y="3860800"/>
            <a:ext cx="2343150" cy="1731963"/>
            <a:chOff x="4217" y="2340"/>
            <a:chExt cx="1476" cy="1091"/>
          </a:xfrm>
        </p:grpSpPr>
        <p:sp>
          <p:nvSpPr>
            <p:cNvPr id="61462" name="Rectangle 75"/>
            <p:cNvSpPr>
              <a:spLocks noChangeArrowheads="1"/>
            </p:cNvSpPr>
            <p:nvPr/>
          </p:nvSpPr>
          <p:spPr bwMode="auto">
            <a:xfrm>
              <a:off x="4217" y="2750"/>
              <a:ext cx="1089" cy="681"/>
            </a:xfrm>
            <a:prstGeom prst="rect">
              <a:avLst/>
            </a:prstGeom>
            <a:solidFill>
              <a:srgbClr val="6FBDC3"/>
            </a:solidFill>
            <a:ln w="9525">
              <a:miter lim="800000"/>
              <a:headEnd/>
              <a:tailEnd/>
            </a:ln>
            <a:scene3d>
              <a:camera prst="legacyObliqueTopRight"/>
              <a:lightRig rig="legacyFlat3" dir="b"/>
            </a:scene3d>
            <a:sp3d extrusionH="1801800" prstMaterial="legacyMatte">
              <a:bevelT w="13500" h="13500" prst="angle"/>
              <a:bevelB w="13500" h="13500" prst="angle"/>
              <a:extrusionClr>
                <a:srgbClr val="6FBDC3"/>
              </a:extrusionClr>
            </a:sp3d>
          </p:spPr>
          <p:txBody>
            <a:bodyPr anchor="ctr">
              <a:spAutoFit/>
              <a:flatTx/>
            </a:bodyPr>
            <a:lstStyle/>
            <a:p>
              <a:endParaRPr lang="zh-CN" altLang="en-US"/>
            </a:p>
          </p:txBody>
        </p:sp>
        <p:grpSp>
          <p:nvGrpSpPr>
            <p:cNvPr id="61463" name="Group 76"/>
            <p:cNvGrpSpPr>
              <a:grpSpLocks/>
            </p:cNvGrpSpPr>
            <p:nvPr/>
          </p:nvGrpSpPr>
          <p:grpSpPr bwMode="auto">
            <a:xfrm>
              <a:off x="4992" y="2340"/>
              <a:ext cx="177" cy="229"/>
              <a:chOff x="4500" y="4480"/>
              <a:chExt cx="360" cy="548"/>
            </a:xfrm>
          </p:grpSpPr>
          <p:sp>
            <p:nvSpPr>
              <p:cNvPr id="61515" name="Oval 7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6" name="Line 7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4" name="Group 79"/>
            <p:cNvGrpSpPr>
              <a:grpSpLocks/>
            </p:cNvGrpSpPr>
            <p:nvPr/>
          </p:nvGrpSpPr>
          <p:grpSpPr bwMode="auto">
            <a:xfrm>
              <a:off x="4806" y="2433"/>
              <a:ext cx="178" cy="229"/>
              <a:chOff x="4500" y="4480"/>
              <a:chExt cx="360" cy="548"/>
            </a:xfrm>
          </p:grpSpPr>
          <p:sp>
            <p:nvSpPr>
              <p:cNvPr id="61513" name="Oval 8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4" name="Line 8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5" name="Group 82"/>
            <p:cNvGrpSpPr>
              <a:grpSpLocks/>
            </p:cNvGrpSpPr>
            <p:nvPr/>
          </p:nvGrpSpPr>
          <p:grpSpPr bwMode="auto">
            <a:xfrm>
              <a:off x="4580" y="2388"/>
              <a:ext cx="178" cy="229"/>
              <a:chOff x="4500" y="4480"/>
              <a:chExt cx="360" cy="548"/>
            </a:xfrm>
          </p:grpSpPr>
          <p:sp>
            <p:nvSpPr>
              <p:cNvPr id="61511" name="Oval 8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2" name="Line 8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6" name="Group 85"/>
            <p:cNvGrpSpPr>
              <a:grpSpLocks/>
            </p:cNvGrpSpPr>
            <p:nvPr/>
          </p:nvGrpSpPr>
          <p:grpSpPr bwMode="auto">
            <a:xfrm>
              <a:off x="4596" y="2839"/>
              <a:ext cx="178" cy="229"/>
              <a:chOff x="4500" y="4480"/>
              <a:chExt cx="360" cy="548"/>
            </a:xfrm>
          </p:grpSpPr>
          <p:sp>
            <p:nvSpPr>
              <p:cNvPr id="61509" name="Oval 8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10" name="Line 8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7" name="Group 88"/>
            <p:cNvGrpSpPr>
              <a:grpSpLocks/>
            </p:cNvGrpSpPr>
            <p:nvPr/>
          </p:nvGrpSpPr>
          <p:grpSpPr bwMode="auto">
            <a:xfrm>
              <a:off x="4765" y="3022"/>
              <a:ext cx="178" cy="228"/>
              <a:chOff x="4500" y="4480"/>
              <a:chExt cx="360" cy="548"/>
            </a:xfrm>
          </p:grpSpPr>
          <p:sp>
            <p:nvSpPr>
              <p:cNvPr id="61507" name="Oval 8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8" name="Line 9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8" name="Group 91"/>
            <p:cNvGrpSpPr>
              <a:grpSpLocks/>
            </p:cNvGrpSpPr>
            <p:nvPr/>
          </p:nvGrpSpPr>
          <p:grpSpPr bwMode="auto">
            <a:xfrm>
              <a:off x="4507" y="3112"/>
              <a:ext cx="178" cy="229"/>
              <a:chOff x="4500" y="4480"/>
              <a:chExt cx="360" cy="548"/>
            </a:xfrm>
          </p:grpSpPr>
          <p:sp>
            <p:nvSpPr>
              <p:cNvPr id="61505" name="Oval 9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6" name="Line 9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69" name="Group 94"/>
            <p:cNvGrpSpPr>
              <a:grpSpLocks/>
            </p:cNvGrpSpPr>
            <p:nvPr/>
          </p:nvGrpSpPr>
          <p:grpSpPr bwMode="auto">
            <a:xfrm>
              <a:off x="4240" y="2839"/>
              <a:ext cx="178" cy="229"/>
              <a:chOff x="4500" y="4480"/>
              <a:chExt cx="360" cy="548"/>
            </a:xfrm>
          </p:grpSpPr>
          <p:sp>
            <p:nvSpPr>
              <p:cNvPr id="61503" name="Oval 9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4" name="Line 9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0" name="Group 97"/>
            <p:cNvGrpSpPr>
              <a:grpSpLocks/>
            </p:cNvGrpSpPr>
            <p:nvPr/>
          </p:nvGrpSpPr>
          <p:grpSpPr bwMode="auto">
            <a:xfrm>
              <a:off x="5353" y="2930"/>
              <a:ext cx="179" cy="229"/>
              <a:chOff x="4500" y="4480"/>
              <a:chExt cx="360" cy="548"/>
            </a:xfrm>
          </p:grpSpPr>
          <p:sp>
            <p:nvSpPr>
              <p:cNvPr id="61501" name="Oval 9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2" name="Line 9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1" name="Group 100"/>
            <p:cNvGrpSpPr>
              <a:grpSpLocks/>
            </p:cNvGrpSpPr>
            <p:nvPr/>
          </p:nvGrpSpPr>
          <p:grpSpPr bwMode="auto">
            <a:xfrm>
              <a:off x="5087" y="2882"/>
              <a:ext cx="178" cy="229"/>
              <a:chOff x="4500" y="4480"/>
              <a:chExt cx="360" cy="548"/>
            </a:xfrm>
          </p:grpSpPr>
          <p:sp>
            <p:nvSpPr>
              <p:cNvPr id="61499" name="Oval 101"/>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500" name="Line 102"/>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2" name="Group 103"/>
            <p:cNvGrpSpPr>
              <a:grpSpLocks/>
            </p:cNvGrpSpPr>
            <p:nvPr/>
          </p:nvGrpSpPr>
          <p:grpSpPr bwMode="auto">
            <a:xfrm>
              <a:off x="4952" y="3112"/>
              <a:ext cx="178" cy="228"/>
              <a:chOff x="4500" y="4480"/>
              <a:chExt cx="360" cy="548"/>
            </a:xfrm>
          </p:grpSpPr>
          <p:sp>
            <p:nvSpPr>
              <p:cNvPr id="61497" name="Oval 104"/>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8" name="Line 105"/>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3" name="Group 106"/>
            <p:cNvGrpSpPr>
              <a:grpSpLocks/>
            </p:cNvGrpSpPr>
            <p:nvPr/>
          </p:nvGrpSpPr>
          <p:grpSpPr bwMode="auto">
            <a:xfrm>
              <a:off x="4418" y="2658"/>
              <a:ext cx="178" cy="229"/>
              <a:chOff x="4500" y="4480"/>
              <a:chExt cx="360" cy="548"/>
            </a:xfrm>
          </p:grpSpPr>
          <p:sp>
            <p:nvSpPr>
              <p:cNvPr id="61495" name="Oval 107"/>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6" name="Line 108"/>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4" name="Group 109"/>
            <p:cNvGrpSpPr>
              <a:grpSpLocks/>
            </p:cNvGrpSpPr>
            <p:nvPr/>
          </p:nvGrpSpPr>
          <p:grpSpPr bwMode="auto">
            <a:xfrm>
              <a:off x="5351" y="2614"/>
              <a:ext cx="177" cy="229"/>
              <a:chOff x="4500" y="4480"/>
              <a:chExt cx="360" cy="548"/>
            </a:xfrm>
          </p:grpSpPr>
          <p:sp>
            <p:nvSpPr>
              <p:cNvPr id="61493" name="Oval 110"/>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4" name="Line 111"/>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5" name="Group 112"/>
            <p:cNvGrpSpPr>
              <a:grpSpLocks/>
            </p:cNvGrpSpPr>
            <p:nvPr/>
          </p:nvGrpSpPr>
          <p:grpSpPr bwMode="auto">
            <a:xfrm>
              <a:off x="5037" y="2612"/>
              <a:ext cx="178" cy="229"/>
              <a:chOff x="4500" y="4480"/>
              <a:chExt cx="360" cy="548"/>
            </a:xfrm>
          </p:grpSpPr>
          <p:sp>
            <p:nvSpPr>
              <p:cNvPr id="61491" name="Oval 113"/>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2" name="Line 114"/>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6" name="Group 115"/>
            <p:cNvGrpSpPr>
              <a:grpSpLocks/>
            </p:cNvGrpSpPr>
            <p:nvPr/>
          </p:nvGrpSpPr>
          <p:grpSpPr bwMode="auto">
            <a:xfrm>
              <a:off x="5503" y="2417"/>
              <a:ext cx="178" cy="229"/>
              <a:chOff x="4500" y="4480"/>
              <a:chExt cx="360" cy="548"/>
            </a:xfrm>
          </p:grpSpPr>
          <p:sp>
            <p:nvSpPr>
              <p:cNvPr id="61489" name="Oval 116"/>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90" name="Line 117"/>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7" name="Group 118"/>
            <p:cNvGrpSpPr>
              <a:grpSpLocks/>
            </p:cNvGrpSpPr>
            <p:nvPr/>
          </p:nvGrpSpPr>
          <p:grpSpPr bwMode="auto">
            <a:xfrm>
              <a:off x="5516" y="2705"/>
              <a:ext cx="177" cy="229"/>
              <a:chOff x="4500" y="4480"/>
              <a:chExt cx="360" cy="548"/>
            </a:xfrm>
          </p:grpSpPr>
          <p:sp>
            <p:nvSpPr>
              <p:cNvPr id="61487" name="Oval 119"/>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8" name="Line 120"/>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8" name="Group 121"/>
            <p:cNvGrpSpPr>
              <a:grpSpLocks/>
            </p:cNvGrpSpPr>
            <p:nvPr/>
          </p:nvGrpSpPr>
          <p:grpSpPr bwMode="auto">
            <a:xfrm>
              <a:off x="4378" y="2970"/>
              <a:ext cx="178" cy="229"/>
              <a:chOff x="4500" y="4480"/>
              <a:chExt cx="360" cy="548"/>
            </a:xfrm>
          </p:grpSpPr>
          <p:sp>
            <p:nvSpPr>
              <p:cNvPr id="61485" name="Oval 122"/>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6" name="Line 123"/>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79" name="Group 124"/>
            <p:cNvGrpSpPr>
              <a:grpSpLocks/>
            </p:cNvGrpSpPr>
            <p:nvPr/>
          </p:nvGrpSpPr>
          <p:grpSpPr bwMode="auto">
            <a:xfrm>
              <a:off x="4814" y="2746"/>
              <a:ext cx="178" cy="229"/>
              <a:chOff x="4500" y="4480"/>
              <a:chExt cx="360" cy="548"/>
            </a:xfrm>
          </p:grpSpPr>
          <p:sp>
            <p:nvSpPr>
              <p:cNvPr id="61483" name="Oval 125"/>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4" name="Line 126"/>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nvGrpSpPr>
            <p:cNvPr id="61480" name="Group 127"/>
            <p:cNvGrpSpPr>
              <a:grpSpLocks/>
            </p:cNvGrpSpPr>
            <p:nvPr/>
          </p:nvGrpSpPr>
          <p:grpSpPr bwMode="auto">
            <a:xfrm>
              <a:off x="5219" y="2388"/>
              <a:ext cx="177" cy="229"/>
              <a:chOff x="4500" y="4480"/>
              <a:chExt cx="360" cy="548"/>
            </a:xfrm>
          </p:grpSpPr>
          <p:sp>
            <p:nvSpPr>
              <p:cNvPr id="61481" name="Oval 128"/>
              <p:cNvSpPr>
                <a:spLocks noChangeArrowheads="1"/>
              </p:cNvSpPr>
              <p:nvPr/>
            </p:nvSpPr>
            <p:spPr bwMode="auto">
              <a:xfrm>
                <a:off x="4500" y="4872"/>
                <a:ext cx="360" cy="156"/>
              </a:xfrm>
              <a:prstGeom prst="ellipse">
                <a:avLst/>
              </a:prstGeom>
              <a:noFill/>
              <a:ln w="9525">
                <a:solidFill>
                  <a:srgbClr val="000000"/>
                </a:solidFill>
                <a:round/>
                <a:headEnd/>
                <a:tailEnd/>
              </a:ln>
            </p:spPr>
            <p:txBody>
              <a:bodyPr/>
              <a:lstStyle/>
              <a:p>
                <a:endParaRPr lang="zh-CN" altLang="en-US"/>
              </a:p>
            </p:txBody>
          </p:sp>
          <p:sp>
            <p:nvSpPr>
              <p:cNvPr id="61482" name="Line 129"/>
              <p:cNvSpPr>
                <a:spLocks noChangeShapeType="1"/>
              </p:cNvSpPr>
              <p:nvPr/>
            </p:nvSpPr>
            <p:spPr bwMode="auto">
              <a:xfrm flipV="1">
                <a:off x="4680" y="4480"/>
                <a:ext cx="0" cy="468"/>
              </a:xfrm>
              <a:prstGeom prst="line">
                <a:avLst/>
              </a:prstGeom>
              <a:noFill/>
              <a:ln w="9525">
                <a:solidFill>
                  <a:srgbClr val="000000"/>
                </a:solidFill>
                <a:round/>
                <a:headEnd/>
                <a:tailEnd type="stealth" w="sm" len="lg"/>
              </a:ln>
            </p:spPr>
            <p:txBody>
              <a:bodyPr/>
              <a:lstStyle/>
              <a:p>
                <a:endParaRPr lang="zh-CN" altLang="en-US"/>
              </a:p>
            </p:txBody>
          </p:sp>
        </p:grpSp>
      </p:grpSp>
      <p:sp>
        <p:nvSpPr>
          <p:cNvPr id="445570" name="Text Box 130"/>
          <p:cNvSpPr txBox="1">
            <a:spLocks noChangeArrowheads="1"/>
          </p:cNvSpPr>
          <p:nvPr/>
        </p:nvSpPr>
        <p:spPr bwMode="auto">
          <a:xfrm>
            <a:off x="6732588" y="3716338"/>
            <a:ext cx="433387" cy="409575"/>
          </a:xfrm>
          <a:prstGeom prst="rect">
            <a:avLst/>
          </a:prstGeom>
          <a:noFill/>
          <a:ln w="9525">
            <a:noFill/>
            <a:miter lim="800000"/>
            <a:headEnd/>
            <a:tailEnd/>
          </a:ln>
        </p:spPr>
        <p:txBody>
          <a:bodyPr/>
          <a:lstStyle/>
          <a:p>
            <a:pPr algn="just">
              <a:spcBef>
                <a:spcPct val="15000"/>
              </a:spcBef>
            </a:pPr>
            <a:r>
              <a:rPr lang="en-US" altLang="zh-CN" b="1" i="1">
                <a:solidFill>
                  <a:srgbClr val="FF0000"/>
                </a:solidFill>
                <a:ea typeface="宋体" pitchFamily="2" charset="-122"/>
              </a:rPr>
              <a:t>B</a:t>
            </a:r>
            <a:endParaRPr lang="en-US" altLang="zh-CN">
              <a:solidFill>
                <a:srgbClr val="FF0000"/>
              </a:solidFill>
              <a:latin typeface="Arial" pitchFamily="34" charset="0"/>
              <a:ea typeface="幼圆" pitchFamily="49" charset="-122"/>
            </a:endParaRPr>
          </a:p>
        </p:txBody>
      </p:sp>
      <p:sp>
        <p:nvSpPr>
          <p:cNvPr id="445571" name="Line 131"/>
          <p:cNvSpPr>
            <a:spLocks noChangeShapeType="1"/>
          </p:cNvSpPr>
          <p:nvPr/>
        </p:nvSpPr>
        <p:spPr bwMode="auto">
          <a:xfrm flipV="1">
            <a:off x="6686550" y="3644900"/>
            <a:ext cx="0" cy="576263"/>
          </a:xfrm>
          <a:prstGeom prst="line">
            <a:avLst/>
          </a:prstGeom>
          <a:noFill/>
          <a:ln w="31750">
            <a:solidFill>
              <a:srgbClr val="FF0000"/>
            </a:solidFill>
            <a:round/>
            <a:headEnd/>
            <a:tailEnd type="stealth" w="med" len="lg"/>
          </a:ln>
        </p:spPr>
        <p:txBody>
          <a:bodyPr/>
          <a:lstStyle/>
          <a:p>
            <a:endParaRPr lang="zh-CN" altLang="en-US"/>
          </a:p>
        </p:txBody>
      </p:sp>
      <p:sp>
        <p:nvSpPr>
          <p:cNvPr id="61461" name="TextBox 131"/>
          <p:cNvSpPr txBox="1">
            <a:spLocks noChangeArrowheads="1"/>
          </p:cNvSpPr>
          <p:nvPr/>
        </p:nvSpPr>
        <p:spPr bwMode="auto">
          <a:xfrm>
            <a:off x="6224588" y="5743575"/>
            <a:ext cx="1620837" cy="523875"/>
          </a:xfrm>
          <a:prstGeom prst="rect">
            <a:avLst/>
          </a:prstGeom>
          <a:noFill/>
          <a:ln w="9525">
            <a:noFill/>
            <a:miter lim="800000"/>
            <a:headEnd/>
            <a:tailEnd/>
          </a:ln>
        </p:spPr>
        <p:txBody>
          <a:bodyPr wrap="none">
            <a:spAutoFit/>
          </a:bodyPr>
          <a:lstStyle/>
          <a:p>
            <a:r>
              <a:rPr lang="zh-CN" altLang="en-US" sz="2800">
                <a:solidFill>
                  <a:srgbClr val="FF0000"/>
                </a:solidFill>
                <a:latin typeface="华文琥珀" pitchFamily="2" charset="-122"/>
                <a:ea typeface="华文琥珀" pitchFamily="2" charset="-122"/>
              </a:rPr>
              <a:t>动画演示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5442"/>
                                        </p:tgtEl>
                                        <p:attrNameLst>
                                          <p:attrName>style.visibility</p:attrName>
                                        </p:attrNameLst>
                                      </p:cBhvr>
                                      <p:to>
                                        <p:strVal val="visible"/>
                                      </p:to>
                                    </p:set>
                                    <p:animEffect transition="in" filter="fade">
                                      <p:cBhvr>
                                        <p:cTn id="7" dur="1000"/>
                                        <p:tgtEl>
                                          <p:spTgt spid="4454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5443"/>
                                        </p:tgtEl>
                                        <p:attrNameLst>
                                          <p:attrName>style.visibility</p:attrName>
                                        </p:attrNameLst>
                                      </p:cBhvr>
                                      <p:to>
                                        <p:strVal val="visible"/>
                                      </p:to>
                                    </p:set>
                                    <p:animEffect transition="in" filter="fade">
                                      <p:cBhvr>
                                        <p:cTn id="12" dur="1000"/>
                                        <p:tgtEl>
                                          <p:spTgt spid="4454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5444"/>
                                        </p:tgtEl>
                                        <p:attrNameLst>
                                          <p:attrName>style.visibility</p:attrName>
                                        </p:attrNameLst>
                                      </p:cBhvr>
                                      <p:to>
                                        <p:strVal val="visible"/>
                                      </p:to>
                                    </p:set>
                                    <p:animEffect transition="in" filter="fade">
                                      <p:cBhvr>
                                        <p:cTn id="17" dur="1000"/>
                                        <p:tgtEl>
                                          <p:spTgt spid="4454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5445"/>
                                        </p:tgtEl>
                                        <p:attrNameLst>
                                          <p:attrName>style.visibility</p:attrName>
                                        </p:attrNameLst>
                                      </p:cBhvr>
                                      <p:to>
                                        <p:strVal val="visible"/>
                                      </p:to>
                                    </p:set>
                                    <p:animEffect transition="in" filter="fade">
                                      <p:cBhvr>
                                        <p:cTn id="22" dur="1000"/>
                                        <p:tgtEl>
                                          <p:spTgt spid="44544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45446"/>
                                        </p:tgtEl>
                                        <p:attrNameLst>
                                          <p:attrName>style.visibility</p:attrName>
                                        </p:attrNameLst>
                                      </p:cBhvr>
                                      <p:to>
                                        <p:strVal val="visible"/>
                                      </p:to>
                                    </p:set>
                                    <p:animEffect transition="in" filter="fade">
                                      <p:cBhvr>
                                        <p:cTn id="26" dur="1000"/>
                                        <p:tgtEl>
                                          <p:spTgt spid="44544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445447"/>
                                        </p:tgtEl>
                                        <p:attrNameLst>
                                          <p:attrName>style.visibility</p:attrName>
                                        </p:attrNameLst>
                                      </p:cBhvr>
                                      <p:to>
                                        <p:strVal val="visible"/>
                                      </p:to>
                                    </p:set>
                                    <p:animEffect transition="in" filter="fade">
                                      <p:cBhvr>
                                        <p:cTn id="30" dur="1000"/>
                                        <p:tgtEl>
                                          <p:spTgt spid="445447"/>
                                        </p:tgtEl>
                                      </p:cBhvr>
                                    </p:animEffect>
                                  </p:childTnLst>
                                </p:cTn>
                              </p:par>
                              <p:par>
                                <p:cTn id="31" presetID="10" presetClass="entr" presetSubtype="0" fill="hold" nodeType="withEffect">
                                  <p:stCondLst>
                                    <p:cond delay="0"/>
                                  </p:stCondLst>
                                  <p:childTnLst>
                                    <p:set>
                                      <p:cBhvr>
                                        <p:cTn id="32" dur="1" fill="hold">
                                          <p:stCondLst>
                                            <p:cond delay="0"/>
                                          </p:stCondLst>
                                        </p:cTn>
                                        <p:tgtEl>
                                          <p:spTgt spid="445448"/>
                                        </p:tgtEl>
                                        <p:attrNameLst>
                                          <p:attrName>style.visibility</p:attrName>
                                        </p:attrNameLst>
                                      </p:cBhvr>
                                      <p:to>
                                        <p:strVal val="visible"/>
                                      </p:to>
                                    </p:set>
                                    <p:animEffect transition="in" filter="fade">
                                      <p:cBhvr>
                                        <p:cTn id="33" dur="1000"/>
                                        <p:tgtEl>
                                          <p:spTgt spid="445448"/>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45453"/>
                                        </p:tgtEl>
                                        <p:attrNameLst>
                                          <p:attrName>style.visibility</p:attrName>
                                        </p:attrNameLst>
                                      </p:cBhvr>
                                      <p:to>
                                        <p:strVal val="visible"/>
                                      </p:to>
                                    </p:set>
                                    <p:animEffect transition="in" filter="fade">
                                      <p:cBhvr>
                                        <p:cTn id="41" dur="1000"/>
                                        <p:tgtEl>
                                          <p:spTgt spid="4454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5454"/>
                                        </p:tgtEl>
                                        <p:attrNameLst>
                                          <p:attrName>style.visibility</p:attrName>
                                        </p:attrNameLst>
                                      </p:cBhvr>
                                      <p:to>
                                        <p:strVal val="visible"/>
                                      </p:to>
                                    </p:set>
                                    <p:animEffect transition="in" filter="fade">
                                      <p:cBhvr>
                                        <p:cTn id="44" dur="1000"/>
                                        <p:tgtEl>
                                          <p:spTgt spid="445454"/>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2000"/>
                                        <p:tgtEl>
                                          <p:spTgt spid="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5456"/>
                                        </p:tgtEl>
                                        <p:attrNameLst>
                                          <p:attrName>style.visibility</p:attrName>
                                        </p:attrNameLst>
                                      </p:cBhvr>
                                      <p:to>
                                        <p:strVal val="visible"/>
                                      </p:to>
                                    </p:set>
                                    <p:animEffect transition="in" filter="fade">
                                      <p:cBhvr>
                                        <p:cTn id="51" dur="2000"/>
                                        <p:tgtEl>
                                          <p:spTgt spid="44545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45455"/>
                                        </p:tgtEl>
                                        <p:attrNameLst>
                                          <p:attrName>style.visibility</p:attrName>
                                        </p:attrNameLst>
                                      </p:cBhvr>
                                      <p:to>
                                        <p:strVal val="visible"/>
                                      </p:to>
                                    </p:set>
                                    <p:animEffect transition="in" filter="fade">
                                      <p:cBhvr>
                                        <p:cTn id="56" dur="1000"/>
                                        <p:tgtEl>
                                          <p:spTgt spid="44545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5513"/>
                                        </p:tgtEl>
                                        <p:attrNameLst>
                                          <p:attrName>style.visibility</p:attrName>
                                        </p:attrNameLst>
                                      </p:cBhvr>
                                      <p:to>
                                        <p:strVal val="visible"/>
                                      </p:to>
                                    </p:set>
                                    <p:animEffect transition="in" filter="fade">
                                      <p:cBhvr>
                                        <p:cTn id="59" dur="1000"/>
                                        <p:tgtEl>
                                          <p:spTgt spid="445513"/>
                                        </p:tgtEl>
                                      </p:cBhvr>
                                    </p:animEffect>
                                  </p:childTnLst>
                                </p:cTn>
                              </p:par>
                              <p:par>
                                <p:cTn id="60" presetID="10"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5570"/>
                                        </p:tgtEl>
                                        <p:attrNameLst>
                                          <p:attrName>style.visibility</p:attrName>
                                        </p:attrNameLst>
                                      </p:cBhvr>
                                      <p:to>
                                        <p:strVal val="visible"/>
                                      </p:to>
                                    </p:set>
                                    <p:animEffect transition="in" filter="fade">
                                      <p:cBhvr>
                                        <p:cTn id="65" dur="1000"/>
                                        <p:tgtEl>
                                          <p:spTgt spid="44557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45571"/>
                                        </p:tgtEl>
                                        <p:attrNameLst>
                                          <p:attrName>style.visibility</p:attrName>
                                        </p:attrNameLst>
                                      </p:cBhvr>
                                      <p:to>
                                        <p:strVal val="visible"/>
                                      </p:to>
                                    </p:set>
                                    <p:animEffect transition="in" filter="fade">
                                      <p:cBhvr>
                                        <p:cTn id="68" dur="1000"/>
                                        <p:tgtEl>
                                          <p:spTgt spid="445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43" grpId="0"/>
      <p:bldP spid="445444" grpId="0"/>
      <p:bldP spid="445446" grpId="0"/>
      <p:bldP spid="445447" grpId="0"/>
      <p:bldP spid="445453" grpId="0"/>
      <p:bldP spid="445454" grpId="0"/>
      <p:bldP spid="445455" grpId="0"/>
      <p:bldP spid="445456" grpId="0"/>
      <p:bldP spid="445513" grpId="0"/>
      <p:bldP spid="445570" grpId="0"/>
      <p:bldP spid="4455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355600" y="1179513"/>
            <a:ext cx="8458200" cy="566309"/>
          </a:xfrm>
          <a:prstGeom prst="rect">
            <a:avLst/>
          </a:prstGeom>
          <a:noFill/>
          <a:ln w="9525">
            <a:noFill/>
            <a:miter lim="800000"/>
            <a:headEnd/>
            <a:tailEnd/>
          </a:ln>
        </p:spPr>
        <p:txBody>
          <a:bodyPr>
            <a:spAutoFit/>
          </a:bodyPr>
          <a:lstStyle/>
          <a:p>
            <a:pPr algn="just">
              <a:lnSpc>
                <a:spcPct val="110000"/>
              </a:lnSpc>
              <a:spcBef>
                <a:spcPct val="20000"/>
              </a:spcBef>
              <a:buFontTx/>
              <a:buBlip>
                <a:blip r:embed="rId3"/>
              </a:buBlip>
            </a:pPr>
            <a:r>
              <a:rPr kumimoji="1" lang="en-US" altLang="zh-CN" sz="2800" b="1" dirty="0">
                <a:solidFill>
                  <a:srgbClr val="000099"/>
                </a:solidFill>
                <a:latin typeface="幼圆" pitchFamily="49" charset="-122"/>
                <a:ea typeface="宋体" pitchFamily="2" charset="-122"/>
              </a:rPr>
              <a:t> </a:t>
            </a:r>
            <a:r>
              <a:rPr kumimoji="1" lang="zh-CN" altLang="en-US" sz="2800" b="1" dirty="0">
                <a:solidFill>
                  <a:srgbClr val="000099"/>
                </a:solidFill>
                <a:latin typeface="幼圆" pitchFamily="49" charset="-122"/>
              </a:rPr>
              <a:t>磁化强度矢量</a:t>
            </a:r>
            <a:r>
              <a:rPr kumimoji="1" lang="en-US" altLang="zh-CN" sz="2800" b="1" dirty="0" smtClean="0">
                <a:solidFill>
                  <a:srgbClr val="000099"/>
                </a:solidFill>
              </a:rPr>
              <a:t>M</a:t>
            </a:r>
            <a:endParaRPr kumimoji="1" lang="zh-CN" altLang="en-US" sz="2800" b="1" dirty="0">
              <a:solidFill>
                <a:srgbClr val="000099"/>
              </a:solidFill>
              <a:latin typeface="幼圆" pitchFamily="49" charset="-122"/>
              <a:ea typeface="幼圆" pitchFamily="49" charset="-122"/>
            </a:endParaRPr>
          </a:p>
        </p:txBody>
      </p:sp>
      <p:graphicFrame>
        <p:nvGraphicFramePr>
          <p:cNvPr id="446467" name="Object 3"/>
          <p:cNvGraphicFramePr>
            <a:graphicFrameLocks noChangeAspect="1"/>
          </p:cNvGraphicFramePr>
          <p:nvPr/>
        </p:nvGraphicFramePr>
        <p:xfrm>
          <a:off x="3554168" y="2433393"/>
          <a:ext cx="1836737" cy="892175"/>
        </p:xfrm>
        <a:graphic>
          <a:graphicData uri="http://schemas.openxmlformats.org/presentationml/2006/ole">
            <p:oleObj spid="_x0000_s62466" name="Equation" r:id="rId4" imgW="1066680" imgH="520560" progId="Equation.DSMT4">
              <p:embed/>
            </p:oleObj>
          </a:graphicData>
        </a:graphic>
      </p:graphicFrame>
      <p:sp>
        <p:nvSpPr>
          <p:cNvPr id="446468" name="Text Box 4"/>
          <p:cNvSpPr txBox="1">
            <a:spLocks noChangeArrowheads="1"/>
          </p:cNvSpPr>
          <p:nvPr/>
        </p:nvSpPr>
        <p:spPr bwMode="auto">
          <a:xfrm>
            <a:off x="349250" y="2913063"/>
            <a:ext cx="4229100" cy="566309"/>
          </a:xfrm>
          <a:prstGeom prst="rect">
            <a:avLst/>
          </a:prstGeom>
          <a:noFill/>
          <a:ln w="9525">
            <a:noFill/>
            <a:miter lim="800000"/>
            <a:headEnd/>
            <a:tailEnd/>
          </a:ln>
        </p:spPr>
        <p:txBody>
          <a:bodyPr>
            <a:spAutoFit/>
          </a:bodyPr>
          <a:lstStyle/>
          <a:p>
            <a:pPr algn="just">
              <a:lnSpc>
                <a:spcPct val="110000"/>
              </a:lnSpc>
              <a:spcBef>
                <a:spcPct val="25000"/>
              </a:spcBef>
              <a:buFontTx/>
              <a:buBlip>
                <a:blip r:embed="rId3"/>
              </a:buBlip>
            </a:pPr>
            <a:r>
              <a:rPr kumimoji="1" lang="en-US" altLang="zh-CN" sz="2800" b="1" dirty="0">
                <a:solidFill>
                  <a:srgbClr val="000099"/>
                </a:solidFill>
                <a:ea typeface="宋体" pitchFamily="2" charset="-122"/>
              </a:rPr>
              <a:t>  </a:t>
            </a:r>
            <a:r>
              <a:rPr kumimoji="1" lang="zh-CN" altLang="en-US" sz="2800" b="1" dirty="0">
                <a:solidFill>
                  <a:srgbClr val="000099"/>
                </a:solidFill>
              </a:rPr>
              <a:t>磁化电流密度</a:t>
            </a:r>
          </a:p>
        </p:txBody>
      </p:sp>
      <p:sp>
        <p:nvSpPr>
          <p:cNvPr id="446469" name="Rectangle 5"/>
          <p:cNvSpPr>
            <a:spLocks noChangeArrowheads="1"/>
          </p:cNvSpPr>
          <p:nvPr/>
        </p:nvSpPr>
        <p:spPr bwMode="auto">
          <a:xfrm>
            <a:off x="381000" y="571500"/>
            <a:ext cx="7920038" cy="400110"/>
          </a:xfrm>
          <a:prstGeom prst="rect">
            <a:avLst/>
          </a:prstGeom>
          <a:noFill/>
          <a:ln w="9525">
            <a:noFill/>
            <a:miter lim="800000"/>
            <a:headEnd/>
            <a:tailEnd/>
          </a:ln>
        </p:spPr>
        <p:txBody>
          <a:bodyPr>
            <a:spAutoFit/>
          </a:bodyPr>
          <a:lstStyle/>
          <a:p>
            <a:pPr>
              <a:buFontTx/>
              <a:buBlip>
                <a:blip r:embed="rId5"/>
              </a:buBlip>
            </a:pPr>
            <a:r>
              <a:rPr kumimoji="1" lang="en-US" altLang="zh-CN" sz="2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磁介质被磁化后，在其内部和表面将出现宏观磁化电流。</a:t>
            </a:r>
            <a:endParaRPr kumimoji="1" lang="zh-CN" altLang="en-US" sz="2000" b="1" i="1" dirty="0">
              <a:solidFill>
                <a:srgbClr val="002060"/>
              </a:solidFill>
              <a:latin typeface="幼圆" pitchFamily="49" charset="-122"/>
              <a:ea typeface="幼圆" pitchFamily="49" charset="-122"/>
            </a:endParaRPr>
          </a:p>
        </p:txBody>
      </p:sp>
      <p:sp>
        <p:nvSpPr>
          <p:cNvPr id="446470" name="Text Box 6"/>
          <p:cNvSpPr txBox="1">
            <a:spLocks noChangeArrowheads="1"/>
          </p:cNvSpPr>
          <p:nvPr/>
        </p:nvSpPr>
        <p:spPr bwMode="auto">
          <a:xfrm>
            <a:off x="757237" y="3573097"/>
            <a:ext cx="8386763" cy="43435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200" b="1" dirty="0">
                <a:solidFill>
                  <a:srgbClr val="002060"/>
                </a:solidFill>
                <a:latin typeface="幼圆" pitchFamily="49" charset="-122"/>
                <a:ea typeface="幼圆" pitchFamily="49" charset="-122"/>
              </a:rPr>
              <a:t>可以证明</a:t>
            </a:r>
            <a:r>
              <a:rPr kumimoji="1" lang="en-US" altLang="zh-CN" sz="2200" b="1" dirty="0">
                <a:solidFill>
                  <a:srgbClr val="002060"/>
                </a:solidFill>
                <a:latin typeface="幼圆" pitchFamily="49" charset="-122"/>
                <a:ea typeface="幼圆" pitchFamily="49" charset="-122"/>
              </a:rPr>
              <a:t>(p.57)</a:t>
            </a:r>
            <a:r>
              <a:rPr kumimoji="1" lang="zh-CN" altLang="en-US" sz="2200" b="1" dirty="0">
                <a:solidFill>
                  <a:srgbClr val="002060"/>
                </a:solidFill>
                <a:latin typeface="幼圆" pitchFamily="49" charset="-122"/>
                <a:ea typeface="幼圆" pitchFamily="49" charset="-122"/>
              </a:rPr>
              <a:t>：若介质磁化强度为</a:t>
            </a:r>
            <a:r>
              <a:rPr kumimoji="1" lang="en-US" altLang="zh-CN" sz="2200" b="1" dirty="0">
                <a:solidFill>
                  <a:srgbClr val="002060"/>
                </a:solidFill>
                <a:ea typeface="幼圆" pitchFamily="49" charset="-122"/>
              </a:rPr>
              <a:t>M</a:t>
            </a:r>
            <a:r>
              <a:rPr kumimoji="1" lang="zh-CN" altLang="en-US" sz="2200" b="1" dirty="0">
                <a:solidFill>
                  <a:srgbClr val="002060"/>
                </a:solidFill>
                <a:latin typeface="幼圆" pitchFamily="49" charset="-122"/>
                <a:ea typeface="幼圆" pitchFamily="49" charset="-122"/>
              </a:rPr>
              <a:t>，则其磁化电流体密度为：</a:t>
            </a:r>
          </a:p>
        </p:txBody>
      </p:sp>
      <p:graphicFrame>
        <p:nvGraphicFramePr>
          <p:cNvPr id="446471" name="Object 7"/>
          <p:cNvGraphicFramePr>
            <a:graphicFrameLocks noChangeAspect="1"/>
          </p:cNvGraphicFramePr>
          <p:nvPr/>
        </p:nvGraphicFramePr>
        <p:xfrm>
          <a:off x="3474848" y="5358179"/>
          <a:ext cx="1858962" cy="523875"/>
        </p:xfrm>
        <a:graphic>
          <a:graphicData uri="http://schemas.openxmlformats.org/presentationml/2006/ole">
            <p:oleObj spid="_x0000_s62467" name="Equation" r:id="rId6" imgW="850680" imgH="241200" progId="Equation.DSMT4">
              <p:embed/>
            </p:oleObj>
          </a:graphicData>
        </a:graphic>
      </p:graphicFrame>
      <p:sp>
        <p:nvSpPr>
          <p:cNvPr id="446472" name="Text Box 8"/>
          <p:cNvSpPr txBox="1">
            <a:spLocks noChangeArrowheads="1"/>
          </p:cNvSpPr>
          <p:nvPr/>
        </p:nvSpPr>
        <p:spPr bwMode="auto">
          <a:xfrm>
            <a:off x="548909" y="4745892"/>
            <a:ext cx="6019800" cy="403252"/>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　在磁介质表面上，磁化面电流密度为</a:t>
            </a:r>
            <a:endParaRPr kumimoji="1" lang="zh-CN" altLang="en-US" sz="2000" b="1" dirty="0">
              <a:solidFill>
                <a:srgbClr val="002060"/>
              </a:solidFill>
              <a:ea typeface="幼圆" pitchFamily="49" charset="-122"/>
            </a:endParaRPr>
          </a:p>
        </p:txBody>
      </p:sp>
      <p:sp>
        <p:nvSpPr>
          <p:cNvPr id="446473" name="AutoShape 9"/>
          <p:cNvSpPr>
            <a:spLocks noChangeArrowheads="1"/>
          </p:cNvSpPr>
          <p:nvPr/>
        </p:nvSpPr>
        <p:spPr bwMode="auto">
          <a:xfrm>
            <a:off x="5644106" y="5549290"/>
            <a:ext cx="2706687" cy="377825"/>
          </a:xfrm>
          <a:prstGeom prst="wedgeRectCallout">
            <a:avLst>
              <a:gd name="adj1" fmla="val -63394"/>
              <a:gd name="adj2" fmla="val 8403"/>
            </a:avLst>
          </a:prstGeom>
          <a:noFill/>
          <a:ln w="9525">
            <a:solidFill>
              <a:srgbClr val="002060"/>
            </a:solidFill>
            <a:miter lim="800000"/>
            <a:headEnd/>
            <a:tailEnd/>
          </a:ln>
        </p:spPr>
        <p:txBody>
          <a:bodyPr/>
          <a:lstStyle/>
          <a:p>
            <a:pPr algn="ctr"/>
            <a:r>
              <a:rPr lang="zh-CN" altLang="en-US" sz="2000" b="1" dirty="0">
                <a:solidFill>
                  <a:srgbClr val="0000CC"/>
                </a:solidFill>
                <a:latin typeface="幼圆" pitchFamily="49" charset="-122"/>
                <a:ea typeface="幼圆" pitchFamily="49" charset="-122"/>
              </a:rPr>
              <a:t>  为媒质表面外法向</a:t>
            </a:r>
          </a:p>
        </p:txBody>
      </p:sp>
      <p:graphicFrame>
        <p:nvGraphicFramePr>
          <p:cNvPr id="446474" name="Object 10"/>
          <p:cNvGraphicFramePr>
            <a:graphicFrameLocks noChangeAspect="1"/>
          </p:cNvGraphicFramePr>
          <p:nvPr/>
        </p:nvGraphicFramePr>
        <p:xfrm>
          <a:off x="3486747" y="4123375"/>
          <a:ext cx="1720850" cy="523875"/>
        </p:xfrm>
        <a:graphic>
          <a:graphicData uri="http://schemas.openxmlformats.org/presentationml/2006/ole">
            <p:oleObj spid="_x0000_s62468" name="Equation" r:id="rId7" imgW="787320" imgH="241200" progId="Equation.DSMT4">
              <p:embed/>
            </p:oleObj>
          </a:graphicData>
        </a:graphic>
      </p:graphicFrame>
      <p:graphicFrame>
        <p:nvGraphicFramePr>
          <p:cNvPr id="62469" name="Object 11"/>
          <p:cNvGraphicFramePr>
            <a:graphicFrameLocks noChangeAspect="1"/>
          </p:cNvGraphicFramePr>
          <p:nvPr/>
        </p:nvGraphicFramePr>
        <p:xfrm>
          <a:off x="5806031" y="5555640"/>
          <a:ext cx="285750" cy="398462"/>
        </p:xfrm>
        <a:graphic>
          <a:graphicData uri="http://schemas.openxmlformats.org/presentationml/2006/ole">
            <p:oleObj spid="_x0000_s62469" name="Equation" r:id="rId8" imgW="164880" imgH="228600" progId="Equation.DSMT4">
              <p:embed/>
            </p:oleObj>
          </a:graphicData>
        </a:graphic>
      </p:graphicFrame>
      <p:sp>
        <p:nvSpPr>
          <p:cNvPr id="12" name="矩形 11"/>
          <p:cNvSpPr/>
          <p:nvPr/>
        </p:nvSpPr>
        <p:spPr>
          <a:xfrm>
            <a:off x="773356" y="1857146"/>
            <a:ext cx="7737598" cy="400110"/>
          </a:xfrm>
          <a:prstGeom prst="rect">
            <a:avLst/>
          </a:prstGeom>
        </p:spPr>
        <p:txBody>
          <a:bodyPr wrap="square">
            <a:spAutoFit/>
          </a:bodyPr>
          <a:lstStyle/>
          <a:p>
            <a:r>
              <a:rPr kumimoji="1" lang="zh-CN" altLang="en-US" sz="2000" b="1" dirty="0" smtClean="0">
                <a:solidFill>
                  <a:srgbClr val="002060"/>
                </a:solidFill>
                <a:latin typeface="宋体" pitchFamily="2" charset="-122"/>
                <a:ea typeface="幼圆" pitchFamily="49" charset="-122"/>
              </a:rPr>
              <a:t>描述介质磁化程度，定义为介质单位体积内的磁偶极矩，即</a:t>
            </a:r>
            <a:endParaRPr lang="zh-CN" altLang="en-US" sz="2000"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6469"/>
                                        </p:tgtEl>
                                        <p:attrNameLst>
                                          <p:attrName>style.visibility</p:attrName>
                                        </p:attrNameLst>
                                      </p:cBhvr>
                                      <p:to>
                                        <p:strVal val="visible"/>
                                      </p:to>
                                    </p:set>
                                    <p:animEffect transition="in" filter="fade">
                                      <p:cBhvr>
                                        <p:cTn id="7" dur="1000"/>
                                        <p:tgtEl>
                                          <p:spTgt spid="4464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6466"/>
                                        </p:tgtEl>
                                        <p:attrNameLst>
                                          <p:attrName>style.visibility</p:attrName>
                                        </p:attrNameLst>
                                      </p:cBhvr>
                                      <p:to>
                                        <p:strVal val="visible"/>
                                      </p:to>
                                    </p:set>
                                    <p:animEffect transition="in" filter="fade">
                                      <p:cBhvr>
                                        <p:cTn id="12" dur="1000"/>
                                        <p:tgtEl>
                                          <p:spTgt spid="44646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46467"/>
                                        </p:tgtEl>
                                        <p:attrNameLst>
                                          <p:attrName>style.visibility</p:attrName>
                                        </p:attrNameLst>
                                      </p:cBhvr>
                                      <p:to>
                                        <p:strVal val="visible"/>
                                      </p:to>
                                    </p:set>
                                    <p:animEffect transition="in" filter="fade">
                                      <p:cBhvr>
                                        <p:cTn id="16" dur="1000"/>
                                        <p:tgtEl>
                                          <p:spTgt spid="44646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6468"/>
                                        </p:tgtEl>
                                        <p:attrNameLst>
                                          <p:attrName>style.visibility</p:attrName>
                                        </p:attrNameLst>
                                      </p:cBhvr>
                                      <p:to>
                                        <p:strVal val="visible"/>
                                      </p:to>
                                    </p:set>
                                    <p:animEffect transition="in" filter="fade">
                                      <p:cBhvr>
                                        <p:cTn id="21" dur="1000"/>
                                        <p:tgtEl>
                                          <p:spTgt spid="4464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6470"/>
                                        </p:tgtEl>
                                        <p:attrNameLst>
                                          <p:attrName>style.visibility</p:attrName>
                                        </p:attrNameLst>
                                      </p:cBhvr>
                                      <p:to>
                                        <p:strVal val="visible"/>
                                      </p:to>
                                    </p:set>
                                    <p:animEffect transition="in" filter="fade">
                                      <p:cBhvr>
                                        <p:cTn id="26" dur="1000"/>
                                        <p:tgtEl>
                                          <p:spTgt spid="44647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46474"/>
                                        </p:tgtEl>
                                        <p:attrNameLst>
                                          <p:attrName>style.visibility</p:attrName>
                                        </p:attrNameLst>
                                      </p:cBhvr>
                                      <p:to>
                                        <p:strVal val="visible"/>
                                      </p:to>
                                    </p:set>
                                    <p:animEffect transition="in" filter="fade">
                                      <p:cBhvr>
                                        <p:cTn id="30" dur="1000"/>
                                        <p:tgtEl>
                                          <p:spTgt spid="4464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6472"/>
                                        </p:tgtEl>
                                        <p:attrNameLst>
                                          <p:attrName>style.visibility</p:attrName>
                                        </p:attrNameLst>
                                      </p:cBhvr>
                                      <p:to>
                                        <p:strVal val="visible"/>
                                      </p:to>
                                    </p:set>
                                    <p:animEffect transition="in" filter="fade">
                                      <p:cBhvr>
                                        <p:cTn id="35" dur="1000"/>
                                        <p:tgtEl>
                                          <p:spTgt spid="44647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446471"/>
                                        </p:tgtEl>
                                        <p:attrNameLst>
                                          <p:attrName>style.visibility</p:attrName>
                                        </p:attrNameLst>
                                      </p:cBhvr>
                                      <p:to>
                                        <p:strVal val="visible"/>
                                      </p:to>
                                    </p:set>
                                    <p:animEffect transition="in" filter="fade">
                                      <p:cBhvr>
                                        <p:cTn id="39" dur="1000"/>
                                        <p:tgtEl>
                                          <p:spTgt spid="44647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46473"/>
                                        </p:tgtEl>
                                        <p:attrNameLst>
                                          <p:attrName>style.visibility</p:attrName>
                                        </p:attrNameLst>
                                      </p:cBhvr>
                                      <p:to>
                                        <p:strVal val="visible"/>
                                      </p:to>
                                    </p:set>
                                    <p:animEffect transition="in" filter="fade">
                                      <p:cBhvr>
                                        <p:cTn id="44" dur="1000"/>
                                        <p:tgtEl>
                                          <p:spTgt spid="446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p:bldP spid="446468" grpId="0"/>
      <p:bldP spid="446469" grpId="0"/>
      <p:bldP spid="446470" grpId="0"/>
      <p:bldP spid="446472" grpId="0"/>
      <p:bldP spid="4464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圆角矩形 7"/>
          <p:cNvPicPr>
            <a:picLocks noChangeArrowheads="1"/>
          </p:cNvPicPr>
          <p:nvPr/>
        </p:nvPicPr>
        <p:blipFill>
          <a:blip r:embed="rId3"/>
          <a:srcRect/>
          <a:stretch>
            <a:fillRect/>
          </a:stretch>
        </p:blipFill>
        <p:spPr bwMode="auto">
          <a:xfrm>
            <a:off x="4759569" y="5168575"/>
            <a:ext cx="1899139" cy="867507"/>
          </a:xfrm>
          <a:prstGeom prst="rect">
            <a:avLst/>
          </a:prstGeom>
          <a:noFill/>
          <a:ln w="9525">
            <a:noFill/>
            <a:miter lim="800000"/>
            <a:headEnd/>
            <a:tailEnd/>
          </a:ln>
        </p:spPr>
      </p:pic>
      <p:pic>
        <p:nvPicPr>
          <p:cNvPr id="21" name="圆角矩形 7"/>
          <p:cNvPicPr>
            <a:picLocks noChangeArrowheads="1"/>
          </p:cNvPicPr>
          <p:nvPr/>
        </p:nvPicPr>
        <p:blipFill>
          <a:blip r:embed="rId3"/>
          <a:srcRect/>
          <a:stretch>
            <a:fillRect/>
          </a:stretch>
        </p:blipFill>
        <p:spPr bwMode="auto">
          <a:xfrm>
            <a:off x="1109002" y="3985846"/>
            <a:ext cx="1716260" cy="855785"/>
          </a:xfrm>
          <a:prstGeom prst="rect">
            <a:avLst/>
          </a:prstGeom>
          <a:noFill/>
          <a:ln w="9525">
            <a:noFill/>
            <a:miter lim="800000"/>
            <a:headEnd/>
            <a:tailEnd/>
          </a:ln>
        </p:spPr>
      </p:pic>
      <p:pic>
        <p:nvPicPr>
          <p:cNvPr id="20" name="圆角矩形 7"/>
          <p:cNvPicPr>
            <a:picLocks noChangeArrowheads="1"/>
          </p:cNvPicPr>
          <p:nvPr/>
        </p:nvPicPr>
        <p:blipFill>
          <a:blip r:embed="rId3"/>
          <a:srcRect/>
          <a:stretch>
            <a:fillRect/>
          </a:stretch>
        </p:blipFill>
        <p:spPr bwMode="auto">
          <a:xfrm>
            <a:off x="4719709" y="3106615"/>
            <a:ext cx="2079675" cy="1043354"/>
          </a:xfrm>
          <a:prstGeom prst="rect">
            <a:avLst/>
          </a:prstGeom>
          <a:noFill/>
          <a:ln w="9525">
            <a:noFill/>
            <a:miter lim="800000"/>
            <a:headEnd/>
            <a:tailEnd/>
          </a:ln>
        </p:spPr>
      </p:pic>
      <p:sp>
        <p:nvSpPr>
          <p:cNvPr id="447492" name="Text Box 4"/>
          <p:cNvSpPr txBox="1">
            <a:spLocks noChangeArrowheads="1"/>
          </p:cNvSpPr>
          <p:nvPr/>
        </p:nvSpPr>
        <p:spPr bwMode="auto">
          <a:xfrm>
            <a:off x="340458" y="520455"/>
            <a:ext cx="3463925"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800" b="1">
                <a:solidFill>
                  <a:srgbClr val="0000CC"/>
                </a:solidFill>
                <a:latin typeface="黑体" pitchFamily="2" charset="-122"/>
              </a:rPr>
              <a:t> </a:t>
            </a:r>
            <a:r>
              <a:rPr kumimoji="1" lang="zh-CN" altLang="en-US" sz="2800" b="1">
                <a:solidFill>
                  <a:srgbClr val="0000CC"/>
                </a:solidFill>
                <a:latin typeface="黑体" pitchFamily="2" charset="-122"/>
              </a:rPr>
              <a:t>磁场强度矢量</a:t>
            </a:r>
            <a:r>
              <a:rPr kumimoji="1" lang="en-US" altLang="zh-CN" sz="2800" b="1">
                <a:solidFill>
                  <a:srgbClr val="0000CC"/>
                </a:solidFill>
              </a:rPr>
              <a:t>H</a:t>
            </a:r>
          </a:p>
        </p:txBody>
      </p:sp>
      <p:sp>
        <p:nvSpPr>
          <p:cNvPr id="447493" name="Text Box 5"/>
          <p:cNvSpPr txBox="1">
            <a:spLocks noChangeArrowheads="1"/>
          </p:cNvSpPr>
          <p:nvPr/>
        </p:nvSpPr>
        <p:spPr bwMode="auto">
          <a:xfrm>
            <a:off x="413117" y="1138482"/>
            <a:ext cx="4746625" cy="76944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外磁场作用下磁介质中的磁感应强度矢量为：</a:t>
            </a:r>
          </a:p>
        </p:txBody>
      </p:sp>
      <p:graphicFrame>
        <p:nvGraphicFramePr>
          <p:cNvPr id="447494" name="Object 6"/>
          <p:cNvGraphicFramePr>
            <a:graphicFrameLocks noChangeAspect="1"/>
          </p:cNvGraphicFramePr>
          <p:nvPr/>
        </p:nvGraphicFramePr>
        <p:xfrm>
          <a:off x="5473700" y="660400"/>
          <a:ext cx="3321050" cy="2365375"/>
        </p:xfrm>
        <a:graphic>
          <a:graphicData uri="http://schemas.openxmlformats.org/presentationml/2006/ole">
            <p:oleObj spid="_x0000_s63490" name="Picture" r:id="rId5" imgW="1952640" imgH="1390680" progId="Word.Picture.8">
              <p:embed/>
            </p:oleObj>
          </a:graphicData>
        </a:graphic>
      </p:graphicFrame>
      <p:graphicFrame>
        <p:nvGraphicFramePr>
          <p:cNvPr id="447495" name="Object 7"/>
          <p:cNvGraphicFramePr>
            <a:graphicFrameLocks noChangeAspect="1"/>
          </p:cNvGraphicFramePr>
          <p:nvPr/>
        </p:nvGraphicFramePr>
        <p:xfrm>
          <a:off x="1795463" y="1574800"/>
          <a:ext cx="1619250" cy="530225"/>
        </p:xfrm>
        <a:graphic>
          <a:graphicData uri="http://schemas.openxmlformats.org/presentationml/2006/ole">
            <p:oleObj spid="_x0000_s63491" name="Equation" r:id="rId6" imgW="736560" imgH="241200" progId="Equation.DSMT4">
              <p:embed/>
            </p:oleObj>
          </a:graphicData>
        </a:graphic>
      </p:graphicFrame>
      <p:sp>
        <p:nvSpPr>
          <p:cNvPr id="447496" name="Text Box 8"/>
          <p:cNvSpPr txBox="1">
            <a:spLocks noChangeArrowheads="1"/>
          </p:cNvSpPr>
          <p:nvPr/>
        </p:nvSpPr>
        <p:spPr bwMode="auto">
          <a:xfrm>
            <a:off x="404813" y="2113452"/>
            <a:ext cx="4824412" cy="707886"/>
          </a:xfrm>
          <a:prstGeom prst="rect">
            <a:avLst/>
          </a:prstGeom>
          <a:noFill/>
          <a:ln w="9525">
            <a:noFill/>
            <a:miter lim="800000"/>
            <a:headEnd/>
            <a:tailEnd/>
          </a:ln>
        </p:spPr>
        <p:txBody>
          <a:bodyPr>
            <a:spAutoFit/>
          </a:bodyPr>
          <a:lstStyle/>
          <a:p>
            <a:pPr eaLnBrk="0" hangingPunct="0">
              <a:spcBef>
                <a:spcPct val="50000"/>
              </a:spcBef>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将真空中的安培环路定理推广到磁介质中，可得</a:t>
            </a:r>
          </a:p>
        </p:txBody>
      </p:sp>
      <p:graphicFrame>
        <p:nvGraphicFramePr>
          <p:cNvPr id="447497" name="Object 9"/>
          <p:cNvGraphicFramePr>
            <a:graphicFrameLocks noChangeAspect="1"/>
          </p:cNvGraphicFramePr>
          <p:nvPr/>
        </p:nvGraphicFramePr>
        <p:xfrm>
          <a:off x="2149598" y="2631221"/>
          <a:ext cx="2679700" cy="530225"/>
        </p:xfrm>
        <a:graphic>
          <a:graphicData uri="http://schemas.openxmlformats.org/presentationml/2006/ole">
            <p:oleObj spid="_x0000_s63492" name="Equation" r:id="rId7" imgW="1218960" imgH="241200" progId="Equation.DSMT4">
              <p:embed/>
            </p:oleObj>
          </a:graphicData>
        </a:graphic>
      </p:graphicFrame>
      <p:graphicFrame>
        <p:nvGraphicFramePr>
          <p:cNvPr id="447498" name="Object 10"/>
          <p:cNvGraphicFramePr>
            <a:graphicFrameLocks noChangeAspect="1"/>
          </p:cNvGraphicFramePr>
          <p:nvPr/>
        </p:nvGraphicFramePr>
        <p:xfrm>
          <a:off x="715352" y="3056059"/>
          <a:ext cx="2790825" cy="1004888"/>
        </p:xfrm>
        <a:graphic>
          <a:graphicData uri="http://schemas.openxmlformats.org/presentationml/2006/ole">
            <p:oleObj spid="_x0000_s63493" name="Equation" r:id="rId8" imgW="1269720" imgH="457200" progId="Equation.DSMT4">
              <p:embed/>
            </p:oleObj>
          </a:graphicData>
        </a:graphic>
      </p:graphicFrame>
      <p:graphicFrame>
        <p:nvGraphicFramePr>
          <p:cNvPr id="447499" name="Object 11"/>
          <p:cNvGraphicFramePr>
            <a:graphicFrameLocks noChangeAspect="1"/>
          </p:cNvGraphicFramePr>
          <p:nvPr/>
        </p:nvGraphicFramePr>
        <p:xfrm>
          <a:off x="877888" y="4132263"/>
          <a:ext cx="1841500" cy="447675"/>
        </p:xfrm>
        <a:graphic>
          <a:graphicData uri="http://schemas.openxmlformats.org/presentationml/2006/ole">
            <p:oleObj spid="_x0000_s63494" name="Equation" r:id="rId9" imgW="838080" imgH="203040" progId="Equation.DSMT4">
              <p:embed/>
            </p:oleObj>
          </a:graphicData>
        </a:graphic>
      </p:graphicFrame>
      <p:sp>
        <p:nvSpPr>
          <p:cNvPr id="447500" name="Text Box 12"/>
          <p:cNvSpPr txBox="1">
            <a:spLocks noChangeArrowheads="1"/>
          </p:cNvSpPr>
          <p:nvPr/>
        </p:nvSpPr>
        <p:spPr bwMode="auto">
          <a:xfrm>
            <a:off x="3593245" y="3338146"/>
            <a:ext cx="1882775"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定义：             </a:t>
            </a:r>
          </a:p>
        </p:txBody>
      </p:sp>
      <p:graphicFrame>
        <p:nvGraphicFramePr>
          <p:cNvPr id="447501" name="Object 13"/>
          <p:cNvGraphicFramePr>
            <a:graphicFrameLocks noChangeAspect="1"/>
          </p:cNvGraphicFramePr>
          <p:nvPr/>
        </p:nvGraphicFramePr>
        <p:xfrm>
          <a:off x="5032375" y="3187700"/>
          <a:ext cx="1512888" cy="863600"/>
        </p:xfrm>
        <a:graphic>
          <a:graphicData uri="http://schemas.openxmlformats.org/presentationml/2006/ole">
            <p:oleObj spid="_x0000_s63495" name="Equation" r:id="rId10" imgW="799920" imgH="457200" progId="Equation.DSMT4">
              <p:embed/>
            </p:oleObj>
          </a:graphicData>
        </a:graphic>
      </p:graphicFrame>
      <p:sp>
        <p:nvSpPr>
          <p:cNvPr id="447502" name="Rectangle 14"/>
          <p:cNvSpPr>
            <a:spLocks noChangeArrowheads="1"/>
          </p:cNvSpPr>
          <p:nvPr/>
        </p:nvSpPr>
        <p:spPr bwMode="auto">
          <a:xfrm>
            <a:off x="6713538" y="3406775"/>
            <a:ext cx="2736850" cy="465138"/>
          </a:xfrm>
          <a:prstGeom prst="rect">
            <a:avLst/>
          </a:prstGeom>
          <a:noFill/>
          <a:ln w="9525">
            <a:noFill/>
            <a:miter lim="800000"/>
            <a:headEnd/>
            <a:tailEnd/>
          </a:ln>
        </p:spPr>
        <p:txBody>
          <a:bodyPr wrap="none">
            <a:spAutoFit/>
          </a:bodyPr>
          <a:lstStyle/>
          <a:p>
            <a:pPr>
              <a:lnSpc>
                <a:spcPct val="110000"/>
              </a:lnSpc>
              <a:spcBef>
                <a:spcPct val="50000"/>
              </a:spcBef>
              <a:buFont typeface="Wingdings" pitchFamily="2" charset="2"/>
              <a:buNone/>
            </a:pPr>
            <a:r>
              <a:rPr kumimoji="1" lang="zh-CN" altLang="en-US" sz="2200" b="1" dirty="0">
                <a:solidFill>
                  <a:srgbClr val="FF0000"/>
                </a:solidFill>
                <a:latin typeface="仿宋_GB2312" pitchFamily="49" charset="-122"/>
                <a:ea typeface="仿宋_GB2312" pitchFamily="49" charset="-122"/>
              </a:rPr>
              <a:t>为磁场强度矢量。</a:t>
            </a:r>
            <a:r>
              <a:rPr kumimoji="1" lang="zh-CN" altLang="en-US" sz="2200" dirty="0">
                <a:solidFill>
                  <a:srgbClr val="FF0000"/>
                </a:solidFill>
                <a:latin typeface="仿宋_GB2312" pitchFamily="49" charset="-122"/>
                <a:ea typeface="仿宋_GB2312" pitchFamily="49" charset="-122"/>
              </a:rPr>
              <a:t>  </a:t>
            </a:r>
          </a:p>
        </p:txBody>
      </p:sp>
      <p:sp>
        <p:nvSpPr>
          <p:cNvPr id="447503" name="Text Box 15"/>
          <p:cNvSpPr txBox="1">
            <a:spLocks noChangeArrowheads="1"/>
          </p:cNvSpPr>
          <p:nvPr/>
        </p:nvSpPr>
        <p:spPr bwMode="auto">
          <a:xfrm>
            <a:off x="566982" y="4809637"/>
            <a:ext cx="7799387" cy="460375"/>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200" b="1" dirty="0">
                <a:solidFill>
                  <a:srgbClr val="002060"/>
                </a:solidFill>
                <a:latin typeface="宋体" pitchFamily="2" charset="-122"/>
                <a:ea typeface="幼圆" pitchFamily="49" charset="-122"/>
              </a:rPr>
              <a:t>将介质中安培环路定理的微分形式对一定体积取积分</a:t>
            </a:r>
            <a:r>
              <a:rPr kumimoji="1" lang="en-US" altLang="zh-CN" sz="2200" b="1" dirty="0">
                <a:solidFill>
                  <a:srgbClr val="002060"/>
                </a:solidFill>
                <a:latin typeface="宋体" pitchFamily="2" charset="-122"/>
                <a:ea typeface="幼圆" pitchFamily="49" charset="-122"/>
              </a:rPr>
              <a:t>,</a:t>
            </a:r>
            <a:r>
              <a:rPr kumimoji="1" lang="zh-CN" altLang="en-US" sz="2200" b="1" dirty="0">
                <a:solidFill>
                  <a:srgbClr val="002060"/>
                </a:solidFill>
                <a:latin typeface="宋体" pitchFamily="2" charset="-122"/>
                <a:ea typeface="幼圆" pitchFamily="49" charset="-122"/>
              </a:rPr>
              <a:t>得</a:t>
            </a:r>
            <a:endParaRPr kumimoji="1" lang="zh-CN" altLang="en-US" sz="2200" b="1" dirty="0">
              <a:solidFill>
                <a:srgbClr val="002060"/>
              </a:solidFill>
              <a:ea typeface="幼圆" pitchFamily="49" charset="-122"/>
            </a:endParaRPr>
          </a:p>
        </p:txBody>
      </p:sp>
      <p:sp>
        <p:nvSpPr>
          <p:cNvPr id="447504" name="Rectangle 16"/>
          <p:cNvSpPr>
            <a:spLocks noChangeArrowheads="1"/>
          </p:cNvSpPr>
          <p:nvPr/>
        </p:nvSpPr>
        <p:spPr bwMode="auto">
          <a:xfrm>
            <a:off x="2926128" y="4453793"/>
            <a:ext cx="4945063" cy="331245"/>
          </a:xfrm>
          <a:prstGeom prst="rect">
            <a:avLst/>
          </a:prstGeom>
          <a:noFill/>
          <a:ln w="9525">
            <a:noFill/>
            <a:miter lim="800000"/>
            <a:headEnd/>
            <a:tailEnd/>
          </a:ln>
        </p:spPr>
        <p:txBody>
          <a:bodyPr>
            <a:spAutoFit/>
          </a:bodyPr>
          <a:lstStyle/>
          <a:p>
            <a:pPr>
              <a:lnSpc>
                <a:spcPct val="70000"/>
              </a:lnSpc>
              <a:spcBef>
                <a:spcPct val="50000"/>
              </a:spcBef>
              <a:buFont typeface="Wingdings" pitchFamily="2" charset="2"/>
              <a:buNone/>
            </a:pPr>
            <a:r>
              <a:rPr kumimoji="1" lang="zh-CN" altLang="en-US" sz="2200" b="1" dirty="0">
                <a:solidFill>
                  <a:srgbClr val="FF0000"/>
                </a:solidFill>
                <a:latin typeface="Arial" pitchFamily="34" charset="0"/>
                <a:ea typeface="仿宋_GB2312" pitchFamily="49" charset="-122"/>
              </a:rPr>
              <a:t>即介质中安培环路定理微分形式。</a:t>
            </a:r>
            <a:endParaRPr kumimoji="1" lang="zh-CN" altLang="en-US" sz="2200" dirty="0">
              <a:solidFill>
                <a:srgbClr val="FF0000"/>
              </a:solidFill>
              <a:latin typeface="Arial" pitchFamily="34" charset="0"/>
              <a:ea typeface="仿宋_GB2312" pitchFamily="49" charset="-122"/>
            </a:endParaRPr>
          </a:p>
        </p:txBody>
      </p:sp>
      <p:graphicFrame>
        <p:nvGraphicFramePr>
          <p:cNvPr id="447505" name="Object 17"/>
          <p:cNvGraphicFramePr>
            <a:graphicFrameLocks noChangeAspect="1"/>
          </p:cNvGraphicFramePr>
          <p:nvPr/>
        </p:nvGraphicFramePr>
        <p:xfrm>
          <a:off x="1375752" y="5336565"/>
          <a:ext cx="2957513" cy="642937"/>
        </p:xfrm>
        <a:graphic>
          <a:graphicData uri="http://schemas.openxmlformats.org/presentationml/2006/ole">
            <p:oleObj spid="_x0000_s63496" name="Equation" r:id="rId11" imgW="1346040" imgH="291960" progId="Equation.DSMT4">
              <p:embed/>
            </p:oleObj>
          </a:graphicData>
        </a:graphic>
      </p:graphicFrame>
      <p:graphicFrame>
        <p:nvGraphicFramePr>
          <p:cNvPr id="447506" name="Object 18"/>
          <p:cNvGraphicFramePr>
            <a:graphicFrameLocks noChangeAspect="1"/>
          </p:cNvGraphicFramePr>
          <p:nvPr/>
        </p:nvGraphicFramePr>
        <p:xfrm>
          <a:off x="4399695" y="5304176"/>
          <a:ext cx="2119312" cy="642938"/>
        </p:xfrm>
        <a:graphic>
          <a:graphicData uri="http://schemas.openxmlformats.org/presentationml/2006/ole">
            <p:oleObj spid="_x0000_s63497" name="Equation" r:id="rId12" imgW="965160" imgH="291960" progId="Equation.DSMT4">
              <p:embed/>
            </p:oleObj>
          </a:graphicData>
        </a:graphic>
      </p:graphicFrame>
      <p:sp>
        <p:nvSpPr>
          <p:cNvPr id="447507" name="Rectangle 19"/>
          <p:cNvSpPr>
            <a:spLocks noChangeArrowheads="1"/>
          </p:cNvSpPr>
          <p:nvPr/>
        </p:nvSpPr>
        <p:spPr bwMode="auto">
          <a:xfrm>
            <a:off x="3245828" y="6059364"/>
            <a:ext cx="5687158" cy="327025"/>
          </a:xfrm>
          <a:prstGeom prst="rect">
            <a:avLst/>
          </a:prstGeom>
          <a:noFill/>
          <a:ln w="9525">
            <a:noFill/>
            <a:miter lim="800000"/>
            <a:headEnd/>
            <a:tailEnd/>
          </a:ln>
        </p:spPr>
        <p:txBody>
          <a:bodyPr wrap="square">
            <a:spAutoFit/>
          </a:bodyPr>
          <a:lstStyle/>
          <a:p>
            <a:pPr>
              <a:lnSpc>
                <a:spcPct val="70000"/>
              </a:lnSpc>
              <a:spcBef>
                <a:spcPct val="50000"/>
              </a:spcBef>
              <a:buFont typeface="Wingdings" pitchFamily="2" charset="2"/>
              <a:buNone/>
            </a:pPr>
            <a:r>
              <a:rPr kumimoji="1" lang="zh-CN" altLang="en-US" sz="2200" b="1" dirty="0">
                <a:solidFill>
                  <a:srgbClr val="FF0000"/>
                </a:solidFill>
                <a:latin typeface="Arial" pitchFamily="34" charset="0"/>
                <a:ea typeface="仿宋_GB2312" pitchFamily="49" charset="-122"/>
              </a:rPr>
              <a:t>即介质中安培环路定理的积分形式。</a:t>
            </a:r>
            <a:endParaRPr kumimoji="1" lang="zh-CN" altLang="en-US" sz="2200" dirty="0">
              <a:solidFill>
                <a:srgbClr val="FF0000"/>
              </a:solidFill>
              <a:latin typeface="Arial" pitchFamily="34" charset="0"/>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7492"/>
                                        </p:tgtEl>
                                        <p:attrNameLst>
                                          <p:attrName>style.visibility</p:attrName>
                                        </p:attrNameLst>
                                      </p:cBhvr>
                                      <p:to>
                                        <p:strVal val="visible"/>
                                      </p:to>
                                    </p:set>
                                    <p:animEffect transition="in" filter="fade">
                                      <p:cBhvr>
                                        <p:cTn id="7" dur="1000"/>
                                        <p:tgtEl>
                                          <p:spTgt spid="4474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7494"/>
                                        </p:tgtEl>
                                        <p:attrNameLst>
                                          <p:attrName>style.visibility</p:attrName>
                                        </p:attrNameLst>
                                      </p:cBhvr>
                                      <p:to>
                                        <p:strVal val="visible"/>
                                      </p:to>
                                    </p:set>
                                    <p:animEffect transition="in" filter="fade">
                                      <p:cBhvr>
                                        <p:cTn id="12" dur="1000"/>
                                        <p:tgtEl>
                                          <p:spTgt spid="4474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7493"/>
                                        </p:tgtEl>
                                        <p:attrNameLst>
                                          <p:attrName>style.visibility</p:attrName>
                                        </p:attrNameLst>
                                      </p:cBhvr>
                                      <p:to>
                                        <p:strVal val="visible"/>
                                      </p:to>
                                    </p:set>
                                    <p:animEffect transition="in" filter="fade">
                                      <p:cBhvr>
                                        <p:cTn id="17" dur="1000"/>
                                        <p:tgtEl>
                                          <p:spTgt spid="447493"/>
                                        </p:tgtEl>
                                      </p:cBhvr>
                                    </p:animEffect>
                                  </p:childTnLst>
                                </p:cTn>
                              </p:par>
                              <p:par>
                                <p:cTn id="18" presetID="10" presetClass="entr" presetSubtype="0" fill="hold" nodeType="withEffect">
                                  <p:stCondLst>
                                    <p:cond delay="0"/>
                                  </p:stCondLst>
                                  <p:childTnLst>
                                    <p:set>
                                      <p:cBhvr>
                                        <p:cTn id="19" dur="1" fill="hold">
                                          <p:stCondLst>
                                            <p:cond delay="0"/>
                                          </p:stCondLst>
                                        </p:cTn>
                                        <p:tgtEl>
                                          <p:spTgt spid="447495"/>
                                        </p:tgtEl>
                                        <p:attrNameLst>
                                          <p:attrName>style.visibility</p:attrName>
                                        </p:attrNameLst>
                                      </p:cBhvr>
                                      <p:to>
                                        <p:strVal val="visible"/>
                                      </p:to>
                                    </p:set>
                                    <p:animEffect transition="in" filter="fade">
                                      <p:cBhvr>
                                        <p:cTn id="20" dur="1000"/>
                                        <p:tgtEl>
                                          <p:spTgt spid="4474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7496"/>
                                        </p:tgtEl>
                                        <p:attrNameLst>
                                          <p:attrName>style.visibility</p:attrName>
                                        </p:attrNameLst>
                                      </p:cBhvr>
                                      <p:to>
                                        <p:strVal val="visible"/>
                                      </p:to>
                                    </p:set>
                                    <p:animEffect transition="in" filter="fade">
                                      <p:cBhvr>
                                        <p:cTn id="25" dur="1000"/>
                                        <p:tgtEl>
                                          <p:spTgt spid="447496"/>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47497"/>
                                        </p:tgtEl>
                                        <p:attrNameLst>
                                          <p:attrName>style.visibility</p:attrName>
                                        </p:attrNameLst>
                                      </p:cBhvr>
                                      <p:to>
                                        <p:strVal val="visible"/>
                                      </p:to>
                                    </p:set>
                                    <p:animEffect transition="in" filter="fade">
                                      <p:cBhvr>
                                        <p:cTn id="29" dur="1000"/>
                                        <p:tgtEl>
                                          <p:spTgt spid="44749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47498"/>
                                        </p:tgtEl>
                                        <p:attrNameLst>
                                          <p:attrName>style.visibility</p:attrName>
                                        </p:attrNameLst>
                                      </p:cBhvr>
                                      <p:to>
                                        <p:strVal val="visible"/>
                                      </p:to>
                                    </p:set>
                                    <p:animEffect transition="in" filter="fade">
                                      <p:cBhvr>
                                        <p:cTn id="34" dur="1000"/>
                                        <p:tgtEl>
                                          <p:spTgt spid="447498"/>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447499"/>
                                        </p:tgtEl>
                                        <p:attrNameLst>
                                          <p:attrName>style.visibility</p:attrName>
                                        </p:attrNameLst>
                                      </p:cBhvr>
                                      <p:to>
                                        <p:strVal val="visible"/>
                                      </p:to>
                                    </p:set>
                                    <p:animEffect transition="in" filter="fade">
                                      <p:cBhvr>
                                        <p:cTn id="38" dur="1000"/>
                                        <p:tgtEl>
                                          <p:spTgt spid="44749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7504"/>
                                        </p:tgtEl>
                                        <p:attrNameLst>
                                          <p:attrName>style.visibility</p:attrName>
                                        </p:attrNameLst>
                                      </p:cBhvr>
                                      <p:to>
                                        <p:strVal val="visible"/>
                                      </p:to>
                                    </p:set>
                                    <p:animEffect transition="in" filter="fade">
                                      <p:cBhvr>
                                        <p:cTn id="41" dur="1000"/>
                                        <p:tgtEl>
                                          <p:spTgt spid="44750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47500"/>
                                        </p:tgtEl>
                                        <p:attrNameLst>
                                          <p:attrName>style.visibility</p:attrName>
                                        </p:attrNameLst>
                                      </p:cBhvr>
                                      <p:to>
                                        <p:strVal val="visible"/>
                                      </p:to>
                                    </p:set>
                                    <p:animEffect transition="in" filter="fade">
                                      <p:cBhvr>
                                        <p:cTn id="46" dur="1000"/>
                                        <p:tgtEl>
                                          <p:spTgt spid="447500"/>
                                        </p:tgtEl>
                                      </p:cBhvr>
                                    </p:animEffect>
                                  </p:childTnLst>
                                </p:cTn>
                              </p:par>
                              <p:par>
                                <p:cTn id="47" presetID="10" presetClass="entr" presetSubtype="0" fill="hold" nodeType="withEffect">
                                  <p:stCondLst>
                                    <p:cond delay="0"/>
                                  </p:stCondLst>
                                  <p:childTnLst>
                                    <p:set>
                                      <p:cBhvr>
                                        <p:cTn id="48" dur="1" fill="hold">
                                          <p:stCondLst>
                                            <p:cond delay="0"/>
                                          </p:stCondLst>
                                        </p:cTn>
                                        <p:tgtEl>
                                          <p:spTgt spid="447501"/>
                                        </p:tgtEl>
                                        <p:attrNameLst>
                                          <p:attrName>style.visibility</p:attrName>
                                        </p:attrNameLst>
                                      </p:cBhvr>
                                      <p:to>
                                        <p:strVal val="visible"/>
                                      </p:to>
                                    </p:set>
                                    <p:animEffect transition="in" filter="fade">
                                      <p:cBhvr>
                                        <p:cTn id="49" dur="1000"/>
                                        <p:tgtEl>
                                          <p:spTgt spid="44750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7502"/>
                                        </p:tgtEl>
                                        <p:attrNameLst>
                                          <p:attrName>style.visibility</p:attrName>
                                        </p:attrNameLst>
                                      </p:cBhvr>
                                      <p:to>
                                        <p:strVal val="visible"/>
                                      </p:to>
                                    </p:set>
                                    <p:animEffect transition="in" filter="fade">
                                      <p:cBhvr>
                                        <p:cTn id="52" dur="1000"/>
                                        <p:tgtEl>
                                          <p:spTgt spid="4475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47503"/>
                                        </p:tgtEl>
                                        <p:attrNameLst>
                                          <p:attrName>style.visibility</p:attrName>
                                        </p:attrNameLst>
                                      </p:cBhvr>
                                      <p:to>
                                        <p:strVal val="visible"/>
                                      </p:to>
                                    </p:set>
                                    <p:animEffect transition="in" filter="fade">
                                      <p:cBhvr>
                                        <p:cTn id="57" dur="1000"/>
                                        <p:tgtEl>
                                          <p:spTgt spid="447503"/>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447505"/>
                                        </p:tgtEl>
                                        <p:attrNameLst>
                                          <p:attrName>style.visibility</p:attrName>
                                        </p:attrNameLst>
                                      </p:cBhvr>
                                      <p:to>
                                        <p:strVal val="visible"/>
                                      </p:to>
                                    </p:set>
                                    <p:animEffect transition="in" filter="fade">
                                      <p:cBhvr>
                                        <p:cTn id="61" dur="1000"/>
                                        <p:tgtEl>
                                          <p:spTgt spid="44750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47506"/>
                                        </p:tgtEl>
                                        <p:attrNameLst>
                                          <p:attrName>style.visibility</p:attrName>
                                        </p:attrNameLst>
                                      </p:cBhvr>
                                      <p:to>
                                        <p:strVal val="visible"/>
                                      </p:to>
                                    </p:set>
                                    <p:animEffect transition="in" filter="fade">
                                      <p:cBhvr>
                                        <p:cTn id="66" dur="1000"/>
                                        <p:tgtEl>
                                          <p:spTgt spid="44750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7507"/>
                                        </p:tgtEl>
                                        <p:attrNameLst>
                                          <p:attrName>style.visibility</p:attrName>
                                        </p:attrNameLst>
                                      </p:cBhvr>
                                      <p:to>
                                        <p:strVal val="visible"/>
                                      </p:to>
                                    </p:set>
                                    <p:animEffect transition="in" filter="fade">
                                      <p:cBhvr>
                                        <p:cTn id="69" dur="1000"/>
                                        <p:tgtEl>
                                          <p:spTgt spid="447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p:bldP spid="447493" grpId="0"/>
      <p:bldP spid="447496" grpId="0"/>
      <p:bldP spid="447500" grpId="0"/>
      <p:bldP spid="447502" grpId="0"/>
      <p:bldP spid="447503" grpId="0"/>
      <p:bldP spid="447504" grpId="0"/>
      <p:bldP spid="4475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圆角矩形 7"/>
          <p:cNvPicPr>
            <a:picLocks noChangeArrowheads="1"/>
          </p:cNvPicPr>
          <p:nvPr/>
        </p:nvPicPr>
        <p:blipFill>
          <a:blip r:embed="rId3"/>
          <a:srcRect/>
          <a:stretch>
            <a:fillRect/>
          </a:stretch>
        </p:blipFill>
        <p:spPr bwMode="auto">
          <a:xfrm>
            <a:off x="3957709" y="2285999"/>
            <a:ext cx="1399737" cy="726832"/>
          </a:xfrm>
          <a:prstGeom prst="rect">
            <a:avLst/>
          </a:prstGeom>
          <a:noFill/>
          <a:ln w="9525">
            <a:noFill/>
            <a:miter lim="800000"/>
            <a:headEnd/>
            <a:tailEnd/>
          </a:ln>
        </p:spPr>
      </p:pic>
      <p:pic>
        <p:nvPicPr>
          <p:cNvPr id="24" name="圆角矩形 7"/>
          <p:cNvPicPr>
            <a:picLocks noChangeArrowheads="1"/>
          </p:cNvPicPr>
          <p:nvPr/>
        </p:nvPicPr>
        <p:blipFill>
          <a:blip r:embed="rId3"/>
          <a:srcRect/>
          <a:stretch>
            <a:fillRect/>
          </a:stretch>
        </p:blipFill>
        <p:spPr bwMode="auto">
          <a:xfrm>
            <a:off x="1331740" y="715107"/>
            <a:ext cx="2185183" cy="1101970"/>
          </a:xfrm>
          <a:prstGeom prst="rect">
            <a:avLst/>
          </a:prstGeom>
          <a:noFill/>
          <a:ln w="9525">
            <a:noFill/>
            <a:miter lim="800000"/>
            <a:headEnd/>
            <a:tailEnd/>
          </a:ln>
        </p:spPr>
      </p:pic>
      <p:graphicFrame>
        <p:nvGraphicFramePr>
          <p:cNvPr id="448514" name="Object 2"/>
          <p:cNvGraphicFramePr>
            <a:graphicFrameLocks noChangeAspect="1"/>
          </p:cNvGraphicFramePr>
          <p:nvPr/>
        </p:nvGraphicFramePr>
        <p:xfrm>
          <a:off x="1258888" y="1462088"/>
          <a:ext cx="2514600" cy="1004887"/>
        </p:xfrm>
        <a:graphic>
          <a:graphicData uri="http://schemas.openxmlformats.org/presentationml/2006/ole">
            <p:oleObj spid="_x0000_s64514" name="Equation" r:id="rId4" imgW="1143000" imgH="457200" progId="Equation.DSMT4">
              <p:embed/>
            </p:oleObj>
          </a:graphicData>
        </a:graphic>
      </p:graphicFrame>
      <p:sp>
        <p:nvSpPr>
          <p:cNvPr id="448515" name="Text Box 3"/>
          <p:cNvSpPr txBox="1">
            <a:spLocks noChangeArrowheads="1"/>
          </p:cNvSpPr>
          <p:nvPr/>
        </p:nvSpPr>
        <p:spPr bwMode="auto">
          <a:xfrm>
            <a:off x="900113" y="3935413"/>
            <a:ext cx="5976937" cy="38953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2060"/>
                </a:solidFill>
                <a:latin typeface="幼圆" pitchFamily="49" charset="-122"/>
                <a:ea typeface="幼圆" pitchFamily="49" charset="-122"/>
              </a:rPr>
              <a:t>说明：</a:t>
            </a:r>
            <a:r>
              <a:rPr kumimoji="1" lang="en-US" altLang="zh-CN" sz="2000" b="1">
                <a:solidFill>
                  <a:srgbClr val="002060"/>
                </a:solidFill>
                <a:latin typeface="幼圆" pitchFamily="49" charset="-122"/>
                <a:ea typeface="幼圆" pitchFamily="49" charset="-122"/>
              </a:rPr>
              <a:t>1</a:t>
            </a:r>
            <a:r>
              <a:rPr kumimoji="1" lang="zh-CN" altLang="en-US" sz="2000" b="1">
                <a:solidFill>
                  <a:srgbClr val="002060"/>
                </a:solidFill>
                <a:latin typeface="幼圆" pitchFamily="49" charset="-122"/>
                <a:ea typeface="幼圆" pitchFamily="49" charset="-122"/>
              </a:rPr>
              <a:t>、真空（或空气）的相对磁导率为</a:t>
            </a:r>
            <a:r>
              <a:rPr kumimoji="1" lang="en-US" altLang="zh-CN" sz="2000" b="1">
                <a:solidFill>
                  <a:srgbClr val="002060"/>
                </a:solidFill>
                <a:latin typeface="幼圆" pitchFamily="49" charset="-122"/>
                <a:ea typeface="幼圆" pitchFamily="49" charset="-122"/>
              </a:rPr>
              <a:t>1</a:t>
            </a:r>
            <a:r>
              <a:rPr kumimoji="1" lang="zh-CN" altLang="en-US" sz="2000" b="1">
                <a:solidFill>
                  <a:srgbClr val="002060"/>
                </a:solidFill>
                <a:latin typeface="幼圆" pitchFamily="49" charset="-122"/>
                <a:ea typeface="幼圆" pitchFamily="49" charset="-122"/>
              </a:rPr>
              <a:t>。</a:t>
            </a:r>
          </a:p>
        </p:txBody>
      </p:sp>
      <p:graphicFrame>
        <p:nvGraphicFramePr>
          <p:cNvPr id="448516" name="Object 4"/>
          <p:cNvGraphicFramePr>
            <a:graphicFrameLocks noChangeAspect="1"/>
          </p:cNvGraphicFramePr>
          <p:nvPr/>
        </p:nvGraphicFramePr>
        <p:xfrm>
          <a:off x="3833813" y="1698625"/>
          <a:ext cx="2735262" cy="530225"/>
        </p:xfrm>
        <a:graphic>
          <a:graphicData uri="http://schemas.openxmlformats.org/presentationml/2006/ole">
            <p:oleObj spid="_x0000_s64515" name="Equation" r:id="rId5" imgW="1244520" imgH="241200" progId="Equation.DSMT4">
              <p:embed/>
            </p:oleObj>
          </a:graphicData>
        </a:graphic>
      </p:graphicFrame>
      <p:graphicFrame>
        <p:nvGraphicFramePr>
          <p:cNvPr id="448517" name="Object 5"/>
          <p:cNvGraphicFramePr>
            <a:graphicFrameLocks noChangeAspect="1"/>
          </p:cNvGraphicFramePr>
          <p:nvPr/>
        </p:nvGraphicFramePr>
        <p:xfrm>
          <a:off x="1250950" y="2349500"/>
          <a:ext cx="2011363" cy="530225"/>
        </p:xfrm>
        <a:graphic>
          <a:graphicData uri="http://schemas.openxmlformats.org/presentationml/2006/ole">
            <p:oleObj spid="_x0000_s64516" name="Equation" r:id="rId6" imgW="914400" imgH="241200" progId="Equation.DSMT4">
              <p:embed/>
            </p:oleObj>
          </a:graphicData>
        </a:graphic>
      </p:graphicFrame>
      <p:graphicFrame>
        <p:nvGraphicFramePr>
          <p:cNvPr id="448518" name="Object 6"/>
          <p:cNvGraphicFramePr>
            <a:graphicFrameLocks noChangeAspect="1"/>
          </p:cNvGraphicFramePr>
          <p:nvPr/>
        </p:nvGraphicFramePr>
        <p:xfrm>
          <a:off x="4055941" y="2386257"/>
          <a:ext cx="1200150" cy="503237"/>
        </p:xfrm>
        <a:graphic>
          <a:graphicData uri="http://schemas.openxmlformats.org/presentationml/2006/ole">
            <p:oleObj spid="_x0000_s64517" name="Equation" r:id="rId7" imgW="545760" imgH="228600" progId="Equation.DSMT4">
              <p:embed/>
            </p:oleObj>
          </a:graphicData>
        </a:graphic>
      </p:graphicFrame>
      <p:graphicFrame>
        <p:nvGraphicFramePr>
          <p:cNvPr id="448519" name="Object 7"/>
          <p:cNvGraphicFramePr>
            <a:graphicFrameLocks noChangeAspect="1"/>
          </p:cNvGraphicFramePr>
          <p:nvPr/>
        </p:nvGraphicFramePr>
        <p:xfrm>
          <a:off x="3516313" y="2457450"/>
          <a:ext cx="419100" cy="334963"/>
        </p:xfrm>
        <a:graphic>
          <a:graphicData uri="http://schemas.openxmlformats.org/presentationml/2006/ole">
            <p:oleObj spid="_x0000_s64518" name="Equation" r:id="rId8" imgW="190440" imgH="152280" progId="Equation.DSMT4">
              <p:embed/>
            </p:oleObj>
          </a:graphicData>
        </a:graphic>
      </p:graphicFrame>
      <p:sp>
        <p:nvSpPr>
          <p:cNvPr id="448520" name="Text Box 8"/>
          <p:cNvSpPr txBox="1">
            <a:spLocks noChangeArrowheads="1"/>
          </p:cNvSpPr>
          <p:nvPr/>
        </p:nvSpPr>
        <p:spPr bwMode="auto">
          <a:xfrm>
            <a:off x="815365" y="2966915"/>
            <a:ext cx="7010400" cy="430887"/>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式中</a:t>
            </a:r>
            <a:r>
              <a:rPr kumimoji="1" lang="zh-CN" altLang="en-US"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称为介质相对磁导率。</a:t>
            </a:r>
          </a:p>
        </p:txBody>
      </p:sp>
      <p:graphicFrame>
        <p:nvGraphicFramePr>
          <p:cNvPr id="448521" name="Object 9"/>
          <p:cNvGraphicFramePr>
            <a:graphicFrameLocks noChangeAspect="1"/>
          </p:cNvGraphicFramePr>
          <p:nvPr/>
        </p:nvGraphicFramePr>
        <p:xfrm>
          <a:off x="1635125" y="2924175"/>
          <a:ext cx="1536700" cy="503238"/>
        </p:xfrm>
        <a:graphic>
          <a:graphicData uri="http://schemas.openxmlformats.org/presentationml/2006/ole">
            <p:oleObj spid="_x0000_s64519" name="Equation" r:id="rId9" imgW="698400" imgH="228600" progId="Equation.DSMT4">
              <p:embed/>
            </p:oleObj>
          </a:graphicData>
        </a:graphic>
      </p:graphicFrame>
      <p:graphicFrame>
        <p:nvGraphicFramePr>
          <p:cNvPr id="448522" name="Object 10"/>
          <p:cNvGraphicFramePr>
            <a:graphicFrameLocks noChangeAspect="1"/>
          </p:cNvGraphicFramePr>
          <p:nvPr/>
        </p:nvGraphicFramePr>
        <p:xfrm>
          <a:off x="1629019" y="3452446"/>
          <a:ext cx="1312863" cy="503238"/>
        </p:xfrm>
        <a:graphic>
          <a:graphicData uri="http://schemas.openxmlformats.org/presentationml/2006/ole">
            <p:oleObj spid="_x0000_s64520" name="Equation" r:id="rId10" imgW="596880" imgH="228600" progId="Equation.DSMT4">
              <p:embed/>
            </p:oleObj>
          </a:graphicData>
        </a:graphic>
      </p:graphicFrame>
      <p:grpSp>
        <p:nvGrpSpPr>
          <p:cNvPr id="2" name="Group 11"/>
          <p:cNvGrpSpPr>
            <a:grpSpLocks/>
          </p:cNvGrpSpPr>
          <p:nvPr/>
        </p:nvGrpSpPr>
        <p:grpSpPr bwMode="auto">
          <a:xfrm>
            <a:off x="5368925" y="2417765"/>
            <a:ext cx="2763838" cy="400477"/>
            <a:chOff x="2907" y="2727"/>
            <a:chExt cx="1489" cy="384"/>
          </a:xfrm>
        </p:grpSpPr>
        <p:sp>
          <p:nvSpPr>
            <p:cNvPr id="64534" name="Text Box 12"/>
            <p:cNvSpPr txBox="1">
              <a:spLocks noChangeArrowheads="1"/>
            </p:cNvSpPr>
            <p:nvPr/>
          </p:nvSpPr>
          <p:spPr bwMode="auto">
            <a:xfrm>
              <a:off x="3144" y="2727"/>
              <a:ext cx="1252" cy="384"/>
            </a:xfrm>
            <a:prstGeom prst="rect">
              <a:avLst/>
            </a:prstGeom>
            <a:noFill/>
            <a:ln w="9525">
              <a:solidFill>
                <a:srgbClr val="FF0000"/>
              </a:solidFill>
              <a:miter lim="800000"/>
              <a:headEnd/>
              <a:tailEnd/>
            </a:ln>
          </p:spPr>
          <p:txBody>
            <a:bodyPr>
              <a:spAutoFit/>
            </a:bodyPr>
            <a:lstStyle/>
            <a:p>
              <a:pPr>
                <a:spcBef>
                  <a:spcPct val="50000"/>
                </a:spcBef>
              </a:pPr>
              <a:r>
                <a:rPr lang="zh-CN" altLang="en-US" sz="2000" b="1" dirty="0">
                  <a:solidFill>
                    <a:srgbClr val="FF0000"/>
                  </a:solidFill>
                  <a:latin typeface="Verdana" pitchFamily="34" charset="0"/>
                  <a:ea typeface="幼圆" pitchFamily="49" charset="-122"/>
                </a:rPr>
                <a:t>磁介质的本构关系</a:t>
              </a:r>
            </a:p>
          </p:txBody>
        </p:sp>
        <p:sp>
          <p:nvSpPr>
            <p:cNvPr id="64535" name="Line 13"/>
            <p:cNvSpPr>
              <a:spLocks noChangeShapeType="1"/>
            </p:cNvSpPr>
            <p:nvPr/>
          </p:nvSpPr>
          <p:spPr bwMode="auto">
            <a:xfrm flipH="1">
              <a:off x="2907" y="2853"/>
              <a:ext cx="229" cy="0"/>
            </a:xfrm>
            <a:prstGeom prst="line">
              <a:avLst/>
            </a:prstGeom>
            <a:noFill/>
            <a:ln w="9525">
              <a:solidFill>
                <a:srgbClr val="FF0000"/>
              </a:solidFill>
              <a:round/>
              <a:headEnd/>
              <a:tailEnd/>
            </a:ln>
          </p:spPr>
          <p:txBody>
            <a:bodyPr/>
            <a:lstStyle/>
            <a:p>
              <a:endParaRPr lang="zh-CN" altLang="en-US" sz="2000">
                <a:solidFill>
                  <a:srgbClr val="002060"/>
                </a:solidFill>
              </a:endParaRPr>
            </a:p>
          </p:txBody>
        </p:sp>
      </p:grpSp>
      <p:sp>
        <p:nvSpPr>
          <p:cNvPr id="448526" name="Text Box 14"/>
          <p:cNvSpPr txBox="1">
            <a:spLocks noChangeArrowheads="1"/>
          </p:cNvSpPr>
          <p:nvPr/>
        </p:nvSpPr>
        <p:spPr bwMode="auto">
          <a:xfrm>
            <a:off x="3122979" y="3499339"/>
            <a:ext cx="2743200" cy="389530"/>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002060"/>
                </a:solidFill>
                <a:latin typeface="幼圆" pitchFamily="49" charset="-122"/>
                <a:ea typeface="幼圆" pitchFamily="49" charset="-122"/>
              </a:rPr>
              <a:t>称为介质磁导率。</a:t>
            </a:r>
          </a:p>
        </p:txBody>
      </p:sp>
      <p:sp>
        <p:nvSpPr>
          <p:cNvPr id="448527" name="Text Box 15"/>
          <p:cNvSpPr txBox="1">
            <a:spLocks noChangeArrowheads="1"/>
          </p:cNvSpPr>
          <p:nvPr/>
        </p:nvSpPr>
        <p:spPr bwMode="auto">
          <a:xfrm>
            <a:off x="323850" y="377825"/>
            <a:ext cx="5033963" cy="498475"/>
          </a:xfrm>
          <a:prstGeom prst="rect">
            <a:avLst/>
          </a:prstGeom>
          <a:noFill/>
          <a:ln w="9525">
            <a:noFill/>
            <a:miter lim="800000"/>
            <a:headEnd/>
            <a:tailEnd/>
          </a:ln>
        </p:spPr>
        <p:txBody>
          <a:bodyPr>
            <a:spAutoFit/>
          </a:bodyPr>
          <a:lstStyle/>
          <a:p>
            <a:pPr algn="just">
              <a:lnSpc>
                <a:spcPct val="110000"/>
              </a:lnSpc>
              <a:spcBef>
                <a:spcPct val="50000"/>
              </a:spcBef>
              <a:buFontTx/>
              <a:buBlip>
                <a:blip r:embed="rId11"/>
              </a:buBlip>
            </a:pPr>
            <a:r>
              <a:rPr kumimoji="1" lang="en-US" altLang="zh-CN" sz="2400" b="1">
                <a:solidFill>
                  <a:srgbClr val="000099"/>
                </a:solidFill>
                <a:latin typeface="黑体" pitchFamily="2" charset="-122"/>
              </a:rPr>
              <a:t> </a:t>
            </a:r>
            <a:r>
              <a:rPr kumimoji="1" lang="zh-CN" altLang="en-US" sz="2400" b="1">
                <a:solidFill>
                  <a:srgbClr val="000099"/>
                </a:solidFill>
                <a:latin typeface="黑体" pitchFamily="2" charset="-122"/>
              </a:rPr>
              <a:t>磁介质本构关系</a:t>
            </a:r>
          </a:p>
        </p:txBody>
      </p:sp>
      <p:graphicFrame>
        <p:nvGraphicFramePr>
          <p:cNvPr id="448528" name="Object 16"/>
          <p:cNvGraphicFramePr>
            <a:graphicFrameLocks noChangeAspect="1"/>
          </p:cNvGraphicFramePr>
          <p:nvPr/>
        </p:nvGraphicFramePr>
        <p:xfrm>
          <a:off x="1547813" y="741363"/>
          <a:ext cx="1758950" cy="1004887"/>
        </p:xfrm>
        <a:graphic>
          <a:graphicData uri="http://schemas.openxmlformats.org/presentationml/2006/ole">
            <p:oleObj spid="_x0000_s64521" name="Equation" r:id="rId12" imgW="799920" imgH="457200" progId="Equation.DSMT4">
              <p:embed/>
            </p:oleObj>
          </a:graphicData>
        </a:graphic>
      </p:graphicFrame>
      <p:graphicFrame>
        <p:nvGraphicFramePr>
          <p:cNvPr id="448529" name="Object 17"/>
          <p:cNvGraphicFramePr>
            <a:graphicFrameLocks noChangeAspect="1"/>
          </p:cNvGraphicFramePr>
          <p:nvPr/>
        </p:nvGraphicFramePr>
        <p:xfrm>
          <a:off x="3876675" y="844550"/>
          <a:ext cx="1450975" cy="530225"/>
        </p:xfrm>
        <a:graphic>
          <a:graphicData uri="http://schemas.openxmlformats.org/presentationml/2006/ole">
            <p:oleObj spid="_x0000_s64522" name="Equation" r:id="rId13" imgW="660240" imgH="241200" progId="Equation.DSMT4">
              <p:embed/>
            </p:oleObj>
          </a:graphicData>
        </a:graphic>
      </p:graphicFrame>
      <p:sp>
        <p:nvSpPr>
          <p:cNvPr id="448530" name="AutoShape 18"/>
          <p:cNvSpPr>
            <a:spLocks noChangeArrowheads="1"/>
          </p:cNvSpPr>
          <p:nvPr/>
        </p:nvSpPr>
        <p:spPr bwMode="auto">
          <a:xfrm>
            <a:off x="3851275" y="882650"/>
            <a:ext cx="1512888" cy="504825"/>
          </a:xfrm>
          <a:prstGeom prst="wedgeRoundRectCallout">
            <a:avLst>
              <a:gd name="adj1" fmla="val -78333"/>
              <a:gd name="adj2" fmla="val 35532"/>
              <a:gd name="adj3" fmla="val 16667"/>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sp>
        <p:nvSpPr>
          <p:cNvPr id="448531" name="Rectangle 19"/>
          <p:cNvSpPr>
            <a:spLocks noChangeArrowheads="1"/>
          </p:cNvSpPr>
          <p:nvPr/>
        </p:nvSpPr>
        <p:spPr bwMode="auto">
          <a:xfrm>
            <a:off x="199931" y="4824467"/>
            <a:ext cx="8808897" cy="1508747"/>
          </a:xfrm>
          <a:prstGeom prst="rect">
            <a:avLst/>
          </a:prstGeom>
          <a:noFill/>
          <a:ln w="9525">
            <a:noFill/>
            <a:miter lim="800000"/>
            <a:headEnd/>
            <a:tailEnd/>
          </a:ln>
        </p:spPr>
        <p:txBody>
          <a:bodyPr wrap="square" lIns="92075" tIns="46038" rIns="92075" bIns="46038">
            <a:spAutoFit/>
          </a:bodyPr>
          <a:lstStyle/>
          <a:p>
            <a:pPr defTabSz="762000" eaLnBrk="0" hangingPunct="0">
              <a:lnSpc>
                <a:spcPct val="80000"/>
              </a:lnSpc>
              <a:spcBef>
                <a:spcPct val="50000"/>
              </a:spcBef>
            </a:pPr>
            <a:r>
              <a:rPr kumimoji="1" lang="zh-CN" altLang="en-US" sz="2000" b="1" dirty="0">
                <a:solidFill>
                  <a:srgbClr val="002060"/>
                </a:solidFill>
                <a:latin typeface="幼圆" pitchFamily="49" charset="-122"/>
                <a:ea typeface="幼圆" pitchFamily="49" charset="-122"/>
              </a:rPr>
              <a:t>顺</a:t>
            </a:r>
            <a:r>
              <a:rPr kumimoji="1" lang="zh-CN" altLang="en-US" sz="2000" b="1" dirty="0" smtClean="0">
                <a:solidFill>
                  <a:srgbClr val="002060"/>
                </a:solidFill>
                <a:latin typeface="幼圆" pitchFamily="49" charset="-122"/>
                <a:ea typeface="幼圆" pitchFamily="49" charset="-122"/>
              </a:rPr>
              <a:t>磁体（</a:t>
            </a:r>
            <a:r>
              <a:rPr kumimoji="1" lang="en-US" altLang="zh-CN" sz="2000" b="1" dirty="0" smtClean="0">
                <a:solidFill>
                  <a:srgbClr val="002060"/>
                </a:solidFill>
                <a:latin typeface="幼圆" pitchFamily="49" charset="-122"/>
                <a:ea typeface="幼圆" pitchFamily="49" charset="-122"/>
              </a:rPr>
              <a:t>paramagnetic</a:t>
            </a:r>
            <a:r>
              <a:rPr kumimoji="1" lang="zh-CN" altLang="en-US" sz="2000" b="1" dirty="0" smtClean="0">
                <a:solidFill>
                  <a:srgbClr val="002060"/>
                </a:solidFill>
                <a:latin typeface="幼圆" pitchFamily="49" charset="-122"/>
                <a:ea typeface="幼圆" pitchFamily="49" charset="-122"/>
              </a:rPr>
              <a:t>）</a:t>
            </a:r>
            <a:r>
              <a:rPr kumimoji="1" lang="en-US" altLang="zh-CN"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Arial" pitchFamily="34" charset="0"/>
                <a:ea typeface="幼圆" pitchFamily="49" charset="-122"/>
              </a:rPr>
              <a:t>感应磁场与外磁场方向相同。</a:t>
            </a:r>
            <a:r>
              <a:rPr kumimoji="1" lang="zh-CN" altLang="en-US" sz="2000" dirty="0">
                <a:solidFill>
                  <a:srgbClr val="002060"/>
                </a:solidFill>
                <a:latin typeface="Arial" pitchFamily="34" charset="0"/>
                <a:ea typeface="幼圆" pitchFamily="49" charset="-122"/>
              </a:rPr>
              <a:t> </a:t>
            </a:r>
            <a:r>
              <a:rPr kumimoji="1" lang="zh-CN" altLang="en-US" sz="2000" b="1" dirty="0">
                <a:solidFill>
                  <a:srgbClr val="002060"/>
                </a:solidFill>
                <a:latin typeface="幼圆" pitchFamily="49" charset="-122"/>
                <a:ea typeface="幼圆" pitchFamily="49" charset="-122"/>
              </a:rPr>
              <a:t>       </a:t>
            </a:r>
          </a:p>
          <a:p>
            <a:pPr defTabSz="762000" eaLnBrk="0" hangingPunct="0">
              <a:lnSpc>
                <a:spcPct val="80000"/>
              </a:lnSpc>
              <a:spcBef>
                <a:spcPct val="50000"/>
              </a:spcBef>
            </a:pPr>
            <a:r>
              <a:rPr kumimoji="1" lang="zh-CN" altLang="en-US" sz="2000" b="1" dirty="0">
                <a:solidFill>
                  <a:srgbClr val="002060"/>
                </a:solidFill>
                <a:latin typeface="幼圆" pitchFamily="49" charset="-122"/>
                <a:ea typeface="幼圆" pitchFamily="49" charset="-122"/>
              </a:rPr>
              <a:t>抗磁</a:t>
            </a:r>
            <a:r>
              <a:rPr kumimoji="1" lang="zh-CN" altLang="en-US" sz="2000" b="1" dirty="0" smtClean="0">
                <a:solidFill>
                  <a:srgbClr val="002060"/>
                </a:solidFill>
                <a:latin typeface="幼圆" pitchFamily="49" charset="-122"/>
                <a:ea typeface="幼圆" pitchFamily="49" charset="-122"/>
              </a:rPr>
              <a:t>体</a:t>
            </a:r>
            <a:r>
              <a:rPr kumimoji="1" lang="en-US" altLang="zh-CN" sz="2000" b="1" dirty="0" smtClean="0">
                <a:solidFill>
                  <a:srgbClr val="002060"/>
                </a:solidFill>
                <a:latin typeface="幼圆" pitchFamily="49" charset="-122"/>
                <a:ea typeface="幼圆" pitchFamily="49" charset="-122"/>
              </a:rPr>
              <a:t>(diamagnetic):           </a:t>
            </a:r>
            <a:r>
              <a:rPr kumimoji="1" lang="zh-CN" altLang="en-US" sz="2000" b="1" dirty="0" smtClean="0">
                <a:solidFill>
                  <a:srgbClr val="002060"/>
                </a:solidFill>
                <a:latin typeface="Arial" pitchFamily="34" charset="0"/>
                <a:ea typeface="幼圆" pitchFamily="49" charset="-122"/>
              </a:rPr>
              <a:t>感应</a:t>
            </a:r>
            <a:r>
              <a:rPr kumimoji="1" lang="zh-CN" altLang="en-US" sz="2000" b="1" dirty="0">
                <a:solidFill>
                  <a:srgbClr val="002060"/>
                </a:solidFill>
                <a:latin typeface="Arial" pitchFamily="34" charset="0"/>
                <a:ea typeface="幼圆" pitchFamily="49" charset="-122"/>
              </a:rPr>
              <a:t>磁场与外磁场方向相反。</a:t>
            </a:r>
            <a:r>
              <a:rPr kumimoji="1" lang="zh-CN" altLang="en-US" sz="2000" dirty="0">
                <a:solidFill>
                  <a:srgbClr val="002060"/>
                </a:solidFill>
                <a:latin typeface="Arial" pitchFamily="34" charset="0"/>
                <a:ea typeface="幼圆" pitchFamily="49" charset="-122"/>
              </a:rPr>
              <a:t> </a:t>
            </a:r>
            <a:endParaRPr kumimoji="1" lang="zh-CN" altLang="en-US" sz="2000" b="1" dirty="0">
              <a:solidFill>
                <a:srgbClr val="002060"/>
              </a:solidFill>
              <a:latin typeface="幼圆" pitchFamily="49" charset="-122"/>
              <a:ea typeface="幼圆" pitchFamily="49" charset="-122"/>
            </a:endParaRPr>
          </a:p>
          <a:p>
            <a:pPr defTabSz="762000" eaLnBrk="0" hangingPunct="0">
              <a:spcBef>
                <a:spcPct val="50000"/>
              </a:spcBef>
            </a:pPr>
            <a:r>
              <a:rPr kumimoji="1" lang="zh-CN" altLang="en-US" sz="2000" b="1" dirty="0">
                <a:solidFill>
                  <a:srgbClr val="002060"/>
                </a:solidFill>
                <a:latin typeface="幼圆" pitchFamily="49" charset="-122"/>
                <a:ea typeface="幼圆" pitchFamily="49" charset="-122"/>
              </a:rPr>
              <a:t>铁</a:t>
            </a:r>
            <a:r>
              <a:rPr kumimoji="1" lang="zh-CN" altLang="en-US" sz="2000" b="1" dirty="0" smtClean="0">
                <a:solidFill>
                  <a:srgbClr val="002060"/>
                </a:solidFill>
                <a:latin typeface="幼圆" pitchFamily="49" charset="-122"/>
                <a:ea typeface="幼圆" pitchFamily="49" charset="-122"/>
              </a:rPr>
              <a:t>磁体</a:t>
            </a:r>
            <a:r>
              <a:rPr kumimoji="1" lang="en-US" altLang="zh-CN" sz="2000" b="1" dirty="0" smtClean="0">
                <a:solidFill>
                  <a:srgbClr val="002060"/>
                </a:solidFill>
                <a:latin typeface="幼圆" pitchFamily="49" charset="-122"/>
                <a:ea typeface="幼圆" pitchFamily="49" charset="-122"/>
              </a:rPr>
              <a:t>(ferromagnetic)</a:t>
            </a:r>
            <a:r>
              <a:rPr kumimoji="1" lang="zh-CN" altLang="en-US" sz="2000" b="1" dirty="0" smtClean="0">
                <a:solidFill>
                  <a:srgbClr val="002060"/>
                </a:solidFill>
                <a:latin typeface="幼圆" pitchFamily="49" charset="-122"/>
                <a:ea typeface="幼圆" pitchFamily="49" charset="-122"/>
              </a:rPr>
              <a:t>：        </a:t>
            </a:r>
            <a:r>
              <a:rPr kumimoji="1" lang="zh-CN" altLang="en-US" sz="2000" b="1" dirty="0" smtClean="0">
                <a:solidFill>
                  <a:srgbClr val="002060"/>
                </a:solidFill>
                <a:latin typeface="Arial" pitchFamily="34" charset="0"/>
                <a:ea typeface="幼圆" pitchFamily="49" charset="-122"/>
              </a:rPr>
              <a:t>感应</a:t>
            </a:r>
            <a:r>
              <a:rPr kumimoji="1" lang="zh-CN" altLang="en-US" sz="2000" b="1" dirty="0">
                <a:solidFill>
                  <a:srgbClr val="002060"/>
                </a:solidFill>
                <a:latin typeface="Arial" pitchFamily="34" charset="0"/>
                <a:ea typeface="幼圆" pitchFamily="49" charset="-122"/>
              </a:rPr>
              <a:t>磁场与外磁场方向相同，且磁 </a:t>
            </a:r>
            <a:r>
              <a:rPr kumimoji="1" lang="zh-CN" altLang="en-US" sz="2000" b="1" dirty="0" smtClean="0">
                <a:solidFill>
                  <a:srgbClr val="002060"/>
                </a:solidFill>
                <a:latin typeface="Arial" pitchFamily="34" charset="0"/>
                <a:ea typeface="幼圆" pitchFamily="49" charset="-122"/>
              </a:rPr>
              <a:t>化</a:t>
            </a:r>
            <a:r>
              <a:rPr kumimoji="1" lang="zh-CN" altLang="en-US" sz="2000" b="1" dirty="0">
                <a:solidFill>
                  <a:srgbClr val="002060"/>
                </a:solidFill>
                <a:latin typeface="Arial" pitchFamily="34" charset="0"/>
                <a:ea typeface="幼圆" pitchFamily="49" charset="-122"/>
              </a:rPr>
              <a:t>后感应磁场远大于外磁场。</a:t>
            </a:r>
            <a:r>
              <a:rPr kumimoji="1" lang="zh-CN" altLang="en-US" sz="2000" dirty="0">
                <a:solidFill>
                  <a:srgbClr val="002060"/>
                </a:solidFill>
                <a:latin typeface="Arial" pitchFamily="34" charset="0"/>
                <a:ea typeface="幼圆" pitchFamily="49" charset="-122"/>
              </a:rPr>
              <a:t> </a:t>
            </a:r>
          </a:p>
        </p:txBody>
      </p:sp>
      <p:sp>
        <p:nvSpPr>
          <p:cNvPr id="448532" name="Rectangle 20"/>
          <p:cNvSpPr>
            <a:spLocks noChangeArrowheads="1"/>
          </p:cNvSpPr>
          <p:nvPr/>
        </p:nvSpPr>
        <p:spPr bwMode="auto">
          <a:xfrm>
            <a:off x="1735138" y="4319588"/>
            <a:ext cx="2692400" cy="400752"/>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kumimoji="1" lang="en-US" altLang="zh-CN" sz="2000" b="1">
                <a:solidFill>
                  <a:srgbClr val="002060"/>
                </a:solidFill>
                <a:latin typeface="幼圆" pitchFamily="49" charset="-122"/>
                <a:ea typeface="幼圆" pitchFamily="49" charset="-122"/>
              </a:rPr>
              <a:t>2</a:t>
            </a:r>
            <a:r>
              <a:rPr kumimoji="1" lang="zh-CN" altLang="en-US" sz="2000" b="1">
                <a:solidFill>
                  <a:srgbClr val="002060"/>
                </a:solidFill>
                <a:latin typeface="幼圆" pitchFamily="49" charset="-122"/>
                <a:ea typeface="幼圆" pitchFamily="49" charset="-122"/>
              </a:rPr>
              <a:t>、磁介质的分类：</a:t>
            </a:r>
          </a:p>
        </p:txBody>
      </p:sp>
      <p:graphicFrame>
        <p:nvGraphicFramePr>
          <p:cNvPr id="448533" name="Object 21"/>
          <p:cNvGraphicFramePr>
            <a:graphicFrameLocks/>
          </p:cNvGraphicFramePr>
          <p:nvPr/>
        </p:nvGraphicFramePr>
        <p:xfrm>
          <a:off x="3191852" y="5575992"/>
          <a:ext cx="1008063" cy="457200"/>
        </p:xfrm>
        <a:graphic>
          <a:graphicData uri="http://schemas.openxmlformats.org/presentationml/2006/ole">
            <p:oleObj spid="_x0000_s64523" name="Equation" r:id="rId14" imgW="495000" imgH="228600" progId="Equation.DSMT4">
              <p:embed/>
            </p:oleObj>
          </a:graphicData>
        </a:graphic>
      </p:graphicFrame>
      <p:graphicFrame>
        <p:nvGraphicFramePr>
          <p:cNvPr id="448534" name="Object 22"/>
          <p:cNvGraphicFramePr>
            <a:graphicFrameLocks/>
          </p:cNvGraphicFramePr>
          <p:nvPr/>
        </p:nvGraphicFramePr>
        <p:xfrm>
          <a:off x="3215054" y="4724522"/>
          <a:ext cx="828675" cy="457200"/>
        </p:xfrm>
        <a:graphic>
          <a:graphicData uri="http://schemas.openxmlformats.org/presentationml/2006/ole">
            <p:oleObj spid="_x0000_s64524" name="Equation" r:id="rId15" imgW="406080" imgH="228600" progId="Equation.DSMT4">
              <p:embed/>
            </p:oleObj>
          </a:graphicData>
        </a:graphic>
      </p:graphicFrame>
      <p:graphicFrame>
        <p:nvGraphicFramePr>
          <p:cNvPr id="448535" name="Object 23"/>
          <p:cNvGraphicFramePr>
            <a:graphicFrameLocks/>
          </p:cNvGraphicFramePr>
          <p:nvPr/>
        </p:nvGraphicFramePr>
        <p:xfrm>
          <a:off x="3191852" y="5181112"/>
          <a:ext cx="828675" cy="457200"/>
        </p:xfrm>
        <a:graphic>
          <a:graphicData uri="http://schemas.openxmlformats.org/presentationml/2006/ole">
            <p:oleObj spid="_x0000_s64525" name="Equation" r:id="rId16" imgW="40608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8527"/>
                                        </p:tgtEl>
                                        <p:attrNameLst>
                                          <p:attrName>style.visibility</p:attrName>
                                        </p:attrNameLst>
                                      </p:cBhvr>
                                      <p:to>
                                        <p:strVal val="visible"/>
                                      </p:to>
                                    </p:set>
                                    <p:animEffect transition="in" filter="fade">
                                      <p:cBhvr>
                                        <p:cTn id="7" dur="1000"/>
                                        <p:tgtEl>
                                          <p:spTgt spid="4485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528"/>
                                        </p:tgtEl>
                                        <p:attrNameLst>
                                          <p:attrName>style.visibility</p:attrName>
                                        </p:attrNameLst>
                                      </p:cBhvr>
                                      <p:to>
                                        <p:strVal val="visible"/>
                                      </p:to>
                                    </p:set>
                                    <p:animEffect transition="in" filter="fade">
                                      <p:cBhvr>
                                        <p:cTn id="12" dur="1000"/>
                                        <p:tgtEl>
                                          <p:spTgt spid="44852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48530"/>
                                        </p:tgtEl>
                                        <p:attrNameLst>
                                          <p:attrName>style.visibility</p:attrName>
                                        </p:attrNameLst>
                                      </p:cBhvr>
                                      <p:to>
                                        <p:strVal val="visible"/>
                                      </p:to>
                                    </p:set>
                                    <p:animEffect transition="in" filter="fade">
                                      <p:cBhvr>
                                        <p:cTn id="16" dur="1000"/>
                                        <p:tgtEl>
                                          <p:spTgt spid="4485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48529"/>
                                        </p:tgtEl>
                                        <p:attrNameLst>
                                          <p:attrName>style.visibility</p:attrName>
                                        </p:attrNameLst>
                                      </p:cBhvr>
                                      <p:to>
                                        <p:strVal val="visible"/>
                                      </p:to>
                                    </p:set>
                                    <p:animEffect transition="in" filter="fade">
                                      <p:cBhvr>
                                        <p:cTn id="21" dur="1000"/>
                                        <p:tgtEl>
                                          <p:spTgt spid="4485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8514"/>
                                        </p:tgtEl>
                                        <p:attrNameLst>
                                          <p:attrName>style.visibility</p:attrName>
                                        </p:attrNameLst>
                                      </p:cBhvr>
                                      <p:to>
                                        <p:strVal val="visible"/>
                                      </p:to>
                                    </p:set>
                                    <p:animEffect transition="in" filter="fade">
                                      <p:cBhvr>
                                        <p:cTn id="26" dur="1000"/>
                                        <p:tgtEl>
                                          <p:spTgt spid="4485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48516"/>
                                        </p:tgtEl>
                                        <p:attrNameLst>
                                          <p:attrName>style.visibility</p:attrName>
                                        </p:attrNameLst>
                                      </p:cBhvr>
                                      <p:to>
                                        <p:strVal val="visible"/>
                                      </p:to>
                                    </p:set>
                                    <p:animEffect transition="in" filter="fade">
                                      <p:cBhvr>
                                        <p:cTn id="30" dur="1000"/>
                                        <p:tgtEl>
                                          <p:spTgt spid="448516"/>
                                        </p:tgtEl>
                                      </p:cBhvr>
                                    </p:animEffect>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448517"/>
                                        </p:tgtEl>
                                        <p:attrNameLst>
                                          <p:attrName>style.visibility</p:attrName>
                                        </p:attrNameLst>
                                      </p:cBhvr>
                                      <p:to>
                                        <p:strVal val="visible"/>
                                      </p:to>
                                    </p:set>
                                    <p:animEffect transition="in" filter="fade">
                                      <p:cBhvr>
                                        <p:cTn id="34" dur="1000"/>
                                        <p:tgtEl>
                                          <p:spTgt spid="4485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48519"/>
                                        </p:tgtEl>
                                        <p:attrNameLst>
                                          <p:attrName>style.visibility</p:attrName>
                                        </p:attrNameLst>
                                      </p:cBhvr>
                                      <p:to>
                                        <p:strVal val="visible"/>
                                      </p:to>
                                    </p:set>
                                    <p:animEffect transition="in" filter="fade">
                                      <p:cBhvr>
                                        <p:cTn id="39" dur="1000"/>
                                        <p:tgtEl>
                                          <p:spTgt spid="448519"/>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448518"/>
                                        </p:tgtEl>
                                        <p:attrNameLst>
                                          <p:attrName>style.visibility</p:attrName>
                                        </p:attrNameLst>
                                      </p:cBhvr>
                                      <p:to>
                                        <p:strVal val="visible"/>
                                      </p:to>
                                    </p:set>
                                    <p:animEffect transition="in" filter="fade">
                                      <p:cBhvr>
                                        <p:cTn id="43" dur="1000"/>
                                        <p:tgtEl>
                                          <p:spTgt spid="448518"/>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48520"/>
                                        </p:tgtEl>
                                        <p:attrNameLst>
                                          <p:attrName>style.visibility</p:attrName>
                                        </p:attrNameLst>
                                      </p:cBhvr>
                                      <p:to>
                                        <p:strVal val="visible"/>
                                      </p:to>
                                    </p:set>
                                    <p:animEffect transition="in" filter="fade">
                                      <p:cBhvr>
                                        <p:cTn id="52" dur="1000"/>
                                        <p:tgtEl>
                                          <p:spTgt spid="448520"/>
                                        </p:tgtEl>
                                      </p:cBhvr>
                                    </p:animEffect>
                                  </p:childTnLst>
                                </p:cTn>
                              </p:par>
                              <p:par>
                                <p:cTn id="53" presetID="10" presetClass="entr" presetSubtype="0" fill="hold" nodeType="withEffect">
                                  <p:stCondLst>
                                    <p:cond delay="0"/>
                                  </p:stCondLst>
                                  <p:childTnLst>
                                    <p:set>
                                      <p:cBhvr>
                                        <p:cTn id="54" dur="1" fill="hold">
                                          <p:stCondLst>
                                            <p:cond delay="0"/>
                                          </p:stCondLst>
                                        </p:cTn>
                                        <p:tgtEl>
                                          <p:spTgt spid="448521"/>
                                        </p:tgtEl>
                                        <p:attrNameLst>
                                          <p:attrName>style.visibility</p:attrName>
                                        </p:attrNameLst>
                                      </p:cBhvr>
                                      <p:to>
                                        <p:strVal val="visible"/>
                                      </p:to>
                                    </p:set>
                                    <p:animEffect transition="in" filter="fade">
                                      <p:cBhvr>
                                        <p:cTn id="55" dur="1000"/>
                                        <p:tgtEl>
                                          <p:spTgt spid="448521"/>
                                        </p:tgtEl>
                                      </p:cBhvr>
                                    </p:animEffect>
                                  </p:childTnLst>
                                </p:cTn>
                              </p:par>
                              <p:par>
                                <p:cTn id="56" presetID="10" presetClass="entr" presetSubtype="0" fill="hold" nodeType="withEffect">
                                  <p:stCondLst>
                                    <p:cond delay="0"/>
                                  </p:stCondLst>
                                  <p:childTnLst>
                                    <p:set>
                                      <p:cBhvr>
                                        <p:cTn id="57" dur="1" fill="hold">
                                          <p:stCondLst>
                                            <p:cond delay="0"/>
                                          </p:stCondLst>
                                        </p:cTn>
                                        <p:tgtEl>
                                          <p:spTgt spid="448522"/>
                                        </p:tgtEl>
                                        <p:attrNameLst>
                                          <p:attrName>style.visibility</p:attrName>
                                        </p:attrNameLst>
                                      </p:cBhvr>
                                      <p:to>
                                        <p:strVal val="visible"/>
                                      </p:to>
                                    </p:set>
                                    <p:animEffect transition="in" filter="fade">
                                      <p:cBhvr>
                                        <p:cTn id="58" dur="1000"/>
                                        <p:tgtEl>
                                          <p:spTgt spid="4485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8526"/>
                                        </p:tgtEl>
                                        <p:attrNameLst>
                                          <p:attrName>style.visibility</p:attrName>
                                        </p:attrNameLst>
                                      </p:cBhvr>
                                      <p:to>
                                        <p:strVal val="visible"/>
                                      </p:to>
                                    </p:set>
                                    <p:animEffect transition="in" filter="fade">
                                      <p:cBhvr>
                                        <p:cTn id="61" dur="1000"/>
                                        <p:tgtEl>
                                          <p:spTgt spid="4485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8515"/>
                                        </p:tgtEl>
                                        <p:attrNameLst>
                                          <p:attrName>style.visibility</p:attrName>
                                        </p:attrNameLst>
                                      </p:cBhvr>
                                      <p:to>
                                        <p:strVal val="visible"/>
                                      </p:to>
                                    </p:set>
                                    <p:animEffect transition="in" filter="fade">
                                      <p:cBhvr>
                                        <p:cTn id="64" dur="1000"/>
                                        <p:tgtEl>
                                          <p:spTgt spid="44851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48532"/>
                                        </p:tgtEl>
                                        <p:attrNameLst>
                                          <p:attrName>style.visibility</p:attrName>
                                        </p:attrNameLst>
                                      </p:cBhvr>
                                      <p:to>
                                        <p:strVal val="visible"/>
                                      </p:to>
                                    </p:set>
                                    <p:animEffect transition="in" filter="fade">
                                      <p:cBhvr>
                                        <p:cTn id="69" dur="1000"/>
                                        <p:tgtEl>
                                          <p:spTgt spid="44853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48531"/>
                                        </p:tgtEl>
                                        <p:attrNameLst>
                                          <p:attrName>style.visibility</p:attrName>
                                        </p:attrNameLst>
                                      </p:cBhvr>
                                      <p:to>
                                        <p:strVal val="visible"/>
                                      </p:to>
                                    </p:set>
                                    <p:animEffect transition="in" filter="fade">
                                      <p:cBhvr>
                                        <p:cTn id="72" dur="1000"/>
                                        <p:tgtEl>
                                          <p:spTgt spid="448531"/>
                                        </p:tgtEl>
                                      </p:cBhvr>
                                    </p:animEffect>
                                  </p:childTnLst>
                                </p:cTn>
                              </p:par>
                              <p:par>
                                <p:cTn id="73" presetID="10" presetClass="entr" presetSubtype="0" fill="hold" nodeType="withEffect">
                                  <p:stCondLst>
                                    <p:cond delay="0"/>
                                  </p:stCondLst>
                                  <p:childTnLst>
                                    <p:set>
                                      <p:cBhvr>
                                        <p:cTn id="74" dur="1" fill="hold">
                                          <p:stCondLst>
                                            <p:cond delay="0"/>
                                          </p:stCondLst>
                                        </p:cTn>
                                        <p:tgtEl>
                                          <p:spTgt spid="448534"/>
                                        </p:tgtEl>
                                        <p:attrNameLst>
                                          <p:attrName>style.visibility</p:attrName>
                                        </p:attrNameLst>
                                      </p:cBhvr>
                                      <p:to>
                                        <p:strVal val="visible"/>
                                      </p:to>
                                    </p:set>
                                    <p:animEffect transition="in" filter="fade">
                                      <p:cBhvr>
                                        <p:cTn id="75" dur="1000"/>
                                        <p:tgtEl>
                                          <p:spTgt spid="448534"/>
                                        </p:tgtEl>
                                      </p:cBhvr>
                                    </p:animEffect>
                                  </p:childTnLst>
                                </p:cTn>
                              </p:par>
                              <p:par>
                                <p:cTn id="76" presetID="10" presetClass="entr" presetSubtype="0" fill="hold" nodeType="withEffect">
                                  <p:stCondLst>
                                    <p:cond delay="0"/>
                                  </p:stCondLst>
                                  <p:childTnLst>
                                    <p:set>
                                      <p:cBhvr>
                                        <p:cTn id="77" dur="1" fill="hold">
                                          <p:stCondLst>
                                            <p:cond delay="0"/>
                                          </p:stCondLst>
                                        </p:cTn>
                                        <p:tgtEl>
                                          <p:spTgt spid="448535"/>
                                        </p:tgtEl>
                                        <p:attrNameLst>
                                          <p:attrName>style.visibility</p:attrName>
                                        </p:attrNameLst>
                                      </p:cBhvr>
                                      <p:to>
                                        <p:strVal val="visible"/>
                                      </p:to>
                                    </p:set>
                                    <p:animEffect transition="in" filter="fade">
                                      <p:cBhvr>
                                        <p:cTn id="78" dur="1000"/>
                                        <p:tgtEl>
                                          <p:spTgt spid="448535"/>
                                        </p:tgtEl>
                                      </p:cBhvr>
                                    </p:animEffect>
                                  </p:childTnLst>
                                </p:cTn>
                              </p:par>
                              <p:par>
                                <p:cTn id="79" presetID="10" presetClass="entr" presetSubtype="0" fill="hold" nodeType="withEffect">
                                  <p:stCondLst>
                                    <p:cond delay="0"/>
                                  </p:stCondLst>
                                  <p:childTnLst>
                                    <p:set>
                                      <p:cBhvr>
                                        <p:cTn id="80" dur="1" fill="hold">
                                          <p:stCondLst>
                                            <p:cond delay="0"/>
                                          </p:stCondLst>
                                        </p:cTn>
                                        <p:tgtEl>
                                          <p:spTgt spid="448533"/>
                                        </p:tgtEl>
                                        <p:attrNameLst>
                                          <p:attrName>style.visibility</p:attrName>
                                        </p:attrNameLst>
                                      </p:cBhvr>
                                      <p:to>
                                        <p:strVal val="visible"/>
                                      </p:to>
                                    </p:set>
                                    <p:animEffect transition="in" filter="fade">
                                      <p:cBhvr>
                                        <p:cTn id="81" dur="1000"/>
                                        <p:tgtEl>
                                          <p:spTgt spid="448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p:bldP spid="448520" grpId="0"/>
      <p:bldP spid="448526" grpId="0"/>
      <p:bldP spid="448527" grpId="0"/>
      <p:bldP spid="448530" grpId="0" animBg="1"/>
      <p:bldP spid="448531" grpId="0"/>
      <p:bldP spid="4485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057642" y="1009650"/>
            <a:ext cx="6845300" cy="2122488"/>
            <a:chOff x="772" y="2211"/>
            <a:chExt cx="4312" cy="1337"/>
          </a:xfrm>
        </p:grpSpPr>
        <p:graphicFrame>
          <p:nvGraphicFramePr>
            <p:cNvPr id="65540" name="Object 3"/>
            <p:cNvGraphicFramePr>
              <a:graphicFrameLocks noChangeAspect="1"/>
            </p:cNvGraphicFramePr>
            <p:nvPr/>
          </p:nvGraphicFramePr>
          <p:xfrm>
            <a:off x="1584" y="2255"/>
            <a:ext cx="283" cy="240"/>
          </p:xfrm>
          <a:graphic>
            <a:graphicData uri="http://schemas.openxmlformats.org/presentationml/2006/ole">
              <p:oleObj spid="_x0000_s65540" name="Equation" r:id="rId3" imgW="203040" imgH="215640" progId="Equation.3">
                <p:embed/>
              </p:oleObj>
            </a:graphicData>
          </a:graphic>
        </p:graphicFrame>
        <p:graphicFrame>
          <p:nvGraphicFramePr>
            <p:cNvPr id="65541" name="Object 4"/>
            <p:cNvGraphicFramePr>
              <a:graphicFrameLocks noChangeAspect="1"/>
            </p:cNvGraphicFramePr>
            <p:nvPr/>
          </p:nvGraphicFramePr>
          <p:xfrm>
            <a:off x="2965" y="2255"/>
            <a:ext cx="282" cy="240"/>
          </p:xfrm>
          <a:graphic>
            <a:graphicData uri="http://schemas.openxmlformats.org/presentationml/2006/ole">
              <p:oleObj spid="_x0000_s65541" name="Equation" r:id="rId4" imgW="203040" imgH="215640" progId="Equation.3">
                <p:embed/>
              </p:oleObj>
            </a:graphicData>
          </a:graphic>
        </p:graphicFrame>
        <p:graphicFrame>
          <p:nvGraphicFramePr>
            <p:cNvPr id="65542" name="Object 5"/>
            <p:cNvGraphicFramePr>
              <a:graphicFrameLocks noChangeAspect="1"/>
            </p:cNvGraphicFramePr>
            <p:nvPr/>
          </p:nvGraphicFramePr>
          <p:xfrm>
            <a:off x="4624" y="2256"/>
            <a:ext cx="273" cy="232"/>
          </p:xfrm>
          <a:graphic>
            <a:graphicData uri="http://schemas.openxmlformats.org/presentationml/2006/ole">
              <p:oleObj spid="_x0000_s65542" name="Equation" r:id="rId5" imgW="203040" imgH="215640" progId="Equation.3">
                <p:embed/>
              </p:oleObj>
            </a:graphicData>
          </a:graphic>
        </p:graphicFrame>
        <p:grpSp>
          <p:nvGrpSpPr>
            <p:cNvPr id="65547" name="Group 12"/>
            <p:cNvGrpSpPr>
              <a:grpSpLocks/>
            </p:cNvGrpSpPr>
            <p:nvPr/>
          </p:nvGrpSpPr>
          <p:grpSpPr bwMode="auto">
            <a:xfrm>
              <a:off x="772" y="2211"/>
              <a:ext cx="4312" cy="1337"/>
              <a:chOff x="0" y="403"/>
              <a:chExt cx="2980" cy="1669"/>
            </a:xfrm>
          </p:grpSpPr>
          <p:grpSp>
            <p:nvGrpSpPr>
              <p:cNvPr id="65548" name="Group 13"/>
              <p:cNvGrpSpPr>
                <a:grpSpLocks/>
              </p:cNvGrpSpPr>
              <p:nvPr/>
            </p:nvGrpSpPr>
            <p:grpSpPr bwMode="auto">
              <a:xfrm>
                <a:off x="0" y="403"/>
                <a:ext cx="427" cy="460"/>
                <a:chOff x="0" y="403"/>
                <a:chExt cx="427" cy="460"/>
              </a:xfrm>
            </p:grpSpPr>
            <p:sp>
              <p:nvSpPr>
                <p:cNvPr id="65618" name="Rectangle 14"/>
                <p:cNvSpPr>
                  <a:spLocks noChangeArrowheads="1"/>
                </p:cNvSpPr>
                <p:nvPr/>
              </p:nvSpPr>
              <p:spPr bwMode="auto">
                <a:xfrm>
                  <a:off x="6" y="403"/>
                  <a:ext cx="421"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ea typeface="+mn-ea"/>
                    </a:rPr>
                    <a:t>抗磁体</a:t>
                  </a:r>
                </a:p>
              </p:txBody>
            </p:sp>
            <p:sp>
              <p:nvSpPr>
                <p:cNvPr id="65619" name="Rectangle 15"/>
                <p:cNvSpPr>
                  <a:spLocks noChangeArrowheads="1"/>
                </p:cNvSpPr>
                <p:nvPr/>
              </p:nvSpPr>
              <p:spPr bwMode="auto">
                <a:xfrm>
                  <a:off x="0"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49" name="Group 16"/>
              <p:cNvGrpSpPr>
                <a:grpSpLocks/>
              </p:cNvGrpSpPr>
              <p:nvPr/>
            </p:nvGrpSpPr>
            <p:grpSpPr bwMode="auto">
              <a:xfrm>
                <a:off x="414" y="403"/>
                <a:ext cx="494" cy="460"/>
                <a:chOff x="414" y="403"/>
                <a:chExt cx="494" cy="460"/>
              </a:xfrm>
            </p:grpSpPr>
            <p:sp>
              <p:nvSpPr>
                <p:cNvPr id="65616" name="Rectangle 17"/>
                <p:cNvSpPr>
                  <a:spLocks noChangeArrowheads="1" noTextEdit="1"/>
                </p:cNvSpPr>
                <p:nvPr/>
              </p:nvSpPr>
              <p:spPr bwMode="auto">
                <a:xfrm>
                  <a:off x="457" y="403"/>
                  <a:ext cx="408"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17" name="Rectangle 18"/>
                <p:cNvSpPr>
                  <a:spLocks noChangeArrowheads="1"/>
                </p:cNvSpPr>
                <p:nvPr/>
              </p:nvSpPr>
              <p:spPr bwMode="auto">
                <a:xfrm>
                  <a:off x="414" y="403"/>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0" name="Group 19"/>
              <p:cNvGrpSpPr>
                <a:grpSpLocks/>
              </p:cNvGrpSpPr>
              <p:nvPr/>
            </p:nvGrpSpPr>
            <p:grpSpPr bwMode="auto">
              <a:xfrm>
                <a:off x="853" y="403"/>
                <a:ext cx="487" cy="460"/>
                <a:chOff x="853" y="403"/>
                <a:chExt cx="487" cy="460"/>
              </a:xfrm>
            </p:grpSpPr>
            <p:sp>
              <p:nvSpPr>
                <p:cNvPr id="65614" name="Rectangle 20"/>
                <p:cNvSpPr>
                  <a:spLocks noChangeArrowheads="1"/>
                </p:cNvSpPr>
                <p:nvPr/>
              </p:nvSpPr>
              <p:spPr bwMode="auto">
                <a:xfrm>
                  <a:off x="853" y="403"/>
                  <a:ext cx="487"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rPr>
                    <a:t>顺磁体</a:t>
                  </a:r>
                </a:p>
              </p:txBody>
            </p:sp>
            <p:sp>
              <p:nvSpPr>
                <p:cNvPr id="65615" name="Rectangle 21"/>
                <p:cNvSpPr>
                  <a:spLocks noChangeArrowheads="1"/>
                </p:cNvSpPr>
                <p:nvPr/>
              </p:nvSpPr>
              <p:spPr bwMode="auto">
                <a:xfrm>
                  <a:off x="908"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1" name="Group 22"/>
              <p:cNvGrpSpPr>
                <a:grpSpLocks/>
              </p:cNvGrpSpPr>
              <p:nvPr/>
            </p:nvGrpSpPr>
            <p:grpSpPr bwMode="auto">
              <a:xfrm>
                <a:off x="1322" y="403"/>
                <a:ext cx="622" cy="460"/>
                <a:chOff x="1322" y="403"/>
                <a:chExt cx="622" cy="460"/>
              </a:xfrm>
            </p:grpSpPr>
            <p:sp>
              <p:nvSpPr>
                <p:cNvPr id="65612" name="Rectangle 23"/>
                <p:cNvSpPr>
                  <a:spLocks noChangeArrowheads="1" noTextEdit="1"/>
                </p:cNvSpPr>
                <p:nvPr/>
              </p:nvSpPr>
              <p:spPr bwMode="auto">
                <a:xfrm>
                  <a:off x="1365" y="403"/>
                  <a:ext cx="536"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13" name="Rectangle 24"/>
                <p:cNvSpPr>
                  <a:spLocks noChangeArrowheads="1"/>
                </p:cNvSpPr>
                <p:nvPr/>
              </p:nvSpPr>
              <p:spPr bwMode="auto">
                <a:xfrm>
                  <a:off x="1322" y="403"/>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2" name="Group 25"/>
              <p:cNvGrpSpPr>
                <a:grpSpLocks/>
              </p:cNvGrpSpPr>
              <p:nvPr/>
            </p:nvGrpSpPr>
            <p:grpSpPr bwMode="auto">
              <a:xfrm>
                <a:off x="1944" y="403"/>
                <a:ext cx="622" cy="460"/>
                <a:chOff x="1944" y="403"/>
                <a:chExt cx="622" cy="460"/>
              </a:xfrm>
            </p:grpSpPr>
            <p:sp>
              <p:nvSpPr>
                <p:cNvPr id="65610" name="Rectangle 26"/>
                <p:cNvSpPr>
                  <a:spLocks noChangeArrowheads="1"/>
                </p:cNvSpPr>
                <p:nvPr/>
              </p:nvSpPr>
              <p:spPr bwMode="auto">
                <a:xfrm>
                  <a:off x="1987" y="403"/>
                  <a:ext cx="536" cy="403"/>
                </a:xfrm>
                <a:prstGeom prst="rect">
                  <a:avLst/>
                </a:prstGeom>
                <a:noFill/>
                <a:ln w="9525">
                  <a:noFill/>
                  <a:miter lim="800000"/>
                  <a:headEnd/>
                  <a:tailEnd/>
                </a:ln>
              </p:spPr>
              <p:txBody>
                <a:bodyPr anchor="ctr" anchorCtr="1"/>
                <a:lstStyle/>
                <a:p>
                  <a:pPr algn="ctr">
                    <a:defRPr/>
                  </a:pPr>
                  <a:r>
                    <a:rPr kumimoji="1" lang="zh-CN" altLang="en-US" sz="2000" b="1">
                      <a:solidFill>
                        <a:srgbClr val="002060"/>
                      </a:solidFill>
                      <a:latin typeface="+mn-ea"/>
                      <a:ea typeface="+mn-ea"/>
                    </a:rPr>
                    <a:t>铁磁体</a:t>
                  </a:r>
                </a:p>
              </p:txBody>
            </p:sp>
            <p:sp>
              <p:nvSpPr>
                <p:cNvPr id="65611" name="Rectangle 27"/>
                <p:cNvSpPr>
                  <a:spLocks noChangeArrowheads="1"/>
                </p:cNvSpPr>
                <p:nvPr/>
              </p:nvSpPr>
              <p:spPr bwMode="auto">
                <a:xfrm>
                  <a:off x="1944" y="403"/>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3" name="Group 28"/>
              <p:cNvGrpSpPr>
                <a:grpSpLocks/>
              </p:cNvGrpSpPr>
              <p:nvPr/>
            </p:nvGrpSpPr>
            <p:grpSpPr bwMode="auto">
              <a:xfrm>
                <a:off x="2566" y="403"/>
                <a:ext cx="414" cy="460"/>
                <a:chOff x="2566" y="403"/>
                <a:chExt cx="414" cy="460"/>
              </a:xfrm>
            </p:grpSpPr>
            <p:sp>
              <p:nvSpPr>
                <p:cNvPr id="65608" name="Rectangle 29"/>
                <p:cNvSpPr>
                  <a:spLocks noChangeArrowheads="1" noTextEdit="1"/>
                </p:cNvSpPr>
                <p:nvPr/>
              </p:nvSpPr>
              <p:spPr bwMode="auto">
                <a:xfrm>
                  <a:off x="2609" y="403"/>
                  <a:ext cx="328" cy="460"/>
                </a:xfrm>
                <a:prstGeom prst="rect">
                  <a:avLst/>
                </a:prstGeom>
                <a:noFill/>
                <a:ln w="9525">
                  <a:noFill/>
                  <a:miter lim="800000"/>
                  <a:headEnd/>
                  <a:tailEnd/>
                </a:ln>
              </p:spPr>
              <p:txBody>
                <a:bodyPr anchor="ctr" anchorCtr="1">
                  <a:spAutoFit/>
                </a:bodyPr>
                <a:lstStyle/>
                <a:p>
                  <a:endParaRPr lang="zh-CN" altLang="en-US">
                    <a:solidFill>
                      <a:srgbClr val="002060"/>
                    </a:solidFill>
                  </a:endParaRPr>
                </a:p>
              </p:txBody>
            </p:sp>
            <p:sp>
              <p:nvSpPr>
                <p:cNvPr id="65609" name="Rectangle 30"/>
                <p:cNvSpPr>
                  <a:spLocks noChangeArrowheads="1"/>
                </p:cNvSpPr>
                <p:nvPr/>
              </p:nvSpPr>
              <p:spPr bwMode="auto">
                <a:xfrm>
                  <a:off x="2566" y="403"/>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4" name="Group 31"/>
              <p:cNvGrpSpPr>
                <a:grpSpLocks/>
              </p:cNvGrpSpPr>
              <p:nvPr/>
            </p:nvGrpSpPr>
            <p:grpSpPr bwMode="auto">
              <a:xfrm>
                <a:off x="0" y="806"/>
                <a:ext cx="414" cy="460"/>
                <a:chOff x="0" y="806"/>
                <a:chExt cx="414" cy="460"/>
              </a:xfrm>
            </p:grpSpPr>
            <p:sp>
              <p:nvSpPr>
                <p:cNvPr id="65606" name="Rectangle 32"/>
                <p:cNvSpPr>
                  <a:spLocks noChangeArrowheads="1"/>
                </p:cNvSpPr>
                <p:nvPr/>
              </p:nvSpPr>
              <p:spPr bwMode="auto">
                <a:xfrm>
                  <a:off x="43" y="806"/>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金</a:t>
                  </a:r>
                  <a:endParaRPr kumimoji="1" lang="zh-CN" altLang="en-US" sz="2000">
                    <a:solidFill>
                      <a:srgbClr val="002060"/>
                    </a:solidFill>
                  </a:endParaRPr>
                </a:p>
              </p:txBody>
            </p:sp>
            <p:sp>
              <p:nvSpPr>
                <p:cNvPr id="65607" name="Rectangle 33"/>
                <p:cNvSpPr>
                  <a:spLocks noChangeArrowheads="1"/>
                </p:cNvSpPr>
                <p:nvPr/>
              </p:nvSpPr>
              <p:spPr bwMode="auto">
                <a:xfrm>
                  <a:off x="0"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5" name="Group 34"/>
              <p:cNvGrpSpPr>
                <a:grpSpLocks/>
              </p:cNvGrpSpPr>
              <p:nvPr/>
            </p:nvGrpSpPr>
            <p:grpSpPr bwMode="auto">
              <a:xfrm>
                <a:off x="414" y="806"/>
                <a:ext cx="509" cy="460"/>
                <a:chOff x="414" y="806"/>
                <a:chExt cx="509" cy="460"/>
              </a:xfrm>
            </p:grpSpPr>
            <p:sp>
              <p:nvSpPr>
                <p:cNvPr id="65604" name="Rectangle 35"/>
                <p:cNvSpPr>
                  <a:spLocks noChangeArrowheads="1"/>
                </p:cNvSpPr>
                <p:nvPr/>
              </p:nvSpPr>
              <p:spPr bwMode="auto">
                <a:xfrm>
                  <a:off x="457" y="806"/>
                  <a:ext cx="46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0.99996</a:t>
                  </a:r>
                </a:p>
              </p:txBody>
            </p:sp>
            <p:sp>
              <p:nvSpPr>
                <p:cNvPr id="65605" name="Rectangle 36"/>
                <p:cNvSpPr>
                  <a:spLocks noChangeArrowheads="1"/>
                </p:cNvSpPr>
                <p:nvPr/>
              </p:nvSpPr>
              <p:spPr bwMode="auto">
                <a:xfrm>
                  <a:off x="414" y="806"/>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6" name="Group 37"/>
              <p:cNvGrpSpPr>
                <a:grpSpLocks/>
              </p:cNvGrpSpPr>
              <p:nvPr/>
            </p:nvGrpSpPr>
            <p:grpSpPr bwMode="auto">
              <a:xfrm>
                <a:off x="908" y="806"/>
                <a:ext cx="414" cy="460"/>
                <a:chOff x="908" y="806"/>
                <a:chExt cx="414" cy="460"/>
              </a:xfrm>
            </p:grpSpPr>
            <p:sp>
              <p:nvSpPr>
                <p:cNvPr id="65602" name="Rectangle 38"/>
                <p:cNvSpPr>
                  <a:spLocks noChangeArrowheads="1"/>
                </p:cNvSpPr>
                <p:nvPr/>
              </p:nvSpPr>
              <p:spPr bwMode="auto">
                <a:xfrm>
                  <a:off x="951" y="806"/>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铝</a:t>
                  </a:r>
                  <a:endParaRPr kumimoji="1" lang="zh-CN" altLang="en-US" sz="2000">
                    <a:solidFill>
                      <a:srgbClr val="002060"/>
                    </a:solidFill>
                  </a:endParaRPr>
                </a:p>
              </p:txBody>
            </p:sp>
            <p:sp>
              <p:nvSpPr>
                <p:cNvPr id="65603" name="Rectangle 39"/>
                <p:cNvSpPr>
                  <a:spLocks noChangeArrowheads="1"/>
                </p:cNvSpPr>
                <p:nvPr/>
              </p:nvSpPr>
              <p:spPr bwMode="auto">
                <a:xfrm>
                  <a:off x="908"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7" name="Group 40"/>
              <p:cNvGrpSpPr>
                <a:grpSpLocks/>
              </p:cNvGrpSpPr>
              <p:nvPr/>
            </p:nvGrpSpPr>
            <p:grpSpPr bwMode="auto">
              <a:xfrm>
                <a:off x="1322" y="806"/>
                <a:ext cx="622" cy="460"/>
                <a:chOff x="1322" y="806"/>
                <a:chExt cx="622" cy="460"/>
              </a:xfrm>
            </p:grpSpPr>
            <p:sp>
              <p:nvSpPr>
                <p:cNvPr id="65600" name="Rectangle 41"/>
                <p:cNvSpPr>
                  <a:spLocks noChangeArrowheads="1"/>
                </p:cNvSpPr>
                <p:nvPr/>
              </p:nvSpPr>
              <p:spPr bwMode="auto">
                <a:xfrm>
                  <a:off x="1365" y="806"/>
                  <a:ext cx="53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1.000021</a:t>
                  </a:r>
                </a:p>
              </p:txBody>
            </p:sp>
            <p:sp>
              <p:nvSpPr>
                <p:cNvPr id="65601" name="Rectangle 42"/>
                <p:cNvSpPr>
                  <a:spLocks noChangeArrowheads="1"/>
                </p:cNvSpPr>
                <p:nvPr/>
              </p:nvSpPr>
              <p:spPr bwMode="auto">
                <a:xfrm>
                  <a:off x="1322" y="806"/>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8" name="Group 43"/>
              <p:cNvGrpSpPr>
                <a:grpSpLocks/>
              </p:cNvGrpSpPr>
              <p:nvPr/>
            </p:nvGrpSpPr>
            <p:grpSpPr bwMode="auto">
              <a:xfrm>
                <a:off x="1944" y="806"/>
                <a:ext cx="622" cy="460"/>
                <a:chOff x="1944" y="806"/>
                <a:chExt cx="622" cy="460"/>
              </a:xfrm>
            </p:grpSpPr>
            <p:sp>
              <p:nvSpPr>
                <p:cNvPr id="65598" name="Rectangle 44"/>
                <p:cNvSpPr>
                  <a:spLocks noChangeArrowheads="1"/>
                </p:cNvSpPr>
                <p:nvPr/>
              </p:nvSpPr>
              <p:spPr bwMode="auto">
                <a:xfrm>
                  <a:off x="1987" y="806"/>
                  <a:ext cx="536" cy="403"/>
                </a:xfrm>
                <a:prstGeom prst="rect">
                  <a:avLst/>
                </a:prstGeom>
                <a:noFill/>
                <a:ln w="9525">
                  <a:noFill/>
                  <a:miter lim="800000"/>
                  <a:headEnd/>
                  <a:tailEnd/>
                </a:ln>
              </p:spPr>
              <p:txBody>
                <a:bodyPr anchor="ctr" anchorCtr="1"/>
                <a:lstStyle/>
                <a:p>
                  <a:pPr algn="just"/>
                  <a:r>
                    <a:rPr kumimoji="1" lang="en-US" altLang="zh-CN" sz="1600">
                      <a:solidFill>
                        <a:srgbClr val="002060"/>
                      </a:solidFill>
                      <a:ea typeface="宋体" pitchFamily="2" charset="-122"/>
                    </a:rPr>
                    <a:t>  </a:t>
                  </a:r>
                  <a:r>
                    <a:rPr kumimoji="1" lang="zh-CN" altLang="en-US" sz="2000" b="1">
                      <a:solidFill>
                        <a:srgbClr val="002060"/>
                      </a:solidFill>
                      <a:latin typeface="楷体_GB2312" pitchFamily="49" charset="-122"/>
                    </a:rPr>
                    <a:t>镍</a:t>
                  </a:r>
                  <a:r>
                    <a:rPr kumimoji="1" lang="zh-CN" altLang="en-US" sz="2000">
                      <a:solidFill>
                        <a:srgbClr val="002060"/>
                      </a:solidFill>
                      <a:latin typeface="楷体_GB2312" pitchFamily="49" charset="-122"/>
                    </a:rPr>
                    <a:t> </a:t>
                  </a:r>
                </a:p>
              </p:txBody>
            </p:sp>
            <p:sp>
              <p:nvSpPr>
                <p:cNvPr id="65599" name="Rectangle 45"/>
                <p:cNvSpPr>
                  <a:spLocks noChangeArrowheads="1"/>
                </p:cNvSpPr>
                <p:nvPr/>
              </p:nvSpPr>
              <p:spPr bwMode="auto">
                <a:xfrm>
                  <a:off x="1944" y="806"/>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59" name="Group 46"/>
              <p:cNvGrpSpPr>
                <a:grpSpLocks/>
              </p:cNvGrpSpPr>
              <p:nvPr/>
            </p:nvGrpSpPr>
            <p:grpSpPr bwMode="auto">
              <a:xfrm>
                <a:off x="2566" y="806"/>
                <a:ext cx="414" cy="460"/>
                <a:chOff x="2566" y="806"/>
                <a:chExt cx="414" cy="460"/>
              </a:xfrm>
            </p:grpSpPr>
            <p:sp>
              <p:nvSpPr>
                <p:cNvPr id="65596" name="Rectangle 47"/>
                <p:cNvSpPr>
                  <a:spLocks noChangeArrowheads="1"/>
                </p:cNvSpPr>
                <p:nvPr/>
              </p:nvSpPr>
              <p:spPr bwMode="auto">
                <a:xfrm>
                  <a:off x="2609" y="806"/>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600</a:t>
                  </a:r>
                </a:p>
              </p:txBody>
            </p:sp>
            <p:sp>
              <p:nvSpPr>
                <p:cNvPr id="65597" name="Rectangle 48"/>
                <p:cNvSpPr>
                  <a:spLocks noChangeArrowheads="1"/>
                </p:cNvSpPr>
                <p:nvPr/>
              </p:nvSpPr>
              <p:spPr bwMode="auto">
                <a:xfrm>
                  <a:off x="2566" y="806"/>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0" name="Group 49"/>
              <p:cNvGrpSpPr>
                <a:grpSpLocks/>
              </p:cNvGrpSpPr>
              <p:nvPr/>
            </p:nvGrpSpPr>
            <p:grpSpPr bwMode="auto">
              <a:xfrm>
                <a:off x="0" y="1209"/>
                <a:ext cx="414" cy="460"/>
                <a:chOff x="0" y="1209"/>
                <a:chExt cx="414" cy="460"/>
              </a:xfrm>
            </p:grpSpPr>
            <p:sp>
              <p:nvSpPr>
                <p:cNvPr id="65594" name="Rectangle 50"/>
                <p:cNvSpPr>
                  <a:spLocks noChangeArrowheads="1"/>
                </p:cNvSpPr>
                <p:nvPr/>
              </p:nvSpPr>
              <p:spPr bwMode="auto">
                <a:xfrm>
                  <a:off x="43" y="1209"/>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银</a:t>
                  </a:r>
                  <a:endParaRPr kumimoji="1" lang="zh-CN" altLang="en-US" sz="2000">
                    <a:solidFill>
                      <a:srgbClr val="002060"/>
                    </a:solidFill>
                  </a:endParaRPr>
                </a:p>
              </p:txBody>
            </p:sp>
            <p:sp>
              <p:nvSpPr>
                <p:cNvPr id="65595" name="Rectangle 51"/>
                <p:cNvSpPr>
                  <a:spLocks noChangeArrowheads="1"/>
                </p:cNvSpPr>
                <p:nvPr/>
              </p:nvSpPr>
              <p:spPr bwMode="auto">
                <a:xfrm>
                  <a:off x="0"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1" name="Group 52"/>
              <p:cNvGrpSpPr>
                <a:grpSpLocks/>
              </p:cNvGrpSpPr>
              <p:nvPr/>
            </p:nvGrpSpPr>
            <p:grpSpPr bwMode="auto">
              <a:xfrm>
                <a:off x="414" y="1209"/>
                <a:ext cx="528" cy="460"/>
                <a:chOff x="414" y="1209"/>
                <a:chExt cx="528" cy="460"/>
              </a:xfrm>
            </p:grpSpPr>
            <p:sp>
              <p:nvSpPr>
                <p:cNvPr id="65592" name="Rectangle 53"/>
                <p:cNvSpPr>
                  <a:spLocks noChangeArrowheads="1"/>
                </p:cNvSpPr>
                <p:nvPr/>
              </p:nvSpPr>
              <p:spPr bwMode="auto">
                <a:xfrm>
                  <a:off x="457" y="1209"/>
                  <a:ext cx="485"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0.99998</a:t>
                  </a:r>
                </a:p>
              </p:txBody>
            </p:sp>
            <p:sp>
              <p:nvSpPr>
                <p:cNvPr id="65593" name="Rectangle 54"/>
                <p:cNvSpPr>
                  <a:spLocks noChangeArrowheads="1"/>
                </p:cNvSpPr>
                <p:nvPr/>
              </p:nvSpPr>
              <p:spPr bwMode="auto">
                <a:xfrm>
                  <a:off x="414" y="1209"/>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2" name="Group 55"/>
              <p:cNvGrpSpPr>
                <a:grpSpLocks/>
              </p:cNvGrpSpPr>
              <p:nvPr/>
            </p:nvGrpSpPr>
            <p:grpSpPr bwMode="auto">
              <a:xfrm>
                <a:off x="908" y="1209"/>
                <a:ext cx="414" cy="460"/>
                <a:chOff x="908" y="1209"/>
                <a:chExt cx="414" cy="460"/>
              </a:xfrm>
            </p:grpSpPr>
            <p:sp>
              <p:nvSpPr>
                <p:cNvPr id="65590" name="Rectangle 56"/>
                <p:cNvSpPr>
                  <a:spLocks noChangeArrowheads="1"/>
                </p:cNvSpPr>
                <p:nvPr/>
              </p:nvSpPr>
              <p:spPr bwMode="auto">
                <a:xfrm>
                  <a:off x="951" y="1209"/>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钯</a:t>
                  </a:r>
                </a:p>
              </p:txBody>
            </p:sp>
            <p:sp>
              <p:nvSpPr>
                <p:cNvPr id="65591" name="Rectangle 57"/>
                <p:cNvSpPr>
                  <a:spLocks noChangeArrowheads="1"/>
                </p:cNvSpPr>
                <p:nvPr/>
              </p:nvSpPr>
              <p:spPr bwMode="auto">
                <a:xfrm>
                  <a:off x="908"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3" name="Group 58"/>
              <p:cNvGrpSpPr>
                <a:grpSpLocks/>
              </p:cNvGrpSpPr>
              <p:nvPr/>
            </p:nvGrpSpPr>
            <p:grpSpPr bwMode="auto">
              <a:xfrm>
                <a:off x="1322" y="1209"/>
                <a:ext cx="622" cy="460"/>
                <a:chOff x="1322" y="1209"/>
                <a:chExt cx="622" cy="460"/>
              </a:xfrm>
            </p:grpSpPr>
            <p:sp>
              <p:nvSpPr>
                <p:cNvPr id="65588" name="Rectangle 59"/>
                <p:cNvSpPr>
                  <a:spLocks noChangeArrowheads="1"/>
                </p:cNvSpPr>
                <p:nvPr/>
              </p:nvSpPr>
              <p:spPr bwMode="auto">
                <a:xfrm>
                  <a:off x="1342" y="1209"/>
                  <a:ext cx="53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1.00082</a:t>
                  </a:r>
                </a:p>
              </p:txBody>
            </p:sp>
            <p:sp>
              <p:nvSpPr>
                <p:cNvPr id="65589" name="Rectangle 60"/>
                <p:cNvSpPr>
                  <a:spLocks noChangeArrowheads="1"/>
                </p:cNvSpPr>
                <p:nvPr/>
              </p:nvSpPr>
              <p:spPr bwMode="auto">
                <a:xfrm>
                  <a:off x="1322" y="1209"/>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4" name="Group 61"/>
              <p:cNvGrpSpPr>
                <a:grpSpLocks/>
              </p:cNvGrpSpPr>
              <p:nvPr/>
            </p:nvGrpSpPr>
            <p:grpSpPr bwMode="auto">
              <a:xfrm>
                <a:off x="1944" y="1209"/>
                <a:ext cx="622" cy="460"/>
                <a:chOff x="1944" y="1209"/>
                <a:chExt cx="622" cy="460"/>
              </a:xfrm>
            </p:grpSpPr>
            <p:sp>
              <p:nvSpPr>
                <p:cNvPr id="65586" name="Rectangle 62"/>
                <p:cNvSpPr>
                  <a:spLocks noChangeArrowheads="1"/>
                </p:cNvSpPr>
                <p:nvPr/>
              </p:nvSpPr>
              <p:spPr bwMode="auto">
                <a:xfrm>
                  <a:off x="1987" y="1209"/>
                  <a:ext cx="536" cy="403"/>
                </a:xfrm>
                <a:prstGeom prst="rect">
                  <a:avLst/>
                </a:prstGeom>
                <a:noFill/>
                <a:ln w="9525">
                  <a:noFill/>
                  <a:miter lim="800000"/>
                  <a:headEnd/>
                  <a:tailEnd/>
                </a:ln>
              </p:spPr>
              <p:txBody>
                <a:bodyPr anchor="ctr" anchorCtr="1"/>
                <a:lstStyle/>
                <a:p>
                  <a:pPr algn="just"/>
                  <a:r>
                    <a:rPr kumimoji="1" lang="en-US" altLang="zh-CN" sz="2000">
                      <a:solidFill>
                        <a:srgbClr val="002060"/>
                      </a:solidFill>
                      <a:latin typeface="楷体_GB2312" pitchFamily="49" charset="-122"/>
                    </a:rPr>
                    <a:t> </a:t>
                  </a:r>
                  <a:r>
                    <a:rPr kumimoji="1" lang="zh-CN" altLang="en-US" sz="2000" b="1">
                      <a:solidFill>
                        <a:srgbClr val="002060"/>
                      </a:solidFill>
                      <a:latin typeface="楷体_GB2312" pitchFamily="49" charset="-122"/>
                    </a:rPr>
                    <a:t>铁</a:t>
                  </a:r>
                  <a:endParaRPr kumimoji="1" lang="zh-CN" altLang="en-US" sz="2000">
                    <a:solidFill>
                      <a:srgbClr val="002060"/>
                    </a:solidFill>
                    <a:latin typeface="楷体_GB2312" pitchFamily="49" charset="-122"/>
                  </a:endParaRPr>
                </a:p>
              </p:txBody>
            </p:sp>
            <p:sp>
              <p:nvSpPr>
                <p:cNvPr id="65587" name="Rectangle 63"/>
                <p:cNvSpPr>
                  <a:spLocks noChangeArrowheads="1"/>
                </p:cNvSpPr>
                <p:nvPr/>
              </p:nvSpPr>
              <p:spPr bwMode="auto">
                <a:xfrm>
                  <a:off x="1944" y="1209"/>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5" name="Group 64"/>
              <p:cNvGrpSpPr>
                <a:grpSpLocks/>
              </p:cNvGrpSpPr>
              <p:nvPr/>
            </p:nvGrpSpPr>
            <p:grpSpPr bwMode="auto">
              <a:xfrm>
                <a:off x="2566" y="1209"/>
                <a:ext cx="414" cy="460"/>
                <a:chOff x="2566" y="1209"/>
                <a:chExt cx="414" cy="460"/>
              </a:xfrm>
            </p:grpSpPr>
            <p:sp>
              <p:nvSpPr>
                <p:cNvPr id="65584" name="Rectangle 65"/>
                <p:cNvSpPr>
                  <a:spLocks noChangeArrowheads="1"/>
                </p:cNvSpPr>
                <p:nvPr/>
              </p:nvSpPr>
              <p:spPr bwMode="auto">
                <a:xfrm>
                  <a:off x="2609" y="1209"/>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4000</a:t>
                  </a:r>
                </a:p>
              </p:txBody>
            </p:sp>
            <p:sp>
              <p:nvSpPr>
                <p:cNvPr id="65585" name="Rectangle 66"/>
                <p:cNvSpPr>
                  <a:spLocks noChangeArrowheads="1"/>
                </p:cNvSpPr>
                <p:nvPr/>
              </p:nvSpPr>
              <p:spPr bwMode="auto">
                <a:xfrm>
                  <a:off x="2566" y="1209"/>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6" name="Group 67"/>
              <p:cNvGrpSpPr>
                <a:grpSpLocks/>
              </p:cNvGrpSpPr>
              <p:nvPr/>
            </p:nvGrpSpPr>
            <p:grpSpPr bwMode="auto">
              <a:xfrm>
                <a:off x="0" y="1612"/>
                <a:ext cx="414" cy="460"/>
                <a:chOff x="0" y="1612"/>
                <a:chExt cx="414" cy="460"/>
              </a:xfrm>
            </p:grpSpPr>
            <p:sp>
              <p:nvSpPr>
                <p:cNvPr id="65582" name="Rectangle 68"/>
                <p:cNvSpPr>
                  <a:spLocks noChangeArrowheads="1"/>
                </p:cNvSpPr>
                <p:nvPr/>
              </p:nvSpPr>
              <p:spPr bwMode="auto">
                <a:xfrm>
                  <a:off x="43" y="1612"/>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水</a:t>
                  </a:r>
                </a:p>
              </p:txBody>
            </p:sp>
            <p:sp>
              <p:nvSpPr>
                <p:cNvPr id="65583" name="Rectangle 69"/>
                <p:cNvSpPr>
                  <a:spLocks noChangeArrowheads="1"/>
                </p:cNvSpPr>
                <p:nvPr/>
              </p:nvSpPr>
              <p:spPr bwMode="auto">
                <a:xfrm>
                  <a:off x="0"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7" name="Group 70"/>
              <p:cNvGrpSpPr>
                <a:grpSpLocks/>
              </p:cNvGrpSpPr>
              <p:nvPr/>
            </p:nvGrpSpPr>
            <p:grpSpPr bwMode="auto">
              <a:xfrm>
                <a:off x="414" y="1612"/>
                <a:ext cx="519" cy="460"/>
                <a:chOff x="414" y="1612"/>
                <a:chExt cx="519" cy="460"/>
              </a:xfrm>
            </p:grpSpPr>
            <p:sp>
              <p:nvSpPr>
                <p:cNvPr id="65580" name="Rectangle 71"/>
                <p:cNvSpPr>
                  <a:spLocks noChangeArrowheads="1"/>
                </p:cNvSpPr>
                <p:nvPr/>
              </p:nvSpPr>
              <p:spPr bwMode="auto">
                <a:xfrm>
                  <a:off x="457" y="1612"/>
                  <a:ext cx="476"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0.99999</a:t>
                  </a:r>
                </a:p>
              </p:txBody>
            </p:sp>
            <p:sp>
              <p:nvSpPr>
                <p:cNvPr id="65581" name="Rectangle 72"/>
                <p:cNvSpPr>
                  <a:spLocks noChangeArrowheads="1"/>
                </p:cNvSpPr>
                <p:nvPr/>
              </p:nvSpPr>
              <p:spPr bwMode="auto">
                <a:xfrm>
                  <a:off x="414" y="1612"/>
                  <a:ext cx="49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8" name="Group 73"/>
              <p:cNvGrpSpPr>
                <a:grpSpLocks/>
              </p:cNvGrpSpPr>
              <p:nvPr/>
            </p:nvGrpSpPr>
            <p:grpSpPr bwMode="auto">
              <a:xfrm>
                <a:off x="908" y="1612"/>
                <a:ext cx="414" cy="460"/>
                <a:chOff x="908" y="1612"/>
                <a:chExt cx="414" cy="460"/>
              </a:xfrm>
            </p:grpSpPr>
            <p:sp>
              <p:nvSpPr>
                <p:cNvPr id="65578" name="Rectangle 74"/>
                <p:cNvSpPr>
                  <a:spLocks noChangeArrowheads="1"/>
                </p:cNvSpPr>
                <p:nvPr/>
              </p:nvSpPr>
              <p:spPr bwMode="auto">
                <a:xfrm>
                  <a:off x="951" y="1612"/>
                  <a:ext cx="328" cy="403"/>
                </a:xfrm>
                <a:prstGeom prst="rect">
                  <a:avLst/>
                </a:prstGeom>
                <a:noFill/>
                <a:ln w="9525">
                  <a:noFill/>
                  <a:miter lim="800000"/>
                  <a:headEnd/>
                  <a:tailEnd/>
                </a:ln>
              </p:spPr>
              <p:txBody>
                <a:bodyPr anchor="ctr" anchorCtr="1"/>
                <a:lstStyle/>
                <a:p>
                  <a:pPr algn="ctr"/>
                  <a:r>
                    <a:rPr kumimoji="1" lang="zh-CN" altLang="en-US" sz="2000" b="1">
                      <a:solidFill>
                        <a:srgbClr val="002060"/>
                      </a:solidFill>
                    </a:rPr>
                    <a:t>空气</a:t>
                  </a:r>
                </a:p>
              </p:txBody>
            </p:sp>
            <p:sp>
              <p:nvSpPr>
                <p:cNvPr id="65579" name="Rectangle 75"/>
                <p:cNvSpPr>
                  <a:spLocks noChangeArrowheads="1"/>
                </p:cNvSpPr>
                <p:nvPr/>
              </p:nvSpPr>
              <p:spPr bwMode="auto">
                <a:xfrm>
                  <a:off x="908"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69" name="Group 76"/>
              <p:cNvGrpSpPr>
                <a:grpSpLocks/>
              </p:cNvGrpSpPr>
              <p:nvPr/>
            </p:nvGrpSpPr>
            <p:grpSpPr bwMode="auto">
              <a:xfrm>
                <a:off x="1322" y="1612"/>
                <a:ext cx="641" cy="460"/>
                <a:chOff x="1322" y="1612"/>
                <a:chExt cx="641" cy="460"/>
              </a:xfrm>
            </p:grpSpPr>
            <p:sp>
              <p:nvSpPr>
                <p:cNvPr id="65576" name="Rectangle 77"/>
                <p:cNvSpPr>
                  <a:spLocks noChangeArrowheads="1"/>
                </p:cNvSpPr>
                <p:nvPr/>
              </p:nvSpPr>
              <p:spPr bwMode="auto">
                <a:xfrm>
                  <a:off x="1365" y="1612"/>
                  <a:ext cx="598" cy="403"/>
                </a:xfrm>
                <a:prstGeom prst="rect">
                  <a:avLst/>
                </a:prstGeom>
                <a:noFill/>
                <a:ln w="9525">
                  <a:noFill/>
                  <a:miter lim="800000"/>
                  <a:headEnd/>
                  <a:tailEnd/>
                </a:ln>
              </p:spPr>
              <p:txBody>
                <a:bodyPr anchor="ctr" anchorCtr="1"/>
                <a:lstStyle/>
                <a:p>
                  <a:pPr algn="ctr"/>
                  <a:r>
                    <a:rPr kumimoji="1" lang="en-US" altLang="zh-CN" sz="2000">
                      <a:solidFill>
                        <a:srgbClr val="002060"/>
                      </a:solidFill>
                      <a:ea typeface="宋体" pitchFamily="2" charset="-122"/>
                    </a:rPr>
                    <a:t>1.0000004</a:t>
                  </a:r>
                </a:p>
              </p:txBody>
            </p:sp>
            <p:sp>
              <p:nvSpPr>
                <p:cNvPr id="65577" name="Rectangle 78"/>
                <p:cNvSpPr>
                  <a:spLocks noChangeArrowheads="1"/>
                </p:cNvSpPr>
                <p:nvPr/>
              </p:nvSpPr>
              <p:spPr bwMode="auto">
                <a:xfrm>
                  <a:off x="1322" y="1612"/>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70" name="Group 79"/>
              <p:cNvGrpSpPr>
                <a:grpSpLocks/>
              </p:cNvGrpSpPr>
              <p:nvPr/>
            </p:nvGrpSpPr>
            <p:grpSpPr bwMode="auto">
              <a:xfrm>
                <a:off x="1944" y="1612"/>
                <a:ext cx="622" cy="460"/>
                <a:chOff x="1944" y="1612"/>
                <a:chExt cx="622" cy="460"/>
              </a:xfrm>
            </p:grpSpPr>
            <p:sp>
              <p:nvSpPr>
                <p:cNvPr id="65574" name="Rectangle 80"/>
                <p:cNvSpPr>
                  <a:spLocks noChangeArrowheads="1"/>
                </p:cNvSpPr>
                <p:nvPr/>
              </p:nvSpPr>
              <p:spPr bwMode="auto">
                <a:xfrm>
                  <a:off x="1987" y="1612"/>
                  <a:ext cx="536" cy="403"/>
                </a:xfrm>
                <a:prstGeom prst="rect">
                  <a:avLst/>
                </a:prstGeom>
                <a:noFill/>
                <a:ln w="9525">
                  <a:noFill/>
                  <a:miter lim="800000"/>
                  <a:headEnd/>
                  <a:tailEnd/>
                </a:ln>
              </p:spPr>
              <p:txBody>
                <a:bodyPr anchor="ctr" anchorCtr="1"/>
                <a:lstStyle/>
                <a:p>
                  <a:pPr algn="just"/>
                  <a:r>
                    <a:rPr kumimoji="1" lang="zh-CN" altLang="en-US" sz="2000" b="1">
                      <a:solidFill>
                        <a:srgbClr val="002060"/>
                      </a:solidFill>
                      <a:latin typeface="楷体_GB2312" pitchFamily="49" charset="-122"/>
                    </a:rPr>
                    <a:t>铁镍</a:t>
                  </a:r>
                  <a:r>
                    <a:rPr kumimoji="1" lang="zh-CN" altLang="en-US" sz="2000" b="1">
                      <a:solidFill>
                        <a:srgbClr val="002060"/>
                      </a:solidFill>
                    </a:rPr>
                    <a:t>合金</a:t>
                  </a:r>
                  <a:endParaRPr kumimoji="1" lang="zh-CN" altLang="en-US" sz="2000">
                    <a:solidFill>
                      <a:srgbClr val="002060"/>
                    </a:solidFill>
                  </a:endParaRPr>
                </a:p>
              </p:txBody>
            </p:sp>
            <p:sp>
              <p:nvSpPr>
                <p:cNvPr id="65575" name="Rectangle 81"/>
                <p:cNvSpPr>
                  <a:spLocks noChangeArrowheads="1"/>
                </p:cNvSpPr>
                <p:nvPr/>
              </p:nvSpPr>
              <p:spPr bwMode="auto">
                <a:xfrm>
                  <a:off x="1944" y="1612"/>
                  <a:ext cx="622"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nvGrpSpPr>
              <p:cNvPr id="65571" name="Group 82"/>
              <p:cNvGrpSpPr>
                <a:grpSpLocks/>
              </p:cNvGrpSpPr>
              <p:nvPr/>
            </p:nvGrpSpPr>
            <p:grpSpPr bwMode="auto">
              <a:xfrm>
                <a:off x="2566" y="1612"/>
                <a:ext cx="414" cy="460"/>
                <a:chOff x="2566" y="1612"/>
                <a:chExt cx="414" cy="460"/>
              </a:xfrm>
            </p:grpSpPr>
            <p:sp>
              <p:nvSpPr>
                <p:cNvPr id="65572" name="Rectangle 83"/>
                <p:cNvSpPr>
                  <a:spLocks noChangeArrowheads="1"/>
                </p:cNvSpPr>
                <p:nvPr/>
              </p:nvSpPr>
              <p:spPr bwMode="auto">
                <a:xfrm>
                  <a:off x="2609" y="1612"/>
                  <a:ext cx="328" cy="403"/>
                </a:xfrm>
                <a:prstGeom prst="rect">
                  <a:avLst/>
                </a:prstGeom>
                <a:noFill/>
                <a:ln w="9525">
                  <a:noFill/>
                  <a:miter lim="800000"/>
                  <a:headEnd/>
                  <a:tailEnd/>
                </a:ln>
              </p:spPr>
              <p:txBody>
                <a:bodyPr anchor="ctr" anchorCtr="1"/>
                <a:lstStyle/>
                <a:p>
                  <a:pPr algn="just"/>
                  <a:r>
                    <a:rPr kumimoji="1" lang="en-US" altLang="zh-CN" sz="2000">
                      <a:solidFill>
                        <a:srgbClr val="002060"/>
                      </a:solidFill>
                      <a:ea typeface="宋体" pitchFamily="2" charset="-122"/>
                    </a:rPr>
                    <a:t>10</a:t>
                  </a:r>
                  <a:r>
                    <a:rPr kumimoji="1" lang="en-US" altLang="zh-CN" sz="2000" baseline="30000">
                      <a:solidFill>
                        <a:srgbClr val="002060"/>
                      </a:solidFill>
                      <a:ea typeface="宋体" pitchFamily="2" charset="-122"/>
                    </a:rPr>
                    <a:t>5</a:t>
                  </a:r>
                  <a:endParaRPr kumimoji="1" lang="en-US" altLang="zh-CN" sz="2000">
                    <a:solidFill>
                      <a:srgbClr val="002060"/>
                    </a:solidFill>
                    <a:ea typeface="宋体" pitchFamily="2" charset="-122"/>
                  </a:endParaRPr>
                </a:p>
              </p:txBody>
            </p:sp>
            <p:sp>
              <p:nvSpPr>
                <p:cNvPr id="65573" name="Rectangle 84"/>
                <p:cNvSpPr>
                  <a:spLocks noChangeArrowheads="1"/>
                </p:cNvSpPr>
                <p:nvPr/>
              </p:nvSpPr>
              <p:spPr bwMode="auto">
                <a:xfrm>
                  <a:off x="2566" y="1612"/>
                  <a:ext cx="414" cy="460"/>
                </a:xfrm>
                <a:prstGeom prst="rect">
                  <a:avLst/>
                </a:prstGeom>
                <a:noFill/>
                <a:ln w="7">
                  <a:solidFill>
                    <a:srgbClr val="A0A0A0"/>
                  </a:solidFill>
                  <a:miter lim="800000"/>
                  <a:headEnd/>
                  <a:tailEnd/>
                </a:ln>
              </p:spPr>
              <p:txBody>
                <a:bodyPr anchor="ctr" anchorCtr="1">
                  <a:spAutoFit/>
                </a:bodyPr>
                <a:lstStyle/>
                <a:p>
                  <a:endParaRPr lang="zh-CN" altLang="en-US">
                    <a:solidFill>
                      <a:srgbClr val="002060"/>
                    </a:solidFill>
                  </a:endParaRPr>
                </a:p>
              </p:txBody>
            </p:sp>
          </p:grpSp>
        </p:grpSp>
      </p:grpSp>
      <p:sp>
        <p:nvSpPr>
          <p:cNvPr id="466013" name="Text Box 93"/>
          <p:cNvSpPr txBox="1">
            <a:spLocks noChangeArrowheads="1"/>
          </p:cNvSpPr>
          <p:nvPr/>
        </p:nvSpPr>
        <p:spPr bwMode="auto">
          <a:xfrm>
            <a:off x="631825" y="3144838"/>
            <a:ext cx="8066088" cy="943528"/>
          </a:xfrm>
          <a:prstGeom prst="rect">
            <a:avLst/>
          </a:prstGeom>
          <a:noFill/>
          <a:ln w="9525">
            <a:noFill/>
            <a:miter lim="800000"/>
            <a:headEnd/>
            <a:tailEnd/>
          </a:ln>
        </p:spPr>
        <p:txBody>
          <a:bodyPr>
            <a:spAutoFit/>
          </a:bodyPr>
          <a:lstStyle/>
          <a:p>
            <a:pPr>
              <a:lnSpc>
                <a:spcPct val="150000"/>
              </a:lnSpc>
              <a:spcBef>
                <a:spcPct val="50000"/>
              </a:spcBef>
            </a:pPr>
            <a:r>
              <a:rPr kumimoji="1" lang="en-US" altLang="zh-CN" sz="2000" b="1">
                <a:solidFill>
                  <a:srgbClr val="002060"/>
                </a:solidFill>
                <a:latin typeface="幼圆" pitchFamily="49" charset="-122"/>
                <a:ea typeface="幼圆" pitchFamily="49" charset="-122"/>
              </a:rPr>
              <a:t>3. </a:t>
            </a:r>
            <a:r>
              <a:rPr kumimoji="1" lang="zh-CN" altLang="en-US" sz="2000" b="1">
                <a:solidFill>
                  <a:srgbClr val="002060"/>
                </a:solidFill>
                <a:latin typeface="幼圆" pitchFamily="49" charset="-122"/>
                <a:ea typeface="幼圆" pitchFamily="49" charset="-122"/>
              </a:rPr>
              <a:t>各向同性的线性磁介质的</a:t>
            </a:r>
            <a:r>
              <a:rPr kumimoji="1" lang="en-US" altLang="zh-CN" sz="2000" b="1">
                <a:solidFill>
                  <a:srgbClr val="002060"/>
                </a:solidFill>
                <a:ea typeface="幼圆" pitchFamily="49" charset="-122"/>
              </a:rPr>
              <a:t>B</a:t>
            </a:r>
            <a:r>
              <a:rPr kumimoji="1" lang="zh-CN" altLang="en-US" sz="2000" b="1">
                <a:solidFill>
                  <a:srgbClr val="002060"/>
                </a:solidFill>
                <a:latin typeface="幼圆" pitchFamily="49" charset="-122"/>
                <a:ea typeface="幼圆" pitchFamily="49" charset="-122"/>
              </a:rPr>
              <a:t>与</a:t>
            </a:r>
            <a:r>
              <a:rPr kumimoji="1" lang="en-US" altLang="zh-CN" sz="2000" b="1">
                <a:solidFill>
                  <a:srgbClr val="002060"/>
                </a:solidFill>
                <a:ea typeface="幼圆" pitchFamily="49" charset="-122"/>
              </a:rPr>
              <a:t>H</a:t>
            </a:r>
            <a:r>
              <a:rPr kumimoji="1" lang="en-US" altLang="zh-CN" sz="2000" b="1" i="1">
                <a:solidFill>
                  <a:srgbClr val="002060"/>
                </a:solidFill>
                <a:ea typeface="幼圆" pitchFamily="49" charset="-122"/>
              </a:rPr>
              <a:t> </a:t>
            </a:r>
            <a:r>
              <a:rPr kumimoji="1" lang="zh-CN" altLang="en-US" sz="2000" b="1">
                <a:solidFill>
                  <a:srgbClr val="002060"/>
                </a:solidFill>
                <a:latin typeface="幼圆" pitchFamily="49" charset="-122"/>
                <a:ea typeface="幼圆" pitchFamily="49" charset="-122"/>
              </a:rPr>
              <a:t>成正比；各向异性磁介质的 </a:t>
            </a:r>
            <a:r>
              <a:rPr kumimoji="1" lang="en-US" altLang="zh-CN" sz="2000" b="1">
                <a:solidFill>
                  <a:srgbClr val="002060"/>
                </a:solidFill>
                <a:ea typeface="幼圆" pitchFamily="49" charset="-122"/>
              </a:rPr>
              <a:t>B</a:t>
            </a:r>
            <a:r>
              <a:rPr kumimoji="1" lang="zh-CN" altLang="en-US" sz="2000" b="1">
                <a:solidFill>
                  <a:srgbClr val="002060"/>
                </a:solidFill>
                <a:ea typeface="幼圆" pitchFamily="49" charset="-122"/>
              </a:rPr>
              <a:t>与</a:t>
            </a:r>
            <a:r>
              <a:rPr kumimoji="1" lang="en-US" altLang="zh-CN" sz="2000" b="1">
                <a:solidFill>
                  <a:srgbClr val="002060"/>
                </a:solidFill>
                <a:ea typeface="幼圆" pitchFamily="49" charset="-122"/>
              </a:rPr>
              <a:t>H</a:t>
            </a:r>
            <a:r>
              <a:rPr kumimoji="1" lang="zh-CN" altLang="en-US" sz="2000" b="1">
                <a:solidFill>
                  <a:srgbClr val="002060"/>
                </a:solidFill>
                <a:latin typeface="幼圆" pitchFamily="49" charset="-122"/>
                <a:ea typeface="幼圆" pitchFamily="49" charset="-122"/>
              </a:rPr>
              <a:t>关系为：</a:t>
            </a:r>
          </a:p>
        </p:txBody>
      </p:sp>
      <p:graphicFrame>
        <p:nvGraphicFramePr>
          <p:cNvPr id="65538" name="Object 2"/>
          <p:cNvGraphicFramePr>
            <a:graphicFrameLocks noChangeAspect="1"/>
          </p:cNvGraphicFramePr>
          <p:nvPr/>
        </p:nvGraphicFramePr>
        <p:xfrm>
          <a:off x="2356094" y="3870447"/>
          <a:ext cx="4298950" cy="1276350"/>
        </p:xfrm>
        <a:graphic>
          <a:graphicData uri="http://schemas.openxmlformats.org/presentationml/2006/ole">
            <p:oleObj spid="_x0000_s65538" name="Equation" r:id="rId6" imgW="2400120" imgH="711000" progId="Equation.DSMT4">
              <p:embed/>
            </p:oleObj>
          </a:graphicData>
        </a:graphic>
      </p:graphicFrame>
      <p:sp>
        <p:nvSpPr>
          <p:cNvPr id="65545" name="Text Box 97"/>
          <p:cNvSpPr txBox="1">
            <a:spLocks noChangeArrowheads="1"/>
          </p:cNvSpPr>
          <p:nvPr/>
        </p:nvSpPr>
        <p:spPr bwMode="auto">
          <a:xfrm>
            <a:off x="749300" y="5518150"/>
            <a:ext cx="6877502" cy="710067"/>
          </a:xfrm>
          <a:prstGeom prst="rect">
            <a:avLst/>
          </a:prstGeom>
          <a:noFill/>
          <a:ln w="9525">
            <a:noFill/>
            <a:miter lim="800000"/>
            <a:headEnd/>
            <a:tailEnd/>
          </a:ln>
        </p:spPr>
        <p:txBody>
          <a:bodyPr wrap="none" lIns="90000" tIns="46800" rIns="90000" bIns="46800">
            <a:spAutoFit/>
          </a:bodyPr>
          <a:lstStyle/>
          <a:p>
            <a:r>
              <a:rPr lang="en-US" altLang="zh-CN" sz="2000" b="1">
                <a:solidFill>
                  <a:srgbClr val="002060"/>
                </a:solidFill>
                <a:latin typeface="幼圆" pitchFamily="49" charset="-122"/>
                <a:ea typeface="幼圆" pitchFamily="49" charset="-122"/>
              </a:rPr>
              <a:t>4. </a:t>
            </a:r>
            <a:r>
              <a:rPr lang="en-US" altLang="zh-CN" sz="2000" b="1">
                <a:solidFill>
                  <a:srgbClr val="002060"/>
                </a:solidFill>
                <a:ea typeface="幼圆" pitchFamily="49" charset="-122"/>
              </a:rPr>
              <a:t>H</a:t>
            </a:r>
            <a:r>
              <a:rPr lang="zh-CN" altLang="en-US" sz="2000" b="1">
                <a:solidFill>
                  <a:srgbClr val="002060"/>
                </a:solidFill>
                <a:ea typeface="幼圆" pitchFamily="49" charset="-122"/>
              </a:rPr>
              <a:t>代表了</a:t>
            </a:r>
            <a:r>
              <a:rPr lang="zh-CN" altLang="en-US" sz="2000" b="1">
                <a:solidFill>
                  <a:srgbClr val="002060"/>
                </a:solidFill>
                <a:latin typeface="幼圆" pitchFamily="49" charset="-122"/>
                <a:ea typeface="幼圆" pitchFamily="49" charset="-122"/>
              </a:rPr>
              <a:t>外加磁场，</a:t>
            </a:r>
            <a:r>
              <a:rPr lang="en-US" altLang="zh-CN" sz="2000" b="1">
                <a:solidFill>
                  <a:srgbClr val="002060"/>
                </a:solidFill>
                <a:ea typeface="幼圆" pitchFamily="49" charset="-122"/>
              </a:rPr>
              <a:t>B</a:t>
            </a:r>
            <a:r>
              <a:rPr lang="zh-CN" altLang="en-US" sz="2000" b="1">
                <a:solidFill>
                  <a:srgbClr val="002060"/>
                </a:solidFill>
                <a:latin typeface="幼圆" pitchFamily="49" charset="-122"/>
                <a:ea typeface="幼圆" pitchFamily="49" charset="-122"/>
              </a:rPr>
              <a:t>是外加场与磁化电流场的合成场。</a:t>
            </a:r>
          </a:p>
          <a:p>
            <a:r>
              <a:rPr lang="zh-CN" altLang="en-US" sz="2000" b="1">
                <a:solidFill>
                  <a:srgbClr val="002060"/>
                </a:solidFill>
                <a:latin typeface="幼圆" pitchFamily="49" charset="-122"/>
                <a:ea typeface="幼圆" pitchFamily="49" charset="-122"/>
              </a:rPr>
              <a:t>   在真空中，</a:t>
            </a:r>
            <a:endParaRPr lang="en-US" altLang="zh-CN" sz="2000" b="1">
              <a:solidFill>
                <a:srgbClr val="002060"/>
              </a:solidFill>
              <a:ea typeface="幼圆" pitchFamily="49" charset="-122"/>
            </a:endParaRPr>
          </a:p>
        </p:txBody>
      </p:sp>
      <p:graphicFrame>
        <p:nvGraphicFramePr>
          <p:cNvPr id="65539" name="Object 83"/>
          <p:cNvGraphicFramePr>
            <a:graphicFrameLocks noChangeAspect="1"/>
          </p:cNvGraphicFramePr>
          <p:nvPr/>
        </p:nvGraphicFramePr>
        <p:xfrm>
          <a:off x="2531452" y="5925893"/>
          <a:ext cx="1492250" cy="422275"/>
        </p:xfrm>
        <a:graphic>
          <a:graphicData uri="http://schemas.openxmlformats.org/presentationml/2006/ole">
            <p:oleObj spid="_x0000_s65539" name="Equation" r:id="rId7" imgW="787320" imgH="279360" progId="Equation.DSMT4">
              <p:embed/>
            </p:oleObj>
          </a:graphicData>
        </a:graphic>
      </p:graphicFrame>
      <p:sp>
        <p:nvSpPr>
          <p:cNvPr id="65546" name="TextBox 18"/>
          <p:cNvSpPr txBox="1">
            <a:spLocks noChangeArrowheads="1"/>
          </p:cNvSpPr>
          <p:nvPr/>
        </p:nvSpPr>
        <p:spPr bwMode="auto">
          <a:xfrm>
            <a:off x="328613" y="463550"/>
            <a:ext cx="8170862" cy="460375"/>
          </a:xfrm>
          <a:prstGeom prst="rect">
            <a:avLst/>
          </a:prstGeom>
          <a:noFill/>
          <a:ln w="9525">
            <a:noFill/>
            <a:miter lim="800000"/>
            <a:headEnd/>
            <a:tailEnd/>
          </a:ln>
        </p:spPr>
        <p:txBody>
          <a:bodyPr>
            <a:spAutoFit/>
          </a:bodyPr>
          <a:lstStyle/>
          <a:p>
            <a:pPr>
              <a:defRPr/>
            </a:pPr>
            <a:r>
              <a:rPr lang="en-US" altLang="zh-CN" sz="2400">
                <a:solidFill>
                  <a:srgbClr val="002060"/>
                </a:solidFill>
                <a:latin typeface="+mn-ea"/>
                <a:ea typeface="+mn-ea"/>
              </a:rPr>
              <a:t>P59</a:t>
            </a:r>
            <a:r>
              <a:rPr lang="zh-CN" altLang="en-US" sz="2400">
                <a:solidFill>
                  <a:srgbClr val="002060"/>
                </a:solidFill>
                <a:latin typeface="+mn-ea"/>
                <a:ea typeface="+mn-ea"/>
              </a:rPr>
              <a:t>页 表</a:t>
            </a:r>
            <a:r>
              <a:rPr lang="en-US" altLang="zh-CN" sz="2400">
                <a:solidFill>
                  <a:srgbClr val="002060"/>
                </a:solidFill>
                <a:latin typeface="+mn-ea"/>
                <a:ea typeface="+mn-ea"/>
              </a:rPr>
              <a:t>2.4.2 --&gt;</a:t>
            </a:r>
            <a:r>
              <a:rPr lang="zh-CN" altLang="en-US" sz="2400">
                <a:solidFill>
                  <a:srgbClr val="002060"/>
                </a:solidFill>
                <a:latin typeface="+mn-ea"/>
                <a:ea typeface="+mn-ea"/>
              </a:rPr>
              <a:t>部分材料的相对磁导率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6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0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圆角矩形 7"/>
          <p:cNvPicPr>
            <a:picLocks noChangeArrowheads="1"/>
          </p:cNvPicPr>
          <p:nvPr/>
        </p:nvPicPr>
        <p:blipFill>
          <a:blip r:embed="rId3"/>
          <a:srcRect/>
          <a:stretch>
            <a:fillRect/>
          </a:stretch>
        </p:blipFill>
        <p:spPr bwMode="auto">
          <a:xfrm>
            <a:off x="2351649" y="4443045"/>
            <a:ext cx="1434906" cy="808893"/>
          </a:xfrm>
          <a:prstGeom prst="rect">
            <a:avLst/>
          </a:prstGeom>
          <a:noFill/>
          <a:ln w="9525">
            <a:noFill/>
            <a:miter lim="800000"/>
            <a:headEnd/>
            <a:tailEnd/>
          </a:ln>
        </p:spPr>
      </p:pic>
      <p:sp>
        <p:nvSpPr>
          <p:cNvPr id="445442" name="Text Box 2"/>
          <p:cNvSpPr txBox="1">
            <a:spLocks noChangeArrowheads="1"/>
          </p:cNvSpPr>
          <p:nvPr/>
        </p:nvSpPr>
        <p:spPr bwMode="auto">
          <a:xfrm>
            <a:off x="414338" y="457200"/>
            <a:ext cx="5576887"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2.4.3  </a:t>
            </a:r>
            <a:r>
              <a:rPr lang="zh-CN" altLang="en-US" b="1" dirty="0">
                <a:solidFill>
                  <a:srgbClr val="002060"/>
                </a:solidFill>
              </a:rPr>
              <a:t>导电媒质的传导特性</a:t>
            </a:r>
          </a:p>
        </p:txBody>
      </p:sp>
      <p:graphicFrame>
        <p:nvGraphicFramePr>
          <p:cNvPr id="445443" name="Object 2"/>
          <p:cNvGraphicFramePr>
            <a:graphicFrameLocks noChangeAspect="1"/>
          </p:cNvGraphicFramePr>
          <p:nvPr/>
        </p:nvGraphicFramePr>
        <p:xfrm>
          <a:off x="5197475" y="868363"/>
          <a:ext cx="3173413" cy="2974975"/>
        </p:xfrm>
        <a:graphic>
          <a:graphicData uri="http://schemas.openxmlformats.org/presentationml/2006/ole">
            <p:oleObj spid="_x0000_s66562" name="Picture" r:id="rId4" imgW="1981080" imgH="1857240" progId="Word.Picture.8">
              <p:embed/>
            </p:oleObj>
          </a:graphicData>
        </a:graphic>
      </p:graphicFrame>
      <p:grpSp>
        <p:nvGrpSpPr>
          <p:cNvPr id="2" name="Group 4"/>
          <p:cNvGrpSpPr>
            <a:grpSpLocks/>
          </p:cNvGrpSpPr>
          <p:nvPr/>
        </p:nvGrpSpPr>
        <p:grpSpPr bwMode="auto">
          <a:xfrm>
            <a:off x="614363" y="1494935"/>
            <a:ext cx="4929187" cy="409575"/>
            <a:chOff x="456" y="588"/>
            <a:chExt cx="3960" cy="258"/>
          </a:xfrm>
        </p:grpSpPr>
        <p:sp>
          <p:nvSpPr>
            <p:cNvPr id="66579" name="Text Box 5"/>
            <p:cNvSpPr txBox="1">
              <a:spLocks noChangeArrowheads="1"/>
            </p:cNvSpPr>
            <p:nvPr/>
          </p:nvSpPr>
          <p:spPr bwMode="auto">
            <a:xfrm>
              <a:off x="456" y="588"/>
              <a:ext cx="3960"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导电介质的电导率</a:t>
              </a:r>
              <a:r>
                <a:rPr kumimoji="1" lang="zh-CN" altLang="en-US" sz="2000" b="1" dirty="0" smtClean="0">
                  <a:solidFill>
                    <a:srgbClr val="002060"/>
                  </a:solidFill>
                  <a:latin typeface="幼圆" pitchFamily="49" charset="-122"/>
                  <a:ea typeface="幼圆" pitchFamily="49" charset="-122"/>
                </a:rPr>
                <a:t>：   </a:t>
              </a:r>
              <a:r>
                <a:rPr kumimoji="1" lang="en-US" altLang="zh-CN" sz="2000" b="1" dirty="0">
                  <a:solidFill>
                    <a:srgbClr val="002060"/>
                  </a:solidFill>
                  <a:latin typeface="幼圆" pitchFamily="49" charset="-122"/>
                  <a:ea typeface="幼圆" pitchFamily="49" charset="-122"/>
                </a:rPr>
                <a:t>(</a:t>
              </a:r>
              <a:r>
                <a:rPr kumimoji="1" lang="zh-CN" altLang="en-US" sz="2000" b="1" dirty="0">
                  <a:solidFill>
                    <a:srgbClr val="002060"/>
                  </a:solidFill>
                  <a:latin typeface="幼圆" pitchFamily="49" charset="-122"/>
                  <a:ea typeface="幼圆" pitchFamily="49" charset="-122"/>
                </a:rPr>
                <a:t>单位：</a:t>
              </a:r>
              <a:r>
                <a:rPr kumimoji="1" lang="en-US" altLang="zh-CN" sz="2000" b="1" dirty="0">
                  <a:solidFill>
                    <a:srgbClr val="002060"/>
                  </a:solidFill>
                  <a:latin typeface="幼圆" pitchFamily="49" charset="-122"/>
                  <a:ea typeface="幼圆" pitchFamily="49" charset="-122"/>
                </a:rPr>
                <a:t>S/m)</a:t>
              </a:r>
            </a:p>
          </p:txBody>
        </p:sp>
        <p:graphicFrame>
          <p:nvGraphicFramePr>
            <p:cNvPr id="66568" name="Object 8"/>
            <p:cNvGraphicFramePr>
              <a:graphicFrameLocks noChangeAspect="1"/>
            </p:cNvGraphicFramePr>
            <p:nvPr/>
          </p:nvGraphicFramePr>
          <p:xfrm>
            <a:off x="2446" y="652"/>
            <a:ext cx="211" cy="194"/>
          </p:xfrm>
          <a:graphic>
            <a:graphicData uri="http://schemas.openxmlformats.org/presentationml/2006/ole">
              <p:oleObj spid="_x0000_s66568" name="Equation" r:id="rId5" imgW="152280" imgH="139680" progId="Equation.DSMT4">
                <p:embed/>
              </p:oleObj>
            </a:graphicData>
          </a:graphic>
        </p:graphicFrame>
      </p:grpSp>
      <p:sp>
        <p:nvSpPr>
          <p:cNvPr id="66571" name="Text Box 8"/>
          <p:cNvSpPr txBox="1">
            <a:spLocks noChangeArrowheads="1"/>
          </p:cNvSpPr>
          <p:nvPr/>
        </p:nvSpPr>
        <p:spPr bwMode="auto">
          <a:xfrm>
            <a:off x="636588" y="1907686"/>
            <a:ext cx="46482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体积元内存在电场：</a:t>
            </a:r>
          </a:p>
        </p:txBody>
      </p:sp>
      <p:graphicFrame>
        <p:nvGraphicFramePr>
          <p:cNvPr id="66563" name="Object 3"/>
          <p:cNvGraphicFramePr>
            <a:graphicFrameLocks noChangeAspect="1"/>
          </p:cNvGraphicFramePr>
          <p:nvPr/>
        </p:nvGraphicFramePr>
        <p:xfrm>
          <a:off x="3076575" y="1927347"/>
          <a:ext cx="334963" cy="419100"/>
        </p:xfrm>
        <a:graphic>
          <a:graphicData uri="http://schemas.openxmlformats.org/presentationml/2006/ole">
            <p:oleObj spid="_x0000_s66563" name="Equation" r:id="rId6" imgW="152280" imgH="190440" progId="Equation.DSMT4">
              <p:embed/>
            </p:oleObj>
          </a:graphicData>
        </a:graphic>
      </p:graphicFrame>
      <p:sp>
        <p:nvSpPr>
          <p:cNvPr id="445450" name="Text Box 10"/>
          <p:cNvSpPr txBox="1">
            <a:spLocks noChangeArrowheads="1"/>
          </p:cNvSpPr>
          <p:nvPr/>
        </p:nvSpPr>
        <p:spPr bwMode="auto">
          <a:xfrm>
            <a:off x="646113" y="2331549"/>
            <a:ext cx="46482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体积元内的欧姆定律：</a:t>
            </a:r>
          </a:p>
        </p:txBody>
      </p:sp>
      <p:graphicFrame>
        <p:nvGraphicFramePr>
          <p:cNvPr id="445451" name="Object 4"/>
          <p:cNvGraphicFramePr>
            <a:graphicFrameLocks noChangeAspect="1"/>
          </p:cNvGraphicFramePr>
          <p:nvPr/>
        </p:nvGraphicFramePr>
        <p:xfrm>
          <a:off x="839788" y="2719388"/>
          <a:ext cx="917575" cy="862012"/>
        </p:xfrm>
        <a:graphic>
          <a:graphicData uri="http://schemas.openxmlformats.org/presentationml/2006/ole">
            <p:oleObj spid="_x0000_s66564" name="Equation" r:id="rId7" imgW="419040" imgH="393480" progId="Equation.DSMT4">
              <p:embed/>
            </p:oleObj>
          </a:graphicData>
        </a:graphic>
      </p:graphicFrame>
      <p:graphicFrame>
        <p:nvGraphicFramePr>
          <p:cNvPr id="445452" name="Object 5"/>
          <p:cNvGraphicFramePr>
            <a:graphicFrameLocks noChangeAspect="1"/>
          </p:cNvGraphicFramePr>
          <p:nvPr/>
        </p:nvGraphicFramePr>
        <p:xfrm>
          <a:off x="1817688" y="2665413"/>
          <a:ext cx="2682875" cy="1423987"/>
        </p:xfrm>
        <a:graphic>
          <a:graphicData uri="http://schemas.openxmlformats.org/presentationml/2006/ole">
            <p:oleObj spid="_x0000_s66565" name="Equation" r:id="rId8" imgW="1218960" imgH="647640" progId="Equation.DSMT4">
              <p:embed/>
            </p:oleObj>
          </a:graphicData>
        </a:graphic>
      </p:graphicFrame>
      <p:graphicFrame>
        <p:nvGraphicFramePr>
          <p:cNvPr id="445453" name="Object 6"/>
          <p:cNvGraphicFramePr>
            <a:graphicFrameLocks noChangeAspect="1"/>
          </p:cNvGraphicFramePr>
          <p:nvPr/>
        </p:nvGraphicFramePr>
        <p:xfrm>
          <a:off x="2033588" y="3921125"/>
          <a:ext cx="3490912" cy="558800"/>
        </p:xfrm>
        <a:graphic>
          <a:graphicData uri="http://schemas.openxmlformats.org/presentationml/2006/ole">
            <p:oleObj spid="_x0000_s66566" name="Equation" r:id="rId9" imgW="1587240" imgH="253800" progId="Equation.DSMT4">
              <p:embed/>
            </p:oleObj>
          </a:graphicData>
        </a:graphic>
      </p:graphicFrame>
      <p:graphicFrame>
        <p:nvGraphicFramePr>
          <p:cNvPr id="445454" name="Object 7"/>
          <p:cNvGraphicFramePr>
            <a:graphicFrameLocks noChangeAspect="1"/>
          </p:cNvGraphicFramePr>
          <p:nvPr/>
        </p:nvGraphicFramePr>
        <p:xfrm>
          <a:off x="2060698" y="4617915"/>
          <a:ext cx="1508125" cy="446088"/>
        </p:xfrm>
        <a:graphic>
          <a:graphicData uri="http://schemas.openxmlformats.org/presentationml/2006/ole">
            <p:oleObj spid="_x0000_s66567" name="Equation" r:id="rId10" imgW="685800" imgH="203040" progId="Equation.DSMT4">
              <p:embed/>
            </p:oleObj>
          </a:graphicData>
        </a:graphic>
      </p:graphicFrame>
      <p:sp>
        <p:nvSpPr>
          <p:cNvPr id="66577" name="Text Box 18"/>
          <p:cNvSpPr txBox="1">
            <a:spLocks noChangeArrowheads="1"/>
          </p:cNvSpPr>
          <p:nvPr/>
        </p:nvSpPr>
        <p:spPr bwMode="auto">
          <a:xfrm>
            <a:off x="4030824" y="4648322"/>
            <a:ext cx="3083008" cy="439737"/>
          </a:xfrm>
          <a:prstGeom prst="rect">
            <a:avLst/>
          </a:prstGeom>
          <a:noFill/>
          <a:ln w="12700">
            <a:solidFill>
              <a:srgbClr val="FF0000"/>
            </a:solidFill>
            <a:miter lim="800000"/>
            <a:headEnd/>
            <a:tailEnd/>
          </a:ln>
        </p:spPr>
        <p:txBody>
          <a:bodyPr>
            <a:spAutoFit/>
          </a:bodyPr>
          <a:lstStyle/>
          <a:p>
            <a:pPr eaLnBrk="0" hangingPunct="0">
              <a:spcBef>
                <a:spcPct val="50000"/>
              </a:spcBef>
            </a:pPr>
            <a:r>
              <a:rPr kumimoji="1" lang="zh-CN" altLang="en-US" sz="2200" b="1" dirty="0">
                <a:solidFill>
                  <a:srgbClr val="FF0000"/>
                </a:solidFill>
                <a:latin typeface="幼圆" pitchFamily="49" charset="-122"/>
                <a:ea typeface="幼圆" pitchFamily="49" charset="-122"/>
              </a:rPr>
              <a:t>欧姆定律的微分形式</a:t>
            </a:r>
          </a:p>
        </p:txBody>
      </p:sp>
      <p:sp>
        <p:nvSpPr>
          <p:cNvPr id="445462" name="Text Box 22"/>
          <p:cNvSpPr txBox="1">
            <a:spLocks noChangeArrowheads="1"/>
          </p:cNvSpPr>
          <p:nvPr/>
        </p:nvSpPr>
        <p:spPr bwMode="auto">
          <a:xfrm>
            <a:off x="304800" y="990111"/>
            <a:ext cx="5475288" cy="566738"/>
          </a:xfrm>
          <a:prstGeom prst="rect">
            <a:avLst/>
          </a:prstGeom>
          <a:noFill/>
          <a:ln w="9525">
            <a:noFill/>
            <a:miter lim="800000"/>
            <a:headEnd/>
            <a:tailEnd/>
          </a:ln>
        </p:spPr>
        <p:txBody>
          <a:bodyPr>
            <a:spAutoFit/>
          </a:bodyPr>
          <a:lstStyle/>
          <a:p>
            <a:pPr algn="just">
              <a:lnSpc>
                <a:spcPct val="110000"/>
              </a:lnSpc>
              <a:spcBef>
                <a:spcPct val="50000"/>
              </a:spcBef>
              <a:buFontTx/>
              <a:buBlip>
                <a:blip r:embed="rId11"/>
              </a:buBlip>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导电介质中的欧姆定律</a:t>
            </a:r>
          </a:p>
        </p:txBody>
      </p:sp>
      <p:sp>
        <p:nvSpPr>
          <p:cNvPr id="66576" name="Text Box 23"/>
          <p:cNvSpPr txBox="1">
            <a:spLocks noChangeArrowheads="1"/>
          </p:cNvSpPr>
          <p:nvPr/>
        </p:nvSpPr>
        <p:spPr bwMode="auto">
          <a:xfrm>
            <a:off x="697279" y="5263295"/>
            <a:ext cx="7889875" cy="1096962"/>
          </a:xfrm>
          <a:prstGeom prst="rect">
            <a:avLst/>
          </a:prstGeom>
          <a:noFill/>
          <a:ln w="9525">
            <a:noFill/>
            <a:miter lim="800000"/>
            <a:headEnd/>
            <a:tailEnd/>
          </a:ln>
        </p:spPr>
        <p:txBody>
          <a:bodyPr lIns="90000" tIns="46800" rIns="90000" bIns="46800">
            <a:spAutoFit/>
          </a:bodyPr>
          <a:lstStyle/>
          <a:p>
            <a:r>
              <a:rPr lang="en-US" altLang="zh-CN" sz="2200" b="1" dirty="0">
                <a:solidFill>
                  <a:srgbClr val="0000CC"/>
                </a:solidFill>
                <a:latin typeface="宋体" pitchFamily="2" charset="-122"/>
                <a:ea typeface="宋体" pitchFamily="2" charset="-122"/>
              </a:rPr>
              <a:t>1826</a:t>
            </a:r>
            <a:r>
              <a:rPr lang="zh-CN" altLang="en-US" sz="2200" b="1" dirty="0">
                <a:solidFill>
                  <a:srgbClr val="0000CC"/>
                </a:solidFill>
                <a:latin typeface="宋体" pitchFamily="2" charset="-122"/>
                <a:ea typeface="宋体" pitchFamily="2" charset="-122"/>
              </a:rPr>
              <a:t>年，德国物理学家</a:t>
            </a:r>
            <a:r>
              <a:rPr lang="en-US" altLang="zh-CN" sz="2200" b="1" dirty="0">
                <a:solidFill>
                  <a:srgbClr val="0000CC"/>
                </a:solidFill>
                <a:latin typeface="宋体" pitchFamily="2" charset="-122"/>
                <a:ea typeface="宋体" pitchFamily="2" charset="-122"/>
              </a:rPr>
              <a:t>Georg Simon Ohm(1789-1854)</a:t>
            </a:r>
            <a:r>
              <a:rPr lang="zh-CN" altLang="en-US" sz="2200" b="1" dirty="0">
                <a:solidFill>
                  <a:srgbClr val="0000CC"/>
                </a:solidFill>
                <a:latin typeface="宋体" pitchFamily="2" charset="-122"/>
                <a:ea typeface="宋体" pitchFamily="2" charset="-122"/>
              </a:rPr>
              <a:t>得出实验定律－</a:t>
            </a:r>
            <a:r>
              <a:rPr lang="en-US" altLang="zh-CN" sz="2200" b="1" dirty="0">
                <a:solidFill>
                  <a:srgbClr val="0000CC"/>
                </a:solidFill>
                <a:latin typeface="宋体" pitchFamily="2" charset="-122"/>
                <a:ea typeface="宋体" pitchFamily="2" charset="-122"/>
              </a:rPr>
              <a:t>Ohm</a:t>
            </a:r>
            <a:r>
              <a:rPr lang="zh-CN" altLang="en-US" sz="2200" b="1" dirty="0">
                <a:solidFill>
                  <a:srgbClr val="0000CC"/>
                </a:solidFill>
                <a:latin typeface="宋体" pitchFamily="2" charset="-122"/>
                <a:ea typeface="宋体" pitchFamily="2" charset="-122"/>
              </a:rPr>
              <a:t>定律，它不仅是电路基本规律（宏观），也是介质性能方程之一（微观）。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5442"/>
                                        </p:tgtEl>
                                        <p:attrNameLst>
                                          <p:attrName>style.visibility</p:attrName>
                                        </p:attrNameLst>
                                      </p:cBhvr>
                                      <p:to>
                                        <p:strVal val="visible"/>
                                      </p:to>
                                    </p:set>
                                    <p:animEffect transition="in" filter="fade">
                                      <p:cBhvr>
                                        <p:cTn id="7" dur="1000"/>
                                        <p:tgtEl>
                                          <p:spTgt spid="4454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5462"/>
                                        </p:tgtEl>
                                        <p:attrNameLst>
                                          <p:attrName>style.visibility</p:attrName>
                                        </p:attrNameLst>
                                      </p:cBhvr>
                                      <p:to>
                                        <p:strVal val="visible"/>
                                      </p:to>
                                    </p:set>
                                    <p:animEffect transition="in" filter="fade">
                                      <p:cBhvr>
                                        <p:cTn id="12" dur="1000"/>
                                        <p:tgtEl>
                                          <p:spTgt spid="4454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5443"/>
                                        </p:tgtEl>
                                        <p:attrNameLst>
                                          <p:attrName>style.visibility</p:attrName>
                                        </p:attrNameLst>
                                      </p:cBhvr>
                                      <p:to>
                                        <p:strVal val="visible"/>
                                      </p:to>
                                    </p:set>
                                    <p:animEffect transition="in" filter="fade">
                                      <p:cBhvr>
                                        <p:cTn id="17" dur="1000"/>
                                        <p:tgtEl>
                                          <p:spTgt spid="44544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5450"/>
                                        </p:tgtEl>
                                        <p:attrNameLst>
                                          <p:attrName>style.visibility</p:attrName>
                                        </p:attrNameLst>
                                      </p:cBhvr>
                                      <p:to>
                                        <p:strVal val="visible"/>
                                      </p:to>
                                    </p:set>
                                    <p:animEffect transition="in" filter="fade">
                                      <p:cBhvr>
                                        <p:cTn id="26" dur="1000"/>
                                        <p:tgtEl>
                                          <p:spTgt spid="44545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45451"/>
                                        </p:tgtEl>
                                        <p:attrNameLst>
                                          <p:attrName>style.visibility</p:attrName>
                                        </p:attrNameLst>
                                      </p:cBhvr>
                                      <p:to>
                                        <p:strVal val="visible"/>
                                      </p:to>
                                    </p:set>
                                    <p:animEffect transition="in" filter="fade">
                                      <p:cBhvr>
                                        <p:cTn id="30" dur="1000"/>
                                        <p:tgtEl>
                                          <p:spTgt spid="44545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45452"/>
                                        </p:tgtEl>
                                        <p:attrNameLst>
                                          <p:attrName>style.visibility</p:attrName>
                                        </p:attrNameLst>
                                      </p:cBhvr>
                                      <p:to>
                                        <p:strVal val="visible"/>
                                      </p:to>
                                    </p:set>
                                    <p:animEffect transition="in" filter="fade">
                                      <p:cBhvr>
                                        <p:cTn id="35" dur="1000"/>
                                        <p:tgtEl>
                                          <p:spTgt spid="44545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445453"/>
                                        </p:tgtEl>
                                        <p:attrNameLst>
                                          <p:attrName>style.visibility</p:attrName>
                                        </p:attrNameLst>
                                      </p:cBhvr>
                                      <p:to>
                                        <p:strVal val="visible"/>
                                      </p:to>
                                    </p:set>
                                    <p:animEffect transition="in" filter="fade">
                                      <p:cBhvr>
                                        <p:cTn id="39" dur="1000"/>
                                        <p:tgtEl>
                                          <p:spTgt spid="44545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45454"/>
                                        </p:tgtEl>
                                        <p:attrNameLst>
                                          <p:attrName>style.visibility</p:attrName>
                                        </p:attrNameLst>
                                      </p:cBhvr>
                                      <p:to>
                                        <p:strVal val="visible"/>
                                      </p:to>
                                    </p:set>
                                    <p:animEffect transition="in" filter="fade">
                                      <p:cBhvr>
                                        <p:cTn id="44" dur="1000"/>
                                        <p:tgtEl>
                                          <p:spTgt spid="445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p:bldP spid="445450" grpId="0"/>
      <p:bldP spid="4454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323850" y="549275"/>
            <a:ext cx="8229600" cy="576263"/>
          </a:xfrm>
        </p:spPr>
        <p:txBody>
          <a:bodyPr anchor="t"/>
          <a:lstStyle/>
          <a:p>
            <a:r>
              <a:rPr lang="zh-CN" altLang="en-US" sz="2800" b="1" dirty="0" smtClean="0">
                <a:solidFill>
                  <a:srgbClr val="002060"/>
                </a:solidFill>
                <a:latin typeface="黑体" pitchFamily="2" charset="-122"/>
                <a:cs typeface="Times New Roman" pitchFamily="18" charset="0"/>
              </a:rPr>
              <a:t>一些常见材料的电导率</a:t>
            </a:r>
          </a:p>
        </p:txBody>
      </p:sp>
      <p:pic>
        <p:nvPicPr>
          <p:cNvPr id="67588" name="Picture 76"/>
          <p:cNvPicPr>
            <a:picLocks noChangeAspect="1" noChangeArrowheads="1"/>
          </p:cNvPicPr>
          <p:nvPr/>
        </p:nvPicPr>
        <p:blipFill>
          <a:blip r:embed="rId3"/>
          <a:srcRect/>
          <a:stretch>
            <a:fillRect/>
          </a:stretch>
        </p:blipFill>
        <p:spPr bwMode="auto">
          <a:xfrm rot="-60000">
            <a:off x="1617663" y="1858963"/>
            <a:ext cx="4967287" cy="2151062"/>
          </a:xfrm>
          <a:prstGeom prst="rect">
            <a:avLst/>
          </a:prstGeom>
          <a:noFill/>
          <a:ln w="9525">
            <a:noFill/>
            <a:miter lim="800000"/>
            <a:headEnd/>
            <a:tailEnd/>
          </a:ln>
        </p:spPr>
      </p:pic>
      <p:sp>
        <p:nvSpPr>
          <p:cNvPr id="67589" name="Rectangle 77"/>
          <p:cNvSpPr>
            <a:spLocks noChangeArrowheads="1"/>
          </p:cNvSpPr>
          <p:nvPr/>
        </p:nvSpPr>
        <p:spPr bwMode="auto">
          <a:xfrm>
            <a:off x="3216275" y="1400175"/>
            <a:ext cx="1727200" cy="430213"/>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电导率</a:t>
            </a:r>
          </a:p>
        </p:txBody>
      </p:sp>
      <p:graphicFrame>
        <p:nvGraphicFramePr>
          <p:cNvPr id="67586" name="Object 3"/>
          <p:cNvGraphicFramePr>
            <a:graphicFrameLocks noChangeAspect="1"/>
          </p:cNvGraphicFramePr>
          <p:nvPr/>
        </p:nvGraphicFramePr>
        <p:xfrm>
          <a:off x="4283075" y="1425575"/>
          <a:ext cx="504825" cy="398463"/>
        </p:xfrm>
        <a:graphic>
          <a:graphicData uri="http://schemas.openxmlformats.org/presentationml/2006/ole">
            <p:oleObj spid="_x0000_s67586" name="Equation" r:id="rId4" imgW="241200" imgH="190440" progId="Equation.DSMT4">
              <p:embed/>
            </p:oleObj>
          </a:graphicData>
        </a:graphic>
      </p:graphicFrame>
      <p:sp>
        <p:nvSpPr>
          <p:cNvPr id="67590" name="Text Box 115"/>
          <p:cNvSpPr txBox="1">
            <a:spLocks noChangeArrowheads="1"/>
          </p:cNvSpPr>
          <p:nvPr/>
        </p:nvSpPr>
        <p:spPr bwMode="auto">
          <a:xfrm>
            <a:off x="2008188" y="2117725"/>
            <a:ext cx="415925"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银</a:t>
            </a:r>
          </a:p>
        </p:txBody>
      </p:sp>
      <p:sp>
        <p:nvSpPr>
          <p:cNvPr id="67591" name="Text Box 116"/>
          <p:cNvSpPr txBox="1">
            <a:spLocks noChangeArrowheads="1"/>
          </p:cNvSpPr>
          <p:nvPr/>
        </p:nvSpPr>
        <p:spPr bwMode="auto">
          <a:xfrm>
            <a:off x="2051050" y="2362200"/>
            <a:ext cx="415925"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铜</a:t>
            </a:r>
          </a:p>
        </p:txBody>
      </p:sp>
      <p:sp>
        <p:nvSpPr>
          <p:cNvPr id="67592" name="Text Box 117"/>
          <p:cNvSpPr txBox="1">
            <a:spLocks noChangeArrowheads="1"/>
          </p:cNvSpPr>
          <p:nvPr/>
        </p:nvSpPr>
        <p:spPr bwMode="auto">
          <a:xfrm>
            <a:off x="2266950" y="2506663"/>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金</a:t>
            </a:r>
          </a:p>
        </p:txBody>
      </p:sp>
      <p:sp>
        <p:nvSpPr>
          <p:cNvPr id="67593" name="Text Box 118"/>
          <p:cNvSpPr txBox="1">
            <a:spLocks noChangeArrowheads="1"/>
          </p:cNvSpPr>
          <p:nvPr/>
        </p:nvSpPr>
        <p:spPr bwMode="auto">
          <a:xfrm>
            <a:off x="2352675" y="2751138"/>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铝</a:t>
            </a:r>
          </a:p>
        </p:txBody>
      </p:sp>
      <p:sp>
        <p:nvSpPr>
          <p:cNvPr id="67594" name="Text Box 119"/>
          <p:cNvSpPr txBox="1">
            <a:spLocks noChangeArrowheads="1"/>
          </p:cNvSpPr>
          <p:nvPr/>
        </p:nvSpPr>
        <p:spPr bwMode="auto">
          <a:xfrm>
            <a:off x="4498975" y="2938463"/>
            <a:ext cx="646113"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玻璃</a:t>
            </a:r>
          </a:p>
        </p:txBody>
      </p:sp>
      <p:sp>
        <p:nvSpPr>
          <p:cNvPr id="67595" name="Text Box 120"/>
          <p:cNvSpPr txBox="1">
            <a:spLocks noChangeArrowheads="1"/>
          </p:cNvSpPr>
          <p:nvPr/>
        </p:nvSpPr>
        <p:spPr bwMode="auto">
          <a:xfrm>
            <a:off x="4598988" y="331787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橡胶</a:t>
            </a:r>
          </a:p>
        </p:txBody>
      </p:sp>
      <p:sp>
        <p:nvSpPr>
          <p:cNvPr id="67596" name="Text Box 121"/>
          <p:cNvSpPr txBox="1">
            <a:spLocks noChangeArrowheads="1"/>
          </p:cNvSpPr>
          <p:nvPr/>
        </p:nvSpPr>
        <p:spPr bwMode="auto">
          <a:xfrm>
            <a:off x="5006975" y="3549650"/>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石英</a:t>
            </a:r>
          </a:p>
        </p:txBody>
      </p:sp>
      <p:sp>
        <p:nvSpPr>
          <p:cNvPr id="67597" name="Text Box 122"/>
          <p:cNvSpPr txBox="1">
            <a:spLocks noChangeArrowheads="1"/>
          </p:cNvSpPr>
          <p:nvPr/>
        </p:nvSpPr>
        <p:spPr bwMode="auto">
          <a:xfrm>
            <a:off x="4614863" y="253047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干土</a:t>
            </a:r>
          </a:p>
        </p:txBody>
      </p:sp>
      <p:sp>
        <p:nvSpPr>
          <p:cNvPr id="67598" name="Text Box 123"/>
          <p:cNvSpPr txBox="1">
            <a:spLocks noChangeArrowheads="1"/>
          </p:cNvSpPr>
          <p:nvPr/>
        </p:nvSpPr>
        <p:spPr bwMode="auto">
          <a:xfrm>
            <a:off x="4902200" y="2286000"/>
            <a:ext cx="877888"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蒸馏水</a:t>
            </a:r>
          </a:p>
        </p:txBody>
      </p:sp>
      <p:sp>
        <p:nvSpPr>
          <p:cNvPr id="67599" name="Text Box 124"/>
          <p:cNvSpPr txBox="1">
            <a:spLocks noChangeArrowheads="1"/>
          </p:cNvSpPr>
          <p:nvPr/>
        </p:nvSpPr>
        <p:spPr bwMode="auto">
          <a:xfrm>
            <a:off x="2198688" y="3514725"/>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海水</a:t>
            </a:r>
          </a:p>
        </p:txBody>
      </p:sp>
      <p:sp>
        <p:nvSpPr>
          <p:cNvPr id="67600" name="TextBox 18"/>
          <p:cNvSpPr txBox="1">
            <a:spLocks noChangeArrowheads="1"/>
          </p:cNvSpPr>
          <p:nvPr/>
        </p:nvSpPr>
        <p:spPr bwMode="auto">
          <a:xfrm>
            <a:off x="973138" y="4502883"/>
            <a:ext cx="6893047" cy="585788"/>
          </a:xfrm>
          <a:prstGeom prst="rect">
            <a:avLst/>
          </a:prstGeom>
          <a:noFill/>
          <a:ln w="9525">
            <a:noFill/>
            <a:miter lim="800000"/>
            <a:headEnd/>
            <a:tailEnd/>
          </a:ln>
        </p:spPr>
        <p:txBody>
          <a:bodyPr wrap="square">
            <a:spAutoFit/>
          </a:bodyPr>
          <a:lstStyle/>
          <a:p>
            <a:r>
              <a:rPr lang="en-US" altLang="zh-CN" b="1" dirty="0">
                <a:solidFill>
                  <a:srgbClr val="0070C0"/>
                </a:solidFill>
              </a:rPr>
              <a:t>P62</a:t>
            </a:r>
            <a:r>
              <a:rPr lang="zh-CN" altLang="en-US" b="1" dirty="0">
                <a:solidFill>
                  <a:srgbClr val="0070C0"/>
                </a:solidFill>
              </a:rPr>
              <a:t>页 表</a:t>
            </a:r>
            <a:r>
              <a:rPr lang="en-US" altLang="zh-CN" b="1" dirty="0">
                <a:solidFill>
                  <a:srgbClr val="0070C0"/>
                </a:solidFill>
              </a:rPr>
              <a:t>2.4.3 --- &gt;</a:t>
            </a:r>
            <a:r>
              <a:rPr lang="zh-CN" altLang="en-US" b="1" dirty="0">
                <a:solidFill>
                  <a:srgbClr val="0070C0"/>
                </a:solidFill>
              </a:rPr>
              <a:t>部分材料的电导率</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215168" y="578583"/>
            <a:ext cx="8458200" cy="567848"/>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dirty="0">
                <a:solidFill>
                  <a:srgbClr val="002060"/>
                </a:solidFill>
                <a:latin typeface="黑体" pitchFamily="2" charset="-122"/>
              </a:rPr>
              <a:t>  </a:t>
            </a:r>
            <a:r>
              <a:rPr kumimoji="1" lang="zh-CN" altLang="en-US" sz="2800" b="1" dirty="0" smtClean="0">
                <a:solidFill>
                  <a:srgbClr val="002060"/>
                </a:solidFill>
                <a:latin typeface="黑体" pitchFamily="2" charset="-122"/>
              </a:rPr>
              <a:t>焦耳定律</a:t>
            </a:r>
            <a:endParaRPr kumimoji="1" lang="zh-CN" altLang="en-US" sz="2800" b="1" dirty="0">
              <a:solidFill>
                <a:srgbClr val="002060"/>
              </a:solidFill>
              <a:latin typeface="幼圆" pitchFamily="49" charset="-122"/>
              <a:ea typeface="幼圆" pitchFamily="49" charset="-122"/>
            </a:endParaRPr>
          </a:p>
        </p:txBody>
      </p:sp>
      <p:sp>
        <p:nvSpPr>
          <p:cNvPr id="446467" name="Text Box 3"/>
          <p:cNvSpPr txBox="1">
            <a:spLocks noChangeArrowheads="1"/>
          </p:cNvSpPr>
          <p:nvPr/>
        </p:nvSpPr>
        <p:spPr bwMode="auto">
          <a:xfrm>
            <a:off x="825500" y="2624138"/>
            <a:ext cx="266700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故电功率为</a:t>
            </a:r>
            <a:endParaRPr kumimoji="1" lang="zh-CN" altLang="en-US" sz="2000" b="1" dirty="0">
              <a:solidFill>
                <a:srgbClr val="002060"/>
              </a:solidFill>
              <a:latin typeface="幼圆" pitchFamily="49" charset="-122"/>
              <a:ea typeface="幼圆" pitchFamily="49" charset="-122"/>
            </a:endParaRPr>
          </a:p>
        </p:txBody>
      </p:sp>
      <p:graphicFrame>
        <p:nvGraphicFramePr>
          <p:cNvPr id="446468" name="Object 2"/>
          <p:cNvGraphicFramePr>
            <a:graphicFrameLocks noChangeAspect="1"/>
          </p:cNvGraphicFramePr>
          <p:nvPr/>
        </p:nvGraphicFramePr>
        <p:xfrm>
          <a:off x="1130300" y="1997930"/>
          <a:ext cx="6516688" cy="508000"/>
        </p:xfrm>
        <a:graphic>
          <a:graphicData uri="http://schemas.openxmlformats.org/presentationml/2006/ole">
            <p:oleObj spid="_x0000_s68610" name="Equation" r:id="rId4" imgW="2946240" imgH="228600" progId="Equation.DSMT4">
              <p:embed/>
            </p:oleObj>
          </a:graphicData>
        </a:graphic>
      </p:graphicFrame>
      <p:graphicFrame>
        <p:nvGraphicFramePr>
          <p:cNvPr id="446469" name="Object 3"/>
          <p:cNvGraphicFramePr>
            <a:graphicFrameLocks noChangeAspect="1"/>
          </p:cNvGraphicFramePr>
          <p:nvPr/>
        </p:nvGraphicFramePr>
        <p:xfrm>
          <a:off x="2665413" y="2527300"/>
          <a:ext cx="2727325" cy="830263"/>
        </p:xfrm>
        <a:graphic>
          <a:graphicData uri="http://schemas.openxmlformats.org/presentationml/2006/ole">
            <p:oleObj spid="_x0000_s68611" name="Equation" r:id="rId5" imgW="1295280" imgH="393480" progId="Equation.DSMT4">
              <p:embed/>
            </p:oleObj>
          </a:graphicData>
        </a:graphic>
      </p:graphicFrame>
      <p:sp>
        <p:nvSpPr>
          <p:cNvPr id="446470" name="Text Box 6"/>
          <p:cNvSpPr txBox="1">
            <a:spLocks noChangeArrowheads="1"/>
          </p:cNvSpPr>
          <p:nvPr/>
        </p:nvSpPr>
        <p:spPr bwMode="auto">
          <a:xfrm>
            <a:off x="796925" y="3316288"/>
            <a:ext cx="579120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a:solidFill>
                  <a:srgbClr val="002060"/>
                </a:solidFill>
                <a:latin typeface="宋体" pitchFamily="2" charset="-122"/>
                <a:ea typeface="幼圆" pitchFamily="49" charset="-122"/>
              </a:rPr>
              <a:t>电功率密度（即单位体积中损耗的功率）为</a:t>
            </a:r>
          </a:p>
        </p:txBody>
      </p:sp>
      <p:graphicFrame>
        <p:nvGraphicFramePr>
          <p:cNvPr id="446471" name="Object 4"/>
          <p:cNvGraphicFramePr>
            <a:graphicFrameLocks noChangeAspect="1"/>
          </p:cNvGraphicFramePr>
          <p:nvPr/>
        </p:nvGraphicFramePr>
        <p:xfrm>
          <a:off x="2537558" y="3776663"/>
          <a:ext cx="1938338" cy="792162"/>
        </p:xfrm>
        <a:graphic>
          <a:graphicData uri="http://schemas.openxmlformats.org/presentationml/2006/ole">
            <p:oleObj spid="_x0000_s68612" name="Equation" r:id="rId6" imgW="965160" imgH="393480" progId="Equation.DSMT4">
              <p:embed/>
            </p:oleObj>
          </a:graphicData>
        </a:graphic>
      </p:graphicFrame>
      <p:sp>
        <p:nvSpPr>
          <p:cNvPr id="446472" name="Text Box 8"/>
          <p:cNvSpPr txBox="1">
            <a:spLocks noChangeArrowheads="1"/>
          </p:cNvSpPr>
          <p:nvPr/>
        </p:nvSpPr>
        <p:spPr bwMode="auto">
          <a:xfrm>
            <a:off x="809625" y="4576763"/>
            <a:ext cx="5314950" cy="389530"/>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幼圆" pitchFamily="49" charset="-122"/>
                <a:ea typeface="幼圆" pitchFamily="49" charset="-122"/>
              </a:rPr>
              <a:t>体积为</a:t>
            </a:r>
            <a:r>
              <a:rPr kumimoji="1" lang="en-US" altLang="zh-CN" sz="2000" b="1" i="1" dirty="0">
                <a:solidFill>
                  <a:srgbClr val="002060"/>
                </a:solidFill>
                <a:latin typeface="幼圆" pitchFamily="49" charset="-122"/>
                <a:ea typeface="幼圆" pitchFamily="49" charset="-122"/>
              </a:rPr>
              <a:t>V </a:t>
            </a:r>
            <a:r>
              <a:rPr kumimoji="1" lang="zh-CN" altLang="en-US" sz="2000" b="1" dirty="0">
                <a:solidFill>
                  <a:srgbClr val="002060"/>
                </a:solidFill>
                <a:latin typeface="幼圆" pitchFamily="49" charset="-122"/>
                <a:ea typeface="幼圆" pitchFamily="49" charset="-122"/>
              </a:rPr>
              <a:t>的导电介质内损耗的功率为</a:t>
            </a:r>
          </a:p>
        </p:txBody>
      </p:sp>
      <p:graphicFrame>
        <p:nvGraphicFramePr>
          <p:cNvPr id="446473" name="Object 5"/>
          <p:cNvGraphicFramePr>
            <a:graphicFrameLocks noChangeAspect="1"/>
          </p:cNvGraphicFramePr>
          <p:nvPr/>
        </p:nvGraphicFramePr>
        <p:xfrm>
          <a:off x="1755775" y="5051425"/>
          <a:ext cx="3427413" cy="633413"/>
        </p:xfrm>
        <a:graphic>
          <a:graphicData uri="http://schemas.openxmlformats.org/presentationml/2006/ole">
            <p:oleObj spid="_x0000_s68613" name="Equation" r:id="rId7" imgW="1650960" imgH="304560" progId="Equation.DSMT4">
              <p:embed/>
            </p:oleObj>
          </a:graphicData>
        </a:graphic>
      </p:graphicFrame>
      <p:sp>
        <p:nvSpPr>
          <p:cNvPr id="446475" name="Text Box 11"/>
          <p:cNvSpPr txBox="1">
            <a:spLocks noChangeArrowheads="1"/>
          </p:cNvSpPr>
          <p:nvPr/>
        </p:nvSpPr>
        <p:spPr bwMode="auto">
          <a:xfrm>
            <a:off x="4870329" y="3974979"/>
            <a:ext cx="2550379" cy="400110"/>
          </a:xfrm>
          <a:prstGeom prst="rect">
            <a:avLst/>
          </a:prstGeom>
          <a:noFill/>
          <a:ln w="38100" cmpd="dbl">
            <a:solidFill>
              <a:srgbClr val="FF0000"/>
            </a:solidFill>
            <a:miter lim="800000"/>
            <a:headEnd/>
            <a:tailEnd/>
          </a:ln>
        </p:spPr>
        <p:txBody>
          <a:bodyPr wrap="square">
            <a:spAutoFit/>
          </a:bodyPr>
          <a:lstStyle/>
          <a:p>
            <a:pPr>
              <a:spcBef>
                <a:spcPct val="50000"/>
              </a:spcBef>
            </a:pPr>
            <a:r>
              <a:rPr lang="zh-CN" altLang="en-US" sz="2000" b="1" dirty="0">
                <a:solidFill>
                  <a:srgbClr val="FF0000"/>
                </a:solidFill>
                <a:latin typeface="Verdana" pitchFamily="34" charset="0"/>
                <a:ea typeface="宋体" pitchFamily="2" charset="-122"/>
              </a:rPr>
              <a:t>焦耳定律的微分形式</a:t>
            </a:r>
          </a:p>
        </p:txBody>
      </p:sp>
      <p:sp>
        <p:nvSpPr>
          <p:cNvPr id="446477" name="Text Box 13"/>
          <p:cNvSpPr txBox="1">
            <a:spLocks noChangeArrowheads="1"/>
          </p:cNvSpPr>
          <p:nvPr/>
        </p:nvSpPr>
        <p:spPr bwMode="auto">
          <a:xfrm>
            <a:off x="5270500" y="5140325"/>
            <a:ext cx="2572238" cy="400110"/>
          </a:xfrm>
          <a:prstGeom prst="rect">
            <a:avLst/>
          </a:prstGeom>
          <a:noFill/>
          <a:ln w="38100" cmpd="dbl">
            <a:solidFill>
              <a:srgbClr val="FF0000"/>
            </a:solidFill>
            <a:miter lim="800000"/>
            <a:headEnd/>
            <a:tailEnd/>
          </a:ln>
        </p:spPr>
        <p:txBody>
          <a:bodyPr wrap="square">
            <a:spAutoFit/>
          </a:bodyPr>
          <a:lstStyle/>
          <a:p>
            <a:pPr>
              <a:spcBef>
                <a:spcPct val="50000"/>
              </a:spcBef>
            </a:pPr>
            <a:r>
              <a:rPr lang="zh-CN" altLang="en-US" sz="2000" b="1" dirty="0">
                <a:solidFill>
                  <a:srgbClr val="FF0000"/>
                </a:solidFill>
                <a:latin typeface="Verdana" pitchFamily="34" charset="0"/>
                <a:ea typeface="宋体" pitchFamily="2" charset="-122"/>
              </a:rPr>
              <a:t>焦耳定律的积分形式</a:t>
            </a:r>
          </a:p>
        </p:txBody>
      </p:sp>
      <p:sp>
        <p:nvSpPr>
          <p:cNvPr id="446478" name="Text Box 14"/>
          <p:cNvSpPr txBox="1">
            <a:spLocks noChangeArrowheads="1"/>
          </p:cNvSpPr>
          <p:nvPr/>
        </p:nvSpPr>
        <p:spPr bwMode="auto">
          <a:xfrm>
            <a:off x="1180246" y="5746750"/>
            <a:ext cx="6744554" cy="58695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46800" rIns="90000" bIns="46800">
            <a:spAutoFit/>
          </a:bodyPr>
          <a:lstStyle/>
          <a:p>
            <a:pPr>
              <a:defRPr/>
            </a:pPr>
            <a:r>
              <a:rPr lang="zh-CN" altLang="en-US" b="1" dirty="0">
                <a:solidFill>
                  <a:srgbClr val="0000CC"/>
                </a:solidFill>
                <a:latin typeface="楷体" pitchFamily="49" charset="-122"/>
                <a:ea typeface="楷体" pitchFamily="49" charset="-122"/>
              </a:rPr>
              <a:t>本节作业：习题 </a:t>
            </a:r>
            <a:r>
              <a:rPr lang="en-US" altLang="zh-CN" b="1" dirty="0">
                <a:solidFill>
                  <a:srgbClr val="0000CC"/>
                </a:solidFill>
                <a:latin typeface="楷体" pitchFamily="49" charset="-122"/>
                <a:ea typeface="楷体" pitchFamily="49" charset="-122"/>
              </a:rPr>
              <a:t>2.15,2.21,2.23 </a:t>
            </a:r>
          </a:p>
        </p:txBody>
      </p:sp>
      <p:sp>
        <p:nvSpPr>
          <p:cNvPr id="13" name="矩形 12"/>
          <p:cNvSpPr/>
          <p:nvPr/>
        </p:nvSpPr>
        <p:spPr>
          <a:xfrm>
            <a:off x="609355" y="1195895"/>
            <a:ext cx="8182952" cy="737959"/>
          </a:xfrm>
          <a:prstGeom prst="rect">
            <a:avLst/>
          </a:prstGeom>
        </p:spPr>
        <p:txBody>
          <a:bodyPr wrap="square">
            <a:spAutoFit/>
          </a:bodyPr>
          <a:lstStyle/>
          <a:p>
            <a:pPr lvl="0"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在导电介质中，电场力使电荷运动而做功。设：电荷量</a:t>
            </a:r>
            <a:r>
              <a:rPr kumimoji="1" lang="zh-CN" altLang="en-US" sz="2000" b="1" i="1" dirty="0" smtClean="0">
                <a:solidFill>
                  <a:srgbClr val="002060"/>
                </a:solidFill>
                <a:latin typeface="幼圆" pitchFamily="49" charset="-122"/>
                <a:ea typeface="幼圆" pitchFamily="49" charset="-122"/>
                <a:sym typeface="Symbol" pitchFamily="18" charset="2"/>
              </a:rPr>
              <a:t></a:t>
            </a:r>
            <a:r>
              <a:rPr kumimoji="1" lang="en-US" altLang="zh-CN" sz="2000" b="1" i="1" dirty="0" smtClean="0">
                <a:solidFill>
                  <a:srgbClr val="002060"/>
                </a:solidFill>
                <a:latin typeface="幼圆" pitchFamily="49" charset="-122"/>
                <a:ea typeface="幼圆" pitchFamily="49" charset="-122"/>
                <a:sym typeface="Symbol" pitchFamily="18" charset="2"/>
              </a:rPr>
              <a:t>V</a:t>
            </a:r>
            <a:r>
              <a:rPr kumimoji="1" lang="zh-CN" altLang="en-US" sz="2000" b="1" dirty="0" smtClean="0">
                <a:solidFill>
                  <a:srgbClr val="002060"/>
                </a:solidFill>
                <a:latin typeface="幼圆" pitchFamily="49" charset="-122"/>
                <a:ea typeface="幼圆" pitchFamily="49" charset="-122"/>
              </a:rPr>
              <a:t>，运动速度</a:t>
            </a:r>
            <a:r>
              <a:rPr kumimoji="1" lang="en-US" altLang="zh-CN" sz="2000" b="1" dirty="0" smtClean="0">
                <a:solidFill>
                  <a:srgbClr val="002060"/>
                </a:solidFill>
                <a:latin typeface="幼圆" pitchFamily="49" charset="-122"/>
                <a:ea typeface="幼圆" pitchFamily="49" charset="-122"/>
              </a:rPr>
              <a:t>v</a:t>
            </a:r>
            <a:r>
              <a:rPr kumimoji="1" lang="zh-CN" altLang="en-US" sz="2000" b="1" dirty="0" smtClean="0">
                <a:solidFill>
                  <a:srgbClr val="002060"/>
                </a:solidFill>
                <a:latin typeface="幼圆" pitchFamily="49" charset="-122"/>
                <a:ea typeface="幼圆" pitchFamily="49" charset="-122"/>
              </a:rPr>
              <a:t>，则电场力在时间</a:t>
            </a:r>
            <a:r>
              <a:rPr kumimoji="1" lang="zh-CN" altLang="en-US" sz="2000" b="1" i="1" dirty="0" smtClean="0">
                <a:solidFill>
                  <a:srgbClr val="002060"/>
                </a:solidFill>
                <a:latin typeface="幼圆" pitchFamily="49" charset="-122"/>
                <a:ea typeface="幼圆" pitchFamily="49" charset="-122"/>
                <a:sym typeface="Symbol" pitchFamily="18" charset="2"/>
              </a:rPr>
              <a:t></a:t>
            </a:r>
            <a:r>
              <a:rPr kumimoji="1" lang="en-US" altLang="zh-CN" sz="2000" b="1" i="1" dirty="0" smtClean="0">
                <a:solidFill>
                  <a:srgbClr val="002060"/>
                </a:solidFill>
                <a:latin typeface="幼圆" pitchFamily="49" charset="-122"/>
                <a:ea typeface="幼圆" pitchFamily="49" charset="-122"/>
              </a:rPr>
              <a:t>t</a:t>
            </a:r>
            <a:r>
              <a:rPr kumimoji="1" lang="zh-CN" altLang="en-US" sz="2000" b="1" dirty="0" smtClean="0">
                <a:solidFill>
                  <a:srgbClr val="002060"/>
                </a:solidFill>
                <a:latin typeface="幼圆" pitchFamily="49" charset="-122"/>
                <a:ea typeface="幼圆" pitchFamily="49" charset="-122"/>
              </a:rPr>
              <a:t>内所做的功为</a:t>
            </a:r>
            <a:endParaRPr kumimoji="1" lang="zh-CN" altLang="en-US" sz="2000" b="1" dirty="0">
              <a:solidFill>
                <a:srgbClr val="002060"/>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46466"/>
                                        </p:tgtEl>
                                        <p:attrNameLst>
                                          <p:attrName>style.visibility</p:attrName>
                                        </p:attrNameLst>
                                      </p:cBhvr>
                                      <p:to>
                                        <p:strVal val="visible"/>
                                      </p:to>
                                    </p:set>
                                    <p:animEffect transition="in" filter="blinds(vertical)">
                                      <p:cBhvr>
                                        <p:cTn id="7" dur="500"/>
                                        <p:tgtEl>
                                          <p:spTgt spid="4464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6468"/>
                                        </p:tgtEl>
                                        <p:attrNameLst>
                                          <p:attrName>style.visibility</p:attrName>
                                        </p:attrNameLst>
                                      </p:cBhvr>
                                      <p:to>
                                        <p:strVal val="visible"/>
                                      </p:to>
                                    </p:set>
                                    <p:animEffect transition="in" filter="blinds(horizontal)">
                                      <p:cBhvr>
                                        <p:cTn id="12" dur="500"/>
                                        <p:tgtEl>
                                          <p:spTgt spid="4464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46467"/>
                                        </p:tgtEl>
                                        <p:attrNameLst>
                                          <p:attrName>style.visibility</p:attrName>
                                        </p:attrNameLst>
                                      </p:cBhvr>
                                      <p:to>
                                        <p:strVal val="visible"/>
                                      </p:to>
                                    </p:set>
                                    <p:animEffect transition="in" filter="blinds(vertical)">
                                      <p:cBhvr>
                                        <p:cTn id="17" dur="500"/>
                                        <p:tgtEl>
                                          <p:spTgt spid="446467"/>
                                        </p:tgtEl>
                                      </p:cBhvr>
                                    </p:animEffect>
                                  </p:childTnLst>
                                </p:cTn>
                              </p:par>
                            </p:childTnLst>
                          </p:cTn>
                        </p:par>
                        <p:par>
                          <p:cTn id="18" fill="hold">
                            <p:stCondLst>
                              <p:cond delay="500"/>
                            </p:stCondLst>
                            <p:childTnLst>
                              <p:par>
                                <p:cTn id="19" presetID="12" presetClass="entr" presetSubtype="8" fill="hold" nodeType="afterEffect">
                                  <p:stCondLst>
                                    <p:cond delay="0"/>
                                  </p:stCondLst>
                                  <p:childTnLst>
                                    <p:set>
                                      <p:cBhvr>
                                        <p:cTn id="20" dur="1" fill="hold">
                                          <p:stCondLst>
                                            <p:cond delay="0"/>
                                          </p:stCondLst>
                                        </p:cTn>
                                        <p:tgtEl>
                                          <p:spTgt spid="446469"/>
                                        </p:tgtEl>
                                        <p:attrNameLst>
                                          <p:attrName>style.visibility</p:attrName>
                                        </p:attrNameLst>
                                      </p:cBhvr>
                                      <p:to>
                                        <p:strVal val="visible"/>
                                      </p:to>
                                    </p:set>
                                    <p:animEffect transition="in" filter="slide(fromLeft)">
                                      <p:cBhvr>
                                        <p:cTn id="21" dur="500"/>
                                        <p:tgtEl>
                                          <p:spTgt spid="44646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446470"/>
                                        </p:tgtEl>
                                        <p:attrNameLst>
                                          <p:attrName>style.visibility</p:attrName>
                                        </p:attrNameLst>
                                      </p:cBhvr>
                                      <p:to>
                                        <p:strVal val="visible"/>
                                      </p:to>
                                    </p:set>
                                    <p:animEffect transition="in" filter="blinds(vertical)">
                                      <p:cBhvr>
                                        <p:cTn id="26" dur="500"/>
                                        <p:tgtEl>
                                          <p:spTgt spid="446470"/>
                                        </p:tgtEl>
                                      </p:cBhvr>
                                    </p:animEffect>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446471"/>
                                        </p:tgtEl>
                                        <p:attrNameLst>
                                          <p:attrName>style.visibility</p:attrName>
                                        </p:attrNameLst>
                                      </p:cBhvr>
                                      <p:to>
                                        <p:strVal val="visible"/>
                                      </p:to>
                                    </p:set>
                                    <p:animEffect transition="in" filter="box(in)">
                                      <p:cBhvr>
                                        <p:cTn id="30" dur="500"/>
                                        <p:tgtEl>
                                          <p:spTgt spid="446471"/>
                                        </p:tgtEl>
                                      </p:cBhvr>
                                    </p:animEffect>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446475"/>
                                        </p:tgtEl>
                                        <p:attrNameLst>
                                          <p:attrName>style.visibility</p:attrName>
                                        </p:attrNameLst>
                                      </p:cBhvr>
                                      <p:to>
                                        <p:strVal val="visible"/>
                                      </p:to>
                                    </p:set>
                                    <p:anim calcmode="lin" valueType="num">
                                      <p:cBhvr additive="base">
                                        <p:cTn id="34" dur="500" fill="hold"/>
                                        <p:tgtEl>
                                          <p:spTgt spid="446475"/>
                                        </p:tgtEl>
                                        <p:attrNameLst>
                                          <p:attrName>ppt_x</p:attrName>
                                        </p:attrNameLst>
                                      </p:cBhvr>
                                      <p:tavLst>
                                        <p:tav tm="0">
                                          <p:val>
                                            <p:strVal val="1+#ppt_w/2"/>
                                          </p:val>
                                        </p:tav>
                                        <p:tav tm="100000">
                                          <p:val>
                                            <p:strVal val="#ppt_x"/>
                                          </p:val>
                                        </p:tav>
                                      </p:tavLst>
                                    </p:anim>
                                    <p:anim calcmode="lin" valueType="num">
                                      <p:cBhvr additive="base">
                                        <p:cTn id="35" dur="500" fill="hold"/>
                                        <p:tgtEl>
                                          <p:spTgt spid="44647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446472"/>
                                        </p:tgtEl>
                                        <p:attrNameLst>
                                          <p:attrName>style.visibility</p:attrName>
                                        </p:attrNameLst>
                                      </p:cBhvr>
                                      <p:to>
                                        <p:strVal val="visible"/>
                                      </p:to>
                                    </p:set>
                                    <p:animEffect transition="in" filter="blinds(vertical)">
                                      <p:cBhvr>
                                        <p:cTn id="40" dur="500"/>
                                        <p:tgtEl>
                                          <p:spTgt spid="446472"/>
                                        </p:tgtEl>
                                      </p:cBhvr>
                                    </p:animEffect>
                                  </p:childTnLst>
                                </p:cTn>
                              </p:par>
                            </p:childTnLst>
                          </p:cTn>
                        </p:par>
                        <p:par>
                          <p:cTn id="41" fill="hold">
                            <p:stCondLst>
                              <p:cond delay="500"/>
                            </p:stCondLst>
                            <p:childTnLst>
                              <p:par>
                                <p:cTn id="42" presetID="16" presetClass="entr" presetSubtype="26" fill="hold" nodeType="afterEffect">
                                  <p:stCondLst>
                                    <p:cond delay="0"/>
                                  </p:stCondLst>
                                  <p:childTnLst>
                                    <p:set>
                                      <p:cBhvr>
                                        <p:cTn id="43" dur="1" fill="hold">
                                          <p:stCondLst>
                                            <p:cond delay="0"/>
                                          </p:stCondLst>
                                        </p:cTn>
                                        <p:tgtEl>
                                          <p:spTgt spid="446473"/>
                                        </p:tgtEl>
                                        <p:attrNameLst>
                                          <p:attrName>style.visibility</p:attrName>
                                        </p:attrNameLst>
                                      </p:cBhvr>
                                      <p:to>
                                        <p:strVal val="visible"/>
                                      </p:to>
                                    </p:set>
                                    <p:animEffect transition="in" filter="barn(inHorizontal)">
                                      <p:cBhvr>
                                        <p:cTn id="44" dur="500"/>
                                        <p:tgtEl>
                                          <p:spTgt spid="446473"/>
                                        </p:tgtEl>
                                      </p:cBhvr>
                                    </p:animEffect>
                                  </p:childTnLst>
                                </p:cTn>
                              </p:par>
                            </p:childTnLst>
                          </p:cTn>
                        </p:par>
                        <p:par>
                          <p:cTn id="45" fill="hold">
                            <p:stCondLst>
                              <p:cond delay="1000"/>
                            </p:stCondLst>
                            <p:childTnLst>
                              <p:par>
                                <p:cTn id="46" presetID="2" presetClass="entr" presetSubtype="2" fill="hold" grpId="0" nodeType="afterEffect">
                                  <p:stCondLst>
                                    <p:cond delay="0"/>
                                  </p:stCondLst>
                                  <p:childTnLst>
                                    <p:set>
                                      <p:cBhvr>
                                        <p:cTn id="47" dur="1" fill="hold">
                                          <p:stCondLst>
                                            <p:cond delay="0"/>
                                          </p:stCondLst>
                                        </p:cTn>
                                        <p:tgtEl>
                                          <p:spTgt spid="446477"/>
                                        </p:tgtEl>
                                        <p:attrNameLst>
                                          <p:attrName>style.visibility</p:attrName>
                                        </p:attrNameLst>
                                      </p:cBhvr>
                                      <p:to>
                                        <p:strVal val="visible"/>
                                      </p:to>
                                    </p:set>
                                    <p:anim calcmode="lin" valueType="num">
                                      <p:cBhvr additive="base">
                                        <p:cTn id="48" dur="500" fill="hold"/>
                                        <p:tgtEl>
                                          <p:spTgt spid="446477"/>
                                        </p:tgtEl>
                                        <p:attrNameLst>
                                          <p:attrName>ppt_x</p:attrName>
                                        </p:attrNameLst>
                                      </p:cBhvr>
                                      <p:tavLst>
                                        <p:tav tm="0">
                                          <p:val>
                                            <p:strVal val="1+#ppt_w/2"/>
                                          </p:val>
                                        </p:tav>
                                        <p:tav tm="100000">
                                          <p:val>
                                            <p:strVal val="#ppt_x"/>
                                          </p:val>
                                        </p:tav>
                                      </p:tavLst>
                                    </p:anim>
                                    <p:anim calcmode="lin" valueType="num">
                                      <p:cBhvr additive="base">
                                        <p:cTn id="49" dur="500" fill="hold"/>
                                        <p:tgtEl>
                                          <p:spTgt spid="4464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autoUpdateAnimBg="0"/>
      <p:bldP spid="446467" grpId="0" autoUpdateAnimBg="0"/>
      <p:bldP spid="446470" grpId="0" autoUpdateAnimBg="0"/>
      <p:bldP spid="446472" grpId="0" autoUpdateAnimBg="0"/>
      <p:bldP spid="446475" grpId="0" animBg="1" autoUpdateAnimBg="0"/>
      <p:bldP spid="44647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p:cNvSpPr txBox="1">
            <a:spLocks noChangeArrowheads="1"/>
          </p:cNvSpPr>
          <p:nvPr/>
        </p:nvSpPr>
        <p:spPr bwMode="auto">
          <a:xfrm>
            <a:off x="283528" y="590233"/>
            <a:ext cx="4754562"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2"/>
              </a:buBlip>
            </a:pPr>
            <a:r>
              <a:rPr kumimoji="1" lang="zh-CN" altLang="en-US" sz="2800" b="1" dirty="0" smtClean="0">
                <a:solidFill>
                  <a:srgbClr val="002060"/>
                </a:solidFill>
                <a:latin typeface="+mn-ea"/>
                <a:ea typeface="+mn-ea"/>
              </a:rPr>
              <a:t> 电介质</a:t>
            </a:r>
            <a:r>
              <a:rPr kumimoji="1" lang="zh-CN" altLang="en-US" sz="2800" b="1" dirty="0">
                <a:solidFill>
                  <a:srgbClr val="002060"/>
                </a:solidFill>
                <a:latin typeface="+mn-ea"/>
                <a:ea typeface="+mn-ea"/>
              </a:rPr>
              <a:t>的极化现象</a:t>
            </a:r>
          </a:p>
        </p:txBody>
      </p:sp>
      <p:sp>
        <p:nvSpPr>
          <p:cNvPr id="400387" name="Rectangle 3"/>
          <p:cNvSpPr>
            <a:spLocks noChangeArrowheads="1"/>
          </p:cNvSpPr>
          <p:nvPr/>
        </p:nvSpPr>
        <p:spPr bwMode="auto">
          <a:xfrm>
            <a:off x="545148" y="3444875"/>
            <a:ext cx="3527425" cy="461665"/>
          </a:xfrm>
          <a:prstGeom prst="rect">
            <a:avLst/>
          </a:prstGeom>
          <a:noFill/>
          <a:ln w="9525">
            <a:noFill/>
            <a:miter lim="800000"/>
            <a:headEnd/>
            <a:tailEnd/>
          </a:ln>
        </p:spPr>
        <p:txBody>
          <a:bodyPr>
            <a:spAutoFit/>
          </a:bodyPr>
          <a:lstStyle/>
          <a:p>
            <a:pPr>
              <a:lnSpc>
                <a:spcPct val="120000"/>
              </a:lnSpc>
              <a:spcBef>
                <a:spcPct val="40000"/>
              </a:spcBef>
            </a:pPr>
            <a:r>
              <a:rPr kumimoji="1" lang="zh-CN" altLang="en-US" sz="2000" b="1" dirty="0">
                <a:solidFill>
                  <a:srgbClr val="0000CC"/>
                </a:solidFill>
                <a:latin typeface="Arial" pitchFamily="34" charset="0"/>
                <a:ea typeface="幼圆" pitchFamily="49" charset="-122"/>
              </a:rPr>
              <a:t>在外加电场作用下：</a:t>
            </a:r>
          </a:p>
        </p:txBody>
      </p:sp>
      <p:sp>
        <p:nvSpPr>
          <p:cNvPr id="400388" name="Rectangle 4"/>
          <p:cNvSpPr>
            <a:spLocks noChangeArrowheads="1"/>
          </p:cNvSpPr>
          <p:nvPr/>
        </p:nvSpPr>
        <p:spPr bwMode="auto">
          <a:xfrm>
            <a:off x="576263" y="4004628"/>
            <a:ext cx="3744912" cy="461665"/>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无极分子发生</a:t>
            </a:r>
            <a:r>
              <a:rPr kumimoji="1" lang="zh-CN" altLang="en-US" sz="2000" b="1" dirty="0" smtClean="0">
                <a:solidFill>
                  <a:srgbClr val="FF3399"/>
                </a:solidFill>
                <a:latin typeface="Arial" pitchFamily="34" charset="0"/>
                <a:ea typeface="幼圆" pitchFamily="49" charset="-122"/>
              </a:rPr>
              <a:t>位移极化</a:t>
            </a:r>
            <a:r>
              <a:rPr kumimoji="1" lang="en-US" altLang="zh-CN" sz="2000" b="1" dirty="0" smtClean="0">
                <a:solidFill>
                  <a:srgbClr val="FF3399"/>
                </a:solidFill>
                <a:latin typeface="Arial" pitchFamily="34" charset="0"/>
                <a:ea typeface="幼圆" pitchFamily="49" charset="-122"/>
              </a:rPr>
              <a:t>;</a:t>
            </a:r>
            <a:endParaRPr kumimoji="1" lang="zh-CN" altLang="en-US" sz="2000" b="1" dirty="0">
              <a:solidFill>
                <a:srgbClr val="FF3399"/>
              </a:solidFill>
              <a:latin typeface="Arial" pitchFamily="34" charset="0"/>
              <a:ea typeface="幼圆" pitchFamily="49" charset="-122"/>
            </a:endParaRPr>
          </a:p>
        </p:txBody>
      </p:sp>
      <p:sp>
        <p:nvSpPr>
          <p:cNvPr id="400389" name="Rectangle 5"/>
          <p:cNvSpPr>
            <a:spLocks noChangeArrowheads="1"/>
          </p:cNvSpPr>
          <p:nvPr/>
        </p:nvSpPr>
        <p:spPr bwMode="auto">
          <a:xfrm>
            <a:off x="576263" y="4509453"/>
            <a:ext cx="3673475" cy="424988"/>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有极分子发生</a:t>
            </a:r>
            <a:r>
              <a:rPr kumimoji="1" lang="zh-CN" altLang="en-US" sz="2000" b="1" dirty="0" smtClean="0">
                <a:solidFill>
                  <a:srgbClr val="FF3399"/>
                </a:solidFill>
                <a:latin typeface="Arial" pitchFamily="34" charset="0"/>
                <a:ea typeface="幼圆" pitchFamily="49" charset="-122"/>
              </a:rPr>
              <a:t>取向极化</a:t>
            </a:r>
            <a:r>
              <a:rPr kumimoji="1" lang="en-US" altLang="zh-CN" sz="2000" b="1" dirty="0" smtClean="0">
                <a:solidFill>
                  <a:srgbClr val="FF3399"/>
                </a:solidFill>
                <a:latin typeface="Arial" pitchFamily="34" charset="0"/>
                <a:ea typeface="幼圆" pitchFamily="49" charset="-122"/>
              </a:rPr>
              <a:t>;</a:t>
            </a:r>
            <a:endParaRPr kumimoji="1" lang="zh-CN" altLang="en-US" sz="2000" b="1" dirty="0">
              <a:solidFill>
                <a:srgbClr val="FF3399"/>
              </a:solidFill>
              <a:latin typeface="Arial" pitchFamily="34" charset="0"/>
              <a:ea typeface="幼圆" pitchFamily="49" charset="-122"/>
            </a:endParaRPr>
          </a:p>
        </p:txBody>
      </p:sp>
      <p:sp>
        <p:nvSpPr>
          <p:cNvPr id="400390" name="Rectangle 6"/>
          <p:cNvSpPr>
            <a:spLocks noChangeArrowheads="1"/>
          </p:cNvSpPr>
          <p:nvPr/>
        </p:nvSpPr>
        <p:spPr bwMode="auto">
          <a:xfrm>
            <a:off x="576263" y="5003165"/>
            <a:ext cx="3673475" cy="830997"/>
          </a:xfrm>
          <a:prstGeom prst="rect">
            <a:avLst/>
          </a:prstGeom>
          <a:noFill/>
          <a:ln w="9525">
            <a:noFill/>
            <a:miter lim="800000"/>
            <a:headEnd/>
            <a:tailEnd/>
          </a:ln>
        </p:spPr>
        <p:txBody>
          <a:bodyPr>
            <a:spAutoFit/>
          </a:bodyPr>
          <a:lstStyle/>
          <a:p>
            <a:pPr>
              <a:lnSpc>
                <a:spcPct val="120000"/>
              </a:lnSpc>
              <a:buFontTx/>
              <a:buBlip>
                <a:blip r:embed="rId3"/>
              </a:buBlip>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电介质产生中产生束缚电荷，宏观上出现电偶极矩</a:t>
            </a:r>
          </a:p>
        </p:txBody>
      </p:sp>
      <p:sp>
        <p:nvSpPr>
          <p:cNvPr id="400391" name="Rectangle 7"/>
          <p:cNvSpPr>
            <a:spLocks noChangeArrowheads="1"/>
          </p:cNvSpPr>
          <p:nvPr/>
        </p:nvSpPr>
        <p:spPr bwMode="auto">
          <a:xfrm>
            <a:off x="506730" y="1989455"/>
            <a:ext cx="3729990" cy="769441"/>
          </a:xfrm>
          <a:prstGeom prst="rect">
            <a:avLst/>
          </a:prstGeom>
          <a:noFill/>
          <a:ln w="9525">
            <a:noFill/>
            <a:miter lim="800000"/>
            <a:headEnd/>
            <a:tailEnd/>
          </a:ln>
        </p:spPr>
        <p:txBody>
          <a:bodyPr wrap="square">
            <a:spAutoFit/>
          </a:bodyPr>
          <a:lstStyle/>
          <a:p>
            <a:pPr>
              <a:lnSpc>
                <a:spcPct val="110000"/>
              </a:lnSpc>
            </a:pPr>
            <a:r>
              <a:rPr kumimoji="1" lang="zh-CN" altLang="en-US" sz="2000" b="1" dirty="0" smtClean="0">
                <a:solidFill>
                  <a:srgbClr val="002060"/>
                </a:solidFill>
                <a:latin typeface="Arial" pitchFamily="34" charset="0"/>
                <a:ea typeface="幼圆" pitchFamily="49" charset="-122"/>
              </a:rPr>
              <a:t>热平衡</a:t>
            </a:r>
            <a:r>
              <a:rPr kumimoji="1" lang="zh-CN" altLang="en-US" sz="2000" b="1" dirty="0">
                <a:solidFill>
                  <a:srgbClr val="002060"/>
                </a:solidFill>
                <a:latin typeface="Arial" pitchFamily="34" charset="0"/>
                <a:ea typeface="幼圆" pitchFamily="49" charset="-122"/>
              </a:rPr>
              <a:t>状态下，分子无规则运动，介质在宏观上不显电特性。</a:t>
            </a:r>
            <a:r>
              <a:rPr kumimoji="1" lang="zh-CN" altLang="en-US" sz="2000" b="1" dirty="0">
                <a:solidFill>
                  <a:srgbClr val="002060"/>
                </a:solidFill>
                <a:latin typeface="幼圆" pitchFamily="49" charset="-122"/>
                <a:ea typeface="幼圆" pitchFamily="49" charset="-122"/>
              </a:rPr>
              <a:t>  </a:t>
            </a:r>
          </a:p>
        </p:txBody>
      </p:sp>
      <p:pic>
        <p:nvPicPr>
          <p:cNvPr id="109576" name="Picture 8"/>
          <p:cNvPicPr>
            <a:picLocks noChangeAspect="1" noChangeArrowheads="1"/>
          </p:cNvPicPr>
          <p:nvPr/>
        </p:nvPicPr>
        <p:blipFill>
          <a:blip r:embed="rId4"/>
          <a:srcRect/>
          <a:stretch>
            <a:fillRect/>
          </a:stretch>
        </p:blipFill>
        <p:spPr bwMode="auto">
          <a:xfrm>
            <a:off x="4445000" y="1070293"/>
            <a:ext cx="4419600" cy="2019300"/>
          </a:xfrm>
          <a:prstGeom prst="rect">
            <a:avLst/>
          </a:prstGeom>
          <a:noFill/>
          <a:ln w="9525">
            <a:noFill/>
            <a:miter lim="800000"/>
            <a:headEnd/>
            <a:tailEnd/>
          </a:ln>
        </p:spPr>
      </p:pic>
      <p:pic>
        <p:nvPicPr>
          <p:cNvPr id="109577" name="Picture 9"/>
          <p:cNvPicPr>
            <a:picLocks noChangeAspect="1" noChangeArrowheads="1"/>
          </p:cNvPicPr>
          <p:nvPr/>
        </p:nvPicPr>
        <p:blipFill>
          <a:blip r:embed="rId5"/>
          <a:srcRect/>
          <a:stretch>
            <a:fillRect/>
          </a:stretch>
        </p:blipFill>
        <p:spPr bwMode="auto">
          <a:xfrm>
            <a:off x="4467860" y="3693160"/>
            <a:ext cx="4448175" cy="2181225"/>
          </a:xfrm>
          <a:prstGeom prst="rect">
            <a:avLst/>
          </a:prstGeom>
          <a:noFill/>
          <a:ln w="9525">
            <a:solidFill>
              <a:schemeClr val="accent1"/>
            </a:solidFill>
            <a:miter lim="800000"/>
            <a:headEnd/>
            <a:tailEnd/>
          </a:ln>
        </p:spPr>
      </p:pic>
      <p:sp>
        <p:nvSpPr>
          <p:cNvPr id="109578" name="TextBox 9"/>
          <p:cNvSpPr txBox="1">
            <a:spLocks noChangeArrowheads="1"/>
          </p:cNvSpPr>
          <p:nvPr/>
        </p:nvSpPr>
        <p:spPr bwMode="auto">
          <a:xfrm>
            <a:off x="5862320" y="460375"/>
            <a:ext cx="1620838" cy="523875"/>
          </a:xfrm>
          <a:prstGeom prst="rect">
            <a:avLst/>
          </a:prstGeom>
          <a:noFill/>
          <a:ln w="9525">
            <a:noFill/>
            <a:miter lim="800000"/>
            <a:headEnd/>
            <a:tailEnd/>
          </a:ln>
        </p:spPr>
        <p:txBody>
          <a:bodyPr wrap="none">
            <a:spAutoFit/>
          </a:bodyPr>
          <a:lstStyle/>
          <a:p>
            <a:r>
              <a:rPr lang="zh-CN" altLang="en-US" sz="2800" dirty="0">
                <a:solidFill>
                  <a:srgbClr val="FF0000"/>
                </a:solidFill>
                <a:latin typeface="华文琥珀" pitchFamily="2" charset="-122"/>
                <a:ea typeface="华文琥珀" pitchFamily="2" charset="-122"/>
              </a:rPr>
              <a:t>动画演示</a:t>
            </a:r>
          </a:p>
        </p:txBody>
      </p:sp>
      <p:sp>
        <p:nvSpPr>
          <p:cNvPr id="11" name="矩形 10"/>
          <p:cNvSpPr/>
          <p:nvPr/>
        </p:nvSpPr>
        <p:spPr>
          <a:xfrm>
            <a:off x="502022" y="1502232"/>
            <a:ext cx="1991251" cy="430887"/>
          </a:xfrm>
          <a:prstGeom prst="rect">
            <a:avLst/>
          </a:prstGeom>
        </p:spPr>
        <p:txBody>
          <a:bodyPr wrap="none">
            <a:spAutoFit/>
          </a:bodyPr>
          <a:lstStyle/>
          <a:p>
            <a:pPr lvl="0">
              <a:lnSpc>
                <a:spcPct val="110000"/>
              </a:lnSpc>
            </a:pPr>
            <a:r>
              <a:rPr kumimoji="1" lang="zh-CN" altLang="en-US" sz="2000" b="1" dirty="0" smtClean="0">
                <a:solidFill>
                  <a:srgbClr val="0000CC"/>
                </a:solidFill>
                <a:latin typeface="Arial" pitchFamily="34" charset="0"/>
                <a:ea typeface="幼圆" pitchFamily="49" charset="-122"/>
              </a:rPr>
              <a:t>无外加电场时：</a:t>
            </a:r>
            <a:endParaRPr kumimoji="1" lang="zh-CN" altLang="en-US" sz="2000" b="1" dirty="0">
              <a:solidFill>
                <a:srgbClr val="0000CC"/>
              </a:solidFill>
              <a:latin typeface="Arial" pitchFamily="34" charset="0"/>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fade">
                                      <p:cBhvr>
                                        <p:cTn id="7" dur="20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0387"/>
                                        </p:tgtEl>
                                        <p:attrNameLst>
                                          <p:attrName>style.visibility</p:attrName>
                                        </p:attrNameLst>
                                      </p:cBhvr>
                                      <p:to>
                                        <p:strVal val="visible"/>
                                      </p:to>
                                    </p:set>
                                    <p:animEffect transition="in" filter="fade">
                                      <p:cBhvr>
                                        <p:cTn id="12" dur="1000"/>
                                        <p:tgtEl>
                                          <p:spTgt spid="40038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00388"/>
                                        </p:tgtEl>
                                        <p:attrNameLst>
                                          <p:attrName>style.visibility</p:attrName>
                                        </p:attrNameLst>
                                      </p:cBhvr>
                                      <p:to>
                                        <p:strVal val="visible"/>
                                      </p:to>
                                    </p:set>
                                    <p:animEffect transition="in" filter="fade">
                                      <p:cBhvr>
                                        <p:cTn id="16" dur="1000"/>
                                        <p:tgtEl>
                                          <p:spTgt spid="40038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0389"/>
                                        </p:tgtEl>
                                        <p:attrNameLst>
                                          <p:attrName>style.visibility</p:attrName>
                                        </p:attrNameLst>
                                      </p:cBhvr>
                                      <p:to>
                                        <p:strVal val="visible"/>
                                      </p:to>
                                    </p:set>
                                    <p:animEffect transition="in" filter="fade">
                                      <p:cBhvr>
                                        <p:cTn id="19" dur="1000"/>
                                        <p:tgtEl>
                                          <p:spTgt spid="40038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0390"/>
                                        </p:tgtEl>
                                        <p:attrNameLst>
                                          <p:attrName>style.visibility</p:attrName>
                                        </p:attrNameLst>
                                      </p:cBhvr>
                                      <p:to>
                                        <p:strVal val="visible"/>
                                      </p:to>
                                    </p:set>
                                    <p:animEffect transition="in" filter="fade">
                                      <p:cBhvr>
                                        <p:cTn id="24" dur="1000"/>
                                        <p:tgtEl>
                                          <p:spTgt spid="40039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0391">
                                            <p:txEl>
                                              <p:pRg st="0" end="0"/>
                                            </p:txEl>
                                          </p:spTgt>
                                        </p:tgtEl>
                                        <p:attrNameLst>
                                          <p:attrName>style.visibility</p:attrName>
                                        </p:attrNameLst>
                                      </p:cBhvr>
                                      <p:to>
                                        <p:strVal val="visible"/>
                                      </p:to>
                                    </p:set>
                                    <p:animEffect transition="in" filter="fade">
                                      <p:cBhvr>
                                        <p:cTn id="29" dur="1000"/>
                                        <p:tgtEl>
                                          <p:spTgt spid="4003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p:bldP spid="400387" grpId="0"/>
      <p:bldP spid="400388" grpId="0"/>
      <p:bldP spid="400389" grpId="0"/>
      <p:bldP spid="400390" grpId="0"/>
      <p:bldP spid="4003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圆角矩形 7"/>
          <p:cNvPicPr>
            <a:picLocks noChangeArrowheads="1"/>
          </p:cNvPicPr>
          <p:nvPr/>
        </p:nvPicPr>
        <p:blipFill>
          <a:blip r:embed="rId3"/>
          <a:srcRect/>
          <a:stretch>
            <a:fillRect/>
          </a:stretch>
        </p:blipFill>
        <p:spPr bwMode="auto">
          <a:xfrm>
            <a:off x="733864" y="3669322"/>
            <a:ext cx="3427828" cy="1055078"/>
          </a:xfrm>
          <a:prstGeom prst="rect">
            <a:avLst/>
          </a:prstGeom>
          <a:noFill/>
          <a:ln w="9525">
            <a:noFill/>
            <a:miter lim="800000"/>
            <a:headEnd/>
            <a:tailEnd/>
          </a:ln>
        </p:spPr>
      </p:pic>
      <p:sp>
        <p:nvSpPr>
          <p:cNvPr id="447490" name="Rectangle 2"/>
          <p:cNvSpPr>
            <a:spLocks noGrp="1" noChangeArrowheads="1"/>
          </p:cNvSpPr>
          <p:nvPr>
            <p:ph type="ctrTitle"/>
          </p:nvPr>
        </p:nvSpPr>
        <p:spPr>
          <a:xfrm>
            <a:off x="342900" y="457200"/>
            <a:ext cx="7086600" cy="685800"/>
          </a:xfrm>
        </p:spPr>
        <p:txBody>
          <a:bodyPr/>
          <a:lstStyle/>
          <a:p>
            <a:pPr algn="l"/>
            <a:r>
              <a:rPr lang="en-US" altLang="zh-CN" sz="3200" b="1" dirty="0" smtClean="0">
                <a:solidFill>
                  <a:srgbClr val="002060"/>
                </a:solidFill>
              </a:rPr>
              <a:t>2.5  </a:t>
            </a:r>
            <a:r>
              <a:rPr lang="zh-CN" altLang="en-US" sz="3200" b="1" dirty="0" smtClean="0">
                <a:solidFill>
                  <a:srgbClr val="002060"/>
                </a:solidFill>
              </a:rPr>
              <a:t>电磁感应定律和位移电流</a:t>
            </a:r>
          </a:p>
        </p:txBody>
      </p:sp>
      <p:sp>
        <p:nvSpPr>
          <p:cNvPr id="447491" name="Text Box 3"/>
          <p:cNvSpPr txBox="1">
            <a:spLocks noChangeArrowheads="1"/>
          </p:cNvSpPr>
          <p:nvPr/>
        </p:nvSpPr>
        <p:spPr bwMode="auto">
          <a:xfrm>
            <a:off x="444500" y="1092200"/>
            <a:ext cx="33528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000099"/>
                </a:solidFill>
              </a:rPr>
              <a:t>2.5.1  </a:t>
            </a:r>
            <a:r>
              <a:rPr lang="zh-CN" altLang="en-US" sz="2800" b="1" dirty="0">
                <a:solidFill>
                  <a:srgbClr val="000099"/>
                </a:solidFill>
              </a:rPr>
              <a:t>电磁感应定律</a:t>
            </a:r>
          </a:p>
        </p:txBody>
      </p:sp>
      <p:sp>
        <p:nvSpPr>
          <p:cNvPr id="447493" name="Text Box 5"/>
          <p:cNvSpPr txBox="1">
            <a:spLocks noChangeArrowheads="1"/>
          </p:cNvSpPr>
          <p:nvPr/>
        </p:nvSpPr>
        <p:spPr bwMode="auto">
          <a:xfrm>
            <a:off x="479425" y="1538288"/>
            <a:ext cx="8194675" cy="1266693"/>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当穿过导体回路所围面积的磁通量发生改变时，回路中将产生感应电动势，其大小等于回路磁通量的时间变化率。</a:t>
            </a:r>
          </a:p>
          <a:p>
            <a:pPr algn="just">
              <a:lnSpc>
                <a:spcPct val="130000"/>
              </a:lnSpc>
              <a:spcBef>
                <a:spcPct val="10000"/>
              </a:spcBef>
              <a:buFont typeface="Wingdings" pitchFamily="2" charset="2"/>
              <a:buNone/>
            </a:pPr>
            <a:r>
              <a:rPr kumimoji="1" lang="zh-CN" altLang="en-US" sz="2000" b="1" dirty="0">
                <a:solidFill>
                  <a:srgbClr val="002060"/>
                </a:solidFill>
                <a:latin typeface="幼圆" pitchFamily="49" charset="-122"/>
                <a:ea typeface="幼圆" pitchFamily="49" charset="-122"/>
              </a:rPr>
              <a:t>数学表示：</a:t>
            </a:r>
          </a:p>
        </p:txBody>
      </p:sp>
      <p:graphicFrame>
        <p:nvGraphicFramePr>
          <p:cNvPr id="447494" name="Object 2"/>
          <p:cNvGraphicFramePr>
            <a:graphicFrameLocks noChangeAspect="1"/>
          </p:cNvGraphicFramePr>
          <p:nvPr/>
        </p:nvGraphicFramePr>
        <p:xfrm>
          <a:off x="1351453" y="2807720"/>
          <a:ext cx="1321410" cy="757073"/>
        </p:xfrm>
        <a:graphic>
          <a:graphicData uri="http://schemas.openxmlformats.org/presentationml/2006/ole">
            <p:oleObj spid="_x0000_s69634" name="Equation" r:id="rId4" imgW="685800" imgH="393480" progId="Equation.DSMT4">
              <p:embed/>
            </p:oleObj>
          </a:graphicData>
        </a:graphic>
      </p:graphicFrame>
      <p:sp>
        <p:nvSpPr>
          <p:cNvPr id="447495" name="Text Box 7"/>
          <p:cNvSpPr txBox="1">
            <a:spLocks noChangeArrowheads="1"/>
          </p:cNvSpPr>
          <p:nvPr/>
        </p:nvSpPr>
        <p:spPr bwMode="auto">
          <a:xfrm>
            <a:off x="558800" y="4803775"/>
            <a:ext cx="5659438" cy="791692"/>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000" b="1" dirty="0">
                <a:solidFill>
                  <a:srgbClr val="002060"/>
                </a:solidFill>
                <a:ea typeface="幼圆" pitchFamily="49" charset="-122"/>
              </a:rPr>
              <a:t>“</a:t>
            </a:r>
            <a:r>
              <a:rPr kumimoji="1" lang="en-US" altLang="zh-CN" sz="2000" b="1" dirty="0">
                <a:solidFill>
                  <a:srgbClr val="002060"/>
                </a:solidFill>
                <a:latin typeface="幼圆" pitchFamily="49" charset="-122"/>
                <a:ea typeface="幼圆" pitchFamily="49" charset="-122"/>
              </a:rPr>
              <a:t>-</a:t>
            </a:r>
            <a:r>
              <a:rPr kumimoji="1" lang="en-US" altLang="zh-CN" sz="2000" b="1" dirty="0">
                <a:solidFill>
                  <a:srgbClr val="002060"/>
                </a:solidFill>
                <a:ea typeface="幼圆" pitchFamily="49" charset="-122"/>
              </a:rPr>
              <a:t>”</a:t>
            </a:r>
            <a:r>
              <a:rPr kumimoji="1" lang="zh-CN" altLang="en-US" sz="2000" b="1" dirty="0">
                <a:solidFill>
                  <a:srgbClr val="002060"/>
                </a:solidFill>
                <a:latin typeface="幼圆" pitchFamily="49" charset="-122"/>
                <a:ea typeface="幼圆" pitchFamily="49" charset="-122"/>
              </a:rPr>
              <a:t>号表示回路中产生的感应电动势的作用总是要阻碍回路磁通量的改变。</a:t>
            </a:r>
          </a:p>
        </p:txBody>
      </p:sp>
      <p:graphicFrame>
        <p:nvGraphicFramePr>
          <p:cNvPr id="447496" name="Object 3"/>
          <p:cNvGraphicFramePr>
            <a:graphicFrameLocks noChangeAspect="1"/>
          </p:cNvGraphicFramePr>
          <p:nvPr/>
        </p:nvGraphicFramePr>
        <p:xfrm>
          <a:off x="2953117" y="2929548"/>
          <a:ext cx="5513387" cy="622300"/>
        </p:xfrm>
        <a:graphic>
          <a:graphicData uri="http://schemas.openxmlformats.org/presentationml/2006/ole">
            <p:oleObj spid="_x0000_s69635" name="Equation" r:id="rId5" imgW="2692080" imgH="304560" progId="Equation.DSMT4">
              <p:embed/>
            </p:oleObj>
          </a:graphicData>
        </a:graphic>
      </p:graphicFrame>
      <p:pic>
        <p:nvPicPr>
          <p:cNvPr id="69644" name="Picture 12" descr="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684963" y="4338638"/>
            <a:ext cx="1905000" cy="2020887"/>
          </a:xfrm>
          <a:prstGeom prst="rect">
            <a:avLst/>
          </a:prstGeom>
          <a:solidFill>
            <a:schemeClr val="accent1"/>
          </a:solidFill>
          <a:ln w="9525">
            <a:noFill/>
            <a:miter lim="800000"/>
            <a:headEnd/>
            <a:tailEnd/>
          </a:ln>
        </p:spPr>
      </p:pic>
      <p:sp>
        <p:nvSpPr>
          <p:cNvPr id="69645" name="Text Box 15"/>
          <p:cNvSpPr txBox="1">
            <a:spLocks noChangeArrowheads="1"/>
          </p:cNvSpPr>
          <p:nvPr/>
        </p:nvSpPr>
        <p:spPr bwMode="auto">
          <a:xfrm>
            <a:off x="6753225" y="5532438"/>
            <a:ext cx="333375" cy="366712"/>
          </a:xfrm>
          <a:prstGeom prst="rect">
            <a:avLst/>
          </a:prstGeom>
          <a:noFill/>
          <a:ln w="9525">
            <a:noFill/>
            <a:miter lim="800000"/>
            <a:headEnd/>
            <a:tailEnd/>
          </a:ln>
        </p:spPr>
        <p:txBody>
          <a:bodyPr wrap="none" lIns="90000" tIns="46800" rIns="90000" bIns="46800">
            <a:spAutoFit/>
          </a:bodyPr>
          <a:lstStyle/>
          <a:p>
            <a:r>
              <a:rPr lang="en-US" altLang="zh-CN" sz="1800" i="1"/>
              <a:t>C</a:t>
            </a:r>
          </a:p>
        </p:txBody>
      </p:sp>
      <p:graphicFrame>
        <p:nvGraphicFramePr>
          <p:cNvPr id="69636" name="Object 4"/>
          <p:cNvGraphicFramePr>
            <a:graphicFrameLocks noChangeAspect="1"/>
          </p:cNvGraphicFramePr>
          <p:nvPr/>
        </p:nvGraphicFramePr>
        <p:xfrm>
          <a:off x="8118475" y="5557838"/>
          <a:ext cx="349250" cy="419100"/>
        </p:xfrm>
        <a:graphic>
          <a:graphicData uri="http://schemas.openxmlformats.org/presentationml/2006/ole">
            <p:oleObj spid="_x0000_s69636" name="Equation" r:id="rId7" imgW="190440" imgH="228600" progId="Equation.DSMT4">
              <p:embed/>
            </p:oleObj>
          </a:graphicData>
        </a:graphic>
      </p:graphicFrame>
      <p:graphicFrame>
        <p:nvGraphicFramePr>
          <p:cNvPr id="447507" name="Object 5"/>
          <p:cNvGraphicFramePr>
            <a:graphicFrameLocks noChangeAspect="1"/>
          </p:cNvGraphicFramePr>
          <p:nvPr/>
        </p:nvGraphicFramePr>
        <p:xfrm>
          <a:off x="4392857" y="5198697"/>
          <a:ext cx="360362" cy="528638"/>
        </p:xfrm>
        <a:graphic>
          <a:graphicData uri="http://schemas.openxmlformats.org/presentationml/2006/ole">
            <p:oleObj spid="_x0000_s69637" name="Equation" r:id="rId8" imgW="215640" imgH="241200" progId="Equation.DSMT4">
              <p:embed/>
            </p:oleObj>
          </a:graphicData>
        </a:graphic>
      </p:graphicFrame>
      <p:sp>
        <p:nvSpPr>
          <p:cNvPr id="447508" name="Text Box 20"/>
          <p:cNvSpPr txBox="1">
            <a:spLocks noChangeArrowheads="1"/>
          </p:cNvSpPr>
          <p:nvPr/>
        </p:nvSpPr>
        <p:spPr bwMode="auto">
          <a:xfrm>
            <a:off x="4733803" y="5203703"/>
            <a:ext cx="2392362"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dirty="0">
                <a:solidFill>
                  <a:srgbClr val="000099"/>
                </a:solidFill>
                <a:latin typeface="幼圆" pitchFamily="49" charset="-122"/>
                <a:ea typeface="幼圆" pitchFamily="49" charset="-122"/>
              </a:rPr>
              <a:t>为感应电场</a:t>
            </a:r>
            <a:r>
              <a:rPr kumimoji="1" lang="en-US" altLang="zh-CN" sz="2200" b="1" dirty="0">
                <a:solidFill>
                  <a:srgbClr val="000099"/>
                </a:solidFill>
                <a:latin typeface="幼圆" pitchFamily="49" charset="-122"/>
                <a:ea typeface="幼圆" pitchFamily="49" charset="-122"/>
              </a:rPr>
              <a:t>.</a:t>
            </a:r>
          </a:p>
        </p:txBody>
      </p:sp>
      <p:sp>
        <p:nvSpPr>
          <p:cNvPr id="69647" name="Rectangle 21"/>
          <p:cNvSpPr>
            <a:spLocks noChangeArrowheads="1"/>
          </p:cNvSpPr>
          <p:nvPr/>
        </p:nvSpPr>
        <p:spPr bwMode="auto">
          <a:xfrm>
            <a:off x="2387600" y="3800475"/>
            <a:ext cx="977900" cy="479425"/>
          </a:xfrm>
          <a:prstGeom prst="rect">
            <a:avLst/>
          </a:prstGeom>
          <a:noFill/>
          <a:ln w="9525">
            <a:noFill/>
            <a:miter lim="800000"/>
            <a:headEnd/>
            <a:tailEnd/>
          </a:ln>
        </p:spPr>
        <p:txBody>
          <a:bodyPr wrap="none" lIns="90000" tIns="46800" rIns="90000" bIns="46800" anchor="ctr"/>
          <a:lstStyle/>
          <a:p>
            <a:endParaRPr lang="zh-CN" altLang="en-US"/>
          </a:p>
        </p:txBody>
      </p:sp>
      <p:sp>
        <p:nvSpPr>
          <p:cNvPr id="69648" name="Text Box 22"/>
          <p:cNvSpPr txBox="1">
            <a:spLocks noChangeArrowheads="1"/>
          </p:cNvSpPr>
          <p:nvPr/>
        </p:nvSpPr>
        <p:spPr bwMode="auto">
          <a:xfrm>
            <a:off x="4148504" y="3930773"/>
            <a:ext cx="4040188" cy="401637"/>
          </a:xfrm>
          <a:prstGeom prst="rect">
            <a:avLst/>
          </a:prstGeom>
          <a:noFill/>
          <a:ln w="9525">
            <a:noFill/>
            <a:miter lim="800000"/>
            <a:headEnd/>
            <a:tailEnd/>
          </a:ln>
        </p:spPr>
        <p:txBody>
          <a:bodyPr lIns="90000" tIns="46800" rIns="90000" bIns="46800">
            <a:spAutoFit/>
          </a:bodyPr>
          <a:lstStyle/>
          <a:p>
            <a:r>
              <a:rPr lang="en-US" altLang="zh-CN" sz="2000" b="1" dirty="0" smtClean="0">
                <a:solidFill>
                  <a:srgbClr val="FF0000"/>
                </a:solidFill>
              </a:rPr>
              <a:t>  </a:t>
            </a:r>
            <a:r>
              <a:rPr lang="zh-CN" altLang="en-US" sz="2000" b="1" dirty="0" smtClean="0">
                <a:solidFill>
                  <a:srgbClr val="FF0000"/>
                </a:solidFill>
              </a:rPr>
              <a:t>电磁感应</a:t>
            </a:r>
            <a:r>
              <a:rPr lang="zh-CN" altLang="en-US" sz="2000" b="1" dirty="0">
                <a:solidFill>
                  <a:srgbClr val="FF0000"/>
                </a:solidFill>
              </a:rPr>
              <a:t>定律的积分</a:t>
            </a:r>
            <a:r>
              <a:rPr lang="zh-CN" altLang="en-US" sz="2000" b="1" dirty="0" smtClean="0">
                <a:solidFill>
                  <a:srgbClr val="FF0000"/>
                </a:solidFill>
              </a:rPr>
              <a:t>形式</a:t>
            </a:r>
            <a:r>
              <a:rPr lang="en-US" altLang="zh-CN" sz="2000" b="1" dirty="0" smtClean="0">
                <a:solidFill>
                  <a:srgbClr val="FF0000"/>
                </a:solidFill>
              </a:rPr>
              <a:t>(</a:t>
            </a:r>
            <a:r>
              <a:rPr lang="zh-CN" altLang="en-US" sz="2000" b="1" dirty="0" smtClean="0">
                <a:solidFill>
                  <a:srgbClr val="FF0000"/>
                </a:solidFill>
              </a:rPr>
              <a:t>普适</a:t>
            </a:r>
            <a:r>
              <a:rPr lang="en-US" altLang="zh-CN" sz="2000" b="1" dirty="0" smtClean="0">
                <a:solidFill>
                  <a:srgbClr val="FF0000"/>
                </a:solidFill>
              </a:rPr>
              <a:t>)</a:t>
            </a:r>
            <a:endParaRPr lang="en-US" altLang="zh-CN" sz="2000" b="1" dirty="0">
              <a:solidFill>
                <a:srgbClr val="FF0000"/>
              </a:solidFill>
            </a:endParaRPr>
          </a:p>
        </p:txBody>
      </p:sp>
      <p:sp>
        <p:nvSpPr>
          <p:cNvPr id="447514" name="Text Box 26"/>
          <p:cNvSpPr txBox="1">
            <a:spLocks noChangeArrowheads="1"/>
          </p:cNvSpPr>
          <p:nvPr/>
        </p:nvSpPr>
        <p:spPr bwMode="auto">
          <a:xfrm>
            <a:off x="626452" y="5738936"/>
            <a:ext cx="6070600" cy="38953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0000CC"/>
                </a:solidFill>
                <a:latin typeface="幼圆" pitchFamily="49" charset="-122"/>
                <a:ea typeface="幼圆" pitchFamily="49" charset="-122"/>
              </a:rPr>
              <a:t>物理意义：</a:t>
            </a:r>
            <a:r>
              <a:rPr kumimoji="1" lang="zh-CN" altLang="en-US" sz="2000" b="1" dirty="0">
                <a:solidFill>
                  <a:srgbClr val="FF3399"/>
                </a:solidFill>
                <a:latin typeface="幼圆" pitchFamily="49" charset="-122"/>
                <a:ea typeface="幼圆" pitchFamily="49" charset="-122"/>
              </a:rPr>
              <a:t>随时间变化的磁场将产生电场。             </a:t>
            </a:r>
          </a:p>
        </p:txBody>
      </p:sp>
      <p:graphicFrame>
        <p:nvGraphicFramePr>
          <p:cNvPr id="69638" name="Object 20"/>
          <p:cNvGraphicFramePr>
            <a:graphicFrameLocks noChangeAspect="1"/>
          </p:cNvGraphicFramePr>
          <p:nvPr/>
        </p:nvGraphicFramePr>
        <p:xfrm>
          <a:off x="982540" y="3744913"/>
          <a:ext cx="2876550" cy="803275"/>
        </p:xfrm>
        <a:graphic>
          <a:graphicData uri="http://schemas.openxmlformats.org/presentationml/2006/ole">
            <p:oleObj spid="_x0000_s69638" name="Equation" r:id="rId9" imgW="1409400" imgH="393480" progId="Equation.DSMT4">
              <p:embed/>
            </p:oleObj>
          </a:graphicData>
        </a:graphic>
      </p:graphicFrame>
      <p:sp>
        <p:nvSpPr>
          <p:cNvPr id="69650" name="矩形 20"/>
          <p:cNvSpPr>
            <a:spLocks noChangeArrowheads="1"/>
          </p:cNvSpPr>
          <p:nvPr/>
        </p:nvSpPr>
        <p:spPr bwMode="auto">
          <a:xfrm>
            <a:off x="6496050" y="2511425"/>
            <a:ext cx="1954213" cy="369888"/>
          </a:xfrm>
          <a:prstGeom prst="rect">
            <a:avLst/>
          </a:prstGeom>
          <a:noFill/>
          <a:ln w="9525">
            <a:noFill/>
            <a:miter lim="800000"/>
            <a:headEnd/>
            <a:tailEnd/>
          </a:ln>
        </p:spPr>
        <p:txBody>
          <a:bodyPr>
            <a:spAutoFit/>
          </a:bodyPr>
          <a:lstStyle/>
          <a:p>
            <a:r>
              <a:rPr kumimoji="1" lang="zh-CN" altLang="en-US" sz="1800" b="1" dirty="0">
                <a:solidFill>
                  <a:srgbClr val="005A58"/>
                </a:solidFill>
                <a:latin typeface="幼圆" pitchFamily="49" charset="-122"/>
                <a:ea typeface="幼圆" pitchFamily="49" charset="-122"/>
              </a:rPr>
              <a:t>为保守场</a:t>
            </a:r>
            <a:endParaRPr lang="zh-CN" altLang="en-US" sz="1800" dirty="0">
              <a:solidFill>
                <a:srgbClr val="005A58"/>
              </a:solidFill>
            </a:endParaRPr>
          </a:p>
        </p:txBody>
      </p:sp>
      <p:cxnSp>
        <p:nvCxnSpPr>
          <p:cNvPr id="69651" name="直接箭头连接符 22"/>
          <p:cNvCxnSpPr>
            <a:cxnSpLocks noChangeShapeType="1"/>
          </p:cNvCxnSpPr>
          <p:nvPr/>
        </p:nvCxnSpPr>
        <p:spPr bwMode="auto">
          <a:xfrm flipV="1">
            <a:off x="6376988" y="2800350"/>
            <a:ext cx="185737" cy="150813"/>
          </a:xfrm>
          <a:prstGeom prst="straightConnector1">
            <a:avLst/>
          </a:prstGeom>
          <a:ln>
            <a:headEnd/>
            <a:tailEnd type="arrow"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Effect transition="in" filter="fade">
                                      <p:cBhvr>
                                        <p:cTn id="7" dur="500"/>
                                        <p:tgtEl>
                                          <p:spTgt spid="4474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7491"/>
                                        </p:tgtEl>
                                        <p:attrNameLst>
                                          <p:attrName>style.visibility</p:attrName>
                                        </p:attrNameLst>
                                      </p:cBhvr>
                                      <p:to>
                                        <p:strVal val="visible"/>
                                      </p:to>
                                    </p:set>
                                    <p:animEffect transition="in" filter="fade">
                                      <p:cBhvr>
                                        <p:cTn id="12" dur="500"/>
                                        <p:tgtEl>
                                          <p:spTgt spid="4474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7493"/>
                                        </p:tgtEl>
                                        <p:attrNameLst>
                                          <p:attrName>style.visibility</p:attrName>
                                        </p:attrNameLst>
                                      </p:cBhvr>
                                      <p:to>
                                        <p:strVal val="visible"/>
                                      </p:to>
                                    </p:set>
                                    <p:animEffect transition="in" filter="fade">
                                      <p:cBhvr>
                                        <p:cTn id="17" dur="500"/>
                                        <p:tgtEl>
                                          <p:spTgt spid="447493"/>
                                        </p:tgtEl>
                                      </p:cBhvr>
                                    </p:animEffect>
                                  </p:childTnLst>
                                </p:cTn>
                              </p:par>
                              <p:par>
                                <p:cTn id="18" presetID="10" presetClass="entr" presetSubtype="0" fill="hold" nodeType="withEffect">
                                  <p:stCondLst>
                                    <p:cond delay="0"/>
                                  </p:stCondLst>
                                  <p:childTnLst>
                                    <p:set>
                                      <p:cBhvr>
                                        <p:cTn id="19" dur="1" fill="hold">
                                          <p:stCondLst>
                                            <p:cond delay="0"/>
                                          </p:stCondLst>
                                        </p:cTn>
                                        <p:tgtEl>
                                          <p:spTgt spid="447494"/>
                                        </p:tgtEl>
                                        <p:attrNameLst>
                                          <p:attrName>style.visibility</p:attrName>
                                        </p:attrNameLst>
                                      </p:cBhvr>
                                      <p:to>
                                        <p:strVal val="visible"/>
                                      </p:to>
                                    </p:set>
                                    <p:animEffect transition="in" filter="fade">
                                      <p:cBhvr>
                                        <p:cTn id="20" dur="500"/>
                                        <p:tgtEl>
                                          <p:spTgt spid="44749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47496"/>
                                        </p:tgtEl>
                                        <p:attrNameLst>
                                          <p:attrName>style.visibility</p:attrName>
                                        </p:attrNameLst>
                                      </p:cBhvr>
                                      <p:to>
                                        <p:strVal val="visible"/>
                                      </p:to>
                                    </p:set>
                                    <p:animEffect transition="in" filter="fade">
                                      <p:cBhvr>
                                        <p:cTn id="25" dur="500"/>
                                        <p:tgtEl>
                                          <p:spTgt spid="44749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47495"/>
                                        </p:tgtEl>
                                        <p:attrNameLst>
                                          <p:attrName>style.visibility</p:attrName>
                                        </p:attrNameLst>
                                      </p:cBhvr>
                                      <p:to>
                                        <p:strVal val="visible"/>
                                      </p:to>
                                    </p:set>
                                    <p:animEffect transition="in" filter="fade">
                                      <p:cBhvr>
                                        <p:cTn id="30" dur="500"/>
                                        <p:tgtEl>
                                          <p:spTgt spid="447495"/>
                                        </p:tgtEl>
                                      </p:cBhvr>
                                    </p:animEffect>
                                  </p:childTnLst>
                                </p:cTn>
                              </p:par>
                              <p:par>
                                <p:cTn id="31" presetID="10" presetClass="entr" presetSubtype="0" fill="hold" nodeType="withEffect">
                                  <p:stCondLst>
                                    <p:cond delay="0"/>
                                  </p:stCondLst>
                                  <p:childTnLst>
                                    <p:set>
                                      <p:cBhvr>
                                        <p:cTn id="32" dur="1" fill="hold">
                                          <p:stCondLst>
                                            <p:cond delay="0"/>
                                          </p:stCondLst>
                                        </p:cTn>
                                        <p:tgtEl>
                                          <p:spTgt spid="447507"/>
                                        </p:tgtEl>
                                        <p:attrNameLst>
                                          <p:attrName>style.visibility</p:attrName>
                                        </p:attrNameLst>
                                      </p:cBhvr>
                                      <p:to>
                                        <p:strVal val="visible"/>
                                      </p:to>
                                    </p:set>
                                    <p:animEffect transition="in" filter="fade">
                                      <p:cBhvr>
                                        <p:cTn id="33" dur="1000"/>
                                        <p:tgtEl>
                                          <p:spTgt spid="44750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7508"/>
                                        </p:tgtEl>
                                        <p:attrNameLst>
                                          <p:attrName>style.visibility</p:attrName>
                                        </p:attrNameLst>
                                      </p:cBhvr>
                                      <p:to>
                                        <p:strVal val="visible"/>
                                      </p:to>
                                    </p:set>
                                    <p:animEffect transition="in" filter="fade">
                                      <p:cBhvr>
                                        <p:cTn id="38" dur="1000"/>
                                        <p:tgtEl>
                                          <p:spTgt spid="44750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47514"/>
                                        </p:tgtEl>
                                        <p:attrNameLst>
                                          <p:attrName>style.visibility</p:attrName>
                                        </p:attrNameLst>
                                      </p:cBhvr>
                                      <p:to>
                                        <p:strVal val="visible"/>
                                      </p:to>
                                    </p:set>
                                    <p:animEffect transition="in" filter="fade">
                                      <p:cBhvr>
                                        <p:cTn id="41" dur="500"/>
                                        <p:tgtEl>
                                          <p:spTgt spid="447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p:bldP spid="447491" grpId="0"/>
      <p:bldP spid="447493" grpId="0"/>
      <p:bldP spid="447495" grpId="0"/>
      <p:bldP spid="447508" grpId="0"/>
      <p:bldP spid="4475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圆角矩形 7"/>
          <p:cNvPicPr>
            <a:picLocks noChangeArrowheads="1"/>
          </p:cNvPicPr>
          <p:nvPr/>
        </p:nvPicPr>
        <p:blipFill>
          <a:blip r:embed="rId3"/>
          <a:srcRect/>
          <a:stretch>
            <a:fillRect/>
          </a:stretch>
        </p:blipFill>
        <p:spPr bwMode="auto">
          <a:xfrm>
            <a:off x="1460694" y="4431323"/>
            <a:ext cx="5397305" cy="2063262"/>
          </a:xfrm>
          <a:prstGeom prst="rect">
            <a:avLst/>
          </a:prstGeom>
          <a:noFill/>
          <a:ln w="9525">
            <a:noFill/>
            <a:miter lim="800000"/>
            <a:headEnd/>
            <a:tailEnd/>
          </a:ln>
        </p:spPr>
      </p:pic>
      <p:pic>
        <p:nvPicPr>
          <p:cNvPr id="36" name="圆角矩形 7"/>
          <p:cNvPicPr>
            <a:picLocks noChangeArrowheads="1"/>
          </p:cNvPicPr>
          <p:nvPr/>
        </p:nvPicPr>
        <p:blipFill>
          <a:blip r:embed="rId3"/>
          <a:srcRect/>
          <a:stretch>
            <a:fillRect/>
          </a:stretch>
        </p:blipFill>
        <p:spPr bwMode="auto">
          <a:xfrm>
            <a:off x="4485248" y="1641230"/>
            <a:ext cx="2349306" cy="1031632"/>
          </a:xfrm>
          <a:prstGeom prst="rect">
            <a:avLst/>
          </a:prstGeom>
          <a:noFill/>
          <a:ln w="9525">
            <a:noFill/>
            <a:miter lim="800000"/>
            <a:headEnd/>
            <a:tailEnd/>
          </a:ln>
        </p:spPr>
      </p:pic>
      <p:graphicFrame>
        <p:nvGraphicFramePr>
          <p:cNvPr id="448529" name="Object 3"/>
          <p:cNvGraphicFramePr>
            <a:graphicFrameLocks noChangeAspect="1"/>
          </p:cNvGraphicFramePr>
          <p:nvPr/>
        </p:nvGraphicFramePr>
        <p:xfrm>
          <a:off x="2835763" y="693616"/>
          <a:ext cx="2861652" cy="880960"/>
        </p:xfrm>
        <a:graphic>
          <a:graphicData uri="http://schemas.openxmlformats.org/presentationml/2006/ole">
            <p:oleObj spid="_x0000_s70658" name="Equation" r:id="rId4" imgW="1320480" imgH="406080" progId="Equation.DSMT4">
              <p:embed/>
            </p:oleObj>
          </a:graphicData>
        </a:graphic>
      </p:graphicFrame>
      <p:graphicFrame>
        <p:nvGraphicFramePr>
          <p:cNvPr id="448530" name="Object 4"/>
          <p:cNvGraphicFramePr>
            <a:graphicFrameLocks noChangeAspect="1"/>
          </p:cNvGraphicFramePr>
          <p:nvPr/>
        </p:nvGraphicFramePr>
        <p:xfrm>
          <a:off x="534988" y="1799860"/>
          <a:ext cx="3486150" cy="825500"/>
        </p:xfrm>
        <a:graphic>
          <a:graphicData uri="http://schemas.openxmlformats.org/presentationml/2006/ole">
            <p:oleObj spid="_x0000_s70659" name="Equation" r:id="rId5" imgW="1714320" imgH="406080" progId="Equation.DSMT4">
              <p:embed/>
            </p:oleObj>
          </a:graphicData>
        </a:graphic>
      </p:graphicFrame>
      <p:graphicFrame>
        <p:nvGraphicFramePr>
          <p:cNvPr id="448531" name="Object 5"/>
          <p:cNvGraphicFramePr>
            <a:graphicFrameLocks noChangeAspect="1"/>
          </p:cNvGraphicFramePr>
          <p:nvPr/>
        </p:nvGraphicFramePr>
        <p:xfrm>
          <a:off x="4193443" y="2006478"/>
          <a:ext cx="419100" cy="334962"/>
        </p:xfrm>
        <a:graphic>
          <a:graphicData uri="http://schemas.openxmlformats.org/presentationml/2006/ole">
            <p:oleObj spid="_x0000_s70660" name="Equation" r:id="rId6" imgW="190440" imgH="152280" progId="Equation.DSMT4">
              <p:embed/>
            </p:oleObj>
          </a:graphicData>
        </a:graphic>
      </p:graphicFrame>
      <p:graphicFrame>
        <p:nvGraphicFramePr>
          <p:cNvPr id="448532" name="Object 6"/>
          <p:cNvGraphicFramePr>
            <a:graphicFrameLocks noChangeAspect="1"/>
          </p:cNvGraphicFramePr>
          <p:nvPr/>
        </p:nvGraphicFramePr>
        <p:xfrm>
          <a:off x="4806218" y="1702044"/>
          <a:ext cx="1743075" cy="885825"/>
        </p:xfrm>
        <a:graphic>
          <a:graphicData uri="http://schemas.openxmlformats.org/presentationml/2006/ole">
            <p:oleObj spid="_x0000_s70661" name="Equation" r:id="rId7" imgW="825480" imgH="419040" progId="Equation.DSMT4">
              <p:embed/>
            </p:oleObj>
          </a:graphicData>
        </a:graphic>
      </p:graphicFrame>
      <p:sp>
        <p:nvSpPr>
          <p:cNvPr id="70666" name="Text Box 24"/>
          <p:cNvSpPr txBox="1">
            <a:spLocks noChangeArrowheads="1"/>
          </p:cNvSpPr>
          <p:nvPr/>
        </p:nvSpPr>
        <p:spPr bwMode="auto">
          <a:xfrm>
            <a:off x="6961554" y="1795585"/>
            <a:ext cx="1844675" cy="709613"/>
          </a:xfrm>
          <a:prstGeom prst="rect">
            <a:avLst/>
          </a:prstGeom>
          <a:noFill/>
          <a:ln w="9525">
            <a:noFill/>
            <a:miter lim="800000"/>
            <a:headEnd/>
            <a:tailEnd/>
          </a:ln>
        </p:spPr>
        <p:txBody>
          <a:bodyPr lIns="90000" tIns="46800" rIns="90000" bIns="46800">
            <a:spAutoFit/>
          </a:bodyPr>
          <a:lstStyle/>
          <a:p>
            <a:r>
              <a:rPr lang="zh-CN" altLang="en-US" sz="2000" b="1" dirty="0" smtClean="0">
                <a:solidFill>
                  <a:srgbClr val="FF0000"/>
                </a:solidFill>
              </a:rPr>
              <a:t>电磁感应定律 的微分形式</a:t>
            </a:r>
            <a:endParaRPr lang="en-US" altLang="zh-CN" sz="2000" b="1" dirty="0">
              <a:solidFill>
                <a:srgbClr val="FF0000"/>
              </a:solidFill>
            </a:endParaRPr>
          </a:p>
        </p:txBody>
      </p:sp>
      <p:sp>
        <p:nvSpPr>
          <p:cNvPr id="70667" name="Text Box 26"/>
          <p:cNvSpPr txBox="1">
            <a:spLocks noChangeArrowheads="1"/>
          </p:cNvSpPr>
          <p:nvPr/>
        </p:nvSpPr>
        <p:spPr bwMode="auto">
          <a:xfrm>
            <a:off x="405546" y="2919657"/>
            <a:ext cx="3794926" cy="402291"/>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ea typeface="幼圆" pitchFamily="49" charset="-122"/>
              </a:rPr>
              <a:t>当导体棒在静态磁场中运动时：</a:t>
            </a:r>
          </a:p>
        </p:txBody>
      </p:sp>
      <p:graphicFrame>
        <p:nvGraphicFramePr>
          <p:cNvPr id="448539" name="Object 7"/>
          <p:cNvGraphicFramePr>
            <a:graphicFrameLocks noChangeAspect="1"/>
          </p:cNvGraphicFramePr>
          <p:nvPr/>
        </p:nvGraphicFramePr>
        <p:xfrm>
          <a:off x="2435714" y="3390167"/>
          <a:ext cx="3267075" cy="671513"/>
        </p:xfrm>
        <a:graphic>
          <a:graphicData uri="http://schemas.openxmlformats.org/presentationml/2006/ole">
            <p:oleObj spid="_x0000_s70662" name="Equation" r:id="rId8" imgW="1485720" imgH="304560" progId="Equation.DSMT4">
              <p:embed/>
            </p:oleObj>
          </a:graphicData>
        </a:graphic>
      </p:graphicFrame>
      <p:sp>
        <p:nvSpPr>
          <p:cNvPr id="70668" name="Text Box 28"/>
          <p:cNvSpPr txBox="1">
            <a:spLocks noChangeArrowheads="1"/>
          </p:cNvSpPr>
          <p:nvPr/>
        </p:nvSpPr>
        <p:spPr bwMode="auto">
          <a:xfrm>
            <a:off x="437906" y="4093308"/>
            <a:ext cx="4053010" cy="402291"/>
          </a:xfrm>
          <a:prstGeom prst="rect">
            <a:avLst/>
          </a:prstGeom>
          <a:noFill/>
          <a:ln w="9525">
            <a:noFill/>
            <a:miter lim="800000"/>
            <a:headEnd/>
            <a:tailEnd/>
          </a:ln>
        </p:spPr>
        <p:txBody>
          <a:bodyPr wrap="none" lIns="90000" tIns="46800" rIns="90000" bIns="46800">
            <a:spAutoFit/>
          </a:bodyPr>
          <a:lstStyle/>
          <a:p>
            <a:r>
              <a:rPr lang="zh-CN" altLang="en-US" sz="2000" b="1" dirty="0">
                <a:solidFill>
                  <a:srgbClr val="002060"/>
                </a:solidFill>
                <a:ea typeface="幼圆" pitchFamily="49" charset="-122"/>
              </a:rPr>
              <a:t>当导体回路在时变磁场中运动时：</a:t>
            </a:r>
          </a:p>
        </p:txBody>
      </p:sp>
      <p:graphicFrame>
        <p:nvGraphicFramePr>
          <p:cNvPr id="448541" name="Object 8"/>
          <p:cNvGraphicFramePr>
            <a:graphicFrameLocks noChangeAspect="1"/>
          </p:cNvGraphicFramePr>
          <p:nvPr/>
        </p:nvGraphicFramePr>
        <p:xfrm>
          <a:off x="1806942" y="4550996"/>
          <a:ext cx="4830762" cy="922338"/>
        </p:xfrm>
        <a:graphic>
          <a:graphicData uri="http://schemas.openxmlformats.org/presentationml/2006/ole">
            <p:oleObj spid="_x0000_s70663" name="Equation" r:id="rId9" imgW="2197080" imgH="419040" progId="Equation.DSMT4">
              <p:embed/>
            </p:oleObj>
          </a:graphicData>
        </a:graphic>
      </p:graphicFrame>
      <p:graphicFrame>
        <p:nvGraphicFramePr>
          <p:cNvPr id="448542" name="Object 9"/>
          <p:cNvGraphicFramePr>
            <a:graphicFrameLocks noChangeAspect="1"/>
          </p:cNvGraphicFramePr>
          <p:nvPr/>
        </p:nvGraphicFramePr>
        <p:xfrm>
          <a:off x="2309446" y="5445981"/>
          <a:ext cx="3379788" cy="885825"/>
        </p:xfrm>
        <a:graphic>
          <a:graphicData uri="http://schemas.openxmlformats.org/presentationml/2006/ole">
            <p:oleObj spid="_x0000_s70664" name="Equation" r:id="rId10" imgW="1600200" imgH="419040" progId="Equation.DSMT4">
              <p:embed/>
            </p:oleObj>
          </a:graphicData>
        </a:graphic>
      </p:graphicFrame>
      <p:sp>
        <p:nvSpPr>
          <p:cNvPr id="70669" name="Text Box 24"/>
          <p:cNvSpPr txBox="1">
            <a:spLocks noChangeArrowheads="1"/>
          </p:cNvSpPr>
          <p:nvPr/>
        </p:nvSpPr>
        <p:spPr bwMode="auto">
          <a:xfrm>
            <a:off x="6844690" y="5075604"/>
            <a:ext cx="1844675" cy="709613"/>
          </a:xfrm>
          <a:prstGeom prst="rect">
            <a:avLst/>
          </a:prstGeom>
          <a:noFill/>
          <a:ln w="9525">
            <a:noFill/>
            <a:miter lim="800000"/>
            <a:headEnd/>
            <a:tailEnd/>
          </a:ln>
        </p:spPr>
        <p:txBody>
          <a:bodyPr lIns="90000" tIns="46800" rIns="90000" bIns="46800">
            <a:spAutoFit/>
          </a:bodyPr>
          <a:lstStyle/>
          <a:p>
            <a:pPr algn="ctr"/>
            <a:r>
              <a:rPr lang="zh-CN" altLang="en-US" sz="2000" b="1" dirty="0" smtClean="0">
                <a:solidFill>
                  <a:srgbClr val="FF0000"/>
                </a:solidFill>
              </a:rPr>
              <a:t>电磁感应</a:t>
            </a:r>
            <a:r>
              <a:rPr lang="zh-CN" altLang="en-US" sz="2000" b="1" dirty="0">
                <a:solidFill>
                  <a:srgbClr val="FF0000"/>
                </a:solidFill>
              </a:rPr>
              <a:t>定律的一般</a:t>
            </a:r>
            <a:r>
              <a:rPr lang="zh-CN" altLang="en-US" sz="2000" b="1" dirty="0" smtClean="0">
                <a:solidFill>
                  <a:srgbClr val="FF0000"/>
                </a:solidFill>
              </a:rPr>
              <a:t>形</a:t>
            </a:r>
            <a:endParaRPr lang="en-US" altLang="zh-CN" sz="2000" b="1" dirty="0">
              <a:solidFill>
                <a:srgbClr val="FF0000"/>
              </a:solidFill>
            </a:endParaRPr>
          </a:p>
        </p:txBody>
      </p:sp>
      <p:sp>
        <p:nvSpPr>
          <p:cNvPr id="2" name="Text Box 24"/>
          <p:cNvSpPr txBox="1">
            <a:spLocks noChangeArrowheads="1"/>
          </p:cNvSpPr>
          <p:nvPr/>
        </p:nvSpPr>
        <p:spPr bwMode="auto">
          <a:xfrm>
            <a:off x="473075" y="566738"/>
            <a:ext cx="1815218" cy="402291"/>
          </a:xfrm>
          <a:prstGeom prst="rect">
            <a:avLst/>
          </a:prstGeom>
          <a:noFill/>
          <a:ln w="9525">
            <a:noFill/>
            <a:miter lim="800000"/>
            <a:headEnd/>
            <a:tailEnd/>
          </a:ln>
        </p:spPr>
        <p:txBody>
          <a:bodyPr wrap="none" lIns="90000" tIns="46800" rIns="90000" bIns="46800">
            <a:spAutoFit/>
          </a:bodyPr>
          <a:lstStyle/>
          <a:p>
            <a:r>
              <a:rPr lang="zh-CN" altLang="en-US" sz="2000" b="1">
                <a:solidFill>
                  <a:srgbClr val="002060"/>
                </a:solidFill>
                <a:ea typeface="幼圆" pitchFamily="49" charset="-122"/>
              </a:rPr>
              <a:t>对于静止回路</a:t>
            </a:r>
            <a:r>
              <a:rPr lang="en-US" altLang="zh-CN" sz="2000" b="1">
                <a:solidFill>
                  <a:srgbClr val="002060"/>
                </a:solidFill>
                <a:ea typeface="幼圆" pitchFamily="49" charset="-122"/>
              </a:rPr>
              <a:t>:</a:t>
            </a:r>
          </a:p>
        </p:txBody>
      </p:sp>
      <p:grpSp>
        <p:nvGrpSpPr>
          <p:cNvPr id="35" name="组合 34"/>
          <p:cNvGrpSpPr/>
          <p:nvPr/>
        </p:nvGrpSpPr>
        <p:grpSpPr>
          <a:xfrm>
            <a:off x="5970344" y="2900240"/>
            <a:ext cx="2647950" cy="1712913"/>
            <a:chOff x="5970344" y="2900240"/>
            <a:chExt cx="2647950" cy="1712913"/>
          </a:xfrm>
        </p:grpSpPr>
        <p:sp>
          <p:nvSpPr>
            <p:cNvPr id="23" name="矩形 22"/>
            <p:cNvSpPr/>
            <p:nvPr/>
          </p:nvSpPr>
          <p:spPr bwMode="auto">
            <a:xfrm>
              <a:off x="6176719" y="3522540"/>
              <a:ext cx="2095500" cy="115888"/>
            </a:xfrm>
            <a:prstGeom prst="rect">
              <a:avLst/>
            </a:prstGeom>
            <a:solidFill>
              <a:schemeClr val="accent1">
                <a:lumMod val="60000"/>
                <a:lumOff val="40000"/>
              </a:schemeClr>
            </a:solidFill>
            <a:ln w="9525" cap="flat" cmpd="sng" algn="ctr">
              <a:solidFill>
                <a:srgbClr val="FFC000"/>
              </a:solidFill>
              <a:prstDash val="solid"/>
              <a:round/>
              <a:headEnd type="none" w="med" len="med"/>
              <a:tailEnd type="none" w="med" len="med"/>
            </a:ln>
            <a:effectLst/>
          </p:spPr>
          <p:txBody>
            <a:bodyPr lIns="90000" tIns="46800" rIns="90000" bIns="46800"/>
            <a:lstStyle/>
            <a:p>
              <a:pPr>
                <a:defRPr/>
              </a:pPr>
              <a:endParaRPr lang="zh-CN" altLang="en-US">
                <a:ea typeface="黑体" pitchFamily="49" charset="-122"/>
              </a:endParaRPr>
            </a:p>
          </p:txBody>
        </p:sp>
        <p:cxnSp>
          <p:nvCxnSpPr>
            <p:cNvPr id="70672" name="直接箭头连接符 24"/>
            <p:cNvCxnSpPr>
              <a:cxnSpLocks noChangeShapeType="1"/>
            </p:cNvCxnSpPr>
            <p:nvPr/>
          </p:nvCxnSpPr>
          <p:spPr bwMode="auto">
            <a:xfrm rot="16200000" flipV="1">
              <a:off x="6905381" y="3244728"/>
              <a:ext cx="498475" cy="12700"/>
            </a:xfrm>
            <a:prstGeom prst="straightConnector1">
              <a:avLst/>
            </a:prstGeom>
            <a:noFill/>
            <a:ln w="19050" algn="ctr">
              <a:solidFill>
                <a:srgbClr val="FF0000"/>
              </a:solidFill>
              <a:round/>
              <a:headEnd/>
              <a:tailEnd type="arrow" w="med" len="med"/>
            </a:ln>
          </p:spPr>
        </p:cxnSp>
        <p:sp>
          <p:nvSpPr>
            <p:cNvPr id="70673" name="矩形 25"/>
            <p:cNvSpPr>
              <a:spLocks noChangeArrowheads="1"/>
            </p:cNvSpPr>
            <p:nvPr/>
          </p:nvSpPr>
          <p:spPr bwMode="auto">
            <a:xfrm>
              <a:off x="5970344" y="3673353"/>
              <a:ext cx="417512" cy="369887"/>
            </a:xfrm>
            <a:prstGeom prst="rect">
              <a:avLst/>
            </a:prstGeom>
            <a:noFill/>
            <a:ln w="9525">
              <a:noFill/>
              <a:miter lim="800000"/>
              <a:headEnd/>
              <a:tailEnd/>
            </a:ln>
          </p:spPr>
          <p:txBody>
            <a:bodyPr wrap="none">
              <a:spAutoFit/>
            </a:bodyPr>
            <a:lstStyle/>
            <a:p>
              <a:r>
                <a:rPr lang="zh-CN" altLang="en-US" sz="1800" b="1"/>
                <a:t>＋</a:t>
              </a:r>
            </a:p>
          </p:txBody>
        </p:sp>
        <p:sp>
          <p:nvSpPr>
            <p:cNvPr id="70674" name="矩形 26"/>
            <p:cNvSpPr>
              <a:spLocks noChangeArrowheads="1"/>
            </p:cNvSpPr>
            <p:nvPr/>
          </p:nvSpPr>
          <p:spPr bwMode="auto">
            <a:xfrm>
              <a:off x="5970344" y="3082803"/>
              <a:ext cx="417512" cy="369887"/>
            </a:xfrm>
            <a:prstGeom prst="rect">
              <a:avLst/>
            </a:prstGeom>
            <a:noFill/>
            <a:ln w="9525">
              <a:noFill/>
              <a:miter lim="800000"/>
              <a:headEnd/>
              <a:tailEnd/>
            </a:ln>
          </p:spPr>
          <p:txBody>
            <a:bodyPr wrap="none">
              <a:spAutoFit/>
            </a:bodyPr>
            <a:lstStyle/>
            <a:p>
              <a:r>
                <a:rPr lang="zh-CN" altLang="en-US" sz="1800" b="1"/>
                <a:t>＋</a:t>
              </a:r>
            </a:p>
          </p:txBody>
        </p:sp>
        <p:sp>
          <p:nvSpPr>
            <p:cNvPr id="70675" name="矩形 28"/>
            <p:cNvSpPr>
              <a:spLocks noChangeArrowheads="1"/>
            </p:cNvSpPr>
            <p:nvPr/>
          </p:nvSpPr>
          <p:spPr bwMode="auto">
            <a:xfrm>
              <a:off x="7870581" y="3709865"/>
              <a:ext cx="417513" cy="369888"/>
            </a:xfrm>
            <a:prstGeom prst="rect">
              <a:avLst/>
            </a:prstGeom>
            <a:noFill/>
            <a:ln w="9525">
              <a:noFill/>
              <a:miter lim="800000"/>
              <a:headEnd/>
              <a:tailEnd/>
            </a:ln>
          </p:spPr>
          <p:txBody>
            <a:bodyPr wrap="none">
              <a:spAutoFit/>
            </a:bodyPr>
            <a:lstStyle/>
            <a:p>
              <a:r>
                <a:rPr lang="zh-CN" altLang="en-US" sz="1800" b="1"/>
                <a:t>－</a:t>
              </a:r>
            </a:p>
          </p:txBody>
        </p:sp>
        <p:sp>
          <p:nvSpPr>
            <p:cNvPr id="70676" name="矩形 29"/>
            <p:cNvSpPr>
              <a:spLocks noChangeArrowheads="1"/>
            </p:cNvSpPr>
            <p:nvPr/>
          </p:nvSpPr>
          <p:spPr bwMode="auto">
            <a:xfrm>
              <a:off x="7870581" y="3119315"/>
              <a:ext cx="417513" cy="369888"/>
            </a:xfrm>
            <a:prstGeom prst="rect">
              <a:avLst/>
            </a:prstGeom>
            <a:noFill/>
            <a:ln w="9525">
              <a:noFill/>
              <a:miter lim="800000"/>
              <a:headEnd/>
              <a:tailEnd/>
            </a:ln>
          </p:spPr>
          <p:txBody>
            <a:bodyPr wrap="none">
              <a:spAutoFit/>
            </a:bodyPr>
            <a:lstStyle/>
            <a:p>
              <a:r>
                <a:rPr lang="zh-CN" altLang="en-US" sz="1800" b="1"/>
                <a:t>－</a:t>
              </a:r>
            </a:p>
          </p:txBody>
        </p:sp>
        <p:sp>
          <p:nvSpPr>
            <p:cNvPr id="70677" name="矩形 31"/>
            <p:cNvSpPr>
              <a:spLocks noChangeArrowheads="1"/>
            </p:cNvSpPr>
            <p:nvPr/>
          </p:nvSpPr>
          <p:spPr bwMode="auto">
            <a:xfrm>
              <a:off x="7211769" y="2900240"/>
              <a:ext cx="320675" cy="461963"/>
            </a:xfrm>
            <a:prstGeom prst="rect">
              <a:avLst/>
            </a:prstGeom>
            <a:noFill/>
            <a:ln w="9525">
              <a:noFill/>
              <a:miter lim="800000"/>
              <a:headEnd/>
              <a:tailEnd/>
            </a:ln>
          </p:spPr>
          <p:txBody>
            <a:bodyPr wrap="none">
              <a:spAutoFit/>
            </a:bodyPr>
            <a:lstStyle/>
            <a:p>
              <a:r>
                <a:rPr lang="en-US" altLang="zh-CN" sz="2400" b="1" i="1"/>
                <a:t>v</a:t>
              </a:r>
              <a:endParaRPr lang="zh-CN" altLang="en-US" sz="2400" b="1" i="1"/>
            </a:p>
          </p:txBody>
        </p:sp>
        <p:sp>
          <p:nvSpPr>
            <p:cNvPr id="70678" name="矩形 32"/>
            <p:cNvSpPr>
              <a:spLocks noChangeArrowheads="1"/>
            </p:cNvSpPr>
            <p:nvPr/>
          </p:nvSpPr>
          <p:spPr bwMode="auto">
            <a:xfrm>
              <a:off x="6597406" y="3674940"/>
              <a:ext cx="1316038" cy="461963"/>
            </a:xfrm>
            <a:prstGeom prst="rect">
              <a:avLst/>
            </a:prstGeom>
            <a:noFill/>
            <a:ln w="9525">
              <a:noFill/>
              <a:miter lim="800000"/>
              <a:headEnd/>
              <a:tailEnd/>
            </a:ln>
          </p:spPr>
          <p:txBody>
            <a:bodyPr>
              <a:spAutoFit/>
            </a:bodyPr>
            <a:lstStyle/>
            <a:p>
              <a:r>
                <a:rPr lang="en-US" altLang="zh-CN" sz="2400" b="1" i="1">
                  <a:solidFill>
                    <a:srgbClr val="0000CC"/>
                  </a:solidFill>
                </a:rPr>
                <a:t>F</a:t>
              </a:r>
              <a:r>
                <a:rPr lang="en-US" altLang="zh-CN" sz="2400" b="1" i="1" baseline="-25000">
                  <a:solidFill>
                    <a:srgbClr val="0000CC"/>
                  </a:solidFill>
                </a:rPr>
                <a:t>m</a:t>
              </a:r>
              <a:endParaRPr lang="zh-CN" altLang="en-US" sz="2400" b="1" i="1" baseline="-25000">
                <a:solidFill>
                  <a:srgbClr val="0000CC"/>
                </a:solidFill>
              </a:endParaRPr>
            </a:p>
          </p:txBody>
        </p:sp>
        <p:cxnSp>
          <p:nvCxnSpPr>
            <p:cNvPr id="70679" name="直接箭头连接符 33"/>
            <p:cNvCxnSpPr>
              <a:cxnSpLocks noChangeShapeType="1"/>
            </p:cNvCxnSpPr>
            <p:nvPr/>
          </p:nvCxnSpPr>
          <p:spPr bwMode="auto">
            <a:xfrm rot="10800000">
              <a:off x="6419606" y="3592390"/>
              <a:ext cx="693738" cy="0"/>
            </a:xfrm>
            <a:prstGeom prst="straightConnector1">
              <a:avLst/>
            </a:prstGeom>
            <a:noFill/>
            <a:ln w="19050" algn="ctr">
              <a:solidFill>
                <a:srgbClr val="0000CC"/>
              </a:solidFill>
              <a:round/>
              <a:headEnd/>
              <a:tailEnd type="arrow" w="med" len="med"/>
            </a:ln>
          </p:spPr>
        </p:cxnSp>
        <p:sp>
          <p:nvSpPr>
            <p:cNvPr id="70680" name="矩形 38"/>
            <p:cNvSpPr>
              <a:spLocks noChangeArrowheads="1"/>
            </p:cNvSpPr>
            <p:nvPr/>
          </p:nvSpPr>
          <p:spPr bwMode="auto">
            <a:xfrm>
              <a:off x="7303844" y="3698753"/>
              <a:ext cx="1314450" cy="461962"/>
            </a:xfrm>
            <a:prstGeom prst="rect">
              <a:avLst/>
            </a:prstGeom>
            <a:noFill/>
            <a:ln w="9525">
              <a:noFill/>
              <a:miter lim="800000"/>
              <a:headEnd/>
              <a:tailEnd/>
            </a:ln>
          </p:spPr>
          <p:txBody>
            <a:bodyPr>
              <a:spAutoFit/>
            </a:bodyPr>
            <a:lstStyle/>
            <a:p>
              <a:r>
                <a:rPr lang="en-US" altLang="zh-CN" sz="2400" b="1" i="1">
                  <a:solidFill>
                    <a:srgbClr val="0000CC"/>
                  </a:solidFill>
                </a:rPr>
                <a:t>F</a:t>
              </a:r>
              <a:r>
                <a:rPr lang="en-US" altLang="zh-CN" sz="2400" b="1" i="1" baseline="-25000">
                  <a:solidFill>
                    <a:srgbClr val="0000CC"/>
                  </a:solidFill>
                </a:rPr>
                <a:t>C</a:t>
              </a:r>
              <a:endParaRPr lang="zh-CN" altLang="en-US" sz="2400" b="1" i="1" baseline="-25000">
                <a:solidFill>
                  <a:srgbClr val="0000CC"/>
                </a:solidFill>
              </a:endParaRPr>
            </a:p>
          </p:txBody>
        </p:sp>
        <p:cxnSp>
          <p:nvCxnSpPr>
            <p:cNvPr id="70681" name="直接箭头连接符 39"/>
            <p:cNvCxnSpPr>
              <a:cxnSpLocks noChangeShapeType="1"/>
            </p:cNvCxnSpPr>
            <p:nvPr/>
          </p:nvCxnSpPr>
          <p:spPr bwMode="auto">
            <a:xfrm flipV="1">
              <a:off x="7172081" y="3592390"/>
              <a:ext cx="774700" cy="0"/>
            </a:xfrm>
            <a:prstGeom prst="straightConnector1">
              <a:avLst/>
            </a:prstGeom>
            <a:noFill/>
            <a:ln w="19050" algn="ctr">
              <a:solidFill>
                <a:srgbClr val="0000CC"/>
              </a:solidFill>
              <a:round/>
              <a:headEnd/>
              <a:tailEnd type="arrow" w="med" len="med"/>
            </a:ln>
          </p:spPr>
        </p:cxnSp>
        <p:sp>
          <p:nvSpPr>
            <p:cNvPr id="70682" name="矩形 26"/>
            <p:cNvSpPr>
              <a:spLocks noChangeArrowheads="1"/>
            </p:cNvSpPr>
            <p:nvPr/>
          </p:nvSpPr>
          <p:spPr bwMode="auto">
            <a:xfrm>
              <a:off x="6618044" y="2990728"/>
              <a:ext cx="381000" cy="523875"/>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3" name="矩形 26"/>
            <p:cNvSpPr>
              <a:spLocks noChangeArrowheads="1"/>
            </p:cNvSpPr>
            <p:nvPr/>
          </p:nvSpPr>
          <p:spPr bwMode="auto">
            <a:xfrm>
              <a:off x="7464181" y="2933578"/>
              <a:ext cx="379413" cy="522287"/>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4" name="矩形 27"/>
            <p:cNvSpPr>
              <a:spLocks noChangeArrowheads="1"/>
            </p:cNvSpPr>
            <p:nvPr/>
          </p:nvSpPr>
          <p:spPr bwMode="auto">
            <a:xfrm>
              <a:off x="6676781" y="4090865"/>
              <a:ext cx="379413"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5" name="矩形 28"/>
            <p:cNvSpPr>
              <a:spLocks noChangeArrowheads="1"/>
            </p:cNvSpPr>
            <p:nvPr/>
          </p:nvSpPr>
          <p:spPr bwMode="auto">
            <a:xfrm>
              <a:off x="7070481" y="2979615"/>
              <a:ext cx="379413"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6" name="矩形 29"/>
            <p:cNvSpPr>
              <a:spLocks noChangeArrowheads="1"/>
            </p:cNvSpPr>
            <p:nvPr/>
          </p:nvSpPr>
          <p:spPr bwMode="auto">
            <a:xfrm>
              <a:off x="7011744" y="3605090"/>
              <a:ext cx="379412"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7" name="矩形 30"/>
            <p:cNvSpPr>
              <a:spLocks noChangeArrowheads="1"/>
            </p:cNvSpPr>
            <p:nvPr/>
          </p:nvSpPr>
          <p:spPr bwMode="auto">
            <a:xfrm>
              <a:off x="7510219" y="3627315"/>
              <a:ext cx="379412" cy="523875"/>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8" name="矩形 31"/>
            <p:cNvSpPr>
              <a:spLocks noChangeArrowheads="1"/>
            </p:cNvSpPr>
            <p:nvPr/>
          </p:nvSpPr>
          <p:spPr bwMode="auto">
            <a:xfrm>
              <a:off x="6560894" y="3605090"/>
              <a:ext cx="379412"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89" name="矩形 32"/>
            <p:cNvSpPr>
              <a:spLocks noChangeArrowheads="1"/>
            </p:cNvSpPr>
            <p:nvPr/>
          </p:nvSpPr>
          <p:spPr bwMode="auto">
            <a:xfrm>
              <a:off x="7567369" y="4044828"/>
              <a:ext cx="379412" cy="522287"/>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sp>
          <p:nvSpPr>
            <p:cNvPr id="70690" name="矩形 33"/>
            <p:cNvSpPr>
              <a:spLocks noChangeArrowheads="1"/>
            </p:cNvSpPr>
            <p:nvPr/>
          </p:nvSpPr>
          <p:spPr bwMode="auto">
            <a:xfrm>
              <a:off x="7022856" y="4090865"/>
              <a:ext cx="381000" cy="522288"/>
            </a:xfrm>
            <a:prstGeom prst="rect">
              <a:avLst/>
            </a:prstGeom>
            <a:noFill/>
            <a:ln w="9525">
              <a:noFill/>
              <a:miter lim="800000"/>
              <a:headEnd/>
              <a:tailEnd/>
            </a:ln>
          </p:spPr>
          <p:txBody>
            <a:bodyPr>
              <a:spAutoFit/>
            </a:bodyPr>
            <a:lstStyle/>
            <a:p>
              <a:r>
                <a:rPr lang="en-US" altLang="zh-CN" sz="2800">
                  <a:latin typeface="SWMono" pitchFamily="2" charset="0"/>
                </a:rPr>
                <a:t>x</a:t>
              </a:r>
              <a:endParaRPr lang="zh-CN" altLang="en-US" sz="2800">
                <a:latin typeface="SWMono" pitchFamily="2"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8529"/>
                                        </p:tgtEl>
                                        <p:attrNameLst>
                                          <p:attrName>style.visibility</p:attrName>
                                        </p:attrNameLst>
                                      </p:cBhvr>
                                      <p:to>
                                        <p:strVal val="visible"/>
                                      </p:to>
                                    </p:set>
                                    <p:animEffect transition="in" filter="fade">
                                      <p:cBhvr>
                                        <p:cTn id="7" dur="500"/>
                                        <p:tgtEl>
                                          <p:spTgt spid="4485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530"/>
                                        </p:tgtEl>
                                        <p:attrNameLst>
                                          <p:attrName>style.visibility</p:attrName>
                                        </p:attrNameLst>
                                      </p:cBhvr>
                                      <p:to>
                                        <p:strVal val="visible"/>
                                      </p:to>
                                    </p:set>
                                    <p:animEffect transition="in" filter="fade">
                                      <p:cBhvr>
                                        <p:cTn id="12" dur="500"/>
                                        <p:tgtEl>
                                          <p:spTgt spid="4485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531"/>
                                        </p:tgtEl>
                                        <p:attrNameLst>
                                          <p:attrName>style.visibility</p:attrName>
                                        </p:attrNameLst>
                                      </p:cBhvr>
                                      <p:to>
                                        <p:strVal val="visible"/>
                                      </p:to>
                                    </p:set>
                                    <p:animEffect transition="in" filter="fade">
                                      <p:cBhvr>
                                        <p:cTn id="17" dur="500"/>
                                        <p:tgtEl>
                                          <p:spTgt spid="448531"/>
                                        </p:tgtEl>
                                      </p:cBhvr>
                                    </p:animEffect>
                                  </p:childTnLst>
                                </p:cTn>
                              </p:par>
                              <p:par>
                                <p:cTn id="18" presetID="10" presetClass="entr" presetSubtype="0" fill="hold" nodeType="withEffect">
                                  <p:stCondLst>
                                    <p:cond delay="0"/>
                                  </p:stCondLst>
                                  <p:childTnLst>
                                    <p:set>
                                      <p:cBhvr>
                                        <p:cTn id="19" dur="1" fill="hold">
                                          <p:stCondLst>
                                            <p:cond delay="0"/>
                                          </p:stCondLst>
                                        </p:cTn>
                                        <p:tgtEl>
                                          <p:spTgt spid="448532"/>
                                        </p:tgtEl>
                                        <p:attrNameLst>
                                          <p:attrName>style.visibility</p:attrName>
                                        </p:attrNameLst>
                                      </p:cBhvr>
                                      <p:to>
                                        <p:strVal val="visible"/>
                                      </p:to>
                                    </p:set>
                                    <p:animEffect transition="in" filter="fade">
                                      <p:cBhvr>
                                        <p:cTn id="20" dur="500"/>
                                        <p:tgtEl>
                                          <p:spTgt spid="448532"/>
                                        </p:tgtEl>
                                      </p:cBhvr>
                                    </p:animEffect>
                                  </p:childTnLst>
                                </p:cTn>
                              </p:par>
                              <p:par>
                                <p:cTn id="21" presetID="10" presetClass="entr" presetSubtype="0" fill="hold" nodeType="withEffect">
                                  <p:stCondLst>
                                    <p:cond delay="0"/>
                                  </p:stCondLst>
                                  <p:childTnLst>
                                    <p:set>
                                      <p:cBhvr>
                                        <p:cTn id="22" dur="1" fill="hold">
                                          <p:stCondLst>
                                            <p:cond delay="0"/>
                                          </p:stCondLst>
                                        </p:cTn>
                                        <p:tgtEl>
                                          <p:spTgt spid="448539"/>
                                        </p:tgtEl>
                                        <p:attrNameLst>
                                          <p:attrName>style.visibility</p:attrName>
                                        </p:attrNameLst>
                                      </p:cBhvr>
                                      <p:to>
                                        <p:strVal val="visible"/>
                                      </p:to>
                                    </p:set>
                                    <p:animEffect transition="in" filter="fade">
                                      <p:cBhvr>
                                        <p:cTn id="23" dur="500"/>
                                        <p:tgtEl>
                                          <p:spTgt spid="448539"/>
                                        </p:tgtEl>
                                      </p:cBhvr>
                                    </p:animEffect>
                                  </p:childTnLst>
                                </p:cTn>
                              </p:par>
                              <p:par>
                                <p:cTn id="24" presetID="10" presetClass="entr" presetSubtype="0" fill="hold" nodeType="withEffect">
                                  <p:stCondLst>
                                    <p:cond delay="0"/>
                                  </p:stCondLst>
                                  <p:childTnLst>
                                    <p:set>
                                      <p:cBhvr>
                                        <p:cTn id="25" dur="1" fill="hold">
                                          <p:stCondLst>
                                            <p:cond delay="0"/>
                                          </p:stCondLst>
                                        </p:cTn>
                                        <p:tgtEl>
                                          <p:spTgt spid="448541"/>
                                        </p:tgtEl>
                                        <p:attrNameLst>
                                          <p:attrName>style.visibility</p:attrName>
                                        </p:attrNameLst>
                                      </p:cBhvr>
                                      <p:to>
                                        <p:strVal val="visible"/>
                                      </p:to>
                                    </p:set>
                                    <p:animEffect transition="in" filter="fade">
                                      <p:cBhvr>
                                        <p:cTn id="26" dur="500"/>
                                        <p:tgtEl>
                                          <p:spTgt spid="448541"/>
                                        </p:tgtEl>
                                      </p:cBhvr>
                                    </p:animEffect>
                                  </p:childTnLst>
                                </p:cTn>
                              </p:par>
                              <p:par>
                                <p:cTn id="27" presetID="10" presetClass="entr" presetSubtype="0" fill="hold" nodeType="withEffect">
                                  <p:stCondLst>
                                    <p:cond delay="0"/>
                                  </p:stCondLst>
                                  <p:childTnLst>
                                    <p:set>
                                      <p:cBhvr>
                                        <p:cTn id="28" dur="1" fill="hold">
                                          <p:stCondLst>
                                            <p:cond delay="0"/>
                                          </p:stCondLst>
                                        </p:cTn>
                                        <p:tgtEl>
                                          <p:spTgt spid="448542"/>
                                        </p:tgtEl>
                                        <p:attrNameLst>
                                          <p:attrName>style.visibility</p:attrName>
                                        </p:attrNameLst>
                                      </p:cBhvr>
                                      <p:to>
                                        <p:strVal val="visible"/>
                                      </p:to>
                                    </p:set>
                                    <p:animEffect transition="in" filter="fade">
                                      <p:cBhvr>
                                        <p:cTn id="29" dur="500"/>
                                        <p:tgtEl>
                                          <p:spTgt spid="448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133350" y="476250"/>
            <a:ext cx="8672513" cy="1412875"/>
          </a:xfrm>
          <a:prstGeom prst="rect">
            <a:avLst/>
          </a:prstGeom>
          <a:noFill/>
          <a:ln w="9525">
            <a:noFill/>
            <a:miter lim="800000"/>
            <a:headEnd/>
            <a:tailEnd/>
          </a:ln>
        </p:spPr>
        <p:txBody>
          <a:bodyPr anchor="ctr">
            <a:spAutoFit/>
          </a:bodyPr>
          <a:lstStyle/>
          <a:p>
            <a:pPr fontAlgn="ctr">
              <a:lnSpc>
                <a:spcPct val="130000"/>
              </a:lnSpc>
            </a:pPr>
            <a:r>
              <a:rPr lang="zh-CN" altLang="en-US" sz="2200" b="1">
                <a:solidFill>
                  <a:srgbClr val="002060"/>
                </a:solidFill>
                <a:latin typeface="仿宋_GB2312" pitchFamily="49" charset="-122"/>
                <a:ea typeface="仿宋_GB2312" pitchFamily="49" charset="-122"/>
                <a:cs typeface="Times New Roman" pitchFamily="18" charset="0"/>
              </a:rPr>
              <a:t>例</a:t>
            </a:r>
            <a:r>
              <a:rPr lang="en-US" altLang="zh-CN" sz="2200" b="1">
                <a:solidFill>
                  <a:srgbClr val="002060"/>
                </a:solidFill>
                <a:latin typeface="仿宋_GB2312" pitchFamily="49" charset="-122"/>
                <a:ea typeface="仿宋_GB2312" pitchFamily="49" charset="-122"/>
                <a:cs typeface="Times New Roman" pitchFamily="18" charset="0"/>
              </a:rPr>
              <a:t>2.5.2</a:t>
            </a:r>
            <a:r>
              <a:rPr lang="zh-CN" altLang="en-US" sz="2200" b="1">
                <a:solidFill>
                  <a:srgbClr val="002060"/>
                </a:solidFill>
                <a:latin typeface="仿宋_GB2312" pitchFamily="49" charset="-122"/>
                <a:ea typeface="仿宋_GB2312" pitchFamily="49" charset="-122"/>
                <a:cs typeface="Times New Roman" pitchFamily="18" charset="0"/>
              </a:rPr>
              <a:t>（</a:t>
            </a:r>
            <a:r>
              <a:rPr lang="en-US" altLang="zh-CN" sz="2200" b="1">
                <a:solidFill>
                  <a:srgbClr val="002060"/>
                </a:solidFill>
                <a:latin typeface="仿宋_GB2312" pitchFamily="49" charset="-122"/>
                <a:ea typeface="仿宋_GB2312" pitchFamily="49" charset="-122"/>
                <a:cs typeface="Times New Roman" pitchFamily="18" charset="0"/>
              </a:rPr>
              <a:t>p.65-66</a:t>
            </a:r>
            <a:r>
              <a:rPr lang="zh-CN" altLang="en-US" sz="2200" b="1">
                <a:solidFill>
                  <a:srgbClr val="002060"/>
                </a:solidFill>
                <a:latin typeface="仿宋_GB2312" pitchFamily="49" charset="-122"/>
                <a:ea typeface="仿宋_GB2312" pitchFamily="49" charset="-122"/>
                <a:cs typeface="Times New Roman" pitchFamily="18" charset="0"/>
              </a:rPr>
              <a:t>）在时变磁场                  中，放置一个           </a:t>
            </a:r>
          </a:p>
          <a:p>
            <a:pPr fontAlgn="ctr">
              <a:lnSpc>
                <a:spcPct val="130000"/>
              </a:lnSpc>
            </a:pPr>
            <a:r>
              <a:rPr lang="zh-CN" altLang="en-US" sz="2200" b="1">
                <a:solidFill>
                  <a:srgbClr val="002060"/>
                </a:solidFill>
                <a:latin typeface="仿宋_GB2312" pitchFamily="49" charset="-122"/>
                <a:ea typeface="仿宋_GB2312" pitchFamily="49" charset="-122"/>
                <a:cs typeface="Times New Roman" pitchFamily="18" charset="0"/>
              </a:rPr>
              <a:t>     的矩形线圈。初始时刻，线圈平面的法向单位矢量   与   成</a:t>
            </a:r>
            <a:r>
              <a:rPr lang="el-GR" altLang="zh-CN" sz="2200" i="1">
                <a:solidFill>
                  <a:srgbClr val="002060"/>
                </a:solidFill>
                <a:latin typeface="仿宋_GB2312" pitchFamily="49" charset="-122"/>
                <a:ea typeface="仿宋_GB2312" pitchFamily="49" charset="-122"/>
                <a:cs typeface="Times New Roman" pitchFamily="18" charset="0"/>
              </a:rPr>
              <a:t>α</a:t>
            </a:r>
            <a:r>
              <a:rPr lang="zh-CN" altLang="en-US" sz="2200" b="1">
                <a:solidFill>
                  <a:srgbClr val="002060"/>
                </a:solidFill>
                <a:latin typeface="仿宋_GB2312" pitchFamily="49" charset="-122"/>
                <a:ea typeface="仿宋_GB2312" pitchFamily="49" charset="-122"/>
                <a:cs typeface="Times New Roman" pitchFamily="18" charset="0"/>
              </a:rPr>
              <a:t>角，如图所示。试求：                </a:t>
            </a:r>
          </a:p>
        </p:txBody>
      </p:sp>
      <p:sp>
        <p:nvSpPr>
          <p:cNvPr id="450563" name="Rectangle 3"/>
          <p:cNvSpPr>
            <a:spLocks noChangeArrowheads="1"/>
          </p:cNvSpPr>
          <p:nvPr/>
        </p:nvSpPr>
        <p:spPr bwMode="auto">
          <a:xfrm>
            <a:off x="539750" y="1757363"/>
            <a:ext cx="5616575" cy="492443"/>
          </a:xfrm>
          <a:prstGeom prst="rect">
            <a:avLst/>
          </a:prstGeom>
          <a:noFill/>
          <a:ln w="9525">
            <a:noFill/>
            <a:miter lim="800000"/>
            <a:headEnd/>
            <a:tailEnd/>
          </a:ln>
        </p:spPr>
        <p:txBody>
          <a:bodyPr anchor="ctr">
            <a:spAutoFit/>
          </a:bodyPr>
          <a:lstStyle/>
          <a:p>
            <a:pPr indent="133350" eaLnBrk="0" fontAlgn="ctr" hangingPunct="0">
              <a:lnSpc>
                <a:spcPct val="130000"/>
              </a:lnSpc>
            </a:pP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1</a:t>
            </a:r>
            <a:r>
              <a:rPr lang="zh-CN" altLang="en-US" sz="2000" b="1">
                <a:solidFill>
                  <a:srgbClr val="002060"/>
                </a:solidFill>
                <a:latin typeface="幼圆" pitchFamily="49" charset="-122"/>
                <a:ea typeface="幼圆" pitchFamily="49" charset="-122"/>
                <a:cs typeface="Times New Roman" pitchFamily="18" charset="0"/>
              </a:rPr>
              <a:t>）线圈静止时的感应电动势；</a:t>
            </a:r>
          </a:p>
        </p:txBody>
      </p:sp>
      <p:sp>
        <p:nvSpPr>
          <p:cNvPr id="450564" name="Rectangle 4"/>
          <p:cNvSpPr>
            <a:spLocks noChangeArrowheads="1"/>
          </p:cNvSpPr>
          <p:nvPr/>
        </p:nvSpPr>
        <p:spPr bwMode="auto">
          <a:xfrm>
            <a:off x="142875" y="2693988"/>
            <a:ext cx="8185150" cy="492443"/>
          </a:xfrm>
          <a:prstGeom prst="rect">
            <a:avLst/>
          </a:prstGeom>
          <a:noFill/>
          <a:ln w="9525">
            <a:noFill/>
            <a:miter lim="800000"/>
            <a:headEnd/>
            <a:tailEnd/>
          </a:ln>
        </p:spPr>
        <p:txBody>
          <a:bodyPr anchor="ctr">
            <a:spAutoFit/>
          </a:bodyPr>
          <a:lstStyle/>
          <a:p>
            <a:pPr indent="266700">
              <a:lnSpc>
                <a:spcPct val="130000"/>
              </a:lnSpc>
            </a:pPr>
            <a:r>
              <a:rPr lang="en-US" altLang="zh-CN" sz="2000" b="1" dirty="0">
                <a:solidFill>
                  <a:srgbClr val="0000CC"/>
                </a:solidFill>
                <a:latin typeface="幼圆" pitchFamily="49" charset="-122"/>
                <a:ea typeface="幼圆" pitchFamily="49" charset="-122"/>
                <a:cs typeface="Times New Roman" pitchFamily="18" charset="0"/>
              </a:rPr>
              <a:t> </a:t>
            </a:r>
            <a:r>
              <a:rPr lang="zh-CN" altLang="en-US" sz="2000" b="1" dirty="0">
                <a:solidFill>
                  <a:srgbClr val="0000CC"/>
                </a:solidFill>
                <a:latin typeface="幼圆" pitchFamily="49" charset="-122"/>
                <a:ea typeface="幼圆" pitchFamily="49" charset="-122"/>
                <a:cs typeface="Times New Roman" pitchFamily="18" charset="0"/>
              </a:rPr>
              <a:t>解</a:t>
            </a:r>
            <a:r>
              <a:rPr lang="en-US" altLang="zh-CN" sz="2000" b="1" dirty="0">
                <a:solidFill>
                  <a:srgbClr val="0000CC"/>
                </a:solidFill>
                <a:latin typeface="幼圆" pitchFamily="49" charset="-122"/>
                <a:ea typeface="幼圆" pitchFamily="49" charset="-122"/>
                <a:cs typeface="Times New Roman" pitchFamily="18" charset="0"/>
              </a:rPr>
              <a:t>: </a:t>
            </a:r>
            <a:r>
              <a:rPr lang="zh-CN" altLang="en-US" sz="2000" b="1" dirty="0">
                <a:solidFill>
                  <a:srgbClr val="002060"/>
                </a:solidFill>
                <a:latin typeface="幼圆" pitchFamily="49" charset="-122"/>
                <a:ea typeface="幼圆" pitchFamily="49" charset="-122"/>
                <a:cs typeface="Times New Roman" pitchFamily="18" charset="0"/>
              </a:rPr>
              <a:t>（</a:t>
            </a:r>
            <a:r>
              <a:rPr lang="en-US" altLang="zh-CN" sz="2000" b="1" dirty="0">
                <a:solidFill>
                  <a:srgbClr val="002060"/>
                </a:solidFill>
                <a:latin typeface="幼圆" pitchFamily="49" charset="-122"/>
                <a:ea typeface="幼圆" pitchFamily="49" charset="-122"/>
                <a:cs typeface="Times New Roman" pitchFamily="18" charset="0"/>
              </a:rPr>
              <a:t>1</a:t>
            </a:r>
            <a:r>
              <a:rPr lang="zh-CN" altLang="en-US" sz="2000" b="1" dirty="0">
                <a:solidFill>
                  <a:srgbClr val="002060"/>
                </a:solidFill>
                <a:latin typeface="幼圆" pitchFamily="49" charset="-122"/>
                <a:ea typeface="幼圆" pitchFamily="49" charset="-122"/>
                <a:cs typeface="Times New Roman" pitchFamily="18" charset="0"/>
              </a:rPr>
              <a:t>）线圈静止时，感应电动势是由时变磁场引起，故</a:t>
            </a:r>
          </a:p>
        </p:txBody>
      </p:sp>
      <p:sp>
        <p:nvSpPr>
          <p:cNvPr id="450565" name="Rectangle 5"/>
          <p:cNvSpPr>
            <a:spLocks noChangeArrowheads="1"/>
          </p:cNvSpPr>
          <p:nvPr/>
        </p:nvSpPr>
        <p:spPr bwMode="auto">
          <a:xfrm>
            <a:off x="539750" y="2233613"/>
            <a:ext cx="7235825" cy="492443"/>
          </a:xfrm>
          <a:prstGeom prst="rect">
            <a:avLst/>
          </a:prstGeom>
          <a:noFill/>
          <a:ln w="9525">
            <a:noFill/>
            <a:miter lim="800000"/>
            <a:headEnd/>
            <a:tailEnd/>
          </a:ln>
        </p:spPr>
        <p:txBody>
          <a:bodyPr anchor="ctr">
            <a:spAutoFit/>
          </a:bodyPr>
          <a:lstStyle/>
          <a:p>
            <a:pPr indent="133350" eaLnBrk="0" fontAlgn="ctr" hangingPunct="0">
              <a:lnSpc>
                <a:spcPct val="130000"/>
              </a:lnSpc>
            </a:pP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2</a:t>
            </a:r>
            <a:r>
              <a:rPr lang="zh-CN" altLang="en-US" sz="2000" b="1">
                <a:solidFill>
                  <a:srgbClr val="002060"/>
                </a:solidFill>
                <a:latin typeface="幼圆" pitchFamily="49" charset="-122"/>
                <a:ea typeface="幼圆" pitchFamily="49" charset="-122"/>
                <a:cs typeface="Times New Roman" pitchFamily="18" charset="0"/>
              </a:rPr>
              <a:t>）线圈以角速度</a:t>
            </a:r>
            <a:r>
              <a:rPr lang="el-GR" altLang="zh-CN" sz="2000" i="1">
                <a:solidFill>
                  <a:srgbClr val="002060"/>
                </a:solidFill>
                <a:ea typeface="幼圆" pitchFamily="49" charset="-122"/>
                <a:cs typeface="Times New Roman" pitchFamily="18" charset="0"/>
              </a:rPr>
              <a:t>ω</a:t>
            </a:r>
            <a:r>
              <a:rPr lang="zh-CN" altLang="en-US" sz="2000" b="1">
                <a:solidFill>
                  <a:srgbClr val="002060"/>
                </a:solidFill>
                <a:latin typeface="幼圆" pitchFamily="49" charset="-122"/>
                <a:ea typeface="幼圆" pitchFamily="49" charset="-122"/>
                <a:cs typeface="Times New Roman" pitchFamily="18" charset="0"/>
              </a:rPr>
              <a:t>绕 </a:t>
            </a:r>
            <a:r>
              <a:rPr lang="en-US" altLang="zh-CN" sz="2000" i="1">
                <a:solidFill>
                  <a:srgbClr val="002060"/>
                </a:solidFill>
                <a:ea typeface="幼圆" pitchFamily="49" charset="-122"/>
                <a:cs typeface="Times New Roman" pitchFamily="18" charset="0"/>
              </a:rPr>
              <a:t>x</a:t>
            </a:r>
            <a:r>
              <a:rPr lang="en-US" altLang="zh-CN" sz="2000" b="1" i="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轴旋转时的感应电动势。</a:t>
            </a:r>
          </a:p>
        </p:txBody>
      </p:sp>
      <p:graphicFrame>
        <p:nvGraphicFramePr>
          <p:cNvPr id="450566" name="Object 2"/>
          <p:cNvGraphicFramePr>
            <a:graphicFrameLocks noChangeAspect="1"/>
          </p:cNvGraphicFramePr>
          <p:nvPr/>
        </p:nvGraphicFramePr>
        <p:xfrm>
          <a:off x="227013" y="1060450"/>
          <a:ext cx="692150" cy="390525"/>
        </p:xfrm>
        <a:graphic>
          <a:graphicData uri="http://schemas.openxmlformats.org/presentationml/2006/ole">
            <p:oleObj spid="_x0000_s71682" name="Equation" r:id="rId3" imgW="317160" imgH="177480" progId="Equation.DSMT4">
              <p:embed/>
            </p:oleObj>
          </a:graphicData>
        </a:graphic>
      </p:graphicFrame>
      <p:graphicFrame>
        <p:nvGraphicFramePr>
          <p:cNvPr id="450567" name="Object 3"/>
          <p:cNvGraphicFramePr>
            <a:graphicFrameLocks noChangeAspect="1"/>
          </p:cNvGraphicFramePr>
          <p:nvPr/>
        </p:nvGraphicFramePr>
        <p:xfrm>
          <a:off x="4443413" y="549275"/>
          <a:ext cx="2193925" cy="542925"/>
        </p:xfrm>
        <a:graphic>
          <a:graphicData uri="http://schemas.openxmlformats.org/presentationml/2006/ole">
            <p:oleObj spid="_x0000_s71683" name="Equation" r:id="rId4" imgW="1028520" imgH="266400" progId="Equation.DSMT4">
              <p:embed/>
            </p:oleObj>
          </a:graphicData>
        </a:graphic>
      </p:graphicFrame>
      <p:graphicFrame>
        <p:nvGraphicFramePr>
          <p:cNvPr id="450568" name="Object 4"/>
          <p:cNvGraphicFramePr>
            <a:graphicFrameLocks noChangeAspect="1"/>
          </p:cNvGraphicFramePr>
          <p:nvPr/>
        </p:nvGraphicFramePr>
        <p:xfrm>
          <a:off x="7197725" y="979488"/>
          <a:ext cx="349250" cy="493712"/>
        </p:xfrm>
        <a:graphic>
          <a:graphicData uri="http://schemas.openxmlformats.org/presentationml/2006/ole">
            <p:oleObj spid="_x0000_s71684" name="Equation" r:id="rId5" imgW="164880" imgH="228600" progId="Equation.DSMT4">
              <p:embed/>
            </p:oleObj>
          </a:graphicData>
        </a:graphic>
      </p:graphicFrame>
      <p:graphicFrame>
        <p:nvGraphicFramePr>
          <p:cNvPr id="450569" name="Object 5"/>
          <p:cNvGraphicFramePr>
            <a:graphicFrameLocks noChangeAspect="1"/>
          </p:cNvGraphicFramePr>
          <p:nvPr/>
        </p:nvGraphicFramePr>
        <p:xfrm>
          <a:off x="7918450" y="979488"/>
          <a:ext cx="361950" cy="514350"/>
        </p:xfrm>
        <a:graphic>
          <a:graphicData uri="http://schemas.openxmlformats.org/presentationml/2006/ole">
            <p:oleObj spid="_x0000_s71685" name="Equation" r:id="rId6" imgW="164880" imgH="241200" progId="Equation.DSMT4">
              <p:embed/>
            </p:oleObj>
          </a:graphicData>
        </a:graphic>
      </p:graphicFrame>
      <p:graphicFrame>
        <p:nvGraphicFramePr>
          <p:cNvPr id="450570" name="Object 6"/>
          <p:cNvGraphicFramePr>
            <a:graphicFrameLocks noChangeAspect="1"/>
          </p:cNvGraphicFramePr>
          <p:nvPr/>
        </p:nvGraphicFramePr>
        <p:xfrm>
          <a:off x="4568825" y="3990975"/>
          <a:ext cx="3905250" cy="863600"/>
        </p:xfrm>
        <a:graphic>
          <a:graphicData uri="http://schemas.openxmlformats.org/presentationml/2006/ole">
            <p:oleObj spid="_x0000_s71686" name="Equation" r:id="rId7" imgW="1726920" imgH="393480" progId="Equation.DSMT4">
              <p:embed/>
            </p:oleObj>
          </a:graphicData>
        </a:graphic>
      </p:graphicFrame>
      <p:graphicFrame>
        <p:nvGraphicFramePr>
          <p:cNvPr id="450571" name="Object 7"/>
          <p:cNvGraphicFramePr>
            <a:graphicFrameLocks noChangeAspect="1"/>
          </p:cNvGraphicFramePr>
          <p:nvPr/>
        </p:nvGraphicFramePr>
        <p:xfrm>
          <a:off x="4527550" y="4819650"/>
          <a:ext cx="4040188" cy="871538"/>
        </p:xfrm>
        <a:graphic>
          <a:graphicData uri="http://schemas.openxmlformats.org/presentationml/2006/ole">
            <p:oleObj spid="_x0000_s71687" name="Equation" r:id="rId8" imgW="1841400" imgH="393480" progId="Equation.DSMT4">
              <p:embed/>
            </p:oleObj>
          </a:graphicData>
        </a:graphic>
      </p:graphicFrame>
      <p:graphicFrame>
        <p:nvGraphicFramePr>
          <p:cNvPr id="450572" name="Object 8"/>
          <p:cNvGraphicFramePr>
            <a:graphicFrameLocks noChangeAspect="1"/>
          </p:cNvGraphicFramePr>
          <p:nvPr/>
        </p:nvGraphicFramePr>
        <p:xfrm>
          <a:off x="4530725" y="5697538"/>
          <a:ext cx="3114675" cy="488950"/>
        </p:xfrm>
        <a:graphic>
          <a:graphicData uri="http://schemas.openxmlformats.org/presentationml/2006/ole">
            <p:oleObj spid="_x0000_s71688" name="Equation" r:id="rId9" imgW="1460160" imgH="228600" progId="Equation.DSMT4">
              <p:embed/>
            </p:oleObj>
          </a:graphicData>
        </a:graphic>
      </p:graphicFrame>
      <p:grpSp>
        <p:nvGrpSpPr>
          <p:cNvPr id="2" name="Group 13"/>
          <p:cNvGrpSpPr>
            <a:grpSpLocks/>
          </p:cNvGrpSpPr>
          <p:nvPr/>
        </p:nvGrpSpPr>
        <p:grpSpPr bwMode="auto">
          <a:xfrm>
            <a:off x="737944" y="3370384"/>
            <a:ext cx="3384550" cy="2735263"/>
            <a:chOff x="3424" y="1071"/>
            <a:chExt cx="2003" cy="1633"/>
          </a:xfrm>
        </p:grpSpPr>
        <p:sp>
          <p:nvSpPr>
            <p:cNvPr id="71698" name="Rectangle 14"/>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1699" name="Line 15"/>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1700" name="Line 16"/>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1701" name="Line 17"/>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1702" name="Line 18"/>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1703" name="Line 19"/>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1704" name="Line 20"/>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1705" name="Line 21"/>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1706" name="Line 22"/>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1707" name="Line 23"/>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1708" name="Line 24"/>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1709" name="Line 25"/>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1710" name="Line 26"/>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1711" name="Line 27"/>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1712" name="Line 28"/>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1713" name="Arc 29"/>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1714" name="Text Box 30"/>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5" name="Text Box 31"/>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6" name="Text Box 32"/>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1717" name="Text Box 33"/>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8" name="Text Box 34"/>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19" name="Text Box 35"/>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1720" name="Text Box 36"/>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1721" name="Text Box 37"/>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1722" name="Text Box 38"/>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800" b="1">
                  <a:solidFill>
                    <a:schemeClr val="accent2"/>
                  </a:solidFill>
                  <a:latin typeface="幼圆" pitchFamily="49" charset="-122"/>
                  <a:ea typeface="幼圆" pitchFamily="49" charset="-122"/>
                  <a:cs typeface="Times New Roman" pitchFamily="18" charset="0"/>
                </a:rPr>
                <a:t>时变磁场中的矩形线圈</a:t>
              </a:r>
            </a:p>
          </p:txBody>
        </p:sp>
        <p:sp>
          <p:nvSpPr>
            <p:cNvPr id="71723" name="Line 39"/>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1724" name="Rectangle 40"/>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1725" name="Line 41"/>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1726" name="Line 42"/>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1727" name="Line 43"/>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1728" name="Line 44"/>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1729" name="Freeform 45"/>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1690" name="Object 10"/>
            <p:cNvGraphicFramePr>
              <a:graphicFrameLocks noChangeAspect="1"/>
            </p:cNvGraphicFramePr>
            <p:nvPr/>
          </p:nvGraphicFramePr>
          <p:xfrm>
            <a:off x="3651" y="1933"/>
            <a:ext cx="207" cy="194"/>
          </p:xfrm>
          <a:graphic>
            <a:graphicData uri="http://schemas.openxmlformats.org/presentationml/2006/ole">
              <p:oleObj spid="_x0000_s71690" name="Equation" r:id="rId10" imgW="152334" imgH="139639" progId="Equation.DSMT4">
                <p:embed/>
              </p:oleObj>
            </a:graphicData>
          </a:graphic>
        </p:graphicFrame>
        <p:graphicFrame>
          <p:nvGraphicFramePr>
            <p:cNvPr id="71691" name="Object 11"/>
            <p:cNvGraphicFramePr>
              <a:graphicFrameLocks noChangeAspect="1"/>
            </p:cNvGraphicFramePr>
            <p:nvPr/>
          </p:nvGraphicFramePr>
          <p:xfrm>
            <a:off x="4618" y="1842"/>
            <a:ext cx="167" cy="147"/>
          </p:xfrm>
          <a:graphic>
            <a:graphicData uri="http://schemas.openxmlformats.org/presentationml/2006/ole">
              <p:oleObj spid="_x0000_s71691" name="Equation" r:id="rId11" imgW="152334" imgH="139639" progId="Equation.DSMT4">
                <p:embed/>
              </p:oleObj>
            </a:graphicData>
          </a:graphic>
        </p:graphicFrame>
        <p:graphicFrame>
          <p:nvGraphicFramePr>
            <p:cNvPr id="71692" name="Object 12"/>
            <p:cNvGraphicFramePr>
              <a:graphicFrameLocks noChangeAspect="1"/>
            </p:cNvGraphicFramePr>
            <p:nvPr/>
          </p:nvGraphicFramePr>
          <p:xfrm>
            <a:off x="4694" y="1933"/>
            <a:ext cx="220" cy="311"/>
          </p:xfrm>
          <a:graphic>
            <a:graphicData uri="http://schemas.openxmlformats.org/presentationml/2006/ole">
              <p:oleObj spid="_x0000_s71692" name="Equation" r:id="rId12" imgW="165028" imgH="228501" progId="Equation.DSMT4">
                <p:embed/>
              </p:oleObj>
            </a:graphicData>
          </a:graphic>
        </p:graphicFrame>
        <p:sp>
          <p:nvSpPr>
            <p:cNvPr id="71730" name="Line 49"/>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1731" name="Line 50"/>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1732" name="Line 51"/>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1733" name="Line 52"/>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1734" name="Line 53"/>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graphicFrame>
        <p:nvGraphicFramePr>
          <p:cNvPr id="450614" name="Object 9"/>
          <p:cNvGraphicFramePr>
            <a:graphicFrameLocks noChangeAspect="1"/>
          </p:cNvGraphicFramePr>
          <p:nvPr/>
        </p:nvGraphicFramePr>
        <p:xfrm>
          <a:off x="4262438" y="3213100"/>
          <a:ext cx="2266950" cy="912813"/>
        </p:xfrm>
        <a:graphic>
          <a:graphicData uri="http://schemas.openxmlformats.org/presentationml/2006/ole">
            <p:oleObj spid="_x0000_s71689" name="Equation" r:id="rId13" imgW="104112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62"/>
                                        </p:tgtEl>
                                        <p:attrNameLst>
                                          <p:attrName>style.visibility</p:attrName>
                                        </p:attrNameLst>
                                      </p:cBhvr>
                                      <p:to>
                                        <p:strVal val="visible"/>
                                      </p:to>
                                    </p:set>
                                    <p:animEffect transition="in" filter="fade">
                                      <p:cBhvr>
                                        <p:cTn id="7" dur="1000"/>
                                        <p:tgtEl>
                                          <p:spTgt spid="4505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0563"/>
                                        </p:tgtEl>
                                        <p:attrNameLst>
                                          <p:attrName>style.visibility</p:attrName>
                                        </p:attrNameLst>
                                      </p:cBhvr>
                                      <p:to>
                                        <p:strVal val="visible"/>
                                      </p:to>
                                    </p:set>
                                    <p:animEffect transition="in" filter="fade">
                                      <p:cBhvr>
                                        <p:cTn id="10" dur="1000"/>
                                        <p:tgtEl>
                                          <p:spTgt spid="4505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0565"/>
                                        </p:tgtEl>
                                        <p:attrNameLst>
                                          <p:attrName>style.visibility</p:attrName>
                                        </p:attrNameLst>
                                      </p:cBhvr>
                                      <p:to>
                                        <p:strVal val="visible"/>
                                      </p:to>
                                    </p:set>
                                    <p:animEffect transition="in" filter="fade">
                                      <p:cBhvr>
                                        <p:cTn id="13" dur="1000"/>
                                        <p:tgtEl>
                                          <p:spTgt spid="450565"/>
                                        </p:tgtEl>
                                      </p:cBhvr>
                                    </p:animEffect>
                                  </p:childTnLst>
                                </p:cTn>
                              </p:par>
                              <p:par>
                                <p:cTn id="14" presetID="10" presetClass="entr" presetSubtype="0" fill="hold" nodeType="withEffect">
                                  <p:stCondLst>
                                    <p:cond delay="0"/>
                                  </p:stCondLst>
                                  <p:childTnLst>
                                    <p:set>
                                      <p:cBhvr>
                                        <p:cTn id="15" dur="1" fill="hold">
                                          <p:stCondLst>
                                            <p:cond delay="0"/>
                                          </p:stCondLst>
                                        </p:cTn>
                                        <p:tgtEl>
                                          <p:spTgt spid="450566"/>
                                        </p:tgtEl>
                                        <p:attrNameLst>
                                          <p:attrName>style.visibility</p:attrName>
                                        </p:attrNameLst>
                                      </p:cBhvr>
                                      <p:to>
                                        <p:strVal val="visible"/>
                                      </p:to>
                                    </p:set>
                                    <p:animEffect transition="in" filter="fade">
                                      <p:cBhvr>
                                        <p:cTn id="16" dur="1000"/>
                                        <p:tgtEl>
                                          <p:spTgt spid="450566"/>
                                        </p:tgtEl>
                                      </p:cBhvr>
                                    </p:animEffect>
                                  </p:childTnLst>
                                </p:cTn>
                              </p:par>
                              <p:par>
                                <p:cTn id="17" presetID="10" presetClass="entr" presetSubtype="0" fill="hold" nodeType="withEffect">
                                  <p:stCondLst>
                                    <p:cond delay="0"/>
                                  </p:stCondLst>
                                  <p:childTnLst>
                                    <p:set>
                                      <p:cBhvr>
                                        <p:cTn id="18" dur="1" fill="hold">
                                          <p:stCondLst>
                                            <p:cond delay="0"/>
                                          </p:stCondLst>
                                        </p:cTn>
                                        <p:tgtEl>
                                          <p:spTgt spid="450567"/>
                                        </p:tgtEl>
                                        <p:attrNameLst>
                                          <p:attrName>style.visibility</p:attrName>
                                        </p:attrNameLst>
                                      </p:cBhvr>
                                      <p:to>
                                        <p:strVal val="visible"/>
                                      </p:to>
                                    </p:set>
                                    <p:animEffect transition="in" filter="fade">
                                      <p:cBhvr>
                                        <p:cTn id="19" dur="1000"/>
                                        <p:tgtEl>
                                          <p:spTgt spid="450567"/>
                                        </p:tgtEl>
                                      </p:cBhvr>
                                    </p:animEffect>
                                  </p:childTnLst>
                                </p:cTn>
                              </p:par>
                              <p:par>
                                <p:cTn id="20" presetID="10" presetClass="entr" presetSubtype="0" fill="hold" nodeType="withEffect">
                                  <p:stCondLst>
                                    <p:cond delay="0"/>
                                  </p:stCondLst>
                                  <p:childTnLst>
                                    <p:set>
                                      <p:cBhvr>
                                        <p:cTn id="21" dur="1" fill="hold">
                                          <p:stCondLst>
                                            <p:cond delay="0"/>
                                          </p:stCondLst>
                                        </p:cTn>
                                        <p:tgtEl>
                                          <p:spTgt spid="450568"/>
                                        </p:tgtEl>
                                        <p:attrNameLst>
                                          <p:attrName>style.visibility</p:attrName>
                                        </p:attrNameLst>
                                      </p:cBhvr>
                                      <p:to>
                                        <p:strVal val="visible"/>
                                      </p:to>
                                    </p:set>
                                    <p:animEffect transition="in" filter="fade">
                                      <p:cBhvr>
                                        <p:cTn id="22" dur="1000"/>
                                        <p:tgtEl>
                                          <p:spTgt spid="450568"/>
                                        </p:tgtEl>
                                      </p:cBhvr>
                                    </p:animEffect>
                                  </p:childTnLst>
                                </p:cTn>
                              </p:par>
                              <p:par>
                                <p:cTn id="23" presetID="10" presetClass="entr" presetSubtype="0" fill="hold" nodeType="withEffect">
                                  <p:stCondLst>
                                    <p:cond delay="0"/>
                                  </p:stCondLst>
                                  <p:childTnLst>
                                    <p:set>
                                      <p:cBhvr>
                                        <p:cTn id="24" dur="1" fill="hold">
                                          <p:stCondLst>
                                            <p:cond delay="0"/>
                                          </p:stCondLst>
                                        </p:cTn>
                                        <p:tgtEl>
                                          <p:spTgt spid="450569"/>
                                        </p:tgtEl>
                                        <p:attrNameLst>
                                          <p:attrName>style.visibility</p:attrName>
                                        </p:attrNameLst>
                                      </p:cBhvr>
                                      <p:to>
                                        <p:strVal val="visible"/>
                                      </p:to>
                                    </p:set>
                                    <p:animEffect transition="in" filter="fade">
                                      <p:cBhvr>
                                        <p:cTn id="25" dur="1000"/>
                                        <p:tgtEl>
                                          <p:spTgt spid="450569"/>
                                        </p:tgtEl>
                                      </p:cBhvr>
                                    </p:animEffect>
                                  </p:childTnLst>
                                </p:cTn>
                              </p:par>
                              <p:par>
                                <p:cTn id="26" presetID="10" presetClass="entr" presetSubtype="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50564"/>
                                        </p:tgtEl>
                                        <p:attrNameLst>
                                          <p:attrName>style.visibility</p:attrName>
                                        </p:attrNameLst>
                                      </p:cBhvr>
                                      <p:to>
                                        <p:strVal val="visible"/>
                                      </p:to>
                                    </p:set>
                                    <p:animEffect transition="in" filter="wipe(up)">
                                      <p:cBhvr>
                                        <p:cTn id="33" dur="1000"/>
                                        <p:tgtEl>
                                          <p:spTgt spid="45056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50614"/>
                                        </p:tgtEl>
                                        <p:attrNameLst>
                                          <p:attrName>style.visibility</p:attrName>
                                        </p:attrNameLst>
                                      </p:cBhvr>
                                      <p:to>
                                        <p:strVal val="visible"/>
                                      </p:to>
                                    </p:set>
                                    <p:animEffect transition="in" filter="wipe(up)">
                                      <p:cBhvr>
                                        <p:cTn id="38" dur="1000"/>
                                        <p:tgtEl>
                                          <p:spTgt spid="4506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0570"/>
                                        </p:tgtEl>
                                        <p:attrNameLst>
                                          <p:attrName>style.visibility</p:attrName>
                                        </p:attrNameLst>
                                      </p:cBhvr>
                                      <p:to>
                                        <p:strVal val="visible"/>
                                      </p:to>
                                    </p:set>
                                    <p:animEffect transition="in" filter="wipe(up)">
                                      <p:cBhvr>
                                        <p:cTn id="43" dur="1000"/>
                                        <p:tgtEl>
                                          <p:spTgt spid="45057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50571"/>
                                        </p:tgtEl>
                                        <p:attrNameLst>
                                          <p:attrName>style.visibility</p:attrName>
                                        </p:attrNameLst>
                                      </p:cBhvr>
                                      <p:to>
                                        <p:strVal val="visible"/>
                                      </p:to>
                                    </p:set>
                                    <p:animEffect transition="in" filter="wipe(up)">
                                      <p:cBhvr>
                                        <p:cTn id="48" dur="1000"/>
                                        <p:tgtEl>
                                          <p:spTgt spid="45057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450572"/>
                                        </p:tgtEl>
                                        <p:attrNameLst>
                                          <p:attrName>style.visibility</p:attrName>
                                        </p:attrNameLst>
                                      </p:cBhvr>
                                      <p:to>
                                        <p:strVal val="visible"/>
                                      </p:to>
                                    </p:set>
                                    <p:animEffect transition="in" filter="wipe(up)">
                                      <p:cBhvr>
                                        <p:cTn id="53" dur="1000"/>
                                        <p:tgtEl>
                                          <p:spTgt spid="45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p:bldP spid="450563" grpId="0"/>
      <p:bldP spid="450564" grpId="0" autoUpdateAnimBg="0"/>
      <p:bldP spid="4505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ChangeArrowheads="1"/>
          </p:cNvSpPr>
          <p:nvPr/>
        </p:nvSpPr>
        <p:spPr bwMode="auto">
          <a:xfrm>
            <a:off x="-136525" y="842963"/>
            <a:ext cx="8247063" cy="492443"/>
          </a:xfrm>
          <a:prstGeom prst="rect">
            <a:avLst/>
          </a:prstGeom>
          <a:noFill/>
          <a:ln w="9525">
            <a:noFill/>
            <a:miter lim="800000"/>
            <a:headEnd/>
            <a:tailEnd/>
          </a:ln>
        </p:spPr>
        <p:txBody>
          <a:bodyPr anchor="ctr">
            <a:spAutoFit/>
          </a:bodyPr>
          <a:lstStyle/>
          <a:p>
            <a:pPr indent="276225" eaLnBrk="0" fontAlgn="ctr" hangingPunct="0">
              <a:lnSpc>
                <a:spcPct val="130000"/>
              </a:lnSpc>
            </a:pPr>
            <a:r>
              <a:rPr lang="en-US" altLang="zh-CN" sz="2000" b="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假定     时      ，则在时刻</a:t>
            </a:r>
            <a:r>
              <a:rPr lang="en-US" altLang="zh-CN" sz="2000" b="1" i="1">
                <a:solidFill>
                  <a:srgbClr val="002060"/>
                </a:solidFill>
                <a:latin typeface="幼圆" pitchFamily="49" charset="-122"/>
                <a:ea typeface="幼圆" pitchFamily="49" charset="-122"/>
                <a:cs typeface="Times New Roman" pitchFamily="18" charset="0"/>
              </a:rPr>
              <a:t>t</a:t>
            </a:r>
            <a:r>
              <a:rPr lang="zh-CN" altLang="en-US" sz="2000" b="1">
                <a:solidFill>
                  <a:srgbClr val="002060"/>
                </a:solidFill>
                <a:latin typeface="幼圆" pitchFamily="49" charset="-122"/>
                <a:ea typeface="幼圆" pitchFamily="49" charset="-122"/>
                <a:cs typeface="Times New Roman" pitchFamily="18" charset="0"/>
              </a:rPr>
              <a:t>时，  与</a:t>
            </a:r>
            <a:r>
              <a:rPr lang="en-US" altLang="zh-CN" sz="2000" i="1">
                <a:solidFill>
                  <a:srgbClr val="002060"/>
                </a:solidFill>
                <a:ea typeface="幼圆" pitchFamily="49" charset="-122"/>
                <a:cs typeface="Times New Roman" pitchFamily="18" charset="0"/>
              </a:rPr>
              <a:t>y</a:t>
            </a:r>
            <a:r>
              <a:rPr lang="en-US" altLang="zh-CN" sz="2000" b="1" i="1">
                <a:solidFill>
                  <a:srgbClr val="002060"/>
                </a:solidFill>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轴的夹角              </a:t>
            </a:r>
          </a:p>
        </p:txBody>
      </p:sp>
      <p:graphicFrame>
        <p:nvGraphicFramePr>
          <p:cNvPr id="451587" name="Object 2"/>
          <p:cNvGraphicFramePr>
            <a:graphicFrameLocks/>
          </p:cNvGraphicFramePr>
          <p:nvPr/>
        </p:nvGraphicFramePr>
        <p:xfrm>
          <a:off x="1323854" y="999759"/>
          <a:ext cx="516670" cy="324949"/>
        </p:xfrm>
        <a:graphic>
          <a:graphicData uri="http://schemas.openxmlformats.org/presentationml/2006/ole">
            <p:oleObj spid="_x0000_s72706" name="Equation" r:id="rId3" imgW="317160" imgH="177480" progId="Equation.DSMT4">
              <p:embed/>
            </p:oleObj>
          </a:graphicData>
        </a:graphic>
      </p:graphicFrame>
      <p:graphicFrame>
        <p:nvGraphicFramePr>
          <p:cNvPr id="451588" name="Object 3"/>
          <p:cNvGraphicFramePr>
            <a:graphicFrameLocks noChangeAspect="1"/>
          </p:cNvGraphicFramePr>
          <p:nvPr/>
        </p:nvGraphicFramePr>
        <p:xfrm>
          <a:off x="2141782" y="966421"/>
          <a:ext cx="838200" cy="438150"/>
        </p:xfrm>
        <a:graphic>
          <a:graphicData uri="http://schemas.openxmlformats.org/presentationml/2006/ole">
            <p:oleObj spid="_x0000_s72707" name="Equation" r:id="rId4" imgW="444240" imgH="228600" progId="Equation.DSMT4">
              <p:embed/>
            </p:oleObj>
          </a:graphicData>
        </a:graphic>
      </p:graphicFrame>
      <p:graphicFrame>
        <p:nvGraphicFramePr>
          <p:cNvPr id="451589" name="Object 4"/>
          <p:cNvGraphicFramePr>
            <a:graphicFrameLocks noChangeAspect="1"/>
          </p:cNvGraphicFramePr>
          <p:nvPr/>
        </p:nvGraphicFramePr>
        <p:xfrm>
          <a:off x="4803286" y="808038"/>
          <a:ext cx="433388" cy="612775"/>
        </p:xfrm>
        <a:graphic>
          <a:graphicData uri="http://schemas.openxmlformats.org/presentationml/2006/ole">
            <p:oleObj spid="_x0000_s72708" name="Equation" r:id="rId5" imgW="164880" imgH="228600" progId="Equation.DSMT4">
              <p:embed/>
            </p:oleObj>
          </a:graphicData>
        </a:graphic>
      </p:graphicFrame>
      <p:graphicFrame>
        <p:nvGraphicFramePr>
          <p:cNvPr id="451590" name="Object 5"/>
          <p:cNvGraphicFramePr>
            <a:graphicFrameLocks noChangeAspect="1"/>
          </p:cNvGraphicFramePr>
          <p:nvPr/>
        </p:nvGraphicFramePr>
        <p:xfrm>
          <a:off x="6773252" y="936625"/>
          <a:ext cx="1449388" cy="449263"/>
        </p:xfrm>
        <a:graphic>
          <a:graphicData uri="http://schemas.openxmlformats.org/presentationml/2006/ole">
            <p:oleObj spid="_x0000_s72709" name="Equation" r:id="rId6" imgW="736560" imgH="228600" progId="Equation.DSMT4">
              <p:embed/>
            </p:oleObj>
          </a:graphicData>
        </a:graphic>
      </p:graphicFrame>
      <p:graphicFrame>
        <p:nvGraphicFramePr>
          <p:cNvPr id="451591" name="Object 6"/>
          <p:cNvGraphicFramePr>
            <a:graphicFrameLocks noChangeAspect="1"/>
          </p:cNvGraphicFramePr>
          <p:nvPr/>
        </p:nvGraphicFramePr>
        <p:xfrm>
          <a:off x="3248025" y="3765550"/>
          <a:ext cx="5459413" cy="1274763"/>
        </p:xfrm>
        <a:graphic>
          <a:graphicData uri="http://schemas.openxmlformats.org/presentationml/2006/ole">
            <p:oleObj spid="_x0000_s72710" name="Equation" r:id="rId7" imgW="2425680" imgH="634680" progId="Equation.DSMT4">
              <p:embed/>
            </p:oleObj>
          </a:graphicData>
        </a:graphic>
      </p:graphicFrame>
      <p:sp>
        <p:nvSpPr>
          <p:cNvPr id="451592" name="Rectangle 8"/>
          <p:cNvSpPr>
            <a:spLocks noChangeArrowheads="1"/>
          </p:cNvSpPr>
          <p:nvPr/>
        </p:nvSpPr>
        <p:spPr bwMode="auto">
          <a:xfrm>
            <a:off x="107950" y="333375"/>
            <a:ext cx="8928100" cy="492443"/>
          </a:xfrm>
          <a:prstGeom prst="rect">
            <a:avLst/>
          </a:prstGeom>
          <a:noFill/>
          <a:ln w="9525">
            <a:noFill/>
            <a:miter lim="800000"/>
            <a:headEnd/>
            <a:tailEnd/>
          </a:ln>
        </p:spPr>
        <p:txBody>
          <a:bodyPr anchor="ctr">
            <a:spAutoFit/>
          </a:bodyPr>
          <a:lstStyle/>
          <a:p>
            <a:pPr fontAlgn="ctr">
              <a:lnSpc>
                <a:spcPct val="130000"/>
              </a:lnSpc>
            </a:pPr>
            <a:r>
              <a:rPr lang="en-US" altLang="zh-CN" sz="2000" b="1">
                <a:solidFill>
                  <a:srgbClr val="002060"/>
                </a:solidFill>
                <a:latin typeface="幼圆" pitchFamily="49" charset="-122"/>
                <a:ea typeface="幼圆" pitchFamily="49" charset="-122"/>
                <a:cs typeface="Times New Roman" pitchFamily="18" charset="0"/>
              </a:rPr>
              <a:t>   </a:t>
            </a:r>
            <a:r>
              <a:rPr lang="zh-CN" altLang="en-US" sz="2000" b="1">
                <a:solidFill>
                  <a:srgbClr val="002060"/>
                </a:solidFill>
                <a:latin typeface="幼圆" pitchFamily="49" charset="-122"/>
                <a:ea typeface="幼圆" pitchFamily="49" charset="-122"/>
                <a:cs typeface="Times New Roman" pitchFamily="18" charset="0"/>
              </a:rPr>
              <a:t>（</a:t>
            </a:r>
            <a:r>
              <a:rPr lang="en-US" altLang="zh-CN" sz="2000" b="1">
                <a:solidFill>
                  <a:srgbClr val="002060"/>
                </a:solidFill>
                <a:latin typeface="幼圆" pitchFamily="49" charset="-122"/>
                <a:ea typeface="幼圆" pitchFamily="49" charset="-122"/>
                <a:cs typeface="Times New Roman" pitchFamily="18" charset="0"/>
              </a:rPr>
              <a:t>2</a:t>
            </a:r>
            <a:r>
              <a:rPr lang="zh-CN" altLang="en-US" sz="2000" b="1">
                <a:solidFill>
                  <a:srgbClr val="002060"/>
                </a:solidFill>
                <a:latin typeface="幼圆" pitchFamily="49" charset="-122"/>
                <a:ea typeface="幼圆" pitchFamily="49" charset="-122"/>
                <a:cs typeface="Times New Roman" pitchFamily="18" charset="0"/>
              </a:rPr>
              <a:t>）线圈绕 </a:t>
            </a:r>
            <a:r>
              <a:rPr lang="en-US" altLang="zh-CN" sz="2000" b="1" i="1">
                <a:solidFill>
                  <a:srgbClr val="002060"/>
                </a:solidFill>
                <a:ea typeface="幼圆" pitchFamily="49" charset="-122"/>
                <a:cs typeface="Times New Roman" pitchFamily="18" charset="0"/>
              </a:rPr>
              <a:t>x </a:t>
            </a:r>
            <a:r>
              <a:rPr lang="zh-CN" altLang="en-US" sz="2000" b="1">
                <a:solidFill>
                  <a:srgbClr val="002060"/>
                </a:solidFill>
                <a:latin typeface="幼圆" pitchFamily="49" charset="-122"/>
                <a:ea typeface="幼圆" pitchFamily="49" charset="-122"/>
                <a:cs typeface="Times New Roman" pitchFamily="18" charset="0"/>
              </a:rPr>
              <a:t>轴旋转时，  的指向将随时间变化。</a:t>
            </a:r>
          </a:p>
        </p:txBody>
      </p:sp>
      <p:graphicFrame>
        <p:nvGraphicFramePr>
          <p:cNvPr id="451593" name="Object 7"/>
          <p:cNvGraphicFramePr>
            <a:graphicFrameLocks noChangeAspect="1"/>
          </p:cNvGraphicFramePr>
          <p:nvPr/>
        </p:nvGraphicFramePr>
        <p:xfrm>
          <a:off x="3488105" y="386740"/>
          <a:ext cx="347663" cy="493712"/>
        </p:xfrm>
        <a:graphic>
          <a:graphicData uri="http://schemas.openxmlformats.org/presentationml/2006/ole">
            <p:oleObj spid="_x0000_s72711" name="Equation" r:id="rId8" imgW="164880" imgH="228600" progId="Equation.DSMT4">
              <p:embed/>
            </p:oleObj>
          </a:graphicData>
        </a:graphic>
      </p:graphicFrame>
      <p:graphicFrame>
        <p:nvGraphicFramePr>
          <p:cNvPr id="451594" name="Object 8"/>
          <p:cNvGraphicFramePr>
            <a:graphicFrameLocks noChangeAspect="1"/>
          </p:cNvGraphicFramePr>
          <p:nvPr/>
        </p:nvGraphicFramePr>
        <p:xfrm>
          <a:off x="3259138" y="1357313"/>
          <a:ext cx="4600575" cy="2427287"/>
        </p:xfrm>
        <a:graphic>
          <a:graphicData uri="http://schemas.openxmlformats.org/presentationml/2006/ole">
            <p:oleObj spid="_x0000_s72712" name="Equation" r:id="rId9" imgW="2044440" imgH="1206360" progId="Equation.DSMT4">
              <p:embed/>
            </p:oleObj>
          </a:graphicData>
        </a:graphic>
      </p:graphicFrame>
      <p:graphicFrame>
        <p:nvGraphicFramePr>
          <p:cNvPr id="451595" name="Object 9"/>
          <p:cNvGraphicFramePr>
            <a:graphicFrameLocks noChangeAspect="1"/>
          </p:cNvGraphicFramePr>
          <p:nvPr/>
        </p:nvGraphicFramePr>
        <p:xfrm>
          <a:off x="757238" y="1365250"/>
          <a:ext cx="2514600" cy="790575"/>
        </p:xfrm>
        <a:graphic>
          <a:graphicData uri="http://schemas.openxmlformats.org/presentationml/2006/ole">
            <p:oleObj spid="_x0000_s72713" name="Equation" r:id="rId10" imgW="1117440" imgH="393480" progId="Equation.DSMT4">
              <p:embed/>
            </p:oleObj>
          </a:graphicData>
        </a:graphic>
      </p:graphicFrame>
      <p:graphicFrame>
        <p:nvGraphicFramePr>
          <p:cNvPr id="451596" name="Object 10"/>
          <p:cNvGraphicFramePr>
            <a:graphicFrameLocks noChangeAspect="1"/>
          </p:cNvGraphicFramePr>
          <p:nvPr>
            <p:ph/>
          </p:nvPr>
        </p:nvGraphicFramePr>
        <p:xfrm>
          <a:off x="3036888" y="5244978"/>
          <a:ext cx="4800406" cy="804129"/>
        </p:xfrm>
        <a:graphic>
          <a:graphicData uri="http://schemas.openxmlformats.org/presentationml/2006/ole">
            <p:oleObj spid="_x0000_s72714" name="Equation" r:id="rId11" imgW="2501640" imgH="419040" progId="Equation.DSMT4">
              <p:embed/>
            </p:oleObj>
          </a:graphicData>
        </a:graphic>
      </p:graphicFrame>
      <p:sp>
        <p:nvSpPr>
          <p:cNvPr id="72720" name="Text Box 14"/>
          <p:cNvSpPr txBox="1">
            <a:spLocks noChangeArrowheads="1"/>
          </p:cNvSpPr>
          <p:nvPr/>
        </p:nvSpPr>
        <p:spPr bwMode="auto">
          <a:xfrm>
            <a:off x="877888" y="5133975"/>
            <a:ext cx="4205287" cy="433388"/>
          </a:xfrm>
          <a:prstGeom prst="rect">
            <a:avLst/>
          </a:prstGeom>
          <a:noFill/>
          <a:ln w="9525">
            <a:noFill/>
            <a:miter lim="800000"/>
            <a:headEnd/>
            <a:tailEnd/>
          </a:ln>
        </p:spPr>
        <p:txBody>
          <a:bodyPr lIns="90000" tIns="46800" rIns="90000" bIns="46800">
            <a:spAutoFit/>
          </a:bodyPr>
          <a:lstStyle/>
          <a:p>
            <a:r>
              <a:rPr lang="zh-CN" altLang="en-US" sz="2200" b="1">
                <a:solidFill>
                  <a:srgbClr val="0000CC"/>
                </a:solidFill>
                <a:latin typeface="幼圆" pitchFamily="49" charset="-122"/>
                <a:ea typeface="幼圆" pitchFamily="49" charset="-122"/>
              </a:rPr>
              <a:t>方法二</a:t>
            </a:r>
            <a:r>
              <a:rPr lang="en-US" altLang="zh-CN" sz="2200" b="1">
                <a:solidFill>
                  <a:srgbClr val="0000CC"/>
                </a:solidFill>
                <a:latin typeface="幼圆" pitchFamily="49" charset="-122"/>
                <a:ea typeface="幼圆" pitchFamily="49" charset="-122"/>
              </a:rPr>
              <a:t>: </a:t>
            </a:r>
            <a:r>
              <a:rPr lang="zh-CN" altLang="en-US" sz="2200" b="1">
                <a:solidFill>
                  <a:srgbClr val="0000CC"/>
                </a:solidFill>
                <a:latin typeface="幼圆" pitchFamily="49" charset="-122"/>
                <a:ea typeface="幼圆" pitchFamily="49" charset="-122"/>
              </a:rPr>
              <a:t>利用</a:t>
            </a:r>
          </a:p>
        </p:txBody>
      </p:sp>
      <p:grpSp>
        <p:nvGrpSpPr>
          <p:cNvPr id="2" name="Group 15"/>
          <p:cNvGrpSpPr>
            <a:grpSpLocks/>
          </p:cNvGrpSpPr>
          <p:nvPr/>
        </p:nvGrpSpPr>
        <p:grpSpPr bwMode="auto">
          <a:xfrm>
            <a:off x="315913" y="2524125"/>
            <a:ext cx="2708275" cy="2058988"/>
            <a:chOff x="3424" y="1071"/>
            <a:chExt cx="2003" cy="1633"/>
          </a:xfrm>
        </p:grpSpPr>
        <p:sp>
          <p:nvSpPr>
            <p:cNvPr id="72722" name="Rectangle 16"/>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2723" name="Line 17"/>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2724" name="Line 18"/>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2725" name="Line 19"/>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2726" name="Line 20"/>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2727" name="Line 21"/>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2728" name="Line 22"/>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2729" name="Line 23"/>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2730" name="Line 24"/>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2731" name="Line 25"/>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2732" name="Line 26"/>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2733" name="Line 27"/>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2734" name="Line 28"/>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2735" name="Line 29"/>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2736" name="Line 30"/>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2737" name="Arc 31"/>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2738" name="Text Box 32"/>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39" name="Text Box 33"/>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0" name="Text Box 34"/>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2741" name="Text Box 35"/>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2" name="Text Box 36"/>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3" name="Text Box 37"/>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2744" name="Text Box 38"/>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2745" name="Text Box 39"/>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2746" name="Text Box 40"/>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400" b="1">
                  <a:solidFill>
                    <a:schemeClr val="accent2"/>
                  </a:solidFill>
                  <a:latin typeface="幼圆" pitchFamily="49" charset="-122"/>
                  <a:ea typeface="幼圆" pitchFamily="49" charset="-122"/>
                  <a:cs typeface="Times New Roman" pitchFamily="18" charset="0"/>
                </a:rPr>
                <a:t>时变磁场中的矩形线圈</a:t>
              </a:r>
            </a:p>
          </p:txBody>
        </p:sp>
        <p:sp>
          <p:nvSpPr>
            <p:cNvPr id="72747" name="Line 41"/>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2748" name="Rectangle 42"/>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2749" name="Line 43"/>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2750" name="Line 44"/>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2751" name="Line 45"/>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2752" name="Line 46"/>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2753" name="Freeform 47"/>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2715" name="Object 11"/>
            <p:cNvGraphicFramePr>
              <a:graphicFrameLocks noChangeAspect="1"/>
            </p:cNvGraphicFramePr>
            <p:nvPr/>
          </p:nvGraphicFramePr>
          <p:xfrm>
            <a:off x="3651" y="1933"/>
            <a:ext cx="207" cy="194"/>
          </p:xfrm>
          <a:graphic>
            <a:graphicData uri="http://schemas.openxmlformats.org/presentationml/2006/ole">
              <p:oleObj spid="_x0000_s72715" name="Equation" r:id="rId12" imgW="152334" imgH="139639" progId="Equation.DSMT4">
                <p:embed/>
              </p:oleObj>
            </a:graphicData>
          </a:graphic>
        </p:graphicFrame>
        <p:graphicFrame>
          <p:nvGraphicFramePr>
            <p:cNvPr id="72716" name="Object 12"/>
            <p:cNvGraphicFramePr>
              <a:graphicFrameLocks noChangeAspect="1"/>
            </p:cNvGraphicFramePr>
            <p:nvPr/>
          </p:nvGraphicFramePr>
          <p:xfrm>
            <a:off x="4618" y="1842"/>
            <a:ext cx="167" cy="147"/>
          </p:xfrm>
          <a:graphic>
            <a:graphicData uri="http://schemas.openxmlformats.org/presentationml/2006/ole">
              <p:oleObj spid="_x0000_s72716" name="Equation" r:id="rId13" imgW="152334" imgH="139639" progId="Equation.DSMT4">
                <p:embed/>
              </p:oleObj>
            </a:graphicData>
          </a:graphic>
        </p:graphicFrame>
        <p:graphicFrame>
          <p:nvGraphicFramePr>
            <p:cNvPr id="72717" name="Object 13"/>
            <p:cNvGraphicFramePr>
              <a:graphicFrameLocks noChangeAspect="1"/>
            </p:cNvGraphicFramePr>
            <p:nvPr/>
          </p:nvGraphicFramePr>
          <p:xfrm>
            <a:off x="4694" y="1933"/>
            <a:ext cx="220" cy="311"/>
          </p:xfrm>
          <a:graphic>
            <a:graphicData uri="http://schemas.openxmlformats.org/presentationml/2006/ole">
              <p:oleObj spid="_x0000_s72717" name="Equation" r:id="rId14" imgW="165028" imgH="228501" progId="Equation.DSMT4">
                <p:embed/>
              </p:oleObj>
            </a:graphicData>
          </a:graphic>
        </p:graphicFrame>
        <p:sp>
          <p:nvSpPr>
            <p:cNvPr id="72754" name="Line 51"/>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2755" name="Line 52"/>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2756" name="Line 53"/>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2757" name="Line 54"/>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2758" name="Line 55"/>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1592"/>
                                        </p:tgtEl>
                                        <p:attrNameLst>
                                          <p:attrName>style.visibility</p:attrName>
                                        </p:attrNameLst>
                                      </p:cBhvr>
                                      <p:to>
                                        <p:strVal val="visible"/>
                                      </p:to>
                                    </p:set>
                                    <p:animEffect transition="in" filter="fade">
                                      <p:cBhvr>
                                        <p:cTn id="7" dur="1000"/>
                                        <p:tgtEl>
                                          <p:spTgt spid="451592"/>
                                        </p:tgtEl>
                                      </p:cBhvr>
                                    </p:animEffect>
                                  </p:childTnLst>
                                </p:cTn>
                              </p:par>
                              <p:par>
                                <p:cTn id="8" presetID="10" presetClass="entr" presetSubtype="0" fill="hold" nodeType="withEffect">
                                  <p:stCondLst>
                                    <p:cond delay="0"/>
                                  </p:stCondLst>
                                  <p:childTnLst>
                                    <p:set>
                                      <p:cBhvr>
                                        <p:cTn id="9" dur="1" fill="hold">
                                          <p:stCondLst>
                                            <p:cond delay="0"/>
                                          </p:stCondLst>
                                        </p:cTn>
                                        <p:tgtEl>
                                          <p:spTgt spid="451593"/>
                                        </p:tgtEl>
                                        <p:attrNameLst>
                                          <p:attrName>style.visibility</p:attrName>
                                        </p:attrNameLst>
                                      </p:cBhvr>
                                      <p:to>
                                        <p:strVal val="visible"/>
                                      </p:to>
                                    </p:set>
                                    <p:animEffect transition="in" filter="fade">
                                      <p:cBhvr>
                                        <p:cTn id="10" dur="1000"/>
                                        <p:tgtEl>
                                          <p:spTgt spid="45159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1586"/>
                                        </p:tgtEl>
                                        <p:attrNameLst>
                                          <p:attrName>style.visibility</p:attrName>
                                        </p:attrNameLst>
                                      </p:cBhvr>
                                      <p:to>
                                        <p:strVal val="visible"/>
                                      </p:to>
                                    </p:set>
                                    <p:animEffect transition="in" filter="fade">
                                      <p:cBhvr>
                                        <p:cTn id="15" dur="1000"/>
                                        <p:tgtEl>
                                          <p:spTgt spid="451586"/>
                                        </p:tgtEl>
                                      </p:cBhvr>
                                    </p:animEffect>
                                  </p:childTnLst>
                                </p:cTn>
                              </p:par>
                              <p:par>
                                <p:cTn id="16" presetID="10" presetClass="entr" presetSubtype="0" fill="hold" nodeType="withEffect">
                                  <p:stCondLst>
                                    <p:cond delay="0"/>
                                  </p:stCondLst>
                                  <p:childTnLst>
                                    <p:set>
                                      <p:cBhvr>
                                        <p:cTn id="17" dur="1" fill="hold">
                                          <p:stCondLst>
                                            <p:cond delay="0"/>
                                          </p:stCondLst>
                                        </p:cTn>
                                        <p:tgtEl>
                                          <p:spTgt spid="451587"/>
                                        </p:tgtEl>
                                        <p:attrNameLst>
                                          <p:attrName>style.visibility</p:attrName>
                                        </p:attrNameLst>
                                      </p:cBhvr>
                                      <p:to>
                                        <p:strVal val="visible"/>
                                      </p:to>
                                    </p:set>
                                    <p:animEffect transition="in" filter="fade">
                                      <p:cBhvr>
                                        <p:cTn id="18" dur="1000"/>
                                        <p:tgtEl>
                                          <p:spTgt spid="451587"/>
                                        </p:tgtEl>
                                      </p:cBhvr>
                                    </p:animEffect>
                                  </p:childTnLst>
                                </p:cTn>
                              </p:par>
                              <p:par>
                                <p:cTn id="19" presetID="10" presetClass="entr" presetSubtype="0" fill="hold" nodeType="withEffect">
                                  <p:stCondLst>
                                    <p:cond delay="0"/>
                                  </p:stCondLst>
                                  <p:childTnLst>
                                    <p:set>
                                      <p:cBhvr>
                                        <p:cTn id="20" dur="1" fill="hold">
                                          <p:stCondLst>
                                            <p:cond delay="0"/>
                                          </p:stCondLst>
                                        </p:cTn>
                                        <p:tgtEl>
                                          <p:spTgt spid="451588"/>
                                        </p:tgtEl>
                                        <p:attrNameLst>
                                          <p:attrName>style.visibility</p:attrName>
                                        </p:attrNameLst>
                                      </p:cBhvr>
                                      <p:to>
                                        <p:strVal val="visible"/>
                                      </p:to>
                                    </p:set>
                                    <p:animEffect transition="in" filter="fade">
                                      <p:cBhvr>
                                        <p:cTn id="21" dur="1000"/>
                                        <p:tgtEl>
                                          <p:spTgt spid="451588"/>
                                        </p:tgtEl>
                                      </p:cBhvr>
                                    </p:animEffect>
                                  </p:childTnLst>
                                </p:cTn>
                              </p:par>
                              <p:par>
                                <p:cTn id="22" presetID="10" presetClass="entr" presetSubtype="0" fill="hold" nodeType="withEffect">
                                  <p:stCondLst>
                                    <p:cond delay="0"/>
                                  </p:stCondLst>
                                  <p:childTnLst>
                                    <p:set>
                                      <p:cBhvr>
                                        <p:cTn id="23" dur="1" fill="hold">
                                          <p:stCondLst>
                                            <p:cond delay="0"/>
                                          </p:stCondLst>
                                        </p:cTn>
                                        <p:tgtEl>
                                          <p:spTgt spid="451589"/>
                                        </p:tgtEl>
                                        <p:attrNameLst>
                                          <p:attrName>style.visibility</p:attrName>
                                        </p:attrNameLst>
                                      </p:cBhvr>
                                      <p:to>
                                        <p:strVal val="visible"/>
                                      </p:to>
                                    </p:set>
                                    <p:animEffect transition="in" filter="fade">
                                      <p:cBhvr>
                                        <p:cTn id="24" dur="1000"/>
                                        <p:tgtEl>
                                          <p:spTgt spid="451589"/>
                                        </p:tgtEl>
                                      </p:cBhvr>
                                    </p:animEffect>
                                  </p:childTnLst>
                                </p:cTn>
                              </p:par>
                              <p:par>
                                <p:cTn id="25" presetID="10" presetClass="entr" presetSubtype="0" fill="hold" nodeType="withEffect">
                                  <p:stCondLst>
                                    <p:cond delay="0"/>
                                  </p:stCondLst>
                                  <p:childTnLst>
                                    <p:set>
                                      <p:cBhvr>
                                        <p:cTn id="26" dur="1" fill="hold">
                                          <p:stCondLst>
                                            <p:cond delay="0"/>
                                          </p:stCondLst>
                                        </p:cTn>
                                        <p:tgtEl>
                                          <p:spTgt spid="451590"/>
                                        </p:tgtEl>
                                        <p:attrNameLst>
                                          <p:attrName>style.visibility</p:attrName>
                                        </p:attrNameLst>
                                      </p:cBhvr>
                                      <p:to>
                                        <p:strVal val="visible"/>
                                      </p:to>
                                    </p:set>
                                    <p:animEffect transition="in" filter="fade">
                                      <p:cBhvr>
                                        <p:cTn id="27" dur="1000"/>
                                        <p:tgtEl>
                                          <p:spTgt spid="4515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1595"/>
                                        </p:tgtEl>
                                        <p:attrNameLst>
                                          <p:attrName>style.visibility</p:attrName>
                                        </p:attrNameLst>
                                      </p:cBhvr>
                                      <p:to>
                                        <p:strVal val="visible"/>
                                      </p:to>
                                    </p:set>
                                    <p:animEffect transition="in" filter="fade">
                                      <p:cBhvr>
                                        <p:cTn id="32" dur="1000"/>
                                        <p:tgtEl>
                                          <p:spTgt spid="45159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51594"/>
                                        </p:tgtEl>
                                        <p:attrNameLst>
                                          <p:attrName>style.visibility</p:attrName>
                                        </p:attrNameLst>
                                      </p:cBhvr>
                                      <p:to>
                                        <p:strVal val="visible"/>
                                      </p:to>
                                    </p:set>
                                    <p:animEffect transition="in" filter="fade">
                                      <p:cBhvr>
                                        <p:cTn id="37" dur="1000"/>
                                        <p:tgtEl>
                                          <p:spTgt spid="4515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1591"/>
                                        </p:tgtEl>
                                        <p:attrNameLst>
                                          <p:attrName>style.visibility</p:attrName>
                                        </p:attrNameLst>
                                      </p:cBhvr>
                                      <p:to>
                                        <p:strVal val="visible"/>
                                      </p:to>
                                    </p:set>
                                    <p:animEffect transition="in" filter="fade">
                                      <p:cBhvr>
                                        <p:cTn id="42" dur="1000"/>
                                        <p:tgtEl>
                                          <p:spTgt spid="451591"/>
                                        </p:tgtEl>
                                      </p:cBhvr>
                                    </p:animEffect>
                                  </p:childTnLst>
                                </p:cTn>
                              </p:par>
                              <p:par>
                                <p:cTn id="43" presetID="10" presetClass="entr" presetSubtype="0" fill="hold" nodeType="withEffect">
                                  <p:stCondLst>
                                    <p:cond delay="0"/>
                                  </p:stCondLst>
                                  <p:childTnLst>
                                    <p:set>
                                      <p:cBhvr>
                                        <p:cTn id="44" dur="1" fill="hold">
                                          <p:stCondLst>
                                            <p:cond delay="0"/>
                                          </p:stCondLst>
                                        </p:cTn>
                                        <p:tgtEl>
                                          <p:spTgt spid="451596"/>
                                        </p:tgtEl>
                                        <p:attrNameLst>
                                          <p:attrName>style.visibility</p:attrName>
                                        </p:attrNameLst>
                                      </p:cBhvr>
                                      <p:to>
                                        <p:strVal val="visible"/>
                                      </p:to>
                                    </p:set>
                                    <p:animEffect transition="in" filter="fade">
                                      <p:cBhvr>
                                        <p:cTn id="45" dur="500"/>
                                        <p:tgtEl>
                                          <p:spTgt spid="451596"/>
                                        </p:tgtEl>
                                      </p:cBhvr>
                                    </p:animEffect>
                                  </p:childTnLst>
                                </p:cTn>
                              </p:par>
                              <p:par>
                                <p:cTn id="46" presetID="10" presetClass="entr" presetSubtype="0" fill="hold"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p:bldP spid="4515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1596" name="Object 10"/>
          <p:cNvGraphicFramePr>
            <a:graphicFrameLocks noChangeAspect="1"/>
          </p:cNvGraphicFramePr>
          <p:nvPr>
            <p:ph/>
          </p:nvPr>
        </p:nvGraphicFramePr>
        <p:xfrm>
          <a:off x="355600" y="1581150"/>
          <a:ext cx="4041775" cy="765175"/>
        </p:xfrm>
        <a:graphic>
          <a:graphicData uri="http://schemas.openxmlformats.org/presentationml/2006/ole">
            <p:oleObj spid="_x0000_s73730" name="Equation" r:id="rId3" imgW="2145960" imgH="406080" progId="Equation.DSMT4">
              <p:embed/>
            </p:oleObj>
          </a:graphicData>
        </a:graphic>
      </p:graphicFrame>
      <p:sp>
        <p:nvSpPr>
          <p:cNvPr id="73736" name="Text Box 14"/>
          <p:cNvSpPr txBox="1">
            <a:spLocks noChangeArrowheads="1"/>
          </p:cNvSpPr>
          <p:nvPr/>
        </p:nvSpPr>
        <p:spPr bwMode="auto">
          <a:xfrm>
            <a:off x="360240" y="632069"/>
            <a:ext cx="4205288" cy="710067"/>
          </a:xfrm>
          <a:prstGeom prst="rect">
            <a:avLst/>
          </a:prstGeom>
          <a:noFill/>
          <a:ln w="9525">
            <a:noFill/>
            <a:miter lim="800000"/>
            <a:headEnd/>
            <a:tailEnd/>
          </a:ln>
        </p:spPr>
        <p:txBody>
          <a:bodyPr lIns="90000" tIns="46800" rIns="90000" bIns="46800">
            <a:spAutoFit/>
          </a:bodyPr>
          <a:lstStyle/>
          <a:p>
            <a:r>
              <a:rPr lang="zh-CN" altLang="en-US" sz="2000" b="1" dirty="0">
                <a:solidFill>
                  <a:srgbClr val="002060"/>
                </a:solidFill>
                <a:latin typeface="幼圆" pitchFamily="49" charset="-122"/>
                <a:ea typeface="幼圆" pitchFamily="49" charset="-122"/>
              </a:rPr>
              <a:t>方法二</a:t>
            </a:r>
            <a:r>
              <a:rPr lang="en-US" altLang="zh-CN" sz="2000" b="1" dirty="0">
                <a:solidFill>
                  <a:srgbClr val="002060"/>
                </a:solidFill>
                <a:latin typeface="幼圆" pitchFamily="49" charset="-122"/>
                <a:ea typeface="幼圆" pitchFamily="49" charset="-122"/>
              </a:rPr>
              <a:t>:</a:t>
            </a:r>
          </a:p>
          <a:p>
            <a:r>
              <a:rPr lang="zh-CN" altLang="en-US" sz="2000" b="1" dirty="0">
                <a:solidFill>
                  <a:srgbClr val="002060"/>
                </a:solidFill>
                <a:latin typeface="幼圆" pitchFamily="49" charset="-122"/>
                <a:ea typeface="幼圆" pitchFamily="49" charset="-122"/>
              </a:rPr>
              <a:t>由题（１）可知：</a:t>
            </a:r>
          </a:p>
        </p:txBody>
      </p:sp>
      <p:grpSp>
        <p:nvGrpSpPr>
          <p:cNvPr id="2" name="Group 15"/>
          <p:cNvGrpSpPr>
            <a:grpSpLocks/>
          </p:cNvGrpSpPr>
          <p:nvPr/>
        </p:nvGrpSpPr>
        <p:grpSpPr bwMode="auto">
          <a:xfrm>
            <a:off x="5999163" y="544513"/>
            <a:ext cx="2708275" cy="2058987"/>
            <a:chOff x="3424" y="1071"/>
            <a:chExt cx="2003" cy="1633"/>
          </a:xfrm>
        </p:grpSpPr>
        <p:sp>
          <p:nvSpPr>
            <p:cNvPr id="73743" name="Rectangle 16"/>
            <p:cNvSpPr>
              <a:spLocks noChangeArrowheads="1"/>
            </p:cNvSpPr>
            <p:nvPr/>
          </p:nvSpPr>
          <p:spPr bwMode="auto">
            <a:xfrm>
              <a:off x="3424" y="1071"/>
              <a:ext cx="2003" cy="1633"/>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73744" name="Line 17"/>
            <p:cNvSpPr>
              <a:spLocks noChangeShapeType="1"/>
            </p:cNvSpPr>
            <p:nvPr/>
          </p:nvSpPr>
          <p:spPr bwMode="auto">
            <a:xfrm flipH="1">
              <a:off x="4717" y="1365"/>
              <a:ext cx="137" cy="523"/>
            </a:xfrm>
            <a:prstGeom prst="line">
              <a:avLst/>
            </a:prstGeom>
            <a:noFill/>
            <a:ln w="31750">
              <a:solidFill>
                <a:srgbClr val="FF6600"/>
              </a:solidFill>
              <a:round/>
              <a:headEnd/>
              <a:tailEnd/>
            </a:ln>
          </p:spPr>
          <p:txBody>
            <a:bodyPr/>
            <a:lstStyle/>
            <a:p>
              <a:endParaRPr lang="zh-CN" altLang="en-US"/>
            </a:p>
          </p:txBody>
        </p:sp>
        <p:sp>
          <p:nvSpPr>
            <p:cNvPr id="73745" name="Line 18"/>
            <p:cNvSpPr>
              <a:spLocks noChangeShapeType="1"/>
            </p:cNvSpPr>
            <p:nvPr/>
          </p:nvSpPr>
          <p:spPr bwMode="auto">
            <a:xfrm flipV="1">
              <a:off x="4099" y="1880"/>
              <a:ext cx="610" cy="330"/>
            </a:xfrm>
            <a:prstGeom prst="line">
              <a:avLst/>
            </a:prstGeom>
            <a:noFill/>
            <a:ln w="31750">
              <a:solidFill>
                <a:srgbClr val="FF6600"/>
              </a:solidFill>
              <a:round/>
              <a:headEnd/>
              <a:tailEnd/>
            </a:ln>
          </p:spPr>
          <p:txBody>
            <a:bodyPr/>
            <a:lstStyle/>
            <a:p>
              <a:endParaRPr lang="zh-CN" altLang="en-US"/>
            </a:p>
          </p:txBody>
        </p:sp>
        <p:sp>
          <p:nvSpPr>
            <p:cNvPr id="73746" name="Line 19"/>
            <p:cNvSpPr>
              <a:spLocks noChangeShapeType="1"/>
            </p:cNvSpPr>
            <p:nvPr/>
          </p:nvSpPr>
          <p:spPr bwMode="auto">
            <a:xfrm flipV="1">
              <a:off x="4356" y="1533"/>
              <a:ext cx="610" cy="331"/>
            </a:xfrm>
            <a:prstGeom prst="line">
              <a:avLst/>
            </a:prstGeom>
            <a:noFill/>
            <a:ln w="9525">
              <a:solidFill>
                <a:srgbClr val="000000"/>
              </a:solidFill>
              <a:prstDash val="dash"/>
              <a:round/>
              <a:headEnd/>
              <a:tailEnd/>
            </a:ln>
          </p:spPr>
          <p:txBody>
            <a:bodyPr/>
            <a:lstStyle/>
            <a:p>
              <a:endParaRPr lang="zh-CN" altLang="en-US"/>
            </a:p>
          </p:txBody>
        </p:sp>
        <p:sp>
          <p:nvSpPr>
            <p:cNvPr id="73747" name="Line 20"/>
            <p:cNvSpPr>
              <a:spLocks noChangeShapeType="1"/>
            </p:cNvSpPr>
            <p:nvPr/>
          </p:nvSpPr>
          <p:spPr bwMode="auto">
            <a:xfrm flipV="1">
              <a:off x="4414" y="1207"/>
              <a:ext cx="0" cy="623"/>
            </a:xfrm>
            <a:prstGeom prst="line">
              <a:avLst/>
            </a:prstGeom>
            <a:noFill/>
            <a:ln w="25400">
              <a:solidFill>
                <a:srgbClr val="000080"/>
              </a:solidFill>
              <a:round/>
              <a:headEnd/>
              <a:tailEnd type="triangle" w="sm" len="lg"/>
            </a:ln>
          </p:spPr>
          <p:txBody>
            <a:bodyPr/>
            <a:lstStyle/>
            <a:p>
              <a:endParaRPr lang="zh-CN" altLang="en-US"/>
            </a:p>
          </p:txBody>
        </p:sp>
        <p:sp>
          <p:nvSpPr>
            <p:cNvPr id="73748" name="Line 21"/>
            <p:cNvSpPr>
              <a:spLocks noChangeShapeType="1"/>
            </p:cNvSpPr>
            <p:nvPr/>
          </p:nvSpPr>
          <p:spPr bwMode="auto">
            <a:xfrm>
              <a:off x="4408" y="1842"/>
              <a:ext cx="740" cy="0"/>
            </a:xfrm>
            <a:prstGeom prst="line">
              <a:avLst/>
            </a:prstGeom>
            <a:noFill/>
            <a:ln w="25400">
              <a:solidFill>
                <a:srgbClr val="0000FF"/>
              </a:solidFill>
              <a:round/>
              <a:headEnd/>
              <a:tailEnd type="triangle" w="sm" len="lg"/>
            </a:ln>
          </p:spPr>
          <p:txBody>
            <a:bodyPr/>
            <a:lstStyle/>
            <a:p>
              <a:endParaRPr lang="zh-CN" altLang="en-US"/>
            </a:p>
          </p:txBody>
        </p:sp>
        <p:sp>
          <p:nvSpPr>
            <p:cNvPr id="73749" name="Line 22"/>
            <p:cNvSpPr>
              <a:spLocks noChangeShapeType="1"/>
            </p:cNvSpPr>
            <p:nvPr/>
          </p:nvSpPr>
          <p:spPr bwMode="auto">
            <a:xfrm>
              <a:off x="4422" y="1842"/>
              <a:ext cx="317" cy="227"/>
            </a:xfrm>
            <a:prstGeom prst="line">
              <a:avLst/>
            </a:prstGeom>
            <a:noFill/>
            <a:ln w="34925">
              <a:solidFill>
                <a:srgbClr val="FF0000"/>
              </a:solidFill>
              <a:round/>
              <a:headEnd/>
              <a:tailEnd type="triangle" w="sm" len="lg"/>
            </a:ln>
          </p:spPr>
          <p:txBody>
            <a:bodyPr/>
            <a:lstStyle/>
            <a:p>
              <a:endParaRPr lang="zh-CN" altLang="en-US"/>
            </a:p>
          </p:txBody>
        </p:sp>
        <p:sp>
          <p:nvSpPr>
            <p:cNvPr id="73750" name="Line 23"/>
            <p:cNvSpPr>
              <a:spLocks noChangeShapeType="1"/>
            </p:cNvSpPr>
            <p:nvPr/>
          </p:nvSpPr>
          <p:spPr bwMode="auto">
            <a:xfrm rot="1590328" flipH="1" flipV="1">
              <a:off x="4066" y="1570"/>
              <a:ext cx="174" cy="82"/>
            </a:xfrm>
            <a:prstGeom prst="line">
              <a:avLst/>
            </a:prstGeom>
            <a:noFill/>
            <a:ln w="9525">
              <a:solidFill>
                <a:srgbClr val="000000"/>
              </a:solidFill>
              <a:round/>
              <a:headEnd/>
              <a:tailEnd/>
            </a:ln>
          </p:spPr>
          <p:txBody>
            <a:bodyPr/>
            <a:lstStyle/>
            <a:p>
              <a:endParaRPr lang="zh-CN" altLang="en-US"/>
            </a:p>
          </p:txBody>
        </p:sp>
        <p:sp>
          <p:nvSpPr>
            <p:cNvPr id="73751" name="Line 24"/>
            <p:cNvSpPr>
              <a:spLocks noChangeShapeType="1"/>
            </p:cNvSpPr>
            <p:nvPr/>
          </p:nvSpPr>
          <p:spPr bwMode="auto">
            <a:xfrm rot="1590328" flipH="1" flipV="1">
              <a:off x="4701" y="1216"/>
              <a:ext cx="174" cy="82"/>
            </a:xfrm>
            <a:prstGeom prst="line">
              <a:avLst/>
            </a:prstGeom>
            <a:noFill/>
            <a:ln w="9525">
              <a:solidFill>
                <a:srgbClr val="000000"/>
              </a:solidFill>
              <a:round/>
              <a:headEnd/>
              <a:tailEnd/>
            </a:ln>
          </p:spPr>
          <p:txBody>
            <a:bodyPr/>
            <a:lstStyle/>
            <a:p>
              <a:endParaRPr lang="zh-CN" altLang="en-US"/>
            </a:p>
          </p:txBody>
        </p:sp>
        <p:sp>
          <p:nvSpPr>
            <p:cNvPr id="73752" name="Line 25"/>
            <p:cNvSpPr>
              <a:spLocks noChangeShapeType="1"/>
            </p:cNvSpPr>
            <p:nvPr/>
          </p:nvSpPr>
          <p:spPr bwMode="auto">
            <a:xfrm flipV="1">
              <a:off x="4195" y="1298"/>
              <a:ext cx="635" cy="341"/>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3753" name="Line 26"/>
            <p:cNvSpPr>
              <a:spLocks noChangeShapeType="1"/>
            </p:cNvSpPr>
            <p:nvPr/>
          </p:nvSpPr>
          <p:spPr bwMode="auto">
            <a:xfrm>
              <a:off x="3560" y="1479"/>
              <a:ext cx="1743" cy="0"/>
            </a:xfrm>
            <a:prstGeom prst="line">
              <a:avLst/>
            </a:prstGeom>
            <a:noFill/>
            <a:ln w="22225">
              <a:solidFill>
                <a:srgbClr val="993300"/>
              </a:solidFill>
              <a:round/>
              <a:headEnd/>
              <a:tailEnd type="triangle" w="sm" len="lg"/>
            </a:ln>
          </p:spPr>
          <p:txBody>
            <a:bodyPr/>
            <a:lstStyle/>
            <a:p>
              <a:endParaRPr lang="zh-CN" altLang="en-US"/>
            </a:p>
          </p:txBody>
        </p:sp>
        <p:sp>
          <p:nvSpPr>
            <p:cNvPr id="73754" name="Line 27"/>
            <p:cNvSpPr>
              <a:spLocks noChangeShapeType="1"/>
            </p:cNvSpPr>
            <p:nvPr/>
          </p:nvSpPr>
          <p:spPr bwMode="auto">
            <a:xfrm>
              <a:off x="3560" y="1644"/>
              <a:ext cx="1743" cy="0"/>
            </a:xfrm>
            <a:prstGeom prst="line">
              <a:avLst/>
            </a:prstGeom>
            <a:noFill/>
            <a:ln w="22225">
              <a:solidFill>
                <a:srgbClr val="993300"/>
              </a:solidFill>
              <a:round/>
              <a:headEnd/>
              <a:tailEnd type="triangle" w="sm" len="lg"/>
            </a:ln>
          </p:spPr>
          <p:txBody>
            <a:bodyPr/>
            <a:lstStyle/>
            <a:p>
              <a:endParaRPr lang="zh-CN" altLang="en-US"/>
            </a:p>
          </p:txBody>
        </p:sp>
        <p:sp>
          <p:nvSpPr>
            <p:cNvPr id="73755" name="Line 28"/>
            <p:cNvSpPr>
              <a:spLocks noChangeShapeType="1"/>
            </p:cNvSpPr>
            <p:nvPr/>
          </p:nvSpPr>
          <p:spPr bwMode="auto">
            <a:xfrm>
              <a:off x="3560" y="1797"/>
              <a:ext cx="1743" cy="0"/>
            </a:xfrm>
            <a:prstGeom prst="line">
              <a:avLst/>
            </a:prstGeom>
            <a:noFill/>
            <a:ln w="22225">
              <a:solidFill>
                <a:srgbClr val="993300"/>
              </a:solidFill>
              <a:round/>
              <a:headEnd/>
              <a:tailEnd type="triangle" w="sm" len="lg"/>
            </a:ln>
          </p:spPr>
          <p:txBody>
            <a:bodyPr/>
            <a:lstStyle/>
            <a:p>
              <a:endParaRPr lang="zh-CN" altLang="en-US"/>
            </a:p>
          </p:txBody>
        </p:sp>
        <p:sp>
          <p:nvSpPr>
            <p:cNvPr id="73756" name="Line 29"/>
            <p:cNvSpPr>
              <a:spLocks noChangeShapeType="1"/>
            </p:cNvSpPr>
            <p:nvPr/>
          </p:nvSpPr>
          <p:spPr bwMode="auto">
            <a:xfrm>
              <a:off x="3560" y="1961"/>
              <a:ext cx="1743" cy="0"/>
            </a:xfrm>
            <a:prstGeom prst="line">
              <a:avLst/>
            </a:prstGeom>
            <a:noFill/>
            <a:ln w="22225">
              <a:solidFill>
                <a:srgbClr val="993300"/>
              </a:solidFill>
              <a:round/>
              <a:headEnd/>
              <a:tailEnd type="triangle" w="sm" len="lg"/>
            </a:ln>
          </p:spPr>
          <p:txBody>
            <a:bodyPr/>
            <a:lstStyle/>
            <a:p>
              <a:endParaRPr lang="zh-CN" altLang="en-US"/>
            </a:p>
          </p:txBody>
        </p:sp>
        <p:sp>
          <p:nvSpPr>
            <p:cNvPr id="73757" name="Line 30"/>
            <p:cNvSpPr>
              <a:spLocks noChangeShapeType="1"/>
            </p:cNvSpPr>
            <p:nvPr/>
          </p:nvSpPr>
          <p:spPr bwMode="auto">
            <a:xfrm>
              <a:off x="3560" y="2135"/>
              <a:ext cx="1743" cy="0"/>
            </a:xfrm>
            <a:prstGeom prst="line">
              <a:avLst/>
            </a:prstGeom>
            <a:noFill/>
            <a:ln w="22225">
              <a:solidFill>
                <a:srgbClr val="993300"/>
              </a:solidFill>
              <a:round/>
              <a:headEnd/>
              <a:tailEnd type="triangle" w="sm" len="lg"/>
            </a:ln>
          </p:spPr>
          <p:txBody>
            <a:bodyPr/>
            <a:lstStyle/>
            <a:p>
              <a:endParaRPr lang="zh-CN" altLang="en-US"/>
            </a:p>
          </p:txBody>
        </p:sp>
        <p:sp>
          <p:nvSpPr>
            <p:cNvPr id="73758" name="Arc 31"/>
            <p:cNvSpPr>
              <a:spLocks/>
            </p:cNvSpPr>
            <p:nvPr/>
          </p:nvSpPr>
          <p:spPr bwMode="auto">
            <a:xfrm rot="2916249">
              <a:off x="4502" y="1849"/>
              <a:ext cx="95" cy="74"/>
            </a:xfrm>
            <a:custGeom>
              <a:avLst/>
              <a:gdLst>
                <a:gd name="T0" fmla="*/ 0 w 21600"/>
                <a:gd name="T1" fmla="*/ 0 h 20989"/>
                <a:gd name="T2" fmla="*/ 0 w 21600"/>
                <a:gd name="T3" fmla="*/ 0 h 20989"/>
                <a:gd name="T4" fmla="*/ 0 w 21600"/>
                <a:gd name="T5" fmla="*/ 0 h 20989"/>
                <a:gd name="T6" fmla="*/ 0 60000 65536"/>
                <a:gd name="T7" fmla="*/ 0 60000 65536"/>
                <a:gd name="T8" fmla="*/ 0 60000 65536"/>
                <a:gd name="T9" fmla="*/ 0 w 21600"/>
                <a:gd name="T10" fmla="*/ 0 h 20989"/>
                <a:gd name="T11" fmla="*/ 21600 w 21600"/>
                <a:gd name="T12" fmla="*/ 20989 h 20989"/>
              </a:gdLst>
              <a:ahLst/>
              <a:cxnLst>
                <a:cxn ang="T6">
                  <a:pos x="T0" y="T1"/>
                </a:cxn>
                <a:cxn ang="T7">
                  <a:pos x="T2" y="T3"/>
                </a:cxn>
                <a:cxn ang="T8">
                  <a:pos x="T4" y="T5"/>
                </a:cxn>
              </a:cxnLst>
              <a:rect l="T9" t="T10" r="T11" b="T12"/>
              <a:pathLst>
                <a:path w="21600" h="20989" fill="none" extrusionOk="0">
                  <a:moveTo>
                    <a:pt x="5101" y="-1"/>
                  </a:moveTo>
                  <a:cubicBezTo>
                    <a:pt x="14783" y="2353"/>
                    <a:pt x="21600" y="11024"/>
                    <a:pt x="21600" y="20989"/>
                  </a:cubicBezTo>
                </a:path>
                <a:path w="21600" h="20989" stroke="0" extrusionOk="0">
                  <a:moveTo>
                    <a:pt x="5101" y="-1"/>
                  </a:moveTo>
                  <a:cubicBezTo>
                    <a:pt x="14783" y="2353"/>
                    <a:pt x="21600" y="11024"/>
                    <a:pt x="21600" y="20989"/>
                  </a:cubicBezTo>
                  <a:lnTo>
                    <a:pt x="0" y="20989"/>
                  </a:lnTo>
                  <a:close/>
                </a:path>
              </a:pathLst>
            </a:custGeom>
            <a:noFill/>
            <a:ln w="12700">
              <a:solidFill>
                <a:srgbClr val="000000"/>
              </a:solidFill>
              <a:round/>
              <a:headEnd/>
              <a:tailEnd/>
            </a:ln>
          </p:spPr>
          <p:txBody>
            <a:bodyPr/>
            <a:lstStyle/>
            <a:p>
              <a:endParaRPr lang="zh-CN" altLang="en-US"/>
            </a:p>
          </p:txBody>
        </p:sp>
        <p:sp>
          <p:nvSpPr>
            <p:cNvPr id="73759" name="Text Box 32"/>
            <p:cNvSpPr txBox="1">
              <a:spLocks noChangeArrowheads="1"/>
            </p:cNvSpPr>
            <p:nvPr/>
          </p:nvSpPr>
          <p:spPr bwMode="auto">
            <a:xfrm>
              <a:off x="3662" y="2024"/>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x</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0" name="Text Box 33"/>
            <p:cNvSpPr txBox="1">
              <a:spLocks noChangeArrowheads="1"/>
            </p:cNvSpPr>
            <p:nvPr/>
          </p:nvSpPr>
          <p:spPr bwMode="auto">
            <a:xfrm>
              <a:off x="5038" y="1715"/>
              <a:ext cx="246" cy="36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y</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1" name="Text Box 34"/>
            <p:cNvSpPr txBox="1">
              <a:spLocks noChangeArrowheads="1"/>
            </p:cNvSpPr>
            <p:nvPr/>
          </p:nvSpPr>
          <p:spPr bwMode="auto">
            <a:xfrm>
              <a:off x="4240" y="1071"/>
              <a:ext cx="261" cy="202"/>
            </a:xfrm>
            <a:prstGeom prst="rect">
              <a:avLst/>
            </a:prstGeom>
            <a:noFill/>
            <a:ln w="9525">
              <a:noFill/>
              <a:miter lim="800000"/>
              <a:headEnd/>
              <a:tailEnd/>
            </a:ln>
          </p:spPr>
          <p:txBody>
            <a:bodyPr/>
            <a:lstStyle/>
            <a:p>
              <a:r>
                <a:rPr lang="en-US" altLang="zh-CN" sz="2200" i="1">
                  <a:solidFill>
                    <a:schemeClr val="accent2"/>
                  </a:solidFill>
                  <a:latin typeface="幼圆" pitchFamily="49" charset="-122"/>
                  <a:ea typeface="幼圆" pitchFamily="49" charset="-122"/>
                  <a:cs typeface="Times New Roman" pitchFamily="18" charset="0"/>
                </a:rPr>
                <a:t>z</a:t>
              </a:r>
            </a:p>
          </p:txBody>
        </p:sp>
        <p:sp>
          <p:nvSpPr>
            <p:cNvPr id="73762" name="Text Box 35"/>
            <p:cNvSpPr txBox="1">
              <a:spLocks noChangeArrowheads="1"/>
            </p:cNvSpPr>
            <p:nvPr/>
          </p:nvSpPr>
          <p:spPr bwMode="auto">
            <a:xfrm flipH="1">
              <a:off x="4432" y="1207"/>
              <a:ext cx="307" cy="312"/>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a</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3" name="Text Box 36"/>
            <p:cNvSpPr txBox="1">
              <a:spLocks noChangeArrowheads="1"/>
            </p:cNvSpPr>
            <p:nvPr/>
          </p:nvSpPr>
          <p:spPr bwMode="auto">
            <a:xfrm>
              <a:off x="3985" y="1706"/>
              <a:ext cx="261" cy="247"/>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4" name="Text Box 37"/>
            <p:cNvSpPr txBox="1">
              <a:spLocks noChangeArrowheads="1"/>
            </p:cNvSpPr>
            <p:nvPr/>
          </p:nvSpPr>
          <p:spPr bwMode="auto">
            <a:xfrm>
              <a:off x="4408" y="1747"/>
              <a:ext cx="262" cy="248"/>
            </a:xfrm>
            <a:prstGeom prst="rect">
              <a:avLst/>
            </a:prstGeom>
            <a:noFill/>
            <a:ln w="9525">
              <a:noFill/>
              <a:miter lim="800000"/>
              <a:headEnd/>
              <a:tailEnd/>
            </a:ln>
          </p:spPr>
          <p:txBody>
            <a:bodyPr/>
            <a:lstStyle/>
            <a:p>
              <a:endParaRPr lang="zh-CN" altLang="en-US"/>
            </a:p>
          </p:txBody>
        </p:sp>
        <p:sp>
          <p:nvSpPr>
            <p:cNvPr id="73765" name="Text Box 38"/>
            <p:cNvSpPr txBox="1">
              <a:spLocks noChangeArrowheads="1"/>
            </p:cNvSpPr>
            <p:nvPr/>
          </p:nvSpPr>
          <p:spPr bwMode="auto">
            <a:xfrm>
              <a:off x="5129" y="1570"/>
              <a:ext cx="261" cy="248"/>
            </a:xfrm>
            <a:prstGeom prst="rect">
              <a:avLst/>
            </a:prstGeom>
            <a:noFill/>
            <a:ln w="9525">
              <a:noFill/>
              <a:miter lim="800000"/>
              <a:headEnd/>
              <a:tailEnd/>
            </a:ln>
          </p:spPr>
          <p:txBody>
            <a:bodyPr/>
            <a:lstStyle/>
            <a:p>
              <a:pPr>
                <a:lnSpc>
                  <a:spcPct val="130000"/>
                </a:lnSpc>
              </a:pPr>
              <a:r>
                <a:rPr lang="en-US" altLang="zh-CN" sz="2200" b="1" i="1">
                  <a:solidFill>
                    <a:schemeClr val="accent2"/>
                  </a:solidFill>
                  <a:latin typeface="幼圆" pitchFamily="49" charset="-122"/>
                  <a:ea typeface="幼圆" pitchFamily="49" charset="-122"/>
                  <a:cs typeface="Times New Roman" pitchFamily="18" charset="0"/>
                </a:rPr>
                <a:t>B</a:t>
              </a:r>
              <a:endParaRPr lang="en-US" altLang="zh-CN" sz="2200" b="1">
                <a:solidFill>
                  <a:schemeClr val="accent2"/>
                </a:solidFill>
                <a:latin typeface="幼圆" pitchFamily="49" charset="-122"/>
                <a:ea typeface="幼圆" pitchFamily="49" charset="-122"/>
                <a:cs typeface="Times New Roman" pitchFamily="18" charset="0"/>
              </a:endParaRPr>
            </a:p>
          </p:txBody>
        </p:sp>
        <p:sp>
          <p:nvSpPr>
            <p:cNvPr id="73766" name="Text Box 39"/>
            <p:cNvSpPr txBox="1">
              <a:spLocks noChangeArrowheads="1"/>
            </p:cNvSpPr>
            <p:nvPr/>
          </p:nvSpPr>
          <p:spPr bwMode="auto">
            <a:xfrm>
              <a:off x="3670" y="1912"/>
              <a:ext cx="262" cy="199"/>
            </a:xfrm>
            <a:prstGeom prst="rect">
              <a:avLst/>
            </a:prstGeom>
            <a:noFill/>
            <a:ln w="9525">
              <a:noFill/>
              <a:miter lim="800000"/>
              <a:headEnd/>
              <a:tailEnd/>
            </a:ln>
          </p:spPr>
          <p:txBody>
            <a:bodyPr/>
            <a:lstStyle/>
            <a:p>
              <a:endParaRPr lang="zh-CN" altLang="en-US"/>
            </a:p>
          </p:txBody>
        </p:sp>
        <p:sp>
          <p:nvSpPr>
            <p:cNvPr id="73767" name="Text Box 40"/>
            <p:cNvSpPr txBox="1">
              <a:spLocks noChangeArrowheads="1"/>
            </p:cNvSpPr>
            <p:nvPr/>
          </p:nvSpPr>
          <p:spPr bwMode="auto">
            <a:xfrm>
              <a:off x="3647" y="2365"/>
              <a:ext cx="1569" cy="248"/>
            </a:xfrm>
            <a:prstGeom prst="rect">
              <a:avLst/>
            </a:prstGeom>
            <a:noFill/>
            <a:ln w="9525">
              <a:noFill/>
              <a:miter lim="800000"/>
              <a:headEnd/>
              <a:tailEnd/>
            </a:ln>
          </p:spPr>
          <p:txBody>
            <a:bodyPr/>
            <a:lstStyle/>
            <a:p>
              <a:pPr algn="ctr">
                <a:lnSpc>
                  <a:spcPct val="130000"/>
                </a:lnSpc>
              </a:pPr>
              <a:r>
                <a:rPr lang="zh-CN" altLang="en-US" sz="1400" b="1">
                  <a:solidFill>
                    <a:schemeClr val="accent2"/>
                  </a:solidFill>
                  <a:latin typeface="幼圆" pitchFamily="49" charset="-122"/>
                  <a:ea typeface="幼圆" pitchFamily="49" charset="-122"/>
                  <a:cs typeface="Times New Roman" pitchFamily="18" charset="0"/>
                </a:rPr>
                <a:t>时变磁场中的矩形线圈</a:t>
              </a:r>
            </a:p>
          </p:txBody>
        </p:sp>
        <p:sp>
          <p:nvSpPr>
            <p:cNvPr id="73768" name="Line 41"/>
            <p:cNvSpPr>
              <a:spLocks noChangeShapeType="1"/>
            </p:cNvSpPr>
            <p:nvPr/>
          </p:nvSpPr>
          <p:spPr bwMode="auto">
            <a:xfrm flipH="1">
              <a:off x="4104" y="1698"/>
              <a:ext cx="137" cy="523"/>
            </a:xfrm>
            <a:prstGeom prst="line">
              <a:avLst/>
            </a:prstGeom>
            <a:noFill/>
            <a:ln w="31750">
              <a:solidFill>
                <a:srgbClr val="FF6600"/>
              </a:solidFill>
              <a:round/>
              <a:headEnd/>
              <a:tailEnd/>
            </a:ln>
          </p:spPr>
          <p:txBody>
            <a:bodyPr/>
            <a:lstStyle/>
            <a:p>
              <a:endParaRPr lang="zh-CN" altLang="en-US"/>
            </a:p>
          </p:txBody>
        </p:sp>
        <p:sp>
          <p:nvSpPr>
            <p:cNvPr id="73769" name="Rectangle 42"/>
            <p:cNvSpPr>
              <a:spLocks noChangeArrowheads="1"/>
            </p:cNvSpPr>
            <p:nvPr/>
          </p:nvSpPr>
          <p:spPr bwMode="auto">
            <a:xfrm>
              <a:off x="4124" y="1888"/>
              <a:ext cx="87" cy="107"/>
            </a:xfrm>
            <a:prstGeom prst="rect">
              <a:avLst/>
            </a:prstGeom>
            <a:solidFill>
              <a:srgbClr val="C0C0C0"/>
            </a:solidFill>
            <a:ln w="9525">
              <a:noFill/>
              <a:miter lim="800000"/>
              <a:headEnd/>
              <a:tailEnd/>
            </a:ln>
          </p:spPr>
          <p:txBody>
            <a:bodyPr/>
            <a:lstStyle/>
            <a:p>
              <a:pPr>
                <a:spcBef>
                  <a:spcPct val="15000"/>
                </a:spcBef>
              </a:pPr>
              <a:endParaRPr lang="zh-CN" altLang="zh-CN" sz="2200" b="1">
                <a:solidFill>
                  <a:schemeClr val="accent2"/>
                </a:solidFill>
                <a:latin typeface="幼圆" pitchFamily="49" charset="-122"/>
                <a:ea typeface="幼圆" pitchFamily="49" charset="-122"/>
              </a:endParaRPr>
            </a:p>
          </p:txBody>
        </p:sp>
        <p:sp>
          <p:nvSpPr>
            <p:cNvPr id="73770" name="Line 43"/>
            <p:cNvSpPr>
              <a:spLocks noChangeShapeType="1"/>
            </p:cNvSpPr>
            <p:nvPr/>
          </p:nvSpPr>
          <p:spPr bwMode="auto">
            <a:xfrm rot="240000" flipH="1">
              <a:off x="3964" y="2024"/>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3771" name="Line 44"/>
            <p:cNvSpPr>
              <a:spLocks noChangeShapeType="1"/>
            </p:cNvSpPr>
            <p:nvPr/>
          </p:nvSpPr>
          <p:spPr bwMode="auto">
            <a:xfrm flipV="1">
              <a:off x="3783" y="1842"/>
              <a:ext cx="610" cy="330"/>
            </a:xfrm>
            <a:prstGeom prst="line">
              <a:avLst/>
            </a:prstGeom>
            <a:noFill/>
            <a:ln w="25400">
              <a:solidFill>
                <a:srgbClr val="0000FF"/>
              </a:solidFill>
              <a:round/>
              <a:headEnd type="triangle" w="sm" len="lg"/>
              <a:tailEnd/>
            </a:ln>
          </p:spPr>
          <p:txBody>
            <a:bodyPr/>
            <a:lstStyle/>
            <a:p>
              <a:endParaRPr lang="zh-CN" altLang="en-US"/>
            </a:p>
          </p:txBody>
        </p:sp>
        <p:sp>
          <p:nvSpPr>
            <p:cNvPr id="73772" name="Line 45"/>
            <p:cNvSpPr>
              <a:spLocks noChangeShapeType="1"/>
            </p:cNvSpPr>
            <p:nvPr/>
          </p:nvSpPr>
          <p:spPr bwMode="auto">
            <a:xfrm rot="240000" flipH="1">
              <a:off x="4006" y="1901"/>
              <a:ext cx="183" cy="91"/>
            </a:xfrm>
            <a:prstGeom prst="line">
              <a:avLst/>
            </a:prstGeom>
            <a:noFill/>
            <a:ln w="31750">
              <a:solidFill>
                <a:srgbClr val="FF66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FF6600"/>
              </a:extrusionClr>
            </a:sp3d>
          </p:spPr>
          <p:txBody>
            <a:bodyPr>
              <a:flatTx/>
            </a:bodyPr>
            <a:lstStyle/>
            <a:p>
              <a:endParaRPr lang="zh-CN" altLang="en-US"/>
            </a:p>
          </p:txBody>
        </p:sp>
        <p:sp>
          <p:nvSpPr>
            <p:cNvPr id="73773" name="Line 46"/>
            <p:cNvSpPr>
              <a:spLocks noChangeShapeType="1"/>
            </p:cNvSpPr>
            <p:nvPr/>
          </p:nvSpPr>
          <p:spPr bwMode="auto">
            <a:xfrm flipV="1">
              <a:off x="4240" y="1373"/>
              <a:ext cx="610" cy="330"/>
            </a:xfrm>
            <a:prstGeom prst="line">
              <a:avLst/>
            </a:prstGeom>
            <a:noFill/>
            <a:ln w="31750">
              <a:solidFill>
                <a:srgbClr val="FF6600"/>
              </a:solidFill>
              <a:round/>
              <a:headEnd/>
              <a:tailEnd/>
            </a:ln>
          </p:spPr>
          <p:txBody>
            <a:bodyPr/>
            <a:lstStyle/>
            <a:p>
              <a:endParaRPr lang="zh-CN" altLang="en-US"/>
            </a:p>
          </p:txBody>
        </p:sp>
        <p:sp>
          <p:nvSpPr>
            <p:cNvPr id="73774" name="Freeform 47"/>
            <p:cNvSpPr>
              <a:spLocks/>
            </p:cNvSpPr>
            <p:nvPr/>
          </p:nvSpPr>
          <p:spPr bwMode="auto">
            <a:xfrm rot="20054943" flipV="1">
              <a:off x="3824" y="2037"/>
              <a:ext cx="91" cy="181"/>
            </a:xfrm>
            <a:custGeom>
              <a:avLst/>
              <a:gdLst>
                <a:gd name="T0" fmla="*/ 0 w 885"/>
                <a:gd name="T1" fmla="*/ 0 h 997"/>
                <a:gd name="T2" fmla="*/ 0 w 885"/>
                <a:gd name="T3" fmla="*/ 0 h 997"/>
                <a:gd name="T4" fmla="*/ 0 w 885"/>
                <a:gd name="T5" fmla="*/ 0 h 997"/>
                <a:gd name="T6" fmla="*/ 0 w 885"/>
                <a:gd name="T7" fmla="*/ 0 h 997"/>
                <a:gd name="T8" fmla="*/ 0 w 885"/>
                <a:gd name="T9" fmla="*/ 0 h 997"/>
                <a:gd name="T10" fmla="*/ 0 w 885"/>
                <a:gd name="T11" fmla="*/ 0 h 997"/>
                <a:gd name="T12" fmla="*/ 0 w 885"/>
                <a:gd name="T13" fmla="*/ 0 h 997"/>
                <a:gd name="T14" fmla="*/ 0 w 885"/>
                <a:gd name="T15" fmla="*/ 0 h 997"/>
                <a:gd name="T16" fmla="*/ 0 w 885"/>
                <a:gd name="T17" fmla="*/ 0 h 997"/>
                <a:gd name="T18" fmla="*/ 0 w 885"/>
                <a:gd name="T19" fmla="*/ 0 h 997"/>
                <a:gd name="T20" fmla="*/ 0 w 885"/>
                <a:gd name="T21" fmla="*/ 0 h 9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5"/>
                <a:gd name="T34" fmla="*/ 0 h 997"/>
                <a:gd name="T35" fmla="*/ 885 w 885"/>
                <a:gd name="T36" fmla="*/ 997 h 9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5" h="997">
                  <a:moveTo>
                    <a:pt x="8" y="378"/>
                  </a:moveTo>
                  <a:cubicBezTo>
                    <a:pt x="4" y="351"/>
                    <a:pt x="0" y="325"/>
                    <a:pt x="8" y="287"/>
                  </a:cubicBezTo>
                  <a:cubicBezTo>
                    <a:pt x="16" y="249"/>
                    <a:pt x="24" y="189"/>
                    <a:pt x="54" y="151"/>
                  </a:cubicBezTo>
                  <a:cubicBezTo>
                    <a:pt x="84" y="113"/>
                    <a:pt x="122" y="83"/>
                    <a:pt x="190" y="60"/>
                  </a:cubicBezTo>
                  <a:cubicBezTo>
                    <a:pt x="258" y="37"/>
                    <a:pt x="371" y="0"/>
                    <a:pt x="462" y="15"/>
                  </a:cubicBezTo>
                  <a:cubicBezTo>
                    <a:pt x="553" y="30"/>
                    <a:pt x="666" y="76"/>
                    <a:pt x="734" y="151"/>
                  </a:cubicBezTo>
                  <a:cubicBezTo>
                    <a:pt x="802" y="226"/>
                    <a:pt x="855" y="370"/>
                    <a:pt x="870" y="468"/>
                  </a:cubicBezTo>
                  <a:cubicBezTo>
                    <a:pt x="885" y="566"/>
                    <a:pt x="878" y="658"/>
                    <a:pt x="825" y="741"/>
                  </a:cubicBezTo>
                  <a:cubicBezTo>
                    <a:pt x="772" y="824"/>
                    <a:pt x="651" y="937"/>
                    <a:pt x="553" y="967"/>
                  </a:cubicBezTo>
                  <a:cubicBezTo>
                    <a:pt x="455" y="997"/>
                    <a:pt x="318" y="960"/>
                    <a:pt x="235" y="922"/>
                  </a:cubicBezTo>
                  <a:cubicBezTo>
                    <a:pt x="152" y="884"/>
                    <a:pt x="84" y="771"/>
                    <a:pt x="54" y="741"/>
                  </a:cubicBezTo>
                </a:path>
              </a:pathLst>
            </a:custGeom>
            <a:noFill/>
            <a:ln w="15875">
              <a:solidFill>
                <a:srgbClr val="000000"/>
              </a:solidFill>
              <a:round/>
              <a:headEnd type="triangle" w="med" len="med"/>
              <a:tailEnd type="none" w="sm" len="lg"/>
            </a:ln>
          </p:spPr>
          <p:txBody>
            <a:bodyPr>
              <a:spAutoFit/>
            </a:bodyPr>
            <a:lstStyle/>
            <a:p>
              <a:endParaRPr lang="zh-CN" altLang="en-US"/>
            </a:p>
          </p:txBody>
        </p:sp>
        <p:graphicFrame>
          <p:nvGraphicFramePr>
            <p:cNvPr id="73733" name="Object 11"/>
            <p:cNvGraphicFramePr>
              <a:graphicFrameLocks noChangeAspect="1"/>
            </p:cNvGraphicFramePr>
            <p:nvPr/>
          </p:nvGraphicFramePr>
          <p:xfrm>
            <a:off x="3651" y="1933"/>
            <a:ext cx="207" cy="194"/>
          </p:xfrm>
          <a:graphic>
            <a:graphicData uri="http://schemas.openxmlformats.org/presentationml/2006/ole">
              <p:oleObj spid="_x0000_s73733" name="Equation" r:id="rId4" imgW="152334" imgH="139639" progId="Equation.DSMT4">
                <p:embed/>
              </p:oleObj>
            </a:graphicData>
          </a:graphic>
        </p:graphicFrame>
        <p:graphicFrame>
          <p:nvGraphicFramePr>
            <p:cNvPr id="73734" name="Object 12"/>
            <p:cNvGraphicFramePr>
              <a:graphicFrameLocks noChangeAspect="1"/>
            </p:cNvGraphicFramePr>
            <p:nvPr/>
          </p:nvGraphicFramePr>
          <p:xfrm>
            <a:off x="4618" y="1842"/>
            <a:ext cx="167" cy="147"/>
          </p:xfrm>
          <a:graphic>
            <a:graphicData uri="http://schemas.openxmlformats.org/presentationml/2006/ole">
              <p:oleObj spid="_x0000_s73734" name="Equation" r:id="rId5" imgW="152334" imgH="139639" progId="Equation.DSMT4">
                <p:embed/>
              </p:oleObj>
            </a:graphicData>
          </a:graphic>
        </p:graphicFrame>
        <p:graphicFrame>
          <p:nvGraphicFramePr>
            <p:cNvPr id="73735" name="Object 13"/>
            <p:cNvGraphicFramePr>
              <a:graphicFrameLocks noChangeAspect="1"/>
            </p:cNvGraphicFramePr>
            <p:nvPr/>
          </p:nvGraphicFramePr>
          <p:xfrm>
            <a:off x="4694" y="1933"/>
            <a:ext cx="220" cy="311"/>
          </p:xfrm>
          <a:graphic>
            <a:graphicData uri="http://schemas.openxmlformats.org/presentationml/2006/ole">
              <p:oleObj spid="_x0000_s73735" name="Equation" r:id="rId6" imgW="165028" imgH="228501" progId="Equation.DSMT4">
                <p:embed/>
              </p:oleObj>
            </a:graphicData>
          </a:graphic>
        </p:graphicFrame>
        <p:sp>
          <p:nvSpPr>
            <p:cNvPr id="73775" name="Line 51"/>
            <p:cNvSpPr>
              <a:spLocks noChangeShapeType="1"/>
            </p:cNvSpPr>
            <p:nvPr/>
          </p:nvSpPr>
          <p:spPr bwMode="auto">
            <a:xfrm flipH="1">
              <a:off x="4042" y="1743"/>
              <a:ext cx="125" cy="499"/>
            </a:xfrm>
            <a:prstGeom prst="line">
              <a:avLst/>
            </a:prstGeom>
            <a:noFill/>
            <a:ln w="9525">
              <a:solidFill>
                <a:srgbClr val="000000"/>
              </a:solidFill>
              <a:round/>
              <a:headEnd type="stealth" w="sm" len="lg"/>
              <a:tailEnd type="stealth" w="sm" len="lg"/>
            </a:ln>
          </p:spPr>
          <p:txBody>
            <a:bodyPr/>
            <a:lstStyle/>
            <a:p>
              <a:endParaRPr lang="zh-CN" altLang="en-US"/>
            </a:p>
          </p:txBody>
        </p:sp>
        <p:sp>
          <p:nvSpPr>
            <p:cNvPr id="73776" name="Line 52"/>
            <p:cNvSpPr>
              <a:spLocks noChangeShapeType="1"/>
            </p:cNvSpPr>
            <p:nvPr/>
          </p:nvSpPr>
          <p:spPr bwMode="auto">
            <a:xfrm rot="240000" flipH="1">
              <a:off x="3899" y="2234"/>
              <a:ext cx="183" cy="91"/>
            </a:xfrm>
            <a:prstGeom prst="line">
              <a:avLst/>
            </a:prstGeom>
            <a:noFill/>
            <a:ln w="6350">
              <a:solidFill>
                <a:schemeClr val="tx1"/>
              </a:solidFill>
              <a:round/>
              <a:headEnd/>
              <a:tailEnd/>
            </a:ln>
            <a:scene3d>
              <a:camera prst="legacyObliqueTopRight">
                <a:rot lat="0" lon="19799980" rev="0"/>
              </a:camera>
              <a:lightRig rig="legacyFlat3" dir="b"/>
            </a:scene3d>
            <a:sp3d prstMaterial="legacyMatte">
              <a:bevelT w="13500" h="13500" prst="angle"/>
              <a:bevelB w="13500" h="13500" prst="angle"/>
              <a:extrusionClr>
                <a:schemeClr val="tx1"/>
              </a:extrusionClr>
            </a:sp3d>
          </p:spPr>
          <p:txBody>
            <a:bodyPr>
              <a:flatTx/>
            </a:bodyPr>
            <a:lstStyle/>
            <a:p>
              <a:endParaRPr lang="zh-CN" altLang="en-US"/>
            </a:p>
          </p:txBody>
        </p:sp>
        <p:sp>
          <p:nvSpPr>
            <p:cNvPr id="73777" name="Line 53"/>
            <p:cNvSpPr>
              <a:spLocks noChangeShapeType="1"/>
            </p:cNvSpPr>
            <p:nvPr/>
          </p:nvSpPr>
          <p:spPr bwMode="auto">
            <a:xfrm rot="240000" flipH="1">
              <a:off x="4022" y="1727"/>
              <a:ext cx="183" cy="91"/>
            </a:xfrm>
            <a:prstGeom prst="line">
              <a:avLst/>
            </a:prstGeom>
            <a:noFill/>
            <a:ln w="9525">
              <a:solidFill>
                <a:srgbClr val="000000"/>
              </a:solidFill>
              <a:round/>
              <a:headEnd/>
              <a:tailEnd/>
            </a:ln>
            <a:scene3d>
              <a:camera prst="legacyObliqueTopRight">
                <a:rot lat="0" lon="19799980" rev="0"/>
              </a:camera>
              <a:lightRig rig="legacyFlat3" dir="b"/>
            </a:scene3d>
            <a:sp3d prstMaterial="legacyMatte">
              <a:bevelT w="13500" h="13500" prst="angle"/>
              <a:bevelB w="13500" h="13500" prst="angle"/>
              <a:extrusionClr>
                <a:srgbClr val="000000"/>
              </a:extrusionClr>
            </a:sp3d>
          </p:spPr>
          <p:txBody>
            <a:bodyPr>
              <a:flatTx/>
            </a:bodyPr>
            <a:lstStyle/>
            <a:p>
              <a:endParaRPr lang="zh-CN" altLang="en-US"/>
            </a:p>
          </p:txBody>
        </p:sp>
        <p:sp>
          <p:nvSpPr>
            <p:cNvPr id="73778" name="Line 54"/>
            <p:cNvSpPr>
              <a:spLocks noChangeShapeType="1"/>
            </p:cNvSpPr>
            <p:nvPr/>
          </p:nvSpPr>
          <p:spPr bwMode="auto">
            <a:xfrm>
              <a:off x="3570" y="2296"/>
              <a:ext cx="1743" cy="0"/>
            </a:xfrm>
            <a:prstGeom prst="line">
              <a:avLst/>
            </a:prstGeom>
            <a:noFill/>
            <a:ln w="22225">
              <a:solidFill>
                <a:srgbClr val="993300"/>
              </a:solidFill>
              <a:round/>
              <a:headEnd/>
              <a:tailEnd type="triangle" w="sm" len="lg"/>
            </a:ln>
          </p:spPr>
          <p:txBody>
            <a:bodyPr/>
            <a:lstStyle/>
            <a:p>
              <a:endParaRPr lang="zh-CN" altLang="en-US"/>
            </a:p>
          </p:txBody>
        </p:sp>
        <p:sp>
          <p:nvSpPr>
            <p:cNvPr id="73779" name="Line 55"/>
            <p:cNvSpPr>
              <a:spLocks noChangeShapeType="1"/>
            </p:cNvSpPr>
            <p:nvPr/>
          </p:nvSpPr>
          <p:spPr bwMode="auto">
            <a:xfrm>
              <a:off x="3560" y="1298"/>
              <a:ext cx="1743" cy="0"/>
            </a:xfrm>
            <a:prstGeom prst="line">
              <a:avLst/>
            </a:prstGeom>
            <a:noFill/>
            <a:ln w="22225">
              <a:solidFill>
                <a:srgbClr val="993300"/>
              </a:solidFill>
              <a:round/>
              <a:headEnd/>
              <a:tailEnd type="triangle" w="sm" len="lg"/>
            </a:ln>
          </p:spPr>
          <p:txBody>
            <a:bodyPr/>
            <a:lstStyle/>
            <a:p>
              <a:endParaRPr lang="zh-CN" altLang="en-US"/>
            </a:p>
          </p:txBody>
        </p:sp>
      </p:grpSp>
      <p:graphicFrame>
        <p:nvGraphicFramePr>
          <p:cNvPr id="73731" name="Object 14"/>
          <p:cNvGraphicFramePr>
            <a:graphicFrameLocks noChangeAspect="1"/>
          </p:cNvGraphicFramePr>
          <p:nvPr/>
        </p:nvGraphicFramePr>
        <p:xfrm>
          <a:off x="437417" y="2435592"/>
          <a:ext cx="5746750" cy="1890712"/>
        </p:xfrm>
        <a:graphic>
          <a:graphicData uri="http://schemas.openxmlformats.org/presentationml/2006/ole">
            <p:oleObj spid="_x0000_s73731" name="Equation" r:id="rId7" imgW="3124080" imgH="1028520" progId="Equation.DSMT4">
              <p:embed/>
            </p:oleObj>
          </a:graphicData>
        </a:graphic>
      </p:graphicFrame>
      <p:sp>
        <p:nvSpPr>
          <p:cNvPr id="73738" name="矩形 55"/>
          <p:cNvSpPr>
            <a:spLocks noChangeArrowheads="1"/>
          </p:cNvSpPr>
          <p:nvPr/>
        </p:nvSpPr>
        <p:spPr bwMode="auto">
          <a:xfrm>
            <a:off x="6889750" y="1863725"/>
            <a:ext cx="309563" cy="400050"/>
          </a:xfrm>
          <a:prstGeom prst="rect">
            <a:avLst/>
          </a:prstGeom>
          <a:noFill/>
          <a:ln w="9525">
            <a:noFill/>
            <a:miter lim="800000"/>
            <a:headEnd/>
            <a:tailEnd/>
          </a:ln>
        </p:spPr>
        <p:txBody>
          <a:bodyPr>
            <a:spAutoFit/>
          </a:bodyPr>
          <a:lstStyle/>
          <a:p>
            <a:r>
              <a:rPr lang="en-US" altLang="zh-CN" sz="2000">
                <a:solidFill>
                  <a:srgbClr val="FF0000"/>
                </a:solidFill>
              </a:rPr>
              <a:t>4</a:t>
            </a:r>
            <a:endParaRPr lang="zh-CN" altLang="en-US" sz="2000">
              <a:solidFill>
                <a:srgbClr val="FF0000"/>
              </a:solidFill>
            </a:endParaRPr>
          </a:p>
        </p:txBody>
      </p:sp>
      <p:sp>
        <p:nvSpPr>
          <p:cNvPr id="73739" name="矩形 56"/>
          <p:cNvSpPr>
            <a:spLocks noChangeArrowheads="1"/>
          </p:cNvSpPr>
          <p:nvPr/>
        </p:nvSpPr>
        <p:spPr bwMode="auto">
          <a:xfrm>
            <a:off x="7966075" y="625475"/>
            <a:ext cx="309563" cy="400050"/>
          </a:xfrm>
          <a:prstGeom prst="rect">
            <a:avLst/>
          </a:prstGeom>
          <a:noFill/>
          <a:ln w="9525">
            <a:noFill/>
            <a:miter lim="800000"/>
            <a:headEnd/>
            <a:tailEnd/>
          </a:ln>
        </p:spPr>
        <p:txBody>
          <a:bodyPr>
            <a:spAutoFit/>
          </a:bodyPr>
          <a:lstStyle/>
          <a:p>
            <a:r>
              <a:rPr lang="en-US" altLang="zh-CN" sz="2000">
                <a:solidFill>
                  <a:srgbClr val="FF0000"/>
                </a:solidFill>
              </a:rPr>
              <a:t>2</a:t>
            </a:r>
            <a:endParaRPr lang="zh-CN" altLang="en-US" sz="2000">
              <a:solidFill>
                <a:srgbClr val="FF0000"/>
              </a:solidFill>
            </a:endParaRPr>
          </a:p>
        </p:txBody>
      </p:sp>
      <p:sp>
        <p:nvSpPr>
          <p:cNvPr id="73740" name="矩形 57"/>
          <p:cNvSpPr>
            <a:spLocks noChangeArrowheads="1"/>
          </p:cNvSpPr>
          <p:nvPr/>
        </p:nvSpPr>
        <p:spPr bwMode="auto">
          <a:xfrm>
            <a:off x="6843713" y="1006475"/>
            <a:ext cx="309562" cy="400050"/>
          </a:xfrm>
          <a:prstGeom prst="rect">
            <a:avLst/>
          </a:prstGeom>
          <a:noFill/>
          <a:ln w="9525">
            <a:noFill/>
            <a:miter lim="800000"/>
            <a:headEnd/>
            <a:tailEnd/>
          </a:ln>
        </p:spPr>
        <p:txBody>
          <a:bodyPr>
            <a:spAutoFit/>
          </a:bodyPr>
          <a:lstStyle/>
          <a:p>
            <a:r>
              <a:rPr lang="en-US" altLang="zh-CN" sz="2000">
                <a:solidFill>
                  <a:srgbClr val="FF0000"/>
                </a:solidFill>
              </a:rPr>
              <a:t>1</a:t>
            </a:r>
            <a:endParaRPr lang="zh-CN" altLang="en-US" sz="2000">
              <a:solidFill>
                <a:srgbClr val="FF0000"/>
              </a:solidFill>
            </a:endParaRPr>
          </a:p>
        </p:txBody>
      </p:sp>
      <p:sp>
        <p:nvSpPr>
          <p:cNvPr id="73741" name="矩形 58"/>
          <p:cNvSpPr>
            <a:spLocks noChangeArrowheads="1"/>
          </p:cNvSpPr>
          <p:nvPr/>
        </p:nvSpPr>
        <p:spPr bwMode="auto">
          <a:xfrm>
            <a:off x="7758113" y="1411288"/>
            <a:ext cx="309562" cy="400050"/>
          </a:xfrm>
          <a:prstGeom prst="rect">
            <a:avLst/>
          </a:prstGeom>
          <a:noFill/>
          <a:ln w="9525">
            <a:noFill/>
            <a:miter lim="800000"/>
            <a:headEnd/>
            <a:tailEnd/>
          </a:ln>
        </p:spPr>
        <p:txBody>
          <a:bodyPr>
            <a:spAutoFit/>
          </a:bodyPr>
          <a:lstStyle/>
          <a:p>
            <a:r>
              <a:rPr lang="en-US" altLang="zh-CN" sz="2000">
                <a:solidFill>
                  <a:srgbClr val="FF0000"/>
                </a:solidFill>
              </a:rPr>
              <a:t>3</a:t>
            </a:r>
            <a:endParaRPr lang="zh-CN" altLang="en-US" sz="2000">
              <a:solidFill>
                <a:srgbClr val="FF0000"/>
              </a:solidFill>
            </a:endParaRPr>
          </a:p>
        </p:txBody>
      </p:sp>
      <p:graphicFrame>
        <p:nvGraphicFramePr>
          <p:cNvPr id="3" name="Object 15"/>
          <p:cNvGraphicFramePr>
            <a:graphicFrameLocks noChangeAspect="1"/>
          </p:cNvGraphicFramePr>
          <p:nvPr/>
        </p:nvGraphicFramePr>
        <p:xfrm>
          <a:off x="917575" y="5002213"/>
          <a:ext cx="5384800" cy="860425"/>
        </p:xfrm>
        <a:graphic>
          <a:graphicData uri="http://schemas.openxmlformats.org/presentationml/2006/ole">
            <p:oleObj spid="_x0000_s73732" name="Equation" r:id="rId8" imgW="2857320" imgH="457200" progId="Equation.DSMT4">
              <p:embed/>
            </p:oleObj>
          </a:graphicData>
        </a:graphic>
      </p:graphicFrame>
      <p:sp>
        <p:nvSpPr>
          <p:cNvPr id="73742" name="矩形 60"/>
          <p:cNvSpPr>
            <a:spLocks noChangeArrowheads="1"/>
          </p:cNvSpPr>
          <p:nvPr/>
        </p:nvSpPr>
        <p:spPr bwMode="auto">
          <a:xfrm>
            <a:off x="482600" y="4340225"/>
            <a:ext cx="958917" cy="40011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所以：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1596"/>
                                        </p:tgtEl>
                                        <p:attrNameLst>
                                          <p:attrName>style.visibility</p:attrName>
                                        </p:attrNameLst>
                                      </p:cBhvr>
                                      <p:to>
                                        <p:strVal val="visible"/>
                                      </p:to>
                                    </p:set>
                                    <p:animEffect transition="in" filter="fade">
                                      <p:cBhvr>
                                        <p:cTn id="7" dur="500"/>
                                        <p:tgtEl>
                                          <p:spTgt spid="45159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491636" y="581758"/>
            <a:ext cx="5772150"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2.5.2  </a:t>
            </a:r>
            <a:r>
              <a:rPr lang="zh-CN" altLang="en-US" b="1" dirty="0">
                <a:solidFill>
                  <a:srgbClr val="002060"/>
                </a:solidFill>
              </a:rPr>
              <a:t>位移电流</a:t>
            </a:r>
          </a:p>
        </p:txBody>
      </p:sp>
      <p:sp>
        <p:nvSpPr>
          <p:cNvPr id="452611" name="Text Box 3"/>
          <p:cNvSpPr txBox="1">
            <a:spLocks noChangeArrowheads="1"/>
          </p:cNvSpPr>
          <p:nvPr/>
        </p:nvSpPr>
        <p:spPr bwMode="auto">
          <a:xfrm>
            <a:off x="215900" y="1341438"/>
            <a:ext cx="6300788" cy="566309"/>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安培环路定理的局限性</a:t>
            </a:r>
          </a:p>
        </p:txBody>
      </p:sp>
      <p:graphicFrame>
        <p:nvGraphicFramePr>
          <p:cNvPr id="74754" name="Object 4"/>
          <p:cNvGraphicFramePr>
            <a:graphicFrameLocks noChangeAspect="1"/>
          </p:cNvGraphicFramePr>
          <p:nvPr/>
        </p:nvGraphicFramePr>
        <p:xfrm>
          <a:off x="3279775" y="2698750"/>
          <a:ext cx="1920875" cy="576263"/>
        </p:xfrm>
        <a:graphic>
          <a:graphicData uri="http://schemas.openxmlformats.org/presentationml/2006/ole">
            <p:oleObj spid="_x0000_s74754" name="Equation" r:id="rId3" imgW="672840" imgH="203040" progId="Equation.DSMT4">
              <p:embed/>
            </p:oleObj>
          </a:graphicData>
        </a:graphic>
      </p:graphicFrame>
      <p:sp>
        <p:nvSpPr>
          <p:cNvPr id="74759" name="矩形 15"/>
          <p:cNvSpPr>
            <a:spLocks noChangeArrowheads="1"/>
          </p:cNvSpPr>
          <p:nvPr/>
        </p:nvSpPr>
        <p:spPr bwMode="auto">
          <a:xfrm>
            <a:off x="561486" y="3078163"/>
            <a:ext cx="1733550"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对两端取散度</a:t>
            </a:r>
          </a:p>
        </p:txBody>
      </p:sp>
      <p:graphicFrame>
        <p:nvGraphicFramePr>
          <p:cNvPr id="74755" name="Object 7"/>
          <p:cNvGraphicFramePr>
            <a:graphicFrameLocks noChangeAspect="1"/>
          </p:cNvGraphicFramePr>
          <p:nvPr/>
        </p:nvGraphicFramePr>
        <p:xfrm>
          <a:off x="1539875" y="3689350"/>
          <a:ext cx="3390900" cy="584200"/>
        </p:xfrm>
        <a:graphic>
          <a:graphicData uri="http://schemas.openxmlformats.org/presentationml/2006/ole">
            <p:oleObj spid="_x0000_s74755" name="Equation" r:id="rId4" imgW="1320480" imgH="228600" progId="Equation.DSMT4">
              <p:embed/>
            </p:oleObj>
          </a:graphicData>
        </a:graphic>
      </p:graphicFrame>
      <p:sp>
        <p:nvSpPr>
          <p:cNvPr id="74760" name="矩形 17"/>
          <p:cNvSpPr>
            <a:spLocks noChangeArrowheads="1"/>
          </p:cNvSpPr>
          <p:nvPr/>
        </p:nvSpPr>
        <p:spPr bwMode="auto">
          <a:xfrm>
            <a:off x="501772" y="4513629"/>
            <a:ext cx="5087937" cy="400050"/>
          </a:xfrm>
          <a:prstGeom prst="rect">
            <a:avLst/>
          </a:prstGeom>
          <a:noFill/>
          <a:ln w="9525">
            <a:noFill/>
            <a:miter lim="800000"/>
            <a:headEnd/>
            <a:tailEnd/>
          </a:ln>
        </p:spPr>
        <p:txBody>
          <a:bodyPr wrap="none">
            <a:spAutoFit/>
          </a:bodyPr>
          <a:lstStyle/>
          <a:p>
            <a:r>
              <a:rPr lang="zh-CN" altLang="en-US" sz="2000" b="1" dirty="0">
                <a:solidFill>
                  <a:srgbClr val="002060"/>
                </a:solidFill>
                <a:latin typeface="幼圆" pitchFamily="49" charset="-122"/>
                <a:ea typeface="幼圆" pitchFamily="49" charset="-122"/>
              </a:rPr>
              <a:t>对于某些情况下，电荷是随时间变化，此时</a:t>
            </a:r>
          </a:p>
        </p:txBody>
      </p:sp>
      <p:sp>
        <p:nvSpPr>
          <p:cNvPr id="74761" name="矩形 18"/>
          <p:cNvSpPr>
            <a:spLocks noChangeArrowheads="1"/>
          </p:cNvSpPr>
          <p:nvPr/>
        </p:nvSpPr>
        <p:spPr bwMode="auto">
          <a:xfrm>
            <a:off x="5183065" y="3751508"/>
            <a:ext cx="2954338" cy="460375"/>
          </a:xfrm>
          <a:prstGeom prst="rect">
            <a:avLst/>
          </a:prstGeom>
          <a:noFill/>
          <a:ln w="9525">
            <a:noFill/>
            <a:miter lim="800000"/>
            <a:headEnd/>
            <a:tailEnd/>
          </a:ln>
        </p:spPr>
        <p:txBody>
          <a:bodyPr wrap="none">
            <a:spAutoFit/>
          </a:bodyPr>
          <a:lstStyle/>
          <a:p>
            <a:r>
              <a:rPr lang="zh-CN" altLang="en-US" sz="2400" dirty="0">
                <a:solidFill>
                  <a:srgbClr val="0070C0"/>
                </a:solidFill>
              </a:rPr>
              <a:t>恒定电流连续性方程</a:t>
            </a:r>
          </a:p>
        </p:txBody>
      </p:sp>
      <p:sp>
        <p:nvSpPr>
          <p:cNvPr id="20" name="矩形 19"/>
          <p:cNvSpPr/>
          <p:nvPr/>
        </p:nvSpPr>
        <p:spPr>
          <a:xfrm>
            <a:off x="593725" y="2106613"/>
            <a:ext cx="3024188" cy="400050"/>
          </a:xfrm>
          <a:prstGeom prst="rect">
            <a:avLst/>
          </a:prstGeom>
        </p:spPr>
        <p:txBody>
          <a:bodyPr wrap="none">
            <a:spAutoFit/>
          </a:bodyPr>
          <a:lstStyle/>
          <a:p>
            <a:pPr>
              <a:defRPr/>
            </a:pPr>
            <a:r>
              <a:rPr kumimoji="1" lang="zh-CN" altLang="en-US" sz="2000" b="1" dirty="0">
                <a:solidFill>
                  <a:srgbClr val="002060"/>
                </a:solidFill>
                <a:latin typeface="幼圆" pitchFamily="49" charset="-122"/>
                <a:ea typeface="幼圆" pitchFamily="49" charset="-122"/>
              </a:rPr>
              <a:t>恒定磁场的安培环路定理</a:t>
            </a:r>
            <a:endParaRPr lang="zh-CN" altLang="en-US" sz="2000" dirty="0">
              <a:solidFill>
                <a:srgbClr val="002060"/>
              </a:solidFill>
              <a:latin typeface="幼圆" pitchFamily="49" charset="-122"/>
              <a:ea typeface="幼圆" pitchFamily="49" charset="-122"/>
            </a:endParaRPr>
          </a:p>
        </p:txBody>
      </p:sp>
      <p:graphicFrame>
        <p:nvGraphicFramePr>
          <p:cNvPr id="21" name="Object 3"/>
          <p:cNvGraphicFramePr>
            <a:graphicFrameLocks noChangeAspect="1"/>
          </p:cNvGraphicFramePr>
          <p:nvPr/>
        </p:nvGraphicFramePr>
        <p:xfrm>
          <a:off x="856395" y="5117002"/>
          <a:ext cx="2451100" cy="1006475"/>
        </p:xfrm>
        <a:graphic>
          <a:graphicData uri="http://schemas.openxmlformats.org/presentationml/2006/ole">
            <p:oleObj spid="_x0000_s74756" name="Equation" r:id="rId5" imgW="1015920" imgH="419040" progId="Equation.DSMT4">
              <p:embed/>
            </p:oleObj>
          </a:graphicData>
        </a:graphic>
      </p:graphicFrame>
      <p:sp>
        <p:nvSpPr>
          <p:cNvPr id="74763" name="Text Box 6"/>
          <p:cNvSpPr txBox="1">
            <a:spLocks noChangeArrowheads="1"/>
          </p:cNvSpPr>
          <p:nvPr/>
        </p:nvSpPr>
        <p:spPr bwMode="auto">
          <a:xfrm>
            <a:off x="3363546" y="5194788"/>
            <a:ext cx="3382963" cy="830263"/>
          </a:xfrm>
          <a:prstGeom prst="rect">
            <a:avLst/>
          </a:prstGeom>
          <a:noFill/>
          <a:ln w="38100" cmpd="dbl">
            <a:noFill/>
            <a:miter lim="800000"/>
            <a:headEnd/>
            <a:tailEnd/>
          </a:ln>
        </p:spPr>
        <p:txBody>
          <a:bodyPr>
            <a:spAutoFit/>
          </a:bodyPr>
          <a:lstStyle/>
          <a:p>
            <a:r>
              <a:rPr lang="zh-CN" altLang="en-US" sz="2400" b="1" dirty="0">
                <a:solidFill>
                  <a:srgbClr val="0000CC"/>
                </a:solidFill>
                <a:latin typeface="Verdana" pitchFamily="34" charset="0"/>
                <a:ea typeface="宋体" pitchFamily="2" charset="-122"/>
              </a:rPr>
              <a:t> 电流连续性方程</a:t>
            </a:r>
            <a:endParaRPr lang="en-US" altLang="zh-CN" sz="2400" b="1" dirty="0">
              <a:solidFill>
                <a:srgbClr val="0000CC"/>
              </a:solidFill>
              <a:latin typeface="Verdana" pitchFamily="34" charset="0"/>
              <a:ea typeface="宋体" pitchFamily="2" charset="-122"/>
            </a:endParaRPr>
          </a:p>
          <a:p>
            <a:r>
              <a:rPr lang="zh-CN" altLang="en-US" sz="2400" b="1" dirty="0">
                <a:solidFill>
                  <a:srgbClr val="0000CC"/>
                </a:solidFill>
                <a:latin typeface="Verdana" pitchFamily="34" charset="0"/>
                <a:ea typeface="宋体" pitchFamily="2" charset="-122"/>
              </a:rPr>
              <a:t>（电荷守恒定律）</a:t>
            </a:r>
          </a:p>
        </p:txBody>
      </p:sp>
      <p:sp>
        <p:nvSpPr>
          <p:cNvPr id="25" name="矩形 24"/>
          <p:cNvSpPr/>
          <p:nvPr/>
        </p:nvSpPr>
        <p:spPr>
          <a:xfrm>
            <a:off x="5980113" y="5057775"/>
            <a:ext cx="278874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a:solidFill>
                  <a:srgbClr val="0070C0"/>
                </a:solidFill>
                <a:latin typeface="方正姚体" pitchFamily="2" charset="-122"/>
                <a:ea typeface="方正姚体" pitchFamily="2" charset="-122"/>
              </a:rPr>
              <a:t>矛盾！</a:t>
            </a:r>
            <a:endParaRPr lang="en-US" altLang="zh-CN" sz="2400" dirty="0">
              <a:solidFill>
                <a:srgbClr val="0070C0"/>
              </a:solidFill>
              <a:latin typeface="方正姚体" pitchFamily="2" charset="-122"/>
              <a:ea typeface="方正姚体" pitchFamily="2" charset="-122"/>
            </a:endParaRPr>
          </a:p>
          <a:p>
            <a:pPr>
              <a:defRPr/>
            </a:pPr>
            <a:r>
              <a:rPr lang="zh-CN" altLang="en-US" sz="2400" dirty="0">
                <a:solidFill>
                  <a:srgbClr val="0070C0"/>
                </a:solidFill>
                <a:latin typeface="方正姚体" pitchFamily="2" charset="-122"/>
                <a:ea typeface="方正姚体" pitchFamily="2" charset="-122"/>
              </a:rPr>
              <a:t>（１）式不够完备。</a:t>
            </a:r>
            <a:endParaRPr lang="en-US" altLang="zh-CN" sz="2400" dirty="0">
              <a:solidFill>
                <a:srgbClr val="0070C0"/>
              </a:solidFill>
              <a:latin typeface="方正姚体" pitchFamily="2" charset="-122"/>
              <a:ea typeface="方正姚体" pitchFamily="2" charset="-122"/>
            </a:endParaRPr>
          </a:p>
          <a:p>
            <a:pPr>
              <a:defRPr/>
            </a:pPr>
            <a:endParaRPr lang="zh-CN" altLang="en-US" sz="2400" dirty="0">
              <a:solidFill>
                <a:srgbClr val="0070C0"/>
              </a:solidFill>
              <a:latin typeface="方正姚体" pitchFamily="2" charset="-122"/>
              <a:ea typeface="方正姚体" pitchFamily="2" charset="-122"/>
            </a:endParaRPr>
          </a:p>
        </p:txBody>
      </p:sp>
      <p:sp>
        <p:nvSpPr>
          <p:cNvPr id="74765" name="矩形 13"/>
          <p:cNvSpPr>
            <a:spLocks noChangeArrowheads="1"/>
          </p:cNvSpPr>
          <p:nvPr/>
        </p:nvSpPr>
        <p:spPr bwMode="auto">
          <a:xfrm>
            <a:off x="5507038" y="2722563"/>
            <a:ext cx="1416050" cy="584200"/>
          </a:xfrm>
          <a:prstGeom prst="rect">
            <a:avLst/>
          </a:prstGeom>
          <a:noFill/>
          <a:ln w="9525">
            <a:noFill/>
            <a:miter lim="800000"/>
            <a:headEnd/>
            <a:tailEnd/>
          </a:ln>
        </p:spPr>
        <p:txBody>
          <a:bodyPr wrap="none">
            <a:spAutoFit/>
          </a:bodyPr>
          <a:lstStyle/>
          <a:p>
            <a:r>
              <a:rPr lang="zh-CN" altLang="en-US">
                <a:solidFill>
                  <a:srgbClr val="0070C0"/>
                </a:solidFill>
                <a:latin typeface="方正姚体"/>
                <a:ea typeface="方正姚体"/>
                <a:cs typeface="方正姚体"/>
              </a:rPr>
              <a:t>（１）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2611"/>
                                        </p:tgtEl>
                                        <p:attrNameLst>
                                          <p:attrName>style.visibility</p:attrName>
                                        </p:attrNameLst>
                                      </p:cBhvr>
                                      <p:to>
                                        <p:strVal val="visible"/>
                                      </p:to>
                                    </p:set>
                                    <p:animEffect transition="in" filter="fade">
                                      <p:cBhvr>
                                        <p:cTn id="12" dur="1000"/>
                                        <p:tgtEl>
                                          <p:spTgt spid="452611"/>
                                        </p:tgtEl>
                                      </p:cBhvr>
                                    </p:animEffect>
                                  </p:childTnLst>
                                </p:cTn>
                              </p:par>
                              <p:par>
                                <p:cTn id="13" presetID="53"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P spid="4526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409575" y="476250"/>
            <a:ext cx="5772150" cy="584200"/>
          </a:xfrm>
          <a:prstGeom prst="rect">
            <a:avLst/>
          </a:prstGeom>
          <a:noFill/>
          <a:ln w="9525">
            <a:noFill/>
            <a:miter lim="800000"/>
            <a:headEnd/>
            <a:tailEnd/>
          </a:ln>
        </p:spPr>
        <p:txBody>
          <a:bodyPr>
            <a:spAutoFit/>
          </a:bodyPr>
          <a:lstStyle/>
          <a:p>
            <a:pPr>
              <a:spcBef>
                <a:spcPct val="50000"/>
              </a:spcBef>
            </a:pPr>
            <a:r>
              <a:rPr lang="en-US" altLang="zh-CN" b="1" dirty="0">
                <a:solidFill>
                  <a:srgbClr val="002060"/>
                </a:solidFill>
              </a:rPr>
              <a:t>2.5.2  </a:t>
            </a:r>
            <a:r>
              <a:rPr lang="zh-CN" altLang="en-US" b="1" dirty="0">
                <a:solidFill>
                  <a:srgbClr val="002060"/>
                </a:solidFill>
              </a:rPr>
              <a:t>位移电流</a:t>
            </a:r>
          </a:p>
        </p:txBody>
      </p:sp>
      <p:sp>
        <p:nvSpPr>
          <p:cNvPr id="452611" name="Text Box 3"/>
          <p:cNvSpPr txBox="1">
            <a:spLocks noChangeArrowheads="1"/>
          </p:cNvSpPr>
          <p:nvPr/>
        </p:nvSpPr>
        <p:spPr bwMode="auto">
          <a:xfrm>
            <a:off x="0" y="1153869"/>
            <a:ext cx="4872038" cy="566309"/>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安培环路定律的局限性</a:t>
            </a:r>
          </a:p>
        </p:txBody>
      </p:sp>
      <p:sp>
        <p:nvSpPr>
          <p:cNvPr id="452613" name="Text Box 5"/>
          <p:cNvSpPr txBox="1">
            <a:spLocks noChangeArrowheads="1"/>
          </p:cNvSpPr>
          <p:nvPr/>
        </p:nvSpPr>
        <p:spPr bwMode="auto">
          <a:xfrm>
            <a:off x="343389" y="1857619"/>
            <a:ext cx="5359400" cy="1292662"/>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zh-CN" altLang="en-US" sz="2000" b="1" dirty="0">
                <a:solidFill>
                  <a:srgbClr val="FF3399"/>
                </a:solidFill>
                <a:latin typeface="幼圆" pitchFamily="49" charset="-122"/>
                <a:ea typeface="幼圆" pitchFamily="49" charset="-122"/>
              </a:rPr>
              <a:t>另外，</a:t>
            </a:r>
            <a:r>
              <a:rPr kumimoji="1" lang="zh-CN" altLang="en-US" sz="2000" b="1" dirty="0">
                <a:solidFill>
                  <a:srgbClr val="000099"/>
                </a:solidFill>
                <a:latin typeface="幼圆" pitchFamily="49" charset="-122"/>
                <a:ea typeface="幼圆" pitchFamily="49" charset="-122"/>
              </a:rPr>
              <a:t>考虑一个连接在时变电压源上的电容器，以闭合路径</a:t>
            </a:r>
            <a:r>
              <a:rPr kumimoji="1" lang="en-US" altLang="zh-CN" sz="2000" b="1" dirty="0">
                <a:solidFill>
                  <a:srgbClr val="000099"/>
                </a:solidFill>
                <a:latin typeface="幼圆" pitchFamily="49" charset="-122"/>
                <a:ea typeface="幼圆" pitchFamily="49" charset="-122"/>
              </a:rPr>
              <a:t>C</a:t>
            </a:r>
            <a:r>
              <a:rPr kumimoji="1" lang="zh-CN" altLang="en-US" sz="2000" b="1" dirty="0">
                <a:solidFill>
                  <a:srgbClr val="000099"/>
                </a:solidFill>
                <a:latin typeface="幼圆" pitchFamily="49" charset="-122"/>
                <a:ea typeface="幼圆" pitchFamily="49" charset="-122"/>
              </a:rPr>
              <a:t>为边界的曲面有无限多个，任取两个曲面</a:t>
            </a:r>
            <a:r>
              <a:rPr kumimoji="1" lang="en-US" altLang="zh-CN" sz="2000" b="1" dirty="0">
                <a:solidFill>
                  <a:srgbClr val="000099"/>
                </a:solidFill>
                <a:latin typeface="幼圆" pitchFamily="49" charset="-122"/>
                <a:ea typeface="幼圆" pitchFamily="49" charset="-122"/>
              </a:rPr>
              <a:t>S</a:t>
            </a:r>
            <a:r>
              <a:rPr kumimoji="1" lang="en-US" altLang="zh-CN" sz="2000" b="1" baseline="-25000" dirty="0">
                <a:solidFill>
                  <a:srgbClr val="000099"/>
                </a:solidFill>
                <a:latin typeface="幼圆" pitchFamily="49" charset="-122"/>
                <a:ea typeface="幼圆" pitchFamily="49" charset="-122"/>
              </a:rPr>
              <a:t>1</a:t>
            </a:r>
            <a:r>
              <a:rPr kumimoji="1" lang="en-US" altLang="zh-CN" sz="2000" b="1" dirty="0">
                <a:solidFill>
                  <a:srgbClr val="000099"/>
                </a:solidFill>
                <a:latin typeface="幼圆" pitchFamily="49" charset="-122"/>
                <a:ea typeface="幼圆" pitchFamily="49" charset="-122"/>
              </a:rPr>
              <a:t>,S</a:t>
            </a:r>
            <a:r>
              <a:rPr kumimoji="1" lang="en-US" altLang="zh-CN" sz="2000" b="1" baseline="-25000" dirty="0">
                <a:solidFill>
                  <a:srgbClr val="000099"/>
                </a:solidFill>
                <a:latin typeface="幼圆" pitchFamily="49" charset="-122"/>
                <a:ea typeface="幼圆" pitchFamily="49" charset="-122"/>
              </a:rPr>
              <a:t>2</a:t>
            </a:r>
            <a:r>
              <a:rPr kumimoji="1" lang="zh-CN" altLang="en-US" sz="2000" b="1" dirty="0">
                <a:solidFill>
                  <a:srgbClr val="000099"/>
                </a:solidFill>
                <a:latin typeface="幼圆" pitchFamily="49" charset="-122"/>
                <a:ea typeface="幼圆" pitchFamily="49" charset="-122"/>
              </a:rPr>
              <a:t>。</a:t>
            </a:r>
          </a:p>
        </p:txBody>
      </p:sp>
      <p:sp>
        <p:nvSpPr>
          <p:cNvPr id="452616" name="Rectangle 8"/>
          <p:cNvSpPr>
            <a:spLocks noChangeArrowheads="1"/>
          </p:cNvSpPr>
          <p:nvPr/>
        </p:nvSpPr>
        <p:spPr bwMode="auto">
          <a:xfrm>
            <a:off x="432900" y="5251572"/>
            <a:ext cx="8194675" cy="433387"/>
          </a:xfrm>
          <a:prstGeom prst="rect">
            <a:avLst/>
          </a:prstGeom>
          <a:noFill/>
          <a:ln w="9525">
            <a:noFill/>
            <a:prstDash val="dash"/>
            <a:miter lim="800000"/>
            <a:headEnd/>
            <a:tailEnd/>
          </a:ln>
        </p:spPr>
        <p:txBody>
          <a:bodyPr lIns="90000" tIns="46800" rIns="90000" bIns="46800">
            <a:spAutoFit/>
          </a:bodyPr>
          <a:lstStyle/>
          <a:p>
            <a:r>
              <a:rPr kumimoji="1" lang="zh-CN" altLang="en-US" sz="2200" b="1" dirty="0">
                <a:solidFill>
                  <a:srgbClr val="003300"/>
                </a:solidFill>
                <a:latin typeface="幼圆" pitchFamily="49" charset="-122"/>
                <a:ea typeface="幼圆" pitchFamily="49" charset="-122"/>
              </a:rPr>
              <a:t>从恒定磁场中推导得到的安培环路定理不适用于时变场问题。</a:t>
            </a:r>
          </a:p>
        </p:txBody>
      </p:sp>
      <p:graphicFrame>
        <p:nvGraphicFramePr>
          <p:cNvPr id="452621" name="Object 2"/>
          <p:cNvGraphicFramePr>
            <a:graphicFrameLocks noChangeAspect="1"/>
          </p:cNvGraphicFramePr>
          <p:nvPr/>
        </p:nvGraphicFramePr>
        <p:xfrm>
          <a:off x="6011863" y="1395413"/>
          <a:ext cx="2432050" cy="2428875"/>
        </p:xfrm>
        <a:graphic>
          <a:graphicData uri="http://schemas.openxmlformats.org/presentationml/2006/ole">
            <p:oleObj spid="_x0000_s75778" name="位图图像" r:id="rId3" imgW="1980952" imgH="1943371" progId="PBrush">
              <p:embed/>
            </p:oleObj>
          </a:graphicData>
        </a:graphic>
      </p:graphicFrame>
      <p:grpSp>
        <p:nvGrpSpPr>
          <p:cNvPr id="75786" name="Group 18"/>
          <p:cNvGrpSpPr>
            <a:grpSpLocks/>
          </p:cNvGrpSpPr>
          <p:nvPr/>
        </p:nvGrpSpPr>
        <p:grpSpPr bwMode="auto">
          <a:xfrm>
            <a:off x="465627" y="3598863"/>
            <a:ext cx="5522912" cy="1314450"/>
            <a:chOff x="355" y="2200"/>
            <a:chExt cx="3479" cy="828"/>
          </a:xfrm>
        </p:grpSpPr>
        <p:graphicFrame>
          <p:nvGraphicFramePr>
            <p:cNvPr id="75779" name="Object 3"/>
            <p:cNvGraphicFramePr>
              <a:graphicFrameLocks noChangeAspect="1"/>
            </p:cNvGraphicFramePr>
            <p:nvPr/>
          </p:nvGraphicFramePr>
          <p:xfrm>
            <a:off x="2895" y="2225"/>
            <a:ext cx="313" cy="749"/>
          </p:xfrm>
          <a:graphic>
            <a:graphicData uri="http://schemas.openxmlformats.org/presentationml/2006/ole">
              <p:oleObj spid="_x0000_s75779" name="Equation" r:id="rId4" imgW="190440" imgH="457200" progId="Equation.DSMT4">
                <p:embed/>
              </p:oleObj>
            </a:graphicData>
          </a:graphic>
        </p:graphicFrame>
        <p:graphicFrame>
          <p:nvGraphicFramePr>
            <p:cNvPr id="75780" name="Object 4"/>
            <p:cNvGraphicFramePr>
              <a:graphicFrameLocks noChangeAspect="1"/>
            </p:cNvGraphicFramePr>
            <p:nvPr/>
          </p:nvGraphicFramePr>
          <p:xfrm>
            <a:off x="1213" y="2200"/>
            <a:ext cx="1887" cy="415"/>
          </p:xfrm>
          <a:graphic>
            <a:graphicData uri="http://schemas.openxmlformats.org/presentationml/2006/ole">
              <p:oleObj spid="_x0000_s75780" name="Equation" r:id="rId5" imgW="1498320" imgH="330120" progId="Equation.DSMT4">
                <p:embed/>
              </p:oleObj>
            </a:graphicData>
          </a:graphic>
        </p:graphicFrame>
        <p:sp>
          <p:nvSpPr>
            <p:cNvPr id="75788" name="Rectangle 10"/>
            <p:cNvSpPr>
              <a:spLocks noChangeArrowheads="1"/>
            </p:cNvSpPr>
            <p:nvPr/>
          </p:nvSpPr>
          <p:spPr bwMode="auto">
            <a:xfrm>
              <a:off x="393" y="2594"/>
              <a:ext cx="794" cy="269"/>
            </a:xfrm>
            <a:prstGeom prst="rect">
              <a:avLst/>
            </a:prstGeom>
            <a:noFill/>
            <a:ln w="9525">
              <a:noFill/>
              <a:prstDash val="dash"/>
              <a:miter lim="800000"/>
              <a:headEnd/>
              <a:tailEnd/>
            </a:ln>
          </p:spPr>
          <p:txBody>
            <a:bodyPr wrap="none" lIns="90000" tIns="46800" rIns="90000" bIns="46800">
              <a:spAutoFit/>
            </a:bodyPr>
            <a:lstStyle/>
            <a:p>
              <a:r>
                <a:rPr kumimoji="1" lang="zh-CN" altLang="en-US" sz="2200" b="1">
                  <a:solidFill>
                    <a:srgbClr val="000099"/>
                  </a:solidFill>
                  <a:latin typeface="幼圆" pitchFamily="49" charset="-122"/>
                  <a:ea typeface="幼圆" pitchFamily="49" charset="-122"/>
                </a:rPr>
                <a:t>对</a:t>
              </a:r>
              <a:r>
                <a:rPr kumimoji="1" lang="en-US" altLang="zh-CN" sz="2200" b="1">
                  <a:solidFill>
                    <a:srgbClr val="000099"/>
                  </a:solidFill>
                  <a:latin typeface="幼圆" pitchFamily="49" charset="-122"/>
                  <a:ea typeface="幼圆" pitchFamily="49" charset="-122"/>
                </a:rPr>
                <a:t>S</a:t>
              </a:r>
              <a:r>
                <a:rPr kumimoji="1" lang="en-US" altLang="zh-CN" sz="2200" b="1" baseline="-25000">
                  <a:solidFill>
                    <a:srgbClr val="000099"/>
                  </a:solidFill>
                  <a:latin typeface="幼圆" pitchFamily="49" charset="-122"/>
                  <a:ea typeface="幼圆" pitchFamily="49" charset="-122"/>
                </a:rPr>
                <a:t>2</a:t>
              </a:r>
              <a:r>
                <a:rPr kumimoji="1" lang="zh-CN" altLang="en-US" sz="2200" b="1">
                  <a:solidFill>
                    <a:srgbClr val="000099"/>
                  </a:solidFill>
                  <a:latin typeface="幼圆" pitchFamily="49" charset="-122"/>
                  <a:ea typeface="幼圆" pitchFamily="49" charset="-122"/>
                </a:rPr>
                <a:t>面：</a:t>
              </a:r>
            </a:p>
          </p:txBody>
        </p:sp>
        <p:graphicFrame>
          <p:nvGraphicFramePr>
            <p:cNvPr id="75781" name="Object 5"/>
            <p:cNvGraphicFramePr>
              <a:graphicFrameLocks noChangeAspect="1"/>
            </p:cNvGraphicFramePr>
            <p:nvPr/>
          </p:nvGraphicFramePr>
          <p:xfrm>
            <a:off x="1261" y="2629"/>
            <a:ext cx="1727" cy="399"/>
          </p:xfrm>
          <a:graphic>
            <a:graphicData uri="http://schemas.openxmlformats.org/presentationml/2006/ole">
              <p:oleObj spid="_x0000_s75781" name="Equation" r:id="rId6" imgW="1371600" imgH="317160" progId="Equation.DSMT4">
                <p:embed/>
              </p:oleObj>
            </a:graphicData>
          </a:graphic>
        </p:graphicFrame>
        <p:sp>
          <p:nvSpPr>
            <p:cNvPr id="75789" name="Rectangle 12"/>
            <p:cNvSpPr>
              <a:spLocks noChangeArrowheads="1"/>
            </p:cNvSpPr>
            <p:nvPr/>
          </p:nvSpPr>
          <p:spPr bwMode="auto">
            <a:xfrm>
              <a:off x="355" y="2207"/>
              <a:ext cx="971" cy="269"/>
            </a:xfrm>
            <a:prstGeom prst="rect">
              <a:avLst/>
            </a:prstGeom>
            <a:noFill/>
            <a:ln w="9525">
              <a:noFill/>
              <a:prstDash val="dash"/>
              <a:miter lim="800000"/>
              <a:headEnd/>
              <a:tailEnd/>
            </a:ln>
          </p:spPr>
          <p:txBody>
            <a:bodyPr wrap="none" lIns="90000" tIns="46800" rIns="90000" bIns="46800">
              <a:spAutoFit/>
            </a:bodyPr>
            <a:lstStyle/>
            <a:p>
              <a:r>
                <a:rPr kumimoji="1" lang="zh-CN" altLang="en-US" sz="2200" b="1">
                  <a:solidFill>
                    <a:srgbClr val="000099"/>
                  </a:solidFill>
                  <a:latin typeface="幼圆" pitchFamily="49" charset="-122"/>
                  <a:ea typeface="幼圆" pitchFamily="49" charset="-122"/>
                </a:rPr>
                <a:t>则对</a:t>
              </a:r>
              <a:r>
                <a:rPr kumimoji="1" lang="en-US" altLang="zh-CN" sz="2200" b="1">
                  <a:solidFill>
                    <a:srgbClr val="000099"/>
                  </a:solidFill>
                  <a:latin typeface="幼圆" pitchFamily="49" charset="-122"/>
                  <a:ea typeface="幼圆" pitchFamily="49" charset="-122"/>
                </a:rPr>
                <a:t>S</a:t>
              </a:r>
              <a:r>
                <a:rPr kumimoji="1" lang="en-US" altLang="zh-CN" sz="2200" b="1" baseline="-25000">
                  <a:solidFill>
                    <a:srgbClr val="000099"/>
                  </a:solidFill>
                  <a:latin typeface="幼圆" pitchFamily="49" charset="-122"/>
                  <a:ea typeface="幼圆" pitchFamily="49" charset="-122"/>
                </a:rPr>
                <a:t>1</a:t>
              </a:r>
              <a:r>
                <a:rPr kumimoji="1" lang="zh-CN" altLang="en-US" sz="2200" b="1">
                  <a:solidFill>
                    <a:srgbClr val="000099"/>
                  </a:solidFill>
                  <a:latin typeface="幼圆" pitchFamily="49" charset="-122"/>
                  <a:ea typeface="幼圆" pitchFamily="49" charset="-122"/>
                </a:rPr>
                <a:t>面：</a:t>
              </a:r>
            </a:p>
          </p:txBody>
        </p:sp>
        <p:sp>
          <p:nvSpPr>
            <p:cNvPr id="75790" name="Rectangle 15"/>
            <p:cNvSpPr>
              <a:spLocks noChangeArrowheads="1"/>
            </p:cNvSpPr>
            <p:nvPr/>
          </p:nvSpPr>
          <p:spPr bwMode="auto">
            <a:xfrm>
              <a:off x="3205" y="2456"/>
              <a:ext cx="629" cy="370"/>
            </a:xfrm>
            <a:prstGeom prst="rect">
              <a:avLst/>
            </a:prstGeom>
            <a:noFill/>
            <a:ln w="19050">
              <a:noFill/>
              <a:prstDash val="dash"/>
              <a:miter lim="800000"/>
              <a:headEnd/>
              <a:tailEnd/>
            </a:ln>
          </p:spPr>
          <p:txBody>
            <a:bodyPr lIns="90000" tIns="46800" rIns="90000" bIns="46800">
              <a:spAutoFit/>
            </a:bodyPr>
            <a:lstStyle/>
            <a:p>
              <a:r>
                <a:rPr kumimoji="1" lang="zh-CN" altLang="en-US" b="1" dirty="0">
                  <a:solidFill>
                    <a:srgbClr val="FF3399"/>
                  </a:solidFill>
                  <a:latin typeface="Verdana" pitchFamily="34" charset="0"/>
                </a:rPr>
                <a:t>矛盾</a:t>
              </a:r>
            </a:p>
          </p:txBody>
        </p:sp>
      </p:grpSp>
      <p:sp>
        <p:nvSpPr>
          <p:cNvPr id="75787" name="Text Box 17"/>
          <p:cNvSpPr txBox="1">
            <a:spLocks noChangeArrowheads="1"/>
          </p:cNvSpPr>
          <p:nvPr/>
        </p:nvSpPr>
        <p:spPr bwMode="auto">
          <a:xfrm>
            <a:off x="6219825" y="2911475"/>
            <a:ext cx="384175" cy="457200"/>
          </a:xfrm>
          <a:prstGeom prst="rect">
            <a:avLst/>
          </a:prstGeom>
          <a:solidFill>
            <a:schemeClr val="accent1"/>
          </a:solidFill>
          <a:ln w="9525">
            <a:noFill/>
            <a:miter lim="800000"/>
            <a:headEnd/>
            <a:tailEnd/>
          </a:ln>
        </p:spPr>
        <p:txBody>
          <a:bodyPr wrap="none" lIns="90000" tIns="46800" rIns="90000" bIns="46800">
            <a:spAutoFit/>
          </a:bodyPr>
          <a:lstStyle/>
          <a:p>
            <a:r>
              <a:rPr lang="en-US" altLang="zh-CN"/>
              <a:t>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2611"/>
                                        </p:tgtEl>
                                        <p:attrNameLst>
                                          <p:attrName>style.visibility</p:attrName>
                                        </p:attrNameLst>
                                      </p:cBhvr>
                                      <p:to>
                                        <p:strVal val="visible"/>
                                      </p:to>
                                    </p:set>
                                    <p:animEffect transition="in" filter="fade">
                                      <p:cBhvr>
                                        <p:cTn id="12" dur="1000"/>
                                        <p:tgtEl>
                                          <p:spTgt spid="4526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2613"/>
                                        </p:tgtEl>
                                        <p:attrNameLst>
                                          <p:attrName>style.visibility</p:attrName>
                                        </p:attrNameLst>
                                      </p:cBhvr>
                                      <p:to>
                                        <p:strVal val="visible"/>
                                      </p:to>
                                    </p:set>
                                    <p:animEffect transition="in" filter="fade">
                                      <p:cBhvr>
                                        <p:cTn id="17" dur="1000"/>
                                        <p:tgtEl>
                                          <p:spTgt spid="452613"/>
                                        </p:tgtEl>
                                      </p:cBhvr>
                                    </p:animEffect>
                                  </p:childTnLst>
                                </p:cTn>
                              </p:par>
                              <p:par>
                                <p:cTn id="18" presetID="10" presetClass="entr" presetSubtype="0" fill="hold" nodeType="withEffect">
                                  <p:stCondLst>
                                    <p:cond delay="0"/>
                                  </p:stCondLst>
                                  <p:childTnLst>
                                    <p:set>
                                      <p:cBhvr>
                                        <p:cTn id="19" dur="1" fill="hold">
                                          <p:stCondLst>
                                            <p:cond delay="0"/>
                                          </p:stCondLst>
                                        </p:cTn>
                                        <p:tgtEl>
                                          <p:spTgt spid="452621"/>
                                        </p:tgtEl>
                                        <p:attrNameLst>
                                          <p:attrName>style.visibility</p:attrName>
                                        </p:attrNameLst>
                                      </p:cBhvr>
                                      <p:to>
                                        <p:strVal val="visible"/>
                                      </p:to>
                                    </p:set>
                                    <p:animEffect transition="in" filter="fade">
                                      <p:cBhvr>
                                        <p:cTn id="20" dur="1000"/>
                                        <p:tgtEl>
                                          <p:spTgt spid="4526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2616"/>
                                        </p:tgtEl>
                                        <p:attrNameLst>
                                          <p:attrName>style.visibility</p:attrName>
                                        </p:attrNameLst>
                                      </p:cBhvr>
                                      <p:to>
                                        <p:strVal val="visible"/>
                                      </p:to>
                                    </p:set>
                                    <p:animEffect transition="in" filter="fade">
                                      <p:cBhvr>
                                        <p:cTn id="23" dur="1000"/>
                                        <p:tgtEl>
                                          <p:spTgt spid="452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P spid="452611" grpId="0"/>
      <p:bldP spid="452613" grpId="0"/>
      <p:bldP spid="4526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圆角矩形 7"/>
          <p:cNvPicPr>
            <a:picLocks noChangeArrowheads="1"/>
          </p:cNvPicPr>
          <p:nvPr/>
        </p:nvPicPr>
        <p:blipFill>
          <a:blip r:embed="rId3"/>
          <a:srcRect/>
          <a:stretch>
            <a:fillRect/>
          </a:stretch>
        </p:blipFill>
        <p:spPr bwMode="auto">
          <a:xfrm>
            <a:off x="6302326" y="4982305"/>
            <a:ext cx="1528689" cy="1172309"/>
          </a:xfrm>
          <a:prstGeom prst="rect">
            <a:avLst/>
          </a:prstGeom>
          <a:noFill/>
          <a:ln w="9525">
            <a:noFill/>
            <a:miter lim="800000"/>
            <a:headEnd/>
            <a:tailEnd/>
          </a:ln>
        </p:spPr>
      </p:pic>
      <p:sp>
        <p:nvSpPr>
          <p:cNvPr id="453634" name="Text Box 2"/>
          <p:cNvSpPr txBox="1">
            <a:spLocks noChangeArrowheads="1"/>
          </p:cNvSpPr>
          <p:nvPr/>
        </p:nvSpPr>
        <p:spPr bwMode="auto">
          <a:xfrm>
            <a:off x="236538" y="522288"/>
            <a:ext cx="8382000" cy="566309"/>
          </a:xfrm>
          <a:prstGeom prst="rect">
            <a:avLst/>
          </a:prstGeom>
          <a:noFill/>
          <a:ln w="9525">
            <a:noFill/>
            <a:miter lim="800000"/>
            <a:headEnd/>
            <a:tailEnd/>
          </a:ln>
        </p:spPr>
        <p:txBody>
          <a:bodyPr>
            <a:spAutoFit/>
          </a:bodyPr>
          <a:lstStyle/>
          <a:p>
            <a:pPr algn="just" fontAlgn="ctr">
              <a:lnSpc>
                <a:spcPct val="110000"/>
              </a:lnSpc>
              <a:spcBef>
                <a:spcPct val="20000"/>
              </a:spcBef>
              <a:buFontTx/>
              <a:buBlip>
                <a:blip r:embed="rId4"/>
              </a:buBlip>
            </a:pPr>
            <a:r>
              <a:rPr kumimoji="1" lang="en-US" altLang="zh-CN" sz="2800" b="1" dirty="0">
                <a:solidFill>
                  <a:srgbClr val="000099"/>
                </a:solidFill>
                <a:latin typeface="黑体" pitchFamily="2" charset="-122"/>
              </a:rPr>
              <a:t> </a:t>
            </a:r>
            <a:r>
              <a:rPr kumimoji="1" lang="zh-CN" altLang="en-US" sz="2800" b="1" dirty="0">
                <a:solidFill>
                  <a:srgbClr val="000099"/>
                </a:solidFill>
                <a:latin typeface="黑体" pitchFamily="2" charset="-122"/>
              </a:rPr>
              <a:t>位移电流的引入及安培环路定理的修正</a:t>
            </a:r>
          </a:p>
        </p:txBody>
      </p:sp>
      <p:graphicFrame>
        <p:nvGraphicFramePr>
          <p:cNvPr id="453642" name="Object 2"/>
          <p:cNvGraphicFramePr>
            <a:graphicFrameLocks noChangeAspect="1"/>
          </p:cNvGraphicFramePr>
          <p:nvPr/>
        </p:nvGraphicFramePr>
        <p:xfrm>
          <a:off x="900602" y="1958731"/>
          <a:ext cx="1608185" cy="526561"/>
        </p:xfrm>
        <a:graphic>
          <a:graphicData uri="http://schemas.openxmlformats.org/presentationml/2006/ole">
            <p:oleObj spid="_x0000_s76802" name="Equation" r:id="rId5" imgW="774360" imgH="253800" progId="Equation.DSMT4">
              <p:embed/>
            </p:oleObj>
          </a:graphicData>
        </a:graphic>
      </p:graphicFrame>
      <p:graphicFrame>
        <p:nvGraphicFramePr>
          <p:cNvPr id="453643" name="Object 3"/>
          <p:cNvGraphicFramePr>
            <a:graphicFrameLocks noChangeAspect="1"/>
          </p:cNvGraphicFramePr>
          <p:nvPr/>
        </p:nvGraphicFramePr>
        <p:xfrm>
          <a:off x="1943100" y="2746375"/>
          <a:ext cx="4268788" cy="668338"/>
        </p:xfrm>
        <a:graphic>
          <a:graphicData uri="http://schemas.openxmlformats.org/presentationml/2006/ole">
            <p:oleObj spid="_x0000_s76803" name="Equation" r:id="rId6" imgW="1942920" imgH="304560" progId="Equation.DSMT4">
              <p:embed/>
            </p:oleObj>
          </a:graphicData>
        </a:graphic>
      </p:graphicFrame>
      <p:sp>
        <p:nvSpPr>
          <p:cNvPr id="453644" name="AutoShape 12"/>
          <p:cNvSpPr>
            <a:spLocks noChangeArrowheads="1"/>
          </p:cNvSpPr>
          <p:nvPr/>
        </p:nvSpPr>
        <p:spPr bwMode="auto">
          <a:xfrm>
            <a:off x="2354263" y="2755900"/>
            <a:ext cx="430212" cy="647700"/>
          </a:xfrm>
          <a:prstGeom prst="wedgeRoundRectCallout">
            <a:avLst>
              <a:gd name="adj1" fmla="val -47046"/>
              <a:gd name="adj2" fmla="val 75981"/>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5" name="Rectangle 13"/>
          <p:cNvSpPr>
            <a:spLocks noChangeArrowheads="1"/>
          </p:cNvSpPr>
          <p:nvPr/>
        </p:nvSpPr>
        <p:spPr bwMode="auto">
          <a:xfrm>
            <a:off x="1803400" y="3578225"/>
            <a:ext cx="1397000" cy="376238"/>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全电流密度</a:t>
            </a:r>
          </a:p>
        </p:txBody>
      </p:sp>
      <p:sp>
        <p:nvSpPr>
          <p:cNvPr id="453646" name="AutoShape 14"/>
          <p:cNvSpPr>
            <a:spLocks noChangeArrowheads="1"/>
          </p:cNvSpPr>
          <p:nvPr/>
        </p:nvSpPr>
        <p:spPr bwMode="auto">
          <a:xfrm>
            <a:off x="4106863" y="2732088"/>
            <a:ext cx="309562" cy="627062"/>
          </a:xfrm>
          <a:prstGeom prst="wedgeRoundRectCallout">
            <a:avLst>
              <a:gd name="adj1" fmla="val -97694"/>
              <a:gd name="adj2" fmla="val 67468"/>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7" name="Rectangle 15"/>
          <p:cNvSpPr>
            <a:spLocks noChangeArrowheads="1"/>
          </p:cNvSpPr>
          <p:nvPr/>
        </p:nvSpPr>
        <p:spPr bwMode="auto">
          <a:xfrm>
            <a:off x="3376613" y="3525838"/>
            <a:ext cx="1604962" cy="376237"/>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传导电流密度</a:t>
            </a:r>
          </a:p>
        </p:txBody>
      </p:sp>
      <p:sp>
        <p:nvSpPr>
          <p:cNvPr id="453648" name="AutoShape 16"/>
          <p:cNvSpPr>
            <a:spLocks noChangeArrowheads="1"/>
          </p:cNvSpPr>
          <p:nvPr/>
        </p:nvSpPr>
        <p:spPr bwMode="auto">
          <a:xfrm>
            <a:off x="4675188" y="2700338"/>
            <a:ext cx="309562" cy="627062"/>
          </a:xfrm>
          <a:prstGeom prst="wedgeRoundRectCallout">
            <a:avLst>
              <a:gd name="adj1" fmla="val 185384"/>
              <a:gd name="adj2" fmla="val 90000"/>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sp>
        <p:nvSpPr>
          <p:cNvPr id="453649" name="Rectangle 17"/>
          <p:cNvSpPr>
            <a:spLocks noChangeArrowheads="1"/>
          </p:cNvSpPr>
          <p:nvPr/>
        </p:nvSpPr>
        <p:spPr bwMode="auto">
          <a:xfrm>
            <a:off x="5221288" y="3524250"/>
            <a:ext cx="1693862" cy="376238"/>
          </a:xfrm>
          <a:prstGeom prst="rect">
            <a:avLst/>
          </a:prstGeom>
          <a:noFill/>
          <a:ln w="9525">
            <a:solidFill>
              <a:srgbClr val="FF0000"/>
            </a:solidFill>
            <a:miter lim="800000"/>
            <a:headEnd/>
            <a:tailEnd/>
          </a:ln>
        </p:spPr>
        <p:txBody>
          <a:bodyPr>
            <a:spAutoFit/>
          </a:bodyPr>
          <a:lstStyle/>
          <a:p>
            <a:r>
              <a:rPr kumimoji="1" lang="zh-CN" altLang="en-US" sz="1800" b="1">
                <a:solidFill>
                  <a:srgbClr val="000099"/>
                </a:solidFill>
                <a:latin typeface="Verdana" pitchFamily="34" charset="0"/>
                <a:ea typeface="宋体" pitchFamily="2" charset="-122"/>
              </a:rPr>
              <a:t>位移电流密度</a:t>
            </a:r>
          </a:p>
        </p:txBody>
      </p:sp>
      <p:sp>
        <p:nvSpPr>
          <p:cNvPr id="453651" name="Text Box 19"/>
          <p:cNvSpPr txBox="1">
            <a:spLocks noChangeArrowheads="1"/>
          </p:cNvSpPr>
          <p:nvPr/>
        </p:nvSpPr>
        <p:spPr bwMode="auto">
          <a:xfrm>
            <a:off x="441325" y="1246188"/>
            <a:ext cx="8332788" cy="1107996"/>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000099"/>
                </a:solidFill>
                <a:latin typeface="幼圆" pitchFamily="49" charset="-122"/>
                <a:ea typeface="幼圆" pitchFamily="49" charset="-122"/>
              </a:rPr>
              <a:t>麦克斯韦提出了位移电流的概念，他认为：</a:t>
            </a:r>
            <a:r>
              <a:rPr kumimoji="1" lang="zh-CN" altLang="en-US" sz="2000" b="1" dirty="0">
                <a:solidFill>
                  <a:srgbClr val="FF3399"/>
                </a:solidFill>
                <a:latin typeface="幼圆" pitchFamily="49" charset="-122"/>
                <a:ea typeface="幼圆" pitchFamily="49" charset="-122"/>
              </a:rPr>
              <a:t>在时变场空间中，存在着因变化的电场而形成的位移电流，位移电流与传导电流共同形成全电流             ，全电流满足电流连续性关系</a:t>
            </a:r>
            <a:r>
              <a:rPr kumimoji="1" lang="en-US" altLang="zh-CN" sz="2000" b="1" dirty="0">
                <a:solidFill>
                  <a:srgbClr val="FF3399"/>
                </a:solidFill>
                <a:latin typeface="幼圆" pitchFamily="49" charset="-122"/>
                <a:ea typeface="幼圆" pitchFamily="49" charset="-122"/>
              </a:rPr>
              <a:t>:</a:t>
            </a:r>
          </a:p>
        </p:txBody>
      </p:sp>
      <p:graphicFrame>
        <p:nvGraphicFramePr>
          <p:cNvPr id="453658" name="Object 4"/>
          <p:cNvGraphicFramePr>
            <a:graphicFrameLocks noChangeAspect="1"/>
          </p:cNvGraphicFramePr>
          <p:nvPr/>
        </p:nvGraphicFramePr>
        <p:xfrm>
          <a:off x="1731963" y="4800600"/>
          <a:ext cx="1249362" cy="500063"/>
        </p:xfrm>
        <a:graphic>
          <a:graphicData uri="http://schemas.openxmlformats.org/presentationml/2006/ole">
            <p:oleObj spid="_x0000_s76804" name="Equation" r:id="rId7" imgW="571320" imgH="228600" progId="Equation.DSMT4">
              <p:embed/>
            </p:oleObj>
          </a:graphicData>
        </a:graphic>
      </p:graphicFrame>
      <p:graphicFrame>
        <p:nvGraphicFramePr>
          <p:cNvPr id="453659" name="Object 5"/>
          <p:cNvGraphicFramePr>
            <a:graphicFrameLocks noChangeAspect="1"/>
          </p:cNvGraphicFramePr>
          <p:nvPr/>
        </p:nvGraphicFramePr>
        <p:xfrm>
          <a:off x="1109663" y="5300663"/>
          <a:ext cx="1871662" cy="893762"/>
        </p:xfrm>
        <a:graphic>
          <a:graphicData uri="http://schemas.openxmlformats.org/presentationml/2006/ole">
            <p:oleObj spid="_x0000_s76805" name="Equation" r:id="rId8" imgW="850680" imgH="406080" progId="Equation.DSMT4">
              <p:embed/>
            </p:oleObj>
          </a:graphicData>
        </a:graphic>
      </p:graphicFrame>
      <p:graphicFrame>
        <p:nvGraphicFramePr>
          <p:cNvPr id="453660" name="Object 6"/>
          <p:cNvGraphicFramePr>
            <a:graphicFrameLocks noChangeAspect="1"/>
          </p:cNvGraphicFramePr>
          <p:nvPr/>
        </p:nvGraphicFramePr>
        <p:xfrm>
          <a:off x="2870200" y="4953000"/>
          <a:ext cx="838200" cy="1004888"/>
        </p:xfrm>
        <a:graphic>
          <a:graphicData uri="http://schemas.openxmlformats.org/presentationml/2006/ole">
            <p:oleObj spid="_x0000_s76806" name="Equation" r:id="rId9" imgW="380880" imgH="457200" progId="Equation.DSMT4">
              <p:embed/>
            </p:oleObj>
          </a:graphicData>
        </a:graphic>
      </p:graphicFrame>
      <p:graphicFrame>
        <p:nvGraphicFramePr>
          <p:cNvPr id="453661" name="Object 7"/>
          <p:cNvGraphicFramePr>
            <a:graphicFrameLocks noChangeAspect="1"/>
          </p:cNvGraphicFramePr>
          <p:nvPr/>
        </p:nvGraphicFramePr>
        <p:xfrm>
          <a:off x="3636963" y="5024438"/>
          <a:ext cx="2178050" cy="920750"/>
        </p:xfrm>
        <a:graphic>
          <a:graphicData uri="http://schemas.openxmlformats.org/presentationml/2006/ole">
            <p:oleObj spid="_x0000_s76807" name="Equation" r:id="rId10" imgW="990360" imgH="419040" progId="Equation.DSMT4">
              <p:embed/>
            </p:oleObj>
          </a:graphicData>
        </a:graphic>
      </p:graphicFrame>
      <p:grpSp>
        <p:nvGrpSpPr>
          <p:cNvPr id="2" name="Group 30"/>
          <p:cNvGrpSpPr>
            <a:grpSpLocks/>
          </p:cNvGrpSpPr>
          <p:nvPr/>
        </p:nvGrpSpPr>
        <p:grpSpPr bwMode="auto">
          <a:xfrm>
            <a:off x="4081463" y="4310063"/>
            <a:ext cx="2133600" cy="1635125"/>
            <a:chOff x="2544" y="3071"/>
            <a:chExt cx="1344" cy="1030"/>
          </a:xfrm>
        </p:grpSpPr>
        <p:sp>
          <p:nvSpPr>
            <p:cNvPr id="76820" name="AutoShape 31"/>
            <p:cNvSpPr>
              <a:spLocks noChangeArrowheads="1"/>
            </p:cNvSpPr>
            <p:nvPr/>
          </p:nvSpPr>
          <p:spPr bwMode="auto">
            <a:xfrm>
              <a:off x="2544" y="3521"/>
              <a:ext cx="666" cy="580"/>
            </a:xfrm>
            <a:prstGeom prst="wedgeRoundRectCallout">
              <a:avLst>
                <a:gd name="adj1" fmla="val 42792"/>
                <a:gd name="adj2" fmla="val -68792"/>
                <a:gd name="adj3" fmla="val 16667"/>
              </a:avLst>
            </a:prstGeom>
            <a:noFill/>
            <a:ln w="9525">
              <a:solidFill>
                <a:srgbClr val="CC0000"/>
              </a:solidFill>
              <a:miter lim="800000"/>
              <a:headEnd/>
              <a:tailEnd/>
            </a:ln>
          </p:spPr>
          <p:txBody>
            <a:bodyPr/>
            <a:lstStyle/>
            <a:p>
              <a:pPr algn="ctr"/>
              <a:endParaRPr lang="zh-CN" altLang="zh-CN" sz="1800">
                <a:solidFill>
                  <a:schemeClr val="tx1"/>
                </a:solidFill>
                <a:latin typeface="Verdana" pitchFamily="34" charset="0"/>
                <a:ea typeface="宋体" pitchFamily="2" charset="-122"/>
              </a:endParaRPr>
            </a:p>
          </p:txBody>
        </p:sp>
        <p:graphicFrame>
          <p:nvGraphicFramePr>
            <p:cNvPr id="76809" name="Object 9"/>
            <p:cNvGraphicFramePr>
              <a:graphicFrameLocks noChangeAspect="1"/>
            </p:cNvGraphicFramePr>
            <p:nvPr/>
          </p:nvGraphicFramePr>
          <p:xfrm>
            <a:off x="2816" y="3071"/>
            <a:ext cx="1072" cy="351"/>
          </p:xfrm>
          <a:graphic>
            <a:graphicData uri="http://schemas.openxmlformats.org/presentationml/2006/ole">
              <p:oleObj spid="_x0000_s76809" name="Equation" r:id="rId11" imgW="774360" imgH="253800" progId="Equation.DSMT4">
                <p:embed/>
              </p:oleObj>
            </a:graphicData>
          </a:graphic>
        </p:graphicFrame>
      </p:grpSp>
      <p:graphicFrame>
        <p:nvGraphicFramePr>
          <p:cNvPr id="453665" name="Object 8"/>
          <p:cNvGraphicFramePr>
            <a:graphicFrameLocks noChangeAspect="1"/>
          </p:cNvGraphicFramePr>
          <p:nvPr/>
        </p:nvGraphicFramePr>
        <p:xfrm>
          <a:off x="6005513" y="5081588"/>
          <a:ext cx="1676400" cy="893762"/>
        </p:xfrm>
        <a:graphic>
          <a:graphicData uri="http://schemas.openxmlformats.org/presentationml/2006/ole">
            <p:oleObj spid="_x0000_s76808" name="Equation" r:id="rId12" imgW="76176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3634"/>
                                        </p:tgtEl>
                                        <p:attrNameLst>
                                          <p:attrName>style.visibility</p:attrName>
                                        </p:attrNameLst>
                                      </p:cBhvr>
                                      <p:to>
                                        <p:strVal val="visible"/>
                                      </p:to>
                                    </p:set>
                                    <p:animEffect transition="in" filter="fade">
                                      <p:cBhvr>
                                        <p:cTn id="7" dur="500"/>
                                        <p:tgtEl>
                                          <p:spTgt spid="4536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3651"/>
                                        </p:tgtEl>
                                        <p:attrNameLst>
                                          <p:attrName>style.visibility</p:attrName>
                                        </p:attrNameLst>
                                      </p:cBhvr>
                                      <p:to>
                                        <p:strVal val="visible"/>
                                      </p:to>
                                    </p:set>
                                    <p:animEffect transition="in" filter="fade">
                                      <p:cBhvr>
                                        <p:cTn id="12" dur="1000"/>
                                        <p:tgtEl>
                                          <p:spTgt spid="453651"/>
                                        </p:tgtEl>
                                      </p:cBhvr>
                                    </p:animEffect>
                                  </p:childTnLst>
                                </p:cTn>
                              </p:par>
                              <p:par>
                                <p:cTn id="13" presetID="10" presetClass="entr" presetSubtype="0" fill="hold" nodeType="withEffect">
                                  <p:stCondLst>
                                    <p:cond delay="0"/>
                                  </p:stCondLst>
                                  <p:childTnLst>
                                    <p:set>
                                      <p:cBhvr>
                                        <p:cTn id="14" dur="1" fill="hold">
                                          <p:stCondLst>
                                            <p:cond delay="0"/>
                                          </p:stCondLst>
                                        </p:cTn>
                                        <p:tgtEl>
                                          <p:spTgt spid="453642"/>
                                        </p:tgtEl>
                                        <p:attrNameLst>
                                          <p:attrName>style.visibility</p:attrName>
                                        </p:attrNameLst>
                                      </p:cBhvr>
                                      <p:to>
                                        <p:strVal val="visible"/>
                                      </p:to>
                                    </p:set>
                                    <p:animEffect transition="in" filter="fade">
                                      <p:cBhvr>
                                        <p:cTn id="15" dur="500"/>
                                        <p:tgtEl>
                                          <p:spTgt spid="4536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53643"/>
                                        </p:tgtEl>
                                        <p:attrNameLst>
                                          <p:attrName>style.visibility</p:attrName>
                                        </p:attrNameLst>
                                      </p:cBhvr>
                                      <p:to>
                                        <p:strVal val="visible"/>
                                      </p:to>
                                    </p:set>
                                    <p:animEffect transition="in" filter="fade">
                                      <p:cBhvr>
                                        <p:cTn id="20" dur="500"/>
                                        <p:tgtEl>
                                          <p:spTgt spid="4536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3644"/>
                                        </p:tgtEl>
                                        <p:attrNameLst>
                                          <p:attrName>style.visibility</p:attrName>
                                        </p:attrNameLst>
                                      </p:cBhvr>
                                      <p:to>
                                        <p:strVal val="visible"/>
                                      </p:to>
                                    </p:set>
                                    <p:animEffect transition="in" filter="fade">
                                      <p:cBhvr>
                                        <p:cTn id="25" dur="500"/>
                                        <p:tgtEl>
                                          <p:spTgt spid="45364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3645"/>
                                        </p:tgtEl>
                                        <p:attrNameLst>
                                          <p:attrName>style.visibility</p:attrName>
                                        </p:attrNameLst>
                                      </p:cBhvr>
                                      <p:to>
                                        <p:strVal val="visible"/>
                                      </p:to>
                                    </p:set>
                                    <p:animEffect transition="in" filter="fade">
                                      <p:cBhvr>
                                        <p:cTn id="28" dur="500"/>
                                        <p:tgtEl>
                                          <p:spTgt spid="4536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53646"/>
                                        </p:tgtEl>
                                        <p:attrNameLst>
                                          <p:attrName>style.visibility</p:attrName>
                                        </p:attrNameLst>
                                      </p:cBhvr>
                                      <p:to>
                                        <p:strVal val="visible"/>
                                      </p:to>
                                    </p:set>
                                    <p:animEffect transition="in" filter="fade">
                                      <p:cBhvr>
                                        <p:cTn id="31" dur="500"/>
                                        <p:tgtEl>
                                          <p:spTgt spid="45364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3647"/>
                                        </p:tgtEl>
                                        <p:attrNameLst>
                                          <p:attrName>style.visibility</p:attrName>
                                        </p:attrNameLst>
                                      </p:cBhvr>
                                      <p:to>
                                        <p:strVal val="visible"/>
                                      </p:to>
                                    </p:set>
                                    <p:animEffect transition="in" filter="fade">
                                      <p:cBhvr>
                                        <p:cTn id="34" dur="500"/>
                                        <p:tgtEl>
                                          <p:spTgt spid="4536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3648"/>
                                        </p:tgtEl>
                                        <p:attrNameLst>
                                          <p:attrName>style.visibility</p:attrName>
                                        </p:attrNameLst>
                                      </p:cBhvr>
                                      <p:to>
                                        <p:strVal val="visible"/>
                                      </p:to>
                                    </p:set>
                                    <p:animEffect transition="in" filter="fade">
                                      <p:cBhvr>
                                        <p:cTn id="37" dur="500"/>
                                        <p:tgtEl>
                                          <p:spTgt spid="4536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53649"/>
                                        </p:tgtEl>
                                        <p:attrNameLst>
                                          <p:attrName>style.visibility</p:attrName>
                                        </p:attrNameLst>
                                      </p:cBhvr>
                                      <p:to>
                                        <p:strVal val="visible"/>
                                      </p:to>
                                    </p:set>
                                    <p:animEffect transition="in" filter="fade">
                                      <p:cBhvr>
                                        <p:cTn id="40" dur="500"/>
                                        <p:tgtEl>
                                          <p:spTgt spid="4536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53658"/>
                                        </p:tgtEl>
                                        <p:attrNameLst>
                                          <p:attrName>style.visibility</p:attrName>
                                        </p:attrNameLst>
                                      </p:cBhvr>
                                      <p:to>
                                        <p:strVal val="visible"/>
                                      </p:to>
                                    </p:set>
                                    <p:animEffect transition="in" filter="fade">
                                      <p:cBhvr>
                                        <p:cTn id="45" dur="500"/>
                                        <p:tgtEl>
                                          <p:spTgt spid="453658"/>
                                        </p:tgtEl>
                                      </p:cBhvr>
                                    </p:animEffect>
                                  </p:childTnLst>
                                </p:cTn>
                              </p:par>
                              <p:par>
                                <p:cTn id="46" presetID="10" presetClass="entr" presetSubtype="0" fill="hold" nodeType="withEffect">
                                  <p:stCondLst>
                                    <p:cond delay="0"/>
                                  </p:stCondLst>
                                  <p:childTnLst>
                                    <p:set>
                                      <p:cBhvr>
                                        <p:cTn id="47" dur="1" fill="hold">
                                          <p:stCondLst>
                                            <p:cond delay="0"/>
                                          </p:stCondLst>
                                        </p:cTn>
                                        <p:tgtEl>
                                          <p:spTgt spid="453659"/>
                                        </p:tgtEl>
                                        <p:attrNameLst>
                                          <p:attrName>style.visibility</p:attrName>
                                        </p:attrNameLst>
                                      </p:cBhvr>
                                      <p:to>
                                        <p:strVal val="visible"/>
                                      </p:to>
                                    </p:set>
                                    <p:animEffect transition="in" filter="fade">
                                      <p:cBhvr>
                                        <p:cTn id="48" dur="500"/>
                                        <p:tgtEl>
                                          <p:spTgt spid="45365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53660"/>
                                        </p:tgtEl>
                                        <p:attrNameLst>
                                          <p:attrName>style.visibility</p:attrName>
                                        </p:attrNameLst>
                                      </p:cBhvr>
                                      <p:to>
                                        <p:strVal val="visible"/>
                                      </p:to>
                                    </p:set>
                                    <p:animEffect transition="in" filter="fade">
                                      <p:cBhvr>
                                        <p:cTn id="53" dur="500"/>
                                        <p:tgtEl>
                                          <p:spTgt spid="453660"/>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53661"/>
                                        </p:tgtEl>
                                        <p:attrNameLst>
                                          <p:attrName>style.visibility</p:attrName>
                                        </p:attrNameLst>
                                      </p:cBhvr>
                                      <p:to>
                                        <p:strVal val="visible"/>
                                      </p:to>
                                    </p:set>
                                    <p:animEffect transition="in" filter="fade">
                                      <p:cBhvr>
                                        <p:cTn id="57" dur="500"/>
                                        <p:tgtEl>
                                          <p:spTgt spid="45366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53665"/>
                                        </p:tgtEl>
                                        <p:attrNameLst>
                                          <p:attrName>style.visibility</p:attrName>
                                        </p:attrNameLst>
                                      </p:cBhvr>
                                      <p:to>
                                        <p:strVal val="visible"/>
                                      </p:to>
                                    </p:set>
                                    <p:animEffect transition="in" filter="fade">
                                      <p:cBhvr>
                                        <p:cTn id="67" dur="500"/>
                                        <p:tgtEl>
                                          <p:spTgt spid="453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p:bldP spid="453644" grpId="0" animBg="1"/>
      <p:bldP spid="453645" grpId="0" animBg="1"/>
      <p:bldP spid="453646" grpId="0" animBg="1"/>
      <p:bldP spid="453647" grpId="0" animBg="1"/>
      <p:bldP spid="453648" grpId="0" animBg="1"/>
      <p:bldP spid="453649" grpId="0" animBg="1"/>
      <p:bldP spid="4536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圆角矩形 7"/>
          <p:cNvPicPr>
            <a:picLocks noChangeArrowheads="1"/>
          </p:cNvPicPr>
          <p:nvPr/>
        </p:nvPicPr>
        <p:blipFill>
          <a:blip r:embed="rId3"/>
          <a:srcRect/>
          <a:stretch>
            <a:fillRect/>
          </a:stretch>
        </p:blipFill>
        <p:spPr bwMode="auto">
          <a:xfrm>
            <a:off x="1929618" y="492368"/>
            <a:ext cx="3861582" cy="1207477"/>
          </a:xfrm>
          <a:prstGeom prst="rect">
            <a:avLst/>
          </a:prstGeom>
          <a:noFill/>
          <a:ln w="9525">
            <a:noFill/>
            <a:miter lim="800000"/>
            <a:headEnd/>
            <a:tailEnd/>
          </a:ln>
        </p:spPr>
      </p:pic>
      <p:sp>
        <p:nvSpPr>
          <p:cNvPr id="454668" name="Text Box 12"/>
          <p:cNvSpPr txBox="1">
            <a:spLocks noChangeArrowheads="1"/>
          </p:cNvSpPr>
          <p:nvPr/>
        </p:nvSpPr>
        <p:spPr bwMode="auto">
          <a:xfrm>
            <a:off x="0" y="4387484"/>
            <a:ext cx="8188325" cy="1294843"/>
          </a:xfrm>
          <a:prstGeom prst="rect">
            <a:avLst/>
          </a:prstGeom>
          <a:noFill/>
          <a:ln w="9525">
            <a:noFill/>
            <a:prstDash val="dash"/>
            <a:miter lim="800000"/>
            <a:headEnd/>
            <a:tailEnd/>
          </a:ln>
        </p:spPr>
        <p:txBody>
          <a:bodyPr lIns="90000" tIns="46800" rIns="90000" bIns="46800">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3</a:t>
            </a:r>
            <a:r>
              <a:rPr kumimoji="1" lang="zh-CN" altLang="en-US" sz="2000" b="1" dirty="0">
                <a:solidFill>
                  <a:srgbClr val="002060"/>
                </a:solidFill>
                <a:latin typeface="幼圆" pitchFamily="49" charset="-122"/>
                <a:ea typeface="幼圆" pitchFamily="49" charset="-122"/>
              </a:rPr>
              <a:t>、引入位移电流后，用全电流代替传导电流 </a:t>
            </a:r>
            <a:r>
              <a:rPr kumimoji="1" lang="en-US" altLang="zh-CN" sz="2000" b="1" dirty="0">
                <a:solidFill>
                  <a:srgbClr val="002060"/>
                </a:solidFill>
                <a:latin typeface="幼圆" pitchFamily="49" charset="-122"/>
                <a:ea typeface="幼圆" pitchFamily="49" charset="-122"/>
              </a:rPr>
              <a:t>,</a:t>
            </a:r>
          </a:p>
          <a:p>
            <a:pPr algn="just">
              <a:lnSpc>
                <a:spcPct val="130000"/>
              </a:lnSpc>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则安培环路定理在时变场中仍然适用。</a:t>
            </a:r>
          </a:p>
          <a:p>
            <a:pPr algn="just">
              <a:lnSpc>
                <a:spcPct val="130000"/>
              </a:lnSpc>
              <a:buFont typeface="Wingdings" pitchFamily="2" charset="2"/>
              <a:buNone/>
            </a:pPr>
            <a:r>
              <a:rPr kumimoji="1" lang="zh-CN" altLang="en-US" sz="2000" b="1" dirty="0">
                <a:solidFill>
                  <a:srgbClr val="002060"/>
                </a:solidFill>
                <a:latin typeface="幼圆" pitchFamily="49" charset="-122"/>
                <a:ea typeface="幼圆" pitchFamily="49" charset="-122"/>
              </a:rPr>
              <a:t>    </a:t>
            </a:r>
            <a:r>
              <a:rPr kumimoji="1" lang="en-US" altLang="zh-CN" sz="2000" b="1" dirty="0">
                <a:solidFill>
                  <a:srgbClr val="002060"/>
                </a:solidFill>
                <a:latin typeface="幼圆" pitchFamily="49" charset="-122"/>
                <a:ea typeface="幼圆" pitchFamily="49" charset="-122"/>
              </a:rPr>
              <a:t>4</a:t>
            </a:r>
            <a:r>
              <a:rPr kumimoji="1" lang="zh-CN" altLang="en-US" sz="2000" b="1" dirty="0">
                <a:solidFill>
                  <a:srgbClr val="002060"/>
                </a:solidFill>
                <a:latin typeface="幼圆" pitchFamily="49" charset="-122"/>
                <a:ea typeface="幼圆" pitchFamily="49" charset="-122"/>
              </a:rPr>
              <a:t>、</a:t>
            </a:r>
            <a:r>
              <a:rPr kumimoji="1" lang="en-US" altLang="zh-CN" sz="2000" b="1" i="1" dirty="0" err="1">
                <a:solidFill>
                  <a:srgbClr val="002060"/>
                </a:solidFill>
                <a:latin typeface="幼圆" pitchFamily="49" charset="-122"/>
                <a:ea typeface="幼圆" pitchFamily="49" charset="-122"/>
              </a:rPr>
              <a:t>J</a:t>
            </a:r>
            <a:r>
              <a:rPr kumimoji="1" lang="en-US" altLang="zh-CN" sz="2000" b="1" baseline="-25000" dirty="0" err="1">
                <a:solidFill>
                  <a:srgbClr val="002060"/>
                </a:solidFill>
                <a:latin typeface="幼圆" pitchFamily="49" charset="-122"/>
                <a:ea typeface="幼圆" pitchFamily="49" charset="-122"/>
              </a:rPr>
              <a:t>d</a:t>
            </a:r>
            <a:r>
              <a:rPr kumimoji="1" lang="en-US" altLang="zh-CN" sz="2000" b="1" baseline="-25000"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是磁场的漩涡源，表明时变电场产生时变磁场。</a:t>
            </a:r>
          </a:p>
        </p:txBody>
      </p:sp>
      <p:sp>
        <p:nvSpPr>
          <p:cNvPr id="454669" name="Rectangle 13"/>
          <p:cNvSpPr>
            <a:spLocks noChangeArrowheads="1"/>
          </p:cNvSpPr>
          <p:nvPr/>
        </p:nvSpPr>
        <p:spPr bwMode="auto">
          <a:xfrm>
            <a:off x="508489" y="2984135"/>
            <a:ext cx="8151813" cy="1585912"/>
          </a:xfrm>
          <a:prstGeom prst="rect">
            <a:avLst/>
          </a:prstGeom>
          <a:noFill/>
          <a:ln w="9525">
            <a:noFill/>
            <a:miter lim="800000"/>
            <a:headEnd/>
            <a:tailEnd/>
          </a:ln>
        </p:spPr>
        <p:txBody>
          <a:bodyPr/>
          <a:lstStyle/>
          <a:p>
            <a:pPr>
              <a:lnSpc>
                <a:spcPct val="130000"/>
              </a:lnSpc>
            </a:pPr>
            <a:r>
              <a:rPr lang="en-US" altLang="zh-CN" sz="2000" b="1" dirty="0">
                <a:solidFill>
                  <a:srgbClr val="002060"/>
                </a:solidFill>
                <a:latin typeface="幼圆" pitchFamily="49" charset="-122"/>
                <a:ea typeface="幼圆" pitchFamily="49" charset="-122"/>
              </a:rPr>
              <a:t>2</a:t>
            </a:r>
            <a:r>
              <a:rPr lang="zh-CN" altLang="en-US" sz="2000" b="1" dirty="0">
                <a:solidFill>
                  <a:srgbClr val="002060"/>
                </a:solidFill>
                <a:latin typeface="幼圆" pitchFamily="49" charset="-122"/>
                <a:ea typeface="幼圆" pitchFamily="49" charset="-122"/>
              </a:rPr>
              <a:t>、在理想介质中，无传导电流，但可能有位移电流；</a:t>
            </a:r>
          </a:p>
          <a:p>
            <a:pPr>
              <a:lnSpc>
                <a:spcPct val="130000"/>
              </a:lnSpc>
            </a:pPr>
            <a:r>
              <a:rPr lang="zh-CN" altLang="en-US" sz="2000" b="1" dirty="0">
                <a:solidFill>
                  <a:srgbClr val="002060"/>
                </a:solidFill>
                <a:latin typeface="幼圆" pitchFamily="49" charset="-122"/>
                <a:ea typeface="幼圆" pitchFamily="49" charset="-122"/>
              </a:rPr>
              <a:t>   在理想导体中，无位移电流，但</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有传导电流；</a:t>
            </a:r>
          </a:p>
          <a:p>
            <a:pPr>
              <a:lnSpc>
                <a:spcPct val="130000"/>
              </a:lnSpc>
            </a:pPr>
            <a:r>
              <a:rPr lang="zh-CN" altLang="en-US" sz="2000" b="1" dirty="0">
                <a:solidFill>
                  <a:srgbClr val="002060"/>
                </a:solidFill>
                <a:latin typeface="幼圆" pitchFamily="49" charset="-122"/>
                <a:ea typeface="幼圆" pitchFamily="49" charset="-122"/>
              </a:rPr>
              <a:t>   在导电介质中，既</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有传导电流，又</a:t>
            </a:r>
            <a:r>
              <a:rPr lang="zh-CN" altLang="en-US" sz="2000" b="1" dirty="0">
                <a:solidFill>
                  <a:srgbClr val="002060"/>
                </a:solidFill>
                <a:latin typeface="Arial" pitchFamily="34" charset="0"/>
                <a:ea typeface="幼圆" pitchFamily="49" charset="-122"/>
              </a:rPr>
              <a:t>可能</a:t>
            </a:r>
            <a:r>
              <a:rPr lang="zh-CN" altLang="en-US" sz="2000" b="1" dirty="0">
                <a:solidFill>
                  <a:srgbClr val="002060"/>
                </a:solidFill>
                <a:latin typeface="幼圆" pitchFamily="49" charset="-122"/>
                <a:ea typeface="幼圆" pitchFamily="49" charset="-122"/>
              </a:rPr>
              <a:t>有位移电流。</a:t>
            </a:r>
          </a:p>
        </p:txBody>
      </p:sp>
      <p:sp>
        <p:nvSpPr>
          <p:cNvPr id="454670" name="Rectangle 14"/>
          <p:cNvSpPr>
            <a:spLocks noChangeArrowheads="1"/>
          </p:cNvSpPr>
          <p:nvPr/>
        </p:nvSpPr>
        <p:spPr bwMode="auto">
          <a:xfrm>
            <a:off x="541338" y="2363788"/>
            <a:ext cx="7848600" cy="492443"/>
          </a:xfrm>
          <a:prstGeom prst="rect">
            <a:avLst/>
          </a:prstGeom>
          <a:noFill/>
          <a:ln w="9525">
            <a:noFill/>
            <a:miter lim="800000"/>
            <a:headEnd/>
            <a:tailEnd/>
          </a:ln>
        </p:spPr>
        <p:txBody>
          <a:bodyPr>
            <a:spAutoFit/>
          </a:bodyPr>
          <a:lstStyle/>
          <a:p>
            <a:pPr marL="381000" indent="-381000">
              <a:lnSpc>
                <a:spcPct val="130000"/>
              </a:lnSpc>
              <a:buFont typeface="Wingdings" pitchFamily="2" charset="2"/>
              <a:buNone/>
            </a:pPr>
            <a:r>
              <a:rPr lang="en-US" altLang="zh-CN" sz="2000" b="1">
                <a:solidFill>
                  <a:srgbClr val="002060"/>
                </a:solidFill>
                <a:latin typeface="幼圆" pitchFamily="49" charset="-122"/>
                <a:ea typeface="幼圆" pitchFamily="49" charset="-122"/>
              </a:rPr>
              <a:t>1</a:t>
            </a:r>
            <a:r>
              <a:rPr lang="zh-CN" altLang="en-US" sz="2000" b="1">
                <a:solidFill>
                  <a:srgbClr val="002060"/>
                </a:solidFill>
                <a:latin typeface="幼圆" pitchFamily="49" charset="-122"/>
                <a:ea typeface="幼圆" pitchFamily="49" charset="-122"/>
              </a:rPr>
              <a:t>、位移电流密度取决于电场的时间变化率。</a:t>
            </a:r>
            <a:endParaRPr lang="zh-CN" altLang="en-US" sz="2000">
              <a:solidFill>
                <a:srgbClr val="002060"/>
              </a:solidFill>
              <a:latin typeface="幼圆" pitchFamily="49" charset="-122"/>
              <a:ea typeface="幼圆" pitchFamily="49" charset="-122"/>
            </a:endParaRPr>
          </a:p>
        </p:txBody>
      </p:sp>
      <p:sp>
        <p:nvSpPr>
          <p:cNvPr id="454671" name="Text Box 15"/>
          <p:cNvSpPr txBox="1">
            <a:spLocks noChangeArrowheads="1"/>
          </p:cNvSpPr>
          <p:nvPr/>
        </p:nvSpPr>
        <p:spPr bwMode="auto">
          <a:xfrm>
            <a:off x="353891" y="1769819"/>
            <a:ext cx="4806950" cy="523220"/>
          </a:xfrm>
          <a:prstGeom prst="rect">
            <a:avLst/>
          </a:prstGeom>
          <a:solidFill>
            <a:srgbClr val="000099"/>
          </a:solidFill>
          <a:ln w="9525">
            <a:noFill/>
            <a:miter lim="800000"/>
            <a:headEnd/>
            <a:tailEnd/>
          </a:ln>
        </p:spPr>
        <p:txBody>
          <a:bodyPr>
            <a:spAutoFit/>
          </a:bodyPr>
          <a:lstStyle/>
          <a:p>
            <a:pPr algn="just">
              <a:spcBef>
                <a:spcPct val="50000"/>
              </a:spcBef>
            </a:pPr>
            <a:r>
              <a:rPr kumimoji="1" lang="zh-CN" altLang="en-US" sz="2800" b="1" dirty="0">
                <a:solidFill>
                  <a:schemeClr val="tx1"/>
                </a:solidFill>
              </a:rPr>
              <a:t>关于位移电流的几点说明</a:t>
            </a:r>
          </a:p>
        </p:txBody>
      </p:sp>
      <p:sp>
        <p:nvSpPr>
          <p:cNvPr id="77831" name="Text Box 16"/>
          <p:cNvSpPr txBox="1">
            <a:spLocks noChangeArrowheads="1"/>
          </p:cNvSpPr>
          <p:nvPr/>
        </p:nvSpPr>
        <p:spPr bwMode="auto">
          <a:xfrm>
            <a:off x="1803400" y="5513388"/>
            <a:ext cx="181822" cy="402291"/>
          </a:xfrm>
          <a:prstGeom prst="rect">
            <a:avLst/>
          </a:prstGeom>
          <a:noFill/>
          <a:ln w="9525">
            <a:noFill/>
            <a:miter lim="800000"/>
            <a:headEnd/>
            <a:tailEnd/>
          </a:ln>
        </p:spPr>
        <p:txBody>
          <a:bodyPr wrap="none" lIns="90000" tIns="46800" rIns="90000" bIns="46800">
            <a:spAutoFit/>
          </a:bodyPr>
          <a:lstStyle/>
          <a:p>
            <a:endParaRPr lang="zh-CN" altLang="zh-CN" sz="2000">
              <a:solidFill>
                <a:srgbClr val="002060"/>
              </a:solidFill>
            </a:endParaRPr>
          </a:p>
        </p:txBody>
      </p:sp>
      <p:graphicFrame>
        <p:nvGraphicFramePr>
          <p:cNvPr id="2" name="Object 8"/>
          <p:cNvGraphicFramePr>
            <a:graphicFrameLocks noChangeAspect="1"/>
          </p:cNvGraphicFramePr>
          <p:nvPr/>
        </p:nvGraphicFramePr>
        <p:xfrm>
          <a:off x="2080480" y="578827"/>
          <a:ext cx="3546475" cy="892175"/>
        </p:xfrm>
        <a:graphic>
          <a:graphicData uri="http://schemas.openxmlformats.org/presentationml/2006/ole">
            <p:oleObj spid="_x0000_s77826" name="Equation" r:id="rId4" imgW="1612800" imgH="40608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4671"/>
                                        </p:tgtEl>
                                        <p:attrNameLst>
                                          <p:attrName>style.visibility</p:attrName>
                                        </p:attrNameLst>
                                      </p:cBhvr>
                                      <p:to>
                                        <p:strVal val="visible"/>
                                      </p:to>
                                    </p:set>
                                    <p:animEffect transition="in" filter="fade">
                                      <p:cBhvr>
                                        <p:cTn id="7" dur="500"/>
                                        <p:tgtEl>
                                          <p:spTgt spid="4546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4670"/>
                                        </p:tgtEl>
                                        <p:attrNameLst>
                                          <p:attrName>style.visibility</p:attrName>
                                        </p:attrNameLst>
                                      </p:cBhvr>
                                      <p:to>
                                        <p:strVal val="visible"/>
                                      </p:to>
                                    </p:set>
                                    <p:animEffect transition="in" filter="fade">
                                      <p:cBhvr>
                                        <p:cTn id="12" dur="1000"/>
                                        <p:tgtEl>
                                          <p:spTgt spid="454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54669"/>
                                        </p:tgtEl>
                                        <p:attrNameLst>
                                          <p:attrName>style.visibility</p:attrName>
                                        </p:attrNameLst>
                                      </p:cBhvr>
                                      <p:to>
                                        <p:strVal val="visible"/>
                                      </p:to>
                                    </p:set>
                                    <p:animEffect transition="in" filter="wipe(up)">
                                      <p:cBhvr>
                                        <p:cTn id="17" dur="2000"/>
                                        <p:tgtEl>
                                          <p:spTgt spid="4546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4668"/>
                                        </p:tgtEl>
                                        <p:attrNameLst>
                                          <p:attrName>style.visibility</p:attrName>
                                        </p:attrNameLst>
                                      </p:cBhvr>
                                      <p:to>
                                        <p:strVal val="visible"/>
                                      </p:to>
                                    </p:set>
                                    <p:animEffect transition="in" filter="fade">
                                      <p:cBhvr>
                                        <p:cTn id="22" dur="1000"/>
                                        <p:tgtEl>
                                          <p:spTgt spid="4546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8" grpId="0"/>
      <p:bldP spid="454669" grpId="0"/>
      <p:bldP spid="454670" grpId="0"/>
      <p:bldP spid="45467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圆角矩形 7"/>
          <p:cNvPicPr>
            <a:picLocks noChangeArrowheads="1"/>
          </p:cNvPicPr>
          <p:nvPr/>
        </p:nvPicPr>
        <p:blipFill>
          <a:blip r:embed="rId3"/>
          <a:srcRect/>
          <a:stretch>
            <a:fillRect/>
          </a:stretch>
        </p:blipFill>
        <p:spPr bwMode="auto">
          <a:xfrm>
            <a:off x="1378633" y="3439556"/>
            <a:ext cx="2747890" cy="1137139"/>
          </a:xfrm>
          <a:prstGeom prst="rect">
            <a:avLst/>
          </a:prstGeom>
          <a:noFill/>
          <a:ln w="9525">
            <a:noFill/>
            <a:miter lim="800000"/>
            <a:headEnd/>
            <a:tailEnd/>
          </a:ln>
        </p:spPr>
      </p:pic>
      <p:sp>
        <p:nvSpPr>
          <p:cNvPr id="455682" name="Rectangle 2"/>
          <p:cNvSpPr>
            <a:spLocks noChangeArrowheads="1"/>
          </p:cNvSpPr>
          <p:nvPr/>
        </p:nvSpPr>
        <p:spPr bwMode="auto">
          <a:xfrm>
            <a:off x="260350" y="581758"/>
            <a:ext cx="4649788" cy="523875"/>
          </a:xfrm>
          <a:prstGeom prst="rect">
            <a:avLst/>
          </a:prstGeom>
          <a:noFill/>
          <a:ln w="9525">
            <a:noFill/>
            <a:miter lim="800000"/>
            <a:headEnd/>
            <a:tailEnd/>
          </a:ln>
        </p:spPr>
        <p:txBody>
          <a:bodyPr wrap="none">
            <a:spAutoFit/>
          </a:bodyPr>
          <a:lstStyle/>
          <a:p>
            <a:pPr>
              <a:buFontTx/>
              <a:buBlip>
                <a:blip r:embed="rId4"/>
              </a:buBlip>
            </a:pPr>
            <a:r>
              <a:rPr kumimoji="1" lang="en-US" altLang="zh-CN" sz="2800" b="1" dirty="0">
                <a:solidFill>
                  <a:srgbClr val="002060"/>
                </a:solidFill>
                <a:latin typeface="Verdana" pitchFamily="34" charset="0"/>
                <a:ea typeface="幼圆" pitchFamily="49" charset="-122"/>
              </a:rPr>
              <a:t>  </a:t>
            </a:r>
            <a:r>
              <a:rPr kumimoji="1" lang="zh-CN" altLang="en-US" sz="2800" b="1" dirty="0">
                <a:solidFill>
                  <a:srgbClr val="002060"/>
                </a:solidFill>
                <a:latin typeface="Verdana" pitchFamily="34" charset="0"/>
                <a:ea typeface="幼圆" pitchFamily="49" charset="-122"/>
              </a:rPr>
              <a:t>安培环路定理的广义形式</a:t>
            </a:r>
          </a:p>
        </p:txBody>
      </p:sp>
      <p:sp>
        <p:nvSpPr>
          <p:cNvPr id="455683" name="Text Box 3"/>
          <p:cNvSpPr txBox="1">
            <a:spLocks noChangeArrowheads="1"/>
          </p:cNvSpPr>
          <p:nvPr/>
        </p:nvSpPr>
        <p:spPr bwMode="auto">
          <a:xfrm>
            <a:off x="382588" y="1202333"/>
            <a:ext cx="8761412" cy="492443"/>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一般时变场空间同时存在传导电流和位移电流，则</a:t>
            </a:r>
          </a:p>
        </p:txBody>
      </p:sp>
      <p:graphicFrame>
        <p:nvGraphicFramePr>
          <p:cNvPr id="455684" name="Object 2"/>
          <p:cNvGraphicFramePr>
            <a:graphicFrameLocks noChangeAspect="1"/>
          </p:cNvGraphicFramePr>
          <p:nvPr/>
        </p:nvGraphicFramePr>
        <p:xfrm>
          <a:off x="1803400" y="1748798"/>
          <a:ext cx="4587875" cy="838200"/>
        </p:xfrm>
        <a:graphic>
          <a:graphicData uri="http://schemas.openxmlformats.org/presentationml/2006/ole">
            <p:oleObj spid="_x0000_s78850" name="Equation" r:id="rId5" imgW="2234880" imgH="419040" progId="Equation.DSMT4">
              <p:embed/>
            </p:oleObj>
          </a:graphicData>
        </a:graphic>
      </p:graphicFrame>
      <p:graphicFrame>
        <p:nvGraphicFramePr>
          <p:cNvPr id="455685" name="Object 3"/>
          <p:cNvGraphicFramePr>
            <a:graphicFrameLocks noChangeAspect="1"/>
          </p:cNvGraphicFramePr>
          <p:nvPr/>
        </p:nvGraphicFramePr>
        <p:xfrm>
          <a:off x="2005758" y="2568627"/>
          <a:ext cx="4040188" cy="838200"/>
        </p:xfrm>
        <a:graphic>
          <a:graphicData uri="http://schemas.openxmlformats.org/presentationml/2006/ole">
            <p:oleObj spid="_x0000_s78851" name="Equation" r:id="rId6" imgW="1968480" imgH="419040" progId="Equation.DSMT4">
              <p:embed/>
            </p:oleObj>
          </a:graphicData>
        </a:graphic>
      </p:graphicFrame>
      <p:graphicFrame>
        <p:nvGraphicFramePr>
          <p:cNvPr id="455686" name="Object 4"/>
          <p:cNvGraphicFramePr>
            <a:graphicFrameLocks noChangeAspect="1"/>
          </p:cNvGraphicFramePr>
          <p:nvPr/>
        </p:nvGraphicFramePr>
        <p:xfrm>
          <a:off x="1141413" y="3847790"/>
          <a:ext cx="390525" cy="304800"/>
        </p:xfrm>
        <a:graphic>
          <a:graphicData uri="http://schemas.openxmlformats.org/presentationml/2006/ole">
            <p:oleObj spid="_x0000_s78852" name="Equation" r:id="rId7" imgW="190440" imgH="152280" progId="Equation.DSMT4">
              <p:embed/>
            </p:oleObj>
          </a:graphicData>
        </a:graphic>
      </p:graphicFrame>
      <p:graphicFrame>
        <p:nvGraphicFramePr>
          <p:cNvPr id="455687" name="Object 5"/>
          <p:cNvGraphicFramePr>
            <a:graphicFrameLocks noChangeAspect="1"/>
          </p:cNvGraphicFramePr>
          <p:nvPr/>
        </p:nvGraphicFramePr>
        <p:xfrm>
          <a:off x="1635492" y="3563749"/>
          <a:ext cx="2252662" cy="838200"/>
        </p:xfrm>
        <a:graphic>
          <a:graphicData uri="http://schemas.openxmlformats.org/presentationml/2006/ole">
            <p:oleObj spid="_x0000_s78853" name="Equation" r:id="rId8" imgW="1002960" imgH="419040" progId="Equation.DSMT4">
              <p:embed/>
            </p:oleObj>
          </a:graphicData>
        </a:graphic>
      </p:graphicFrame>
      <p:sp>
        <p:nvSpPr>
          <p:cNvPr id="455689" name="Text Box 9"/>
          <p:cNvSpPr txBox="1">
            <a:spLocks noChangeArrowheads="1"/>
          </p:cNvSpPr>
          <p:nvPr/>
        </p:nvSpPr>
        <p:spPr bwMode="auto">
          <a:xfrm>
            <a:off x="4327525" y="3546165"/>
            <a:ext cx="3408363" cy="939800"/>
          </a:xfrm>
          <a:prstGeom prst="rect">
            <a:avLst/>
          </a:prstGeom>
          <a:noFill/>
          <a:ln w="9525">
            <a:solidFill>
              <a:srgbClr val="FF0000"/>
            </a:solidFill>
            <a:miter lim="800000"/>
            <a:headEnd/>
            <a:tailEnd/>
          </a:ln>
        </p:spPr>
        <p:txBody>
          <a:bodyPr>
            <a:spAutoFit/>
          </a:bodyPr>
          <a:lstStyle/>
          <a:p>
            <a:pPr algn="ctr">
              <a:spcBef>
                <a:spcPct val="50000"/>
              </a:spcBef>
            </a:pPr>
            <a:r>
              <a:rPr lang="zh-CN" altLang="en-US" sz="2200" b="1">
                <a:solidFill>
                  <a:srgbClr val="CC0000"/>
                </a:solidFill>
                <a:latin typeface="幼圆" pitchFamily="49" charset="-122"/>
                <a:ea typeface="幼圆" pitchFamily="49" charset="-122"/>
              </a:rPr>
              <a:t>安培环路定理的广义形式</a:t>
            </a:r>
          </a:p>
          <a:p>
            <a:pPr algn="ctr">
              <a:spcBef>
                <a:spcPct val="50000"/>
              </a:spcBef>
            </a:pPr>
            <a:r>
              <a:rPr lang="en-US" altLang="zh-CN" sz="2200" b="1">
                <a:solidFill>
                  <a:srgbClr val="CC0000"/>
                </a:solidFill>
                <a:latin typeface="幼圆" pitchFamily="49" charset="-122"/>
                <a:ea typeface="幼圆" pitchFamily="49" charset="-122"/>
              </a:rPr>
              <a:t>(</a:t>
            </a:r>
            <a:r>
              <a:rPr lang="zh-CN" altLang="en-US" sz="2200" b="1">
                <a:solidFill>
                  <a:srgbClr val="CC0000"/>
                </a:solidFill>
                <a:latin typeface="幼圆" pitchFamily="49" charset="-122"/>
                <a:ea typeface="幼圆" pitchFamily="49" charset="-122"/>
              </a:rPr>
              <a:t>全电流定律</a:t>
            </a:r>
            <a:r>
              <a:rPr lang="en-US" altLang="zh-CN" sz="2200" b="1">
                <a:solidFill>
                  <a:srgbClr val="CC0000"/>
                </a:solidFill>
                <a:latin typeface="幼圆" pitchFamily="49" charset="-122"/>
                <a:ea typeface="幼圆" pitchFamily="49" charset="-122"/>
              </a:rPr>
              <a:t>)</a:t>
            </a:r>
          </a:p>
        </p:txBody>
      </p:sp>
      <p:sp>
        <p:nvSpPr>
          <p:cNvPr id="455690" name="Rectangle 10"/>
          <p:cNvSpPr>
            <a:spLocks noChangeArrowheads="1"/>
          </p:cNvSpPr>
          <p:nvPr/>
        </p:nvSpPr>
        <p:spPr bwMode="auto">
          <a:xfrm>
            <a:off x="318052" y="4509162"/>
            <a:ext cx="8571505" cy="2031325"/>
          </a:xfrm>
          <a:prstGeom prst="rect">
            <a:avLst/>
          </a:prstGeom>
          <a:noFill/>
          <a:ln w="9525">
            <a:noFill/>
            <a:miter lim="800000"/>
            <a:headEnd/>
            <a:tailEnd/>
          </a:ln>
        </p:spPr>
        <p:txBody>
          <a:bodyPr wrap="square">
            <a:spAutoFit/>
          </a:bodyPr>
          <a:lstStyle/>
          <a:p>
            <a:pPr algn="just"/>
            <a:r>
              <a:rPr kumimoji="1" lang="zh-CN" altLang="en-US" sz="2100" b="1" dirty="0" smtClean="0">
                <a:solidFill>
                  <a:srgbClr val="0000CC"/>
                </a:solidFill>
                <a:latin typeface="Arial" pitchFamily="34" charset="0"/>
                <a:ea typeface="幼圆" pitchFamily="49" charset="-122"/>
              </a:rPr>
              <a:t>数学描述：</a:t>
            </a:r>
            <a:r>
              <a:rPr kumimoji="1" lang="en-US" altLang="zh-CN" sz="2100" b="1" dirty="0" smtClean="0">
                <a:solidFill>
                  <a:srgbClr val="FF0000"/>
                </a:solidFill>
                <a:ea typeface="幼圆" pitchFamily="49" charset="-122"/>
                <a:cs typeface="Times New Roman" pitchFamily="18" charset="0"/>
              </a:rPr>
              <a:t>An electric current or a changing electric flux through a surface produces a circulating magnetic field around any path that bounds that surface(Integral form). A circulating magnetic field is produced by an electric current and by an electric field that changes with time(differential form)</a:t>
            </a:r>
          </a:p>
          <a:p>
            <a:r>
              <a:rPr kumimoji="1" lang="zh-CN" altLang="en-US" sz="2100" b="1" dirty="0" smtClean="0">
                <a:solidFill>
                  <a:srgbClr val="0000CC"/>
                </a:solidFill>
                <a:latin typeface="Arial" pitchFamily="34" charset="0"/>
                <a:ea typeface="幼圆" pitchFamily="49" charset="-122"/>
              </a:rPr>
              <a:t>物理</a:t>
            </a:r>
            <a:r>
              <a:rPr kumimoji="1" lang="zh-CN" altLang="en-US" sz="2100" b="1" dirty="0">
                <a:solidFill>
                  <a:srgbClr val="0000CC"/>
                </a:solidFill>
                <a:latin typeface="Arial" pitchFamily="34" charset="0"/>
                <a:ea typeface="幼圆" pitchFamily="49" charset="-122"/>
              </a:rPr>
              <a:t>意义：</a:t>
            </a:r>
            <a:r>
              <a:rPr kumimoji="1" lang="zh-CN" altLang="en-US" sz="2100" b="1" dirty="0">
                <a:solidFill>
                  <a:srgbClr val="FF0000"/>
                </a:solidFill>
                <a:latin typeface="Arial" pitchFamily="34" charset="0"/>
                <a:ea typeface="幼圆" pitchFamily="49" charset="-122"/>
              </a:rPr>
              <a:t>磁场的激发源不仅仅是传导电流，还可以是变化的电场。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fade">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5683"/>
                                        </p:tgtEl>
                                        <p:attrNameLst>
                                          <p:attrName>style.visibility</p:attrName>
                                        </p:attrNameLst>
                                      </p:cBhvr>
                                      <p:to>
                                        <p:strVal val="visible"/>
                                      </p:to>
                                    </p:set>
                                    <p:animEffect transition="in" filter="fade">
                                      <p:cBhvr>
                                        <p:cTn id="12" dur="1000"/>
                                        <p:tgtEl>
                                          <p:spTgt spid="45568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55684"/>
                                        </p:tgtEl>
                                        <p:attrNameLst>
                                          <p:attrName>style.visibility</p:attrName>
                                        </p:attrNameLst>
                                      </p:cBhvr>
                                      <p:to>
                                        <p:strVal val="visible"/>
                                      </p:to>
                                    </p:set>
                                    <p:animEffect transition="in" filter="fade">
                                      <p:cBhvr>
                                        <p:cTn id="16" dur="1000"/>
                                        <p:tgtEl>
                                          <p:spTgt spid="455684"/>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455685"/>
                                        </p:tgtEl>
                                        <p:attrNameLst>
                                          <p:attrName>style.visibility</p:attrName>
                                        </p:attrNameLst>
                                      </p:cBhvr>
                                      <p:to>
                                        <p:strVal val="visible"/>
                                      </p:to>
                                    </p:set>
                                    <p:animEffect transition="in" filter="fade">
                                      <p:cBhvr>
                                        <p:cTn id="20" dur="1000"/>
                                        <p:tgtEl>
                                          <p:spTgt spid="455685"/>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455686"/>
                                        </p:tgtEl>
                                        <p:attrNameLst>
                                          <p:attrName>style.visibility</p:attrName>
                                        </p:attrNameLst>
                                      </p:cBhvr>
                                      <p:to>
                                        <p:strVal val="visible"/>
                                      </p:to>
                                    </p:set>
                                    <p:animEffect transition="in" filter="fade">
                                      <p:cBhvr>
                                        <p:cTn id="24" dur="1000"/>
                                        <p:tgtEl>
                                          <p:spTgt spid="45568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55687"/>
                                        </p:tgtEl>
                                        <p:attrNameLst>
                                          <p:attrName>style.visibility</p:attrName>
                                        </p:attrNameLst>
                                      </p:cBhvr>
                                      <p:to>
                                        <p:strVal val="visible"/>
                                      </p:to>
                                    </p:set>
                                    <p:animEffect transition="in" filter="fade">
                                      <p:cBhvr>
                                        <p:cTn id="29" dur="1000"/>
                                        <p:tgtEl>
                                          <p:spTgt spid="45568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55689"/>
                                        </p:tgtEl>
                                        <p:attrNameLst>
                                          <p:attrName>style.visibility</p:attrName>
                                        </p:attrNameLst>
                                      </p:cBhvr>
                                      <p:to>
                                        <p:strVal val="visible"/>
                                      </p:to>
                                    </p:set>
                                    <p:animEffect transition="in" filter="fade">
                                      <p:cBhvr>
                                        <p:cTn id="33" dur="500"/>
                                        <p:tgtEl>
                                          <p:spTgt spid="45568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5690"/>
                                        </p:tgtEl>
                                        <p:attrNameLst>
                                          <p:attrName>style.visibility</p:attrName>
                                        </p:attrNameLst>
                                      </p:cBhvr>
                                      <p:to>
                                        <p:strVal val="visible"/>
                                      </p:to>
                                    </p:set>
                                    <p:animEffect transition="in" filter="fade">
                                      <p:cBhvr>
                                        <p:cTn id="36" dur="2000"/>
                                        <p:tgtEl>
                                          <p:spTgt spid="45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3" grpId="0"/>
      <p:bldP spid="455689" grpId="0" animBg="1"/>
      <p:bldP spid="4556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圆角矩形 7"/>
          <p:cNvPicPr>
            <a:picLocks noChangeArrowheads="1"/>
          </p:cNvPicPr>
          <p:nvPr/>
        </p:nvPicPr>
        <p:blipFill>
          <a:blip r:embed="rId3"/>
          <a:srcRect/>
          <a:stretch>
            <a:fillRect/>
          </a:stretch>
        </p:blipFill>
        <p:spPr bwMode="auto">
          <a:xfrm>
            <a:off x="3352800" y="5209540"/>
            <a:ext cx="1910080" cy="784860"/>
          </a:xfrm>
          <a:prstGeom prst="rect">
            <a:avLst/>
          </a:prstGeom>
          <a:noFill/>
          <a:ln w="9525">
            <a:noFill/>
            <a:miter lim="800000"/>
            <a:headEnd/>
            <a:tailEnd/>
          </a:ln>
        </p:spPr>
      </p:pic>
      <p:sp>
        <p:nvSpPr>
          <p:cNvPr id="405506" name="Rectangle 2"/>
          <p:cNvSpPr>
            <a:spLocks noChangeArrowheads="1"/>
          </p:cNvSpPr>
          <p:nvPr/>
        </p:nvSpPr>
        <p:spPr bwMode="auto">
          <a:xfrm>
            <a:off x="387350" y="1009968"/>
            <a:ext cx="5400675" cy="1081087"/>
          </a:xfrm>
          <a:prstGeom prst="rect">
            <a:avLst/>
          </a:prstGeom>
          <a:noFill/>
          <a:ln w="9525">
            <a:noFill/>
            <a:miter lim="800000"/>
            <a:headEnd/>
            <a:tailEnd/>
          </a:ln>
        </p:spPr>
        <p:txBody>
          <a:bodyPr/>
          <a:lstStyle/>
          <a:p>
            <a:pPr>
              <a:lnSpc>
                <a:spcPct val="130000"/>
              </a:lnSpc>
              <a:buFontTx/>
              <a:buChar char="•"/>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极化强度矢量 </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是描述介质极化程</a:t>
            </a:r>
          </a:p>
          <a:p>
            <a:pPr>
              <a:lnSpc>
                <a:spcPct val="130000"/>
              </a:lnSpc>
            </a:pPr>
            <a:r>
              <a:rPr lang="zh-CN" altLang="en-US" sz="2000" b="1" dirty="0">
                <a:solidFill>
                  <a:srgbClr val="002060"/>
                </a:solidFill>
                <a:latin typeface="幼圆" pitchFamily="49" charset="-122"/>
                <a:ea typeface="幼圆" pitchFamily="49" charset="-122"/>
              </a:rPr>
              <a:t>   度的物理量，定义为</a:t>
            </a:r>
            <a:endParaRPr lang="zh-CN" altLang="en-US" sz="2000" dirty="0">
              <a:solidFill>
                <a:srgbClr val="002060"/>
              </a:solidFill>
              <a:latin typeface="幼圆" pitchFamily="49" charset="-122"/>
              <a:ea typeface="幼圆" pitchFamily="49" charset="-122"/>
            </a:endParaRPr>
          </a:p>
        </p:txBody>
      </p:sp>
      <p:sp>
        <p:nvSpPr>
          <p:cNvPr id="405507" name="Rectangle 3"/>
          <p:cNvSpPr>
            <a:spLocks noChangeArrowheads="1"/>
          </p:cNvSpPr>
          <p:nvPr/>
        </p:nvSpPr>
        <p:spPr bwMode="auto">
          <a:xfrm>
            <a:off x="539750" y="3429000"/>
            <a:ext cx="5400675" cy="1079500"/>
          </a:xfrm>
          <a:prstGeom prst="rect">
            <a:avLst/>
          </a:prstGeom>
          <a:noFill/>
          <a:ln w="9525">
            <a:noFill/>
            <a:miter lim="800000"/>
            <a:headEnd/>
            <a:tailEnd/>
          </a:ln>
        </p:spPr>
        <p:txBody>
          <a:bodyPr/>
          <a:lstStyle/>
          <a:p>
            <a:pPr marL="342900" indent="-342900">
              <a:lnSpc>
                <a:spcPct val="130000"/>
              </a:lnSpc>
              <a:buFontTx/>
              <a:buChar char="•"/>
            </a:pPr>
            <a:r>
              <a:rPr lang="en-US" altLang="zh-CN" sz="2200" b="1" dirty="0">
                <a:solidFill>
                  <a:srgbClr val="002060"/>
                </a:solidFill>
                <a:latin typeface="幼圆" pitchFamily="49" charset="-122"/>
                <a:ea typeface="幼圆" pitchFamily="49" charset="-122"/>
              </a:rPr>
              <a:t>  </a:t>
            </a:r>
            <a:r>
              <a:rPr lang="zh-CN" altLang="en-US" sz="2200" b="1" dirty="0">
                <a:solidFill>
                  <a:srgbClr val="002060"/>
                </a:solidFill>
                <a:latin typeface="幼圆" pitchFamily="49" charset="-122"/>
                <a:ea typeface="幼圆" pitchFamily="49" charset="-122"/>
              </a:rPr>
              <a:t>的物理意义：</a:t>
            </a:r>
          </a:p>
          <a:p>
            <a:pPr marL="342900" indent="-342900">
              <a:lnSpc>
                <a:spcPct val="130000"/>
              </a:lnSpc>
            </a:pPr>
            <a:r>
              <a:rPr lang="zh-CN" altLang="en-US" sz="2200" b="1" dirty="0">
                <a:solidFill>
                  <a:srgbClr val="002060"/>
                </a:solidFill>
                <a:latin typeface="幼圆" pitchFamily="49" charset="-122"/>
                <a:ea typeface="幼圆" pitchFamily="49" charset="-122"/>
              </a:rPr>
              <a:t>  单位体积内分子电偶极矩的矢量和。    </a:t>
            </a:r>
          </a:p>
        </p:txBody>
      </p:sp>
      <p:graphicFrame>
        <p:nvGraphicFramePr>
          <p:cNvPr id="405508" name="Object 4"/>
          <p:cNvGraphicFramePr>
            <a:graphicFrameLocks noChangeAspect="1"/>
          </p:cNvGraphicFramePr>
          <p:nvPr/>
        </p:nvGraphicFramePr>
        <p:xfrm>
          <a:off x="885190" y="3483928"/>
          <a:ext cx="363538" cy="406400"/>
        </p:xfrm>
        <a:graphic>
          <a:graphicData uri="http://schemas.openxmlformats.org/presentationml/2006/ole">
            <p:oleObj spid="_x0000_s52226" name="Equation" r:id="rId4" imgW="152280" imgH="203040" progId="Equation.DSMT4">
              <p:embed/>
            </p:oleObj>
          </a:graphicData>
        </a:graphic>
      </p:graphicFrame>
      <p:sp>
        <p:nvSpPr>
          <p:cNvPr id="405509" name="Text Box 5"/>
          <p:cNvSpPr txBox="1">
            <a:spLocks noChangeArrowheads="1"/>
          </p:cNvSpPr>
          <p:nvPr/>
        </p:nvSpPr>
        <p:spPr bwMode="auto">
          <a:xfrm>
            <a:off x="375920" y="488315"/>
            <a:ext cx="5051425"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5"/>
              </a:buBlip>
            </a:pPr>
            <a:r>
              <a:rPr kumimoji="1" lang="en-US" altLang="zh-CN" sz="2800" b="1" dirty="0">
                <a:solidFill>
                  <a:srgbClr val="002060"/>
                </a:solidFill>
                <a:latin typeface="黑体" pitchFamily="2" charset="-122"/>
              </a:rPr>
              <a:t> </a:t>
            </a:r>
            <a:r>
              <a:rPr kumimoji="1" lang="zh-CN" altLang="en-US" sz="2800" b="1" dirty="0">
                <a:solidFill>
                  <a:srgbClr val="002060"/>
                </a:solidFill>
                <a:latin typeface="黑体" pitchFamily="2" charset="-122"/>
              </a:rPr>
              <a:t>极化强度矢量</a:t>
            </a:r>
            <a:r>
              <a:rPr kumimoji="1" lang="zh-CN" altLang="en-US" sz="2800" b="1" dirty="0">
                <a:solidFill>
                  <a:srgbClr val="002060"/>
                </a:solidFill>
                <a:latin typeface="幼圆" pitchFamily="49" charset="-122"/>
                <a:ea typeface="幼圆" pitchFamily="49" charset="-122"/>
              </a:rPr>
              <a:t>　</a:t>
            </a:r>
          </a:p>
        </p:txBody>
      </p:sp>
      <p:graphicFrame>
        <p:nvGraphicFramePr>
          <p:cNvPr id="405510" name="Object 6"/>
          <p:cNvGraphicFramePr>
            <a:graphicFrameLocks noChangeAspect="1"/>
          </p:cNvGraphicFramePr>
          <p:nvPr/>
        </p:nvGraphicFramePr>
        <p:xfrm>
          <a:off x="1771969" y="2019618"/>
          <a:ext cx="2637472" cy="825182"/>
        </p:xfrm>
        <a:graphic>
          <a:graphicData uri="http://schemas.openxmlformats.org/presentationml/2006/ole">
            <p:oleObj spid="_x0000_s52227" name="Equation" r:id="rId6" imgW="1269720" imgH="431640" progId="Equation.DSMT4">
              <p:embed/>
            </p:oleObj>
          </a:graphicData>
        </a:graphic>
      </p:graphicFrame>
      <p:graphicFrame>
        <p:nvGraphicFramePr>
          <p:cNvPr id="405511" name="Object 7"/>
          <p:cNvGraphicFramePr>
            <a:graphicFrameLocks noChangeAspect="1"/>
          </p:cNvGraphicFramePr>
          <p:nvPr/>
        </p:nvGraphicFramePr>
        <p:xfrm>
          <a:off x="2479993" y="1075373"/>
          <a:ext cx="304800" cy="381000"/>
        </p:xfrm>
        <a:graphic>
          <a:graphicData uri="http://schemas.openxmlformats.org/presentationml/2006/ole">
            <p:oleObj spid="_x0000_s52228" name="Equation" r:id="rId7" imgW="152280" imgH="190440" progId="Equation.DSMT4">
              <p:embed/>
            </p:oleObj>
          </a:graphicData>
        </a:graphic>
      </p:graphicFrame>
      <p:grpSp>
        <p:nvGrpSpPr>
          <p:cNvPr id="2" name="Group 8"/>
          <p:cNvGrpSpPr>
            <a:grpSpLocks/>
          </p:cNvGrpSpPr>
          <p:nvPr/>
        </p:nvGrpSpPr>
        <p:grpSpPr bwMode="auto">
          <a:xfrm>
            <a:off x="826069" y="2926715"/>
            <a:ext cx="4640011" cy="503238"/>
            <a:chOff x="316" y="1835"/>
            <a:chExt cx="3229" cy="317"/>
          </a:xfrm>
        </p:grpSpPr>
        <p:graphicFrame>
          <p:nvGraphicFramePr>
            <p:cNvPr id="52234" name="Object 9"/>
            <p:cNvGraphicFramePr>
              <a:graphicFrameLocks noChangeAspect="1"/>
            </p:cNvGraphicFramePr>
            <p:nvPr/>
          </p:nvGraphicFramePr>
          <p:xfrm>
            <a:off x="316" y="1858"/>
            <a:ext cx="706" cy="288"/>
          </p:xfrm>
          <a:graphic>
            <a:graphicData uri="http://schemas.openxmlformats.org/presentationml/2006/ole">
              <p:oleObj spid="_x0000_s52234" name="Equation" r:id="rId8" imgW="469800" imgH="228600" progId="Equation.DSMT4">
                <p:embed/>
              </p:oleObj>
            </a:graphicData>
          </a:graphic>
        </p:graphicFrame>
        <p:sp>
          <p:nvSpPr>
            <p:cNvPr id="52414" name="Rectangle 10"/>
            <p:cNvSpPr>
              <a:spLocks noChangeArrowheads="1"/>
            </p:cNvSpPr>
            <p:nvPr/>
          </p:nvSpPr>
          <p:spPr bwMode="auto">
            <a:xfrm>
              <a:off x="869" y="1835"/>
              <a:ext cx="2676" cy="317"/>
            </a:xfrm>
            <a:prstGeom prst="rect">
              <a:avLst/>
            </a:prstGeom>
            <a:noFill/>
            <a:ln w="9525">
              <a:noFill/>
              <a:miter lim="800000"/>
              <a:headEnd/>
              <a:tailEnd/>
            </a:ln>
          </p:spPr>
          <p:txBody>
            <a:bodyPr/>
            <a:lstStyle/>
            <a:p>
              <a:pPr marL="342900" indent="-342900">
                <a:lnSpc>
                  <a:spcPct val="130000"/>
                </a:lnSpc>
              </a:pPr>
              <a:r>
                <a:rPr lang="en-US" altLang="zh-CN" sz="2200" b="1" dirty="0">
                  <a:solidFill>
                    <a:srgbClr val="002060"/>
                  </a:solidFill>
                  <a:latin typeface="幼圆" pitchFamily="49" charset="-122"/>
                  <a:ea typeface="幼圆" pitchFamily="49" charset="-122"/>
                </a:rPr>
                <a:t> </a:t>
              </a:r>
              <a:r>
                <a:rPr lang="en-US" altLang="zh-CN" sz="2200" b="1" dirty="0">
                  <a:solidFill>
                    <a:srgbClr val="002060"/>
                  </a:solidFill>
                  <a:ea typeface="幼圆" pitchFamily="49" charset="-122"/>
                </a:rPr>
                <a:t>——</a:t>
              </a:r>
              <a:r>
                <a:rPr lang="en-US" altLang="zh-CN" sz="2200" b="1" dirty="0">
                  <a:solidFill>
                    <a:srgbClr val="002060"/>
                  </a:solidFill>
                  <a:latin typeface="幼圆" pitchFamily="49" charset="-122"/>
                  <a:ea typeface="幼圆" pitchFamily="49" charset="-122"/>
                </a:rPr>
                <a:t> </a:t>
              </a:r>
              <a:r>
                <a:rPr lang="zh-CN" altLang="en-US" sz="2200" b="1" dirty="0">
                  <a:solidFill>
                    <a:srgbClr val="002060"/>
                  </a:solidFill>
                  <a:latin typeface="幼圆" pitchFamily="49" charset="-122"/>
                  <a:ea typeface="幼圆" pitchFamily="49" charset="-122"/>
                </a:rPr>
                <a:t>分子的平均电偶极矩    </a:t>
              </a:r>
            </a:p>
          </p:txBody>
        </p:sp>
      </p:grpSp>
      <p:sp>
        <p:nvSpPr>
          <p:cNvPr id="405515" name="Rectangle 11"/>
          <p:cNvSpPr>
            <a:spLocks noChangeArrowheads="1"/>
          </p:cNvSpPr>
          <p:nvPr/>
        </p:nvSpPr>
        <p:spPr bwMode="auto">
          <a:xfrm>
            <a:off x="538163" y="4365625"/>
            <a:ext cx="8137525" cy="849528"/>
          </a:xfrm>
          <a:prstGeom prst="rect">
            <a:avLst/>
          </a:prstGeom>
          <a:noFill/>
          <a:ln w="9525">
            <a:noFill/>
            <a:miter lim="800000"/>
            <a:headEnd/>
            <a:tailEnd/>
          </a:ln>
        </p:spPr>
        <p:txBody>
          <a:bodyPr>
            <a:spAutoFit/>
          </a:bodyPr>
          <a:lstStyle/>
          <a:p>
            <a:pPr>
              <a:lnSpc>
                <a:spcPct val="130000"/>
              </a:lnSpc>
              <a:buFontTx/>
              <a:buChar char="•"/>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极化强度与电场强度一般为非线性关系。在线性、各向同性的电介质中，</a:t>
            </a:r>
            <a:r>
              <a:rPr lang="en-US" altLang="zh-CN" sz="2000" b="1" dirty="0">
                <a:solidFill>
                  <a:srgbClr val="002060"/>
                </a:solidFill>
                <a:ea typeface="幼圆" pitchFamily="49" charset="-122"/>
              </a:rPr>
              <a:t>P</a:t>
            </a:r>
            <a:r>
              <a:rPr lang="zh-CN" altLang="en-US" sz="2000" b="1" dirty="0">
                <a:solidFill>
                  <a:srgbClr val="002060"/>
                </a:solidFill>
                <a:latin typeface="幼圆" pitchFamily="49" charset="-122"/>
                <a:ea typeface="幼圆" pitchFamily="49" charset="-122"/>
              </a:rPr>
              <a:t>与介质内合成</a:t>
            </a:r>
            <a:r>
              <a:rPr lang="zh-CN" altLang="en-US" sz="2000" b="1" dirty="0" smtClean="0">
                <a:solidFill>
                  <a:srgbClr val="002060"/>
                </a:solidFill>
                <a:latin typeface="幼圆" pitchFamily="49" charset="-122"/>
                <a:ea typeface="幼圆" pitchFamily="49" charset="-122"/>
              </a:rPr>
              <a:t>电场强度 </a:t>
            </a:r>
            <a:r>
              <a:rPr lang="en-US" altLang="zh-CN" sz="2000" b="1" dirty="0" smtClean="0">
                <a:solidFill>
                  <a:srgbClr val="002060"/>
                </a:solidFill>
                <a:ea typeface="幼圆" pitchFamily="49" charset="-122"/>
              </a:rPr>
              <a:t>E </a:t>
            </a:r>
            <a:r>
              <a:rPr lang="zh-CN" altLang="en-US" sz="2000" b="1" dirty="0" smtClean="0">
                <a:solidFill>
                  <a:srgbClr val="002060"/>
                </a:solidFill>
                <a:latin typeface="幼圆" pitchFamily="49" charset="-122"/>
                <a:ea typeface="幼圆" pitchFamily="49" charset="-122"/>
              </a:rPr>
              <a:t>成正比</a:t>
            </a:r>
            <a:r>
              <a:rPr lang="zh-CN" altLang="en-US" sz="2000" b="1" dirty="0">
                <a:solidFill>
                  <a:srgbClr val="002060"/>
                </a:solidFill>
                <a:latin typeface="幼圆" pitchFamily="49" charset="-122"/>
                <a:ea typeface="幼圆" pitchFamily="49" charset="-122"/>
              </a:rPr>
              <a:t>，即</a:t>
            </a:r>
          </a:p>
        </p:txBody>
      </p:sp>
      <p:graphicFrame>
        <p:nvGraphicFramePr>
          <p:cNvPr id="405516" name="Object 12"/>
          <p:cNvGraphicFramePr>
            <a:graphicFrameLocks noChangeAspect="1"/>
          </p:cNvGraphicFramePr>
          <p:nvPr/>
        </p:nvGraphicFramePr>
        <p:xfrm>
          <a:off x="3499168" y="5338445"/>
          <a:ext cx="1611312" cy="508000"/>
        </p:xfrm>
        <a:graphic>
          <a:graphicData uri="http://schemas.openxmlformats.org/presentationml/2006/ole">
            <p:oleObj spid="_x0000_s52229" name="Equation" r:id="rId9" imgW="672840" imgH="253800" progId="Equation.DSMT4">
              <p:embed/>
            </p:oleObj>
          </a:graphicData>
        </a:graphic>
      </p:graphicFrame>
      <p:grpSp>
        <p:nvGrpSpPr>
          <p:cNvPr id="3" name="Group 13"/>
          <p:cNvGrpSpPr>
            <a:grpSpLocks/>
          </p:cNvGrpSpPr>
          <p:nvPr/>
        </p:nvGrpSpPr>
        <p:grpSpPr bwMode="auto">
          <a:xfrm>
            <a:off x="1919288" y="5872163"/>
            <a:ext cx="6059487" cy="628650"/>
            <a:chOff x="612" y="3744"/>
            <a:chExt cx="3817" cy="396"/>
          </a:xfrm>
        </p:grpSpPr>
        <p:graphicFrame>
          <p:nvGraphicFramePr>
            <p:cNvPr id="52233" name="Object 14"/>
            <p:cNvGraphicFramePr>
              <a:graphicFrameLocks noChangeAspect="1"/>
            </p:cNvGraphicFramePr>
            <p:nvPr/>
          </p:nvGraphicFramePr>
          <p:xfrm>
            <a:off x="612" y="3793"/>
            <a:ext cx="747" cy="272"/>
          </p:xfrm>
          <a:graphic>
            <a:graphicData uri="http://schemas.openxmlformats.org/presentationml/2006/ole">
              <p:oleObj spid="_x0000_s52233" name="Equation" r:id="rId10" imgW="495000" imgH="228600" progId="Equation.DSMT4">
                <p:embed/>
              </p:oleObj>
            </a:graphicData>
          </a:graphic>
        </p:graphicFrame>
        <p:sp>
          <p:nvSpPr>
            <p:cNvPr id="52413" name="Rectangle 15"/>
            <p:cNvSpPr>
              <a:spLocks noChangeArrowheads="1"/>
            </p:cNvSpPr>
            <p:nvPr/>
          </p:nvSpPr>
          <p:spPr bwMode="auto">
            <a:xfrm>
              <a:off x="1306" y="3744"/>
              <a:ext cx="3123" cy="396"/>
            </a:xfrm>
            <a:prstGeom prst="rect">
              <a:avLst/>
            </a:prstGeom>
            <a:noFill/>
            <a:ln w="9525">
              <a:noFill/>
              <a:miter lim="800000"/>
              <a:headEnd/>
              <a:tailEnd/>
            </a:ln>
          </p:spPr>
          <p:txBody>
            <a:bodyPr/>
            <a:lstStyle/>
            <a:p>
              <a:pPr marL="342900" indent="-342900">
                <a:lnSpc>
                  <a:spcPct val="130000"/>
                </a:lnSpc>
              </a:pPr>
              <a:r>
                <a:rPr lang="en-US" altLang="zh-CN" sz="2200" b="1" dirty="0">
                  <a:solidFill>
                    <a:srgbClr val="0000CC"/>
                  </a:solidFill>
                  <a:latin typeface="幼圆" pitchFamily="49" charset="-122"/>
                  <a:ea typeface="幼圆" pitchFamily="49" charset="-122"/>
                </a:rPr>
                <a:t> </a:t>
              </a:r>
              <a:r>
                <a:rPr lang="en-US" altLang="zh-CN" sz="2200" b="1" dirty="0">
                  <a:solidFill>
                    <a:srgbClr val="0000CC"/>
                  </a:solidFill>
                  <a:ea typeface="幼圆" pitchFamily="49" charset="-122"/>
                </a:rPr>
                <a:t>——</a:t>
              </a:r>
              <a:r>
                <a:rPr lang="en-US" altLang="zh-CN" sz="2200" b="1" dirty="0">
                  <a:solidFill>
                    <a:srgbClr val="0000CC"/>
                  </a:solidFill>
                  <a:latin typeface="幼圆" pitchFamily="49" charset="-122"/>
                  <a:ea typeface="幼圆" pitchFamily="49" charset="-122"/>
                </a:rPr>
                <a:t> </a:t>
              </a:r>
              <a:r>
                <a:rPr lang="zh-CN" altLang="en-US" sz="2200" b="1" dirty="0">
                  <a:solidFill>
                    <a:srgbClr val="0000CC"/>
                  </a:solidFill>
                  <a:latin typeface="幼圆" pitchFamily="49" charset="-122"/>
                  <a:ea typeface="幼圆" pitchFamily="49" charset="-122"/>
                </a:rPr>
                <a:t>电介质的电极化率    </a:t>
              </a:r>
            </a:p>
          </p:txBody>
        </p:sp>
      </p:grpSp>
      <p:grpSp>
        <p:nvGrpSpPr>
          <p:cNvPr id="4" name="Group 16"/>
          <p:cNvGrpSpPr>
            <a:grpSpLocks/>
          </p:cNvGrpSpPr>
          <p:nvPr/>
        </p:nvGrpSpPr>
        <p:grpSpPr bwMode="auto">
          <a:xfrm>
            <a:off x="5364163" y="1412875"/>
            <a:ext cx="3348037" cy="2663825"/>
            <a:chOff x="3651" y="890"/>
            <a:chExt cx="2109" cy="1678"/>
          </a:xfrm>
        </p:grpSpPr>
        <p:sp>
          <p:nvSpPr>
            <p:cNvPr id="52248" name="Rectangle 17"/>
            <p:cNvSpPr>
              <a:spLocks noChangeArrowheads="1"/>
            </p:cNvSpPr>
            <p:nvPr/>
          </p:nvSpPr>
          <p:spPr bwMode="auto">
            <a:xfrm>
              <a:off x="3651" y="890"/>
              <a:ext cx="2109" cy="1678"/>
            </a:xfrm>
            <a:prstGeom prst="rect">
              <a:avLst/>
            </a:prstGeom>
            <a:noFill/>
            <a:ln w="9525">
              <a:noFill/>
              <a:miter lim="800000"/>
              <a:headEnd/>
              <a:tailEnd/>
            </a:ln>
          </p:spPr>
          <p:txBody>
            <a:bodyPr anchor="ctr">
              <a:spAutoFit/>
            </a:bodyPr>
            <a:lstStyle/>
            <a:p>
              <a:endParaRPr lang="zh-CN" altLang="en-US"/>
            </a:p>
          </p:txBody>
        </p:sp>
        <p:sp>
          <p:nvSpPr>
            <p:cNvPr id="52249" name="Rectangle 18"/>
            <p:cNvSpPr>
              <a:spLocks noChangeArrowheads="1"/>
            </p:cNvSpPr>
            <p:nvPr/>
          </p:nvSpPr>
          <p:spPr bwMode="auto">
            <a:xfrm rot="5400000">
              <a:off x="3993" y="799"/>
              <a:ext cx="1316" cy="1769"/>
            </a:xfrm>
            <a:prstGeom prst="rect">
              <a:avLst/>
            </a:prstGeom>
            <a:solidFill>
              <a:srgbClr val="00CC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00CCFF"/>
              </a:extrusionClr>
            </a:sp3d>
          </p:spPr>
          <p:txBody>
            <a:bodyPr anchor="ctr">
              <a:spAutoFit/>
              <a:flatTx/>
            </a:bodyPr>
            <a:lstStyle/>
            <a:p>
              <a:endParaRPr lang="zh-CN" altLang="en-US"/>
            </a:p>
          </p:txBody>
        </p:sp>
        <p:grpSp>
          <p:nvGrpSpPr>
            <p:cNvPr id="52250" name="Group 19"/>
            <p:cNvGrpSpPr>
              <a:grpSpLocks/>
            </p:cNvGrpSpPr>
            <p:nvPr/>
          </p:nvGrpSpPr>
          <p:grpSpPr bwMode="auto">
            <a:xfrm rot="5400000">
              <a:off x="4898" y="957"/>
              <a:ext cx="308" cy="446"/>
              <a:chOff x="2154" y="2688"/>
              <a:chExt cx="308" cy="417"/>
            </a:xfrm>
          </p:grpSpPr>
          <p:sp>
            <p:nvSpPr>
              <p:cNvPr id="405524" name="Oval 2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11" name="Text Box 2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12" name="Text Box 2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1" name="Group 23"/>
            <p:cNvGrpSpPr>
              <a:grpSpLocks/>
            </p:cNvGrpSpPr>
            <p:nvPr/>
          </p:nvGrpSpPr>
          <p:grpSpPr bwMode="auto">
            <a:xfrm rot="5400000">
              <a:off x="5043" y="1107"/>
              <a:ext cx="308" cy="446"/>
              <a:chOff x="2154" y="2688"/>
              <a:chExt cx="308" cy="417"/>
            </a:xfrm>
          </p:grpSpPr>
          <p:sp>
            <p:nvSpPr>
              <p:cNvPr id="405528" name="Oval 2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8" name="Text Box 2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9" name="Text Box 2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2" name="Group 27"/>
            <p:cNvGrpSpPr>
              <a:grpSpLocks/>
            </p:cNvGrpSpPr>
            <p:nvPr/>
          </p:nvGrpSpPr>
          <p:grpSpPr bwMode="auto">
            <a:xfrm rot="5400000">
              <a:off x="5179" y="1272"/>
              <a:ext cx="308" cy="446"/>
              <a:chOff x="2154" y="2688"/>
              <a:chExt cx="308" cy="417"/>
            </a:xfrm>
          </p:grpSpPr>
          <p:sp>
            <p:nvSpPr>
              <p:cNvPr id="405532" name="Oval 2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5" name="Text Box 2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6" name="Text Box 3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3" name="Group 31"/>
            <p:cNvGrpSpPr>
              <a:grpSpLocks/>
            </p:cNvGrpSpPr>
            <p:nvPr/>
          </p:nvGrpSpPr>
          <p:grpSpPr bwMode="auto">
            <a:xfrm rot="5400000">
              <a:off x="5179" y="957"/>
              <a:ext cx="308" cy="446"/>
              <a:chOff x="2154" y="2688"/>
              <a:chExt cx="308" cy="417"/>
            </a:xfrm>
          </p:grpSpPr>
          <p:sp>
            <p:nvSpPr>
              <p:cNvPr id="405536" name="Oval 3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402" name="Text Box 3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3" name="Text Box 3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4" name="Group 35"/>
            <p:cNvGrpSpPr>
              <a:grpSpLocks/>
            </p:cNvGrpSpPr>
            <p:nvPr/>
          </p:nvGrpSpPr>
          <p:grpSpPr bwMode="auto">
            <a:xfrm rot="5400000">
              <a:off x="4580" y="957"/>
              <a:ext cx="308" cy="446"/>
              <a:chOff x="2154" y="2688"/>
              <a:chExt cx="308" cy="417"/>
            </a:xfrm>
          </p:grpSpPr>
          <p:sp>
            <p:nvSpPr>
              <p:cNvPr id="405540" name="Oval 3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9" name="Text Box 3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400" name="Text Box 3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5" name="Group 39"/>
            <p:cNvGrpSpPr>
              <a:grpSpLocks/>
            </p:cNvGrpSpPr>
            <p:nvPr/>
          </p:nvGrpSpPr>
          <p:grpSpPr bwMode="auto">
            <a:xfrm rot="5400000">
              <a:off x="4725" y="1107"/>
              <a:ext cx="308" cy="446"/>
              <a:chOff x="2154" y="2688"/>
              <a:chExt cx="308" cy="417"/>
            </a:xfrm>
          </p:grpSpPr>
          <p:sp>
            <p:nvSpPr>
              <p:cNvPr id="405544" name="Oval 4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6" name="Text Box 4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7" name="Text Box 4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6" name="Group 43"/>
            <p:cNvGrpSpPr>
              <a:grpSpLocks/>
            </p:cNvGrpSpPr>
            <p:nvPr/>
          </p:nvGrpSpPr>
          <p:grpSpPr bwMode="auto">
            <a:xfrm rot="5400000">
              <a:off x="4861" y="1272"/>
              <a:ext cx="308" cy="446"/>
              <a:chOff x="2154" y="2688"/>
              <a:chExt cx="308" cy="417"/>
            </a:xfrm>
          </p:grpSpPr>
          <p:sp>
            <p:nvSpPr>
              <p:cNvPr id="405548" name="Oval 4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3" name="Text Box 4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4" name="Text Box 4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7" name="Group 47"/>
            <p:cNvGrpSpPr>
              <a:grpSpLocks/>
            </p:cNvGrpSpPr>
            <p:nvPr/>
          </p:nvGrpSpPr>
          <p:grpSpPr bwMode="auto">
            <a:xfrm rot="5400000">
              <a:off x="4997" y="1432"/>
              <a:ext cx="308" cy="446"/>
              <a:chOff x="2154" y="2688"/>
              <a:chExt cx="308" cy="417"/>
            </a:xfrm>
          </p:grpSpPr>
          <p:sp>
            <p:nvSpPr>
              <p:cNvPr id="405552" name="Oval 4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90" name="Text Box 4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91" name="Text Box 5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8" name="Group 51"/>
            <p:cNvGrpSpPr>
              <a:grpSpLocks/>
            </p:cNvGrpSpPr>
            <p:nvPr/>
          </p:nvGrpSpPr>
          <p:grpSpPr bwMode="auto">
            <a:xfrm rot="5400000">
              <a:off x="5133" y="1592"/>
              <a:ext cx="308" cy="446"/>
              <a:chOff x="2154" y="2688"/>
              <a:chExt cx="308" cy="417"/>
            </a:xfrm>
          </p:grpSpPr>
          <p:sp>
            <p:nvSpPr>
              <p:cNvPr id="405556" name="Oval 5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7" name="Text Box 5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8" name="Text Box 5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59" name="Group 55"/>
            <p:cNvGrpSpPr>
              <a:grpSpLocks/>
            </p:cNvGrpSpPr>
            <p:nvPr/>
          </p:nvGrpSpPr>
          <p:grpSpPr bwMode="auto">
            <a:xfrm rot="5400000">
              <a:off x="4255" y="957"/>
              <a:ext cx="308" cy="446"/>
              <a:chOff x="2154" y="2688"/>
              <a:chExt cx="308" cy="417"/>
            </a:xfrm>
          </p:grpSpPr>
          <p:sp>
            <p:nvSpPr>
              <p:cNvPr id="405560" name="Oval 5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4" name="Text Box 5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5" name="Text Box 5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0" name="Group 59"/>
            <p:cNvGrpSpPr>
              <a:grpSpLocks/>
            </p:cNvGrpSpPr>
            <p:nvPr/>
          </p:nvGrpSpPr>
          <p:grpSpPr bwMode="auto">
            <a:xfrm rot="5400000">
              <a:off x="4400" y="1107"/>
              <a:ext cx="308" cy="446"/>
              <a:chOff x="2154" y="2688"/>
              <a:chExt cx="308" cy="417"/>
            </a:xfrm>
          </p:grpSpPr>
          <p:sp>
            <p:nvSpPr>
              <p:cNvPr id="405564" name="Oval 6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81" name="Text Box 6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82" name="Text Box 6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1" name="Group 63"/>
            <p:cNvGrpSpPr>
              <a:grpSpLocks/>
            </p:cNvGrpSpPr>
            <p:nvPr/>
          </p:nvGrpSpPr>
          <p:grpSpPr bwMode="auto">
            <a:xfrm rot="5400000">
              <a:off x="4536" y="1272"/>
              <a:ext cx="308" cy="446"/>
              <a:chOff x="2154" y="2688"/>
              <a:chExt cx="308" cy="417"/>
            </a:xfrm>
          </p:grpSpPr>
          <p:sp>
            <p:nvSpPr>
              <p:cNvPr id="405568" name="Oval 6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8" name="Text Box 6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9" name="Text Box 6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2" name="Group 67"/>
            <p:cNvGrpSpPr>
              <a:grpSpLocks/>
            </p:cNvGrpSpPr>
            <p:nvPr/>
          </p:nvGrpSpPr>
          <p:grpSpPr bwMode="auto">
            <a:xfrm rot="5400000">
              <a:off x="4672" y="1432"/>
              <a:ext cx="308" cy="446"/>
              <a:chOff x="2154" y="2688"/>
              <a:chExt cx="308" cy="417"/>
            </a:xfrm>
          </p:grpSpPr>
          <p:sp>
            <p:nvSpPr>
              <p:cNvPr id="405572" name="Oval 6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5" name="Text Box 6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6" name="Text Box 7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3" name="Group 71"/>
            <p:cNvGrpSpPr>
              <a:grpSpLocks/>
            </p:cNvGrpSpPr>
            <p:nvPr/>
          </p:nvGrpSpPr>
          <p:grpSpPr bwMode="auto">
            <a:xfrm rot="5400000">
              <a:off x="4808" y="1592"/>
              <a:ext cx="308" cy="446"/>
              <a:chOff x="2154" y="2688"/>
              <a:chExt cx="308" cy="417"/>
            </a:xfrm>
          </p:grpSpPr>
          <p:sp>
            <p:nvSpPr>
              <p:cNvPr id="405576" name="Oval 7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72" name="Text Box 7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3" name="Text Box 7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4" name="Group 75"/>
            <p:cNvGrpSpPr>
              <a:grpSpLocks/>
            </p:cNvGrpSpPr>
            <p:nvPr/>
          </p:nvGrpSpPr>
          <p:grpSpPr bwMode="auto">
            <a:xfrm rot="5400000">
              <a:off x="4912" y="1753"/>
              <a:ext cx="308" cy="446"/>
              <a:chOff x="2154" y="2688"/>
              <a:chExt cx="308" cy="417"/>
            </a:xfrm>
          </p:grpSpPr>
          <p:sp>
            <p:nvSpPr>
              <p:cNvPr id="405580" name="Oval 7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9" name="Text Box 7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70" name="Text Box 7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5" name="Group 79"/>
            <p:cNvGrpSpPr>
              <a:grpSpLocks/>
            </p:cNvGrpSpPr>
            <p:nvPr/>
          </p:nvGrpSpPr>
          <p:grpSpPr bwMode="auto">
            <a:xfrm rot="5400000">
              <a:off x="5080" y="1909"/>
              <a:ext cx="308" cy="446"/>
              <a:chOff x="2154" y="2688"/>
              <a:chExt cx="308" cy="417"/>
            </a:xfrm>
          </p:grpSpPr>
          <p:sp>
            <p:nvSpPr>
              <p:cNvPr id="405584" name="Oval 8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6" name="Text Box 8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7" name="Text Box 8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6" name="Group 83"/>
            <p:cNvGrpSpPr>
              <a:grpSpLocks/>
            </p:cNvGrpSpPr>
            <p:nvPr/>
          </p:nvGrpSpPr>
          <p:grpSpPr bwMode="auto">
            <a:xfrm rot="5400000">
              <a:off x="5176" y="2062"/>
              <a:ext cx="308" cy="446"/>
              <a:chOff x="2154" y="2688"/>
              <a:chExt cx="308" cy="417"/>
            </a:xfrm>
          </p:grpSpPr>
          <p:sp>
            <p:nvSpPr>
              <p:cNvPr id="405588" name="Oval 8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3" name="Text Box 8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4" name="Text Box 8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7" name="Group 87"/>
            <p:cNvGrpSpPr>
              <a:grpSpLocks/>
            </p:cNvGrpSpPr>
            <p:nvPr/>
          </p:nvGrpSpPr>
          <p:grpSpPr bwMode="auto">
            <a:xfrm rot="5400000">
              <a:off x="5185" y="1753"/>
              <a:ext cx="308" cy="446"/>
              <a:chOff x="2154" y="2688"/>
              <a:chExt cx="308" cy="417"/>
            </a:xfrm>
          </p:grpSpPr>
          <p:sp>
            <p:nvSpPr>
              <p:cNvPr id="405592" name="Oval 8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60" name="Text Box 8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61" name="Text Box 9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8" name="Group 91"/>
            <p:cNvGrpSpPr>
              <a:grpSpLocks/>
            </p:cNvGrpSpPr>
            <p:nvPr/>
          </p:nvGrpSpPr>
          <p:grpSpPr bwMode="auto">
            <a:xfrm rot="5400000">
              <a:off x="3938" y="957"/>
              <a:ext cx="308" cy="446"/>
              <a:chOff x="2154" y="2688"/>
              <a:chExt cx="308" cy="417"/>
            </a:xfrm>
          </p:grpSpPr>
          <p:sp>
            <p:nvSpPr>
              <p:cNvPr id="405596" name="Oval 9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7" name="Text Box 9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8" name="Text Box 9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69" name="Group 95"/>
            <p:cNvGrpSpPr>
              <a:grpSpLocks/>
            </p:cNvGrpSpPr>
            <p:nvPr/>
          </p:nvGrpSpPr>
          <p:grpSpPr bwMode="auto">
            <a:xfrm rot="5400000">
              <a:off x="4083" y="1107"/>
              <a:ext cx="308" cy="446"/>
              <a:chOff x="2154" y="2688"/>
              <a:chExt cx="308" cy="417"/>
            </a:xfrm>
          </p:grpSpPr>
          <p:sp>
            <p:nvSpPr>
              <p:cNvPr id="405600" name="Oval 9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4" name="Text Box 9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5" name="Text Box 9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0" name="Group 99"/>
            <p:cNvGrpSpPr>
              <a:grpSpLocks/>
            </p:cNvGrpSpPr>
            <p:nvPr/>
          </p:nvGrpSpPr>
          <p:grpSpPr bwMode="auto">
            <a:xfrm rot="5400000">
              <a:off x="4219" y="1272"/>
              <a:ext cx="308" cy="446"/>
              <a:chOff x="2154" y="2688"/>
              <a:chExt cx="308" cy="417"/>
            </a:xfrm>
          </p:grpSpPr>
          <p:sp>
            <p:nvSpPr>
              <p:cNvPr id="405604" name="Oval 10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51" name="Text Box 10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52" name="Text Box 10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1" name="Group 103"/>
            <p:cNvGrpSpPr>
              <a:grpSpLocks/>
            </p:cNvGrpSpPr>
            <p:nvPr/>
          </p:nvGrpSpPr>
          <p:grpSpPr bwMode="auto">
            <a:xfrm rot="5400000">
              <a:off x="4355" y="1432"/>
              <a:ext cx="308" cy="446"/>
              <a:chOff x="2154" y="2688"/>
              <a:chExt cx="308" cy="417"/>
            </a:xfrm>
          </p:grpSpPr>
          <p:sp>
            <p:nvSpPr>
              <p:cNvPr id="405608" name="Oval 10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8" name="Text Box 10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9" name="Text Box 10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2" name="Group 107"/>
            <p:cNvGrpSpPr>
              <a:grpSpLocks/>
            </p:cNvGrpSpPr>
            <p:nvPr/>
          </p:nvGrpSpPr>
          <p:grpSpPr bwMode="auto">
            <a:xfrm rot="5400000">
              <a:off x="4491" y="1592"/>
              <a:ext cx="308" cy="446"/>
              <a:chOff x="2154" y="2688"/>
              <a:chExt cx="308" cy="417"/>
            </a:xfrm>
          </p:grpSpPr>
          <p:sp>
            <p:nvSpPr>
              <p:cNvPr id="405612" name="Oval 10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5" name="Text Box 10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6" name="Text Box 11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3" name="Group 111"/>
            <p:cNvGrpSpPr>
              <a:grpSpLocks/>
            </p:cNvGrpSpPr>
            <p:nvPr/>
          </p:nvGrpSpPr>
          <p:grpSpPr bwMode="auto">
            <a:xfrm rot="5400000">
              <a:off x="4595" y="1753"/>
              <a:ext cx="308" cy="446"/>
              <a:chOff x="2154" y="2688"/>
              <a:chExt cx="308" cy="417"/>
            </a:xfrm>
          </p:grpSpPr>
          <p:sp>
            <p:nvSpPr>
              <p:cNvPr id="405616" name="Oval 11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42" name="Text Box 11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3" name="Text Box 11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4" name="Group 115"/>
            <p:cNvGrpSpPr>
              <a:grpSpLocks/>
            </p:cNvGrpSpPr>
            <p:nvPr/>
          </p:nvGrpSpPr>
          <p:grpSpPr bwMode="auto">
            <a:xfrm rot="5400000">
              <a:off x="4763" y="1909"/>
              <a:ext cx="308" cy="446"/>
              <a:chOff x="2154" y="2688"/>
              <a:chExt cx="308" cy="417"/>
            </a:xfrm>
          </p:grpSpPr>
          <p:sp>
            <p:nvSpPr>
              <p:cNvPr id="405620" name="Oval 11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9" name="Text Box 11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40" name="Text Box 11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5" name="Group 119"/>
            <p:cNvGrpSpPr>
              <a:grpSpLocks/>
            </p:cNvGrpSpPr>
            <p:nvPr/>
          </p:nvGrpSpPr>
          <p:grpSpPr bwMode="auto">
            <a:xfrm rot="5400000">
              <a:off x="4859" y="2062"/>
              <a:ext cx="308" cy="446"/>
              <a:chOff x="2154" y="2688"/>
              <a:chExt cx="308" cy="417"/>
            </a:xfrm>
          </p:grpSpPr>
          <p:sp>
            <p:nvSpPr>
              <p:cNvPr id="405624" name="Oval 12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6" name="Text Box 12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7" name="Text Box 12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6" name="Group 123"/>
            <p:cNvGrpSpPr>
              <a:grpSpLocks/>
            </p:cNvGrpSpPr>
            <p:nvPr/>
          </p:nvGrpSpPr>
          <p:grpSpPr bwMode="auto">
            <a:xfrm rot="5400000">
              <a:off x="3765" y="1117"/>
              <a:ext cx="308" cy="446"/>
              <a:chOff x="2154" y="2688"/>
              <a:chExt cx="308" cy="417"/>
            </a:xfrm>
          </p:grpSpPr>
          <p:sp>
            <p:nvSpPr>
              <p:cNvPr id="405628" name="Oval 12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3" name="Text Box 12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4" name="Text Box 12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7" name="Group 127"/>
            <p:cNvGrpSpPr>
              <a:grpSpLocks/>
            </p:cNvGrpSpPr>
            <p:nvPr/>
          </p:nvGrpSpPr>
          <p:grpSpPr bwMode="auto">
            <a:xfrm rot="5400000">
              <a:off x="3901" y="1282"/>
              <a:ext cx="308" cy="446"/>
              <a:chOff x="2154" y="2688"/>
              <a:chExt cx="308" cy="417"/>
            </a:xfrm>
          </p:grpSpPr>
          <p:sp>
            <p:nvSpPr>
              <p:cNvPr id="405632" name="Oval 12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30" name="Text Box 12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31" name="Text Box 13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8" name="Group 131"/>
            <p:cNvGrpSpPr>
              <a:grpSpLocks/>
            </p:cNvGrpSpPr>
            <p:nvPr/>
          </p:nvGrpSpPr>
          <p:grpSpPr bwMode="auto">
            <a:xfrm rot="5400000">
              <a:off x="4037" y="1442"/>
              <a:ext cx="308" cy="446"/>
              <a:chOff x="2154" y="2688"/>
              <a:chExt cx="308" cy="417"/>
            </a:xfrm>
          </p:grpSpPr>
          <p:sp>
            <p:nvSpPr>
              <p:cNvPr id="405636" name="Oval 13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7" name="Text Box 13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8" name="Text Box 13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79" name="Group 135"/>
            <p:cNvGrpSpPr>
              <a:grpSpLocks/>
            </p:cNvGrpSpPr>
            <p:nvPr/>
          </p:nvGrpSpPr>
          <p:grpSpPr bwMode="auto">
            <a:xfrm rot="5400000">
              <a:off x="4173" y="1602"/>
              <a:ext cx="308" cy="446"/>
              <a:chOff x="2154" y="2688"/>
              <a:chExt cx="308" cy="417"/>
            </a:xfrm>
          </p:grpSpPr>
          <p:sp>
            <p:nvSpPr>
              <p:cNvPr id="405640" name="Oval 13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4" name="Text Box 13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5" name="Text Box 13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0" name="Group 139"/>
            <p:cNvGrpSpPr>
              <a:grpSpLocks/>
            </p:cNvGrpSpPr>
            <p:nvPr/>
          </p:nvGrpSpPr>
          <p:grpSpPr bwMode="auto">
            <a:xfrm rot="5400000">
              <a:off x="4277" y="1763"/>
              <a:ext cx="308" cy="446"/>
              <a:chOff x="2154" y="2688"/>
              <a:chExt cx="308" cy="417"/>
            </a:xfrm>
          </p:grpSpPr>
          <p:sp>
            <p:nvSpPr>
              <p:cNvPr id="405644" name="Oval 14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21" name="Text Box 14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22" name="Text Box 14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1" name="Group 143"/>
            <p:cNvGrpSpPr>
              <a:grpSpLocks/>
            </p:cNvGrpSpPr>
            <p:nvPr/>
          </p:nvGrpSpPr>
          <p:grpSpPr bwMode="auto">
            <a:xfrm rot="5400000">
              <a:off x="4445" y="1919"/>
              <a:ext cx="308" cy="446"/>
              <a:chOff x="2154" y="2688"/>
              <a:chExt cx="308" cy="417"/>
            </a:xfrm>
          </p:grpSpPr>
          <p:sp>
            <p:nvSpPr>
              <p:cNvPr id="405648" name="Oval 14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8" name="Text Box 14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9" name="Text Box 14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2" name="Group 147"/>
            <p:cNvGrpSpPr>
              <a:grpSpLocks/>
            </p:cNvGrpSpPr>
            <p:nvPr/>
          </p:nvGrpSpPr>
          <p:grpSpPr bwMode="auto">
            <a:xfrm rot="5400000">
              <a:off x="4541" y="2072"/>
              <a:ext cx="308" cy="446"/>
              <a:chOff x="2154" y="2688"/>
              <a:chExt cx="308" cy="417"/>
            </a:xfrm>
          </p:grpSpPr>
          <p:sp>
            <p:nvSpPr>
              <p:cNvPr id="405652" name="Oval 14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5" name="Text Box 14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6" name="Text Box 15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3" name="Group 151"/>
            <p:cNvGrpSpPr>
              <a:grpSpLocks/>
            </p:cNvGrpSpPr>
            <p:nvPr/>
          </p:nvGrpSpPr>
          <p:grpSpPr bwMode="auto">
            <a:xfrm rot="5400000">
              <a:off x="3744" y="1456"/>
              <a:ext cx="308" cy="446"/>
              <a:chOff x="2154" y="2688"/>
              <a:chExt cx="308" cy="417"/>
            </a:xfrm>
          </p:grpSpPr>
          <p:sp>
            <p:nvSpPr>
              <p:cNvPr id="405656" name="Oval 15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12" name="Text Box 15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3" name="Text Box 15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4" name="Group 155"/>
            <p:cNvGrpSpPr>
              <a:grpSpLocks/>
            </p:cNvGrpSpPr>
            <p:nvPr/>
          </p:nvGrpSpPr>
          <p:grpSpPr bwMode="auto">
            <a:xfrm rot="5400000">
              <a:off x="3856" y="1602"/>
              <a:ext cx="308" cy="446"/>
              <a:chOff x="2154" y="2688"/>
              <a:chExt cx="308" cy="417"/>
            </a:xfrm>
          </p:grpSpPr>
          <p:sp>
            <p:nvSpPr>
              <p:cNvPr id="405660" name="Oval 15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9" name="Text Box 15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10" name="Text Box 15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5" name="Group 159"/>
            <p:cNvGrpSpPr>
              <a:grpSpLocks/>
            </p:cNvGrpSpPr>
            <p:nvPr/>
          </p:nvGrpSpPr>
          <p:grpSpPr bwMode="auto">
            <a:xfrm rot="5400000">
              <a:off x="3971" y="1766"/>
              <a:ext cx="308" cy="446"/>
              <a:chOff x="2154" y="2688"/>
              <a:chExt cx="308" cy="417"/>
            </a:xfrm>
          </p:grpSpPr>
          <p:sp>
            <p:nvSpPr>
              <p:cNvPr id="405664" name="Oval 160"/>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6" name="Text Box 161"/>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7" name="Text Box 162"/>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6" name="Group 163"/>
            <p:cNvGrpSpPr>
              <a:grpSpLocks/>
            </p:cNvGrpSpPr>
            <p:nvPr/>
          </p:nvGrpSpPr>
          <p:grpSpPr bwMode="auto">
            <a:xfrm rot="5400000">
              <a:off x="4115" y="1919"/>
              <a:ext cx="308" cy="446"/>
              <a:chOff x="2154" y="2688"/>
              <a:chExt cx="308" cy="417"/>
            </a:xfrm>
          </p:grpSpPr>
          <p:sp>
            <p:nvSpPr>
              <p:cNvPr id="405668" name="Oval 164"/>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3" name="Text Box 165"/>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4" name="Text Box 166"/>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7" name="Group 167"/>
            <p:cNvGrpSpPr>
              <a:grpSpLocks/>
            </p:cNvGrpSpPr>
            <p:nvPr/>
          </p:nvGrpSpPr>
          <p:grpSpPr bwMode="auto">
            <a:xfrm rot="5400000">
              <a:off x="4219" y="2083"/>
              <a:ext cx="308" cy="446"/>
              <a:chOff x="2154" y="2688"/>
              <a:chExt cx="308" cy="417"/>
            </a:xfrm>
          </p:grpSpPr>
          <p:sp>
            <p:nvSpPr>
              <p:cNvPr id="405672" name="Oval 168"/>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300" name="Text Box 169"/>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301" name="Text Box 170"/>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8" name="Group 171"/>
            <p:cNvGrpSpPr>
              <a:grpSpLocks/>
            </p:cNvGrpSpPr>
            <p:nvPr/>
          </p:nvGrpSpPr>
          <p:grpSpPr bwMode="auto">
            <a:xfrm rot="5400000">
              <a:off x="3765" y="1910"/>
              <a:ext cx="308" cy="446"/>
              <a:chOff x="2154" y="2688"/>
              <a:chExt cx="308" cy="417"/>
            </a:xfrm>
          </p:grpSpPr>
          <p:sp>
            <p:nvSpPr>
              <p:cNvPr id="405676" name="Oval 172"/>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297" name="Text Box 173"/>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298" name="Text Box 174"/>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grpSp>
          <p:nvGrpSpPr>
            <p:cNvPr id="52289" name="Group 175"/>
            <p:cNvGrpSpPr>
              <a:grpSpLocks/>
            </p:cNvGrpSpPr>
            <p:nvPr/>
          </p:nvGrpSpPr>
          <p:grpSpPr bwMode="auto">
            <a:xfrm rot="5400000">
              <a:off x="3901" y="2072"/>
              <a:ext cx="308" cy="446"/>
              <a:chOff x="2154" y="2688"/>
              <a:chExt cx="308" cy="417"/>
            </a:xfrm>
          </p:grpSpPr>
          <p:sp>
            <p:nvSpPr>
              <p:cNvPr id="405680" name="Oval 176"/>
              <p:cNvSpPr>
                <a:spLocks noChangeArrowheads="1"/>
              </p:cNvSpPr>
              <p:nvPr/>
            </p:nvSpPr>
            <p:spPr bwMode="auto">
              <a:xfrm>
                <a:off x="2200" y="2738"/>
                <a:ext cx="136" cy="272"/>
              </a:xfrm>
              <a:prstGeom prst="ellipse">
                <a:avLst/>
              </a:prstGeom>
              <a:gradFill rotWithShape="1">
                <a:gsLst>
                  <a:gs pos="0">
                    <a:schemeClr val="accent1">
                      <a:gamma/>
                      <a:shade val="46275"/>
                      <a:invGamma/>
                    </a:schemeClr>
                  </a:gs>
                  <a:gs pos="100000">
                    <a:schemeClr val="accent1"/>
                  </a:gs>
                </a:gsLst>
                <a:lin ang="18900000" scaled="1"/>
              </a:gradFill>
              <a:ln w="9525">
                <a:noFill/>
                <a:round/>
                <a:headEnd/>
                <a:tailEnd/>
              </a:ln>
              <a:effectLst/>
            </p:spPr>
            <p:txBody>
              <a:bodyPr wrap="none" anchor="ctr">
                <a:spAutoFit/>
              </a:bodyPr>
              <a:lstStyle/>
              <a:p>
                <a:pPr>
                  <a:defRPr/>
                </a:pPr>
                <a:endParaRPr lang="zh-CN" altLang="en-US"/>
              </a:p>
            </p:txBody>
          </p:sp>
          <p:sp>
            <p:nvSpPr>
              <p:cNvPr id="52294" name="Text Box 177"/>
              <p:cNvSpPr txBox="1">
                <a:spLocks noChangeArrowheads="1"/>
              </p:cNvSpPr>
              <p:nvPr/>
            </p:nvSpPr>
            <p:spPr bwMode="auto">
              <a:xfrm>
                <a:off x="2154" y="2688"/>
                <a:ext cx="272"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Symbol" pitchFamily="18" charset="2"/>
                  </a:rPr>
                  <a:t></a:t>
                </a:r>
                <a:endParaRPr lang="en-US" altLang="zh-CN" sz="2200">
                  <a:solidFill>
                    <a:schemeClr val="accent2"/>
                  </a:solidFill>
                  <a:latin typeface="幼圆" pitchFamily="49" charset="-122"/>
                  <a:ea typeface="幼圆" pitchFamily="49" charset="-122"/>
                </a:endParaRPr>
              </a:p>
            </p:txBody>
          </p:sp>
          <p:sp>
            <p:nvSpPr>
              <p:cNvPr id="52295" name="Text Box 178"/>
              <p:cNvSpPr txBox="1">
                <a:spLocks noChangeArrowheads="1"/>
              </p:cNvSpPr>
              <p:nvPr/>
            </p:nvSpPr>
            <p:spPr bwMode="auto">
              <a:xfrm>
                <a:off x="2154" y="2840"/>
                <a:ext cx="308" cy="265"/>
              </a:xfrm>
              <a:prstGeom prst="rect">
                <a:avLst/>
              </a:prstGeom>
              <a:noFill/>
              <a:ln w="9525">
                <a:noFill/>
                <a:miter lim="800000"/>
                <a:headEnd/>
                <a:tailEnd/>
              </a:ln>
            </p:spPr>
            <p:txBody>
              <a:bodyPr/>
              <a:lstStyle/>
              <a:p>
                <a:pPr algn="just" eaLnBrk="0" hangingPunct="0"/>
                <a:r>
                  <a:rPr lang="en-US" altLang="zh-CN" sz="2200">
                    <a:solidFill>
                      <a:schemeClr val="accent2"/>
                    </a:solidFill>
                    <a:latin typeface="幼圆" pitchFamily="49" charset="-122"/>
                    <a:ea typeface="幼圆" pitchFamily="49" charset="-122"/>
                    <a:sym typeface="Webdings" pitchFamily="18" charset="2"/>
                  </a:rPr>
                  <a:t></a:t>
                </a:r>
                <a:endParaRPr lang="en-US" altLang="zh-CN" sz="2200">
                  <a:solidFill>
                    <a:schemeClr val="accent2"/>
                  </a:solidFill>
                  <a:latin typeface="幼圆" pitchFamily="49" charset="-122"/>
                  <a:ea typeface="幼圆" pitchFamily="49" charset="-122"/>
                </a:endParaRPr>
              </a:p>
            </p:txBody>
          </p:sp>
        </p:grpSp>
        <p:sp>
          <p:nvSpPr>
            <p:cNvPr id="52290" name="Oval 179"/>
            <p:cNvSpPr>
              <a:spLocks noChangeArrowheads="1"/>
            </p:cNvSpPr>
            <p:nvPr/>
          </p:nvSpPr>
          <p:spPr bwMode="auto">
            <a:xfrm>
              <a:off x="4195" y="1207"/>
              <a:ext cx="771" cy="817"/>
            </a:xfrm>
            <a:prstGeom prst="ellipse">
              <a:avLst/>
            </a:prstGeom>
            <a:solidFill>
              <a:srgbClr val="FF00FF">
                <a:alpha val="27843"/>
              </a:srgbClr>
            </a:solidFill>
            <a:ln w="28575">
              <a:solidFill>
                <a:srgbClr val="FF3300"/>
              </a:solidFill>
              <a:prstDash val="dash"/>
              <a:round/>
              <a:headEnd/>
              <a:tailEnd/>
            </a:ln>
          </p:spPr>
          <p:txBody>
            <a:bodyPr wrap="none" anchor="ctr"/>
            <a:lstStyle/>
            <a:p>
              <a:pPr algn="ctr"/>
              <a:endParaRPr lang="en-US" altLang="zh-CN" sz="2200">
                <a:solidFill>
                  <a:schemeClr val="accent2"/>
                </a:solidFill>
                <a:latin typeface="幼圆" pitchFamily="49" charset="-122"/>
                <a:ea typeface="幼圆" pitchFamily="49" charset="-122"/>
              </a:endParaRPr>
            </a:p>
          </p:txBody>
        </p:sp>
        <p:sp>
          <p:nvSpPr>
            <p:cNvPr id="52291" name="Line 180"/>
            <p:cNvSpPr>
              <a:spLocks noChangeShapeType="1"/>
            </p:cNvSpPr>
            <p:nvPr/>
          </p:nvSpPr>
          <p:spPr bwMode="auto">
            <a:xfrm flipV="1">
              <a:off x="4386" y="2462"/>
              <a:ext cx="498" cy="0"/>
            </a:xfrm>
            <a:prstGeom prst="line">
              <a:avLst/>
            </a:prstGeom>
            <a:noFill/>
            <a:ln w="28575">
              <a:solidFill>
                <a:srgbClr val="FF0000"/>
              </a:solidFill>
              <a:round/>
              <a:headEnd/>
              <a:tailEnd type="triangle" w="sm" len="med"/>
            </a:ln>
          </p:spPr>
          <p:txBody>
            <a:bodyPr/>
            <a:lstStyle/>
            <a:p>
              <a:endParaRPr lang="zh-CN" altLang="en-US"/>
            </a:p>
          </p:txBody>
        </p:sp>
        <p:sp>
          <p:nvSpPr>
            <p:cNvPr id="52292" name="Text Box 181"/>
            <p:cNvSpPr txBox="1">
              <a:spLocks noChangeArrowheads="1"/>
            </p:cNvSpPr>
            <p:nvPr/>
          </p:nvSpPr>
          <p:spPr bwMode="auto">
            <a:xfrm>
              <a:off x="4876" y="2341"/>
              <a:ext cx="317" cy="227"/>
            </a:xfrm>
            <a:prstGeom prst="rect">
              <a:avLst/>
            </a:prstGeom>
            <a:noFill/>
            <a:ln w="9525">
              <a:noFill/>
              <a:miter lim="800000"/>
              <a:headEnd/>
              <a:tailEnd/>
            </a:ln>
          </p:spPr>
          <p:txBody>
            <a:bodyPr/>
            <a:lstStyle/>
            <a:p>
              <a:pPr algn="just" eaLnBrk="0" hangingPunct="0"/>
              <a:r>
                <a:rPr lang="en-US" altLang="zh-CN" sz="2200" b="1" i="1">
                  <a:solidFill>
                    <a:srgbClr val="FF0000"/>
                  </a:solidFill>
                  <a:latin typeface="幼圆" pitchFamily="49" charset="-122"/>
                  <a:ea typeface="幼圆" pitchFamily="49" charset="-122"/>
                </a:rPr>
                <a:t>E</a:t>
              </a:r>
              <a:endParaRPr lang="en-US" altLang="zh-CN" sz="2200" i="1" baseline="-25000">
                <a:solidFill>
                  <a:srgbClr val="FF0000"/>
                </a:solidFill>
                <a:latin typeface="幼圆" pitchFamily="49" charset="-122"/>
                <a:ea typeface="幼圆" pitchFamily="49" charset="-122"/>
              </a:endParaRPr>
            </a:p>
          </p:txBody>
        </p:sp>
      </p:grpSp>
      <p:grpSp>
        <p:nvGrpSpPr>
          <p:cNvPr id="405554" name="Group 182"/>
          <p:cNvGrpSpPr>
            <a:grpSpLocks/>
          </p:cNvGrpSpPr>
          <p:nvPr/>
        </p:nvGrpSpPr>
        <p:grpSpPr bwMode="auto">
          <a:xfrm>
            <a:off x="7019925" y="563563"/>
            <a:ext cx="1360488" cy="1404937"/>
            <a:chOff x="4694" y="355"/>
            <a:chExt cx="857" cy="885"/>
          </a:xfrm>
        </p:grpSpPr>
        <p:graphicFrame>
          <p:nvGraphicFramePr>
            <p:cNvPr id="52232" name="Object 183"/>
            <p:cNvGraphicFramePr>
              <a:graphicFrameLocks noChangeAspect="1"/>
            </p:cNvGraphicFramePr>
            <p:nvPr/>
          </p:nvGraphicFramePr>
          <p:xfrm>
            <a:off x="4849" y="355"/>
            <a:ext cx="702" cy="323"/>
          </p:xfrm>
          <a:graphic>
            <a:graphicData uri="http://schemas.openxmlformats.org/presentationml/2006/ole">
              <p:oleObj spid="_x0000_s52232" name="Equation" r:id="rId11" imgW="495000" imgH="228600" progId="Equation.DSMT4">
                <p:embed/>
              </p:oleObj>
            </a:graphicData>
          </a:graphic>
        </p:graphicFrame>
        <p:sp>
          <p:nvSpPr>
            <p:cNvPr id="52247" name="Line 184"/>
            <p:cNvSpPr>
              <a:spLocks noChangeShapeType="1"/>
            </p:cNvSpPr>
            <p:nvPr/>
          </p:nvSpPr>
          <p:spPr bwMode="auto">
            <a:xfrm flipV="1">
              <a:off x="4694" y="664"/>
              <a:ext cx="273" cy="576"/>
            </a:xfrm>
            <a:prstGeom prst="line">
              <a:avLst/>
            </a:prstGeom>
            <a:noFill/>
            <a:ln w="28575">
              <a:solidFill>
                <a:srgbClr val="FF3300"/>
              </a:solidFill>
              <a:prstDash val="dash"/>
              <a:round/>
              <a:headEnd/>
              <a:tailEnd type="triangle" w="med" len="lg"/>
            </a:ln>
          </p:spPr>
          <p:txBody>
            <a:bodyPr/>
            <a:lstStyle/>
            <a:p>
              <a:endParaRPr lang="zh-CN" altLang="en-US"/>
            </a:p>
          </p:txBody>
        </p:sp>
      </p:grpSp>
      <p:grpSp>
        <p:nvGrpSpPr>
          <p:cNvPr id="405555" name="Group 185"/>
          <p:cNvGrpSpPr>
            <a:grpSpLocks/>
          </p:cNvGrpSpPr>
          <p:nvPr/>
        </p:nvGrpSpPr>
        <p:grpSpPr bwMode="auto">
          <a:xfrm>
            <a:off x="6156325" y="620713"/>
            <a:ext cx="942975" cy="1152525"/>
            <a:chOff x="4150" y="391"/>
            <a:chExt cx="594" cy="726"/>
          </a:xfrm>
        </p:grpSpPr>
        <p:graphicFrame>
          <p:nvGraphicFramePr>
            <p:cNvPr id="52231" name="Object 186"/>
            <p:cNvGraphicFramePr>
              <a:graphicFrameLocks noChangeAspect="1"/>
            </p:cNvGraphicFramePr>
            <p:nvPr/>
          </p:nvGraphicFramePr>
          <p:xfrm>
            <a:off x="4150" y="391"/>
            <a:ext cx="594" cy="323"/>
          </p:xfrm>
          <a:graphic>
            <a:graphicData uri="http://schemas.openxmlformats.org/presentationml/2006/ole">
              <p:oleObj spid="_x0000_s52231" name="Equation" r:id="rId12" imgW="419040" imgH="228600" progId="Equation.DSMT4">
                <p:embed/>
              </p:oleObj>
            </a:graphicData>
          </a:graphic>
        </p:graphicFrame>
        <p:sp>
          <p:nvSpPr>
            <p:cNvPr id="52246" name="Line 187"/>
            <p:cNvSpPr>
              <a:spLocks noChangeShapeType="1"/>
            </p:cNvSpPr>
            <p:nvPr/>
          </p:nvSpPr>
          <p:spPr bwMode="auto">
            <a:xfrm flipV="1">
              <a:off x="4422" y="709"/>
              <a:ext cx="0" cy="408"/>
            </a:xfrm>
            <a:prstGeom prst="line">
              <a:avLst/>
            </a:prstGeom>
            <a:noFill/>
            <a:ln w="31750">
              <a:solidFill>
                <a:srgbClr val="FF3300"/>
              </a:solidFill>
              <a:prstDash val="dash"/>
              <a:round/>
              <a:headEnd/>
              <a:tailEnd type="triangle" w="med" len="lg"/>
            </a:ln>
          </p:spPr>
          <p:txBody>
            <a:bodyPr/>
            <a:lstStyle/>
            <a:p>
              <a:endParaRPr lang="zh-CN" altLang="en-US"/>
            </a:p>
          </p:txBody>
        </p:sp>
      </p:grpSp>
      <p:graphicFrame>
        <p:nvGraphicFramePr>
          <p:cNvPr id="405692" name="Object 188"/>
          <p:cNvGraphicFramePr>
            <a:graphicFrameLocks noChangeAspect="1"/>
          </p:cNvGraphicFramePr>
          <p:nvPr/>
        </p:nvGraphicFramePr>
        <p:xfrm>
          <a:off x="3584575" y="592138"/>
          <a:ext cx="304800" cy="406400"/>
        </p:xfrm>
        <a:graphic>
          <a:graphicData uri="http://schemas.openxmlformats.org/presentationml/2006/ole">
            <p:oleObj spid="_x0000_s52230" name="Equation" r:id="rId13" imgW="152280" imgH="203040" progId="Equation.DSMT4">
              <p:embed/>
            </p:oleObj>
          </a:graphicData>
        </a:graphic>
      </p:graphicFrame>
      <p:cxnSp>
        <p:nvCxnSpPr>
          <p:cNvPr id="52244" name="直接箭头连接符 189"/>
          <p:cNvCxnSpPr>
            <a:cxnSpLocks noChangeShapeType="1"/>
          </p:cNvCxnSpPr>
          <p:nvPr/>
        </p:nvCxnSpPr>
        <p:spPr bwMode="auto">
          <a:xfrm rot="5400000">
            <a:off x="3965734" y="1972152"/>
            <a:ext cx="433388" cy="187325"/>
          </a:xfrm>
          <a:prstGeom prst="straightConnector1">
            <a:avLst/>
          </a:prstGeom>
          <a:noFill/>
          <a:ln w="9525" algn="ctr">
            <a:solidFill>
              <a:srgbClr val="FF0000"/>
            </a:solidFill>
            <a:round/>
            <a:headEnd/>
            <a:tailEnd type="arrow" w="med" len="med"/>
          </a:ln>
        </p:spPr>
      </p:cxnSp>
      <p:sp>
        <p:nvSpPr>
          <p:cNvPr id="52245" name="矩形 190"/>
          <p:cNvSpPr>
            <a:spLocks noChangeArrowheads="1"/>
          </p:cNvSpPr>
          <p:nvPr/>
        </p:nvSpPr>
        <p:spPr bwMode="auto">
          <a:xfrm>
            <a:off x="3621372" y="1485265"/>
            <a:ext cx="1811714" cy="369332"/>
          </a:xfrm>
          <a:prstGeom prst="rect">
            <a:avLst/>
          </a:prstGeom>
          <a:noFill/>
          <a:ln w="9525">
            <a:noFill/>
            <a:miter lim="800000"/>
            <a:headEnd/>
            <a:tailEnd/>
          </a:ln>
        </p:spPr>
        <p:txBody>
          <a:bodyPr wrap="none">
            <a:spAutoFit/>
          </a:bodyPr>
          <a:lstStyle/>
          <a:p>
            <a:r>
              <a:rPr lang="zh-CN" altLang="en-US" sz="1800" b="1" dirty="0" smtClean="0">
                <a:solidFill>
                  <a:srgbClr val="FF0000"/>
                </a:solidFill>
                <a:latin typeface="幼圆" pitchFamily="49" charset="-122"/>
                <a:ea typeface="幼圆" pitchFamily="49" charset="-122"/>
              </a:rPr>
              <a:t>单位体积分子数</a:t>
            </a:r>
            <a:endParaRPr lang="zh-CN" altLang="en-US" sz="1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5509"/>
                                        </p:tgtEl>
                                        <p:attrNameLst>
                                          <p:attrName>style.visibility</p:attrName>
                                        </p:attrNameLst>
                                      </p:cBhvr>
                                      <p:to>
                                        <p:strVal val="visible"/>
                                      </p:to>
                                    </p:set>
                                    <p:animEffect transition="in" filter="fade">
                                      <p:cBhvr>
                                        <p:cTn id="7" dur="1000"/>
                                        <p:tgtEl>
                                          <p:spTgt spid="405509"/>
                                        </p:tgtEl>
                                      </p:cBhvr>
                                    </p:animEffect>
                                  </p:childTnLst>
                                </p:cTn>
                              </p:par>
                              <p:par>
                                <p:cTn id="8" presetID="10" presetClass="entr" presetSubtype="0" fill="hold" nodeType="withEffect">
                                  <p:stCondLst>
                                    <p:cond delay="0"/>
                                  </p:stCondLst>
                                  <p:childTnLst>
                                    <p:set>
                                      <p:cBhvr>
                                        <p:cTn id="9" dur="1" fill="hold">
                                          <p:stCondLst>
                                            <p:cond delay="0"/>
                                          </p:stCondLst>
                                        </p:cTn>
                                        <p:tgtEl>
                                          <p:spTgt spid="405692"/>
                                        </p:tgtEl>
                                        <p:attrNameLst>
                                          <p:attrName>style.visibility</p:attrName>
                                        </p:attrNameLst>
                                      </p:cBhvr>
                                      <p:to>
                                        <p:strVal val="visible"/>
                                      </p:to>
                                    </p:set>
                                    <p:animEffect transition="in" filter="fade">
                                      <p:cBhvr>
                                        <p:cTn id="10" dur="1000"/>
                                        <p:tgtEl>
                                          <p:spTgt spid="4056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5506"/>
                                        </p:tgtEl>
                                        <p:attrNameLst>
                                          <p:attrName>style.visibility</p:attrName>
                                        </p:attrNameLst>
                                      </p:cBhvr>
                                      <p:to>
                                        <p:strVal val="visible"/>
                                      </p:to>
                                    </p:set>
                                    <p:animEffect transition="in" filter="fade">
                                      <p:cBhvr>
                                        <p:cTn id="15" dur="1000"/>
                                        <p:tgtEl>
                                          <p:spTgt spid="405506"/>
                                        </p:tgtEl>
                                      </p:cBhvr>
                                    </p:animEffect>
                                  </p:childTnLst>
                                </p:cTn>
                              </p:par>
                              <p:par>
                                <p:cTn id="16" presetID="10" presetClass="entr" presetSubtype="0" fill="hold" nodeType="withEffect">
                                  <p:stCondLst>
                                    <p:cond delay="0"/>
                                  </p:stCondLst>
                                  <p:childTnLst>
                                    <p:set>
                                      <p:cBhvr>
                                        <p:cTn id="17" dur="1" fill="hold">
                                          <p:stCondLst>
                                            <p:cond delay="0"/>
                                          </p:stCondLst>
                                        </p:cTn>
                                        <p:tgtEl>
                                          <p:spTgt spid="405511"/>
                                        </p:tgtEl>
                                        <p:attrNameLst>
                                          <p:attrName>style.visibility</p:attrName>
                                        </p:attrNameLst>
                                      </p:cBhvr>
                                      <p:to>
                                        <p:strVal val="visible"/>
                                      </p:to>
                                    </p:set>
                                    <p:animEffect transition="in" filter="fade">
                                      <p:cBhvr>
                                        <p:cTn id="18" dur="1000"/>
                                        <p:tgtEl>
                                          <p:spTgt spid="405511"/>
                                        </p:tgtEl>
                                      </p:cBhvr>
                                    </p:animEffect>
                                  </p:childTnLst>
                                </p:cTn>
                              </p:par>
                              <p:par>
                                <p:cTn id="19" presetID="10" presetClass="entr" presetSubtype="0" fill="hold" nodeType="withEffect">
                                  <p:stCondLst>
                                    <p:cond delay="0"/>
                                  </p:stCondLst>
                                  <p:childTnLst>
                                    <p:set>
                                      <p:cBhvr>
                                        <p:cTn id="20" dur="1" fill="hold">
                                          <p:stCondLst>
                                            <p:cond delay="0"/>
                                          </p:stCondLst>
                                        </p:cTn>
                                        <p:tgtEl>
                                          <p:spTgt spid="405510"/>
                                        </p:tgtEl>
                                        <p:attrNameLst>
                                          <p:attrName>style.visibility</p:attrName>
                                        </p:attrNameLst>
                                      </p:cBhvr>
                                      <p:to>
                                        <p:strVal val="visible"/>
                                      </p:to>
                                    </p:set>
                                    <p:animEffect transition="in" filter="fade">
                                      <p:cBhvr>
                                        <p:cTn id="21" dur="1000"/>
                                        <p:tgtEl>
                                          <p:spTgt spid="4055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405555"/>
                                        </p:tgtEl>
                                        <p:attrNameLst>
                                          <p:attrName>style.visibility</p:attrName>
                                        </p:attrNameLst>
                                      </p:cBhvr>
                                      <p:to>
                                        <p:strVal val="visible"/>
                                      </p:to>
                                    </p:set>
                                    <p:animEffect transition="in" filter="fade">
                                      <p:cBhvr>
                                        <p:cTn id="33" dur="1000"/>
                                        <p:tgtEl>
                                          <p:spTgt spid="405555"/>
                                        </p:tgtEl>
                                      </p:cBhvr>
                                    </p:animEffect>
                                  </p:childTnLst>
                                </p:cTn>
                              </p:par>
                              <p:par>
                                <p:cTn id="34" presetID="10" presetClass="entr" presetSubtype="0" fill="hold" nodeType="withEffect">
                                  <p:stCondLst>
                                    <p:cond delay="0"/>
                                  </p:stCondLst>
                                  <p:childTnLst>
                                    <p:set>
                                      <p:cBhvr>
                                        <p:cTn id="35" dur="1" fill="hold">
                                          <p:stCondLst>
                                            <p:cond delay="0"/>
                                          </p:stCondLst>
                                        </p:cTn>
                                        <p:tgtEl>
                                          <p:spTgt spid="405554"/>
                                        </p:tgtEl>
                                        <p:attrNameLst>
                                          <p:attrName>style.visibility</p:attrName>
                                        </p:attrNameLst>
                                      </p:cBhvr>
                                      <p:to>
                                        <p:strVal val="visible"/>
                                      </p:to>
                                    </p:set>
                                    <p:animEffect transition="in" filter="fade">
                                      <p:cBhvr>
                                        <p:cTn id="36" dur="1000"/>
                                        <p:tgtEl>
                                          <p:spTgt spid="4055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05507"/>
                                        </p:tgtEl>
                                        <p:attrNameLst>
                                          <p:attrName>style.visibility</p:attrName>
                                        </p:attrNameLst>
                                      </p:cBhvr>
                                      <p:to>
                                        <p:strVal val="visible"/>
                                      </p:to>
                                    </p:set>
                                    <p:animEffect transition="in" filter="fade">
                                      <p:cBhvr>
                                        <p:cTn id="41" dur="1000"/>
                                        <p:tgtEl>
                                          <p:spTgt spid="405507"/>
                                        </p:tgtEl>
                                      </p:cBhvr>
                                    </p:animEffect>
                                  </p:childTnLst>
                                </p:cTn>
                              </p:par>
                              <p:par>
                                <p:cTn id="42" presetID="10" presetClass="entr" presetSubtype="0" fill="hold" nodeType="withEffect">
                                  <p:stCondLst>
                                    <p:cond delay="0"/>
                                  </p:stCondLst>
                                  <p:childTnLst>
                                    <p:set>
                                      <p:cBhvr>
                                        <p:cTn id="43" dur="1" fill="hold">
                                          <p:stCondLst>
                                            <p:cond delay="0"/>
                                          </p:stCondLst>
                                        </p:cTn>
                                        <p:tgtEl>
                                          <p:spTgt spid="405508"/>
                                        </p:tgtEl>
                                        <p:attrNameLst>
                                          <p:attrName>style.visibility</p:attrName>
                                        </p:attrNameLst>
                                      </p:cBhvr>
                                      <p:to>
                                        <p:strVal val="visible"/>
                                      </p:to>
                                    </p:set>
                                    <p:animEffect transition="in" filter="fade">
                                      <p:cBhvr>
                                        <p:cTn id="44" dur="1000"/>
                                        <p:tgtEl>
                                          <p:spTgt spid="40550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5515"/>
                                        </p:tgtEl>
                                        <p:attrNameLst>
                                          <p:attrName>style.visibility</p:attrName>
                                        </p:attrNameLst>
                                      </p:cBhvr>
                                      <p:to>
                                        <p:strVal val="visible"/>
                                      </p:to>
                                    </p:set>
                                    <p:animEffect transition="in" filter="fade">
                                      <p:cBhvr>
                                        <p:cTn id="49" dur="1000"/>
                                        <p:tgtEl>
                                          <p:spTgt spid="405515"/>
                                        </p:tgtEl>
                                      </p:cBhvr>
                                    </p:animEffect>
                                  </p:childTnLst>
                                </p:cTn>
                              </p:par>
                              <p:par>
                                <p:cTn id="50" presetID="10" presetClass="entr" presetSubtype="0" fill="hold" nodeType="withEffect">
                                  <p:stCondLst>
                                    <p:cond delay="0"/>
                                  </p:stCondLst>
                                  <p:childTnLst>
                                    <p:set>
                                      <p:cBhvr>
                                        <p:cTn id="51" dur="1" fill="hold">
                                          <p:stCondLst>
                                            <p:cond delay="0"/>
                                          </p:stCondLst>
                                        </p:cTn>
                                        <p:tgtEl>
                                          <p:spTgt spid="405516"/>
                                        </p:tgtEl>
                                        <p:attrNameLst>
                                          <p:attrName>style.visibility</p:attrName>
                                        </p:attrNameLst>
                                      </p:cBhvr>
                                      <p:to>
                                        <p:strVal val="visible"/>
                                      </p:to>
                                    </p:set>
                                    <p:animEffect transition="in" filter="fade">
                                      <p:cBhvr>
                                        <p:cTn id="52" dur="1000"/>
                                        <p:tgtEl>
                                          <p:spTgt spid="405516"/>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6" grpId="0"/>
      <p:bldP spid="405507" grpId="0"/>
      <p:bldP spid="405509" grpId="0"/>
      <p:bldP spid="4055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Text Box 2"/>
          <p:cNvSpPr txBox="1">
            <a:spLocks noChangeArrowheads="1"/>
          </p:cNvSpPr>
          <p:nvPr/>
        </p:nvSpPr>
        <p:spPr bwMode="auto">
          <a:xfrm>
            <a:off x="265113" y="542925"/>
            <a:ext cx="8510587" cy="1052513"/>
          </a:xfrm>
          <a:prstGeom prst="rect">
            <a:avLst/>
          </a:prstGeom>
          <a:solidFill>
            <a:srgbClr val="FFFFFF"/>
          </a:solidFill>
          <a:ln w="9525">
            <a:noFill/>
            <a:miter lim="800000"/>
            <a:headEnd/>
            <a:tailEnd/>
          </a:ln>
        </p:spPr>
        <p:txBody>
          <a:bodyPr>
            <a:spAutoFit/>
          </a:bodyPr>
          <a:lstStyle/>
          <a:p>
            <a:pPr>
              <a:lnSpc>
                <a:spcPct val="130000"/>
              </a:lnSpc>
            </a:pPr>
            <a:r>
              <a:rPr kumimoji="1" lang="zh-CN" altLang="en-US" sz="2400" b="1" dirty="0">
                <a:solidFill>
                  <a:srgbClr val="002060"/>
                </a:solidFill>
                <a:ea typeface="幼圆" pitchFamily="49" charset="-122"/>
              </a:rPr>
              <a:t>例：</a:t>
            </a:r>
            <a:r>
              <a:rPr kumimoji="1" lang="zh-CN" altLang="en-US" sz="2400" b="1" dirty="0">
                <a:solidFill>
                  <a:srgbClr val="002060"/>
                </a:solidFill>
              </a:rPr>
              <a:t>海水的电导率为</a:t>
            </a:r>
            <a:r>
              <a:rPr kumimoji="1" lang="en-US" altLang="zh-CN" sz="2400" b="1" dirty="0">
                <a:solidFill>
                  <a:srgbClr val="002060"/>
                </a:solidFill>
              </a:rPr>
              <a:t>4S/m</a:t>
            </a:r>
            <a:r>
              <a:rPr kumimoji="1" lang="zh-CN" altLang="en-US" sz="2400" b="1" dirty="0">
                <a:solidFill>
                  <a:srgbClr val="002060"/>
                </a:solidFill>
              </a:rPr>
              <a:t>，相对介电常数为</a:t>
            </a:r>
            <a:r>
              <a:rPr kumimoji="1" lang="en-US" altLang="zh-CN" sz="2400" b="1" dirty="0">
                <a:solidFill>
                  <a:srgbClr val="002060"/>
                </a:solidFill>
              </a:rPr>
              <a:t>81</a:t>
            </a:r>
            <a:r>
              <a:rPr kumimoji="1" lang="zh-CN" altLang="en-US" sz="2400" b="1" dirty="0">
                <a:solidFill>
                  <a:srgbClr val="002060"/>
                </a:solidFill>
              </a:rPr>
              <a:t>，求频率为</a:t>
            </a:r>
            <a:r>
              <a:rPr kumimoji="1" lang="en-US" altLang="zh-CN" sz="2400" b="1" dirty="0">
                <a:solidFill>
                  <a:srgbClr val="002060"/>
                </a:solidFill>
              </a:rPr>
              <a:t>1</a:t>
            </a:r>
            <a:r>
              <a:rPr kumimoji="1" lang="en-US" altLang="zh-CN" sz="2400" dirty="0">
                <a:solidFill>
                  <a:srgbClr val="002060"/>
                </a:solidFill>
              </a:rPr>
              <a:t>M</a:t>
            </a:r>
            <a:r>
              <a:rPr kumimoji="1" lang="en-US" altLang="zh-CN" sz="2400" b="1" dirty="0">
                <a:solidFill>
                  <a:srgbClr val="002060"/>
                </a:solidFill>
              </a:rPr>
              <a:t>Hz</a:t>
            </a:r>
            <a:r>
              <a:rPr kumimoji="1" lang="zh-CN" altLang="en-US" sz="2400" b="1" dirty="0">
                <a:solidFill>
                  <a:srgbClr val="002060"/>
                </a:solidFill>
              </a:rPr>
              <a:t>的电场作用时，位移电流振幅与传导电流振幅的比值。</a:t>
            </a:r>
          </a:p>
        </p:txBody>
      </p:sp>
      <p:sp>
        <p:nvSpPr>
          <p:cNvPr id="482307" name="Text Box 3"/>
          <p:cNvSpPr txBox="1">
            <a:spLocks noChangeArrowheads="1"/>
          </p:cNvSpPr>
          <p:nvPr/>
        </p:nvSpPr>
        <p:spPr bwMode="auto">
          <a:xfrm>
            <a:off x="574675" y="1809750"/>
            <a:ext cx="7877175"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幼圆" pitchFamily="49" charset="-122"/>
                <a:ea typeface="幼圆" pitchFamily="49" charset="-122"/>
              </a:rPr>
              <a:t>解：</a:t>
            </a:r>
            <a:r>
              <a:rPr kumimoji="1" lang="zh-CN" altLang="en-US" sz="2000" b="1">
                <a:solidFill>
                  <a:srgbClr val="002060"/>
                </a:solidFill>
                <a:latin typeface="楷体_GB2312" pitchFamily="49" charset="-122"/>
              </a:rPr>
              <a:t>设电场随时间作正弦变化，表示为</a:t>
            </a:r>
          </a:p>
        </p:txBody>
      </p:sp>
      <p:sp>
        <p:nvSpPr>
          <p:cNvPr id="482308" name="Text Box 4"/>
          <p:cNvSpPr txBox="1">
            <a:spLocks noChangeArrowheads="1"/>
          </p:cNvSpPr>
          <p:nvPr/>
        </p:nvSpPr>
        <p:spPr bwMode="auto">
          <a:xfrm>
            <a:off x="814388" y="3089275"/>
            <a:ext cx="40386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则位移电流密度为</a:t>
            </a:r>
          </a:p>
        </p:txBody>
      </p:sp>
      <p:sp>
        <p:nvSpPr>
          <p:cNvPr id="482309" name="Text Box 5"/>
          <p:cNvSpPr txBox="1">
            <a:spLocks noChangeArrowheads="1"/>
          </p:cNvSpPr>
          <p:nvPr/>
        </p:nvSpPr>
        <p:spPr bwMode="auto">
          <a:xfrm>
            <a:off x="795338" y="3833813"/>
            <a:ext cx="23622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其振幅值为</a:t>
            </a:r>
          </a:p>
        </p:txBody>
      </p:sp>
      <p:sp>
        <p:nvSpPr>
          <p:cNvPr id="482310" name="Text Box 6"/>
          <p:cNvSpPr txBox="1">
            <a:spLocks noChangeArrowheads="1"/>
          </p:cNvSpPr>
          <p:nvPr/>
        </p:nvSpPr>
        <p:spPr bwMode="auto">
          <a:xfrm>
            <a:off x="776288" y="4651375"/>
            <a:ext cx="34290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传导电流的振幅值为</a:t>
            </a:r>
          </a:p>
        </p:txBody>
      </p:sp>
      <p:sp>
        <p:nvSpPr>
          <p:cNvPr id="482311" name="Text Box 7"/>
          <p:cNvSpPr txBox="1">
            <a:spLocks noChangeArrowheads="1"/>
          </p:cNvSpPr>
          <p:nvPr/>
        </p:nvSpPr>
        <p:spPr bwMode="auto">
          <a:xfrm>
            <a:off x="3268663" y="5387975"/>
            <a:ext cx="1828800" cy="400110"/>
          </a:xfrm>
          <a:prstGeom prst="rect">
            <a:avLst/>
          </a:prstGeom>
          <a:noFill/>
          <a:ln w="9525">
            <a:noFill/>
            <a:miter lim="800000"/>
            <a:headEnd/>
            <a:tailEnd/>
          </a:ln>
        </p:spPr>
        <p:txBody>
          <a:bodyPr>
            <a:spAutoFit/>
          </a:bodyPr>
          <a:lstStyle/>
          <a:p>
            <a:pPr>
              <a:spcBef>
                <a:spcPct val="50000"/>
              </a:spcBef>
            </a:pPr>
            <a:r>
              <a:rPr kumimoji="1" lang="zh-CN" altLang="en-US" sz="2000" b="1">
                <a:solidFill>
                  <a:srgbClr val="002060"/>
                </a:solidFill>
                <a:latin typeface="楷体_GB2312" pitchFamily="49" charset="-122"/>
              </a:rPr>
              <a:t>故</a:t>
            </a:r>
          </a:p>
        </p:txBody>
      </p:sp>
      <p:graphicFrame>
        <p:nvGraphicFramePr>
          <p:cNvPr id="482312" name="Object 2"/>
          <p:cNvGraphicFramePr>
            <a:graphicFrameLocks noChangeAspect="1"/>
          </p:cNvGraphicFramePr>
          <p:nvPr/>
        </p:nvGraphicFramePr>
        <p:xfrm>
          <a:off x="3148013" y="2370138"/>
          <a:ext cx="2149475" cy="523875"/>
        </p:xfrm>
        <a:graphic>
          <a:graphicData uri="http://schemas.openxmlformats.org/presentationml/2006/ole">
            <p:oleObj spid="_x0000_s79874" name="Equation" r:id="rId3" imgW="990360" imgH="241200" progId="Equation.DSMT4">
              <p:embed/>
            </p:oleObj>
          </a:graphicData>
        </a:graphic>
      </p:graphicFrame>
      <p:graphicFrame>
        <p:nvGraphicFramePr>
          <p:cNvPr id="482313" name="Object 3"/>
          <p:cNvGraphicFramePr>
            <a:graphicFrameLocks noChangeAspect="1"/>
          </p:cNvGraphicFramePr>
          <p:nvPr/>
        </p:nvGraphicFramePr>
        <p:xfrm>
          <a:off x="3597275" y="2930525"/>
          <a:ext cx="4017963" cy="892175"/>
        </p:xfrm>
        <a:graphic>
          <a:graphicData uri="http://schemas.openxmlformats.org/presentationml/2006/ole">
            <p:oleObj spid="_x0000_s79875" name="Equation" r:id="rId4" imgW="1892160" imgH="419040" progId="Equation.DSMT4">
              <p:embed/>
            </p:oleObj>
          </a:graphicData>
        </a:graphic>
      </p:graphicFrame>
      <p:graphicFrame>
        <p:nvGraphicFramePr>
          <p:cNvPr id="482314" name="Object 4"/>
          <p:cNvGraphicFramePr>
            <a:graphicFrameLocks noChangeAspect="1"/>
          </p:cNvGraphicFramePr>
          <p:nvPr/>
        </p:nvGraphicFramePr>
        <p:xfrm>
          <a:off x="2878138" y="3879850"/>
          <a:ext cx="3789362" cy="501650"/>
        </p:xfrm>
        <a:graphic>
          <a:graphicData uri="http://schemas.openxmlformats.org/presentationml/2006/ole">
            <p:oleObj spid="_x0000_s79876" name="Equation" r:id="rId5" imgW="1815840" imgH="241200" progId="Equation.DSMT4">
              <p:embed/>
            </p:oleObj>
          </a:graphicData>
        </a:graphic>
      </p:graphicFrame>
      <p:graphicFrame>
        <p:nvGraphicFramePr>
          <p:cNvPr id="482315" name="Object 5"/>
          <p:cNvGraphicFramePr>
            <a:graphicFrameLocks noChangeAspect="1"/>
          </p:cNvGraphicFramePr>
          <p:nvPr/>
        </p:nvGraphicFramePr>
        <p:xfrm>
          <a:off x="3895725" y="4651375"/>
          <a:ext cx="2419350" cy="522288"/>
        </p:xfrm>
        <a:graphic>
          <a:graphicData uri="http://schemas.openxmlformats.org/presentationml/2006/ole">
            <p:oleObj spid="_x0000_s79877" name="Equation" r:id="rId6" imgW="1054080" imgH="228600" progId="Equation.DSMT4">
              <p:embed/>
            </p:oleObj>
          </a:graphicData>
        </a:graphic>
      </p:graphicFrame>
      <p:graphicFrame>
        <p:nvGraphicFramePr>
          <p:cNvPr id="482316" name="Object 6"/>
          <p:cNvGraphicFramePr>
            <a:graphicFrameLocks noChangeAspect="1"/>
          </p:cNvGraphicFramePr>
          <p:nvPr/>
        </p:nvGraphicFramePr>
        <p:xfrm>
          <a:off x="3960813" y="5283200"/>
          <a:ext cx="2259012" cy="862013"/>
        </p:xfrm>
        <a:graphic>
          <a:graphicData uri="http://schemas.openxmlformats.org/presentationml/2006/ole">
            <p:oleObj spid="_x0000_s79878" name="Equation" r:id="rId7" imgW="113004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2306"/>
                                        </p:tgtEl>
                                        <p:attrNameLst>
                                          <p:attrName>style.visibility</p:attrName>
                                        </p:attrNameLst>
                                      </p:cBhvr>
                                      <p:to>
                                        <p:strVal val="visible"/>
                                      </p:to>
                                    </p:set>
                                    <p:animEffect transition="in" filter="fade">
                                      <p:cBhvr>
                                        <p:cTn id="7" dur="1000"/>
                                        <p:tgtEl>
                                          <p:spTgt spid="4823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2307"/>
                                        </p:tgtEl>
                                        <p:attrNameLst>
                                          <p:attrName>style.visibility</p:attrName>
                                        </p:attrNameLst>
                                      </p:cBhvr>
                                      <p:to>
                                        <p:strVal val="visible"/>
                                      </p:to>
                                    </p:set>
                                    <p:animEffect transition="in" filter="fade">
                                      <p:cBhvr>
                                        <p:cTn id="12" dur="1000"/>
                                        <p:tgtEl>
                                          <p:spTgt spid="482307"/>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82312"/>
                                        </p:tgtEl>
                                        <p:attrNameLst>
                                          <p:attrName>style.visibility</p:attrName>
                                        </p:attrNameLst>
                                      </p:cBhvr>
                                      <p:to>
                                        <p:strVal val="visible"/>
                                      </p:to>
                                    </p:set>
                                    <p:animEffect transition="in" filter="fade">
                                      <p:cBhvr>
                                        <p:cTn id="16" dur="1000"/>
                                        <p:tgtEl>
                                          <p:spTgt spid="4823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82308"/>
                                        </p:tgtEl>
                                        <p:attrNameLst>
                                          <p:attrName>style.visibility</p:attrName>
                                        </p:attrNameLst>
                                      </p:cBhvr>
                                      <p:to>
                                        <p:strVal val="visible"/>
                                      </p:to>
                                    </p:set>
                                    <p:animEffect transition="in" filter="fade">
                                      <p:cBhvr>
                                        <p:cTn id="21" dur="1000"/>
                                        <p:tgtEl>
                                          <p:spTgt spid="48230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482313"/>
                                        </p:tgtEl>
                                        <p:attrNameLst>
                                          <p:attrName>style.visibility</p:attrName>
                                        </p:attrNameLst>
                                      </p:cBhvr>
                                      <p:to>
                                        <p:strVal val="visible"/>
                                      </p:to>
                                    </p:set>
                                    <p:animEffect transition="in" filter="fade">
                                      <p:cBhvr>
                                        <p:cTn id="25" dur="1000"/>
                                        <p:tgtEl>
                                          <p:spTgt spid="4823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2309"/>
                                        </p:tgtEl>
                                        <p:attrNameLst>
                                          <p:attrName>style.visibility</p:attrName>
                                        </p:attrNameLst>
                                      </p:cBhvr>
                                      <p:to>
                                        <p:strVal val="visible"/>
                                      </p:to>
                                    </p:set>
                                    <p:animEffect transition="in" filter="fade">
                                      <p:cBhvr>
                                        <p:cTn id="30" dur="1000"/>
                                        <p:tgtEl>
                                          <p:spTgt spid="482309"/>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482314"/>
                                        </p:tgtEl>
                                        <p:attrNameLst>
                                          <p:attrName>style.visibility</p:attrName>
                                        </p:attrNameLst>
                                      </p:cBhvr>
                                      <p:to>
                                        <p:strVal val="visible"/>
                                      </p:to>
                                    </p:set>
                                    <p:animEffect transition="in" filter="fade">
                                      <p:cBhvr>
                                        <p:cTn id="34" dur="1000"/>
                                        <p:tgtEl>
                                          <p:spTgt spid="4823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82310"/>
                                        </p:tgtEl>
                                        <p:attrNameLst>
                                          <p:attrName>style.visibility</p:attrName>
                                        </p:attrNameLst>
                                      </p:cBhvr>
                                      <p:to>
                                        <p:strVal val="visible"/>
                                      </p:to>
                                    </p:set>
                                    <p:animEffect transition="in" filter="fade">
                                      <p:cBhvr>
                                        <p:cTn id="39" dur="1000"/>
                                        <p:tgtEl>
                                          <p:spTgt spid="482310"/>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482315"/>
                                        </p:tgtEl>
                                        <p:attrNameLst>
                                          <p:attrName>style.visibility</p:attrName>
                                        </p:attrNameLst>
                                      </p:cBhvr>
                                      <p:to>
                                        <p:strVal val="visible"/>
                                      </p:to>
                                    </p:set>
                                    <p:animEffect transition="in" filter="fade">
                                      <p:cBhvr>
                                        <p:cTn id="43" dur="1000"/>
                                        <p:tgtEl>
                                          <p:spTgt spid="4823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82311"/>
                                        </p:tgtEl>
                                        <p:attrNameLst>
                                          <p:attrName>style.visibility</p:attrName>
                                        </p:attrNameLst>
                                      </p:cBhvr>
                                      <p:to>
                                        <p:strVal val="visible"/>
                                      </p:to>
                                    </p:set>
                                    <p:animEffect transition="in" filter="fade">
                                      <p:cBhvr>
                                        <p:cTn id="48" dur="1000"/>
                                        <p:tgtEl>
                                          <p:spTgt spid="482311"/>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482316"/>
                                        </p:tgtEl>
                                        <p:attrNameLst>
                                          <p:attrName>style.visibility</p:attrName>
                                        </p:attrNameLst>
                                      </p:cBhvr>
                                      <p:to>
                                        <p:strVal val="visible"/>
                                      </p:to>
                                    </p:set>
                                    <p:animEffect transition="in" filter="fade">
                                      <p:cBhvr>
                                        <p:cTn id="52" dur="1000"/>
                                        <p:tgtEl>
                                          <p:spTgt spid="482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animBg="1"/>
      <p:bldP spid="482307" grpId="0"/>
      <p:bldP spid="482308" grpId="0"/>
      <p:bldP spid="482309" grpId="0"/>
      <p:bldP spid="482310" grpId="0"/>
      <p:bldP spid="4823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5113" y="542925"/>
            <a:ext cx="8510587" cy="1052596"/>
          </a:xfrm>
          <a:prstGeom prst="rect">
            <a:avLst/>
          </a:prstGeom>
          <a:solidFill>
            <a:srgbClr val="FFFFFF"/>
          </a:solidFill>
          <a:ln w="9525">
            <a:noFill/>
            <a:miter lim="800000"/>
            <a:headEnd/>
            <a:tailEnd/>
          </a:ln>
        </p:spPr>
        <p:txBody>
          <a:bodyPr>
            <a:spAutoFit/>
          </a:bodyPr>
          <a:lstStyle/>
          <a:p>
            <a:pPr>
              <a:lnSpc>
                <a:spcPct val="130000"/>
              </a:lnSpc>
            </a:pPr>
            <a:r>
              <a:rPr kumimoji="1" lang="zh-CN" altLang="en-US" sz="2400" b="1">
                <a:solidFill>
                  <a:srgbClr val="002060"/>
                </a:solidFill>
                <a:ea typeface="幼圆" pitchFamily="49" charset="-122"/>
              </a:rPr>
              <a:t>例</a:t>
            </a:r>
            <a:r>
              <a:rPr kumimoji="1" lang="zh-CN" altLang="en-US" sz="2400" b="1" smtClean="0">
                <a:solidFill>
                  <a:srgbClr val="002060"/>
                </a:solidFill>
                <a:ea typeface="幼圆" pitchFamily="49" charset="-122"/>
              </a:rPr>
              <a:t>：电容器极板上带有时变的电荷，计算极板间电通量的变化率以及极板间任一点由此产生的磁场幅度。</a:t>
            </a:r>
            <a:endParaRPr kumimoji="1" lang="zh-CN" altLang="en-US" sz="2400" b="1" dirty="0">
              <a:solidFill>
                <a:srgbClr val="00206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圆角矩形 7"/>
          <p:cNvPicPr>
            <a:picLocks noChangeArrowheads="1"/>
          </p:cNvPicPr>
          <p:nvPr/>
        </p:nvPicPr>
        <p:blipFill>
          <a:blip r:embed="rId3"/>
          <a:srcRect/>
          <a:stretch>
            <a:fillRect/>
          </a:stretch>
        </p:blipFill>
        <p:spPr bwMode="auto">
          <a:xfrm>
            <a:off x="851093" y="2790091"/>
            <a:ext cx="2712721" cy="2883878"/>
          </a:xfrm>
          <a:prstGeom prst="rect">
            <a:avLst/>
          </a:prstGeom>
          <a:noFill/>
          <a:ln w="9525">
            <a:noFill/>
            <a:miter lim="800000"/>
            <a:headEnd/>
            <a:tailEnd/>
          </a:ln>
        </p:spPr>
      </p:pic>
      <p:sp>
        <p:nvSpPr>
          <p:cNvPr id="467970" name="Rectangle 2"/>
          <p:cNvSpPr>
            <a:spLocks noChangeArrowheads="1"/>
          </p:cNvSpPr>
          <p:nvPr/>
        </p:nvSpPr>
        <p:spPr bwMode="auto">
          <a:xfrm>
            <a:off x="296863" y="461963"/>
            <a:ext cx="7435850" cy="685800"/>
          </a:xfrm>
          <a:prstGeom prst="rect">
            <a:avLst/>
          </a:prstGeom>
          <a:noFill/>
          <a:ln w="57150" cmpd="thinThick">
            <a:noFill/>
            <a:miter lim="800000"/>
            <a:headEnd/>
            <a:tailEnd/>
          </a:ln>
        </p:spPr>
        <p:txBody>
          <a:bodyPr/>
          <a:lstStyle/>
          <a:p>
            <a:r>
              <a:rPr lang="en-US" altLang="zh-CN" b="1" dirty="0">
                <a:solidFill>
                  <a:srgbClr val="002060"/>
                </a:solidFill>
                <a:latin typeface="Arial" pitchFamily="34" charset="0"/>
              </a:rPr>
              <a:t>2.6  </a:t>
            </a:r>
            <a:r>
              <a:rPr lang="zh-CN" altLang="en-US" b="1" dirty="0">
                <a:solidFill>
                  <a:srgbClr val="002060"/>
                </a:solidFill>
                <a:latin typeface="Arial" pitchFamily="34" charset="0"/>
              </a:rPr>
              <a:t>麦克斯韦方程组</a:t>
            </a:r>
          </a:p>
        </p:txBody>
      </p:sp>
      <p:sp>
        <p:nvSpPr>
          <p:cNvPr id="467971" name="Text Box 3"/>
          <p:cNvSpPr txBox="1">
            <a:spLocks noChangeArrowheads="1"/>
          </p:cNvSpPr>
          <p:nvPr/>
        </p:nvSpPr>
        <p:spPr bwMode="auto">
          <a:xfrm>
            <a:off x="312126" y="2311400"/>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2.6.1  </a:t>
            </a:r>
            <a:r>
              <a:rPr lang="zh-CN" altLang="en-US" sz="2800" b="1" dirty="0">
                <a:solidFill>
                  <a:srgbClr val="FF0000"/>
                </a:solidFill>
              </a:rPr>
              <a:t>麦克斯韦方程组的微分形式</a:t>
            </a:r>
          </a:p>
        </p:txBody>
      </p:sp>
      <p:sp>
        <p:nvSpPr>
          <p:cNvPr id="467972" name="Rectangle 4"/>
          <p:cNvSpPr>
            <a:spLocks noChangeArrowheads="1"/>
          </p:cNvSpPr>
          <p:nvPr/>
        </p:nvSpPr>
        <p:spPr bwMode="auto">
          <a:xfrm>
            <a:off x="485409" y="1510690"/>
            <a:ext cx="8420100" cy="769441"/>
          </a:xfrm>
          <a:prstGeom prst="rect">
            <a:avLst/>
          </a:prstGeom>
          <a:noFill/>
          <a:ln w="9525">
            <a:noFill/>
            <a:miter lim="800000"/>
            <a:headEnd/>
            <a:tailEnd/>
          </a:ln>
        </p:spPr>
        <p:txBody>
          <a:bodyPr>
            <a:spAutoFit/>
          </a:bodyPr>
          <a:lstStyle/>
          <a:p>
            <a:pPr>
              <a:lnSpc>
                <a:spcPct val="110000"/>
              </a:lnSpc>
              <a:spcBef>
                <a:spcPct val="50000"/>
              </a:spcBef>
              <a:buFontTx/>
              <a:buBlip>
                <a:blip r:embed="rId4"/>
              </a:buBlip>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麦克斯韦方程组是描述时变电磁场的基本方程组，揭示了</a:t>
            </a:r>
            <a:r>
              <a:rPr kumimoji="1" lang="zh-CN" altLang="en-US" sz="2000" b="1">
                <a:solidFill>
                  <a:srgbClr val="002060"/>
                </a:solidFill>
                <a:latin typeface="Arial" pitchFamily="34" charset="0"/>
                <a:ea typeface="幼圆" pitchFamily="49" charset="-122"/>
              </a:rPr>
              <a:t>宏观电磁现象所应遵循的基本规律。</a:t>
            </a:r>
          </a:p>
        </p:txBody>
      </p:sp>
      <p:sp>
        <p:nvSpPr>
          <p:cNvPr id="467973" name="Rectangle 5"/>
          <p:cNvSpPr>
            <a:spLocks noChangeArrowheads="1"/>
          </p:cNvSpPr>
          <p:nvPr/>
        </p:nvSpPr>
        <p:spPr bwMode="auto">
          <a:xfrm>
            <a:off x="479425" y="1050925"/>
            <a:ext cx="8420100" cy="430887"/>
          </a:xfrm>
          <a:prstGeom prst="rect">
            <a:avLst/>
          </a:prstGeom>
          <a:noFill/>
          <a:ln w="9525">
            <a:noFill/>
            <a:miter lim="800000"/>
            <a:headEnd/>
            <a:tailEnd/>
          </a:ln>
        </p:spPr>
        <p:txBody>
          <a:bodyPr>
            <a:spAutoFit/>
          </a:bodyPr>
          <a:lstStyle/>
          <a:p>
            <a:pPr>
              <a:lnSpc>
                <a:spcPct val="110000"/>
              </a:lnSpc>
              <a:spcBef>
                <a:spcPct val="50000"/>
              </a:spcBef>
              <a:buFontTx/>
              <a:buBlip>
                <a:blip r:embed="rId4"/>
              </a:buBlip>
            </a:pPr>
            <a:r>
              <a:rPr kumimoji="1" lang="en-US" altLang="zh-CN" sz="2000" b="1" dirty="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时变电磁场中，电场和磁场相互激励，形成不可分的整体。</a:t>
            </a:r>
          </a:p>
        </p:txBody>
      </p:sp>
      <p:graphicFrame>
        <p:nvGraphicFramePr>
          <p:cNvPr id="467974" name="Object 2"/>
          <p:cNvGraphicFramePr>
            <a:graphicFrameLocks noChangeAspect="1"/>
          </p:cNvGraphicFramePr>
          <p:nvPr/>
        </p:nvGraphicFramePr>
        <p:xfrm>
          <a:off x="1090613" y="2927350"/>
          <a:ext cx="2317750" cy="2449513"/>
        </p:xfrm>
        <a:graphic>
          <a:graphicData uri="http://schemas.openxmlformats.org/presentationml/2006/ole">
            <p:oleObj spid="_x0000_s80898" name="Equation" r:id="rId5" imgW="1104840" imgH="1168200" progId="Equation.DSMT4">
              <p:embed/>
            </p:oleObj>
          </a:graphicData>
        </a:graphic>
      </p:graphicFrame>
      <p:sp>
        <p:nvSpPr>
          <p:cNvPr id="467975" name="Text Box 7"/>
          <p:cNvSpPr txBox="1">
            <a:spLocks noChangeArrowheads="1"/>
          </p:cNvSpPr>
          <p:nvPr/>
        </p:nvSpPr>
        <p:spPr bwMode="auto">
          <a:xfrm>
            <a:off x="3859213" y="3044825"/>
            <a:ext cx="5046662" cy="44450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100" b="1">
                <a:solidFill>
                  <a:srgbClr val="0000CC"/>
                </a:solidFill>
                <a:latin typeface="幼圆" pitchFamily="49" charset="-122"/>
                <a:ea typeface="幼圆" pitchFamily="49" charset="-122"/>
              </a:rPr>
              <a:t>（</a:t>
            </a:r>
            <a:r>
              <a:rPr kumimoji="1" lang="zh-CN" altLang="en-US" sz="2100" b="1">
                <a:solidFill>
                  <a:srgbClr val="0000CC"/>
                </a:solidFill>
                <a:latin typeface="Arial" pitchFamily="34" charset="0"/>
                <a:ea typeface="幼圆" pitchFamily="49" charset="-122"/>
              </a:rPr>
              <a:t>传导电流和变化的电场都能产生磁场</a:t>
            </a:r>
            <a:r>
              <a:rPr kumimoji="1" lang="zh-CN" altLang="en-US" sz="2100" b="1">
                <a:solidFill>
                  <a:srgbClr val="0000CC"/>
                </a:solidFill>
                <a:latin typeface="幼圆" pitchFamily="49" charset="-122"/>
                <a:ea typeface="幼圆" pitchFamily="49" charset="-122"/>
              </a:rPr>
              <a:t>）</a:t>
            </a:r>
          </a:p>
        </p:txBody>
      </p:sp>
      <p:sp>
        <p:nvSpPr>
          <p:cNvPr id="467976" name="Text Box 8"/>
          <p:cNvSpPr txBox="1">
            <a:spLocks noChangeArrowheads="1"/>
          </p:cNvSpPr>
          <p:nvPr/>
        </p:nvSpPr>
        <p:spPr bwMode="auto">
          <a:xfrm>
            <a:off x="3833813" y="3914775"/>
            <a:ext cx="4495800"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a:solidFill>
                  <a:srgbClr val="0000CC"/>
                </a:solidFill>
                <a:latin typeface="幼圆" pitchFamily="49" charset="-122"/>
                <a:ea typeface="幼圆" pitchFamily="49" charset="-122"/>
              </a:rPr>
              <a:t>（时</a:t>
            </a:r>
            <a:r>
              <a:rPr kumimoji="1" lang="zh-CN" altLang="en-US" sz="2200" b="1">
                <a:solidFill>
                  <a:srgbClr val="0000CC"/>
                </a:solidFill>
                <a:latin typeface="Arial" pitchFamily="34" charset="0"/>
                <a:ea typeface="幼圆" pitchFamily="49" charset="-122"/>
              </a:rPr>
              <a:t>变磁场产生时变电场</a:t>
            </a:r>
            <a:r>
              <a:rPr kumimoji="1" lang="zh-CN" altLang="en-US" sz="2200" b="1">
                <a:solidFill>
                  <a:srgbClr val="0000CC"/>
                </a:solidFill>
                <a:latin typeface="幼圆" pitchFamily="49" charset="-122"/>
                <a:ea typeface="幼圆" pitchFamily="49" charset="-122"/>
              </a:rPr>
              <a:t>）</a:t>
            </a:r>
          </a:p>
        </p:txBody>
      </p:sp>
      <p:sp>
        <p:nvSpPr>
          <p:cNvPr id="467977" name="Text Box 9"/>
          <p:cNvSpPr txBox="1">
            <a:spLocks noChangeArrowheads="1"/>
          </p:cNvSpPr>
          <p:nvPr/>
        </p:nvSpPr>
        <p:spPr bwMode="auto">
          <a:xfrm>
            <a:off x="3859213" y="4500563"/>
            <a:ext cx="5046662" cy="444500"/>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100" b="1">
                <a:solidFill>
                  <a:srgbClr val="0000CC"/>
                </a:solidFill>
                <a:latin typeface="幼圆" pitchFamily="49" charset="-122"/>
                <a:ea typeface="幼圆" pitchFamily="49" charset="-122"/>
              </a:rPr>
              <a:t>（</a:t>
            </a:r>
            <a:r>
              <a:rPr kumimoji="1" lang="zh-CN" altLang="en-US" sz="2100" b="1">
                <a:solidFill>
                  <a:srgbClr val="0000CC"/>
                </a:solidFill>
                <a:latin typeface="Arial" pitchFamily="34" charset="0"/>
                <a:ea typeface="幼圆" pitchFamily="49" charset="-122"/>
              </a:rPr>
              <a:t>磁场是无源场，磁感线总是闭合曲线</a:t>
            </a:r>
            <a:r>
              <a:rPr kumimoji="1" lang="zh-CN" altLang="en-US" sz="2100" b="1">
                <a:solidFill>
                  <a:srgbClr val="0000CC"/>
                </a:solidFill>
                <a:latin typeface="幼圆" pitchFamily="49" charset="-122"/>
                <a:ea typeface="幼圆" pitchFamily="49" charset="-122"/>
              </a:rPr>
              <a:t>）</a:t>
            </a:r>
          </a:p>
        </p:txBody>
      </p:sp>
      <p:sp>
        <p:nvSpPr>
          <p:cNvPr id="467978" name="Text Box 10"/>
          <p:cNvSpPr txBox="1">
            <a:spLocks noChangeArrowheads="1"/>
          </p:cNvSpPr>
          <p:nvPr/>
        </p:nvSpPr>
        <p:spPr bwMode="auto">
          <a:xfrm>
            <a:off x="3865563" y="4949825"/>
            <a:ext cx="4495800" cy="465138"/>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a:solidFill>
                  <a:srgbClr val="0000CC"/>
                </a:solidFill>
                <a:latin typeface="幼圆" pitchFamily="49" charset="-122"/>
                <a:ea typeface="幼圆" pitchFamily="49" charset="-122"/>
              </a:rPr>
              <a:t>（</a:t>
            </a:r>
            <a:r>
              <a:rPr kumimoji="1" lang="zh-CN" altLang="en-US" sz="2200" b="1">
                <a:solidFill>
                  <a:srgbClr val="0000CC"/>
                </a:solidFill>
                <a:latin typeface="Arial" pitchFamily="34" charset="0"/>
                <a:ea typeface="幼圆" pitchFamily="49" charset="-122"/>
              </a:rPr>
              <a:t>电荷产生静电场，电力线不闭合</a:t>
            </a:r>
            <a:r>
              <a:rPr kumimoji="1" lang="zh-CN" altLang="en-US" sz="2200" b="1">
                <a:solidFill>
                  <a:srgbClr val="0000CC"/>
                </a:solidFill>
                <a:latin typeface="幼圆" pitchFamily="49" charset="-122"/>
                <a:ea typeface="幼圆" pitchFamily="49" charset="-122"/>
              </a:rPr>
              <a:t>）</a:t>
            </a:r>
          </a:p>
        </p:txBody>
      </p:sp>
      <p:sp>
        <p:nvSpPr>
          <p:cNvPr id="467979" name="Text Box 11"/>
          <p:cNvSpPr txBox="1">
            <a:spLocks noChangeArrowheads="1"/>
          </p:cNvSpPr>
          <p:nvPr/>
        </p:nvSpPr>
        <p:spPr bwMode="auto">
          <a:xfrm>
            <a:off x="1101725" y="5501054"/>
            <a:ext cx="6727825" cy="846138"/>
          </a:xfrm>
          <a:prstGeom prst="rect">
            <a:avLst/>
          </a:prstGeom>
          <a:noFill/>
          <a:ln w="9525">
            <a:noFill/>
            <a:miter lim="800000"/>
            <a:headEnd/>
            <a:tailEnd/>
          </a:ln>
        </p:spPr>
        <p:txBody>
          <a:bodyPr>
            <a:spAutoFit/>
          </a:bodyPr>
          <a:lstStyle/>
          <a:p>
            <a:pPr algn="just">
              <a:lnSpc>
                <a:spcPct val="110000"/>
              </a:lnSpc>
              <a:spcBef>
                <a:spcPct val="5000"/>
              </a:spcBef>
              <a:buFont typeface="Wingdings" pitchFamily="2" charset="2"/>
              <a:buNone/>
            </a:pPr>
            <a:r>
              <a:rPr kumimoji="1" lang="zh-CN" altLang="en-US" sz="2200" b="1" dirty="0">
                <a:solidFill>
                  <a:srgbClr val="000099"/>
                </a:solidFill>
                <a:latin typeface="幼圆" pitchFamily="49" charset="-122"/>
                <a:ea typeface="幼圆" pitchFamily="49" charset="-122"/>
              </a:rPr>
              <a:t>电磁场的源：</a:t>
            </a:r>
          </a:p>
          <a:p>
            <a:pPr algn="just">
              <a:lnSpc>
                <a:spcPct val="110000"/>
              </a:lnSpc>
              <a:spcBef>
                <a:spcPct val="5000"/>
              </a:spcBef>
              <a:buFont typeface="Wingdings" pitchFamily="2" charset="2"/>
              <a:buNone/>
            </a:pPr>
            <a:r>
              <a:rPr kumimoji="1" lang="zh-CN" altLang="en-US" sz="2200" b="1" dirty="0">
                <a:solidFill>
                  <a:srgbClr val="000099"/>
                </a:solidFill>
                <a:latin typeface="幼圆" pitchFamily="49" charset="-122"/>
                <a:ea typeface="幼圆" pitchFamily="49" charset="-122"/>
              </a:rPr>
              <a:t>　　</a:t>
            </a:r>
            <a:r>
              <a:rPr kumimoji="1" lang="zh-CN" altLang="en-US" sz="2200" b="1" dirty="0">
                <a:solidFill>
                  <a:srgbClr val="FF0000"/>
                </a:solidFill>
                <a:latin typeface="幼圆" pitchFamily="49" charset="-122"/>
                <a:ea typeface="幼圆" pitchFamily="49" charset="-122"/>
              </a:rPr>
              <a:t>电流</a:t>
            </a:r>
            <a:r>
              <a:rPr kumimoji="1" lang="zh-CN" altLang="en-US" sz="2200" b="1" dirty="0">
                <a:solidFill>
                  <a:srgbClr val="000099"/>
                </a:solidFill>
                <a:latin typeface="幼圆" pitchFamily="49" charset="-122"/>
                <a:ea typeface="幼圆" pitchFamily="49" charset="-122"/>
              </a:rPr>
              <a:t>和</a:t>
            </a:r>
            <a:r>
              <a:rPr kumimoji="1" lang="zh-CN" altLang="en-US" sz="2200" b="1" dirty="0">
                <a:solidFill>
                  <a:srgbClr val="FF0000"/>
                </a:solidFill>
                <a:latin typeface="幼圆" pitchFamily="49" charset="-122"/>
                <a:ea typeface="幼圆" pitchFamily="49" charset="-122"/>
              </a:rPr>
              <a:t>电荷</a:t>
            </a:r>
            <a:r>
              <a:rPr kumimoji="1" lang="zh-CN" altLang="en-US" sz="2200" b="1" dirty="0">
                <a:solidFill>
                  <a:srgbClr val="000099"/>
                </a:solidFill>
                <a:latin typeface="幼圆" pitchFamily="49" charset="-122"/>
                <a:ea typeface="幼圆" pitchFamily="49" charset="-122"/>
              </a:rPr>
              <a:t>；</a:t>
            </a:r>
            <a:r>
              <a:rPr kumimoji="1" lang="zh-CN" altLang="en-US" sz="2200" b="1" dirty="0">
                <a:solidFill>
                  <a:srgbClr val="FF0000"/>
                </a:solidFill>
                <a:latin typeface="幼圆" pitchFamily="49" charset="-122"/>
                <a:ea typeface="幼圆" pitchFamily="49" charset="-122"/>
              </a:rPr>
              <a:t>时变的电场</a:t>
            </a:r>
            <a:r>
              <a:rPr kumimoji="1" lang="zh-CN" altLang="en-US" sz="2200" b="1" dirty="0">
                <a:solidFill>
                  <a:srgbClr val="000099"/>
                </a:solidFill>
                <a:latin typeface="幼圆" pitchFamily="49" charset="-122"/>
                <a:ea typeface="幼圆" pitchFamily="49" charset="-122"/>
              </a:rPr>
              <a:t>和</a:t>
            </a:r>
            <a:r>
              <a:rPr kumimoji="1" lang="zh-CN" altLang="en-US" sz="2200" b="1" dirty="0">
                <a:solidFill>
                  <a:srgbClr val="FF0000"/>
                </a:solidFill>
                <a:latin typeface="幼圆" pitchFamily="49" charset="-122"/>
                <a:ea typeface="幼圆" pitchFamily="49" charset="-122"/>
              </a:rPr>
              <a:t>时变的磁场</a:t>
            </a:r>
            <a:r>
              <a:rPr kumimoji="1" lang="zh-CN" altLang="en-US" sz="2200" b="1" dirty="0">
                <a:solidFill>
                  <a:srgbClr val="000099"/>
                </a:solidFill>
                <a:latin typeface="幼圆" pitchFamily="49" charset="-122"/>
                <a:ea typeface="幼圆" pitchFamily="49" charset="-122"/>
              </a:rPr>
              <a:t>。</a:t>
            </a:r>
          </a:p>
        </p:txBody>
      </p:sp>
      <p:sp>
        <p:nvSpPr>
          <p:cNvPr id="467980" name="Text Box 12"/>
          <p:cNvSpPr txBox="1">
            <a:spLocks noChangeArrowheads="1"/>
          </p:cNvSpPr>
          <p:nvPr/>
        </p:nvSpPr>
        <p:spPr bwMode="auto">
          <a:xfrm>
            <a:off x="3517900" y="2978150"/>
            <a:ext cx="5334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①</a:t>
            </a:r>
          </a:p>
        </p:txBody>
      </p:sp>
      <p:sp>
        <p:nvSpPr>
          <p:cNvPr id="467981" name="Text Box 13"/>
          <p:cNvSpPr txBox="1">
            <a:spLocks noChangeArrowheads="1"/>
          </p:cNvSpPr>
          <p:nvPr/>
        </p:nvSpPr>
        <p:spPr bwMode="auto">
          <a:xfrm>
            <a:off x="3460750" y="3833813"/>
            <a:ext cx="6096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②</a:t>
            </a:r>
          </a:p>
        </p:txBody>
      </p:sp>
      <p:sp>
        <p:nvSpPr>
          <p:cNvPr id="467982" name="Text Box 14"/>
          <p:cNvSpPr txBox="1">
            <a:spLocks noChangeArrowheads="1"/>
          </p:cNvSpPr>
          <p:nvPr/>
        </p:nvSpPr>
        <p:spPr bwMode="auto">
          <a:xfrm>
            <a:off x="3505200" y="4457700"/>
            <a:ext cx="4572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③</a:t>
            </a:r>
          </a:p>
        </p:txBody>
      </p:sp>
      <p:sp>
        <p:nvSpPr>
          <p:cNvPr id="467983" name="Text Box 15"/>
          <p:cNvSpPr txBox="1">
            <a:spLocks noChangeArrowheads="1"/>
          </p:cNvSpPr>
          <p:nvPr/>
        </p:nvSpPr>
        <p:spPr bwMode="auto">
          <a:xfrm>
            <a:off x="3441700" y="4889500"/>
            <a:ext cx="6858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7970"/>
                                        </p:tgtEl>
                                        <p:attrNameLst>
                                          <p:attrName>style.visibility</p:attrName>
                                        </p:attrNameLst>
                                      </p:cBhvr>
                                      <p:to>
                                        <p:strVal val="visible"/>
                                      </p:to>
                                    </p:set>
                                    <p:animEffect transition="in" filter="fade">
                                      <p:cBhvr>
                                        <p:cTn id="7" dur="500"/>
                                        <p:tgtEl>
                                          <p:spTgt spid="4679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7973"/>
                                        </p:tgtEl>
                                        <p:attrNameLst>
                                          <p:attrName>style.visibility</p:attrName>
                                        </p:attrNameLst>
                                      </p:cBhvr>
                                      <p:to>
                                        <p:strVal val="visible"/>
                                      </p:to>
                                    </p:set>
                                    <p:animEffect transition="in" filter="fade">
                                      <p:cBhvr>
                                        <p:cTn id="12" dur="500"/>
                                        <p:tgtEl>
                                          <p:spTgt spid="4679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7972"/>
                                        </p:tgtEl>
                                        <p:attrNameLst>
                                          <p:attrName>style.visibility</p:attrName>
                                        </p:attrNameLst>
                                      </p:cBhvr>
                                      <p:to>
                                        <p:strVal val="visible"/>
                                      </p:to>
                                    </p:set>
                                    <p:animEffect transition="in" filter="fade">
                                      <p:cBhvr>
                                        <p:cTn id="17" dur="500"/>
                                        <p:tgtEl>
                                          <p:spTgt spid="4679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7971"/>
                                        </p:tgtEl>
                                        <p:attrNameLst>
                                          <p:attrName>style.visibility</p:attrName>
                                        </p:attrNameLst>
                                      </p:cBhvr>
                                      <p:to>
                                        <p:strVal val="visible"/>
                                      </p:to>
                                    </p:set>
                                    <p:animEffect transition="in" filter="fade">
                                      <p:cBhvr>
                                        <p:cTn id="22" dur="500"/>
                                        <p:tgtEl>
                                          <p:spTgt spid="4679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7974"/>
                                        </p:tgtEl>
                                        <p:attrNameLst>
                                          <p:attrName>style.visibility</p:attrName>
                                        </p:attrNameLst>
                                      </p:cBhvr>
                                      <p:to>
                                        <p:strVal val="visible"/>
                                      </p:to>
                                    </p:set>
                                    <p:animEffect transition="in" filter="fade">
                                      <p:cBhvr>
                                        <p:cTn id="27" dur="500"/>
                                        <p:tgtEl>
                                          <p:spTgt spid="467974"/>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467980"/>
                                        </p:tgtEl>
                                        <p:attrNameLst>
                                          <p:attrName>style.visibility</p:attrName>
                                        </p:attrNameLst>
                                      </p:cBhvr>
                                      <p:to>
                                        <p:strVal val="visible"/>
                                      </p:to>
                                    </p:set>
                                    <p:animEffect transition="in" filter="fade">
                                      <p:cBhvr>
                                        <p:cTn id="31" dur="500"/>
                                        <p:tgtEl>
                                          <p:spTgt spid="46798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7981"/>
                                        </p:tgtEl>
                                        <p:attrNameLst>
                                          <p:attrName>style.visibility</p:attrName>
                                        </p:attrNameLst>
                                      </p:cBhvr>
                                      <p:to>
                                        <p:strVal val="visible"/>
                                      </p:to>
                                    </p:set>
                                    <p:animEffect transition="in" filter="fade">
                                      <p:cBhvr>
                                        <p:cTn id="34" dur="500"/>
                                        <p:tgtEl>
                                          <p:spTgt spid="46798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7982"/>
                                        </p:tgtEl>
                                        <p:attrNameLst>
                                          <p:attrName>style.visibility</p:attrName>
                                        </p:attrNameLst>
                                      </p:cBhvr>
                                      <p:to>
                                        <p:strVal val="visible"/>
                                      </p:to>
                                    </p:set>
                                    <p:animEffect transition="in" filter="fade">
                                      <p:cBhvr>
                                        <p:cTn id="37" dur="500"/>
                                        <p:tgtEl>
                                          <p:spTgt spid="4679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7983"/>
                                        </p:tgtEl>
                                        <p:attrNameLst>
                                          <p:attrName>style.visibility</p:attrName>
                                        </p:attrNameLst>
                                      </p:cBhvr>
                                      <p:to>
                                        <p:strVal val="visible"/>
                                      </p:to>
                                    </p:set>
                                    <p:animEffect transition="in" filter="fade">
                                      <p:cBhvr>
                                        <p:cTn id="40" dur="500"/>
                                        <p:tgtEl>
                                          <p:spTgt spid="46798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67975"/>
                                        </p:tgtEl>
                                        <p:attrNameLst>
                                          <p:attrName>style.visibility</p:attrName>
                                        </p:attrNameLst>
                                      </p:cBhvr>
                                      <p:to>
                                        <p:strVal val="visible"/>
                                      </p:to>
                                    </p:set>
                                    <p:animEffect transition="in" filter="fade">
                                      <p:cBhvr>
                                        <p:cTn id="45" dur="500"/>
                                        <p:tgtEl>
                                          <p:spTgt spid="46797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467976"/>
                                        </p:tgtEl>
                                        <p:attrNameLst>
                                          <p:attrName>style.visibility</p:attrName>
                                        </p:attrNameLst>
                                      </p:cBhvr>
                                      <p:to>
                                        <p:strVal val="visible"/>
                                      </p:to>
                                    </p:set>
                                    <p:animEffect transition="in" filter="fade">
                                      <p:cBhvr>
                                        <p:cTn id="49" dur="500"/>
                                        <p:tgtEl>
                                          <p:spTgt spid="46797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467977"/>
                                        </p:tgtEl>
                                        <p:attrNameLst>
                                          <p:attrName>style.visibility</p:attrName>
                                        </p:attrNameLst>
                                      </p:cBhvr>
                                      <p:to>
                                        <p:strVal val="visible"/>
                                      </p:to>
                                    </p:set>
                                    <p:animEffect transition="in" filter="fade">
                                      <p:cBhvr>
                                        <p:cTn id="53" dur="500"/>
                                        <p:tgtEl>
                                          <p:spTgt spid="467977"/>
                                        </p:tgtEl>
                                      </p:cBhvr>
                                    </p:animEffect>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467978"/>
                                        </p:tgtEl>
                                        <p:attrNameLst>
                                          <p:attrName>style.visibility</p:attrName>
                                        </p:attrNameLst>
                                      </p:cBhvr>
                                      <p:to>
                                        <p:strVal val="visible"/>
                                      </p:to>
                                    </p:set>
                                    <p:animEffect transition="in" filter="fade">
                                      <p:cBhvr>
                                        <p:cTn id="57" dur="500"/>
                                        <p:tgtEl>
                                          <p:spTgt spid="4679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67979"/>
                                        </p:tgtEl>
                                        <p:attrNameLst>
                                          <p:attrName>style.visibility</p:attrName>
                                        </p:attrNameLst>
                                      </p:cBhvr>
                                      <p:to>
                                        <p:strVal val="visible"/>
                                      </p:to>
                                    </p:set>
                                    <p:animEffect transition="in" filter="fade">
                                      <p:cBhvr>
                                        <p:cTn id="60" dur="500"/>
                                        <p:tgtEl>
                                          <p:spTgt spid="467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p:bldP spid="467971" grpId="0"/>
      <p:bldP spid="467972" grpId="0"/>
      <p:bldP spid="467973" grpId="0"/>
      <p:bldP spid="467975" grpId="0"/>
      <p:bldP spid="467976" grpId="0"/>
      <p:bldP spid="467977" grpId="0"/>
      <p:bldP spid="467978" grpId="0"/>
      <p:bldP spid="467979" grpId="0"/>
      <p:bldP spid="467980" grpId="0"/>
      <p:bldP spid="467981" grpId="0"/>
      <p:bldP spid="467982" grpId="0"/>
      <p:bldP spid="46798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圆角矩形 7"/>
          <p:cNvPicPr>
            <a:picLocks noChangeArrowheads="1"/>
          </p:cNvPicPr>
          <p:nvPr/>
        </p:nvPicPr>
        <p:blipFill>
          <a:blip r:embed="rId3"/>
          <a:srcRect/>
          <a:stretch>
            <a:fillRect/>
          </a:stretch>
        </p:blipFill>
        <p:spPr bwMode="auto">
          <a:xfrm>
            <a:off x="1671709" y="1019906"/>
            <a:ext cx="4013982" cy="3048002"/>
          </a:xfrm>
          <a:prstGeom prst="rect">
            <a:avLst/>
          </a:prstGeom>
          <a:noFill/>
          <a:ln w="9525">
            <a:noFill/>
            <a:miter lim="800000"/>
            <a:headEnd/>
            <a:tailEnd/>
          </a:ln>
        </p:spPr>
      </p:pic>
      <p:sp>
        <p:nvSpPr>
          <p:cNvPr id="468994" name="Text Box 2"/>
          <p:cNvSpPr txBox="1">
            <a:spLocks noChangeArrowheads="1"/>
          </p:cNvSpPr>
          <p:nvPr/>
        </p:nvSpPr>
        <p:spPr bwMode="auto">
          <a:xfrm>
            <a:off x="381000" y="542315"/>
            <a:ext cx="5562600"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2.6.2  </a:t>
            </a:r>
            <a:r>
              <a:rPr lang="zh-CN" altLang="en-US" sz="2800" b="1" dirty="0">
                <a:solidFill>
                  <a:srgbClr val="FF0000"/>
                </a:solidFill>
              </a:rPr>
              <a:t>麦克斯韦方程组的积分形式</a:t>
            </a:r>
          </a:p>
        </p:txBody>
      </p:sp>
      <p:sp>
        <p:nvSpPr>
          <p:cNvPr id="468995" name="Text Box 3"/>
          <p:cNvSpPr txBox="1">
            <a:spLocks noChangeArrowheads="1"/>
          </p:cNvSpPr>
          <p:nvPr/>
        </p:nvSpPr>
        <p:spPr bwMode="auto">
          <a:xfrm>
            <a:off x="5716588" y="1174750"/>
            <a:ext cx="5334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①</a:t>
            </a:r>
          </a:p>
        </p:txBody>
      </p:sp>
      <p:sp>
        <p:nvSpPr>
          <p:cNvPr id="468996" name="Text Box 4"/>
          <p:cNvSpPr txBox="1">
            <a:spLocks noChangeArrowheads="1"/>
          </p:cNvSpPr>
          <p:nvPr/>
        </p:nvSpPr>
        <p:spPr bwMode="auto">
          <a:xfrm>
            <a:off x="5716588" y="2001838"/>
            <a:ext cx="6096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②</a:t>
            </a:r>
          </a:p>
        </p:txBody>
      </p:sp>
      <p:sp>
        <p:nvSpPr>
          <p:cNvPr id="468997" name="Text Box 5"/>
          <p:cNvSpPr txBox="1">
            <a:spLocks noChangeArrowheads="1"/>
          </p:cNvSpPr>
          <p:nvPr/>
        </p:nvSpPr>
        <p:spPr bwMode="auto">
          <a:xfrm>
            <a:off x="5767388" y="2638425"/>
            <a:ext cx="4572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③</a:t>
            </a:r>
          </a:p>
        </p:txBody>
      </p:sp>
      <p:sp>
        <p:nvSpPr>
          <p:cNvPr id="468998" name="Text Box 6"/>
          <p:cNvSpPr txBox="1">
            <a:spLocks noChangeArrowheads="1"/>
          </p:cNvSpPr>
          <p:nvPr/>
        </p:nvSpPr>
        <p:spPr bwMode="auto">
          <a:xfrm>
            <a:off x="5678488" y="3222625"/>
            <a:ext cx="685800" cy="457200"/>
          </a:xfrm>
          <a:prstGeom prst="rect">
            <a:avLst/>
          </a:prstGeom>
          <a:noFill/>
          <a:ln w="9525">
            <a:noFill/>
            <a:miter lim="800000"/>
            <a:headEnd/>
            <a:tailEnd/>
          </a:ln>
        </p:spPr>
        <p:txBody>
          <a:bodyPr>
            <a:spAutoFit/>
          </a:bodyPr>
          <a:lstStyle/>
          <a:p>
            <a:pPr algn="ctr">
              <a:spcBef>
                <a:spcPct val="50000"/>
              </a:spcBef>
            </a:pPr>
            <a:r>
              <a:rPr lang="en-US" altLang="zh-CN" b="1">
                <a:solidFill>
                  <a:srgbClr val="CC0000"/>
                </a:solidFill>
                <a:latin typeface="Verdana" pitchFamily="34" charset="0"/>
                <a:ea typeface="宋体" pitchFamily="2" charset="-122"/>
              </a:rPr>
              <a:t>④</a:t>
            </a:r>
          </a:p>
        </p:txBody>
      </p:sp>
      <p:graphicFrame>
        <p:nvGraphicFramePr>
          <p:cNvPr id="468999" name="Object 2"/>
          <p:cNvGraphicFramePr>
            <a:graphicFrameLocks noChangeAspect="1"/>
          </p:cNvGraphicFramePr>
          <p:nvPr/>
        </p:nvGraphicFramePr>
        <p:xfrm>
          <a:off x="1936750" y="1109663"/>
          <a:ext cx="3533775" cy="2684462"/>
        </p:xfrm>
        <a:graphic>
          <a:graphicData uri="http://schemas.openxmlformats.org/presentationml/2006/ole">
            <p:oleObj spid="_x0000_s81922" name="Equation" r:id="rId4" imgW="1701720" imgH="1295280" progId="Equation.DSMT4">
              <p:embed/>
            </p:oleObj>
          </a:graphicData>
        </a:graphic>
      </p:graphicFrame>
      <p:sp>
        <p:nvSpPr>
          <p:cNvPr id="469000" name="Text Box 8"/>
          <p:cNvSpPr txBox="1">
            <a:spLocks noChangeArrowheads="1"/>
          </p:cNvSpPr>
          <p:nvPr/>
        </p:nvSpPr>
        <p:spPr bwMode="auto">
          <a:xfrm>
            <a:off x="641350" y="4565650"/>
            <a:ext cx="7553325" cy="430887"/>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000" b="1" dirty="0">
                <a:solidFill>
                  <a:srgbClr val="FF0000"/>
                </a:solidFill>
                <a:latin typeface="幼圆" pitchFamily="49" charset="-122"/>
                <a:ea typeface="幼圆" pitchFamily="49" charset="-122"/>
              </a:rPr>
              <a:t>线性、各向同性介质中的本构关系：</a:t>
            </a:r>
          </a:p>
        </p:txBody>
      </p:sp>
      <p:graphicFrame>
        <p:nvGraphicFramePr>
          <p:cNvPr id="469001" name="Object 3"/>
          <p:cNvGraphicFramePr>
            <a:graphicFrameLocks noChangeAspect="1"/>
          </p:cNvGraphicFramePr>
          <p:nvPr/>
        </p:nvGraphicFramePr>
        <p:xfrm>
          <a:off x="2374900" y="5094288"/>
          <a:ext cx="4094163" cy="504825"/>
        </p:xfrm>
        <a:graphic>
          <a:graphicData uri="http://schemas.openxmlformats.org/presentationml/2006/ole">
            <p:oleObj spid="_x0000_s81923" name="Equation" r:id="rId5" imgW="1854000" imgH="228600" progId="Equation.DSMT4">
              <p:embed/>
            </p:oleObj>
          </a:graphicData>
        </a:graphic>
      </p:graphicFrame>
      <p:sp>
        <p:nvSpPr>
          <p:cNvPr id="469002" name="Text Box 10"/>
          <p:cNvSpPr txBox="1">
            <a:spLocks noChangeArrowheads="1"/>
          </p:cNvSpPr>
          <p:nvPr/>
        </p:nvSpPr>
        <p:spPr bwMode="auto">
          <a:xfrm>
            <a:off x="211749" y="5654309"/>
            <a:ext cx="4344988" cy="4603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en-US" altLang="zh-CN" sz="2200" b="1" dirty="0">
                <a:solidFill>
                  <a:srgbClr val="002060"/>
                </a:solidFill>
                <a:latin typeface="幼圆" pitchFamily="49" charset="-122"/>
                <a:ea typeface="幼圆" pitchFamily="49" charset="-122"/>
              </a:rPr>
              <a:t>  </a:t>
            </a:r>
            <a:r>
              <a:rPr kumimoji="1" lang="zh-CN" altLang="en-US" sz="2200" b="1" dirty="0">
                <a:solidFill>
                  <a:srgbClr val="002060"/>
                </a:solidFill>
                <a:latin typeface="幼圆" pitchFamily="49" charset="-122"/>
                <a:ea typeface="幼圆" pitchFamily="49" charset="-122"/>
              </a:rPr>
              <a:t>代入麦克斯韦方程组，可得</a:t>
            </a:r>
          </a:p>
        </p:txBody>
      </p:sp>
      <p:sp>
        <p:nvSpPr>
          <p:cNvPr id="469003" name="Text Box 11"/>
          <p:cNvSpPr txBox="1">
            <a:spLocks noChangeArrowheads="1"/>
          </p:cNvSpPr>
          <p:nvPr/>
        </p:nvSpPr>
        <p:spPr bwMode="auto">
          <a:xfrm>
            <a:off x="617538" y="3984625"/>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2.6.3  </a:t>
            </a:r>
            <a:r>
              <a:rPr lang="zh-CN" altLang="en-US" sz="2800" b="1" dirty="0">
                <a:solidFill>
                  <a:srgbClr val="FF0000"/>
                </a:solidFill>
              </a:rPr>
              <a:t>媒质的本构关系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8994"/>
                                        </p:tgtEl>
                                        <p:attrNameLst>
                                          <p:attrName>style.visibility</p:attrName>
                                        </p:attrNameLst>
                                      </p:cBhvr>
                                      <p:to>
                                        <p:strVal val="visible"/>
                                      </p:to>
                                    </p:set>
                                    <p:animEffect transition="in" filter="fade">
                                      <p:cBhvr>
                                        <p:cTn id="7" dur="500"/>
                                        <p:tgtEl>
                                          <p:spTgt spid="4689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8999"/>
                                        </p:tgtEl>
                                        <p:attrNameLst>
                                          <p:attrName>style.visibility</p:attrName>
                                        </p:attrNameLst>
                                      </p:cBhvr>
                                      <p:to>
                                        <p:strVal val="visible"/>
                                      </p:to>
                                    </p:set>
                                    <p:animEffect transition="in" filter="fade">
                                      <p:cBhvr>
                                        <p:cTn id="12" dur="500"/>
                                        <p:tgtEl>
                                          <p:spTgt spid="46899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68995"/>
                                        </p:tgtEl>
                                        <p:attrNameLst>
                                          <p:attrName>style.visibility</p:attrName>
                                        </p:attrNameLst>
                                      </p:cBhvr>
                                      <p:to>
                                        <p:strVal val="visible"/>
                                      </p:to>
                                    </p:set>
                                    <p:animEffect transition="in" filter="fade">
                                      <p:cBhvr>
                                        <p:cTn id="15" dur="500"/>
                                        <p:tgtEl>
                                          <p:spTgt spid="46899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8996"/>
                                        </p:tgtEl>
                                        <p:attrNameLst>
                                          <p:attrName>style.visibility</p:attrName>
                                        </p:attrNameLst>
                                      </p:cBhvr>
                                      <p:to>
                                        <p:strVal val="visible"/>
                                      </p:to>
                                    </p:set>
                                    <p:animEffect transition="in" filter="fade">
                                      <p:cBhvr>
                                        <p:cTn id="18" dur="500"/>
                                        <p:tgtEl>
                                          <p:spTgt spid="46899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8997"/>
                                        </p:tgtEl>
                                        <p:attrNameLst>
                                          <p:attrName>style.visibility</p:attrName>
                                        </p:attrNameLst>
                                      </p:cBhvr>
                                      <p:to>
                                        <p:strVal val="visible"/>
                                      </p:to>
                                    </p:set>
                                    <p:animEffect transition="in" filter="fade">
                                      <p:cBhvr>
                                        <p:cTn id="21" dur="500"/>
                                        <p:tgtEl>
                                          <p:spTgt spid="46899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8998"/>
                                        </p:tgtEl>
                                        <p:attrNameLst>
                                          <p:attrName>style.visibility</p:attrName>
                                        </p:attrNameLst>
                                      </p:cBhvr>
                                      <p:to>
                                        <p:strVal val="visible"/>
                                      </p:to>
                                    </p:set>
                                    <p:animEffect transition="in" filter="fade">
                                      <p:cBhvr>
                                        <p:cTn id="24" dur="500"/>
                                        <p:tgtEl>
                                          <p:spTgt spid="46899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9003"/>
                                        </p:tgtEl>
                                        <p:attrNameLst>
                                          <p:attrName>style.visibility</p:attrName>
                                        </p:attrNameLst>
                                      </p:cBhvr>
                                      <p:to>
                                        <p:strVal val="visible"/>
                                      </p:to>
                                    </p:set>
                                    <p:animEffect transition="in" filter="fade">
                                      <p:cBhvr>
                                        <p:cTn id="29" dur="500"/>
                                        <p:tgtEl>
                                          <p:spTgt spid="46900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69000"/>
                                        </p:tgtEl>
                                        <p:attrNameLst>
                                          <p:attrName>style.visibility</p:attrName>
                                        </p:attrNameLst>
                                      </p:cBhvr>
                                      <p:to>
                                        <p:strVal val="visible"/>
                                      </p:to>
                                    </p:set>
                                    <p:animEffect transition="in" filter="fade">
                                      <p:cBhvr>
                                        <p:cTn id="34" dur="500"/>
                                        <p:tgtEl>
                                          <p:spTgt spid="469000"/>
                                        </p:tgtEl>
                                      </p:cBhvr>
                                    </p:animEffect>
                                  </p:childTnLst>
                                </p:cTn>
                              </p:par>
                              <p:par>
                                <p:cTn id="35" presetID="10" presetClass="entr" presetSubtype="0" fill="hold" nodeType="withEffect">
                                  <p:stCondLst>
                                    <p:cond delay="0"/>
                                  </p:stCondLst>
                                  <p:childTnLst>
                                    <p:set>
                                      <p:cBhvr>
                                        <p:cTn id="36" dur="1" fill="hold">
                                          <p:stCondLst>
                                            <p:cond delay="0"/>
                                          </p:stCondLst>
                                        </p:cTn>
                                        <p:tgtEl>
                                          <p:spTgt spid="469001"/>
                                        </p:tgtEl>
                                        <p:attrNameLst>
                                          <p:attrName>style.visibility</p:attrName>
                                        </p:attrNameLst>
                                      </p:cBhvr>
                                      <p:to>
                                        <p:strVal val="visible"/>
                                      </p:to>
                                    </p:set>
                                    <p:animEffect transition="in" filter="fade">
                                      <p:cBhvr>
                                        <p:cTn id="37" dur="500"/>
                                        <p:tgtEl>
                                          <p:spTgt spid="4690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69002"/>
                                        </p:tgtEl>
                                        <p:attrNameLst>
                                          <p:attrName>style.visibility</p:attrName>
                                        </p:attrNameLst>
                                      </p:cBhvr>
                                      <p:to>
                                        <p:strVal val="visible"/>
                                      </p:to>
                                    </p:set>
                                    <p:animEffect transition="in" filter="fade">
                                      <p:cBhvr>
                                        <p:cTn id="42" dur="500"/>
                                        <p:tgtEl>
                                          <p:spTgt spid="469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p:bldP spid="468995" grpId="0"/>
      <p:bldP spid="468996" grpId="0"/>
      <p:bldP spid="468997" grpId="0"/>
      <p:bldP spid="468998" grpId="0"/>
      <p:bldP spid="469000" grpId="0"/>
      <p:bldP spid="469002" grpId="0"/>
      <p:bldP spid="4690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0018" name="Object 2"/>
          <p:cNvGraphicFramePr>
            <a:graphicFrameLocks noChangeAspect="1"/>
          </p:cNvGraphicFramePr>
          <p:nvPr/>
        </p:nvGraphicFramePr>
        <p:xfrm>
          <a:off x="2993537" y="532179"/>
          <a:ext cx="2395538" cy="2417763"/>
        </p:xfrm>
        <a:graphic>
          <a:graphicData uri="http://schemas.openxmlformats.org/presentationml/2006/ole">
            <p:oleObj spid="_x0000_s82946" name="Equation" r:id="rId3" imgW="1307880" imgH="1320480" progId="Equation.DSMT4">
              <p:embed/>
            </p:oleObj>
          </a:graphicData>
        </a:graphic>
      </p:graphicFrame>
      <p:sp>
        <p:nvSpPr>
          <p:cNvPr id="470019" name="Text Box 3"/>
          <p:cNvSpPr txBox="1">
            <a:spLocks noChangeArrowheads="1"/>
          </p:cNvSpPr>
          <p:nvPr/>
        </p:nvSpPr>
        <p:spPr bwMode="auto">
          <a:xfrm>
            <a:off x="735013" y="3070225"/>
            <a:ext cx="7958137" cy="465138"/>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pPr>
            <a:r>
              <a:rPr kumimoji="1" lang="zh-CN" altLang="en-US" sz="2200" b="1" dirty="0">
                <a:solidFill>
                  <a:srgbClr val="FF3399"/>
                </a:solidFill>
                <a:latin typeface="幼圆" pitchFamily="49" charset="-122"/>
                <a:ea typeface="幼圆" pitchFamily="49" charset="-122"/>
              </a:rPr>
              <a:t>麦克斯韦方程组限定形式</a:t>
            </a:r>
            <a:r>
              <a:rPr kumimoji="1" lang="zh-CN" altLang="en-US" sz="2200" b="1" dirty="0">
                <a:solidFill>
                  <a:srgbClr val="000099"/>
                </a:solidFill>
                <a:latin typeface="幼圆" pitchFamily="49" charset="-122"/>
                <a:ea typeface="幼圆" pitchFamily="49" charset="-122"/>
              </a:rPr>
              <a:t>（适用</a:t>
            </a:r>
            <a:r>
              <a:rPr kumimoji="1" lang="zh-CN" altLang="en-US" sz="2200" b="1" dirty="0">
                <a:solidFill>
                  <a:srgbClr val="0000CC"/>
                </a:solidFill>
                <a:latin typeface="幼圆" pitchFamily="49" charset="-122"/>
                <a:ea typeface="幼圆" pitchFamily="49" charset="-122"/>
              </a:rPr>
              <a:t>于线性和各向同性的均匀介质）</a:t>
            </a:r>
          </a:p>
        </p:txBody>
      </p:sp>
      <p:sp>
        <p:nvSpPr>
          <p:cNvPr id="470021" name="Text Box 5"/>
          <p:cNvSpPr txBox="1">
            <a:spLocks noChangeArrowheads="1"/>
          </p:cNvSpPr>
          <p:nvPr/>
        </p:nvSpPr>
        <p:spPr bwMode="auto">
          <a:xfrm>
            <a:off x="614363" y="3722688"/>
            <a:ext cx="6246812" cy="584200"/>
          </a:xfrm>
          <a:prstGeom prst="rect">
            <a:avLst/>
          </a:prstGeom>
          <a:solidFill>
            <a:srgbClr val="000099"/>
          </a:solidFill>
          <a:ln w="9525">
            <a:noFill/>
            <a:miter lim="800000"/>
            <a:headEnd/>
            <a:tailEnd/>
          </a:ln>
        </p:spPr>
        <p:txBody>
          <a:bodyPr>
            <a:spAutoFit/>
          </a:bodyPr>
          <a:lstStyle/>
          <a:p>
            <a:pPr algn="ctr">
              <a:spcBef>
                <a:spcPct val="50000"/>
              </a:spcBef>
            </a:pPr>
            <a:r>
              <a:rPr kumimoji="1" lang="zh-CN" altLang="en-US" b="1" dirty="0">
                <a:solidFill>
                  <a:srgbClr val="FF0000"/>
                </a:solidFill>
              </a:rPr>
              <a:t>麦克斯韦方程组揭示的物理涵义</a:t>
            </a:r>
          </a:p>
        </p:txBody>
      </p:sp>
      <p:sp>
        <p:nvSpPr>
          <p:cNvPr id="470022" name="Text Box 6"/>
          <p:cNvSpPr txBox="1">
            <a:spLocks noChangeArrowheads="1"/>
          </p:cNvSpPr>
          <p:nvPr/>
        </p:nvSpPr>
        <p:spPr bwMode="auto">
          <a:xfrm>
            <a:off x="503238" y="4508500"/>
            <a:ext cx="8029575" cy="1415772"/>
          </a:xfrm>
          <a:prstGeom prst="rect">
            <a:avLst/>
          </a:prstGeom>
          <a:noFill/>
          <a:ln w="9525">
            <a:noFill/>
            <a:miter lim="800000"/>
            <a:headEnd/>
            <a:tailEnd/>
          </a:ln>
        </p:spPr>
        <p:txBody>
          <a:bodyPr>
            <a:spAutoFit/>
          </a:bodyPr>
          <a:lstStyle/>
          <a:p>
            <a:pPr algn="just">
              <a:lnSpc>
                <a:spcPct val="110000"/>
              </a:lnSpc>
              <a:spcBef>
                <a:spcPct val="50000"/>
              </a:spcBef>
              <a:buFontTx/>
              <a:buBlip>
                <a:blip r:embed="rId4"/>
              </a:buBlip>
            </a:pPr>
            <a:r>
              <a:rPr kumimoji="1" lang="en-US" altLang="zh-CN" sz="2000" b="1" dirty="0">
                <a:solidFill>
                  <a:srgbClr val="FF0000"/>
                </a:solidFill>
                <a:latin typeface="幼圆" pitchFamily="49" charset="-122"/>
                <a:ea typeface="幼圆" pitchFamily="49" charset="-122"/>
              </a:rPr>
              <a:t> </a:t>
            </a:r>
            <a:r>
              <a:rPr kumimoji="1" lang="zh-CN" altLang="en-US" sz="2000" b="1" dirty="0">
                <a:solidFill>
                  <a:srgbClr val="FF0000"/>
                </a:solidFill>
                <a:latin typeface="幼圆" pitchFamily="49" charset="-122"/>
                <a:ea typeface="幼圆" pitchFamily="49" charset="-122"/>
              </a:rPr>
              <a:t>时变电场的激发源除电荷以外，还有变化的磁场；</a:t>
            </a:r>
          </a:p>
          <a:p>
            <a:pPr algn="just">
              <a:lnSpc>
                <a:spcPct val="110000"/>
              </a:lnSpc>
              <a:spcBef>
                <a:spcPct val="50000"/>
              </a:spcBef>
            </a:pPr>
            <a:r>
              <a:rPr kumimoji="1" lang="zh-CN" altLang="en-US" sz="2000" b="1" dirty="0">
                <a:solidFill>
                  <a:srgbClr val="FF0000"/>
                </a:solidFill>
                <a:latin typeface="幼圆" pitchFamily="49" charset="-122"/>
                <a:ea typeface="幼圆" pitchFamily="49" charset="-122"/>
              </a:rPr>
              <a:t>  时变磁场的激发源除传导电流以外，还有变化的电场。</a:t>
            </a:r>
          </a:p>
          <a:p>
            <a:pPr algn="just">
              <a:lnSpc>
                <a:spcPct val="110000"/>
              </a:lnSpc>
              <a:spcBef>
                <a:spcPct val="50000"/>
              </a:spcBef>
            </a:pPr>
            <a:r>
              <a:rPr kumimoji="1" lang="zh-CN" altLang="en-US" sz="2000" b="1" dirty="0">
                <a:solidFill>
                  <a:srgbClr val="FF0000"/>
                </a:solidFill>
                <a:latin typeface="幼圆" pitchFamily="49" charset="-122"/>
                <a:ea typeface="幼圆" pitchFamily="49" charset="-122"/>
              </a:rPr>
              <a:t>  电场和磁场可互为激发源。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0018"/>
                                        </p:tgtEl>
                                        <p:attrNameLst>
                                          <p:attrName>style.visibility</p:attrName>
                                        </p:attrNameLst>
                                      </p:cBhvr>
                                      <p:to>
                                        <p:strVal val="visible"/>
                                      </p:to>
                                    </p:set>
                                    <p:animEffect transition="in" filter="fade">
                                      <p:cBhvr>
                                        <p:cTn id="7" dur="500"/>
                                        <p:tgtEl>
                                          <p:spTgt spid="4700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0019"/>
                                        </p:tgtEl>
                                        <p:attrNameLst>
                                          <p:attrName>style.visibility</p:attrName>
                                        </p:attrNameLst>
                                      </p:cBhvr>
                                      <p:to>
                                        <p:strVal val="visible"/>
                                      </p:to>
                                    </p:set>
                                    <p:animEffect transition="in" filter="fade">
                                      <p:cBhvr>
                                        <p:cTn id="11" dur="500"/>
                                        <p:tgtEl>
                                          <p:spTgt spid="47001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70021"/>
                                        </p:tgtEl>
                                        <p:attrNameLst>
                                          <p:attrName>style.visibility</p:attrName>
                                        </p:attrNameLst>
                                      </p:cBhvr>
                                      <p:to>
                                        <p:strVal val="visible"/>
                                      </p:to>
                                    </p:set>
                                    <p:animEffect transition="in" filter="fade">
                                      <p:cBhvr>
                                        <p:cTn id="14" dur="500"/>
                                        <p:tgtEl>
                                          <p:spTgt spid="47002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70022"/>
                                        </p:tgtEl>
                                        <p:attrNameLst>
                                          <p:attrName>style.visibility</p:attrName>
                                        </p:attrNameLst>
                                      </p:cBhvr>
                                      <p:to>
                                        <p:strVal val="visible"/>
                                      </p:to>
                                    </p:set>
                                    <p:animEffect transition="in" filter="fade">
                                      <p:cBhvr>
                                        <p:cTn id="19" dur="500"/>
                                        <p:tgtEl>
                                          <p:spTgt spid="470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p:bldP spid="470021" grpId="0" animBg="1"/>
      <p:bldP spid="4700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3" name="Text Box 13"/>
          <p:cNvSpPr txBox="1">
            <a:spLocks noChangeArrowheads="1"/>
          </p:cNvSpPr>
          <p:nvPr/>
        </p:nvSpPr>
        <p:spPr bwMode="auto">
          <a:xfrm>
            <a:off x="250825" y="479425"/>
            <a:ext cx="8534400" cy="430887"/>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无源空间中的两个旋度方程为</a:t>
            </a:r>
          </a:p>
        </p:txBody>
      </p:sp>
      <p:graphicFrame>
        <p:nvGraphicFramePr>
          <p:cNvPr id="471054" name="Object 2"/>
          <p:cNvGraphicFramePr>
            <a:graphicFrameLocks noChangeAspect="1"/>
          </p:cNvGraphicFramePr>
          <p:nvPr/>
        </p:nvGraphicFramePr>
        <p:xfrm>
          <a:off x="2273788" y="1033585"/>
          <a:ext cx="2009775" cy="857250"/>
        </p:xfrm>
        <a:graphic>
          <a:graphicData uri="http://schemas.openxmlformats.org/presentationml/2006/ole">
            <p:oleObj spid="_x0000_s83970" name="Equation" r:id="rId4" imgW="838080" imgH="419040" progId="Equation.DSMT4">
              <p:embed/>
            </p:oleObj>
          </a:graphicData>
        </a:graphic>
      </p:graphicFrame>
      <p:graphicFrame>
        <p:nvGraphicFramePr>
          <p:cNvPr id="471055" name="Object 3"/>
          <p:cNvGraphicFramePr>
            <a:graphicFrameLocks noChangeAspect="1"/>
          </p:cNvGraphicFramePr>
          <p:nvPr/>
        </p:nvGraphicFramePr>
        <p:xfrm>
          <a:off x="4402627" y="1045187"/>
          <a:ext cx="2081212" cy="914400"/>
        </p:xfrm>
        <a:graphic>
          <a:graphicData uri="http://schemas.openxmlformats.org/presentationml/2006/ole">
            <p:oleObj spid="_x0000_s83971" name="Equation" r:id="rId5" imgW="850680" imgH="419040" progId="Equation.DSMT4">
              <p:embed/>
            </p:oleObj>
          </a:graphicData>
        </a:graphic>
      </p:graphicFrame>
      <p:sp>
        <p:nvSpPr>
          <p:cNvPr id="471057" name="Text Box 17"/>
          <p:cNvSpPr txBox="1">
            <a:spLocks noChangeArrowheads="1"/>
          </p:cNvSpPr>
          <p:nvPr/>
        </p:nvSpPr>
        <p:spPr bwMode="auto">
          <a:xfrm>
            <a:off x="711200" y="3756025"/>
            <a:ext cx="8432800" cy="1415772"/>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000" b="1">
                <a:solidFill>
                  <a:srgbClr val="002060"/>
                </a:solidFill>
                <a:latin typeface="幼圆" pitchFamily="49" charset="-122"/>
                <a:ea typeface="幼圆" pitchFamily="49" charset="-122"/>
              </a:rPr>
              <a:t> </a:t>
            </a:r>
            <a:r>
              <a:rPr kumimoji="1" lang="zh-CN" altLang="en-US" sz="2000" b="1">
                <a:solidFill>
                  <a:srgbClr val="002060"/>
                </a:solidFill>
                <a:latin typeface="幼圆" pitchFamily="49" charset="-122"/>
                <a:ea typeface="幼圆" pitchFamily="49" charset="-122"/>
              </a:rPr>
              <a:t>时变电磁场中，电场和磁场相互关联，构成一个整体。</a:t>
            </a:r>
          </a:p>
          <a:p>
            <a:pPr algn="just">
              <a:lnSpc>
                <a:spcPct val="110000"/>
              </a:lnSpc>
              <a:spcBef>
                <a:spcPct val="50000"/>
              </a:spcBef>
              <a:buFontTx/>
              <a:buBlip>
                <a:blip r:embed="rId3"/>
              </a:buBlip>
            </a:pPr>
            <a:r>
              <a:rPr kumimoji="1" lang="zh-CN" altLang="en-US" sz="2000" b="1">
                <a:solidFill>
                  <a:srgbClr val="002060"/>
                </a:solidFill>
                <a:latin typeface="幼圆" pitchFamily="49" charset="-122"/>
                <a:ea typeface="幼圆" pitchFamily="49" charset="-122"/>
              </a:rPr>
              <a:t> </a:t>
            </a:r>
            <a:r>
              <a:rPr kumimoji="1" lang="zh-CN" altLang="en-US" sz="2000" b="1">
                <a:solidFill>
                  <a:srgbClr val="002060"/>
                </a:solidFill>
                <a:ea typeface="幼圆" pitchFamily="49" charset="-122"/>
              </a:rPr>
              <a:t>静场只是时变场的一种特殊情况。</a:t>
            </a:r>
            <a:endParaRPr kumimoji="1" lang="zh-CN" altLang="en-US" sz="2000" b="1">
              <a:solidFill>
                <a:srgbClr val="002060"/>
              </a:solidFill>
              <a:latin typeface="幼圆" pitchFamily="49" charset="-122"/>
              <a:ea typeface="幼圆" pitchFamily="49" charset="-122"/>
            </a:endParaRPr>
          </a:p>
          <a:p>
            <a:pPr algn="just">
              <a:lnSpc>
                <a:spcPct val="110000"/>
              </a:lnSpc>
              <a:spcBef>
                <a:spcPct val="50000"/>
              </a:spcBef>
              <a:buFontTx/>
              <a:buBlip>
                <a:blip r:embed="rId3"/>
              </a:buBlip>
            </a:pPr>
            <a:endParaRPr kumimoji="1" lang="en-US" altLang="zh-CN" sz="2000" b="1">
              <a:solidFill>
                <a:srgbClr val="002060"/>
              </a:solidFill>
              <a:latin typeface="Arial" pitchFamily="34" charset="0"/>
              <a:ea typeface="幼圆" pitchFamily="49" charset="-122"/>
            </a:endParaRPr>
          </a:p>
        </p:txBody>
      </p:sp>
      <p:sp>
        <p:nvSpPr>
          <p:cNvPr id="471058" name="Text Box 18"/>
          <p:cNvSpPr txBox="1">
            <a:spLocks noChangeArrowheads="1"/>
          </p:cNvSpPr>
          <p:nvPr/>
        </p:nvSpPr>
        <p:spPr bwMode="auto">
          <a:xfrm>
            <a:off x="814388" y="2035175"/>
            <a:ext cx="6964362" cy="1107996"/>
          </a:xfrm>
          <a:prstGeom prst="rect">
            <a:avLst/>
          </a:prstGeom>
          <a:noFill/>
          <a:ln w="9525">
            <a:noFill/>
            <a:miter lim="800000"/>
            <a:headEnd/>
            <a:tailEnd/>
          </a:ln>
        </p:spPr>
        <p:txBody>
          <a:bodyPr>
            <a:spAutoFit/>
          </a:bodyPr>
          <a:lstStyle/>
          <a:p>
            <a:pPr algn="just">
              <a:lnSpc>
                <a:spcPct val="110000"/>
              </a:lnSpc>
              <a:spcBef>
                <a:spcPct val="50000"/>
              </a:spcBef>
            </a:pPr>
            <a:r>
              <a:rPr kumimoji="1" lang="en-US" altLang="zh-CN" sz="2000" b="1">
                <a:solidFill>
                  <a:srgbClr val="002060"/>
                </a:solidFill>
                <a:latin typeface="Arial" pitchFamily="34" charset="0"/>
                <a:ea typeface="幼圆" pitchFamily="49" charset="-122"/>
              </a:rPr>
              <a:t>    </a:t>
            </a:r>
            <a:r>
              <a:rPr kumimoji="1" lang="zh-CN" altLang="en-US" sz="2000" b="1">
                <a:solidFill>
                  <a:srgbClr val="002060"/>
                </a:solidFill>
                <a:latin typeface="Arial" pitchFamily="34" charset="0"/>
                <a:ea typeface="幼圆" pitchFamily="49" charset="-122"/>
              </a:rPr>
              <a:t>在离开辐射源（如天线）的无源空间中，电荷密度和电流密度矢量为零，电场和磁场相互激发，从而在空间形成电磁振荡并传播，这就是电磁波。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53"/>
                                        </p:tgtEl>
                                        <p:attrNameLst>
                                          <p:attrName>style.visibility</p:attrName>
                                        </p:attrNameLst>
                                      </p:cBhvr>
                                      <p:to>
                                        <p:strVal val="visible"/>
                                      </p:to>
                                    </p:set>
                                    <p:animEffect transition="in" filter="fade">
                                      <p:cBhvr>
                                        <p:cTn id="7" dur="500"/>
                                        <p:tgtEl>
                                          <p:spTgt spid="4710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1054"/>
                                        </p:tgtEl>
                                        <p:attrNameLst>
                                          <p:attrName>style.visibility</p:attrName>
                                        </p:attrNameLst>
                                      </p:cBhvr>
                                      <p:to>
                                        <p:strVal val="visible"/>
                                      </p:to>
                                    </p:set>
                                    <p:animEffect transition="in" filter="wipe(up)">
                                      <p:cBhvr>
                                        <p:cTn id="11" dur="2000"/>
                                        <p:tgtEl>
                                          <p:spTgt spid="471054"/>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71055"/>
                                        </p:tgtEl>
                                        <p:attrNameLst>
                                          <p:attrName>style.visibility</p:attrName>
                                        </p:attrNameLst>
                                      </p:cBhvr>
                                      <p:to>
                                        <p:strVal val="visible"/>
                                      </p:to>
                                    </p:set>
                                    <p:animEffect transition="in" filter="wipe(up)">
                                      <p:cBhvr>
                                        <p:cTn id="15" dur="2000"/>
                                        <p:tgtEl>
                                          <p:spTgt spid="4710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1058"/>
                                        </p:tgtEl>
                                        <p:attrNameLst>
                                          <p:attrName>style.visibility</p:attrName>
                                        </p:attrNameLst>
                                      </p:cBhvr>
                                      <p:to>
                                        <p:strVal val="visible"/>
                                      </p:to>
                                    </p:set>
                                    <p:animEffect transition="in" filter="fade">
                                      <p:cBhvr>
                                        <p:cTn id="20" dur="1000"/>
                                        <p:tgtEl>
                                          <p:spTgt spid="4710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71057"/>
                                        </p:tgtEl>
                                        <p:attrNameLst>
                                          <p:attrName>style.visibility</p:attrName>
                                        </p:attrNameLst>
                                      </p:cBhvr>
                                      <p:to>
                                        <p:strVal val="visible"/>
                                      </p:to>
                                    </p:set>
                                    <p:animEffect transition="in" filter="fade">
                                      <p:cBhvr>
                                        <p:cTn id="25" dur="500"/>
                                        <p:tgtEl>
                                          <p:spTgt spid="471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3" grpId="0"/>
      <p:bldP spid="471057" grpId="0"/>
      <p:bldP spid="47105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3090" name="Object 2"/>
          <p:cNvGraphicFramePr>
            <a:graphicFrameLocks noChangeAspect="1"/>
          </p:cNvGraphicFramePr>
          <p:nvPr/>
        </p:nvGraphicFramePr>
        <p:xfrm>
          <a:off x="933450" y="2781300"/>
          <a:ext cx="4330700" cy="1335088"/>
        </p:xfrm>
        <a:graphic>
          <a:graphicData uri="http://schemas.openxmlformats.org/presentationml/2006/ole">
            <p:oleObj spid="_x0000_s84994" name="Equation" r:id="rId3" imgW="1777680" imgH="634680" progId="Equation.DSMT4">
              <p:embed/>
            </p:oleObj>
          </a:graphicData>
        </a:graphic>
      </p:graphicFrame>
      <p:graphicFrame>
        <p:nvGraphicFramePr>
          <p:cNvPr id="473091" name="Object 3"/>
          <p:cNvGraphicFramePr>
            <a:graphicFrameLocks noChangeAspect="1"/>
          </p:cNvGraphicFramePr>
          <p:nvPr/>
        </p:nvGraphicFramePr>
        <p:xfrm>
          <a:off x="1331913" y="5199063"/>
          <a:ext cx="3227387" cy="893762"/>
        </p:xfrm>
        <a:graphic>
          <a:graphicData uri="http://schemas.openxmlformats.org/presentationml/2006/ole">
            <p:oleObj spid="_x0000_s84995" name="Equation" r:id="rId4" imgW="1409400" imgH="393480" progId="Equation.DSMT4">
              <p:embed/>
            </p:oleObj>
          </a:graphicData>
        </a:graphic>
      </p:graphicFrame>
      <p:sp>
        <p:nvSpPr>
          <p:cNvPr id="473092" name="Rectangle 4"/>
          <p:cNvSpPr>
            <a:spLocks noChangeArrowheads="1"/>
          </p:cNvSpPr>
          <p:nvPr/>
        </p:nvSpPr>
        <p:spPr bwMode="auto">
          <a:xfrm>
            <a:off x="0" y="2205038"/>
            <a:ext cx="5689600" cy="427037"/>
          </a:xfrm>
          <a:prstGeom prst="rect">
            <a:avLst/>
          </a:prstGeom>
          <a:noFill/>
          <a:ln w="9525">
            <a:noFill/>
            <a:miter lim="800000"/>
            <a:headEnd/>
            <a:tailEnd/>
          </a:ln>
        </p:spPr>
        <p:txBody>
          <a:bodyPr>
            <a:spAutoFit/>
          </a:bodyPr>
          <a:lstStyle/>
          <a:p>
            <a:pPr eaLnBrk="0" fontAlgn="ctr" hangingPunct="0"/>
            <a:r>
              <a:rPr lang="en-US" altLang="zh-CN" sz="2200" b="1" dirty="0">
                <a:solidFill>
                  <a:srgbClr val="002060"/>
                </a:solidFill>
                <a:ea typeface="幼圆" pitchFamily="49" charset="-122"/>
              </a:rPr>
              <a:t>        </a:t>
            </a:r>
            <a:r>
              <a:rPr lang="en-US" altLang="zh-CN" sz="2200" b="1" dirty="0">
                <a:solidFill>
                  <a:srgbClr val="0000CC"/>
                </a:solidFill>
                <a:ea typeface="幼圆" pitchFamily="49" charset="-122"/>
              </a:rPr>
              <a:t> </a:t>
            </a:r>
            <a:r>
              <a:rPr lang="zh-CN" altLang="en-US" sz="2200" b="1" dirty="0">
                <a:solidFill>
                  <a:srgbClr val="0000CC"/>
                </a:solidFill>
                <a:ea typeface="幼圆" pitchFamily="49" charset="-122"/>
              </a:rPr>
              <a:t>解</a:t>
            </a:r>
            <a:r>
              <a:rPr lang="zh-CN" altLang="en-US" sz="2200" b="1" dirty="0">
                <a:solidFill>
                  <a:srgbClr val="0000CC"/>
                </a:solidFill>
              </a:rPr>
              <a:t>：</a:t>
            </a:r>
            <a:r>
              <a:rPr lang="en-US" altLang="zh-CN" sz="2200" b="1" dirty="0">
                <a:solidFill>
                  <a:srgbClr val="002060"/>
                </a:solidFill>
              </a:rPr>
              <a:t>( 1 ) </a:t>
            </a:r>
            <a:r>
              <a:rPr lang="zh-CN" altLang="en-US" sz="2200" b="1" dirty="0">
                <a:solidFill>
                  <a:srgbClr val="002060"/>
                </a:solidFill>
              </a:rPr>
              <a:t>导线中的传导电流为</a:t>
            </a:r>
          </a:p>
        </p:txBody>
      </p:sp>
      <p:sp>
        <p:nvSpPr>
          <p:cNvPr id="473093" name="Rectangle 5"/>
          <p:cNvSpPr>
            <a:spLocks noChangeArrowheads="1"/>
          </p:cNvSpPr>
          <p:nvPr/>
        </p:nvSpPr>
        <p:spPr bwMode="auto">
          <a:xfrm>
            <a:off x="755650" y="4076700"/>
            <a:ext cx="4932363" cy="996950"/>
          </a:xfrm>
          <a:prstGeom prst="rect">
            <a:avLst/>
          </a:prstGeom>
          <a:noFill/>
          <a:ln w="9525">
            <a:noFill/>
            <a:miter lim="800000"/>
            <a:headEnd/>
            <a:tailEnd/>
          </a:ln>
        </p:spPr>
        <p:txBody>
          <a:bodyPr>
            <a:spAutoFit/>
          </a:bodyPr>
          <a:lstStyle/>
          <a:p>
            <a:pPr fontAlgn="ctr">
              <a:lnSpc>
                <a:spcPct val="135000"/>
              </a:lnSpc>
            </a:pPr>
            <a:r>
              <a:rPr lang="zh-CN" altLang="en-US" sz="2200" b="1">
                <a:solidFill>
                  <a:srgbClr val="002060"/>
                </a:solidFill>
              </a:rPr>
              <a:t>忽略边缘效应时，间距为</a:t>
            </a:r>
            <a:r>
              <a:rPr lang="en-US" altLang="zh-CN" sz="2200" i="1">
                <a:solidFill>
                  <a:srgbClr val="002060"/>
                </a:solidFill>
              </a:rPr>
              <a:t>d</a:t>
            </a:r>
            <a:r>
              <a:rPr lang="en-US" altLang="zh-CN" sz="2200" b="1" i="1">
                <a:solidFill>
                  <a:srgbClr val="002060"/>
                </a:solidFill>
              </a:rPr>
              <a:t> </a:t>
            </a:r>
            <a:r>
              <a:rPr lang="zh-CN" altLang="en-US" sz="2200" b="1">
                <a:solidFill>
                  <a:srgbClr val="002060"/>
                </a:solidFill>
              </a:rPr>
              <a:t>的两平行板之间的电场为</a:t>
            </a:r>
            <a:r>
              <a:rPr lang="en-US" altLang="zh-CN" sz="2200" i="1">
                <a:solidFill>
                  <a:srgbClr val="002060"/>
                </a:solidFill>
              </a:rPr>
              <a:t>E</a:t>
            </a:r>
            <a:r>
              <a:rPr lang="en-US" altLang="zh-CN" sz="2200" b="1" i="1">
                <a:solidFill>
                  <a:srgbClr val="002060"/>
                </a:solidFill>
              </a:rPr>
              <a:t> = </a:t>
            </a:r>
            <a:r>
              <a:rPr lang="en-US" altLang="zh-CN" sz="2200" i="1">
                <a:solidFill>
                  <a:srgbClr val="002060"/>
                </a:solidFill>
              </a:rPr>
              <a:t>u</a:t>
            </a:r>
            <a:r>
              <a:rPr lang="en-US" altLang="zh-CN" sz="2200" b="1" i="1">
                <a:solidFill>
                  <a:srgbClr val="002060"/>
                </a:solidFill>
              </a:rPr>
              <a:t> / </a:t>
            </a:r>
            <a:r>
              <a:rPr lang="en-US" altLang="zh-CN" sz="2200" i="1">
                <a:solidFill>
                  <a:srgbClr val="002060"/>
                </a:solidFill>
              </a:rPr>
              <a:t>d</a:t>
            </a:r>
            <a:r>
              <a:rPr lang="en-US" altLang="zh-CN" sz="2200">
                <a:solidFill>
                  <a:srgbClr val="002060"/>
                </a:solidFill>
              </a:rPr>
              <a:t> </a:t>
            </a:r>
            <a:r>
              <a:rPr lang="zh-CN" altLang="en-US" sz="2200" b="1">
                <a:solidFill>
                  <a:srgbClr val="002060"/>
                </a:solidFill>
              </a:rPr>
              <a:t>，则    </a:t>
            </a:r>
          </a:p>
        </p:txBody>
      </p:sp>
      <p:sp>
        <p:nvSpPr>
          <p:cNvPr id="84999" name="Rectangle 7"/>
          <p:cNvSpPr>
            <a:spLocks noChangeArrowheads="1"/>
          </p:cNvSpPr>
          <p:nvPr/>
        </p:nvSpPr>
        <p:spPr bwMode="auto">
          <a:xfrm>
            <a:off x="312738" y="547688"/>
            <a:ext cx="8831262" cy="1315938"/>
          </a:xfrm>
          <a:prstGeom prst="rect">
            <a:avLst/>
          </a:prstGeom>
          <a:solidFill>
            <a:srgbClr val="FFFFFF"/>
          </a:solidFill>
          <a:ln w="9525">
            <a:noFill/>
            <a:miter lim="800000"/>
            <a:headEnd/>
            <a:tailEnd/>
          </a:ln>
        </p:spPr>
        <p:txBody>
          <a:bodyPr>
            <a:spAutoFit/>
          </a:bodyPr>
          <a:lstStyle/>
          <a:p>
            <a:pPr>
              <a:lnSpc>
                <a:spcPct val="130000"/>
              </a:lnSpc>
              <a:defRPr/>
            </a:pPr>
            <a:r>
              <a:rPr lang="en-US" altLang="zh-CN" sz="2400" b="1">
                <a:solidFill>
                  <a:srgbClr val="002060"/>
                </a:solidFill>
                <a:latin typeface="仿宋_GB2312" pitchFamily="49" charset="-122"/>
                <a:ea typeface="仿宋_GB2312" pitchFamily="49" charset="-122"/>
              </a:rPr>
              <a:t> </a:t>
            </a:r>
            <a:r>
              <a:rPr lang="zh-CN" altLang="en-US" sz="2400" b="1">
                <a:solidFill>
                  <a:srgbClr val="002060"/>
                </a:solidFill>
                <a:latin typeface="宋体" pitchFamily="2" charset="-122"/>
                <a:ea typeface="宋体" pitchFamily="2" charset="-122"/>
              </a:rPr>
              <a:t>例</a:t>
            </a:r>
            <a:r>
              <a:rPr lang="en-US" altLang="zh-CN" sz="2400" b="1">
                <a:solidFill>
                  <a:srgbClr val="002060"/>
                </a:solidFill>
                <a:latin typeface="宋体" pitchFamily="2" charset="-122"/>
                <a:ea typeface="宋体" pitchFamily="2" charset="-122"/>
              </a:rPr>
              <a:t>2.6.1 </a:t>
            </a:r>
            <a:r>
              <a:rPr lang="zh-CN" altLang="en-US" sz="2000" b="1">
                <a:solidFill>
                  <a:srgbClr val="002060"/>
                </a:solidFill>
                <a:latin typeface="宋体" pitchFamily="2" charset="-122"/>
                <a:ea typeface="宋体" pitchFamily="2" charset="-122"/>
              </a:rPr>
              <a:t>如图，正弦交流电压源　　　　　　连接到平行板电容器的两个极板上。</a:t>
            </a:r>
            <a:r>
              <a:rPr lang="en-US" altLang="zh-CN" sz="2000" b="1">
                <a:solidFill>
                  <a:srgbClr val="002060"/>
                </a:solidFill>
                <a:latin typeface="宋体" pitchFamily="2" charset="-122"/>
                <a:ea typeface="宋体" pitchFamily="2" charset="-122"/>
              </a:rPr>
              <a:t>(1) </a:t>
            </a:r>
            <a:r>
              <a:rPr lang="zh-CN" altLang="en-US" sz="2000" b="1">
                <a:solidFill>
                  <a:srgbClr val="002060"/>
                </a:solidFill>
                <a:latin typeface="宋体" pitchFamily="2" charset="-122"/>
                <a:ea typeface="宋体" pitchFamily="2" charset="-122"/>
              </a:rPr>
              <a:t>证明电容器两极板间的位移电流与连接导线中的传导电流相等；</a:t>
            </a:r>
          </a:p>
          <a:p>
            <a:pPr>
              <a:lnSpc>
                <a:spcPct val="130000"/>
              </a:lnSpc>
              <a:defRPr/>
            </a:pPr>
            <a:r>
              <a:rPr lang="en-US" altLang="zh-CN" sz="2000" b="1">
                <a:solidFill>
                  <a:srgbClr val="002060"/>
                </a:solidFill>
                <a:latin typeface="宋体" pitchFamily="2" charset="-122"/>
                <a:ea typeface="宋体" pitchFamily="2" charset="-122"/>
              </a:rPr>
              <a:t>(2) </a:t>
            </a:r>
            <a:r>
              <a:rPr lang="zh-CN" altLang="en-US" sz="2000" b="1">
                <a:solidFill>
                  <a:srgbClr val="002060"/>
                </a:solidFill>
                <a:latin typeface="宋体" pitchFamily="2" charset="-122"/>
                <a:ea typeface="宋体" pitchFamily="2" charset="-122"/>
              </a:rPr>
              <a:t>求导线附近距离连接导线为 </a:t>
            </a:r>
            <a:r>
              <a:rPr lang="en-US" altLang="zh-CN" sz="2000" b="1" i="1">
                <a:solidFill>
                  <a:srgbClr val="002060"/>
                </a:solidFill>
                <a:latin typeface="宋体" pitchFamily="2" charset="-122"/>
                <a:ea typeface="宋体" pitchFamily="2" charset="-122"/>
              </a:rPr>
              <a:t>r </a:t>
            </a:r>
            <a:r>
              <a:rPr lang="zh-CN" altLang="en-US" sz="2000" b="1">
                <a:solidFill>
                  <a:srgbClr val="002060"/>
                </a:solidFill>
                <a:latin typeface="宋体" pitchFamily="2" charset="-122"/>
                <a:ea typeface="宋体" pitchFamily="2" charset="-122"/>
              </a:rPr>
              <a:t>处的磁场强度。</a:t>
            </a:r>
          </a:p>
        </p:txBody>
      </p:sp>
      <p:grpSp>
        <p:nvGrpSpPr>
          <p:cNvPr id="85000" name="Group 8"/>
          <p:cNvGrpSpPr>
            <a:grpSpLocks/>
          </p:cNvGrpSpPr>
          <p:nvPr/>
        </p:nvGrpSpPr>
        <p:grpSpPr bwMode="auto">
          <a:xfrm>
            <a:off x="5689600" y="2347913"/>
            <a:ext cx="3024188" cy="2665412"/>
            <a:chOff x="3606" y="1570"/>
            <a:chExt cx="1905" cy="1679"/>
          </a:xfrm>
        </p:grpSpPr>
        <p:sp>
          <p:nvSpPr>
            <p:cNvPr id="85001" name="Rectangle 9"/>
            <p:cNvSpPr>
              <a:spLocks noChangeArrowheads="1"/>
            </p:cNvSpPr>
            <p:nvPr/>
          </p:nvSpPr>
          <p:spPr bwMode="auto">
            <a:xfrm>
              <a:off x="3606" y="1570"/>
              <a:ext cx="1905" cy="1679"/>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85002" name="Rectangle 10"/>
            <p:cNvSpPr>
              <a:spLocks noChangeArrowheads="1"/>
            </p:cNvSpPr>
            <p:nvPr/>
          </p:nvSpPr>
          <p:spPr bwMode="auto">
            <a:xfrm>
              <a:off x="3937" y="1943"/>
              <a:ext cx="1224" cy="716"/>
            </a:xfrm>
            <a:prstGeom prst="rect">
              <a:avLst/>
            </a:prstGeom>
            <a:noFill/>
            <a:ln w="22225">
              <a:solidFill>
                <a:srgbClr val="000000"/>
              </a:solidFill>
              <a:miter lim="800000"/>
              <a:headEnd/>
              <a:tailEnd/>
            </a:ln>
          </p:spPr>
          <p:txBody>
            <a:bodyPr/>
            <a:lstStyle/>
            <a:p>
              <a:endParaRPr lang="zh-CN" altLang="en-US"/>
            </a:p>
          </p:txBody>
        </p:sp>
        <p:sp>
          <p:nvSpPr>
            <p:cNvPr id="85003" name="Rectangle 11"/>
            <p:cNvSpPr>
              <a:spLocks noChangeArrowheads="1"/>
            </p:cNvSpPr>
            <p:nvPr/>
          </p:nvSpPr>
          <p:spPr bwMode="auto">
            <a:xfrm>
              <a:off x="5081" y="2160"/>
              <a:ext cx="203" cy="227"/>
            </a:xfrm>
            <a:prstGeom prst="rect">
              <a:avLst/>
            </a:prstGeom>
            <a:solidFill>
              <a:srgbClr val="CCFFFF"/>
            </a:solidFill>
            <a:ln w="9525">
              <a:noFill/>
              <a:miter lim="800000"/>
              <a:headEnd/>
              <a:tailEnd/>
            </a:ln>
          </p:spPr>
          <p:txBody>
            <a:bodyPr/>
            <a:lstStyle/>
            <a:p>
              <a:endParaRPr lang="zh-CN" altLang="en-US"/>
            </a:p>
          </p:txBody>
        </p:sp>
        <p:sp>
          <p:nvSpPr>
            <p:cNvPr id="85004" name="Line 12"/>
            <p:cNvSpPr>
              <a:spLocks noChangeShapeType="1"/>
            </p:cNvSpPr>
            <p:nvPr/>
          </p:nvSpPr>
          <p:spPr bwMode="auto">
            <a:xfrm>
              <a:off x="4991" y="2160"/>
              <a:ext cx="312" cy="0"/>
            </a:xfrm>
            <a:prstGeom prst="line">
              <a:avLst/>
            </a:prstGeom>
            <a:noFill/>
            <a:ln w="28575">
              <a:solidFill>
                <a:srgbClr val="000000"/>
              </a:solidFill>
              <a:round/>
              <a:headEnd/>
              <a:tailEnd/>
            </a:ln>
          </p:spPr>
          <p:txBody>
            <a:bodyPr/>
            <a:lstStyle/>
            <a:p>
              <a:endParaRPr lang="zh-CN" altLang="en-US"/>
            </a:p>
          </p:txBody>
        </p:sp>
        <p:sp>
          <p:nvSpPr>
            <p:cNvPr id="85005" name="Oval 13"/>
            <p:cNvSpPr>
              <a:spLocks noChangeArrowheads="1"/>
            </p:cNvSpPr>
            <p:nvPr/>
          </p:nvSpPr>
          <p:spPr bwMode="auto">
            <a:xfrm>
              <a:off x="3865" y="2178"/>
              <a:ext cx="149" cy="163"/>
            </a:xfrm>
            <a:prstGeom prst="ellipse">
              <a:avLst/>
            </a:prstGeom>
            <a:solidFill>
              <a:srgbClr val="77C1C7"/>
            </a:solidFill>
            <a:ln w="9525">
              <a:solidFill>
                <a:srgbClr val="000000"/>
              </a:solidFill>
              <a:round/>
              <a:headEnd/>
              <a:tailEnd/>
            </a:ln>
          </p:spPr>
          <p:txBody>
            <a:bodyPr/>
            <a:lstStyle/>
            <a:p>
              <a:endParaRPr lang="zh-CN" altLang="en-US"/>
            </a:p>
          </p:txBody>
        </p:sp>
        <p:grpSp>
          <p:nvGrpSpPr>
            <p:cNvPr id="85006" name="Group 14"/>
            <p:cNvGrpSpPr>
              <a:grpSpLocks/>
            </p:cNvGrpSpPr>
            <p:nvPr/>
          </p:nvGrpSpPr>
          <p:grpSpPr bwMode="auto">
            <a:xfrm>
              <a:off x="3883" y="2223"/>
              <a:ext cx="108" cy="79"/>
              <a:chOff x="6366" y="13478"/>
              <a:chExt cx="249" cy="227"/>
            </a:xfrm>
          </p:grpSpPr>
          <p:sp>
            <p:nvSpPr>
              <p:cNvPr id="85023" name="Freeform 15"/>
              <p:cNvSpPr>
                <a:spLocks/>
              </p:cNvSpPr>
              <p:nvPr/>
            </p:nvSpPr>
            <p:spPr bwMode="auto">
              <a:xfrm>
                <a:off x="6366" y="13577"/>
                <a:ext cx="127" cy="128"/>
              </a:xfrm>
              <a:custGeom>
                <a:avLst/>
                <a:gdLst>
                  <a:gd name="T0" fmla="*/ 0 w 360"/>
                  <a:gd name="T1" fmla="*/ 0 h 312"/>
                  <a:gd name="T2" fmla="*/ 0 w 360"/>
                  <a:gd name="T3" fmla="*/ 0 h 312"/>
                  <a:gd name="T4" fmla="*/ 0 w 360"/>
                  <a:gd name="T5" fmla="*/ 0 h 312"/>
                  <a:gd name="T6" fmla="*/ 0 60000 65536"/>
                  <a:gd name="T7" fmla="*/ 0 60000 65536"/>
                  <a:gd name="T8" fmla="*/ 0 60000 65536"/>
                  <a:gd name="T9" fmla="*/ 0 w 360"/>
                  <a:gd name="T10" fmla="*/ 0 h 312"/>
                  <a:gd name="T11" fmla="*/ 360 w 360"/>
                  <a:gd name="T12" fmla="*/ 312 h 312"/>
                </a:gdLst>
                <a:ahLst/>
                <a:cxnLst>
                  <a:cxn ang="T6">
                    <a:pos x="T0" y="T1"/>
                  </a:cxn>
                  <a:cxn ang="T7">
                    <a:pos x="T2" y="T3"/>
                  </a:cxn>
                  <a:cxn ang="T8">
                    <a:pos x="T4" y="T5"/>
                  </a:cxn>
                </a:cxnLst>
                <a:rect l="T9" t="T10" r="T11" b="T12"/>
                <a:pathLst>
                  <a:path w="360" h="312">
                    <a:moveTo>
                      <a:pt x="0" y="0"/>
                    </a:moveTo>
                    <a:cubicBezTo>
                      <a:pt x="60" y="156"/>
                      <a:pt x="120" y="312"/>
                      <a:pt x="180" y="312"/>
                    </a:cubicBezTo>
                    <a:cubicBezTo>
                      <a:pt x="240" y="312"/>
                      <a:pt x="330" y="52"/>
                      <a:pt x="360" y="0"/>
                    </a:cubicBezTo>
                  </a:path>
                </a:pathLst>
              </a:custGeom>
              <a:solidFill>
                <a:srgbClr val="C0C0C0"/>
              </a:solidFill>
              <a:ln w="9525">
                <a:solidFill>
                  <a:srgbClr val="000000"/>
                </a:solidFill>
                <a:round/>
                <a:headEnd/>
                <a:tailEnd/>
              </a:ln>
            </p:spPr>
            <p:txBody>
              <a:bodyPr/>
              <a:lstStyle/>
              <a:p>
                <a:endParaRPr lang="zh-CN" altLang="en-US"/>
              </a:p>
            </p:txBody>
          </p:sp>
          <p:sp>
            <p:nvSpPr>
              <p:cNvPr id="85024" name="Freeform 16"/>
              <p:cNvSpPr>
                <a:spLocks/>
              </p:cNvSpPr>
              <p:nvPr/>
            </p:nvSpPr>
            <p:spPr bwMode="auto">
              <a:xfrm flipV="1">
                <a:off x="6488" y="13478"/>
                <a:ext cx="127" cy="128"/>
              </a:xfrm>
              <a:custGeom>
                <a:avLst/>
                <a:gdLst>
                  <a:gd name="T0" fmla="*/ 0 w 360"/>
                  <a:gd name="T1" fmla="*/ 0 h 312"/>
                  <a:gd name="T2" fmla="*/ 0 w 360"/>
                  <a:gd name="T3" fmla="*/ 0 h 312"/>
                  <a:gd name="T4" fmla="*/ 0 w 360"/>
                  <a:gd name="T5" fmla="*/ 0 h 312"/>
                  <a:gd name="T6" fmla="*/ 0 60000 65536"/>
                  <a:gd name="T7" fmla="*/ 0 60000 65536"/>
                  <a:gd name="T8" fmla="*/ 0 60000 65536"/>
                  <a:gd name="T9" fmla="*/ 0 w 360"/>
                  <a:gd name="T10" fmla="*/ 0 h 312"/>
                  <a:gd name="T11" fmla="*/ 360 w 360"/>
                  <a:gd name="T12" fmla="*/ 312 h 312"/>
                </a:gdLst>
                <a:ahLst/>
                <a:cxnLst>
                  <a:cxn ang="T6">
                    <a:pos x="T0" y="T1"/>
                  </a:cxn>
                  <a:cxn ang="T7">
                    <a:pos x="T2" y="T3"/>
                  </a:cxn>
                  <a:cxn ang="T8">
                    <a:pos x="T4" y="T5"/>
                  </a:cxn>
                </a:cxnLst>
                <a:rect l="T9" t="T10" r="T11" b="T12"/>
                <a:pathLst>
                  <a:path w="360" h="312">
                    <a:moveTo>
                      <a:pt x="0" y="0"/>
                    </a:moveTo>
                    <a:cubicBezTo>
                      <a:pt x="60" y="156"/>
                      <a:pt x="120" y="312"/>
                      <a:pt x="180" y="312"/>
                    </a:cubicBezTo>
                    <a:cubicBezTo>
                      <a:pt x="240" y="312"/>
                      <a:pt x="330" y="52"/>
                      <a:pt x="360" y="0"/>
                    </a:cubicBezTo>
                  </a:path>
                </a:pathLst>
              </a:custGeom>
              <a:solidFill>
                <a:srgbClr val="C0C0C0"/>
              </a:solidFill>
              <a:ln w="9525">
                <a:solidFill>
                  <a:srgbClr val="000000"/>
                </a:solidFill>
                <a:round/>
                <a:headEnd/>
                <a:tailEnd/>
              </a:ln>
            </p:spPr>
            <p:txBody>
              <a:bodyPr/>
              <a:lstStyle/>
              <a:p>
                <a:endParaRPr lang="zh-CN" altLang="en-US"/>
              </a:p>
            </p:txBody>
          </p:sp>
        </p:grpSp>
        <p:sp>
          <p:nvSpPr>
            <p:cNvPr id="85007" name="Line 17"/>
            <p:cNvSpPr>
              <a:spLocks noChangeShapeType="1"/>
            </p:cNvSpPr>
            <p:nvPr/>
          </p:nvSpPr>
          <p:spPr bwMode="auto">
            <a:xfrm>
              <a:off x="4009" y="1938"/>
              <a:ext cx="216" cy="0"/>
            </a:xfrm>
            <a:prstGeom prst="line">
              <a:avLst/>
            </a:prstGeom>
            <a:noFill/>
            <a:ln w="19050">
              <a:solidFill>
                <a:srgbClr val="000000"/>
              </a:solidFill>
              <a:round/>
              <a:headEnd/>
              <a:tailEnd type="triangle" w="med" len="lg"/>
            </a:ln>
          </p:spPr>
          <p:txBody>
            <a:bodyPr/>
            <a:lstStyle/>
            <a:p>
              <a:endParaRPr lang="zh-CN" altLang="en-US"/>
            </a:p>
          </p:txBody>
        </p:sp>
        <p:sp>
          <p:nvSpPr>
            <p:cNvPr id="85008" name="Line 18"/>
            <p:cNvSpPr>
              <a:spLocks noChangeShapeType="1"/>
            </p:cNvSpPr>
            <p:nvPr/>
          </p:nvSpPr>
          <p:spPr bwMode="auto">
            <a:xfrm>
              <a:off x="3853" y="2137"/>
              <a:ext cx="72" cy="0"/>
            </a:xfrm>
            <a:prstGeom prst="line">
              <a:avLst/>
            </a:prstGeom>
            <a:noFill/>
            <a:ln w="19050">
              <a:solidFill>
                <a:srgbClr val="000000"/>
              </a:solidFill>
              <a:round/>
              <a:headEnd/>
              <a:tailEnd/>
            </a:ln>
          </p:spPr>
          <p:txBody>
            <a:bodyPr/>
            <a:lstStyle/>
            <a:p>
              <a:endParaRPr lang="zh-CN" altLang="en-US"/>
            </a:p>
          </p:txBody>
        </p:sp>
        <p:sp>
          <p:nvSpPr>
            <p:cNvPr id="85009" name="Line 19"/>
            <p:cNvSpPr>
              <a:spLocks noChangeShapeType="1"/>
            </p:cNvSpPr>
            <p:nvPr/>
          </p:nvSpPr>
          <p:spPr bwMode="auto">
            <a:xfrm rot="-5400000">
              <a:off x="3847" y="2137"/>
              <a:ext cx="83" cy="0"/>
            </a:xfrm>
            <a:prstGeom prst="line">
              <a:avLst/>
            </a:prstGeom>
            <a:noFill/>
            <a:ln w="19050">
              <a:solidFill>
                <a:srgbClr val="000000"/>
              </a:solidFill>
              <a:round/>
              <a:headEnd/>
              <a:tailEnd/>
            </a:ln>
          </p:spPr>
          <p:txBody>
            <a:bodyPr/>
            <a:lstStyle/>
            <a:p>
              <a:endParaRPr lang="zh-CN" altLang="en-US"/>
            </a:p>
          </p:txBody>
        </p:sp>
        <p:sp>
          <p:nvSpPr>
            <p:cNvPr id="85010" name="Line 20"/>
            <p:cNvSpPr>
              <a:spLocks noChangeShapeType="1"/>
            </p:cNvSpPr>
            <p:nvPr/>
          </p:nvSpPr>
          <p:spPr bwMode="auto">
            <a:xfrm>
              <a:off x="3853" y="2405"/>
              <a:ext cx="72" cy="0"/>
            </a:xfrm>
            <a:prstGeom prst="line">
              <a:avLst/>
            </a:prstGeom>
            <a:noFill/>
            <a:ln w="19050">
              <a:solidFill>
                <a:srgbClr val="000000"/>
              </a:solidFill>
              <a:round/>
              <a:headEnd/>
              <a:tailEnd/>
            </a:ln>
          </p:spPr>
          <p:txBody>
            <a:bodyPr/>
            <a:lstStyle/>
            <a:p>
              <a:endParaRPr lang="zh-CN" altLang="en-US"/>
            </a:p>
          </p:txBody>
        </p:sp>
        <p:sp>
          <p:nvSpPr>
            <p:cNvPr id="85011" name="Text Box 21"/>
            <p:cNvSpPr txBox="1">
              <a:spLocks noChangeArrowheads="1"/>
            </p:cNvSpPr>
            <p:nvPr/>
          </p:nvSpPr>
          <p:spPr bwMode="auto">
            <a:xfrm>
              <a:off x="5193" y="1933"/>
              <a:ext cx="216" cy="216"/>
            </a:xfrm>
            <a:prstGeom prst="rect">
              <a:avLst/>
            </a:prstGeom>
            <a:noFill/>
            <a:ln w="9525">
              <a:noFill/>
              <a:miter lim="800000"/>
              <a:headEnd/>
              <a:tailEnd/>
            </a:ln>
          </p:spPr>
          <p:txBody>
            <a:bodyPr/>
            <a:lstStyle/>
            <a:p>
              <a:pPr algn="just">
                <a:spcBef>
                  <a:spcPct val="15000"/>
                </a:spcBef>
              </a:pPr>
              <a:r>
                <a:rPr lang="en-US" altLang="zh-CN" sz="1800" b="1">
                  <a:solidFill>
                    <a:srgbClr val="000099"/>
                  </a:solidFill>
                  <a:ea typeface="宋体" pitchFamily="2" charset="-122"/>
                </a:rPr>
                <a:t>C</a:t>
              </a:r>
              <a:endParaRPr lang="en-US" altLang="zh-CN" sz="1800" b="1">
                <a:solidFill>
                  <a:srgbClr val="000099"/>
                </a:solidFill>
                <a:latin typeface="Arial" pitchFamily="34" charset="0"/>
                <a:ea typeface="幼圆" pitchFamily="49" charset="-122"/>
              </a:endParaRPr>
            </a:p>
          </p:txBody>
        </p:sp>
        <p:grpSp>
          <p:nvGrpSpPr>
            <p:cNvPr id="85012" name="Group 22"/>
            <p:cNvGrpSpPr>
              <a:grpSpLocks/>
            </p:cNvGrpSpPr>
            <p:nvPr/>
          </p:nvGrpSpPr>
          <p:grpSpPr bwMode="auto">
            <a:xfrm>
              <a:off x="4369" y="1657"/>
              <a:ext cx="280" cy="577"/>
              <a:chOff x="2237" y="1434"/>
              <a:chExt cx="216" cy="375"/>
            </a:xfrm>
          </p:grpSpPr>
          <p:sp>
            <p:nvSpPr>
              <p:cNvPr id="85019" name="Oval 23"/>
              <p:cNvSpPr>
                <a:spLocks noChangeArrowheads="1"/>
              </p:cNvSpPr>
              <p:nvPr/>
            </p:nvSpPr>
            <p:spPr bwMode="auto">
              <a:xfrm>
                <a:off x="2309" y="1434"/>
                <a:ext cx="144" cy="375"/>
              </a:xfrm>
              <a:prstGeom prst="ellipse">
                <a:avLst/>
              </a:prstGeom>
              <a:noFill/>
              <a:ln w="15875">
                <a:solidFill>
                  <a:srgbClr val="000000"/>
                </a:solidFill>
                <a:prstDash val="dash"/>
                <a:round/>
                <a:headEnd/>
                <a:tailEnd/>
              </a:ln>
            </p:spPr>
            <p:txBody>
              <a:bodyPr/>
              <a:lstStyle/>
              <a:p>
                <a:endParaRPr lang="zh-CN" altLang="en-US"/>
              </a:p>
            </p:txBody>
          </p:sp>
          <p:sp>
            <p:nvSpPr>
              <p:cNvPr id="85020" name="Line 24"/>
              <p:cNvSpPr>
                <a:spLocks noChangeShapeType="1"/>
              </p:cNvSpPr>
              <p:nvPr/>
            </p:nvSpPr>
            <p:spPr bwMode="auto">
              <a:xfrm>
                <a:off x="2237" y="1621"/>
                <a:ext cx="144" cy="0"/>
              </a:xfrm>
              <a:prstGeom prst="line">
                <a:avLst/>
              </a:prstGeom>
              <a:noFill/>
              <a:ln w="9525">
                <a:solidFill>
                  <a:srgbClr val="000000"/>
                </a:solidFill>
                <a:round/>
                <a:headEnd/>
                <a:tailEnd/>
              </a:ln>
            </p:spPr>
            <p:txBody>
              <a:bodyPr/>
              <a:lstStyle/>
              <a:p>
                <a:endParaRPr lang="zh-CN" altLang="en-US"/>
              </a:p>
            </p:txBody>
          </p:sp>
          <p:sp>
            <p:nvSpPr>
              <p:cNvPr id="85021" name="Line 25"/>
              <p:cNvSpPr>
                <a:spLocks noChangeAspect="1" noChangeShapeType="1"/>
              </p:cNvSpPr>
              <p:nvPr/>
            </p:nvSpPr>
            <p:spPr bwMode="auto">
              <a:xfrm>
                <a:off x="2381" y="1434"/>
                <a:ext cx="61" cy="53"/>
              </a:xfrm>
              <a:prstGeom prst="line">
                <a:avLst/>
              </a:prstGeom>
              <a:noFill/>
              <a:ln w="9525">
                <a:solidFill>
                  <a:srgbClr val="000000"/>
                </a:solidFill>
                <a:round/>
                <a:headEnd/>
                <a:tailEnd type="triangle" w="sm" len="med"/>
              </a:ln>
            </p:spPr>
            <p:txBody>
              <a:bodyPr/>
              <a:lstStyle/>
              <a:p>
                <a:endParaRPr lang="zh-CN" altLang="en-US"/>
              </a:p>
            </p:txBody>
          </p:sp>
          <p:sp>
            <p:nvSpPr>
              <p:cNvPr id="85022" name="Line 26"/>
              <p:cNvSpPr>
                <a:spLocks noChangeShapeType="1"/>
              </p:cNvSpPr>
              <p:nvPr/>
            </p:nvSpPr>
            <p:spPr bwMode="auto">
              <a:xfrm>
                <a:off x="2381" y="1621"/>
                <a:ext cx="0" cy="188"/>
              </a:xfrm>
              <a:prstGeom prst="line">
                <a:avLst/>
              </a:prstGeom>
              <a:noFill/>
              <a:ln w="9525">
                <a:solidFill>
                  <a:srgbClr val="000000"/>
                </a:solidFill>
                <a:prstDash val="dash"/>
                <a:round/>
                <a:headEnd/>
                <a:tailEnd/>
              </a:ln>
            </p:spPr>
            <p:txBody>
              <a:bodyPr/>
              <a:lstStyle/>
              <a:p>
                <a:endParaRPr lang="zh-CN" altLang="en-US"/>
              </a:p>
            </p:txBody>
          </p:sp>
        </p:grpSp>
        <p:sp>
          <p:nvSpPr>
            <p:cNvPr id="85013" name="Text Box 27"/>
            <p:cNvSpPr txBox="1">
              <a:spLocks noChangeArrowheads="1"/>
            </p:cNvSpPr>
            <p:nvPr/>
          </p:nvSpPr>
          <p:spPr bwMode="auto">
            <a:xfrm>
              <a:off x="4433" y="2192"/>
              <a:ext cx="216" cy="218"/>
            </a:xfrm>
            <a:prstGeom prst="rect">
              <a:avLst/>
            </a:prstGeom>
            <a:noFill/>
            <a:ln w="9525">
              <a:noFill/>
              <a:miter lim="800000"/>
              <a:headEnd/>
              <a:tailEnd/>
            </a:ln>
          </p:spPr>
          <p:txBody>
            <a:bodyPr/>
            <a:lstStyle/>
            <a:p>
              <a:pPr algn="just">
                <a:spcBef>
                  <a:spcPct val="15000"/>
                </a:spcBef>
              </a:pPr>
              <a:r>
                <a:rPr lang="en-US" altLang="zh-CN" sz="1800" b="1" i="1">
                  <a:solidFill>
                    <a:srgbClr val="000099"/>
                  </a:solidFill>
                  <a:ea typeface="宋体" pitchFamily="2" charset="-122"/>
                </a:rPr>
                <a:t>P</a:t>
              </a:r>
              <a:endParaRPr lang="en-US" altLang="zh-CN" sz="1800" b="1">
                <a:solidFill>
                  <a:srgbClr val="000099"/>
                </a:solidFill>
                <a:latin typeface="Arial" pitchFamily="34" charset="0"/>
                <a:ea typeface="幼圆" pitchFamily="49" charset="-122"/>
              </a:endParaRPr>
            </a:p>
          </p:txBody>
        </p:sp>
        <p:sp>
          <p:nvSpPr>
            <p:cNvPr id="85014" name="Text Box 28"/>
            <p:cNvSpPr txBox="1">
              <a:spLocks noChangeArrowheads="1"/>
            </p:cNvSpPr>
            <p:nvPr/>
          </p:nvSpPr>
          <p:spPr bwMode="auto">
            <a:xfrm>
              <a:off x="4422" y="1885"/>
              <a:ext cx="216" cy="217"/>
            </a:xfrm>
            <a:prstGeom prst="rect">
              <a:avLst/>
            </a:prstGeom>
            <a:noFill/>
            <a:ln w="9525">
              <a:noFill/>
              <a:miter lim="800000"/>
              <a:headEnd/>
              <a:tailEnd/>
            </a:ln>
          </p:spPr>
          <p:txBody>
            <a:bodyPr/>
            <a:lstStyle/>
            <a:p>
              <a:pPr algn="just">
                <a:spcBef>
                  <a:spcPct val="15000"/>
                </a:spcBef>
              </a:pPr>
              <a:r>
                <a:rPr lang="en-US" altLang="zh-CN" sz="1800" b="1">
                  <a:solidFill>
                    <a:srgbClr val="000099"/>
                  </a:solidFill>
                  <a:ea typeface="宋体" pitchFamily="2" charset="-122"/>
                </a:rPr>
                <a:t>r</a:t>
              </a:r>
              <a:endParaRPr lang="en-US" altLang="zh-CN" sz="1800" b="1">
                <a:solidFill>
                  <a:srgbClr val="000099"/>
                </a:solidFill>
                <a:latin typeface="Arial" pitchFamily="34" charset="0"/>
                <a:ea typeface="幼圆" pitchFamily="49" charset="-122"/>
              </a:endParaRPr>
            </a:p>
          </p:txBody>
        </p:sp>
        <p:sp>
          <p:nvSpPr>
            <p:cNvPr id="85015" name="Text Box 29"/>
            <p:cNvSpPr txBox="1">
              <a:spLocks noChangeArrowheads="1"/>
            </p:cNvSpPr>
            <p:nvPr/>
          </p:nvSpPr>
          <p:spPr bwMode="auto">
            <a:xfrm>
              <a:off x="4033" y="1616"/>
              <a:ext cx="344" cy="216"/>
            </a:xfrm>
            <a:prstGeom prst="rect">
              <a:avLst/>
            </a:prstGeom>
            <a:noFill/>
            <a:ln w="9525">
              <a:noFill/>
              <a:miter lim="800000"/>
              <a:headEnd/>
              <a:tailEnd/>
            </a:ln>
          </p:spPr>
          <p:txBody>
            <a:bodyPr/>
            <a:lstStyle/>
            <a:p>
              <a:pPr algn="just">
                <a:spcBef>
                  <a:spcPct val="15000"/>
                </a:spcBef>
              </a:pPr>
              <a:r>
                <a:rPr lang="en-US" altLang="zh-CN" b="1" i="1">
                  <a:solidFill>
                    <a:srgbClr val="000099"/>
                  </a:solidFill>
                  <a:ea typeface="宋体" pitchFamily="2" charset="-122"/>
                </a:rPr>
                <a:t>i</a:t>
              </a:r>
              <a:r>
                <a:rPr lang="en-US" altLang="zh-CN" b="1" baseline="-25000">
                  <a:solidFill>
                    <a:srgbClr val="000099"/>
                  </a:solidFill>
                  <a:ea typeface="宋体" pitchFamily="2" charset="-122"/>
                </a:rPr>
                <a:t>c</a:t>
              </a:r>
            </a:p>
          </p:txBody>
        </p:sp>
        <p:sp>
          <p:nvSpPr>
            <p:cNvPr id="85016" name="Text Box 30"/>
            <p:cNvSpPr txBox="1">
              <a:spLocks noChangeArrowheads="1"/>
            </p:cNvSpPr>
            <p:nvPr/>
          </p:nvSpPr>
          <p:spPr bwMode="auto">
            <a:xfrm>
              <a:off x="3697" y="2189"/>
              <a:ext cx="216" cy="216"/>
            </a:xfrm>
            <a:prstGeom prst="rect">
              <a:avLst/>
            </a:prstGeom>
            <a:noFill/>
            <a:ln w="9525">
              <a:noFill/>
              <a:miter lim="800000"/>
              <a:headEnd/>
              <a:tailEnd/>
            </a:ln>
          </p:spPr>
          <p:txBody>
            <a:bodyPr/>
            <a:lstStyle/>
            <a:p>
              <a:pPr algn="just">
                <a:spcBef>
                  <a:spcPct val="15000"/>
                </a:spcBef>
              </a:pPr>
              <a:r>
                <a:rPr lang="en-US" altLang="zh-CN" sz="2000" b="1" i="1">
                  <a:solidFill>
                    <a:srgbClr val="000099"/>
                  </a:solidFill>
                  <a:ea typeface="宋体" pitchFamily="2" charset="-122"/>
                </a:rPr>
                <a:t>u</a:t>
              </a:r>
              <a:endParaRPr lang="en-US" altLang="zh-CN" sz="2000" b="1">
                <a:solidFill>
                  <a:srgbClr val="000099"/>
                </a:solidFill>
                <a:latin typeface="Arial" pitchFamily="34" charset="0"/>
                <a:ea typeface="幼圆" pitchFamily="49" charset="-122"/>
              </a:endParaRPr>
            </a:p>
          </p:txBody>
        </p:sp>
        <p:sp>
          <p:nvSpPr>
            <p:cNvPr id="85017" name="Text Box 31"/>
            <p:cNvSpPr txBox="1">
              <a:spLocks noChangeArrowheads="1"/>
            </p:cNvSpPr>
            <p:nvPr/>
          </p:nvSpPr>
          <p:spPr bwMode="auto">
            <a:xfrm>
              <a:off x="3878" y="2724"/>
              <a:ext cx="1361" cy="365"/>
            </a:xfrm>
            <a:prstGeom prst="rect">
              <a:avLst/>
            </a:prstGeom>
            <a:noFill/>
            <a:ln w="9525">
              <a:noFill/>
              <a:miter lim="800000"/>
              <a:headEnd/>
              <a:tailEnd/>
            </a:ln>
          </p:spPr>
          <p:txBody>
            <a:bodyPr/>
            <a:lstStyle/>
            <a:p>
              <a:pPr algn="ctr">
                <a:spcBef>
                  <a:spcPct val="15000"/>
                </a:spcBef>
              </a:pPr>
              <a:r>
                <a:rPr lang="zh-CN" altLang="en-US" sz="1800" b="1">
                  <a:solidFill>
                    <a:srgbClr val="000099"/>
                  </a:solidFill>
                  <a:ea typeface="宋体" pitchFamily="2" charset="-122"/>
                </a:rPr>
                <a:t>平行板电容器与交流电压源相接</a:t>
              </a:r>
              <a:endParaRPr lang="zh-CN" altLang="en-US" sz="1800" b="1">
                <a:solidFill>
                  <a:srgbClr val="000099"/>
                </a:solidFill>
                <a:latin typeface="Arial" pitchFamily="34" charset="0"/>
                <a:ea typeface="幼圆" pitchFamily="49" charset="-122"/>
              </a:endParaRPr>
            </a:p>
          </p:txBody>
        </p:sp>
        <p:sp>
          <p:nvSpPr>
            <p:cNvPr id="85018" name="Line 32"/>
            <p:cNvSpPr>
              <a:spLocks noChangeShapeType="1"/>
            </p:cNvSpPr>
            <p:nvPr/>
          </p:nvSpPr>
          <p:spPr bwMode="auto">
            <a:xfrm>
              <a:off x="4993" y="2387"/>
              <a:ext cx="312" cy="0"/>
            </a:xfrm>
            <a:prstGeom prst="line">
              <a:avLst/>
            </a:prstGeom>
            <a:noFill/>
            <a:ln w="28575">
              <a:solidFill>
                <a:srgbClr val="000000"/>
              </a:solidFill>
              <a:round/>
              <a:headEnd/>
              <a:tailEnd/>
            </a:ln>
          </p:spPr>
          <p:txBody>
            <a:bodyPr/>
            <a:lstStyle/>
            <a:p>
              <a:endParaRPr lang="zh-CN" altLang="en-US"/>
            </a:p>
          </p:txBody>
        </p:sp>
      </p:grpSp>
      <p:graphicFrame>
        <p:nvGraphicFramePr>
          <p:cNvPr id="84996" name="Object 4"/>
          <p:cNvGraphicFramePr>
            <a:graphicFrameLocks noChangeAspect="1"/>
          </p:cNvGraphicFramePr>
          <p:nvPr/>
        </p:nvGraphicFramePr>
        <p:xfrm>
          <a:off x="4416425" y="693738"/>
          <a:ext cx="1439863" cy="368300"/>
        </p:xfrm>
        <a:graphic>
          <a:graphicData uri="http://schemas.openxmlformats.org/presentationml/2006/ole">
            <p:oleObj spid="_x0000_s84996" name="Equation" r:id="rId5" imgW="83808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3092"/>
                                        </p:tgtEl>
                                        <p:attrNameLst>
                                          <p:attrName>style.visibility</p:attrName>
                                        </p:attrNameLst>
                                      </p:cBhvr>
                                      <p:to>
                                        <p:strVal val="visible"/>
                                      </p:to>
                                    </p:set>
                                    <p:animEffect transition="in" filter="fade">
                                      <p:cBhvr>
                                        <p:cTn id="7" dur="1000"/>
                                        <p:tgtEl>
                                          <p:spTgt spid="4730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3090"/>
                                        </p:tgtEl>
                                        <p:attrNameLst>
                                          <p:attrName>style.visibility</p:attrName>
                                        </p:attrNameLst>
                                      </p:cBhvr>
                                      <p:to>
                                        <p:strVal val="visible"/>
                                      </p:to>
                                    </p:set>
                                    <p:animEffect transition="in" filter="fade">
                                      <p:cBhvr>
                                        <p:cTn id="12" dur="1000"/>
                                        <p:tgtEl>
                                          <p:spTgt spid="4730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3093"/>
                                        </p:tgtEl>
                                        <p:attrNameLst>
                                          <p:attrName>style.visibility</p:attrName>
                                        </p:attrNameLst>
                                      </p:cBhvr>
                                      <p:to>
                                        <p:strVal val="visible"/>
                                      </p:to>
                                    </p:set>
                                    <p:animEffect transition="in" filter="fade">
                                      <p:cBhvr>
                                        <p:cTn id="17" dur="1000"/>
                                        <p:tgtEl>
                                          <p:spTgt spid="4730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3091"/>
                                        </p:tgtEl>
                                        <p:attrNameLst>
                                          <p:attrName>style.visibility</p:attrName>
                                        </p:attrNameLst>
                                      </p:cBhvr>
                                      <p:to>
                                        <p:strVal val="visible"/>
                                      </p:to>
                                    </p:set>
                                    <p:animEffect transition="in" filter="fade">
                                      <p:cBhvr>
                                        <p:cTn id="22" dur="1000"/>
                                        <p:tgtEl>
                                          <p:spTgt spid="47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2" grpId="0"/>
      <p:bldP spid="47309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圆角矩形 7"/>
          <p:cNvPicPr>
            <a:picLocks noChangeArrowheads="1"/>
          </p:cNvPicPr>
          <p:nvPr/>
        </p:nvPicPr>
        <p:blipFill>
          <a:blip r:embed="rId3"/>
          <a:srcRect/>
          <a:stretch>
            <a:fillRect/>
          </a:stretch>
        </p:blipFill>
        <p:spPr bwMode="auto">
          <a:xfrm>
            <a:off x="3852201" y="1817075"/>
            <a:ext cx="1505245" cy="1090248"/>
          </a:xfrm>
          <a:prstGeom prst="rect">
            <a:avLst/>
          </a:prstGeom>
          <a:noFill/>
          <a:ln w="9525">
            <a:noFill/>
            <a:miter lim="800000"/>
            <a:headEnd/>
            <a:tailEnd/>
          </a:ln>
        </p:spPr>
      </p:pic>
      <p:graphicFrame>
        <p:nvGraphicFramePr>
          <p:cNvPr id="474114" name="Object 2"/>
          <p:cNvGraphicFramePr>
            <a:graphicFrameLocks noChangeAspect="1"/>
          </p:cNvGraphicFramePr>
          <p:nvPr/>
        </p:nvGraphicFramePr>
        <p:xfrm>
          <a:off x="4368922" y="3324470"/>
          <a:ext cx="2653201" cy="593154"/>
        </p:xfrm>
        <a:graphic>
          <a:graphicData uri="http://schemas.openxmlformats.org/presentationml/2006/ole">
            <p:oleObj spid="_x0000_s86018" name="Equation" r:id="rId4" imgW="1091880" imgH="291960" progId="Equation.DSMT4">
              <p:embed/>
            </p:oleObj>
          </a:graphicData>
        </a:graphic>
      </p:graphicFrame>
      <p:grpSp>
        <p:nvGrpSpPr>
          <p:cNvPr id="2" name="Group 3"/>
          <p:cNvGrpSpPr>
            <a:grpSpLocks/>
          </p:cNvGrpSpPr>
          <p:nvPr/>
        </p:nvGrpSpPr>
        <p:grpSpPr bwMode="auto">
          <a:xfrm>
            <a:off x="254000" y="3911600"/>
            <a:ext cx="9072563" cy="573088"/>
            <a:chOff x="22" y="2827"/>
            <a:chExt cx="5715" cy="361"/>
          </a:xfrm>
        </p:grpSpPr>
        <p:sp>
          <p:nvSpPr>
            <p:cNvPr id="86031" name="Rectangle 4"/>
            <p:cNvSpPr>
              <a:spLocks noChangeArrowheads="1"/>
            </p:cNvSpPr>
            <p:nvPr/>
          </p:nvSpPr>
          <p:spPr bwMode="auto">
            <a:xfrm>
              <a:off x="22" y="2827"/>
              <a:ext cx="5715" cy="361"/>
            </a:xfrm>
            <a:prstGeom prst="rect">
              <a:avLst/>
            </a:prstGeom>
            <a:noFill/>
            <a:ln w="9525">
              <a:noFill/>
              <a:miter lim="800000"/>
              <a:headEnd/>
              <a:tailEnd/>
            </a:ln>
          </p:spPr>
          <p:txBody>
            <a:bodyPr anchor="ctr">
              <a:spAutoFit/>
            </a:bodyPr>
            <a:lstStyle/>
            <a:p>
              <a:pPr fontAlgn="ctr">
                <a:lnSpc>
                  <a:spcPct val="130000"/>
                </a:lnSpc>
              </a:pPr>
              <a:r>
                <a:rPr lang="zh-CN" altLang="en-US" sz="2400" b="1">
                  <a:solidFill>
                    <a:srgbClr val="002060"/>
                  </a:solidFill>
                  <a:cs typeface="Times New Roman" pitchFamily="18" charset="0"/>
                </a:rPr>
                <a:t>与闭合线铰链的只有导线中的传导电流                                  ，故得</a:t>
              </a:r>
            </a:p>
          </p:txBody>
        </p:sp>
        <p:graphicFrame>
          <p:nvGraphicFramePr>
            <p:cNvPr id="86023" name="Object 7"/>
            <p:cNvGraphicFramePr>
              <a:graphicFrameLocks noChangeAspect="1"/>
            </p:cNvGraphicFramePr>
            <p:nvPr/>
          </p:nvGraphicFramePr>
          <p:xfrm>
            <a:off x="3399" y="2895"/>
            <a:ext cx="1605" cy="290"/>
          </p:xfrm>
          <a:graphic>
            <a:graphicData uri="http://schemas.openxmlformats.org/presentationml/2006/ole">
              <p:oleObj spid="_x0000_s86023" name="Equation" r:id="rId5" imgW="1168200" imgH="228600" progId="Equation.DSMT4">
                <p:embed/>
              </p:oleObj>
            </a:graphicData>
          </a:graphic>
        </p:graphicFrame>
      </p:grpSp>
      <p:graphicFrame>
        <p:nvGraphicFramePr>
          <p:cNvPr id="474118" name="Object 3"/>
          <p:cNvGraphicFramePr>
            <a:graphicFrameLocks noChangeAspect="1"/>
          </p:cNvGraphicFramePr>
          <p:nvPr/>
        </p:nvGraphicFramePr>
        <p:xfrm>
          <a:off x="2282825" y="4613275"/>
          <a:ext cx="3555267" cy="536575"/>
        </p:xfrm>
        <a:graphic>
          <a:graphicData uri="http://schemas.openxmlformats.org/presentationml/2006/ole">
            <p:oleObj spid="_x0000_s86019" name="Equation" r:id="rId6" imgW="1485720" imgH="241200" progId="Equation.DSMT4">
              <p:embed/>
            </p:oleObj>
          </a:graphicData>
        </a:graphic>
      </p:graphicFrame>
      <p:sp>
        <p:nvSpPr>
          <p:cNvPr id="474119" name="Rectangle 7"/>
          <p:cNvSpPr>
            <a:spLocks noChangeArrowheads="1"/>
          </p:cNvSpPr>
          <p:nvPr/>
        </p:nvSpPr>
        <p:spPr bwMode="auto">
          <a:xfrm>
            <a:off x="341313" y="2693988"/>
            <a:ext cx="8440737" cy="962025"/>
          </a:xfrm>
          <a:prstGeom prst="rect">
            <a:avLst/>
          </a:prstGeom>
          <a:noFill/>
          <a:ln w="9525">
            <a:noFill/>
            <a:miter lim="800000"/>
            <a:headEnd/>
            <a:tailEnd/>
          </a:ln>
        </p:spPr>
        <p:txBody>
          <a:bodyPr>
            <a:spAutoFit/>
          </a:bodyPr>
          <a:lstStyle/>
          <a:p>
            <a:pPr>
              <a:lnSpc>
                <a:spcPct val="130000"/>
              </a:lnSpc>
              <a:spcBef>
                <a:spcPct val="15000"/>
              </a:spcBef>
            </a:pPr>
            <a:r>
              <a:rPr lang="en-US" altLang="zh-CN" sz="2200" b="1">
                <a:solidFill>
                  <a:srgbClr val="002060"/>
                </a:solidFill>
              </a:rPr>
              <a:t>        ( 2 ) </a:t>
            </a:r>
            <a:r>
              <a:rPr lang="zh-CN" altLang="en-US" sz="2200" b="1">
                <a:solidFill>
                  <a:srgbClr val="002060"/>
                </a:solidFill>
              </a:rPr>
              <a:t>以 </a:t>
            </a:r>
            <a:r>
              <a:rPr lang="en-US" altLang="zh-CN" sz="2200" i="1">
                <a:solidFill>
                  <a:srgbClr val="002060"/>
                </a:solidFill>
              </a:rPr>
              <a:t>r</a:t>
            </a:r>
            <a:r>
              <a:rPr lang="en-US" altLang="zh-CN" sz="2200" b="1" i="1">
                <a:solidFill>
                  <a:srgbClr val="002060"/>
                </a:solidFill>
              </a:rPr>
              <a:t> </a:t>
            </a:r>
            <a:r>
              <a:rPr lang="zh-CN" altLang="en-US" sz="2200" b="1">
                <a:solidFill>
                  <a:srgbClr val="002060"/>
                </a:solidFill>
              </a:rPr>
              <a:t>为半径作闭合曲线</a:t>
            </a:r>
            <a:r>
              <a:rPr lang="en-US" altLang="zh-CN" sz="2200" b="1" i="1">
                <a:solidFill>
                  <a:srgbClr val="002060"/>
                </a:solidFill>
              </a:rPr>
              <a:t>C</a:t>
            </a:r>
            <a:r>
              <a:rPr lang="zh-CN" altLang="en-US" sz="2200" b="1">
                <a:solidFill>
                  <a:srgbClr val="002060"/>
                </a:solidFill>
              </a:rPr>
              <a:t>，由于连接导线本身的轴对称性，使得沿闭合线的磁场相等，故</a:t>
            </a:r>
          </a:p>
        </p:txBody>
      </p:sp>
      <p:graphicFrame>
        <p:nvGraphicFramePr>
          <p:cNvPr id="474120" name="Object 4"/>
          <p:cNvGraphicFramePr>
            <a:graphicFrameLocks noChangeAspect="1"/>
          </p:cNvGraphicFramePr>
          <p:nvPr/>
        </p:nvGraphicFramePr>
        <p:xfrm>
          <a:off x="1547568" y="773968"/>
          <a:ext cx="5961062" cy="1277938"/>
        </p:xfrm>
        <a:graphic>
          <a:graphicData uri="http://schemas.openxmlformats.org/presentationml/2006/ole">
            <p:oleObj spid="_x0000_s86020" name="Equation" r:id="rId7" imgW="2654280" imgH="634680" progId="Equation.DSMT4">
              <p:embed/>
            </p:oleObj>
          </a:graphicData>
        </a:graphic>
      </p:graphicFrame>
      <p:sp>
        <p:nvSpPr>
          <p:cNvPr id="86026" name="Rectangle 10"/>
          <p:cNvSpPr>
            <a:spLocks noChangeArrowheads="1"/>
          </p:cNvSpPr>
          <p:nvPr/>
        </p:nvSpPr>
        <p:spPr bwMode="auto">
          <a:xfrm>
            <a:off x="411163" y="2147888"/>
            <a:ext cx="5473700" cy="427037"/>
          </a:xfrm>
          <a:prstGeom prst="rect">
            <a:avLst/>
          </a:prstGeom>
          <a:noFill/>
          <a:ln w="9525">
            <a:noFill/>
            <a:miter lim="800000"/>
            <a:headEnd/>
            <a:tailEnd/>
          </a:ln>
        </p:spPr>
        <p:txBody>
          <a:bodyPr anchor="ctr">
            <a:spAutoFit/>
          </a:bodyPr>
          <a:lstStyle/>
          <a:p>
            <a:pPr fontAlgn="ctr"/>
            <a:r>
              <a:rPr lang="zh-CN" altLang="en-US" sz="2200" b="1">
                <a:solidFill>
                  <a:srgbClr val="002060"/>
                </a:solidFill>
                <a:cs typeface="Times New Roman" pitchFamily="18" charset="0"/>
              </a:rPr>
              <a:t>式中的</a:t>
            </a:r>
            <a:r>
              <a:rPr lang="en-US" altLang="zh-CN" sz="2200" i="1">
                <a:solidFill>
                  <a:srgbClr val="002060"/>
                </a:solidFill>
                <a:cs typeface="Times New Roman" pitchFamily="18" charset="0"/>
              </a:rPr>
              <a:t>S</a:t>
            </a:r>
            <a:r>
              <a:rPr lang="en-US" altLang="zh-CN" sz="2200" b="1" baseline="-25000">
                <a:solidFill>
                  <a:srgbClr val="002060"/>
                </a:solidFill>
                <a:cs typeface="Times New Roman" pitchFamily="18" charset="0"/>
              </a:rPr>
              <a:t>0</a:t>
            </a:r>
            <a:r>
              <a:rPr lang="zh-CN" altLang="en-US" sz="2200" b="1">
                <a:solidFill>
                  <a:srgbClr val="002060"/>
                </a:solidFill>
                <a:latin typeface="Arial" pitchFamily="34" charset="0"/>
                <a:cs typeface="Times New Roman" pitchFamily="18" charset="0"/>
              </a:rPr>
              <a:t>为极板的面积，而</a:t>
            </a:r>
          </a:p>
        </p:txBody>
      </p:sp>
      <p:graphicFrame>
        <p:nvGraphicFramePr>
          <p:cNvPr id="86021" name="Object 5"/>
          <p:cNvGraphicFramePr>
            <a:graphicFrameLocks noChangeAspect="1"/>
          </p:cNvGraphicFramePr>
          <p:nvPr/>
        </p:nvGraphicFramePr>
        <p:xfrm>
          <a:off x="4004286" y="1946030"/>
          <a:ext cx="1230312" cy="856517"/>
        </p:xfrm>
        <a:graphic>
          <a:graphicData uri="http://schemas.openxmlformats.org/presentationml/2006/ole">
            <p:oleObj spid="_x0000_s86021" name="Equation" r:id="rId8" imgW="558720" imgH="393480" progId="Equation.DSMT4">
              <p:embed/>
            </p:oleObj>
          </a:graphicData>
        </a:graphic>
      </p:graphicFrame>
      <p:sp>
        <p:nvSpPr>
          <p:cNvPr id="86027" name="Rectangle 12"/>
          <p:cNvSpPr>
            <a:spLocks noChangeArrowheads="1"/>
          </p:cNvSpPr>
          <p:nvPr/>
        </p:nvSpPr>
        <p:spPr bwMode="auto">
          <a:xfrm>
            <a:off x="5281612" y="2164007"/>
            <a:ext cx="3862388" cy="427037"/>
          </a:xfrm>
          <a:prstGeom prst="rect">
            <a:avLst/>
          </a:prstGeom>
          <a:noFill/>
          <a:ln w="9525">
            <a:noFill/>
            <a:miter lim="800000"/>
            <a:headEnd/>
            <a:tailEnd/>
          </a:ln>
        </p:spPr>
        <p:txBody>
          <a:bodyPr>
            <a:spAutoFit/>
          </a:bodyPr>
          <a:lstStyle/>
          <a:p>
            <a:pPr>
              <a:spcBef>
                <a:spcPct val="15000"/>
              </a:spcBef>
            </a:pPr>
            <a:r>
              <a:rPr lang="zh-CN" altLang="en-US" sz="2200" b="1" dirty="0">
                <a:solidFill>
                  <a:srgbClr val="002060"/>
                </a:solidFill>
              </a:rPr>
              <a:t>为平行板电容器的电容。</a:t>
            </a:r>
          </a:p>
        </p:txBody>
      </p:sp>
      <p:sp>
        <p:nvSpPr>
          <p:cNvPr id="474125" name="Rectangle 13"/>
          <p:cNvSpPr>
            <a:spLocks noChangeArrowheads="1"/>
          </p:cNvSpPr>
          <p:nvPr/>
        </p:nvSpPr>
        <p:spPr bwMode="auto">
          <a:xfrm>
            <a:off x="374650" y="476250"/>
            <a:ext cx="4321175" cy="427038"/>
          </a:xfrm>
          <a:prstGeom prst="rect">
            <a:avLst/>
          </a:prstGeom>
          <a:noFill/>
          <a:ln w="9525">
            <a:noFill/>
            <a:miter lim="800000"/>
            <a:headEnd/>
            <a:tailEnd/>
          </a:ln>
        </p:spPr>
        <p:txBody>
          <a:bodyPr>
            <a:spAutoFit/>
          </a:bodyPr>
          <a:lstStyle/>
          <a:p>
            <a:pPr fontAlgn="ctr"/>
            <a:r>
              <a:rPr lang="zh-CN" altLang="en-US" sz="2200" b="1">
                <a:solidFill>
                  <a:srgbClr val="002060"/>
                </a:solidFill>
                <a:latin typeface="Arial" pitchFamily="34" charset="0"/>
              </a:rPr>
              <a:t>则极板间的位移电流为</a:t>
            </a:r>
          </a:p>
        </p:txBody>
      </p:sp>
      <p:graphicFrame>
        <p:nvGraphicFramePr>
          <p:cNvPr id="86022" name="Object 6"/>
          <p:cNvGraphicFramePr>
            <a:graphicFrameLocks noChangeAspect="1"/>
          </p:cNvGraphicFramePr>
          <p:nvPr/>
        </p:nvGraphicFramePr>
        <p:xfrm>
          <a:off x="1906343" y="5275385"/>
          <a:ext cx="4295165" cy="759679"/>
        </p:xfrm>
        <a:graphic>
          <a:graphicData uri="http://schemas.openxmlformats.org/presentationml/2006/ole">
            <p:oleObj spid="_x0000_s86022" name="Equation" r:id="rId9" imgW="184140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4125"/>
                                        </p:tgtEl>
                                        <p:attrNameLst>
                                          <p:attrName>style.visibility</p:attrName>
                                        </p:attrNameLst>
                                      </p:cBhvr>
                                      <p:to>
                                        <p:strVal val="visible"/>
                                      </p:to>
                                    </p:set>
                                    <p:animEffect transition="in" filter="fade">
                                      <p:cBhvr>
                                        <p:cTn id="7" dur="1000"/>
                                        <p:tgtEl>
                                          <p:spTgt spid="474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4120"/>
                                        </p:tgtEl>
                                        <p:attrNameLst>
                                          <p:attrName>style.visibility</p:attrName>
                                        </p:attrNameLst>
                                      </p:cBhvr>
                                      <p:to>
                                        <p:strVal val="visible"/>
                                      </p:to>
                                    </p:set>
                                    <p:animEffect transition="in" filter="fade">
                                      <p:cBhvr>
                                        <p:cTn id="12" dur="1000"/>
                                        <p:tgtEl>
                                          <p:spTgt spid="4741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4119"/>
                                        </p:tgtEl>
                                        <p:attrNameLst>
                                          <p:attrName>style.visibility</p:attrName>
                                        </p:attrNameLst>
                                      </p:cBhvr>
                                      <p:to>
                                        <p:strVal val="visible"/>
                                      </p:to>
                                    </p:set>
                                    <p:animEffect transition="in" filter="fade">
                                      <p:cBhvr>
                                        <p:cTn id="17" dur="1000"/>
                                        <p:tgtEl>
                                          <p:spTgt spid="47411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474114"/>
                                        </p:tgtEl>
                                        <p:attrNameLst>
                                          <p:attrName>style.visibility</p:attrName>
                                        </p:attrNameLst>
                                      </p:cBhvr>
                                      <p:to>
                                        <p:strVal val="visible"/>
                                      </p:to>
                                    </p:set>
                                    <p:animEffect transition="in" filter="fade">
                                      <p:cBhvr>
                                        <p:cTn id="21" dur="1000"/>
                                        <p:tgtEl>
                                          <p:spTgt spid="4741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74118"/>
                                        </p:tgtEl>
                                        <p:attrNameLst>
                                          <p:attrName>style.visibility</p:attrName>
                                        </p:attrNameLst>
                                      </p:cBhvr>
                                      <p:to>
                                        <p:strVal val="visible"/>
                                      </p:to>
                                    </p:set>
                                    <p:animEffect transition="in" filter="fade">
                                      <p:cBhvr>
                                        <p:cTn id="30" dur="1000"/>
                                        <p:tgtEl>
                                          <p:spTgt spid="474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9" grpId="0"/>
      <p:bldP spid="4741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2"/>
          <p:cNvSpPr>
            <a:spLocks noChangeArrowheads="1"/>
          </p:cNvSpPr>
          <p:nvPr/>
        </p:nvSpPr>
        <p:spPr bwMode="auto">
          <a:xfrm>
            <a:off x="404813" y="611188"/>
            <a:ext cx="8248650" cy="1852612"/>
          </a:xfrm>
          <a:prstGeom prst="rect">
            <a:avLst/>
          </a:prstGeom>
          <a:solidFill>
            <a:srgbClr val="FFFFFF"/>
          </a:solidFill>
          <a:ln w="9525">
            <a:noFill/>
            <a:miter lim="800000"/>
            <a:headEnd/>
            <a:tailEnd/>
          </a:ln>
        </p:spPr>
        <p:txBody>
          <a:bodyPr anchor="ctr">
            <a:spAutoFit/>
          </a:bodyPr>
          <a:lstStyle/>
          <a:p>
            <a:pPr fontAlgn="ctr">
              <a:lnSpc>
                <a:spcPct val="130000"/>
              </a:lnSpc>
            </a:pPr>
            <a:r>
              <a:rPr lang="zh-CN" altLang="en-US" sz="2200" b="1">
                <a:solidFill>
                  <a:srgbClr val="002060"/>
                </a:solidFill>
                <a:latin typeface="宋体" pitchFamily="2" charset="-122"/>
                <a:ea typeface="宋体" pitchFamily="2" charset="-122"/>
                <a:cs typeface="Times New Roman" pitchFamily="18" charset="0"/>
              </a:rPr>
              <a:t>例</a:t>
            </a:r>
            <a:r>
              <a:rPr lang="en-US" altLang="zh-CN" sz="2200" b="1">
                <a:solidFill>
                  <a:srgbClr val="002060"/>
                </a:solidFill>
                <a:latin typeface="宋体" pitchFamily="2" charset="-122"/>
                <a:ea typeface="宋体" pitchFamily="2" charset="-122"/>
                <a:cs typeface="Times New Roman" pitchFamily="18" charset="0"/>
              </a:rPr>
              <a:t>2.6.2 </a:t>
            </a:r>
            <a:r>
              <a:rPr lang="zh-CN" altLang="en-US" sz="2200" b="1">
                <a:solidFill>
                  <a:srgbClr val="002060"/>
                </a:solidFill>
                <a:latin typeface="宋体" pitchFamily="2" charset="-122"/>
                <a:ea typeface="宋体" pitchFamily="2" charset="-122"/>
                <a:cs typeface="Times New Roman" pitchFamily="18" charset="0"/>
              </a:rPr>
              <a:t>在无源的电介质中，若已知电场强度矢量为</a:t>
            </a:r>
          </a:p>
          <a:p>
            <a:pPr fontAlgn="ctr">
              <a:lnSpc>
                <a:spcPct val="130000"/>
              </a:lnSpc>
            </a:pPr>
            <a:endParaRPr lang="zh-CN" altLang="en-US" sz="2200" b="1">
              <a:solidFill>
                <a:srgbClr val="002060"/>
              </a:solidFill>
              <a:latin typeface="宋体" pitchFamily="2" charset="-122"/>
              <a:ea typeface="宋体" pitchFamily="2" charset="-122"/>
              <a:cs typeface="Times New Roman" pitchFamily="18" charset="0"/>
            </a:endParaRPr>
          </a:p>
          <a:p>
            <a:pPr fontAlgn="ctr">
              <a:lnSpc>
                <a:spcPct val="130000"/>
              </a:lnSpc>
            </a:pPr>
            <a:r>
              <a:rPr lang="zh-CN" altLang="en-US" sz="2200" b="1">
                <a:solidFill>
                  <a:srgbClr val="002060"/>
                </a:solidFill>
                <a:latin typeface="宋体" pitchFamily="2" charset="-122"/>
                <a:ea typeface="宋体" pitchFamily="2" charset="-122"/>
                <a:cs typeface="Times New Roman" pitchFamily="18" charset="0"/>
              </a:rPr>
              <a:t>式中的</a:t>
            </a:r>
            <a:r>
              <a:rPr lang="en-US" altLang="zh-CN" sz="2200" i="1">
                <a:solidFill>
                  <a:srgbClr val="002060"/>
                </a:solidFill>
                <a:latin typeface="宋体" pitchFamily="2" charset="-122"/>
                <a:ea typeface="宋体" pitchFamily="2" charset="-122"/>
                <a:cs typeface="Times New Roman" pitchFamily="18" charset="0"/>
              </a:rPr>
              <a:t>E</a:t>
            </a:r>
            <a:r>
              <a:rPr lang="en-US" altLang="zh-CN" sz="2200" b="1" i="1" baseline="-25000">
                <a:solidFill>
                  <a:srgbClr val="002060"/>
                </a:solidFill>
                <a:latin typeface="宋体" pitchFamily="2" charset="-122"/>
                <a:ea typeface="宋体" pitchFamily="2" charset="-122"/>
                <a:cs typeface="Times New Roman" pitchFamily="18" charset="0"/>
              </a:rPr>
              <a:t>m</a:t>
            </a:r>
            <a:r>
              <a:rPr lang="zh-CN" altLang="en-US" sz="2200" b="1">
                <a:solidFill>
                  <a:srgbClr val="002060"/>
                </a:solidFill>
                <a:latin typeface="宋体" pitchFamily="2" charset="-122"/>
                <a:ea typeface="宋体" pitchFamily="2" charset="-122"/>
                <a:cs typeface="Times New Roman" pitchFamily="18" charset="0"/>
              </a:rPr>
              <a:t>为振幅、</a:t>
            </a:r>
            <a:r>
              <a:rPr lang="el-GR" altLang="zh-CN" sz="2200" b="1" i="1">
                <a:solidFill>
                  <a:srgbClr val="002060"/>
                </a:solidFill>
                <a:ea typeface="宋体" pitchFamily="2" charset="-122"/>
                <a:cs typeface="Times New Roman" pitchFamily="18" charset="0"/>
              </a:rPr>
              <a:t>ω</a:t>
            </a:r>
            <a:r>
              <a:rPr lang="zh-CN" altLang="en-US" sz="2200" b="1">
                <a:solidFill>
                  <a:srgbClr val="002060"/>
                </a:solidFill>
                <a:latin typeface="宋体" pitchFamily="2" charset="-122"/>
                <a:ea typeface="宋体" pitchFamily="2" charset="-122"/>
                <a:cs typeface="Times New Roman" pitchFamily="18" charset="0"/>
              </a:rPr>
              <a:t>为角频率、</a:t>
            </a:r>
            <a:r>
              <a:rPr lang="en-US" altLang="zh-CN" sz="2200" b="1" i="1">
                <a:solidFill>
                  <a:srgbClr val="002060"/>
                </a:solidFill>
                <a:latin typeface="宋体" pitchFamily="2" charset="-122"/>
                <a:ea typeface="宋体" pitchFamily="2" charset="-122"/>
                <a:cs typeface="Times New Roman" pitchFamily="18" charset="0"/>
              </a:rPr>
              <a:t>k</a:t>
            </a:r>
            <a:r>
              <a:rPr lang="zh-CN" altLang="en-US" sz="2200" b="1">
                <a:solidFill>
                  <a:srgbClr val="002060"/>
                </a:solidFill>
                <a:latin typeface="宋体" pitchFamily="2" charset="-122"/>
                <a:ea typeface="宋体" pitchFamily="2" charset="-122"/>
                <a:cs typeface="Times New Roman" pitchFamily="18" charset="0"/>
              </a:rPr>
              <a:t>为相位常数。确定</a:t>
            </a:r>
            <a:r>
              <a:rPr lang="en-US" altLang="zh-CN" sz="2200" b="1" i="1">
                <a:solidFill>
                  <a:srgbClr val="002060"/>
                </a:solidFill>
                <a:latin typeface="宋体" pitchFamily="2" charset="-122"/>
                <a:ea typeface="宋体" pitchFamily="2" charset="-122"/>
                <a:cs typeface="Times New Roman" pitchFamily="18" charset="0"/>
              </a:rPr>
              <a:t>k</a:t>
            </a:r>
            <a:r>
              <a:rPr lang="zh-CN" altLang="en-US" sz="2200" b="1">
                <a:solidFill>
                  <a:srgbClr val="002060"/>
                </a:solidFill>
                <a:latin typeface="宋体" pitchFamily="2" charset="-122"/>
                <a:ea typeface="宋体" pitchFamily="2" charset="-122"/>
                <a:cs typeface="Times New Roman" pitchFamily="18" charset="0"/>
              </a:rPr>
              <a:t>与</a:t>
            </a:r>
            <a:r>
              <a:rPr lang="el-GR" altLang="zh-CN" sz="2200" b="1" i="1">
                <a:solidFill>
                  <a:srgbClr val="002060"/>
                </a:solidFill>
                <a:ea typeface="宋体" pitchFamily="2" charset="-122"/>
                <a:cs typeface="Times New Roman" pitchFamily="18" charset="0"/>
              </a:rPr>
              <a:t>ω</a:t>
            </a:r>
            <a:r>
              <a:rPr lang="zh-CN" altLang="en-US" sz="2200" b="1">
                <a:solidFill>
                  <a:srgbClr val="002060"/>
                </a:solidFill>
                <a:latin typeface="宋体" pitchFamily="2" charset="-122"/>
                <a:ea typeface="宋体" pitchFamily="2" charset="-122"/>
                <a:cs typeface="Times New Roman" pitchFamily="18" charset="0"/>
              </a:rPr>
              <a:t>之间应满足什么关系，上式方为电场强度矢量。</a:t>
            </a:r>
          </a:p>
        </p:txBody>
      </p:sp>
      <p:graphicFrame>
        <p:nvGraphicFramePr>
          <p:cNvPr id="87042" name="Object 2"/>
          <p:cNvGraphicFramePr>
            <a:graphicFrameLocks noChangeAspect="1"/>
          </p:cNvGraphicFramePr>
          <p:nvPr/>
        </p:nvGraphicFramePr>
        <p:xfrm>
          <a:off x="2878138" y="1108075"/>
          <a:ext cx="3509962" cy="498475"/>
        </p:xfrm>
        <a:graphic>
          <a:graphicData uri="http://schemas.openxmlformats.org/presentationml/2006/ole">
            <p:oleObj spid="_x0000_s87042" name="Equation" r:id="rId3" imgW="1854000" imgH="253800" progId="Equation.DSMT4">
              <p:embed/>
            </p:oleObj>
          </a:graphicData>
        </a:graphic>
      </p:graphicFrame>
      <p:sp>
        <p:nvSpPr>
          <p:cNvPr id="87047" name="Rectangle 8"/>
          <p:cNvSpPr>
            <a:spLocks noChangeArrowheads="1"/>
          </p:cNvSpPr>
          <p:nvPr/>
        </p:nvSpPr>
        <p:spPr bwMode="auto">
          <a:xfrm>
            <a:off x="307975" y="2508250"/>
            <a:ext cx="8108950" cy="532453"/>
          </a:xfrm>
          <a:prstGeom prst="rect">
            <a:avLst/>
          </a:prstGeom>
          <a:noFill/>
          <a:ln w="9525">
            <a:noFill/>
            <a:miter lim="800000"/>
            <a:headEnd/>
            <a:tailEnd/>
          </a:ln>
        </p:spPr>
        <p:txBody>
          <a:bodyPr anchor="ctr">
            <a:spAutoFit/>
          </a:bodyPr>
          <a:lstStyle/>
          <a:p>
            <a:pPr indent="261938" eaLnBrk="0" fontAlgn="ctr" hangingPunct="0">
              <a:lnSpc>
                <a:spcPct val="130000"/>
              </a:lnSpc>
            </a:pPr>
            <a:r>
              <a:rPr lang="zh-CN" altLang="en-US" sz="2200" b="1">
                <a:solidFill>
                  <a:srgbClr val="002060"/>
                </a:solidFill>
                <a:ea typeface="幼圆" pitchFamily="49" charset="-122"/>
                <a:cs typeface="Times New Roman" pitchFamily="18" charset="0"/>
              </a:rPr>
              <a:t>解：利用麦克斯韦方程组确定 </a:t>
            </a:r>
            <a:r>
              <a:rPr lang="en-US" altLang="zh-CN" sz="2200" b="1" i="1">
                <a:solidFill>
                  <a:srgbClr val="002060"/>
                </a:solidFill>
                <a:ea typeface="幼圆" pitchFamily="49" charset="-122"/>
                <a:cs typeface="Times New Roman" pitchFamily="18" charset="0"/>
              </a:rPr>
              <a:t>k </a:t>
            </a:r>
            <a:r>
              <a:rPr lang="zh-CN" altLang="en-US" sz="2200" b="1">
                <a:solidFill>
                  <a:srgbClr val="002060"/>
                </a:solidFill>
                <a:ea typeface="幼圆" pitchFamily="49" charset="-122"/>
                <a:cs typeface="Times New Roman" pitchFamily="18" charset="0"/>
              </a:rPr>
              <a:t>与</a:t>
            </a:r>
            <a:r>
              <a:rPr lang="el-GR" altLang="zh-CN" sz="2200" b="1" i="1">
                <a:solidFill>
                  <a:srgbClr val="002060"/>
                </a:solidFill>
                <a:latin typeface="楷体_GB2312" pitchFamily="49" charset="-122"/>
                <a:ea typeface="幼圆" pitchFamily="49" charset="-122"/>
                <a:cs typeface="Times New Roman" pitchFamily="18" charset="0"/>
              </a:rPr>
              <a:t>ω</a:t>
            </a:r>
            <a:r>
              <a:rPr lang="en-US" altLang="zh-CN" sz="2200" b="1" i="1">
                <a:solidFill>
                  <a:srgbClr val="002060"/>
                </a:solidFill>
                <a:latin typeface="楷体_GB2312" pitchFamily="49" charset="-122"/>
                <a:ea typeface="幼圆" pitchFamily="49" charset="-122"/>
                <a:cs typeface="Times New Roman" pitchFamily="18" charset="0"/>
              </a:rPr>
              <a:t> </a:t>
            </a:r>
            <a:r>
              <a:rPr lang="zh-CN" altLang="en-US" sz="2200" b="1">
                <a:solidFill>
                  <a:srgbClr val="002060"/>
                </a:solidFill>
                <a:latin typeface="楷体_GB2312" pitchFamily="49" charset="-122"/>
                <a:ea typeface="幼圆" pitchFamily="49" charset="-122"/>
                <a:cs typeface="Times New Roman" pitchFamily="18" charset="0"/>
              </a:rPr>
              <a:t>之间所满足的</a:t>
            </a:r>
            <a:r>
              <a:rPr lang="zh-CN" altLang="en-US" sz="2200" b="1">
                <a:solidFill>
                  <a:srgbClr val="002060"/>
                </a:solidFill>
                <a:ea typeface="幼圆" pitchFamily="49" charset="-122"/>
                <a:cs typeface="Times New Roman" pitchFamily="18" charset="0"/>
              </a:rPr>
              <a:t>关系</a:t>
            </a:r>
          </a:p>
        </p:txBody>
      </p:sp>
      <p:graphicFrame>
        <p:nvGraphicFramePr>
          <p:cNvPr id="476171" name="Object 3"/>
          <p:cNvGraphicFramePr>
            <a:graphicFrameLocks noChangeAspect="1"/>
          </p:cNvGraphicFramePr>
          <p:nvPr/>
        </p:nvGraphicFramePr>
        <p:xfrm>
          <a:off x="1836738" y="3905250"/>
          <a:ext cx="4600575" cy="1352550"/>
        </p:xfrm>
        <a:graphic>
          <a:graphicData uri="http://schemas.openxmlformats.org/presentationml/2006/ole">
            <p:oleObj spid="_x0000_s87043" name="Equation" r:id="rId4" imgW="2247840" imgH="660240" progId="Equation.DSMT4">
              <p:embed/>
            </p:oleObj>
          </a:graphicData>
        </a:graphic>
      </p:graphicFrame>
      <p:graphicFrame>
        <p:nvGraphicFramePr>
          <p:cNvPr id="476172" name="Object 4"/>
          <p:cNvGraphicFramePr>
            <a:graphicFrameLocks noChangeAspect="1"/>
          </p:cNvGraphicFramePr>
          <p:nvPr/>
        </p:nvGraphicFramePr>
        <p:xfrm>
          <a:off x="3932238" y="5273675"/>
          <a:ext cx="3816350" cy="889000"/>
        </p:xfrm>
        <a:graphic>
          <a:graphicData uri="http://schemas.openxmlformats.org/presentationml/2006/ole">
            <p:oleObj spid="_x0000_s87044" name="Equation" r:id="rId5" imgW="1460160" imgH="393480" progId="Equation.DSMT4">
              <p:embed/>
            </p:oleObj>
          </a:graphicData>
        </a:graphic>
      </p:graphicFrame>
      <p:sp>
        <p:nvSpPr>
          <p:cNvPr id="476173" name="Rectangle 13"/>
          <p:cNvSpPr>
            <a:spLocks noChangeArrowheads="1"/>
          </p:cNvSpPr>
          <p:nvPr/>
        </p:nvSpPr>
        <p:spPr bwMode="auto">
          <a:xfrm>
            <a:off x="1179513" y="5438775"/>
            <a:ext cx="3097212" cy="427038"/>
          </a:xfrm>
          <a:prstGeom prst="rect">
            <a:avLst/>
          </a:prstGeom>
          <a:noFill/>
          <a:ln w="9525">
            <a:noFill/>
            <a:miter lim="800000"/>
            <a:headEnd/>
            <a:tailEnd/>
          </a:ln>
        </p:spPr>
        <p:txBody>
          <a:bodyPr>
            <a:spAutoFit/>
          </a:bodyPr>
          <a:lstStyle/>
          <a:p>
            <a:pPr>
              <a:spcBef>
                <a:spcPct val="15000"/>
              </a:spcBef>
            </a:pPr>
            <a:r>
              <a:rPr lang="zh-CN" altLang="en-US" sz="2200" b="1">
                <a:solidFill>
                  <a:srgbClr val="002060"/>
                </a:solidFill>
                <a:latin typeface="幼圆" pitchFamily="49" charset="-122"/>
                <a:ea typeface="幼圆" pitchFamily="49" charset="-122"/>
              </a:rPr>
              <a:t>对时间 </a:t>
            </a:r>
            <a:r>
              <a:rPr lang="en-US" altLang="zh-CN" sz="2200" b="1" i="1">
                <a:solidFill>
                  <a:srgbClr val="002060"/>
                </a:solidFill>
                <a:latin typeface="幼圆" pitchFamily="49" charset="-122"/>
                <a:ea typeface="幼圆" pitchFamily="49" charset="-122"/>
              </a:rPr>
              <a:t>t </a:t>
            </a:r>
            <a:r>
              <a:rPr lang="zh-CN" altLang="en-US" sz="2200" b="1">
                <a:solidFill>
                  <a:srgbClr val="002060"/>
                </a:solidFill>
                <a:latin typeface="幼圆" pitchFamily="49" charset="-122"/>
                <a:ea typeface="幼圆" pitchFamily="49" charset="-122"/>
              </a:rPr>
              <a:t>积分，得</a:t>
            </a:r>
          </a:p>
        </p:txBody>
      </p:sp>
      <p:graphicFrame>
        <p:nvGraphicFramePr>
          <p:cNvPr id="476174" name="Object 5"/>
          <p:cNvGraphicFramePr>
            <a:graphicFrameLocks noChangeAspect="1"/>
          </p:cNvGraphicFramePr>
          <p:nvPr/>
        </p:nvGraphicFramePr>
        <p:xfrm>
          <a:off x="1373188" y="3098800"/>
          <a:ext cx="5613400" cy="909638"/>
        </p:xfrm>
        <a:graphic>
          <a:graphicData uri="http://schemas.openxmlformats.org/presentationml/2006/ole">
            <p:oleObj spid="_x0000_s87045" name="Equation" r:id="rId6" imgW="2743200" imgH="444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6174"/>
                                        </p:tgtEl>
                                        <p:attrNameLst>
                                          <p:attrName>style.visibility</p:attrName>
                                        </p:attrNameLst>
                                      </p:cBhvr>
                                      <p:to>
                                        <p:strVal val="visible"/>
                                      </p:to>
                                    </p:set>
                                    <p:animEffect transition="in" filter="fade">
                                      <p:cBhvr>
                                        <p:cTn id="7" dur="1000"/>
                                        <p:tgtEl>
                                          <p:spTgt spid="476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6171"/>
                                        </p:tgtEl>
                                        <p:attrNameLst>
                                          <p:attrName>style.visibility</p:attrName>
                                        </p:attrNameLst>
                                      </p:cBhvr>
                                      <p:to>
                                        <p:strVal val="visible"/>
                                      </p:to>
                                    </p:set>
                                    <p:animEffect transition="in" filter="fade">
                                      <p:cBhvr>
                                        <p:cTn id="12" dur="1000"/>
                                        <p:tgtEl>
                                          <p:spTgt spid="476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6173"/>
                                        </p:tgtEl>
                                        <p:attrNameLst>
                                          <p:attrName>style.visibility</p:attrName>
                                        </p:attrNameLst>
                                      </p:cBhvr>
                                      <p:to>
                                        <p:strVal val="visible"/>
                                      </p:to>
                                    </p:set>
                                    <p:animEffect transition="in" filter="fade">
                                      <p:cBhvr>
                                        <p:cTn id="17" dur="1000"/>
                                        <p:tgtEl>
                                          <p:spTgt spid="476173"/>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476172"/>
                                        </p:tgtEl>
                                        <p:attrNameLst>
                                          <p:attrName>style.visibility</p:attrName>
                                        </p:attrNameLst>
                                      </p:cBhvr>
                                      <p:to>
                                        <p:strVal val="visible"/>
                                      </p:to>
                                    </p:set>
                                    <p:animEffect transition="in" filter="fade">
                                      <p:cBhvr>
                                        <p:cTn id="21" dur="1000"/>
                                        <p:tgtEl>
                                          <p:spTgt spid="476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186" name="Object 2"/>
          <p:cNvGraphicFramePr>
            <a:graphicFrameLocks noChangeAspect="1"/>
          </p:cNvGraphicFramePr>
          <p:nvPr/>
        </p:nvGraphicFramePr>
        <p:xfrm>
          <a:off x="1504950" y="620713"/>
          <a:ext cx="1195388" cy="517525"/>
        </p:xfrm>
        <a:graphic>
          <a:graphicData uri="http://schemas.openxmlformats.org/presentationml/2006/ole">
            <p:oleObj spid="_x0000_s88066" name="Equation" r:id="rId3" imgW="545760" imgH="241200" progId="Equation.DSMT4">
              <p:embed/>
            </p:oleObj>
          </a:graphicData>
        </a:graphic>
      </p:graphicFrame>
      <p:graphicFrame>
        <p:nvGraphicFramePr>
          <p:cNvPr id="477187" name="Object 3"/>
          <p:cNvGraphicFramePr>
            <a:graphicFrameLocks noChangeAspect="1"/>
          </p:cNvGraphicFramePr>
          <p:nvPr/>
        </p:nvGraphicFramePr>
        <p:xfrm>
          <a:off x="1547813" y="1473200"/>
          <a:ext cx="1152525" cy="495300"/>
        </p:xfrm>
        <a:graphic>
          <a:graphicData uri="http://schemas.openxmlformats.org/presentationml/2006/ole">
            <p:oleObj spid="_x0000_s88067" name="Equation" r:id="rId4" imgW="507960" imgH="215640" progId="Equation.DSMT4">
              <p:embed/>
            </p:oleObj>
          </a:graphicData>
        </a:graphic>
      </p:graphicFrame>
      <p:graphicFrame>
        <p:nvGraphicFramePr>
          <p:cNvPr id="477188" name="Object 4"/>
          <p:cNvGraphicFramePr>
            <a:graphicFrameLocks noChangeAspect="1"/>
          </p:cNvGraphicFramePr>
          <p:nvPr/>
        </p:nvGraphicFramePr>
        <p:xfrm>
          <a:off x="1081088" y="2120900"/>
          <a:ext cx="7350125" cy="1974850"/>
        </p:xfrm>
        <a:graphic>
          <a:graphicData uri="http://schemas.openxmlformats.org/presentationml/2006/ole">
            <p:oleObj spid="_x0000_s88068" name="Equation" r:id="rId5" imgW="3581280" imgH="965160" progId="Equation.DSMT4">
              <p:embed/>
            </p:oleObj>
          </a:graphicData>
        </a:graphic>
      </p:graphicFrame>
      <p:graphicFrame>
        <p:nvGraphicFramePr>
          <p:cNvPr id="477189" name="Object 5"/>
          <p:cNvGraphicFramePr>
            <a:graphicFrameLocks noChangeAspect="1"/>
          </p:cNvGraphicFramePr>
          <p:nvPr/>
        </p:nvGraphicFramePr>
        <p:xfrm>
          <a:off x="1177925" y="4090988"/>
          <a:ext cx="4997450" cy="850900"/>
        </p:xfrm>
        <a:graphic>
          <a:graphicData uri="http://schemas.openxmlformats.org/presentationml/2006/ole">
            <p:oleObj spid="_x0000_s88069" name="Equation" r:id="rId6" imgW="2247840" imgH="419040" progId="Equation.DSMT4">
              <p:embed/>
            </p:oleObj>
          </a:graphicData>
        </a:graphic>
      </p:graphicFrame>
      <p:graphicFrame>
        <p:nvGraphicFramePr>
          <p:cNvPr id="88070" name="Object 6"/>
          <p:cNvGraphicFramePr>
            <a:graphicFrameLocks noChangeAspect="1"/>
          </p:cNvGraphicFramePr>
          <p:nvPr/>
        </p:nvGraphicFramePr>
        <p:xfrm>
          <a:off x="1803400" y="5103813"/>
          <a:ext cx="1797050" cy="887412"/>
        </p:xfrm>
        <a:graphic>
          <a:graphicData uri="http://schemas.openxmlformats.org/presentationml/2006/ole">
            <p:oleObj spid="_x0000_s88070" name="Equation" r:id="rId7" imgW="774360" imgH="419040" progId="Equation.DSMT4">
              <p:embed/>
            </p:oleObj>
          </a:graphicData>
        </a:graphic>
      </p:graphicFrame>
      <p:graphicFrame>
        <p:nvGraphicFramePr>
          <p:cNvPr id="88071" name="Object 9"/>
          <p:cNvGraphicFramePr>
            <a:graphicFrameLocks noChangeAspect="1"/>
          </p:cNvGraphicFramePr>
          <p:nvPr/>
        </p:nvGraphicFramePr>
        <p:xfrm>
          <a:off x="5192713" y="5262563"/>
          <a:ext cx="1706562" cy="523875"/>
        </p:xfrm>
        <a:graphic>
          <a:graphicData uri="http://schemas.openxmlformats.org/presentationml/2006/ole">
            <p:oleObj spid="_x0000_s88071" name="Equation" r:id="rId8" imgW="685800" imgH="228600" progId="Equation.DSMT4">
              <p:embed/>
            </p:oleObj>
          </a:graphicData>
        </a:graphic>
      </p:graphicFrame>
      <p:sp>
        <p:nvSpPr>
          <p:cNvPr id="88074" name="AutoShape 11"/>
          <p:cNvSpPr>
            <a:spLocks noChangeArrowheads="1"/>
          </p:cNvSpPr>
          <p:nvPr/>
        </p:nvSpPr>
        <p:spPr bwMode="auto">
          <a:xfrm>
            <a:off x="3902075" y="5491163"/>
            <a:ext cx="935038" cy="200025"/>
          </a:xfrm>
          <a:prstGeom prst="rightArrow">
            <a:avLst>
              <a:gd name="adj1" fmla="val 50000"/>
              <a:gd name="adj2" fmla="val 107949"/>
            </a:avLst>
          </a:prstGeom>
          <a:solidFill>
            <a:srgbClr val="FFCC99"/>
          </a:solidFill>
          <a:ln w="22225">
            <a:solidFill>
              <a:srgbClr val="FF6600"/>
            </a:solidFill>
            <a:miter lim="800000"/>
            <a:headEnd/>
            <a:tailEnd/>
          </a:ln>
        </p:spPr>
        <p:txBody>
          <a:bodyPr wrap="none" anchor="ctr">
            <a:spAutoFit/>
          </a:bodyPr>
          <a:lstStyle/>
          <a:p>
            <a:endParaRPr lang="zh-CN" altLang="en-US"/>
          </a:p>
        </p:txBody>
      </p:sp>
      <p:grpSp>
        <p:nvGrpSpPr>
          <p:cNvPr id="2" name="Group 12"/>
          <p:cNvGrpSpPr>
            <a:grpSpLocks/>
          </p:cNvGrpSpPr>
          <p:nvPr/>
        </p:nvGrpSpPr>
        <p:grpSpPr bwMode="auto">
          <a:xfrm>
            <a:off x="2916238" y="496888"/>
            <a:ext cx="4333875" cy="915987"/>
            <a:chOff x="1837" y="313"/>
            <a:chExt cx="2730" cy="577"/>
          </a:xfrm>
        </p:grpSpPr>
        <p:graphicFrame>
          <p:nvGraphicFramePr>
            <p:cNvPr id="88073" name="Object 8"/>
            <p:cNvGraphicFramePr>
              <a:graphicFrameLocks noChangeAspect="1"/>
            </p:cNvGraphicFramePr>
            <p:nvPr/>
          </p:nvGraphicFramePr>
          <p:xfrm>
            <a:off x="2498" y="313"/>
            <a:ext cx="2069" cy="577"/>
          </p:xfrm>
          <a:graphic>
            <a:graphicData uri="http://schemas.openxmlformats.org/presentationml/2006/ole">
              <p:oleObj spid="_x0000_s88073" name="Equation" r:id="rId9" imgW="1498320" imgH="419040" progId="Equation.DSMT4">
                <p:embed/>
              </p:oleObj>
            </a:graphicData>
          </a:graphic>
        </p:graphicFrame>
        <p:sp>
          <p:nvSpPr>
            <p:cNvPr id="88078" name="AutoShape 14"/>
            <p:cNvSpPr>
              <a:spLocks noChangeArrowheads="1"/>
            </p:cNvSpPr>
            <p:nvPr/>
          </p:nvSpPr>
          <p:spPr bwMode="auto">
            <a:xfrm>
              <a:off x="1837" y="527"/>
              <a:ext cx="589" cy="136"/>
            </a:xfrm>
            <a:prstGeom prst="rightArrow">
              <a:avLst>
                <a:gd name="adj1" fmla="val 50000"/>
                <a:gd name="adj2" fmla="val 108272"/>
              </a:avLst>
            </a:prstGeom>
            <a:solidFill>
              <a:srgbClr val="FFCC99"/>
            </a:solidFill>
            <a:ln w="22225">
              <a:solidFill>
                <a:srgbClr val="FF6600"/>
              </a:solidFill>
              <a:miter lim="800000"/>
              <a:headEnd/>
              <a:tailEnd/>
            </a:ln>
          </p:spPr>
          <p:txBody>
            <a:bodyPr wrap="none" anchor="ctr">
              <a:spAutoFit/>
            </a:bodyPr>
            <a:lstStyle/>
            <a:p>
              <a:endParaRPr lang="zh-CN" altLang="en-US"/>
            </a:p>
          </p:txBody>
        </p:sp>
      </p:grpSp>
      <p:grpSp>
        <p:nvGrpSpPr>
          <p:cNvPr id="3" name="Group 15"/>
          <p:cNvGrpSpPr>
            <a:grpSpLocks/>
          </p:cNvGrpSpPr>
          <p:nvPr/>
        </p:nvGrpSpPr>
        <p:grpSpPr bwMode="auto">
          <a:xfrm>
            <a:off x="2889250" y="1482725"/>
            <a:ext cx="3959225" cy="522288"/>
            <a:chOff x="1883" y="969"/>
            <a:chExt cx="2494" cy="329"/>
          </a:xfrm>
        </p:grpSpPr>
        <p:graphicFrame>
          <p:nvGraphicFramePr>
            <p:cNvPr id="88072" name="Object 7"/>
            <p:cNvGraphicFramePr>
              <a:graphicFrameLocks noChangeAspect="1"/>
            </p:cNvGraphicFramePr>
            <p:nvPr/>
          </p:nvGraphicFramePr>
          <p:xfrm>
            <a:off x="2517" y="969"/>
            <a:ext cx="1860" cy="329"/>
          </p:xfrm>
          <a:graphic>
            <a:graphicData uri="http://schemas.openxmlformats.org/presentationml/2006/ole">
              <p:oleObj spid="_x0000_s88072" name="Equation" r:id="rId10" imgW="1434960" imgH="253800" progId="Equation.DSMT4">
                <p:embed/>
              </p:oleObj>
            </a:graphicData>
          </a:graphic>
        </p:graphicFrame>
        <p:sp>
          <p:nvSpPr>
            <p:cNvPr id="88077" name="AutoShape 17"/>
            <p:cNvSpPr>
              <a:spLocks noChangeArrowheads="1"/>
            </p:cNvSpPr>
            <p:nvPr/>
          </p:nvSpPr>
          <p:spPr bwMode="auto">
            <a:xfrm>
              <a:off x="1883" y="1071"/>
              <a:ext cx="589" cy="136"/>
            </a:xfrm>
            <a:prstGeom prst="rightArrow">
              <a:avLst>
                <a:gd name="adj1" fmla="val 50000"/>
                <a:gd name="adj2" fmla="val 108272"/>
              </a:avLst>
            </a:prstGeom>
            <a:solidFill>
              <a:srgbClr val="FFCC99"/>
            </a:solidFill>
            <a:ln w="22225">
              <a:solidFill>
                <a:srgbClr val="FF6600"/>
              </a:solidFill>
              <a:miter lim="800000"/>
              <a:headEnd/>
              <a:tailEnd/>
            </a:ln>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7186"/>
                                        </p:tgtEl>
                                        <p:attrNameLst>
                                          <p:attrName>style.visibility</p:attrName>
                                        </p:attrNameLst>
                                      </p:cBhvr>
                                      <p:to>
                                        <p:strVal val="visible"/>
                                      </p:to>
                                    </p:set>
                                    <p:animEffect transition="in" filter="fade">
                                      <p:cBhvr>
                                        <p:cTn id="7" dur="1000"/>
                                        <p:tgtEl>
                                          <p:spTgt spid="47718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7187"/>
                                        </p:tgtEl>
                                        <p:attrNameLst>
                                          <p:attrName>style.visibility</p:attrName>
                                        </p:attrNameLst>
                                      </p:cBhvr>
                                      <p:to>
                                        <p:strVal val="visible"/>
                                      </p:to>
                                    </p:set>
                                    <p:animEffect transition="in" filter="fade">
                                      <p:cBhvr>
                                        <p:cTn id="16" dur="1000"/>
                                        <p:tgtEl>
                                          <p:spTgt spid="47718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77188"/>
                                        </p:tgtEl>
                                        <p:attrNameLst>
                                          <p:attrName>style.visibility</p:attrName>
                                        </p:attrNameLst>
                                      </p:cBhvr>
                                      <p:to>
                                        <p:strVal val="visible"/>
                                      </p:to>
                                    </p:set>
                                    <p:animEffect transition="in" filter="fade">
                                      <p:cBhvr>
                                        <p:cTn id="25" dur="1000"/>
                                        <p:tgtEl>
                                          <p:spTgt spid="47718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7189"/>
                                        </p:tgtEl>
                                        <p:attrNameLst>
                                          <p:attrName>style.visibility</p:attrName>
                                        </p:attrNameLst>
                                      </p:cBhvr>
                                      <p:to>
                                        <p:strVal val="visible"/>
                                      </p:to>
                                    </p:set>
                                    <p:animEffect transition="in" filter="fade">
                                      <p:cBhvr>
                                        <p:cTn id="30" dur="1000"/>
                                        <p:tgtEl>
                                          <p:spTgt spid="47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Text Box 2"/>
          <p:cNvSpPr txBox="1">
            <a:spLocks noChangeArrowheads="1"/>
          </p:cNvSpPr>
          <p:nvPr/>
        </p:nvSpPr>
        <p:spPr bwMode="auto">
          <a:xfrm>
            <a:off x="570548" y="2290128"/>
            <a:ext cx="5108892" cy="850900"/>
          </a:xfrm>
          <a:prstGeom prst="rect">
            <a:avLst/>
          </a:prstGeom>
          <a:noFill/>
          <a:ln w="9525">
            <a:noFill/>
            <a:miter lim="800000"/>
            <a:headEnd/>
            <a:tailEnd/>
          </a:ln>
        </p:spPr>
        <p:txBody>
          <a:bodyPr wrap="square">
            <a:spAutoFit/>
          </a:bodyPr>
          <a:lstStyle/>
          <a:p>
            <a:pPr algn="just">
              <a:lnSpc>
                <a:spcPct val="120000"/>
              </a:lnSpc>
              <a:spcBef>
                <a:spcPct val="50000"/>
              </a:spcBef>
            </a:pPr>
            <a:r>
              <a:rPr kumimoji="1" lang="zh-CN" altLang="en-US" sz="2000" b="1" dirty="0">
                <a:solidFill>
                  <a:srgbClr val="002060"/>
                </a:solidFill>
                <a:latin typeface="幼圆" pitchFamily="49" charset="-122"/>
                <a:ea typeface="幼圆" pitchFamily="49" charset="-122"/>
              </a:rPr>
              <a:t>电</a:t>
            </a:r>
            <a:r>
              <a:rPr kumimoji="1" lang="zh-CN" altLang="en-GB" sz="2000" b="1" dirty="0">
                <a:solidFill>
                  <a:srgbClr val="002060"/>
                </a:solidFill>
                <a:latin typeface="幼圆" pitchFamily="49" charset="-122"/>
                <a:ea typeface="幼圆" pitchFamily="49" charset="-122"/>
              </a:rPr>
              <a:t>介质被极化后，每个分子可以看作是一个电偶极子，其</a:t>
            </a:r>
            <a:r>
              <a:rPr kumimoji="1" lang="zh-CN" altLang="en-US" sz="2000" b="1" dirty="0">
                <a:solidFill>
                  <a:srgbClr val="002060"/>
                </a:solidFill>
                <a:latin typeface="幼圆" pitchFamily="49" charset="-122"/>
                <a:ea typeface="幼圆" pitchFamily="49" charset="-122"/>
              </a:rPr>
              <a:t>电偶极矩为 </a:t>
            </a:r>
            <a:r>
              <a:rPr kumimoji="1" lang="zh-CN" altLang="en-US" sz="2000" b="1" dirty="0" smtClean="0">
                <a:solidFill>
                  <a:srgbClr val="002060"/>
                </a:solidFill>
                <a:latin typeface="幼圆" pitchFamily="49" charset="-122"/>
                <a:ea typeface="幼圆" pitchFamily="49" charset="-122"/>
              </a:rPr>
              <a:t>           </a:t>
            </a:r>
            <a:r>
              <a:rPr kumimoji="1" lang="zh-CN" altLang="en-US" sz="2000" b="1" dirty="0">
                <a:solidFill>
                  <a:srgbClr val="002060"/>
                </a:solidFill>
                <a:latin typeface="幼圆" pitchFamily="49" charset="-122"/>
                <a:ea typeface="幼圆" pitchFamily="49" charset="-122"/>
              </a:rPr>
              <a:t>。</a:t>
            </a:r>
          </a:p>
        </p:txBody>
      </p:sp>
      <p:sp>
        <p:nvSpPr>
          <p:cNvPr id="406531" name="Rectangle 3"/>
          <p:cNvSpPr>
            <a:spLocks noChangeArrowheads="1"/>
          </p:cNvSpPr>
          <p:nvPr/>
        </p:nvSpPr>
        <p:spPr bwMode="auto">
          <a:xfrm>
            <a:off x="334645" y="488315"/>
            <a:ext cx="5402263" cy="523220"/>
          </a:xfrm>
          <a:prstGeom prst="rect">
            <a:avLst/>
          </a:prstGeom>
          <a:noFill/>
          <a:ln w="9525">
            <a:noFill/>
            <a:miter lim="800000"/>
            <a:headEnd/>
            <a:tailEnd/>
          </a:ln>
        </p:spPr>
        <p:txBody>
          <a:bodyPr>
            <a:spAutoFit/>
          </a:bodyPr>
          <a:lstStyle/>
          <a:p>
            <a:pPr>
              <a:buFontTx/>
              <a:buBlip>
                <a:blip r:embed="rId3"/>
              </a:buBlip>
            </a:pPr>
            <a:r>
              <a:rPr kumimoji="1" lang="en-US" altLang="zh-CN" sz="2800" b="1" dirty="0">
                <a:solidFill>
                  <a:srgbClr val="002060"/>
                </a:solidFill>
                <a:latin typeface="黑体" pitchFamily="2" charset="-122"/>
              </a:rPr>
              <a:t> </a:t>
            </a:r>
            <a:r>
              <a:rPr kumimoji="1" lang="zh-CN" altLang="en-US" sz="2800" b="1" dirty="0">
                <a:solidFill>
                  <a:srgbClr val="002060"/>
                </a:solidFill>
                <a:latin typeface="黑体" pitchFamily="2" charset="-122"/>
              </a:rPr>
              <a:t>极化电荷（束缚电荷）</a:t>
            </a:r>
          </a:p>
        </p:txBody>
      </p:sp>
      <p:sp>
        <p:nvSpPr>
          <p:cNvPr id="406532" name="Text Box 4"/>
          <p:cNvSpPr txBox="1">
            <a:spLocks noChangeArrowheads="1"/>
          </p:cNvSpPr>
          <p:nvPr/>
        </p:nvSpPr>
        <p:spPr bwMode="auto">
          <a:xfrm>
            <a:off x="524193" y="1114743"/>
            <a:ext cx="8447087" cy="923330"/>
          </a:xfrm>
          <a:prstGeom prst="rect">
            <a:avLst/>
          </a:prstGeom>
          <a:noFill/>
          <a:ln w="9525">
            <a:noFill/>
            <a:miter lim="800000"/>
            <a:headEnd/>
            <a:tailEnd/>
          </a:ln>
        </p:spPr>
        <p:txBody>
          <a:bodyPr>
            <a:spAutoFit/>
          </a:bodyPr>
          <a:lstStyle/>
          <a:p>
            <a:pPr eaLnBrk="0" hangingPunct="0">
              <a:lnSpc>
                <a:spcPct val="110000"/>
              </a:lnSpc>
              <a:spcBef>
                <a:spcPct val="50000"/>
              </a:spcBef>
            </a:pPr>
            <a:r>
              <a:rPr kumimoji="1" lang="zh-CN" altLang="en-GB" sz="2000" b="1" dirty="0">
                <a:solidFill>
                  <a:srgbClr val="002060"/>
                </a:solidFill>
                <a:latin typeface="幼圆" pitchFamily="49" charset="-122"/>
                <a:ea typeface="幼圆" pitchFamily="49" charset="-122"/>
              </a:rPr>
              <a:t>电介质被极化后，在其体内和分界面上会出现</a:t>
            </a:r>
            <a:r>
              <a:rPr kumimoji="1" lang="zh-CN" altLang="en-GB" sz="2000" b="1" dirty="0">
                <a:solidFill>
                  <a:srgbClr val="FF3399"/>
                </a:solidFill>
                <a:latin typeface="幼圆" pitchFamily="49" charset="-122"/>
                <a:ea typeface="幼圆" pitchFamily="49" charset="-122"/>
              </a:rPr>
              <a:t>极化电荷</a:t>
            </a:r>
            <a:r>
              <a:rPr kumimoji="1" lang="zh-CN" altLang="en-GB" sz="2000" b="1" dirty="0">
                <a:solidFill>
                  <a:srgbClr val="002060"/>
                </a:solidFill>
                <a:latin typeface="幼圆" pitchFamily="49" charset="-122"/>
                <a:ea typeface="幼圆" pitchFamily="49" charset="-122"/>
              </a:rPr>
              <a:t>。</a:t>
            </a:r>
          </a:p>
          <a:p>
            <a:pPr eaLnBrk="0" hangingPunct="0">
              <a:lnSpc>
                <a:spcPct val="110000"/>
              </a:lnSpc>
              <a:spcBef>
                <a:spcPct val="50000"/>
              </a:spcBef>
            </a:pPr>
            <a:r>
              <a:rPr kumimoji="1" lang="zh-CN" altLang="en-GB" sz="2000" b="1" dirty="0">
                <a:solidFill>
                  <a:srgbClr val="002060"/>
                </a:solidFill>
                <a:latin typeface="幼圆" pitchFamily="49" charset="-122"/>
                <a:ea typeface="幼圆" pitchFamily="49" charset="-122"/>
              </a:rPr>
              <a:t>相对于自由电子而言，极化电荷不能自由运动，故也称</a:t>
            </a:r>
            <a:r>
              <a:rPr kumimoji="1" lang="zh-CN" altLang="en-GB" sz="2000" b="1" dirty="0">
                <a:solidFill>
                  <a:srgbClr val="FF3399"/>
                </a:solidFill>
                <a:latin typeface="幼圆" pitchFamily="49" charset="-122"/>
                <a:ea typeface="幼圆" pitchFamily="49" charset="-122"/>
              </a:rPr>
              <a:t>束缚电荷</a:t>
            </a:r>
            <a:r>
              <a:rPr kumimoji="1" lang="zh-CN" altLang="en-GB" sz="2000" b="1" dirty="0">
                <a:solidFill>
                  <a:srgbClr val="002060"/>
                </a:solidFill>
                <a:latin typeface="幼圆" pitchFamily="49" charset="-122"/>
                <a:ea typeface="幼圆" pitchFamily="49" charset="-122"/>
              </a:rPr>
              <a:t>。</a:t>
            </a:r>
            <a:endParaRPr kumimoji="1" lang="zh-CN" altLang="en-US" sz="2000" b="1" dirty="0">
              <a:solidFill>
                <a:srgbClr val="002060"/>
              </a:solidFill>
              <a:latin typeface="幼圆" pitchFamily="49" charset="-122"/>
              <a:ea typeface="幼圆" pitchFamily="49" charset="-122"/>
            </a:endParaRPr>
          </a:p>
        </p:txBody>
      </p:sp>
      <p:sp>
        <p:nvSpPr>
          <p:cNvPr id="406533" name="Rectangle 5"/>
          <p:cNvSpPr>
            <a:spLocks noChangeArrowheads="1"/>
          </p:cNvSpPr>
          <p:nvPr/>
        </p:nvSpPr>
        <p:spPr bwMode="auto">
          <a:xfrm>
            <a:off x="605790" y="3809365"/>
            <a:ext cx="5040313" cy="1200329"/>
          </a:xfrm>
          <a:prstGeom prst="rect">
            <a:avLst/>
          </a:prstGeom>
          <a:noFill/>
          <a:ln w="9525">
            <a:noFill/>
            <a:miter lim="800000"/>
            <a:headEnd/>
            <a:tailEnd/>
          </a:ln>
        </p:spPr>
        <p:txBody>
          <a:bodyPr>
            <a:spAutoFit/>
          </a:bodyPr>
          <a:lstStyle/>
          <a:p>
            <a:pPr>
              <a:lnSpc>
                <a:spcPct val="120000"/>
              </a:lnSpc>
            </a:pPr>
            <a:r>
              <a:rPr kumimoji="1" lang="zh-CN" altLang="en-US" sz="2000" b="1" dirty="0" smtClean="0">
                <a:solidFill>
                  <a:srgbClr val="002060"/>
                </a:solidFill>
                <a:latin typeface="Arial" pitchFamily="34" charset="0"/>
                <a:ea typeface="幼圆" pitchFamily="49" charset="-122"/>
              </a:rPr>
              <a:t>取</a:t>
            </a:r>
            <a:r>
              <a:rPr kumimoji="1" lang="zh-CN" altLang="en-US" sz="2000" b="1" dirty="0">
                <a:solidFill>
                  <a:srgbClr val="002060"/>
                </a:solidFill>
                <a:latin typeface="Arial" pitchFamily="34" charset="0"/>
                <a:ea typeface="幼圆" pitchFamily="49" charset="-122"/>
              </a:rPr>
              <a:t>如图所示体积元，只有电偶极子中心处于体积内的正电荷会穿过面元</a:t>
            </a:r>
            <a:r>
              <a:rPr kumimoji="1" lang="zh-CN" altLang="en-US" sz="2000" b="1" i="1" dirty="0">
                <a:solidFill>
                  <a:srgbClr val="002060"/>
                </a:solidFill>
                <a:latin typeface="Arial" pitchFamily="34" charset="0"/>
                <a:ea typeface="幼圆" pitchFamily="49" charset="-122"/>
              </a:rPr>
              <a:t>       </a:t>
            </a:r>
            <a:r>
              <a:rPr kumimoji="1" lang="zh-CN" altLang="en-US" sz="2000" b="1" dirty="0">
                <a:solidFill>
                  <a:srgbClr val="002060"/>
                </a:solidFill>
                <a:latin typeface="Arial" pitchFamily="34" charset="0"/>
                <a:ea typeface="幼圆" pitchFamily="49" charset="-122"/>
              </a:rPr>
              <a:t>，位于闭合面</a:t>
            </a:r>
            <a:r>
              <a:rPr kumimoji="1" lang="zh-CN" altLang="en-US" sz="2000" b="1" dirty="0" smtClean="0">
                <a:solidFill>
                  <a:srgbClr val="002060"/>
                </a:solidFill>
                <a:latin typeface="Arial" pitchFamily="34" charset="0"/>
                <a:ea typeface="幼圆" pitchFamily="49" charset="-122"/>
              </a:rPr>
              <a:t>外的正电荷为</a:t>
            </a:r>
            <a:endParaRPr kumimoji="1" lang="zh-CN" altLang="en-US" sz="2000" b="1" dirty="0">
              <a:solidFill>
                <a:srgbClr val="002060"/>
              </a:solidFill>
              <a:latin typeface="Arial" pitchFamily="34" charset="0"/>
              <a:ea typeface="幼圆" pitchFamily="49" charset="-122"/>
            </a:endParaRPr>
          </a:p>
        </p:txBody>
      </p:sp>
      <p:graphicFrame>
        <p:nvGraphicFramePr>
          <p:cNvPr id="406534" name="Object 6"/>
          <p:cNvGraphicFramePr>
            <a:graphicFrameLocks noChangeAspect="1"/>
          </p:cNvGraphicFramePr>
          <p:nvPr/>
        </p:nvGraphicFramePr>
        <p:xfrm>
          <a:off x="3570207" y="2678059"/>
          <a:ext cx="962025" cy="468312"/>
        </p:xfrm>
        <a:graphic>
          <a:graphicData uri="http://schemas.openxmlformats.org/presentationml/2006/ole">
            <p:oleObj spid="_x0000_s53250" name="Equation" r:id="rId4" imgW="469800" imgH="228600" progId="Equation.DSMT4">
              <p:embed/>
            </p:oleObj>
          </a:graphicData>
        </a:graphic>
      </p:graphicFrame>
      <p:graphicFrame>
        <p:nvGraphicFramePr>
          <p:cNvPr id="406535" name="Object 7"/>
          <p:cNvGraphicFramePr>
            <a:graphicFrameLocks noChangeAspect="1"/>
          </p:cNvGraphicFramePr>
          <p:nvPr/>
        </p:nvGraphicFramePr>
        <p:xfrm>
          <a:off x="3796983" y="4205605"/>
          <a:ext cx="441325" cy="417513"/>
        </p:xfrm>
        <a:graphic>
          <a:graphicData uri="http://schemas.openxmlformats.org/presentationml/2006/ole">
            <p:oleObj spid="_x0000_s53251" name="Equation" r:id="rId5" imgW="215640" imgH="203040" progId="Equation.DSMT4">
              <p:embed/>
            </p:oleObj>
          </a:graphicData>
        </a:graphic>
      </p:graphicFrame>
      <p:pic>
        <p:nvPicPr>
          <p:cNvPr id="53257" name="Picture 8"/>
          <p:cNvPicPr>
            <a:picLocks noChangeAspect="1" noChangeArrowheads="1"/>
          </p:cNvPicPr>
          <p:nvPr/>
        </p:nvPicPr>
        <p:blipFill>
          <a:blip r:embed="rId6"/>
          <a:srcRect/>
          <a:stretch>
            <a:fillRect/>
          </a:stretch>
        </p:blipFill>
        <p:spPr bwMode="auto">
          <a:xfrm>
            <a:off x="5722938" y="2312988"/>
            <a:ext cx="2952750" cy="3533775"/>
          </a:xfrm>
          <a:prstGeom prst="rect">
            <a:avLst/>
          </a:prstGeom>
          <a:noFill/>
          <a:ln w="9525">
            <a:noFill/>
            <a:miter lim="800000"/>
            <a:headEnd/>
            <a:tailEnd/>
          </a:ln>
        </p:spPr>
      </p:pic>
      <p:graphicFrame>
        <p:nvGraphicFramePr>
          <p:cNvPr id="53252" name="Object 9"/>
          <p:cNvGraphicFramePr>
            <a:graphicFrameLocks noChangeAspect="1"/>
          </p:cNvGraphicFramePr>
          <p:nvPr/>
        </p:nvGraphicFramePr>
        <p:xfrm>
          <a:off x="687388" y="5092700"/>
          <a:ext cx="4889500" cy="536575"/>
        </p:xfrm>
        <a:graphic>
          <a:graphicData uri="http://schemas.openxmlformats.org/presentationml/2006/ole">
            <p:oleObj spid="_x0000_s53252" name="Equation" r:id="rId7" imgW="2197080" imgH="241200" progId="Equation.DSMT4">
              <p:embed/>
            </p:oleObj>
          </a:graphicData>
        </a:graphic>
      </p:graphicFrame>
      <p:cxnSp>
        <p:nvCxnSpPr>
          <p:cNvPr id="53258" name="直接箭头连接符 10"/>
          <p:cNvCxnSpPr>
            <a:cxnSpLocks noChangeShapeType="1"/>
          </p:cNvCxnSpPr>
          <p:nvPr/>
        </p:nvCxnSpPr>
        <p:spPr bwMode="auto">
          <a:xfrm rot="5400000">
            <a:off x="7608094" y="2426494"/>
            <a:ext cx="774700" cy="563562"/>
          </a:xfrm>
          <a:prstGeom prst="straightConnector1">
            <a:avLst/>
          </a:prstGeom>
          <a:noFill/>
          <a:ln w="9525" algn="ctr">
            <a:solidFill>
              <a:srgbClr val="FF0000"/>
            </a:solidFill>
            <a:round/>
            <a:headEnd/>
            <a:tailEnd type="arrow" w="med" len="med"/>
          </a:ln>
        </p:spPr>
      </p:cxnSp>
      <p:sp>
        <p:nvSpPr>
          <p:cNvPr id="53259" name="矩形 12"/>
          <p:cNvSpPr>
            <a:spLocks noChangeArrowheads="1"/>
          </p:cNvSpPr>
          <p:nvPr/>
        </p:nvSpPr>
        <p:spPr bwMode="auto">
          <a:xfrm>
            <a:off x="7643813" y="2035175"/>
            <a:ext cx="1353256" cy="400110"/>
          </a:xfrm>
          <a:prstGeom prst="rect">
            <a:avLst/>
          </a:prstGeom>
          <a:noFill/>
          <a:ln w="9525">
            <a:noFill/>
            <a:miter lim="800000"/>
            <a:headEnd/>
            <a:tailEnd/>
          </a:ln>
        </p:spPr>
        <p:txBody>
          <a:bodyPr wrap="none">
            <a:spAutoFit/>
          </a:bodyPr>
          <a:lstStyle/>
          <a:p>
            <a:r>
              <a:rPr lang="zh-CN" altLang="en-US" sz="2000">
                <a:solidFill>
                  <a:srgbClr val="FF0000"/>
                </a:solidFill>
              </a:rPr>
              <a:t>闭合曲面</a:t>
            </a:r>
            <a:r>
              <a:rPr lang="en-US" altLang="zh-CN" sz="2000">
                <a:solidFill>
                  <a:srgbClr val="FF0000"/>
                </a:solidFill>
              </a:rPr>
              <a:t>S</a:t>
            </a:r>
            <a:endParaRPr lang="zh-CN" altLang="en-US" sz="2000">
              <a:solidFill>
                <a:srgbClr val="FF0000"/>
              </a:solidFill>
            </a:endParaRPr>
          </a:p>
        </p:txBody>
      </p:sp>
      <p:sp>
        <p:nvSpPr>
          <p:cNvPr id="12" name="矩形 11"/>
          <p:cNvSpPr/>
          <p:nvPr/>
        </p:nvSpPr>
        <p:spPr>
          <a:xfrm>
            <a:off x="608964" y="3314174"/>
            <a:ext cx="3810635" cy="461665"/>
          </a:xfrm>
          <a:prstGeom prst="rect">
            <a:avLst/>
          </a:prstGeom>
        </p:spPr>
        <p:txBody>
          <a:bodyPr wrap="square">
            <a:spAutoFit/>
          </a:bodyPr>
          <a:lstStyle/>
          <a:p>
            <a:pPr lvl="0">
              <a:lnSpc>
                <a:spcPct val="120000"/>
              </a:lnSpc>
            </a:pPr>
            <a:r>
              <a:rPr kumimoji="1" lang="zh-CN" altLang="en-US" sz="2000" b="1" dirty="0" smtClean="0">
                <a:solidFill>
                  <a:srgbClr val="0000CC"/>
                </a:solidFill>
                <a:latin typeface="Arial" pitchFamily="34" charset="0"/>
                <a:ea typeface="幼圆" pitchFamily="49" charset="-122"/>
              </a:rPr>
              <a:t>极化强度矢量的散度：</a:t>
            </a:r>
            <a:endParaRPr kumimoji="1" lang="zh-CN" altLang="en-US" sz="2000" b="1" dirty="0">
              <a:solidFill>
                <a:srgbClr val="0000CC"/>
              </a:solidFill>
              <a:latin typeface="Arial" pitchFamily="34" charset="0"/>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6531"/>
                                        </p:tgtEl>
                                        <p:attrNameLst>
                                          <p:attrName>style.visibility</p:attrName>
                                        </p:attrNameLst>
                                      </p:cBhvr>
                                      <p:to>
                                        <p:strVal val="visible"/>
                                      </p:to>
                                    </p:set>
                                    <p:animEffect transition="in" filter="fade">
                                      <p:cBhvr>
                                        <p:cTn id="7" dur="1000"/>
                                        <p:tgtEl>
                                          <p:spTgt spid="4065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6532"/>
                                        </p:tgtEl>
                                        <p:attrNameLst>
                                          <p:attrName>style.visibility</p:attrName>
                                        </p:attrNameLst>
                                      </p:cBhvr>
                                      <p:to>
                                        <p:strVal val="visible"/>
                                      </p:to>
                                    </p:set>
                                    <p:animEffect transition="in" filter="fade">
                                      <p:cBhvr>
                                        <p:cTn id="12" dur="1000"/>
                                        <p:tgtEl>
                                          <p:spTgt spid="4065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6530"/>
                                        </p:tgtEl>
                                        <p:attrNameLst>
                                          <p:attrName>style.visibility</p:attrName>
                                        </p:attrNameLst>
                                      </p:cBhvr>
                                      <p:to>
                                        <p:strVal val="visible"/>
                                      </p:to>
                                    </p:set>
                                    <p:animEffect transition="in" filter="fade">
                                      <p:cBhvr>
                                        <p:cTn id="17" dur="1000"/>
                                        <p:tgtEl>
                                          <p:spTgt spid="406530"/>
                                        </p:tgtEl>
                                      </p:cBhvr>
                                    </p:animEffect>
                                  </p:childTnLst>
                                </p:cTn>
                              </p:par>
                              <p:par>
                                <p:cTn id="18" presetID="10" presetClass="entr" presetSubtype="0" fill="hold" nodeType="withEffect">
                                  <p:stCondLst>
                                    <p:cond delay="0"/>
                                  </p:stCondLst>
                                  <p:childTnLst>
                                    <p:set>
                                      <p:cBhvr>
                                        <p:cTn id="19" dur="1" fill="hold">
                                          <p:stCondLst>
                                            <p:cond delay="0"/>
                                          </p:stCondLst>
                                        </p:cTn>
                                        <p:tgtEl>
                                          <p:spTgt spid="406534"/>
                                        </p:tgtEl>
                                        <p:attrNameLst>
                                          <p:attrName>style.visibility</p:attrName>
                                        </p:attrNameLst>
                                      </p:cBhvr>
                                      <p:to>
                                        <p:strVal val="visible"/>
                                      </p:to>
                                    </p:set>
                                    <p:animEffect transition="in" filter="fade">
                                      <p:cBhvr>
                                        <p:cTn id="20" dur="1000"/>
                                        <p:tgtEl>
                                          <p:spTgt spid="406534"/>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6533"/>
                                        </p:tgtEl>
                                        <p:attrNameLst>
                                          <p:attrName>style.visibility</p:attrName>
                                        </p:attrNameLst>
                                      </p:cBhvr>
                                      <p:to>
                                        <p:strVal val="visible"/>
                                      </p:to>
                                    </p:set>
                                    <p:animEffect transition="in" filter="fade">
                                      <p:cBhvr>
                                        <p:cTn id="24" dur="1000"/>
                                        <p:tgtEl>
                                          <p:spTgt spid="406533"/>
                                        </p:tgtEl>
                                      </p:cBhvr>
                                    </p:animEffect>
                                  </p:childTnLst>
                                </p:cTn>
                              </p:par>
                              <p:par>
                                <p:cTn id="25" presetID="10" presetClass="entr" presetSubtype="0" fill="hold" nodeType="withEffect">
                                  <p:stCondLst>
                                    <p:cond delay="0"/>
                                  </p:stCondLst>
                                  <p:childTnLst>
                                    <p:set>
                                      <p:cBhvr>
                                        <p:cTn id="26" dur="1" fill="hold">
                                          <p:stCondLst>
                                            <p:cond delay="0"/>
                                          </p:stCondLst>
                                        </p:cTn>
                                        <p:tgtEl>
                                          <p:spTgt spid="406535"/>
                                        </p:tgtEl>
                                        <p:attrNameLst>
                                          <p:attrName>style.visibility</p:attrName>
                                        </p:attrNameLst>
                                      </p:cBhvr>
                                      <p:to>
                                        <p:strVal val="visible"/>
                                      </p:to>
                                    </p:set>
                                    <p:animEffect transition="in" filter="fade">
                                      <p:cBhvr>
                                        <p:cTn id="27" dur="1000"/>
                                        <p:tgtEl>
                                          <p:spTgt spid="40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0" grpId="0"/>
      <p:bldP spid="406531" grpId="0"/>
      <p:bldP spid="406532" grpId="0"/>
      <p:bldP spid="4065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5" name="Rectangle 2"/>
          <p:cNvSpPr>
            <a:spLocks noChangeArrowheads="1"/>
          </p:cNvSpPr>
          <p:nvPr/>
        </p:nvSpPr>
        <p:spPr bwMode="auto">
          <a:xfrm>
            <a:off x="541338" y="614363"/>
            <a:ext cx="8328025" cy="1198562"/>
          </a:xfrm>
          <a:prstGeom prst="rect">
            <a:avLst/>
          </a:prstGeom>
          <a:solidFill>
            <a:srgbClr val="FFFFFF"/>
          </a:solidFill>
          <a:ln w="9525">
            <a:noFill/>
            <a:miter lim="800000"/>
            <a:headEnd/>
            <a:tailEnd/>
          </a:ln>
        </p:spPr>
        <p:txBody>
          <a:bodyPr>
            <a:spAutoFit/>
          </a:bodyPr>
          <a:lstStyle/>
          <a:p>
            <a:pPr>
              <a:spcBef>
                <a:spcPct val="15000"/>
              </a:spcBef>
              <a:defRPr/>
            </a:pPr>
            <a:r>
              <a:rPr lang="en-US" altLang="zh-CN" sz="2200" b="1">
                <a:solidFill>
                  <a:srgbClr val="002060"/>
                </a:solidFill>
                <a:latin typeface="宋体" pitchFamily="2" charset="-122"/>
                <a:ea typeface="宋体" pitchFamily="2" charset="-122"/>
              </a:rPr>
              <a:t> </a:t>
            </a:r>
            <a:r>
              <a:rPr lang="zh-CN" altLang="en-US" sz="2200" b="1">
                <a:solidFill>
                  <a:srgbClr val="002060"/>
                </a:solidFill>
                <a:latin typeface="宋体" pitchFamily="2" charset="-122"/>
                <a:ea typeface="宋体" pitchFamily="2" charset="-122"/>
              </a:rPr>
              <a:t>例 ：自由空间的磁场强度为</a:t>
            </a:r>
          </a:p>
          <a:p>
            <a:pPr>
              <a:spcBef>
                <a:spcPct val="15000"/>
              </a:spcBef>
              <a:defRPr/>
            </a:pPr>
            <a:endParaRPr lang="zh-CN" altLang="en-US" sz="2200" b="1">
              <a:solidFill>
                <a:srgbClr val="002060"/>
              </a:solidFill>
              <a:latin typeface="宋体" pitchFamily="2" charset="-122"/>
              <a:ea typeface="宋体" pitchFamily="2" charset="-122"/>
            </a:endParaRPr>
          </a:p>
          <a:p>
            <a:pPr>
              <a:spcBef>
                <a:spcPct val="15000"/>
              </a:spcBef>
              <a:defRPr/>
            </a:pPr>
            <a:r>
              <a:rPr lang="zh-CN" altLang="en-US" sz="2200" b="1">
                <a:solidFill>
                  <a:srgbClr val="002060"/>
                </a:solidFill>
                <a:latin typeface="宋体" pitchFamily="2" charset="-122"/>
                <a:ea typeface="宋体" pitchFamily="2" charset="-122"/>
              </a:rPr>
              <a:t>式中的</a:t>
            </a:r>
            <a:r>
              <a:rPr lang="en-US" altLang="zh-CN" sz="2200" b="1" i="1">
                <a:solidFill>
                  <a:srgbClr val="002060"/>
                </a:solidFill>
                <a:latin typeface="宋体" pitchFamily="2" charset="-122"/>
                <a:ea typeface="宋体" pitchFamily="2" charset="-122"/>
              </a:rPr>
              <a:t>k</a:t>
            </a:r>
            <a:r>
              <a:rPr lang="zh-CN" altLang="en-US" sz="2200" b="1">
                <a:solidFill>
                  <a:srgbClr val="002060"/>
                </a:solidFill>
                <a:latin typeface="宋体" pitchFamily="2" charset="-122"/>
                <a:ea typeface="宋体" pitchFamily="2" charset="-122"/>
              </a:rPr>
              <a:t>为常数。试求：位移电流密度和电场强度。</a:t>
            </a:r>
          </a:p>
        </p:txBody>
      </p:sp>
      <p:graphicFrame>
        <p:nvGraphicFramePr>
          <p:cNvPr id="89090" name="Object 2"/>
          <p:cNvGraphicFramePr>
            <a:graphicFrameLocks noChangeAspect="1"/>
          </p:cNvGraphicFramePr>
          <p:nvPr/>
        </p:nvGraphicFramePr>
        <p:xfrm>
          <a:off x="2351088" y="960438"/>
          <a:ext cx="3987800" cy="569912"/>
        </p:xfrm>
        <a:graphic>
          <a:graphicData uri="http://schemas.openxmlformats.org/presentationml/2006/ole">
            <p:oleObj spid="_x0000_s89090" name="Equation" r:id="rId3" imgW="1930320" imgH="279360" progId="Equation.DSMT4">
              <p:embed/>
            </p:oleObj>
          </a:graphicData>
        </a:graphic>
      </p:graphicFrame>
      <p:graphicFrame>
        <p:nvGraphicFramePr>
          <p:cNvPr id="478212" name="Object 3"/>
          <p:cNvGraphicFramePr>
            <a:graphicFrameLocks noChangeAspect="1"/>
          </p:cNvGraphicFramePr>
          <p:nvPr/>
        </p:nvGraphicFramePr>
        <p:xfrm>
          <a:off x="1343025" y="2425700"/>
          <a:ext cx="5737225" cy="2259013"/>
        </p:xfrm>
        <a:graphic>
          <a:graphicData uri="http://schemas.openxmlformats.org/presentationml/2006/ole">
            <p:oleObj spid="_x0000_s89091" name="Equation" r:id="rId4" imgW="2933640" imgH="1155600" progId="Equation.DSMT4">
              <p:embed/>
            </p:oleObj>
          </a:graphicData>
        </a:graphic>
      </p:graphicFrame>
      <p:graphicFrame>
        <p:nvGraphicFramePr>
          <p:cNvPr id="478213" name="Object 4"/>
          <p:cNvGraphicFramePr>
            <a:graphicFrameLocks noChangeAspect="1"/>
          </p:cNvGraphicFramePr>
          <p:nvPr/>
        </p:nvGraphicFramePr>
        <p:xfrm>
          <a:off x="1258888" y="4664075"/>
          <a:ext cx="4872037" cy="1643063"/>
        </p:xfrm>
        <a:graphic>
          <a:graphicData uri="http://schemas.openxmlformats.org/presentationml/2006/ole">
            <p:oleObj spid="_x0000_s89092" name="Equation" r:id="rId5" imgW="2222280" imgH="838080" progId="Equation.DSMT4">
              <p:embed/>
            </p:oleObj>
          </a:graphicData>
        </a:graphic>
      </p:graphicFrame>
      <p:sp>
        <p:nvSpPr>
          <p:cNvPr id="89096" name="Rectangle 7"/>
          <p:cNvSpPr>
            <a:spLocks noChangeArrowheads="1"/>
          </p:cNvSpPr>
          <p:nvPr/>
        </p:nvSpPr>
        <p:spPr bwMode="auto">
          <a:xfrm>
            <a:off x="123825" y="1900238"/>
            <a:ext cx="7834313" cy="427037"/>
          </a:xfrm>
          <a:prstGeom prst="rect">
            <a:avLst/>
          </a:prstGeom>
          <a:noFill/>
          <a:ln w="9525">
            <a:noFill/>
            <a:miter lim="800000"/>
            <a:headEnd/>
            <a:tailEnd/>
          </a:ln>
        </p:spPr>
        <p:txBody>
          <a:bodyPr wrap="none">
            <a:spAutoFit/>
          </a:bodyPr>
          <a:lstStyle/>
          <a:p>
            <a:pPr eaLnBrk="0" fontAlgn="ctr" hangingPunct="0"/>
            <a:r>
              <a:rPr lang="en-US" altLang="zh-CN" sz="2200" b="1">
                <a:solidFill>
                  <a:srgbClr val="002060"/>
                </a:solidFill>
                <a:latin typeface="幼圆" pitchFamily="49" charset="-122"/>
                <a:ea typeface="幼圆" pitchFamily="49" charset="-122"/>
              </a:rPr>
              <a:t>    </a:t>
            </a:r>
            <a:r>
              <a:rPr lang="zh-CN" altLang="en-US" sz="2200" b="1">
                <a:solidFill>
                  <a:srgbClr val="002060"/>
                </a:solidFill>
                <a:latin typeface="幼圆" pitchFamily="49" charset="-122"/>
                <a:ea typeface="幼圆" pitchFamily="49" charset="-122"/>
              </a:rPr>
              <a:t>解：</a:t>
            </a:r>
            <a:r>
              <a:rPr lang="zh-CN" altLang="en-US" sz="2200" b="1">
                <a:solidFill>
                  <a:srgbClr val="002060"/>
                </a:solidFill>
              </a:rPr>
              <a:t>自由空间的传导电流密度为</a:t>
            </a:r>
            <a:r>
              <a:rPr lang="en-US" altLang="zh-CN" sz="2200" b="1">
                <a:solidFill>
                  <a:srgbClr val="002060"/>
                </a:solidFill>
              </a:rPr>
              <a:t>0</a:t>
            </a:r>
            <a:r>
              <a:rPr lang="zh-CN" altLang="en-US" sz="2200" b="1">
                <a:solidFill>
                  <a:srgbClr val="002060"/>
                </a:solidFill>
              </a:rPr>
              <a:t>，故由式                     </a:t>
            </a:r>
            <a:r>
              <a:rPr lang="en-US" altLang="zh-CN" sz="2200" b="1">
                <a:solidFill>
                  <a:srgbClr val="002060"/>
                </a:solidFill>
              </a:rPr>
              <a:t>, </a:t>
            </a:r>
            <a:r>
              <a:rPr lang="zh-CN" altLang="en-US" sz="2200" b="1">
                <a:solidFill>
                  <a:srgbClr val="002060"/>
                </a:solidFill>
              </a:rPr>
              <a:t>得</a:t>
            </a:r>
          </a:p>
        </p:txBody>
      </p:sp>
      <p:graphicFrame>
        <p:nvGraphicFramePr>
          <p:cNvPr id="89093" name="Object 5"/>
          <p:cNvGraphicFramePr>
            <a:graphicFrameLocks noChangeAspect="1"/>
          </p:cNvGraphicFramePr>
          <p:nvPr/>
        </p:nvGraphicFramePr>
        <p:xfrm>
          <a:off x="5970588" y="1749425"/>
          <a:ext cx="1439862" cy="777875"/>
        </p:xfrm>
        <a:graphic>
          <a:graphicData uri="http://schemas.openxmlformats.org/presentationml/2006/ole">
            <p:oleObj spid="_x0000_s89093" name="Equation" r:id="rId6" imgW="774360" imgH="419040" progId="Equation.DSMT4">
              <p:embed/>
            </p:oleObj>
          </a:graphicData>
        </a:graphic>
      </p:graphicFrame>
      <p:graphicFrame>
        <p:nvGraphicFramePr>
          <p:cNvPr id="478217" name="Object 6"/>
          <p:cNvGraphicFramePr>
            <a:graphicFrameLocks noChangeAspect="1"/>
          </p:cNvGraphicFramePr>
          <p:nvPr/>
        </p:nvGraphicFramePr>
        <p:xfrm>
          <a:off x="6272213" y="5538788"/>
          <a:ext cx="2338387" cy="846137"/>
        </p:xfrm>
        <a:graphic>
          <a:graphicData uri="http://schemas.openxmlformats.org/presentationml/2006/ole">
            <p:oleObj spid="_x0000_s89094" name="Equation" r:id="rId7" imgW="106668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8212"/>
                                        </p:tgtEl>
                                        <p:attrNameLst>
                                          <p:attrName>style.visibility</p:attrName>
                                        </p:attrNameLst>
                                      </p:cBhvr>
                                      <p:to>
                                        <p:strVal val="visible"/>
                                      </p:to>
                                    </p:set>
                                    <p:animEffect transition="in" filter="fade">
                                      <p:cBhvr>
                                        <p:cTn id="7" dur="1000"/>
                                        <p:tgtEl>
                                          <p:spTgt spid="4782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8213"/>
                                        </p:tgtEl>
                                        <p:attrNameLst>
                                          <p:attrName>style.visibility</p:attrName>
                                        </p:attrNameLst>
                                      </p:cBhvr>
                                      <p:to>
                                        <p:strVal val="visible"/>
                                      </p:to>
                                    </p:set>
                                    <p:animEffect transition="in" filter="fade">
                                      <p:cBhvr>
                                        <p:cTn id="12" dur="1000"/>
                                        <p:tgtEl>
                                          <p:spTgt spid="4782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8217"/>
                                        </p:tgtEl>
                                        <p:attrNameLst>
                                          <p:attrName>style.visibility</p:attrName>
                                        </p:attrNameLst>
                                      </p:cBhvr>
                                      <p:to>
                                        <p:strVal val="visible"/>
                                      </p:to>
                                    </p:set>
                                    <p:animEffect transition="in" filter="fade">
                                      <p:cBhvr>
                                        <p:cTn id="17" dur="1000"/>
                                        <p:tgtEl>
                                          <p:spTgt spid="478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日期占位符 1"/>
          <p:cNvSpPr>
            <a:spLocks noGrp="1"/>
          </p:cNvSpPr>
          <p:nvPr>
            <p:ph type="dt" sz="quarter" idx="10"/>
          </p:nvPr>
        </p:nvSpPr>
        <p:spPr>
          <a:noFill/>
        </p:spPr>
        <p:txBody>
          <a:bodyPr/>
          <a:lstStyle/>
          <a:p>
            <a:fld id="{4F93425E-224C-4B98-AD99-47E93877FF2C}" type="datetime10">
              <a:rPr lang="zh-CN" altLang="en-US" smtClean="0"/>
              <a:pPr/>
              <a:t>22:15</a:t>
            </a:fld>
            <a:endParaRPr lang="en-US" altLang="zh-CN" smtClean="0"/>
          </a:p>
        </p:txBody>
      </p:sp>
      <p:sp>
        <p:nvSpPr>
          <p:cNvPr id="90116" name="灯片编号占位符 3"/>
          <p:cNvSpPr>
            <a:spLocks noGrp="1"/>
          </p:cNvSpPr>
          <p:nvPr>
            <p:ph type="sldNum" sz="quarter" idx="12"/>
          </p:nvPr>
        </p:nvSpPr>
        <p:spPr>
          <a:noFill/>
        </p:spPr>
        <p:txBody>
          <a:bodyPr/>
          <a:lstStyle/>
          <a:p>
            <a:fld id="{0FAF3C17-870F-4C73-AB44-C1E37C715C9F}" type="slidenum">
              <a:rPr lang="en-US" altLang="zh-CN" smtClean="0"/>
              <a:pPr/>
              <a:t>41</a:t>
            </a:fld>
            <a:endParaRPr lang="en-US" altLang="zh-CN" smtClean="0"/>
          </a:p>
        </p:txBody>
      </p:sp>
      <p:sp>
        <p:nvSpPr>
          <p:cNvPr id="90117" name="Rectangle 2"/>
          <p:cNvSpPr>
            <a:spLocks noChangeArrowheads="1"/>
          </p:cNvSpPr>
          <p:nvPr/>
        </p:nvSpPr>
        <p:spPr bwMode="auto">
          <a:xfrm>
            <a:off x="255588" y="490538"/>
            <a:ext cx="7086600" cy="685800"/>
          </a:xfrm>
          <a:prstGeom prst="rect">
            <a:avLst/>
          </a:prstGeom>
          <a:noFill/>
          <a:ln w="57150" cmpd="thinThick">
            <a:noFill/>
            <a:miter lim="800000"/>
            <a:headEnd/>
            <a:tailEnd/>
          </a:ln>
        </p:spPr>
        <p:txBody>
          <a:bodyPr/>
          <a:lstStyle/>
          <a:p>
            <a:r>
              <a:rPr lang="en-US" altLang="zh-CN" b="1" dirty="0">
                <a:solidFill>
                  <a:srgbClr val="FF0000"/>
                </a:solidFill>
              </a:rPr>
              <a:t>2.7  </a:t>
            </a:r>
            <a:r>
              <a:rPr lang="zh-CN" altLang="en-US" b="1" dirty="0">
                <a:solidFill>
                  <a:srgbClr val="FF0000"/>
                </a:solidFill>
              </a:rPr>
              <a:t>电磁场的边界条件</a:t>
            </a:r>
          </a:p>
        </p:txBody>
      </p:sp>
      <p:sp>
        <p:nvSpPr>
          <p:cNvPr id="90118" name="Rectangle 3"/>
          <p:cNvSpPr>
            <a:spLocks noChangeArrowheads="1"/>
          </p:cNvSpPr>
          <p:nvPr/>
        </p:nvSpPr>
        <p:spPr bwMode="auto">
          <a:xfrm>
            <a:off x="490538" y="1125538"/>
            <a:ext cx="5184775" cy="647700"/>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什么是电磁场的边界条件</a:t>
            </a:r>
            <a:r>
              <a:rPr lang="en-US" altLang="zh-CN" sz="2800" b="1" dirty="0">
                <a:solidFill>
                  <a:srgbClr val="0000CC"/>
                </a:solidFill>
                <a:latin typeface="幼圆" pitchFamily="49" charset="-122"/>
              </a:rPr>
              <a:t>?</a:t>
            </a:r>
          </a:p>
        </p:txBody>
      </p:sp>
      <p:sp>
        <p:nvSpPr>
          <p:cNvPr id="90119" name="Rectangle 4"/>
          <p:cNvSpPr>
            <a:spLocks noChangeArrowheads="1"/>
          </p:cNvSpPr>
          <p:nvPr/>
        </p:nvSpPr>
        <p:spPr bwMode="auto">
          <a:xfrm>
            <a:off x="384542" y="2628411"/>
            <a:ext cx="5292725" cy="792163"/>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为什么要研究边界条件</a:t>
            </a:r>
            <a:r>
              <a:rPr lang="en-US" altLang="zh-CN" b="1" dirty="0">
                <a:solidFill>
                  <a:srgbClr val="0000CC"/>
                </a:solidFill>
                <a:latin typeface="幼圆" pitchFamily="49" charset="-122"/>
              </a:rPr>
              <a:t>?</a:t>
            </a:r>
          </a:p>
        </p:txBody>
      </p:sp>
      <p:grpSp>
        <p:nvGrpSpPr>
          <p:cNvPr id="90120" name="Group 5"/>
          <p:cNvGrpSpPr>
            <a:grpSpLocks/>
          </p:cNvGrpSpPr>
          <p:nvPr/>
        </p:nvGrpSpPr>
        <p:grpSpPr bwMode="auto">
          <a:xfrm>
            <a:off x="5789613" y="874713"/>
            <a:ext cx="3095625" cy="2374900"/>
            <a:chOff x="3424" y="436"/>
            <a:chExt cx="2132" cy="1496"/>
          </a:xfrm>
        </p:grpSpPr>
        <p:grpSp>
          <p:nvGrpSpPr>
            <p:cNvPr id="90126" name="Group 6"/>
            <p:cNvGrpSpPr>
              <a:grpSpLocks/>
            </p:cNvGrpSpPr>
            <p:nvPr/>
          </p:nvGrpSpPr>
          <p:grpSpPr bwMode="auto">
            <a:xfrm>
              <a:off x="3424" y="436"/>
              <a:ext cx="2132" cy="1496"/>
              <a:chOff x="3470" y="346"/>
              <a:chExt cx="2132" cy="1496"/>
            </a:xfrm>
          </p:grpSpPr>
          <p:sp>
            <p:nvSpPr>
              <p:cNvPr id="90130" name="Rectangle 7"/>
              <p:cNvSpPr>
                <a:spLocks noChangeArrowheads="1"/>
              </p:cNvSpPr>
              <p:nvPr/>
            </p:nvSpPr>
            <p:spPr bwMode="auto">
              <a:xfrm>
                <a:off x="3470" y="346"/>
                <a:ext cx="2132" cy="912"/>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90131" name="Rectangle 8"/>
              <p:cNvSpPr>
                <a:spLocks noChangeArrowheads="1"/>
              </p:cNvSpPr>
              <p:nvPr/>
            </p:nvSpPr>
            <p:spPr bwMode="auto">
              <a:xfrm>
                <a:off x="3470" y="1071"/>
                <a:ext cx="2132" cy="771"/>
              </a:xfrm>
              <a:prstGeom prst="rect">
                <a:avLst/>
              </a:prstGeom>
              <a:solidFill>
                <a:srgbClr val="00FF00"/>
              </a:solidFill>
              <a:ln w="9525">
                <a:solidFill>
                  <a:schemeClr val="tx1"/>
                </a:solidFill>
                <a:miter lim="800000"/>
                <a:headEnd/>
                <a:tailEnd/>
              </a:ln>
            </p:spPr>
            <p:txBody>
              <a:bodyPr wrap="none" anchor="ctr"/>
              <a:lstStyle/>
              <a:p>
                <a:endParaRPr lang="zh-CN" altLang="en-US"/>
              </a:p>
            </p:txBody>
          </p:sp>
          <p:sp>
            <p:nvSpPr>
              <p:cNvPr id="90132" name="Line 9"/>
              <p:cNvSpPr>
                <a:spLocks noChangeShapeType="1"/>
              </p:cNvSpPr>
              <p:nvPr/>
            </p:nvSpPr>
            <p:spPr bwMode="auto">
              <a:xfrm flipV="1">
                <a:off x="4558" y="505"/>
                <a:ext cx="17" cy="1292"/>
              </a:xfrm>
              <a:prstGeom prst="line">
                <a:avLst/>
              </a:prstGeom>
              <a:noFill/>
              <a:ln w="38100">
                <a:solidFill>
                  <a:srgbClr val="0000FF"/>
                </a:solidFill>
                <a:prstDash val="dash"/>
                <a:round/>
                <a:headEnd/>
                <a:tailEnd type="triangle" w="med" len="med"/>
              </a:ln>
            </p:spPr>
            <p:txBody>
              <a:bodyPr/>
              <a:lstStyle/>
              <a:p>
                <a:endParaRPr lang="zh-CN" altLang="en-US"/>
              </a:p>
            </p:txBody>
          </p:sp>
          <p:graphicFrame>
            <p:nvGraphicFramePr>
              <p:cNvPr id="90114" name="Object 2"/>
              <p:cNvGraphicFramePr>
                <a:graphicFrameLocks noChangeAspect="1"/>
              </p:cNvGraphicFramePr>
              <p:nvPr/>
            </p:nvGraphicFramePr>
            <p:xfrm>
              <a:off x="4286" y="354"/>
              <a:ext cx="272" cy="322"/>
            </p:xfrm>
            <a:graphic>
              <a:graphicData uri="http://schemas.openxmlformats.org/presentationml/2006/ole">
                <p:oleObj spid="_x0000_s90114" name="Equation" r:id="rId3" imgW="164880" imgH="228600" progId="Equation.DSMT4">
                  <p:embed/>
                </p:oleObj>
              </a:graphicData>
            </a:graphic>
          </p:graphicFrame>
          <p:sp>
            <p:nvSpPr>
              <p:cNvPr id="90133" name="Text Box 11"/>
              <p:cNvSpPr txBox="1">
                <a:spLocks noChangeArrowheads="1"/>
              </p:cNvSpPr>
              <p:nvPr/>
            </p:nvSpPr>
            <p:spPr bwMode="auto">
              <a:xfrm>
                <a:off x="3560" y="709"/>
                <a:ext cx="609"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幼圆" pitchFamily="49" charset="-122"/>
                  </a:rPr>
                  <a:t>媒质</a:t>
                </a:r>
                <a:r>
                  <a:rPr kumimoji="1" lang="en-US" altLang="zh-CN" sz="2000" b="1">
                    <a:solidFill>
                      <a:schemeClr val="accent2"/>
                    </a:solidFill>
                    <a:latin typeface="幼圆" pitchFamily="49" charset="-122"/>
                  </a:rPr>
                  <a:t>1</a:t>
                </a:r>
              </a:p>
            </p:txBody>
          </p:sp>
          <p:sp>
            <p:nvSpPr>
              <p:cNvPr id="90134" name="Text Box 12"/>
              <p:cNvSpPr txBox="1">
                <a:spLocks noChangeArrowheads="1"/>
              </p:cNvSpPr>
              <p:nvPr/>
            </p:nvSpPr>
            <p:spPr bwMode="auto">
              <a:xfrm>
                <a:off x="3560" y="1253"/>
                <a:ext cx="609" cy="250"/>
              </a:xfrm>
              <a:prstGeom prst="rect">
                <a:avLst/>
              </a:prstGeom>
              <a:noFill/>
              <a:ln w="9525">
                <a:noFill/>
                <a:miter lim="800000"/>
                <a:headEnd/>
                <a:tailEnd/>
              </a:ln>
            </p:spPr>
            <p:txBody>
              <a:bodyPr>
                <a:spAutoFit/>
              </a:bodyPr>
              <a:lstStyle/>
              <a:p>
                <a:pPr>
                  <a:spcBef>
                    <a:spcPct val="50000"/>
                  </a:spcBef>
                </a:pPr>
                <a:r>
                  <a:rPr kumimoji="1" lang="zh-CN" altLang="en-US" sz="2000" b="1">
                    <a:solidFill>
                      <a:schemeClr val="accent2"/>
                    </a:solidFill>
                    <a:latin typeface="幼圆" pitchFamily="49" charset="-122"/>
                  </a:rPr>
                  <a:t>媒质</a:t>
                </a:r>
                <a:r>
                  <a:rPr kumimoji="1" lang="en-US" altLang="zh-CN" sz="2000" b="1">
                    <a:solidFill>
                      <a:schemeClr val="accent2"/>
                    </a:solidFill>
                    <a:latin typeface="幼圆" pitchFamily="49" charset="-122"/>
                  </a:rPr>
                  <a:t>2</a:t>
                </a:r>
              </a:p>
            </p:txBody>
          </p:sp>
        </p:grpSp>
        <p:sp>
          <p:nvSpPr>
            <p:cNvPr id="90127" name="Line 13"/>
            <p:cNvSpPr>
              <a:spLocks noChangeShapeType="1"/>
            </p:cNvSpPr>
            <p:nvPr/>
          </p:nvSpPr>
          <p:spPr bwMode="auto">
            <a:xfrm flipV="1">
              <a:off x="4067" y="1162"/>
              <a:ext cx="454" cy="635"/>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0128" name="Line 14"/>
            <p:cNvSpPr>
              <a:spLocks noChangeShapeType="1"/>
            </p:cNvSpPr>
            <p:nvPr/>
          </p:nvSpPr>
          <p:spPr bwMode="auto">
            <a:xfrm flipV="1">
              <a:off x="4521" y="799"/>
              <a:ext cx="545" cy="363"/>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0129" name="Rectangle 15"/>
            <p:cNvSpPr>
              <a:spLocks noChangeArrowheads="1"/>
            </p:cNvSpPr>
            <p:nvPr/>
          </p:nvSpPr>
          <p:spPr bwMode="auto">
            <a:xfrm>
              <a:off x="3424" y="436"/>
              <a:ext cx="2131" cy="1496"/>
            </a:xfrm>
            <a:prstGeom prst="rect">
              <a:avLst/>
            </a:prstGeom>
            <a:noFill/>
            <a:ln w="9525">
              <a:solidFill>
                <a:srgbClr val="FF0000"/>
              </a:solidFill>
              <a:miter lim="800000"/>
              <a:headEnd/>
              <a:tailEnd/>
            </a:ln>
          </p:spPr>
          <p:txBody>
            <a:bodyPr anchor="ctr">
              <a:spAutoFit/>
            </a:bodyPr>
            <a:lstStyle/>
            <a:p>
              <a:endParaRPr lang="zh-CN" altLang="en-US"/>
            </a:p>
          </p:txBody>
        </p:sp>
      </p:grpSp>
      <p:sp>
        <p:nvSpPr>
          <p:cNvPr id="90121" name="Rectangle 16"/>
          <p:cNvSpPr>
            <a:spLocks noChangeArrowheads="1"/>
          </p:cNvSpPr>
          <p:nvPr/>
        </p:nvSpPr>
        <p:spPr bwMode="auto">
          <a:xfrm>
            <a:off x="420077" y="4818673"/>
            <a:ext cx="5292725" cy="792163"/>
          </a:xfrm>
          <a:prstGeom prst="rect">
            <a:avLst/>
          </a:prstGeom>
          <a:noFill/>
          <a:ln w="9525">
            <a:noFill/>
            <a:miter lim="800000"/>
            <a:headEnd/>
            <a:tailEnd/>
          </a:ln>
        </p:spPr>
        <p:txBody>
          <a:bodyPr/>
          <a:lstStyle/>
          <a:p>
            <a:pPr marL="342900" indent="-342900">
              <a:lnSpc>
                <a:spcPct val="140000"/>
              </a:lnSpc>
              <a:spcBef>
                <a:spcPct val="20000"/>
              </a:spcBef>
              <a:buClr>
                <a:schemeClr val="hlink"/>
              </a:buClr>
              <a:buSzPct val="75000"/>
              <a:buFont typeface="Wingdings" pitchFamily="2" charset="2"/>
              <a:buChar char="v"/>
            </a:pPr>
            <a:r>
              <a:rPr lang="en-US" altLang="zh-CN" b="1" dirty="0">
                <a:solidFill>
                  <a:srgbClr val="0000CC"/>
                </a:solidFill>
                <a:latin typeface="幼圆" pitchFamily="49" charset="-122"/>
              </a:rPr>
              <a:t> </a:t>
            </a:r>
            <a:r>
              <a:rPr lang="zh-CN" altLang="en-US" sz="2800" b="1" dirty="0">
                <a:solidFill>
                  <a:srgbClr val="0000CC"/>
                </a:solidFill>
                <a:latin typeface="幼圆" pitchFamily="49" charset="-122"/>
              </a:rPr>
              <a:t>如何讨论边界条件</a:t>
            </a:r>
            <a:r>
              <a:rPr lang="en-US" altLang="zh-CN" sz="2800" b="1" dirty="0">
                <a:solidFill>
                  <a:srgbClr val="0000CC"/>
                </a:solidFill>
                <a:latin typeface="幼圆" pitchFamily="49" charset="-122"/>
              </a:rPr>
              <a:t>?</a:t>
            </a:r>
          </a:p>
        </p:txBody>
      </p:sp>
      <p:sp>
        <p:nvSpPr>
          <p:cNvPr id="90122" name="矩形 22"/>
          <p:cNvSpPr>
            <a:spLocks noChangeArrowheads="1"/>
          </p:cNvSpPr>
          <p:nvPr/>
        </p:nvSpPr>
        <p:spPr bwMode="auto">
          <a:xfrm>
            <a:off x="514350" y="1809750"/>
            <a:ext cx="5249863" cy="809902"/>
          </a:xfrm>
          <a:prstGeom prst="rect">
            <a:avLst/>
          </a:prstGeom>
          <a:noFill/>
          <a:ln w="9525">
            <a:noFill/>
            <a:miter lim="800000"/>
            <a:headEnd/>
            <a:tailEnd/>
          </a:ln>
        </p:spPr>
        <p:txBody>
          <a:bodyPr>
            <a:spAutoFit/>
          </a:bodyPr>
          <a:lstStyle/>
          <a:p>
            <a:pPr>
              <a:lnSpc>
                <a:spcPct val="140000"/>
              </a:lnSpc>
              <a:spcBef>
                <a:spcPct val="20000"/>
              </a:spcBef>
            </a:pPr>
            <a:r>
              <a:rPr lang="zh-CN" altLang="en-US" sz="1800" b="1" dirty="0">
                <a:solidFill>
                  <a:srgbClr val="002060"/>
                </a:solidFill>
                <a:latin typeface="幼圆" pitchFamily="49" charset="-122"/>
              </a:rPr>
              <a:t>实际空间一般包含多种不同介质。边界条件反映了不同介质分界面两边的电磁场矢量应满足的关系。</a:t>
            </a:r>
          </a:p>
        </p:txBody>
      </p:sp>
      <p:sp>
        <p:nvSpPr>
          <p:cNvPr id="90123" name="矩形 23"/>
          <p:cNvSpPr>
            <a:spLocks noChangeArrowheads="1"/>
          </p:cNvSpPr>
          <p:nvPr/>
        </p:nvSpPr>
        <p:spPr bwMode="auto">
          <a:xfrm>
            <a:off x="747347" y="3366355"/>
            <a:ext cx="6243638" cy="835806"/>
          </a:xfrm>
          <a:prstGeom prst="rect">
            <a:avLst/>
          </a:prstGeom>
          <a:noFill/>
          <a:ln w="9525">
            <a:noFill/>
            <a:miter lim="800000"/>
            <a:headEnd/>
            <a:tailEnd/>
          </a:ln>
        </p:spPr>
        <p:txBody>
          <a:bodyPr>
            <a:spAutoFit/>
          </a:bodyPr>
          <a:lstStyle/>
          <a:p>
            <a:pPr>
              <a:lnSpc>
                <a:spcPct val="130000"/>
              </a:lnSpc>
            </a:pPr>
            <a:r>
              <a:rPr lang="zh-CN" altLang="en-US" sz="2000" b="1" dirty="0">
                <a:solidFill>
                  <a:srgbClr val="C00000"/>
                </a:solidFill>
                <a:latin typeface="幼圆" pitchFamily="49" charset="-122"/>
              </a:rPr>
              <a:t>物理上：</a:t>
            </a:r>
            <a:r>
              <a:rPr lang="zh-CN" altLang="en-US" sz="2000" b="1" dirty="0">
                <a:solidFill>
                  <a:srgbClr val="002060"/>
                </a:solidFill>
                <a:latin typeface="幼圆" pitchFamily="49" charset="-122"/>
              </a:rPr>
              <a:t>分界面两侧介质的特性参数和场发生突变。麦克斯韦方程组的微分形式在分界面失去意义。</a:t>
            </a:r>
          </a:p>
        </p:txBody>
      </p:sp>
      <p:sp>
        <p:nvSpPr>
          <p:cNvPr id="90124" name="矩形 24"/>
          <p:cNvSpPr>
            <a:spLocks noChangeArrowheads="1"/>
          </p:cNvSpPr>
          <p:nvPr/>
        </p:nvSpPr>
        <p:spPr bwMode="auto">
          <a:xfrm>
            <a:off x="747346" y="5471746"/>
            <a:ext cx="7494588" cy="954088"/>
          </a:xfrm>
          <a:prstGeom prst="rect">
            <a:avLst/>
          </a:prstGeom>
          <a:noFill/>
          <a:ln w="9525">
            <a:noFill/>
            <a:miter lim="800000"/>
            <a:headEnd/>
            <a:tailEnd/>
          </a:ln>
        </p:spPr>
        <p:txBody>
          <a:bodyPr>
            <a:spAutoFit/>
          </a:bodyPr>
          <a:lstStyle/>
          <a:p>
            <a:pPr>
              <a:lnSpc>
                <a:spcPct val="140000"/>
              </a:lnSpc>
              <a:spcBef>
                <a:spcPct val="20000"/>
              </a:spcBef>
            </a:pPr>
            <a:r>
              <a:rPr lang="zh-CN" altLang="en-US" sz="2000" b="1" dirty="0">
                <a:solidFill>
                  <a:srgbClr val="002060"/>
                </a:solidFill>
                <a:latin typeface="幼圆" pitchFamily="49" charset="-122"/>
              </a:rPr>
              <a:t>麦克斯韦方程组的积分形式在不同介质分界面上仍然适用，由此可导出电磁场矢量在分界面上的边界条件。</a:t>
            </a:r>
          </a:p>
        </p:txBody>
      </p:sp>
      <p:sp>
        <p:nvSpPr>
          <p:cNvPr id="90125" name="矩形 25"/>
          <p:cNvSpPr>
            <a:spLocks noChangeArrowheads="1"/>
          </p:cNvSpPr>
          <p:nvPr/>
        </p:nvSpPr>
        <p:spPr bwMode="auto">
          <a:xfrm>
            <a:off x="735379" y="4207975"/>
            <a:ext cx="7783513" cy="836612"/>
          </a:xfrm>
          <a:prstGeom prst="rect">
            <a:avLst/>
          </a:prstGeom>
          <a:noFill/>
          <a:ln w="9525">
            <a:noFill/>
            <a:miter lim="800000"/>
            <a:headEnd/>
            <a:tailEnd/>
          </a:ln>
        </p:spPr>
        <p:txBody>
          <a:bodyPr>
            <a:spAutoFit/>
          </a:bodyPr>
          <a:lstStyle/>
          <a:p>
            <a:pPr>
              <a:lnSpc>
                <a:spcPct val="130000"/>
              </a:lnSpc>
            </a:pPr>
            <a:r>
              <a:rPr lang="zh-CN" altLang="en-US" sz="2000" b="1" dirty="0">
                <a:solidFill>
                  <a:srgbClr val="C00000"/>
                </a:solidFill>
                <a:latin typeface="幼圆" pitchFamily="49" charset="-122"/>
              </a:rPr>
              <a:t>数学上：</a:t>
            </a:r>
            <a:r>
              <a:rPr lang="zh-CN" altLang="en-US" sz="2000" b="1" dirty="0">
                <a:solidFill>
                  <a:srgbClr val="002060"/>
                </a:solidFill>
                <a:latin typeface="幼圆" pitchFamily="49" charset="-122"/>
              </a:rPr>
              <a:t>麦克斯韦方程组是微分方程组，其解是不确定的，边界条件起定解作用。</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圆角矩形 7"/>
          <p:cNvPicPr>
            <a:picLocks noChangeArrowheads="1"/>
          </p:cNvPicPr>
          <p:nvPr/>
        </p:nvPicPr>
        <p:blipFill>
          <a:blip r:embed="rId3"/>
          <a:srcRect/>
          <a:stretch>
            <a:fillRect/>
          </a:stretch>
        </p:blipFill>
        <p:spPr bwMode="auto">
          <a:xfrm>
            <a:off x="6166337" y="4278924"/>
            <a:ext cx="2520463" cy="762633"/>
          </a:xfrm>
          <a:prstGeom prst="rect">
            <a:avLst/>
          </a:prstGeom>
          <a:noFill/>
          <a:ln w="9525">
            <a:noFill/>
            <a:miter lim="800000"/>
            <a:headEnd/>
            <a:tailEnd/>
          </a:ln>
        </p:spPr>
      </p:pic>
      <p:pic>
        <p:nvPicPr>
          <p:cNvPr id="41" name="圆角矩形 7"/>
          <p:cNvPicPr>
            <a:picLocks noChangeArrowheads="1"/>
          </p:cNvPicPr>
          <p:nvPr/>
        </p:nvPicPr>
        <p:blipFill>
          <a:blip r:embed="rId3"/>
          <a:srcRect/>
          <a:stretch>
            <a:fillRect/>
          </a:stretch>
        </p:blipFill>
        <p:spPr bwMode="auto">
          <a:xfrm>
            <a:off x="738553" y="4196862"/>
            <a:ext cx="5392615" cy="855784"/>
          </a:xfrm>
          <a:prstGeom prst="rect">
            <a:avLst/>
          </a:prstGeom>
          <a:noFill/>
          <a:ln w="9525">
            <a:noFill/>
            <a:miter lim="800000"/>
            <a:headEnd/>
            <a:tailEnd/>
          </a:ln>
        </p:spPr>
      </p:pic>
      <p:sp>
        <p:nvSpPr>
          <p:cNvPr id="91157" name="日期占位符 1"/>
          <p:cNvSpPr>
            <a:spLocks noGrp="1"/>
          </p:cNvSpPr>
          <p:nvPr>
            <p:ph type="dt" sz="quarter" idx="10"/>
          </p:nvPr>
        </p:nvSpPr>
        <p:spPr>
          <a:noFill/>
        </p:spPr>
        <p:txBody>
          <a:bodyPr/>
          <a:lstStyle/>
          <a:p>
            <a:fld id="{6D54F807-FBBC-4050-9F0A-7422CE20CB34}" type="datetime10">
              <a:rPr lang="zh-CN" altLang="en-US" smtClean="0"/>
              <a:pPr/>
              <a:t>22:15</a:t>
            </a:fld>
            <a:endParaRPr lang="en-US" altLang="zh-CN" smtClean="0"/>
          </a:p>
        </p:txBody>
      </p:sp>
      <p:sp>
        <p:nvSpPr>
          <p:cNvPr id="91158" name="灯片编号占位符 3"/>
          <p:cNvSpPr>
            <a:spLocks noGrp="1"/>
          </p:cNvSpPr>
          <p:nvPr>
            <p:ph type="sldNum" sz="quarter" idx="12"/>
          </p:nvPr>
        </p:nvSpPr>
        <p:spPr>
          <a:noFill/>
        </p:spPr>
        <p:txBody>
          <a:bodyPr/>
          <a:lstStyle/>
          <a:p>
            <a:fld id="{51AD19EE-C35B-42A6-80CC-7658667BD317}" type="slidenum">
              <a:rPr lang="en-US" altLang="zh-CN" smtClean="0"/>
              <a:pPr/>
              <a:t>42</a:t>
            </a:fld>
            <a:endParaRPr lang="en-US" altLang="zh-CN" smtClean="0"/>
          </a:p>
        </p:txBody>
      </p:sp>
      <p:sp>
        <p:nvSpPr>
          <p:cNvPr id="231428" name="Text Box 4"/>
          <p:cNvSpPr txBox="1">
            <a:spLocks noChangeArrowheads="1"/>
          </p:cNvSpPr>
          <p:nvPr/>
        </p:nvSpPr>
        <p:spPr bwMode="auto">
          <a:xfrm>
            <a:off x="249238" y="493713"/>
            <a:ext cx="7661275" cy="519112"/>
          </a:xfrm>
          <a:prstGeom prst="rect">
            <a:avLst/>
          </a:prstGeom>
          <a:noFill/>
          <a:ln w="9525">
            <a:noFill/>
            <a:miter lim="800000"/>
            <a:headEnd/>
            <a:tailEnd/>
          </a:ln>
        </p:spPr>
        <p:txBody>
          <a:bodyPr>
            <a:spAutoFit/>
          </a:bodyPr>
          <a:lstStyle/>
          <a:p>
            <a:pPr>
              <a:spcBef>
                <a:spcPct val="50000"/>
              </a:spcBef>
            </a:pPr>
            <a:r>
              <a:rPr lang="en-US" altLang="zh-CN" sz="2800" b="1" dirty="0">
                <a:solidFill>
                  <a:srgbClr val="FF0000"/>
                </a:solidFill>
              </a:rPr>
              <a:t>2.7.1  </a:t>
            </a:r>
            <a:r>
              <a:rPr lang="zh-CN" altLang="en-US" sz="2800" b="1" dirty="0">
                <a:solidFill>
                  <a:srgbClr val="FF0000"/>
                </a:solidFill>
              </a:rPr>
              <a:t>边界条件的一般形式（                     ）      </a:t>
            </a:r>
          </a:p>
        </p:txBody>
      </p:sp>
      <p:graphicFrame>
        <p:nvGraphicFramePr>
          <p:cNvPr id="231429" name="Object 2"/>
          <p:cNvGraphicFramePr>
            <a:graphicFrameLocks noChangeAspect="1"/>
          </p:cNvGraphicFramePr>
          <p:nvPr/>
        </p:nvGraphicFramePr>
        <p:xfrm>
          <a:off x="5483225" y="995363"/>
          <a:ext cx="3660775" cy="2822575"/>
        </p:xfrm>
        <a:graphic>
          <a:graphicData uri="http://schemas.openxmlformats.org/presentationml/2006/ole">
            <p:oleObj spid="_x0000_s91138" name="Picture" r:id="rId4" imgW="1828800" imgH="1409760" progId="Word.Picture.8">
              <p:embed/>
            </p:oleObj>
          </a:graphicData>
        </a:graphic>
      </p:graphicFrame>
      <p:graphicFrame>
        <p:nvGraphicFramePr>
          <p:cNvPr id="231430" name="Object 3"/>
          <p:cNvGraphicFramePr>
            <a:graphicFrameLocks noChangeAspect="1"/>
          </p:cNvGraphicFramePr>
          <p:nvPr/>
        </p:nvGraphicFramePr>
        <p:xfrm>
          <a:off x="492125" y="1522413"/>
          <a:ext cx="3328988" cy="838200"/>
        </p:xfrm>
        <a:graphic>
          <a:graphicData uri="http://schemas.openxmlformats.org/presentationml/2006/ole">
            <p:oleObj spid="_x0000_s91139" name="Equation" r:id="rId5" imgW="1663560" imgH="419040" progId="Equation.DSMT4">
              <p:embed/>
            </p:oleObj>
          </a:graphicData>
        </a:graphic>
      </p:graphicFrame>
      <p:sp>
        <p:nvSpPr>
          <p:cNvPr id="91161" name="Rectangle 10"/>
          <p:cNvSpPr>
            <a:spLocks noChangeArrowheads="1"/>
          </p:cNvSpPr>
          <p:nvPr/>
        </p:nvSpPr>
        <p:spPr bwMode="auto">
          <a:xfrm>
            <a:off x="5867400" y="2082800"/>
            <a:ext cx="1600200" cy="609600"/>
          </a:xfrm>
          <a:prstGeom prst="rect">
            <a:avLst/>
          </a:prstGeom>
          <a:noFill/>
          <a:ln w="28575">
            <a:solidFill>
              <a:srgbClr val="FF33CC"/>
            </a:solidFill>
            <a:prstDash val="dash"/>
            <a:miter lim="800000"/>
            <a:headEnd/>
            <a:tailEnd type="none" w="sm" len="lg"/>
          </a:ln>
        </p:spPr>
        <p:txBody>
          <a:bodyPr wrap="none" anchor="ctr"/>
          <a:lstStyle/>
          <a:p>
            <a:endParaRPr lang="zh-CN" altLang="en-US"/>
          </a:p>
        </p:txBody>
      </p:sp>
      <p:graphicFrame>
        <p:nvGraphicFramePr>
          <p:cNvPr id="91140" name="Object 15"/>
          <p:cNvGraphicFramePr>
            <a:graphicFrameLocks noChangeAspect="1"/>
          </p:cNvGraphicFramePr>
          <p:nvPr/>
        </p:nvGraphicFramePr>
        <p:xfrm>
          <a:off x="5338763" y="2087563"/>
          <a:ext cx="1312862" cy="458787"/>
        </p:xfrm>
        <a:graphic>
          <a:graphicData uri="http://schemas.openxmlformats.org/presentationml/2006/ole">
            <p:oleObj spid="_x0000_s91140" name="Equation" r:id="rId6" imgW="507960" imgH="177480" progId="Equation.DSMT4">
              <p:embed/>
            </p:oleObj>
          </a:graphicData>
        </a:graphic>
      </p:graphicFrame>
      <p:graphicFrame>
        <p:nvGraphicFramePr>
          <p:cNvPr id="91141" name="Object 16"/>
          <p:cNvGraphicFramePr>
            <a:graphicFrameLocks noChangeAspect="1"/>
          </p:cNvGraphicFramePr>
          <p:nvPr/>
        </p:nvGraphicFramePr>
        <p:xfrm>
          <a:off x="7007225" y="2773363"/>
          <a:ext cx="330200" cy="523875"/>
        </p:xfrm>
        <a:graphic>
          <a:graphicData uri="http://schemas.openxmlformats.org/presentationml/2006/ole">
            <p:oleObj spid="_x0000_s91141" name="Equation" r:id="rId7" imgW="126720" imgH="203040" progId="Equation.DSMT4">
              <p:embed/>
            </p:oleObj>
          </a:graphicData>
        </a:graphic>
      </p:graphicFrame>
      <p:grpSp>
        <p:nvGrpSpPr>
          <p:cNvPr id="91162" name="Group 15"/>
          <p:cNvGrpSpPr>
            <a:grpSpLocks/>
          </p:cNvGrpSpPr>
          <p:nvPr/>
        </p:nvGrpSpPr>
        <p:grpSpPr bwMode="auto">
          <a:xfrm>
            <a:off x="8242300" y="2311400"/>
            <a:ext cx="304800" cy="304800"/>
            <a:chOff x="5141" y="957"/>
            <a:chExt cx="192" cy="192"/>
          </a:xfrm>
        </p:grpSpPr>
        <p:sp>
          <p:nvSpPr>
            <p:cNvPr id="91174" name="Oval 16"/>
            <p:cNvSpPr>
              <a:spLocks noChangeArrowheads="1"/>
            </p:cNvSpPr>
            <p:nvPr/>
          </p:nvSpPr>
          <p:spPr bwMode="auto">
            <a:xfrm>
              <a:off x="5141" y="957"/>
              <a:ext cx="192" cy="192"/>
            </a:xfrm>
            <a:prstGeom prst="ellipse">
              <a:avLst/>
            </a:prstGeom>
            <a:noFill/>
            <a:ln w="19050">
              <a:solidFill>
                <a:srgbClr val="000099"/>
              </a:solidFill>
              <a:round/>
              <a:headEnd/>
              <a:tailEnd type="none" w="sm" len="lg"/>
            </a:ln>
          </p:spPr>
          <p:txBody>
            <a:bodyPr wrap="none" anchor="ctr"/>
            <a:lstStyle/>
            <a:p>
              <a:endParaRPr lang="zh-CN" altLang="en-US"/>
            </a:p>
          </p:txBody>
        </p:sp>
        <p:sp>
          <p:nvSpPr>
            <p:cNvPr id="91175" name="Oval 17"/>
            <p:cNvSpPr>
              <a:spLocks noChangeAspect="1" noChangeArrowheads="1"/>
            </p:cNvSpPr>
            <p:nvPr/>
          </p:nvSpPr>
          <p:spPr bwMode="auto">
            <a:xfrm>
              <a:off x="5174" y="1032"/>
              <a:ext cx="82" cy="82"/>
            </a:xfrm>
            <a:prstGeom prst="ellipse">
              <a:avLst/>
            </a:prstGeom>
            <a:noFill/>
            <a:ln w="9525">
              <a:noFill/>
              <a:round/>
              <a:headEnd/>
              <a:tailEnd type="none" w="sm" len="lg"/>
            </a:ln>
          </p:spPr>
          <p:txBody>
            <a:bodyPr wrap="none" anchor="ctr"/>
            <a:lstStyle/>
            <a:p>
              <a:endParaRPr lang="zh-CN" altLang="en-US"/>
            </a:p>
          </p:txBody>
        </p:sp>
      </p:grpSp>
      <p:graphicFrame>
        <p:nvGraphicFramePr>
          <p:cNvPr id="91142" name="Object 17"/>
          <p:cNvGraphicFramePr>
            <a:graphicFrameLocks noChangeAspect="1"/>
          </p:cNvGraphicFramePr>
          <p:nvPr/>
        </p:nvGraphicFramePr>
        <p:xfrm>
          <a:off x="8226425" y="2651125"/>
          <a:ext cx="347663" cy="479425"/>
        </p:xfrm>
        <a:graphic>
          <a:graphicData uri="http://schemas.openxmlformats.org/presentationml/2006/ole">
            <p:oleObj spid="_x0000_s91142" name="Equation" r:id="rId8" imgW="164880" imgH="228600" progId="Equation.DSMT4">
              <p:embed/>
            </p:oleObj>
          </a:graphicData>
        </a:graphic>
      </p:graphicFrame>
      <p:graphicFrame>
        <p:nvGraphicFramePr>
          <p:cNvPr id="91143" name="Object 42"/>
          <p:cNvGraphicFramePr>
            <a:graphicFrameLocks noChangeAspect="1"/>
          </p:cNvGraphicFramePr>
          <p:nvPr/>
        </p:nvGraphicFramePr>
        <p:xfrm>
          <a:off x="165100" y="2319338"/>
          <a:ext cx="715963" cy="250825"/>
        </p:xfrm>
        <a:graphic>
          <a:graphicData uri="http://schemas.openxmlformats.org/presentationml/2006/ole">
            <p:oleObj spid="_x0000_s91143" name="Equation" r:id="rId9" imgW="507960" imgH="177480" progId="Equation.DSMT4">
              <p:embed/>
            </p:oleObj>
          </a:graphicData>
        </a:graphic>
      </p:graphicFrame>
      <p:graphicFrame>
        <p:nvGraphicFramePr>
          <p:cNvPr id="231444" name="Object 4"/>
          <p:cNvGraphicFramePr>
            <a:graphicFrameLocks noChangeAspect="1"/>
          </p:cNvGraphicFramePr>
          <p:nvPr/>
        </p:nvGraphicFramePr>
        <p:xfrm>
          <a:off x="269875" y="2497138"/>
          <a:ext cx="4881563" cy="727075"/>
        </p:xfrm>
        <a:graphic>
          <a:graphicData uri="http://schemas.openxmlformats.org/presentationml/2006/ole">
            <p:oleObj spid="_x0000_s91144" name="Equation" r:id="rId10" imgW="2730240" imgH="406080" progId="Equation.DSMT4">
              <p:embed/>
            </p:oleObj>
          </a:graphicData>
        </a:graphic>
      </p:graphicFrame>
      <p:sp>
        <p:nvSpPr>
          <p:cNvPr id="231445" name="AutoShape 21"/>
          <p:cNvSpPr>
            <a:spLocks noChangeArrowheads="1"/>
          </p:cNvSpPr>
          <p:nvPr/>
        </p:nvSpPr>
        <p:spPr bwMode="auto">
          <a:xfrm>
            <a:off x="3348038" y="2473325"/>
            <a:ext cx="1895475" cy="838200"/>
          </a:xfrm>
          <a:prstGeom prst="wedgeRectCallout">
            <a:avLst>
              <a:gd name="adj1" fmla="val 31556"/>
              <a:gd name="adj2" fmla="val -73486"/>
            </a:avLst>
          </a:prstGeom>
          <a:noFill/>
          <a:ln w="9525">
            <a:solidFill>
              <a:srgbClr val="CC0000"/>
            </a:solidFill>
            <a:miter lim="800000"/>
            <a:headEnd/>
            <a:tailEnd/>
          </a:ln>
        </p:spPr>
        <p:txBody>
          <a:bodyPr/>
          <a:lstStyle/>
          <a:p>
            <a:pPr algn="ctr"/>
            <a:endParaRPr lang="zh-CN" altLang="zh-CN" sz="1800">
              <a:latin typeface="Verdana" pitchFamily="34" charset="0"/>
              <a:ea typeface="宋体" pitchFamily="2" charset="-122"/>
            </a:endParaRPr>
          </a:p>
        </p:txBody>
      </p:sp>
      <p:sp>
        <p:nvSpPr>
          <p:cNvPr id="231446" name="Rectangle 22"/>
          <p:cNvSpPr>
            <a:spLocks noChangeArrowheads="1"/>
          </p:cNvSpPr>
          <p:nvPr/>
        </p:nvSpPr>
        <p:spPr bwMode="auto">
          <a:xfrm>
            <a:off x="4195763" y="1797050"/>
            <a:ext cx="671512" cy="460375"/>
          </a:xfrm>
          <a:prstGeom prst="rect">
            <a:avLst/>
          </a:prstGeom>
          <a:noFill/>
          <a:ln w="9525">
            <a:noFill/>
            <a:miter lim="800000"/>
            <a:headEnd/>
            <a:tailEnd/>
          </a:ln>
        </p:spPr>
        <p:txBody>
          <a:bodyPr wrap="none">
            <a:spAutoFit/>
          </a:bodyPr>
          <a:lstStyle/>
          <a:p>
            <a:r>
              <a:rPr kumimoji="1" lang="en-US" altLang="zh-CN" sz="2400" b="1">
                <a:solidFill>
                  <a:srgbClr val="CC0000"/>
                </a:solidFill>
                <a:latin typeface="Verdana" pitchFamily="34" charset="0"/>
                <a:ea typeface="宋体" pitchFamily="2" charset="-122"/>
              </a:rPr>
              <a:t>=0</a:t>
            </a:r>
          </a:p>
        </p:txBody>
      </p:sp>
      <p:graphicFrame>
        <p:nvGraphicFramePr>
          <p:cNvPr id="231447" name="Object 5"/>
          <p:cNvGraphicFramePr>
            <a:graphicFrameLocks noChangeAspect="1"/>
          </p:cNvGraphicFramePr>
          <p:nvPr/>
        </p:nvGraphicFramePr>
        <p:xfrm>
          <a:off x="187325" y="3765550"/>
          <a:ext cx="8583613" cy="511175"/>
        </p:xfrm>
        <a:graphic>
          <a:graphicData uri="http://schemas.openxmlformats.org/presentationml/2006/ole">
            <p:oleObj spid="_x0000_s91145" name="Equation" r:id="rId11" imgW="4063680" imgH="241200" progId="Equation.DSMT4">
              <p:embed/>
            </p:oleObj>
          </a:graphicData>
        </a:graphic>
      </p:graphicFrame>
      <p:graphicFrame>
        <p:nvGraphicFramePr>
          <p:cNvPr id="231449" name="Object 7"/>
          <p:cNvGraphicFramePr>
            <a:graphicFrameLocks noChangeAspect="1"/>
          </p:cNvGraphicFramePr>
          <p:nvPr/>
        </p:nvGraphicFramePr>
        <p:xfrm>
          <a:off x="1252538" y="4373563"/>
          <a:ext cx="4597400" cy="482600"/>
        </p:xfrm>
        <a:graphic>
          <a:graphicData uri="http://schemas.openxmlformats.org/presentationml/2006/ole">
            <p:oleObj spid="_x0000_s91146" name="Equation" r:id="rId12" imgW="2298600" imgH="241200" progId="Equation.DSMT4">
              <p:embed/>
            </p:oleObj>
          </a:graphicData>
        </a:graphic>
      </p:graphicFrame>
      <p:graphicFrame>
        <p:nvGraphicFramePr>
          <p:cNvPr id="231450" name="Object 8"/>
          <p:cNvGraphicFramePr>
            <a:graphicFrameLocks noChangeAspect="1"/>
          </p:cNvGraphicFramePr>
          <p:nvPr/>
        </p:nvGraphicFramePr>
        <p:xfrm>
          <a:off x="4178300" y="3811588"/>
          <a:ext cx="192088" cy="355600"/>
        </p:xfrm>
        <a:graphic>
          <a:graphicData uri="http://schemas.openxmlformats.org/presentationml/2006/ole">
            <p:oleObj spid="_x0000_s91147" name="Equation" r:id="rId13" imgW="114120" imgH="177480" progId="Equation.DSMT4">
              <p:embed/>
            </p:oleObj>
          </a:graphicData>
        </a:graphic>
      </p:graphicFrame>
      <p:sp>
        <p:nvSpPr>
          <p:cNvPr id="231451" name="Rectangle 27"/>
          <p:cNvSpPr>
            <a:spLocks noChangeArrowheads="1"/>
          </p:cNvSpPr>
          <p:nvPr/>
        </p:nvSpPr>
        <p:spPr bwMode="auto">
          <a:xfrm>
            <a:off x="165100" y="893763"/>
            <a:ext cx="3650999" cy="720197"/>
          </a:xfrm>
          <a:prstGeom prst="rect">
            <a:avLst/>
          </a:prstGeom>
          <a:noFill/>
          <a:ln w="9525">
            <a:noFill/>
            <a:miter lim="800000"/>
            <a:headEnd/>
            <a:tailEnd/>
          </a:ln>
        </p:spPr>
        <p:txBody>
          <a:bodyPr wrap="none">
            <a:spAutoFit/>
          </a:bodyPr>
          <a:lstStyle/>
          <a:p>
            <a:pPr>
              <a:lnSpc>
                <a:spcPct val="170000"/>
              </a:lnSpc>
              <a:spcBef>
                <a:spcPct val="50000"/>
              </a:spcBef>
              <a:buFontTx/>
              <a:buBlip>
                <a:blip r:embed="rId14"/>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磁场强度  的边界条件</a:t>
            </a:r>
          </a:p>
        </p:txBody>
      </p:sp>
      <p:graphicFrame>
        <p:nvGraphicFramePr>
          <p:cNvPr id="231452" name="Object 9"/>
          <p:cNvGraphicFramePr>
            <a:graphicFrameLocks noChangeAspect="1"/>
          </p:cNvGraphicFramePr>
          <p:nvPr/>
        </p:nvGraphicFramePr>
        <p:xfrm>
          <a:off x="4899025" y="574675"/>
          <a:ext cx="1760538" cy="446088"/>
        </p:xfrm>
        <a:graphic>
          <a:graphicData uri="http://schemas.openxmlformats.org/presentationml/2006/ole">
            <p:oleObj spid="_x0000_s91148" name="Equation" r:id="rId15" imgW="799920" imgH="203040" progId="Equation.DSMT4">
              <p:embed/>
            </p:oleObj>
          </a:graphicData>
        </a:graphic>
      </p:graphicFrame>
      <p:grpSp>
        <p:nvGrpSpPr>
          <p:cNvPr id="3" name="Group 30"/>
          <p:cNvGrpSpPr>
            <a:grpSpLocks/>
          </p:cNvGrpSpPr>
          <p:nvPr/>
        </p:nvGrpSpPr>
        <p:grpSpPr bwMode="auto">
          <a:xfrm>
            <a:off x="455613" y="4902200"/>
            <a:ext cx="8108950" cy="530225"/>
            <a:chOff x="430" y="326"/>
            <a:chExt cx="3264" cy="334"/>
          </a:xfrm>
        </p:grpSpPr>
        <p:sp>
          <p:nvSpPr>
            <p:cNvPr id="91172" name="Text Box 31"/>
            <p:cNvSpPr txBox="1">
              <a:spLocks noChangeArrowheads="1"/>
            </p:cNvSpPr>
            <p:nvPr/>
          </p:nvSpPr>
          <p:spPr bwMode="auto">
            <a:xfrm>
              <a:off x="2073" y="366"/>
              <a:ext cx="1440" cy="27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000" b="1">
                  <a:solidFill>
                    <a:srgbClr val="000099"/>
                  </a:solidFill>
                  <a:latin typeface="幼圆" pitchFamily="49" charset="-122"/>
                </a:rPr>
                <a:t>    </a:t>
              </a:r>
              <a:r>
                <a:rPr kumimoji="1" lang="zh-CN" altLang="en-US" sz="2000" b="1">
                  <a:solidFill>
                    <a:srgbClr val="000099"/>
                  </a:solidFill>
                  <a:latin typeface="幼圆" pitchFamily="49" charset="-122"/>
                </a:rPr>
                <a:t>为表面</a:t>
              </a:r>
              <a:r>
                <a:rPr kumimoji="1" lang="zh-CN" altLang="en-US" sz="2000" b="1">
                  <a:solidFill>
                    <a:srgbClr val="FF3300"/>
                  </a:solidFill>
                  <a:latin typeface="幼圆" pitchFamily="49" charset="-122"/>
                </a:rPr>
                <a:t>传导电流密度</a:t>
              </a:r>
              <a:r>
                <a:rPr kumimoji="1" lang="zh-CN" altLang="en-US" sz="2000" b="1">
                  <a:solidFill>
                    <a:srgbClr val="000099"/>
                  </a:solidFill>
                  <a:latin typeface="幼圆" pitchFamily="49" charset="-122"/>
                </a:rPr>
                <a:t>。</a:t>
              </a:r>
            </a:p>
          </p:txBody>
        </p:sp>
        <p:graphicFrame>
          <p:nvGraphicFramePr>
            <p:cNvPr id="91155" name="Object 13"/>
            <p:cNvGraphicFramePr>
              <a:graphicFrameLocks noChangeAspect="1"/>
            </p:cNvGraphicFramePr>
            <p:nvPr/>
          </p:nvGraphicFramePr>
          <p:xfrm>
            <a:off x="2064" y="326"/>
            <a:ext cx="264" cy="334"/>
          </p:xfrm>
          <a:graphic>
            <a:graphicData uri="http://schemas.openxmlformats.org/presentationml/2006/ole">
              <p:oleObj spid="_x0000_s91155" name="Equation" r:id="rId16" imgW="190440" imgH="241200" progId="Equation.DSMT4">
                <p:embed/>
              </p:oleObj>
            </a:graphicData>
          </a:graphic>
        </p:graphicFrame>
        <p:sp>
          <p:nvSpPr>
            <p:cNvPr id="91173" name="Text Box 33"/>
            <p:cNvSpPr txBox="1">
              <a:spLocks noChangeArrowheads="1"/>
            </p:cNvSpPr>
            <p:nvPr/>
          </p:nvSpPr>
          <p:spPr bwMode="auto">
            <a:xfrm>
              <a:off x="430" y="360"/>
              <a:ext cx="3264" cy="271"/>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a:solidFill>
                    <a:srgbClr val="000099"/>
                  </a:solidFill>
                  <a:latin typeface="幼圆" pitchFamily="49" charset="-122"/>
                </a:rPr>
                <a:t>式中：    为由媒质</a:t>
              </a:r>
              <a:r>
                <a:rPr kumimoji="1" lang="en-US" altLang="zh-CN" sz="2000" b="1">
                  <a:solidFill>
                    <a:srgbClr val="FF3300"/>
                  </a:solidFill>
                  <a:latin typeface="幼圆" pitchFamily="49" charset="-122"/>
                </a:rPr>
                <a:t>2</a:t>
              </a:r>
              <a:r>
                <a:rPr kumimoji="1" lang="zh-CN" altLang="en-US" sz="2000" b="1">
                  <a:solidFill>
                    <a:srgbClr val="FF3300"/>
                  </a:solidFill>
                  <a:latin typeface="幼圆" pitchFamily="49" charset="-122"/>
                </a:rPr>
                <a:t>－</a:t>
              </a:r>
              <a:r>
                <a:rPr kumimoji="1" lang="en-US" altLang="zh-CN" sz="2000" b="1">
                  <a:solidFill>
                    <a:srgbClr val="FF3300"/>
                  </a:solidFill>
                  <a:latin typeface="幼圆" pitchFamily="49" charset="-122"/>
                </a:rPr>
                <a:t>&gt;1</a:t>
              </a:r>
              <a:r>
                <a:rPr kumimoji="1" lang="zh-CN" altLang="en-US" sz="2000" b="1">
                  <a:solidFill>
                    <a:srgbClr val="FF3300"/>
                  </a:solidFill>
                  <a:latin typeface="幼圆" pitchFamily="49" charset="-122"/>
                </a:rPr>
                <a:t>的法向，</a:t>
              </a:r>
              <a:endParaRPr kumimoji="1" lang="zh-CN" altLang="en-US" sz="2000" b="1">
                <a:solidFill>
                  <a:srgbClr val="000099"/>
                </a:solidFill>
                <a:latin typeface="幼圆" pitchFamily="49" charset="-122"/>
              </a:endParaRPr>
            </a:p>
          </p:txBody>
        </p:sp>
        <p:graphicFrame>
          <p:nvGraphicFramePr>
            <p:cNvPr id="91156" name="Object 14"/>
            <p:cNvGraphicFramePr>
              <a:graphicFrameLocks noChangeAspect="1"/>
            </p:cNvGraphicFramePr>
            <p:nvPr/>
          </p:nvGraphicFramePr>
          <p:xfrm>
            <a:off x="778" y="342"/>
            <a:ext cx="229" cy="316"/>
          </p:xfrm>
          <a:graphic>
            <a:graphicData uri="http://schemas.openxmlformats.org/presentationml/2006/ole">
              <p:oleObj spid="_x0000_s91156" name="Equation" r:id="rId17" imgW="164880" imgH="228600" progId="Equation.DSMT4">
                <p:embed/>
              </p:oleObj>
            </a:graphicData>
          </a:graphic>
        </p:graphicFrame>
      </p:grpSp>
      <p:graphicFrame>
        <p:nvGraphicFramePr>
          <p:cNvPr id="231460" name="Object 10"/>
          <p:cNvGraphicFramePr>
            <a:graphicFrameLocks noChangeAspect="1"/>
          </p:cNvGraphicFramePr>
          <p:nvPr/>
        </p:nvGraphicFramePr>
        <p:xfrm>
          <a:off x="1824038" y="1087438"/>
          <a:ext cx="374650" cy="401637"/>
        </p:xfrm>
        <a:graphic>
          <a:graphicData uri="http://schemas.openxmlformats.org/presentationml/2006/ole">
            <p:oleObj spid="_x0000_s91149" name="Equation" r:id="rId18" imgW="177480" imgH="190440" progId="Equation.DSMT4">
              <p:embed/>
            </p:oleObj>
          </a:graphicData>
        </a:graphic>
      </p:graphicFrame>
      <p:grpSp>
        <p:nvGrpSpPr>
          <p:cNvPr id="91167" name="组合 50"/>
          <p:cNvGrpSpPr>
            <a:grpSpLocks/>
          </p:cNvGrpSpPr>
          <p:nvPr/>
        </p:nvGrpSpPr>
        <p:grpSpPr bwMode="auto">
          <a:xfrm>
            <a:off x="471488" y="5440363"/>
            <a:ext cx="7953375" cy="929908"/>
            <a:chOff x="483143" y="5428065"/>
            <a:chExt cx="7953375" cy="930857"/>
          </a:xfrm>
        </p:grpSpPr>
        <p:sp>
          <p:nvSpPr>
            <p:cNvPr id="91171" name="Rectangle 35"/>
            <p:cNvSpPr>
              <a:spLocks noChangeArrowheads="1"/>
            </p:cNvSpPr>
            <p:nvPr/>
          </p:nvSpPr>
          <p:spPr bwMode="auto">
            <a:xfrm>
              <a:off x="483143" y="5428065"/>
              <a:ext cx="7953375" cy="854438"/>
            </a:xfrm>
            <a:prstGeom prst="rect">
              <a:avLst/>
            </a:prstGeom>
            <a:noFill/>
            <a:ln w="9525">
              <a:noFill/>
              <a:miter lim="800000"/>
              <a:headEnd/>
              <a:tailEnd/>
            </a:ln>
          </p:spPr>
          <p:txBody>
            <a:bodyPr>
              <a:spAutoFit/>
            </a:bodyPr>
            <a:lstStyle/>
            <a:p>
              <a:pPr>
                <a:lnSpc>
                  <a:spcPct val="130000"/>
                </a:lnSpc>
                <a:spcBef>
                  <a:spcPct val="50000"/>
                </a:spcBef>
                <a:buFont typeface="Wingdings" pitchFamily="2" charset="2"/>
                <a:buNone/>
              </a:pPr>
              <a:r>
                <a:rPr kumimoji="1" lang="zh-CN" altLang="en-US" sz="2000" b="1" dirty="0">
                  <a:solidFill>
                    <a:srgbClr val="FF0000"/>
                  </a:solidFill>
                  <a:latin typeface="黑体" pitchFamily="2" charset="-122"/>
                </a:rPr>
                <a:t>结论：</a:t>
              </a:r>
              <a:r>
                <a:rPr kumimoji="1" lang="zh-CN" altLang="en-US" sz="2000" b="1" dirty="0">
                  <a:solidFill>
                    <a:srgbClr val="FF0000"/>
                  </a:solidFill>
                  <a:latin typeface="楷体"/>
                  <a:ea typeface="楷体"/>
                  <a:cs typeface="楷体"/>
                </a:rPr>
                <a:t>磁场强度   </a:t>
              </a:r>
              <a:r>
                <a:rPr kumimoji="1" lang="zh-CN" altLang="en-US" sz="2000" b="1" dirty="0" smtClean="0">
                  <a:solidFill>
                    <a:srgbClr val="FF0000"/>
                  </a:solidFill>
                  <a:latin typeface="楷体"/>
                  <a:ea typeface="楷体"/>
                  <a:cs typeface="楷体"/>
                </a:rPr>
                <a:t> 在</a:t>
              </a:r>
              <a:r>
                <a:rPr kumimoji="1" lang="zh-CN" altLang="en-US" sz="2000" b="1" dirty="0">
                  <a:solidFill>
                    <a:srgbClr val="FF0000"/>
                  </a:solidFill>
                  <a:latin typeface="楷体"/>
                  <a:ea typeface="楷体"/>
                  <a:cs typeface="楷体"/>
                </a:rPr>
                <a:t>存在面电流的不同媒质分界面两侧的切向分量不连续，其差值恰好等于分界面上的电流面密度     </a:t>
              </a:r>
              <a:r>
                <a:rPr kumimoji="1" lang="en-US" altLang="zh-CN" sz="2000" b="1" dirty="0">
                  <a:solidFill>
                    <a:srgbClr val="FF0000"/>
                  </a:solidFill>
                  <a:latin typeface="楷体"/>
                  <a:ea typeface="楷体"/>
                  <a:cs typeface="楷体"/>
                </a:rPr>
                <a:t>.</a:t>
              </a:r>
              <a:r>
                <a:rPr kumimoji="1" lang="zh-CN" altLang="en-US" sz="2000" b="1" dirty="0">
                  <a:solidFill>
                    <a:srgbClr val="FF0000"/>
                  </a:solidFill>
                  <a:latin typeface="楷体"/>
                  <a:ea typeface="楷体"/>
                  <a:cs typeface="楷体"/>
                </a:rPr>
                <a:t>  </a:t>
              </a:r>
            </a:p>
          </p:txBody>
        </p:sp>
        <p:graphicFrame>
          <p:nvGraphicFramePr>
            <p:cNvPr id="231461" name="Object 11"/>
            <p:cNvGraphicFramePr>
              <a:graphicFrameLocks noChangeAspect="1"/>
            </p:cNvGraphicFramePr>
            <p:nvPr/>
          </p:nvGraphicFramePr>
          <p:xfrm>
            <a:off x="2380869" y="5521727"/>
            <a:ext cx="288925" cy="309563"/>
          </p:xfrm>
          <a:graphic>
            <a:graphicData uri="http://schemas.openxmlformats.org/presentationml/2006/ole">
              <p:oleObj spid="_x0000_s91153" name="Equation" r:id="rId19" imgW="177480" imgH="190440" progId="Equation.DSMT4">
                <p:embed/>
              </p:oleObj>
            </a:graphicData>
          </a:graphic>
        </p:graphicFrame>
        <p:graphicFrame>
          <p:nvGraphicFramePr>
            <p:cNvPr id="231462" name="Object 12"/>
            <p:cNvGraphicFramePr>
              <a:graphicFrameLocks noChangeAspect="1"/>
            </p:cNvGraphicFramePr>
            <p:nvPr/>
          </p:nvGraphicFramePr>
          <p:xfrm>
            <a:off x="5680368" y="5877910"/>
            <a:ext cx="403225" cy="481012"/>
          </p:xfrm>
          <a:graphic>
            <a:graphicData uri="http://schemas.openxmlformats.org/presentationml/2006/ole">
              <p:oleObj spid="_x0000_s91154" name="Equation" r:id="rId20" imgW="190440" imgH="228600" progId="Equation.DSMT4">
                <p:embed/>
              </p:oleObj>
            </a:graphicData>
          </a:graphic>
        </p:graphicFrame>
      </p:grpSp>
      <p:cxnSp>
        <p:nvCxnSpPr>
          <p:cNvPr id="91168" name="直接箭头连接符 42"/>
          <p:cNvCxnSpPr>
            <a:cxnSpLocks noChangeShapeType="1"/>
          </p:cNvCxnSpPr>
          <p:nvPr/>
        </p:nvCxnSpPr>
        <p:spPr bwMode="auto">
          <a:xfrm rot="10800000" flipV="1">
            <a:off x="6400800" y="2697163"/>
            <a:ext cx="566738" cy="0"/>
          </a:xfrm>
          <a:prstGeom prst="straightConnector1">
            <a:avLst/>
          </a:prstGeom>
          <a:noFill/>
          <a:ln w="25400" algn="ctr">
            <a:solidFill>
              <a:srgbClr val="FF0000"/>
            </a:solidFill>
            <a:round/>
            <a:headEnd/>
            <a:tailEnd type="arrow" w="med" len="med"/>
          </a:ln>
        </p:spPr>
      </p:cxnSp>
      <p:cxnSp>
        <p:nvCxnSpPr>
          <p:cNvPr id="91169" name="直接箭头连接符 47"/>
          <p:cNvCxnSpPr>
            <a:cxnSpLocks noChangeShapeType="1"/>
          </p:cNvCxnSpPr>
          <p:nvPr/>
        </p:nvCxnSpPr>
        <p:spPr bwMode="auto">
          <a:xfrm flipV="1">
            <a:off x="6481763" y="2082800"/>
            <a:ext cx="452437" cy="0"/>
          </a:xfrm>
          <a:prstGeom prst="straightConnector1">
            <a:avLst/>
          </a:prstGeom>
          <a:noFill/>
          <a:ln w="25400" algn="ctr">
            <a:solidFill>
              <a:srgbClr val="FF0000"/>
            </a:solidFill>
            <a:round/>
            <a:headEnd/>
            <a:tailEnd type="arrow" w="med" len="med"/>
          </a:ln>
        </p:spPr>
      </p:cxnSp>
      <p:sp>
        <p:nvSpPr>
          <p:cNvPr id="91170" name="TextBox 49"/>
          <p:cNvSpPr txBox="1">
            <a:spLocks noChangeArrowheads="1"/>
          </p:cNvSpPr>
          <p:nvPr/>
        </p:nvSpPr>
        <p:spPr bwMode="auto">
          <a:xfrm>
            <a:off x="8124825" y="2233613"/>
            <a:ext cx="520700" cy="523875"/>
          </a:xfrm>
          <a:prstGeom prst="rect">
            <a:avLst/>
          </a:prstGeom>
          <a:noFill/>
          <a:ln w="9525">
            <a:noFill/>
            <a:miter lim="800000"/>
            <a:headEnd/>
            <a:tailEnd/>
          </a:ln>
        </p:spPr>
        <p:txBody>
          <a:bodyPr>
            <a:spAutoFit/>
          </a:bodyPr>
          <a:lstStyle/>
          <a:p>
            <a:r>
              <a:rPr lang="zh-CN" altLang="en-US" sz="2800">
                <a:latin typeface="Arial Unicode MS" pitchFamily="34" charset="-122"/>
                <a:ea typeface="Arial Unicode MS" pitchFamily="34" charset="-122"/>
                <a:cs typeface="Arial Unicode MS" pitchFamily="34" charset="-122"/>
              </a:rPr>
              <a:t>Ｘ</a:t>
            </a:r>
          </a:p>
        </p:txBody>
      </p:sp>
      <p:graphicFrame>
        <p:nvGraphicFramePr>
          <p:cNvPr id="91150" name="Object 43"/>
          <p:cNvGraphicFramePr>
            <a:graphicFrameLocks noChangeAspect="1"/>
          </p:cNvGraphicFramePr>
          <p:nvPr/>
        </p:nvGraphicFramePr>
        <p:xfrm>
          <a:off x="7178675" y="3163888"/>
          <a:ext cx="1490663" cy="495300"/>
        </p:xfrm>
        <a:graphic>
          <a:graphicData uri="http://schemas.openxmlformats.org/presentationml/2006/ole">
            <p:oleObj spid="_x0000_s91150" name="Equation" r:id="rId21" imgW="685800" imgH="228600" progId="Equation.DSMT4">
              <p:embed/>
            </p:oleObj>
          </a:graphicData>
        </a:graphic>
      </p:graphicFrame>
      <p:graphicFrame>
        <p:nvGraphicFramePr>
          <p:cNvPr id="91151" name="Object 44"/>
          <p:cNvGraphicFramePr>
            <a:graphicFrameLocks noChangeAspect="1"/>
          </p:cNvGraphicFramePr>
          <p:nvPr/>
        </p:nvGraphicFramePr>
        <p:xfrm>
          <a:off x="196850" y="3251200"/>
          <a:ext cx="682625" cy="404813"/>
        </p:xfrm>
        <a:graphic>
          <a:graphicData uri="http://schemas.openxmlformats.org/presentationml/2006/ole">
            <p:oleObj spid="_x0000_s91151" name="Equation" r:id="rId22" imgW="406080" imgH="241200" progId="Equation.DSMT4">
              <p:embed/>
            </p:oleObj>
          </a:graphicData>
        </a:graphic>
      </p:graphicFrame>
      <p:graphicFrame>
        <p:nvGraphicFramePr>
          <p:cNvPr id="91152" name="Object 20"/>
          <p:cNvGraphicFramePr>
            <a:graphicFrameLocks noChangeAspect="1"/>
          </p:cNvGraphicFramePr>
          <p:nvPr/>
        </p:nvGraphicFramePr>
        <p:xfrm>
          <a:off x="1152525" y="3281363"/>
          <a:ext cx="3562350" cy="342900"/>
        </p:xfrm>
        <a:graphic>
          <a:graphicData uri="http://schemas.openxmlformats.org/presentationml/2006/ole">
            <p:oleObj spid="_x0000_s91152" name="Equation" r:id="rId23" imgW="2120760" imgH="203040" progId="Equation.DSMT4">
              <p:embed/>
            </p:oleObj>
          </a:graphicData>
        </a:graphic>
      </p:graphicFrame>
      <p:sp>
        <p:nvSpPr>
          <p:cNvPr id="42" name="矩形 41"/>
          <p:cNvSpPr/>
          <p:nvPr/>
        </p:nvSpPr>
        <p:spPr>
          <a:xfrm>
            <a:off x="6211354" y="4332366"/>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fade">
                                      <p:cBhvr>
                                        <p:cTn id="7" dur="1000"/>
                                        <p:tgtEl>
                                          <p:spTgt spid="231428"/>
                                        </p:tgtEl>
                                      </p:cBhvr>
                                    </p:animEffect>
                                  </p:childTnLst>
                                </p:cTn>
                              </p:par>
                              <p:par>
                                <p:cTn id="8" presetID="10" presetClass="entr" presetSubtype="0" fill="hold" nodeType="withEffect">
                                  <p:stCondLst>
                                    <p:cond delay="0"/>
                                  </p:stCondLst>
                                  <p:childTnLst>
                                    <p:set>
                                      <p:cBhvr>
                                        <p:cTn id="9" dur="1" fill="hold">
                                          <p:stCondLst>
                                            <p:cond delay="0"/>
                                          </p:stCondLst>
                                        </p:cTn>
                                        <p:tgtEl>
                                          <p:spTgt spid="231452"/>
                                        </p:tgtEl>
                                        <p:attrNameLst>
                                          <p:attrName>style.visibility</p:attrName>
                                        </p:attrNameLst>
                                      </p:cBhvr>
                                      <p:to>
                                        <p:strVal val="visible"/>
                                      </p:to>
                                    </p:set>
                                    <p:animEffect transition="in" filter="fade">
                                      <p:cBhvr>
                                        <p:cTn id="10" dur="1000"/>
                                        <p:tgtEl>
                                          <p:spTgt spid="2314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1451"/>
                                        </p:tgtEl>
                                        <p:attrNameLst>
                                          <p:attrName>style.visibility</p:attrName>
                                        </p:attrNameLst>
                                      </p:cBhvr>
                                      <p:to>
                                        <p:strVal val="visible"/>
                                      </p:to>
                                    </p:set>
                                    <p:animEffect transition="in" filter="fade">
                                      <p:cBhvr>
                                        <p:cTn id="15" dur="1000"/>
                                        <p:tgtEl>
                                          <p:spTgt spid="231451"/>
                                        </p:tgtEl>
                                      </p:cBhvr>
                                    </p:animEffect>
                                  </p:childTnLst>
                                </p:cTn>
                              </p:par>
                              <p:par>
                                <p:cTn id="16" presetID="10" presetClass="entr" presetSubtype="0" fill="hold" nodeType="withEffect">
                                  <p:stCondLst>
                                    <p:cond delay="0"/>
                                  </p:stCondLst>
                                  <p:childTnLst>
                                    <p:set>
                                      <p:cBhvr>
                                        <p:cTn id="17" dur="1" fill="hold">
                                          <p:stCondLst>
                                            <p:cond delay="0"/>
                                          </p:stCondLst>
                                        </p:cTn>
                                        <p:tgtEl>
                                          <p:spTgt spid="231460"/>
                                        </p:tgtEl>
                                        <p:attrNameLst>
                                          <p:attrName>style.visibility</p:attrName>
                                        </p:attrNameLst>
                                      </p:cBhvr>
                                      <p:to>
                                        <p:strVal val="visible"/>
                                      </p:to>
                                    </p:set>
                                    <p:animEffect transition="in" filter="fade">
                                      <p:cBhvr>
                                        <p:cTn id="18" dur="1000"/>
                                        <p:tgtEl>
                                          <p:spTgt spid="2314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1429"/>
                                        </p:tgtEl>
                                        <p:attrNameLst>
                                          <p:attrName>style.visibility</p:attrName>
                                        </p:attrNameLst>
                                      </p:cBhvr>
                                      <p:to>
                                        <p:strVal val="visible"/>
                                      </p:to>
                                    </p:set>
                                    <p:animEffect transition="in" filter="fade">
                                      <p:cBhvr>
                                        <p:cTn id="23" dur="1000"/>
                                        <p:tgtEl>
                                          <p:spTgt spid="2314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1430"/>
                                        </p:tgtEl>
                                        <p:attrNameLst>
                                          <p:attrName>style.visibility</p:attrName>
                                        </p:attrNameLst>
                                      </p:cBhvr>
                                      <p:to>
                                        <p:strVal val="visible"/>
                                      </p:to>
                                    </p:set>
                                    <p:animEffect transition="in" filter="fade">
                                      <p:cBhvr>
                                        <p:cTn id="28" dur="1000"/>
                                        <p:tgtEl>
                                          <p:spTgt spid="2314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1444"/>
                                        </p:tgtEl>
                                        <p:attrNameLst>
                                          <p:attrName>style.visibility</p:attrName>
                                        </p:attrNameLst>
                                      </p:cBhvr>
                                      <p:to>
                                        <p:strVal val="visible"/>
                                      </p:to>
                                    </p:set>
                                    <p:animEffect transition="in" filter="fade">
                                      <p:cBhvr>
                                        <p:cTn id="33" dur="1000"/>
                                        <p:tgtEl>
                                          <p:spTgt spid="2314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1445"/>
                                        </p:tgtEl>
                                        <p:attrNameLst>
                                          <p:attrName>style.visibility</p:attrName>
                                        </p:attrNameLst>
                                      </p:cBhvr>
                                      <p:to>
                                        <p:strVal val="visible"/>
                                      </p:to>
                                    </p:set>
                                    <p:animEffect transition="in" filter="fade">
                                      <p:cBhvr>
                                        <p:cTn id="38" dur="1000"/>
                                        <p:tgtEl>
                                          <p:spTgt spid="2314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1446"/>
                                        </p:tgtEl>
                                        <p:attrNameLst>
                                          <p:attrName>style.visibility</p:attrName>
                                        </p:attrNameLst>
                                      </p:cBhvr>
                                      <p:to>
                                        <p:strVal val="visible"/>
                                      </p:to>
                                    </p:set>
                                    <p:animEffect transition="in" filter="fade">
                                      <p:cBhvr>
                                        <p:cTn id="41" dur="1000"/>
                                        <p:tgtEl>
                                          <p:spTgt spid="2314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31447"/>
                                        </p:tgtEl>
                                        <p:attrNameLst>
                                          <p:attrName>style.visibility</p:attrName>
                                        </p:attrNameLst>
                                      </p:cBhvr>
                                      <p:to>
                                        <p:strVal val="visible"/>
                                      </p:to>
                                    </p:set>
                                    <p:animEffect transition="in" filter="fade">
                                      <p:cBhvr>
                                        <p:cTn id="46" dur="1000"/>
                                        <p:tgtEl>
                                          <p:spTgt spid="231447"/>
                                        </p:tgtEl>
                                      </p:cBhvr>
                                    </p:animEffect>
                                  </p:childTnLst>
                                </p:cTn>
                              </p:par>
                              <p:par>
                                <p:cTn id="47" presetID="10" presetClass="entr" presetSubtype="0" fill="hold" nodeType="withEffect">
                                  <p:stCondLst>
                                    <p:cond delay="0"/>
                                  </p:stCondLst>
                                  <p:childTnLst>
                                    <p:set>
                                      <p:cBhvr>
                                        <p:cTn id="48" dur="1" fill="hold">
                                          <p:stCondLst>
                                            <p:cond delay="0"/>
                                          </p:stCondLst>
                                        </p:cTn>
                                        <p:tgtEl>
                                          <p:spTgt spid="231449"/>
                                        </p:tgtEl>
                                        <p:attrNameLst>
                                          <p:attrName>style.visibility</p:attrName>
                                        </p:attrNameLst>
                                      </p:cBhvr>
                                      <p:to>
                                        <p:strVal val="visible"/>
                                      </p:to>
                                    </p:set>
                                    <p:animEffect transition="in" filter="fade">
                                      <p:cBhvr>
                                        <p:cTn id="49" dur="1000"/>
                                        <p:tgtEl>
                                          <p:spTgt spid="231449"/>
                                        </p:tgtEl>
                                      </p:cBhvr>
                                    </p:animEffect>
                                  </p:childTnLst>
                                </p:cTn>
                              </p:par>
                              <p:par>
                                <p:cTn id="50" presetID="10" presetClass="entr" presetSubtype="0" fill="hold" nodeType="withEffect">
                                  <p:stCondLst>
                                    <p:cond delay="0"/>
                                  </p:stCondLst>
                                  <p:childTnLst>
                                    <p:set>
                                      <p:cBhvr>
                                        <p:cTn id="51" dur="1" fill="hold">
                                          <p:stCondLst>
                                            <p:cond delay="0"/>
                                          </p:stCondLst>
                                        </p:cTn>
                                        <p:tgtEl>
                                          <p:spTgt spid="231450"/>
                                        </p:tgtEl>
                                        <p:attrNameLst>
                                          <p:attrName>style.visibility</p:attrName>
                                        </p:attrNameLst>
                                      </p:cBhvr>
                                      <p:to>
                                        <p:strVal val="visible"/>
                                      </p:to>
                                    </p:set>
                                    <p:animEffect transition="in" filter="fade">
                                      <p:cBhvr>
                                        <p:cTn id="52" dur="1000"/>
                                        <p:tgtEl>
                                          <p:spTgt spid="2314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P spid="231445" grpId="0" animBg="1"/>
      <p:bldP spid="231446" grpId="0"/>
      <p:bldP spid="2314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圆角矩形 7"/>
          <p:cNvPicPr>
            <a:picLocks noChangeArrowheads="1"/>
          </p:cNvPicPr>
          <p:nvPr/>
        </p:nvPicPr>
        <p:blipFill>
          <a:blip r:embed="rId3"/>
          <a:srcRect/>
          <a:stretch>
            <a:fillRect/>
          </a:stretch>
        </p:blipFill>
        <p:spPr bwMode="auto">
          <a:xfrm>
            <a:off x="6142891" y="4454770"/>
            <a:ext cx="2286001" cy="762633"/>
          </a:xfrm>
          <a:prstGeom prst="rect">
            <a:avLst/>
          </a:prstGeom>
          <a:noFill/>
          <a:ln w="9525">
            <a:noFill/>
            <a:miter lim="800000"/>
            <a:headEnd/>
            <a:tailEnd/>
          </a:ln>
        </p:spPr>
      </p:pic>
      <p:pic>
        <p:nvPicPr>
          <p:cNvPr id="33" name="圆角矩形 7"/>
          <p:cNvPicPr>
            <a:picLocks noChangeArrowheads="1"/>
          </p:cNvPicPr>
          <p:nvPr/>
        </p:nvPicPr>
        <p:blipFill>
          <a:blip r:embed="rId3"/>
          <a:srcRect/>
          <a:stretch>
            <a:fillRect/>
          </a:stretch>
        </p:blipFill>
        <p:spPr bwMode="auto">
          <a:xfrm>
            <a:off x="715107" y="4372708"/>
            <a:ext cx="5392615" cy="855784"/>
          </a:xfrm>
          <a:prstGeom prst="rect">
            <a:avLst/>
          </a:prstGeom>
          <a:noFill/>
          <a:ln w="9525">
            <a:noFill/>
            <a:miter lim="800000"/>
            <a:headEnd/>
            <a:tailEnd/>
          </a:ln>
        </p:spPr>
      </p:pic>
      <p:sp>
        <p:nvSpPr>
          <p:cNvPr id="34" name="矩形 33"/>
          <p:cNvSpPr/>
          <p:nvPr/>
        </p:nvSpPr>
        <p:spPr>
          <a:xfrm>
            <a:off x="6187908" y="4508212"/>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
        <p:nvSpPr>
          <p:cNvPr id="92176" name="日期占位符 1"/>
          <p:cNvSpPr>
            <a:spLocks noGrp="1"/>
          </p:cNvSpPr>
          <p:nvPr>
            <p:ph type="dt" sz="quarter" idx="10"/>
          </p:nvPr>
        </p:nvSpPr>
        <p:spPr>
          <a:noFill/>
        </p:spPr>
        <p:txBody>
          <a:bodyPr/>
          <a:lstStyle/>
          <a:p>
            <a:fld id="{DECDA6C6-B780-4CC2-B674-3720CBEC0108}" type="datetime10">
              <a:rPr lang="zh-CN" altLang="en-US" smtClean="0"/>
              <a:pPr/>
              <a:t>22:15</a:t>
            </a:fld>
            <a:endParaRPr lang="en-US" altLang="zh-CN" smtClean="0"/>
          </a:p>
        </p:txBody>
      </p:sp>
      <p:sp>
        <p:nvSpPr>
          <p:cNvPr id="92177" name="灯片编号占位符 3"/>
          <p:cNvSpPr>
            <a:spLocks noGrp="1"/>
          </p:cNvSpPr>
          <p:nvPr>
            <p:ph type="sldNum" sz="quarter" idx="12"/>
          </p:nvPr>
        </p:nvSpPr>
        <p:spPr>
          <a:noFill/>
        </p:spPr>
        <p:txBody>
          <a:bodyPr/>
          <a:lstStyle/>
          <a:p>
            <a:fld id="{7D7B497F-2568-4963-B0F8-D2C11B55D4D0}" type="slidenum">
              <a:rPr lang="en-US" altLang="zh-CN" smtClean="0"/>
              <a:pPr/>
              <a:t>43</a:t>
            </a:fld>
            <a:endParaRPr lang="en-US" altLang="zh-CN" smtClean="0"/>
          </a:p>
        </p:txBody>
      </p:sp>
      <p:sp>
        <p:nvSpPr>
          <p:cNvPr id="232452" name="Text Box 4"/>
          <p:cNvSpPr txBox="1">
            <a:spLocks noChangeArrowheads="1"/>
          </p:cNvSpPr>
          <p:nvPr/>
        </p:nvSpPr>
        <p:spPr bwMode="auto">
          <a:xfrm>
            <a:off x="312127" y="538652"/>
            <a:ext cx="8534400" cy="448969"/>
          </a:xfrm>
          <a:prstGeom prst="rect">
            <a:avLst/>
          </a:prstGeom>
          <a:noFill/>
          <a:ln w="9525">
            <a:noFill/>
            <a:miter lim="800000"/>
            <a:headEnd/>
            <a:tailEnd/>
          </a:ln>
        </p:spPr>
        <p:txBody>
          <a:bodyPr>
            <a:spAutoFit/>
          </a:bodyPr>
          <a:lstStyle/>
          <a:p>
            <a:pPr algn="just">
              <a:lnSpc>
                <a:spcPct val="110000"/>
              </a:lnSpc>
              <a:spcBef>
                <a:spcPct val="25000"/>
              </a:spcBef>
              <a:buFontTx/>
              <a:buBlip>
                <a:blip r:embed="rId4"/>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电场强度  的边界条件</a:t>
            </a:r>
          </a:p>
        </p:txBody>
      </p:sp>
      <p:graphicFrame>
        <p:nvGraphicFramePr>
          <p:cNvPr id="232465" name="Object 3"/>
          <p:cNvGraphicFramePr>
            <a:graphicFrameLocks noChangeAspect="1"/>
          </p:cNvGraphicFramePr>
          <p:nvPr/>
        </p:nvGraphicFramePr>
        <p:xfrm>
          <a:off x="808038" y="1114425"/>
          <a:ext cx="2903537" cy="922338"/>
        </p:xfrm>
        <a:graphic>
          <a:graphicData uri="http://schemas.openxmlformats.org/presentationml/2006/ole">
            <p:oleObj spid="_x0000_s92162" name="Equation" r:id="rId5" imgW="1320480" imgH="419040" progId="Equation.DSMT4">
              <p:embed/>
            </p:oleObj>
          </a:graphicData>
        </a:graphic>
      </p:graphicFrame>
      <p:graphicFrame>
        <p:nvGraphicFramePr>
          <p:cNvPr id="232466" name="Object 4"/>
          <p:cNvGraphicFramePr>
            <a:graphicFrameLocks noChangeAspect="1"/>
          </p:cNvGraphicFramePr>
          <p:nvPr/>
        </p:nvGraphicFramePr>
        <p:xfrm>
          <a:off x="454149" y="4568214"/>
          <a:ext cx="2636837" cy="504825"/>
        </p:xfrm>
        <a:graphic>
          <a:graphicData uri="http://schemas.openxmlformats.org/presentationml/2006/ole">
            <p:oleObj spid="_x0000_s92163" name="Equation" r:id="rId6" imgW="1257120" imgH="241200" progId="Equation.DSMT4">
              <p:embed/>
            </p:oleObj>
          </a:graphicData>
        </a:graphic>
      </p:graphicFrame>
      <p:graphicFrame>
        <p:nvGraphicFramePr>
          <p:cNvPr id="232467" name="Object 5"/>
          <p:cNvGraphicFramePr>
            <a:graphicFrameLocks noChangeAspect="1"/>
          </p:cNvGraphicFramePr>
          <p:nvPr/>
        </p:nvGraphicFramePr>
        <p:xfrm>
          <a:off x="3117850" y="4573588"/>
          <a:ext cx="1647825" cy="503237"/>
        </p:xfrm>
        <a:graphic>
          <a:graphicData uri="http://schemas.openxmlformats.org/presentationml/2006/ole">
            <p:oleObj spid="_x0000_s92164" name="Equation" r:id="rId7" imgW="749160" imgH="228600" progId="Equation.DSMT4">
              <p:embed/>
            </p:oleObj>
          </a:graphicData>
        </a:graphic>
      </p:graphicFrame>
      <p:sp>
        <p:nvSpPr>
          <p:cNvPr id="232468" name="Rectangle 20"/>
          <p:cNvSpPr>
            <a:spLocks noChangeArrowheads="1"/>
          </p:cNvSpPr>
          <p:nvPr/>
        </p:nvSpPr>
        <p:spPr bwMode="auto">
          <a:xfrm>
            <a:off x="0" y="5385411"/>
            <a:ext cx="8570912"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en-US" altLang="zh-CN" sz="2400" b="1" dirty="0">
                <a:solidFill>
                  <a:srgbClr val="FF0000"/>
                </a:solidFill>
                <a:latin typeface="楷体"/>
                <a:ea typeface="楷体"/>
                <a:cs typeface="楷体"/>
              </a:rPr>
              <a:t>    </a:t>
            </a:r>
            <a:r>
              <a:rPr kumimoji="1" lang="zh-CN" altLang="en-US" sz="2400" b="1" dirty="0">
                <a:solidFill>
                  <a:srgbClr val="FF0000"/>
                </a:solidFill>
                <a:latin typeface="楷体"/>
                <a:ea typeface="楷体"/>
                <a:cs typeface="楷体"/>
              </a:rPr>
              <a:t>结论：电场强度 </a:t>
            </a:r>
            <a:r>
              <a:rPr kumimoji="1" lang="zh-CN" altLang="en-US" sz="2400" b="1" dirty="0" smtClean="0">
                <a:solidFill>
                  <a:srgbClr val="FF0000"/>
                </a:solidFill>
                <a:latin typeface="楷体"/>
                <a:ea typeface="楷体"/>
                <a:cs typeface="楷体"/>
              </a:rPr>
              <a:t>   </a:t>
            </a:r>
            <a:r>
              <a:rPr kumimoji="1" lang="zh-CN" altLang="en-US" sz="2400" b="1" dirty="0">
                <a:solidFill>
                  <a:srgbClr val="FF0000"/>
                </a:solidFill>
                <a:latin typeface="楷体"/>
                <a:ea typeface="楷体"/>
                <a:cs typeface="楷体"/>
              </a:rPr>
              <a:t>在不同媒质分界面两侧的切向分量连续。</a:t>
            </a:r>
          </a:p>
        </p:txBody>
      </p:sp>
      <p:graphicFrame>
        <p:nvGraphicFramePr>
          <p:cNvPr id="232469" name="Object 6"/>
          <p:cNvGraphicFramePr>
            <a:graphicFrameLocks noChangeAspect="1"/>
          </p:cNvGraphicFramePr>
          <p:nvPr/>
        </p:nvGraphicFramePr>
        <p:xfrm>
          <a:off x="361950" y="2098675"/>
          <a:ext cx="4319588" cy="812800"/>
        </p:xfrm>
        <a:graphic>
          <a:graphicData uri="http://schemas.openxmlformats.org/presentationml/2006/ole">
            <p:oleObj spid="_x0000_s92165" name="Equation" r:id="rId8" imgW="2158920" imgH="406080" progId="Equation.DSMT4">
              <p:embed/>
            </p:oleObj>
          </a:graphicData>
        </a:graphic>
      </p:graphicFrame>
      <p:graphicFrame>
        <p:nvGraphicFramePr>
          <p:cNvPr id="232470" name="Object 7"/>
          <p:cNvGraphicFramePr>
            <a:graphicFrameLocks noChangeAspect="1"/>
          </p:cNvGraphicFramePr>
          <p:nvPr/>
        </p:nvGraphicFramePr>
        <p:xfrm>
          <a:off x="312738" y="3063875"/>
          <a:ext cx="4664075" cy="509588"/>
        </p:xfrm>
        <a:graphic>
          <a:graphicData uri="http://schemas.openxmlformats.org/presentationml/2006/ole">
            <p:oleObj spid="_x0000_s92166" name="Equation" r:id="rId9" imgW="2412720" imgH="241200" progId="Equation.DSMT4">
              <p:embed/>
            </p:oleObj>
          </a:graphicData>
        </a:graphic>
      </p:graphicFrame>
      <p:sp>
        <p:nvSpPr>
          <p:cNvPr id="232471" name="AutoShape 23"/>
          <p:cNvSpPr>
            <a:spLocks noChangeArrowheads="1"/>
          </p:cNvSpPr>
          <p:nvPr/>
        </p:nvSpPr>
        <p:spPr bwMode="auto">
          <a:xfrm>
            <a:off x="2605088" y="2085975"/>
            <a:ext cx="2163762" cy="838200"/>
          </a:xfrm>
          <a:prstGeom prst="wedgeRectCallout">
            <a:avLst>
              <a:gd name="adj1" fmla="val 56870"/>
              <a:gd name="adj2" fmla="val -79736"/>
            </a:avLst>
          </a:prstGeom>
          <a:noFill/>
          <a:ln w="9525">
            <a:solidFill>
              <a:srgbClr val="CC0000"/>
            </a:solidFill>
            <a:miter lim="800000"/>
            <a:headEnd/>
            <a:tailEnd/>
          </a:ln>
        </p:spPr>
        <p:txBody>
          <a:bodyPr/>
          <a:lstStyle/>
          <a:p>
            <a:pPr algn="ctr"/>
            <a:endParaRPr lang="zh-CN" altLang="zh-CN" sz="1800">
              <a:latin typeface="Verdana" pitchFamily="34" charset="0"/>
              <a:ea typeface="宋体" pitchFamily="2" charset="-122"/>
            </a:endParaRPr>
          </a:p>
        </p:txBody>
      </p:sp>
      <p:sp>
        <p:nvSpPr>
          <p:cNvPr id="232472" name="Rectangle 24"/>
          <p:cNvSpPr>
            <a:spLocks noChangeArrowheads="1"/>
          </p:cNvSpPr>
          <p:nvPr/>
        </p:nvSpPr>
        <p:spPr bwMode="auto">
          <a:xfrm>
            <a:off x="4224338" y="1384300"/>
            <a:ext cx="1111250" cy="461963"/>
          </a:xfrm>
          <a:prstGeom prst="rect">
            <a:avLst/>
          </a:prstGeom>
          <a:noFill/>
          <a:ln w="9525">
            <a:noFill/>
            <a:miter lim="800000"/>
            <a:headEnd/>
            <a:tailEnd/>
          </a:ln>
        </p:spPr>
        <p:txBody>
          <a:bodyPr>
            <a:spAutoFit/>
          </a:bodyPr>
          <a:lstStyle/>
          <a:p>
            <a:r>
              <a:rPr kumimoji="1" lang="en-US" altLang="zh-CN" sz="2400" b="1">
                <a:solidFill>
                  <a:srgbClr val="CC0000"/>
                </a:solidFill>
                <a:latin typeface="Verdana" pitchFamily="34" charset="0"/>
                <a:ea typeface="宋体" pitchFamily="2" charset="-122"/>
              </a:rPr>
              <a:t>=0</a:t>
            </a:r>
          </a:p>
        </p:txBody>
      </p:sp>
      <p:graphicFrame>
        <p:nvGraphicFramePr>
          <p:cNvPr id="232473" name="Object 8"/>
          <p:cNvGraphicFramePr>
            <a:graphicFrameLocks noChangeAspect="1"/>
          </p:cNvGraphicFramePr>
          <p:nvPr/>
        </p:nvGraphicFramePr>
        <p:xfrm>
          <a:off x="503238" y="3940175"/>
          <a:ext cx="3248025" cy="509588"/>
        </p:xfrm>
        <a:graphic>
          <a:graphicData uri="http://schemas.openxmlformats.org/presentationml/2006/ole">
            <p:oleObj spid="_x0000_s92167" name="Equation" r:id="rId10" imgW="1536480" imgH="241200" progId="Equation.DSMT4">
              <p:embed/>
            </p:oleObj>
          </a:graphicData>
        </a:graphic>
      </p:graphicFrame>
      <p:graphicFrame>
        <p:nvGraphicFramePr>
          <p:cNvPr id="232474" name="Object 9"/>
          <p:cNvGraphicFramePr>
            <a:graphicFrameLocks noChangeAspect="1"/>
          </p:cNvGraphicFramePr>
          <p:nvPr/>
        </p:nvGraphicFramePr>
        <p:xfrm>
          <a:off x="2005013" y="573209"/>
          <a:ext cx="320675" cy="401638"/>
        </p:xfrm>
        <a:graphic>
          <a:graphicData uri="http://schemas.openxmlformats.org/presentationml/2006/ole">
            <p:oleObj spid="_x0000_s92168" name="Equation" r:id="rId11" imgW="152280" imgH="190440" progId="Equation.DSMT4">
              <p:embed/>
            </p:oleObj>
          </a:graphicData>
        </a:graphic>
      </p:graphicFrame>
      <p:graphicFrame>
        <p:nvGraphicFramePr>
          <p:cNvPr id="232475" name="Object 10"/>
          <p:cNvGraphicFramePr>
            <a:graphicFrameLocks noChangeAspect="1"/>
          </p:cNvGraphicFramePr>
          <p:nvPr/>
        </p:nvGraphicFramePr>
        <p:xfrm>
          <a:off x="2627190" y="5398844"/>
          <a:ext cx="320675" cy="401637"/>
        </p:xfrm>
        <a:graphic>
          <a:graphicData uri="http://schemas.openxmlformats.org/presentationml/2006/ole">
            <p:oleObj spid="_x0000_s92169" name="Equation" r:id="rId12" imgW="152280" imgH="190440" progId="Equation.DSMT4">
              <p:embed/>
            </p:oleObj>
          </a:graphicData>
        </a:graphic>
      </p:graphicFrame>
      <p:graphicFrame>
        <p:nvGraphicFramePr>
          <p:cNvPr id="57" name="Object 2"/>
          <p:cNvGraphicFramePr>
            <a:graphicFrameLocks noChangeAspect="1"/>
          </p:cNvGraphicFramePr>
          <p:nvPr/>
        </p:nvGraphicFramePr>
        <p:xfrm>
          <a:off x="5181600" y="984250"/>
          <a:ext cx="3660775" cy="2822575"/>
        </p:xfrm>
        <a:graphic>
          <a:graphicData uri="http://schemas.openxmlformats.org/presentationml/2006/ole">
            <p:oleObj spid="_x0000_s92170" name="Picture" r:id="rId13" imgW="1828800" imgH="1409760" progId="Word.Picture.8">
              <p:embed/>
            </p:oleObj>
          </a:graphicData>
        </a:graphic>
      </p:graphicFrame>
      <p:sp>
        <p:nvSpPr>
          <p:cNvPr id="92184" name="Rectangle 10"/>
          <p:cNvSpPr>
            <a:spLocks noChangeArrowheads="1"/>
          </p:cNvSpPr>
          <p:nvPr/>
        </p:nvSpPr>
        <p:spPr bwMode="auto">
          <a:xfrm>
            <a:off x="5565775" y="2071688"/>
            <a:ext cx="1600200" cy="609600"/>
          </a:xfrm>
          <a:prstGeom prst="rect">
            <a:avLst/>
          </a:prstGeom>
          <a:noFill/>
          <a:ln w="28575">
            <a:solidFill>
              <a:srgbClr val="FF33CC"/>
            </a:solidFill>
            <a:prstDash val="dash"/>
            <a:miter lim="800000"/>
            <a:headEnd/>
            <a:tailEnd type="none" w="sm" len="lg"/>
          </a:ln>
        </p:spPr>
        <p:txBody>
          <a:bodyPr wrap="none" anchor="ctr"/>
          <a:lstStyle/>
          <a:p>
            <a:endParaRPr lang="zh-CN" altLang="en-US"/>
          </a:p>
        </p:txBody>
      </p:sp>
      <p:graphicFrame>
        <p:nvGraphicFramePr>
          <p:cNvPr id="92171" name="Object 15"/>
          <p:cNvGraphicFramePr>
            <a:graphicFrameLocks noChangeAspect="1"/>
          </p:cNvGraphicFramePr>
          <p:nvPr/>
        </p:nvGraphicFramePr>
        <p:xfrm>
          <a:off x="5037138" y="2076450"/>
          <a:ext cx="1312862" cy="458788"/>
        </p:xfrm>
        <a:graphic>
          <a:graphicData uri="http://schemas.openxmlformats.org/presentationml/2006/ole">
            <p:oleObj spid="_x0000_s92171" name="Equation" r:id="rId14" imgW="507960" imgH="177480" progId="Equation.DSMT4">
              <p:embed/>
            </p:oleObj>
          </a:graphicData>
        </a:graphic>
      </p:graphicFrame>
      <p:graphicFrame>
        <p:nvGraphicFramePr>
          <p:cNvPr id="92172" name="Object 16"/>
          <p:cNvGraphicFramePr>
            <a:graphicFrameLocks noChangeAspect="1"/>
          </p:cNvGraphicFramePr>
          <p:nvPr/>
        </p:nvGraphicFramePr>
        <p:xfrm>
          <a:off x="6659563" y="2692400"/>
          <a:ext cx="330200" cy="523875"/>
        </p:xfrm>
        <a:graphic>
          <a:graphicData uri="http://schemas.openxmlformats.org/presentationml/2006/ole">
            <p:oleObj spid="_x0000_s92172" name="Equation" r:id="rId15" imgW="126720" imgH="203040" progId="Equation.DSMT4">
              <p:embed/>
            </p:oleObj>
          </a:graphicData>
        </a:graphic>
      </p:graphicFrame>
      <p:grpSp>
        <p:nvGrpSpPr>
          <p:cNvPr id="92185" name="Group 15"/>
          <p:cNvGrpSpPr>
            <a:grpSpLocks/>
          </p:cNvGrpSpPr>
          <p:nvPr/>
        </p:nvGrpSpPr>
        <p:grpSpPr bwMode="auto">
          <a:xfrm>
            <a:off x="7940675" y="2300288"/>
            <a:ext cx="304800" cy="304800"/>
            <a:chOff x="5141" y="957"/>
            <a:chExt cx="192" cy="192"/>
          </a:xfrm>
        </p:grpSpPr>
        <p:sp>
          <p:nvSpPr>
            <p:cNvPr id="92189" name="Oval 16"/>
            <p:cNvSpPr>
              <a:spLocks noChangeArrowheads="1"/>
            </p:cNvSpPr>
            <p:nvPr/>
          </p:nvSpPr>
          <p:spPr bwMode="auto">
            <a:xfrm>
              <a:off x="5141" y="957"/>
              <a:ext cx="192" cy="192"/>
            </a:xfrm>
            <a:prstGeom prst="ellipse">
              <a:avLst/>
            </a:prstGeom>
            <a:noFill/>
            <a:ln w="19050">
              <a:solidFill>
                <a:srgbClr val="000099"/>
              </a:solidFill>
              <a:round/>
              <a:headEnd/>
              <a:tailEnd type="none" w="sm" len="lg"/>
            </a:ln>
          </p:spPr>
          <p:txBody>
            <a:bodyPr wrap="none" anchor="ctr"/>
            <a:lstStyle/>
            <a:p>
              <a:endParaRPr lang="zh-CN" altLang="en-US"/>
            </a:p>
          </p:txBody>
        </p:sp>
        <p:sp>
          <p:nvSpPr>
            <p:cNvPr id="92190" name="Oval 17"/>
            <p:cNvSpPr>
              <a:spLocks noChangeAspect="1" noChangeArrowheads="1"/>
            </p:cNvSpPr>
            <p:nvPr/>
          </p:nvSpPr>
          <p:spPr bwMode="auto">
            <a:xfrm>
              <a:off x="5174" y="1032"/>
              <a:ext cx="82" cy="82"/>
            </a:xfrm>
            <a:prstGeom prst="ellipse">
              <a:avLst/>
            </a:prstGeom>
            <a:noFill/>
            <a:ln w="9525">
              <a:noFill/>
              <a:round/>
              <a:headEnd/>
              <a:tailEnd type="none" w="sm" len="lg"/>
            </a:ln>
          </p:spPr>
          <p:txBody>
            <a:bodyPr wrap="none" anchor="ctr"/>
            <a:lstStyle/>
            <a:p>
              <a:endParaRPr lang="zh-CN" altLang="en-US"/>
            </a:p>
          </p:txBody>
        </p:sp>
      </p:grpSp>
      <p:graphicFrame>
        <p:nvGraphicFramePr>
          <p:cNvPr id="92173" name="Object 17"/>
          <p:cNvGraphicFramePr>
            <a:graphicFrameLocks noChangeAspect="1"/>
          </p:cNvGraphicFramePr>
          <p:nvPr/>
        </p:nvGraphicFramePr>
        <p:xfrm>
          <a:off x="7924800" y="2640013"/>
          <a:ext cx="347663" cy="479425"/>
        </p:xfrm>
        <a:graphic>
          <a:graphicData uri="http://schemas.openxmlformats.org/presentationml/2006/ole">
            <p:oleObj spid="_x0000_s92173" name="Equation" r:id="rId16" imgW="164880" imgH="228600" progId="Equation.DSMT4">
              <p:embed/>
            </p:oleObj>
          </a:graphicData>
        </a:graphic>
      </p:graphicFrame>
      <p:cxnSp>
        <p:nvCxnSpPr>
          <p:cNvPr id="92186" name="直接箭头连接符 64"/>
          <p:cNvCxnSpPr>
            <a:cxnSpLocks noChangeShapeType="1"/>
          </p:cNvCxnSpPr>
          <p:nvPr/>
        </p:nvCxnSpPr>
        <p:spPr bwMode="auto">
          <a:xfrm rot="10800000" flipV="1">
            <a:off x="6100763" y="2686050"/>
            <a:ext cx="566737" cy="0"/>
          </a:xfrm>
          <a:prstGeom prst="straightConnector1">
            <a:avLst/>
          </a:prstGeom>
          <a:noFill/>
          <a:ln w="25400" algn="ctr">
            <a:solidFill>
              <a:srgbClr val="FF0000"/>
            </a:solidFill>
            <a:round/>
            <a:headEnd/>
            <a:tailEnd type="arrow" w="med" len="med"/>
          </a:ln>
        </p:spPr>
      </p:cxnSp>
      <p:cxnSp>
        <p:nvCxnSpPr>
          <p:cNvPr id="92187" name="直接箭头连接符 65"/>
          <p:cNvCxnSpPr>
            <a:cxnSpLocks noChangeShapeType="1"/>
          </p:cNvCxnSpPr>
          <p:nvPr/>
        </p:nvCxnSpPr>
        <p:spPr bwMode="auto">
          <a:xfrm flipV="1">
            <a:off x="6181725" y="2071688"/>
            <a:ext cx="450850" cy="0"/>
          </a:xfrm>
          <a:prstGeom prst="straightConnector1">
            <a:avLst/>
          </a:prstGeom>
          <a:noFill/>
          <a:ln w="25400" algn="ctr">
            <a:solidFill>
              <a:srgbClr val="FF0000"/>
            </a:solidFill>
            <a:round/>
            <a:headEnd/>
            <a:tailEnd type="arrow" w="med" len="med"/>
          </a:ln>
        </p:spPr>
      </p:cxnSp>
      <p:sp>
        <p:nvSpPr>
          <p:cNvPr id="92188" name="TextBox 66"/>
          <p:cNvSpPr txBox="1">
            <a:spLocks noChangeArrowheads="1"/>
          </p:cNvSpPr>
          <p:nvPr/>
        </p:nvSpPr>
        <p:spPr bwMode="auto">
          <a:xfrm>
            <a:off x="7824788" y="2222500"/>
            <a:ext cx="520700" cy="522288"/>
          </a:xfrm>
          <a:prstGeom prst="rect">
            <a:avLst/>
          </a:prstGeom>
          <a:noFill/>
          <a:ln w="9525">
            <a:noFill/>
            <a:miter lim="800000"/>
            <a:headEnd/>
            <a:tailEnd/>
          </a:ln>
        </p:spPr>
        <p:txBody>
          <a:bodyPr>
            <a:spAutoFit/>
          </a:bodyPr>
          <a:lstStyle/>
          <a:p>
            <a:r>
              <a:rPr lang="zh-CN" altLang="en-US" sz="2800">
                <a:latin typeface="Arial Unicode MS" pitchFamily="34" charset="-122"/>
                <a:ea typeface="Arial Unicode MS" pitchFamily="34" charset="-122"/>
                <a:cs typeface="Arial Unicode MS" pitchFamily="34" charset="-122"/>
              </a:rPr>
              <a:t>Ｘ</a:t>
            </a:r>
          </a:p>
        </p:txBody>
      </p:sp>
      <p:graphicFrame>
        <p:nvGraphicFramePr>
          <p:cNvPr id="92174" name="Object 43"/>
          <p:cNvGraphicFramePr>
            <a:graphicFrameLocks noChangeAspect="1"/>
          </p:cNvGraphicFramePr>
          <p:nvPr/>
        </p:nvGraphicFramePr>
        <p:xfrm>
          <a:off x="6878638" y="3152775"/>
          <a:ext cx="1489075" cy="495300"/>
        </p:xfrm>
        <a:graphic>
          <a:graphicData uri="http://schemas.openxmlformats.org/presentationml/2006/ole">
            <p:oleObj spid="_x0000_s92174" name="Equation" r:id="rId17" imgW="685800" imgH="228600" progId="Equation.DSMT4">
              <p:embed/>
            </p:oleObj>
          </a:graphicData>
        </a:graphic>
      </p:graphicFrame>
      <p:graphicFrame>
        <p:nvGraphicFramePr>
          <p:cNvPr id="92175" name="Object 44"/>
          <p:cNvGraphicFramePr>
            <a:graphicFrameLocks noChangeAspect="1"/>
          </p:cNvGraphicFramePr>
          <p:nvPr/>
        </p:nvGraphicFramePr>
        <p:xfrm>
          <a:off x="808038" y="3605213"/>
          <a:ext cx="3605212" cy="342900"/>
        </p:xfrm>
        <a:graphic>
          <a:graphicData uri="http://schemas.openxmlformats.org/presentationml/2006/ole">
            <p:oleObj spid="_x0000_s92175" name="Equation" r:id="rId18" imgW="2145960" imgH="2030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fade">
                                      <p:cBhvr>
                                        <p:cTn id="7" dur="1000"/>
                                        <p:tgtEl>
                                          <p:spTgt spid="232452"/>
                                        </p:tgtEl>
                                      </p:cBhvr>
                                    </p:animEffect>
                                  </p:childTnLst>
                                </p:cTn>
                              </p:par>
                              <p:par>
                                <p:cTn id="8" presetID="10" presetClass="entr" presetSubtype="0" fill="hold" nodeType="withEffect">
                                  <p:stCondLst>
                                    <p:cond delay="0"/>
                                  </p:stCondLst>
                                  <p:childTnLst>
                                    <p:set>
                                      <p:cBhvr>
                                        <p:cTn id="9" dur="1" fill="hold">
                                          <p:stCondLst>
                                            <p:cond delay="0"/>
                                          </p:stCondLst>
                                        </p:cTn>
                                        <p:tgtEl>
                                          <p:spTgt spid="232474"/>
                                        </p:tgtEl>
                                        <p:attrNameLst>
                                          <p:attrName>style.visibility</p:attrName>
                                        </p:attrNameLst>
                                      </p:cBhvr>
                                      <p:to>
                                        <p:strVal val="visible"/>
                                      </p:to>
                                    </p:set>
                                    <p:animEffect transition="in" filter="fade">
                                      <p:cBhvr>
                                        <p:cTn id="10" dur="1000"/>
                                        <p:tgtEl>
                                          <p:spTgt spid="2324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2465"/>
                                        </p:tgtEl>
                                        <p:attrNameLst>
                                          <p:attrName>style.visibility</p:attrName>
                                        </p:attrNameLst>
                                      </p:cBhvr>
                                      <p:to>
                                        <p:strVal val="visible"/>
                                      </p:to>
                                    </p:set>
                                    <p:animEffect transition="in" filter="fade">
                                      <p:cBhvr>
                                        <p:cTn id="15" dur="1000"/>
                                        <p:tgtEl>
                                          <p:spTgt spid="2324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2469"/>
                                        </p:tgtEl>
                                        <p:attrNameLst>
                                          <p:attrName>style.visibility</p:attrName>
                                        </p:attrNameLst>
                                      </p:cBhvr>
                                      <p:to>
                                        <p:strVal val="visible"/>
                                      </p:to>
                                    </p:set>
                                    <p:animEffect transition="in" filter="fade">
                                      <p:cBhvr>
                                        <p:cTn id="20" dur="1000"/>
                                        <p:tgtEl>
                                          <p:spTgt spid="23246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32471"/>
                                        </p:tgtEl>
                                        <p:attrNameLst>
                                          <p:attrName>style.visibility</p:attrName>
                                        </p:attrNameLst>
                                      </p:cBhvr>
                                      <p:to>
                                        <p:strVal val="visible"/>
                                      </p:to>
                                    </p:set>
                                    <p:animEffect transition="in" filter="fade">
                                      <p:cBhvr>
                                        <p:cTn id="24" dur="1000"/>
                                        <p:tgtEl>
                                          <p:spTgt spid="23247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2472"/>
                                        </p:tgtEl>
                                        <p:attrNameLst>
                                          <p:attrName>style.visibility</p:attrName>
                                        </p:attrNameLst>
                                      </p:cBhvr>
                                      <p:to>
                                        <p:strVal val="visible"/>
                                      </p:to>
                                    </p:set>
                                    <p:animEffect transition="in" filter="fade">
                                      <p:cBhvr>
                                        <p:cTn id="27" dur="1000"/>
                                        <p:tgtEl>
                                          <p:spTgt spid="23247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2470"/>
                                        </p:tgtEl>
                                        <p:attrNameLst>
                                          <p:attrName>style.visibility</p:attrName>
                                        </p:attrNameLst>
                                      </p:cBhvr>
                                      <p:to>
                                        <p:strVal val="visible"/>
                                      </p:to>
                                    </p:set>
                                    <p:animEffect transition="in" filter="fade">
                                      <p:cBhvr>
                                        <p:cTn id="32" dur="1000"/>
                                        <p:tgtEl>
                                          <p:spTgt spid="2324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2473"/>
                                        </p:tgtEl>
                                        <p:attrNameLst>
                                          <p:attrName>style.visibility</p:attrName>
                                        </p:attrNameLst>
                                      </p:cBhvr>
                                      <p:to>
                                        <p:strVal val="visible"/>
                                      </p:to>
                                    </p:set>
                                    <p:animEffect transition="in" filter="fade">
                                      <p:cBhvr>
                                        <p:cTn id="37" dur="1000"/>
                                        <p:tgtEl>
                                          <p:spTgt spid="23247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2466"/>
                                        </p:tgtEl>
                                        <p:attrNameLst>
                                          <p:attrName>style.visibility</p:attrName>
                                        </p:attrNameLst>
                                      </p:cBhvr>
                                      <p:to>
                                        <p:strVal val="visible"/>
                                      </p:to>
                                    </p:set>
                                    <p:animEffect transition="in" filter="fade">
                                      <p:cBhvr>
                                        <p:cTn id="42" dur="1000"/>
                                        <p:tgtEl>
                                          <p:spTgt spid="232466"/>
                                        </p:tgtEl>
                                      </p:cBhvr>
                                    </p:animEffect>
                                  </p:childTnLst>
                                </p:cTn>
                              </p:par>
                              <p:par>
                                <p:cTn id="43" presetID="10" presetClass="entr" presetSubtype="0" fill="hold" nodeType="withEffect">
                                  <p:stCondLst>
                                    <p:cond delay="0"/>
                                  </p:stCondLst>
                                  <p:childTnLst>
                                    <p:set>
                                      <p:cBhvr>
                                        <p:cTn id="44" dur="1" fill="hold">
                                          <p:stCondLst>
                                            <p:cond delay="0"/>
                                          </p:stCondLst>
                                        </p:cTn>
                                        <p:tgtEl>
                                          <p:spTgt spid="232467"/>
                                        </p:tgtEl>
                                        <p:attrNameLst>
                                          <p:attrName>style.visibility</p:attrName>
                                        </p:attrNameLst>
                                      </p:cBhvr>
                                      <p:to>
                                        <p:strVal val="visible"/>
                                      </p:to>
                                    </p:set>
                                    <p:animEffect transition="in" filter="fade">
                                      <p:cBhvr>
                                        <p:cTn id="45" dur="1000"/>
                                        <p:tgtEl>
                                          <p:spTgt spid="23246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2468"/>
                                        </p:tgtEl>
                                        <p:attrNameLst>
                                          <p:attrName>style.visibility</p:attrName>
                                        </p:attrNameLst>
                                      </p:cBhvr>
                                      <p:to>
                                        <p:strVal val="visible"/>
                                      </p:to>
                                    </p:set>
                                    <p:animEffect transition="in" filter="fade">
                                      <p:cBhvr>
                                        <p:cTn id="48" dur="1000"/>
                                        <p:tgtEl>
                                          <p:spTgt spid="232468"/>
                                        </p:tgtEl>
                                      </p:cBhvr>
                                    </p:animEffect>
                                  </p:childTnLst>
                                </p:cTn>
                              </p:par>
                              <p:par>
                                <p:cTn id="49" presetID="10" presetClass="entr" presetSubtype="0" fill="hold" nodeType="withEffect">
                                  <p:stCondLst>
                                    <p:cond delay="0"/>
                                  </p:stCondLst>
                                  <p:childTnLst>
                                    <p:set>
                                      <p:cBhvr>
                                        <p:cTn id="50" dur="1" fill="hold">
                                          <p:stCondLst>
                                            <p:cond delay="0"/>
                                          </p:stCondLst>
                                        </p:cTn>
                                        <p:tgtEl>
                                          <p:spTgt spid="232475"/>
                                        </p:tgtEl>
                                        <p:attrNameLst>
                                          <p:attrName>style.visibility</p:attrName>
                                        </p:attrNameLst>
                                      </p:cBhvr>
                                      <p:to>
                                        <p:strVal val="visible"/>
                                      </p:to>
                                    </p:set>
                                    <p:animEffect transition="in" filter="fade">
                                      <p:cBhvr>
                                        <p:cTn id="51" dur="1000"/>
                                        <p:tgtEl>
                                          <p:spTgt spid="23247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P spid="232468" grpId="0"/>
      <p:bldP spid="232471" grpId="0" animBg="1"/>
      <p:bldP spid="23247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圆角矩形 7"/>
          <p:cNvPicPr>
            <a:picLocks noChangeArrowheads="1"/>
          </p:cNvPicPr>
          <p:nvPr/>
        </p:nvPicPr>
        <p:blipFill>
          <a:blip r:embed="rId3"/>
          <a:srcRect/>
          <a:stretch>
            <a:fillRect/>
          </a:stretch>
        </p:blipFill>
        <p:spPr bwMode="auto">
          <a:xfrm>
            <a:off x="4384430" y="3387970"/>
            <a:ext cx="2286001" cy="762633"/>
          </a:xfrm>
          <a:prstGeom prst="rect">
            <a:avLst/>
          </a:prstGeom>
          <a:noFill/>
          <a:ln w="9525">
            <a:noFill/>
            <a:miter lim="800000"/>
            <a:headEnd/>
            <a:tailEnd/>
          </a:ln>
        </p:spPr>
      </p:pic>
      <p:pic>
        <p:nvPicPr>
          <p:cNvPr id="53" name="圆角矩形 7"/>
          <p:cNvPicPr>
            <a:picLocks noChangeArrowheads="1"/>
          </p:cNvPicPr>
          <p:nvPr/>
        </p:nvPicPr>
        <p:blipFill>
          <a:blip r:embed="rId3"/>
          <a:srcRect/>
          <a:stretch>
            <a:fillRect/>
          </a:stretch>
        </p:blipFill>
        <p:spPr bwMode="auto">
          <a:xfrm>
            <a:off x="2239108" y="4114801"/>
            <a:ext cx="3364524" cy="1195753"/>
          </a:xfrm>
          <a:prstGeom prst="rect">
            <a:avLst/>
          </a:prstGeom>
          <a:noFill/>
          <a:ln w="9525">
            <a:noFill/>
            <a:miter lim="800000"/>
            <a:headEnd/>
            <a:tailEnd/>
          </a:ln>
        </p:spPr>
      </p:pic>
      <p:pic>
        <p:nvPicPr>
          <p:cNvPr id="50" name="圆角矩形 7"/>
          <p:cNvPicPr>
            <a:picLocks noChangeArrowheads="1"/>
          </p:cNvPicPr>
          <p:nvPr/>
        </p:nvPicPr>
        <p:blipFill>
          <a:blip r:embed="rId3"/>
          <a:srcRect/>
          <a:stretch>
            <a:fillRect/>
          </a:stretch>
        </p:blipFill>
        <p:spPr bwMode="auto">
          <a:xfrm>
            <a:off x="668215" y="2168770"/>
            <a:ext cx="4290647" cy="738553"/>
          </a:xfrm>
          <a:prstGeom prst="rect">
            <a:avLst/>
          </a:prstGeom>
          <a:noFill/>
          <a:ln w="9525">
            <a:noFill/>
            <a:miter lim="800000"/>
            <a:headEnd/>
            <a:tailEnd/>
          </a:ln>
        </p:spPr>
      </p:pic>
      <p:sp>
        <p:nvSpPr>
          <p:cNvPr id="93207" name="日期占位符 1"/>
          <p:cNvSpPr>
            <a:spLocks noGrp="1"/>
          </p:cNvSpPr>
          <p:nvPr>
            <p:ph type="dt" sz="quarter" idx="10"/>
          </p:nvPr>
        </p:nvSpPr>
        <p:spPr>
          <a:noFill/>
        </p:spPr>
        <p:txBody>
          <a:bodyPr/>
          <a:lstStyle/>
          <a:p>
            <a:fld id="{F45FCAA6-3389-4B72-A3F6-056769A24A0A}" type="datetime10">
              <a:rPr lang="zh-CN" altLang="en-US" smtClean="0"/>
              <a:pPr/>
              <a:t>22:15</a:t>
            </a:fld>
            <a:endParaRPr lang="en-US" altLang="zh-CN" smtClean="0"/>
          </a:p>
        </p:txBody>
      </p:sp>
      <p:sp>
        <p:nvSpPr>
          <p:cNvPr id="93208" name="灯片编号占位符 3"/>
          <p:cNvSpPr>
            <a:spLocks noGrp="1"/>
          </p:cNvSpPr>
          <p:nvPr>
            <p:ph type="sldNum" sz="quarter" idx="12"/>
          </p:nvPr>
        </p:nvSpPr>
        <p:spPr>
          <a:noFill/>
        </p:spPr>
        <p:txBody>
          <a:bodyPr/>
          <a:lstStyle/>
          <a:p>
            <a:fld id="{D7131C73-3BF8-4299-8B04-D65BF45B5533}" type="slidenum">
              <a:rPr lang="en-US" altLang="zh-CN" smtClean="0"/>
              <a:pPr/>
              <a:t>44</a:t>
            </a:fld>
            <a:endParaRPr lang="en-US" altLang="zh-CN" smtClean="0"/>
          </a:p>
        </p:txBody>
      </p:sp>
      <p:graphicFrame>
        <p:nvGraphicFramePr>
          <p:cNvPr id="233478" name="Object 2"/>
          <p:cNvGraphicFramePr>
            <a:graphicFrameLocks noChangeAspect="1"/>
          </p:cNvGraphicFramePr>
          <p:nvPr/>
        </p:nvGraphicFramePr>
        <p:xfrm>
          <a:off x="423863" y="1746250"/>
          <a:ext cx="3071812" cy="530225"/>
        </p:xfrm>
        <a:graphic>
          <a:graphicData uri="http://schemas.openxmlformats.org/presentationml/2006/ole">
            <p:oleObj spid="_x0000_s93186" name="Equation" r:id="rId4" imgW="1396800" imgH="241200" progId="Equation.DSMT4">
              <p:embed/>
            </p:oleObj>
          </a:graphicData>
        </a:graphic>
      </p:graphicFrame>
      <p:graphicFrame>
        <p:nvGraphicFramePr>
          <p:cNvPr id="233479" name="Object 3"/>
          <p:cNvGraphicFramePr>
            <a:graphicFrameLocks noChangeAspect="1"/>
          </p:cNvGraphicFramePr>
          <p:nvPr/>
        </p:nvGraphicFramePr>
        <p:xfrm>
          <a:off x="432044" y="2241305"/>
          <a:ext cx="2570163" cy="530225"/>
        </p:xfrm>
        <a:graphic>
          <a:graphicData uri="http://schemas.openxmlformats.org/presentationml/2006/ole">
            <p:oleObj spid="_x0000_s93187" name="Equation" r:id="rId5" imgW="1168200" imgH="241200" progId="Equation.DSMT4">
              <p:embed/>
            </p:oleObj>
          </a:graphicData>
        </a:graphic>
      </p:graphicFrame>
      <p:graphicFrame>
        <p:nvGraphicFramePr>
          <p:cNvPr id="233480" name="Object 4"/>
          <p:cNvGraphicFramePr>
            <a:graphicFrameLocks noChangeAspect="1"/>
          </p:cNvGraphicFramePr>
          <p:nvPr/>
        </p:nvGraphicFramePr>
        <p:xfrm>
          <a:off x="2974975" y="2278063"/>
          <a:ext cx="1730375" cy="503237"/>
        </p:xfrm>
        <a:graphic>
          <a:graphicData uri="http://schemas.openxmlformats.org/presentationml/2006/ole">
            <p:oleObj spid="_x0000_s93188" name="Equation" r:id="rId6" imgW="787320" imgH="228600" progId="Equation.DSMT4">
              <p:embed/>
            </p:oleObj>
          </a:graphicData>
        </a:graphic>
      </p:graphicFrame>
      <p:graphicFrame>
        <p:nvGraphicFramePr>
          <p:cNvPr id="233481" name="Object 5"/>
          <p:cNvGraphicFramePr>
            <a:graphicFrameLocks noChangeAspect="1"/>
          </p:cNvGraphicFramePr>
          <p:nvPr/>
        </p:nvGraphicFramePr>
        <p:xfrm>
          <a:off x="677863" y="1062038"/>
          <a:ext cx="1674812" cy="641350"/>
        </p:xfrm>
        <a:graphic>
          <a:graphicData uri="http://schemas.openxmlformats.org/presentationml/2006/ole">
            <p:oleObj spid="_x0000_s93189" name="Equation" r:id="rId7" imgW="761760" imgH="291960" progId="Equation.DSMT4">
              <p:embed/>
            </p:oleObj>
          </a:graphicData>
        </a:graphic>
      </p:graphicFrame>
      <p:graphicFrame>
        <p:nvGraphicFramePr>
          <p:cNvPr id="233482" name="Object 6"/>
          <p:cNvGraphicFramePr>
            <a:graphicFrameLocks noChangeAspect="1"/>
          </p:cNvGraphicFramePr>
          <p:nvPr/>
        </p:nvGraphicFramePr>
        <p:xfrm>
          <a:off x="5970588" y="545490"/>
          <a:ext cx="3173412" cy="2540000"/>
        </p:xfrm>
        <a:graphic>
          <a:graphicData uri="http://schemas.openxmlformats.org/presentationml/2006/ole">
            <p:oleObj spid="_x0000_s93190" name="Picture" r:id="rId8" imgW="1762200" imgH="1409760" progId="Word.Picture.8">
              <p:embed/>
            </p:oleObj>
          </a:graphicData>
        </a:graphic>
      </p:graphicFrame>
      <p:sp>
        <p:nvSpPr>
          <p:cNvPr id="233483" name="Text Box 11"/>
          <p:cNvSpPr txBox="1">
            <a:spLocks noChangeArrowheads="1"/>
          </p:cNvSpPr>
          <p:nvPr/>
        </p:nvSpPr>
        <p:spPr bwMode="auto">
          <a:xfrm>
            <a:off x="247650" y="3529013"/>
            <a:ext cx="4395788" cy="457200"/>
          </a:xfrm>
          <a:prstGeom prst="rect">
            <a:avLst/>
          </a:prstGeom>
          <a:noFill/>
          <a:ln w="9525">
            <a:noFill/>
            <a:miter lim="800000"/>
            <a:headEnd/>
            <a:tailEnd/>
          </a:ln>
        </p:spPr>
        <p:txBody>
          <a:bodyPr>
            <a:spAutoFit/>
          </a:bodyPr>
          <a:lstStyle/>
          <a:p>
            <a:pPr eaLnBrk="0" hangingPunct="0">
              <a:spcBef>
                <a:spcPct val="50000"/>
              </a:spcBef>
              <a:buFontTx/>
              <a:buBlip>
                <a:blip r:embed="rId9"/>
              </a:buBlip>
            </a:pPr>
            <a:r>
              <a:rPr kumimoji="1" lang="en-GB" altLang="zh-CN" sz="2400" b="1">
                <a:solidFill>
                  <a:srgbClr val="000099"/>
                </a:solidFill>
                <a:latin typeface="黑体" pitchFamily="2" charset="-122"/>
              </a:rPr>
              <a:t> </a:t>
            </a:r>
            <a:r>
              <a:rPr kumimoji="1" lang="zh-CN" altLang="en-GB" sz="2400" b="1">
                <a:solidFill>
                  <a:srgbClr val="000099"/>
                </a:solidFill>
                <a:latin typeface="黑体" pitchFamily="2" charset="-122"/>
              </a:rPr>
              <a:t>电位移矢量   的边界条件</a:t>
            </a:r>
            <a:endParaRPr kumimoji="1" lang="zh-CN" altLang="en-US" sz="2400" b="1">
              <a:solidFill>
                <a:srgbClr val="000099"/>
              </a:solidFill>
              <a:latin typeface="黑体" pitchFamily="2" charset="-122"/>
            </a:endParaRPr>
          </a:p>
        </p:txBody>
      </p:sp>
      <p:graphicFrame>
        <p:nvGraphicFramePr>
          <p:cNvPr id="233484" name="Object 7"/>
          <p:cNvGraphicFramePr>
            <a:graphicFrameLocks noChangeAspect="1"/>
          </p:cNvGraphicFramePr>
          <p:nvPr/>
        </p:nvGraphicFramePr>
        <p:xfrm>
          <a:off x="2268538" y="3573463"/>
          <a:ext cx="361950" cy="419100"/>
        </p:xfrm>
        <a:graphic>
          <a:graphicData uri="http://schemas.openxmlformats.org/presentationml/2006/ole">
            <p:oleObj spid="_x0000_s93191" name="Equation" r:id="rId10" imgW="164880" imgH="190440" progId="Equation.DSMT4">
              <p:embed/>
            </p:oleObj>
          </a:graphicData>
        </a:graphic>
      </p:graphicFrame>
      <p:graphicFrame>
        <p:nvGraphicFramePr>
          <p:cNvPr id="233485" name="Object 8"/>
          <p:cNvGraphicFramePr>
            <a:graphicFrameLocks noChangeAspect="1"/>
          </p:cNvGraphicFramePr>
          <p:nvPr/>
        </p:nvGraphicFramePr>
        <p:xfrm>
          <a:off x="666750" y="4078288"/>
          <a:ext cx="1731963" cy="641350"/>
        </p:xfrm>
        <a:graphic>
          <a:graphicData uri="http://schemas.openxmlformats.org/presentationml/2006/ole">
            <p:oleObj spid="_x0000_s93192" name="Equation" r:id="rId11" imgW="787320" imgH="291960" progId="Equation.DSMT4">
              <p:embed/>
            </p:oleObj>
          </a:graphicData>
        </a:graphic>
      </p:graphicFrame>
      <p:graphicFrame>
        <p:nvGraphicFramePr>
          <p:cNvPr id="233486" name="Object 9"/>
          <p:cNvGraphicFramePr>
            <a:graphicFrameLocks noChangeAspect="1"/>
          </p:cNvGraphicFramePr>
          <p:nvPr/>
        </p:nvGraphicFramePr>
        <p:xfrm>
          <a:off x="2374900" y="4129088"/>
          <a:ext cx="3011488" cy="530225"/>
        </p:xfrm>
        <a:graphic>
          <a:graphicData uri="http://schemas.openxmlformats.org/presentationml/2006/ole">
            <p:oleObj spid="_x0000_s93193" name="Equation" r:id="rId12" imgW="1282680" imgH="241200" progId="Equation.DSMT4">
              <p:embed/>
            </p:oleObj>
          </a:graphicData>
        </a:graphic>
      </p:graphicFrame>
      <p:graphicFrame>
        <p:nvGraphicFramePr>
          <p:cNvPr id="233487" name="Object 10"/>
          <p:cNvGraphicFramePr>
            <a:graphicFrameLocks noChangeAspect="1"/>
          </p:cNvGraphicFramePr>
          <p:nvPr/>
        </p:nvGraphicFramePr>
        <p:xfrm>
          <a:off x="2397125" y="4694238"/>
          <a:ext cx="2428875" cy="503237"/>
        </p:xfrm>
        <a:graphic>
          <a:graphicData uri="http://schemas.openxmlformats.org/presentationml/2006/ole">
            <p:oleObj spid="_x0000_s93194" name="Equation" r:id="rId13" imgW="1104840" imgH="228600" progId="Equation.DSMT4">
              <p:embed/>
            </p:oleObj>
          </a:graphicData>
        </a:graphic>
      </p:graphicFrame>
      <p:sp>
        <p:nvSpPr>
          <p:cNvPr id="233488" name="Text Box 16"/>
          <p:cNvSpPr txBox="1">
            <a:spLocks noChangeArrowheads="1"/>
          </p:cNvSpPr>
          <p:nvPr/>
        </p:nvSpPr>
        <p:spPr bwMode="auto">
          <a:xfrm>
            <a:off x="209550" y="549275"/>
            <a:ext cx="4583113" cy="448969"/>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Blip>
                <a:blip r:embed="rId9"/>
              </a:buBlip>
            </a:pPr>
            <a:r>
              <a:rPr kumimoji="1" lang="en-US" altLang="zh-CN" sz="2400" b="1" dirty="0">
                <a:solidFill>
                  <a:srgbClr val="FF0000"/>
                </a:solidFill>
                <a:latin typeface="黑体" pitchFamily="2" charset="-122"/>
              </a:rPr>
              <a:t> </a:t>
            </a:r>
            <a:r>
              <a:rPr kumimoji="1" lang="zh-CN" altLang="en-US" sz="2400" b="1" dirty="0">
                <a:solidFill>
                  <a:srgbClr val="FF0000"/>
                </a:solidFill>
                <a:latin typeface="黑体" pitchFamily="2" charset="-122"/>
              </a:rPr>
              <a:t>磁感应强度  　的边界条件</a:t>
            </a:r>
          </a:p>
        </p:txBody>
      </p:sp>
      <p:graphicFrame>
        <p:nvGraphicFramePr>
          <p:cNvPr id="233489" name="Object 11"/>
          <p:cNvGraphicFramePr>
            <a:graphicFrameLocks noChangeAspect="1"/>
          </p:cNvGraphicFramePr>
          <p:nvPr/>
        </p:nvGraphicFramePr>
        <p:xfrm>
          <a:off x="2325688" y="574675"/>
          <a:ext cx="334962" cy="419100"/>
        </p:xfrm>
        <a:graphic>
          <a:graphicData uri="http://schemas.openxmlformats.org/presentationml/2006/ole">
            <p:oleObj spid="_x0000_s93195" name="Equation" r:id="rId14" imgW="152280" imgH="190440" progId="Equation.DSMT4">
              <p:embed/>
            </p:oleObj>
          </a:graphicData>
        </a:graphic>
      </p:graphicFrame>
      <p:sp>
        <p:nvSpPr>
          <p:cNvPr id="233490" name="Text Box 18"/>
          <p:cNvSpPr txBox="1">
            <a:spLocks noChangeArrowheads="1"/>
          </p:cNvSpPr>
          <p:nvPr/>
        </p:nvSpPr>
        <p:spPr bwMode="auto">
          <a:xfrm>
            <a:off x="390525" y="2981325"/>
            <a:ext cx="8475663" cy="438774"/>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200" b="1" dirty="0">
                <a:solidFill>
                  <a:srgbClr val="FF0000"/>
                </a:solidFill>
                <a:latin typeface="楷体"/>
                <a:ea typeface="楷体"/>
                <a:cs typeface="楷体"/>
              </a:rPr>
              <a:t>结论：</a:t>
            </a:r>
            <a:r>
              <a:rPr kumimoji="1" lang="zh-CN" altLang="en-US" sz="2200" b="1" dirty="0" smtClean="0">
                <a:solidFill>
                  <a:srgbClr val="FF0000"/>
                </a:solidFill>
                <a:latin typeface="楷体"/>
                <a:ea typeface="楷体"/>
                <a:cs typeface="楷体"/>
              </a:rPr>
              <a:t>磁感应强度    </a:t>
            </a:r>
            <a:r>
              <a:rPr kumimoji="1" lang="zh-CN" altLang="en-US" sz="2200" b="1" dirty="0">
                <a:solidFill>
                  <a:srgbClr val="FF0000"/>
                </a:solidFill>
                <a:latin typeface="楷体"/>
                <a:ea typeface="楷体"/>
                <a:cs typeface="楷体"/>
              </a:rPr>
              <a:t>在不同媒质分界面两侧的法向分量连续。</a:t>
            </a:r>
          </a:p>
        </p:txBody>
      </p:sp>
      <p:graphicFrame>
        <p:nvGraphicFramePr>
          <p:cNvPr id="233491" name="Object 12"/>
          <p:cNvGraphicFramePr>
            <a:graphicFrameLocks noChangeAspect="1"/>
          </p:cNvGraphicFramePr>
          <p:nvPr/>
        </p:nvGraphicFramePr>
        <p:xfrm>
          <a:off x="2754313" y="2984500"/>
          <a:ext cx="334962" cy="419100"/>
        </p:xfrm>
        <a:graphic>
          <a:graphicData uri="http://schemas.openxmlformats.org/presentationml/2006/ole">
            <p:oleObj spid="_x0000_s93196" name="Equation" r:id="rId15" imgW="152280" imgH="190440" progId="Equation.DSMT4">
              <p:embed/>
            </p:oleObj>
          </a:graphicData>
        </a:graphic>
      </p:graphicFrame>
      <p:sp>
        <p:nvSpPr>
          <p:cNvPr id="233492" name="Text Box 20"/>
          <p:cNvSpPr txBox="1">
            <a:spLocks noChangeArrowheads="1"/>
          </p:cNvSpPr>
          <p:nvPr/>
        </p:nvSpPr>
        <p:spPr bwMode="auto">
          <a:xfrm>
            <a:off x="468313" y="5246688"/>
            <a:ext cx="5199062" cy="1107996"/>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000" b="1" dirty="0">
                <a:solidFill>
                  <a:srgbClr val="FF0000"/>
                </a:solidFill>
                <a:latin typeface="楷体"/>
                <a:ea typeface="楷体"/>
                <a:cs typeface="楷体"/>
              </a:rPr>
              <a:t>结论：</a:t>
            </a:r>
            <a:r>
              <a:rPr kumimoji="1" lang="zh-CN" altLang="en-US" sz="2000" b="1" dirty="0" smtClean="0">
                <a:solidFill>
                  <a:srgbClr val="FF0000"/>
                </a:solidFill>
                <a:latin typeface="楷体"/>
                <a:ea typeface="楷体"/>
                <a:cs typeface="楷体"/>
              </a:rPr>
              <a:t>电位移    </a:t>
            </a:r>
            <a:r>
              <a:rPr kumimoji="1" lang="zh-CN" altLang="en-US" sz="2000" b="1" dirty="0">
                <a:solidFill>
                  <a:srgbClr val="FF0000"/>
                </a:solidFill>
                <a:latin typeface="楷体"/>
                <a:ea typeface="楷体"/>
                <a:cs typeface="楷体"/>
              </a:rPr>
              <a:t>的法向分量在存在有自由电荷的不同介质分界面两侧不连续，其差值等于分界面上自由电荷面密度。</a:t>
            </a:r>
          </a:p>
        </p:txBody>
      </p:sp>
      <p:graphicFrame>
        <p:nvGraphicFramePr>
          <p:cNvPr id="233493" name="Object 13"/>
          <p:cNvGraphicFramePr>
            <a:graphicFrameLocks noChangeAspect="1"/>
          </p:cNvGraphicFramePr>
          <p:nvPr/>
        </p:nvGraphicFramePr>
        <p:xfrm>
          <a:off x="2080601" y="5229592"/>
          <a:ext cx="311150" cy="360362"/>
        </p:xfrm>
        <a:graphic>
          <a:graphicData uri="http://schemas.openxmlformats.org/presentationml/2006/ole">
            <p:oleObj spid="_x0000_s93197" name="Equation" r:id="rId16" imgW="164880" imgH="190440" progId="Equation.DSMT4">
              <p:embed/>
            </p:oleObj>
          </a:graphicData>
        </a:graphic>
      </p:graphicFrame>
      <p:grpSp>
        <p:nvGrpSpPr>
          <p:cNvPr id="2" name="Group 22"/>
          <p:cNvGrpSpPr>
            <a:grpSpLocks/>
          </p:cNvGrpSpPr>
          <p:nvPr/>
        </p:nvGrpSpPr>
        <p:grpSpPr bwMode="auto">
          <a:xfrm>
            <a:off x="5827713" y="474663"/>
            <a:ext cx="2049462" cy="2263775"/>
            <a:chOff x="3285" y="399"/>
            <a:chExt cx="1291" cy="1426"/>
          </a:xfrm>
        </p:grpSpPr>
        <p:graphicFrame>
          <p:nvGraphicFramePr>
            <p:cNvPr id="93203" name="Object 19"/>
            <p:cNvGraphicFramePr>
              <a:graphicFrameLocks noChangeAspect="1"/>
            </p:cNvGraphicFramePr>
            <p:nvPr/>
          </p:nvGraphicFramePr>
          <p:xfrm>
            <a:off x="3285" y="906"/>
            <a:ext cx="479" cy="520"/>
          </p:xfrm>
          <a:graphic>
            <a:graphicData uri="http://schemas.openxmlformats.org/presentationml/2006/ole">
              <p:oleObj spid="_x0000_s93203" name="Equation" r:id="rId17" imgW="304560" imgH="330120" progId="Equation.DSMT4">
                <p:embed/>
              </p:oleObj>
            </a:graphicData>
          </a:graphic>
        </p:graphicFrame>
        <p:sp>
          <p:nvSpPr>
            <p:cNvPr id="93228" name="Freeform 24"/>
            <p:cNvSpPr>
              <a:spLocks/>
            </p:cNvSpPr>
            <p:nvPr/>
          </p:nvSpPr>
          <p:spPr bwMode="auto">
            <a:xfrm>
              <a:off x="3732" y="667"/>
              <a:ext cx="240" cy="264"/>
            </a:xfrm>
            <a:custGeom>
              <a:avLst/>
              <a:gdLst>
                <a:gd name="T0" fmla="*/ 240 w 240"/>
                <a:gd name="T1" fmla="*/ 264 h 264"/>
                <a:gd name="T2" fmla="*/ 144 w 240"/>
                <a:gd name="T3" fmla="*/ 108 h 264"/>
                <a:gd name="T4" fmla="*/ 0 w 240"/>
                <a:gd name="T5" fmla="*/ 0 h 264"/>
                <a:gd name="T6" fmla="*/ 0 60000 65536"/>
                <a:gd name="T7" fmla="*/ 0 60000 65536"/>
                <a:gd name="T8" fmla="*/ 0 60000 65536"/>
                <a:gd name="T9" fmla="*/ 0 w 240"/>
                <a:gd name="T10" fmla="*/ 0 h 264"/>
                <a:gd name="T11" fmla="*/ 240 w 240"/>
                <a:gd name="T12" fmla="*/ 264 h 264"/>
              </a:gdLst>
              <a:ahLst/>
              <a:cxnLst>
                <a:cxn ang="T6">
                  <a:pos x="T0" y="T1"/>
                </a:cxn>
                <a:cxn ang="T7">
                  <a:pos x="T2" y="T3"/>
                </a:cxn>
                <a:cxn ang="T8">
                  <a:pos x="T4" y="T5"/>
                </a:cxn>
              </a:cxnLst>
              <a:rect l="T9" t="T10" r="T11" b="T12"/>
              <a:pathLst>
                <a:path w="240" h="264">
                  <a:moveTo>
                    <a:pt x="240" y="264"/>
                  </a:moveTo>
                  <a:cubicBezTo>
                    <a:pt x="224" y="238"/>
                    <a:pt x="184" y="152"/>
                    <a:pt x="144" y="108"/>
                  </a:cubicBezTo>
                  <a:cubicBezTo>
                    <a:pt x="104" y="64"/>
                    <a:pt x="30" y="22"/>
                    <a:pt x="0" y="0"/>
                  </a:cubicBezTo>
                </a:path>
              </a:pathLst>
            </a:custGeom>
            <a:noFill/>
            <a:ln w="9525">
              <a:solidFill>
                <a:schemeClr val="accent2"/>
              </a:solidFill>
              <a:prstDash val="dash"/>
              <a:round/>
              <a:headEnd/>
              <a:tailEnd type="stealth" w="med" len="lg"/>
            </a:ln>
          </p:spPr>
          <p:txBody>
            <a:bodyPr/>
            <a:lstStyle/>
            <a:p>
              <a:endParaRPr lang="zh-CN" altLang="en-US"/>
            </a:p>
          </p:txBody>
        </p:sp>
        <p:graphicFrame>
          <p:nvGraphicFramePr>
            <p:cNvPr id="93204" name="Object 20"/>
            <p:cNvGraphicFramePr>
              <a:graphicFrameLocks noChangeAspect="1"/>
            </p:cNvGraphicFramePr>
            <p:nvPr/>
          </p:nvGraphicFramePr>
          <p:xfrm>
            <a:off x="3420" y="511"/>
            <a:ext cx="360" cy="280"/>
          </p:xfrm>
          <a:graphic>
            <a:graphicData uri="http://schemas.openxmlformats.org/presentationml/2006/ole">
              <p:oleObj spid="_x0000_s93204" name="Equation" r:id="rId18" imgW="228600" imgH="177480" progId="Equation.DSMT4">
                <p:embed/>
              </p:oleObj>
            </a:graphicData>
          </a:graphic>
        </p:graphicFrame>
        <p:sp>
          <p:nvSpPr>
            <p:cNvPr id="93229" name="Freeform 26"/>
            <p:cNvSpPr>
              <a:spLocks/>
            </p:cNvSpPr>
            <p:nvPr/>
          </p:nvSpPr>
          <p:spPr bwMode="auto">
            <a:xfrm>
              <a:off x="4104" y="52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30" name="Freeform 27"/>
            <p:cNvSpPr>
              <a:spLocks/>
            </p:cNvSpPr>
            <p:nvPr/>
          </p:nvSpPr>
          <p:spPr bwMode="auto">
            <a:xfrm rot="10800000">
              <a:off x="4112" y="136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graphicFrame>
          <p:nvGraphicFramePr>
            <p:cNvPr id="93205" name="Object 21"/>
            <p:cNvGraphicFramePr>
              <a:graphicFrameLocks noChangeAspect="1"/>
            </p:cNvGraphicFramePr>
            <p:nvPr/>
          </p:nvGraphicFramePr>
          <p:xfrm>
            <a:off x="4176" y="1465"/>
            <a:ext cx="400" cy="360"/>
          </p:xfrm>
          <a:graphic>
            <a:graphicData uri="http://schemas.openxmlformats.org/presentationml/2006/ole">
              <p:oleObj spid="_x0000_s93205" name="Equation" r:id="rId19" imgW="253800" imgH="228600" progId="Equation.DSMT4">
                <p:embed/>
              </p:oleObj>
            </a:graphicData>
          </a:graphic>
        </p:graphicFrame>
        <p:graphicFrame>
          <p:nvGraphicFramePr>
            <p:cNvPr id="93206" name="Object 22"/>
            <p:cNvGraphicFramePr>
              <a:graphicFrameLocks noChangeAspect="1"/>
            </p:cNvGraphicFramePr>
            <p:nvPr/>
          </p:nvGraphicFramePr>
          <p:xfrm>
            <a:off x="4110" y="399"/>
            <a:ext cx="260" cy="360"/>
          </p:xfrm>
          <a:graphic>
            <a:graphicData uri="http://schemas.openxmlformats.org/presentationml/2006/ole">
              <p:oleObj spid="_x0000_s93206" name="Equation" r:id="rId20" imgW="164880" imgH="228600" progId="Equation.DSMT4">
                <p:embed/>
              </p:oleObj>
            </a:graphicData>
          </a:graphic>
        </p:graphicFrame>
        <p:sp>
          <p:nvSpPr>
            <p:cNvPr id="93231" name="AutoShape 30"/>
            <p:cNvSpPr>
              <a:spLocks noChangeArrowheads="1"/>
            </p:cNvSpPr>
            <p:nvPr/>
          </p:nvSpPr>
          <p:spPr bwMode="auto">
            <a:xfrm>
              <a:off x="3782" y="1126"/>
              <a:ext cx="635" cy="295"/>
            </a:xfrm>
            <a:prstGeom prst="can">
              <a:avLst>
                <a:gd name="adj" fmla="val 25000"/>
              </a:avLst>
            </a:prstGeom>
            <a:solidFill>
              <a:srgbClr val="FF99CC"/>
            </a:solidFill>
            <a:ln w="9525">
              <a:solidFill>
                <a:schemeClr val="tx1"/>
              </a:solidFill>
              <a:round/>
              <a:headEnd/>
              <a:tailEnd/>
            </a:ln>
          </p:spPr>
          <p:txBody>
            <a:bodyPr wrap="none" anchor="ctr"/>
            <a:lstStyle/>
            <a:p>
              <a:pPr algn="ctr"/>
              <a:endParaRPr lang="zh-CN" altLang="zh-CN"/>
            </a:p>
          </p:txBody>
        </p:sp>
        <p:sp>
          <p:nvSpPr>
            <p:cNvPr id="93232" name="AutoShape 31"/>
            <p:cNvSpPr>
              <a:spLocks noChangeArrowheads="1"/>
            </p:cNvSpPr>
            <p:nvPr/>
          </p:nvSpPr>
          <p:spPr bwMode="auto">
            <a:xfrm>
              <a:off x="3782" y="936"/>
              <a:ext cx="635" cy="263"/>
            </a:xfrm>
            <a:prstGeom prst="can">
              <a:avLst>
                <a:gd name="adj" fmla="val 25000"/>
              </a:avLst>
            </a:prstGeom>
            <a:solidFill>
              <a:srgbClr val="99CCFF"/>
            </a:solidFill>
            <a:ln w="9525">
              <a:solidFill>
                <a:schemeClr val="tx1"/>
              </a:solidFill>
              <a:round/>
              <a:headEnd/>
              <a:tailEnd/>
            </a:ln>
          </p:spPr>
          <p:txBody>
            <a:bodyPr wrap="none" anchor="ctr"/>
            <a:lstStyle/>
            <a:p>
              <a:endParaRPr lang="zh-CN" altLang="en-US"/>
            </a:p>
          </p:txBody>
        </p:sp>
      </p:grpSp>
      <p:sp>
        <p:nvSpPr>
          <p:cNvPr id="233504" name="Line 32"/>
          <p:cNvSpPr>
            <a:spLocks noChangeShapeType="1"/>
          </p:cNvSpPr>
          <p:nvPr/>
        </p:nvSpPr>
        <p:spPr bwMode="auto">
          <a:xfrm flipV="1">
            <a:off x="6610350" y="1690688"/>
            <a:ext cx="531813" cy="758825"/>
          </a:xfrm>
          <a:prstGeom prst="line">
            <a:avLst/>
          </a:prstGeom>
          <a:noFill/>
          <a:ln w="28575">
            <a:solidFill>
              <a:srgbClr val="FF3300"/>
            </a:solidFill>
            <a:round/>
            <a:headEnd/>
            <a:tailEnd type="triangle" w="med" len="med"/>
          </a:ln>
        </p:spPr>
        <p:txBody>
          <a:bodyPr/>
          <a:lstStyle/>
          <a:p>
            <a:endParaRPr lang="zh-CN" altLang="en-US"/>
          </a:p>
        </p:txBody>
      </p:sp>
      <p:sp>
        <p:nvSpPr>
          <p:cNvPr id="233505" name="Line 33"/>
          <p:cNvSpPr>
            <a:spLocks noChangeShapeType="1"/>
          </p:cNvSpPr>
          <p:nvPr/>
        </p:nvSpPr>
        <p:spPr bwMode="auto">
          <a:xfrm flipV="1">
            <a:off x="7118350" y="852488"/>
            <a:ext cx="1120775" cy="884237"/>
          </a:xfrm>
          <a:prstGeom prst="line">
            <a:avLst/>
          </a:prstGeom>
          <a:noFill/>
          <a:ln w="28575">
            <a:solidFill>
              <a:srgbClr val="FF3300"/>
            </a:solidFill>
            <a:round/>
            <a:headEnd/>
            <a:tailEnd type="triangle" w="med" len="med"/>
          </a:ln>
        </p:spPr>
        <p:txBody>
          <a:bodyPr/>
          <a:lstStyle/>
          <a:p>
            <a:endParaRPr lang="zh-CN" altLang="en-US"/>
          </a:p>
        </p:txBody>
      </p:sp>
      <p:graphicFrame>
        <p:nvGraphicFramePr>
          <p:cNvPr id="233506" name="Object 14"/>
          <p:cNvGraphicFramePr>
            <a:graphicFrameLocks noChangeAspect="1"/>
          </p:cNvGraphicFramePr>
          <p:nvPr/>
        </p:nvGraphicFramePr>
        <p:xfrm>
          <a:off x="5927725" y="3716338"/>
          <a:ext cx="3173413" cy="2540000"/>
        </p:xfrm>
        <a:graphic>
          <a:graphicData uri="http://schemas.openxmlformats.org/presentationml/2006/ole">
            <p:oleObj spid="_x0000_s93198" name="Picture" r:id="rId21" imgW="1762200" imgH="1409760" progId="Word.Picture.8">
              <p:embed/>
            </p:oleObj>
          </a:graphicData>
        </a:graphic>
      </p:graphicFrame>
      <p:grpSp>
        <p:nvGrpSpPr>
          <p:cNvPr id="3" name="Group 35"/>
          <p:cNvGrpSpPr>
            <a:grpSpLocks/>
          </p:cNvGrpSpPr>
          <p:nvPr/>
        </p:nvGrpSpPr>
        <p:grpSpPr bwMode="auto">
          <a:xfrm>
            <a:off x="5819775" y="3978275"/>
            <a:ext cx="1797050" cy="2019300"/>
            <a:chOff x="3285" y="511"/>
            <a:chExt cx="1132" cy="1272"/>
          </a:xfrm>
        </p:grpSpPr>
        <p:graphicFrame>
          <p:nvGraphicFramePr>
            <p:cNvPr id="93201" name="Object 15"/>
            <p:cNvGraphicFramePr>
              <a:graphicFrameLocks noChangeAspect="1"/>
            </p:cNvGraphicFramePr>
            <p:nvPr/>
          </p:nvGraphicFramePr>
          <p:xfrm>
            <a:off x="3285" y="906"/>
            <a:ext cx="479" cy="520"/>
          </p:xfrm>
          <a:graphic>
            <a:graphicData uri="http://schemas.openxmlformats.org/presentationml/2006/ole">
              <p:oleObj spid="_x0000_s93201" name="Equation" r:id="rId22" imgW="304560" imgH="330120" progId="Equation.DSMT4">
                <p:embed/>
              </p:oleObj>
            </a:graphicData>
          </a:graphic>
        </p:graphicFrame>
        <p:sp>
          <p:nvSpPr>
            <p:cNvPr id="93223" name="Freeform 37"/>
            <p:cNvSpPr>
              <a:spLocks/>
            </p:cNvSpPr>
            <p:nvPr/>
          </p:nvSpPr>
          <p:spPr bwMode="auto">
            <a:xfrm>
              <a:off x="3732" y="667"/>
              <a:ext cx="240" cy="264"/>
            </a:xfrm>
            <a:custGeom>
              <a:avLst/>
              <a:gdLst>
                <a:gd name="T0" fmla="*/ 240 w 240"/>
                <a:gd name="T1" fmla="*/ 264 h 264"/>
                <a:gd name="T2" fmla="*/ 144 w 240"/>
                <a:gd name="T3" fmla="*/ 108 h 264"/>
                <a:gd name="T4" fmla="*/ 0 w 240"/>
                <a:gd name="T5" fmla="*/ 0 h 264"/>
                <a:gd name="T6" fmla="*/ 0 60000 65536"/>
                <a:gd name="T7" fmla="*/ 0 60000 65536"/>
                <a:gd name="T8" fmla="*/ 0 60000 65536"/>
                <a:gd name="T9" fmla="*/ 0 w 240"/>
                <a:gd name="T10" fmla="*/ 0 h 264"/>
                <a:gd name="T11" fmla="*/ 240 w 240"/>
                <a:gd name="T12" fmla="*/ 264 h 264"/>
              </a:gdLst>
              <a:ahLst/>
              <a:cxnLst>
                <a:cxn ang="T6">
                  <a:pos x="T0" y="T1"/>
                </a:cxn>
                <a:cxn ang="T7">
                  <a:pos x="T2" y="T3"/>
                </a:cxn>
                <a:cxn ang="T8">
                  <a:pos x="T4" y="T5"/>
                </a:cxn>
              </a:cxnLst>
              <a:rect l="T9" t="T10" r="T11" b="T12"/>
              <a:pathLst>
                <a:path w="240" h="264">
                  <a:moveTo>
                    <a:pt x="240" y="264"/>
                  </a:moveTo>
                  <a:cubicBezTo>
                    <a:pt x="224" y="238"/>
                    <a:pt x="184" y="152"/>
                    <a:pt x="144" y="108"/>
                  </a:cubicBezTo>
                  <a:cubicBezTo>
                    <a:pt x="104" y="64"/>
                    <a:pt x="30" y="22"/>
                    <a:pt x="0" y="0"/>
                  </a:cubicBezTo>
                </a:path>
              </a:pathLst>
            </a:custGeom>
            <a:noFill/>
            <a:ln w="9525">
              <a:solidFill>
                <a:schemeClr val="accent2"/>
              </a:solidFill>
              <a:prstDash val="dash"/>
              <a:round/>
              <a:headEnd/>
              <a:tailEnd type="stealth" w="med" len="lg"/>
            </a:ln>
          </p:spPr>
          <p:txBody>
            <a:bodyPr/>
            <a:lstStyle/>
            <a:p>
              <a:endParaRPr lang="zh-CN" altLang="en-US"/>
            </a:p>
          </p:txBody>
        </p:sp>
        <p:graphicFrame>
          <p:nvGraphicFramePr>
            <p:cNvPr id="93202" name="Object 16"/>
            <p:cNvGraphicFramePr>
              <a:graphicFrameLocks noChangeAspect="1"/>
            </p:cNvGraphicFramePr>
            <p:nvPr/>
          </p:nvGraphicFramePr>
          <p:xfrm>
            <a:off x="3420" y="511"/>
            <a:ext cx="360" cy="280"/>
          </p:xfrm>
          <a:graphic>
            <a:graphicData uri="http://schemas.openxmlformats.org/presentationml/2006/ole">
              <p:oleObj spid="_x0000_s93202" name="Equation" r:id="rId23" imgW="228600" imgH="177480" progId="Equation.DSMT4">
                <p:embed/>
              </p:oleObj>
            </a:graphicData>
          </a:graphic>
        </p:graphicFrame>
        <p:sp>
          <p:nvSpPr>
            <p:cNvPr id="93224" name="Freeform 39"/>
            <p:cNvSpPr>
              <a:spLocks/>
            </p:cNvSpPr>
            <p:nvPr/>
          </p:nvSpPr>
          <p:spPr bwMode="auto">
            <a:xfrm>
              <a:off x="4104" y="52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25" name="Freeform 40"/>
            <p:cNvSpPr>
              <a:spLocks/>
            </p:cNvSpPr>
            <p:nvPr/>
          </p:nvSpPr>
          <p:spPr bwMode="auto">
            <a:xfrm rot="10800000">
              <a:off x="4112" y="1363"/>
              <a:ext cx="1" cy="420"/>
            </a:xfrm>
            <a:custGeom>
              <a:avLst/>
              <a:gdLst>
                <a:gd name="T0" fmla="*/ 0 w 1"/>
                <a:gd name="T1" fmla="*/ 420 h 420"/>
                <a:gd name="T2" fmla="*/ 0 w 1"/>
                <a:gd name="T3" fmla="*/ 0 h 420"/>
                <a:gd name="T4" fmla="*/ 0 60000 65536"/>
                <a:gd name="T5" fmla="*/ 0 60000 65536"/>
                <a:gd name="T6" fmla="*/ 0 w 1"/>
                <a:gd name="T7" fmla="*/ 0 h 420"/>
                <a:gd name="T8" fmla="*/ 1 w 1"/>
                <a:gd name="T9" fmla="*/ 420 h 420"/>
              </a:gdLst>
              <a:ahLst/>
              <a:cxnLst>
                <a:cxn ang="T4">
                  <a:pos x="T0" y="T1"/>
                </a:cxn>
                <a:cxn ang="T5">
                  <a:pos x="T2" y="T3"/>
                </a:cxn>
              </a:cxnLst>
              <a:rect l="T6" t="T7" r="T8" b="T9"/>
              <a:pathLst>
                <a:path w="1" h="420">
                  <a:moveTo>
                    <a:pt x="0" y="420"/>
                  </a:moveTo>
                  <a:lnTo>
                    <a:pt x="0" y="0"/>
                  </a:lnTo>
                </a:path>
              </a:pathLst>
            </a:custGeom>
            <a:noFill/>
            <a:ln w="9525">
              <a:solidFill>
                <a:schemeClr val="tx1"/>
              </a:solidFill>
              <a:round/>
              <a:headEnd/>
              <a:tailEnd type="triangle" w="med" len="lg"/>
            </a:ln>
          </p:spPr>
          <p:txBody>
            <a:bodyPr/>
            <a:lstStyle/>
            <a:p>
              <a:endParaRPr lang="zh-CN" altLang="en-US"/>
            </a:p>
          </p:txBody>
        </p:sp>
        <p:sp>
          <p:nvSpPr>
            <p:cNvPr id="93226" name="AutoShape 43"/>
            <p:cNvSpPr>
              <a:spLocks noChangeArrowheads="1"/>
            </p:cNvSpPr>
            <p:nvPr/>
          </p:nvSpPr>
          <p:spPr bwMode="auto">
            <a:xfrm>
              <a:off x="3782" y="1126"/>
              <a:ext cx="635" cy="295"/>
            </a:xfrm>
            <a:prstGeom prst="can">
              <a:avLst>
                <a:gd name="adj" fmla="val 25000"/>
              </a:avLst>
            </a:prstGeom>
            <a:solidFill>
              <a:srgbClr val="FF99CC"/>
            </a:solidFill>
            <a:ln w="9525">
              <a:solidFill>
                <a:schemeClr val="tx1"/>
              </a:solidFill>
              <a:round/>
              <a:headEnd/>
              <a:tailEnd/>
            </a:ln>
          </p:spPr>
          <p:txBody>
            <a:bodyPr wrap="none" anchor="ctr"/>
            <a:lstStyle/>
            <a:p>
              <a:pPr algn="ctr"/>
              <a:endParaRPr lang="zh-CN" altLang="zh-CN"/>
            </a:p>
          </p:txBody>
        </p:sp>
        <p:sp>
          <p:nvSpPr>
            <p:cNvPr id="93227" name="AutoShape 44"/>
            <p:cNvSpPr>
              <a:spLocks noChangeArrowheads="1"/>
            </p:cNvSpPr>
            <p:nvPr/>
          </p:nvSpPr>
          <p:spPr bwMode="auto">
            <a:xfrm>
              <a:off x="3782" y="936"/>
              <a:ext cx="635" cy="263"/>
            </a:xfrm>
            <a:prstGeom prst="can">
              <a:avLst>
                <a:gd name="adj" fmla="val 25000"/>
              </a:avLst>
            </a:prstGeom>
            <a:solidFill>
              <a:srgbClr val="99CCFF"/>
            </a:solidFill>
            <a:ln w="9525">
              <a:solidFill>
                <a:schemeClr val="tx1"/>
              </a:solidFill>
              <a:round/>
              <a:headEnd/>
              <a:tailEnd/>
            </a:ln>
          </p:spPr>
          <p:txBody>
            <a:bodyPr wrap="none" anchor="ctr"/>
            <a:lstStyle/>
            <a:p>
              <a:endParaRPr lang="zh-CN" altLang="en-US"/>
            </a:p>
          </p:txBody>
        </p:sp>
      </p:grpSp>
      <p:sp>
        <p:nvSpPr>
          <p:cNvPr id="233517" name="Line 45"/>
          <p:cNvSpPr>
            <a:spLocks noChangeShapeType="1"/>
          </p:cNvSpPr>
          <p:nvPr/>
        </p:nvSpPr>
        <p:spPr bwMode="auto">
          <a:xfrm flipV="1">
            <a:off x="6602413" y="5081588"/>
            <a:ext cx="515937" cy="750887"/>
          </a:xfrm>
          <a:prstGeom prst="line">
            <a:avLst/>
          </a:prstGeom>
          <a:noFill/>
          <a:ln w="28575">
            <a:solidFill>
              <a:srgbClr val="FF3300"/>
            </a:solidFill>
            <a:round/>
            <a:headEnd/>
            <a:tailEnd type="triangle" w="med" len="med"/>
          </a:ln>
        </p:spPr>
        <p:txBody>
          <a:bodyPr/>
          <a:lstStyle/>
          <a:p>
            <a:endParaRPr lang="zh-CN" altLang="en-US"/>
          </a:p>
        </p:txBody>
      </p:sp>
      <p:sp>
        <p:nvSpPr>
          <p:cNvPr id="233518" name="Line 46"/>
          <p:cNvSpPr>
            <a:spLocks noChangeShapeType="1"/>
          </p:cNvSpPr>
          <p:nvPr/>
        </p:nvSpPr>
        <p:spPr bwMode="auto">
          <a:xfrm flipV="1">
            <a:off x="7078663" y="4235450"/>
            <a:ext cx="1152525" cy="863600"/>
          </a:xfrm>
          <a:prstGeom prst="line">
            <a:avLst/>
          </a:prstGeom>
          <a:noFill/>
          <a:ln w="28575">
            <a:solidFill>
              <a:srgbClr val="FF3300"/>
            </a:solidFill>
            <a:round/>
            <a:headEnd/>
            <a:tailEnd type="triangle" w="med" len="med"/>
          </a:ln>
        </p:spPr>
        <p:txBody>
          <a:bodyPr/>
          <a:lstStyle/>
          <a:p>
            <a:endParaRPr lang="zh-CN" altLang="en-US"/>
          </a:p>
        </p:txBody>
      </p:sp>
      <p:graphicFrame>
        <p:nvGraphicFramePr>
          <p:cNvPr id="93199" name="Object 49"/>
          <p:cNvGraphicFramePr>
            <a:graphicFrameLocks noChangeAspect="1"/>
          </p:cNvGraphicFramePr>
          <p:nvPr/>
        </p:nvGraphicFramePr>
        <p:xfrm>
          <a:off x="7162800" y="3833813"/>
          <a:ext cx="412750" cy="571500"/>
        </p:xfrm>
        <a:graphic>
          <a:graphicData uri="http://schemas.openxmlformats.org/presentationml/2006/ole">
            <p:oleObj spid="_x0000_s93199" name="Equation" r:id="rId24" imgW="164880" imgH="228600" progId="Equation.DSMT4">
              <p:embed/>
            </p:oleObj>
          </a:graphicData>
        </a:graphic>
      </p:graphicFrame>
      <p:graphicFrame>
        <p:nvGraphicFramePr>
          <p:cNvPr id="93200" name="Object 50"/>
          <p:cNvGraphicFramePr>
            <a:graphicFrameLocks noChangeAspect="1"/>
          </p:cNvGraphicFramePr>
          <p:nvPr/>
        </p:nvGraphicFramePr>
        <p:xfrm>
          <a:off x="7108825" y="5557838"/>
          <a:ext cx="635000" cy="571500"/>
        </p:xfrm>
        <a:graphic>
          <a:graphicData uri="http://schemas.openxmlformats.org/presentationml/2006/ole">
            <p:oleObj spid="_x0000_s93200" name="Equation" r:id="rId25" imgW="253800" imgH="228600" progId="Equation.DSMT4">
              <p:embed/>
            </p:oleObj>
          </a:graphicData>
        </a:graphic>
      </p:graphicFrame>
      <p:pic>
        <p:nvPicPr>
          <p:cNvPr id="51" name="圆角矩形 7"/>
          <p:cNvPicPr>
            <a:picLocks noChangeArrowheads="1"/>
          </p:cNvPicPr>
          <p:nvPr/>
        </p:nvPicPr>
        <p:blipFill>
          <a:blip r:embed="rId3"/>
          <a:srcRect/>
          <a:stretch>
            <a:fillRect/>
          </a:stretch>
        </p:blipFill>
        <p:spPr bwMode="auto">
          <a:xfrm>
            <a:off x="3575538" y="1195755"/>
            <a:ext cx="2286001" cy="762633"/>
          </a:xfrm>
          <a:prstGeom prst="rect">
            <a:avLst/>
          </a:prstGeom>
          <a:noFill/>
          <a:ln w="9525">
            <a:noFill/>
            <a:miter lim="800000"/>
            <a:headEnd/>
            <a:tailEnd/>
          </a:ln>
        </p:spPr>
      </p:pic>
      <p:sp>
        <p:nvSpPr>
          <p:cNvPr id="52" name="矩形 51"/>
          <p:cNvSpPr/>
          <p:nvPr/>
        </p:nvSpPr>
        <p:spPr>
          <a:xfrm>
            <a:off x="3620555" y="1249197"/>
            <a:ext cx="2244525" cy="584775"/>
          </a:xfrm>
          <a:prstGeom prst="rect">
            <a:avLst/>
          </a:prstGeom>
        </p:spPr>
        <p:txBody>
          <a:bodyPr wrap="none">
            <a:spAutoFit/>
          </a:bodyPr>
          <a:lstStyle/>
          <a:p>
            <a:r>
              <a:rPr kumimoji="1" lang="zh-CN" altLang="en-US" b="1" dirty="0" smtClean="0">
                <a:solidFill>
                  <a:srgbClr val="FF0000"/>
                </a:solidFill>
                <a:latin typeface="黑体" pitchFamily="2" charset="-122"/>
              </a:rPr>
              <a:t>（会证明）</a:t>
            </a:r>
            <a:endParaRPr lang="zh-CN" altLang="en-US" dirty="0"/>
          </a:p>
        </p:txBody>
      </p:sp>
      <p:sp>
        <p:nvSpPr>
          <p:cNvPr id="54" name="矩形 53"/>
          <p:cNvSpPr/>
          <p:nvPr/>
        </p:nvSpPr>
        <p:spPr>
          <a:xfrm>
            <a:off x="4335663" y="3511751"/>
            <a:ext cx="2311322" cy="584775"/>
          </a:xfrm>
          <a:prstGeom prst="rect">
            <a:avLst/>
          </a:prstGeom>
        </p:spPr>
        <p:txBody>
          <a:bodyPr wrap="square">
            <a:spAutoFit/>
          </a:bodyPr>
          <a:lstStyle/>
          <a:p>
            <a:r>
              <a:rPr kumimoji="1" lang="zh-CN" altLang="en-US" b="1" dirty="0" smtClean="0">
                <a:solidFill>
                  <a:srgbClr val="FF0000"/>
                </a:solidFill>
                <a:latin typeface="黑体" pitchFamily="2" charset="-122"/>
              </a:rPr>
              <a:t>（会证明）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3488"/>
                                        </p:tgtEl>
                                        <p:attrNameLst>
                                          <p:attrName>style.visibility</p:attrName>
                                        </p:attrNameLst>
                                      </p:cBhvr>
                                      <p:to>
                                        <p:strVal val="visible"/>
                                      </p:to>
                                    </p:set>
                                    <p:animEffect transition="in" filter="fade">
                                      <p:cBhvr>
                                        <p:cTn id="7" dur="1000"/>
                                        <p:tgtEl>
                                          <p:spTgt spid="233488"/>
                                        </p:tgtEl>
                                      </p:cBhvr>
                                    </p:animEffect>
                                  </p:childTnLst>
                                </p:cTn>
                              </p:par>
                              <p:par>
                                <p:cTn id="8" presetID="10" presetClass="entr" presetSubtype="0" fill="hold" nodeType="withEffect">
                                  <p:stCondLst>
                                    <p:cond delay="0"/>
                                  </p:stCondLst>
                                  <p:childTnLst>
                                    <p:set>
                                      <p:cBhvr>
                                        <p:cTn id="9" dur="1" fill="hold">
                                          <p:stCondLst>
                                            <p:cond delay="0"/>
                                          </p:stCondLst>
                                        </p:cTn>
                                        <p:tgtEl>
                                          <p:spTgt spid="233489"/>
                                        </p:tgtEl>
                                        <p:attrNameLst>
                                          <p:attrName>style.visibility</p:attrName>
                                        </p:attrNameLst>
                                      </p:cBhvr>
                                      <p:to>
                                        <p:strVal val="visible"/>
                                      </p:to>
                                    </p:set>
                                    <p:animEffect transition="in" filter="fade">
                                      <p:cBhvr>
                                        <p:cTn id="10" dur="1000"/>
                                        <p:tgtEl>
                                          <p:spTgt spid="23348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3482"/>
                                        </p:tgtEl>
                                        <p:attrNameLst>
                                          <p:attrName>style.visibility</p:attrName>
                                        </p:attrNameLst>
                                      </p:cBhvr>
                                      <p:to>
                                        <p:strVal val="visible"/>
                                      </p:to>
                                    </p:set>
                                    <p:animEffect transition="in" filter="fade">
                                      <p:cBhvr>
                                        <p:cTn id="15" dur="1000"/>
                                        <p:tgtEl>
                                          <p:spTgt spid="23348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3504"/>
                                        </p:tgtEl>
                                        <p:attrNameLst>
                                          <p:attrName>style.visibility</p:attrName>
                                        </p:attrNameLst>
                                      </p:cBhvr>
                                      <p:to>
                                        <p:strVal val="visible"/>
                                      </p:to>
                                    </p:set>
                                    <p:animEffect transition="in" filter="fade">
                                      <p:cBhvr>
                                        <p:cTn id="18" dur="1000"/>
                                        <p:tgtEl>
                                          <p:spTgt spid="23350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3505"/>
                                        </p:tgtEl>
                                        <p:attrNameLst>
                                          <p:attrName>style.visibility</p:attrName>
                                        </p:attrNameLst>
                                      </p:cBhvr>
                                      <p:to>
                                        <p:strVal val="visible"/>
                                      </p:to>
                                    </p:set>
                                    <p:animEffect transition="in" filter="fade">
                                      <p:cBhvr>
                                        <p:cTn id="21" dur="1000"/>
                                        <p:tgtEl>
                                          <p:spTgt spid="2335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3481"/>
                                        </p:tgtEl>
                                        <p:attrNameLst>
                                          <p:attrName>style.visibility</p:attrName>
                                        </p:attrNameLst>
                                      </p:cBhvr>
                                      <p:to>
                                        <p:strVal val="visible"/>
                                      </p:to>
                                    </p:set>
                                    <p:animEffect transition="in" filter="fade">
                                      <p:cBhvr>
                                        <p:cTn id="26" dur="1000"/>
                                        <p:tgtEl>
                                          <p:spTgt spid="23348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3478"/>
                                        </p:tgtEl>
                                        <p:attrNameLst>
                                          <p:attrName>style.visibility</p:attrName>
                                        </p:attrNameLst>
                                      </p:cBhvr>
                                      <p:to>
                                        <p:strVal val="visible"/>
                                      </p:to>
                                    </p:set>
                                    <p:animEffect transition="in" filter="fade">
                                      <p:cBhvr>
                                        <p:cTn id="36" dur="1000"/>
                                        <p:tgtEl>
                                          <p:spTgt spid="233478"/>
                                        </p:tgtEl>
                                      </p:cBhvr>
                                    </p:animEffect>
                                  </p:childTnLst>
                                </p:cTn>
                              </p:par>
                              <p:par>
                                <p:cTn id="37" presetID="10" presetClass="entr" presetSubtype="0" fill="hold" nodeType="withEffect">
                                  <p:stCondLst>
                                    <p:cond delay="0"/>
                                  </p:stCondLst>
                                  <p:childTnLst>
                                    <p:set>
                                      <p:cBhvr>
                                        <p:cTn id="38" dur="1" fill="hold">
                                          <p:stCondLst>
                                            <p:cond delay="0"/>
                                          </p:stCondLst>
                                        </p:cTn>
                                        <p:tgtEl>
                                          <p:spTgt spid="233479"/>
                                        </p:tgtEl>
                                        <p:attrNameLst>
                                          <p:attrName>style.visibility</p:attrName>
                                        </p:attrNameLst>
                                      </p:cBhvr>
                                      <p:to>
                                        <p:strVal val="visible"/>
                                      </p:to>
                                    </p:set>
                                    <p:animEffect transition="in" filter="fade">
                                      <p:cBhvr>
                                        <p:cTn id="39" dur="1000"/>
                                        <p:tgtEl>
                                          <p:spTgt spid="233479"/>
                                        </p:tgtEl>
                                      </p:cBhvr>
                                    </p:animEffect>
                                  </p:childTnLst>
                                </p:cTn>
                              </p:par>
                              <p:par>
                                <p:cTn id="40" presetID="10" presetClass="entr" presetSubtype="0" fill="hold" nodeType="withEffect">
                                  <p:stCondLst>
                                    <p:cond delay="0"/>
                                  </p:stCondLst>
                                  <p:childTnLst>
                                    <p:set>
                                      <p:cBhvr>
                                        <p:cTn id="41" dur="1" fill="hold">
                                          <p:stCondLst>
                                            <p:cond delay="0"/>
                                          </p:stCondLst>
                                        </p:cTn>
                                        <p:tgtEl>
                                          <p:spTgt spid="233480"/>
                                        </p:tgtEl>
                                        <p:attrNameLst>
                                          <p:attrName>style.visibility</p:attrName>
                                        </p:attrNameLst>
                                      </p:cBhvr>
                                      <p:to>
                                        <p:strVal val="visible"/>
                                      </p:to>
                                    </p:set>
                                    <p:animEffect transition="in" filter="fade">
                                      <p:cBhvr>
                                        <p:cTn id="42" dur="1000"/>
                                        <p:tgtEl>
                                          <p:spTgt spid="233480"/>
                                        </p:tgtEl>
                                      </p:cBhvr>
                                    </p:animEffect>
                                  </p:childTnLst>
                                </p:cTn>
                              </p:par>
                              <p:par>
                                <p:cTn id="43" presetID="10" presetClass="entr" presetSubtype="0" fill="hold" nodeType="withEffect">
                                  <p:stCondLst>
                                    <p:cond delay="0"/>
                                  </p:stCondLst>
                                  <p:childTnLst>
                                    <p:set>
                                      <p:cBhvr>
                                        <p:cTn id="44" dur="1" fill="hold">
                                          <p:stCondLst>
                                            <p:cond delay="0"/>
                                          </p:stCondLst>
                                        </p:cTn>
                                        <p:tgtEl>
                                          <p:spTgt spid="233491"/>
                                        </p:tgtEl>
                                        <p:attrNameLst>
                                          <p:attrName>style.visibility</p:attrName>
                                        </p:attrNameLst>
                                      </p:cBhvr>
                                      <p:to>
                                        <p:strVal val="visible"/>
                                      </p:to>
                                    </p:set>
                                    <p:animEffect transition="in" filter="fade">
                                      <p:cBhvr>
                                        <p:cTn id="45" dur="1000"/>
                                        <p:tgtEl>
                                          <p:spTgt spid="23349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3490"/>
                                        </p:tgtEl>
                                        <p:attrNameLst>
                                          <p:attrName>style.visibility</p:attrName>
                                        </p:attrNameLst>
                                      </p:cBhvr>
                                      <p:to>
                                        <p:strVal val="visible"/>
                                      </p:to>
                                    </p:set>
                                    <p:animEffect transition="in" filter="fade">
                                      <p:cBhvr>
                                        <p:cTn id="48" dur="1000"/>
                                        <p:tgtEl>
                                          <p:spTgt spid="23349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3483"/>
                                        </p:tgtEl>
                                        <p:attrNameLst>
                                          <p:attrName>style.visibility</p:attrName>
                                        </p:attrNameLst>
                                      </p:cBhvr>
                                      <p:to>
                                        <p:strVal val="visible"/>
                                      </p:to>
                                    </p:set>
                                    <p:animEffect transition="in" filter="fade">
                                      <p:cBhvr>
                                        <p:cTn id="53" dur="1000"/>
                                        <p:tgtEl>
                                          <p:spTgt spid="233483"/>
                                        </p:tgtEl>
                                      </p:cBhvr>
                                    </p:animEffect>
                                  </p:childTnLst>
                                </p:cTn>
                              </p:par>
                              <p:par>
                                <p:cTn id="54" presetID="10" presetClass="entr" presetSubtype="0" fill="hold" nodeType="withEffect">
                                  <p:stCondLst>
                                    <p:cond delay="0"/>
                                  </p:stCondLst>
                                  <p:childTnLst>
                                    <p:set>
                                      <p:cBhvr>
                                        <p:cTn id="55" dur="1" fill="hold">
                                          <p:stCondLst>
                                            <p:cond delay="0"/>
                                          </p:stCondLst>
                                        </p:cTn>
                                        <p:tgtEl>
                                          <p:spTgt spid="233484"/>
                                        </p:tgtEl>
                                        <p:attrNameLst>
                                          <p:attrName>style.visibility</p:attrName>
                                        </p:attrNameLst>
                                      </p:cBhvr>
                                      <p:to>
                                        <p:strVal val="visible"/>
                                      </p:to>
                                    </p:set>
                                    <p:animEffect transition="in" filter="fade">
                                      <p:cBhvr>
                                        <p:cTn id="56" dur="1000"/>
                                        <p:tgtEl>
                                          <p:spTgt spid="23348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3506"/>
                                        </p:tgtEl>
                                        <p:attrNameLst>
                                          <p:attrName>style.visibility</p:attrName>
                                        </p:attrNameLst>
                                      </p:cBhvr>
                                      <p:to>
                                        <p:strVal val="visible"/>
                                      </p:to>
                                    </p:set>
                                    <p:animEffect transition="in" filter="fade">
                                      <p:cBhvr>
                                        <p:cTn id="61" dur="1000"/>
                                        <p:tgtEl>
                                          <p:spTgt spid="23350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3518"/>
                                        </p:tgtEl>
                                        <p:attrNameLst>
                                          <p:attrName>style.visibility</p:attrName>
                                        </p:attrNameLst>
                                      </p:cBhvr>
                                      <p:to>
                                        <p:strVal val="visible"/>
                                      </p:to>
                                    </p:set>
                                    <p:animEffect transition="in" filter="fade">
                                      <p:cBhvr>
                                        <p:cTn id="64" dur="1000"/>
                                        <p:tgtEl>
                                          <p:spTgt spid="2335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3517"/>
                                        </p:tgtEl>
                                        <p:attrNameLst>
                                          <p:attrName>style.visibility</p:attrName>
                                        </p:attrNameLst>
                                      </p:cBhvr>
                                      <p:to>
                                        <p:strVal val="visible"/>
                                      </p:to>
                                    </p:set>
                                    <p:animEffect transition="in" filter="fade">
                                      <p:cBhvr>
                                        <p:cTn id="67" dur="1000"/>
                                        <p:tgtEl>
                                          <p:spTgt spid="2335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33485"/>
                                        </p:tgtEl>
                                        <p:attrNameLst>
                                          <p:attrName>style.visibility</p:attrName>
                                        </p:attrNameLst>
                                      </p:cBhvr>
                                      <p:to>
                                        <p:strVal val="visible"/>
                                      </p:to>
                                    </p:set>
                                    <p:animEffect transition="in" filter="fade">
                                      <p:cBhvr>
                                        <p:cTn id="72" dur="1000"/>
                                        <p:tgtEl>
                                          <p:spTgt spid="23348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3486"/>
                                        </p:tgtEl>
                                        <p:attrNameLst>
                                          <p:attrName>style.visibility</p:attrName>
                                        </p:attrNameLst>
                                      </p:cBhvr>
                                      <p:to>
                                        <p:strVal val="visible"/>
                                      </p:to>
                                    </p:set>
                                    <p:animEffect transition="in" filter="fade">
                                      <p:cBhvr>
                                        <p:cTn id="82" dur="1000"/>
                                        <p:tgtEl>
                                          <p:spTgt spid="233486"/>
                                        </p:tgtEl>
                                      </p:cBhvr>
                                    </p:animEffect>
                                  </p:childTnLst>
                                </p:cTn>
                              </p:par>
                              <p:par>
                                <p:cTn id="83" presetID="10" presetClass="entr" presetSubtype="0" fill="hold" nodeType="withEffect">
                                  <p:stCondLst>
                                    <p:cond delay="0"/>
                                  </p:stCondLst>
                                  <p:childTnLst>
                                    <p:set>
                                      <p:cBhvr>
                                        <p:cTn id="84" dur="1" fill="hold">
                                          <p:stCondLst>
                                            <p:cond delay="0"/>
                                          </p:stCondLst>
                                        </p:cTn>
                                        <p:tgtEl>
                                          <p:spTgt spid="233487"/>
                                        </p:tgtEl>
                                        <p:attrNameLst>
                                          <p:attrName>style.visibility</p:attrName>
                                        </p:attrNameLst>
                                      </p:cBhvr>
                                      <p:to>
                                        <p:strVal val="visible"/>
                                      </p:to>
                                    </p:set>
                                    <p:animEffect transition="in" filter="fade">
                                      <p:cBhvr>
                                        <p:cTn id="85" dur="1000"/>
                                        <p:tgtEl>
                                          <p:spTgt spid="23348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33492"/>
                                        </p:tgtEl>
                                        <p:attrNameLst>
                                          <p:attrName>style.visibility</p:attrName>
                                        </p:attrNameLst>
                                      </p:cBhvr>
                                      <p:to>
                                        <p:strVal val="visible"/>
                                      </p:to>
                                    </p:set>
                                    <p:animEffect transition="in" filter="fade">
                                      <p:cBhvr>
                                        <p:cTn id="90" dur="1000"/>
                                        <p:tgtEl>
                                          <p:spTgt spid="233492"/>
                                        </p:tgtEl>
                                      </p:cBhvr>
                                    </p:animEffect>
                                  </p:childTnLst>
                                </p:cTn>
                              </p:par>
                              <p:par>
                                <p:cTn id="91" presetID="10" presetClass="entr" presetSubtype="0" fill="hold" nodeType="withEffect">
                                  <p:stCondLst>
                                    <p:cond delay="0"/>
                                  </p:stCondLst>
                                  <p:childTnLst>
                                    <p:set>
                                      <p:cBhvr>
                                        <p:cTn id="92" dur="1" fill="hold">
                                          <p:stCondLst>
                                            <p:cond delay="0"/>
                                          </p:stCondLst>
                                        </p:cTn>
                                        <p:tgtEl>
                                          <p:spTgt spid="233493"/>
                                        </p:tgtEl>
                                        <p:attrNameLst>
                                          <p:attrName>style.visibility</p:attrName>
                                        </p:attrNameLst>
                                      </p:cBhvr>
                                      <p:to>
                                        <p:strVal val="visible"/>
                                      </p:to>
                                    </p:set>
                                    <p:animEffect transition="in" filter="fade">
                                      <p:cBhvr>
                                        <p:cTn id="93" dur="1000"/>
                                        <p:tgtEl>
                                          <p:spTgt spid="23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3" grpId="0"/>
      <p:bldP spid="233488" grpId="0"/>
      <p:bldP spid="233490" grpId="0"/>
      <p:bldP spid="233492" grpId="0"/>
      <p:bldP spid="233504" grpId="0" animBg="1"/>
      <p:bldP spid="233505" grpId="0" animBg="1"/>
      <p:bldP spid="233517" grpId="0" animBg="1"/>
      <p:bldP spid="2335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圆角矩形 7"/>
          <p:cNvPicPr>
            <a:picLocks noChangeArrowheads="1"/>
          </p:cNvPicPr>
          <p:nvPr/>
        </p:nvPicPr>
        <p:blipFill>
          <a:blip r:embed="rId3"/>
          <a:srcRect/>
          <a:stretch>
            <a:fillRect/>
          </a:stretch>
        </p:blipFill>
        <p:spPr bwMode="auto">
          <a:xfrm>
            <a:off x="480645" y="2555631"/>
            <a:ext cx="4841632" cy="2379784"/>
          </a:xfrm>
          <a:prstGeom prst="rect">
            <a:avLst/>
          </a:prstGeom>
          <a:noFill/>
          <a:ln w="9525">
            <a:noFill/>
            <a:miter lim="800000"/>
            <a:headEnd/>
            <a:tailEnd/>
          </a:ln>
        </p:spPr>
      </p:pic>
      <p:sp>
        <p:nvSpPr>
          <p:cNvPr id="94223" name="日期占位符 1"/>
          <p:cNvSpPr>
            <a:spLocks noGrp="1"/>
          </p:cNvSpPr>
          <p:nvPr>
            <p:ph type="dt" sz="quarter" idx="10"/>
          </p:nvPr>
        </p:nvSpPr>
        <p:spPr>
          <a:noFill/>
        </p:spPr>
        <p:txBody>
          <a:bodyPr/>
          <a:lstStyle/>
          <a:p>
            <a:fld id="{05B57A50-A367-4DAB-9A1A-21B1578ADB03}" type="datetime10">
              <a:rPr lang="zh-CN" altLang="en-US" smtClean="0"/>
              <a:pPr/>
              <a:t>22:15</a:t>
            </a:fld>
            <a:endParaRPr lang="en-US" altLang="zh-CN" smtClean="0"/>
          </a:p>
        </p:txBody>
      </p:sp>
      <p:sp>
        <p:nvSpPr>
          <p:cNvPr id="94224" name="灯片编号占位符 3"/>
          <p:cNvSpPr>
            <a:spLocks noGrp="1"/>
          </p:cNvSpPr>
          <p:nvPr>
            <p:ph type="sldNum" sz="quarter" idx="12"/>
          </p:nvPr>
        </p:nvSpPr>
        <p:spPr>
          <a:noFill/>
        </p:spPr>
        <p:txBody>
          <a:bodyPr/>
          <a:lstStyle/>
          <a:p>
            <a:fld id="{3ED58240-033C-4E13-994D-51AB8876652D}" type="slidenum">
              <a:rPr lang="en-US" altLang="zh-CN" smtClean="0"/>
              <a:pPr/>
              <a:t>45</a:t>
            </a:fld>
            <a:endParaRPr lang="en-US" altLang="zh-CN" smtClean="0"/>
          </a:p>
        </p:txBody>
      </p:sp>
      <p:sp>
        <p:nvSpPr>
          <p:cNvPr id="234498" name="Text Box 2"/>
          <p:cNvSpPr txBox="1">
            <a:spLocks noChangeArrowheads="1"/>
          </p:cNvSpPr>
          <p:nvPr/>
        </p:nvSpPr>
        <p:spPr bwMode="auto">
          <a:xfrm>
            <a:off x="215900" y="1125538"/>
            <a:ext cx="7956550" cy="457200"/>
          </a:xfrm>
          <a:prstGeom prst="rect">
            <a:avLst/>
          </a:prstGeom>
          <a:noFill/>
          <a:ln w="9525">
            <a:noFill/>
            <a:miter lim="800000"/>
            <a:headEnd/>
            <a:tailEnd/>
          </a:ln>
        </p:spPr>
        <p:txBody>
          <a:bodyPr>
            <a:spAutoFit/>
          </a:bodyPr>
          <a:lstStyle/>
          <a:p>
            <a:pPr>
              <a:spcBef>
                <a:spcPct val="50000"/>
              </a:spcBef>
              <a:buFontTx/>
              <a:buBlip>
                <a:blip r:embed="rId4"/>
              </a:buBlip>
            </a:pPr>
            <a:r>
              <a:rPr kumimoji="1" lang="en-US" altLang="zh-CN" sz="2400" b="1" dirty="0">
                <a:solidFill>
                  <a:srgbClr val="002060"/>
                </a:solidFill>
                <a:latin typeface="黑体" pitchFamily="2" charset="-122"/>
              </a:rPr>
              <a:t>  </a:t>
            </a:r>
            <a:r>
              <a:rPr kumimoji="1" lang="zh-CN" altLang="en-US" sz="2400" b="1" dirty="0">
                <a:solidFill>
                  <a:srgbClr val="002060"/>
                </a:solidFill>
                <a:latin typeface="黑体" pitchFamily="2" charset="-122"/>
              </a:rPr>
              <a:t>理想介质（      ）分界面上的边界条件</a:t>
            </a:r>
          </a:p>
        </p:txBody>
      </p:sp>
      <p:graphicFrame>
        <p:nvGraphicFramePr>
          <p:cNvPr id="234499" name="Object 2"/>
          <p:cNvGraphicFramePr>
            <a:graphicFrameLocks noChangeAspect="1"/>
          </p:cNvGraphicFramePr>
          <p:nvPr/>
        </p:nvGraphicFramePr>
        <p:xfrm>
          <a:off x="2411413" y="1166813"/>
          <a:ext cx="838200" cy="390525"/>
        </p:xfrm>
        <a:graphic>
          <a:graphicData uri="http://schemas.openxmlformats.org/presentationml/2006/ole">
            <p:oleObj spid="_x0000_s94210" name="Equation" r:id="rId5" imgW="380880" imgH="177480" progId="Equation.DSMT4">
              <p:embed/>
            </p:oleObj>
          </a:graphicData>
        </a:graphic>
      </p:graphicFrame>
      <p:graphicFrame>
        <p:nvGraphicFramePr>
          <p:cNvPr id="94215" name="Object 7"/>
          <p:cNvGraphicFramePr>
            <a:graphicFrameLocks noChangeAspect="1"/>
          </p:cNvGraphicFramePr>
          <p:nvPr/>
        </p:nvGraphicFramePr>
        <p:xfrm>
          <a:off x="3132138" y="2708275"/>
          <a:ext cx="1785938" cy="503237"/>
        </p:xfrm>
        <a:graphic>
          <a:graphicData uri="http://schemas.openxmlformats.org/presentationml/2006/ole">
            <p:oleObj spid="_x0000_s94215" name="Equation" r:id="rId6" imgW="812520" imgH="228600" progId="Equation.DSMT4">
              <p:embed/>
            </p:oleObj>
          </a:graphicData>
        </a:graphic>
      </p:graphicFrame>
      <p:graphicFrame>
        <p:nvGraphicFramePr>
          <p:cNvPr id="94216" name="Object 8"/>
          <p:cNvGraphicFramePr>
            <a:graphicFrameLocks noChangeAspect="1"/>
          </p:cNvGraphicFramePr>
          <p:nvPr/>
        </p:nvGraphicFramePr>
        <p:xfrm>
          <a:off x="757238" y="2670175"/>
          <a:ext cx="2486025" cy="530225"/>
        </p:xfrm>
        <a:graphic>
          <a:graphicData uri="http://schemas.openxmlformats.org/presentationml/2006/ole">
            <p:oleObj spid="_x0000_s94216" name="Equation" r:id="rId7" imgW="1130040" imgH="241200" progId="Equation.DSMT4">
              <p:embed/>
            </p:oleObj>
          </a:graphicData>
        </a:graphic>
      </p:graphicFrame>
      <p:graphicFrame>
        <p:nvGraphicFramePr>
          <p:cNvPr id="94217" name="Object 9"/>
          <p:cNvGraphicFramePr>
            <a:graphicFrameLocks noChangeAspect="1"/>
          </p:cNvGraphicFramePr>
          <p:nvPr/>
        </p:nvGraphicFramePr>
        <p:xfrm>
          <a:off x="893763" y="3173413"/>
          <a:ext cx="2373313" cy="530225"/>
        </p:xfrm>
        <a:graphic>
          <a:graphicData uri="http://schemas.openxmlformats.org/presentationml/2006/ole">
            <p:oleObj spid="_x0000_s94217" name="Equation" r:id="rId8" imgW="1079280" imgH="241200" progId="Equation.DSMT4">
              <p:embed/>
            </p:oleObj>
          </a:graphicData>
        </a:graphic>
      </p:graphicFrame>
      <p:graphicFrame>
        <p:nvGraphicFramePr>
          <p:cNvPr id="94218" name="Object 10"/>
          <p:cNvGraphicFramePr>
            <a:graphicFrameLocks noChangeAspect="1"/>
          </p:cNvGraphicFramePr>
          <p:nvPr/>
        </p:nvGraphicFramePr>
        <p:xfrm>
          <a:off x="3160713" y="3200400"/>
          <a:ext cx="1646238" cy="503237"/>
        </p:xfrm>
        <a:graphic>
          <a:graphicData uri="http://schemas.openxmlformats.org/presentationml/2006/ole">
            <p:oleObj spid="_x0000_s94218" name="Equation" r:id="rId9" imgW="749160" imgH="228600" progId="Equation.DSMT4">
              <p:embed/>
            </p:oleObj>
          </a:graphicData>
        </a:graphic>
      </p:graphicFrame>
      <p:graphicFrame>
        <p:nvGraphicFramePr>
          <p:cNvPr id="94219" name="Object 11"/>
          <p:cNvGraphicFramePr>
            <a:graphicFrameLocks noChangeAspect="1"/>
          </p:cNvGraphicFramePr>
          <p:nvPr/>
        </p:nvGraphicFramePr>
        <p:xfrm>
          <a:off x="1023938" y="3684588"/>
          <a:ext cx="2179638" cy="530225"/>
        </p:xfrm>
        <a:graphic>
          <a:graphicData uri="http://schemas.openxmlformats.org/presentationml/2006/ole">
            <p:oleObj spid="_x0000_s94219" name="Equation" r:id="rId10" imgW="990360" imgH="241200" progId="Equation.DSMT4">
              <p:embed/>
            </p:oleObj>
          </a:graphicData>
        </a:graphic>
      </p:graphicFrame>
      <p:graphicFrame>
        <p:nvGraphicFramePr>
          <p:cNvPr id="94220" name="Object 12"/>
          <p:cNvGraphicFramePr>
            <a:graphicFrameLocks noChangeAspect="1"/>
          </p:cNvGraphicFramePr>
          <p:nvPr/>
        </p:nvGraphicFramePr>
        <p:xfrm>
          <a:off x="3151188" y="3709988"/>
          <a:ext cx="1703388" cy="503237"/>
        </p:xfrm>
        <a:graphic>
          <a:graphicData uri="http://schemas.openxmlformats.org/presentationml/2006/ole">
            <p:oleObj spid="_x0000_s94220" name="Equation" r:id="rId11" imgW="774360" imgH="228600" progId="Equation.DSMT4">
              <p:embed/>
            </p:oleObj>
          </a:graphicData>
        </a:graphic>
      </p:graphicFrame>
      <p:graphicFrame>
        <p:nvGraphicFramePr>
          <p:cNvPr id="94221" name="Object 13"/>
          <p:cNvGraphicFramePr>
            <a:graphicFrameLocks noChangeAspect="1"/>
          </p:cNvGraphicFramePr>
          <p:nvPr/>
        </p:nvGraphicFramePr>
        <p:xfrm>
          <a:off x="1008063" y="4194175"/>
          <a:ext cx="2262188" cy="530225"/>
        </p:xfrm>
        <a:graphic>
          <a:graphicData uri="http://schemas.openxmlformats.org/presentationml/2006/ole">
            <p:oleObj spid="_x0000_s94221" name="Equation" r:id="rId12" imgW="1028520" imgH="241200" progId="Equation.DSMT4">
              <p:embed/>
            </p:oleObj>
          </a:graphicData>
        </a:graphic>
      </p:graphicFrame>
      <p:graphicFrame>
        <p:nvGraphicFramePr>
          <p:cNvPr id="94222" name="Object 14"/>
          <p:cNvGraphicFramePr>
            <a:graphicFrameLocks noChangeAspect="1"/>
          </p:cNvGraphicFramePr>
          <p:nvPr/>
        </p:nvGraphicFramePr>
        <p:xfrm>
          <a:off x="3165475" y="4194175"/>
          <a:ext cx="1787525" cy="503237"/>
        </p:xfrm>
        <a:graphic>
          <a:graphicData uri="http://schemas.openxmlformats.org/presentationml/2006/ole">
            <p:oleObj spid="_x0000_s94222" name="Equation" r:id="rId13" imgW="812520" imgH="228600" progId="Equation.DSMT4">
              <p:embed/>
            </p:oleObj>
          </a:graphicData>
        </a:graphic>
      </p:graphicFrame>
      <p:sp>
        <p:nvSpPr>
          <p:cNvPr id="234510" name="Text Box 14"/>
          <p:cNvSpPr txBox="1">
            <a:spLocks noChangeArrowheads="1"/>
          </p:cNvSpPr>
          <p:nvPr/>
        </p:nvSpPr>
        <p:spPr bwMode="auto">
          <a:xfrm>
            <a:off x="5207977" y="2846633"/>
            <a:ext cx="3529013" cy="1046440"/>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None/>
            </a:pPr>
            <a:r>
              <a:rPr kumimoji="1" lang="en-US" altLang="zh-CN" sz="2000" b="1" dirty="0">
                <a:solidFill>
                  <a:srgbClr val="000099"/>
                </a:solidFill>
                <a:latin typeface="楷体"/>
                <a:ea typeface="楷体"/>
                <a:cs typeface="楷体"/>
              </a:rPr>
              <a:t>      </a:t>
            </a:r>
            <a:r>
              <a:rPr kumimoji="1" lang="en-US" altLang="zh-CN" sz="2000" b="1" dirty="0" smtClean="0">
                <a:solidFill>
                  <a:srgbClr val="000099"/>
                </a:solidFill>
                <a:latin typeface="楷体"/>
                <a:ea typeface="楷体"/>
                <a:cs typeface="楷体"/>
              </a:rPr>
              <a:t>     </a:t>
            </a:r>
            <a:r>
              <a:rPr kumimoji="1" lang="zh-CN" altLang="en-US" sz="2000" b="1" dirty="0" smtClean="0">
                <a:solidFill>
                  <a:srgbClr val="000099"/>
                </a:solidFill>
                <a:latin typeface="楷体"/>
                <a:ea typeface="楷体"/>
                <a:cs typeface="楷体"/>
              </a:rPr>
              <a:t>矢量</a:t>
            </a:r>
            <a:r>
              <a:rPr kumimoji="1" lang="zh-CN" altLang="en-US" sz="2000" b="1" dirty="0">
                <a:solidFill>
                  <a:srgbClr val="000099"/>
                </a:solidFill>
                <a:latin typeface="楷体"/>
                <a:ea typeface="楷体"/>
                <a:cs typeface="楷体"/>
              </a:rPr>
              <a:t>切向连续；</a:t>
            </a:r>
          </a:p>
          <a:p>
            <a:pPr algn="just">
              <a:lnSpc>
                <a:spcPct val="130000"/>
              </a:lnSpc>
              <a:spcBef>
                <a:spcPct val="50000"/>
              </a:spcBef>
              <a:buFont typeface="Wingdings" pitchFamily="2" charset="2"/>
              <a:buNone/>
            </a:pPr>
            <a:r>
              <a:rPr kumimoji="1" lang="zh-CN" altLang="en-US" sz="2000" b="1" dirty="0">
                <a:solidFill>
                  <a:srgbClr val="000099"/>
                </a:solidFill>
                <a:latin typeface="楷体"/>
                <a:ea typeface="楷体"/>
                <a:cs typeface="楷体"/>
              </a:rPr>
              <a:t>      </a:t>
            </a:r>
            <a:r>
              <a:rPr kumimoji="1" lang="zh-CN" altLang="en-US" sz="2000" b="1" dirty="0" smtClean="0">
                <a:solidFill>
                  <a:srgbClr val="000099"/>
                </a:solidFill>
                <a:latin typeface="楷体"/>
                <a:ea typeface="楷体"/>
                <a:cs typeface="楷体"/>
              </a:rPr>
              <a:t>     矢量</a:t>
            </a:r>
            <a:r>
              <a:rPr kumimoji="1" lang="zh-CN" altLang="en-US" sz="2000" b="1" dirty="0">
                <a:solidFill>
                  <a:srgbClr val="000099"/>
                </a:solidFill>
                <a:latin typeface="楷体"/>
                <a:ea typeface="楷体"/>
                <a:cs typeface="楷体"/>
              </a:rPr>
              <a:t>法向连续。</a:t>
            </a:r>
          </a:p>
        </p:txBody>
      </p:sp>
      <p:graphicFrame>
        <p:nvGraphicFramePr>
          <p:cNvPr id="234511" name="Object 3"/>
          <p:cNvGraphicFramePr>
            <a:graphicFrameLocks noChangeAspect="1"/>
          </p:cNvGraphicFramePr>
          <p:nvPr/>
        </p:nvGraphicFramePr>
        <p:xfrm>
          <a:off x="5341816" y="2640623"/>
          <a:ext cx="754063" cy="503238"/>
        </p:xfrm>
        <a:graphic>
          <a:graphicData uri="http://schemas.openxmlformats.org/presentationml/2006/ole">
            <p:oleObj spid="_x0000_s94211" name="Equation" r:id="rId14" imgW="342720" imgH="228600" progId="Equation.DSMT4">
              <p:embed/>
            </p:oleObj>
          </a:graphicData>
        </a:graphic>
      </p:graphicFrame>
      <p:graphicFrame>
        <p:nvGraphicFramePr>
          <p:cNvPr id="234512" name="Object 4"/>
          <p:cNvGraphicFramePr>
            <a:graphicFrameLocks noChangeAspect="1"/>
          </p:cNvGraphicFramePr>
          <p:nvPr/>
        </p:nvGraphicFramePr>
        <p:xfrm>
          <a:off x="5341815" y="3205163"/>
          <a:ext cx="696913" cy="503237"/>
        </p:xfrm>
        <a:graphic>
          <a:graphicData uri="http://schemas.openxmlformats.org/presentationml/2006/ole">
            <p:oleObj spid="_x0000_s94212" name="Equation" r:id="rId15" imgW="317160" imgH="228600" progId="Equation.DSMT4">
              <p:embed/>
            </p:oleObj>
          </a:graphicData>
        </a:graphic>
      </p:graphicFrame>
      <p:sp>
        <p:nvSpPr>
          <p:cNvPr id="234513" name="Text Box 17"/>
          <p:cNvSpPr txBox="1">
            <a:spLocks noChangeArrowheads="1"/>
          </p:cNvSpPr>
          <p:nvPr/>
        </p:nvSpPr>
        <p:spPr bwMode="auto">
          <a:xfrm>
            <a:off x="323850" y="500917"/>
            <a:ext cx="5562600" cy="519113"/>
          </a:xfrm>
          <a:prstGeom prst="rect">
            <a:avLst/>
          </a:prstGeom>
          <a:noFill/>
          <a:ln w="9525">
            <a:noFill/>
            <a:miter lim="800000"/>
            <a:headEnd/>
            <a:tailEnd/>
          </a:ln>
        </p:spPr>
        <p:txBody>
          <a:bodyPr>
            <a:spAutoFit/>
          </a:bodyPr>
          <a:lstStyle/>
          <a:p>
            <a:pPr>
              <a:spcBef>
                <a:spcPct val="50000"/>
              </a:spcBef>
            </a:pPr>
            <a:r>
              <a:rPr lang="en-US" altLang="zh-CN" sz="2800" b="1" dirty="0">
                <a:solidFill>
                  <a:srgbClr val="002060"/>
                </a:solidFill>
              </a:rPr>
              <a:t>2.7.2  </a:t>
            </a:r>
            <a:r>
              <a:rPr lang="zh-CN" altLang="en-US" sz="2800" b="1" dirty="0">
                <a:solidFill>
                  <a:srgbClr val="002060"/>
                </a:solidFill>
              </a:rPr>
              <a:t>两种特殊情况下的边界条件</a:t>
            </a:r>
          </a:p>
        </p:txBody>
      </p:sp>
      <p:sp>
        <p:nvSpPr>
          <p:cNvPr id="234514" name="Text Box 18"/>
          <p:cNvSpPr txBox="1">
            <a:spLocks noChangeArrowheads="1"/>
          </p:cNvSpPr>
          <p:nvPr/>
        </p:nvSpPr>
        <p:spPr bwMode="auto">
          <a:xfrm>
            <a:off x="466725" y="2060575"/>
            <a:ext cx="7129463" cy="430213"/>
          </a:xfrm>
          <a:prstGeom prst="rect">
            <a:avLst/>
          </a:prstGeom>
          <a:noFill/>
          <a:ln w="9525">
            <a:noFill/>
            <a:miter lim="800000"/>
            <a:headEnd/>
            <a:tailEnd/>
          </a:ln>
        </p:spPr>
        <p:txBody>
          <a:bodyPr>
            <a:spAutoFit/>
          </a:bodyPr>
          <a:lstStyle/>
          <a:p>
            <a:pPr algn="just">
              <a:lnSpc>
                <a:spcPct val="110000"/>
              </a:lnSpc>
              <a:spcBef>
                <a:spcPct val="25000"/>
              </a:spcBef>
              <a:buFontTx/>
              <a:buBlip>
                <a:blip r:embed="rId16"/>
              </a:buBlip>
            </a:pPr>
            <a:r>
              <a:rPr kumimoji="1" lang="en-US" altLang="zh-CN" sz="2000" b="1" dirty="0">
                <a:solidFill>
                  <a:srgbClr val="002060"/>
                </a:solidFill>
                <a:latin typeface="幼圆" pitchFamily="49" charset="-122"/>
              </a:rPr>
              <a:t> </a:t>
            </a:r>
            <a:r>
              <a:rPr kumimoji="1" lang="zh-CN" altLang="en-US" sz="2000" b="1" dirty="0">
                <a:solidFill>
                  <a:srgbClr val="002060"/>
                </a:solidFill>
                <a:latin typeface="Verdana" pitchFamily="34" charset="0"/>
              </a:rPr>
              <a:t>由</a:t>
            </a:r>
            <a:r>
              <a:rPr kumimoji="1" lang="zh-CN" altLang="en-US" sz="2000" b="1" i="1" dirty="0">
                <a:solidFill>
                  <a:srgbClr val="002060"/>
                </a:solidFill>
                <a:sym typeface="Symbol" pitchFamily="18" charset="2"/>
              </a:rPr>
              <a:t></a:t>
            </a:r>
            <a:r>
              <a:rPr kumimoji="1" lang="en-US" altLang="zh-CN" sz="2000" b="1" baseline="-25000" dirty="0">
                <a:solidFill>
                  <a:srgbClr val="002060"/>
                </a:solidFill>
                <a:sym typeface="Symbol" pitchFamily="18" charset="2"/>
              </a:rPr>
              <a:t>s</a:t>
            </a:r>
            <a:r>
              <a:rPr kumimoji="1" lang="en-US" altLang="zh-CN" sz="2000" b="1" dirty="0">
                <a:solidFill>
                  <a:srgbClr val="002060"/>
                </a:solidFill>
                <a:sym typeface="Symbol" pitchFamily="18" charset="2"/>
              </a:rPr>
              <a:t>=0, </a:t>
            </a:r>
            <a:r>
              <a:rPr kumimoji="1" lang="en-US" altLang="zh-CN" sz="2000" b="1" i="1" dirty="0">
                <a:solidFill>
                  <a:srgbClr val="002060"/>
                </a:solidFill>
                <a:sym typeface="Symbol" pitchFamily="18" charset="2"/>
              </a:rPr>
              <a:t>J</a:t>
            </a:r>
            <a:r>
              <a:rPr kumimoji="1" lang="en-US" altLang="zh-CN" sz="2000" b="1" baseline="-25000" dirty="0">
                <a:solidFill>
                  <a:srgbClr val="002060"/>
                </a:solidFill>
                <a:sym typeface="Symbol" pitchFamily="18" charset="2"/>
              </a:rPr>
              <a:t>s</a:t>
            </a:r>
            <a:r>
              <a:rPr kumimoji="1" lang="en-US" altLang="zh-CN" sz="2000" b="1" dirty="0">
                <a:solidFill>
                  <a:srgbClr val="002060"/>
                </a:solidFill>
                <a:sym typeface="Symbol" pitchFamily="18" charset="2"/>
              </a:rPr>
              <a:t>=0</a:t>
            </a:r>
            <a:r>
              <a:rPr kumimoji="1" lang="zh-CN" altLang="en-US" sz="2000" b="1" dirty="0">
                <a:solidFill>
                  <a:srgbClr val="002060"/>
                </a:solidFill>
                <a:latin typeface="Verdana" pitchFamily="34" charset="0"/>
              </a:rPr>
              <a:t>，可推知理想介质分界面边界条件为：</a:t>
            </a:r>
            <a:endParaRPr kumimoji="1" lang="zh-CN" altLang="en-US" sz="2000" b="1" dirty="0">
              <a:solidFill>
                <a:srgbClr val="002060"/>
              </a:solidFill>
              <a:latin typeface="幼圆" pitchFamily="49" charset="-122"/>
            </a:endParaRPr>
          </a:p>
        </p:txBody>
      </p:sp>
      <p:sp>
        <p:nvSpPr>
          <p:cNvPr id="234515" name="Text Box 19"/>
          <p:cNvSpPr txBox="1">
            <a:spLocks noChangeArrowheads="1"/>
          </p:cNvSpPr>
          <p:nvPr/>
        </p:nvSpPr>
        <p:spPr bwMode="auto">
          <a:xfrm>
            <a:off x="468313" y="1628775"/>
            <a:ext cx="7739062" cy="430887"/>
          </a:xfrm>
          <a:prstGeom prst="rect">
            <a:avLst/>
          </a:prstGeom>
          <a:noFill/>
          <a:ln w="9525">
            <a:noFill/>
            <a:miter lim="800000"/>
            <a:headEnd/>
            <a:tailEnd/>
          </a:ln>
        </p:spPr>
        <p:txBody>
          <a:bodyPr>
            <a:spAutoFit/>
          </a:bodyPr>
          <a:lstStyle/>
          <a:p>
            <a:pPr algn="just">
              <a:lnSpc>
                <a:spcPct val="110000"/>
              </a:lnSpc>
              <a:spcBef>
                <a:spcPct val="25000"/>
              </a:spcBef>
              <a:buFontTx/>
              <a:buBlip>
                <a:blip r:embed="rId16"/>
              </a:buBlip>
            </a:pPr>
            <a:r>
              <a:rPr kumimoji="1" lang="en-US" altLang="zh-CN" sz="2000" b="1">
                <a:solidFill>
                  <a:srgbClr val="002060"/>
                </a:solidFill>
                <a:latin typeface="Verdana" pitchFamily="34" charset="0"/>
              </a:rPr>
              <a:t> </a:t>
            </a:r>
            <a:r>
              <a:rPr kumimoji="1" lang="zh-CN" altLang="en-US" sz="2000" b="1">
                <a:solidFill>
                  <a:srgbClr val="002060"/>
                </a:solidFill>
                <a:latin typeface="Verdana" pitchFamily="34" charset="0"/>
              </a:rPr>
              <a:t>在理想介质表面上，不存在自由面电荷和面电流。</a:t>
            </a:r>
            <a:endParaRPr kumimoji="1" lang="zh-CN" altLang="en-US" sz="2000" b="1">
              <a:solidFill>
                <a:srgbClr val="002060"/>
              </a:solidFill>
              <a:latin typeface="幼圆" pitchFamily="49" charset="-122"/>
            </a:endParaRPr>
          </a:p>
        </p:txBody>
      </p:sp>
      <p:sp>
        <p:nvSpPr>
          <p:cNvPr id="94231" name="Text Box 20"/>
          <p:cNvSpPr txBox="1">
            <a:spLocks noChangeArrowheads="1"/>
          </p:cNvSpPr>
          <p:nvPr/>
        </p:nvSpPr>
        <p:spPr bwMode="auto">
          <a:xfrm>
            <a:off x="879475" y="4967288"/>
            <a:ext cx="184150" cy="427037"/>
          </a:xfrm>
          <a:prstGeom prst="rect">
            <a:avLst/>
          </a:prstGeom>
          <a:noFill/>
          <a:ln w="25400">
            <a:noFill/>
            <a:miter lim="800000"/>
            <a:headEnd/>
            <a:tailEnd/>
          </a:ln>
        </p:spPr>
        <p:txBody>
          <a:bodyPr wrap="none">
            <a:spAutoFit/>
          </a:bodyPr>
          <a:lstStyle/>
          <a:p>
            <a:endParaRPr lang="zh-CN" altLang="zh-CN"/>
          </a:p>
        </p:txBody>
      </p:sp>
      <p:graphicFrame>
        <p:nvGraphicFramePr>
          <p:cNvPr id="234517" name="Object 5"/>
          <p:cNvGraphicFramePr>
            <a:graphicFrameLocks noChangeAspect="1"/>
          </p:cNvGraphicFramePr>
          <p:nvPr/>
        </p:nvGraphicFramePr>
        <p:xfrm>
          <a:off x="701919" y="4892309"/>
          <a:ext cx="3960813" cy="720725"/>
        </p:xfrm>
        <a:graphic>
          <a:graphicData uri="http://schemas.openxmlformats.org/presentationml/2006/ole">
            <p:oleObj spid="_x0000_s94213" name="Equation" r:id="rId17" imgW="2654280" imgH="482400" progId="Equation.DSMT4">
              <p:embed/>
            </p:oleObj>
          </a:graphicData>
        </a:graphic>
      </p:graphicFrame>
      <p:graphicFrame>
        <p:nvGraphicFramePr>
          <p:cNvPr id="234518" name="Object 6"/>
          <p:cNvGraphicFramePr>
            <a:graphicFrameLocks noChangeAspect="1"/>
          </p:cNvGraphicFramePr>
          <p:nvPr/>
        </p:nvGraphicFramePr>
        <p:xfrm>
          <a:off x="688240" y="5602409"/>
          <a:ext cx="4130675" cy="720725"/>
        </p:xfrm>
        <a:graphic>
          <a:graphicData uri="http://schemas.openxmlformats.org/presentationml/2006/ole">
            <p:oleObj spid="_x0000_s94214" name="Equation" r:id="rId18" imgW="2768400" imgH="482400" progId="Equation.DSMT4">
              <p:embed/>
            </p:oleObj>
          </a:graphicData>
        </a:graphic>
      </p:graphicFrame>
      <p:pic>
        <p:nvPicPr>
          <p:cNvPr id="234519" name="Picture 23"/>
          <p:cNvPicPr>
            <a:picLocks noChangeAspect="1" noChangeArrowheads="1"/>
          </p:cNvPicPr>
          <p:nvPr/>
        </p:nvPicPr>
        <p:blipFill>
          <a:blip r:embed="rId19"/>
          <a:srcRect/>
          <a:stretch>
            <a:fillRect/>
          </a:stretch>
        </p:blipFill>
        <p:spPr bwMode="auto">
          <a:xfrm>
            <a:off x="5940425" y="4225925"/>
            <a:ext cx="2232025" cy="2082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513"/>
                                        </p:tgtEl>
                                        <p:attrNameLst>
                                          <p:attrName>style.visibility</p:attrName>
                                        </p:attrNameLst>
                                      </p:cBhvr>
                                      <p:to>
                                        <p:strVal val="visible"/>
                                      </p:to>
                                    </p:set>
                                    <p:animEffect transition="in" filter="fade">
                                      <p:cBhvr>
                                        <p:cTn id="7" dur="1000"/>
                                        <p:tgtEl>
                                          <p:spTgt spid="2345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4498"/>
                                        </p:tgtEl>
                                        <p:attrNameLst>
                                          <p:attrName>style.visibility</p:attrName>
                                        </p:attrNameLst>
                                      </p:cBhvr>
                                      <p:to>
                                        <p:strVal val="visible"/>
                                      </p:to>
                                    </p:set>
                                    <p:animEffect transition="in" filter="fade">
                                      <p:cBhvr>
                                        <p:cTn id="12" dur="1000"/>
                                        <p:tgtEl>
                                          <p:spTgt spid="234498"/>
                                        </p:tgtEl>
                                      </p:cBhvr>
                                    </p:animEffect>
                                  </p:childTnLst>
                                </p:cTn>
                              </p:par>
                              <p:par>
                                <p:cTn id="13" presetID="10" presetClass="entr" presetSubtype="0" fill="hold" nodeType="withEffect">
                                  <p:stCondLst>
                                    <p:cond delay="0"/>
                                  </p:stCondLst>
                                  <p:childTnLst>
                                    <p:set>
                                      <p:cBhvr>
                                        <p:cTn id="14" dur="1" fill="hold">
                                          <p:stCondLst>
                                            <p:cond delay="0"/>
                                          </p:stCondLst>
                                        </p:cTn>
                                        <p:tgtEl>
                                          <p:spTgt spid="234499"/>
                                        </p:tgtEl>
                                        <p:attrNameLst>
                                          <p:attrName>style.visibility</p:attrName>
                                        </p:attrNameLst>
                                      </p:cBhvr>
                                      <p:to>
                                        <p:strVal val="visible"/>
                                      </p:to>
                                    </p:set>
                                    <p:animEffect transition="in" filter="fade">
                                      <p:cBhvr>
                                        <p:cTn id="15" dur="1000"/>
                                        <p:tgtEl>
                                          <p:spTgt spid="23449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4515"/>
                                        </p:tgtEl>
                                        <p:attrNameLst>
                                          <p:attrName>style.visibility</p:attrName>
                                        </p:attrNameLst>
                                      </p:cBhvr>
                                      <p:to>
                                        <p:strVal val="visible"/>
                                      </p:to>
                                    </p:set>
                                    <p:animEffect transition="in" filter="fade">
                                      <p:cBhvr>
                                        <p:cTn id="20" dur="1000"/>
                                        <p:tgtEl>
                                          <p:spTgt spid="2345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4514"/>
                                        </p:tgtEl>
                                        <p:attrNameLst>
                                          <p:attrName>style.visibility</p:attrName>
                                        </p:attrNameLst>
                                      </p:cBhvr>
                                      <p:to>
                                        <p:strVal val="visible"/>
                                      </p:to>
                                    </p:set>
                                    <p:animEffect transition="in" filter="fade">
                                      <p:cBhvr>
                                        <p:cTn id="25" dur="1000"/>
                                        <p:tgtEl>
                                          <p:spTgt spid="2345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4510"/>
                                        </p:tgtEl>
                                        <p:attrNameLst>
                                          <p:attrName>style.visibility</p:attrName>
                                        </p:attrNameLst>
                                      </p:cBhvr>
                                      <p:to>
                                        <p:strVal val="visible"/>
                                      </p:to>
                                    </p:set>
                                    <p:animEffect transition="in" filter="fade">
                                      <p:cBhvr>
                                        <p:cTn id="28" dur="1000"/>
                                        <p:tgtEl>
                                          <p:spTgt spid="234510"/>
                                        </p:tgtEl>
                                      </p:cBhvr>
                                    </p:animEffect>
                                  </p:childTnLst>
                                </p:cTn>
                              </p:par>
                              <p:par>
                                <p:cTn id="29" presetID="10" presetClass="entr" presetSubtype="0" fill="hold" nodeType="withEffect">
                                  <p:stCondLst>
                                    <p:cond delay="0"/>
                                  </p:stCondLst>
                                  <p:childTnLst>
                                    <p:set>
                                      <p:cBhvr>
                                        <p:cTn id="30" dur="1" fill="hold">
                                          <p:stCondLst>
                                            <p:cond delay="0"/>
                                          </p:stCondLst>
                                        </p:cTn>
                                        <p:tgtEl>
                                          <p:spTgt spid="234511"/>
                                        </p:tgtEl>
                                        <p:attrNameLst>
                                          <p:attrName>style.visibility</p:attrName>
                                        </p:attrNameLst>
                                      </p:cBhvr>
                                      <p:to>
                                        <p:strVal val="visible"/>
                                      </p:to>
                                    </p:set>
                                    <p:animEffect transition="in" filter="fade">
                                      <p:cBhvr>
                                        <p:cTn id="31" dur="1000"/>
                                        <p:tgtEl>
                                          <p:spTgt spid="234511"/>
                                        </p:tgtEl>
                                      </p:cBhvr>
                                    </p:animEffect>
                                  </p:childTnLst>
                                </p:cTn>
                              </p:par>
                              <p:par>
                                <p:cTn id="32" presetID="10" presetClass="entr" presetSubtype="0" fill="hold" nodeType="withEffect">
                                  <p:stCondLst>
                                    <p:cond delay="0"/>
                                  </p:stCondLst>
                                  <p:childTnLst>
                                    <p:set>
                                      <p:cBhvr>
                                        <p:cTn id="33" dur="1" fill="hold">
                                          <p:stCondLst>
                                            <p:cond delay="0"/>
                                          </p:stCondLst>
                                        </p:cTn>
                                        <p:tgtEl>
                                          <p:spTgt spid="234512"/>
                                        </p:tgtEl>
                                        <p:attrNameLst>
                                          <p:attrName>style.visibility</p:attrName>
                                        </p:attrNameLst>
                                      </p:cBhvr>
                                      <p:to>
                                        <p:strVal val="visible"/>
                                      </p:to>
                                    </p:set>
                                    <p:animEffect transition="in" filter="fade">
                                      <p:cBhvr>
                                        <p:cTn id="34" dur="1000"/>
                                        <p:tgtEl>
                                          <p:spTgt spid="234512"/>
                                        </p:tgtEl>
                                      </p:cBhvr>
                                    </p:animEffect>
                                  </p:childTnLst>
                                </p:cTn>
                              </p:par>
                              <p:par>
                                <p:cTn id="35" presetID="2" presetClass="entr" presetSubtype="4" fill="hold" grpId="1" nodeType="withEffect">
                                  <p:stCondLst>
                                    <p:cond delay="0"/>
                                  </p:stCondLst>
                                  <p:childTnLst>
                                    <p:set>
                                      <p:cBhvr>
                                        <p:cTn id="36" dur="1" fill="hold">
                                          <p:stCondLst>
                                            <p:cond delay="0"/>
                                          </p:stCondLst>
                                        </p:cTn>
                                        <p:tgtEl>
                                          <p:spTgt spid="234510"/>
                                        </p:tgtEl>
                                        <p:attrNameLst>
                                          <p:attrName>style.visibility</p:attrName>
                                        </p:attrNameLst>
                                      </p:cBhvr>
                                      <p:to>
                                        <p:strVal val="visible"/>
                                      </p:to>
                                    </p:set>
                                    <p:anim calcmode="lin" valueType="num">
                                      <p:cBhvr additive="base">
                                        <p:cTn id="37" dur="500" fill="hold"/>
                                        <p:tgtEl>
                                          <p:spTgt spid="234510"/>
                                        </p:tgtEl>
                                        <p:attrNameLst>
                                          <p:attrName>ppt_x</p:attrName>
                                        </p:attrNameLst>
                                      </p:cBhvr>
                                      <p:tavLst>
                                        <p:tav tm="0">
                                          <p:val>
                                            <p:strVal val="#ppt_x"/>
                                          </p:val>
                                        </p:tav>
                                        <p:tav tm="100000">
                                          <p:val>
                                            <p:strVal val="#ppt_x"/>
                                          </p:val>
                                        </p:tav>
                                      </p:tavLst>
                                    </p:anim>
                                    <p:anim calcmode="lin" valueType="num">
                                      <p:cBhvr additive="base">
                                        <p:cTn id="38" dur="500" fill="hold"/>
                                        <p:tgtEl>
                                          <p:spTgt spid="2345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4512"/>
                                        </p:tgtEl>
                                        <p:attrNameLst>
                                          <p:attrName>style.visibility</p:attrName>
                                        </p:attrNameLst>
                                      </p:cBhvr>
                                      <p:to>
                                        <p:strVal val="visible"/>
                                      </p:to>
                                    </p:set>
                                    <p:anim calcmode="lin" valueType="num">
                                      <p:cBhvr additive="base">
                                        <p:cTn id="41" dur="500" fill="hold"/>
                                        <p:tgtEl>
                                          <p:spTgt spid="234512"/>
                                        </p:tgtEl>
                                        <p:attrNameLst>
                                          <p:attrName>ppt_x</p:attrName>
                                        </p:attrNameLst>
                                      </p:cBhvr>
                                      <p:tavLst>
                                        <p:tav tm="0">
                                          <p:val>
                                            <p:strVal val="#ppt_x"/>
                                          </p:val>
                                        </p:tav>
                                        <p:tav tm="100000">
                                          <p:val>
                                            <p:strVal val="#ppt_x"/>
                                          </p:val>
                                        </p:tav>
                                      </p:tavLst>
                                    </p:anim>
                                    <p:anim calcmode="lin" valueType="num">
                                      <p:cBhvr additive="base">
                                        <p:cTn id="42" dur="500" fill="hold"/>
                                        <p:tgtEl>
                                          <p:spTgt spid="2345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4517"/>
                                        </p:tgtEl>
                                        <p:attrNameLst>
                                          <p:attrName>style.visibility</p:attrName>
                                        </p:attrNameLst>
                                      </p:cBhvr>
                                      <p:to>
                                        <p:strVal val="visible"/>
                                      </p:to>
                                    </p:set>
                                    <p:animEffect transition="in" filter="blinds(horizontal)">
                                      <p:cBhvr>
                                        <p:cTn id="47" dur="500"/>
                                        <p:tgtEl>
                                          <p:spTgt spid="234517"/>
                                        </p:tgtEl>
                                      </p:cBhvr>
                                    </p:animEffect>
                                  </p:childTnLst>
                                </p:cTn>
                              </p:par>
                              <p:par>
                                <p:cTn id="48" presetID="3" presetClass="entr" presetSubtype="10" fill="hold" nodeType="withEffect">
                                  <p:stCondLst>
                                    <p:cond delay="0"/>
                                  </p:stCondLst>
                                  <p:childTnLst>
                                    <p:set>
                                      <p:cBhvr>
                                        <p:cTn id="49" dur="1" fill="hold">
                                          <p:stCondLst>
                                            <p:cond delay="0"/>
                                          </p:stCondLst>
                                        </p:cTn>
                                        <p:tgtEl>
                                          <p:spTgt spid="234519"/>
                                        </p:tgtEl>
                                        <p:attrNameLst>
                                          <p:attrName>style.visibility</p:attrName>
                                        </p:attrNameLst>
                                      </p:cBhvr>
                                      <p:to>
                                        <p:strVal val="visible"/>
                                      </p:to>
                                    </p:set>
                                    <p:animEffect transition="in" filter="blinds(horizontal)">
                                      <p:cBhvr>
                                        <p:cTn id="50" dur="500"/>
                                        <p:tgtEl>
                                          <p:spTgt spid="23451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34518"/>
                                        </p:tgtEl>
                                        <p:attrNameLst>
                                          <p:attrName>style.visibility</p:attrName>
                                        </p:attrNameLst>
                                      </p:cBhvr>
                                      <p:to>
                                        <p:strVal val="visible"/>
                                      </p:to>
                                    </p:set>
                                    <p:animEffect transition="in" filter="blinds(horizontal)">
                                      <p:cBhvr>
                                        <p:cTn id="55" dur="500"/>
                                        <p:tgtEl>
                                          <p:spTgt spid="23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p:bldP spid="234510" grpId="0"/>
      <p:bldP spid="234510" grpId="1"/>
      <p:bldP spid="234513" grpId="0"/>
      <p:bldP spid="234514" grpId="0"/>
      <p:bldP spid="2345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圆角矩形 7"/>
          <p:cNvPicPr>
            <a:picLocks noChangeArrowheads="1"/>
          </p:cNvPicPr>
          <p:nvPr/>
        </p:nvPicPr>
        <p:blipFill>
          <a:blip r:embed="rId3"/>
          <a:srcRect/>
          <a:stretch>
            <a:fillRect/>
          </a:stretch>
        </p:blipFill>
        <p:spPr bwMode="auto">
          <a:xfrm>
            <a:off x="1031629" y="2649417"/>
            <a:ext cx="3974125" cy="2239106"/>
          </a:xfrm>
          <a:prstGeom prst="rect">
            <a:avLst/>
          </a:prstGeom>
          <a:noFill/>
          <a:ln w="9525">
            <a:noFill/>
            <a:miter lim="800000"/>
            <a:headEnd/>
            <a:tailEnd/>
          </a:ln>
        </p:spPr>
      </p:pic>
      <p:sp>
        <p:nvSpPr>
          <p:cNvPr id="95247" name="日期占位符 1"/>
          <p:cNvSpPr>
            <a:spLocks noGrp="1"/>
          </p:cNvSpPr>
          <p:nvPr>
            <p:ph type="dt" sz="quarter" idx="10"/>
          </p:nvPr>
        </p:nvSpPr>
        <p:spPr>
          <a:noFill/>
        </p:spPr>
        <p:txBody>
          <a:bodyPr/>
          <a:lstStyle/>
          <a:p>
            <a:fld id="{300A3067-D776-4460-BC73-09E762729303}" type="datetime10">
              <a:rPr lang="zh-CN" altLang="en-US" smtClean="0"/>
              <a:pPr/>
              <a:t>22:15</a:t>
            </a:fld>
            <a:endParaRPr lang="en-US" altLang="zh-CN" smtClean="0"/>
          </a:p>
        </p:txBody>
      </p:sp>
      <p:sp>
        <p:nvSpPr>
          <p:cNvPr id="95248" name="灯片编号占位符 3"/>
          <p:cNvSpPr>
            <a:spLocks noGrp="1"/>
          </p:cNvSpPr>
          <p:nvPr>
            <p:ph type="sldNum" sz="quarter" idx="12"/>
          </p:nvPr>
        </p:nvSpPr>
        <p:spPr>
          <a:noFill/>
        </p:spPr>
        <p:txBody>
          <a:bodyPr/>
          <a:lstStyle/>
          <a:p>
            <a:fld id="{ACCD8E2C-C3C5-4DE5-970B-8969919D8B31}" type="slidenum">
              <a:rPr lang="en-US" altLang="zh-CN" smtClean="0"/>
              <a:pPr/>
              <a:t>46</a:t>
            </a:fld>
            <a:endParaRPr lang="en-US" altLang="zh-CN" smtClean="0"/>
          </a:p>
        </p:txBody>
      </p:sp>
      <p:sp>
        <p:nvSpPr>
          <p:cNvPr id="235522" name="Text Box 2"/>
          <p:cNvSpPr txBox="1">
            <a:spLocks noChangeArrowheads="1"/>
          </p:cNvSpPr>
          <p:nvPr/>
        </p:nvSpPr>
        <p:spPr bwMode="auto">
          <a:xfrm>
            <a:off x="269632" y="418368"/>
            <a:ext cx="7570788" cy="457200"/>
          </a:xfrm>
          <a:prstGeom prst="rect">
            <a:avLst/>
          </a:prstGeom>
          <a:noFill/>
          <a:ln w="9525">
            <a:noFill/>
            <a:miter lim="800000"/>
            <a:headEnd/>
            <a:tailEnd/>
          </a:ln>
        </p:spPr>
        <p:txBody>
          <a:bodyPr>
            <a:spAutoFit/>
          </a:bodyPr>
          <a:lstStyle/>
          <a:p>
            <a:pPr>
              <a:spcBef>
                <a:spcPct val="50000"/>
              </a:spcBef>
              <a:buFontTx/>
              <a:buBlip>
                <a:blip r:embed="rId4"/>
              </a:buBlip>
            </a:pPr>
            <a:r>
              <a:rPr lang="en-US" altLang="zh-CN" sz="2400" b="1" dirty="0">
                <a:solidFill>
                  <a:srgbClr val="0000CC"/>
                </a:solidFill>
              </a:rPr>
              <a:t>   </a:t>
            </a:r>
            <a:r>
              <a:rPr lang="zh-CN" altLang="en-US" sz="2400" b="1" dirty="0">
                <a:solidFill>
                  <a:srgbClr val="0000CC"/>
                </a:solidFill>
              </a:rPr>
              <a:t>理想导体</a:t>
            </a:r>
            <a:r>
              <a:rPr lang="en-US" altLang="zh-CN" sz="2400" b="1" dirty="0">
                <a:solidFill>
                  <a:srgbClr val="0000CC"/>
                </a:solidFill>
              </a:rPr>
              <a:t>(              )</a:t>
            </a:r>
            <a:r>
              <a:rPr lang="zh-CN" altLang="en-US" sz="2400" b="1" dirty="0">
                <a:solidFill>
                  <a:srgbClr val="0000CC"/>
                </a:solidFill>
              </a:rPr>
              <a:t>表面上的边界条件</a:t>
            </a:r>
          </a:p>
        </p:txBody>
      </p:sp>
      <p:sp>
        <p:nvSpPr>
          <p:cNvPr id="235523" name="Text Box 3"/>
          <p:cNvSpPr txBox="1">
            <a:spLocks noChangeArrowheads="1"/>
          </p:cNvSpPr>
          <p:nvPr/>
        </p:nvSpPr>
        <p:spPr bwMode="auto">
          <a:xfrm>
            <a:off x="485775" y="1004522"/>
            <a:ext cx="8037513" cy="1415772"/>
          </a:xfrm>
          <a:prstGeom prst="rect">
            <a:avLst/>
          </a:prstGeom>
          <a:noFill/>
          <a:ln w="9525">
            <a:noFill/>
            <a:miter lim="800000"/>
            <a:headEnd/>
            <a:tailEnd/>
          </a:ln>
        </p:spPr>
        <p:txBody>
          <a:bodyPr>
            <a:spAutoFit/>
          </a:bodyPr>
          <a:lstStyle/>
          <a:p>
            <a:pPr algn="just">
              <a:lnSpc>
                <a:spcPct val="90000"/>
              </a:lnSpc>
              <a:spcBef>
                <a:spcPct val="25000"/>
              </a:spcBef>
            </a:pPr>
            <a:r>
              <a:rPr kumimoji="1" lang="zh-CN" altLang="en-US" sz="2000" b="1" dirty="0">
                <a:solidFill>
                  <a:srgbClr val="FF0000"/>
                </a:solidFill>
                <a:latin typeface="幼圆" pitchFamily="49" charset="-122"/>
              </a:rPr>
              <a:t>理想导体内部电场强度和磁感应强度均为零。</a:t>
            </a:r>
          </a:p>
          <a:p>
            <a:pPr algn="just">
              <a:lnSpc>
                <a:spcPct val="90000"/>
              </a:lnSpc>
              <a:spcBef>
                <a:spcPct val="25000"/>
              </a:spcBef>
            </a:pPr>
            <a:r>
              <a:rPr kumimoji="1" lang="zh-CN" altLang="en-US" sz="2000" b="1" dirty="0">
                <a:solidFill>
                  <a:srgbClr val="002060"/>
                </a:solidFill>
                <a:latin typeface="幼圆" pitchFamily="49" charset="-122"/>
              </a:rPr>
              <a:t>导体表面上，一般存在自由面电荷和传导面电流。</a:t>
            </a:r>
          </a:p>
          <a:p>
            <a:pPr algn="just">
              <a:lnSpc>
                <a:spcPct val="110000"/>
              </a:lnSpc>
              <a:spcBef>
                <a:spcPct val="5000"/>
              </a:spcBef>
            </a:pPr>
            <a:r>
              <a:rPr kumimoji="1" lang="zh-CN" altLang="en-US" sz="2000" b="1" dirty="0">
                <a:solidFill>
                  <a:srgbClr val="002060"/>
                </a:solidFill>
                <a:latin typeface="幼圆" pitchFamily="49" charset="-122"/>
              </a:rPr>
              <a:t>由电磁场边界条件一般形式，设区域</a:t>
            </a:r>
            <a:r>
              <a:rPr kumimoji="1" lang="en-US" altLang="zh-CN" sz="2000" b="1" dirty="0">
                <a:solidFill>
                  <a:srgbClr val="002060"/>
                </a:solidFill>
                <a:latin typeface="幼圆" pitchFamily="49" charset="-122"/>
              </a:rPr>
              <a:t>1</a:t>
            </a:r>
            <a:r>
              <a:rPr kumimoji="1" lang="zh-CN" altLang="en-US" sz="2000" b="1" dirty="0">
                <a:solidFill>
                  <a:srgbClr val="002060"/>
                </a:solidFill>
                <a:latin typeface="幼圆" pitchFamily="49" charset="-122"/>
              </a:rPr>
              <a:t>为介质，区域</a:t>
            </a:r>
            <a:r>
              <a:rPr kumimoji="1" lang="en-US" altLang="zh-CN" sz="2000" b="1" dirty="0">
                <a:solidFill>
                  <a:srgbClr val="002060"/>
                </a:solidFill>
                <a:latin typeface="幼圆" pitchFamily="49" charset="-122"/>
              </a:rPr>
              <a:t>2</a:t>
            </a:r>
            <a:r>
              <a:rPr kumimoji="1" lang="zh-CN" altLang="en-US" sz="2000" b="1" dirty="0">
                <a:solidFill>
                  <a:srgbClr val="002060"/>
                </a:solidFill>
                <a:latin typeface="幼圆" pitchFamily="49" charset="-122"/>
              </a:rPr>
              <a:t>为理想导体，有</a:t>
            </a:r>
            <a:r>
              <a:rPr kumimoji="1" lang="en-US" altLang="zh-CN" sz="2000" b="1" dirty="0">
                <a:solidFill>
                  <a:srgbClr val="002060"/>
                </a:solidFill>
                <a:latin typeface="幼圆" pitchFamily="49" charset="-122"/>
              </a:rPr>
              <a:t>D</a:t>
            </a:r>
            <a:r>
              <a:rPr kumimoji="1" lang="en-US" altLang="zh-CN" sz="2000" b="1" baseline="-25000" dirty="0">
                <a:solidFill>
                  <a:srgbClr val="002060"/>
                </a:solidFill>
                <a:latin typeface="幼圆" pitchFamily="49" charset="-122"/>
              </a:rPr>
              <a:t>2n</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E</a:t>
            </a:r>
            <a:r>
              <a:rPr kumimoji="1" lang="en-US" altLang="zh-CN" sz="2000" b="1" baseline="-25000" dirty="0">
                <a:solidFill>
                  <a:srgbClr val="002060"/>
                </a:solidFill>
                <a:latin typeface="幼圆" pitchFamily="49" charset="-122"/>
              </a:rPr>
              <a:t>2t</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B</a:t>
            </a:r>
            <a:r>
              <a:rPr kumimoji="1" lang="en-US" altLang="zh-CN" sz="2000" b="1" baseline="-25000" dirty="0">
                <a:solidFill>
                  <a:srgbClr val="002060"/>
                </a:solidFill>
                <a:latin typeface="幼圆" pitchFamily="49" charset="-122"/>
              </a:rPr>
              <a:t>2n</a:t>
            </a:r>
            <a:r>
              <a:rPr kumimoji="1" lang="zh-CN" altLang="en-US" sz="2000" b="1" dirty="0">
                <a:solidFill>
                  <a:srgbClr val="002060"/>
                </a:solidFill>
                <a:latin typeface="幼圆" pitchFamily="49" charset="-122"/>
              </a:rPr>
              <a:t>，</a:t>
            </a:r>
            <a:r>
              <a:rPr kumimoji="1" lang="en-US" altLang="zh-CN" sz="2000" b="1" dirty="0">
                <a:solidFill>
                  <a:srgbClr val="002060"/>
                </a:solidFill>
                <a:latin typeface="幼圆" pitchFamily="49" charset="-122"/>
              </a:rPr>
              <a:t>H</a:t>
            </a:r>
            <a:r>
              <a:rPr kumimoji="1" lang="en-US" altLang="zh-CN" sz="2000" b="1" baseline="-25000" dirty="0">
                <a:solidFill>
                  <a:srgbClr val="002060"/>
                </a:solidFill>
                <a:latin typeface="幼圆" pitchFamily="49" charset="-122"/>
              </a:rPr>
              <a:t>2t</a:t>
            </a:r>
            <a:r>
              <a:rPr kumimoji="1" lang="zh-CN" altLang="en-US" sz="2000" b="1" dirty="0">
                <a:solidFill>
                  <a:srgbClr val="002060"/>
                </a:solidFill>
                <a:latin typeface="幼圆" pitchFamily="49" charset="-122"/>
              </a:rPr>
              <a:t>为零，得</a:t>
            </a:r>
          </a:p>
        </p:txBody>
      </p:sp>
      <p:graphicFrame>
        <p:nvGraphicFramePr>
          <p:cNvPr id="235524" name="Object 2"/>
          <p:cNvGraphicFramePr>
            <a:graphicFrameLocks noChangeAspect="1"/>
          </p:cNvGraphicFramePr>
          <p:nvPr/>
        </p:nvGraphicFramePr>
        <p:xfrm>
          <a:off x="2339975" y="674688"/>
          <a:ext cx="1033463" cy="306387"/>
        </p:xfrm>
        <a:graphic>
          <a:graphicData uri="http://schemas.openxmlformats.org/presentationml/2006/ole">
            <p:oleObj spid="_x0000_s95234" name="Equation" r:id="rId5" imgW="469800" imgH="139680" progId="Equation.DSMT4">
              <p:embed/>
            </p:oleObj>
          </a:graphicData>
        </a:graphic>
      </p:graphicFrame>
      <p:graphicFrame>
        <p:nvGraphicFramePr>
          <p:cNvPr id="95239" name="Object 7"/>
          <p:cNvGraphicFramePr>
            <a:graphicFrameLocks noChangeAspect="1"/>
          </p:cNvGraphicFramePr>
          <p:nvPr/>
        </p:nvGraphicFramePr>
        <p:xfrm>
          <a:off x="1455738" y="4121150"/>
          <a:ext cx="1423988" cy="530225"/>
        </p:xfrm>
        <a:graphic>
          <a:graphicData uri="http://schemas.openxmlformats.org/presentationml/2006/ole">
            <p:oleObj spid="_x0000_s95239" name="Equation" r:id="rId6" imgW="647640" imgH="241200" progId="Equation.DSMT4">
              <p:embed/>
            </p:oleObj>
          </a:graphicData>
        </a:graphic>
      </p:graphicFrame>
      <p:graphicFrame>
        <p:nvGraphicFramePr>
          <p:cNvPr id="95240" name="Object 8"/>
          <p:cNvGraphicFramePr>
            <a:graphicFrameLocks noChangeAspect="1"/>
          </p:cNvGraphicFramePr>
          <p:nvPr/>
        </p:nvGraphicFramePr>
        <p:xfrm>
          <a:off x="2887663" y="4183063"/>
          <a:ext cx="1563688" cy="503238"/>
        </p:xfrm>
        <a:graphic>
          <a:graphicData uri="http://schemas.openxmlformats.org/presentationml/2006/ole">
            <p:oleObj spid="_x0000_s95240" name="Equation" r:id="rId7" imgW="711000" imgH="228600" progId="Equation.DSMT4">
              <p:embed/>
            </p:oleObj>
          </a:graphicData>
        </a:graphic>
      </p:graphicFrame>
      <p:graphicFrame>
        <p:nvGraphicFramePr>
          <p:cNvPr id="95241" name="Object 9"/>
          <p:cNvGraphicFramePr>
            <a:graphicFrameLocks noChangeAspect="1"/>
          </p:cNvGraphicFramePr>
          <p:nvPr/>
        </p:nvGraphicFramePr>
        <p:xfrm>
          <a:off x="2916238" y="2765425"/>
          <a:ext cx="1536700" cy="503238"/>
        </p:xfrm>
        <a:graphic>
          <a:graphicData uri="http://schemas.openxmlformats.org/presentationml/2006/ole">
            <p:oleObj spid="_x0000_s95241" name="Equation" r:id="rId8" imgW="698400" imgH="228600" progId="Equation.DSMT4">
              <p:embed/>
            </p:oleObj>
          </a:graphicData>
        </a:graphic>
      </p:graphicFrame>
      <p:graphicFrame>
        <p:nvGraphicFramePr>
          <p:cNvPr id="95242" name="Object 10"/>
          <p:cNvGraphicFramePr>
            <a:graphicFrameLocks noChangeAspect="1"/>
          </p:cNvGraphicFramePr>
          <p:nvPr/>
        </p:nvGraphicFramePr>
        <p:xfrm>
          <a:off x="1431925" y="2746375"/>
          <a:ext cx="1592263" cy="530225"/>
        </p:xfrm>
        <a:graphic>
          <a:graphicData uri="http://schemas.openxmlformats.org/presentationml/2006/ole">
            <p:oleObj spid="_x0000_s95242" name="Equation" r:id="rId9" imgW="723600" imgH="241200" progId="Equation.DSMT4">
              <p:embed/>
            </p:oleObj>
          </a:graphicData>
        </a:graphic>
      </p:graphicFrame>
      <p:graphicFrame>
        <p:nvGraphicFramePr>
          <p:cNvPr id="95243" name="Object 11"/>
          <p:cNvGraphicFramePr>
            <a:graphicFrameLocks noChangeAspect="1"/>
          </p:cNvGraphicFramePr>
          <p:nvPr/>
        </p:nvGraphicFramePr>
        <p:xfrm>
          <a:off x="1500188" y="3208338"/>
          <a:ext cx="1395413" cy="530225"/>
        </p:xfrm>
        <a:graphic>
          <a:graphicData uri="http://schemas.openxmlformats.org/presentationml/2006/ole">
            <p:oleObj spid="_x0000_s95243" name="Equation" r:id="rId10" imgW="634680" imgH="241200" progId="Equation.DSMT4">
              <p:embed/>
            </p:oleObj>
          </a:graphicData>
        </a:graphic>
      </p:graphicFrame>
      <p:graphicFrame>
        <p:nvGraphicFramePr>
          <p:cNvPr id="95244" name="Object 12"/>
          <p:cNvGraphicFramePr>
            <a:graphicFrameLocks noChangeAspect="1"/>
          </p:cNvGraphicFramePr>
          <p:nvPr/>
        </p:nvGraphicFramePr>
        <p:xfrm>
          <a:off x="2933700" y="3267075"/>
          <a:ext cx="1341438" cy="503238"/>
        </p:xfrm>
        <a:graphic>
          <a:graphicData uri="http://schemas.openxmlformats.org/presentationml/2006/ole">
            <p:oleObj spid="_x0000_s95244" name="Equation" r:id="rId11" imgW="609480" imgH="228600" progId="Equation.DSMT4">
              <p:embed/>
            </p:oleObj>
          </a:graphicData>
        </a:graphic>
      </p:graphicFrame>
      <p:graphicFrame>
        <p:nvGraphicFramePr>
          <p:cNvPr id="95245" name="Object 13"/>
          <p:cNvGraphicFramePr>
            <a:graphicFrameLocks noChangeAspect="1"/>
          </p:cNvGraphicFramePr>
          <p:nvPr/>
        </p:nvGraphicFramePr>
        <p:xfrm>
          <a:off x="1449388" y="3675063"/>
          <a:ext cx="1230313" cy="530225"/>
        </p:xfrm>
        <a:graphic>
          <a:graphicData uri="http://schemas.openxmlformats.org/presentationml/2006/ole">
            <p:oleObj spid="_x0000_s95245" name="Equation" r:id="rId12" imgW="558720" imgH="241200" progId="Equation.DSMT4">
              <p:embed/>
            </p:oleObj>
          </a:graphicData>
        </a:graphic>
      </p:graphicFrame>
      <p:graphicFrame>
        <p:nvGraphicFramePr>
          <p:cNvPr id="95246" name="Object 14"/>
          <p:cNvGraphicFramePr>
            <a:graphicFrameLocks noChangeAspect="1"/>
          </p:cNvGraphicFramePr>
          <p:nvPr/>
        </p:nvGraphicFramePr>
        <p:xfrm>
          <a:off x="2941638" y="3762375"/>
          <a:ext cx="1368425" cy="503238"/>
        </p:xfrm>
        <a:graphic>
          <a:graphicData uri="http://schemas.openxmlformats.org/presentationml/2006/ole">
            <p:oleObj spid="_x0000_s95246" name="Equation" r:id="rId13" imgW="622080" imgH="228600" progId="Equation.DSMT4">
              <p:embed/>
            </p:oleObj>
          </a:graphicData>
        </a:graphic>
      </p:graphicFrame>
      <p:sp>
        <p:nvSpPr>
          <p:cNvPr id="235535" name="Text Box 15"/>
          <p:cNvSpPr txBox="1">
            <a:spLocks noChangeArrowheads="1"/>
          </p:cNvSpPr>
          <p:nvPr/>
        </p:nvSpPr>
        <p:spPr bwMode="auto">
          <a:xfrm>
            <a:off x="541827" y="4832594"/>
            <a:ext cx="7898788" cy="769441"/>
          </a:xfrm>
          <a:prstGeom prst="rect">
            <a:avLst/>
          </a:prstGeom>
          <a:noFill/>
          <a:ln w="9525">
            <a:noFill/>
            <a:miter lim="800000"/>
            <a:headEnd/>
            <a:tailEnd/>
          </a:ln>
        </p:spPr>
        <p:txBody>
          <a:bodyPr wrap="square">
            <a:spAutoFit/>
          </a:bodyPr>
          <a:lstStyle/>
          <a:p>
            <a:pPr algn="just">
              <a:lnSpc>
                <a:spcPct val="110000"/>
              </a:lnSpc>
              <a:spcBef>
                <a:spcPct val="50000"/>
              </a:spcBef>
              <a:buFont typeface="Wingdings" pitchFamily="2" charset="2"/>
              <a:buNone/>
            </a:pPr>
            <a:r>
              <a:rPr kumimoji="1" lang="zh-CN" altLang="en-US" sz="2000" b="1" dirty="0">
                <a:solidFill>
                  <a:srgbClr val="002060"/>
                </a:solidFill>
                <a:latin typeface="幼圆" pitchFamily="49" charset="-122"/>
              </a:rPr>
              <a:t>实际应用中，若介质电导率极小或极大，则可视为理想介质或理想导体进行处理。</a:t>
            </a:r>
          </a:p>
        </p:txBody>
      </p:sp>
      <p:sp>
        <p:nvSpPr>
          <p:cNvPr id="95253" name="Rectangle 16"/>
          <p:cNvSpPr>
            <a:spLocks noChangeArrowheads="1"/>
          </p:cNvSpPr>
          <p:nvPr/>
        </p:nvSpPr>
        <p:spPr bwMode="auto">
          <a:xfrm>
            <a:off x="5795963" y="2924175"/>
            <a:ext cx="3132137" cy="2879725"/>
          </a:xfrm>
          <a:prstGeom prst="rect">
            <a:avLst/>
          </a:prstGeom>
          <a:noFill/>
          <a:ln w="9525">
            <a:noFill/>
            <a:miter lim="800000"/>
            <a:headEnd/>
            <a:tailEnd/>
          </a:ln>
        </p:spPr>
        <p:txBody>
          <a:bodyPr anchor="ctr">
            <a:spAutoFit/>
          </a:bodyPr>
          <a:lstStyle/>
          <a:p>
            <a:endParaRPr lang="zh-CN" altLang="en-US"/>
          </a:p>
        </p:txBody>
      </p:sp>
      <p:grpSp>
        <p:nvGrpSpPr>
          <p:cNvPr id="3" name="Group 17"/>
          <p:cNvGrpSpPr>
            <a:grpSpLocks/>
          </p:cNvGrpSpPr>
          <p:nvPr/>
        </p:nvGrpSpPr>
        <p:grpSpPr bwMode="auto">
          <a:xfrm>
            <a:off x="5580063" y="2420938"/>
            <a:ext cx="2230437" cy="2192337"/>
            <a:chOff x="3788" y="1862"/>
            <a:chExt cx="1405" cy="1381"/>
          </a:xfrm>
        </p:grpSpPr>
        <p:sp>
          <p:nvSpPr>
            <p:cNvPr id="95258" name="Rectangle 18"/>
            <p:cNvSpPr>
              <a:spLocks noChangeArrowheads="1"/>
            </p:cNvSpPr>
            <p:nvPr/>
          </p:nvSpPr>
          <p:spPr bwMode="auto">
            <a:xfrm>
              <a:off x="3788" y="2749"/>
              <a:ext cx="1224" cy="494"/>
            </a:xfrm>
            <a:prstGeom prst="rect">
              <a:avLst/>
            </a:prstGeom>
            <a:solidFill>
              <a:srgbClr val="FFCC99"/>
            </a:solidFill>
            <a:ln w="9525">
              <a:miter lim="800000"/>
              <a:headEnd/>
              <a:tailEnd/>
            </a:ln>
            <a:scene3d>
              <a:camera prst="legacyObliqueTopRight">
                <a:rot lat="21299984" lon="0" rev="0"/>
              </a:camera>
              <a:lightRig rig="legacyFlat2" dir="t"/>
            </a:scene3d>
            <a:sp3d extrusionH="2513000" prstMaterial="legacyMatte">
              <a:bevelT w="13500" h="13500" prst="angle"/>
              <a:bevelB w="13500" h="13500" prst="angle"/>
              <a:extrusionClr>
                <a:srgbClr val="FFCC99"/>
              </a:extrusionClr>
            </a:sp3d>
          </p:spPr>
          <p:txBody>
            <a:bodyPr anchor="ctr">
              <a:spAutoFit/>
              <a:flatTx/>
            </a:bodyPr>
            <a:lstStyle/>
            <a:p>
              <a:pPr algn="ctr">
                <a:lnSpc>
                  <a:spcPct val="140000"/>
                </a:lnSpc>
              </a:pPr>
              <a:r>
                <a:rPr lang="zh-CN" altLang="en-US" sz="2000" b="1">
                  <a:ea typeface="宋体" pitchFamily="2" charset="-122"/>
                </a:rPr>
                <a:t>理想导体</a:t>
              </a:r>
            </a:p>
            <a:p>
              <a:pPr algn="ctr">
                <a:lnSpc>
                  <a:spcPct val="140000"/>
                </a:lnSpc>
              </a:pPr>
              <a:endParaRPr lang="en-US" altLang="zh-CN" sz="1200" b="1">
                <a:solidFill>
                  <a:schemeClr val="bg1"/>
                </a:solidFill>
                <a:ea typeface="宋体" pitchFamily="2" charset="-122"/>
              </a:endParaRPr>
            </a:p>
          </p:txBody>
        </p:sp>
        <p:sp>
          <p:nvSpPr>
            <p:cNvPr id="95259" name="Line 19"/>
            <p:cNvSpPr>
              <a:spLocks noChangeShapeType="1"/>
            </p:cNvSpPr>
            <p:nvPr/>
          </p:nvSpPr>
          <p:spPr bwMode="auto">
            <a:xfrm flipV="1">
              <a:off x="4604" y="1978"/>
              <a:ext cx="0" cy="454"/>
            </a:xfrm>
            <a:prstGeom prst="line">
              <a:avLst/>
            </a:prstGeom>
            <a:noFill/>
            <a:ln w="31750">
              <a:solidFill>
                <a:srgbClr val="FF0000"/>
              </a:solidFill>
              <a:round/>
              <a:headEnd/>
              <a:tailEnd type="triangle" w="med" len="lg"/>
            </a:ln>
          </p:spPr>
          <p:txBody>
            <a:bodyPr>
              <a:spAutoFit/>
            </a:bodyPr>
            <a:lstStyle/>
            <a:p>
              <a:endParaRPr lang="zh-CN" altLang="en-US"/>
            </a:p>
          </p:txBody>
        </p:sp>
        <p:sp>
          <p:nvSpPr>
            <p:cNvPr id="95260" name="Line 20"/>
            <p:cNvSpPr>
              <a:spLocks noChangeShapeType="1"/>
            </p:cNvSpPr>
            <p:nvPr/>
          </p:nvSpPr>
          <p:spPr bwMode="auto">
            <a:xfrm>
              <a:off x="4604" y="2432"/>
              <a:ext cx="363" cy="0"/>
            </a:xfrm>
            <a:prstGeom prst="line">
              <a:avLst/>
            </a:prstGeom>
            <a:noFill/>
            <a:ln w="31750">
              <a:solidFill>
                <a:srgbClr val="FF00FF"/>
              </a:solidFill>
              <a:round/>
              <a:headEnd/>
              <a:tailEnd type="triangle" w="med" len="lg"/>
            </a:ln>
          </p:spPr>
          <p:txBody>
            <a:bodyPr>
              <a:spAutoFit/>
            </a:bodyPr>
            <a:lstStyle/>
            <a:p>
              <a:endParaRPr lang="zh-CN" altLang="en-US"/>
            </a:p>
          </p:txBody>
        </p:sp>
        <p:sp>
          <p:nvSpPr>
            <p:cNvPr id="95261" name="Line 21"/>
            <p:cNvSpPr>
              <a:spLocks noChangeShapeType="1"/>
            </p:cNvSpPr>
            <p:nvPr/>
          </p:nvSpPr>
          <p:spPr bwMode="auto">
            <a:xfrm flipH="1">
              <a:off x="4377" y="2432"/>
              <a:ext cx="227" cy="181"/>
            </a:xfrm>
            <a:prstGeom prst="line">
              <a:avLst/>
            </a:prstGeom>
            <a:noFill/>
            <a:ln w="31750">
              <a:solidFill>
                <a:srgbClr val="0000FF"/>
              </a:solidFill>
              <a:round/>
              <a:headEnd/>
              <a:tailEnd type="triangle" w="med" len="lg"/>
            </a:ln>
          </p:spPr>
          <p:txBody>
            <a:bodyPr>
              <a:spAutoFit/>
            </a:bodyPr>
            <a:lstStyle/>
            <a:p>
              <a:endParaRPr lang="zh-CN" altLang="en-US"/>
            </a:p>
          </p:txBody>
        </p:sp>
        <p:graphicFrame>
          <p:nvGraphicFramePr>
            <p:cNvPr id="95235" name="Object 3"/>
            <p:cNvGraphicFramePr>
              <a:graphicFrameLocks noChangeAspect="1"/>
            </p:cNvGraphicFramePr>
            <p:nvPr/>
          </p:nvGraphicFramePr>
          <p:xfrm>
            <a:off x="4632" y="1862"/>
            <a:ext cx="561" cy="315"/>
          </p:xfrm>
          <a:graphic>
            <a:graphicData uri="http://schemas.openxmlformats.org/presentationml/2006/ole">
              <p:oleObj spid="_x0000_s95235" name="Equation" r:id="rId14" imgW="342720" imgH="241200" progId="Equation.DSMT4">
                <p:embed/>
              </p:oleObj>
            </a:graphicData>
          </a:graphic>
        </p:graphicFrame>
        <p:graphicFrame>
          <p:nvGraphicFramePr>
            <p:cNvPr id="95236" name="Object 4"/>
            <p:cNvGraphicFramePr>
              <a:graphicFrameLocks noChangeAspect="1"/>
            </p:cNvGraphicFramePr>
            <p:nvPr/>
          </p:nvGraphicFramePr>
          <p:xfrm>
            <a:off x="4921" y="2341"/>
            <a:ext cx="226" cy="331"/>
          </p:xfrm>
          <a:graphic>
            <a:graphicData uri="http://schemas.openxmlformats.org/presentationml/2006/ole">
              <p:oleObj spid="_x0000_s95236" name="Equation" r:id="rId15" imgW="190440" imgH="253800" progId="Equation.DSMT4">
                <p:embed/>
              </p:oleObj>
            </a:graphicData>
          </a:graphic>
        </p:graphicFrame>
        <p:graphicFrame>
          <p:nvGraphicFramePr>
            <p:cNvPr id="95237" name="Object 5"/>
            <p:cNvGraphicFramePr>
              <a:graphicFrameLocks noChangeAspect="1"/>
            </p:cNvGraphicFramePr>
            <p:nvPr/>
          </p:nvGraphicFramePr>
          <p:xfrm>
            <a:off x="4105" y="2478"/>
            <a:ext cx="582" cy="315"/>
          </p:xfrm>
          <a:graphic>
            <a:graphicData uri="http://schemas.openxmlformats.org/presentationml/2006/ole">
              <p:oleObj spid="_x0000_s95237" name="Equation" r:id="rId16" imgW="355320" imgH="241200" progId="Equation.DSMT4">
                <p:embed/>
              </p:oleObj>
            </a:graphicData>
          </a:graphic>
        </p:graphicFrame>
        <p:graphicFrame>
          <p:nvGraphicFramePr>
            <p:cNvPr id="95238" name="Object 6"/>
            <p:cNvGraphicFramePr>
              <a:graphicFrameLocks noChangeAspect="1"/>
            </p:cNvGraphicFramePr>
            <p:nvPr/>
          </p:nvGraphicFramePr>
          <p:xfrm>
            <a:off x="4386" y="1961"/>
            <a:ext cx="208" cy="232"/>
          </p:xfrm>
          <a:graphic>
            <a:graphicData uri="http://schemas.openxmlformats.org/presentationml/2006/ole">
              <p:oleObj spid="_x0000_s95238" name="Equation" r:id="rId17" imgW="126720" imgH="177480" progId="Equation.DSMT4">
                <p:embed/>
              </p:oleObj>
            </a:graphicData>
          </a:graphic>
        </p:graphicFrame>
      </p:grpSp>
      <p:sp>
        <p:nvSpPr>
          <p:cNvPr id="235546" name="Text Box 26"/>
          <p:cNvSpPr txBox="1">
            <a:spLocks noChangeArrowheads="1"/>
          </p:cNvSpPr>
          <p:nvPr/>
        </p:nvSpPr>
        <p:spPr bwMode="auto">
          <a:xfrm>
            <a:off x="463679" y="5760044"/>
            <a:ext cx="8496018" cy="52322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a:spAutoFit/>
          </a:bodyPr>
          <a:lstStyle/>
          <a:p>
            <a:pPr>
              <a:defRPr/>
            </a:pPr>
            <a:r>
              <a:rPr lang="zh-CN" altLang="en-US" sz="2800" b="1" dirty="0">
                <a:solidFill>
                  <a:srgbClr val="FF0000"/>
                </a:solidFill>
                <a:latin typeface="黑体" pitchFamily="2" charset="-122"/>
              </a:rPr>
              <a:t>电磁场的基本方程和边界条件 ：表</a:t>
            </a:r>
            <a:r>
              <a:rPr lang="en-US" altLang="zh-CN" sz="2800" b="1" dirty="0">
                <a:solidFill>
                  <a:srgbClr val="FF0000"/>
                </a:solidFill>
                <a:latin typeface="黑体" pitchFamily="2" charset="-122"/>
              </a:rPr>
              <a:t>2.7.1 (</a:t>
            </a:r>
            <a:r>
              <a:rPr lang="zh-CN" altLang="en-US" sz="2800" b="1" dirty="0">
                <a:solidFill>
                  <a:srgbClr val="FF0000"/>
                </a:solidFill>
                <a:latin typeface="黑体" pitchFamily="2" charset="-122"/>
              </a:rPr>
              <a:t>教材</a:t>
            </a:r>
            <a:r>
              <a:rPr lang="en-US" altLang="zh-CN" sz="2800" b="1" dirty="0">
                <a:solidFill>
                  <a:srgbClr val="FF0000"/>
                </a:solidFill>
                <a:latin typeface="黑体" pitchFamily="2" charset="-122"/>
              </a:rPr>
              <a:t>p.79)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fade">
                                      <p:cBhvr>
                                        <p:cTn id="7" dur="1000"/>
                                        <p:tgtEl>
                                          <p:spTgt spid="235522"/>
                                        </p:tgtEl>
                                      </p:cBhvr>
                                    </p:animEffect>
                                  </p:childTnLst>
                                </p:cTn>
                              </p:par>
                              <p:par>
                                <p:cTn id="8" presetID="10" presetClass="entr" presetSubtype="0" fill="hold" nodeType="withEffect">
                                  <p:stCondLst>
                                    <p:cond delay="0"/>
                                  </p:stCondLst>
                                  <p:childTnLst>
                                    <p:set>
                                      <p:cBhvr>
                                        <p:cTn id="9" dur="1" fill="hold">
                                          <p:stCondLst>
                                            <p:cond delay="0"/>
                                          </p:stCondLst>
                                        </p:cTn>
                                        <p:tgtEl>
                                          <p:spTgt spid="235524"/>
                                        </p:tgtEl>
                                        <p:attrNameLst>
                                          <p:attrName>style.visibility</p:attrName>
                                        </p:attrNameLst>
                                      </p:cBhvr>
                                      <p:to>
                                        <p:strVal val="visible"/>
                                      </p:to>
                                    </p:set>
                                    <p:animEffect transition="in" filter="fade">
                                      <p:cBhvr>
                                        <p:cTn id="10" dur="1000"/>
                                        <p:tgtEl>
                                          <p:spTgt spid="2355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5523">
                                            <p:txEl>
                                              <p:pRg st="0" end="0"/>
                                            </p:txEl>
                                          </p:spTgt>
                                        </p:tgtEl>
                                        <p:attrNameLst>
                                          <p:attrName>style.visibility</p:attrName>
                                        </p:attrNameLst>
                                      </p:cBhvr>
                                      <p:to>
                                        <p:strVal val="visible"/>
                                      </p:to>
                                    </p:set>
                                    <p:animEffect transition="in" filter="fade">
                                      <p:cBhvr>
                                        <p:cTn id="15" dur="1000"/>
                                        <p:tgtEl>
                                          <p:spTgt spid="23552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5523">
                                            <p:txEl>
                                              <p:pRg st="1" end="1"/>
                                            </p:txEl>
                                          </p:spTgt>
                                        </p:tgtEl>
                                        <p:attrNameLst>
                                          <p:attrName>style.visibility</p:attrName>
                                        </p:attrNameLst>
                                      </p:cBhvr>
                                      <p:to>
                                        <p:strVal val="visible"/>
                                      </p:to>
                                    </p:set>
                                    <p:animEffect transition="in" filter="fade">
                                      <p:cBhvr>
                                        <p:cTn id="25" dur="1000"/>
                                        <p:tgtEl>
                                          <p:spTgt spid="23552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5523">
                                            <p:txEl>
                                              <p:pRg st="2" end="2"/>
                                            </p:txEl>
                                          </p:spTgt>
                                        </p:tgtEl>
                                        <p:attrNameLst>
                                          <p:attrName>style.visibility</p:attrName>
                                        </p:attrNameLst>
                                      </p:cBhvr>
                                      <p:to>
                                        <p:strVal val="visible"/>
                                      </p:to>
                                    </p:set>
                                    <p:animEffect transition="in" filter="fade">
                                      <p:cBhvr>
                                        <p:cTn id="30" dur="1000"/>
                                        <p:tgtEl>
                                          <p:spTgt spid="23552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5535"/>
                                        </p:tgtEl>
                                        <p:attrNameLst>
                                          <p:attrName>style.visibility</p:attrName>
                                        </p:attrNameLst>
                                      </p:cBhvr>
                                      <p:to>
                                        <p:strVal val="visible"/>
                                      </p:to>
                                    </p:set>
                                    <p:animEffect transition="in" filter="fade">
                                      <p:cBhvr>
                                        <p:cTn id="35" dur="1000"/>
                                        <p:tgtEl>
                                          <p:spTgt spid="23553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35546"/>
                                        </p:tgtEl>
                                        <p:attrNameLst>
                                          <p:attrName>style.visibility</p:attrName>
                                        </p:attrNameLst>
                                      </p:cBhvr>
                                      <p:to>
                                        <p:strVal val="visible"/>
                                      </p:to>
                                    </p:set>
                                    <p:anim calcmode="lin" valueType="num">
                                      <p:cBhvr additive="base">
                                        <p:cTn id="40" dur="500" fill="hold"/>
                                        <p:tgtEl>
                                          <p:spTgt spid="235546"/>
                                        </p:tgtEl>
                                        <p:attrNameLst>
                                          <p:attrName>ppt_x</p:attrName>
                                        </p:attrNameLst>
                                      </p:cBhvr>
                                      <p:tavLst>
                                        <p:tav tm="0">
                                          <p:val>
                                            <p:strVal val="#ppt_x"/>
                                          </p:val>
                                        </p:tav>
                                        <p:tav tm="100000">
                                          <p:val>
                                            <p:strVal val="#ppt_x"/>
                                          </p:val>
                                        </p:tav>
                                      </p:tavLst>
                                    </p:anim>
                                    <p:anim calcmode="lin" valueType="num">
                                      <p:cBhvr additive="base">
                                        <p:cTn id="41" dur="500" fill="hold"/>
                                        <p:tgtEl>
                                          <p:spTgt spid="2355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p:bldP spid="235523" grpId="0" build="p"/>
      <p:bldP spid="2355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日期占位符 2"/>
          <p:cNvSpPr>
            <a:spLocks noGrp="1"/>
          </p:cNvSpPr>
          <p:nvPr>
            <p:ph type="dt" sz="quarter" idx="10"/>
          </p:nvPr>
        </p:nvSpPr>
        <p:spPr>
          <a:noFill/>
        </p:spPr>
        <p:txBody>
          <a:bodyPr/>
          <a:lstStyle/>
          <a:p>
            <a:fld id="{9DC104A9-C200-4381-BF55-9365885DABB9}" type="datetime10">
              <a:rPr lang="zh-CN" altLang="en-US" smtClean="0"/>
              <a:pPr/>
              <a:t>22:15</a:t>
            </a:fld>
            <a:endParaRPr lang="en-US" altLang="zh-CN" smtClean="0"/>
          </a:p>
        </p:txBody>
      </p:sp>
      <p:sp>
        <p:nvSpPr>
          <p:cNvPr id="96271" name="灯片编号占位符 4"/>
          <p:cNvSpPr>
            <a:spLocks noGrp="1"/>
          </p:cNvSpPr>
          <p:nvPr>
            <p:ph type="sldNum" sz="quarter" idx="12"/>
          </p:nvPr>
        </p:nvSpPr>
        <p:spPr>
          <a:noFill/>
        </p:spPr>
        <p:txBody>
          <a:bodyPr/>
          <a:lstStyle/>
          <a:p>
            <a:fld id="{A3E28021-3AB9-4584-9213-E453EE60B662}" type="slidenum">
              <a:rPr lang="en-US" altLang="zh-CN" smtClean="0"/>
              <a:pPr/>
              <a:t>47</a:t>
            </a:fld>
            <a:endParaRPr lang="en-US" altLang="zh-CN" smtClean="0"/>
          </a:p>
        </p:txBody>
      </p:sp>
      <p:sp>
        <p:nvSpPr>
          <p:cNvPr id="96272" name="Rectangle 2"/>
          <p:cNvSpPr>
            <a:spLocks noChangeArrowheads="1"/>
          </p:cNvSpPr>
          <p:nvPr/>
        </p:nvSpPr>
        <p:spPr bwMode="auto">
          <a:xfrm>
            <a:off x="252413" y="522288"/>
            <a:ext cx="8640762" cy="892552"/>
          </a:xfrm>
          <a:prstGeom prst="rect">
            <a:avLst/>
          </a:prstGeom>
          <a:noFill/>
          <a:ln w="9525">
            <a:noFill/>
            <a:miter lim="800000"/>
            <a:headEnd/>
            <a:tailEnd/>
          </a:ln>
        </p:spPr>
        <p:txBody>
          <a:bodyPr anchor="ctr">
            <a:spAutoFit/>
          </a:bodyPr>
          <a:lstStyle/>
          <a:p>
            <a:pPr>
              <a:lnSpc>
                <a:spcPct val="130000"/>
              </a:lnSpc>
            </a:pPr>
            <a:r>
              <a:rPr lang="zh-CN" altLang="en-US" sz="2000" b="1" dirty="0">
                <a:solidFill>
                  <a:srgbClr val="002060"/>
                </a:solidFill>
                <a:latin typeface="仿宋"/>
                <a:ea typeface="仿宋"/>
                <a:cs typeface="Times New Roman" pitchFamily="18" charset="0"/>
              </a:rPr>
              <a:t>例</a:t>
            </a:r>
            <a:r>
              <a:rPr lang="en-US" altLang="zh-CN" sz="2000" b="1" dirty="0">
                <a:solidFill>
                  <a:srgbClr val="002060"/>
                </a:solidFill>
                <a:latin typeface="仿宋"/>
                <a:ea typeface="仿宋"/>
                <a:cs typeface="Times New Roman" pitchFamily="18" charset="0"/>
              </a:rPr>
              <a:t>:</a:t>
            </a:r>
            <a:r>
              <a:rPr lang="zh-CN" altLang="en-US" sz="2000" b="1" dirty="0">
                <a:solidFill>
                  <a:srgbClr val="002060"/>
                </a:solidFill>
                <a:latin typeface="仿宋"/>
                <a:ea typeface="仿宋"/>
                <a:cs typeface="Times New Roman" pitchFamily="18" charset="0"/>
              </a:rPr>
              <a:t>如图所示，</a:t>
            </a:r>
            <a:r>
              <a:rPr lang="en-US" altLang="zh-CN" sz="2000" b="1" dirty="0">
                <a:solidFill>
                  <a:srgbClr val="002060"/>
                </a:solidFill>
                <a:latin typeface="仿宋"/>
                <a:ea typeface="仿宋"/>
                <a:cs typeface="Times New Roman" pitchFamily="18" charset="0"/>
              </a:rPr>
              <a:t>1</a:t>
            </a:r>
            <a:r>
              <a:rPr lang="zh-CN" altLang="en-US" sz="2000" b="1" dirty="0">
                <a:solidFill>
                  <a:srgbClr val="002060"/>
                </a:solidFill>
                <a:latin typeface="仿宋"/>
                <a:ea typeface="仿宋"/>
                <a:cs typeface="Times New Roman" pitchFamily="18" charset="0"/>
              </a:rPr>
              <a:t>区的介质参数</a:t>
            </a:r>
            <a:r>
              <a:rPr lang="zh-CN" altLang="en-US" sz="2000" b="1" dirty="0" smtClean="0">
                <a:solidFill>
                  <a:srgbClr val="002060"/>
                </a:solidFill>
                <a:latin typeface="仿宋"/>
                <a:ea typeface="仿宋"/>
                <a:cs typeface="Times New Roman" pitchFamily="18" charset="0"/>
              </a:rPr>
              <a:t>为               、          、          </a:t>
            </a:r>
            <a:r>
              <a:rPr lang="en-US" altLang="zh-CN" sz="2000" b="1" dirty="0" smtClean="0">
                <a:solidFill>
                  <a:srgbClr val="002060"/>
                </a:solidFill>
                <a:latin typeface="仿宋"/>
                <a:ea typeface="仿宋"/>
                <a:cs typeface="Times New Roman" pitchFamily="18" charset="0"/>
              </a:rPr>
              <a:t>2</a:t>
            </a:r>
            <a:r>
              <a:rPr lang="zh-CN" altLang="en-US" sz="2000" b="1" dirty="0">
                <a:solidFill>
                  <a:srgbClr val="002060"/>
                </a:solidFill>
                <a:latin typeface="仿宋"/>
                <a:ea typeface="仿宋"/>
                <a:cs typeface="Times New Roman" pitchFamily="18" charset="0"/>
              </a:rPr>
              <a:t>区的介质参数</a:t>
            </a:r>
            <a:r>
              <a:rPr lang="zh-CN" altLang="en-US" sz="2000" b="1" dirty="0" smtClean="0">
                <a:solidFill>
                  <a:srgbClr val="002060"/>
                </a:solidFill>
                <a:latin typeface="仿宋"/>
                <a:ea typeface="仿宋"/>
                <a:cs typeface="Times New Roman" pitchFamily="18" charset="0"/>
              </a:rPr>
              <a:t>为                                             </a:t>
            </a:r>
            <a:r>
              <a:rPr lang="zh-CN" altLang="en-US" sz="2000" b="1" dirty="0">
                <a:solidFill>
                  <a:srgbClr val="002060"/>
                </a:solidFill>
                <a:latin typeface="仿宋"/>
                <a:ea typeface="仿宋"/>
                <a:cs typeface="Times New Roman" pitchFamily="18" charset="0"/>
              </a:rPr>
              <a:t>。若已知自由空间的电场强度为</a:t>
            </a:r>
          </a:p>
        </p:txBody>
      </p:sp>
      <p:graphicFrame>
        <p:nvGraphicFramePr>
          <p:cNvPr id="96258" name="Object 2"/>
          <p:cNvGraphicFramePr>
            <a:graphicFrameLocks noChangeAspect="1"/>
          </p:cNvGraphicFramePr>
          <p:nvPr/>
        </p:nvGraphicFramePr>
        <p:xfrm>
          <a:off x="3881926" y="559777"/>
          <a:ext cx="1060450" cy="438150"/>
        </p:xfrm>
        <a:graphic>
          <a:graphicData uri="http://schemas.openxmlformats.org/presentationml/2006/ole">
            <p:oleObj spid="_x0000_s96258" name="Equation" r:id="rId3" imgW="507960" imgH="228600" progId="Equation.DSMT4">
              <p:embed/>
            </p:oleObj>
          </a:graphicData>
        </a:graphic>
      </p:graphicFrame>
      <p:graphicFrame>
        <p:nvGraphicFramePr>
          <p:cNvPr id="96259" name="Object 3"/>
          <p:cNvGraphicFramePr>
            <a:graphicFrameLocks noChangeAspect="1"/>
          </p:cNvGraphicFramePr>
          <p:nvPr/>
        </p:nvGraphicFramePr>
        <p:xfrm>
          <a:off x="698623" y="923925"/>
          <a:ext cx="3268662" cy="474663"/>
        </p:xfrm>
        <a:graphic>
          <a:graphicData uri="http://schemas.openxmlformats.org/presentationml/2006/ole">
            <p:oleObj spid="_x0000_s96259" name="Equation" r:id="rId4" imgW="1574640" imgH="228600" progId="Equation.DSMT4">
              <p:embed/>
            </p:oleObj>
          </a:graphicData>
        </a:graphic>
      </p:graphicFrame>
      <p:graphicFrame>
        <p:nvGraphicFramePr>
          <p:cNvPr id="96260" name="Object 4"/>
          <p:cNvGraphicFramePr>
            <a:graphicFrameLocks noChangeAspect="1"/>
          </p:cNvGraphicFramePr>
          <p:nvPr/>
        </p:nvGraphicFramePr>
        <p:xfrm>
          <a:off x="6115415" y="536087"/>
          <a:ext cx="955675" cy="438150"/>
        </p:xfrm>
        <a:graphic>
          <a:graphicData uri="http://schemas.openxmlformats.org/presentationml/2006/ole">
            <p:oleObj spid="_x0000_s96260" name="Equation" r:id="rId5" imgW="457200" imgH="228600" progId="Equation.DSMT4">
              <p:embed/>
            </p:oleObj>
          </a:graphicData>
        </a:graphic>
      </p:graphicFrame>
      <p:graphicFrame>
        <p:nvGraphicFramePr>
          <p:cNvPr id="96261" name="Object 5"/>
          <p:cNvGraphicFramePr>
            <a:graphicFrameLocks noChangeAspect="1"/>
          </p:cNvGraphicFramePr>
          <p:nvPr/>
        </p:nvGraphicFramePr>
        <p:xfrm>
          <a:off x="5047030" y="548420"/>
          <a:ext cx="1009650" cy="438150"/>
        </p:xfrm>
        <a:graphic>
          <a:graphicData uri="http://schemas.openxmlformats.org/presentationml/2006/ole">
            <p:oleObj spid="_x0000_s96261" name="Equation" r:id="rId6" imgW="482400" imgH="228600" progId="Equation.DSMT4">
              <p:embed/>
            </p:oleObj>
          </a:graphicData>
        </a:graphic>
      </p:graphicFrame>
      <p:sp>
        <p:nvSpPr>
          <p:cNvPr id="96273" name="Rectangle 7"/>
          <p:cNvSpPr>
            <a:spLocks noChangeArrowheads="1"/>
          </p:cNvSpPr>
          <p:nvPr/>
        </p:nvSpPr>
        <p:spPr bwMode="auto">
          <a:xfrm>
            <a:off x="250825" y="2038350"/>
            <a:ext cx="5088252" cy="492443"/>
          </a:xfrm>
          <a:prstGeom prst="rect">
            <a:avLst/>
          </a:prstGeom>
          <a:noFill/>
          <a:ln w="9525">
            <a:noFill/>
            <a:miter lim="800000"/>
            <a:headEnd/>
            <a:tailEnd/>
          </a:ln>
        </p:spPr>
        <p:txBody>
          <a:bodyPr wrap="none" anchor="ctr">
            <a:spAutoFit/>
          </a:bodyPr>
          <a:lstStyle/>
          <a:p>
            <a:pPr fontAlgn="ctr">
              <a:lnSpc>
                <a:spcPct val="130000"/>
              </a:lnSpc>
            </a:pPr>
            <a:r>
              <a:rPr lang="zh-CN" altLang="en-US" sz="2000" b="1" dirty="0">
                <a:solidFill>
                  <a:srgbClr val="002060"/>
                </a:solidFill>
                <a:latin typeface="仿宋"/>
                <a:ea typeface="仿宋"/>
                <a:cs typeface="Times New Roman" pitchFamily="18" charset="0"/>
              </a:rPr>
              <a:t>试问关于</a:t>
            </a:r>
            <a:r>
              <a:rPr lang="en-US" altLang="zh-CN" sz="2000" b="1" dirty="0">
                <a:solidFill>
                  <a:srgbClr val="002060"/>
                </a:solidFill>
                <a:latin typeface="仿宋"/>
                <a:ea typeface="仿宋"/>
                <a:cs typeface="Times New Roman" pitchFamily="18" charset="0"/>
              </a:rPr>
              <a:t>1</a:t>
            </a:r>
            <a:r>
              <a:rPr lang="zh-CN" altLang="en-US" sz="2000" b="1" dirty="0">
                <a:solidFill>
                  <a:srgbClr val="002060"/>
                </a:solidFill>
                <a:latin typeface="仿宋"/>
                <a:ea typeface="仿宋"/>
                <a:cs typeface="Times New Roman" pitchFamily="18" charset="0"/>
              </a:rPr>
              <a:t>区中的 </a:t>
            </a:r>
            <a:r>
              <a:rPr lang="zh-CN" altLang="en-US" sz="2000" b="1" dirty="0" smtClean="0">
                <a:solidFill>
                  <a:srgbClr val="002060"/>
                </a:solidFill>
                <a:latin typeface="仿宋"/>
                <a:ea typeface="仿宋"/>
                <a:cs typeface="Times New Roman" pitchFamily="18" charset="0"/>
              </a:rPr>
              <a:t>      和        能</a:t>
            </a:r>
            <a:r>
              <a:rPr lang="zh-CN" altLang="en-US" sz="2000" b="1" dirty="0">
                <a:solidFill>
                  <a:srgbClr val="002060"/>
                </a:solidFill>
                <a:latin typeface="仿宋"/>
                <a:ea typeface="仿宋"/>
                <a:cs typeface="Times New Roman" pitchFamily="18" charset="0"/>
              </a:rPr>
              <a:t>求得出吗？</a:t>
            </a:r>
          </a:p>
        </p:txBody>
      </p:sp>
      <p:graphicFrame>
        <p:nvGraphicFramePr>
          <p:cNvPr id="96262" name="Object 6"/>
          <p:cNvGraphicFramePr>
            <a:graphicFrameLocks noChangeAspect="1"/>
          </p:cNvGraphicFramePr>
          <p:nvPr/>
        </p:nvGraphicFramePr>
        <p:xfrm>
          <a:off x="2297357" y="2083167"/>
          <a:ext cx="401637" cy="538162"/>
        </p:xfrm>
        <a:graphic>
          <a:graphicData uri="http://schemas.openxmlformats.org/presentationml/2006/ole">
            <p:oleObj spid="_x0000_s96262" name="Equation" r:id="rId7" imgW="177480" imgH="253800" progId="Equation.DSMT4">
              <p:embed/>
            </p:oleObj>
          </a:graphicData>
        </a:graphic>
      </p:graphicFrame>
      <p:graphicFrame>
        <p:nvGraphicFramePr>
          <p:cNvPr id="96263" name="Object 7"/>
          <p:cNvGraphicFramePr>
            <a:graphicFrameLocks noChangeAspect="1"/>
          </p:cNvGraphicFramePr>
          <p:nvPr/>
        </p:nvGraphicFramePr>
        <p:xfrm>
          <a:off x="3132504" y="2105025"/>
          <a:ext cx="427038" cy="531813"/>
        </p:xfrm>
        <a:graphic>
          <a:graphicData uri="http://schemas.openxmlformats.org/presentationml/2006/ole">
            <p:oleObj spid="_x0000_s96263" name="Equation" r:id="rId8" imgW="190440" imgH="253800" progId="Equation.DSMT4">
              <p:embed/>
            </p:oleObj>
          </a:graphicData>
        </a:graphic>
      </p:graphicFrame>
      <p:sp>
        <p:nvSpPr>
          <p:cNvPr id="96274" name="Rectangle 10"/>
          <p:cNvSpPr>
            <a:spLocks noChangeArrowheads="1"/>
          </p:cNvSpPr>
          <p:nvPr/>
        </p:nvSpPr>
        <p:spPr bwMode="auto">
          <a:xfrm>
            <a:off x="34925" y="2565400"/>
            <a:ext cx="5761038" cy="892175"/>
          </a:xfrm>
          <a:prstGeom prst="rect">
            <a:avLst/>
          </a:prstGeom>
          <a:noFill/>
          <a:ln w="9525">
            <a:noFill/>
            <a:miter lim="800000"/>
            <a:headEnd/>
            <a:tailEnd/>
          </a:ln>
        </p:spPr>
        <p:txBody>
          <a:bodyPr anchor="ctr">
            <a:spAutoFit/>
          </a:bodyPr>
          <a:lstStyle/>
          <a:p>
            <a:pPr indent="276225" fontAlgn="ctr">
              <a:lnSpc>
                <a:spcPct val="130000"/>
              </a:lnSpc>
            </a:pPr>
            <a:r>
              <a:rPr lang="zh-CN" altLang="en-US" sz="2000" b="1" dirty="0">
                <a:solidFill>
                  <a:srgbClr val="002060"/>
                </a:solidFill>
                <a:latin typeface="幼圆" pitchFamily="49" charset="-122"/>
                <a:ea typeface="幼圆" pitchFamily="49" charset="-122"/>
                <a:cs typeface="Times New Roman" pitchFamily="18" charset="0"/>
              </a:rPr>
              <a:t>解：根据边界条件，只能求得边界面</a:t>
            </a:r>
            <a:r>
              <a:rPr lang="en-US" altLang="zh-CN" sz="2000" i="1" dirty="0">
                <a:solidFill>
                  <a:srgbClr val="002060"/>
                </a:solidFill>
                <a:latin typeface="幼圆" pitchFamily="49" charset="-122"/>
                <a:ea typeface="幼圆" pitchFamily="49" charset="-122"/>
                <a:cs typeface="Times New Roman" pitchFamily="18" charset="0"/>
              </a:rPr>
              <a:t>z</a:t>
            </a:r>
            <a:r>
              <a:rPr lang="zh-CN" altLang="en-US" sz="2000" b="1" dirty="0">
                <a:solidFill>
                  <a:srgbClr val="002060"/>
                </a:solidFill>
                <a:latin typeface="幼圆" pitchFamily="49" charset="-122"/>
                <a:ea typeface="幼圆" pitchFamily="49" charset="-122"/>
                <a:cs typeface="Times New Roman" pitchFamily="18" charset="0"/>
              </a:rPr>
              <a:t>＝</a:t>
            </a:r>
            <a:r>
              <a:rPr lang="en-US" altLang="zh-CN" sz="2000" b="1" dirty="0">
                <a:solidFill>
                  <a:srgbClr val="002060"/>
                </a:solidFill>
                <a:latin typeface="幼圆" pitchFamily="49" charset="-122"/>
                <a:ea typeface="幼圆" pitchFamily="49" charset="-122"/>
                <a:cs typeface="Times New Roman" pitchFamily="18" charset="0"/>
              </a:rPr>
              <a:t>0 </a:t>
            </a:r>
            <a:r>
              <a:rPr lang="zh-CN" altLang="en-US" sz="2000" b="1" dirty="0">
                <a:solidFill>
                  <a:srgbClr val="002060"/>
                </a:solidFill>
                <a:latin typeface="幼圆" pitchFamily="49" charset="-122"/>
                <a:ea typeface="幼圆" pitchFamily="49" charset="-122"/>
                <a:cs typeface="Times New Roman" pitchFamily="18" charset="0"/>
              </a:rPr>
              <a:t>处的</a:t>
            </a:r>
            <a:endParaRPr lang="en-US" altLang="zh-CN" sz="2000" b="1" dirty="0">
              <a:solidFill>
                <a:srgbClr val="002060"/>
              </a:solidFill>
              <a:latin typeface="幼圆" pitchFamily="49" charset="-122"/>
              <a:ea typeface="幼圆" pitchFamily="49" charset="-122"/>
              <a:cs typeface="Times New Roman" pitchFamily="18" charset="0"/>
            </a:endParaRPr>
          </a:p>
          <a:p>
            <a:pPr indent="276225" fontAlgn="ctr">
              <a:lnSpc>
                <a:spcPct val="130000"/>
              </a:lnSpc>
            </a:pPr>
            <a:r>
              <a:rPr lang="zh-CN" altLang="en-US" sz="2000" b="1" dirty="0">
                <a:solidFill>
                  <a:srgbClr val="002060"/>
                </a:solidFill>
                <a:latin typeface="幼圆" pitchFamily="49" charset="-122"/>
                <a:ea typeface="幼圆" pitchFamily="49" charset="-122"/>
                <a:cs typeface="Times New Roman" pitchFamily="18" charset="0"/>
              </a:rPr>
              <a:t>　　和   　。</a:t>
            </a:r>
          </a:p>
        </p:txBody>
      </p:sp>
      <p:graphicFrame>
        <p:nvGraphicFramePr>
          <p:cNvPr id="96264" name="Object 8"/>
          <p:cNvGraphicFramePr>
            <a:graphicFrameLocks noChangeAspect="1"/>
          </p:cNvGraphicFramePr>
          <p:nvPr/>
        </p:nvGraphicFramePr>
        <p:xfrm>
          <a:off x="1276350" y="2998788"/>
          <a:ext cx="427038" cy="530225"/>
        </p:xfrm>
        <a:graphic>
          <a:graphicData uri="http://schemas.openxmlformats.org/presentationml/2006/ole">
            <p:oleObj spid="_x0000_s96264" name="Equation" r:id="rId9" imgW="190440" imgH="253800" progId="Equation.DSMT4">
              <p:embed/>
            </p:oleObj>
          </a:graphicData>
        </a:graphic>
      </p:graphicFrame>
      <p:graphicFrame>
        <p:nvGraphicFramePr>
          <p:cNvPr id="96265" name="Object 9"/>
          <p:cNvGraphicFramePr>
            <a:graphicFrameLocks noChangeAspect="1"/>
          </p:cNvGraphicFramePr>
          <p:nvPr/>
        </p:nvGraphicFramePr>
        <p:xfrm>
          <a:off x="417513" y="3033713"/>
          <a:ext cx="404812" cy="539750"/>
        </p:xfrm>
        <a:graphic>
          <a:graphicData uri="http://schemas.openxmlformats.org/presentationml/2006/ole">
            <p:oleObj spid="_x0000_s96265" name="Equation" r:id="rId10" imgW="177480" imgH="253800" progId="Equation.DSMT4">
              <p:embed/>
            </p:oleObj>
          </a:graphicData>
        </a:graphic>
      </p:graphicFrame>
      <p:grpSp>
        <p:nvGrpSpPr>
          <p:cNvPr id="2" name="Group 13"/>
          <p:cNvGrpSpPr>
            <a:grpSpLocks/>
          </p:cNvGrpSpPr>
          <p:nvPr/>
        </p:nvGrpSpPr>
        <p:grpSpPr bwMode="auto">
          <a:xfrm>
            <a:off x="971550" y="3644900"/>
            <a:ext cx="4608513" cy="615950"/>
            <a:chOff x="476" y="2478"/>
            <a:chExt cx="2903" cy="388"/>
          </a:xfrm>
        </p:grpSpPr>
        <p:sp>
          <p:nvSpPr>
            <p:cNvPr id="96293" name="Rectangle 14"/>
            <p:cNvSpPr>
              <a:spLocks noChangeArrowheads="1"/>
            </p:cNvSpPr>
            <p:nvPr/>
          </p:nvSpPr>
          <p:spPr bwMode="auto">
            <a:xfrm>
              <a:off x="476" y="2478"/>
              <a:ext cx="2903" cy="361"/>
            </a:xfrm>
            <a:prstGeom prst="rect">
              <a:avLst/>
            </a:prstGeom>
            <a:noFill/>
            <a:ln w="9525">
              <a:noFill/>
              <a:miter lim="800000"/>
              <a:headEnd/>
              <a:tailEnd/>
            </a:ln>
          </p:spPr>
          <p:txBody>
            <a:bodyPr anchor="ctr">
              <a:spAutoFit/>
            </a:bodyPr>
            <a:lstStyle/>
            <a:p>
              <a:pPr fontAlgn="ctr">
                <a:lnSpc>
                  <a:spcPct val="130000"/>
                </a:lnSpc>
              </a:pPr>
              <a:r>
                <a:rPr lang="zh-CN" altLang="en-US" sz="2400" b="1">
                  <a:solidFill>
                    <a:srgbClr val="002060"/>
                  </a:solidFill>
                  <a:ea typeface="楷体_GB2312" pitchFamily="49" charset="-122"/>
                  <a:cs typeface="Times New Roman" pitchFamily="18" charset="0"/>
                </a:rPr>
                <a:t>由                                   ，有</a:t>
              </a:r>
            </a:p>
          </p:txBody>
        </p:sp>
        <p:graphicFrame>
          <p:nvGraphicFramePr>
            <p:cNvPr id="96269" name="Object 13"/>
            <p:cNvGraphicFramePr>
              <a:graphicFrameLocks noChangeAspect="1"/>
            </p:cNvGraphicFramePr>
            <p:nvPr/>
          </p:nvGraphicFramePr>
          <p:xfrm>
            <a:off x="802" y="2524"/>
            <a:ext cx="1524" cy="342"/>
          </p:xfrm>
          <a:graphic>
            <a:graphicData uri="http://schemas.openxmlformats.org/presentationml/2006/ole">
              <p:oleObj spid="_x0000_s96269" name="Equation" r:id="rId11" imgW="1054080" imgH="253800" progId="Equation.DSMT4">
                <p:embed/>
              </p:oleObj>
            </a:graphicData>
          </a:graphic>
        </p:graphicFrame>
      </p:grpSp>
      <p:graphicFrame>
        <p:nvGraphicFramePr>
          <p:cNvPr id="236560" name="Object 10"/>
          <p:cNvGraphicFramePr>
            <a:graphicFrameLocks noChangeAspect="1"/>
          </p:cNvGraphicFramePr>
          <p:nvPr/>
        </p:nvGraphicFramePr>
        <p:xfrm>
          <a:off x="755650" y="4437063"/>
          <a:ext cx="7704138" cy="1130300"/>
        </p:xfrm>
        <a:graphic>
          <a:graphicData uri="http://schemas.openxmlformats.org/presentationml/2006/ole">
            <p:oleObj spid="_x0000_s96266" name="Equation" r:id="rId12" imgW="3441600" imgH="507960" progId="Equation.DSMT4">
              <p:embed/>
            </p:oleObj>
          </a:graphicData>
        </a:graphic>
      </p:graphicFrame>
      <p:grpSp>
        <p:nvGrpSpPr>
          <p:cNvPr id="3" name="Group 17"/>
          <p:cNvGrpSpPr>
            <a:grpSpLocks/>
          </p:cNvGrpSpPr>
          <p:nvPr/>
        </p:nvGrpSpPr>
        <p:grpSpPr bwMode="auto">
          <a:xfrm>
            <a:off x="971550" y="5589588"/>
            <a:ext cx="4503738" cy="539750"/>
            <a:chOff x="67" y="3725"/>
            <a:chExt cx="2837" cy="340"/>
          </a:xfrm>
        </p:grpSpPr>
        <p:sp>
          <p:nvSpPr>
            <p:cNvPr id="96292" name="Rectangle 18"/>
            <p:cNvSpPr>
              <a:spLocks noChangeArrowheads="1"/>
            </p:cNvSpPr>
            <p:nvPr/>
          </p:nvSpPr>
          <p:spPr bwMode="auto">
            <a:xfrm>
              <a:off x="67" y="3732"/>
              <a:ext cx="908" cy="288"/>
            </a:xfrm>
            <a:prstGeom prst="rect">
              <a:avLst/>
            </a:prstGeom>
            <a:noFill/>
            <a:ln w="9525">
              <a:noFill/>
              <a:miter lim="800000"/>
              <a:headEnd/>
              <a:tailEnd/>
            </a:ln>
          </p:spPr>
          <p:txBody>
            <a:bodyPr anchor="ctr">
              <a:spAutoFit/>
            </a:bodyPr>
            <a:lstStyle/>
            <a:p>
              <a:pPr fontAlgn="ctr"/>
              <a:r>
                <a:rPr lang="zh-CN" altLang="en-US" sz="2400" b="1">
                  <a:solidFill>
                    <a:srgbClr val="002060"/>
                  </a:solidFill>
                  <a:latin typeface="楷体_GB2312" pitchFamily="49" charset="-122"/>
                  <a:ea typeface="楷体_GB2312" pitchFamily="49" charset="-122"/>
                  <a:cs typeface="Times New Roman" pitchFamily="18" charset="0"/>
                </a:rPr>
                <a:t>则得</a:t>
              </a:r>
            </a:p>
          </p:txBody>
        </p:sp>
        <p:graphicFrame>
          <p:nvGraphicFramePr>
            <p:cNvPr id="96268" name="Object 12"/>
            <p:cNvGraphicFramePr>
              <a:graphicFrameLocks noChangeAspect="1"/>
            </p:cNvGraphicFramePr>
            <p:nvPr/>
          </p:nvGraphicFramePr>
          <p:xfrm>
            <a:off x="1020" y="3725"/>
            <a:ext cx="1884" cy="340"/>
          </p:xfrm>
          <a:graphic>
            <a:graphicData uri="http://schemas.openxmlformats.org/presentationml/2006/ole">
              <p:oleObj spid="_x0000_s96268" name="Equation" r:id="rId13" imgW="1244520" imgH="241200" progId="Equation.DSMT4">
                <p:embed/>
              </p:oleObj>
            </a:graphicData>
          </a:graphic>
        </p:graphicFrame>
      </p:grpSp>
      <p:graphicFrame>
        <p:nvGraphicFramePr>
          <p:cNvPr id="96267" name="Object 11"/>
          <p:cNvGraphicFramePr>
            <a:graphicFrameLocks noChangeAspect="1"/>
          </p:cNvGraphicFramePr>
          <p:nvPr/>
        </p:nvGraphicFramePr>
        <p:xfrm>
          <a:off x="1420080" y="1463553"/>
          <a:ext cx="4083050" cy="514350"/>
        </p:xfrm>
        <a:graphic>
          <a:graphicData uri="http://schemas.openxmlformats.org/presentationml/2006/ole">
            <p:oleObj spid="_x0000_s96267" name="Equation" r:id="rId14" imgW="2006280" imgH="253800" progId="Equation.DSMT4">
              <p:embed/>
            </p:oleObj>
          </a:graphicData>
        </a:graphic>
      </p:graphicFrame>
      <p:grpSp>
        <p:nvGrpSpPr>
          <p:cNvPr id="96277" name="Group 21"/>
          <p:cNvGrpSpPr>
            <a:grpSpLocks/>
          </p:cNvGrpSpPr>
          <p:nvPr/>
        </p:nvGrpSpPr>
        <p:grpSpPr bwMode="auto">
          <a:xfrm>
            <a:off x="5867400" y="1698625"/>
            <a:ext cx="3022600" cy="2593975"/>
            <a:chOff x="3833" y="1070"/>
            <a:chExt cx="1904" cy="1634"/>
          </a:xfrm>
        </p:grpSpPr>
        <p:sp>
          <p:nvSpPr>
            <p:cNvPr id="96279" name="Rectangle 22"/>
            <p:cNvSpPr>
              <a:spLocks noChangeArrowheads="1"/>
            </p:cNvSpPr>
            <p:nvPr/>
          </p:nvSpPr>
          <p:spPr bwMode="auto">
            <a:xfrm>
              <a:off x="3833" y="1070"/>
              <a:ext cx="1904" cy="1634"/>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96280" name="Rectangle 23"/>
            <p:cNvSpPr>
              <a:spLocks noChangeArrowheads="1"/>
            </p:cNvSpPr>
            <p:nvPr/>
          </p:nvSpPr>
          <p:spPr bwMode="auto">
            <a:xfrm>
              <a:off x="3901" y="1796"/>
              <a:ext cx="1315" cy="409"/>
            </a:xfrm>
            <a:prstGeom prst="rect">
              <a:avLst/>
            </a:prstGeom>
            <a:solidFill>
              <a:srgbClr val="53FF53"/>
            </a:solidFill>
            <a:ln w="9525">
              <a:miter lim="800000"/>
              <a:headEnd/>
              <a:tailEnd/>
            </a:ln>
            <a:scene3d>
              <a:camera prst="legacyObliqueTopRight">
                <a:rot lat="21299984" lon="0" rev="0"/>
              </a:camera>
              <a:lightRig rig="legacyFlat4" dir="b"/>
            </a:scene3d>
            <a:sp3d extrusionH="1801800" prstMaterial="legacyMatte">
              <a:bevelT w="13500" h="13500" prst="angle"/>
              <a:bevelB w="13500" h="13500" prst="angle"/>
              <a:extrusionClr>
                <a:srgbClr val="53FF53"/>
              </a:extrusionClr>
            </a:sp3d>
          </p:spPr>
          <p:txBody>
            <a:bodyPr anchor="ctr">
              <a:spAutoFit/>
              <a:flatTx/>
            </a:bodyPr>
            <a:lstStyle/>
            <a:p>
              <a:endParaRPr lang="zh-CN" altLang="en-US"/>
            </a:p>
          </p:txBody>
        </p:sp>
        <p:sp>
          <p:nvSpPr>
            <p:cNvPr id="96281" name="Line 24"/>
            <p:cNvSpPr>
              <a:spLocks noChangeShapeType="1"/>
            </p:cNvSpPr>
            <p:nvPr/>
          </p:nvSpPr>
          <p:spPr bwMode="auto">
            <a:xfrm flipV="1">
              <a:off x="4128" y="1636"/>
              <a:ext cx="1315" cy="0"/>
            </a:xfrm>
            <a:prstGeom prst="line">
              <a:avLst/>
            </a:prstGeom>
            <a:noFill/>
            <a:ln w="22225">
              <a:solidFill>
                <a:srgbClr val="0000FF"/>
              </a:solidFill>
              <a:round/>
              <a:headEnd/>
              <a:tailEnd type="triangle" w="sm" len="med"/>
            </a:ln>
          </p:spPr>
          <p:txBody>
            <a:bodyPr/>
            <a:lstStyle/>
            <a:p>
              <a:endParaRPr lang="zh-CN" altLang="en-US"/>
            </a:p>
          </p:txBody>
        </p:sp>
        <p:sp>
          <p:nvSpPr>
            <p:cNvPr id="96282" name="Line 25"/>
            <p:cNvSpPr>
              <a:spLocks noChangeShapeType="1"/>
            </p:cNvSpPr>
            <p:nvPr/>
          </p:nvSpPr>
          <p:spPr bwMode="auto">
            <a:xfrm flipV="1">
              <a:off x="4739" y="1139"/>
              <a:ext cx="0" cy="521"/>
            </a:xfrm>
            <a:prstGeom prst="line">
              <a:avLst/>
            </a:prstGeom>
            <a:noFill/>
            <a:ln w="22225">
              <a:solidFill>
                <a:srgbClr val="0000FF"/>
              </a:solidFill>
              <a:round/>
              <a:headEnd/>
              <a:tailEnd type="none" w="sm" len="lg"/>
            </a:ln>
          </p:spPr>
          <p:txBody>
            <a:bodyPr/>
            <a:lstStyle/>
            <a:p>
              <a:endParaRPr lang="zh-CN" altLang="en-US"/>
            </a:p>
          </p:txBody>
        </p:sp>
        <p:sp>
          <p:nvSpPr>
            <p:cNvPr id="96283" name="Line 26"/>
            <p:cNvSpPr>
              <a:spLocks noChangeShapeType="1"/>
            </p:cNvSpPr>
            <p:nvPr/>
          </p:nvSpPr>
          <p:spPr bwMode="auto">
            <a:xfrm flipV="1">
              <a:off x="4400" y="1388"/>
              <a:ext cx="632" cy="527"/>
            </a:xfrm>
            <a:prstGeom prst="line">
              <a:avLst/>
            </a:prstGeom>
            <a:noFill/>
            <a:ln w="22225">
              <a:solidFill>
                <a:srgbClr val="0000FF"/>
              </a:solidFill>
              <a:round/>
              <a:headEnd type="triangle" w="sm" len="lg"/>
              <a:tailEnd type="none" w="sm" len="med"/>
            </a:ln>
          </p:spPr>
          <p:txBody>
            <a:bodyPr/>
            <a:lstStyle/>
            <a:p>
              <a:endParaRPr lang="zh-CN" altLang="en-US"/>
            </a:p>
          </p:txBody>
        </p:sp>
        <p:sp>
          <p:nvSpPr>
            <p:cNvPr id="96284" name="Text Box 27"/>
            <p:cNvSpPr txBox="1">
              <a:spLocks noChangeArrowheads="1"/>
            </p:cNvSpPr>
            <p:nvPr/>
          </p:nvSpPr>
          <p:spPr bwMode="auto">
            <a:xfrm>
              <a:off x="3946" y="1842"/>
              <a:ext cx="590" cy="187"/>
            </a:xfrm>
            <a:prstGeom prst="rect">
              <a:avLst/>
            </a:prstGeom>
            <a:noFill/>
            <a:ln w="9525">
              <a:noFill/>
              <a:miter lim="800000"/>
              <a:headEnd/>
              <a:tailEnd/>
            </a:ln>
          </p:spPr>
          <p:txBody>
            <a:bodyPr/>
            <a:lstStyle/>
            <a:p>
              <a:pPr>
                <a:lnSpc>
                  <a:spcPct val="95000"/>
                </a:lnSpc>
              </a:pPr>
              <a:r>
                <a:rPr lang="en-US" altLang="zh-CN" sz="2000" b="1">
                  <a:ea typeface="楷体_GB2312" pitchFamily="49" charset="-122"/>
                  <a:cs typeface="Times New Roman" pitchFamily="18" charset="0"/>
                </a:rPr>
                <a:t>1</a:t>
              </a:r>
              <a:r>
                <a:rPr lang="zh-CN" altLang="en-US" sz="2000" b="1">
                  <a:ea typeface="楷体_GB2312" pitchFamily="49" charset="-122"/>
                  <a:cs typeface="Times New Roman" pitchFamily="18" charset="0"/>
                </a:rPr>
                <a:t>区</a:t>
              </a:r>
            </a:p>
          </p:txBody>
        </p:sp>
        <p:sp>
          <p:nvSpPr>
            <p:cNvPr id="96285" name="Text Box 28"/>
            <p:cNvSpPr txBox="1">
              <a:spLocks noChangeArrowheads="1"/>
            </p:cNvSpPr>
            <p:nvPr/>
          </p:nvSpPr>
          <p:spPr bwMode="auto">
            <a:xfrm>
              <a:off x="3901" y="1343"/>
              <a:ext cx="726" cy="272"/>
            </a:xfrm>
            <a:prstGeom prst="rect">
              <a:avLst/>
            </a:prstGeom>
            <a:noFill/>
            <a:ln w="9525">
              <a:noFill/>
              <a:miter lim="800000"/>
              <a:headEnd/>
              <a:tailEnd/>
            </a:ln>
          </p:spPr>
          <p:txBody>
            <a:bodyPr/>
            <a:lstStyle/>
            <a:p>
              <a:r>
                <a:rPr lang="en-US" altLang="zh-CN" sz="2000" b="1">
                  <a:ea typeface="楷体_GB2312" pitchFamily="49" charset="-122"/>
                  <a:cs typeface="Times New Roman" pitchFamily="18" charset="0"/>
                </a:rPr>
                <a:t>2</a:t>
              </a:r>
              <a:r>
                <a:rPr lang="zh-CN" altLang="en-US" sz="2000" b="1">
                  <a:ea typeface="楷体_GB2312" pitchFamily="49" charset="-122"/>
                  <a:cs typeface="Times New Roman" pitchFamily="18" charset="0"/>
                </a:rPr>
                <a:t>区</a:t>
              </a:r>
            </a:p>
          </p:txBody>
        </p:sp>
        <p:sp>
          <p:nvSpPr>
            <p:cNvPr id="96286" name="Text Box 29"/>
            <p:cNvSpPr txBox="1">
              <a:spLocks noChangeArrowheads="1"/>
            </p:cNvSpPr>
            <p:nvPr/>
          </p:nvSpPr>
          <p:spPr bwMode="auto">
            <a:xfrm>
              <a:off x="5329" y="1615"/>
              <a:ext cx="216" cy="187"/>
            </a:xfrm>
            <a:prstGeom prst="rect">
              <a:avLst/>
            </a:prstGeom>
            <a:noFill/>
            <a:ln w="9525">
              <a:noFill/>
              <a:miter lim="800000"/>
              <a:headEnd/>
              <a:tailEnd/>
            </a:ln>
          </p:spPr>
          <p:txBody>
            <a:bodyPr/>
            <a:lstStyle/>
            <a:p>
              <a:pPr>
                <a:lnSpc>
                  <a:spcPct val="85000"/>
                </a:lnSpc>
              </a:pPr>
              <a:r>
                <a:rPr lang="en-US" altLang="zh-CN" sz="2400" b="1" i="1">
                  <a:ea typeface="楷体_GB2312" pitchFamily="49" charset="-122"/>
                  <a:cs typeface="Times New Roman" pitchFamily="18" charset="0"/>
                </a:rPr>
                <a:t>x</a:t>
              </a:r>
              <a:endParaRPr lang="en-US" altLang="zh-CN" sz="2400" b="1">
                <a:ea typeface="楷体_GB2312" pitchFamily="49" charset="-122"/>
                <a:cs typeface="Times New Roman" pitchFamily="18" charset="0"/>
              </a:endParaRPr>
            </a:p>
          </p:txBody>
        </p:sp>
        <p:sp>
          <p:nvSpPr>
            <p:cNvPr id="96287" name="Text Box 30"/>
            <p:cNvSpPr txBox="1">
              <a:spLocks noChangeArrowheads="1"/>
            </p:cNvSpPr>
            <p:nvPr/>
          </p:nvSpPr>
          <p:spPr bwMode="auto">
            <a:xfrm>
              <a:off x="4361" y="1842"/>
              <a:ext cx="243" cy="272"/>
            </a:xfrm>
            <a:prstGeom prst="rect">
              <a:avLst/>
            </a:prstGeom>
            <a:noFill/>
            <a:ln w="9525">
              <a:noFill/>
              <a:miter lim="800000"/>
              <a:headEnd/>
              <a:tailEnd/>
            </a:ln>
          </p:spPr>
          <p:txBody>
            <a:bodyPr/>
            <a:lstStyle/>
            <a:p>
              <a:pPr>
                <a:lnSpc>
                  <a:spcPct val="80000"/>
                </a:lnSpc>
              </a:pPr>
              <a:r>
                <a:rPr lang="en-US" altLang="zh-CN" sz="2400" i="1">
                  <a:ea typeface="楷体_GB2312" pitchFamily="49" charset="-122"/>
                  <a:cs typeface="Times New Roman" pitchFamily="18" charset="0"/>
                </a:rPr>
                <a:t>y</a:t>
              </a:r>
              <a:endParaRPr lang="en-US" altLang="zh-CN" sz="2400">
                <a:ea typeface="楷体_GB2312" pitchFamily="49" charset="-122"/>
                <a:cs typeface="Times New Roman" pitchFamily="18" charset="0"/>
              </a:endParaRPr>
            </a:p>
          </p:txBody>
        </p:sp>
        <p:sp>
          <p:nvSpPr>
            <p:cNvPr id="96288" name="Text Box 31"/>
            <p:cNvSpPr txBox="1">
              <a:spLocks noChangeArrowheads="1"/>
            </p:cNvSpPr>
            <p:nvPr/>
          </p:nvSpPr>
          <p:spPr bwMode="auto">
            <a:xfrm>
              <a:off x="4724" y="1972"/>
              <a:ext cx="288" cy="187"/>
            </a:xfrm>
            <a:prstGeom prst="rect">
              <a:avLst/>
            </a:prstGeom>
            <a:noFill/>
            <a:ln w="9525">
              <a:noFill/>
              <a:miter lim="800000"/>
              <a:headEnd/>
              <a:tailEnd/>
            </a:ln>
          </p:spPr>
          <p:txBody>
            <a:bodyPr/>
            <a:lstStyle/>
            <a:p>
              <a:pPr>
                <a:lnSpc>
                  <a:spcPct val="85000"/>
                </a:lnSpc>
              </a:pPr>
              <a:r>
                <a:rPr lang="en-US" altLang="zh-CN" sz="2400" b="1">
                  <a:ea typeface="楷体_GB2312" pitchFamily="49" charset="-122"/>
                  <a:cs typeface="Times New Roman" pitchFamily="18" charset="0"/>
                </a:rPr>
                <a:t>z</a:t>
              </a:r>
            </a:p>
          </p:txBody>
        </p:sp>
        <p:sp>
          <p:nvSpPr>
            <p:cNvPr id="96289" name="Text Box 32"/>
            <p:cNvSpPr txBox="1">
              <a:spLocks noChangeArrowheads="1"/>
            </p:cNvSpPr>
            <p:nvPr/>
          </p:nvSpPr>
          <p:spPr bwMode="auto">
            <a:xfrm>
              <a:off x="4082" y="2250"/>
              <a:ext cx="1452" cy="408"/>
            </a:xfrm>
            <a:prstGeom prst="rect">
              <a:avLst/>
            </a:prstGeom>
            <a:noFill/>
            <a:ln w="9525">
              <a:noFill/>
              <a:miter lim="800000"/>
              <a:headEnd/>
              <a:tailEnd/>
            </a:ln>
          </p:spPr>
          <p:txBody>
            <a:bodyPr/>
            <a:lstStyle/>
            <a:p>
              <a:pPr algn="ctr">
                <a:lnSpc>
                  <a:spcPct val="110000"/>
                </a:lnSpc>
              </a:pPr>
              <a:r>
                <a:rPr lang="zh-CN" altLang="en-US" sz="1800" b="1">
                  <a:latin typeface="宋体" pitchFamily="2" charset="-122"/>
                  <a:ea typeface="宋体" pitchFamily="2" charset="-122"/>
                  <a:cs typeface="Times New Roman" pitchFamily="18" charset="0"/>
                </a:rPr>
                <a:t>电介质</a:t>
              </a:r>
              <a:r>
                <a:rPr lang="en-US" altLang="zh-CN" sz="1800" b="1">
                  <a:latin typeface="宋体" pitchFamily="2" charset="-122"/>
                  <a:ea typeface="宋体" pitchFamily="2" charset="-122"/>
                  <a:cs typeface="Times New Roman" pitchFamily="18" charset="0"/>
                </a:rPr>
                <a:t>1</a:t>
              </a:r>
              <a:r>
                <a:rPr lang="zh-CN" altLang="en-US" sz="1800" b="1">
                  <a:latin typeface="宋体" pitchFamily="2" charset="-122"/>
                  <a:ea typeface="宋体" pitchFamily="2" charset="-122"/>
                  <a:cs typeface="Times New Roman" pitchFamily="18" charset="0"/>
                </a:rPr>
                <a:t>与自由空间</a:t>
              </a:r>
              <a:r>
                <a:rPr lang="en-US" altLang="zh-CN" sz="1800" b="1">
                  <a:latin typeface="宋体" pitchFamily="2" charset="-122"/>
                  <a:ea typeface="宋体" pitchFamily="2" charset="-122"/>
                  <a:cs typeface="Times New Roman" pitchFamily="18" charset="0"/>
                </a:rPr>
                <a:t>2</a:t>
              </a:r>
              <a:r>
                <a:rPr lang="zh-CN" altLang="en-US" sz="1800" b="1">
                  <a:latin typeface="宋体" pitchFamily="2" charset="-122"/>
                  <a:ea typeface="宋体" pitchFamily="2" charset="-122"/>
                  <a:cs typeface="Times New Roman" pitchFamily="18" charset="0"/>
                </a:rPr>
                <a:t>的分界面</a:t>
              </a:r>
            </a:p>
          </p:txBody>
        </p:sp>
        <p:sp>
          <p:nvSpPr>
            <p:cNvPr id="96290" name="Line 33"/>
            <p:cNvSpPr>
              <a:spLocks noChangeShapeType="1"/>
            </p:cNvSpPr>
            <p:nvPr/>
          </p:nvSpPr>
          <p:spPr bwMode="auto">
            <a:xfrm flipH="1" flipV="1">
              <a:off x="4740" y="1660"/>
              <a:ext cx="1" cy="454"/>
            </a:xfrm>
            <a:prstGeom prst="line">
              <a:avLst/>
            </a:prstGeom>
            <a:noFill/>
            <a:ln w="22225">
              <a:solidFill>
                <a:srgbClr val="0000FF"/>
              </a:solidFill>
              <a:prstDash val="dash"/>
              <a:round/>
              <a:headEnd type="triangle" w="med" len="med"/>
              <a:tailEnd type="none" w="sm" len="lg"/>
            </a:ln>
          </p:spPr>
          <p:txBody>
            <a:bodyPr/>
            <a:lstStyle/>
            <a:p>
              <a:endParaRPr lang="zh-CN" altLang="en-US"/>
            </a:p>
          </p:txBody>
        </p:sp>
        <p:sp>
          <p:nvSpPr>
            <p:cNvPr id="96291" name="Text Box 34"/>
            <p:cNvSpPr txBox="1">
              <a:spLocks noChangeArrowheads="1"/>
            </p:cNvSpPr>
            <p:nvPr/>
          </p:nvSpPr>
          <p:spPr bwMode="auto">
            <a:xfrm>
              <a:off x="4560" y="1434"/>
              <a:ext cx="216" cy="187"/>
            </a:xfrm>
            <a:prstGeom prst="rect">
              <a:avLst/>
            </a:prstGeom>
            <a:noFill/>
            <a:ln w="9525">
              <a:noFill/>
              <a:miter lim="800000"/>
              <a:headEnd/>
              <a:tailEnd/>
            </a:ln>
          </p:spPr>
          <p:txBody>
            <a:bodyPr/>
            <a:lstStyle/>
            <a:p>
              <a:pPr>
                <a:lnSpc>
                  <a:spcPct val="85000"/>
                </a:lnSpc>
              </a:pPr>
              <a:r>
                <a:rPr lang="en-US" altLang="zh-CN" sz="2400" i="1">
                  <a:ea typeface="楷体_GB2312" pitchFamily="49" charset="-122"/>
                  <a:cs typeface="Times New Roman" pitchFamily="18" charset="0"/>
                </a:rPr>
                <a:t>O</a:t>
              </a:r>
              <a:endParaRPr lang="en-US" altLang="zh-CN" sz="2400">
                <a:ea typeface="楷体_GB2312" pitchFamily="49" charset="-122"/>
                <a:cs typeface="Times New Roman" pitchFamily="18" charset="0"/>
              </a:endParaRPr>
            </a:p>
          </p:txBody>
        </p:sp>
      </p:grpSp>
      <p:sp>
        <p:nvSpPr>
          <p:cNvPr id="96278" name="矩形 36"/>
          <p:cNvSpPr>
            <a:spLocks noChangeArrowheads="1"/>
          </p:cNvSpPr>
          <p:nvPr/>
        </p:nvSpPr>
        <p:spPr bwMode="auto">
          <a:xfrm>
            <a:off x="7277100" y="1736725"/>
            <a:ext cx="1462088" cy="400110"/>
          </a:xfrm>
          <a:prstGeom prst="rect">
            <a:avLst/>
          </a:prstGeom>
          <a:noFill/>
          <a:ln w="9525">
            <a:noFill/>
            <a:miter lim="800000"/>
            <a:headEnd/>
            <a:tailEnd/>
          </a:ln>
        </p:spPr>
        <p:txBody>
          <a:bodyPr>
            <a:spAutoFit/>
          </a:bodyPr>
          <a:lstStyle/>
          <a:p>
            <a:r>
              <a:rPr lang="zh-CN" altLang="en-US" sz="2000" b="1">
                <a:solidFill>
                  <a:srgbClr val="002060"/>
                </a:solidFill>
                <a:latin typeface="宋体" pitchFamily="2" charset="-122"/>
                <a:ea typeface="宋体" pitchFamily="2" charset="-122"/>
                <a:cs typeface="Times New Roman" pitchFamily="18" charset="0"/>
              </a:rPr>
              <a:t>自由空间</a:t>
            </a:r>
            <a:endParaRPr lang="zh-CN" altLang="en-US" sz="2000">
              <a:solidFill>
                <a:srgbClr val="002060"/>
              </a:solidFill>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560"/>
                                        </p:tgtEl>
                                        <p:attrNameLst>
                                          <p:attrName>style.visibility</p:attrName>
                                        </p:attrNameLst>
                                      </p:cBhvr>
                                      <p:to>
                                        <p:strVal val="visible"/>
                                      </p:to>
                                    </p:set>
                                    <p:animEffect transition="in" filter="fade">
                                      <p:cBhvr>
                                        <p:cTn id="12" dur="1000"/>
                                        <p:tgtEl>
                                          <p:spTgt spid="2365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90" name="灯片编号占位符 5"/>
          <p:cNvSpPr>
            <a:spLocks noGrp="1"/>
          </p:cNvSpPr>
          <p:nvPr>
            <p:ph type="sldNum" sz="quarter" idx="12"/>
          </p:nvPr>
        </p:nvSpPr>
        <p:spPr>
          <a:noFill/>
        </p:spPr>
        <p:txBody>
          <a:bodyPr/>
          <a:lstStyle/>
          <a:p>
            <a:fld id="{FC060A33-2F51-42AD-B5ED-CBB6E9014F9F}" type="slidenum">
              <a:rPr lang="en-US" altLang="zh-CN" smtClean="0"/>
              <a:pPr/>
              <a:t>48</a:t>
            </a:fld>
            <a:endParaRPr lang="en-US" altLang="zh-CN" smtClean="0"/>
          </a:p>
        </p:txBody>
      </p:sp>
      <p:grpSp>
        <p:nvGrpSpPr>
          <p:cNvPr id="2" name="Group 2"/>
          <p:cNvGrpSpPr>
            <a:grpSpLocks/>
          </p:cNvGrpSpPr>
          <p:nvPr/>
        </p:nvGrpSpPr>
        <p:grpSpPr bwMode="auto">
          <a:xfrm>
            <a:off x="323850" y="1341438"/>
            <a:ext cx="4608513" cy="600075"/>
            <a:chOff x="204" y="884"/>
            <a:chExt cx="2903" cy="378"/>
          </a:xfrm>
        </p:grpSpPr>
        <p:sp>
          <p:nvSpPr>
            <p:cNvPr id="97294" name="Rectangle 3"/>
            <p:cNvSpPr>
              <a:spLocks noChangeArrowheads="1"/>
            </p:cNvSpPr>
            <p:nvPr/>
          </p:nvSpPr>
          <p:spPr bwMode="auto">
            <a:xfrm>
              <a:off x="204" y="884"/>
              <a:ext cx="2903" cy="310"/>
            </a:xfrm>
            <a:prstGeom prst="rect">
              <a:avLst/>
            </a:prstGeom>
            <a:noFill/>
            <a:ln w="9525">
              <a:noFill/>
              <a:miter lim="800000"/>
              <a:headEnd/>
              <a:tailEnd/>
            </a:ln>
          </p:spPr>
          <p:txBody>
            <a:bodyPr anchor="ctr">
              <a:spAutoFit/>
            </a:bodyPr>
            <a:lstStyle/>
            <a:p>
              <a:pPr fontAlgn="ctr">
                <a:lnSpc>
                  <a:spcPct val="130000"/>
                </a:lnSpc>
              </a:pPr>
              <a:r>
                <a:rPr lang="zh-CN" altLang="en-US" sz="2000" b="1">
                  <a:solidFill>
                    <a:srgbClr val="002060"/>
                  </a:solidFill>
                  <a:ea typeface="楷体_GB2312" pitchFamily="49" charset="-122"/>
                  <a:cs typeface="Times New Roman" pitchFamily="18" charset="0"/>
                </a:rPr>
                <a:t>又由                              ，有</a:t>
              </a:r>
            </a:p>
          </p:txBody>
        </p:sp>
        <p:graphicFrame>
          <p:nvGraphicFramePr>
            <p:cNvPr id="97288" name="Object 8"/>
            <p:cNvGraphicFramePr>
              <a:graphicFrameLocks noChangeAspect="1"/>
            </p:cNvGraphicFramePr>
            <p:nvPr/>
          </p:nvGraphicFramePr>
          <p:xfrm>
            <a:off x="725" y="958"/>
            <a:ext cx="1339" cy="304"/>
          </p:xfrm>
          <a:graphic>
            <a:graphicData uri="http://schemas.openxmlformats.org/presentationml/2006/ole">
              <p:oleObj spid="_x0000_s97288" name="Equation" r:id="rId3" imgW="1041120" imgH="253800" progId="Equation.DSMT4">
                <p:embed/>
              </p:oleObj>
            </a:graphicData>
          </a:graphic>
        </p:graphicFrame>
      </p:grpSp>
      <p:graphicFrame>
        <p:nvGraphicFramePr>
          <p:cNvPr id="237573" name="Object 2"/>
          <p:cNvGraphicFramePr>
            <a:graphicFrameLocks noChangeAspect="1"/>
          </p:cNvGraphicFramePr>
          <p:nvPr/>
        </p:nvGraphicFramePr>
        <p:xfrm>
          <a:off x="1227138" y="2205038"/>
          <a:ext cx="7191375" cy="503237"/>
        </p:xfrm>
        <a:graphic>
          <a:graphicData uri="http://schemas.openxmlformats.org/presentationml/2006/ole">
            <p:oleObj spid="_x0000_s97282" name="Equation" r:id="rId4" imgW="3429000" imgH="241200" progId="Equation.DSMT4">
              <p:embed/>
            </p:oleObj>
          </a:graphicData>
        </a:graphic>
      </p:graphicFrame>
      <p:sp>
        <p:nvSpPr>
          <p:cNvPr id="237574" name="Rectangle 6"/>
          <p:cNvSpPr>
            <a:spLocks noChangeArrowheads="1"/>
          </p:cNvSpPr>
          <p:nvPr/>
        </p:nvSpPr>
        <p:spPr bwMode="auto">
          <a:xfrm>
            <a:off x="252413" y="2933700"/>
            <a:ext cx="1511300" cy="400110"/>
          </a:xfrm>
          <a:prstGeom prst="rect">
            <a:avLst/>
          </a:prstGeom>
          <a:noFill/>
          <a:ln w="9525">
            <a:noFill/>
            <a:miter lim="800000"/>
            <a:headEnd/>
            <a:tailEnd/>
          </a:ln>
        </p:spPr>
        <p:txBody>
          <a:bodyPr anchor="ctr">
            <a:spAutoFit/>
          </a:bodyPr>
          <a:lstStyle/>
          <a:p>
            <a:pPr fontAlgn="ctr"/>
            <a:r>
              <a:rPr lang="zh-CN" altLang="en-US" sz="2000" b="1">
                <a:solidFill>
                  <a:srgbClr val="002060"/>
                </a:solidFill>
                <a:latin typeface="楷体_GB2312" pitchFamily="49" charset="-122"/>
                <a:ea typeface="楷体_GB2312" pitchFamily="49" charset="-122"/>
                <a:cs typeface="Times New Roman" pitchFamily="18" charset="0"/>
              </a:rPr>
              <a:t>则得</a:t>
            </a:r>
          </a:p>
        </p:txBody>
      </p:sp>
      <p:graphicFrame>
        <p:nvGraphicFramePr>
          <p:cNvPr id="237575" name="Object 3"/>
          <p:cNvGraphicFramePr>
            <a:graphicFrameLocks noChangeAspect="1"/>
          </p:cNvGraphicFramePr>
          <p:nvPr/>
        </p:nvGraphicFramePr>
        <p:xfrm>
          <a:off x="2155825" y="2905125"/>
          <a:ext cx="5268913" cy="549275"/>
        </p:xfrm>
        <a:graphic>
          <a:graphicData uri="http://schemas.openxmlformats.org/presentationml/2006/ole">
            <p:oleObj spid="_x0000_s97283" name="Equation" r:id="rId5" imgW="2273040" imgH="253800" progId="Equation.DSMT4">
              <p:embed/>
            </p:oleObj>
          </a:graphicData>
        </a:graphic>
      </p:graphicFrame>
      <p:graphicFrame>
        <p:nvGraphicFramePr>
          <p:cNvPr id="237576" name="Object 4"/>
          <p:cNvGraphicFramePr>
            <a:graphicFrameLocks noChangeAspect="1"/>
          </p:cNvGraphicFramePr>
          <p:nvPr/>
        </p:nvGraphicFramePr>
        <p:xfrm>
          <a:off x="2195513" y="3678238"/>
          <a:ext cx="4105275" cy="987425"/>
        </p:xfrm>
        <a:graphic>
          <a:graphicData uri="http://schemas.openxmlformats.org/presentationml/2006/ole">
            <p:oleObj spid="_x0000_s97284" name="Equation" r:id="rId6" imgW="1676160" imgH="431640" progId="Equation.DSMT4">
              <p:embed/>
            </p:oleObj>
          </a:graphicData>
        </a:graphic>
      </p:graphicFrame>
      <p:sp>
        <p:nvSpPr>
          <p:cNvPr id="237577" name="Rectangle 9"/>
          <p:cNvSpPr>
            <a:spLocks noChangeArrowheads="1"/>
          </p:cNvSpPr>
          <p:nvPr/>
        </p:nvSpPr>
        <p:spPr bwMode="auto">
          <a:xfrm>
            <a:off x="323850" y="4868863"/>
            <a:ext cx="2087563" cy="400110"/>
          </a:xfrm>
          <a:prstGeom prst="rect">
            <a:avLst/>
          </a:prstGeom>
          <a:noFill/>
          <a:ln w="9525">
            <a:noFill/>
            <a:miter lim="800000"/>
            <a:headEnd/>
            <a:tailEnd/>
          </a:ln>
        </p:spPr>
        <p:txBody>
          <a:bodyPr anchor="ctr">
            <a:spAutoFit/>
          </a:bodyPr>
          <a:lstStyle/>
          <a:p>
            <a:pPr fontAlgn="ctr"/>
            <a:r>
              <a:rPr lang="zh-CN" altLang="en-US" sz="2000" b="1">
                <a:solidFill>
                  <a:srgbClr val="002060"/>
                </a:solidFill>
                <a:latin typeface="楷体_GB2312" pitchFamily="49" charset="-122"/>
                <a:ea typeface="楷体_GB2312" pitchFamily="49" charset="-122"/>
                <a:cs typeface="Times New Roman" pitchFamily="18" charset="0"/>
              </a:rPr>
              <a:t>最后得到</a:t>
            </a:r>
          </a:p>
        </p:txBody>
      </p:sp>
      <p:graphicFrame>
        <p:nvGraphicFramePr>
          <p:cNvPr id="237578" name="Object 5"/>
          <p:cNvGraphicFramePr>
            <a:graphicFrameLocks noChangeAspect="1"/>
          </p:cNvGraphicFramePr>
          <p:nvPr/>
        </p:nvGraphicFramePr>
        <p:xfrm>
          <a:off x="2051050" y="4710113"/>
          <a:ext cx="4392613" cy="855662"/>
        </p:xfrm>
        <a:graphic>
          <a:graphicData uri="http://schemas.openxmlformats.org/presentationml/2006/ole">
            <p:oleObj spid="_x0000_s97285" name="Equation" r:id="rId7" imgW="1879560" imgH="393480" progId="Equation.DSMT4">
              <p:embed/>
            </p:oleObj>
          </a:graphicData>
        </a:graphic>
      </p:graphicFrame>
      <p:graphicFrame>
        <p:nvGraphicFramePr>
          <p:cNvPr id="237579" name="Object 6"/>
          <p:cNvGraphicFramePr>
            <a:graphicFrameLocks noChangeAspect="1"/>
          </p:cNvGraphicFramePr>
          <p:nvPr/>
        </p:nvGraphicFramePr>
        <p:xfrm>
          <a:off x="2066925" y="5586413"/>
          <a:ext cx="6088063" cy="579437"/>
        </p:xfrm>
        <a:graphic>
          <a:graphicData uri="http://schemas.openxmlformats.org/presentationml/2006/ole">
            <p:oleObj spid="_x0000_s97286" name="Equation" r:id="rId8" imgW="2349360" imgH="266400" progId="Equation.DSMT4">
              <p:embed/>
            </p:oleObj>
          </a:graphicData>
        </a:graphic>
      </p:graphicFrame>
      <p:graphicFrame>
        <p:nvGraphicFramePr>
          <p:cNvPr id="237580" name="Object 7"/>
          <p:cNvGraphicFramePr>
            <a:graphicFrameLocks noChangeAspect="1"/>
          </p:cNvGraphicFramePr>
          <p:nvPr/>
        </p:nvGraphicFramePr>
        <p:xfrm>
          <a:off x="1217613" y="692150"/>
          <a:ext cx="6164262" cy="539750"/>
        </p:xfrm>
        <a:graphic>
          <a:graphicData uri="http://schemas.openxmlformats.org/presentationml/2006/ole">
            <p:oleObj spid="_x0000_s97287" name="Equation" r:id="rId9" imgW="2565360" imgH="241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7580"/>
                                        </p:tgtEl>
                                        <p:attrNameLst>
                                          <p:attrName>style.visibility</p:attrName>
                                        </p:attrNameLst>
                                      </p:cBhvr>
                                      <p:to>
                                        <p:strVal val="visible"/>
                                      </p:to>
                                    </p:set>
                                    <p:animEffect transition="in" filter="fade">
                                      <p:cBhvr>
                                        <p:cTn id="7" dur="1000"/>
                                        <p:tgtEl>
                                          <p:spTgt spid="2375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7573"/>
                                        </p:tgtEl>
                                        <p:attrNameLst>
                                          <p:attrName>style.visibility</p:attrName>
                                        </p:attrNameLst>
                                      </p:cBhvr>
                                      <p:to>
                                        <p:strVal val="visible"/>
                                      </p:to>
                                    </p:set>
                                    <p:animEffect transition="in" filter="fade">
                                      <p:cBhvr>
                                        <p:cTn id="16" dur="1000"/>
                                        <p:tgtEl>
                                          <p:spTgt spid="23757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7574"/>
                                        </p:tgtEl>
                                        <p:attrNameLst>
                                          <p:attrName>style.visibility</p:attrName>
                                        </p:attrNameLst>
                                      </p:cBhvr>
                                      <p:to>
                                        <p:strVal val="visible"/>
                                      </p:to>
                                    </p:set>
                                    <p:animEffect transition="in" filter="fade">
                                      <p:cBhvr>
                                        <p:cTn id="21" dur="1000"/>
                                        <p:tgtEl>
                                          <p:spTgt spid="237574"/>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237575"/>
                                        </p:tgtEl>
                                        <p:attrNameLst>
                                          <p:attrName>style.visibility</p:attrName>
                                        </p:attrNameLst>
                                      </p:cBhvr>
                                      <p:to>
                                        <p:strVal val="visible"/>
                                      </p:to>
                                    </p:set>
                                    <p:animEffect transition="in" filter="fade">
                                      <p:cBhvr>
                                        <p:cTn id="25" dur="1000"/>
                                        <p:tgtEl>
                                          <p:spTgt spid="237575"/>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37576"/>
                                        </p:tgtEl>
                                        <p:attrNameLst>
                                          <p:attrName>style.visibility</p:attrName>
                                        </p:attrNameLst>
                                      </p:cBhvr>
                                      <p:to>
                                        <p:strVal val="visible"/>
                                      </p:to>
                                    </p:set>
                                    <p:animEffect transition="in" filter="fade">
                                      <p:cBhvr>
                                        <p:cTn id="29" dur="1000"/>
                                        <p:tgtEl>
                                          <p:spTgt spid="23757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7577"/>
                                        </p:tgtEl>
                                        <p:attrNameLst>
                                          <p:attrName>style.visibility</p:attrName>
                                        </p:attrNameLst>
                                      </p:cBhvr>
                                      <p:to>
                                        <p:strVal val="visible"/>
                                      </p:to>
                                    </p:set>
                                    <p:animEffect transition="in" filter="fade">
                                      <p:cBhvr>
                                        <p:cTn id="34" dur="1000"/>
                                        <p:tgtEl>
                                          <p:spTgt spid="237577"/>
                                        </p:tgtEl>
                                      </p:cBhvr>
                                    </p:animEffec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237578"/>
                                        </p:tgtEl>
                                        <p:attrNameLst>
                                          <p:attrName>style.visibility</p:attrName>
                                        </p:attrNameLst>
                                      </p:cBhvr>
                                      <p:to>
                                        <p:strVal val="visible"/>
                                      </p:to>
                                    </p:set>
                                    <p:animEffect transition="in" filter="fade">
                                      <p:cBhvr>
                                        <p:cTn id="38" dur="1000"/>
                                        <p:tgtEl>
                                          <p:spTgt spid="237578"/>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237579"/>
                                        </p:tgtEl>
                                        <p:attrNameLst>
                                          <p:attrName>style.visibility</p:attrName>
                                        </p:attrNameLst>
                                      </p:cBhvr>
                                      <p:to>
                                        <p:strVal val="visible"/>
                                      </p:to>
                                    </p:set>
                                    <p:animEffect transition="in" filter="fade">
                                      <p:cBhvr>
                                        <p:cTn id="42" dur="1000"/>
                                        <p:tgtEl>
                                          <p:spTgt spid="237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4" grpId="0"/>
      <p:bldP spid="23757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7" name="灯片编号占位符 3"/>
          <p:cNvSpPr>
            <a:spLocks noGrp="1"/>
          </p:cNvSpPr>
          <p:nvPr>
            <p:ph type="sldNum" sz="quarter" idx="12"/>
          </p:nvPr>
        </p:nvSpPr>
        <p:spPr>
          <a:noFill/>
        </p:spPr>
        <p:txBody>
          <a:bodyPr/>
          <a:lstStyle/>
          <a:p>
            <a:fld id="{C4A9FC5B-1523-41CC-8F92-8A766302E619}" type="slidenum">
              <a:rPr lang="en-US" altLang="zh-CN" smtClean="0"/>
              <a:pPr/>
              <a:t>49</a:t>
            </a:fld>
            <a:endParaRPr lang="en-US" altLang="zh-CN" smtClean="0"/>
          </a:p>
        </p:txBody>
      </p:sp>
      <p:graphicFrame>
        <p:nvGraphicFramePr>
          <p:cNvPr id="98306" name="Object 2"/>
          <p:cNvGraphicFramePr>
            <a:graphicFrameLocks noChangeAspect="1"/>
          </p:cNvGraphicFramePr>
          <p:nvPr/>
        </p:nvGraphicFramePr>
        <p:xfrm>
          <a:off x="1284288" y="1270000"/>
          <a:ext cx="3995737" cy="820738"/>
        </p:xfrm>
        <a:graphic>
          <a:graphicData uri="http://schemas.openxmlformats.org/presentationml/2006/ole">
            <p:oleObj spid="_x0000_s98306" name="Equation" r:id="rId3" imgW="1917360" imgH="393480" progId="Equation.DSMT4">
              <p:embed/>
            </p:oleObj>
          </a:graphicData>
        </a:graphic>
      </p:graphicFrame>
      <p:sp>
        <p:nvSpPr>
          <p:cNvPr id="98318" name="Text Box 3"/>
          <p:cNvSpPr txBox="1">
            <a:spLocks noChangeArrowheads="1"/>
          </p:cNvSpPr>
          <p:nvPr/>
        </p:nvSpPr>
        <p:spPr bwMode="auto">
          <a:xfrm>
            <a:off x="395288" y="476250"/>
            <a:ext cx="7181850" cy="904875"/>
          </a:xfrm>
          <a:prstGeom prst="rect">
            <a:avLst/>
          </a:prstGeom>
          <a:noFill/>
          <a:ln w="9525">
            <a:noFill/>
            <a:miter lim="800000"/>
            <a:headEnd/>
            <a:tailEnd/>
          </a:ln>
        </p:spPr>
        <p:txBody>
          <a:bodyPr>
            <a:spAutoFit/>
          </a:bodyPr>
          <a:lstStyle/>
          <a:p>
            <a:pPr algn="just">
              <a:lnSpc>
                <a:spcPct val="110000"/>
              </a:lnSpc>
              <a:spcBef>
                <a:spcPct val="50000"/>
              </a:spcBef>
              <a:buFont typeface="Wingdings" pitchFamily="2" charset="2"/>
              <a:buNone/>
              <a:defRPr/>
            </a:pPr>
            <a:r>
              <a:rPr kumimoji="1" lang="zh-CN" altLang="en-US" sz="2400" b="1">
                <a:solidFill>
                  <a:srgbClr val="FF0000"/>
                </a:solidFill>
                <a:latin typeface="仿宋" pitchFamily="49" charset="-122"/>
                <a:ea typeface="仿宋" pitchFamily="49" charset="-122"/>
              </a:rPr>
              <a:t>例：</a:t>
            </a:r>
            <a:r>
              <a:rPr kumimoji="1" lang="zh-CN" altLang="en-US" sz="2400" b="1">
                <a:solidFill>
                  <a:schemeClr val="accent4">
                    <a:lumMod val="10000"/>
                  </a:schemeClr>
                </a:solidFill>
                <a:latin typeface="仿宋" pitchFamily="49" charset="-122"/>
                <a:ea typeface="仿宋" pitchFamily="49" charset="-122"/>
              </a:rPr>
              <a:t>在</a:t>
            </a:r>
            <a:r>
              <a:rPr kumimoji="1" lang="en-US" altLang="zh-CN" sz="2400" b="1">
                <a:solidFill>
                  <a:schemeClr val="accent4">
                    <a:lumMod val="10000"/>
                  </a:schemeClr>
                </a:solidFill>
                <a:latin typeface="仿宋" pitchFamily="49" charset="-122"/>
                <a:ea typeface="仿宋" pitchFamily="49" charset="-122"/>
              </a:rPr>
              <a:t>z=0</a:t>
            </a:r>
            <a:r>
              <a:rPr kumimoji="1" lang="zh-CN" altLang="en-US" sz="2400" b="1">
                <a:solidFill>
                  <a:schemeClr val="accent4">
                    <a:lumMod val="10000"/>
                  </a:schemeClr>
                </a:solidFill>
                <a:latin typeface="仿宋" pitchFamily="49" charset="-122"/>
                <a:ea typeface="仿宋" pitchFamily="49" charset="-122"/>
              </a:rPr>
              <a:t>和</a:t>
            </a:r>
            <a:r>
              <a:rPr kumimoji="1" lang="en-US" altLang="zh-CN" sz="2400" b="1">
                <a:solidFill>
                  <a:schemeClr val="accent4">
                    <a:lumMod val="10000"/>
                  </a:schemeClr>
                </a:solidFill>
                <a:latin typeface="仿宋" pitchFamily="49" charset="-122"/>
                <a:ea typeface="仿宋" pitchFamily="49" charset="-122"/>
              </a:rPr>
              <a:t>z=d</a:t>
            </a:r>
            <a:r>
              <a:rPr kumimoji="1" lang="zh-CN" altLang="en-US" sz="2400" b="1">
                <a:solidFill>
                  <a:schemeClr val="accent4">
                    <a:lumMod val="10000"/>
                  </a:schemeClr>
                </a:solidFill>
                <a:latin typeface="仿宋" pitchFamily="49" charset="-122"/>
                <a:ea typeface="仿宋" pitchFamily="49" charset="-122"/>
              </a:rPr>
              <a:t>位置有两个无限大理想导体板，在极板间存在时变电磁场，其电场强度为</a:t>
            </a:r>
          </a:p>
        </p:txBody>
      </p:sp>
      <p:sp>
        <p:nvSpPr>
          <p:cNvPr id="98319" name="Text Box 4"/>
          <p:cNvSpPr txBox="1">
            <a:spLocks noChangeArrowheads="1"/>
          </p:cNvSpPr>
          <p:nvPr/>
        </p:nvSpPr>
        <p:spPr bwMode="auto">
          <a:xfrm>
            <a:off x="228600" y="1989138"/>
            <a:ext cx="5260975"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zh-CN" altLang="en-US" sz="2400" b="1">
                <a:solidFill>
                  <a:schemeClr val="accent4">
                    <a:lumMod val="10000"/>
                  </a:schemeClr>
                </a:solidFill>
                <a:latin typeface="仿宋" pitchFamily="49" charset="-122"/>
                <a:ea typeface="仿宋" pitchFamily="49" charset="-122"/>
              </a:rPr>
              <a:t>求</a:t>
            </a:r>
            <a:r>
              <a:rPr kumimoji="1" lang="zh-CN" altLang="en-US" sz="2400" b="1">
                <a:solidFill>
                  <a:schemeClr val="accent4">
                    <a:lumMod val="10000"/>
                  </a:schemeClr>
                </a:solidFill>
                <a:latin typeface="仿宋" pitchFamily="49" charset="-122"/>
                <a:ea typeface="仿宋" pitchFamily="49" charset="-122"/>
                <a:sym typeface="Wingdings" pitchFamily="2" charset="2"/>
              </a:rPr>
              <a:t>：</a:t>
            </a:r>
            <a:r>
              <a:rPr kumimoji="1" lang="en-US" altLang="zh-CN" sz="2400" b="1">
                <a:solidFill>
                  <a:schemeClr val="accent4">
                    <a:lumMod val="10000"/>
                  </a:schemeClr>
                </a:solidFill>
                <a:latin typeface="仿宋" pitchFamily="49" charset="-122"/>
                <a:ea typeface="仿宋" pitchFamily="49" charset="-122"/>
                <a:sym typeface="Wingdings" pitchFamily="2" charset="2"/>
              </a:rPr>
              <a:t>(1)</a:t>
            </a:r>
            <a:r>
              <a:rPr kumimoji="1" lang="zh-CN" altLang="en-US" sz="2400" b="1">
                <a:solidFill>
                  <a:schemeClr val="accent4">
                    <a:lumMod val="10000"/>
                  </a:schemeClr>
                </a:solidFill>
                <a:latin typeface="仿宋" pitchFamily="49" charset="-122"/>
                <a:ea typeface="仿宋" pitchFamily="49" charset="-122"/>
                <a:sym typeface="Wingdings" pitchFamily="2" charset="2"/>
              </a:rPr>
              <a:t>该时变场相伴的磁场强度  ；</a:t>
            </a:r>
            <a:endParaRPr kumimoji="1" lang="zh-CN" altLang="en-US" sz="2400" b="1">
              <a:solidFill>
                <a:schemeClr val="accent4">
                  <a:lumMod val="10000"/>
                </a:schemeClr>
              </a:solidFill>
              <a:latin typeface="仿宋" pitchFamily="49" charset="-122"/>
              <a:ea typeface="仿宋" pitchFamily="49" charset="-122"/>
            </a:endParaRPr>
          </a:p>
        </p:txBody>
      </p:sp>
      <p:graphicFrame>
        <p:nvGraphicFramePr>
          <p:cNvPr id="98307" name="Object 3"/>
          <p:cNvGraphicFramePr>
            <a:graphicFrameLocks noChangeAspect="1"/>
          </p:cNvGraphicFramePr>
          <p:nvPr/>
        </p:nvGraphicFramePr>
        <p:xfrm>
          <a:off x="4762500" y="1978025"/>
          <a:ext cx="395288" cy="422275"/>
        </p:xfrm>
        <a:graphic>
          <a:graphicData uri="http://schemas.openxmlformats.org/presentationml/2006/ole">
            <p:oleObj spid="_x0000_s98307" name="Equation" r:id="rId4" imgW="177480" imgH="190440" progId="Equation.DSMT4">
              <p:embed/>
            </p:oleObj>
          </a:graphicData>
        </a:graphic>
      </p:graphicFrame>
      <p:sp>
        <p:nvSpPr>
          <p:cNvPr id="98320" name="Text Box 6"/>
          <p:cNvSpPr txBox="1">
            <a:spLocks noChangeArrowheads="1"/>
          </p:cNvSpPr>
          <p:nvPr/>
        </p:nvSpPr>
        <p:spPr bwMode="auto">
          <a:xfrm>
            <a:off x="228600" y="2420938"/>
            <a:ext cx="4962525"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defRPr/>
            </a:pPr>
            <a:r>
              <a:rPr kumimoji="1" lang="en-US" altLang="zh-CN" sz="2400" b="1">
                <a:solidFill>
                  <a:schemeClr val="accent4">
                    <a:lumMod val="10000"/>
                  </a:schemeClr>
                </a:solidFill>
                <a:latin typeface="仿宋" pitchFamily="49" charset="-122"/>
                <a:ea typeface="仿宋" pitchFamily="49" charset="-122"/>
                <a:sym typeface="Wingdings" pitchFamily="2" charset="2"/>
              </a:rPr>
              <a:t>    (2)</a:t>
            </a:r>
            <a:r>
              <a:rPr kumimoji="1" lang="zh-CN" altLang="en-US" sz="2400" b="1">
                <a:solidFill>
                  <a:schemeClr val="accent4">
                    <a:lumMod val="10000"/>
                  </a:schemeClr>
                </a:solidFill>
                <a:latin typeface="仿宋" pitchFamily="49" charset="-122"/>
                <a:ea typeface="仿宋" pitchFamily="49" charset="-122"/>
                <a:sym typeface="Wingdings" pitchFamily="2" charset="2"/>
              </a:rPr>
              <a:t>导体板上的电荷和电流分布。</a:t>
            </a:r>
            <a:endParaRPr kumimoji="1" lang="zh-CN" altLang="en-US" sz="2400" b="1">
              <a:solidFill>
                <a:schemeClr val="accent4">
                  <a:lumMod val="10000"/>
                </a:schemeClr>
              </a:solidFill>
              <a:latin typeface="仿宋" pitchFamily="49" charset="-122"/>
              <a:ea typeface="仿宋" pitchFamily="49" charset="-122"/>
            </a:endParaRPr>
          </a:p>
        </p:txBody>
      </p:sp>
      <p:sp>
        <p:nvSpPr>
          <p:cNvPr id="238599" name="Text Box 7"/>
          <p:cNvSpPr txBox="1">
            <a:spLocks noChangeArrowheads="1"/>
          </p:cNvSpPr>
          <p:nvPr/>
        </p:nvSpPr>
        <p:spPr bwMode="auto">
          <a:xfrm>
            <a:off x="228600" y="2892425"/>
            <a:ext cx="8763000" cy="498475"/>
          </a:xfrm>
          <a:prstGeom prst="rect">
            <a:avLst/>
          </a:prstGeom>
          <a:noFill/>
          <a:ln w="9525">
            <a:noFill/>
            <a:miter lim="800000"/>
            <a:headEnd/>
            <a:tailEnd/>
          </a:ln>
        </p:spPr>
        <p:txBody>
          <a:bodyPr>
            <a:spAutoFit/>
          </a:bodyPr>
          <a:lstStyle/>
          <a:p>
            <a:pPr>
              <a:lnSpc>
                <a:spcPct val="110000"/>
              </a:lnSpc>
              <a:spcBef>
                <a:spcPct val="50000"/>
              </a:spcBef>
              <a:buFont typeface="Wingdings" pitchFamily="2" charset="2"/>
              <a:buNone/>
            </a:pPr>
            <a:r>
              <a:rPr kumimoji="1" lang="zh-CN" altLang="en-US" sz="2400" b="1">
                <a:solidFill>
                  <a:srgbClr val="000099"/>
                </a:solidFill>
                <a:latin typeface="幼圆" pitchFamily="49" charset="-122"/>
                <a:sym typeface="Wingdings" pitchFamily="2" charset="2"/>
              </a:rPr>
              <a:t>解：</a:t>
            </a:r>
            <a:r>
              <a:rPr kumimoji="1" lang="en-US" altLang="zh-CN" sz="2400" b="1">
                <a:solidFill>
                  <a:srgbClr val="000099"/>
                </a:solidFill>
                <a:latin typeface="幼圆" pitchFamily="49" charset="-122"/>
                <a:sym typeface="Wingdings" pitchFamily="2" charset="2"/>
              </a:rPr>
              <a:t>(1)</a:t>
            </a:r>
            <a:r>
              <a:rPr kumimoji="1" lang="zh-CN" altLang="en-US" sz="2400" b="1">
                <a:solidFill>
                  <a:srgbClr val="000099"/>
                </a:solidFill>
                <a:latin typeface="幼圆" pitchFamily="49" charset="-122"/>
                <a:sym typeface="Wingdings" pitchFamily="2" charset="2"/>
              </a:rPr>
              <a:t>由麦克斯韦方程</a:t>
            </a:r>
            <a:endParaRPr kumimoji="1" lang="zh-CN" altLang="en-US" sz="2400" b="1">
              <a:solidFill>
                <a:srgbClr val="000099"/>
              </a:solidFill>
              <a:latin typeface="幼圆" pitchFamily="49" charset="-122"/>
            </a:endParaRPr>
          </a:p>
        </p:txBody>
      </p:sp>
      <p:graphicFrame>
        <p:nvGraphicFramePr>
          <p:cNvPr id="238600" name="Object 4"/>
          <p:cNvGraphicFramePr>
            <a:graphicFrameLocks noChangeAspect="1"/>
          </p:cNvGraphicFramePr>
          <p:nvPr/>
        </p:nvGraphicFramePr>
        <p:xfrm>
          <a:off x="900113" y="3598863"/>
          <a:ext cx="1651000" cy="838200"/>
        </p:xfrm>
        <a:graphic>
          <a:graphicData uri="http://schemas.openxmlformats.org/presentationml/2006/ole">
            <p:oleObj spid="_x0000_s98308" name="Equation" r:id="rId5" imgW="825480" imgH="419040" progId="Equation.DSMT4">
              <p:embed/>
            </p:oleObj>
          </a:graphicData>
        </a:graphic>
      </p:graphicFrame>
      <p:graphicFrame>
        <p:nvGraphicFramePr>
          <p:cNvPr id="238601" name="Object 5"/>
          <p:cNvGraphicFramePr>
            <a:graphicFrameLocks noChangeAspect="1"/>
          </p:cNvGraphicFramePr>
          <p:nvPr/>
        </p:nvGraphicFramePr>
        <p:xfrm>
          <a:off x="2555875" y="3068638"/>
          <a:ext cx="5205413" cy="1930400"/>
        </p:xfrm>
        <a:graphic>
          <a:graphicData uri="http://schemas.openxmlformats.org/presentationml/2006/ole">
            <p:oleObj spid="_x0000_s98309" name="Equation" r:id="rId6" imgW="2603160" imgH="965160" progId="Equation.DSMT4">
              <p:embed/>
            </p:oleObj>
          </a:graphicData>
        </a:graphic>
      </p:graphicFrame>
      <p:graphicFrame>
        <p:nvGraphicFramePr>
          <p:cNvPr id="238602" name="Object 6"/>
          <p:cNvGraphicFramePr>
            <a:graphicFrameLocks noChangeAspect="1"/>
          </p:cNvGraphicFramePr>
          <p:nvPr/>
        </p:nvGraphicFramePr>
        <p:xfrm>
          <a:off x="1835150" y="4930775"/>
          <a:ext cx="4948238" cy="1522413"/>
        </p:xfrm>
        <a:graphic>
          <a:graphicData uri="http://schemas.openxmlformats.org/presentationml/2006/ole">
            <p:oleObj spid="_x0000_s98310" name="Equation" r:id="rId7" imgW="2476440" imgH="761760" progId="Equation.DSMT4">
              <p:embed/>
            </p:oleObj>
          </a:graphicData>
        </a:graphic>
      </p:graphicFrame>
      <p:grpSp>
        <p:nvGrpSpPr>
          <p:cNvPr id="98322" name="Group 11"/>
          <p:cNvGrpSpPr>
            <a:grpSpLocks/>
          </p:cNvGrpSpPr>
          <p:nvPr/>
        </p:nvGrpSpPr>
        <p:grpSpPr bwMode="auto">
          <a:xfrm>
            <a:off x="5867400" y="1125538"/>
            <a:ext cx="2736850" cy="1655762"/>
            <a:chOff x="3334" y="1888"/>
            <a:chExt cx="2268" cy="1406"/>
          </a:xfrm>
        </p:grpSpPr>
        <p:sp>
          <p:nvSpPr>
            <p:cNvPr id="98323" name="Rectangle 12"/>
            <p:cNvSpPr>
              <a:spLocks noChangeArrowheads="1"/>
            </p:cNvSpPr>
            <p:nvPr/>
          </p:nvSpPr>
          <p:spPr bwMode="auto">
            <a:xfrm>
              <a:off x="3334" y="1888"/>
              <a:ext cx="2268" cy="1406"/>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98324" name="Rectangle 13"/>
            <p:cNvSpPr>
              <a:spLocks noChangeArrowheads="1"/>
            </p:cNvSpPr>
            <p:nvPr/>
          </p:nvSpPr>
          <p:spPr bwMode="auto">
            <a:xfrm>
              <a:off x="3529" y="2432"/>
              <a:ext cx="1574" cy="46"/>
            </a:xfrm>
            <a:prstGeom prst="rect">
              <a:avLst/>
            </a:prstGeom>
            <a:solidFill>
              <a:srgbClr val="FFCC99"/>
            </a:solidFill>
            <a:ln w="9525">
              <a:miter lim="800000"/>
              <a:headEnd/>
              <a:tailEnd/>
            </a:ln>
            <a:scene3d>
              <a:camera prst="legacyObliqueTopRight">
                <a:rot lat="20999984" lon="0" rev="0"/>
              </a:camera>
              <a:lightRig rig="legacyFlat3"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8325" name="Rectangle 14"/>
            <p:cNvSpPr>
              <a:spLocks noChangeArrowheads="1"/>
            </p:cNvSpPr>
            <p:nvPr/>
          </p:nvSpPr>
          <p:spPr bwMode="auto">
            <a:xfrm>
              <a:off x="3516" y="3021"/>
              <a:ext cx="1496" cy="46"/>
            </a:xfrm>
            <a:prstGeom prst="rect">
              <a:avLst/>
            </a:prstGeom>
            <a:solidFill>
              <a:srgbClr val="FFCC99"/>
            </a:solidFill>
            <a:ln w="9525">
              <a:miter lim="800000"/>
              <a:headEnd/>
              <a:tailEnd/>
            </a:ln>
            <a:scene3d>
              <a:camera prst="legacyObliqueTopRight">
                <a:rot lat="20999984" lon="0" rev="0"/>
              </a:camera>
              <a:lightRig rig="legacyFlat4"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8326" name="Line 15"/>
            <p:cNvSpPr>
              <a:spLocks noChangeShapeType="1"/>
            </p:cNvSpPr>
            <p:nvPr/>
          </p:nvSpPr>
          <p:spPr bwMode="auto">
            <a:xfrm>
              <a:off x="4694" y="2478"/>
              <a:ext cx="0" cy="544"/>
            </a:xfrm>
            <a:prstGeom prst="line">
              <a:avLst/>
            </a:prstGeom>
            <a:noFill/>
            <a:ln w="9525">
              <a:solidFill>
                <a:srgbClr val="CC3300"/>
              </a:solidFill>
              <a:round/>
              <a:headEnd type="triangle" w="med" len="med"/>
              <a:tailEnd type="triangle" w="med" len="med"/>
            </a:ln>
          </p:spPr>
          <p:txBody>
            <a:bodyPr/>
            <a:lstStyle/>
            <a:p>
              <a:endParaRPr lang="zh-CN" altLang="en-US"/>
            </a:p>
          </p:txBody>
        </p:sp>
        <p:sp>
          <p:nvSpPr>
            <p:cNvPr id="98327" name="Line 16"/>
            <p:cNvSpPr>
              <a:spLocks noChangeShapeType="1"/>
            </p:cNvSpPr>
            <p:nvPr/>
          </p:nvSpPr>
          <p:spPr bwMode="auto">
            <a:xfrm>
              <a:off x="3521" y="2053"/>
              <a:ext cx="0" cy="968"/>
            </a:xfrm>
            <a:prstGeom prst="line">
              <a:avLst/>
            </a:prstGeom>
            <a:noFill/>
            <a:ln w="25400">
              <a:solidFill>
                <a:srgbClr val="0000FF"/>
              </a:solidFill>
              <a:round/>
              <a:headEnd type="triangle" w="sm" len="lg"/>
              <a:tailEnd/>
            </a:ln>
          </p:spPr>
          <p:txBody>
            <a:bodyPr/>
            <a:lstStyle/>
            <a:p>
              <a:endParaRPr lang="zh-CN" altLang="en-US"/>
            </a:p>
          </p:txBody>
        </p:sp>
        <p:sp>
          <p:nvSpPr>
            <p:cNvPr id="98328" name="Line 17"/>
            <p:cNvSpPr>
              <a:spLocks noChangeShapeType="1"/>
            </p:cNvSpPr>
            <p:nvPr/>
          </p:nvSpPr>
          <p:spPr bwMode="auto">
            <a:xfrm>
              <a:off x="3521" y="3015"/>
              <a:ext cx="1763" cy="0"/>
            </a:xfrm>
            <a:prstGeom prst="line">
              <a:avLst/>
            </a:prstGeom>
            <a:noFill/>
            <a:ln w="25400">
              <a:solidFill>
                <a:srgbClr val="0000FF"/>
              </a:solidFill>
              <a:round/>
              <a:headEnd/>
              <a:tailEnd type="triangle" w="sm" len="lg"/>
            </a:ln>
          </p:spPr>
          <p:txBody>
            <a:bodyPr/>
            <a:lstStyle/>
            <a:p>
              <a:endParaRPr lang="zh-CN" altLang="en-US"/>
            </a:p>
          </p:txBody>
        </p:sp>
        <p:sp>
          <p:nvSpPr>
            <p:cNvPr id="98329" name="Line 18"/>
            <p:cNvSpPr>
              <a:spLocks noChangeShapeType="1"/>
            </p:cNvSpPr>
            <p:nvPr/>
          </p:nvSpPr>
          <p:spPr bwMode="auto">
            <a:xfrm flipV="1">
              <a:off x="3521" y="2737"/>
              <a:ext cx="531" cy="278"/>
            </a:xfrm>
            <a:prstGeom prst="line">
              <a:avLst/>
            </a:prstGeom>
            <a:noFill/>
            <a:ln w="25400">
              <a:solidFill>
                <a:srgbClr val="0000FF"/>
              </a:solidFill>
              <a:round/>
              <a:headEnd/>
              <a:tailEnd type="triangle" w="sm" len="lg"/>
            </a:ln>
          </p:spPr>
          <p:txBody>
            <a:bodyPr/>
            <a:lstStyle/>
            <a:p>
              <a:endParaRPr lang="zh-CN" altLang="en-US"/>
            </a:p>
          </p:txBody>
        </p:sp>
        <p:graphicFrame>
          <p:nvGraphicFramePr>
            <p:cNvPr id="98311" name="Object 7"/>
            <p:cNvGraphicFramePr>
              <a:graphicFrameLocks noChangeAspect="1"/>
            </p:cNvGraphicFramePr>
            <p:nvPr/>
          </p:nvGraphicFramePr>
          <p:xfrm>
            <a:off x="3552" y="2030"/>
            <a:ext cx="170" cy="175"/>
          </p:xfrm>
          <a:graphic>
            <a:graphicData uri="http://schemas.openxmlformats.org/presentationml/2006/ole">
              <p:oleObj spid="_x0000_s98311" name="公式" r:id="rId8" imgW="126720" imgH="126720" progId="Equation.3">
                <p:embed/>
              </p:oleObj>
            </a:graphicData>
          </a:graphic>
        </p:graphicFrame>
        <p:graphicFrame>
          <p:nvGraphicFramePr>
            <p:cNvPr id="98312" name="Object 8"/>
            <p:cNvGraphicFramePr>
              <a:graphicFrameLocks noChangeAspect="1"/>
            </p:cNvGraphicFramePr>
            <p:nvPr/>
          </p:nvGraphicFramePr>
          <p:xfrm>
            <a:off x="5239" y="3021"/>
            <a:ext cx="177" cy="182"/>
          </p:xfrm>
          <a:graphic>
            <a:graphicData uri="http://schemas.openxmlformats.org/presentationml/2006/ole">
              <p:oleObj spid="_x0000_s98312" name="Equation" r:id="rId9" imgW="139680" imgH="139680" progId="Equation.3">
                <p:embed/>
              </p:oleObj>
            </a:graphicData>
          </a:graphic>
        </p:graphicFrame>
        <p:graphicFrame>
          <p:nvGraphicFramePr>
            <p:cNvPr id="98313" name="Object 9"/>
            <p:cNvGraphicFramePr>
              <a:graphicFrameLocks noChangeAspect="1"/>
            </p:cNvGraphicFramePr>
            <p:nvPr/>
          </p:nvGraphicFramePr>
          <p:xfrm>
            <a:off x="4052" y="2625"/>
            <a:ext cx="139" cy="170"/>
          </p:xfrm>
          <a:graphic>
            <a:graphicData uri="http://schemas.openxmlformats.org/presentationml/2006/ole">
              <p:oleObj spid="_x0000_s98313" name="Equation" r:id="rId10" imgW="139680" imgH="164880" progId="Equation.3">
                <p:embed/>
              </p:oleObj>
            </a:graphicData>
          </a:graphic>
        </p:graphicFrame>
        <p:graphicFrame>
          <p:nvGraphicFramePr>
            <p:cNvPr id="98314" name="Object 10"/>
            <p:cNvGraphicFramePr>
              <a:graphicFrameLocks noChangeAspect="1"/>
            </p:cNvGraphicFramePr>
            <p:nvPr/>
          </p:nvGraphicFramePr>
          <p:xfrm>
            <a:off x="4704" y="2568"/>
            <a:ext cx="172" cy="227"/>
          </p:xfrm>
          <a:graphic>
            <a:graphicData uri="http://schemas.openxmlformats.org/presentationml/2006/ole">
              <p:oleObj spid="_x0000_s98314" name="Equation" r:id="rId11" imgW="139680" imgH="177480" progId="Equation.3">
                <p:embed/>
              </p:oleObj>
            </a:graphicData>
          </a:graphic>
        </p:graphicFrame>
        <p:graphicFrame>
          <p:nvGraphicFramePr>
            <p:cNvPr id="98315" name="Object 11"/>
            <p:cNvGraphicFramePr>
              <a:graphicFrameLocks noChangeAspect="1"/>
            </p:cNvGraphicFramePr>
            <p:nvPr/>
          </p:nvGraphicFramePr>
          <p:xfrm>
            <a:off x="3391" y="2956"/>
            <a:ext cx="151" cy="184"/>
          </p:xfrm>
          <a:graphic>
            <a:graphicData uri="http://schemas.openxmlformats.org/presentationml/2006/ole">
              <p:oleObj spid="_x0000_s98315" name="Equation" r:id="rId12" imgW="152280" imgH="1774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8599"/>
                                        </p:tgtEl>
                                        <p:attrNameLst>
                                          <p:attrName>style.visibility</p:attrName>
                                        </p:attrNameLst>
                                      </p:cBhvr>
                                      <p:to>
                                        <p:strVal val="visible"/>
                                      </p:to>
                                    </p:set>
                                    <p:animEffect transition="in" filter="fade">
                                      <p:cBhvr>
                                        <p:cTn id="7" dur="1000"/>
                                        <p:tgtEl>
                                          <p:spTgt spid="2385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600"/>
                                        </p:tgtEl>
                                        <p:attrNameLst>
                                          <p:attrName>style.visibility</p:attrName>
                                        </p:attrNameLst>
                                      </p:cBhvr>
                                      <p:to>
                                        <p:strVal val="visible"/>
                                      </p:to>
                                    </p:set>
                                    <p:animEffect transition="in" filter="fade">
                                      <p:cBhvr>
                                        <p:cTn id="12" dur="1000"/>
                                        <p:tgtEl>
                                          <p:spTgt spid="238600"/>
                                        </p:tgtEl>
                                      </p:cBhvr>
                                    </p:animEffect>
                                  </p:childTnLst>
                                </p:cTn>
                              </p:par>
                              <p:par>
                                <p:cTn id="13" presetID="10" presetClass="entr" presetSubtype="0" fill="hold" nodeType="withEffect">
                                  <p:stCondLst>
                                    <p:cond delay="0"/>
                                  </p:stCondLst>
                                  <p:childTnLst>
                                    <p:set>
                                      <p:cBhvr>
                                        <p:cTn id="14" dur="1" fill="hold">
                                          <p:stCondLst>
                                            <p:cond delay="0"/>
                                          </p:stCondLst>
                                        </p:cTn>
                                        <p:tgtEl>
                                          <p:spTgt spid="238601"/>
                                        </p:tgtEl>
                                        <p:attrNameLst>
                                          <p:attrName>style.visibility</p:attrName>
                                        </p:attrNameLst>
                                      </p:cBhvr>
                                      <p:to>
                                        <p:strVal val="visible"/>
                                      </p:to>
                                    </p:set>
                                    <p:animEffect transition="in" filter="fade">
                                      <p:cBhvr>
                                        <p:cTn id="15" dur="1000"/>
                                        <p:tgtEl>
                                          <p:spTgt spid="2386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8602"/>
                                        </p:tgtEl>
                                        <p:attrNameLst>
                                          <p:attrName>style.visibility</p:attrName>
                                        </p:attrNameLst>
                                      </p:cBhvr>
                                      <p:to>
                                        <p:strVal val="visible"/>
                                      </p:to>
                                    </p:set>
                                    <p:animEffect transition="in" filter="fade">
                                      <p:cBhvr>
                                        <p:cTn id="20" dur="1000"/>
                                        <p:tgtEl>
                                          <p:spTgt spid="238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圆角矩形 7"/>
          <p:cNvPicPr>
            <a:picLocks noChangeArrowheads="1"/>
          </p:cNvPicPr>
          <p:nvPr/>
        </p:nvPicPr>
        <p:blipFill>
          <a:blip r:embed="rId3"/>
          <a:srcRect/>
          <a:stretch>
            <a:fillRect/>
          </a:stretch>
        </p:blipFill>
        <p:spPr bwMode="auto">
          <a:xfrm>
            <a:off x="851094" y="5526063"/>
            <a:ext cx="4131213" cy="792675"/>
          </a:xfrm>
          <a:prstGeom prst="rect">
            <a:avLst/>
          </a:prstGeom>
          <a:noFill/>
          <a:ln w="9525">
            <a:noFill/>
            <a:miter lim="800000"/>
            <a:headEnd/>
            <a:tailEnd/>
          </a:ln>
        </p:spPr>
      </p:pic>
      <p:pic>
        <p:nvPicPr>
          <p:cNvPr id="24" name="圆角矩形 7"/>
          <p:cNvPicPr>
            <a:picLocks noChangeArrowheads="1"/>
          </p:cNvPicPr>
          <p:nvPr/>
        </p:nvPicPr>
        <p:blipFill>
          <a:blip r:embed="rId3"/>
          <a:srcRect/>
          <a:stretch>
            <a:fillRect/>
          </a:stretch>
        </p:blipFill>
        <p:spPr bwMode="auto">
          <a:xfrm>
            <a:off x="4662827" y="3677996"/>
            <a:ext cx="1845214" cy="698891"/>
          </a:xfrm>
          <a:prstGeom prst="rect">
            <a:avLst/>
          </a:prstGeom>
          <a:noFill/>
          <a:ln w="9525">
            <a:noFill/>
            <a:miter lim="800000"/>
            <a:headEnd/>
            <a:tailEnd/>
          </a:ln>
        </p:spPr>
      </p:pic>
      <p:pic>
        <p:nvPicPr>
          <p:cNvPr id="23" name="圆角矩形 7"/>
          <p:cNvPicPr>
            <a:picLocks noChangeArrowheads="1"/>
          </p:cNvPicPr>
          <p:nvPr/>
        </p:nvPicPr>
        <p:blipFill>
          <a:blip r:embed="rId3"/>
          <a:srcRect/>
          <a:stretch>
            <a:fillRect/>
          </a:stretch>
        </p:blipFill>
        <p:spPr bwMode="auto">
          <a:xfrm>
            <a:off x="6196817" y="2888371"/>
            <a:ext cx="2091397" cy="780952"/>
          </a:xfrm>
          <a:prstGeom prst="rect">
            <a:avLst/>
          </a:prstGeom>
          <a:noFill/>
          <a:ln w="9525">
            <a:noFill/>
            <a:miter lim="800000"/>
            <a:headEnd/>
            <a:tailEnd/>
          </a:ln>
        </p:spPr>
      </p:pic>
      <p:graphicFrame>
        <p:nvGraphicFramePr>
          <p:cNvPr id="54274" name="Object 2"/>
          <p:cNvGraphicFramePr>
            <a:graphicFrameLocks noChangeAspect="1"/>
          </p:cNvGraphicFramePr>
          <p:nvPr/>
        </p:nvGraphicFramePr>
        <p:xfrm>
          <a:off x="5807075" y="609600"/>
          <a:ext cx="2941638" cy="2090738"/>
        </p:xfrm>
        <a:graphic>
          <a:graphicData uri="http://schemas.openxmlformats.org/presentationml/2006/ole">
            <p:oleObj spid="_x0000_s54274" name="Picture" r:id="rId4" imgW="1495440" imgH="906840" progId="Word.Picture.8">
              <p:embed/>
            </p:oleObj>
          </a:graphicData>
        </a:graphic>
      </p:graphicFrame>
      <p:sp>
        <p:nvSpPr>
          <p:cNvPr id="54283" name="Text Box 3"/>
          <p:cNvSpPr txBox="1">
            <a:spLocks noChangeArrowheads="1"/>
          </p:cNvSpPr>
          <p:nvPr/>
        </p:nvSpPr>
        <p:spPr bwMode="auto">
          <a:xfrm>
            <a:off x="419100" y="765175"/>
            <a:ext cx="5051425" cy="728084"/>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在</a:t>
            </a:r>
            <a:r>
              <a:rPr kumimoji="1" lang="zh-CN" altLang="en-US" sz="2000" b="1" dirty="0">
                <a:solidFill>
                  <a:srgbClr val="002060"/>
                </a:solidFill>
                <a:latin typeface="幼圆" pitchFamily="49" charset="-122"/>
                <a:ea typeface="幼圆" pitchFamily="49" charset="-122"/>
              </a:rPr>
              <a:t>空间中任意取一个体积</a:t>
            </a:r>
            <a:r>
              <a:rPr kumimoji="1" lang="en-US" altLang="zh-CN" sz="2000" b="1" i="1" dirty="0">
                <a:solidFill>
                  <a:srgbClr val="002060"/>
                </a:solidFill>
                <a:latin typeface="幼圆" pitchFamily="49" charset="-122"/>
                <a:ea typeface="幼圆" pitchFamily="49" charset="-122"/>
              </a:rPr>
              <a:t>V</a:t>
            </a:r>
            <a:r>
              <a:rPr kumimoji="1" lang="zh-CN" altLang="en-US" sz="2000" b="1" dirty="0">
                <a:solidFill>
                  <a:srgbClr val="002060"/>
                </a:solidFill>
                <a:latin typeface="幼圆" pitchFamily="49" charset="-122"/>
                <a:ea typeface="幼圆" pitchFamily="49" charset="-122"/>
              </a:rPr>
              <a:t>，其边界为</a:t>
            </a:r>
            <a:r>
              <a:rPr kumimoji="1" lang="en-US" altLang="zh-CN" sz="2000" b="1" i="1" dirty="0">
                <a:solidFill>
                  <a:srgbClr val="002060"/>
                </a:solidFill>
                <a:latin typeface="幼圆" pitchFamily="49" charset="-122"/>
                <a:ea typeface="幼圆" pitchFamily="49" charset="-122"/>
              </a:rPr>
              <a:t>S</a:t>
            </a:r>
            <a:r>
              <a:rPr kumimoji="1" lang="zh-CN" altLang="en-US" sz="2000" b="1" dirty="0">
                <a:solidFill>
                  <a:srgbClr val="002060"/>
                </a:solidFill>
                <a:latin typeface="幼圆" pitchFamily="49" charset="-122"/>
                <a:ea typeface="幼圆" pitchFamily="49" charset="-122"/>
              </a:rPr>
              <a:t>，则经</a:t>
            </a:r>
            <a:r>
              <a:rPr kumimoji="1" lang="en-US" altLang="zh-CN" sz="2000" b="1" i="1" dirty="0">
                <a:solidFill>
                  <a:srgbClr val="002060"/>
                </a:solidFill>
                <a:latin typeface="幼圆" pitchFamily="49" charset="-122"/>
                <a:ea typeface="幼圆" pitchFamily="49" charset="-122"/>
              </a:rPr>
              <a:t>S</a:t>
            </a:r>
            <a:r>
              <a:rPr kumimoji="1" lang="zh-CN" altLang="en-US" sz="2000" b="1" dirty="0">
                <a:solidFill>
                  <a:srgbClr val="002060"/>
                </a:solidFill>
                <a:latin typeface="幼圆" pitchFamily="49" charset="-122"/>
                <a:ea typeface="幼圆" pitchFamily="49" charset="-122"/>
              </a:rPr>
              <a:t>穿出</a:t>
            </a:r>
            <a:r>
              <a:rPr kumimoji="1" lang="en-US" altLang="zh-CN" sz="2000" b="1" i="1" dirty="0">
                <a:solidFill>
                  <a:srgbClr val="002060"/>
                </a:solidFill>
                <a:latin typeface="幼圆" pitchFamily="49" charset="-122"/>
                <a:ea typeface="幼圆" pitchFamily="49" charset="-122"/>
              </a:rPr>
              <a:t>V</a:t>
            </a:r>
            <a:r>
              <a:rPr kumimoji="1" lang="zh-CN" altLang="en-US" sz="2000" b="1" dirty="0">
                <a:solidFill>
                  <a:srgbClr val="002060"/>
                </a:solidFill>
                <a:latin typeface="幼圆" pitchFamily="49" charset="-122"/>
                <a:ea typeface="幼圆" pitchFamily="49" charset="-122"/>
              </a:rPr>
              <a:t>的正电荷量为</a:t>
            </a:r>
          </a:p>
        </p:txBody>
      </p:sp>
      <p:sp>
        <p:nvSpPr>
          <p:cNvPr id="54284" name="Text Box 4"/>
          <p:cNvSpPr txBox="1">
            <a:spLocks noChangeArrowheads="1"/>
          </p:cNvSpPr>
          <p:nvPr/>
        </p:nvSpPr>
        <p:spPr bwMode="auto">
          <a:xfrm>
            <a:off x="513398" y="1872615"/>
            <a:ext cx="4419600" cy="430887"/>
          </a:xfrm>
          <a:prstGeom prst="rect">
            <a:avLst/>
          </a:prstGeom>
          <a:noFill/>
          <a:ln w="9525">
            <a:noFill/>
            <a:miter lim="800000"/>
            <a:headEnd/>
            <a:tailEnd/>
          </a:ln>
        </p:spPr>
        <p:txBody>
          <a:bodyPr wrap="square">
            <a:spAutoFit/>
          </a:bodyPr>
          <a:lstStyle/>
          <a:p>
            <a:pPr algn="just">
              <a:lnSpc>
                <a:spcPct val="110000"/>
              </a:lnSpc>
              <a:spcBef>
                <a:spcPct val="50000"/>
              </a:spcBef>
            </a:pPr>
            <a:r>
              <a:rPr kumimoji="1" lang="zh-CN" altLang="en-US" sz="2000" b="1" dirty="0" smtClean="0">
                <a:solidFill>
                  <a:srgbClr val="002060"/>
                </a:solidFill>
                <a:latin typeface="幼圆" pitchFamily="49" charset="-122"/>
                <a:ea typeface="幼圆" pitchFamily="49" charset="-122"/>
              </a:rPr>
              <a:t>则留在</a:t>
            </a:r>
            <a:r>
              <a:rPr kumimoji="1" lang="en-US" altLang="zh-CN" sz="2000" b="1" i="1" dirty="0" smtClean="0">
                <a:solidFill>
                  <a:srgbClr val="002060"/>
                </a:solidFill>
                <a:latin typeface="幼圆" pitchFamily="49" charset="-122"/>
                <a:ea typeface="幼圆" pitchFamily="49" charset="-122"/>
              </a:rPr>
              <a:t>V </a:t>
            </a:r>
            <a:r>
              <a:rPr kumimoji="1" lang="zh-CN" altLang="en-US" sz="2000" b="1" dirty="0">
                <a:solidFill>
                  <a:srgbClr val="002060"/>
                </a:solidFill>
                <a:latin typeface="幼圆" pitchFamily="49" charset="-122"/>
                <a:ea typeface="幼圆" pitchFamily="49" charset="-122"/>
              </a:rPr>
              <a:t>内出现的</a:t>
            </a:r>
            <a:r>
              <a:rPr kumimoji="1" lang="zh-CN" altLang="en-US" sz="2000" b="1" dirty="0" smtClean="0">
                <a:solidFill>
                  <a:srgbClr val="002060"/>
                </a:solidFill>
                <a:latin typeface="幼圆" pitchFamily="49" charset="-122"/>
                <a:ea typeface="幼圆" pitchFamily="49" charset="-122"/>
              </a:rPr>
              <a:t>极化电荷</a:t>
            </a:r>
            <a:r>
              <a:rPr kumimoji="1" lang="en-US" altLang="zh-CN" sz="2000" b="1" i="1" dirty="0" err="1" smtClean="0">
                <a:solidFill>
                  <a:srgbClr val="002060"/>
                </a:solidFill>
                <a:latin typeface="幼圆" pitchFamily="49" charset="-122"/>
                <a:ea typeface="幼圆" pitchFamily="49" charset="-122"/>
              </a:rPr>
              <a:t>q</a:t>
            </a:r>
            <a:r>
              <a:rPr kumimoji="1" lang="en-US" altLang="zh-CN" sz="2000" b="1" i="1" baseline="-30000" dirty="0" err="1" smtClean="0">
                <a:solidFill>
                  <a:srgbClr val="002060"/>
                </a:solidFill>
                <a:latin typeface="幼圆" pitchFamily="49" charset="-122"/>
                <a:ea typeface="幼圆" pitchFamily="49" charset="-122"/>
              </a:rPr>
              <a:t>P</a:t>
            </a:r>
            <a:r>
              <a:rPr kumimoji="1" lang="zh-CN" altLang="en-US" sz="2000" b="1" dirty="0">
                <a:solidFill>
                  <a:srgbClr val="002060"/>
                </a:solidFill>
                <a:latin typeface="幼圆" pitchFamily="49" charset="-122"/>
                <a:ea typeface="幼圆" pitchFamily="49" charset="-122"/>
              </a:rPr>
              <a:t>为</a:t>
            </a:r>
          </a:p>
        </p:txBody>
      </p:sp>
      <p:graphicFrame>
        <p:nvGraphicFramePr>
          <p:cNvPr id="54275" name="Object 5"/>
          <p:cNvGraphicFramePr>
            <a:graphicFrameLocks noChangeAspect="1"/>
          </p:cNvGraphicFramePr>
          <p:nvPr/>
        </p:nvGraphicFramePr>
        <p:xfrm>
          <a:off x="3643630" y="1225550"/>
          <a:ext cx="1225550" cy="561975"/>
        </p:xfrm>
        <a:graphic>
          <a:graphicData uri="http://schemas.openxmlformats.org/presentationml/2006/ole">
            <p:oleObj spid="_x0000_s54275" name="Equation" r:id="rId5" imgW="647640" imgH="304560" progId="Equation.DSMT4">
              <p:embed/>
            </p:oleObj>
          </a:graphicData>
        </a:graphic>
      </p:graphicFrame>
      <p:graphicFrame>
        <p:nvGraphicFramePr>
          <p:cNvPr id="407558" name="Object 6"/>
          <p:cNvGraphicFramePr>
            <a:graphicFrameLocks noChangeAspect="1"/>
          </p:cNvGraphicFramePr>
          <p:nvPr/>
        </p:nvGraphicFramePr>
        <p:xfrm>
          <a:off x="845503" y="2454593"/>
          <a:ext cx="5291137" cy="601702"/>
        </p:xfrm>
        <a:graphic>
          <a:graphicData uri="http://schemas.openxmlformats.org/presentationml/2006/ole">
            <p:oleObj spid="_x0000_s54276" name="Equation" r:id="rId6" imgW="2666880" imgH="304560" progId="Equation.DSMT4">
              <p:embed/>
            </p:oleObj>
          </a:graphicData>
        </a:graphic>
      </p:graphicFrame>
      <p:graphicFrame>
        <p:nvGraphicFramePr>
          <p:cNvPr id="407559" name="Object 7"/>
          <p:cNvGraphicFramePr>
            <a:graphicFrameLocks noChangeAspect="1"/>
          </p:cNvGraphicFramePr>
          <p:nvPr/>
        </p:nvGraphicFramePr>
        <p:xfrm>
          <a:off x="6428740" y="2984183"/>
          <a:ext cx="1728788" cy="558800"/>
        </p:xfrm>
        <a:graphic>
          <a:graphicData uri="http://schemas.openxmlformats.org/presentationml/2006/ole">
            <p:oleObj spid="_x0000_s54277" name="Equation" r:id="rId7" imgW="749160" imgH="241200" progId="Equation.DSMT4">
              <p:embed/>
            </p:oleObj>
          </a:graphicData>
        </a:graphic>
      </p:graphicFrame>
      <p:sp>
        <p:nvSpPr>
          <p:cNvPr id="407560" name="Text Box 8"/>
          <p:cNvSpPr txBox="1">
            <a:spLocks noChangeArrowheads="1"/>
          </p:cNvSpPr>
          <p:nvPr/>
        </p:nvSpPr>
        <p:spPr bwMode="auto">
          <a:xfrm>
            <a:off x="614363" y="3790462"/>
            <a:ext cx="5478462" cy="430887"/>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在介质表面上，极化电荷面密度为</a:t>
            </a:r>
            <a:endParaRPr kumimoji="1" lang="zh-CN" altLang="en-US" sz="2000" b="1" dirty="0">
              <a:solidFill>
                <a:srgbClr val="002060"/>
              </a:solidFill>
              <a:ea typeface="幼圆" pitchFamily="49" charset="-122"/>
            </a:endParaRPr>
          </a:p>
        </p:txBody>
      </p:sp>
      <p:graphicFrame>
        <p:nvGraphicFramePr>
          <p:cNvPr id="407561" name="Object 9"/>
          <p:cNvGraphicFramePr>
            <a:graphicFrameLocks noChangeAspect="1"/>
          </p:cNvGraphicFramePr>
          <p:nvPr/>
        </p:nvGraphicFramePr>
        <p:xfrm>
          <a:off x="1079988" y="5643565"/>
          <a:ext cx="3738196" cy="523092"/>
        </p:xfrm>
        <a:graphic>
          <a:graphicData uri="http://schemas.openxmlformats.org/presentationml/2006/ole">
            <p:oleObj spid="_x0000_s54278" name="Equation" r:id="rId8" imgW="1993680" imgH="279360" progId="Equation.DSMT4">
              <p:embed/>
            </p:oleObj>
          </a:graphicData>
        </a:graphic>
      </p:graphicFrame>
      <p:grpSp>
        <p:nvGrpSpPr>
          <p:cNvPr id="2" name="Group 12"/>
          <p:cNvGrpSpPr>
            <a:grpSpLocks/>
          </p:cNvGrpSpPr>
          <p:nvPr/>
        </p:nvGrpSpPr>
        <p:grpSpPr bwMode="auto">
          <a:xfrm>
            <a:off x="6337300" y="4527550"/>
            <a:ext cx="2373313" cy="1866900"/>
            <a:chOff x="3640" y="2334"/>
            <a:chExt cx="1883" cy="1458"/>
          </a:xfrm>
        </p:grpSpPr>
        <p:sp>
          <p:nvSpPr>
            <p:cNvPr id="54289" name="Line 13"/>
            <p:cNvSpPr>
              <a:spLocks noChangeShapeType="1"/>
            </p:cNvSpPr>
            <p:nvPr/>
          </p:nvSpPr>
          <p:spPr bwMode="auto">
            <a:xfrm>
              <a:off x="3696" y="3072"/>
              <a:ext cx="1824" cy="0"/>
            </a:xfrm>
            <a:prstGeom prst="line">
              <a:avLst/>
            </a:prstGeom>
            <a:noFill/>
            <a:ln w="28575">
              <a:solidFill>
                <a:srgbClr val="000000"/>
              </a:solidFill>
              <a:round/>
              <a:headEnd/>
              <a:tailEnd/>
            </a:ln>
          </p:spPr>
          <p:txBody>
            <a:bodyPr/>
            <a:lstStyle/>
            <a:p>
              <a:endParaRPr lang="zh-CN" altLang="en-US"/>
            </a:p>
          </p:txBody>
        </p:sp>
        <p:sp>
          <p:nvSpPr>
            <p:cNvPr id="54290" name="Rectangle 14" descr="60%"/>
            <p:cNvSpPr>
              <a:spLocks noChangeArrowheads="1"/>
            </p:cNvSpPr>
            <p:nvPr/>
          </p:nvSpPr>
          <p:spPr bwMode="auto">
            <a:xfrm>
              <a:off x="3696" y="3072"/>
              <a:ext cx="1824" cy="720"/>
            </a:xfrm>
            <a:prstGeom prst="rect">
              <a:avLst/>
            </a:prstGeom>
            <a:pattFill prst="pct60">
              <a:fgClr>
                <a:srgbClr val="FFFF99"/>
              </a:fgClr>
              <a:bgClr>
                <a:srgbClr val="9966FF"/>
              </a:bgClr>
            </a:pattFill>
            <a:ln w="9525">
              <a:solidFill>
                <a:schemeClr val="tx1"/>
              </a:solidFill>
              <a:miter lim="800000"/>
              <a:headEnd/>
              <a:tailEnd/>
            </a:ln>
          </p:spPr>
          <p:txBody>
            <a:bodyPr wrap="none" anchor="ctr"/>
            <a:lstStyle/>
            <a:p>
              <a:endParaRPr lang="zh-CN" altLang="en-US"/>
            </a:p>
          </p:txBody>
        </p:sp>
        <p:sp>
          <p:nvSpPr>
            <p:cNvPr id="54291" name="Rectangle 15" descr="10%"/>
            <p:cNvSpPr>
              <a:spLocks noChangeArrowheads="1"/>
            </p:cNvSpPr>
            <p:nvPr/>
          </p:nvSpPr>
          <p:spPr bwMode="auto">
            <a:xfrm>
              <a:off x="3699" y="2334"/>
              <a:ext cx="1824" cy="720"/>
            </a:xfrm>
            <a:prstGeom prst="rect">
              <a:avLst/>
            </a:prstGeom>
            <a:pattFill prst="pct10">
              <a:fgClr>
                <a:srgbClr val="9966FF"/>
              </a:fgClr>
              <a:bgClr>
                <a:srgbClr val="CCFFFF"/>
              </a:bgClr>
            </a:pattFill>
            <a:ln w="9525">
              <a:solidFill>
                <a:schemeClr val="tx1"/>
              </a:solidFill>
              <a:miter lim="800000"/>
              <a:headEnd/>
              <a:tailEnd/>
            </a:ln>
          </p:spPr>
          <p:txBody>
            <a:bodyPr wrap="none" anchor="ctr"/>
            <a:lstStyle/>
            <a:p>
              <a:endParaRPr lang="zh-CN" altLang="en-US"/>
            </a:p>
          </p:txBody>
        </p:sp>
        <p:sp>
          <p:nvSpPr>
            <p:cNvPr id="54292" name="Text Box 16"/>
            <p:cNvSpPr txBox="1">
              <a:spLocks noChangeArrowheads="1"/>
            </p:cNvSpPr>
            <p:nvPr/>
          </p:nvSpPr>
          <p:spPr bwMode="auto">
            <a:xfrm>
              <a:off x="3640" y="2454"/>
              <a:ext cx="1018" cy="457"/>
            </a:xfrm>
            <a:prstGeom prst="rect">
              <a:avLst/>
            </a:prstGeom>
            <a:noFill/>
            <a:ln w="9525">
              <a:noFill/>
              <a:miter lim="800000"/>
              <a:headEnd/>
              <a:tailEnd/>
            </a:ln>
          </p:spPr>
          <p:txBody>
            <a:bodyPr>
              <a:spAutoFit/>
            </a:bodyPr>
            <a:lstStyle/>
            <a:p>
              <a:pPr>
                <a:spcBef>
                  <a:spcPct val="50000"/>
                </a:spcBef>
              </a:pPr>
              <a:r>
                <a:rPr lang="zh-CN" altLang="en-US" b="1">
                  <a:solidFill>
                    <a:srgbClr val="FF9900"/>
                  </a:solidFill>
                  <a:ea typeface="宋体" pitchFamily="2" charset="-122"/>
                </a:rPr>
                <a:t>介质</a:t>
              </a:r>
              <a:r>
                <a:rPr lang="en-US" altLang="zh-CN" b="1">
                  <a:solidFill>
                    <a:srgbClr val="FF9900"/>
                  </a:solidFill>
                  <a:ea typeface="宋体" pitchFamily="2" charset="-122"/>
                </a:rPr>
                <a:t>1</a:t>
              </a:r>
            </a:p>
          </p:txBody>
        </p:sp>
        <p:sp>
          <p:nvSpPr>
            <p:cNvPr id="54293" name="Text Box 17"/>
            <p:cNvSpPr txBox="1">
              <a:spLocks noChangeArrowheads="1"/>
            </p:cNvSpPr>
            <p:nvPr/>
          </p:nvSpPr>
          <p:spPr bwMode="auto">
            <a:xfrm>
              <a:off x="3696" y="3120"/>
              <a:ext cx="1306" cy="457"/>
            </a:xfrm>
            <a:prstGeom prst="rect">
              <a:avLst/>
            </a:prstGeom>
            <a:noFill/>
            <a:ln w="9525">
              <a:noFill/>
              <a:miter lim="800000"/>
              <a:headEnd/>
              <a:tailEnd/>
            </a:ln>
          </p:spPr>
          <p:txBody>
            <a:bodyPr>
              <a:spAutoFit/>
            </a:bodyPr>
            <a:lstStyle/>
            <a:p>
              <a:pPr>
                <a:spcBef>
                  <a:spcPct val="50000"/>
                </a:spcBef>
              </a:pPr>
              <a:r>
                <a:rPr lang="zh-CN" altLang="en-US" b="1">
                  <a:solidFill>
                    <a:srgbClr val="FF9900"/>
                  </a:solidFill>
                  <a:ea typeface="宋体" pitchFamily="2" charset="-122"/>
                </a:rPr>
                <a:t>介质</a:t>
              </a:r>
              <a:r>
                <a:rPr lang="en-US" altLang="zh-CN" b="1">
                  <a:solidFill>
                    <a:srgbClr val="FF9900"/>
                  </a:solidFill>
                  <a:ea typeface="宋体" pitchFamily="2" charset="-122"/>
                </a:rPr>
                <a:t>2</a:t>
              </a:r>
            </a:p>
          </p:txBody>
        </p:sp>
        <p:sp>
          <p:nvSpPr>
            <p:cNvPr id="54294" name="Line 18"/>
            <p:cNvSpPr>
              <a:spLocks noChangeShapeType="1"/>
            </p:cNvSpPr>
            <p:nvPr/>
          </p:nvSpPr>
          <p:spPr bwMode="auto">
            <a:xfrm flipV="1">
              <a:off x="4560" y="2448"/>
              <a:ext cx="0" cy="624"/>
            </a:xfrm>
            <a:prstGeom prst="line">
              <a:avLst/>
            </a:prstGeom>
            <a:noFill/>
            <a:ln w="38100">
              <a:solidFill>
                <a:srgbClr val="000000"/>
              </a:solidFill>
              <a:round/>
              <a:headEnd/>
              <a:tailEnd type="triangle" w="med" len="med"/>
            </a:ln>
          </p:spPr>
          <p:txBody>
            <a:bodyPr/>
            <a:lstStyle/>
            <a:p>
              <a:endParaRPr lang="zh-CN" altLang="en-US"/>
            </a:p>
          </p:txBody>
        </p:sp>
      </p:grpSp>
      <p:sp>
        <p:nvSpPr>
          <p:cNvPr id="407572" name="Rectangle 20"/>
          <p:cNvSpPr>
            <a:spLocks noChangeArrowheads="1"/>
          </p:cNvSpPr>
          <p:nvPr/>
        </p:nvSpPr>
        <p:spPr bwMode="auto">
          <a:xfrm>
            <a:off x="633535" y="5060096"/>
            <a:ext cx="4895850" cy="400110"/>
          </a:xfrm>
          <a:prstGeom prst="rect">
            <a:avLst/>
          </a:prstGeom>
          <a:noFill/>
          <a:ln w="9525">
            <a:noFill/>
            <a:miter lim="800000"/>
            <a:headEnd/>
            <a:tailEnd/>
          </a:ln>
        </p:spPr>
        <p:txBody>
          <a:bodyPr>
            <a:spAutoFit/>
          </a:bodyPr>
          <a:lstStyle/>
          <a:p>
            <a:r>
              <a:rPr kumimoji="1" lang="zh-CN" altLang="en-US" sz="2000" b="1" dirty="0">
                <a:solidFill>
                  <a:srgbClr val="002060"/>
                </a:solidFill>
                <a:latin typeface="幼圆" pitchFamily="49" charset="-122"/>
                <a:ea typeface="幼圆" pitchFamily="49" charset="-122"/>
              </a:rPr>
              <a:t>若分界面两边均为媒质，则</a:t>
            </a:r>
          </a:p>
        </p:txBody>
      </p:sp>
      <p:graphicFrame>
        <p:nvGraphicFramePr>
          <p:cNvPr id="407573" name="Object 21"/>
          <p:cNvGraphicFramePr>
            <a:graphicFrameLocks noChangeAspect="1"/>
          </p:cNvGraphicFramePr>
          <p:nvPr/>
        </p:nvGraphicFramePr>
        <p:xfrm>
          <a:off x="4758048" y="3763298"/>
          <a:ext cx="1627188" cy="506413"/>
        </p:xfrm>
        <a:graphic>
          <a:graphicData uri="http://schemas.openxmlformats.org/presentationml/2006/ole">
            <p:oleObj spid="_x0000_s54279" name="Equation" r:id="rId9" imgW="774360" imgH="241200" progId="Equation.DSMT4">
              <p:embed/>
            </p:oleObj>
          </a:graphicData>
        </a:graphic>
      </p:graphicFrame>
      <p:graphicFrame>
        <p:nvGraphicFramePr>
          <p:cNvPr id="407574" name="Object 22"/>
          <p:cNvGraphicFramePr>
            <a:graphicFrameLocks noChangeAspect="1"/>
          </p:cNvGraphicFramePr>
          <p:nvPr/>
        </p:nvGraphicFramePr>
        <p:xfrm>
          <a:off x="787083" y="4409758"/>
          <a:ext cx="4770437" cy="599652"/>
        </p:xfrm>
        <a:graphic>
          <a:graphicData uri="http://schemas.openxmlformats.org/presentationml/2006/ole">
            <p:oleObj spid="_x0000_s54280" name="Equation" r:id="rId10" imgW="2425680" imgH="304560" progId="Equation.DSMT4">
              <p:embed/>
            </p:oleObj>
          </a:graphicData>
        </a:graphic>
      </p:graphicFrame>
      <p:sp>
        <p:nvSpPr>
          <p:cNvPr id="54288" name="Text Box 24"/>
          <p:cNvSpPr txBox="1">
            <a:spLocks noChangeArrowheads="1"/>
          </p:cNvSpPr>
          <p:nvPr/>
        </p:nvSpPr>
        <p:spPr bwMode="auto">
          <a:xfrm>
            <a:off x="529736" y="3231417"/>
            <a:ext cx="3339376" cy="400110"/>
          </a:xfrm>
          <a:prstGeom prst="rect">
            <a:avLst/>
          </a:prstGeom>
          <a:noFill/>
          <a:ln w="25400">
            <a:noFill/>
            <a:miter lim="800000"/>
            <a:headEnd/>
            <a:tailEnd/>
          </a:ln>
        </p:spPr>
        <p:txBody>
          <a:bodyPr wrap="none">
            <a:spAutoFit/>
          </a:bodyPr>
          <a:lstStyle/>
          <a:p>
            <a:r>
              <a:rPr lang="en-US" altLang="zh-CN" sz="2000" b="1" dirty="0">
                <a:solidFill>
                  <a:srgbClr val="002060"/>
                </a:solidFill>
                <a:latin typeface="Arial" pitchFamily="34" charset="0"/>
                <a:ea typeface="幼圆" pitchFamily="49" charset="-122"/>
              </a:rPr>
              <a:t> </a:t>
            </a:r>
            <a:r>
              <a:rPr lang="zh-CN" altLang="en-US" sz="2000" b="1" dirty="0">
                <a:solidFill>
                  <a:srgbClr val="002060"/>
                </a:solidFill>
                <a:latin typeface="Arial" pitchFamily="34" charset="0"/>
                <a:ea typeface="幼圆" pitchFamily="49" charset="-122"/>
              </a:rPr>
              <a:t>式中</a:t>
            </a:r>
            <a:r>
              <a:rPr lang="zh-CN" altLang="en-US" sz="2000" b="1" i="1" dirty="0">
                <a:solidFill>
                  <a:srgbClr val="002060"/>
                </a:solidFill>
                <a:latin typeface="Arial" pitchFamily="34" charset="0"/>
                <a:ea typeface="幼圆" pitchFamily="49" charset="-122"/>
                <a:sym typeface="Symbol" pitchFamily="18" charset="2"/>
              </a:rPr>
              <a:t></a:t>
            </a:r>
            <a:r>
              <a:rPr lang="en-US" altLang="zh-CN" sz="2000" b="1" i="1" baseline="-25000" dirty="0">
                <a:solidFill>
                  <a:srgbClr val="002060"/>
                </a:solidFill>
                <a:ea typeface="幼圆" pitchFamily="49" charset="-122"/>
                <a:sym typeface="Symbol" pitchFamily="18" charset="2"/>
              </a:rPr>
              <a:t>P</a:t>
            </a:r>
            <a:r>
              <a:rPr lang="zh-CN" altLang="en-US" sz="2000" b="1" dirty="0">
                <a:solidFill>
                  <a:srgbClr val="002060"/>
                </a:solidFill>
                <a:latin typeface="Arial" pitchFamily="34" charset="0"/>
                <a:ea typeface="幼圆" pitchFamily="49" charset="-122"/>
              </a:rPr>
              <a:t>为</a:t>
            </a:r>
            <a:r>
              <a:rPr lang="zh-CN" altLang="en-US" sz="2000" b="1" dirty="0">
                <a:solidFill>
                  <a:srgbClr val="FF0000"/>
                </a:solidFill>
                <a:latin typeface="Arial" pitchFamily="34" charset="0"/>
                <a:ea typeface="幼圆" pitchFamily="49" charset="-122"/>
              </a:rPr>
              <a:t>极化电荷体密度</a:t>
            </a:r>
            <a:r>
              <a:rPr lang="zh-CN" altLang="en-US" sz="2000" b="1" dirty="0">
                <a:solidFill>
                  <a:srgbClr val="002060"/>
                </a:solidFill>
                <a:latin typeface="Arial" pitchFamily="34" charset="0"/>
                <a:ea typeface="幼圆" pitchFamily="49" charset="-122"/>
              </a:rPr>
              <a:t>。</a:t>
            </a:r>
          </a:p>
        </p:txBody>
      </p:sp>
      <p:graphicFrame>
        <p:nvGraphicFramePr>
          <p:cNvPr id="54281" name="Object 9"/>
          <p:cNvGraphicFramePr>
            <a:graphicFrameLocks noChangeAspect="1"/>
          </p:cNvGraphicFramePr>
          <p:nvPr/>
        </p:nvGraphicFramePr>
        <p:xfrm>
          <a:off x="5678488" y="3108960"/>
          <a:ext cx="492399" cy="369888"/>
        </p:xfrm>
        <a:graphic>
          <a:graphicData uri="http://schemas.openxmlformats.org/presentationml/2006/ole">
            <p:oleObj spid="_x0000_s54281" name="Equation" r:id="rId11" imgW="203040" imgH="152280" progId="Equation.DSMT4">
              <p:embed/>
            </p:oleObj>
          </a:graphicData>
        </a:graphic>
      </p:graphicFrame>
      <p:graphicFrame>
        <p:nvGraphicFramePr>
          <p:cNvPr id="54282" name="Object 24"/>
          <p:cNvGraphicFramePr>
            <a:graphicFrameLocks noChangeAspect="1"/>
          </p:cNvGraphicFramePr>
          <p:nvPr/>
        </p:nvGraphicFramePr>
        <p:xfrm>
          <a:off x="7596188" y="4721225"/>
          <a:ext cx="446087" cy="617538"/>
        </p:xfrm>
        <a:graphic>
          <a:graphicData uri="http://schemas.openxmlformats.org/presentationml/2006/ole">
            <p:oleObj spid="_x0000_s54282" name="Equation" r:id="rId12" imgW="164880" imgH="22860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558"/>
                                        </p:tgtEl>
                                        <p:attrNameLst>
                                          <p:attrName>style.visibility</p:attrName>
                                        </p:attrNameLst>
                                      </p:cBhvr>
                                      <p:to>
                                        <p:strVal val="visible"/>
                                      </p:to>
                                    </p:set>
                                    <p:animEffect transition="in" filter="fade">
                                      <p:cBhvr>
                                        <p:cTn id="7" dur="1000"/>
                                        <p:tgtEl>
                                          <p:spTgt spid="4075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559"/>
                                        </p:tgtEl>
                                        <p:attrNameLst>
                                          <p:attrName>style.visibility</p:attrName>
                                        </p:attrNameLst>
                                      </p:cBhvr>
                                      <p:to>
                                        <p:strVal val="visible"/>
                                      </p:to>
                                    </p:set>
                                    <p:animEffect transition="in" filter="fade">
                                      <p:cBhvr>
                                        <p:cTn id="12" dur="1000"/>
                                        <p:tgtEl>
                                          <p:spTgt spid="4075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7560"/>
                                        </p:tgtEl>
                                        <p:attrNameLst>
                                          <p:attrName>style.visibility</p:attrName>
                                        </p:attrNameLst>
                                      </p:cBhvr>
                                      <p:to>
                                        <p:strVal val="visible"/>
                                      </p:to>
                                    </p:set>
                                    <p:animEffect transition="in" filter="fade">
                                      <p:cBhvr>
                                        <p:cTn id="17" dur="1000"/>
                                        <p:tgtEl>
                                          <p:spTgt spid="4075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7574"/>
                                        </p:tgtEl>
                                        <p:attrNameLst>
                                          <p:attrName>style.visibility</p:attrName>
                                        </p:attrNameLst>
                                      </p:cBhvr>
                                      <p:to>
                                        <p:strVal val="visible"/>
                                      </p:to>
                                    </p:set>
                                    <p:animEffect transition="in" filter="fade">
                                      <p:cBhvr>
                                        <p:cTn id="22" dur="1000"/>
                                        <p:tgtEl>
                                          <p:spTgt spid="40757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7573"/>
                                        </p:tgtEl>
                                        <p:attrNameLst>
                                          <p:attrName>style.visibility</p:attrName>
                                        </p:attrNameLst>
                                      </p:cBhvr>
                                      <p:to>
                                        <p:strVal val="visible"/>
                                      </p:to>
                                    </p:set>
                                    <p:animEffect transition="in" filter="fade">
                                      <p:cBhvr>
                                        <p:cTn id="27" dur="1000"/>
                                        <p:tgtEl>
                                          <p:spTgt spid="40757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7572"/>
                                        </p:tgtEl>
                                        <p:attrNameLst>
                                          <p:attrName>style.visibility</p:attrName>
                                        </p:attrNameLst>
                                      </p:cBhvr>
                                      <p:to>
                                        <p:strVal val="visible"/>
                                      </p:to>
                                    </p:set>
                                    <p:animEffect transition="in" filter="fade">
                                      <p:cBhvr>
                                        <p:cTn id="30" dur="1000"/>
                                        <p:tgtEl>
                                          <p:spTgt spid="4075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07561"/>
                                        </p:tgtEl>
                                        <p:attrNameLst>
                                          <p:attrName>style.visibility</p:attrName>
                                        </p:attrNameLst>
                                      </p:cBhvr>
                                      <p:to>
                                        <p:strVal val="visible"/>
                                      </p:to>
                                    </p:set>
                                    <p:animEffect transition="in" filter="fade">
                                      <p:cBhvr>
                                        <p:cTn id="40" dur="1000"/>
                                        <p:tgtEl>
                                          <p:spTgt spid="407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0" grpId="0"/>
      <p:bldP spid="40757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6" name="灯片编号占位符 3"/>
          <p:cNvSpPr>
            <a:spLocks noGrp="1"/>
          </p:cNvSpPr>
          <p:nvPr>
            <p:ph type="sldNum" sz="quarter" idx="12"/>
          </p:nvPr>
        </p:nvSpPr>
        <p:spPr>
          <a:noFill/>
        </p:spPr>
        <p:txBody>
          <a:bodyPr/>
          <a:lstStyle/>
          <a:p>
            <a:fld id="{F96B90C5-AAAD-4FCD-8AE8-85DC042D9EED}" type="slidenum">
              <a:rPr lang="en-US" altLang="zh-CN" smtClean="0"/>
              <a:pPr/>
              <a:t>50</a:t>
            </a:fld>
            <a:endParaRPr lang="en-US" altLang="zh-CN" smtClean="0"/>
          </a:p>
        </p:txBody>
      </p:sp>
      <p:graphicFrame>
        <p:nvGraphicFramePr>
          <p:cNvPr id="239618" name="Object 2"/>
          <p:cNvGraphicFramePr>
            <a:graphicFrameLocks noChangeAspect="1"/>
          </p:cNvGraphicFramePr>
          <p:nvPr/>
        </p:nvGraphicFramePr>
        <p:xfrm>
          <a:off x="439738" y="341313"/>
          <a:ext cx="1828800" cy="838200"/>
        </p:xfrm>
        <a:graphic>
          <a:graphicData uri="http://schemas.openxmlformats.org/presentationml/2006/ole">
            <p:oleObj spid="_x0000_s99330" name="Equation" r:id="rId3" imgW="914400" imgH="419040" progId="Equation.DSMT4">
              <p:embed/>
            </p:oleObj>
          </a:graphicData>
        </a:graphic>
      </p:graphicFrame>
      <p:graphicFrame>
        <p:nvGraphicFramePr>
          <p:cNvPr id="239619" name="Object 3"/>
          <p:cNvGraphicFramePr>
            <a:graphicFrameLocks noChangeAspect="1"/>
          </p:cNvGraphicFramePr>
          <p:nvPr/>
        </p:nvGraphicFramePr>
        <p:xfrm>
          <a:off x="2216150" y="357188"/>
          <a:ext cx="4519613" cy="1522412"/>
        </p:xfrm>
        <a:graphic>
          <a:graphicData uri="http://schemas.openxmlformats.org/presentationml/2006/ole">
            <p:oleObj spid="_x0000_s99331" name="Equation" r:id="rId4" imgW="2260440" imgH="761760" progId="Equation.DSMT4">
              <p:embed/>
            </p:oleObj>
          </a:graphicData>
        </a:graphic>
      </p:graphicFrame>
      <p:graphicFrame>
        <p:nvGraphicFramePr>
          <p:cNvPr id="239620" name="Object 4"/>
          <p:cNvGraphicFramePr>
            <a:graphicFrameLocks noChangeAspect="1"/>
          </p:cNvGraphicFramePr>
          <p:nvPr/>
        </p:nvGraphicFramePr>
        <p:xfrm>
          <a:off x="384175" y="1768475"/>
          <a:ext cx="5383213" cy="1676400"/>
        </p:xfrm>
        <a:graphic>
          <a:graphicData uri="http://schemas.openxmlformats.org/presentationml/2006/ole">
            <p:oleObj spid="_x0000_s99332" name="Equation" r:id="rId5" imgW="2692080" imgH="838080" progId="Equation.DSMT4">
              <p:embed/>
            </p:oleObj>
          </a:graphicData>
        </a:graphic>
      </p:graphicFrame>
      <p:sp>
        <p:nvSpPr>
          <p:cNvPr id="239621" name="Rectangle 5"/>
          <p:cNvSpPr>
            <a:spLocks noChangeArrowheads="1"/>
          </p:cNvSpPr>
          <p:nvPr/>
        </p:nvSpPr>
        <p:spPr bwMode="auto">
          <a:xfrm>
            <a:off x="0" y="3636963"/>
            <a:ext cx="2571750" cy="402291"/>
          </a:xfrm>
          <a:prstGeom prst="rect">
            <a:avLst/>
          </a:prstGeom>
          <a:noFill/>
          <a:ln w="9525">
            <a:noFill/>
            <a:prstDash val="dash"/>
            <a:miter lim="800000"/>
            <a:headEnd/>
            <a:tailEnd/>
          </a:ln>
        </p:spPr>
        <p:txBody>
          <a:bodyPr lIns="90000" tIns="46800" rIns="90000" bIns="46800">
            <a:spAutoFit/>
          </a:bodyPr>
          <a:lstStyle/>
          <a:p>
            <a:r>
              <a:rPr kumimoji="1" lang="zh-CN" altLang="en-US" sz="2000" b="1">
                <a:solidFill>
                  <a:srgbClr val="002060"/>
                </a:solidFill>
                <a:latin typeface="幼圆" pitchFamily="49" charset="-122"/>
                <a:sym typeface="Wingdings" pitchFamily="2" charset="2"/>
              </a:rPr>
              <a:t>（</a:t>
            </a:r>
            <a:r>
              <a:rPr kumimoji="1" lang="en-US" altLang="zh-CN" sz="2000" b="1">
                <a:solidFill>
                  <a:srgbClr val="002060"/>
                </a:solidFill>
                <a:latin typeface="幼圆" pitchFamily="49" charset="-122"/>
                <a:sym typeface="Wingdings" pitchFamily="2" charset="2"/>
              </a:rPr>
              <a:t>2</a:t>
            </a:r>
            <a:r>
              <a:rPr kumimoji="1" lang="zh-CN" altLang="en-US" sz="2000" b="1">
                <a:solidFill>
                  <a:srgbClr val="002060"/>
                </a:solidFill>
                <a:latin typeface="幼圆" pitchFamily="49" charset="-122"/>
                <a:sym typeface="Wingdings" pitchFamily="2" charset="2"/>
              </a:rPr>
              <a:t>）在下极板：</a:t>
            </a:r>
          </a:p>
        </p:txBody>
      </p:sp>
      <p:graphicFrame>
        <p:nvGraphicFramePr>
          <p:cNvPr id="239622" name="Object 5"/>
          <p:cNvGraphicFramePr>
            <a:graphicFrameLocks noChangeAspect="1"/>
          </p:cNvGraphicFramePr>
          <p:nvPr/>
        </p:nvGraphicFramePr>
        <p:xfrm>
          <a:off x="2549525" y="3613150"/>
          <a:ext cx="3046413" cy="558800"/>
        </p:xfrm>
        <a:graphic>
          <a:graphicData uri="http://schemas.openxmlformats.org/presentationml/2006/ole">
            <p:oleObj spid="_x0000_s99333" name="Equation" r:id="rId6" imgW="1523880" imgH="279360" progId="Equation.DSMT4">
              <p:embed/>
            </p:oleObj>
          </a:graphicData>
        </a:graphic>
      </p:graphicFrame>
      <p:graphicFrame>
        <p:nvGraphicFramePr>
          <p:cNvPr id="239623" name="Object 6"/>
          <p:cNvGraphicFramePr>
            <a:graphicFrameLocks noChangeAspect="1"/>
          </p:cNvGraphicFramePr>
          <p:nvPr/>
        </p:nvGraphicFramePr>
        <p:xfrm>
          <a:off x="5405438" y="3448050"/>
          <a:ext cx="2944812" cy="863600"/>
        </p:xfrm>
        <a:graphic>
          <a:graphicData uri="http://schemas.openxmlformats.org/presentationml/2006/ole">
            <p:oleObj spid="_x0000_s99334" name="Equation" r:id="rId7" imgW="1473120" imgH="431640" progId="Equation.DSMT4">
              <p:embed/>
            </p:oleObj>
          </a:graphicData>
        </a:graphic>
      </p:graphicFrame>
      <p:graphicFrame>
        <p:nvGraphicFramePr>
          <p:cNvPr id="239624" name="Object 7"/>
          <p:cNvGraphicFramePr>
            <a:graphicFrameLocks noChangeAspect="1"/>
          </p:cNvGraphicFramePr>
          <p:nvPr/>
        </p:nvGraphicFramePr>
        <p:xfrm>
          <a:off x="2549525" y="4222750"/>
          <a:ext cx="3376613" cy="558800"/>
        </p:xfrm>
        <a:graphic>
          <a:graphicData uri="http://schemas.openxmlformats.org/presentationml/2006/ole">
            <p:oleObj spid="_x0000_s99335" name="Equation" r:id="rId8" imgW="1688760" imgH="279360" progId="Equation.DSMT4">
              <p:embed/>
            </p:oleObj>
          </a:graphicData>
        </a:graphic>
      </p:graphicFrame>
      <p:sp>
        <p:nvSpPr>
          <p:cNvPr id="239625" name="Rectangle 9"/>
          <p:cNvSpPr>
            <a:spLocks noChangeArrowheads="1"/>
          </p:cNvSpPr>
          <p:nvPr/>
        </p:nvSpPr>
        <p:spPr bwMode="auto">
          <a:xfrm>
            <a:off x="882650" y="4706938"/>
            <a:ext cx="1472176" cy="402291"/>
          </a:xfrm>
          <a:prstGeom prst="rect">
            <a:avLst/>
          </a:prstGeom>
          <a:noFill/>
          <a:ln w="9525">
            <a:noFill/>
            <a:prstDash val="dash"/>
            <a:miter lim="800000"/>
            <a:headEnd/>
            <a:tailEnd/>
          </a:ln>
        </p:spPr>
        <p:txBody>
          <a:bodyPr wrap="none" lIns="90000" tIns="46800" rIns="90000" bIns="46800">
            <a:spAutoFit/>
          </a:bodyPr>
          <a:lstStyle/>
          <a:p>
            <a:r>
              <a:rPr kumimoji="1" lang="zh-CN" altLang="en-US" sz="2000" b="1">
                <a:solidFill>
                  <a:srgbClr val="002060"/>
                </a:solidFill>
                <a:latin typeface="幼圆" pitchFamily="49" charset="-122"/>
                <a:sym typeface="Wingdings" pitchFamily="2" charset="2"/>
              </a:rPr>
              <a:t>在上极板：</a:t>
            </a:r>
          </a:p>
        </p:txBody>
      </p:sp>
      <p:graphicFrame>
        <p:nvGraphicFramePr>
          <p:cNvPr id="239626" name="Object 8"/>
          <p:cNvGraphicFramePr>
            <a:graphicFrameLocks noChangeAspect="1"/>
          </p:cNvGraphicFramePr>
          <p:nvPr/>
        </p:nvGraphicFramePr>
        <p:xfrm>
          <a:off x="2536825" y="4732338"/>
          <a:ext cx="3173413" cy="558800"/>
        </p:xfrm>
        <a:graphic>
          <a:graphicData uri="http://schemas.openxmlformats.org/presentationml/2006/ole">
            <p:oleObj spid="_x0000_s99336" name="Equation" r:id="rId9" imgW="1587240" imgH="279360" progId="Equation.DSMT4">
              <p:embed/>
            </p:oleObj>
          </a:graphicData>
        </a:graphic>
      </p:graphicFrame>
      <p:graphicFrame>
        <p:nvGraphicFramePr>
          <p:cNvPr id="239627" name="Object 9"/>
          <p:cNvGraphicFramePr>
            <a:graphicFrameLocks noChangeAspect="1"/>
          </p:cNvGraphicFramePr>
          <p:nvPr/>
        </p:nvGraphicFramePr>
        <p:xfrm>
          <a:off x="1703388" y="5230813"/>
          <a:ext cx="7261225" cy="862012"/>
        </p:xfrm>
        <a:graphic>
          <a:graphicData uri="http://schemas.openxmlformats.org/presentationml/2006/ole">
            <p:oleObj spid="_x0000_s99337" name="Equation" r:id="rId10" imgW="3632040" imgH="431640" progId="Equation.DSMT4">
              <p:embed/>
            </p:oleObj>
          </a:graphicData>
        </a:graphic>
      </p:graphicFrame>
      <p:graphicFrame>
        <p:nvGraphicFramePr>
          <p:cNvPr id="239628" name="Object 10"/>
          <p:cNvGraphicFramePr>
            <a:graphicFrameLocks noChangeAspect="1"/>
          </p:cNvGraphicFramePr>
          <p:nvPr/>
        </p:nvGraphicFramePr>
        <p:xfrm>
          <a:off x="2566988" y="5991225"/>
          <a:ext cx="3605212" cy="558800"/>
        </p:xfrm>
        <a:graphic>
          <a:graphicData uri="http://schemas.openxmlformats.org/presentationml/2006/ole">
            <p:oleObj spid="_x0000_s99338" name="Equation" r:id="rId11" imgW="1803240" imgH="279360" progId="Equation.DSMT4">
              <p:embed/>
            </p:oleObj>
          </a:graphicData>
        </a:graphic>
      </p:graphicFrame>
      <p:grpSp>
        <p:nvGrpSpPr>
          <p:cNvPr id="2" name="Group 13"/>
          <p:cNvGrpSpPr>
            <a:grpSpLocks/>
          </p:cNvGrpSpPr>
          <p:nvPr/>
        </p:nvGrpSpPr>
        <p:grpSpPr bwMode="auto">
          <a:xfrm>
            <a:off x="6227763" y="1773238"/>
            <a:ext cx="2447925" cy="1584325"/>
            <a:chOff x="3424" y="391"/>
            <a:chExt cx="2268" cy="1406"/>
          </a:xfrm>
        </p:grpSpPr>
        <p:grpSp>
          <p:nvGrpSpPr>
            <p:cNvPr id="99350" name="Group 14"/>
            <p:cNvGrpSpPr>
              <a:grpSpLocks/>
            </p:cNvGrpSpPr>
            <p:nvPr/>
          </p:nvGrpSpPr>
          <p:grpSpPr bwMode="auto">
            <a:xfrm>
              <a:off x="3424" y="391"/>
              <a:ext cx="2268" cy="1406"/>
              <a:chOff x="3334" y="1888"/>
              <a:chExt cx="2268" cy="1406"/>
            </a:xfrm>
          </p:grpSpPr>
          <p:sp>
            <p:nvSpPr>
              <p:cNvPr id="99351" name="Rectangle 15"/>
              <p:cNvSpPr>
                <a:spLocks noChangeArrowheads="1"/>
              </p:cNvSpPr>
              <p:nvPr/>
            </p:nvSpPr>
            <p:spPr bwMode="auto">
              <a:xfrm>
                <a:off x="3334" y="1888"/>
                <a:ext cx="2268" cy="1406"/>
              </a:xfrm>
              <a:prstGeom prst="rect">
                <a:avLst/>
              </a:prstGeom>
              <a:solidFill>
                <a:srgbClr val="CCFFFF"/>
              </a:solidFill>
              <a:ln w="9525">
                <a:solidFill>
                  <a:srgbClr val="FF0000"/>
                </a:solidFill>
                <a:miter lim="800000"/>
                <a:headEnd/>
                <a:tailEnd/>
              </a:ln>
            </p:spPr>
            <p:txBody>
              <a:bodyPr anchor="ctr">
                <a:spAutoFit/>
              </a:bodyPr>
              <a:lstStyle/>
              <a:p>
                <a:endParaRPr lang="zh-CN" altLang="en-US"/>
              </a:p>
            </p:txBody>
          </p:sp>
          <p:sp>
            <p:nvSpPr>
              <p:cNvPr id="99352" name="Rectangle 16"/>
              <p:cNvSpPr>
                <a:spLocks noChangeArrowheads="1"/>
              </p:cNvSpPr>
              <p:nvPr/>
            </p:nvSpPr>
            <p:spPr bwMode="auto">
              <a:xfrm>
                <a:off x="3529" y="2432"/>
                <a:ext cx="1574" cy="46"/>
              </a:xfrm>
              <a:prstGeom prst="rect">
                <a:avLst/>
              </a:prstGeom>
              <a:solidFill>
                <a:srgbClr val="FFCC99"/>
              </a:solidFill>
              <a:ln w="9525">
                <a:miter lim="800000"/>
                <a:headEnd/>
                <a:tailEnd/>
              </a:ln>
              <a:scene3d>
                <a:camera prst="legacyObliqueTopRight">
                  <a:rot lat="20999984" lon="0" rev="0"/>
                </a:camera>
                <a:lightRig rig="legacyFlat3"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9353" name="Rectangle 17"/>
              <p:cNvSpPr>
                <a:spLocks noChangeArrowheads="1"/>
              </p:cNvSpPr>
              <p:nvPr/>
            </p:nvSpPr>
            <p:spPr bwMode="auto">
              <a:xfrm>
                <a:off x="3516" y="3021"/>
                <a:ext cx="1496" cy="46"/>
              </a:xfrm>
              <a:prstGeom prst="rect">
                <a:avLst/>
              </a:prstGeom>
              <a:solidFill>
                <a:srgbClr val="FFCC99"/>
              </a:solidFill>
              <a:ln w="9525">
                <a:miter lim="800000"/>
                <a:headEnd/>
                <a:tailEnd/>
              </a:ln>
              <a:scene3d>
                <a:camera prst="legacyObliqueTopRight">
                  <a:rot lat="20999984" lon="0" rev="0"/>
                </a:camera>
                <a:lightRig rig="legacyFlat4" dir="b"/>
              </a:scene3d>
              <a:sp3d extrusionH="1801800" prstMaterial="legacyMatte">
                <a:bevelT w="13500" h="13500" prst="angle"/>
                <a:bevelB w="13500" h="13500" prst="angle"/>
                <a:extrusionClr>
                  <a:srgbClr val="FFCC99"/>
                </a:extrusionClr>
              </a:sp3d>
            </p:spPr>
            <p:txBody>
              <a:bodyPr anchor="ctr">
                <a:spAutoFit/>
                <a:flatTx/>
              </a:bodyPr>
              <a:lstStyle/>
              <a:p>
                <a:endParaRPr lang="zh-CN" altLang="en-US"/>
              </a:p>
            </p:txBody>
          </p:sp>
          <p:sp>
            <p:nvSpPr>
              <p:cNvPr id="99354" name="Line 18"/>
              <p:cNvSpPr>
                <a:spLocks noChangeShapeType="1"/>
              </p:cNvSpPr>
              <p:nvPr/>
            </p:nvSpPr>
            <p:spPr bwMode="auto">
              <a:xfrm>
                <a:off x="4694" y="2478"/>
                <a:ext cx="0" cy="544"/>
              </a:xfrm>
              <a:prstGeom prst="line">
                <a:avLst/>
              </a:prstGeom>
              <a:noFill/>
              <a:ln w="9525">
                <a:solidFill>
                  <a:srgbClr val="CC3300"/>
                </a:solidFill>
                <a:round/>
                <a:headEnd type="triangle" w="med" len="med"/>
                <a:tailEnd type="triangle" w="med" len="med"/>
              </a:ln>
            </p:spPr>
            <p:txBody>
              <a:bodyPr/>
              <a:lstStyle/>
              <a:p>
                <a:endParaRPr lang="zh-CN" altLang="en-US"/>
              </a:p>
            </p:txBody>
          </p:sp>
          <p:sp>
            <p:nvSpPr>
              <p:cNvPr id="99355" name="Line 19"/>
              <p:cNvSpPr>
                <a:spLocks noChangeShapeType="1"/>
              </p:cNvSpPr>
              <p:nvPr/>
            </p:nvSpPr>
            <p:spPr bwMode="auto">
              <a:xfrm>
                <a:off x="3521" y="2053"/>
                <a:ext cx="0" cy="968"/>
              </a:xfrm>
              <a:prstGeom prst="line">
                <a:avLst/>
              </a:prstGeom>
              <a:noFill/>
              <a:ln w="25400">
                <a:solidFill>
                  <a:srgbClr val="0000FF"/>
                </a:solidFill>
                <a:round/>
                <a:headEnd type="triangle" w="sm" len="lg"/>
                <a:tailEnd/>
              </a:ln>
            </p:spPr>
            <p:txBody>
              <a:bodyPr/>
              <a:lstStyle/>
              <a:p>
                <a:endParaRPr lang="zh-CN" altLang="en-US"/>
              </a:p>
            </p:txBody>
          </p:sp>
          <p:sp>
            <p:nvSpPr>
              <p:cNvPr id="99356" name="Line 20"/>
              <p:cNvSpPr>
                <a:spLocks noChangeShapeType="1"/>
              </p:cNvSpPr>
              <p:nvPr/>
            </p:nvSpPr>
            <p:spPr bwMode="auto">
              <a:xfrm>
                <a:off x="3521" y="3015"/>
                <a:ext cx="1763" cy="0"/>
              </a:xfrm>
              <a:prstGeom prst="line">
                <a:avLst/>
              </a:prstGeom>
              <a:noFill/>
              <a:ln w="25400">
                <a:solidFill>
                  <a:srgbClr val="0000FF"/>
                </a:solidFill>
                <a:round/>
                <a:headEnd/>
                <a:tailEnd type="triangle" w="sm" len="lg"/>
              </a:ln>
            </p:spPr>
            <p:txBody>
              <a:bodyPr/>
              <a:lstStyle/>
              <a:p>
                <a:endParaRPr lang="zh-CN" altLang="en-US"/>
              </a:p>
            </p:txBody>
          </p:sp>
          <p:sp>
            <p:nvSpPr>
              <p:cNvPr id="99357" name="Line 21"/>
              <p:cNvSpPr>
                <a:spLocks noChangeShapeType="1"/>
              </p:cNvSpPr>
              <p:nvPr/>
            </p:nvSpPr>
            <p:spPr bwMode="auto">
              <a:xfrm flipV="1">
                <a:off x="3521" y="2737"/>
                <a:ext cx="531" cy="278"/>
              </a:xfrm>
              <a:prstGeom prst="line">
                <a:avLst/>
              </a:prstGeom>
              <a:noFill/>
              <a:ln w="25400">
                <a:solidFill>
                  <a:srgbClr val="0000FF"/>
                </a:solidFill>
                <a:round/>
                <a:headEnd/>
                <a:tailEnd type="triangle" w="sm" len="lg"/>
              </a:ln>
            </p:spPr>
            <p:txBody>
              <a:bodyPr/>
              <a:lstStyle/>
              <a:p>
                <a:endParaRPr lang="zh-CN" altLang="en-US"/>
              </a:p>
            </p:txBody>
          </p:sp>
          <p:graphicFrame>
            <p:nvGraphicFramePr>
              <p:cNvPr id="99340" name="Object 12"/>
              <p:cNvGraphicFramePr>
                <a:graphicFrameLocks noChangeAspect="1"/>
              </p:cNvGraphicFramePr>
              <p:nvPr/>
            </p:nvGraphicFramePr>
            <p:xfrm>
              <a:off x="3552" y="2030"/>
              <a:ext cx="126" cy="130"/>
            </p:xfrm>
            <a:graphic>
              <a:graphicData uri="http://schemas.openxmlformats.org/presentationml/2006/ole">
                <p:oleObj spid="_x0000_s99340" name="公式" r:id="rId12" imgW="126720" imgH="126720" progId="Equation.3">
                  <p:embed/>
                </p:oleObj>
              </a:graphicData>
            </a:graphic>
          </p:graphicFrame>
          <p:graphicFrame>
            <p:nvGraphicFramePr>
              <p:cNvPr id="99341" name="Object 13"/>
              <p:cNvGraphicFramePr>
                <a:graphicFrameLocks noChangeAspect="1"/>
              </p:cNvGraphicFramePr>
              <p:nvPr/>
            </p:nvGraphicFramePr>
            <p:xfrm>
              <a:off x="5284" y="3015"/>
              <a:ext cx="139" cy="143"/>
            </p:xfrm>
            <a:graphic>
              <a:graphicData uri="http://schemas.openxmlformats.org/presentationml/2006/ole">
                <p:oleObj spid="_x0000_s99341" name="Equation" r:id="rId13" imgW="139680" imgH="139680" progId="Equation.3">
                  <p:embed/>
                </p:oleObj>
              </a:graphicData>
            </a:graphic>
          </p:graphicFrame>
          <p:graphicFrame>
            <p:nvGraphicFramePr>
              <p:cNvPr id="99342" name="Object 14"/>
              <p:cNvGraphicFramePr>
                <a:graphicFrameLocks noChangeAspect="1"/>
              </p:cNvGraphicFramePr>
              <p:nvPr/>
            </p:nvGraphicFramePr>
            <p:xfrm>
              <a:off x="4052" y="2625"/>
              <a:ext cx="139" cy="170"/>
            </p:xfrm>
            <a:graphic>
              <a:graphicData uri="http://schemas.openxmlformats.org/presentationml/2006/ole">
                <p:oleObj spid="_x0000_s99342" name="Equation" r:id="rId14" imgW="139680" imgH="164880" progId="Equation.3">
                  <p:embed/>
                </p:oleObj>
              </a:graphicData>
            </a:graphic>
          </p:graphicFrame>
          <p:graphicFrame>
            <p:nvGraphicFramePr>
              <p:cNvPr id="99343" name="Object 15"/>
              <p:cNvGraphicFramePr>
                <a:graphicFrameLocks noChangeAspect="1"/>
              </p:cNvGraphicFramePr>
              <p:nvPr/>
            </p:nvGraphicFramePr>
            <p:xfrm>
              <a:off x="4704" y="2568"/>
              <a:ext cx="172" cy="227"/>
            </p:xfrm>
            <a:graphic>
              <a:graphicData uri="http://schemas.openxmlformats.org/presentationml/2006/ole">
                <p:oleObj spid="_x0000_s99343" name="Equation" r:id="rId15" imgW="139680" imgH="177480" progId="Equation.3">
                  <p:embed/>
                </p:oleObj>
              </a:graphicData>
            </a:graphic>
          </p:graphicFrame>
          <p:sp>
            <p:nvSpPr>
              <p:cNvPr id="99358" name="Line 26"/>
              <p:cNvSpPr>
                <a:spLocks noChangeShapeType="1"/>
              </p:cNvSpPr>
              <p:nvPr/>
            </p:nvSpPr>
            <p:spPr bwMode="auto">
              <a:xfrm>
                <a:off x="4332" y="2478"/>
                <a:ext cx="0" cy="181"/>
              </a:xfrm>
              <a:prstGeom prst="line">
                <a:avLst/>
              </a:prstGeom>
              <a:noFill/>
              <a:ln w="25400">
                <a:solidFill>
                  <a:srgbClr val="FF0000"/>
                </a:solidFill>
                <a:round/>
                <a:headEnd/>
                <a:tailEnd type="triangle" w="med" len="med"/>
              </a:ln>
            </p:spPr>
            <p:txBody>
              <a:bodyPr>
                <a:spAutoFit/>
              </a:bodyPr>
              <a:lstStyle/>
              <a:p>
                <a:endParaRPr lang="zh-CN" altLang="en-US"/>
              </a:p>
            </p:txBody>
          </p:sp>
          <p:sp>
            <p:nvSpPr>
              <p:cNvPr id="99359" name="Line 27"/>
              <p:cNvSpPr>
                <a:spLocks noChangeShapeType="1"/>
              </p:cNvSpPr>
              <p:nvPr/>
            </p:nvSpPr>
            <p:spPr bwMode="auto">
              <a:xfrm flipV="1">
                <a:off x="4332" y="2750"/>
                <a:ext cx="0" cy="181"/>
              </a:xfrm>
              <a:prstGeom prst="line">
                <a:avLst/>
              </a:prstGeom>
              <a:noFill/>
              <a:ln w="25400">
                <a:solidFill>
                  <a:srgbClr val="FF0000"/>
                </a:solidFill>
                <a:round/>
                <a:headEnd/>
                <a:tailEnd type="triangle" w="med" len="med"/>
              </a:ln>
            </p:spPr>
            <p:txBody>
              <a:bodyPr>
                <a:spAutoFit/>
              </a:bodyPr>
              <a:lstStyle/>
              <a:p>
                <a:endParaRPr lang="zh-CN" altLang="en-US"/>
              </a:p>
            </p:txBody>
          </p:sp>
          <p:graphicFrame>
            <p:nvGraphicFramePr>
              <p:cNvPr id="99344" name="Object 16"/>
              <p:cNvGraphicFramePr>
                <a:graphicFrameLocks noChangeAspect="1"/>
              </p:cNvGraphicFramePr>
              <p:nvPr/>
            </p:nvGraphicFramePr>
            <p:xfrm>
              <a:off x="4348" y="2523"/>
              <a:ext cx="206" cy="317"/>
            </p:xfrm>
            <a:graphic>
              <a:graphicData uri="http://schemas.openxmlformats.org/presentationml/2006/ole">
                <p:oleObj spid="_x0000_s99344" name="Equation" r:id="rId16" imgW="152280" imgH="228600" progId="Equation.DSMT4">
                  <p:embed/>
                </p:oleObj>
              </a:graphicData>
            </a:graphic>
          </p:graphicFrame>
        </p:grpSp>
        <p:graphicFrame>
          <p:nvGraphicFramePr>
            <p:cNvPr id="99339" name="Object 11"/>
            <p:cNvGraphicFramePr>
              <a:graphicFrameLocks noChangeAspect="1"/>
            </p:cNvGraphicFramePr>
            <p:nvPr/>
          </p:nvGraphicFramePr>
          <p:xfrm>
            <a:off x="3433" y="1444"/>
            <a:ext cx="179" cy="203"/>
          </p:xfrm>
          <a:graphic>
            <a:graphicData uri="http://schemas.openxmlformats.org/presentationml/2006/ole">
              <p:oleObj spid="_x0000_s99339" name="Equation" r:id="rId17" imgW="152280" imgH="17748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fade">
                                      <p:cBhvr>
                                        <p:cTn id="7" dur="1000"/>
                                        <p:tgtEl>
                                          <p:spTgt spid="239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619"/>
                                        </p:tgtEl>
                                        <p:attrNameLst>
                                          <p:attrName>style.visibility</p:attrName>
                                        </p:attrNameLst>
                                      </p:cBhvr>
                                      <p:to>
                                        <p:strVal val="visible"/>
                                      </p:to>
                                    </p:set>
                                    <p:animEffect transition="in" filter="fade">
                                      <p:cBhvr>
                                        <p:cTn id="12" dur="1000"/>
                                        <p:tgtEl>
                                          <p:spTgt spid="2396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620"/>
                                        </p:tgtEl>
                                        <p:attrNameLst>
                                          <p:attrName>style.visibility</p:attrName>
                                        </p:attrNameLst>
                                      </p:cBhvr>
                                      <p:to>
                                        <p:strVal val="visible"/>
                                      </p:to>
                                    </p:set>
                                    <p:animEffect transition="in" filter="fade">
                                      <p:cBhvr>
                                        <p:cTn id="17" dur="1000"/>
                                        <p:tgtEl>
                                          <p:spTgt spid="2396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9621"/>
                                        </p:tgtEl>
                                        <p:attrNameLst>
                                          <p:attrName>style.visibility</p:attrName>
                                        </p:attrNameLst>
                                      </p:cBhvr>
                                      <p:to>
                                        <p:strVal val="visible"/>
                                      </p:to>
                                    </p:set>
                                    <p:animEffect transition="in" filter="fade">
                                      <p:cBhvr>
                                        <p:cTn id="27" dur="1000"/>
                                        <p:tgtEl>
                                          <p:spTgt spid="2396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622"/>
                                        </p:tgtEl>
                                        <p:attrNameLst>
                                          <p:attrName>style.visibility</p:attrName>
                                        </p:attrNameLst>
                                      </p:cBhvr>
                                      <p:to>
                                        <p:strVal val="visible"/>
                                      </p:to>
                                    </p:set>
                                    <p:animEffect transition="in" filter="fade">
                                      <p:cBhvr>
                                        <p:cTn id="32" dur="1000"/>
                                        <p:tgtEl>
                                          <p:spTgt spid="2396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9623"/>
                                        </p:tgtEl>
                                        <p:attrNameLst>
                                          <p:attrName>style.visibility</p:attrName>
                                        </p:attrNameLst>
                                      </p:cBhvr>
                                      <p:to>
                                        <p:strVal val="visible"/>
                                      </p:to>
                                    </p:set>
                                    <p:animEffect transition="in" filter="fade">
                                      <p:cBhvr>
                                        <p:cTn id="37" dur="1000"/>
                                        <p:tgtEl>
                                          <p:spTgt spid="239623"/>
                                        </p:tgtEl>
                                      </p:cBhvr>
                                    </p:animEffect>
                                  </p:childTnLst>
                                </p:cTn>
                              </p:par>
                              <p:par>
                                <p:cTn id="38" presetID="10" presetClass="entr" presetSubtype="0" fill="hold" nodeType="withEffect">
                                  <p:stCondLst>
                                    <p:cond delay="0"/>
                                  </p:stCondLst>
                                  <p:childTnLst>
                                    <p:set>
                                      <p:cBhvr>
                                        <p:cTn id="39" dur="1" fill="hold">
                                          <p:stCondLst>
                                            <p:cond delay="0"/>
                                          </p:stCondLst>
                                        </p:cTn>
                                        <p:tgtEl>
                                          <p:spTgt spid="239624"/>
                                        </p:tgtEl>
                                        <p:attrNameLst>
                                          <p:attrName>style.visibility</p:attrName>
                                        </p:attrNameLst>
                                      </p:cBhvr>
                                      <p:to>
                                        <p:strVal val="visible"/>
                                      </p:to>
                                    </p:set>
                                    <p:animEffect transition="in" filter="fade">
                                      <p:cBhvr>
                                        <p:cTn id="40" dur="1000"/>
                                        <p:tgtEl>
                                          <p:spTgt spid="2396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9625"/>
                                        </p:tgtEl>
                                        <p:attrNameLst>
                                          <p:attrName>style.visibility</p:attrName>
                                        </p:attrNameLst>
                                      </p:cBhvr>
                                      <p:to>
                                        <p:strVal val="visible"/>
                                      </p:to>
                                    </p:set>
                                    <p:animEffect transition="in" filter="fade">
                                      <p:cBhvr>
                                        <p:cTn id="45" dur="1000"/>
                                        <p:tgtEl>
                                          <p:spTgt spid="2396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9626"/>
                                        </p:tgtEl>
                                        <p:attrNameLst>
                                          <p:attrName>style.visibility</p:attrName>
                                        </p:attrNameLst>
                                      </p:cBhvr>
                                      <p:to>
                                        <p:strVal val="visible"/>
                                      </p:to>
                                    </p:set>
                                    <p:animEffect transition="in" filter="fade">
                                      <p:cBhvr>
                                        <p:cTn id="50" dur="1000"/>
                                        <p:tgtEl>
                                          <p:spTgt spid="239626"/>
                                        </p:tgtEl>
                                      </p:cBhvr>
                                    </p:animEffect>
                                  </p:childTnLst>
                                </p:cTn>
                              </p:par>
                              <p:par>
                                <p:cTn id="51" presetID="10" presetClass="entr" presetSubtype="0" fill="hold" nodeType="withEffect">
                                  <p:stCondLst>
                                    <p:cond delay="0"/>
                                  </p:stCondLst>
                                  <p:childTnLst>
                                    <p:set>
                                      <p:cBhvr>
                                        <p:cTn id="52" dur="1" fill="hold">
                                          <p:stCondLst>
                                            <p:cond delay="0"/>
                                          </p:stCondLst>
                                        </p:cTn>
                                        <p:tgtEl>
                                          <p:spTgt spid="239627"/>
                                        </p:tgtEl>
                                        <p:attrNameLst>
                                          <p:attrName>style.visibility</p:attrName>
                                        </p:attrNameLst>
                                      </p:cBhvr>
                                      <p:to>
                                        <p:strVal val="visible"/>
                                      </p:to>
                                    </p:set>
                                    <p:animEffect transition="in" filter="fade">
                                      <p:cBhvr>
                                        <p:cTn id="53" dur="1000"/>
                                        <p:tgtEl>
                                          <p:spTgt spid="2396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9628"/>
                                        </p:tgtEl>
                                        <p:attrNameLst>
                                          <p:attrName>style.visibility</p:attrName>
                                        </p:attrNameLst>
                                      </p:cBhvr>
                                      <p:to>
                                        <p:strVal val="visible"/>
                                      </p:to>
                                    </p:set>
                                    <p:animEffect transition="in" filter="fade">
                                      <p:cBhvr>
                                        <p:cTn id="58" dur="1000"/>
                                        <p:tgtEl>
                                          <p:spTgt spid="239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p:bldP spid="23962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3" name="灯片编号占位符 3"/>
          <p:cNvSpPr>
            <a:spLocks noGrp="1"/>
          </p:cNvSpPr>
          <p:nvPr>
            <p:ph type="sldNum" sz="quarter" idx="12"/>
          </p:nvPr>
        </p:nvSpPr>
        <p:spPr>
          <a:noFill/>
        </p:spPr>
        <p:txBody>
          <a:bodyPr/>
          <a:lstStyle/>
          <a:p>
            <a:fld id="{63AD2745-E3C9-4B9A-8255-07BAFB7B5A3A}" type="slidenum">
              <a:rPr lang="en-US" altLang="zh-CN" smtClean="0"/>
              <a:pPr/>
              <a:t>51</a:t>
            </a:fld>
            <a:endParaRPr lang="en-US" altLang="zh-CN" smtClean="0"/>
          </a:p>
        </p:txBody>
      </p:sp>
      <p:sp>
        <p:nvSpPr>
          <p:cNvPr id="240642" name="Text Box 2"/>
          <p:cNvSpPr txBox="1">
            <a:spLocks noChangeArrowheads="1"/>
          </p:cNvSpPr>
          <p:nvPr/>
        </p:nvSpPr>
        <p:spPr bwMode="auto">
          <a:xfrm>
            <a:off x="273050" y="455613"/>
            <a:ext cx="8208963" cy="2197525"/>
          </a:xfrm>
          <a:prstGeom prst="rect">
            <a:avLst/>
          </a:prstGeom>
          <a:noFill/>
          <a:ln w="9525">
            <a:noFill/>
            <a:miter lim="800000"/>
            <a:headEnd/>
            <a:tailEnd/>
          </a:ln>
        </p:spPr>
        <p:txBody>
          <a:bodyPr>
            <a:spAutoFit/>
          </a:bodyPr>
          <a:lstStyle/>
          <a:p>
            <a:pPr eaLnBrk="0" hangingPunct="0">
              <a:lnSpc>
                <a:spcPct val="110000"/>
              </a:lnSpc>
              <a:spcBef>
                <a:spcPct val="10000"/>
              </a:spcBef>
              <a:defRPr/>
            </a:pPr>
            <a:r>
              <a:rPr kumimoji="1" lang="zh-CN" altLang="en-US" sz="2400" b="1">
                <a:solidFill>
                  <a:srgbClr val="002060"/>
                </a:solidFill>
                <a:latin typeface="仿宋" pitchFamily="49" charset="-122"/>
                <a:ea typeface="仿宋" pitchFamily="49" charset="-122"/>
              </a:rPr>
              <a:t>例：一导体球壳内径为</a:t>
            </a:r>
            <a:r>
              <a:rPr kumimoji="1" lang="en-US" altLang="zh-CN" sz="2400" b="1">
                <a:solidFill>
                  <a:srgbClr val="002060"/>
                </a:solidFill>
                <a:latin typeface="仿宋" pitchFamily="49" charset="-122"/>
                <a:ea typeface="仿宋" pitchFamily="49" charset="-122"/>
              </a:rPr>
              <a:t>b</a:t>
            </a:r>
            <a:r>
              <a:rPr kumimoji="1" lang="zh-CN" altLang="en-US" sz="2400" b="1">
                <a:solidFill>
                  <a:srgbClr val="002060"/>
                </a:solidFill>
                <a:latin typeface="仿宋" pitchFamily="49" charset="-122"/>
                <a:ea typeface="仿宋" pitchFamily="49" charset="-122"/>
              </a:rPr>
              <a:t>，外径为</a:t>
            </a:r>
            <a:r>
              <a:rPr kumimoji="1" lang="en-US" altLang="zh-CN" sz="2400" b="1">
                <a:solidFill>
                  <a:srgbClr val="002060"/>
                </a:solidFill>
                <a:latin typeface="仿宋" pitchFamily="49" charset="-122"/>
                <a:ea typeface="仿宋" pitchFamily="49" charset="-122"/>
              </a:rPr>
              <a:t>c</a:t>
            </a:r>
            <a:r>
              <a:rPr kumimoji="1" lang="zh-CN" altLang="en-US" sz="2400" b="1">
                <a:solidFill>
                  <a:srgbClr val="002060"/>
                </a:solidFill>
                <a:latin typeface="仿宋" pitchFamily="49" charset="-122"/>
                <a:ea typeface="仿宋" pitchFamily="49" charset="-122"/>
              </a:rPr>
              <a:t>，球壳球心为半径为</a:t>
            </a:r>
            <a:r>
              <a:rPr kumimoji="1" lang="en-US" altLang="zh-CN" sz="2400" b="1">
                <a:solidFill>
                  <a:srgbClr val="002060"/>
                </a:solidFill>
                <a:latin typeface="仿宋" pitchFamily="49" charset="-122"/>
                <a:ea typeface="仿宋" pitchFamily="49" charset="-122"/>
              </a:rPr>
              <a:t>a</a:t>
            </a:r>
            <a:r>
              <a:rPr kumimoji="1" lang="zh-CN" altLang="en-US" sz="2400" b="1">
                <a:solidFill>
                  <a:srgbClr val="002060"/>
                </a:solidFill>
                <a:latin typeface="仿宋" pitchFamily="49" charset="-122"/>
                <a:ea typeface="仿宋" pitchFamily="49" charset="-122"/>
              </a:rPr>
              <a:t>导体球，导体球带电量</a:t>
            </a:r>
            <a:r>
              <a:rPr kumimoji="1" lang="en-US" altLang="zh-CN" sz="2400" b="1">
                <a:solidFill>
                  <a:srgbClr val="002060"/>
                </a:solidFill>
                <a:latin typeface="仿宋" pitchFamily="49" charset="-122"/>
                <a:ea typeface="仿宋" pitchFamily="49" charset="-122"/>
              </a:rPr>
              <a:t>Q</a:t>
            </a:r>
            <a:r>
              <a:rPr kumimoji="1" lang="zh-CN" altLang="en-US" sz="2400" b="1">
                <a:solidFill>
                  <a:srgbClr val="002060"/>
                </a:solidFill>
                <a:latin typeface="仿宋" pitchFamily="49" charset="-122"/>
                <a:ea typeface="仿宋" pitchFamily="49" charset="-122"/>
              </a:rPr>
              <a:t>。中间充满两种介质，介电常数分别为</a:t>
            </a:r>
            <a:r>
              <a:rPr kumimoji="1" lang="en-US" altLang="zh-CN" sz="2400" b="1">
                <a:solidFill>
                  <a:srgbClr val="002060"/>
                </a:solidFill>
                <a:latin typeface="仿宋" pitchFamily="49" charset="-122"/>
                <a:ea typeface="仿宋" pitchFamily="49" charset="-122"/>
              </a:rPr>
              <a:t>ε</a:t>
            </a:r>
            <a:r>
              <a:rPr kumimoji="1" lang="en-US" altLang="zh-CN" sz="2400" b="1" baseline="-30000">
                <a:solidFill>
                  <a:srgbClr val="002060"/>
                </a:solidFill>
                <a:latin typeface="仿宋" pitchFamily="49" charset="-122"/>
                <a:ea typeface="仿宋" pitchFamily="49" charset="-122"/>
              </a:rPr>
              <a:t>1</a:t>
            </a:r>
            <a:r>
              <a:rPr kumimoji="1" lang="zh-CN" altLang="en-US" sz="2400" b="1">
                <a:solidFill>
                  <a:srgbClr val="002060"/>
                </a:solidFill>
                <a:latin typeface="仿宋" pitchFamily="49" charset="-122"/>
                <a:ea typeface="仿宋" pitchFamily="49" charset="-122"/>
              </a:rPr>
              <a:t>和</a:t>
            </a:r>
            <a:r>
              <a:rPr kumimoji="1" lang="en-US" altLang="zh-CN" sz="2400" b="1">
                <a:solidFill>
                  <a:srgbClr val="002060"/>
                </a:solidFill>
                <a:latin typeface="仿宋" pitchFamily="49" charset="-122"/>
                <a:ea typeface="仿宋" pitchFamily="49" charset="-122"/>
              </a:rPr>
              <a:t>ε</a:t>
            </a:r>
            <a:r>
              <a:rPr kumimoji="1" lang="en-US" altLang="zh-CN" sz="2400" b="1" baseline="-30000">
                <a:solidFill>
                  <a:srgbClr val="002060"/>
                </a:solidFill>
                <a:latin typeface="仿宋" pitchFamily="49" charset="-122"/>
                <a:ea typeface="仿宋" pitchFamily="49" charset="-122"/>
              </a:rPr>
              <a:t>2</a:t>
            </a:r>
            <a:r>
              <a:rPr kumimoji="1" lang="zh-CN" altLang="en-US" sz="2400" b="1">
                <a:solidFill>
                  <a:srgbClr val="002060"/>
                </a:solidFill>
                <a:latin typeface="仿宋" pitchFamily="49" charset="-122"/>
                <a:ea typeface="仿宋" pitchFamily="49" charset="-122"/>
              </a:rPr>
              <a:t>，介质分界面如图所示。</a:t>
            </a:r>
          </a:p>
          <a:p>
            <a:pPr algn="just" eaLnBrk="0" hangingPunct="0">
              <a:lnSpc>
                <a:spcPct val="110000"/>
              </a:lnSpc>
              <a:spcBef>
                <a:spcPct val="10000"/>
              </a:spcBef>
              <a:defRPr/>
            </a:pPr>
            <a:r>
              <a:rPr kumimoji="1" lang="zh-CN" altLang="en-US" sz="2400" b="1">
                <a:solidFill>
                  <a:srgbClr val="002060"/>
                </a:solidFill>
                <a:latin typeface="仿宋" pitchFamily="49" charset="-122"/>
                <a:ea typeface="仿宋" pitchFamily="49" charset="-122"/>
              </a:rPr>
              <a:t>求：（</a:t>
            </a:r>
            <a:r>
              <a:rPr kumimoji="1" lang="en-US" altLang="zh-CN" sz="2400" b="1">
                <a:solidFill>
                  <a:srgbClr val="002060"/>
                </a:solidFill>
                <a:latin typeface="仿宋" pitchFamily="49" charset="-122"/>
                <a:ea typeface="仿宋" pitchFamily="49" charset="-122"/>
              </a:rPr>
              <a:t>1</a:t>
            </a:r>
            <a:r>
              <a:rPr kumimoji="1" lang="zh-CN" altLang="en-US" sz="2400" b="1">
                <a:solidFill>
                  <a:srgbClr val="002060"/>
                </a:solidFill>
                <a:latin typeface="仿宋" pitchFamily="49" charset="-122"/>
                <a:ea typeface="仿宋" pitchFamily="49" charset="-122"/>
              </a:rPr>
              <a:t>）空间场分布</a:t>
            </a:r>
            <a:r>
              <a:rPr kumimoji="1" lang="en-US" altLang="zh-CN" sz="2400" b="1">
                <a:solidFill>
                  <a:srgbClr val="002060"/>
                </a:solidFill>
                <a:latin typeface="仿宋" pitchFamily="49" charset="-122"/>
                <a:ea typeface="仿宋" pitchFamily="49" charset="-122"/>
              </a:rPr>
              <a:t>E(r)</a:t>
            </a:r>
            <a:r>
              <a:rPr kumimoji="1" lang="zh-CN" altLang="en-US" sz="2400" b="1">
                <a:solidFill>
                  <a:srgbClr val="002060"/>
                </a:solidFill>
                <a:latin typeface="仿宋" pitchFamily="49" charset="-122"/>
                <a:ea typeface="仿宋" pitchFamily="49" charset="-122"/>
              </a:rPr>
              <a:t>；</a:t>
            </a:r>
          </a:p>
          <a:p>
            <a:pPr algn="just" eaLnBrk="0" hangingPunct="0">
              <a:lnSpc>
                <a:spcPct val="110000"/>
              </a:lnSpc>
              <a:spcBef>
                <a:spcPct val="10000"/>
              </a:spcBef>
              <a:defRPr/>
            </a:pPr>
            <a:r>
              <a:rPr kumimoji="1" lang="zh-CN" altLang="en-US" sz="2400" b="1">
                <a:solidFill>
                  <a:srgbClr val="002060"/>
                </a:solidFill>
                <a:latin typeface="仿宋" pitchFamily="49" charset="-122"/>
                <a:ea typeface="仿宋" pitchFamily="49" charset="-122"/>
              </a:rPr>
              <a:t>    （</a:t>
            </a:r>
            <a:r>
              <a:rPr kumimoji="1" lang="en-US" altLang="zh-CN" sz="2400" b="1">
                <a:solidFill>
                  <a:srgbClr val="002060"/>
                </a:solidFill>
                <a:latin typeface="仿宋" pitchFamily="49" charset="-122"/>
                <a:ea typeface="仿宋" pitchFamily="49" charset="-122"/>
              </a:rPr>
              <a:t>2</a:t>
            </a:r>
            <a:r>
              <a:rPr kumimoji="1" lang="zh-CN" altLang="en-US" sz="2400" b="1">
                <a:solidFill>
                  <a:srgbClr val="002060"/>
                </a:solidFill>
                <a:latin typeface="仿宋" pitchFamily="49" charset="-122"/>
                <a:ea typeface="仿宋" pitchFamily="49" charset="-122"/>
              </a:rPr>
              <a:t>）极化电荷分布。</a:t>
            </a:r>
          </a:p>
        </p:txBody>
      </p:sp>
      <p:sp>
        <p:nvSpPr>
          <p:cNvPr id="100365" name="Rectangle 3"/>
          <p:cNvSpPr>
            <a:spLocks noChangeArrowheads="1"/>
          </p:cNvSpPr>
          <p:nvPr/>
        </p:nvSpPr>
        <p:spPr bwMode="auto">
          <a:xfrm>
            <a:off x="3429000" y="2281238"/>
            <a:ext cx="9144000" cy="0"/>
          </a:xfrm>
          <a:prstGeom prst="rect">
            <a:avLst/>
          </a:prstGeom>
          <a:noFill/>
          <a:ln w="15875">
            <a:noFill/>
            <a:prstDash val="dash"/>
            <a:miter lim="800000"/>
            <a:headEnd/>
            <a:tailEnd type="none" w="lg" len="med"/>
          </a:ln>
        </p:spPr>
        <p:txBody>
          <a:bodyPr>
            <a:spAutoFit/>
          </a:bodyPr>
          <a:lstStyle/>
          <a:p>
            <a:endParaRPr lang="zh-CN" altLang="en-US"/>
          </a:p>
        </p:txBody>
      </p:sp>
      <p:graphicFrame>
        <p:nvGraphicFramePr>
          <p:cNvPr id="240644" name="Object 2"/>
          <p:cNvGraphicFramePr>
            <a:graphicFrameLocks noChangeAspect="1"/>
          </p:cNvGraphicFramePr>
          <p:nvPr/>
        </p:nvGraphicFramePr>
        <p:xfrm>
          <a:off x="5908675" y="1571625"/>
          <a:ext cx="2984500" cy="3009900"/>
        </p:xfrm>
        <a:graphic>
          <a:graphicData uri="http://schemas.openxmlformats.org/presentationml/2006/ole">
            <p:oleObj spid="_x0000_s100354" name="图片" r:id="rId3" imgW="2295360" imgH="2314440" progId="Word.Picture.8">
              <p:embed/>
            </p:oleObj>
          </a:graphicData>
        </a:graphic>
      </p:graphicFrame>
      <p:sp>
        <p:nvSpPr>
          <p:cNvPr id="240645" name="Text Box 5"/>
          <p:cNvSpPr txBox="1">
            <a:spLocks noChangeArrowheads="1"/>
          </p:cNvSpPr>
          <p:nvPr/>
        </p:nvSpPr>
        <p:spPr bwMode="auto">
          <a:xfrm>
            <a:off x="250825" y="2781300"/>
            <a:ext cx="83820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00CC"/>
                </a:solidFill>
                <a:latin typeface="幼圆" pitchFamily="49" charset="-122"/>
              </a:rPr>
              <a:t>解：</a:t>
            </a:r>
            <a:r>
              <a:rPr kumimoji="1" lang="zh-CN" altLang="en-US" sz="2000" b="1" dirty="0">
                <a:solidFill>
                  <a:srgbClr val="002060"/>
                </a:solidFill>
                <a:latin typeface="幼圆" pitchFamily="49" charset="-122"/>
              </a:rPr>
              <a:t>由边界条件知，  连续。</a:t>
            </a:r>
          </a:p>
        </p:txBody>
      </p:sp>
      <p:graphicFrame>
        <p:nvGraphicFramePr>
          <p:cNvPr id="240646" name="Object 3"/>
          <p:cNvGraphicFramePr>
            <a:graphicFrameLocks noChangeAspect="1"/>
          </p:cNvGraphicFramePr>
          <p:nvPr/>
        </p:nvGraphicFramePr>
        <p:xfrm>
          <a:off x="3043238" y="2774950"/>
          <a:ext cx="304800" cy="381000"/>
        </p:xfrm>
        <a:graphic>
          <a:graphicData uri="http://schemas.openxmlformats.org/presentationml/2006/ole">
            <p:oleObj spid="_x0000_s100355" name="Equation" r:id="rId4" imgW="152280" imgH="190440" progId="Equation.DSMT4">
              <p:embed/>
            </p:oleObj>
          </a:graphicData>
        </a:graphic>
      </p:graphicFrame>
      <p:sp>
        <p:nvSpPr>
          <p:cNvPr id="240647" name="Text Box 7"/>
          <p:cNvSpPr txBox="1">
            <a:spLocks noChangeArrowheads="1"/>
          </p:cNvSpPr>
          <p:nvPr/>
        </p:nvSpPr>
        <p:spPr bwMode="auto">
          <a:xfrm>
            <a:off x="323850" y="3213100"/>
            <a:ext cx="5400675"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rPr>
              <a:t>（</a:t>
            </a:r>
            <a:r>
              <a:rPr kumimoji="1" lang="en-US" altLang="zh-CN" sz="2000" b="1">
                <a:solidFill>
                  <a:srgbClr val="002060"/>
                </a:solidFill>
                <a:latin typeface="幼圆" pitchFamily="49" charset="-122"/>
              </a:rPr>
              <a:t>1</a:t>
            </a:r>
            <a:r>
              <a:rPr kumimoji="1" lang="zh-CN" altLang="en-US" sz="2000" b="1">
                <a:solidFill>
                  <a:srgbClr val="002060"/>
                </a:solidFill>
                <a:latin typeface="幼圆" pitchFamily="49" charset="-122"/>
              </a:rPr>
              <a:t>）</a:t>
            </a:r>
            <a:r>
              <a:rPr kumimoji="1" lang="en-US" altLang="zh-CN" sz="2000" b="1">
                <a:solidFill>
                  <a:srgbClr val="002060"/>
                </a:solidFill>
                <a:latin typeface="幼圆" pitchFamily="49" charset="-122"/>
              </a:rPr>
              <a:t>r&lt;a</a:t>
            </a:r>
            <a:r>
              <a:rPr kumimoji="1" lang="zh-CN" altLang="en-US" sz="2000" b="1">
                <a:solidFill>
                  <a:srgbClr val="002060"/>
                </a:solidFill>
                <a:latin typeface="幼圆" pitchFamily="49" charset="-122"/>
              </a:rPr>
              <a:t>，该区域为导体空间，故： </a:t>
            </a:r>
            <a:r>
              <a:rPr kumimoji="1" lang="en-US" altLang="zh-CN" sz="2000" b="1">
                <a:solidFill>
                  <a:srgbClr val="002060"/>
                </a:solidFill>
                <a:latin typeface="幼圆" pitchFamily="49" charset="-122"/>
              </a:rPr>
              <a:t>=0</a:t>
            </a:r>
            <a:r>
              <a:rPr kumimoji="1" lang="zh-CN" altLang="en-US" sz="2000" b="1">
                <a:solidFill>
                  <a:srgbClr val="002060"/>
                </a:solidFill>
                <a:latin typeface="幼圆" pitchFamily="49" charset="-122"/>
              </a:rPr>
              <a:t>； </a:t>
            </a:r>
          </a:p>
        </p:txBody>
      </p:sp>
      <p:graphicFrame>
        <p:nvGraphicFramePr>
          <p:cNvPr id="240648" name="Object 4"/>
          <p:cNvGraphicFramePr>
            <a:graphicFrameLocks noChangeAspect="1"/>
          </p:cNvGraphicFramePr>
          <p:nvPr/>
        </p:nvGraphicFramePr>
        <p:xfrm>
          <a:off x="5268913" y="3259138"/>
          <a:ext cx="304800" cy="381000"/>
        </p:xfrm>
        <a:graphic>
          <a:graphicData uri="http://schemas.openxmlformats.org/presentationml/2006/ole">
            <p:oleObj spid="_x0000_s100356" name="Equation" r:id="rId5" imgW="152280" imgH="190440" progId="Equation.DSMT4">
              <p:embed/>
            </p:oleObj>
          </a:graphicData>
        </a:graphic>
      </p:graphicFrame>
      <p:sp>
        <p:nvSpPr>
          <p:cNvPr id="240649" name="Text Box 9"/>
          <p:cNvSpPr txBox="1">
            <a:spLocks noChangeArrowheads="1"/>
          </p:cNvSpPr>
          <p:nvPr/>
        </p:nvSpPr>
        <p:spPr bwMode="auto">
          <a:xfrm>
            <a:off x="1049338" y="3587750"/>
            <a:ext cx="4946650" cy="400110"/>
          </a:xfrm>
          <a:prstGeom prst="rect">
            <a:avLst/>
          </a:prstGeom>
          <a:noFill/>
          <a:ln w="9525">
            <a:noFill/>
            <a:miter lim="800000"/>
            <a:headEnd/>
            <a:tailEnd/>
          </a:ln>
        </p:spPr>
        <p:txBody>
          <a:bodyPr>
            <a:spAutoFit/>
          </a:bodyPr>
          <a:lstStyle/>
          <a:p>
            <a:pPr eaLnBrk="0" hangingPunct="0">
              <a:spcBef>
                <a:spcPct val="50000"/>
              </a:spcBef>
            </a:pPr>
            <a:r>
              <a:rPr kumimoji="1" lang="en-US" altLang="zh-CN" sz="2000" b="1">
                <a:solidFill>
                  <a:srgbClr val="002060"/>
                </a:solidFill>
                <a:latin typeface="幼圆" pitchFamily="49" charset="-122"/>
              </a:rPr>
              <a:t>a&lt;r&lt;b</a:t>
            </a:r>
            <a:r>
              <a:rPr kumimoji="1" lang="zh-CN" altLang="en-US" sz="2000" b="1">
                <a:solidFill>
                  <a:srgbClr val="002060"/>
                </a:solidFill>
                <a:latin typeface="幼圆" pitchFamily="49" charset="-122"/>
              </a:rPr>
              <a:t>，由高斯定理有</a:t>
            </a:r>
          </a:p>
        </p:txBody>
      </p:sp>
      <p:graphicFrame>
        <p:nvGraphicFramePr>
          <p:cNvPr id="240650" name="Object 5"/>
          <p:cNvGraphicFramePr>
            <a:graphicFrameLocks noChangeAspect="1"/>
          </p:cNvGraphicFramePr>
          <p:nvPr/>
        </p:nvGraphicFramePr>
        <p:xfrm>
          <a:off x="1331913" y="4149725"/>
          <a:ext cx="1624012" cy="584200"/>
        </p:xfrm>
        <a:graphic>
          <a:graphicData uri="http://schemas.openxmlformats.org/presentationml/2006/ole">
            <p:oleObj spid="_x0000_s100357" name="Equation" r:id="rId6" imgW="812520" imgH="291960" progId="Equation.DSMT4">
              <p:embed/>
            </p:oleObj>
          </a:graphicData>
        </a:graphic>
      </p:graphicFrame>
      <p:graphicFrame>
        <p:nvGraphicFramePr>
          <p:cNvPr id="240651" name="Object 6"/>
          <p:cNvGraphicFramePr>
            <a:graphicFrameLocks noChangeAspect="1"/>
          </p:cNvGraphicFramePr>
          <p:nvPr/>
        </p:nvGraphicFramePr>
        <p:xfrm>
          <a:off x="2989263" y="4149725"/>
          <a:ext cx="2792412" cy="482600"/>
        </p:xfrm>
        <a:graphic>
          <a:graphicData uri="http://schemas.openxmlformats.org/presentationml/2006/ole">
            <p:oleObj spid="_x0000_s100358" name="Equation" r:id="rId7" imgW="1396800" imgH="241200" progId="Equation.DSMT4">
              <p:embed/>
            </p:oleObj>
          </a:graphicData>
        </a:graphic>
      </p:graphicFrame>
      <p:graphicFrame>
        <p:nvGraphicFramePr>
          <p:cNvPr id="240652" name="Object 7"/>
          <p:cNvGraphicFramePr>
            <a:graphicFrameLocks noChangeAspect="1"/>
          </p:cNvGraphicFramePr>
          <p:nvPr/>
        </p:nvGraphicFramePr>
        <p:xfrm>
          <a:off x="2916238" y="4581525"/>
          <a:ext cx="2944812" cy="863600"/>
        </p:xfrm>
        <a:graphic>
          <a:graphicData uri="http://schemas.openxmlformats.org/presentationml/2006/ole">
            <p:oleObj spid="_x0000_s100359" name="Equation" r:id="rId8" imgW="1473120" imgH="431640" progId="Equation.DSMT4">
              <p:embed/>
            </p:oleObj>
          </a:graphicData>
        </a:graphic>
      </p:graphicFrame>
      <p:graphicFrame>
        <p:nvGraphicFramePr>
          <p:cNvPr id="240653" name="Object 8"/>
          <p:cNvGraphicFramePr>
            <a:graphicFrameLocks noChangeAspect="1"/>
          </p:cNvGraphicFramePr>
          <p:nvPr/>
        </p:nvGraphicFramePr>
        <p:xfrm>
          <a:off x="1258888" y="5445125"/>
          <a:ext cx="3402012" cy="863600"/>
        </p:xfrm>
        <a:graphic>
          <a:graphicData uri="http://schemas.openxmlformats.org/presentationml/2006/ole">
            <p:oleObj spid="_x0000_s100360" name="Equation" r:id="rId9" imgW="1701720" imgH="431640" progId="Equation.DSMT4">
              <p:embed/>
            </p:oleObj>
          </a:graphicData>
        </a:graphic>
      </p:graphicFrame>
      <p:graphicFrame>
        <p:nvGraphicFramePr>
          <p:cNvPr id="240654" name="Object 9"/>
          <p:cNvGraphicFramePr>
            <a:graphicFrameLocks noChangeAspect="1"/>
          </p:cNvGraphicFramePr>
          <p:nvPr/>
        </p:nvGraphicFramePr>
        <p:xfrm>
          <a:off x="4859338" y="5445125"/>
          <a:ext cx="3478212" cy="863600"/>
        </p:xfrm>
        <a:graphic>
          <a:graphicData uri="http://schemas.openxmlformats.org/presentationml/2006/ole">
            <p:oleObj spid="_x0000_s100361" name="Equation" r:id="rId10" imgW="1739880" imgH="431640" progId="Equation.DSMT4">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642"/>
                                        </p:tgtEl>
                                        <p:attrNameLst>
                                          <p:attrName>style.visibility</p:attrName>
                                        </p:attrNameLst>
                                      </p:cBhvr>
                                      <p:to>
                                        <p:strVal val="visible"/>
                                      </p:to>
                                    </p:set>
                                    <p:animEffect transition="in" filter="fade">
                                      <p:cBhvr>
                                        <p:cTn id="7" dur="1000"/>
                                        <p:tgtEl>
                                          <p:spTgt spid="240642"/>
                                        </p:tgtEl>
                                      </p:cBhvr>
                                    </p:animEffect>
                                  </p:childTnLst>
                                </p:cTn>
                              </p:par>
                              <p:par>
                                <p:cTn id="8" presetID="10" presetClass="entr" presetSubtype="0" fill="hold" nodeType="withEffect">
                                  <p:stCondLst>
                                    <p:cond delay="0"/>
                                  </p:stCondLst>
                                  <p:childTnLst>
                                    <p:set>
                                      <p:cBhvr>
                                        <p:cTn id="9" dur="1" fill="hold">
                                          <p:stCondLst>
                                            <p:cond delay="0"/>
                                          </p:stCondLst>
                                        </p:cTn>
                                        <p:tgtEl>
                                          <p:spTgt spid="240644"/>
                                        </p:tgtEl>
                                        <p:attrNameLst>
                                          <p:attrName>style.visibility</p:attrName>
                                        </p:attrNameLst>
                                      </p:cBhvr>
                                      <p:to>
                                        <p:strVal val="visible"/>
                                      </p:to>
                                    </p:set>
                                    <p:animEffect transition="in" filter="fade">
                                      <p:cBhvr>
                                        <p:cTn id="10" dur="1000"/>
                                        <p:tgtEl>
                                          <p:spTgt spid="2406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0645"/>
                                        </p:tgtEl>
                                        <p:attrNameLst>
                                          <p:attrName>style.visibility</p:attrName>
                                        </p:attrNameLst>
                                      </p:cBhvr>
                                      <p:to>
                                        <p:strVal val="visible"/>
                                      </p:to>
                                    </p:set>
                                    <p:animEffect transition="in" filter="fade">
                                      <p:cBhvr>
                                        <p:cTn id="15" dur="1000"/>
                                        <p:tgtEl>
                                          <p:spTgt spid="240645"/>
                                        </p:tgtEl>
                                      </p:cBhvr>
                                    </p:animEffect>
                                  </p:childTnLst>
                                </p:cTn>
                              </p:par>
                              <p:par>
                                <p:cTn id="16" presetID="10" presetClass="entr" presetSubtype="0" fill="hold" nodeType="withEffect">
                                  <p:stCondLst>
                                    <p:cond delay="0"/>
                                  </p:stCondLst>
                                  <p:childTnLst>
                                    <p:set>
                                      <p:cBhvr>
                                        <p:cTn id="17" dur="1" fill="hold">
                                          <p:stCondLst>
                                            <p:cond delay="0"/>
                                          </p:stCondLst>
                                        </p:cTn>
                                        <p:tgtEl>
                                          <p:spTgt spid="240646"/>
                                        </p:tgtEl>
                                        <p:attrNameLst>
                                          <p:attrName>style.visibility</p:attrName>
                                        </p:attrNameLst>
                                      </p:cBhvr>
                                      <p:to>
                                        <p:strVal val="visible"/>
                                      </p:to>
                                    </p:set>
                                    <p:animEffect transition="in" filter="fade">
                                      <p:cBhvr>
                                        <p:cTn id="18" dur="1000"/>
                                        <p:tgtEl>
                                          <p:spTgt spid="2406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0647"/>
                                        </p:tgtEl>
                                        <p:attrNameLst>
                                          <p:attrName>style.visibility</p:attrName>
                                        </p:attrNameLst>
                                      </p:cBhvr>
                                      <p:to>
                                        <p:strVal val="visible"/>
                                      </p:to>
                                    </p:set>
                                    <p:animEffect transition="in" filter="fade">
                                      <p:cBhvr>
                                        <p:cTn id="23" dur="1000"/>
                                        <p:tgtEl>
                                          <p:spTgt spid="240647"/>
                                        </p:tgtEl>
                                      </p:cBhvr>
                                    </p:animEffect>
                                  </p:childTnLst>
                                </p:cTn>
                              </p:par>
                              <p:par>
                                <p:cTn id="24" presetID="10" presetClass="entr" presetSubtype="0" fill="hold" nodeType="withEffect">
                                  <p:stCondLst>
                                    <p:cond delay="0"/>
                                  </p:stCondLst>
                                  <p:childTnLst>
                                    <p:set>
                                      <p:cBhvr>
                                        <p:cTn id="25" dur="1" fill="hold">
                                          <p:stCondLst>
                                            <p:cond delay="0"/>
                                          </p:stCondLst>
                                        </p:cTn>
                                        <p:tgtEl>
                                          <p:spTgt spid="240648"/>
                                        </p:tgtEl>
                                        <p:attrNameLst>
                                          <p:attrName>style.visibility</p:attrName>
                                        </p:attrNameLst>
                                      </p:cBhvr>
                                      <p:to>
                                        <p:strVal val="visible"/>
                                      </p:to>
                                    </p:set>
                                    <p:animEffect transition="in" filter="fade">
                                      <p:cBhvr>
                                        <p:cTn id="26" dur="1000"/>
                                        <p:tgtEl>
                                          <p:spTgt spid="2406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0649"/>
                                        </p:tgtEl>
                                        <p:attrNameLst>
                                          <p:attrName>style.visibility</p:attrName>
                                        </p:attrNameLst>
                                      </p:cBhvr>
                                      <p:to>
                                        <p:strVal val="visible"/>
                                      </p:to>
                                    </p:set>
                                    <p:animEffect transition="in" filter="fade">
                                      <p:cBhvr>
                                        <p:cTn id="31" dur="1000"/>
                                        <p:tgtEl>
                                          <p:spTgt spid="2406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40650"/>
                                        </p:tgtEl>
                                        <p:attrNameLst>
                                          <p:attrName>style.visibility</p:attrName>
                                        </p:attrNameLst>
                                      </p:cBhvr>
                                      <p:to>
                                        <p:strVal val="visible"/>
                                      </p:to>
                                    </p:set>
                                    <p:animEffect transition="in" filter="fade">
                                      <p:cBhvr>
                                        <p:cTn id="36" dur="1000"/>
                                        <p:tgtEl>
                                          <p:spTgt spid="240650"/>
                                        </p:tgtEl>
                                      </p:cBhvr>
                                    </p:animEffect>
                                  </p:childTnLst>
                                </p:cTn>
                              </p:par>
                              <p:par>
                                <p:cTn id="37" presetID="10" presetClass="entr" presetSubtype="0" fill="hold" nodeType="withEffect">
                                  <p:stCondLst>
                                    <p:cond delay="0"/>
                                  </p:stCondLst>
                                  <p:childTnLst>
                                    <p:set>
                                      <p:cBhvr>
                                        <p:cTn id="38" dur="1" fill="hold">
                                          <p:stCondLst>
                                            <p:cond delay="0"/>
                                          </p:stCondLst>
                                        </p:cTn>
                                        <p:tgtEl>
                                          <p:spTgt spid="240651"/>
                                        </p:tgtEl>
                                        <p:attrNameLst>
                                          <p:attrName>style.visibility</p:attrName>
                                        </p:attrNameLst>
                                      </p:cBhvr>
                                      <p:to>
                                        <p:strVal val="visible"/>
                                      </p:to>
                                    </p:set>
                                    <p:animEffect transition="in" filter="fade">
                                      <p:cBhvr>
                                        <p:cTn id="39" dur="1000"/>
                                        <p:tgtEl>
                                          <p:spTgt spid="24065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0652"/>
                                        </p:tgtEl>
                                        <p:attrNameLst>
                                          <p:attrName>style.visibility</p:attrName>
                                        </p:attrNameLst>
                                      </p:cBhvr>
                                      <p:to>
                                        <p:strVal val="visible"/>
                                      </p:to>
                                    </p:set>
                                    <p:animEffect transition="in" filter="fade">
                                      <p:cBhvr>
                                        <p:cTn id="44" dur="1000"/>
                                        <p:tgtEl>
                                          <p:spTgt spid="2406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0653"/>
                                        </p:tgtEl>
                                        <p:attrNameLst>
                                          <p:attrName>style.visibility</p:attrName>
                                        </p:attrNameLst>
                                      </p:cBhvr>
                                      <p:to>
                                        <p:strVal val="visible"/>
                                      </p:to>
                                    </p:set>
                                    <p:animEffect transition="in" filter="fade">
                                      <p:cBhvr>
                                        <p:cTn id="49" dur="1000"/>
                                        <p:tgtEl>
                                          <p:spTgt spid="240653"/>
                                        </p:tgtEl>
                                      </p:cBhvr>
                                    </p:animEffect>
                                  </p:childTnLst>
                                </p:cTn>
                              </p:par>
                              <p:par>
                                <p:cTn id="50" presetID="10" presetClass="entr" presetSubtype="0" fill="hold" nodeType="withEffect">
                                  <p:stCondLst>
                                    <p:cond delay="0"/>
                                  </p:stCondLst>
                                  <p:childTnLst>
                                    <p:set>
                                      <p:cBhvr>
                                        <p:cTn id="51" dur="1" fill="hold">
                                          <p:stCondLst>
                                            <p:cond delay="0"/>
                                          </p:stCondLst>
                                        </p:cTn>
                                        <p:tgtEl>
                                          <p:spTgt spid="240654"/>
                                        </p:tgtEl>
                                        <p:attrNameLst>
                                          <p:attrName>style.visibility</p:attrName>
                                        </p:attrNameLst>
                                      </p:cBhvr>
                                      <p:to>
                                        <p:strVal val="visible"/>
                                      </p:to>
                                    </p:set>
                                    <p:animEffect transition="in" filter="fade">
                                      <p:cBhvr>
                                        <p:cTn id="52" dur="1000"/>
                                        <p:tgtEl>
                                          <p:spTgt spid="24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5" grpId="0"/>
      <p:bldP spid="240647" grpId="0"/>
      <p:bldP spid="24064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7" name="日期占位符 1"/>
          <p:cNvSpPr>
            <a:spLocks noGrp="1"/>
          </p:cNvSpPr>
          <p:nvPr>
            <p:ph type="dt" sz="quarter" idx="10"/>
          </p:nvPr>
        </p:nvSpPr>
        <p:spPr>
          <a:noFill/>
        </p:spPr>
        <p:txBody>
          <a:bodyPr/>
          <a:lstStyle/>
          <a:p>
            <a:fld id="{14F21958-8DB6-4584-B15F-8622DD5A43AC}" type="datetime10">
              <a:rPr lang="zh-CN" altLang="en-US" smtClean="0"/>
              <a:pPr/>
              <a:t>22:15</a:t>
            </a:fld>
            <a:endParaRPr lang="en-US" altLang="zh-CN" smtClean="0"/>
          </a:p>
        </p:txBody>
      </p:sp>
      <p:sp>
        <p:nvSpPr>
          <p:cNvPr id="101388" name="灯片编号占位符 3"/>
          <p:cNvSpPr>
            <a:spLocks noGrp="1"/>
          </p:cNvSpPr>
          <p:nvPr>
            <p:ph type="sldNum" sz="quarter" idx="12"/>
          </p:nvPr>
        </p:nvSpPr>
        <p:spPr>
          <a:noFill/>
        </p:spPr>
        <p:txBody>
          <a:bodyPr/>
          <a:lstStyle/>
          <a:p>
            <a:fld id="{3256D9E0-17AE-45DF-A403-71F30C69C9D5}" type="slidenum">
              <a:rPr lang="en-US" altLang="zh-CN" smtClean="0"/>
              <a:pPr/>
              <a:t>52</a:t>
            </a:fld>
            <a:endParaRPr lang="en-US" altLang="zh-CN" smtClean="0"/>
          </a:p>
        </p:txBody>
      </p:sp>
      <p:sp>
        <p:nvSpPr>
          <p:cNvPr id="241666" name="Text Box 2"/>
          <p:cNvSpPr txBox="1">
            <a:spLocks noChangeArrowheads="1"/>
          </p:cNvSpPr>
          <p:nvPr/>
        </p:nvSpPr>
        <p:spPr bwMode="auto">
          <a:xfrm>
            <a:off x="798513" y="415925"/>
            <a:ext cx="6078537" cy="461963"/>
          </a:xfrm>
          <a:prstGeom prst="rect">
            <a:avLst/>
          </a:prstGeom>
          <a:noFill/>
          <a:ln w="9525">
            <a:noFill/>
            <a:miter lim="800000"/>
            <a:headEnd/>
            <a:tailEnd/>
          </a:ln>
        </p:spPr>
        <p:txBody>
          <a:bodyPr>
            <a:spAutoFit/>
          </a:bodyPr>
          <a:lstStyle/>
          <a:p>
            <a:pPr eaLnBrk="0" hangingPunct="0">
              <a:spcBef>
                <a:spcPct val="50000"/>
              </a:spcBef>
            </a:pPr>
            <a:r>
              <a:rPr kumimoji="1" lang="en-US" altLang="zh-CN" sz="2400" b="1">
                <a:solidFill>
                  <a:srgbClr val="002060"/>
                </a:solidFill>
                <a:latin typeface="幼圆" pitchFamily="49" charset="-122"/>
              </a:rPr>
              <a:t>b&lt;r&lt;c</a:t>
            </a:r>
            <a:r>
              <a:rPr kumimoji="1" lang="zh-CN" altLang="en-US" sz="2400" b="1">
                <a:solidFill>
                  <a:srgbClr val="002060"/>
                </a:solidFill>
                <a:latin typeface="幼圆" pitchFamily="49" charset="-122"/>
              </a:rPr>
              <a:t>，该区域为导体空间，故： </a:t>
            </a:r>
            <a:r>
              <a:rPr kumimoji="1" lang="en-US" altLang="zh-CN" sz="2400" b="1">
                <a:solidFill>
                  <a:srgbClr val="002060"/>
                </a:solidFill>
                <a:latin typeface="幼圆" pitchFamily="49" charset="-122"/>
              </a:rPr>
              <a:t>=0</a:t>
            </a:r>
            <a:r>
              <a:rPr kumimoji="1" lang="zh-CN" altLang="en-US" sz="2400" b="1">
                <a:solidFill>
                  <a:srgbClr val="002060"/>
                </a:solidFill>
                <a:latin typeface="幼圆" pitchFamily="49" charset="-122"/>
              </a:rPr>
              <a:t>； </a:t>
            </a:r>
          </a:p>
        </p:txBody>
      </p:sp>
      <p:graphicFrame>
        <p:nvGraphicFramePr>
          <p:cNvPr id="241667" name="Object 2"/>
          <p:cNvGraphicFramePr>
            <a:graphicFrameLocks noChangeAspect="1"/>
          </p:cNvGraphicFramePr>
          <p:nvPr/>
        </p:nvGraphicFramePr>
        <p:xfrm>
          <a:off x="5156200" y="474663"/>
          <a:ext cx="304800" cy="381000"/>
        </p:xfrm>
        <a:graphic>
          <a:graphicData uri="http://schemas.openxmlformats.org/presentationml/2006/ole">
            <p:oleObj spid="_x0000_s101378" name="Equation" r:id="rId3" imgW="152280" imgH="190440" progId="Equation.DSMT4">
              <p:embed/>
            </p:oleObj>
          </a:graphicData>
        </a:graphic>
      </p:graphicFrame>
      <p:sp>
        <p:nvSpPr>
          <p:cNvPr id="241668" name="Text Box 4"/>
          <p:cNvSpPr txBox="1">
            <a:spLocks noChangeArrowheads="1"/>
          </p:cNvSpPr>
          <p:nvPr/>
        </p:nvSpPr>
        <p:spPr bwMode="auto">
          <a:xfrm>
            <a:off x="784225" y="914400"/>
            <a:ext cx="4997450" cy="584775"/>
          </a:xfrm>
          <a:prstGeom prst="rect">
            <a:avLst/>
          </a:prstGeom>
          <a:noFill/>
          <a:ln w="9525">
            <a:noFill/>
            <a:miter lim="800000"/>
            <a:headEnd/>
            <a:tailEnd/>
          </a:ln>
        </p:spPr>
        <p:txBody>
          <a:bodyPr>
            <a:spAutoFit/>
          </a:bodyPr>
          <a:lstStyle/>
          <a:p>
            <a:pPr eaLnBrk="0" hangingPunct="0">
              <a:spcBef>
                <a:spcPct val="50000"/>
              </a:spcBef>
            </a:pPr>
            <a:r>
              <a:rPr kumimoji="1" lang="en-US" altLang="zh-CN" b="1">
                <a:solidFill>
                  <a:srgbClr val="002060"/>
                </a:solidFill>
                <a:latin typeface="幼圆" pitchFamily="49" charset="-122"/>
                <a:ea typeface="宋体" pitchFamily="2" charset="-122"/>
              </a:rPr>
              <a:t>r&gt;c</a:t>
            </a:r>
            <a:r>
              <a:rPr kumimoji="1" lang="zh-CN" altLang="en-US" b="1">
                <a:solidFill>
                  <a:srgbClr val="002060"/>
                </a:solidFill>
                <a:latin typeface="宋体" pitchFamily="2" charset="-122"/>
                <a:ea typeface="宋体" pitchFamily="2" charset="-122"/>
              </a:rPr>
              <a:t>，</a:t>
            </a:r>
            <a:endParaRPr kumimoji="1" lang="zh-CN" altLang="en-US" b="1">
              <a:solidFill>
                <a:srgbClr val="002060"/>
              </a:solidFill>
              <a:latin typeface="幼圆" pitchFamily="49" charset="-122"/>
            </a:endParaRPr>
          </a:p>
        </p:txBody>
      </p:sp>
      <p:graphicFrame>
        <p:nvGraphicFramePr>
          <p:cNvPr id="241669" name="Object 3"/>
          <p:cNvGraphicFramePr>
            <a:graphicFrameLocks noChangeAspect="1"/>
          </p:cNvGraphicFramePr>
          <p:nvPr/>
        </p:nvGraphicFramePr>
        <p:xfrm>
          <a:off x="1889125" y="857250"/>
          <a:ext cx="1684338" cy="795338"/>
        </p:xfrm>
        <a:graphic>
          <a:graphicData uri="http://schemas.openxmlformats.org/presentationml/2006/ole">
            <p:oleObj spid="_x0000_s101379" name="Equation" r:id="rId4" imgW="914400" imgH="431640" progId="Equation.DSMT4">
              <p:embed/>
            </p:oleObj>
          </a:graphicData>
        </a:graphic>
      </p:graphicFrame>
      <p:sp>
        <p:nvSpPr>
          <p:cNvPr id="241670" name="Text Box 6"/>
          <p:cNvSpPr txBox="1">
            <a:spLocks noChangeArrowheads="1"/>
          </p:cNvSpPr>
          <p:nvPr/>
        </p:nvSpPr>
        <p:spPr bwMode="auto">
          <a:xfrm>
            <a:off x="76200" y="1557338"/>
            <a:ext cx="8382000" cy="461962"/>
          </a:xfrm>
          <a:prstGeom prst="rect">
            <a:avLst/>
          </a:prstGeom>
          <a:noFill/>
          <a:ln w="9525">
            <a:noFill/>
            <a:miter lim="800000"/>
            <a:headEnd/>
            <a:tailEnd/>
          </a:ln>
        </p:spPr>
        <p:txBody>
          <a:bodyPr>
            <a:spAutoFit/>
          </a:bodyPr>
          <a:lstStyle/>
          <a:p>
            <a:pPr eaLnBrk="0" hangingPunct="0">
              <a:spcBef>
                <a:spcPct val="50000"/>
              </a:spcBef>
            </a:pPr>
            <a:r>
              <a:rPr kumimoji="1" lang="zh-CN" altLang="en-US" sz="2400" b="1">
                <a:solidFill>
                  <a:srgbClr val="002060"/>
                </a:solidFill>
                <a:latin typeface="幼圆" pitchFamily="49" charset="-122"/>
              </a:rPr>
              <a:t>（</a:t>
            </a:r>
            <a:r>
              <a:rPr kumimoji="1" lang="en-US" altLang="zh-CN" sz="2400" b="1">
                <a:solidFill>
                  <a:srgbClr val="002060"/>
                </a:solidFill>
                <a:latin typeface="幼圆" pitchFamily="49" charset="-122"/>
              </a:rPr>
              <a:t>2</a:t>
            </a:r>
            <a:r>
              <a:rPr kumimoji="1" lang="zh-CN" altLang="en-US" sz="2400" b="1">
                <a:solidFill>
                  <a:srgbClr val="002060"/>
                </a:solidFill>
                <a:latin typeface="幼圆" pitchFamily="49" charset="-122"/>
              </a:rPr>
              <a:t>）均匀介质，其内部不存在极化电荷。</a:t>
            </a:r>
          </a:p>
        </p:txBody>
      </p:sp>
      <p:graphicFrame>
        <p:nvGraphicFramePr>
          <p:cNvPr id="241671" name="Object 4"/>
          <p:cNvGraphicFramePr>
            <a:graphicFrameLocks noChangeAspect="1"/>
          </p:cNvGraphicFramePr>
          <p:nvPr/>
        </p:nvGraphicFramePr>
        <p:xfrm>
          <a:off x="1298575" y="2035175"/>
          <a:ext cx="3805238" cy="803275"/>
        </p:xfrm>
        <a:graphic>
          <a:graphicData uri="http://schemas.openxmlformats.org/presentationml/2006/ole">
            <p:oleObj spid="_x0000_s101380" name="Equation" r:id="rId5" imgW="2044440" imgH="431640" progId="Equation.DSMT4">
              <p:embed/>
            </p:oleObj>
          </a:graphicData>
        </a:graphic>
      </p:graphicFrame>
      <p:graphicFrame>
        <p:nvGraphicFramePr>
          <p:cNvPr id="241672" name="Object 5"/>
          <p:cNvGraphicFramePr>
            <a:graphicFrameLocks noChangeAspect="1"/>
          </p:cNvGraphicFramePr>
          <p:nvPr/>
        </p:nvGraphicFramePr>
        <p:xfrm>
          <a:off x="1414463" y="2897188"/>
          <a:ext cx="3748087" cy="776287"/>
        </p:xfrm>
        <a:graphic>
          <a:graphicData uri="http://schemas.openxmlformats.org/presentationml/2006/ole">
            <p:oleObj spid="_x0000_s101381" name="Equation" r:id="rId6" imgW="2082600" imgH="431640" progId="Equation.DSMT4">
              <p:embed/>
            </p:oleObj>
          </a:graphicData>
        </a:graphic>
      </p:graphicFrame>
      <p:sp>
        <p:nvSpPr>
          <p:cNvPr id="241673" name="Text Box 9"/>
          <p:cNvSpPr txBox="1">
            <a:spLocks noChangeArrowheads="1"/>
          </p:cNvSpPr>
          <p:nvPr/>
        </p:nvSpPr>
        <p:spPr bwMode="auto">
          <a:xfrm>
            <a:off x="247650" y="3455988"/>
            <a:ext cx="8382000" cy="461962"/>
          </a:xfrm>
          <a:prstGeom prst="rect">
            <a:avLst/>
          </a:prstGeom>
          <a:noFill/>
          <a:ln w="9525">
            <a:noFill/>
            <a:miter lim="800000"/>
            <a:headEnd/>
            <a:tailEnd/>
          </a:ln>
        </p:spPr>
        <p:txBody>
          <a:bodyPr>
            <a:spAutoFit/>
          </a:bodyPr>
          <a:lstStyle/>
          <a:p>
            <a:pPr eaLnBrk="0" hangingPunct="0">
              <a:spcBef>
                <a:spcPct val="50000"/>
              </a:spcBef>
            </a:pPr>
            <a:r>
              <a:rPr kumimoji="1" lang="en-US" altLang="zh-CN" sz="2400" b="1">
                <a:solidFill>
                  <a:srgbClr val="002060"/>
                </a:solidFill>
                <a:latin typeface="幼圆" pitchFamily="49" charset="-122"/>
              </a:rPr>
              <a:t>   r=a</a:t>
            </a:r>
            <a:r>
              <a:rPr kumimoji="1" lang="zh-CN" altLang="en-US" sz="2400" b="1">
                <a:solidFill>
                  <a:srgbClr val="002060"/>
                </a:solidFill>
                <a:latin typeface="幼圆" pitchFamily="49" charset="-122"/>
              </a:rPr>
              <a:t>面上：</a:t>
            </a:r>
          </a:p>
        </p:txBody>
      </p:sp>
      <p:graphicFrame>
        <p:nvGraphicFramePr>
          <p:cNvPr id="241674" name="Object 6"/>
          <p:cNvGraphicFramePr>
            <a:graphicFrameLocks noChangeAspect="1"/>
          </p:cNvGraphicFramePr>
          <p:nvPr/>
        </p:nvGraphicFramePr>
        <p:xfrm>
          <a:off x="1103313" y="3846513"/>
          <a:ext cx="3706812" cy="863600"/>
        </p:xfrm>
        <a:graphic>
          <a:graphicData uri="http://schemas.openxmlformats.org/presentationml/2006/ole">
            <p:oleObj spid="_x0000_s101382" name="Equation" r:id="rId7" imgW="1854000" imgH="431640" progId="Equation.DSMT4">
              <p:embed/>
            </p:oleObj>
          </a:graphicData>
        </a:graphic>
      </p:graphicFrame>
      <p:graphicFrame>
        <p:nvGraphicFramePr>
          <p:cNvPr id="241675" name="Object 7"/>
          <p:cNvGraphicFramePr>
            <a:graphicFrameLocks noChangeAspect="1"/>
          </p:cNvGraphicFramePr>
          <p:nvPr/>
        </p:nvGraphicFramePr>
        <p:xfrm>
          <a:off x="4979988" y="3870325"/>
          <a:ext cx="3783012" cy="863600"/>
        </p:xfrm>
        <a:graphic>
          <a:graphicData uri="http://schemas.openxmlformats.org/presentationml/2006/ole">
            <p:oleObj spid="_x0000_s101383" name="Equation" r:id="rId8" imgW="1892160" imgH="431640" progId="Equation.DSMT4">
              <p:embed/>
            </p:oleObj>
          </a:graphicData>
        </a:graphic>
      </p:graphicFrame>
      <p:sp>
        <p:nvSpPr>
          <p:cNvPr id="241676" name="Text Box 12"/>
          <p:cNvSpPr txBox="1">
            <a:spLocks noChangeArrowheads="1"/>
          </p:cNvSpPr>
          <p:nvPr/>
        </p:nvSpPr>
        <p:spPr bwMode="auto">
          <a:xfrm>
            <a:off x="280988" y="4591050"/>
            <a:ext cx="8382000" cy="460375"/>
          </a:xfrm>
          <a:prstGeom prst="rect">
            <a:avLst/>
          </a:prstGeom>
          <a:noFill/>
          <a:ln w="9525">
            <a:noFill/>
            <a:miter lim="800000"/>
            <a:headEnd/>
            <a:tailEnd/>
          </a:ln>
        </p:spPr>
        <p:txBody>
          <a:bodyPr>
            <a:spAutoFit/>
          </a:bodyPr>
          <a:lstStyle/>
          <a:p>
            <a:pPr eaLnBrk="0" hangingPunct="0">
              <a:spcBef>
                <a:spcPct val="50000"/>
              </a:spcBef>
            </a:pPr>
            <a:r>
              <a:rPr kumimoji="1" lang="en-US" altLang="zh-CN" sz="2400" b="1">
                <a:solidFill>
                  <a:srgbClr val="002060"/>
                </a:solidFill>
                <a:latin typeface="幼圆" pitchFamily="49" charset="-122"/>
              </a:rPr>
              <a:t>   r=b</a:t>
            </a:r>
            <a:r>
              <a:rPr kumimoji="1" lang="zh-CN" altLang="en-US" sz="2400" b="1">
                <a:solidFill>
                  <a:srgbClr val="002060"/>
                </a:solidFill>
                <a:latin typeface="幼圆" pitchFamily="49" charset="-122"/>
              </a:rPr>
              <a:t>面上：</a:t>
            </a:r>
          </a:p>
        </p:txBody>
      </p:sp>
      <p:graphicFrame>
        <p:nvGraphicFramePr>
          <p:cNvPr id="241677" name="Object 8"/>
          <p:cNvGraphicFramePr>
            <a:graphicFrameLocks noChangeAspect="1"/>
          </p:cNvGraphicFramePr>
          <p:nvPr/>
        </p:nvGraphicFramePr>
        <p:xfrm>
          <a:off x="1216025" y="5013325"/>
          <a:ext cx="3478213" cy="863600"/>
        </p:xfrm>
        <a:graphic>
          <a:graphicData uri="http://schemas.openxmlformats.org/presentationml/2006/ole">
            <p:oleObj spid="_x0000_s101384" name="Equation" r:id="rId9" imgW="1739880" imgH="431640" progId="Equation.DSMT4">
              <p:embed/>
            </p:oleObj>
          </a:graphicData>
        </a:graphic>
      </p:graphicFrame>
      <p:graphicFrame>
        <p:nvGraphicFramePr>
          <p:cNvPr id="241678" name="Object 9"/>
          <p:cNvGraphicFramePr>
            <a:graphicFrameLocks noChangeAspect="1"/>
          </p:cNvGraphicFramePr>
          <p:nvPr/>
        </p:nvGraphicFramePr>
        <p:xfrm>
          <a:off x="5045075" y="4956175"/>
          <a:ext cx="3509963" cy="863600"/>
        </p:xfrm>
        <a:graphic>
          <a:graphicData uri="http://schemas.openxmlformats.org/presentationml/2006/ole">
            <p:oleObj spid="_x0000_s101385" name="Equation" r:id="rId10" imgW="1765080" imgH="431640" progId="Equation.DSMT4">
              <p:embed/>
            </p:oleObj>
          </a:graphicData>
        </a:graphic>
      </p:graphicFrame>
      <p:sp>
        <p:nvSpPr>
          <p:cNvPr id="241679" name="Text Box 15"/>
          <p:cNvSpPr txBox="1">
            <a:spLocks noChangeArrowheads="1"/>
          </p:cNvSpPr>
          <p:nvPr/>
        </p:nvSpPr>
        <p:spPr bwMode="auto">
          <a:xfrm>
            <a:off x="755650" y="5927725"/>
            <a:ext cx="3700463" cy="4619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defRPr/>
            </a:pPr>
            <a:r>
              <a:rPr lang="zh-CN" altLang="en-US" sz="2400" b="1">
                <a:solidFill>
                  <a:srgbClr val="FF0000"/>
                </a:solidFill>
                <a:latin typeface="楷体" pitchFamily="49" charset="-122"/>
                <a:ea typeface="楷体" pitchFamily="49" charset="-122"/>
              </a:rPr>
              <a:t>作业：</a:t>
            </a:r>
            <a:r>
              <a:rPr lang="en-US" altLang="zh-CN" sz="2400" b="1">
                <a:solidFill>
                  <a:srgbClr val="FF0000"/>
                </a:solidFill>
                <a:latin typeface="楷体" pitchFamily="49" charset="-122"/>
                <a:ea typeface="楷体" pitchFamily="49" charset="-122"/>
              </a:rPr>
              <a:t>2.27</a:t>
            </a:r>
            <a:r>
              <a:rPr lang="zh-CN" altLang="en-US" sz="2400" b="1">
                <a:solidFill>
                  <a:srgbClr val="FF0000"/>
                </a:solidFill>
                <a:latin typeface="楷体" pitchFamily="49" charset="-122"/>
                <a:ea typeface="楷体" pitchFamily="49" charset="-122"/>
              </a:rPr>
              <a:t>，</a:t>
            </a:r>
            <a:r>
              <a:rPr lang="en-US" altLang="zh-CN" sz="2400" b="1">
                <a:solidFill>
                  <a:srgbClr val="FF0000"/>
                </a:solidFill>
                <a:latin typeface="楷体" pitchFamily="49" charset="-122"/>
                <a:ea typeface="楷体" pitchFamily="49" charset="-122"/>
              </a:rPr>
              <a:t> 2.31</a:t>
            </a:r>
          </a:p>
        </p:txBody>
      </p:sp>
      <p:graphicFrame>
        <p:nvGraphicFramePr>
          <p:cNvPr id="241680" name="Object 10"/>
          <p:cNvGraphicFramePr>
            <a:graphicFrameLocks noChangeAspect="1"/>
          </p:cNvGraphicFramePr>
          <p:nvPr/>
        </p:nvGraphicFramePr>
        <p:xfrm>
          <a:off x="6011863" y="692150"/>
          <a:ext cx="2713037" cy="2736850"/>
        </p:xfrm>
        <a:graphic>
          <a:graphicData uri="http://schemas.openxmlformats.org/presentationml/2006/ole">
            <p:oleObj spid="_x0000_s101386" name="图片" r:id="rId11" imgW="2295360" imgH="2314440" progId="Word.Picture.8">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fade">
                                      <p:cBhvr>
                                        <p:cTn id="7" dur="1000"/>
                                        <p:tgtEl>
                                          <p:spTgt spid="241666"/>
                                        </p:tgtEl>
                                      </p:cBhvr>
                                    </p:animEffect>
                                  </p:childTnLst>
                                </p:cTn>
                              </p:par>
                              <p:par>
                                <p:cTn id="8" presetID="10" presetClass="entr" presetSubtype="0" fill="hold" nodeType="withEffect">
                                  <p:stCondLst>
                                    <p:cond delay="0"/>
                                  </p:stCondLst>
                                  <p:childTnLst>
                                    <p:set>
                                      <p:cBhvr>
                                        <p:cTn id="9" dur="1" fill="hold">
                                          <p:stCondLst>
                                            <p:cond delay="0"/>
                                          </p:stCondLst>
                                        </p:cTn>
                                        <p:tgtEl>
                                          <p:spTgt spid="241667"/>
                                        </p:tgtEl>
                                        <p:attrNameLst>
                                          <p:attrName>style.visibility</p:attrName>
                                        </p:attrNameLst>
                                      </p:cBhvr>
                                      <p:to>
                                        <p:strVal val="visible"/>
                                      </p:to>
                                    </p:set>
                                    <p:animEffect transition="in" filter="fade">
                                      <p:cBhvr>
                                        <p:cTn id="10" dur="1000"/>
                                        <p:tgtEl>
                                          <p:spTgt spid="24166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1668"/>
                                        </p:tgtEl>
                                        <p:attrNameLst>
                                          <p:attrName>style.visibility</p:attrName>
                                        </p:attrNameLst>
                                      </p:cBhvr>
                                      <p:to>
                                        <p:strVal val="visible"/>
                                      </p:to>
                                    </p:set>
                                    <p:animEffect transition="in" filter="fade">
                                      <p:cBhvr>
                                        <p:cTn id="15" dur="1000"/>
                                        <p:tgtEl>
                                          <p:spTgt spid="241668"/>
                                        </p:tgtEl>
                                      </p:cBhvr>
                                    </p:animEffect>
                                  </p:childTnLst>
                                </p:cTn>
                              </p:par>
                              <p:par>
                                <p:cTn id="16" presetID="10" presetClass="entr" presetSubtype="0" fill="hold" nodeType="withEffect">
                                  <p:stCondLst>
                                    <p:cond delay="0"/>
                                  </p:stCondLst>
                                  <p:childTnLst>
                                    <p:set>
                                      <p:cBhvr>
                                        <p:cTn id="17" dur="1" fill="hold">
                                          <p:stCondLst>
                                            <p:cond delay="0"/>
                                          </p:stCondLst>
                                        </p:cTn>
                                        <p:tgtEl>
                                          <p:spTgt spid="241669"/>
                                        </p:tgtEl>
                                        <p:attrNameLst>
                                          <p:attrName>style.visibility</p:attrName>
                                        </p:attrNameLst>
                                      </p:cBhvr>
                                      <p:to>
                                        <p:strVal val="visible"/>
                                      </p:to>
                                    </p:set>
                                    <p:animEffect transition="in" filter="fade">
                                      <p:cBhvr>
                                        <p:cTn id="18" dur="1000"/>
                                        <p:tgtEl>
                                          <p:spTgt spid="24166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1670"/>
                                        </p:tgtEl>
                                        <p:attrNameLst>
                                          <p:attrName>style.visibility</p:attrName>
                                        </p:attrNameLst>
                                      </p:cBhvr>
                                      <p:to>
                                        <p:strVal val="visible"/>
                                      </p:to>
                                    </p:set>
                                    <p:animEffect transition="in" filter="fade">
                                      <p:cBhvr>
                                        <p:cTn id="23" dur="1000"/>
                                        <p:tgtEl>
                                          <p:spTgt spid="241670"/>
                                        </p:tgtEl>
                                      </p:cBhvr>
                                    </p:animEffect>
                                  </p:childTnLst>
                                </p:cTn>
                              </p:par>
                              <p:par>
                                <p:cTn id="24" presetID="10" presetClass="entr" presetSubtype="0" fill="hold" nodeType="withEffect">
                                  <p:stCondLst>
                                    <p:cond delay="0"/>
                                  </p:stCondLst>
                                  <p:childTnLst>
                                    <p:set>
                                      <p:cBhvr>
                                        <p:cTn id="25" dur="1" fill="hold">
                                          <p:stCondLst>
                                            <p:cond delay="0"/>
                                          </p:stCondLst>
                                        </p:cTn>
                                        <p:tgtEl>
                                          <p:spTgt spid="241671"/>
                                        </p:tgtEl>
                                        <p:attrNameLst>
                                          <p:attrName>style.visibility</p:attrName>
                                        </p:attrNameLst>
                                      </p:cBhvr>
                                      <p:to>
                                        <p:strVal val="visible"/>
                                      </p:to>
                                    </p:set>
                                    <p:animEffect transition="in" filter="fade">
                                      <p:cBhvr>
                                        <p:cTn id="26" dur="1000"/>
                                        <p:tgtEl>
                                          <p:spTgt spid="241671"/>
                                        </p:tgtEl>
                                      </p:cBhvr>
                                    </p:animEffect>
                                  </p:childTnLst>
                                </p:cTn>
                              </p:par>
                              <p:par>
                                <p:cTn id="27" presetID="10" presetClass="entr" presetSubtype="0" fill="hold" nodeType="withEffect">
                                  <p:stCondLst>
                                    <p:cond delay="0"/>
                                  </p:stCondLst>
                                  <p:childTnLst>
                                    <p:set>
                                      <p:cBhvr>
                                        <p:cTn id="28" dur="1" fill="hold">
                                          <p:stCondLst>
                                            <p:cond delay="0"/>
                                          </p:stCondLst>
                                        </p:cTn>
                                        <p:tgtEl>
                                          <p:spTgt spid="241672"/>
                                        </p:tgtEl>
                                        <p:attrNameLst>
                                          <p:attrName>style.visibility</p:attrName>
                                        </p:attrNameLst>
                                      </p:cBhvr>
                                      <p:to>
                                        <p:strVal val="visible"/>
                                      </p:to>
                                    </p:set>
                                    <p:animEffect transition="in" filter="fade">
                                      <p:cBhvr>
                                        <p:cTn id="29" dur="1000"/>
                                        <p:tgtEl>
                                          <p:spTgt spid="24167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1673"/>
                                        </p:tgtEl>
                                        <p:attrNameLst>
                                          <p:attrName>style.visibility</p:attrName>
                                        </p:attrNameLst>
                                      </p:cBhvr>
                                      <p:to>
                                        <p:strVal val="visible"/>
                                      </p:to>
                                    </p:set>
                                    <p:animEffect transition="in" filter="fade">
                                      <p:cBhvr>
                                        <p:cTn id="34" dur="1000"/>
                                        <p:tgtEl>
                                          <p:spTgt spid="241673"/>
                                        </p:tgtEl>
                                      </p:cBhvr>
                                    </p:animEffect>
                                  </p:childTnLst>
                                </p:cTn>
                              </p:par>
                              <p:par>
                                <p:cTn id="35" presetID="10" presetClass="entr" presetSubtype="0" fill="hold" nodeType="withEffect">
                                  <p:stCondLst>
                                    <p:cond delay="0"/>
                                  </p:stCondLst>
                                  <p:childTnLst>
                                    <p:set>
                                      <p:cBhvr>
                                        <p:cTn id="36" dur="1" fill="hold">
                                          <p:stCondLst>
                                            <p:cond delay="0"/>
                                          </p:stCondLst>
                                        </p:cTn>
                                        <p:tgtEl>
                                          <p:spTgt spid="241674"/>
                                        </p:tgtEl>
                                        <p:attrNameLst>
                                          <p:attrName>style.visibility</p:attrName>
                                        </p:attrNameLst>
                                      </p:cBhvr>
                                      <p:to>
                                        <p:strVal val="visible"/>
                                      </p:to>
                                    </p:set>
                                    <p:animEffect transition="in" filter="fade">
                                      <p:cBhvr>
                                        <p:cTn id="37" dur="1000"/>
                                        <p:tgtEl>
                                          <p:spTgt spid="241674"/>
                                        </p:tgtEl>
                                      </p:cBhvr>
                                    </p:animEffect>
                                  </p:childTnLst>
                                </p:cTn>
                              </p:par>
                              <p:par>
                                <p:cTn id="38" presetID="10" presetClass="entr" presetSubtype="0" fill="hold" nodeType="withEffect">
                                  <p:stCondLst>
                                    <p:cond delay="0"/>
                                  </p:stCondLst>
                                  <p:childTnLst>
                                    <p:set>
                                      <p:cBhvr>
                                        <p:cTn id="39" dur="1" fill="hold">
                                          <p:stCondLst>
                                            <p:cond delay="0"/>
                                          </p:stCondLst>
                                        </p:cTn>
                                        <p:tgtEl>
                                          <p:spTgt spid="241675"/>
                                        </p:tgtEl>
                                        <p:attrNameLst>
                                          <p:attrName>style.visibility</p:attrName>
                                        </p:attrNameLst>
                                      </p:cBhvr>
                                      <p:to>
                                        <p:strVal val="visible"/>
                                      </p:to>
                                    </p:set>
                                    <p:animEffect transition="in" filter="fade">
                                      <p:cBhvr>
                                        <p:cTn id="40" dur="1000"/>
                                        <p:tgtEl>
                                          <p:spTgt spid="24167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1676"/>
                                        </p:tgtEl>
                                        <p:attrNameLst>
                                          <p:attrName>style.visibility</p:attrName>
                                        </p:attrNameLst>
                                      </p:cBhvr>
                                      <p:to>
                                        <p:strVal val="visible"/>
                                      </p:to>
                                    </p:set>
                                    <p:animEffect transition="in" filter="fade">
                                      <p:cBhvr>
                                        <p:cTn id="45" dur="1000"/>
                                        <p:tgtEl>
                                          <p:spTgt spid="241676"/>
                                        </p:tgtEl>
                                      </p:cBhvr>
                                    </p:animEffect>
                                  </p:childTnLst>
                                </p:cTn>
                              </p:par>
                              <p:par>
                                <p:cTn id="46" presetID="10" presetClass="entr" presetSubtype="0" fill="hold" nodeType="withEffect">
                                  <p:stCondLst>
                                    <p:cond delay="0"/>
                                  </p:stCondLst>
                                  <p:childTnLst>
                                    <p:set>
                                      <p:cBhvr>
                                        <p:cTn id="47" dur="1" fill="hold">
                                          <p:stCondLst>
                                            <p:cond delay="0"/>
                                          </p:stCondLst>
                                        </p:cTn>
                                        <p:tgtEl>
                                          <p:spTgt spid="241677"/>
                                        </p:tgtEl>
                                        <p:attrNameLst>
                                          <p:attrName>style.visibility</p:attrName>
                                        </p:attrNameLst>
                                      </p:cBhvr>
                                      <p:to>
                                        <p:strVal val="visible"/>
                                      </p:to>
                                    </p:set>
                                    <p:animEffect transition="in" filter="fade">
                                      <p:cBhvr>
                                        <p:cTn id="48" dur="1000"/>
                                        <p:tgtEl>
                                          <p:spTgt spid="241677"/>
                                        </p:tgtEl>
                                      </p:cBhvr>
                                    </p:animEffect>
                                  </p:childTnLst>
                                </p:cTn>
                              </p:par>
                              <p:par>
                                <p:cTn id="49" presetID="10" presetClass="entr" presetSubtype="0" fill="hold" nodeType="withEffect">
                                  <p:stCondLst>
                                    <p:cond delay="0"/>
                                  </p:stCondLst>
                                  <p:childTnLst>
                                    <p:set>
                                      <p:cBhvr>
                                        <p:cTn id="50" dur="1" fill="hold">
                                          <p:stCondLst>
                                            <p:cond delay="0"/>
                                          </p:stCondLst>
                                        </p:cTn>
                                        <p:tgtEl>
                                          <p:spTgt spid="241678"/>
                                        </p:tgtEl>
                                        <p:attrNameLst>
                                          <p:attrName>style.visibility</p:attrName>
                                        </p:attrNameLst>
                                      </p:cBhvr>
                                      <p:to>
                                        <p:strVal val="visible"/>
                                      </p:to>
                                    </p:set>
                                    <p:animEffect transition="in" filter="fade">
                                      <p:cBhvr>
                                        <p:cTn id="51" dur="1000"/>
                                        <p:tgtEl>
                                          <p:spTgt spid="241678"/>
                                        </p:tgtEl>
                                      </p:cBhvr>
                                    </p:animEffect>
                                  </p:childTnLst>
                                </p:cTn>
                              </p:par>
                              <p:par>
                                <p:cTn id="52" presetID="10" presetClass="entr" presetSubtype="0" fill="hold" nodeType="withEffect">
                                  <p:stCondLst>
                                    <p:cond delay="0"/>
                                  </p:stCondLst>
                                  <p:childTnLst>
                                    <p:set>
                                      <p:cBhvr>
                                        <p:cTn id="53" dur="1" fill="hold">
                                          <p:stCondLst>
                                            <p:cond delay="0"/>
                                          </p:stCondLst>
                                        </p:cTn>
                                        <p:tgtEl>
                                          <p:spTgt spid="241680"/>
                                        </p:tgtEl>
                                        <p:attrNameLst>
                                          <p:attrName>style.visibility</p:attrName>
                                        </p:attrNameLst>
                                      </p:cBhvr>
                                      <p:to>
                                        <p:strVal val="visible"/>
                                      </p:to>
                                    </p:set>
                                    <p:animEffect transition="in" filter="fade">
                                      <p:cBhvr>
                                        <p:cTn id="54" dur="1000"/>
                                        <p:tgtEl>
                                          <p:spTgt spid="24168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41679"/>
                                        </p:tgtEl>
                                        <p:attrNameLst>
                                          <p:attrName>style.visibility</p:attrName>
                                        </p:attrNameLst>
                                      </p:cBhvr>
                                      <p:to>
                                        <p:strVal val="visible"/>
                                      </p:to>
                                    </p:set>
                                    <p:anim calcmode="lin" valueType="num">
                                      <p:cBhvr additive="base">
                                        <p:cTn id="59" dur="500" fill="hold"/>
                                        <p:tgtEl>
                                          <p:spTgt spid="241679"/>
                                        </p:tgtEl>
                                        <p:attrNameLst>
                                          <p:attrName>ppt_x</p:attrName>
                                        </p:attrNameLst>
                                      </p:cBhvr>
                                      <p:tavLst>
                                        <p:tav tm="0">
                                          <p:val>
                                            <p:strVal val="#ppt_x"/>
                                          </p:val>
                                        </p:tav>
                                        <p:tav tm="100000">
                                          <p:val>
                                            <p:strVal val="#ppt_x"/>
                                          </p:val>
                                        </p:tav>
                                      </p:tavLst>
                                    </p:anim>
                                    <p:anim calcmode="lin" valueType="num">
                                      <p:cBhvr additive="base">
                                        <p:cTn id="60" dur="500" fill="hold"/>
                                        <p:tgtEl>
                                          <p:spTgt spid="241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p:bldP spid="241668" grpId="0"/>
      <p:bldP spid="241670" grpId="0"/>
      <p:bldP spid="241673" grpId="0"/>
      <p:bldP spid="241676" grpId="0"/>
      <p:bldP spid="24167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Text Box 2"/>
          <p:cNvSpPr txBox="1">
            <a:spLocks noChangeArrowheads="1"/>
          </p:cNvSpPr>
          <p:nvPr/>
        </p:nvSpPr>
        <p:spPr bwMode="auto">
          <a:xfrm>
            <a:off x="523387" y="556602"/>
            <a:ext cx="4252913"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3"/>
              </a:buBlip>
            </a:pPr>
            <a:r>
              <a:rPr kumimoji="1" lang="en-US" altLang="zh-CN" sz="2800" b="1">
                <a:solidFill>
                  <a:srgbClr val="002060"/>
                </a:solidFill>
                <a:latin typeface="幼圆" pitchFamily="49" charset="-122"/>
                <a:ea typeface="宋体" pitchFamily="2" charset="-122"/>
              </a:rPr>
              <a:t> </a:t>
            </a:r>
            <a:r>
              <a:rPr kumimoji="1" lang="zh-CN" altLang="en-US" sz="2800" b="1">
                <a:solidFill>
                  <a:srgbClr val="002060"/>
                </a:solidFill>
                <a:latin typeface="幼圆" pitchFamily="49" charset="-122"/>
              </a:rPr>
              <a:t>电位移矢量</a:t>
            </a:r>
            <a:endParaRPr kumimoji="1" lang="zh-CN" altLang="en-US" sz="2800" b="1">
              <a:solidFill>
                <a:srgbClr val="002060"/>
              </a:solidFill>
            </a:endParaRPr>
          </a:p>
        </p:txBody>
      </p:sp>
      <p:sp>
        <p:nvSpPr>
          <p:cNvPr id="415747" name="Rectangle 3"/>
          <p:cNvSpPr>
            <a:spLocks noChangeArrowheads="1"/>
          </p:cNvSpPr>
          <p:nvPr/>
        </p:nvSpPr>
        <p:spPr bwMode="auto">
          <a:xfrm>
            <a:off x="598488" y="1173163"/>
            <a:ext cx="7777162" cy="1570037"/>
          </a:xfrm>
          <a:prstGeom prst="rect">
            <a:avLst/>
          </a:prstGeom>
          <a:noFill/>
          <a:ln w="9525">
            <a:noFill/>
            <a:miter lim="800000"/>
            <a:headEnd/>
            <a:tailEnd/>
          </a:ln>
        </p:spPr>
        <p:txBody>
          <a:bodyPr/>
          <a:lstStyle/>
          <a:p>
            <a:pPr marL="342900" indent="-342900">
              <a:lnSpc>
                <a:spcPct val="130000"/>
              </a:lnSpc>
            </a:pPr>
            <a:r>
              <a:rPr lang="zh-CN" altLang="en-US" sz="2000" b="1" dirty="0">
                <a:solidFill>
                  <a:srgbClr val="002060"/>
                </a:solidFill>
                <a:latin typeface="幼圆" pitchFamily="49" charset="-122"/>
                <a:ea typeface="幼圆" pitchFamily="49" charset="-122"/>
              </a:rPr>
              <a:t>电介质的极化过程：</a:t>
            </a:r>
          </a:p>
          <a:p>
            <a:pPr marL="342900" indent="-342900">
              <a:lnSpc>
                <a:spcPct val="130000"/>
              </a:lnSpc>
              <a:buFont typeface="Wingdings" pitchFamily="2" charset="2"/>
              <a:buChar char="q"/>
            </a:pPr>
            <a:r>
              <a:rPr lang="zh-CN" altLang="en-US" sz="2000" b="1" dirty="0">
                <a:solidFill>
                  <a:srgbClr val="002060"/>
                </a:solidFill>
                <a:latin typeface="幼圆" pitchFamily="49" charset="-122"/>
                <a:ea typeface="幼圆" pitchFamily="49" charset="-122"/>
              </a:rPr>
              <a:t> 外加电场使电介质极化，产生极化电荷；</a:t>
            </a:r>
          </a:p>
          <a:p>
            <a:pPr marL="342900" indent="-342900">
              <a:lnSpc>
                <a:spcPct val="130000"/>
              </a:lnSpc>
              <a:buFont typeface="Wingdings" pitchFamily="2" charset="2"/>
              <a:buChar char="q"/>
            </a:pPr>
            <a:r>
              <a:rPr lang="zh-CN" altLang="en-US" sz="2000" b="1" dirty="0">
                <a:solidFill>
                  <a:srgbClr val="002060"/>
                </a:solidFill>
                <a:latin typeface="幼圆" pitchFamily="49" charset="-122"/>
                <a:ea typeface="幼圆" pitchFamily="49" charset="-122"/>
              </a:rPr>
              <a:t> 极化电荷又激发电场，两者相互制约并达到</a:t>
            </a:r>
            <a:r>
              <a:rPr lang="zh-CN" altLang="en-US" sz="2000" b="1" dirty="0">
                <a:solidFill>
                  <a:srgbClr val="0000CC"/>
                </a:solidFill>
                <a:latin typeface="幼圆" pitchFamily="49" charset="-122"/>
                <a:ea typeface="幼圆" pitchFamily="49" charset="-122"/>
              </a:rPr>
              <a:t>平衡状态</a:t>
            </a:r>
            <a:r>
              <a:rPr lang="zh-CN" altLang="en-US" sz="2000" b="1" dirty="0">
                <a:solidFill>
                  <a:srgbClr val="002060"/>
                </a:solidFill>
                <a:latin typeface="幼圆" pitchFamily="49" charset="-122"/>
                <a:ea typeface="幼圆" pitchFamily="49" charset="-122"/>
              </a:rPr>
              <a:t>。</a:t>
            </a:r>
          </a:p>
        </p:txBody>
      </p:sp>
      <p:sp>
        <p:nvSpPr>
          <p:cNvPr id="415748" name="Rectangle 4"/>
          <p:cNvSpPr>
            <a:spLocks noChangeArrowheads="1"/>
          </p:cNvSpPr>
          <p:nvPr/>
        </p:nvSpPr>
        <p:spPr bwMode="auto">
          <a:xfrm>
            <a:off x="5346700" y="2724394"/>
            <a:ext cx="3276600" cy="2362200"/>
          </a:xfrm>
          <a:prstGeom prst="rect">
            <a:avLst/>
          </a:prstGeom>
          <a:solidFill>
            <a:srgbClr val="C0C0C0">
              <a:alpha val="50195"/>
            </a:srgbClr>
          </a:solidFill>
          <a:ln w="9525">
            <a:noFill/>
            <a:prstDash val="dash"/>
            <a:miter lim="800000"/>
            <a:headEnd/>
            <a:tailEnd type="none" w="sm" len="lg"/>
          </a:ln>
        </p:spPr>
        <p:txBody>
          <a:bodyPr wrap="none" anchor="ctr"/>
          <a:lstStyle/>
          <a:p>
            <a:endParaRPr lang="zh-CN" altLang="en-US" sz="2000">
              <a:solidFill>
                <a:srgbClr val="002060"/>
              </a:solidFill>
            </a:endParaRPr>
          </a:p>
        </p:txBody>
      </p:sp>
      <p:graphicFrame>
        <p:nvGraphicFramePr>
          <p:cNvPr id="415749" name="Object 5"/>
          <p:cNvGraphicFramePr>
            <a:graphicFrameLocks noChangeAspect="1"/>
          </p:cNvGraphicFramePr>
          <p:nvPr/>
        </p:nvGraphicFramePr>
        <p:xfrm>
          <a:off x="5432425" y="3502269"/>
          <a:ext cx="762000" cy="685800"/>
        </p:xfrm>
        <a:graphic>
          <a:graphicData uri="http://schemas.openxmlformats.org/presentationml/2006/ole">
            <p:oleObj spid="_x0000_s55298" name="Equation" r:id="rId4" imgW="253800" imgH="228600" progId="Equation.DSMT4">
              <p:embed/>
            </p:oleObj>
          </a:graphicData>
        </a:graphic>
      </p:graphicFrame>
      <p:graphicFrame>
        <p:nvGraphicFramePr>
          <p:cNvPr id="415750" name="Object 6"/>
          <p:cNvGraphicFramePr>
            <a:graphicFrameLocks noChangeAspect="1"/>
          </p:cNvGraphicFramePr>
          <p:nvPr/>
        </p:nvGraphicFramePr>
        <p:xfrm>
          <a:off x="6429375" y="4443657"/>
          <a:ext cx="571500" cy="571500"/>
        </p:xfrm>
        <a:graphic>
          <a:graphicData uri="http://schemas.openxmlformats.org/presentationml/2006/ole">
            <p:oleObj spid="_x0000_s55299" name="Equation" r:id="rId5" imgW="190440" imgH="190440" progId="Equation.DSMT4">
              <p:embed/>
            </p:oleObj>
          </a:graphicData>
        </a:graphic>
      </p:graphicFrame>
      <p:graphicFrame>
        <p:nvGraphicFramePr>
          <p:cNvPr id="415751" name="Object 7"/>
          <p:cNvGraphicFramePr>
            <a:graphicFrameLocks noChangeAspect="1"/>
          </p:cNvGraphicFramePr>
          <p:nvPr/>
        </p:nvGraphicFramePr>
        <p:xfrm>
          <a:off x="5102225" y="2489444"/>
          <a:ext cx="3689350" cy="2768600"/>
        </p:xfrm>
        <a:graphic>
          <a:graphicData uri="http://schemas.openxmlformats.org/presentationml/2006/ole">
            <p:oleObj spid="_x0000_s55300" name="Picture" r:id="rId6" imgW="2168640" imgH="1626840" progId="Word.Picture.8">
              <p:embed/>
            </p:oleObj>
          </a:graphicData>
        </a:graphic>
      </p:graphicFrame>
      <p:sp>
        <p:nvSpPr>
          <p:cNvPr id="415752" name="Line 8"/>
          <p:cNvSpPr>
            <a:spLocks noChangeShapeType="1"/>
          </p:cNvSpPr>
          <p:nvPr/>
        </p:nvSpPr>
        <p:spPr bwMode="auto">
          <a:xfrm flipV="1">
            <a:off x="6075363" y="3656257"/>
            <a:ext cx="1755775" cy="1587"/>
          </a:xfrm>
          <a:prstGeom prst="line">
            <a:avLst/>
          </a:prstGeom>
          <a:noFill/>
          <a:ln w="12700">
            <a:solidFill>
              <a:srgbClr val="FF00FF"/>
            </a:solidFill>
            <a:round/>
            <a:headEnd type="stealth" w="med" len="med"/>
            <a:tailEnd type="none" w="sm" len="lg"/>
          </a:ln>
        </p:spPr>
        <p:txBody>
          <a:bodyPr/>
          <a:lstStyle/>
          <a:p>
            <a:endParaRPr lang="zh-CN" altLang="en-US" sz="2000">
              <a:solidFill>
                <a:srgbClr val="002060"/>
              </a:solidFill>
            </a:endParaRPr>
          </a:p>
        </p:txBody>
      </p:sp>
      <p:sp>
        <p:nvSpPr>
          <p:cNvPr id="415753" name="Line 9"/>
          <p:cNvSpPr>
            <a:spLocks noChangeShapeType="1"/>
          </p:cNvSpPr>
          <p:nvPr/>
        </p:nvSpPr>
        <p:spPr bwMode="auto">
          <a:xfrm flipV="1">
            <a:off x="6038850" y="4165844"/>
            <a:ext cx="1755775" cy="1588"/>
          </a:xfrm>
          <a:prstGeom prst="line">
            <a:avLst/>
          </a:prstGeom>
          <a:noFill/>
          <a:ln w="12700">
            <a:solidFill>
              <a:srgbClr val="FF00FF"/>
            </a:solidFill>
            <a:round/>
            <a:headEnd type="stealth" w="med" len="med"/>
            <a:tailEnd type="none" w="sm" len="lg"/>
          </a:ln>
        </p:spPr>
        <p:txBody>
          <a:bodyPr/>
          <a:lstStyle/>
          <a:p>
            <a:endParaRPr lang="zh-CN" altLang="en-US" sz="2000">
              <a:solidFill>
                <a:srgbClr val="002060"/>
              </a:solidFill>
            </a:endParaRPr>
          </a:p>
        </p:txBody>
      </p:sp>
      <p:sp>
        <p:nvSpPr>
          <p:cNvPr id="415754" name="Text Box 10"/>
          <p:cNvSpPr txBox="1">
            <a:spLocks noChangeArrowheads="1"/>
          </p:cNvSpPr>
          <p:nvPr/>
        </p:nvSpPr>
        <p:spPr bwMode="auto">
          <a:xfrm>
            <a:off x="615950" y="2792413"/>
            <a:ext cx="398145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a:solidFill>
                  <a:srgbClr val="002060"/>
                </a:solidFill>
                <a:latin typeface="幼圆" pitchFamily="49" charset="-122"/>
                <a:ea typeface="幼圆" pitchFamily="49" charset="-122"/>
              </a:rPr>
              <a:t>自由电荷   ：</a:t>
            </a:r>
          </a:p>
        </p:txBody>
      </p:sp>
      <p:graphicFrame>
        <p:nvGraphicFramePr>
          <p:cNvPr id="415755" name="Object 11"/>
          <p:cNvGraphicFramePr>
            <a:graphicFrameLocks noChangeAspect="1"/>
          </p:cNvGraphicFramePr>
          <p:nvPr/>
        </p:nvGraphicFramePr>
        <p:xfrm>
          <a:off x="2463800" y="2776538"/>
          <a:ext cx="419100" cy="530225"/>
        </p:xfrm>
        <a:graphic>
          <a:graphicData uri="http://schemas.openxmlformats.org/presentationml/2006/ole">
            <p:oleObj spid="_x0000_s55301" name="Equation" r:id="rId7" imgW="190440" imgH="241200" progId="Equation.DSMT4">
              <p:embed/>
            </p:oleObj>
          </a:graphicData>
        </a:graphic>
      </p:graphicFrame>
      <p:sp>
        <p:nvSpPr>
          <p:cNvPr id="55313" name="Text Box 12"/>
          <p:cNvSpPr txBox="1">
            <a:spLocks noChangeArrowheads="1"/>
          </p:cNvSpPr>
          <p:nvPr/>
        </p:nvSpPr>
        <p:spPr bwMode="auto">
          <a:xfrm>
            <a:off x="614973" y="3346206"/>
            <a:ext cx="4724400"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电介质被极化－</a:t>
            </a:r>
            <a:r>
              <a:rPr kumimoji="1" lang="en-US" altLang="zh-CN" sz="2000" b="1" dirty="0">
                <a:solidFill>
                  <a:srgbClr val="002060"/>
                </a:solidFill>
                <a:latin typeface="幼圆" pitchFamily="49" charset="-122"/>
                <a:ea typeface="幼圆" pitchFamily="49" charset="-122"/>
              </a:rPr>
              <a:t>&gt;</a:t>
            </a:r>
            <a:r>
              <a:rPr kumimoji="1" lang="zh-CN" altLang="en-US" sz="2000" b="1" dirty="0">
                <a:solidFill>
                  <a:srgbClr val="002060"/>
                </a:solidFill>
                <a:latin typeface="幼圆" pitchFamily="49" charset="-122"/>
                <a:ea typeface="幼圆" pitchFamily="49" charset="-122"/>
              </a:rPr>
              <a:t>极化电荷：</a:t>
            </a:r>
          </a:p>
        </p:txBody>
      </p:sp>
      <p:graphicFrame>
        <p:nvGraphicFramePr>
          <p:cNvPr id="55302" name="Object 13"/>
          <p:cNvGraphicFramePr>
            <a:graphicFrameLocks noChangeAspect="1"/>
          </p:cNvGraphicFramePr>
          <p:nvPr/>
        </p:nvGraphicFramePr>
        <p:xfrm>
          <a:off x="3872767" y="3316044"/>
          <a:ext cx="1004888" cy="530225"/>
        </p:xfrm>
        <a:graphic>
          <a:graphicData uri="http://schemas.openxmlformats.org/presentationml/2006/ole">
            <p:oleObj spid="_x0000_s55302" name="Equation" r:id="rId8" imgW="457200" imgH="241200" progId="Equation.DSMT4">
              <p:embed/>
            </p:oleObj>
          </a:graphicData>
        </a:graphic>
      </p:graphicFrame>
      <p:grpSp>
        <p:nvGrpSpPr>
          <p:cNvPr id="2" name="Group 14"/>
          <p:cNvGrpSpPr>
            <a:grpSpLocks/>
          </p:cNvGrpSpPr>
          <p:nvPr/>
        </p:nvGrpSpPr>
        <p:grpSpPr bwMode="auto">
          <a:xfrm>
            <a:off x="637809" y="3974490"/>
            <a:ext cx="3981450" cy="1095375"/>
            <a:chOff x="294" y="1447"/>
            <a:chExt cx="2508" cy="690"/>
          </a:xfrm>
        </p:grpSpPr>
        <p:sp>
          <p:nvSpPr>
            <p:cNvPr id="55317" name="Text Box 15"/>
            <p:cNvSpPr txBox="1">
              <a:spLocks noChangeArrowheads="1"/>
            </p:cNvSpPr>
            <p:nvPr/>
          </p:nvSpPr>
          <p:spPr bwMode="auto">
            <a:xfrm>
              <a:off x="294" y="1447"/>
              <a:ext cx="2508"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电介质空间中的实际电场：</a:t>
              </a:r>
            </a:p>
          </p:txBody>
        </p:sp>
        <p:graphicFrame>
          <p:nvGraphicFramePr>
            <p:cNvPr id="55306" name="Object 16"/>
            <p:cNvGraphicFramePr>
              <a:graphicFrameLocks noChangeAspect="1"/>
            </p:cNvGraphicFramePr>
            <p:nvPr/>
          </p:nvGraphicFramePr>
          <p:xfrm>
            <a:off x="1340" y="1803"/>
            <a:ext cx="1038" cy="334"/>
          </p:xfrm>
          <a:graphic>
            <a:graphicData uri="http://schemas.openxmlformats.org/presentationml/2006/ole">
              <p:oleObj spid="_x0000_s55306" name="Equation" r:id="rId9" imgW="749160" imgH="241200" progId="Equation.DSMT4">
                <p:embed/>
              </p:oleObj>
            </a:graphicData>
          </a:graphic>
        </p:graphicFrame>
      </p:grpSp>
      <p:graphicFrame>
        <p:nvGraphicFramePr>
          <p:cNvPr id="415761" name="Object 17"/>
          <p:cNvGraphicFramePr>
            <a:graphicFrameLocks noChangeAspect="1"/>
          </p:cNvGraphicFramePr>
          <p:nvPr/>
        </p:nvGraphicFramePr>
        <p:xfrm>
          <a:off x="1755165" y="2883511"/>
          <a:ext cx="334962" cy="361950"/>
        </p:xfrm>
        <a:graphic>
          <a:graphicData uri="http://schemas.openxmlformats.org/presentationml/2006/ole">
            <p:oleObj spid="_x0000_s55303" name="Equation" r:id="rId10" imgW="152280" imgH="164880" progId="Equation.DSMT4">
              <p:embed/>
            </p:oleObj>
          </a:graphicData>
        </a:graphic>
      </p:graphicFrame>
      <p:grpSp>
        <p:nvGrpSpPr>
          <p:cNvPr id="3" name="Group 18"/>
          <p:cNvGrpSpPr>
            <a:grpSpLocks/>
          </p:cNvGrpSpPr>
          <p:nvPr/>
        </p:nvGrpSpPr>
        <p:grpSpPr bwMode="auto">
          <a:xfrm>
            <a:off x="621689" y="5296267"/>
            <a:ext cx="8305800" cy="530225"/>
            <a:chOff x="339" y="1974"/>
            <a:chExt cx="5232" cy="334"/>
          </a:xfrm>
        </p:grpSpPr>
        <p:sp>
          <p:nvSpPr>
            <p:cNvPr id="55316" name="Text Box 19"/>
            <p:cNvSpPr txBox="1">
              <a:spLocks noChangeArrowheads="1"/>
            </p:cNvSpPr>
            <p:nvPr/>
          </p:nvSpPr>
          <p:spPr bwMode="auto">
            <a:xfrm>
              <a:off x="339" y="1994"/>
              <a:ext cx="5232" cy="252"/>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介质空间外加电场   ，实际电场为  ，其变化与介质性质有关。</a:t>
              </a:r>
            </a:p>
          </p:txBody>
        </p:sp>
        <p:graphicFrame>
          <p:nvGraphicFramePr>
            <p:cNvPr id="55304" name="Object 20"/>
            <p:cNvGraphicFramePr>
              <a:graphicFrameLocks noChangeAspect="1"/>
            </p:cNvGraphicFramePr>
            <p:nvPr/>
          </p:nvGraphicFramePr>
          <p:xfrm>
            <a:off x="1695" y="1974"/>
            <a:ext cx="264" cy="334"/>
          </p:xfrm>
          <a:graphic>
            <a:graphicData uri="http://schemas.openxmlformats.org/presentationml/2006/ole">
              <p:oleObj spid="_x0000_s55304" name="Equation" r:id="rId11" imgW="190440" imgH="241200" progId="Equation.DSMT4">
                <p:embed/>
              </p:oleObj>
            </a:graphicData>
          </a:graphic>
        </p:graphicFrame>
        <p:graphicFrame>
          <p:nvGraphicFramePr>
            <p:cNvPr id="55305" name="Object 21"/>
            <p:cNvGraphicFramePr>
              <a:graphicFrameLocks noChangeAspect="1"/>
            </p:cNvGraphicFramePr>
            <p:nvPr/>
          </p:nvGraphicFramePr>
          <p:xfrm>
            <a:off x="2886" y="1985"/>
            <a:ext cx="211" cy="264"/>
          </p:xfrm>
          <a:graphic>
            <a:graphicData uri="http://schemas.openxmlformats.org/presentationml/2006/ole">
              <p:oleObj spid="_x0000_s55305" name="Equation" r:id="rId12" imgW="152280" imgH="190440" progId="Equation.DSMT4">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5746"/>
                                        </p:tgtEl>
                                        <p:attrNameLst>
                                          <p:attrName>style.visibility</p:attrName>
                                        </p:attrNameLst>
                                      </p:cBhvr>
                                      <p:to>
                                        <p:strVal val="visible"/>
                                      </p:to>
                                    </p:set>
                                    <p:animEffect transition="in" filter="fade">
                                      <p:cBhvr>
                                        <p:cTn id="7" dur="1000"/>
                                        <p:tgtEl>
                                          <p:spTgt spid="4157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5747">
                                            <p:txEl>
                                              <p:pRg st="0" end="0"/>
                                            </p:txEl>
                                          </p:spTgt>
                                        </p:tgtEl>
                                        <p:attrNameLst>
                                          <p:attrName>style.visibility</p:attrName>
                                        </p:attrNameLst>
                                      </p:cBhvr>
                                      <p:to>
                                        <p:strVal val="visible"/>
                                      </p:to>
                                    </p:set>
                                    <p:animEffect transition="in" filter="fade">
                                      <p:cBhvr>
                                        <p:cTn id="12" dur="1000"/>
                                        <p:tgtEl>
                                          <p:spTgt spid="415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5747">
                                            <p:txEl>
                                              <p:pRg st="1" end="1"/>
                                            </p:txEl>
                                          </p:spTgt>
                                        </p:tgtEl>
                                        <p:attrNameLst>
                                          <p:attrName>style.visibility</p:attrName>
                                        </p:attrNameLst>
                                      </p:cBhvr>
                                      <p:to>
                                        <p:strVal val="visible"/>
                                      </p:to>
                                    </p:set>
                                    <p:animEffect transition="in" filter="fade">
                                      <p:cBhvr>
                                        <p:cTn id="17" dur="1000"/>
                                        <p:tgtEl>
                                          <p:spTgt spid="4157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5747">
                                            <p:txEl>
                                              <p:pRg st="2" end="2"/>
                                            </p:txEl>
                                          </p:spTgt>
                                        </p:tgtEl>
                                        <p:attrNameLst>
                                          <p:attrName>style.visibility</p:attrName>
                                        </p:attrNameLst>
                                      </p:cBhvr>
                                      <p:to>
                                        <p:strVal val="visible"/>
                                      </p:to>
                                    </p:set>
                                    <p:animEffect transition="in" filter="fade">
                                      <p:cBhvr>
                                        <p:cTn id="22" dur="1000"/>
                                        <p:tgtEl>
                                          <p:spTgt spid="415747">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5748"/>
                                        </p:tgtEl>
                                        <p:attrNameLst>
                                          <p:attrName>style.visibility</p:attrName>
                                        </p:attrNameLst>
                                      </p:cBhvr>
                                      <p:to>
                                        <p:strVal val="visible"/>
                                      </p:to>
                                    </p:set>
                                    <p:animEffect transition="in" filter="fade">
                                      <p:cBhvr>
                                        <p:cTn id="25" dur="1000"/>
                                        <p:tgtEl>
                                          <p:spTgt spid="41574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15750"/>
                                        </p:tgtEl>
                                        <p:attrNameLst>
                                          <p:attrName>style.visibility</p:attrName>
                                        </p:attrNameLst>
                                      </p:cBhvr>
                                      <p:to>
                                        <p:strVal val="visible"/>
                                      </p:to>
                                    </p:set>
                                    <p:animEffect transition="in" filter="fade">
                                      <p:cBhvr>
                                        <p:cTn id="29" dur="1000"/>
                                        <p:tgtEl>
                                          <p:spTgt spid="415750"/>
                                        </p:tgtEl>
                                      </p:cBhvr>
                                    </p:animEffect>
                                  </p:childTnLst>
                                </p:cTn>
                              </p:par>
                              <p:par>
                                <p:cTn id="30" presetID="10" presetClass="entr" presetSubtype="0" fill="hold" nodeType="withEffect">
                                  <p:stCondLst>
                                    <p:cond delay="0"/>
                                  </p:stCondLst>
                                  <p:childTnLst>
                                    <p:set>
                                      <p:cBhvr>
                                        <p:cTn id="31" dur="1" fill="hold">
                                          <p:stCondLst>
                                            <p:cond delay="0"/>
                                          </p:stCondLst>
                                        </p:cTn>
                                        <p:tgtEl>
                                          <p:spTgt spid="415749"/>
                                        </p:tgtEl>
                                        <p:attrNameLst>
                                          <p:attrName>style.visibility</p:attrName>
                                        </p:attrNameLst>
                                      </p:cBhvr>
                                      <p:to>
                                        <p:strVal val="visible"/>
                                      </p:to>
                                    </p:set>
                                    <p:animEffect transition="in" filter="fade">
                                      <p:cBhvr>
                                        <p:cTn id="32" dur="1000"/>
                                        <p:tgtEl>
                                          <p:spTgt spid="415749"/>
                                        </p:tgtEl>
                                      </p:cBhvr>
                                    </p:animEffect>
                                  </p:childTnLst>
                                </p:cTn>
                              </p:par>
                              <p:par>
                                <p:cTn id="33" presetID="10" presetClass="entr" presetSubtype="0" fill="hold" nodeType="withEffect">
                                  <p:stCondLst>
                                    <p:cond delay="0"/>
                                  </p:stCondLst>
                                  <p:childTnLst>
                                    <p:set>
                                      <p:cBhvr>
                                        <p:cTn id="34" dur="1" fill="hold">
                                          <p:stCondLst>
                                            <p:cond delay="0"/>
                                          </p:stCondLst>
                                        </p:cTn>
                                        <p:tgtEl>
                                          <p:spTgt spid="415751"/>
                                        </p:tgtEl>
                                        <p:attrNameLst>
                                          <p:attrName>style.visibility</p:attrName>
                                        </p:attrNameLst>
                                      </p:cBhvr>
                                      <p:to>
                                        <p:strVal val="visible"/>
                                      </p:to>
                                    </p:set>
                                    <p:animEffect transition="in" filter="fade">
                                      <p:cBhvr>
                                        <p:cTn id="35" dur="1000"/>
                                        <p:tgtEl>
                                          <p:spTgt spid="4157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5752"/>
                                        </p:tgtEl>
                                        <p:attrNameLst>
                                          <p:attrName>style.visibility</p:attrName>
                                        </p:attrNameLst>
                                      </p:cBhvr>
                                      <p:to>
                                        <p:strVal val="visible"/>
                                      </p:to>
                                    </p:set>
                                    <p:animEffect transition="in" filter="fade">
                                      <p:cBhvr>
                                        <p:cTn id="38" dur="1000"/>
                                        <p:tgtEl>
                                          <p:spTgt spid="4157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5753"/>
                                        </p:tgtEl>
                                        <p:attrNameLst>
                                          <p:attrName>style.visibility</p:attrName>
                                        </p:attrNameLst>
                                      </p:cBhvr>
                                      <p:to>
                                        <p:strVal val="visible"/>
                                      </p:to>
                                    </p:set>
                                    <p:animEffect transition="in" filter="fade">
                                      <p:cBhvr>
                                        <p:cTn id="41" dur="1000"/>
                                        <p:tgtEl>
                                          <p:spTgt spid="41575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15754"/>
                                        </p:tgtEl>
                                        <p:attrNameLst>
                                          <p:attrName>style.visibility</p:attrName>
                                        </p:attrNameLst>
                                      </p:cBhvr>
                                      <p:to>
                                        <p:strVal val="visible"/>
                                      </p:to>
                                    </p:set>
                                    <p:animEffect transition="in" filter="fade">
                                      <p:cBhvr>
                                        <p:cTn id="46" dur="1000"/>
                                        <p:tgtEl>
                                          <p:spTgt spid="415754"/>
                                        </p:tgtEl>
                                      </p:cBhvr>
                                    </p:animEffect>
                                  </p:childTnLst>
                                </p:cTn>
                              </p:par>
                              <p:par>
                                <p:cTn id="47" presetID="10" presetClass="entr" presetSubtype="0" fill="hold" nodeType="withEffect">
                                  <p:stCondLst>
                                    <p:cond delay="0"/>
                                  </p:stCondLst>
                                  <p:childTnLst>
                                    <p:set>
                                      <p:cBhvr>
                                        <p:cTn id="48" dur="1" fill="hold">
                                          <p:stCondLst>
                                            <p:cond delay="0"/>
                                          </p:stCondLst>
                                        </p:cTn>
                                        <p:tgtEl>
                                          <p:spTgt spid="415755"/>
                                        </p:tgtEl>
                                        <p:attrNameLst>
                                          <p:attrName>style.visibility</p:attrName>
                                        </p:attrNameLst>
                                      </p:cBhvr>
                                      <p:to>
                                        <p:strVal val="visible"/>
                                      </p:to>
                                    </p:set>
                                    <p:animEffect transition="in" filter="fade">
                                      <p:cBhvr>
                                        <p:cTn id="49" dur="1000"/>
                                        <p:tgtEl>
                                          <p:spTgt spid="4157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childTnLst>
                                </p:cTn>
                              </p:par>
                              <p:par>
                                <p:cTn id="55" presetID="10" presetClass="entr" presetSubtype="0" fill="hold" nodeType="withEffect">
                                  <p:stCondLst>
                                    <p:cond delay="0"/>
                                  </p:stCondLst>
                                  <p:childTnLst>
                                    <p:set>
                                      <p:cBhvr>
                                        <p:cTn id="56" dur="1" fill="hold">
                                          <p:stCondLst>
                                            <p:cond delay="0"/>
                                          </p:stCondLst>
                                        </p:cTn>
                                        <p:tgtEl>
                                          <p:spTgt spid="415761"/>
                                        </p:tgtEl>
                                        <p:attrNameLst>
                                          <p:attrName>style.visibility</p:attrName>
                                        </p:attrNameLst>
                                      </p:cBhvr>
                                      <p:to>
                                        <p:strVal val="visible"/>
                                      </p:to>
                                    </p:set>
                                    <p:animEffect transition="in" filter="fade">
                                      <p:cBhvr>
                                        <p:cTn id="57" dur="1000"/>
                                        <p:tgtEl>
                                          <p:spTgt spid="41576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6" grpId="0"/>
      <p:bldP spid="415748" grpId="0" animBg="1"/>
      <p:bldP spid="415752" grpId="0" animBg="1"/>
      <p:bldP spid="415753" grpId="0" animBg="1"/>
      <p:bldP spid="4157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圆角矩形 7"/>
          <p:cNvPicPr>
            <a:picLocks noChangeArrowheads="1"/>
          </p:cNvPicPr>
          <p:nvPr/>
        </p:nvPicPr>
        <p:blipFill>
          <a:blip r:embed="rId3"/>
          <a:srcRect/>
          <a:stretch>
            <a:fillRect/>
          </a:stretch>
        </p:blipFill>
        <p:spPr bwMode="auto">
          <a:xfrm>
            <a:off x="4520418" y="5033696"/>
            <a:ext cx="2572044" cy="1542950"/>
          </a:xfrm>
          <a:prstGeom prst="rect">
            <a:avLst/>
          </a:prstGeom>
          <a:noFill/>
          <a:ln w="9525">
            <a:noFill/>
            <a:miter lim="800000"/>
            <a:headEnd/>
            <a:tailEnd/>
          </a:ln>
        </p:spPr>
      </p:pic>
      <p:pic>
        <p:nvPicPr>
          <p:cNvPr id="31" name="圆角矩形 7"/>
          <p:cNvPicPr>
            <a:picLocks noChangeArrowheads="1"/>
          </p:cNvPicPr>
          <p:nvPr/>
        </p:nvPicPr>
        <p:blipFill>
          <a:blip r:embed="rId3"/>
          <a:srcRect/>
          <a:stretch>
            <a:fillRect/>
          </a:stretch>
        </p:blipFill>
        <p:spPr bwMode="auto">
          <a:xfrm>
            <a:off x="640080" y="5010250"/>
            <a:ext cx="1962443" cy="1343657"/>
          </a:xfrm>
          <a:prstGeom prst="rect">
            <a:avLst/>
          </a:prstGeom>
          <a:noFill/>
          <a:ln w="9525">
            <a:noFill/>
            <a:miter lim="800000"/>
            <a:headEnd/>
            <a:tailEnd/>
          </a:ln>
        </p:spPr>
      </p:pic>
      <p:pic>
        <p:nvPicPr>
          <p:cNvPr id="26" name="圆角矩形 7"/>
          <p:cNvPicPr>
            <a:picLocks noChangeArrowheads="1"/>
          </p:cNvPicPr>
          <p:nvPr/>
        </p:nvPicPr>
        <p:blipFill>
          <a:blip r:embed="rId4" cstate="print"/>
          <a:srcRect/>
          <a:stretch>
            <a:fillRect/>
          </a:stretch>
        </p:blipFill>
        <p:spPr bwMode="auto">
          <a:xfrm>
            <a:off x="1882726" y="2489789"/>
            <a:ext cx="1634197" cy="628550"/>
          </a:xfrm>
          <a:prstGeom prst="rect">
            <a:avLst/>
          </a:prstGeom>
          <a:noFill/>
          <a:ln w="9525">
            <a:noFill/>
            <a:miter lim="800000"/>
            <a:headEnd/>
            <a:tailEnd/>
          </a:ln>
        </p:spPr>
      </p:pic>
      <p:pic>
        <p:nvPicPr>
          <p:cNvPr id="25" name="圆角矩形 7"/>
          <p:cNvPicPr>
            <a:picLocks noChangeArrowheads="1"/>
          </p:cNvPicPr>
          <p:nvPr/>
        </p:nvPicPr>
        <p:blipFill>
          <a:blip r:embed="rId3"/>
          <a:srcRect/>
          <a:stretch>
            <a:fillRect/>
          </a:stretch>
        </p:blipFill>
        <p:spPr bwMode="auto">
          <a:xfrm>
            <a:off x="1554478" y="1739510"/>
            <a:ext cx="1915552" cy="663722"/>
          </a:xfrm>
          <a:prstGeom prst="rect">
            <a:avLst/>
          </a:prstGeom>
          <a:noFill/>
          <a:ln w="9525">
            <a:noFill/>
            <a:miter lim="800000"/>
            <a:headEnd/>
            <a:tailEnd/>
          </a:ln>
        </p:spPr>
      </p:pic>
      <p:graphicFrame>
        <p:nvGraphicFramePr>
          <p:cNvPr id="416774" name="Object 6"/>
          <p:cNvGraphicFramePr>
            <a:graphicFrameLocks noChangeAspect="1"/>
          </p:cNvGraphicFramePr>
          <p:nvPr/>
        </p:nvGraphicFramePr>
        <p:xfrm>
          <a:off x="1710590" y="1854200"/>
          <a:ext cx="1665655" cy="512122"/>
        </p:xfrm>
        <a:graphic>
          <a:graphicData uri="http://schemas.openxmlformats.org/presentationml/2006/ole">
            <p:oleObj spid="_x0000_s56322" name="Equation" r:id="rId5" imgW="787320" imgH="241200" progId="Equation.DSMT4">
              <p:embed/>
            </p:oleObj>
          </a:graphicData>
        </a:graphic>
      </p:graphicFrame>
      <p:sp>
        <p:nvSpPr>
          <p:cNvPr id="416775" name="Text Box 7"/>
          <p:cNvSpPr txBox="1">
            <a:spLocks noChangeArrowheads="1"/>
          </p:cNvSpPr>
          <p:nvPr/>
        </p:nvSpPr>
        <p:spPr bwMode="auto">
          <a:xfrm>
            <a:off x="403225" y="538163"/>
            <a:ext cx="6119813" cy="400110"/>
          </a:xfrm>
          <a:prstGeom prst="rect">
            <a:avLst/>
          </a:prstGeom>
          <a:noFill/>
          <a:ln w="9525">
            <a:noFill/>
            <a:miter lim="800000"/>
            <a:headEnd/>
            <a:tailEnd/>
          </a:ln>
        </p:spPr>
        <p:txBody>
          <a:bodyPr>
            <a:spAutoFit/>
          </a:bodyPr>
          <a:lstStyle/>
          <a:p>
            <a:pPr eaLnBrk="0" hangingPunct="0">
              <a:spcBef>
                <a:spcPct val="50000"/>
              </a:spcBef>
            </a:pPr>
            <a:r>
              <a:rPr kumimoji="1" lang="zh-CN" altLang="en-US" sz="2000" b="1" dirty="0">
                <a:solidFill>
                  <a:srgbClr val="002060"/>
                </a:solidFill>
                <a:latin typeface="幼圆" pitchFamily="49" charset="-122"/>
                <a:ea typeface="幼圆" pitchFamily="49" charset="-122"/>
              </a:rPr>
              <a:t>将真空中的高斯定理推广到电介质中，可得</a:t>
            </a:r>
          </a:p>
        </p:txBody>
      </p:sp>
      <p:graphicFrame>
        <p:nvGraphicFramePr>
          <p:cNvPr id="416776" name="Object 8"/>
          <p:cNvGraphicFramePr>
            <a:graphicFrameLocks noChangeAspect="1"/>
          </p:cNvGraphicFramePr>
          <p:nvPr/>
        </p:nvGraphicFramePr>
        <p:xfrm>
          <a:off x="1057518" y="984372"/>
          <a:ext cx="2389188" cy="862012"/>
        </p:xfrm>
        <a:graphic>
          <a:graphicData uri="http://schemas.openxmlformats.org/presentationml/2006/ole">
            <p:oleObj spid="_x0000_s56323" name="Equation" r:id="rId6" imgW="1193760" imgH="431640" progId="Equation.DSMT4">
              <p:embed/>
            </p:oleObj>
          </a:graphicData>
        </a:graphic>
      </p:graphicFrame>
      <p:graphicFrame>
        <p:nvGraphicFramePr>
          <p:cNvPr id="416777" name="Object 9"/>
          <p:cNvGraphicFramePr>
            <a:graphicFrameLocks noChangeAspect="1"/>
          </p:cNvGraphicFramePr>
          <p:nvPr/>
        </p:nvGraphicFramePr>
        <p:xfrm>
          <a:off x="3633788" y="1135063"/>
          <a:ext cx="3422650" cy="500062"/>
        </p:xfrm>
        <a:graphic>
          <a:graphicData uri="http://schemas.openxmlformats.org/presentationml/2006/ole">
            <p:oleObj spid="_x0000_s56324" name="Equation" r:id="rId7" imgW="1650960" imgH="241200" progId="Equation.DSMT4">
              <p:embed/>
            </p:oleObj>
          </a:graphicData>
        </a:graphic>
      </p:graphicFrame>
      <p:graphicFrame>
        <p:nvGraphicFramePr>
          <p:cNvPr id="416778" name="Object 10"/>
          <p:cNvGraphicFramePr>
            <a:graphicFrameLocks noChangeAspect="1"/>
          </p:cNvGraphicFramePr>
          <p:nvPr/>
        </p:nvGraphicFramePr>
        <p:xfrm>
          <a:off x="1995609" y="2554287"/>
          <a:ext cx="1254125" cy="501650"/>
        </p:xfrm>
        <a:graphic>
          <a:graphicData uri="http://schemas.openxmlformats.org/presentationml/2006/ole">
            <p:oleObj spid="_x0000_s56325" name="Equation" r:id="rId8" imgW="647640" imgH="228600" progId="Equation.DSMT4">
              <p:embed/>
            </p:oleObj>
          </a:graphicData>
        </a:graphic>
      </p:graphicFrame>
      <p:sp>
        <p:nvSpPr>
          <p:cNvPr id="416779" name="Rectangle 11"/>
          <p:cNvSpPr>
            <a:spLocks noChangeArrowheads="1"/>
          </p:cNvSpPr>
          <p:nvPr/>
        </p:nvSpPr>
        <p:spPr bwMode="auto">
          <a:xfrm>
            <a:off x="766763" y="1862138"/>
            <a:ext cx="4506362" cy="400110"/>
          </a:xfrm>
          <a:prstGeom prst="rect">
            <a:avLst/>
          </a:prstGeom>
          <a:noFill/>
          <a:ln w="9525">
            <a:noFill/>
            <a:miter lim="800000"/>
            <a:headEnd/>
            <a:tailEnd/>
          </a:ln>
        </p:spPr>
        <p:txBody>
          <a:bodyPr wrap="none">
            <a:spAutoFit/>
          </a:bodyPr>
          <a:lstStyle/>
          <a:p>
            <a:r>
              <a:rPr kumimoji="1" lang="zh-CN" altLang="en-US" sz="2000" b="1" dirty="0" smtClean="0">
                <a:solidFill>
                  <a:srgbClr val="002060"/>
                </a:solidFill>
                <a:latin typeface="Arial" pitchFamily="34" charset="0"/>
                <a:ea typeface="幼圆" pitchFamily="49" charset="-122"/>
              </a:rPr>
              <a:t>定义                                为</a:t>
            </a:r>
            <a:r>
              <a:rPr kumimoji="1" lang="zh-CN" altLang="en-US" sz="2000" b="1" dirty="0">
                <a:solidFill>
                  <a:srgbClr val="002060"/>
                </a:solidFill>
                <a:latin typeface="Arial" pitchFamily="34" charset="0"/>
                <a:ea typeface="幼圆" pitchFamily="49" charset="-122"/>
              </a:rPr>
              <a:t>电位移矢量</a:t>
            </a:r>
          </a:p>
        </p:txBody>
      </p:sp>
      <p:sp>
        <p:nvSpPr>
          <p:cNvPr id="416780" name="Text Box 12"/>
          <p:cNvSpPr txBox="1">
            <a:spLocks noChangeArrowheads="1"/>
          </p:cNvSpPr>
          <p:nvPr/>
        </p:nvSpPr>
        <p:spPr bwMode="auto">
          <a:xfrm>
            <a:off x="3706813" y="2584817"/>
            <a:ext cx="3803650" cy="400110"/>
          </a:xfrm>
          <a:prstGeom prst="rect">
            <a:avLst/>
          </a:prstGeom>
          <a:noFill/>
          <a:ln w="38100" cmpd="dbl">
            <a:solidFill>
              <a:srgbClr val="FF0000"/>
            </a:solidFill>
            <a:miter lim="800000"/>
            <a:headEnd/>
            <a:tailEnd/>
          </a:ln>
        </p:spPr>
        <p:txBody>
          <a:bodyPr>
            <a:spAutoFit/>
          </a:bodyPr>
          <a:lstStyle/>
          <a:p>
            <a:pPr algn="ctr"/>
            <a:r>
              <a:rPr lang="zh-CN" altLang="en-US" sz="2000" b="1" dirty="0">
                <a:solidFill>
                  <a:srgbClr val="CC0000"/>
                </a:solidFill>
                <a:latin typeface="Verdana" pitchFamily="34" charset="0"/>
                <a:ea typeface="幼圆" pitchFamily="49" charset="-122"/>
              </a:rPr>
              <a:t>电介质中高斯定理的微分形式</a:t>
            </a:r>
          </a:p>
        </p:txBody>
      </p:sp>
      <p:sp>
        <p:nvSpPr>
          <p:cNvPr id="416781" name="Text Box 13"/>
          <p:cNvSpPr txBox="1">
            <a:spLocks noChangeArrowheads="1"/>
          </p:cNvSpPr>
          <p:nvPr/>
        </p:nvSpPr>
        <p:spPr bwMode="auto">
          <a:xfrm>
            <a:off x="479425" y="3205164"/>
            <a:ext cx="7799388" cy="403252"/>
          </a:xfrm>
          <a:prstGeom prst="rect">
            <a:avLst/>
          </a:prstGeom>
          <a:noFill/>
          <a:ln w="9525">
            <a:noFill/>
            <a:miter lim="800000"/>
            <a:headEnd/>
            <a:tailEnd/>
          </a:ln>
        </p:spPr>
        <p:txBody>
          <a:bodyPr>
            <a:spAutoFit/>
          </a:bodyPr>
          <a:lstStyle/>
          <a:p>
            <a:pPr algn="just">
              <a:lnSpc>
                <a:spcPct val="110000"/>
              </a:lnSpc>
              <a:spcBef>
                <a:spcPct val="50000"/>
              </a:spcBef>
            </a:pPr>
            <a:r>
              <a:rPr kumimoji="1" lang="zh-CN" altLang="en-US" sz="2000" b="1" dirty="0">
                <a:solidFill>
                  <a:srgbClr val="002060"/>
                </a:solidFill>
                <a:latin typeface="宋体" pitchFamily="2" charset="-122"/>
                <a:ea typeface="幼圆" pitchFamily="49" charset="-122"/>
              </a:rPr>
              <a:t>　将介质中高斯定理的微分形式对一定体积</a:t>
            </a:r>
            <a:r>
              <a:rPr kumimoji="1" lang="en-US" altLang="zh-CN" sz="2000" b="1" dirty="0">
                <a:solidFill>
                  <a:srgbClr val="002060"/>
                </a:solidFill>
                <a:latin typeface="宋体" pitchFamily="2" charset="-122"/>
                <a:ea typeface="幼圆" pitchFamily="49" charset="-122"/>
              </a:rPr>
              <a:t>V</a:t>
            </a:r>
            <a:r>
              <a:rPr kumimoji="1" lang="zh-CN" altLang="en-US" sz="2000" b="1" dirty="0">
                <a:solidFill>
                  <a:srgbClr val="002060"/>
                </a:solidFill>
                <a:latin typeface="宋体" pitchFamily="2" charset="-122"/>
                <a:ea typeface="幼圆" pitchFamily="49" charset="-122"/>
              </a:rPr>
              <a:t>取积分</a:t>
            </a:r>
            <a:r>
              <a:rPr kumimoji="1" lang="en-US" altLang="zh-CN" sz="2000" b="1" dirty="0">
                <a:solidFill>
                  <a:srgbClr val="002060"/>
                </a:solidFill>
                <a:latin typeface="宋体" pitchFamily="2" charset="-122"/>
                <a:ea typeface="幼圆" pitchFamily="49" charset="-122"/>
              </a:rPr>
              <a:t>,</a:t>
            </a:r>
            <a:r>
              <a:rPr kumimoji="1" lang="zh-CN" altLang="en-US" sz="2000" b="1" dirty="0">
                <a:solidFill>
                  <a:srgbClr val="002060"/>
                </a:solidFill>
                <a:latin typeface="宋体" pitchFamily="2" charset="-122"/>
                <a:ea typeface="幼圆" pitchFamily="49" charset="-122"/>
              </a:rPr>
              <a:t>得</a:t>
            </a:r>
            <a:endParaRPr kumimoji="1" lang="zh-CN" altLang="en-US" sz="2000" b="1" dirty="0">
              <a:solidFill>
                <a:srgbClr val="002060"/>
              </a:solidFill>
              <a:ea typeface="幼圆" pitchFamily="49" charset="-122"/>
            </a:endParaRPr>
          </a:p>
        </p:txBody>
      </p:sp>
      <p:graphicFrame>
        <p:nvGraphicFramePr>
          <p:cNvPr id="416782" name="Object 14"/>
          <p:cNvGraphicFramePr>
            <a:graphicFrameLocks noChangeAspect="1"/>
          </p:cNvGraphicFramePr>
          <p:nvPr/>
        </p:nvGraphicFramePr>
        <p:xfrm>
          <a:off x="1134453" y="3750410"/>
          <a:ext cx="4474210" cy="634022"/>
        </p:xfrm>
        <a:graphic>
          <a:graphicData uri="http://schemas.openxmlformats.org/presentationml/2006/ole">
            <p:oleObj spid="_x0000_s56326" name="Equation" r:id="rId9" imgW="2323800" imgH="304560" progId="Equation.DSMT4">
              <p:embed/>
            </p:oleObj>
          </a:graphicData>
        </a:graphic>
      </p:graphicFrame>
      <p:sp>
        <p:nvSpPr>
          <p:cNvPr id="416783" name="Text Box 15"/>
          <p:cNvSpPr txBox="1">
            <a:spLocks noChangeArrowheads="1"/>
          </p:cNvSpPr>
          <p:nvPr/>
        </p:nvSpPr>
        <p:spPr bwMode="auto">
          <a:xfrm>
            <a:off x="6080125" y="3605213"/>
            <a:ext cx="2201863" cy="739775"/>
          </a:xfrm>
          <a:prstGeom prst="rect">
            <a:avLst/>
          </a:prstGeom>
          <a:noFill/>
          <a:ln w="38100" cmpd="dbl">
            <a:solidFill>
              <a:srgbClr val="FF0000"/>
            </a:solidFill>
            <a:miter lim="800000"/>
            <a:headEnd/>
            <a:tailEnd/>
          </a:ln>
        </p:spPr>
        <p:txBody>
          <a:bodyPr>
            <a:spAutoFit/>
          </a:bodyPr>
          <a:lstStyle/>
          <a:p>
            <a:pPr algn="ctr"/>
            <a:r>
              <a:rPr lang="zh-CN" altLang="en-US" sz="2000" b="1">
                <a:solidFill>
                  <a:srgbClr val="CC0000"/>
                </a:solidFill>
                <a:latin typeface="Verdana" pitchFamily="34" charset="0"/>
                <a:ea typeface="幼圆" pitchFamily="49" charset="-122"/>
              </a:rPr>
              <a:t>电介质中高斯定理的积分形式</a:t>
            </a:r>
          </a:p>
        </p:txBody>
      </p:sp>
      <p:sp>
        <p:nvSpPr>
          <p:cNvPr id="416784" name="Rectangle 16"/>
          <p:cNvSpPr>
            <a:spLocks noChangeArrowheads="1"/>
          </p:cNvSpPr>
          <p:nvPr/>
        </p:nvSpPr>
        <p:spPr bwMode="auto">
          <a:xfrm>
            <a:off x="589451" y="4525963"/>
            <a:ext cx="8245475" cy="427037"/>
          </a:xfrm>
          <a:prstGeom prst="rect">
            <a:avLst/>
          </a:prstGeom>
          <a:noFill/>
          <a:ln w="9525">
            <a:noFill/>
            <a:miter lim="800000"/>
            <a:headEnd/>
            <a:tailEnd/>
          </a:ln>
        </p:spPr>
        <p:txBody>
          <a:bodyPr>
            <a:spAutoFit/>
          </a:bodyPr>
          <a:lstStyle/>
          <a:p>
            <a:pPr>
              <a:spcBef>
                <a:spcPct val="20000"/>
              </a:spcBef>
            </a:pPr>
            <a:r>
              <a:rPr lang="zh-CN" altLang="en-US" sz="2200" b="1" dirty="0">
                <a:solidFill>
                  <a:srgbClr val="000099"/>
                </a:solidFill>
                <a:latin typeface="楷体_GB2312" pitchFamily="49" charset="-122"/>
              </a:rPr>
              <a:t>小结：静电场是有源无旋场，电介质中的基本方程为</a:t>
            </a:r>
            <a:r>
              <a:rPr lang="zh-CN" altLang="en-US" sz="2200" dirty="0">
                <a:solidFill>
                  <a:srgbClr val="000099"/>
                </a:solidFill>
                <a:latin typeface="楷体_GB2312" pitchFamily="49" charset="-122"/>
              </a:rPr>
              <a:t> </a:t>
            </a:r>
          </a:p>
        </p:txBody>
      </p:sp>
      <p:grpSp>
        <p:nvGrpSpPr>
          <p:cNvPr id="2" name="Group 17"/>
          <p:cNvGrpSpPr>
            <a:grpSpLocks/>
          </p:cNvGrpSpPr>
          <p:nvPr/>
        </p:nvGrpSpPr>
        <p:grpSpPr bwMode="auto">
          <a:xfrm>
            <a:off x="4697413" y="5147896"/>
            <a:ext cx="4446587" cy="1273175"/>
            <a:chOff x="2959" y="3263"/>
            <a:chExt cx="2801" cy="802"/>
          </a:xfrm>
        </p:grpSpPr>
        <p:graphicFrame>
          <p:nvGraphicFramePr>
            <p:cNvPr id="56329" name="Object 18"/>
            <p:cNvGraphicFramePr>
              <a:graphicFrameLocks noChangeAspect="1"/>
            </p:cNvGraphicFramePr>
            <p:nvPr/>
          </p:nvGraphicFramePr>
          <p:xfrm>
            <a:off x="2959" y="3263"/>
            <a:ext cx="1433" cy="802"/>
          </p:xfrm>
          <a:graphic>
            <a:graphicData uri="http://schemas.openxmlformats.org/presentationml/2006/ole">
              <p:oleObj spid="_x0000_s56329" name="Equation" r:id="rId10" imgW="1054080" imgH="634680" progId="Equation.DSMT4">
                <p:embed/>
              </p:oleObj>
            </a:graphicData>
          </a:graphic>
        </p:graphicFrame>
        <p:sp>
          <p:nvSpPr>
            <p:cNvPr id="56344" name="Rectangle 19"/>
            <p:cNvSpPr>
              <a:spLocks noChangeArrowheads="1"/>
            </p:cNvSpPr>
            <p:nvPr/>
          </p:nvSpPr>
          <p:spPr bwMode="auto">
            <a:xfrm>
              <a:off x="4422" y="3521"/>
              <a:ext cx="1338" cy="269"/>
            </a:xfrm>
            <a:prstGeom prst="rect">
              <a:avLst/>
            </a:prstGeom>
            <a:noFill/>
            <a:ln w="9525">
              <a:noFill/>
              <a:miter lim="800000"/>
              <a:headEnd/>
              <a:tailEnd/>
            </a:ln>
          </p:spPr>
          <p:txBody>
            <a:bodyPr>
              <a:spAutoFit/>
            </a:bodyPr>
            <a:lstStyle/>
            <a:p>
              <a:pPr>
                <a:spcBef>
                  <a:spcPct val="20000"/>
                </a:spcBef>
              </a:pPr>
              <a:r>
                <a:rPr lang="zh-CN" altLang="en-US" sz="2200" b="1">
                  <a:solidFill>
                    <a:srgbClr val="000099"/>
                  </a:solidFill>
                  <a:latin typeface="楷体_GB2312" pitchFamily="49" charset="-122"/>
                </a:rPr>
                <a:t>（积分形式）</a:t>
              </a:r>
              <a:r>
                <a:rPr lang="zh-CN" altLang="en-US" sz="2200">
                  <a:solidFill>
                    <a:srgbClr val="000099"/>
                  </a:solidFill>
                  <a:latin typeface="楷体_GB2312" pitchFamily="49" charset="-122"/>
                </a:rPr>
                <a:t> </a:t>
              </a:r>
            </a:p>
          </p:txBody>
        </p:sp>
      </p:grpSp>
      <p:graphicFrame>
        <p:nvGraphicFramePr>
          <p:cNvPr id="56328" name="Object 21"/>
          <p:cNvGraphicFramePr>
            <a:graphicFrameLocks noChangeAspect="1"/>
          </p:cNvGraphicFramePr>
          <p:nvPr/>
        </p:nvGraphicFramePr>
        <p:xfrm>
          <a:off x="782882" y="5103325"/>
          <a:ext cx="1657350" cy="1087437"/>
        </p:xfrm>
        <a:graphic>
          <a:graphicData uri="http://schemas.openxmlformats.org/presentationml/2006/ole">
            <p:oleObj spid="_x0000_s56328" name="Equation" r:id="rId11" imgW="685800" imgH="507960" progId="Equation.DSMT4">
              <p:embed/>
            </p:oleObj>
          </a:graphicData>
        </a:graphic>
      </p:graphicFrame>
      <p:sp>
        <p:nvSpPr>
          <p:cNvPr id="56343" name="Rectangle 22"/>
          <p:cNvSpPr>
            <a:spLocks noChangeArrowheads="1"/>
          </p:cNvSpPr>
          <p:nvPr/>
        </p:nvSpPr>
        <p:spPr bwMode="auto">
          <a:xfrm>
            <a:off x="2376488" y="5461000"/>
            <a:ext cx="2555875" cy="427037"/>
          </a:xfrm>
          <a:prstGeom prst="rect">
            <a:avLst/>
          </a:prstGeom>
          <a:noFill/>
          <a:ln w="9525">
            <a:noFill/>
            <a:miter lim="800000"/>
            <a:headEnd/>
            <a:tailEnd/>
          </a:ln>
        </p:spPr>
        <p:txBody>
          <a:bodyPr>
            <a:spAutoFit/>
          </a:bodyPr>
          <a:lstStyle/>
          <a:p>
            <a:pPr>
              <a:spcBef>
                <a:spcPct val="20000"/>
              </a:spcBef>
            </a:pPr>
            <a:r>
              <a:rPr lang="zh-CN" altLang="en-US" sz="2200" b="1">
                <a:solidFill>
                  <a:srgbClr val="000099"/>
                </a:solidFill>
                <a:latin typeface="楷体_GB2312" pitchFamily="49" charset="-122"/>
              </a:rPr>
              <a:t>（微分形式），</a:t>
            </a:r>
            <a:r>
              <a:rPr lang="zh-CN" altLang="en-US" sz="2200">
                <a:solidFill>
                  <a:srgbClr val="000099"/>
                </a:solidFill>
                <a:latin typeface="楷体_GB2312" pitchFamily="49" charset="-122"/>
              </a:rPr>
              <a:t> </a:t>
            </a:r>
          </a:p>
        </p:txBody>
      </p:sp>
      <p:sp>
        <p:nvSpPr>
          <p:cNvPr id="56342" name="矩形 22"/>
          <p:cNvSpPr>
            <a:spLocks noChangeArrowheads="1"/>
          </p:cNvSpPr>
          <p:nvPr/>
        </p:nvSpPr>
        <p:spPr bwMode="auto">
          <a:xfrm>
            <a:off x="7335594" y="1764567"/>
            <a:ext cx="1217000" cy="400110"/>
          </a:xfrm>
          <a:prstGeom prst="rect">
            <a:avLst/>
          </a:prstGeom>
          <a:noFill/>
          <a:ln w="9525">
            <a:noFill/>
            <a:miter lim="800000"/>
            <a:headEnd/>
            <a:tailEnd/>
          </a:ln>
        </p:spPr>
        <p:txBody>
          <a:bodyPr wrap="none">
            <a:spAutoFit/>
          </a:bodyPr>
          <a:lstStyle/>
          <a:p>
            <a:r>
              <a:rPr kumimoji="1" lang="zh-CN" altLang="en-US" sz="2000" b="1" dirty="0">
                <a:solidFill>
                  <a:srgbClr val="FF0000"/>
                </a:solidFill>
                <a:latin typeface="幼圆" pitchFamily="49" charset="-122"/>
                <a:ea typeface="幼圆" pitchFamily="49" charset="-122"/>
              </a:rPr>
              <a:t>自由电荷</a:t>
            </a:r>
            <a:endParaRPr lang="zh-CN" altLang="en-US" sz="2000" dirty="0">
              <a:solidFill>
                <a:srgbClr val="FF0000"/>
              </a:solidFill>
            </a:endParaRPr>
          </a:p>
        </p:txBody>
      </p:sp>
      <p:graphicFrame>
        <p:nvGraphicFramePr>
          <p:cNvPr id="56327" name="Object 23"/>
          <p:cNvGraphicFramePr>
            <a:graphicFrameLocks noChangeAspect="1"/>
          </p:cNvGraphicFramePr>
          <p:nvPr/>
        </p:nvGraphicFramePr>
        <p:xfrm>
          <a:off x="1253026" y="2555998"/>
          <a:ext cx="484187" cy="385762"/>
        </p:xfrm>
        <a:graphic>
          <a:graphicData uri="http://schemas.openxmlformats.org/presentationml/2006/ole">
            <p:oleObj spid="_x0000_s56327" name="Equation" r:id="rId12" imgW="190440" imgH="152280" progId="Equation.DSMT4">
              <p:embed/>
            </p:oleObj>
          </a:graphicData>
        </a:graphic>
      </p:graphicFrame>
      <p:cxnSp>
        <p:nvCxnSpPr>
          <p:cNvPr id="28" name="直接箭头连接符 27"/>
          <p:cNvCxnSpPr/>
          <p:nvPr/>
        </p:nvCxnSpPr>
        <p:spPr bwMode="auto">
          <a:xfrm rot="10800000">
            <a:off x="7127633" y="1488832"/>
            <a:ext cx="339968" cy="316522"/>
          </a:xfrm>
          <a:prstGeom prst="straightConnector1">
            <a:avLst/>
          </a:prstGeom>
          <a:noFill/>
          <a:ln w="952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Effect transition="in" filter="fade">
                                      <p:cBhvr>
                                        <p:cTn id="7" dur="1000"/>
                                        <p:tgtEl>
                                          <p:spTgt spid="41677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6776"/>
                                        </p:tgtEl>
                                        <p:attrNameLst>
                                          <p:attrName>style.visibility</p:attrName>
                                        </p:attrNameLst>
                                      </p:cBhvr>
                                      <p:to>
                                        <p:strVal val="visible"/>
                                      </p:to>
                                    </p:set>
                                    <p:animEffect transition="in" filter="fade">
                                      <p:cBhvr>
                                        <p:cTn id="11" dur="1000"/>
                                        <p:tgtEl>
                                          <p:spTgt spid="4167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6777"/>
                                        </p:tgtEl>
                                        <p:attrNameLst>
                                          <p:attrName>style.visibility</p:attrName>
                                        </p:attrNameLst>
                                      </p:cBhvr>
                                      <p:to>
                                        <p:strVal val="visible"/>
                                      </p:to>
                                    </p:set>
                                    <p:animEffect transition="in" filter="fade">
                                      <p:cBhvr>
                                        <p:cTn id="16" dur="1000"/>
                                        <p:tgtEl>
                                          <p:spTgt spid="41677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6778"/>
                                        </p:tgtEl>
                                        <p:attrNameLst>
                                          <p:attrName>style.visibility</p:attrName>
                                        </p:attrNameLst>
                                      </p:cBhvr>
                                      <p:to>
                                        <p:strVal val="visible"/>
                                      </p:to>
                                    </p:set>
                                    <p:animEffect transition="in" filter="fade">
                                      <p:cBhvr>
                                        <p:cTn id="21" dur="1000"/>
                                        <p:tgtEl>
                                          <p:spTgt spid="41677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6780"/>
                                        </p:tgtEl>
                                        <p:attrNameLst>
                                          <p:attrName>style.visibility</p:attrName>
                                        </p:attrNameLst>
                                      </p:cBhvr>
                                      <p:to>
                                        <p:strVal val="visible"/>
                                      </p:to>
                                    </p:set>
                                    <p:animEffect transition="in" filter="fade">
                                      <p:cBhvr>
                                        <p:cTn id="24" dur="1000"/>
                                        <p:tgtEl>
                                          <p:spTgt spid="41678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6779"/>
                                        </p:tgtEl>
                                        <p:attrNameLst>
                                          <p:attrName>style.visibility</p:attrName>
                                        </p:attrNameLst>
                                      </p:cBhvr>
                                      <p:to>
                                        <p:strVal val="visible"/>
                                      </p:to>
                                    </p:set>
                                    <p:animEffect transition="in" filter="fade">
                                      <p:cBhvr>
                                        <p:cTn id="29" dur="1000"/>
                                        <p:tgtEl>
                                          <p:spTgt spid="416779"/>
                                        </p:tgtEl>
                                      </p:cBhvr>
                                    </p:animEffect>
                                  </p:childTnLst>
                                </p:cTn>
                              </p:par>
                              <p:par>
                                <p:cTn id="30" presetID="10" presetClass="entr" presetSubtype="0" fill="hold" nodeType="withEffect">
                                  <p:stCondLst>
                                    <p:cond delay="0"/>
                                  </p:stCondLst>
                                  <p:childTnLst>
                                    <p:set>
                                      <p:cBhvr>
                                        <p:cTn id="31" dur="1" fill="hold">
                                          <p:stCondLst>
                                            <p:cond delay="0"/>
                                          </p:stCondLst>
                                        </p:cTn>
                                        <p:tgtEl>
                                          <p:spTgt spid="416774"/>
                                        </p:tgtEl>
                                        <p:attrNameLst>
                                          <p:attrName>style.visibility</p:attrName>
                                        </p:attrNameLst>
                                      </p:cBhvr>
                                      <p:to>
                                        <p:strVal val="visible"/>
                                      </p:to>
                                    </p:set>
                                    <p:animEffect transition="in" filter="fade">
                                      <p:cBhvr>
                                        <p:cTn id="32" dur="1000"/>
                                        <p:tgtEl>
                                          <p:spTgt spid="4167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6781"/>
                                        </p:tgtEl>
                                        <p:attrNameLst>
                                          <p:attrName>style.visibility</p:attrName>
                                        </p:attrNameLst>
                                      </p:cBhvr>
                                      <p:to>
                                        <p:strVal val="visible"/>
                                      </p:to>
                                    </p:set>
                                    <p:animEffect transition="in" filter="fade">
                                      <p:cBhvr>
                                        <p:cTn id="37" dur="1000"/>
                                        <p:tgtEl>
                                          <p:spTgt spid="416781"/>
                                        </p:tgtEl>
                                      </p:cBhvr>
                                    </p:animEffect>
                                  </p:childTnLst>
                                </p:cTn>
                              </p:par>
                              <p:par>
                                <p:cTn id="38" presetID="10" presetClass="entr" presetSubtype="0" fill="hold" nodeType="withEffect">
                                  <p:stCondLst>
                                    <p:cond delay="0"/>
                                  </p:stCondLst>
                                  <p:childTnLst>
                                    <p:set>
                                      <p:cBhvr>
                                        <p:cTn id="39" dur="1" fill="hold">
                                          <p:stCondLst>
                                            <p:cond delay="0"/>
                                          </p:stCondLst>
                                        </p:cTn>
                                        <p:tgtEl>
                                          <p:spTgt spid="416782"/>
                                        </p:tgtEl>
                                        <p:attrNameLst>
                                          <p:attrName>style.visibility</p:attrName>
                                        </p:attrNameLst>
                                      </p:cBhvr>
                                      <p:to>
                                        <p:strVal val="visible"/>
                                      </p:to>
                                    </p:set>
                                    <p:animEffect transition="in" filter="fade">
                                      <p:cBhvr>
                                        <p:cTn id="40" dur="1000"/>
                                        <p:tgtEl>
                                          <p:spTgt spid="41678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6783"/>
                                        </p:tgtEl>
                                        <p:attrNameLst>
                                          <p:attrName>style.visibility</p:attrName>
                                        </p:attrNameLst>
                                      </p:cBhvr>
                                      <p:to>
                                        <p:strVal val="visible"/>
                                      </p:to>
                                    </p:set>
                                    <p:animEffect transition="in" filter="fade">
                                      <p:cBhvr>
                                        <p:cTn id="43" dur="1000"/>
                                        <p:tgtEl>
                                          <p:spTgt spid="41678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16784"/>
                                        </p:tgtEl>
                                        <p:attrNameLst>
                                          <p:attrName>style.visibility</p:attrName>
                                        </p:attrNameLst>
                                      </p:cBhvr>
                                      <p:to>
                                        <p:strVal val="visible"/>
                                      </p:to>
                                    </p:set>
                                    <p:animEffect transition="in" filter="fade">
                                      <p:cBhvr>
                                        <p:cTn id="48" dur="1000"/>
                                        <p:tgtEl>
                                          <p:spTgt spid="41678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p:bldP spid="416779" grpId="0"/>
      <p:bldP spid="416780" grpId="0" animBg="1"/>
      <p:bldP spid="416781" grpId="0"/>
      <p:bldP spid="416783" grpId="0" animBg="1"/>
      <p:bldP spid="4167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圆角矩形 7"/>
          <p:cNvPicPr>
            <a:picLocks noChangeArrowheads="1"/>
          </p:cNvPicPr>
          <p:nvPr/>
        </p:nvPicPr>
        <p:blipFill>
          <a:blip r:embed="rId3"/>
          <a:srcRect/>
          <a:stretch>
            <a:fillRect/>
          </a:stretch>
        </p:blipFill>
        <p:spPr bwMode="auto">
          <a:xfrm>
            <a:off x="1624817" y="3528646"/>
            <a:ext cx="4260167" cy="937847"/>
          </a:xfrm>
          <a:prstGeom prst="rect">
            <a:avLst/>
          </a:prstGeom>
          <a:noFill/>
          <a:ln w="9525">
            <a:noFill/>
            <a:miter lim="800000"/>
            <a:headEnd/>
            <a:tailEnd/>
          </a:ln>
        </p:spPr>
      </p:pic>
      <p:sp>
        <p:nvSpPr>
          <p:cNvPr id="417794" name="Rectangle 2"/>
          <p:cNvSpPr>
            <a:spLocks noChangeArrowheads="1"/>
          </p:cNvSpPr>
          <p:nvPr/>
        </p:nvSpPr>
        <p:spPr bwMode="auto">
          <a:xfrm>
            <a:off x="285750" y="1099405"/>
            <a:ext cx="8713788" cy="1008062"/>
          </a:xfrm>
          <a:prstGeom prst="rect">
            <a:avLst/>
          </a:prstGeom>
          <a:noFill/>
          <a:ln w="9525">
            <a:noFill/>
            <a:miter lim="800000"/>
            <a:headEnd/>
            <a:tailEnd/>
          </a:ln>
        </p:spPr>
        <p:txBody>
          <a:bodyPr/>
          <a:lstStyle/>
          <a:p>
            <a:pPr>
              <a:lnSpc>
                <a:spcPct val="130000"/>
              </a:lnSpc>
            </a:pPr>
            <a:r>
              <a:rPr lang="en-US" altLang="zh-CN" sz="2000" b="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极化强度  与电场强度  之间的关系由介质的性质决定。对于</a:t>
            </a:r>
            <a:r>
              <a:rPr lang="zh-CN" altLang="en-US" sz="2000" b="1" dirty="0">
                <a:solidFill>
                  <a:srgbClr val="FF0000"/>
                </a:solidFill>
                <a:latin typeface="幼圆" pitchFamily="49" charset="-122"/>
                <a:ea typeface="幼圆" pitchFamily="49" charset="-122"/>
              </a:rPr>
              <a:t>线性各向同性介质</a:t>
            </a:r>
            <a:r>
              <a:rPr lang="zh-CN" altLang="en-US" sz="2000" b="1" dirty="0">
                <a:solidFill>
                  <a:srgbClr val="002060"/>
                </a:solidFill>
                <a:latin typeface="幼圆" pitchFamily="49" charset="-122"/>
                <a:ea typeface="幼圆" pitchFamily="49" charset="-122"/>
              </a:rPr>
              <a:t>，</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和</a:t>
            </a:r>
            <a:r>
              <a:rPr lang="zh-CN" altLang="en-US" sz="2000" b="1" i="1" dirty="0">
                <a:solidFill>
                  <a:srgbClr val="002060"/>
                </a:solidFill>
                <a:latin typeface="幼圆" pitchFamily="49" charset="-122"/>
                <a:ea typeface="幼圆" pitchFamily="49" charset="-122"/>
              </a:rPr>
              <a:t>  </a:t>
            </a:r>
            <a:r>
              <a:rPr lang="zh-CN" altLang="en-US" sz="2000" b="1" dirty="0">
                <a:solidFill>
                  <a:srgbClr val="002060"/>
                </a:solidFill>
                <a:latin typeface="幼圆" pitchFamily="49" charset="-122"/>
                <a:ea typeface="幼圆" pitchFamily="49" charset="-122"/>
              </a:rPr>
              <a:t>有简单的线性关系</a:t>
            </a:r>
          </a:p>
        </p:txBody>
      </p:sp>
      <p:graphicFrame>
        <p:nvGraphicFramePr>
          <p:cNvPr id="417795" name="Object 3"/>
          <p:cNvGraphicFramePr>
            <a:graphicFrameLocks noChangeAspect="1"/>
          </p:cNvGraphicFramePr>
          <p:nvPr/>
        </p:nvGraphicFramePr>
        <p:xfrm>
          <a:off x="3313358" y="2133478"/>
          <a:ext cx="1731194" cy="633168"/>
        </p:xfrm>
        <a:graphic>
          <a:graphicData uri="http://schemas.openxmlformats.org/presentationml/2006/ole">
            <p:oleObj spid="_x0000_s57346" name="Equation" r:id="rId4" imgW="660240" imgH="241200" progId="Equation.DSMT4">
              <p:embed/>
            </p:oleObj>
          </a:graphicData>
        </a:graphic>
      </p:graphicFrame>
      <p:graphicFrame>
        <p:nvGraphicFramePr>
          <p:cNvPr id="417797" name="Object 5"/>
          <p:cNvGraphicFramePr>
            <a:graphicFrameLocks noChangeAspect="1"/>
          </p:cNvGraphicFramePr>
          <p:nvPr/>
        </p:nvGraphicFramePr>
        <p:xfrm>
          <a:off x="1749425" y="3762375"/>
          <a:ext cx="3849688" cy="528638"/>
        </p:xfrm>
        <a:graphic>
          <a:graphicData uri="http://schemas.openxmlformats.org/presentationml/2006/ole">
            <p:oleObj spid="_x0000_s57347" name="Equation" r:id="rId5" imgW="1854000" imgH="253800" progId="Equation.DSMT4">
              <p:embed/>
            </p:oleObj>
          </a:graphicData>
        </a:graphic>
      </p:graphicFrame>
      <p:sp>
        <p:nvSpPr>
          <p:cNvPr id="417798" name="Text Box 6"/>
          <p:cNvSpPr txBox="1">
            <a:spLocks noChangeArrowheads="1"/>
          </p:cNvSpPr>
          <p:nvPr/>
        </p:nvSpPr>
        <p:spPr bwMode="auto">
          <a:xfrm>
            <a:off x="757238" y="2740025"/>
            <a:ext cx="2090737" cy="454025"/>
          </a:xfrm>
          <a:prstGeom prst="rect">
            <a:avLst/>
          </a:prstGeom>
          <a:noFill/>
          <a:ln w="57150" cmpd="thinThick">
            <a:solidFill>
              <a:srgbClr val="FF0000"/>
            </a:solidFill>
            <a:miter lim="800000"/>
            <a:headEnd/>
            <a:tailEnd/>
          </a:ln>
        </p:spPr>
        <p:txBody>
          <a:bodyPr>
            <a:spAutoFit/>
          </a:bodyPr>
          <a:lstStyle/>
          <a:p>
            <a:pPr>
              <a:spcBef>
                <a:spcPct val="50000"/>
              </a:spcBef>
            </a:pPr>
            <a:r>
              <a:rPr lang="zh-CN" altLang="en-US" sz="2000" b="1" dirty="0">
                <a:solidFill>
                  <a:srgbClr val="FF0000"/>
                </a:solidFill>
                <a:latin typeface="Verdana" pitchFamily="34" charset="0"/>
                <a:ea typeface="幼圆" pitchFamily="49" charset="-122"/>
              </a:rPr>
              <a:t>电介质本构关系</a:t>
            </a:r>
          </a:p>
        </p:txBody>
      </p:sp>
      <p:sp>
        <p:nvSpPr>
          <p:cNvPr id="417799" name="AutoShape 7"/>
          <p:cNvSpPr>
            <a:spLocks noChangeArrowheads="1"/>
          </p:cNvSpPr>
          <p:nvPr/>
        </p:nvSpPr>
        <p:spPr bwMode="auto">
          <a:xfrm>
            <a:off x="5278438" y="4914900"/>
            <a:ext cx="2095500" cy="454025"/>
          </a:xfrm>
          <a:prstGeom prst="wedgeRectCallout">
            <a:avLst>
              <a:gd name="adj1" fmla="val -19611"/>
              <a:gd name="adj2" fmla="val -25773"/>
            </a:avLst>
          </a:prstGeom>
          <a:noFill/>
          <a:ln w="9525">
            <a:solidFill>
              <a:srgbClr val="FF0000"/>
            </a:solidFill>
            <a:miter lim="800000"/>
            <a:headEnd/>
            <a:tailEnd/>
          </a:ln>
        </p:spPr>
        <p:txBody>
          <a:bodyPr/>
          <a:lstStyle/>
          <a:p>
            <a:pPr algn="ctr">
              <a:lnSpc>
                <a:spcPct val="90000"/>
              </a:lnSpc>
            </a:pPr>
            <a:r>
              <a:rPr lang="zh-CN" altLang="en-US" sz="2000" b="1">
                <a:solidFill>
                  <a:srgbClr val="FF00FF"/>
                </a:solidFill>
                <a:latin typeface="Verdana" pitchFamily="34" charset="0"/>
                <a:ea typeface="幼圆" pitchFamily="49" charset="-122"/>
              </a:rPr>
              <a:t>介质介电常数</a:t>
            </a:r>
          </a:p>
        </p:txBody>
      </p:sp>
      <p:sp>
        <p:nvSpPr>
          <p:cNvPr id="417800" name="AutoShape 8"/>
          <p:cNvSpPr>
            <a:spLocks noChangeArrowheads="1"/>
          </p:cNvSpPr>
          <p:nvPr/>
        </p:nvSpPr>
        <p:spPr bwMode="auto">
          <a:xfrm>
            <a:off x="2673350" y="4687888"/>
            <a:ext cx="2387600" cy="446087"/>
          </a:xfrm>
          <a:prstGeom prst="wedgeRectCallout">
            <a:avLst>
              <a:gd name="adj1" fmla="val 23843"/>
              <a:gd name="adj2" fmla="val -32431"/>
            </a:avLst>
          </a:prstGeom>
          <a:noFill/>
          <a:ln w="9525">
            <a:solidFill>
              <a:srgbClr val="FF0000"/>
            </a:solidFill>
            <a:miter lim="800000"/>
            <a:headEnd/>
            <a:tailEnd/>
          </a:ln>
        </p:spPr>
        <p:txBody>
          <a:bodyPr/>
          <a:lstStyle/>
          <a:p>
            <a:pPr algn="ctr">
              <a:lnSpc>
                <a:spcPct val="90000"/>
              </a:lnSpc>
            </a:pPr>
            <a:r>
              <a:rPr lang="zh-CN" altLang="en-US" sz="2000" b="1">
                <a:solidFill>
                  <a:srgbClr val="FF00FF"/>
                </a:solidFill>
                <a:latin typeface="Verdana" pitchFamily="34" charset="0"/>
                <a:ea typeface="幼圆" pitchFamily="49" charset="-122"/>
              </a:rPr>
              <a:t>介质相对介电常</a:t>
            </a:r>
            <a:r>
              <a:rPr lang="zh-CN" altLang="en-US" sz="2000" b="1">
                <a:solidFill>
                  <a:srgbClr val="FF00FF"/>
                </a:solidFill>
                <a:latin typeface="Verdana" pitchFamily="34" charset="0"/>
                <a:ea typeface="宋体" pitchFamily="2" charset="-122"/>
              </a:rPr>
              <a:t>数</a:t>
            </a:r>
          </a:p>
        </p:txBody>
      </p:sp>
      <p:sp>
        <p:nvSpPr>
          <p:cNvPr id="417801" name="Text Box 9"/>
          <p:cNvSpPr txBox="1">
            <a:spLocks noChangeArrowheads="1"/>
          </p:cNvSpPr>
          <p:nvPr/>
        </p:nvSpPr>
        <p:spPr bwMode="auto">
          <a:xfrm>
            <a:off x="250825" y="515938"/>
            <a:ext cx="8458200" cy="566309"/>
          </a:xfrm>
          <a:prstGeom prst="rect">
            <a:avLst/>
          </a:prstGeom>
          <a:noFill/>
          <a:ln w="9525">
            <a:noFill/>
            <a:miter lim="800000"/>
            <a:headEnd/>
            <a:tailEnd/>
          </a:ln>
        </p:spPr>
        <p:txBody>
          <a:bodyPr>
            <a:spAutoFit/>
          </a:bodyPr>
          <a:lstStyle/>
          <a:p>
            <a:pPr algn="just">
              <a:lnSpc>
                <a:spcPct val="110000"/>
              </a:lnSpc>
              <a:spcBef>
                <a:spcPct val="50000"/>
              </a:spcBef>
              <a:buFontTx/>
              <a:buBlip>
                <a:blip r:embed="rId6"/>
              </a:buBlip>
            </a:pPr>
            <a:r>
              <a:rPr kumimoji="1" lang="en-US" altLang="zh-CN" sz="2800" b="1" dirty="0">
                <a:solidFill>
                  <a:srgbClr val="000099"/>
                </a:solidFill>
                <a:latin typeface="幼圆" pitchFamily="49" charset="-122"/>
                <a:ea typeface="宋体" pitchFamily="2" charset="-122"/>
              </a:rPr>
              <a:t> </a:t>
            </a:r>
            <a:r>
              <a:rPr kumimoji="1" lang="zh-CN" altLang="en-US" sz="2800" b="1" dirty="0">
                <a:solidFill>
                  <a:srgbClr val="000099"/>
                </a:solidFill>
                <a:latin typeface="幼圆" pitchFamily="49" charset="-122"/>
              </a:rPr>
              <a:t>电介质本构关系</a:t>
            </a:r>
            <a:endParaRPr kumimoji="1" lang="zh-CN" altLang="en-US" sz="2800" b="1" dirty="0">
              <a:solidFill>
                <a:srgbClr val="000099"/>
              </a:solidFill>
            </a:endParaRPr>
          </a:p>
        </p:txBody>
      </p:sp>
      <p:sp>
        <p:nvSpPr>
          <p:cNvPr id="417802" name="AutoShape 10"/>
          <p:cNvSpPr>
            <a:spLocks noChangeArrowheads="1"/>
          </p:cNvSpPr>
          <p:nvPr/>
        </p:nvSpPr>
        <p:spPr bwMode="auto">
          <a:xfrm>
            <a:off x="4413250" y="3906838"/>
            <a:ext cx="288925" cy="360362"/>
          </a:xfrm>
          <a:prstGeom prst="wedgeEllipseCallout">
            <a:avLst>
              <a:gd name="adj1" fmla="val -103296"/>
              <a:gd name="adj2" fmla="val 170264"/>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sp>
        <p:nvSpPr>
          <p:cNvPr id="417803" name="AutoShape 11"/>
          <p:cNvSpPr>
            <a:spLocks noChangeArrowheads="1"/>
          </p:cNvSpPr>
          <p:nvPr/>
        </p:nvSpPr>
        <p:spPr bwMode="auto">
          <a:xfrm>
            <a:off x="5133975" y="3833813"/>
            <a:ext cx="288925" cy="360362"/>
          </a:xfrm>
          <a:prstGeom prst="wedgeEllipseCallout">
            <a:avLst>
              <a:gd name="adj1" fmla="val 246153"/>
              <a:gd name="adj2" fmla="val 247796"/>
            </a:avLst>
          </a:prstGeom>
          <a:noFill/>
          <a:ln w="9525">
            <a:solidFill>
              <a:srgbClr val="FF0000"/>
            </a:solidFill>
            <a:miter lim="800000"/>
            <a:headEnd/>
            <a:tailEnd/>
          </a:ln>
        </p:spPr>
        <p:txBody>
          <a:bodyPr/>
          <a:lstStyle/>
          <a:p>
            <a:pPr algn="ctr"/>
            <a:endParaRPr lang="zh-CN" altLang="zh-CN" sz="1800">
              <a:solidFill>
                <a:schemeClr val="tx1"/>
              </a:solidFill>
              <a:latin typeface="Arial" pitchFamily="34" charset="0"/>
              <a:ea typeface="宋体" pitchFamily="2" charset="-122"/>
            </a:endParaRPr>
          </a:p>
        </p:txBody>
      </p:sp>
      <p:graphicFrame>
        <p:nvGraphicFramePr>
          <p:cNvPr id="417804" name="Object 12"/>
          <p:cNvGraphicFramePr>
            <a:graphicFrameLocks noChangeAspect="1"/>
          </p:cNvGraphicFramePr>
          <p:nvPr/>
        </p:nvGraphicFramePr>
        <p:xfrm>
          <a:off x="3430954" y="1113815"/>
          <a:ext cx="327025" cy="406400"/>
        </p:xfrm>
        <a:graphic>
          <a:graphicData uri="http://schemas.openxmlformats.org/presentationml/2006/ole">
            <p:oleObj spid="_x0000_s57348" name="公式" r:id="rId7" imgW="152280" imgH="203040" progId="Equation.3">
              <p:embed/>
            </p:oleObj>
          </a:graphicData>
        </a:graphic>
      </p:graphicFrame>
      <p:graphicFrame>
        <p:nvGraphicFramePr>
          <p:cNvPr id="417805" name="Object 13"/>
          <p:cNvGraphicFramePr>
            <a:graphicFrameLocks noChangeAspect="1"/>
          </p:cNvGraphicFramePr>
          <p:nvPr/>
        </p:nvGraphicFramePr>
        <p:xfrm>
          <a:off x="1896819" y="1102092"/>
          <a:ext cx="327025" cy="406400"/>
        </p:xfrm>
        <a:graphic>
          <a:graphicData uri="http://schemas.openxmlformats.org/presentationml/2006/ole">
            <p:oleObj spid="_x0000_s57349" name="公式" r:id="rId8" imgW="152280" imgH="203040" progId="Equation.3">
              <p:embed/>
            </p:oleObj>
          </a:graphicData>
        </a:graphic>
      </p:graphicFrame>
      <p:graphicFrame>
        <p:nvGraphicFramePr>
          <p:cNvPr id="417806" name="Object 14"/>
          <p:cNvGraphicFramePr>
            <a:graphicFrameLocks noChangeAspect="1"/>
          </p:cNvGraphicFramePr>
          <p:nvPr/>
        </p:nvGraphicFramePr>
        <p:xfrm>
          <a:off x="2127861" y="1498722"/>
          <a:ext cx="327025" cy="406400"/>
        </p:xfrm>
        <a:graphic>
          <a:graphicData uri="http://schemas.openxmlformats.org/presentationml/2006/ole">
            <p:oleObj spid="_x0000_s57350" name="公式" r:id="rId9" imgW="152280" imgH="203040" progId="Equation.3">
              <p:embed/>
            </p:oleObj>
          </a:graphicData>
        </a:graphic>
      </p:graphicFrame>
      <p:graphicFrame>
        <p:nvGraphicFramePr>
          <p:cNvPr id="417807" name="Object 15"/>
          <p:cNvGraphicFramePr>
            <a:graphicFrameLocks noChangeAspect="1"/>
          </p:cNvGraphicFramePr>
          <p:nvPr/>
        </p:nvGraphicFramePr>
        <p:xfrm>
          <a:off x="1633904" y="1487000"/>
          <a:ext cx="327025" cy="406400"/>
        </p:xfrm>
        <a:graphic>
          <a:graphicData uri="http://schemas.openxmlformats.org/presentationml/2006/ole">
            <p:oleObj spid="_x0000_s57351" name="公式" r:id="rId10" imgW="152280" imgH="203040" progId="Equation.3">
              <p:embed/>
            </p:oleObj>
          </a:graphicData>
        </a:graphic>
      </p:graphicFrame>
      <p:sp>
        <p:nvSpPr>
          <p:cNvPr id="57359" name="矩形 14"/>
          <p:cNvSpPr>
            <a:spLocks noChangeArrowheads="1"/>
          </p:cNvSpPr>
          <p:nvPr/>
        </p:nvSpPr>
        <p:spPr bwMode="auto">
          <a:xfrm>
            <a:off x="4804997" y="2844190"/>
            <a:ext cx="1422400" cy="460375"/>
          </a:xfrm>
          <a:prstGeom prst="rect">
            <a:avLst/>
          </a:prstGeom>
          <a:noFill/>
          <a:ln w="9525">
            <a:noFill/>
            <a:miter lim="800000"/>
            <a:headEnd/>
            <a:tailEnd/>
          </a:ln>
        </p:spPr>
        <p:txBody>
          <a:bodyPr wrap="none">
            <a:spAutoFit/>
          </a:bodyPr>
          <a:lstStyle/>
          <a:p>
            <a:r>
              <a:rPr lang="zh-CN" altLang="en-US" sz="2400" b="1" dirty="0">
                <a:solidFill>
                  <a:srgbClr val="006600"/>
                </a:solidFill>
                <a:latin typeface="幼圆" pitchFamily="49" charset="-122"/>
                <a:ea typeface="幼圆" pitchFamily="49" charset="-122"/>
              </a:rPr>
              <a:t>电极化率</a:t>
            </a:r>
            <a:endParaRPr lang="zh-CN" altLang="en-US" sz="2400" dirty="0">
              <a:solidFill>
                <a:srgbClr val="006600"/>
              </a:solidFill>
            </a:endParaRPr>
          </a:p>
        </p:txBody>
      </p:sp>
      <p:cxnSp>
        <p:nvCxnSpPr>
          <p:cNvPr id="57360" name="直接箭头连接符 16"/>
          <p:cNvCxnSpPr>
            <a:cxnSpLocks noChangeShapeType="1"/>
            <a:stCxn id="57359" idx="1"/>
          </p:cNvCxnSpPr>
          <p:nvPr/>
        </p:nvCxnSpPr>
        <p:spPr bwMode="auto">
          <a:xfrm rot="10800000">
            <a:off x="4290647" y="2766402"/>
            <a:ext cx="514350" cy="307975"/>
          </a:xfrm>
          <a:prstGeom prst="straightConnector1">
            <a:avLst/>
          </a:prstGeom>
          <a:ln>
            <a:headEnd/>
            <a:tailEnd type="arrow" w="med" len="med"/>
          </a:ln>
        </p:spPr>
        <p:style>
          <a:lnRef idx="2">
            <a:schemeClr val="accent6"/>
          </a:lnRef>
          <a:fillRef idx="0">
            <a:schemeClr val="accent6"/>
          </a:fillRef>
          <a:effectRef idx="1">
            <a:schemeClr val="accent6"/>
          </a:effectRef>
          <a:fontRef idx="minor">
            <a:schemeClr val="tx1"/>
          </a:fontRef>
        </p:style>
      </p:cxnSp>
      <p:sp>
        <p:nvSpPr>
          <p:cNvPr id="57361" name="TextBox 18"/>
          <p:cNvSpPr txBox="1">
            <a:spLocks noChangeArrowheads="1"/>
          </p:cNvSpPr>
          <p:nvPr/>
        </p:nvSpPr>
        <p:spPr bwMode="auto">
          <a:xfrm>
            <a:off x="973138" y="5603265"/>
            <a:ext cx="7115786" cy="523220"/>
          </a:xfrm>
          <a:prstGeom prst="rect">
            <a:avLst/>
          </a:prstGeom>
          <a:noFill/>
          <a:ln w="9525">
            <a:noFill/>
            <a:miter lim="800000"/>
            <a:headEnd/>
            <a:tailEnd/>
          </a:ln>
        </p:spPr>
        <p:txBody>
          <a:bodyPr wrap="square">
            <a:spAutoFit/>
          </a:bodyPr>
          <a:lstStyle/>
          <a:p>
            <a:r>
              <a:rPr lang="en-US" altLang="zh-CN" sz="2800" b="1" dirty="0">
                <a:solidFill>
                  <a:srgbClr val="0070C0"/>
                </a:solidFill>
              </a:rPr>
              <a:t>P53</a:t>
            </a:r>
            <a:r>
              <a:rPr lang="zh-CN" altLang="en-US" sz="2800" b="1" dirty="0">
                <a:solidFill>
                  <a:srgbClr val="0070C0"/>
                </a:solidFill>
              </a:rPr>
              <a:t>页 表</a:t>
            </a:r>
            <a:r>
              <a:rPr lang="en-US" altLang="zh-CN" sz="2800" b="1" dirty="0">
                <a:solidFill>
                  <a:srgbClr val="0070C0"/>
                </a:solidFill>
              </a:rPr>
              <a:t>2.4.1 --- &gt;</a:t>
            </a:r>
            <a:r>
              <a:rPr lang="zh-CN" altLang="en-US" sz="2800" b="1" dirty="0">
                <a:solidFill>
                  <a:srgbClr val="0070C0"/>
                </a:solidFill>
              </a:rPr>
              <a:t>部分材料的相对介电常数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7801"/>
                                        </p:tgtEl>
                                        <p:attrNameLst>
                                          <p:attrName>style.visibility</p:attrName>
                                        </p:attrNameLst>
                                      </p:cBhvr>
                                      <p:to>
                                        <p:strVal val="visible"/>
                                      </p:to>
                                    </p:set>
                                    <p:animEffect transition="in" filter="fade">
                                      <p:cBhvr>
                                        <p:cTn id="7" dur="1000"/>
                                        <p:tgtEl>
                                          <p:spTgt spid="4178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7794"/>
                                        </p:tgtEl>
                                        <p:attrNameLst>
                                          <p:attrName>style.visibility</p:attrName>
                                        </p:attrNameLst>
                                      </p:cBhvr>
                                      <p:to>
                                        <p:strVal val="visible"/>
                                      </p:to>
                                    </p:set>
                                    <p:animEffect transition="in" filter="fade">
                                      <p:cBhvr>
                                        <p:cTn id="12" dur="1000"/>
                                        <p:tgtEl>
                                          <p:spTgt spid="417794"/>
                                        </p:tgtEl>
                                      </p:cBhvr>
                                    </p:animEffect>
                                  </p:childTnLst>
                                </p:cTn>
                              </p:par>
                              <p:par>
                                <p:cTn id="13" presetID="10" presetClass="entr" presetSubtype="0" fill="hold" nodeType="withEffect">
                                  <p:stCondLst>
                                    <p:cond delay="0"/>
                                  </p:stCondLst>
                                  <p:childTnLst>
                                    <p:set>
                                      <p:cBhvr>
                                        <p:cTn id="14" dur="1" fill="hold">
                                          <p:stCondLst>
                                            <p:cond delay="0"/>
                                          </p:stCondLst>
                                        </p:cTn>
                                        <p:tgtEl>
                                          <p:spTgt spid="417804"/>
                                        </p:tgtEl>
                                        <p:attrNameLst>
                                          <p:attrName>style.visibility</p:attrName>
                                        </p:attrNameLst>
                                      </p:cBhvr>
                                      <p:to>
                                        <p:strVal val="visible"/>
                                      </p:to>
                                    </p:set>
                                    <p:animEffect transition="in" filter="fade">
                                      <p:cBhvr>
                                        <p:cTn id="15" dur="1000"/>
                                        <p:tgtEl>
                                          <p:spTgt spid="417804"/>
                                        </p:tgtEl>
                                      </p:cBhvr>
                                    </p:animEffect>
                                  </p:childTnLst>
                                </p:cTn>
                              </p:par>
                              <p:par>
                                <p:cTn id="16" presetID="10" presetClass="entr" presetSubtype="0" fill="hold" nodeType="withEffect">
                                  <p:stCondLst>
                                    <p:cond delay="0"/>
                                  </p:stCondLst>
                                  <p:childTnLst>
                                    <p:set>
                                      <p:cBhvr>
                                        <p:cTn id="17" dur="1" fill="hold">
                                          <p:stCondLst>
                                            <p:cond delay="0"/>
                                          </p:stCondLst>
                                        </p:cTn>
                                        <p:tgtEl>
                                          <p:spTgt spid="417805"/>
                                        </p:tgtEl>
                                        <p:attrNameLst>
                                          <p:attrName>style.visibility</p:attrName>
                                        </p:attrNameLst>
                                      </p:cBhvr>
                                      <p:to>
                                        <p:strVal val="visible"/>
                                      </p:to>
                                    </p:set>
                                    <p:animEffect transition="in" filter="fade">
                                      <p:cBhvr>
                                        <p:cTn id="18" dur="1000"/>
                                        <p:tgtEl>
                                          <p:spTgt spid="417805"/>
                                        </p:tgtEl>
                                      </p:cBhvr>
                                    </p:animEffect>
                                  </p:childTnLst>
                                </p:cTn>
                              </p:par>
                              <p:par>
                                <p:cTn id="19" presetID="10" presetClass="entr" presetSubtype="0" fill="hold" nodeType="withEffect">
                                  <p:stCondLst>
                                    <p:cond delay="0"/>
                                  </p:stCondLst>
                                  <p:childTnLst>
                                    <p:set>
                                      <p:cBhvr>
                                        <p:cTn id="20" dur="1" fill="hold">
                                          <p:stCondLst>
                                            <p:cond delay="0"/>
                                          </p:stCondLst>
                                        </p:cTn>
                                        <p:tgtEl>
                                          <p:spTgt spid="417806"/>
                                        </p:tgtEl>
                                        <p:attrNameLst>
                                          <p:attrName>style.visibility</p:attrName>
                                        </p:attrNameLst>
                                      </p:cBhvr>
                                      <p:to>
                                        <p:strVal val="visible"/>
                                      </p:to>
                                    </p:set>
                                    <p:animEffect transition="in" filter="fade">
                                      <p:cBhvr>
                                        <p:cTn id="21" dur="1000"/>
                                        <p:tgtEl>
                                          <p:spTgt spid="417806"/>
                                        </p:tgtEl>
                                      </p:cBhvr>
                                    </p:animEffect>
                                  </p:childTnLst>
                                </p:cTn>
                              </p:par>
                              <p:par>
                                <p:cTn id="22" presetID="10" presetClass="entr" presetSubtype="0" fill="hold" nodeType="withEffect">
                                  <p:stCondLst>
                                    <p:cond delay="0"/>
                                  </p:stCondLst>
                                  <p:childTnLst>
                                    <p:set>
                                      <p:cBhvr>
                                        <p:cTn id="23" dur="1" fill="hold">
                                          <p:stCondLst>
                                            <p:cond delay="0"/>
                                          </p:stCondLst>
                                        </p:cTn>
                                        <p:tgtEl>
                                          <p:spTgt spid="417807"/>
                                        </p:tgtEl>
                                        <p:attrNameLst>
                                          <p:attrName>style.visibility</p:attrName>
                                        </p:attrNameLst>
                                      </p:cBhvr>
                                      <p:to>
                                        <p:strVal val="visible"/>
                                      </p:to>
                                    </p:set>
                                    <p:animEffect transition="in" filter="fade">
                                      <p:cBhvr>
                                        <p:cTn id="24" dur="1000"/>
                                        <p:tgtEl>
                                          <p:spTgt spid="417807"/>
                                        </p:tgtEl>
                                      </p:cBhvr>
                                    </p:animEffect>
                                  </p:childTnLst>
                                </p:cTn>
                              </p:par>
                              <p:par>
                                <p:cTn id="25" presetID="10" presetClass="entr" presetSubtype="0" fill="hold" nodeType="withEffect">
                                  <p:stCondLst>
                                    <p:cond delay="0"/>
                                  </p:stCondLst>
                                  <p:childTnLst>
                                    <p:set>
                                      <p:cBhvr>
                                        <p:cTn id="26" dur="1" fill="hold">
                                          <p:stCondLst>
                                            <p:cond delay="0"/>
                                          </p:stCondLst>
                                        </p:cTn>
                                        <p:tgtEl>
                                          <p:spTgt spid="417795"/>
                                        </p:tgtEl>
                                        <p:attrNameLst>
                                          <p:attrName>style.visibility</p:attrName>
                                        </p:attrNameLst>
                                      </p:cBhvr>
                                      <p:to>
                                        <p:strVal val="visible"/>
                                      </p:to>
                                    </p:set>
                                    <p:animEffect transition="in" filter="fade">
                                      <p:cBhvr>
                                        <p:cTn id="27" dur="1000"/>
                                        <p:tgtEl>
                                          <p:spTgt spid="4177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7797"/>
                                        </p:tgtEl>
                                        <p:attrNameLst>
                                          <p:attrName>style.visibility</p:attrName>
                                        </p:attrNameLst>
                                      </p:cBhvr>
                                      <p:to>
                                        <p:strVal val="visible"/>
                                      </p:to>
                                    </p:set>
                                    <p:animEffect transition="in" filter="fade">
                                      <p:cBhvr>
                                        <p:cTn id="32" dur="1000"/>
                                        <p:tgtEl>
                                          <p:spTgt spid="41779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7798"/>
                                        </p:tgtEl>
                                        <p:attrNameLst>
                                          <p:attrName>style.visibility</p:attrName>
                                        </p:attrNameLst>
                                      </p:cBhvr>
                                      <p:to>
                                        <p:strVal val="visible"/>
                                      </p:to>
                                    </p:set>
                                    <p:animEffect transition="in" filter="fade">
                                      <p:cBhvr>
                                        <p:cTn id="35" dur="1000"/>
                                        <p:tgtEl>
                                          <p:spTgt spid="41779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17802"/>
                                        </p:tgtEl>
                                        <p:attrNameLst>
                                          <p:attrName>style.visibility</p:attrName>
                                        </p:attrNameLst>
                                      </p:cBhvr>
                                      <p:to>
                                        <p:strVal val="visible"/>
                                      </p:to>
                                    </p:set>
                                    <p:animEffect transition="in" filter="fade">
                                      <p:cBhvr>
                                        <p:cTn id="40" dur="1000"/>
                                        <p:tgtEl>
                                          <p:spTgt spid="41780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7800"/>
                                        </p:tgtEl>
                                        <p:attrNameLst>
                                          <p:attrName>style.visibility</p:attrName>
                                        </p:attrNameLst>
                                      </p:cBhvr>
                                      <p:to>
                                        <p:strVal val="visible"/>
                                      </p:to>
                                    </p:set>
                                    <p:animEffect transition="in" filter="fade">
                                      <p:cBhvr>
                                        <p:cTn id="43" dur="1000"/>
                                        <p:tgtEl>
                                          <p:spTgt spid="41780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17803"/>
                                        </p:tgtEl>
                                        <p:attrNameLst>
                                          <p:attrName>style.visibility</p:attrName>
                                        </p:attrNameLst>
                                      </p:cBhvr>
                                      <p:to>
                                        <p:strVal val="visible"/>
                                      </p:to>
                                    </p:set>
                                    <p:animEffect transition="in" filter="fade">
                                      <p:cBhvr>
                                        <p:cTn id="48" dur="1000"/>
                                        <p:tgtEl>
                                          <p:spTgt spid="41780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17799"/>
                                        </p:tgtEl>
                                        <p:attrNameLst>
                                          <p:attrName>style.visibility</p:attrName>
                                        </p:attrNameLst>
                                      </p:cBhvr>
                                      <p:to>
                                        <p:strVal val="visible"/>
                                      </p:to>
                                    </p:set>
                                    <p:animEffect transition="in" filter="fade">
                                      <p:cBhvr>
                                        <p:cTn id="51" dur="1000"/>
                                        <p:tgtEl>
                                          <p:spTgt spid="41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p:bldP spid="417798" grpId="0" animBg="1"/>
      <p:bldP spid="417799" grpId="0" animBg="1"/>
      <p:bldP spid="417800" grpId="0" animBg="1"/>
      <p:bldP spid="417801" grpId="0"/>
      <p:bldP spid="417802" grpId="0" animBg="1"/>
      <p:bldP spid="4178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323850" y="549275"/>
            <a:ext cx="8229600" cy="576263"/>
          </a:xfrm>
        </p:spPr>
        <p:txBody>
          <a:bodyPr anchor="t"/>
          <a:lstStyle/>
          <a:p>
            <a:r>
              <a:rPr lang="zh-CN" altLang="en-US" sz="2800" b="1" smtClean="0">
                <a:solidFill>
                  <a:srgbClr val="002060"/>
                </a:solidFill>
                <a:latin typeface="黑体" pitchFamily="2" charset="-122"/>
                <a:cs typeface="Times New Roman" pitchFamily="18" charset="0"/>
              </a:rPr>
              <a:t>一些常见材料的电磁参数</a:t>
            </a:r>
          </a:p>
        </p:txBody>
      </p:sp>
      <p:graphicFrame>
        <p:nvGraphicFramePr>
          <p:cNvPr id="58370" name="Object 2"/>
          <p:cNvGraphicFramePr>
            <a:graphicFrameLocks noGrp="1" noChangeAspect="1"/>
          </p:cNvGraphicFramePr>
          <p:nvPr>
            <p:ph idx="1"/>
          </p:nvPr>
        </p:nvGraphicFramePr>
        <p:xfrm>
          <a:off x="7170738" y="1293813"/>
          <a:ext cx="1296987" cy="384175"/>
        </p:xfrm>
        <a:graphic>
          <a:graphicData uri="http://schemas.openxmlformats.org/presentationml/2006/ole">
            <p:oleObj spid="_x0000_s58370" name="Equation" r:id="rId3" imgW="685800" imgH="203040" progId="Equation.DSMT4">
              <p:embed/>
            </p:oleObj>
          </a:graphicData>
        </a:graphic>
      </p:graphicFrame>
      <p:pic>
        <p:nvPicPr>
          <p:cNvPr id="58372" name="Picture 60"/>
          <p:cNvPicPr>
            <a:picLocks noChangeAspect="1" noChangeArrowheads="1"/>
          </p:cNvPicPr>
          <p:nvPr/>
        </p:nvPicPr>
        <p:blipFill>
          <a:blip r:embed="rId4"/>
          <a:srcRect/>
          <a:stretch>
            <a:fillRect/>
          </a:stretch>
        </p:blipFill>
        <p:spPr bwMode="auto">
          <a:xfrm rot="-60000">
            <a:off x="4873625" y="1700213"/>
            <a:ext cx="3636963" cy="4537075"/>
          </a:xfrm>
          <a:prstGeom prst="rect">
            <a:avLst/>
          </a:prstGeom>
          <a:noFill/>
          <a:ln w="9525">
            <a:noFill/>
            <a:miter lim="800000"/>
            <a:headEnd/>
            <a:tailEnd/>
          </a:ln>
        </p:spPr>
      </p:pic>
      <p:sp>
        <p:nvSpPr>
          <p:cNvPr id="58373" name="Text Box 64"/>
          <p:cNvSpPr txBox="1">
            <a:spLocks noChangeArrowheads="1"/>
          </p:cNvSpPr>
          <p:nvPr/>
        </p:nvSpPr>
        <p:spPr bwMode="auto">
          <a:xfrm>
            <a:off x="5073650" y="1266825"/>
            <a:ext cx="2376488" cy="431800"/>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相对介电常数</a:t>
            </a:r>
          </a:p>
        </p:txBody>
      </p:sp>
      <p:pic>
        <p:nvPicPr>
          <p:cNvPr id="58374" name="Picture 67"/>
          <p:cNvPicPr>
            <a:picLocks noChangeAspect="1" noChangeArrowheads="1"/>
          </p:cNvPicPr>
          <p:nvPr/>
        </p:nvPicPr>
        <p:blipFill>
          <a:blip r:embed="rId5"/>
          <a:srcRect/>
          <a:stretch>
            <a:fillRect/>
          </a:stretch>
        </p:blipFill>
        <p:spPr bwMode="auto">
          <a:xfrm>
            <a:off x="400050" y="2235200"/>
            <a:ext cx="4248150" cy="1800225"/>
          </a:xfrm>
          <a:prstGeom prst="rect">
            <a:avLst/>
          </a:prstGeom>
          <a:noFill/>
          <a:ln w="9525">
            <a:noFill/>
            <a:miter lim="800000"/>
            <a:headEnd/>
            <a:tailEnd/>
          </a:ln>
        </p:spPr>
      </p:pic>
      <p:sp>
        <p:nvSpPr>
          <p:cNvPr id="58375" name="Text Box 68"/>
          <p:cNvSpPr txBox="1">
            <a:spLocks noChangeArrowheads="1"/>
          </p:cNvSpPr>
          <p:nvPr/>
        </p:nvSpPr>
        <p:spPr bwMode="auto">
          <a:xfrm>
            <a:off x="854075" y="1509713"/>
            <a:ext cx="3816350" cy="430212"/>
          </a:xfrm>
          <a:prstGeom prst="rect">
            <a:avLst/>
          </a:prstGeom>
          <a:noFill/>
          <a:ln w="9525" algn="ctr">
            <a:noFill/>
            <a:miter lim="800000"/>
            <a:headEnd/>
            <a:tailEnd/>
          </a:ln>
        </p:spPr>
        <p:txBody>
          <a:bodyPr>
            <a:spAutoFit/>
          </a:bodyPr>
          <a:lstStyle/>
          <a:p>
            <a:pPr>
              <a:buFont typeface="Wingdings" pitchFamily="2" charset="2"/>
              <a:buNone/>
            </a:pPr>
            <a:r>
              <a:rPr lang="zh-CN" altLang="en-US" sz="2200">
                <a:solidFill>
                  <a:srgbClr val="002060"/>
                </a:solidFill>
              </a:rPr>
              <a:t>真空的基本电磁参数</a:t>
            </a:r>
          </a:p>
        </p:txBody>
      </p:sp>
      <p:sp>
        <p:nvSpPr>
          <p:cNvPr id="58376" name="Text Box 94"/>
          <p:cNvSpPr txBox="1">
            <a:spLocks noChangeArrowheads="1"/>
          </p:cNvSpPr>
          <p:nvPr/>
        </p:nvSpPr>
        <p:spPr bwMode="auto">
          <a:xfrm>
            <a:off x="6711950" y="1462088"/>
            <a:ext cx="184731" cy="584775"/>
          </a:xfrm>
          <a:prstGeom prst="rect">
            <a:avLst/>
          </a:prstGeom>
          <a:noFill/>
          <a:ln w="9525" algn="ctr">
            <a:noFill/>
            <a:miter lim="800000"/>
            <a:headEnd/>
            <a:tailEnd/>
          </a:ln>
        </p:spPr>
        <p:txBody>
          <a:bodyPr wrap="none">
            <a:spAutoFit/>
          </a:bodyPr>
          <a:lstStyle/>
          <a:p>
            <a:endParaRPr lang="zh-CN" altLang="zh-CN">
              <a:solidFill>
                <a:srgbClr val="002060"/>
              </a:solidFill>
            </a:endParaRPr>
          </a:p>
        </p:txBody>
      </p:sp>
      <p:sp>
        <p:nvSpPr>
          <p:cNvPr id="58377" name="Text Box 108"/>
          <p:cNvSpPr txBox="1">
            <a:spLocks noChangeArrowheads="1"/>
          </p:cNvSpPr>
          <p:nvPr/>
        </p:nvSpPr>
        <p:spPr bwMode="auto">
          <a:xfrm>
            <a:off x="6518099" y="5516563"/>
            <a:ext cx="877887"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蒸馏水</a:t>
            </a:r>
          </a:p>
        </p:txBody>
      </p:sp>
      <p:sp>
        <p:nvSpPr>
          <p:cNvPr id="58378" name="Text Box 109"/>
          <p:cNvSpPr txBox="1">
            <a:spLocks noChangeArrowheads="1"/>
          </p:cNvSpPr>
          <p:nvPr/>
        </p:nvSpPr>
        <p:spPr bwMode="auto">
          <a:xfrm>
            <a:off x="6156325" y="5013325"/>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干土</a:t>
            </a:r>
          </a:p>
        </p:txBody>
      </p:sp>
      <p:sp>
        <p:nvSpPr>
          <p:cNvPr id="58379" name="Text Box 110"/>
          <p:cNvSpPr txBox="1">
            <a:spLocks noChangeArrowheads="1"/>
          </p:cNvSpPr>
          <p:nvPr/>
        </p:nvSpPr>
        <p:spPr bwMode="auto">
          <a:xfrm>
            <a:off x="5776913" y="3021013"/>
            <a:ext cx="415925"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油</a:t>
            </a:r>
          </a:p>
        </p:txBody>
      </p:sp>
      <p:sp>
        <p:nvSpPr>
          <p:cNvPr id="58380" name="Text Box 111"/>
          <p:cNvSpPr txBox="1">
            <a:spLocks noChangeArrowheads="1"/>
          </p:cNvSpPr>
          <p:nvPr/>
        </p:nvSpPr>
        <p:spPr bwMode="auto">
          <a:xfrm>
            <a:off x="5829830" y="2128308"/>
            <a:ext cx="646112"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dirty="0">
                <a:solidFill>
                  <a:srgbClr val="002060"/>
                </a:solidFill>
              </a:rPr>
              <a:t>空气</a:t>
            </a:r>
          </a:p>
        </p:txBody>
      </p:sp>
      <p:sp>
        <p:nvSpPr>
          <p:cNvPr id="58381" name="Text Box 112"/>
          <p:cNvSpPr txBox="1">
            <a:spLocks noChangeArrowheads="1"/>
          </p:cNvSpPr>
          <p:nvPr/>
        </p:nvSpPr>
        <p:spPr bwMode="auto">
          <a:xfrm>
            <a:off x="5867400" y="2565400"/>
            <a:ext cx="646113" cy="369888"/>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玻璃</a:t>
            </a:r>
          </a:p>
        </p:txBody>
      </p:sp>
      <p:sp>
        <p:nvSpPr>
          <p:cNvPr id="58382" name="Text Box 113"/>
          <p:cNvSpPr txBox="1">
            <a:spLocks noChangeArrowheads="1"/>
          </p:cNvSpPr>
          <p:nvPr/>
        </p:nvSpPr>
        <p:spPr bwMode="auto">
          <a:xfrm>
            <a:off x="6084888" y="3284538"/>
            <a:ext cx="646112"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纸张</a:t>
            </a:r>
          </a:p>
        </p:txBody>
      </p:sp>
      <p:sp>
        <p:nvSpPr>
          <p:cNvPr id="58383" name="Text Box 114"/>
          <p:cNvSpPr txBox="1">
            <a:spLocks noChangeArrowheads="1"/>
          </p:cNvSpPr>
          <p:nvPr/>
        </p:nvSpPr>
        <p:spPr bwMode="auto">
          <a:xfrm>
            <a:off x="6094413" y="4741863"/>
            <a:ext cx="646112" cy="369887"/>
          </a:xfrm>
          <a:prstGeom prst="rect">
            <a:avLst/>
          </a:prstGeom>
          <a:noFill/>
          <a:ln w="9525" algn="ctr">
            <a:noFill/>
            <a:miter lim="800000"/>
            <a:headEnd/>
            <a:tailEnd/>
          </a:ln>
        </p:spPr>
        <p:txBody>
          <a:bodyPr wrap="none">
            <a:spAutoFit/>
          </a:bodyPr>
          <a:lstStyle/>
          <a:p>
            <a:pPr>
              <a:buFont typeface="Wingdings" pitchFamily="2" charset="2"/>
              <a:buNone/>
            </a:pPr>
            <a:r>
              <a:rPr lang="zh-CN" altLang="en-US" sz="1800">
                <a:solidFill>
                  <a:srgbClr val="002060"/>
                </a:solidFill>
              </a:rPr>
              <a:t>橡胶</a:t>
            </a:r>
          </a:p>
        </p:txBody>
      </p:sp>
      <p:sp>
        <p:nvSpPr>
          <p:cNvPr id="58384" name="矩形 29"/>
          <p:cNvSpPr>
            <a:spLocks noChangeArrowheads="1"/>
          </p:cNvSpPr>
          <p:nvPr/>
        </p:nvSpPr>
        <p:spPr bwMode="auto">
          <a:xfrm>
            <a:off x="1155700" y="4567238"/>
            <a:ext cx="3068638" cy="584200"/>
          </a:xfrm>
          <a:prstGeom prst="rect">
            <a:avLst/>
          </a:prstGeom>
          <a:noFill/>
          <a:ln w="9525">
            <a:noFill/>
            <a:miter lim="800000"/>
            <a:headEnd/>
            <a:tailEnd/>
          </a:ln>
        </p:spPr>
        <p:txBody>
          <a:bodyPr wrap="none">
            <a:spAutoFit/>
          </a:bodyPr>
          <a:lstStyle/>
          <a:p>
            <a:r>
              <a:rPr lang="zh-CN" altLang="en-US" b="1">
                <a:solidFill>
                  <a:srgbClr val="002060"/>
                </a:solidFill>
                <a:latin typeface="黑体" pitchFamily="2" charset="-122"/>
                <a:cs typeface="Times New Roman" pitchFamily="18" charset="0"/>
              </a:rPr>
              <a:t>（室温、低频）</a:t>
            </a:r>
            <a:endParaRPr lang="zh-CN" altLang="en-US">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电磁场理论》－课件模板">
  <a:themeElements>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fontScheme name="《电磁场理论》－课件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3200" b="0" i="0" u="none" strike="noStrike" cap="none" normalizeH="0" baseline="0" smtClean="0">
            <a:ln>
              <a:noFill/>
            </a:ln>
            <a:solidFill>
              <a:srgbClr val="000000"/>
            </a:solidFill>
            <a:effectLst/>
            <a:latin typeface="Times New Roman" pitchFamily="18" charset="0"/>
            <a:ea typeface="黑体" pitchFamily="49" charset="-122"/>
          </a:defRPr>
        </a:defPPr>
      </a:lstStyle>
    </a:lnDef>
  </a:objectDefaults>
  <a:extraClrSchemeLst>
    <a:extraClrScheme>
      <a:clrScheme name="《电磁场理论》－课件模板 1">
        <a:dk1>
          <a:srgbClr val="660000"/>
        </a:dk1>
        <a:lt1>
          <a:srgbClr val="FFFFFF"/>
        </a:lt1>
        <a:dk2>
          <a:srgbClr val="A80000"/>
        </a:dk2>
        <a:lt2>
          <a:srgbClr val="FFFF99"/>
        </a:lt2>
        <a:accent1>
          <a:srgbClr val="FF6600"/>
        </a:accent1>
        <a:accent2>
          <a:srgbClr val="6A0000"/>
        </a:accent2>
        <a:accent3>
          <a:srgbClr val="D1AAAA"/>
        </a:accent3>
        <a:accent4>
          <a:srgbClr val="DADADA"/>
        </a:accent4>
        <a:accent5>
          <a:srgbClr val="FFB8AA"/>
        </a:accent5>
        <a:accent6>
          <a:srgbClr val="5F00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
      <a:clrScheme name="《电磁场理论》－课件模板 2">
        <a:dk1>
          <a:srgbClr val="6A4700"/>
        </a:dk1>
        <a:lt1>
          <a:srgbClr val="FFFFFF"/>
        </a:lt1>
        <a:dk2>
          <a:srgbClr val="522900"/>
        </a:dk2>
        <a:lt2>
          <a:srgbClr val="FFFF99"/>
        </a:lt2>
        <a:accent1>
          <a:srgbClr val="CC9900"/>
        </a:accent1>
        <a:accent2>
          <a:srgbClr val="9C7300"/>
        </a:accent2>
        <a:accent3>
          <a:srgbClr val="B3ACAA"/>
        </a:accent3>
        <a:accent4>
          <a:srgbClr val="DADADA"/>
        </a:accent4>
        <a:accent5>
          <a:srgbClr val="E2CAAA"/>
        </a:accent5>
        <a:accent6>
          <a:srgbClr val="8D6800"/>
        </a:accent6>
        <a:hlink>
          <a:srgbClr val="FF9900"/>
        </a:hlink>
        <a:folHlink>
          <a:srgbClr val="FFFF66"/>
        </a:folHlink>
      </a:clrScheme>
      <a:clrMap bg1="dk2" tx1="lt1" bg2="dk1" tx2="lt2" accent1="accent1" accent2="accent2" accent3="accent3" accent4="accent4" accent5="accent5" accent6="accent6" hlink="hlink" folHlink="folHlink"/>
    </a:extraClrScheme>
    <a:extraClrScheme>
      <a:clrScheme name="《电磁场理论》－课件模板 3">
        <a:dk1>
          <a:srgbClr val="495630"/>
        </a:dk1>
        <a:lt1>
          <a:srgbClr val="FFFFCC"/>
        </a:lt1>
        <a:dk2>
          <a:srgbClr val="2D361C"/>
        </a:dk2>
        <a:lt2>
          <a:srgbClr val="BAD38D"/>
        </a:lt2>
        <a:accent1>
          <a:srgbClr val="68803E"/>
        </a:accent1>
        <a:accent2>
          <a:srgbClr val="556636"/>
        </a:accent2>
        <a:accent3>
          <a:srgbClr val="ADAEAB"/>
        </a:accent3>
        <a:accent4>
          <a:srgbClr val="DADAAE"/>
        </a:accent4>
        <a:accent5>
          <a:srgbClr val="B9C0AF"/>
        </a:accent5>
        <a:accent6>
          <a:srgbClr val="4C5C30"/>
        </a:accent6>
        <a:hlink>
          <a:srgbClr val="339933"/>
        </a:hlink>
        <a:folHlink>
          <a:srgbClr val="D9D400"/>
        </a:folHlink>
      </a:clrScheme>
      <a:clrMap bg1="dk2" tx1="lt1" bg2="dk1" tx2="lt2" accent1="accent1" accent2="accent2" accent3="accent3" accent4="accent4" accent5="accent5" accent6="accent6" hlink="hlink" folHlink="folHlink"/>
    </a:extraClrScheme>
    <a:extraClrScheme>
      <a:clrScheme name="《电磁场理论》－课件模板 4">
        <a:dk1>
          <a:srgbClr val="666A5C"/>
        </a:dk1>
        <a:lt1>
          <a:srgbClr val="FFFFFF"/>
        </a:lt1>
        <a:dk2>
          <a:srgbClr val="757868"/>
        </a:dk2>
        <a:lt2>
          <a:srgbClr val="C4C3AA"/>
        </a:lt2>
        <a:accent1>
          <a:srgbClr val="9AC2C0"/>
        </a:accent1>
        <a:accent2>
          <a:srgbClr val="4D4F45"/>
        </a:accent2>
        <a:accent3>
          <a:srgbClr val="BDBEB9"/>
        </a:accent3>
        <a:accent4>
          <a:srgbClr val="DADADA"/>
        </a:accent4>
        <a:accent5>
          <a:srgbClr val="CADDDC"/>
        </a:accent5>
        <a:accent6>
          <a:srgbClr val="45473E"/>
        </a:accent6>
        <a:hlink>
          <a:srgbClr val="009999"/>
        </a:hlink>
        <a:folHlink>
          <a:srgbClr val="BFCB4F"/>
        </a:folHlink>
      </a:clrScheme>
      <a:clrMap bg1="dk2" tx1="lt1" bg2="dk1" tx2="lt2" accent1="accent1" accent2="accent2" accent3="accent3" accent4="accent4" accent5="accent5" accent6="accent6" hlink="hlink" folHlink="folHlink"/>
    </a:extraClrScheme>
    <a:extraClrScheme>
      <a:clrScheme name="《电磁场理论》－课件模板 5">
        <a:dk1>
          <a:srgbClr val="006664"/>
        </a:dk1>
        <a:lt1>
          <a:srgbClr val="FFFFFF"/>
        </a:lt1>
        <a:dk2>
          <a:srgbClr val="00908D"/>
        </a:dk2>
        <a:lt2>
          <a:srgbClr val="ADE5CD"/>
        </a:lt2>
        <a:accent1>
          <a:srgbClr val="00CCFF"/>
        </a:accent1>
        <a:accent2>
          <a:srgbClr val="006666"/>
        </a:accent2>
        <a:accent3>
          <a:srgbClr val="AAC6C5"/>
        </a:accent3>
        <a:accent4>
          <a:srgbClr val="DADADA"/>
        </a:accent4>
        <a:accent5>
          <a:srgbClr val="AAE2FF"/>
        </a:accent5>
        <a:accent6>
          <a:srgbClr val="005C5C"/>
        </a:accent6>
        <a:hlink>
          <a:srgbClr val="6DD8DB"/>
        </a:hlink>
        <a:folHlink>
          <a:srgbClr val="C5E2FF"/>
        </a:folHlink>
      </a:clrScheme>
      <a:clrMap bg1="dk2" tx1="lt1" bg2="dk1" tx2="lt2" accent1="accent1" accent2="accent2" accent3="accent3" accent4="accent4" accent5="accent5" accent6="accent6" hlink="hlink" folHlink="folHlink"/>
    </a:extraClrScheme>
    <a:extraClrScheme>
      <a:clrScheme name="《电磁场理论》－课件模板 6">
        <a:dk1>
          <a:srgbClr val="000000"/>
        </a:dk1>
        <a:lt1>
          <a:srgbClr val="DDDCC5"/>
        </a:lt1>
        <a:dk2>
          <a:srgbClr val="000000"/>
        </a:dk2>
        <a:lt2>
          <a:srgbClr val="B9B695"/>
        </a:lt2>
        <a:accent1>
          <a:srgbClr val="EAEBE9"/>
        </a:accent1>
        <a:accent2>
          <a:srgbClr val="BFBFAB"/>
        </a:accent2>
        <a:accent3>
          <a:srgbClr val="EBEBDF"/>
        </a:accent3>
        <a:accent4>
          <a:srgbClr val="000000"/>
        </a:accent4>
        <a:accent5>
          <a:srgbClr val="F3F3F2"/>
        </a:accent5>
        <a:accent6>
          <a:srgbClr val="ADAD9B"/>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电磁场理论》－课件模板 7">
        <a:dk1>
          <a:srgbClr val="000000"/>
        </a:dk1>
        <a:lt1>
          <a:srgbClr val="FFFFFF"/>
        </a:lt1>
        <a:dk2>
          <a:srgbClr val="000000"/>
        </a:dk2>
        <a:lt2>
          <a:srgbClr val="B2B2B2"/>
        </a:lt2>
        <a:accent1>
          <a:srgbClr val="336699"/>
        </a:accent1>
        <a:accent2>
          <a:srgbClr val="5F5F5F"/>
        </a:accent2>
        <a:accent3>
          <a:srgbClr val="AAAAAA"/>
        </a:accent3>
        <a:accent4>
          <a:srgbClr val="DADADA"/>
        </a:accent4>
        <a:accent5>
          <a:srgbClr val="ADB8CA"/>
        </a:accent5>
        <a:accent6>
          <a:srgbClr val="555555"/>
        </a:accent6>
        <a:hlink>
          <a:srgbClr val="BBE5FF"/>
        </a:hlink>
        <a:folHlink>
          <a:srgbClr val="B6B3E1"/>
        </a:folHlink>
      </a:clrScheme>
      <a:clrMap bg1="dk2" tx1="lt1" bg2="dk1" tx2="lt2" accent1="accent1" accent2="accent2" accent3="accent3" accent4="accent4" accent5="accent5" accent6="accent6" hlink="hlink" folHlink="folHlink"/>
    </a:extraClrScheme>
    <a:extraClrScheme>
      <a:clrScheme name="《电磁场理论》－课件模板 8">
        <a:dk1>
          <a:srgbClr val="000090"/>
        </a:dk1>
        <a:lt1>
          <a:srgbClr val="EAEAEA"/>
        </a:lt1>
        <a:dk2>
          <a:srgbClr val="3A3AB2"/>
        </a:dk2>
        <a:lt2>
          <a:srgbClr val="CAD4DC"/>
        </a:lt2>
        <a:accent1>
          <a:srgbClr val="3974AF"/>
        </a:accent1>
        <a:accent2>
          <a:srgbClr val="232369"/>
        </a:accent2>
        <a:accent3>
          <a:srgbClr val="AEAED5"/>
        </a:accent3>
        <a:accent4>
          <a:srgbClr val="C8C8C8"/>
        </a:accent4>
        <a:accent5>
          <a:srgbClr val="AEBCD4"/>
        </a:accent5>
        <a:accent6>
          <a:srgbClr val="1F1F5E"/>
        </a:accent6>
        <a:hlink>
          <a:srgbClr val="00CCFF"/>
        </a:hlink>
        <a:folHlink>
          <a:srgbClr val="6699FF"/>
        </a:folHlink>
      </a:clrScheme>
      <a:clrMap bg1="dk2" tx1="lt1" bg2="dk1" tx2="lt2" accent1="accent1" accent2="accent2" accent3="accent3" accent4="accent4" accent5="accent5" accent6="accent6" hlink="hlink" folHlink="folHlink"/>
    </a:extraClrScheme>
    <a:extraClrScheme>
      <a:clrScheme name="《电磁场理论》－课件模板 9">
        <a:dk1>
          <a:srgbClr val="9C9C9C"/>
        </a:dk1>
        <a:lt1>
          <a:srgbClr val="FFFFFF"/>
        </a:lt1>
        <a:dk2>
          <a:srgbClr val="8696CA"/>
        </a:dk2>
        <a:lt2>
          <a:srgbClr val="FFFFFF"/>
        </a:lt2>
        <a:accent1>
          <a:srgbClr val="97D1D5"/>
        </a:accent1>
        <a:accent2>
          <a:srgbClr val="666699"/>
        </a:accent2>
        <a:accent3>
          <a:srgbClr val="C3C9E1"/>
        </a:accent3>
        <a:accent4>
          <a:srgbClr val="DADADA"/>
        </a:accent4>
        <a:accent5>
          <a:srgbClr val="C9E5E7"/>
        </a:accent5>
        <a:accent6>
          <a:srgbClr val="5C5C8A"/>
        </a:accent6>
        <a:hlink>
          <a:srgbClr val="0000FF"/>
        </a:hlink>
        <a:folHlink>
          <a:srgbClr val="00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3278</TotalTime>
  <Words>3260</Words>
  <Application>Microsoft PowerPoint</Application>
  <PresentationFormat>全屏显示(4:3)</PresentationFormat>
  <Paragraphs>524</Paragraphs>
  <Slides>52</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52</vt:i4>
      </vt:variant>
    </vt:vector>
  </HeadingPairs>
  <TitlesOfParts>
    <vt:vector size="58" baseType="lpstr">
      <vt:lpstr>《电磁场理论》－课件模板</vt:lpstr>
      <vt:lpstr>Equation</vt:lpstr>
      <vt:lpstr>Picture</vt:lpstr>
      <vt:lpstr>公式</vt:lpstr>
      <vt:lpstr>图片</vt:lpstr>
      <vt:lpstr>位图图像</vt:lpstr>
      <vt:lpstr>幻灯片 1</vt:lpstr>
      <vt:lpstr>幻灯片 2</vt:lpstr>
      <vt:lpstr>幻灯片 3</vt:lpstr>
      <vt:lpstr>幻灯片 4</vt:lpstr>
      <vt:lpstr>幻灯片 5</vt:lpstr>
      <vt:lpstr>幻灯片 6</vt:lpstr>
      <vt:lpstr>幻灯片 7</vt:lpstr>
      <vt:lpstr>幻灯片 8</vt:lpstr>
      <vt:lpstr>一些常见材料的电磁参数</vt:lpstr>
      <vt:lpstr>幻灯片 10</vt:lpstr>
      <vt:lpstr>幻灯片 11</vt:lpstr>
      <vt:lpstr>幻灯片 12</vt:lpstr>
      <vt:lpstr>幻灯片 13</vt:lpstr>
      <vt:lpstr>幻灯片 14</vt:lpstr>
      <vt:lpstr>幻灯片 15</vt:lpstr>
      <vt:lpstr>幻灯片 16</vt:lpstr>
      <vt:lpstr>幻灯片 17</vt:lpstr>
      <vt:lpstr>一些常见材料的电导率</vt:lpstr>
      <vt:lpstr>幻灯片 19</vt:lpstr>
      <vt:lpstr>2.5  电磁感应定律和位移电流</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ZZ</cp:lastModifiedBy>
  <cp:revision>318</cp:revision>
  <cp:lastPrinted>2001-03-01T15:11:03Z</cp:lastPrinted>
  <dcterms:created xsi:type="dcterms:W3CDTF">2011-07-29T07:12:42Z</dcterms:created>
  <dcterms:modified xsi:type="dcterms:W3CDTF">2014-10-14T15:07:07Z</dcterms:modified>
</cp:coreProperties>
</file>