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410" r:id="rId15"/>
    <p:sldId id="382" r:id="rId16"/>
    <p:sldId id="383" r:id="rId17"/>
    <p:sldId id="384" r:id="rId18"/>
    <p:sldId id="385" r:id="rId19"/>
    <p:sldId id="412" r:id="rId20"/>
    <p:sldId id="386" r:id="rId21"/>
    <p:sldId id="387" r:id="rId22"/>
    <p:sldId id="388" r:id="rId23"/>
    <p:sldId id="389" r:id="rId24"/>
    <p:sldId id="390" r:id="rId25"/>
    <p:sldId id="391" r:id="rId26"/>
    <p:sldId id="411" r:id="rId27"/>
    <p:sldId id="392" r:id="rId28"/>
    <p:sldId id="393" r:id="rId29"/>
    <p:sldId id="394" r:id="rId30"/>
    <p:sldId id="395" r:id="rId31"/>
    <p:sldId id="396" r:id="rId32"/>
    <p:sldId id="399" r:id="rId33"/>
    <p:sldId id="400" r:id="rId34"/>
    <p:sldId id="401" r:id="rId35"/>
    <p:sldId id="402" r:id="rId36"/>
    <p:sldId id="408" r:id="rId37"/>
    <p:sldId id="409" r:id="rId38"/>
    <p:sldId id="403" r:id="rId39"/>
    <p:sldId id="404" r:id="rId40"/>
    <p:sldId id="405" r:id="rId41"/>
    <p:sldId id="406" r:id="rId42"/>
    <p:sldId id="407" r:id="rId43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9900"/>
    <a:srgbClr val="990033"/>
    <a:srgbClr val="9966FF"/>
    <a:srgbClr val="33CC33"/>
    <a:srgbClr val="006600"/>
    <a:srgbClr val="005A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691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37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wmf"/><Relationship Id="rId4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75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0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09.wmf"/><Relationship Id="rId5" Type="http://schemas.openxmlformats.org/officeDocument/2006/relationships/image" Target="../media/image205.wmf"/><Relationship Id="rId10" Type="http://schemas.openxmlformats.org/officeDocument/2006/relationships/image" Target="../media/image190.wmf"/><Relationship Id="rId4" Type="http://schemas.openxmlformats.org/officeDocument/2006/relationships/image" Target="../media/image204.wmf"/><Relationship Id="rId9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26.emf"/><Relationship Id="rId7" Type="http://schemas.openxmlformats.org/officeDocument/2006/relationships/image" Target="../media/image229.w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8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27.emf"/><Relationship Id="rId9" Type="http://schemas.openxmlformats.org/officeDocument/2006/relationships/image" Target="../media/image20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18" Type="http://schemas.openxmlformats.org/officeDocument/2006/relationships/image" Target="../media/image247.wmf"/><Relationship Id="rId26" Type="http://schemas.openxmlformats.org/officeDocument/2006/relationships/image" Target="../media/image255.wmf"/><Relationship Id="rId3" Type="http://schemas.openxmlformats.org/officeDocument/2006/relationships/image" Target="../media/image232.wmf"/><Relationship Id="rId21" Type="http://schemas.openxmlformats.org/officeDocument/2006/relationships/image" Target="../media/image250.wmf"/><Relationship Id="rId7" Type="http://schemas.openxmlformats.org/officeDocument/2006/relationships/image" Target="../media/image236.wmf"/><Relationship Id="rId12" Type="http://schemas.openxmlformats.org/officeDocument/2006/relationships/image" Target="../media/image241.emf"/><Relationship Id="rId17" Type="http://schemas.openxmlformats.org/officeDocument/2006/relationships/image" Target="../media/image246.wmf"/><Relationship Id="rId25" Type="http://schemas.openxmlformats.org/officeDocument/2006/relationships/image" Target="../media/image254.wmf"/><Relationship Id="rId2" Type="http://schemas.openxmlformats.org/officeDocument/2006/relationships/image" Target="../media/image231.wmf"/><Relationship Id="rId16" Type="http://schemas.openxmlformats.org/officeDocument/2006/relationships/image" Target="../media/image245.wmf"/><Relationship Id="rId20" Type="http://schemas.openxmlformats.org/officeDocument/2006/relationships/image" Target="../media/image249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emf"/><Relationship Id="rId24" Type="http://schemas.openxmlformats.org/officeDocument/2006/relationships/image" Target="../media/image253.wmf"/><Relationship Id="rId5" Type="http://schemas.openxmlformats.org/officeDocument/2006/relationships/image" Target="../media/image234.wmf"/><Relationship Id="rId15" Type="http://schemas.openxmlformats.org/officeDocument/2006/relationships/image" Target="../media/image244.wmf"/><Relationship Id="rId23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image" Target="../media/image248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Relationship Id="rId22" Type="http://schemas.openxmlformats.org/officeDocument/2006/relationships/image" Target="../media/image251.wmf"/><Relationship Id="rId27" Type="http://schemas.openxmlformats.org/officeDocument/2006/relationships/image" Target="../media/image25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w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image" Target="../media/image277.wmf"/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emf"/><Relationship Id="rId11" Type="http://schemas.openxmlformats.org/officeDocument/2006/relationships/image" Target="../media/image275.wmf"/><Relationship Id="rId5" Type="http://schemas.openxmlformats.org/officeDocument/2006/relationships/image" Target="../media/image269.emf"/><Relationship Id="rId10" Type="http://schemas.openxmlformats.org/officeDocument/2006/relationships/image" Target="../media/image274.wmf"/><Relationship Id="rId4" Type="http://schemas.openxmlformats.org/officeDocument/2006/relationships/image" Target="../media/image268.emf"/><Relationship Id="rId9" Type="http://schemas.openxmlformats.org/officeDocument/2006/relationships/image" Target="../media/image2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emf"/><Relationship Id="rId1" Type="http://schemas.openxmlformats.org/officeDocument/2006/relationships/image" Target="../media/image278.w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11" Type="http://schemas.openxmlformats.org/officeDocument/2006/relationships/image" Target="../media/image76.e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9CF9A41-4BF9-465B-A1AD-EA07F0512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2854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47BF788-2EE2-4CDF-BB23-DE1D41785A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492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2A273DF-AF55-4832-BD53-B0553C1B21D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46538" y="66675"/>
            <a:ext cx="47101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2C3DBA32-20C6-4AE1-B19B-C85CD8A4F005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08:31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61448949-AB05-4784-985F-2913050F9155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B21706-F61C-4257-BB80-65BDCF61F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812280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C42E-7034-464D-96F0-A34B2E584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06145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35B8-C08B-47A0-8B95-A94839083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113523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834CA-ABC2-4EEC-A460-7B469B953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0306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3997-A875-447D-AF73-326CF7BA5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73818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80B2-360B-4EAB-B698-E36433B12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37263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E10A-AF16-43BB-B92C-B1E2A1B1B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8089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223A-05A7-416F-82F0-EEC8CF803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77565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0843-FE19-443F-A769-59C84F09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13403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453C7-78E2-47F0-A35B-D0AD66C735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662150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75C1A-1CC9-44A7-9FD5-EDDC7F205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16449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55129-E5A1-4FFA-816B-B3C9FBC6D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54475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189163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232275" y="66675"/>
            <a:ext cx="4524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  <a:p>
            <a:pPr algn="ctr">
              <a:lnSpc>
                <a:spcPct val="60000"/>
              </a:lnSpc>
              <a:defRPr/>
            </a:pP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FD4B0FD4-F607-4AF1-926E-FE58A9191A11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07230897-8A02-4A46-86A9-BE8CE4B0F124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09:18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0495072-FAB6-422A-99B9-BBF5A3713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6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7.bin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26.png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90.bin"/><Relationship Id="rId14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Relationship Id="rId14" Type="http://schemas.openxmlformats.org/officeDocument/2006/relationships/oleObject" Target="../embeddings/oleObject2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09.bin"/><Relationship Id="rId9" Type="http://schemas.openxmlformats.org/officeDocument/2006/relationships/oleObject" Target="../embeddings/oleObject2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9.bin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6.bin"/><Relationship Id="rId26" Type="http://schemas.openxmlformats.org/officeDocument/2006/relationships/oleObject" Target="../embeddings/oleObject254.bin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40.bin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8.bin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4.bin"/><Relationship Id="rId11" Type="http://schemas.openxmlformats.org/officeDocument/2006/relationships/oleObject" Target="../embeddings/oleObject239.bin"/><Relationship Id="rId24" Type="http://schemas.openxmlformats.org/officeDocument/2006/relationships/oleObject" Target="../embeddings/oleObject252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51.bin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7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7.bin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50.bin"/><Relationship Id="rId27" Type="http://schemas.openxmlformats.org/officeDocument/2006/relationships/oleObject" Target="../embeddings/oleObject2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5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70.bin"/><Relationship Id="rId12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9.bin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8.bin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2.bin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87.bin"/><Relationship Id="rId5" Type="http://schemas.openxmlformats.org/officeDocument/2006/relationships/oleObject" Target="../embeddings/oleObject286.bin"/><Relationship Id="rId4" Type="http://schemas.openxmlformats.org/officeDocument/2006/relationships/oleObject" Target="../embeddings/oleObject28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30200" y="519113"/>
            <a:ext cx="8512175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章  静态电磁场及其边值问题的解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/>
              <a:t> 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静态电磁场：场量不随时间变化</a:t>
            </a:r>
            <a:r>
              <a:rPr kumimoji="1" lang="en-US" altLang="zh-CN" b="1">
                <a:latin typeface="楷体" pitchFamily="49" charset="-122"/>
                <a:ea typeface="楷体" pitchFamily="49" charset="-122"/>
              </a:rPr>
              <a:t>;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电场和磁场由各自的源激发，且相互独立。包括：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静电场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恒定电场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恒定磁场</a:t>
            </a:r>
            <a:r>
              <a:rPr kumimoji="1" lang="zh-CN" altLang="en-US" b="1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3.1   </a:t>
            </a:r>
            <a:r>
              <a:rPr lang="zh-CN" altLang="en-US" b="1">
                <a:solidFill>
                  <a:srgbClr val="0000CC"/>
                </a:solidFill>
              </a:rPr>
              <a:t>静电场分析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3.2   </a:t>
            </a:r>
            <a:r>
              <a:rPr lang="zh-CN" altLang="en-US" b="1">
                <a:solidFill>
                  <a:srgbClr val="0000CC"/>
                </a:solidFill>
              </a:rPr>
              <a:t>恒定电场分析</a:t>
            </a:r>
            <a:endParaRPr lang="en-US" altLang="zh-CN" b="1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>
                <a:solidFill>
                  <a:srgbClr val="0000CC"/>
                </a:solidFill>
              </a:rPr>
              <a:t> 3.3   </a:t>
            </a:r>
            <a:r>
              <a:rPr lang="zh-CN" altLang="en-US" b="1">
                <a:solidFill>
                  <a:srgbClr val="0000CC"/>
                </a:solidFill>
              </a:rPr>
              <a:t>恒定磁场分析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3.4   </a:t>
            </a:r>
            <a:r>
              <a:rPr lang="zh-CN" altLang="en-US" b="1">
                <a:solidFill>
                  <a:srgbClr val="0000CC"/>
                </a:solidFill>
              </a:rPr>
              <a:t>边值问题及其解的唯一性定理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3.5   </a:t>
            </a:r>
            <a:r>
              <a:rPr lang="zh-CN" altLang="en-US" b="1">
                <a:solidFill>
                  <a:srgbClr val="0000CC"/>
                </a:solidFill>
              </a:rPr>
              <a:t>镜像法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00CC"/>
                </a:solidFill>
              </a:rPr>
              <a:t> </a:t>
            </a:r>
            <a:r>
              <a:rPr lang="en-US" altLang="zh-CN" b="1">
                <a:solidFill>
                  <a:srgbClr val="0000CC"/>
                </a:solidFill>
              </a:rPr>
              <a:t>3.6</a:t>
            </a:r>
            <a:r>
              <a:rPr lang="en-US" altLang="zh-CN" b="1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b="1">
                <a:solidFill>
                  <a:srgbClr val="0000CC"/>
                </a:solidFill>
                <a:latin typeface="楷体_GB2312"/>
              </a:rPr>
              <a:t>分离变量法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96"/>
          <p:cNvGrpSpPr>
            <a:grpSpLocks/>
          </p:cNvGrpSpPr>
          <p:nvPr/>
        </p:nvGrpSpPr>
        <p:grpSpPr bwMode="auto">
          <a:xfrm>
            <a:off x="179388" y="341313"/>
            <a:ext cx="8943975" cy="1531937"/>
            <a:chOff x="113" y="215"/>
            <a:chExt cx="5634" cy="965"/>
          </a:xfrm>
        </p:grpSpPr>
        <p:sp>
          <p:nvSpPr>
            <p:cNvPr id="12341" name="Rectangle 155"/>
            <p:cNvSpPr>
              <a:spLocks noChangeArrowheads="1"/>
            </p:cNvSpPr>
            <p:nvPr/>
          </p:nvSpPr>
          <p:spPr bwMode="auto">
            <a:xfrm>
              <a:off x="113" y="215"/>
              <a:ext cx="563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例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3.1.3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两块无限大接地导体平板分别置于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0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和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a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处，在两板之间的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x </a:t>
              </a: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b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处有一面密度为</a:t>
              </a:r>
              <a:r>
                <a:rPr lang="zh-CN" altLang="en-US" b="1" i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     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  <a:cs typeface="Times New Roman" pitchFamily="18" charset="0"/>
                </a:rPr>
                <a:t>的均匀电荷分布，如图所示。求两导体平板之间的电位和电场。</a:t>
              </a:r>
              <a:endParaRPr lang="el-GR" altLang="zh-CN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2342" name="Object 156"/>
            <p:cNvGraphicFramePr>
              <a:graphicFrameLocks noChangeAspect="1"/>
            </p:cNvGraphicFramePr>
            <p:nvPr/>
          </p:nvGraphicFramePr>
          <p:xfrm>
            <a:off x="2789" y="527"/>
            <a:ext cx="331" cy="318"/>
          </p:xfrm>
          <a:graphic>
            <a:graphicData uri="http://schemas.openxmlformats.org/presentationml/2006/ole">
              <p:oleObj spid="_x0000_s12343" name="Equation" r:id="rId3" imgW="5463000" imgH="4851720" progId="Equation.DSMT4">
                <p:embed/>
              </p:oleObj>
            </a:graphicData>
          </a:graphic>
        </p:graphicFrame>
      </p:grpSp>
      <p:sp>
        <p:nvSpPr>
          <p:cNvPr id="625821" name="Rectangle 157"/>
          <p:cNvSpPr>
            <a:spLocks noChangeArrowheads="1"/>
          </p:cNvSpPr>
          <p:nvPr/>
        </p:nvSpPr>
        <p:spPr bwMode="auto">
          <a:xfrm>
            <a:off x="204788" y="1795463"/>
            <a:ext cx="8759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解  在两块无限大接地导体平板之间，除 </a:t>
            </a:r>
            <a:r>
              <a:rPr lang="en-US" altLang="zh-CN" sz="2000" b="1" i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x </a:t>
            </a:r>
            <a:r>
              <a:rPr lang="en-US" altLang="zh-CN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b </a:t>
            </a:r>
            <a:r>
              <a:rPr lang="zh-CN" altLang="en-US" sz="2000" b="1">
                <a:solidFill>
                  <a:srgbClr val="0000CC"/>
                </a:solidFill>
                <a:ea typeface="幼圆" pitchFamily="49" charset="-122"/>
                <a:cs typeface="Times New Roman" pitchFamily="18" charset="0"/>
              </a:rPr>
              <a:t>处有均匀面电荷分布外，其余空间均无电荷分布，故电位函数满足一维拉普拉斯方程</a:t>
            </a:r>
          </a:p>
        </p:txBody>
      </p:sp>
      <p:graphicFrame>
        <p:nvGraphicFramePr>
          <p:cNvPr id="625822" name="Object 158"/>
          <p:cNvGraphicFramePr>
            <a:graphicFrameLocks noChangeAspect="1"/>
          </p:cNvGraphicFramePr>
          <p:nvPr/>
        </p:nvGraphicFramePr>
        <p:xfrm>
          <a:off x="571500" y="2646363"/>
          <a:ext cx="3697288" cy="873125"/>
        </p:xfrm>
        <a:graphic>
          <a:graphicData uri="http://schemas.openxmlformats.org/presentationml/2006/ole">
            <p:oleObj spid="_x0000_s12344" name="Equation" r:id="rId4" imgW="40023000" imgH="8901720" progId="Equation.DSMT4">
              <p:embed/>
            </p:oleObj>
          </a:graphicData>
        </a:graphic>
      </p:graphicFrame>
      <p:graphicFrame>
        <p:nvGraphicFramePr>
          <p:cNvPr id="625823" name="Object 159"/>
          <p:cNvGraphicFramePr>
            <a:graphicFrameLocks noChangeAspect="1"/>
          </p:cNvGraphicFramePr>
          <p:nvPr/>
        </p:nvGraphicFramePr>
        <p:xfrm>
          <a:off x="4797425" y="2690813"/>
          <a:ext cx="3768725" cy="873125"/>
        </p:xfrm>
        <a:graphic>
          <a:graphicData uri="http://schemas.openxmlformats.org/presentationml/2006/ole">
            <p:oleObj spid="_x0000_s12345" name="Equation" r:id="rId5" imgW="40599000" imgH="8901720" progId="Equation.DSMT4">
              <p:embed/>
            </p:oleObj>
          </a:graphicData>
        </a:graphic>
      </p:graphicFrame>
      <p:graphicFrame>
        <p:nvGraphicFramePr>
          <p:cNvPr id="625824" name="Object 160"/>
          <p:cNvGraphicFramePr>
            <a:graphicFrameLocks noChangeAspect="1"/>
          </p:cNvGraphicFramePr>
          <p:nvPr/>
        </p:nvGraphicFramePr>
        <p:xfrm>
          <a:off x="2344738" y="3392488"/>
          <a:ext cx="2254250" cy="815975"/>
        </p:xfrm>
        <a:graphic>
          <a:graphicData uri="http://schemas.openxmlformats.org/presentationml/2006/ole">
            <p:oleObj spid="_x0000_s12346" name="Equation" r:id="rId6" imgW="23895000" imgH="9711720" progId="Equation.DSMT4">
              <p:embed/>
            </p:oleObj>
          </a:graphicData>
        </a:graphic>
      </p:graphicFrame>
      <p:sp>
        <p:nvSpPr>
          <p:cNvPr id="625825" name="Rectangle 161"/>
          <p:cNvSpPr>
            <a:spLocks noChangeArrowheads="1"/>
          </p:cNvSpPr>
          <p:nvPr/>
        </p:nvSpPr>
        <p:spPr bwMode="auto">
          <a:xfrm>
            <a:off x="454025" y="3600450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设方程的解为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849938" y="3582988"/>
            <a:ext cx="3132137" cy="2881312"/>
            <a:chOff x="3606" y="2069"/>
            <a:chExt cx="1973" cy="1815"/>
          </a:xfrm>
        </p:grpSpPr>
        <p:sp>
          <p:nvSpPr>
            <p:cNvPr id="12308" name="Rectangle 163"/>
            <p:cNvSpPr>
              <a:spLocks noChangeArrowheads="1"/>
            </p:cNvSpPr>
            <p:nvPr/>
          </p:nvSpPr>
          <p:spPr bwMode="auto">
            <a:xfrm>
              <a:off x="3606" y="2069"/>
              <a:ext cx="1973" cy="181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12309" name="Line 164"/>
            <p:cNvSpPr>
              <a:spLocks noChangeShapeType="1"/>
            </p:cNvSpPr>
            <p:nvPr/>
          </p:nvSpPr>
          <p:spPr bwMode="auto">
            <a:xfrm>
              <a:off x="4536" y="2245"/>
              <a:ext cx="0" cy="121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65"/>
            <p:cNvSpPr>
              <a:spLocks noChangeShapeType="1"/>
            </p:cNvSpPr>
            <p:nvPr/>
          </p:nvSpPr>
          <p:spPr bwMode="auto">
            <a:xfrm>
              <a:off x="4122" y="2914"/>
              <a:ext cx="119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Text Box 166"/>
            <p:cNvSpPr txBox="1">
              <a:spLocks noChangeArrowheads="1"/>
            </p:cNvSpPr>
            <p:nvPr/>
          </p:nvSpPr>
          <p:spPr bwMode="auto">
            <a:xfrm>
              <a:off x="3956" y="2811"/>
              <a:ext cx="25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o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2" name="Text Box 167"/>
            <p:cNvSpPr txBox="1">
              <a:spLocks noChangeArrowheads="1"/>
            </p:cNvSpPr>
            <p:nvPr/>
          </p:nvSpPr>
          <p:spPr bwMode="auto">
            <a:xfrm>
              <a:off x="4506" y="2873"/>
              <a:ext cx="25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3" name="Text Box 168"/>
            <p:cNvSpPr txBox="1">
              <a:spLocks noChangeArrowheads="1"/>
            </p:cNvSpPr>
            <p:nvPr/>
          </p:nvSpPr>
          <p:spPr bwMode="auto">
            <a:xfrm>
              <a:off x="4964" y="2863"/>
              <a:ext cx="3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a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4" name="Line 169"/>
            <p:cNvSpPr>
              <a:spLocks noChangeShapeType="1"/>
            </p:cNvSpPr>
            <p:nvPr/>
          </p:nvSpPr>
          <p:spPr bwMode="auto">
            <a:xfrm flipV="1">
              <a:off x="4128" y="2175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Text Box 170"/>
            <p:cNvSpPr txBox="1">
              <a:spLocks noChangeArrowheads="1"/>
            </p:cNvSpPr>
            <p:nvPr/>
          </p:nvSpPr>
          <p:spPr bwMode="auto">
            <a:xfrm>
              <a:off x="5257" y="2840"/>
              <a:ext cx="1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6" name="Text Box 171"/>
            <p:cNvSpPr txBox="1">
              <a:spLocks noChangeArrowheads="1"/>
            </p:cNvSpPr>
            <p:nvPr/>
          </p:nvSpPr>
          <p:spPr bwMode="auto">
            <a:xfrm>
              <a:off x="4106" y="2069"/>
              <a:ext cx="17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t" hangingPunct="1"/>
              <a:r>
                <a:rPr lang="en-US" altLang="zh-CN" i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>
                <a:solidFill>
                  <a:srgbClr val="0000CC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317" name="Text Box 172"/>
            <p:cNvSpPr txBox="1">
              <a:spLocks noChangeArrowheads="1"/>
            </p:cNvSpPr>
            <p:nvPr/>
          </p:nvSpPr>
          <p:spPr bwMode="auto">
            <a:xfrm>
              <a:off x="3856" y="3521"/>
              <a:ext cx="163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两块无限大平行板</a:t>
              </a:r>
            </a:p>
          </p:txBody>
        </p:sp>
        <p:grpSp>
          <p:nvGrpSpPr>
            <p:cNvPr id="12318" name="Group 173"/>
            <p:cNvGrpSpPr>
              <a:grpSpLocks/>
            </p:cNvGrpSpPr>
            <p:nvPr/>
          </p:nvGrpSpPr>
          <p:grpSpPr bwMode="auto">
            <a:xfrm flipH="1">
              <a:off x="4978" y="2293"/>
              <a:ext cx="284" cy="1140"/>
              <a:chOff x="5400" y="12573"/>
              <a:chExt cx="777" cy="2808"/>
            </a:xfrm>
          </p:grpSpPr>
          <p:sp>
            <p:nvSpPr>
              <p:cNvPr id="12332" name="Line 174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33" name="Group 175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34" name="Line 176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5" name="Line 177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6" name="Line 178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7" name="Line 179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8" name="Line 180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9" name="Line 181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40" name="Oval 182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  <p:graphicFrame>
          <p:nvGraphicFramePr>
            <p:cNvPr id="12319" name="Object 183"/>
            <p:cNvGraphicFramePr>
              <a:graphicFrameLocks noChangeAspect="1"/>
            </p:cNvGraphicFramePr>
            <p:nvPr/>
          </p:nvGraphicFramePr>
          <p:xfrm>
            <a:off x="4516" y="2209"/>
            <a:ext cx="292" cy="269"/>
          </p:xfrm>
          <a:graphic>
            <a:graphicData uri="http://schemas.openxmlformats.org/presentationml/2006/ole">
              <p:oleObj spid="_x0000_s12347" name="Equation" r:id="rId7" imgW="241300" imgH="228600" progId="Equation.DSMT4">
                <p:embed/>
              </p:oleObj>
            </a:graphicData>
          </a:graphic>
        </p:graphicFrame>
        <p:graphicFrame>
          <p:nvGraphicFramePr>
            <p:cNvPr id="12320" name="Object 184"/>
            <p:cNvGraphicFramePr>
              <a:graphicFrameLocks noChangeAspect="1"/>
            </p:cNvGraphicFramePr>
            <p:nvPr/>
          </p:nvGraphicFramePr>
          <p:xfrm>
            <a:off x="4127" y="2568"/>
            <a:ext cx="409" cy="253"/>
          </p:xfrm>
          <a:graphic>
            <a:graphicData uri="http://schemas.openxmlformats.org/presentationml/2006/ole">
              <p:oleObj spid="_x0000_s12348" name="Equation" r:id="rId8" imgW="368300" imgH="228600" progId="Equation.DSMT4">
                <p:embed/>
              </p:oleObj>
            </a:graphicData>
          </a:graphic>
        </p:graphicFrame>
        <p:graphicFrame>
          <p:nvGraphicFramePr>
            <p:cNvPr id="12321" name="Object 185"/>
            <p:cNvGraphicFramePr>
              <a:graphicFrameLocks noChangeAspect="1"/>
            </p:cNvGraphicFramePr>
            <p:nvPr/>
          </p:nvGraphicFramePr>
          <p:xfrm>
            <a:off x="4565" y="2568"/>
            <a:ext cx="409" cy="256"/>
          </p:xfrm>
          <a:graphic>
            <a:graphicData uri="http://schemas.openxmlformats.org/presentationml/2006/ole">
              <p:oleObj spid="_x0000_s12349" name="Equation" r:id="rId9" imgW="381000" imgH="228600" progId="Equation.DSMT4">
                <p:embed/>
              </p:oleObj>
            </a:graphicData>
          </a:graphic>
        </p:graphicFrame>
        <p:grpSp>
          <p:nvGrpSpPr>
            <p:cNvPr id="12322" name="Group 186"/>
            <p:cNvGrpSpPr>
              <a:grpSpLocks/>
            </p:cNvGrpSpPr>
            <p:nvPr/>
          </p:nvGrpSpPr>
          <p:grpSpPr bwMode="auto">
            <a:xfrm>
              <a:off x="3856" y="2293"/>
              <a:ext cx="284" cy="1140"/>
              <a:chOff x="5400" y="12573"/>
              <a:chExt cx="777" cy="2808"/>
            </a:xfrm>
          </p:grpSpPr>
          <p:sp>
            <p:nvSpPr>
              <p:cNvPr id="12323" name="Line 187"/>
              <p:cNvSpPr>
                <a:spLocks noChangeShapeType="1"/>
              </p:cNvSpPr>
              <p:nvPr/>
            </p:nvSpPr>
            <p:spPr bwMode="auto">
              <a:xfrm>
                <a:off x="6135" y="12573"/>
                <a:ext cx="0" cy="280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24" name="Group 188"/>
              <p:cNvGrpSpPr>
                <a:grpSpLocks/>
              </p:cNvGrpSpPr>
              <p:nvPr/>
            </p:nvGrpSpPr>
            <p:grpSpPr bwMode="auto">
              <a:xfrm flipH="1">
                <a:off x="5400" y="14741"/>
                <a:ext cx="777" cy="468"/>
                <a:chOff x="6063" y="4848"/>
                <a:chExt cx="777" cy="468"/>
              </a:xfrm>
            </p:grpSpPr>
            <p:sp>
              <p:nvSpPr>
                <p:cNvPr id="12325" name="Line 189"/>
                <p:cNvSpPr>
                  <a:spLocks noChangeShapeType="1"/>
                </p:cNvSpPr>
                <p:nvPr/>
              </p:nvSpPr>
              <p:spPr bwMode="auto">
                <a:xfrm>
                  <a:off x="6120" y="487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6" name="Line 190"/>
                <p:cNvSpPr>
                  <a:spLocks noChangeShapeType="1"/>
                </p:cNvSpPr>
                <p:nvPr/>
              </p:nvSpPr>
              <p:spPr bwMode="auto">
                <a:xfrm>
                  <a:off x="6660" y="4872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7" name="Line 191"/>
                <p:cNvSpPr>
                  <a:spLocks noChangeShapeType="1"/>
                </p:cNvSpPr>
                <p:nvPr/>
              </p:nvSpPr>
              <p:spPr bwMode="auto">
                <a:xfrm>
                  <a:off x="6480" y="5184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8" name="Line 192"/>
                <p:cNvSpPr>
                  <a:spLocks noChangeShapeType="1"/>
                </p:cNvSpPr>
                <p:nvPr/>
              </p:nvSpPr>
              <p:spPr bwMode="auto">
                <a:xfrm>
                  <a:off x="6540" y="5229"/>
                  <a:ext cx="249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29" name="Line 193"/>
                <p:cNvSpPr>
                  <a:spLocks noChangeShapeType="1"/>
                </p:cNvSpPr>
                <p:nvPr/>
              </p:nvSpPr>
              <p:spPr bwMode="auto">
                <a:xfrm>
                  <a:off x="6600" y="528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0" name="Line 194"/>
                <p:cNvSpPr>
                  <a:spLocks noChangeShapeType="1"/>
                </p:cNvSpPr>
                <p:nvPr/>
              </p:nvSpPr>
              <p:spPr bwMode="auto">
                <a:xfrm>
                  <a:off x="6660" y="5316"/>
                  <a:ext cx="23" cy="0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31" name="Oval 195"/>
                <p:cNvSpPr>
                  <a:spLocks noChangeArrowheads="1"/>
                </p:cNvSpPr>
                <p:nvPr/>
              </p:nvSpPr>
              <p:spPr bwMode="auto">
                <a:xfrm>
                  <a:off x="6063" y="4848"/>
                  <a:ext cx="102" cy="10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en-US">
                    <a:solidFill>
                      <a:srgbClr val="0000CC"/>
                    </a:solidFill>
                  </a:endParaRPr>
                </a:p>
              </p:txBody>
            </p:sp>
          </p:grpSp>
        </p:grpSp>
      </p:grp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458788" y="4213225"/>
            <a:ext cx="190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00CC"/>
                </a:solidFill>
              </a:rPr>
              <a:t>边界条件</a:t>
            </a:r>
            <a:r>
              <a:rPr lang="en-US" altLang="zh-CN" sz="2000" b="1">
                <a:solidFill>
                  <a:srgbClr val="0000CC"/>
                </a:solidFill>
              </a:rPr>
              <a:t>:</a:t>
            </a:r>
            <a:endParaRPr lang="zh-CN" altLang="en-US" sz="2000" b="1">
              <a:solidFill>
                <a:srgbClr val="0000CC"/>
              </a:solidFill>
            </a:endParaRPr>
          </a:p>
        </p:txBody>
      </p:sp>
      <p:grpSp>
        <p:nvGrpSpPr>
          <p:cNvPr id="45" name="Group 94"/>
          <p:cNvGrpSpPr>
            <a:grpSpLocks/>
          </p:cNvGrpSpPr>
          <p:nvPr/>
        </p:nvGrpSpPr>
        <p:grpSpPr bwMode="auto">
          <a:xfrm>
            <a:off x="1143000" y="5035550"/>
            <a:ext cx="3709988" cy="1400175"/>
            <a:chOff x="249" y="1388"/>
            <a:chExt cx="2337" cy="975"/>
          </a:xfrm>
        </p:grpSpPr>
        <p:graphicFrame>
          <p:nvGraphicFramePr>
            <p:cNvPr id="12305" name="Object 77"/>
            <p:cNvGraphicFramePr>
              <a:graphicFrameLocks noChangeAspect="1"/>
            </p:cNvGraphicFramePr>
            <p:nvPr/>
          </p:nvGraphicFramePr>
          <p:xfrm>
            <a:off x="311" y="1422"/>
            <a:ext cx="480" cy="246"/>
          </p:xfrm>
          <a:graphic>
            <a:graphicData uri="http://schemas.openxmlformats.org/presentationml/2006/ole">
              <p:oleObj spid="_x0000_s12350" name="Equation" r:id="rId10" imgW="8055000" imgH="3771720" progId="Equation.DSMT4">
                <p:embed/>
              </p:oleObj>
            </a:graphicData>
          </a:graphic>
        </p:graphicFrame>
        <p:graphicFrame>
          <p:nvGraphicFramePr>
            <p:cNvPr id="12306" name="Object 79"/>
            <p:cNvGraphicFramePr>
              <a:graphicFrameLocks noChangeAspect="1"/>
            </p:cNvGraphicFramePr>
            <p:nvPr/>
          </p:nvGraphicFramePr>
          <p:xfrm>
            <a:off x="1080" y="1388"/>
            <a:ext cx="1190" cy="310"/>
          </p:xfrm>
          <a:graphic>
            <a:graphicData uri="http://schemas.openxmlformats.org/presentationml/2006/ole">
              <p:oleObj spid="_x0000_s12351" name="Equation" r:id="rId11" imgW="19863000" imgH="4851720" progId="Equation.DSMT4">
                <p:embed/>
              </p:oleObj>
            </a:graphicData>
          </a:graphic>
        </p:graphicFrame>
        <p:graphicFrame>
          <p:nvGraphicFramePr>
            <p:cNvPr id="12307" name="Object 80"/>
            <p:cNvGraphicFramePr>
              <a:graphicFrameLocks noChangeAspect="1"/>
            </p:cNvGraphicFramePr>
            <p:nvPr/>
          </p:nvGraphicFramePr>
          <p:xfrm>
            <a:off x="249" y="1752"/>
            <a:ext cx="2337" cy="611"/>
          </p:xfrm>
          <a:graphic>
            <a:graphicData uri="http://schemas.openxmlformats.org/presentationml/2006/ole">
              <p:oleObj spid="_x0000_s12352" name="Equation" r:id="rId12" imgW="41751000" imgH="9441720" progId="Equation.DSMT4">
                <p:embed/>
              </p:oleObj>
            </a:graphicData>
          </a:graphic>
        </p:graphicFrame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2060575" y="4213225"/>
            <a:ext cx="1962150" cy="431800"/>
            <a:chOff x="1247" y="698"/>
            <a:chExt cx="1236" cy="272"/>
          </a:xfrm>
        </p:grpSpPr>
        <p:graphicFrame>
          <p:nvGraphicFramePr>
            <p:cNvPr id="12303" name="Object 73"/>
            <p:cNvGraphicFramePr>
              <a:graphicFrameLocks noChangeAspect="1"/>
            </p:cNvGraphicFramePr>
            <p:nvPr/>
          </p:nvGraphicFramePr>
          <p:xfrm>
            <a:off x="1247" y="718"/>
            <a:ext cx="443" cy="233"/>
          </p:xfrm>
          <a:graphic>
            <a:graphicData uri="http://schemas.openxmlformats.org/presentationml/2006/ole">
              <p:oleObj spid="_x0000_s12353" name="Equation" r:id="rId13" imgW="8055000" imgH="3771720" progId="Equation.DSMT4">
                <p:embed/>
              </p:oleObj>
            </a:graphicData>
          </a:graphic>
        </p:graphicFrame>
        <p:graphicFrame>
          <p:nvGraphicFramePr>
            <p:cNvPr id="12304" name="Object 88"/>
            <p:cNvGraphicFramePr>
              <a:graphicFrameLocks noChangeAspect="1"/>
            </p:cNvGraphicFramePr>
            <p:nvPr/>
          </p:nvGraphicFramePr>
          <p:xfrm>
            <a:off x="1791" y="698"/>
            <a:ext cx="692" cy="272"/>
          </p:xfrm>
          <a:graphic>
            <a:graphicData uri="http://schemas.openxmlformats.org/presentationml/2006/ole">
              <p:oleObj spid="_x0000_s12354" name="Equation" r:id="rId14" imgW="13239000" imgH="4851720" progId="Equation.DSMT4">
                <p:embed/>
              </p:oleObj>
            </a:graphicData>
          </a:graphic>
        </p:graphicFrame>
      </p:grpSp>
      <p:grpSp>
        <p:nvGrpSpPr>
          <p:cNvPr id="54" name="Group 93"/>
          <p:cNvGrpSpPr>
            <a:grpSpLocks/>
          </p:cNvGrpSpPr>
          <p:nvPr/>
        </p:nvGrpSpPr>
        <p:grpSpPr bwMode="auto">
          <a:xfrm>
            <a:off x="2012950" y="4570413"/>
            <a:ext cx="2046288" cy="454025"/>
            <a:chOff x="1916" y="1001"/>
            <a:chExt cx="1289" cy="286"/>
          </a:xfrm>
        </p:grpSpPr>
        <p:graphicFrame>
          <p:nvGraphicFramePr>
            <p:cNvPr id="12301" name="Object 74"/>
            <p:cNvGraphicFramePr>
              <a:graphicFrameLocks noChangeAspect="1"/>
            </p:cNvGraphicFramePr>
            <p:nvPr/>
          </p:nvGraphicFramePr>
          <p:xfrm>
            <a:off x="1916" y="1061"/>
            <a:ext cx="453" cy="226"/>
          </p:xfrm>
          <a:graphic>
            <a:graphicData uri="http://schemas.openxmlformats.org/presentationml/2006/ole">
              <p:oleObj spid="_x0000_s12355" name="Equation" r:id="rId15" imgW="8055000" imgH="2961720" progId="Equation.DSMT4">
                <p:embed/>
              </p:oleObj>
            </a:graphicData>
          </a:graphic>
        </p:graphicFrame>
        <p:graphicFrame>
          <p:nvGraphicFramePr>
            <p:cNvPr id="12302" name="Object 76"/>
            <p:cNvGraphicFramePr>
              <a:graphicFrameLocks noChangeAspect="1"/>
            </p:cNvGraphicFramePr>
            <p:nvPr/>
          </p:nvGraphicFramePr>
          <p:xfrm>
            <a:off x="2448" y="1001"/>
            <a:ext cx="757" cy="286"/>
          </p:xfrm>
          <a:graphic>
            <a:graphicData uri="http://schemas.openxmlformats.org/presentationml/2006/ole">
              <p:oleObj spid="_x0000_s12356" name="Equation" r:id="rId16" imgW="13815000" imgH="4851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2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2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2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2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21" grpId="0"/>
      <p:bldP spid="625825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756" name="Object 68"/>
          <p:cNvGraphicFramePr>
            <a:graphicFrameLocks noChangeAspect="1"/>
          </p:cNvGraphicFramePr>
          <p:nvPr/>
        </p:nvGraphicFramePr>
        <p:xfrm>
          <a:off x="5589588" y="438150"/>
          <a:ext cx="3382962" cy="863600"/>
        </p:xfrm>
        <a:graphic>
          <a:graphicData uri="http://schemas.openxmlformats.org/presentationml/2006/ole">
            <p:oleObj spid="_x0000_s13323" name="Equation" r:id="rId4" imgW="38007000" imgH="9171720" progId="Equation.DSMT4">
              <p:embed/>
            </p:oleObj>
          </a:graphicData>
        </a:graphic>
      </p:graphicFrame>
      <p:graphicFrame>
        <p:nvGraphicFramePr>
          <p:cNvPr id="626755" name="Object 67"/>
          <p:cNvGraphicFramePr>
            <a:graphicFrameLocks noChangeAspect="1"/>
          </p:cNvGraphicFramePr>
          <p:nvPr/>
        </p:nvGraphicFramePr>
        <p:xfrm>
          <a:off x="5613400" y="1285875"/>
          <a:ext cx="3221038" cy="863600"/>
        </p:xfrm>
        <a:graphic>
          <a:graphicData uri="http://schemas.openxmlformats.org/presentationml/2006/ole">
            <p:oleObj spid="_x0000_s13324" name="Equation" r:id="rId5" imgW="36279000" imgH="9171720" progId="Equation.DSMT4">
              <p:embed/>
            </p:oleObj>
          </a:graphicData>
        </a:graphic>
      </p:graphicFrame>
      <p:graphicFrame>
        <p:nvGraphicFramePr>
          <p:cNvPr id="626754" name="Object 66"/>
          <p:cNvGraphicFramePr>
            <a:graphicFrameLocks noChangeAspect="1"/>
          </p:cNvGraphicFramePr>
          <p:nvPr/>
        </p:nvGraphicFramePr>
        <p:xfrm>
          <a:off x="1554163" y="2947988"/>
          <a:ext cx="4178300" cy="1752600"/>
        </p:xfrm>
        <a:graphic>
          <a:graphicData uri="http://schemas.openxmlformats.org/presentationml/2006/ole">
            <p:oleObj spid="_x0000_s13325" name="Equation" r:id="rId6" imgW="48087000" imgH="18891720" progId="Equation.DSMT4">
              <p:embed/>
            </p:oleObj>
          </a:graphicData>
        </a:graphic>
      </p:graphicFrame>
      <p:graphicFrame>
        <p:nvGraphicFramePr>
          <p:cNvPr id="626753" name="Object 65"/>
          <p:cNvGraphicFramePr>
            <a:graphicFrameLocks noChangeAspect="1"/>
          </p:cNvGraphicFramePr>
          <p:nvPr/>
        </p:nvGraphicFramePr>
        <p:xfrm>
          <a:off x="1554163" y="4654550"/>
          <a:ext cx="4289425" cy="935038"/>
        </p:xfrm>
        <a:graphic>
          <a:graphicData uri="http://schemas.openxmlformats.org/presentationml/2006/ole">
            <p:oleObj spid="_x0000_s13326" name="Equation" r:id="rId7" imgW="46935000" imgH="9171720" progId="Equation.DSMT4">
              <p:embed/>
            </p:oleObj>
          </a:graphicData>
        </a:graphic>
      </p:graphicFrame>
      <p:graphicFrame>
        <p:nvGraphicFramePr>
          <p:cNvPr id="626770" name="Object 82"/>
          <p:cNvGraphicFramePr>
            <a:graphicFrameLocks noChangeAspect="1"/>
          </p:cNvGraphicFramePr>
          <p:nvPr/>
        </p:nvGraphicFramePr>
        <p:xfrm>
          <a:off x="1162050" y="466725"/>
          <a:ext cx="2652713" cy="2446338"/>
        </p:xfrm>
        <a:graphic>
          <a:graphicData uri="http://schemas.openxmlformats.org/presentationml/2006/ole">
            <p:oleObj spid="_x0000_s13327" name="Equation" r:id="rId8" imgW="27927000" imgH="24291720" progId="Equation.DSMT4">
              <p:embed/>
            </p:oleObj>
          </a:graphicData>
        </a:graphic>
      </p:graphicFrame>
      <p:sp>
        <p:nvSpPr>
          <p:cNvPr id="626775" name="Rectangle 87"/>
          <p:cNvSpPr>
            <a:spLocks noChangeArrowheads="1"/>
          </p:cNvSpPr>
          <p:nvPr/>
        </p:nvSpPr>
        <p:spPr bwMode="auto">
          <a:xfrm>
            <a:off x="207963" y="2852738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最后得</a:t>
            </a:r>
          </a:p>
        </p:txBody>
      </p:sp>
      <p:sp>
        <p:nvSpPr>
          <p:cNvPr id="626778" name="Rectangle 90"/>
          <p:cNvSpPr>
            <a:spLocks noChangeArrowheads="1"/>
          </p:cNvSpPr>
          <p:nvPr/>
        </p:nvSpPr>
        <p:spPr bwMode="auto">
          <a:xfrm>
            <a:off x="195263" y="47625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b="1">
                <a:solidFill>
                  <a:srgbClr val="0000CC"/>
                </a:solidFill>
              </a:rPr>
              <a:t>所以</a:t>
            </a:r>
          </a:p>
        </p:txBody>
      </p:sp>
      <p:graphicFrame>
        <p:nvGraphicFramePr>
          <p:cNvPr id="626779" name="Object 91"/>
          <p:cNvGraphicFramePr>
            <a:graphicFrameLocks noChangeAspect="1"/>
          </p:cNvGraphicFramePr>
          <p:nvPr/>
        </p:nvGraphicFramePr>
        <p:xfrm>
          <a:off x="1560513" y="5507038"/>
          <a:ext cx="3476625" cy="936625"/>
        </p:xfrm>
        <a:graphic>
          <a:graphicData uri="http://schemas.openxmlformats.org/presentationml/2006/ole">
            <p:oleObj spid="_x0000_s13328" name="Equation" r:id="rId9" imgW="38007000" imgH="9171720" progId="Equation.DSMT4">
              <p:embed/>
            </p:oleObj>
          </a:graphicData>
        </a:graphic>
      </p:graphicFrame>
      <p:sp>
        <p:nvSpPr>
          <p:cNvPr id="626783" name="Rectangle 95"/>
          <p:cNvSpPr>
            <a:spLocks noChangeArrowheads="1"/>
          </p:cNvSpPr>
          <p:nvPr/>
        </p:nvSpPr>
        <p:spPr bwMode="auto">
          <a:xfrm>
            <a:off x="4043363" y="47625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</a:rPr>
              <a:t>由此解得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75" grpId="0"/>
      <p:bldP spid="626778" grpId="0"/>
      <p:bldP spid="6267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Rectangle 1028"/>
          <p:cNvSpPr>
            <a:spLocks noChangeArrowheads="1"/>
          </p:cNvSpPr>
          <p:nvPr/>
        </p:nvSpPr>
        <p:spPr bwMode="auto">
          <a:xfrm>
            <a:off x="395288" y="1450975"/>
            <a:ext cx="83534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 </a:t>
            </a:r>
            <a:r>
              <a:rPr kumimoji="1" lang="zh-CN" altLang="en-US" b="1" dirty="0"/>
              <a:t>电容是导体系统的一种基本属性，是描述导体系统 储存电荷能力的物理量。</a:t>
            </a:r>
          </a:p>
        </p:txBody>
      </p:sp>
      <p:sp>
        <p:nvSpPr>
          <p:cNvPr id="531461" name="Rectangle 1029"/>
          <p:cNvSpPr>
            <a:spLocks noChangeArrowheads="1"/>
          </p:cNvSpPr>
          <p:nvPr/>
        </p:nvSpPr>
        <p:spPr bwMode="auto">
          <a:xfrm>
            <a:off x="0" y="3149600"/>
            <a:ext cx="8893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/>
              <a:t>        </a:t>
            </a:r>
            <a:r>
              <a:rPr kumimoji="1" lang="zh-CN" altLang="en-US" b="1"/>
              <a:t>定义为所带电量  </a:t>
            </a:r>
            <a:r>
              <a:rPr kumimoji="1" lang="en-US" altLang="zh-CN" b="1" i="1"/>
              <a:t>q </a:t>
            </a:r>
            <a:r>
              <a:rPr kumimoji="1" lang="zh-CN" altLang="en-US" b="1"/>
              <a:t>与其电位 </a:t>
            </a:r>
            <a:r>
              <a:rPr kumimoji="1" lang="zh-CN" altLang="en-US" b="1" i="1">
                <a:sym typeface="Symbol" pitchFamily="18" charset="2"/>
              </a:rPr>
              <a:t>  </a:t>
            </a:r>
            <a:r>
              <a:rPr kumimoji="1" lang="zh-CN" altLang="en-US" b="1"/>
              <a:t>的比值，即</a:t>
            </a:r>
          </a:p>
        </p:txBody>
      </p:sp>
      <p:graphicFrame>
        <p:nvGraphicFramePr>
          <p:cNvPr id="531462" name="Object 1030"/>
          <p:cNvGraphicFramePr>
            <a:graphicFrameLocks noChangeAspect="1"/>
          </p:cNvGraphicFramePr>
          <p:nvPr/>
        </p:nvGraphicFramePr>
        <p:xfrm>
          <a:off x="6611938" y="3213100"/>
          <a:ext cx="1368425" cy="476250"/>
        </p:xfrm>
        <a:graphic>
          <a:graphicData uri="http://schemas.openxmlformats.org/presentationml/2006/ole">
            <p:oleObj spid="_x0000_s14347" name="Equation" r:id="rId3" imgW="13239000" imgH="4311720" progId="Equation.DSMT4">
              <p:embed/>
            </p:oleObj>
          </a:graphicData>
        </a:graphic>
      </p:graphicFrame>
      <p:sp>
        <p:nvSpPr>
          <p:cNvPr id="14341" name="Text Box 1033"/>
          <p:cNvSpPr txBox="1">
            <a:spLocks noChangeArrowheads="1"/>
          </p:cNvSpPr>
          <p:nvPr/>
        </p:nvSpPr>
        <p:spPr bwMode="auto">
          <a:xfrm>
            <a:off x="0" y="1052513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1.   </a:t>
            </a: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电容</a:t>
            </a:r>
            <a:r>
              <a:rPr lang="en-US" altLang="zh-CN" b="1">
                <a:solidFill>
                  <a:srgbClr val="0000CC"/>
                </a:solidFill>
                <a:ea typeface="宋体" pitchFamily="2" charset="-122"/>
              </a:rPr>
              <a:t>(capacitance)</a:t>
            </a:r>
          </a:p>
        </p:txBody>
      </p:sp>
      <p:sp>
        <p:nvSpPr>
          <p:cNvPr id="531466" name="Text Box 1034"/>
          <p:cNvSpPr txBox="1">
            <a:spLocks noChangeArrowheads="1"/>
          </p:cNvSpPr>
          <p:nvPr/>
        </p:nvSpPr>
        <p:spPr bwMode="auto">
          <a:xfrm>
            <a:off x="122238" y="2636838"/>
            <a:ext cx="289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孤立导体的电容</a:t>
            </a:r>
          </a:p>
        </p:txBody>
      </p:sp>
      <p:sp>
        <p:nvSpPr>
          <p:cNvPr id="531467" name="Text Box 1035"/>
          <p:cNvSpPr txBox="1">
            <a:spLocks noChangeArrowheads="1"/>
          </p:cNvSpPr>
          <p:nvPr/>
        </p:nvSpPr>
        <p:spPr bwMode="auto">
          <a:xfrm>
            <a:off x="71438" y="3716338"/>
            <a:ext cx="8964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lang="en-US" altLang="zh-CN" b="1"/>
              <a:t>    </a:t>
            </a:r>
            <a:r>
              <a:rPr lang="zh-CN" altLang="en-US" b="1"/>
              <a:t>两个带等量异号电荷（</a:t>
            </a:r>
            <a:r>
              <a:rPr kumimoji="1" lang="zh-CN" altLang="en-US" b="1">
                <a:sym typeface="Symbol" pitchFamily="18" charset="2"/>
              </a:rPr>
              <a:t>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）</a:t>
            </a:r>
            <a:r>
              <a:rPr lang="zh-CN" altLang="en-US" b="1"/>
              <a:t>的导体组成的电容器，其电容为</a:t>
            </a:r>
          </a:p>
        </p:txBody>
      </p:sp>
      <p:graphicFrame>
        <p:nvGraphicFramePr>
          <p:cNvPr id="531469" name="Object 1037"/>
          <p:cNvGraphicFramePr>
            <a:graphicFrameLocks noChangeAspect="1"/>
          </p:cNvGraphicFramePr>
          <p:nvPr/>
        </p:nvGraphicFramePr>
        <p:xfrm>
          <a:off x="3205163" y="4208463"/>
          <a:ext cx="2252662" cy="927100"/>
        </p:xfrm>
        <a:graphic>
          <a:graphicData uri="http://schemas.openxmlformats.org/presentationml/2006/ole">
            <p:oleObj spid="_x0000_s14348" name="Equation" r:id="rId5" imgW="24471000" imgH="9441720" progId="Equation.DSMT4">
              <p:embed/>
            </p:oleObj>
          </a:graphicData>
        </a:graphic>
      </p:graphicFrame>
      <p:sp>
        <p:nvSpPr>
          <p:cNvPr id="531470" name="Text Box 1038"/>
          <p:cNvSpPr txBox="1">
            <a:spLocks noChangeArrowheads="1"/>
          </p:cNvSpPr>
          <p:nvPr/>
        </p:nvSpPr>
        <p:spPr bwMode="auto">
          <a:xfrm>
            <a:off x="215900" y="5157788"/>
            <a:ext cx="896461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/>
              <a:t>    </a:t>
            </a:r>
            <a:r>
              <a:rPr kumimoji="1" lang="zh-CN" altLang="en-US" b="1"/>
              <a:t>电容的大小主要由导体系统的几何尺寸、形状和及周围电介质的特性参数来确定。</a:t>
            </a:r>
            <a:endParaRPr lang="zh-CN" altLang="en-US" b="1"/>
          </a:p>
        </p:txBody>
      </p:sp>
      <p:sp>
        <p:nvSpPr>
          <p:cNvPr id="14346" name="Rectangle 1039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229600" cy="490538"/>
          </a:xfrm>
        </p:spPr>
        <p:txBody>
          <a:bodyPr anchor="t"/>
          <a:lstStyle/>
          <a:p>
            <a:pPr eaLnBrk="1" hangingPunct="1"/>
            <a:r>
              <a:rPr kumimoji="1" lang="en-US" altLang="zh-CN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3.1.3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导体系统的电容与部分电容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  <p:bldP spid="531461" grpId="0"/>
      <p:bldP spid="531466" grpId="0"/>
      <p:bldP spid="531467" grpId="0"/>
      <p:bldP spid="531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ChangeArrowheads="1"/>
          </p:cNvSpPr>
          <p:nvPr/>
        </p:nvSpPr>
        <p:spPr bwMode="auto">
          <a:xfrm>
            <a:off x="323850" y="1325563"/>
            <a:ext cx="83058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/>
              <a:t> (1)  </a:t>
            </a:r>
            <a:r>
              <a:rPr kumimoji="1" lang="zh-CN" altLang="en-US" b="1"/>
              <a:t>假定两导体上分别带电荷</a:t>
            </a:r>
            <a:r>
              <a:rPr kumimoji="1" lang="en-US" altLang="zh-CN" b="1"/>
              <a:t>+</a:t>
            </a:r>
            <a:r>
              <a:rPr kumimoji="1" lang="en-US" altLang="zh-CN" b="1" i="1"/>
              <a:t>q </a:t>
            </a:r>
            <a:r>
              <a:rPr kumimoji="1" lang="zh-CN" altLang="en-US" b="1"/>
              <a:t>和 </a:t>
            </a:r>
            <a:r>
              <a:rPr kumimoji="1" lang="en-US" altLang="zh-CN" b="1"/>
              <a:t>-</a:t>
            </a:r>
            <a:r>
              <a:rPr kumimoji="1" lang="en-US" altLang="zh-CN" b="1" i="1"/>
              <a:t>q </a:t>
            </a:r>
            <a:r>
              <a:rPr kumimoji="1" lang="zh-CN" altLang="en-US" b="1"/>
              <a:t>；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kumimoji="1" lang="zh-CN" altLang="en-US" b="1"/>
              <a:t> </a:t>
            </a:r>
            <a:r>
              <a:rPr kumimoji="1" lang="en-US" altLang="zh-CN" b="1"/>
              <a:t>(2)  </a:t>
            </a:r>
            <a:r>
              <a:rPr kumimoji="1" lang="zh-CN" altLang="en-US" b="1"/>
              <a:t>计算两导体间的电场强度</a:t>
            </a:r>
            <a:r>
              <a:rPr kumimoji="1" lang="en-US" altLang="zh-CN" b="1" i="1"/>
              <a:t>E</a:t>
            </a:r>
            <a:r>
              <a:rPr kumimoji="1" lang="zh-CN" altLang="en-US" b="1"/>
              <a:t>； </a:t>
            </a:r>
          </a:p>
        </p:txBody>
      </p:sp>
      <p:sp>
        <p:nvSpPr>
          <p:cNvPr id="533511" name="Text Box 1031"/>
          <p:cNvSpPr txBox="1">
            <a:spLocks noChangeArrowheads="1"/>
          </p:cNvSpPr>
          <p:nvPr/>
        </p:nvSpPr>
        <p:spPr bwMode="auto">
          <a:xfrm>
            <a:off x="71438" y="811213"/>
            <a:ext cx="730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b="1">
                <a:solidFill>
                  <a:srgbClr val="0000CC"/>
                </a:solidFill>
              </a:rPr>
              <a:t>  </a:t>
            </a:r>
            <a:r>
              <a:rPr kumimoji="1" lang="zh-CN" altLang="en-US" b="1">
                <a:solidFill>
                  <a:srgbClr val="0000CC"/>
                </a:solidFill>
              </a:rPr>
              <a:t>计算双导体电容的一般步骤：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227013" y="3141663"/>
            <a:ext cx="8305800" cy="520700"/>
            <a:chOff x="158" y="2478"/>
            <a:chExt cx="5232" cy="328"/>
          </a:xfrm>
        </p:grpSpPr>
        <p:graphicFrame>
          <p:nvGraphicFramePr>
            <p:cNvPr id="15369" name="Object 1028"/>
            <p:cNvGraphicFramePr>
              <a:graphicFrameLocks noChangeAspect="1"/>
            </p:cNvGraphicFramePr>
            <p:nvPr/>
          </p:nvGraphicFramePr>
          <p:xfrm>
            <a:off x="1271" y="2526"/>
            <a:ext cx="720" cy="272"/>
          </p:xfrm>
          <a:graphic>
            <a:graphicData uri="http://schemas.openxmlformats.org/presentationml/2006/ole">
              <p:oleObj spid="_x0000_s15371" name="公式" r:id="rId4" imgW="571252" imgH="215806" progId="Equation.3">
                <p:embed/>
              </p:oleObj>
            </a:graphicData>
          </a:graphic>
        </p:graphicFrame>
        <p:sp>
          <p:nvSpPr>
            <p:cNvPr id="15370" name="Rectangle 1032"/>
            <p:cNvSpPr>
              <a:spLocks noChangeArrowheads="1"/>
            </p:cNvSpPr>
            <p:nvPr/>
          </p:nvSpPr>
          <p:spPr bwMode="auto">
            <a:xfrm>
              <a:off x="158" y="2478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 (4)  </a:t>
              </a:r>
              <a:r>
                <a:rPr kumimoji="1" lang="zh-CN" altLang="en-US" b="1"/>
                <a:t>求比值              ，即得出所求电容。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227013" y="2492375"/>
            <a:ext cx="8305800" cy="658813"/>
            <a:chOff x="158" y="1570"/>
            <a:chExt cx="5232" cy="415"/>
          </a:xfrm>
        </p:grpSpPr>
        <p:graphicFrame>
          <p:nvGraphicFramePr>
            <p:cNvPr id="15367" name="Object 1027"/>
            <p:cNvGraphicFramePr>
              <a:graphicFrameLocks noChangeAspect="1"/>
            </p:cNvGraphicFramePr>
            <p:nvPr/>
          </p:nvGraphicFramePr>
          <p:xfrm>
            <a:off x="819" y="1570"/>
            <a:ext cx="1008" cy="415"/>
          </p:xfrm>
          <a:graphic>
            <a:graphicData uri="http://schemas.openxmlformats.org/presentationml/2006/ole">
              <p:oleObj spid="_x0000_s15372" name="公式" r:id="rId5" imgW="799753" imgH="330057" progId="Equation.3">
                <p:embed/>
              </p:oleObj>
            </a:graphicData>
          </a:graphic>
        </p:graphicFrame>
        <p:sp>
          <p:nvSpPr>
            <p:cNvPr id="15368" name="Rectangle 1033"/>
            <p:cNvSpPr>
              <a:spLocks noChangeArrowheads="1"/>
            </p:cNvSpPr>
            <p:nvPr/>
          </p:nvSpPr>
          <p:spPr bwMode="auto">
            <a:xfrm>
              <a:off x="158" y="1570"/>
              <a:ext cx="523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en-US" altLang="zh-CN" b="1"/>
                <a:t>  (3)  </a:t>
              </a:r>
              <a:r>
                <a:rPr kumimoji="1" lang="zh-CN" altLang="en-US" b="1"/>
                <a:t>由  	        ，求出两导体间的电位差；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5693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</a:rPr>
              <a:t>例 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3.1.4  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如图所示的平行双线传输线，导线半径为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，两导线的轴线距离为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，且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&gt;&gt; </a:t>
            </a:r>
            <a:r>
              <a:rPr kumimoji="1" lang="en-US" altLang="zh-C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，求传输线单位长度的电容。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79963" y="1528763"/>
          <a:ext cx="503237" cy="431800"/>
        </p:xfrm>
        <a:graphic>
          <a:graphicData uri="http://schemas.openxmlformats.org/presentationml/2006/ole">
            <p:oleObj spid="_x0000_s59394" name="公式" r:id="rId3" imgW="291960" imgH="228600" progId="Equation.3">
              <p:embed/>
            </p:oleObj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9388" y="1446213"/>
            <a:ext cx="8964612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设两导线单位长度带电量分别为　      和        。由于            ，故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可近似地认为电荷分别均匀分布在两导线的表面上。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应用高斯定理和叠加原理，可得到两导线</a:t>
            </a:r>
          </a:p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之间的平面上任一点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的电场强度为</a:t>
            </a:r>
          </a:p>
          <a:p>
            <a:pPr fontAlgn="ctr">
              <a:lnSpc>
                <a:spcPct val="130000"/>
              </a:lnSpc>
            </a:pPr>
            <a:endParaRPr lang="zh-CN" altLang="en-US" sz="2000" b="1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641975" y="1528763"/>
          <a:ext cx="481013" cy="431800"/>
        </p:xfrm>
        <a:graphic>
          <a:graphicData uri="http://schemas.openxmlformats.org/presentationml/2006/ole">
            <p:oleObj spid="_x0000_s59395" name="公式" r:id="rId4" imgW="279360" imgH="2286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877050" y="1566863"/>
          <a:ext cx="831850" cy="336550"/>
        </p:xfrm>
        <a:graphic>
          <a:graphicData uri="http://schemas.openxmlformats.org/presentationml/2006/ole">
            <p:oleObj spid="_x0000_s59396" name="Equation" r:id="rId5" imgW="482400" imgH="17748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331913" y="3284538"/>
          <a:ext cx="3095625" cy="754062"/>
        </p:xfrm>
        <a:graphic>
          <a:graphicData uri="http://schemas.openxmlformats.org/presentationml/2006/ole">
            <p:oleObj spid="_x0000_s59397" name="Equation" r:id="rId6" imgW="1663560" imgH="431640" progId="Equation.DSMT4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288" y="4149725"/>
            <a:ext cx="292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sz="20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两导线间的电位差</a:t>
            </a:r>
            <a:endParaRPr lang="zh-CN" altLang="en-US" sz="2000" b="1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9" name="Object 10"/>
          <p:cNvGraphicFramePr>
            <a:graphicFrameLocks/>
          </p:cNvGraphicFramePr>
          <p:nvPr/>
        </p:nvGraphicFramePr>
        <p:xfrm>
          <a:off x="1116013" y="4724400"/>
          <a:ext cx="6500812" cy="785813"/>
        </p:xfrm>
        <a:graphic>
          <a:graphicData uri="http://schemas.openxmlformats.org/presentationml/2006/ole">
            <p:oleObj spid="_x0000_s59398" name="Equation" r:id="rId7" imgW="3288960" imgH="431640" progId="Equation.DSMT4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23850" y="5749925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故单位长度的电容为</a:t>
            </a:r>
            <a:endParaRPr lang="zh-CN" altLang="en-US" sz="2000" b="1">
              <a:solidFill>
                <a:srgbClr val="00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2"/>
          <p:cNvGraphicFramePr>
            <a:graphicFrameLocks/>
          </p:cNvGraphicFramePr>
          <p:nvPr/>
        </p:nvGraphicFramePr>
        <p:xfrm>
          <a:off x="2987675" y="5661025"/>
          <a:ext cx="5016500" cy="696913"/>
        </p:xfrm>
        <a:graphic>
          <a:graphicData uri="http://schemas.openxmlformats.org/presentationml/2006/ole">
            <p:oleObj spid="_x0000_s59399" name="Equation" r:id="rId8" imgW="2577960" imgH="431640" progId="Equation.DSMT4">
              <p:embed/>
            </p:oleObj>
          </a:graphicData>
        </a:graphic>
      </p:graphicFrame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651500" y="2060575"/>
            <a:ext cx="3311525" cy="2447925"/>
            <a:chOff x="3652" y="1298"/>
            <a:chExt cx="2086" cy="1542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652" y="1298"/>
              <a:ext cx="208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711" y="1451"/>
              <a:ext cx="1950" cy="1254"/>
              <a:chOff x="3711" y="1451"/>
              <a:chExt cx="1950" cy="1254"/>
            </a:xfrm>
          </p:grpSpPr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926" y="2128"/>
                <a:ext cx="212" cy="219"/>
              </a:xfrm>
              <a:prstGeom prst="ellipse">
                <a:avLst/>
              </a:prstGeom>
              <a:solidFill>
                <a:srgbClr val="F491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491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6" name="Object 17"/>
              <p:cNvGraphicFramePr>
                <a:graphicFrameLocks noChangeAspect="1"/>
              </p:cNvGraphicFramePr>
              <p:nvPr/>
            </p:nvGraphicFramePr>
            <p:xfrm>
              <a:off x="5390" y="2222"/>
              <a:ext cx="152" cy="173"/>
            </p:xfrm>
            <a:graphic>
              <a:graphicData uri="http://schemas.openxmlformats.org/presentationml/2006/ole">
                <p:oleObj spid="_x0000_s59400" name="Equation" r:id="rId9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17" name="Object 18"/>
              <p:cNvGraphicFramePr>
                <a:graphicFrameLocks noChangeAspect="1"/>
              </p:cNvGraphicFramePr>
              <p:nvPr/>
            </p:nvGraphicFramePr>
            <p:xfrm>
              <a:off x="4036" y="1451"/>
              <a:ext cx="145" cy="181"/>
            </p:xfrm>
            <a:graphic>
              <a:graphicData uri="http://schemas.openxmlformats.org/presentationml/2006/ole">
                <p:oleObj spid="_x0000_s59401" name="Equation" r:id="rId10" imgW="114120" imgH="139680" progId="Equation.DSMT4">
                  <p:embed/>
                </p:oleObj>
              </a:graphicData>
            </a:graphic>
          </p:graphicFrame>
          <p:graphicFrame>
            <p:nvGraphicFramePr>
              <p:cNvPr id="18" name="Object 19"/>
              <p:cNvGraphicFramePr>
                <a:graphicFrameLocks noChangeAspect="1"/>
              </p:cNvGraphicFramePr>
              <p:nvPr/>
            </p:nvGraphicFramePr>
            <p:xfrm>
              <a:off x="3756" y="2493"/>
              <a:ext cx="120" cy="124"/>
            </p:xfrm>
            <a:graphic>
              <a:graphicData uri="http://schemas.openxmlformats.org/presentationml/2006/ole">
                <p:oleObj spid="_x0000_s59402" name="Equation" r:id="rId11" imgW="101520" imgH="101520" progId="Equation.DSMT4">
                  <p:embed/>
                </p:oleObj>
              </a:graphicData>
            </a:graphic>
          </p:graphicFrame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711" y="2390"/>
                <a:ext cx="187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4041" y="2569"/>
                <a:ext cx="765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034" y="2390"/>
                <a:ext cx="568" cy="0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3"/>
              <p:cNvGraphicFramePr>
                <a:graphicFrameLocks noChangeAspect="1"/>
              </p:cNvGraphicFramePr>
              <p:nvPr/>
            </p:nvGraphicFramePr>
            <p:xfrm>
              <a:off x="4303" y="2240"/>
              <a:ext cx="141" cy="160"/>
            </p:xfrm>
            <a:graphic>
              <a:graphicData uri="http://schemas.openxmlformats.org/presentationml/2006/ole">
                <p:oleObj spid="_x0000_s59403" name="Equation" r:id="rId12" imgW="114120" imgH="126720" progId="Equation.DSMT4">
                  <p:embed/>
                </p:oleObj>
              </a:graphicData>
            </a:graphic>
          </p:graphicFrame>
          <p:graphicFrame>
            <p:nvGraphicFramePr>
              <p:cNvPr id="23" name="Object 24"/>
              <p:cNvGraphicFramePr>
                <a:graphicFrameLocks noChangeAspect="1"/>
              </p:cNvGraphicFramePr>
              <p:nvPr/>
            </p:nvGraphicFramePr>
            <p:xfrm>
              <a:off x="4286" y="2368"/>
              <a:ext cx="205" cy="208"/>
            </p:xfrm>
            <a:graphic>
              <a:graphicData uri="http://schemas.openxmlformats.org/presentationml/2006/ole">
                <p:oleObj spid="_x0000_s59404" name="Equation" r:id="rId13" imgW="164880" imgH="164880" progId="Equation.3">
                  <p:embed/>
                </p:oleObj>
              </a:graphicData>
            </a:graphic>
          </p:graphicFrame>
          <p:graphicFrame>
            <p:nvGraphicFramePr>
              <p:cNvPr id="24" name="Object 25"/>
              <p:cNvGraphicFramePr>
                <a:graphicFrameLocks noChangeAspect="1"/>
              </p:cNvGraphicFramePr>
              <p:nvPr/>
            </p:nvGraphicFramePr>
            <p:xfrm>
              <a:off x="3908" y="2352"/>
              <a:ext cx="113" cy="128"/>
            </p:xfrm>
            <a:graphic>
              <a:graphicData uri="http://schemas.openxmlformats.org/presentationml/2006/ole">
                <p:oleObj spid="_x0000_s59405" name="Equation" r:id="rId14" imgW="114120" imgH="126720" progId="Equation.DSMT4">
                  <p:embed/>
                </p:oleObj>
              </a:graphicData>
            </a:graphic>
          </p:graphicFrame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4721" y="2135"/>
                <a:ext cx="212" cy="218"/>
              </a:xfrm>
              <a:prstGeom prst="ellipse">
                <a:avLst/>
              </a:prstGeom>
              <a:solidFill>
                <a:srgbClr val="EC8C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200000" lon="15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EC8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7"/>
              <p:cNvSpPr>
                <a:spLocks noChangeAspect="1" noChangeArrowheads="1"/>
              </p:cNvSpPr>
              <p:nvPr/>
            </p:nvSpPr>
            <p:spPr bwMode="auto">
              <a:xfrm>
                <a:off x="3921" y="2145"/>
                <a:ext cx="204" cy="210"/>
              </a:xfrm>
              <a:prstGeom prst="ellipse">
                <a:avLst/>
              </a:prstGeom>
              <a:solidFill>
                <a:srgbClr val="FFB06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28"/>
              <p:cNvSpPr>
                <a:spLocks noChangeAspect="1" noChangeArrowheads="1"/>
              </p:cNvSpPr>
              <p:nvPr/>
            </p:nvSpPr>
            <p:spPr bwMode="auto">
              <a:xfrm>
                <a:off x="4717" y="2147"/>
                <a:ext cx="204" cy="211"/>
              </a:xfrm>
              <a:prstGeom prst="ellipse">
                <a:avLst/>
              </a:prstGeom>
              <a:solidFill>
                <a:srgbClr val="FFC183"/>
              </a:solidFill>
              <a:ln w="9525">
                <a:solidFill>
                  <a:srgbClr val="E874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4028" y="1479"/>
                <a:ext cx="0" cy="76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4028" y="2251"/>
                <a:ext cx="1354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4028" y="1551"/>
                <a:ext cx="835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 flipV="1">
                <a:off x="4827" y="1551"/>
                <a:ext cx="834" cy="693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4815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4608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3915" y="2244"/>
                <a:ext cx="0" cy="219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6"/>
              <p:cNvSpPr>
                <a:spLocks noChangeAspect="1" noChangeShapeType="1"/>
              </p:cNvSpPr>
              <p:nvPr/>
            </p:nvSpPr>
            <p:spPr bwMode="auto">
              <a:xfrm flipH="1">
                <a:off x="3741" y="2244"/>
                <a:ext cx="287" cy="233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4028" y="2280"/>
                <a:ext cx="0" cy="425"/>
              </a:xfrm>
              <a:prstGeom prst="line">
                <a:avLst/>
              </a:prstGeom>
              <a:noFill/>
              <a:ln w="158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8" name="Object 28"/>
          <p:cNvGraphicFramePr>
            <a:graphicFrameLocks noChangeAspect="1"/>
          </p:cNvGraphicFramePr>
          <p:nvPr/>
        </p:nvGraphicFramePr>
        <p:xfrm>
          <a:off x="1539875" y="2378075"/>
          <a:ext cx="2389188" cy="979488"/>
        </p:xfrm>
        <a:graphic>
          <a:graphicData uri="http://schemas.openxmlformats.org/presentationml/2006/ole">
            <p:oleObj spid="_x0000_s16410" name="Equation" r:id="rId3" imgW="23031000" imgH="8901720" progId="Equation.DSMT4">
              <p:embed/>
            </p:oleObj>
          </a:graphicData>
        </a:graphic>
      </p:graphicFrame>
      <p:sp>
        <p:nvSpPr>
          <p:cNvPr id="624669" name="Rectangle 29"/>
          <p:cNvSpPr>
            <a:spLocks noChangeArrowheads="1"/>
          </p:cNvSpPr>
          <p:nvPr/>
        </p:nvSpPr>
        <p:spPr bwMode="auto">
          <a:xfrm>
            <a:off x="468313" y="3400425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tabLst>
                <a:tab pos="266700" algn="r"/>
                <a:tab pos="2641600" algn="ctr"/>
                <a:tab pos="5283200" algn="r"/>
              </a:tabLst>
            </a:pPr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内外导体间的电位差</a:t>
            </a:r>
          </a:p>
        </p:txBody>
      </p:sp>
      <p:graphicFrame>
        <p:nvGraphicFramePr>
          <p:cNvPr id="624670" name="Object 30"/>
          <p:cNvGraphicFramePr>
            <a:graphicFrameLocks noChangeAspect="1"/>
          </p:cNvGraphicFramePr>
          <p:nvPr/>
        </p:nvGraphicFramePr>
        <p:xfrm>
          <a:off x="755650" y="3814763"/>
          <a:ext cx="4368800" cy="900112"/>
        </p:xfrm>
        <a:graphic>
          <a:graphicData uri="http://schemas.openxmlformats.org/presentationml/2006/ole">
            <p:oleObj spid="_x0000_s16411" name="Equation" r:id="rId4" imgW="45783000" imgH="8901720" progId="Equation.DSMT4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0" y="1412875"/>
            <a:ext cx="9144000" cy="1052513"/>
            <a:chOff x="0" y="890"/>
            <a:chExt cx="5760" cy="663"/>
          </a:xfrm>
        </p:grpSpPr>
        <p:graphicFrame>
          <p:nvGraphicFramePr>
            <p:cNvPr id="16407" name="Object 25"/>
            <p:cNvGraphicFramePr>
              <a:graphicFrameLocks noChangeAspect="1"/>
            </p:cNvGraphicFramePr>
            <p:nvPr/>
          </p:nvGraphicFramePr>
          <p:xfrm>
            <a:off x="4604" y="972"/>
            <a:ext cx="317" cy="272"/>
          </p:xfrm>
          <a:graphic>
            <a:graphicData uri="http://schemas.openxmlformats.org/presentationml/2006/ole">
              <p:oleObj spid="_x0000_s16412" name="公式" r:id="rId5" imgW="6615000" imgH="4851720" progId="Equation.3">
                <p:embed/>
              </p:oleObj>
            </a:graphicData>
          </a:graphic>
        </p:graphicFrame>
        <p:graphicFrame>
          <p:nvGraphicFramePr>
            <p:cNvPr id="16408" name="Object 26"/>
            <p:cNvGraphicFramePr>
              <a:graphicFrameLocks noChangeAspect="1"/>
            </p:cNvGraphicFramePr>
            <p:nvPr/>
          </p:nvGraphicFramePr>
          <p:xfrm>
            <a:off x="5148" y="972"/>
            <a:ext cx="303" cy="272"/>
          </p:xfrm>
          <a:graphic>
            <a:graphicData uri="http://schemas.openxmlformats.org/presentationml/2006/ole">
              <p:oleObj spid="_x0000_s16413" name="公式" r:id="rId6" imgW="6327000" imgH="4851720" progId="Equation.3">
                <p:embed/>
              </p:oleObj>
            </a:graphicData>
          </a:graphic>
        </p:graphicFrame>
        <p:sp>
          <p:nvSpPr>
            <p:cNvPr id="16409" name="Rectangle 31"/>
            <p:cNvSpPr>
              <a:spLocks noChangeArrowheads="1"/>
            </p:cNvSpPr>
            <p:nvPr/>
          </p:nvSpPr>
          <p:spPr bwMode="auto">
            <a:xfrm>
              <a:off x="0" y="890"/>
              <a:ext cx="5760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b="1">
                  <a:solidFill>
                    <a:srgbClr val="0000CC"/>
                  </a:solidFill>
                  <a:ea typeface="幼圆" pitchFamily="49" charset="-122"/>
                </a:rPr>
                <a:t>        </a:t>
              </a:r>
              <a:r>
                <a:rPr lang="zh-CN" altLang="en-US" b="1">
                  <a:solidFill>
                    <a:srgbClr val="0000CC"/>
                  </a:solidFill>
                  <a:ea typeface="幼圆" pitchFamily="49" charset="-122"/>
                </a:rPr>
                <a:t>解  </a:t>
              </a:r>
              <a:r>
                <a:rPr lang="zh-CN" altLang="en-US" b="1">
                  <a:solidFill>
                    <a:srgbClr val="0000CC"/>
                  </a:solidFill>
                </a:rPr>
                <a:t>设同轴线的内、外导体单位长度带电量分别为      和       ，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</a:rPr>
                <a:t>应用高斯定理可得到内外导体间任一点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  <a:sym typeface="Symbol" pitchFamily="18" charset="2"/>
                </a:rPr>
                <a:t></a:t>
              </a:r>
              <a:r>
                <a:rPr lang="zh-CN" altLang="en-US" b="1">
                  <a:solidFill>
                    <a:srgbClr val="0000CC"/>
                  </a:solidFill>
                  <a:cs typeface="Times New Roman" pitchFamily="18" charset="0"/>
                </a:rPr>
                <a:t>的电场强度为</a:t>
              </a:r>
            </a:p>
          </p:txBody>
        </p:sp>
      </p:grpSp>
      <p:sp>
        <p:nvSpPr>
          <p:cNvPr id="624672" name="Rectangle 32"/>
          <p:cNvSpPr>
            <a:spLocks noChangeArrowheads="1"/>
          </p:cNvSpPr>
          <p:nvPr/>
        </p:nvSpPr>
        <p:spPr bwMode="auto">
          <a:xfrm>
            <a:off x="250825" y="5492750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CC"/>
                </a:solidFill>
                <a:cs typeface="Times New Roman" pitchFamily="18" charset="0"/>
              </a:rPr>
              <a:t>故得同轴线单位长度的电容为</a:t>
            </a:r>
          </a:p>
        </p:txBody>
      </p:sp>
      <p:graphicFrame>
        <p:nvGraphicFramePr>
          <p:cNvPr id="624673" name="Object 33"/>
          <p:cNvGraphicFramePr>
            <a:graphicFrameLocks noChangeAspect="1"/>
          </p:cNvGraphicFramePr>
          <p:nvPr/>
        </p:nvGraphicFramePr>
        <p:xfrm>
          <a:off x="4559300" y="5300663"/>
          <a:ext cx="3484563" cy="927100"/>
        </p:xfrm>
        <a:graphic>
          <a:graphicData uri="http://schemas.openxmlformats.org/presentationml/2006/ole">
            <p:oleObj spid="_x0000_s16414" name="Equation" r:id="rId7" imgW="35415000" imgH="8901720" progId="Equation.DSMT4">
              <p:embed/>
            </p:oleObj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651500" y="2636838"/>
            <a:ext cx="3168650" cy="2447925"/>
            <a:chOff x="3560" y="1661"/>
            <a:chExt cx="1996" cy="1542"/>
          </a:xfrm>
        </p:grpSpPr>
        <p:sp>
          <p:nvSpPr>
            <p:cNvPr id="16395" name="Rectangle 3"/>
            <p:cNvSpPr>
              <a:spLocks noChangeArrowheads="1"/>
            </p:cNvSpPr>
            <p:nvPr/>
          </p:nvSpPr>
          <p:spPr bwMode="auto">
            <a:xfrm>
              <a:off x="3560" y="1661"/>
              <a:ext cx="1996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16396" name="Group 38"/>
            <p:cNvGrpSpPr>
              <a:grpSpLocks/>
            </p:cNvGrpSpPr>
            <p:nvPr/>
          </p:nvGrpSpPr>
          <p:grpSpPr bwMode="auto">
            <a:xfrm>
              <a:off x="3878" y="1934"/>
              <a:ext cx="839" cy="839"/>
              <a:chOff x="3878" y="1934"/>
              <a:chExt cx="839" cy="801"/>
            </a:xfrm>
          </p:grpSpPr>
          <p:sp>
            <p:nvSpPr>
              <p:cNvPr id="16398" name="AutoShape 4"/>
              <p:cNvSpPr>
                <a:spLocks noChangeAspect="1" noChangeArrowheads="1"/>
              </p:cNvSpPr>
              <p:nvPr/>
            </p:nvSpPr>
            <p:spPr bwMode="auto">
              <a:xfrm>
                <a:off x="3905" y="1934"/>
                <a:ext cx="812" cy="7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6 w 21600"/>
                  <a:gd name="T25" fmla="*/ 3158 h 21600"/>
                  <a:gd name="T26" fmla="*/ 18434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17" y="10800"/>
                    </a:moveTo>
                    <a:cubicBezTo>
                      <a:pt x="817" y="16313"/>
                      <a:pt x="5287" y="20783"/>
                      <a:pt x="10800" y="20783"/>
                    </a:cubicBezTo>
                    <a:cubicBezTo>
                      <a:pt x="16313" y="20783"/>
                      <a:pt x="20783" y="16313"/>
                      <a:pt x="20783" y="10800"/>
                    </a:cubicBezTo>
                    <a:cubicBezTo>
                      <a:pt x="20783" y="5287"/>
                      <a:pt x="16313" y="817"/>
                      <a:pt x="10800" y="817"/>
                    </a:cubicBezTo>
                    <a:cubicBezTo>
                      <a:pt x="5287" y="817"/>
                      <a:pt x="817" y="5287"/>
                      <a:pt x="817" y="10800"/>
                    </a:cubicBezTo>
                    <a:close/>
                  </a:path>
                </a:pathLst>
              </a:custGeom>
              <a:solidFill>
                <a:srgbClr val="FF9900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0" lon="1200000" rev="0"/>
                </a:camera>
                <a:lightRig rig="legacyFlat4" dir="b"/>
              </a:scene3d>
              <a:sp3d extrusionH="25130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6399" name="Oval 5"/>
              <p:cNvSpPr>
                <a:spLocks noChangeAspect="1" noChangeArrowheads="1"/>
              </p:cNvSpPr>
              <p:nvPr/>
            </p:nvSpPr>
            <p:spPr bwMode="auto">
              <a:xfrm>
                <a:off x="3878" y="1943"/>
                <a:ext cx="791" cy="792"/>
              </a:xfrm>
              <a:prstGeom prst="ellipse">
                <a:avLst/>
              </a:prstGeom>
              <a:solidFill>
                <a:srgbClr val="FFBA75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0" name="Oval 6"/>
              <p:cNvSpPr>
                <a:spLocks noChangeAspect="1" noChangeArrowheads="1"/>
              </p:cNvSpPr>
              <p:nvPr/>
            </p:nvSpPr>
            <p:spPr bwMode="auto">
              <a:xfrm>
                <a:off x="3928" y="1994"/>
                <a:ext cx="695" cy="695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16401" name="Oval 7"/>
              <p:cNvSpPr>
                <a:spLocks noChangeAspect="1" noChangeArrowheads="1"/>
              </p:cNvSpPr>
              <p:nvPr/>
            </p:nvSpPr>
            <p:spPr bwMode="auto">
              <a:xfrm>
                <a:off x="4083" y="2155"/>
                <a:ext cx="386" cy="386"/>
              </a:xfrm>
              <a:prstGeom prst="ellipse">
                <a:avLst/>
              </a:prstGeom>
              <a:solidFill>
                <a:srgbClr val="FFAB57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graphicFrame>
            <p:nvGraphicFramePr>
              <p:cNvPr id="16402" name="Object 8"/>
              <p:cNvGraphicFramePr>
                <a:graphicFrameLocks noChangeAspect="1"/>
              </p:cNvGraphicFramePr>
              <p:nvPr/>
            </p:nvGraphicFramePr>
            <p:xfrm>
              <a:off x="4226" y="1992"/>
              <a:ext cx="177" cy="195"/>
            </p:xfrm>
            <a:graphic>
              <a:graphicData uri="http://schemas.openxmlformats.org/presentationml/2006/ole">
                <p:oleObj spid="_x0000_s16415" name="Equation" r:id="rId8" imgW="2871000" imgH="2961720" progId="Equation.3">
                  <p:embed/>
                </p:oleObj>
              </a:graphicData>
            </a:graphic>
          </p:graphicFrame>
          <p:sp>
            <p:nvSpPr>
              <p:cNvPr id="16403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4278" y="2106"/>
                <a:ext cx="260" cy="243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104" y="2201"/>
                <a:ext cx="170" cy="143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05" name="Object 11"/>
              <p:cNvGraphicFramePr>
                <a:graphicFrameLocks noChangeAspect="1"/>
              </p:cNvGraphicFramePr>
              <p:nvPr/>
            </p:nvGraphicFramePr>
            <p:xfrm>
              <a:off x="4059" y="2263"/>
              <a:ext cx="165" cy="182"/>
            </p:xfrm>
            <a:graphic>
              <a:graphicData uri="http://schemas.openxmlformats.org/presentationml/2006/ole">
                <p:oleObj spid="_x0000_s16416" name="Equation" r:id="rId9" imgW="2871000" imgH="2961720" progId="Equation.3">
                  <p:embed/>
                </p:oleObj>
              </a:graphicData>
            </a:graphic>
          </p:graphicFrame>
          <p:graphicFrame>
            <p:nvGraphicFramePr>
              <p:cNvPr id="16406" name="Object 12"/>
              <p:cNvGraphicFramePr>
                <a:graphicFrameLocks noChangeAspect="1"/>
              </p:cNvGraphicFramePr>
              <p:nvPr/>
            </p:nvGraphicFramePr>
            <p:xfrm>
              <a:off x="4467" y="2138"/>
              <a:ext cx="181" cy="253"/>
            </p:xfrm>
            <a:graphic>
              <a:graphicData uri="http://schemas.openxmlformats.org/presentationml/2006/ole">
                <p:oleObj spid="_x0000_s16417" name="Equation" r:id="rId10" imgW="2871000" imgH="3771720" progId="Equation.DSMT4">
                  <p:embed/>
                </p:oleObj>
              </a:graphicData>
            </a:graphic>
          </p:graphicFrame>
        </p:grpSp>
        <p:sp>
          <p:nvSpPr>
            <p:cNvPr id="16397" name="Rectangle 34"/>
            <p:cNvSpPr>
              <a:spLocks noChangeArrowheads="1"/>
            </p:cNvSpPr>
            <p:nvPr/>
          </p:nvSpPr>
          <p:spPr bwMode="auto">
            <a:xfrm>
              <a:off x="4195" y="2860"/>
              <a:ext cx="7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ctr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同轴线</a:t>
              </a:r>
            </a:p>
          </p:txBody>
        </p:sp>
      </p:grpSp>
      <p:graphicFrame>
        <p:nvGraphicFramePr>
          <p:cNvPr id="624676" name="Object 36"/>
          <p:cNvGraphicFramePr>
            <a:graphicFrameLocks noChangeAspect="1"/>
          </p:cNvGraphicFramePr>
          <p:nvPr/>
        </p:nvGraphicFramePr>
        <p:xfrm>
          <a:off x="1042988" y="4572000"/>
          <a:ext cx="2035175" cy="869950"/>
        </p:xfrm>
        <a:graphic>
          <a:graphicData uri="http://schemas.openxmlformats.org/presentationml/2006/ole">
            <p:oleObj spid="_x0000_s16418" name="Equation" r:id="rId11" imgW="20727000" imgH="8361720" progId="Equation.DSMT4">
              <p:embed/>
            </p:oleObj>
          </a:graphicData>
        </a:graphic>
      </p:graphicFrame>
      <p:sp>
        <p:nvSpPr>
          <p:cNvPr id="16394" name="Text Box 41"/>
          <p:cNvSpPr txBox="1">
            <a:spLocks noChangeArrowheads="1"/>
          </p:cNvSpPr>
          <p:nvPr/>
        </p:nvSpPr>
        <p:spPr bwMode="auto">
          <a:xfrm>
            <a:off x="179388" y="371475"/>
            <a:ext cx="89630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/>
              <a:t>3.1.5 </a:t>
            </a:r>
            <a:r>
              <a:rPr kumimoji="1" lang="zh-CN" altLang="en-US" b="1"/>
              <a:t>同轴线内导体半径为</a:t>
            </a:r>
            <a:r>
              <a:rPr kumimoji="1" lang="en-US" altLang="zh-CN" b="1" i="1"/>
              <a:t>a</a:t>
            </a:r>
            <a:r>
              <a:rPr kumimoji="1" lang="zh-CN" altLang="en-US" b="1"/>
              <a:t>，外导体半径为为</a:t>
            </a:r>
            <a:r>
              <a:rPr kumimoji="1" lang="en-US" altLang="zh-CN" b="1" i="1"/>
              <a:t>b</a:t>
            </a:r>
            <a:r>
              <a:rPr kumimoji="1" lang="zh-CN" altLang="en-US" b="1"/>
              <a:t>，内外导体间填充的介电常数为</a:t>
            </a:r>
            <a:r>
              <a:rPr kumimoji="1" lang="zh-CN" altLang="en-US" b="1" i="1">
                <a:sym typeface="Symbol" pitchFamily="18" charset="2"/>
              </a:rPr>
              <a:t> </a:t>
            </a:r>
            <a:r>
              <a:rPr kumimoji="1" lang="zh-CN" altLang="en-US" b="1">
                <a:sym typeface="Symbol" pitchFamily="18" charset="2"/>
              </a:rPr>
              <a:t>的均匀介质，</a:t>
            </a:r>
            <a:r>
              <a:rPr kumimoji="1" lang="zh-CN" altLang="en-US" b="1"/>
              <a:t>求同轴线单位长度的电容。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2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2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9" grpId="0"/>
      <p:bldP spid="6246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3225" y="414338"/>
            <a:ext cx="3232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2*  </a:t>
            </a:r>
            <a:r>
              <a:rPr lang="zh-CN" altLang="en-US" b="1">
                <a:ea typeface="宋体" pitchFamily="2" charset="-122"/>
              </a:rPr>
              <a:t>部份电容简介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9388" y="879475"/>
            <a:ext cx="871378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在多导体系统中，任何两个导体间的电压都要受到其余导体上电荷的影响，故研究多导体系统时，应引入部分电容的概念。</a:t>
            </a:r>
            <a:endParaRPr kumimoji="1" lang="en-US" altLang="zh-CN" sz="2200" b="1" dirty="0"/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部分电容：多导体系统中，一个导体在其余导体的影响下，与另一个导体构成的电容。</a:t>
            </a:r>
          </a:p>
        </p:txBody>
      </p:sp>
      <p:sp>
        <p:nvSpPr>
          <p:cNvPr id="17412" name="Rectangle 16"/>
          <p:cNvSpPr>
            <a:spLocks noChangeArrowheads="1"/>
          </p:cNvSpPr>
          <p:nvPr/>
        </p:nvSpPr>
        <p:spPr bwMode="auto">
          <a:xfrm>
            <a:off x="0" y="228282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902172" name="Text Box 28"/>
          <p:cNvSpPr txBox="1">
            <a:spLocks noChangeArrowheads="1"/>
          </p:cNvSpPr>
          <p:nvPr/>
        </p:nvSpPr>
        <p:spPr bwMode="auto">
          <a:xfrm>
            <a:off x="571500" y="2786063"/>
            <a:ext cx="4464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各导体的电量可表示为</a:t>
            </a:r>
            <a:r>
              <a:rPr kumimoji="1" lang="zh-CN" altLang="en-US" sz="2200" dirty="0"/>
              <a:t> </a:t>
            </a:r>
          </a:p>
        </p:txBody>
      </p:sp>
      <p:sp>
        <p:nvSpPr>
          <p:cNvPr id="902173" name="Rectangle 29"/>
          <p:cNvSpPr>
            <a:spLocks noChangeArrowheads="1"/>
          </p:cNvSpPr>
          <p:nvPr/>
        </p:nvSpPr>
        <p:spPr bwMode="auto">
          <a:xfrm>
            <a:off x="285750" y="4389438"/>
            <a:ext cx="1679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式中：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14375" y="3357563"/>
            <a:ext cx="6929438" cy="909637"/>
            <a:chOff x="407" y="1406"/>
            <a:chExt cx="3686" cy="573"/>
          </a:xfrm>
        </p:grpSpPr>
        <p:graphicFrame>
          <p:nvGraphicFramePr>
            <p:cNvPr id="17422" name="Object 31"/>
            <p:cNvGraphicFramePr>
              <a:graphicFrameLocks noChangeAspect="1"/>
            </p:cNvGraphicFramePr>
            <p:nvPr/>
          </p:nvGraphicFramePr>
          <p:xfrm>
            <a:off x="2984" y="1570"/>
            <a:ext cx="1109" cy="261"/>
          </p:xfrm>
          <a:graphic>
            <a:graphicData uri="http://schemas.openxmlformats.org/presentationml/2006/ole">
              <p:oleObj spid="_x0000_s17424" name="Equation" r:id="rId3" imgW="25623000" imgH="4311720" progId="Equation.DSMT4">
                <p:embed/>
              </p:oleObj>
            </a:graphicData>
          </a:graphic>
        </p:graphicFrame>
        <p:graphicFrame>
          <p:nvGraphicFramePr>
            <p:cNvPr id="17423" name="Object 32"/>
            <p:cNvGraphicFramePr>
              <a:graphicFrameLocks noChangeAspect="1"/>
            </p:cNvGraphicFramePr>
            <p:nvPr/>
          </p:nvGraphicFramePr>
          <p:xfrm>
            <a:off x="407" y="1406"/>
            <a:ext cx="1789" cy="573"/>
          </p:xfrm>
          <a:graphic>
            <a:graphicData uri="http://schemas.openxmlformats.org/presentationml/2006/ole">
              <p:oleObj spid="_x0000_s17425" name="Equation" r:id="rId4" imgW="38583000" imgH="9441720" progId="Equation.DSMT4">
                <p:embed/>
              </p:oleObj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2375" y="4249738"/>
            <a:ext cx="7921625" cy="874712"/>
            <a:chOff x="598" y="2123"/>
            <a:chExt cx="4958" cy="551"/>
          </a:xfrm>
        </p:grpSpPr>
        <p:sp>
          <p:nvSpPr>
            <p:cNvPr id="17420" name="Rectangle 35"/>
            <p:cNvSpPr>
              <a:spLocks noChangeArrowheads="1"/>
            </p:cNvSpPr>
            <p:nvPr/>
          </p:nvSpPr>
          <p:spPr bwMode="auto">
            <a:xfrm>
              <a:off x="2154" y="2235"/>
              <a:ext cx="34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与导体 </a:t>
              </a:r>
              <a:r>
                <a:rPr lang="en-US" altLang="zh-CN" sz="2200" b="1" i="1"/>
                <a:t>j </a:t>
              </a:r>
              <a:r>
                <a:rPr lang="zh-CN" altLang="en-US" sz="2200" b="1"/>
                <a:t>之间的互有部分电容；</a:t>
              </a:r>
              <a:endParaRPr lang="zh-CN" altLang="en-US" sz="2200"/>
            </a:p>
          </p:txBody>
        </p:sp>
        <p:graphicFrame>
          <p:nvGraphicFramePr>
            <p:cNvPr id="17421" name="Object 36"/>
            <p:cNvGraphicFramePr>
              <a:graphicFrameLocks noChangeAspect="1"/>
            </p:cNvGraphicFramePr>
            <p:nvPr/>
          </p:nvGraphicFramePr>
          <p:xfrm>
            <a:off x="598" y="2123"/>
            <a:ext cx="1436" cy="551"/>
          </p:xfrm>
          <a:graphic>
            <a:graphicData uri="http://schemas.openxmlformats.org/presentationml/2006/ole">
              <p:oleObj spid="_x0000_s17426" name="Equation" r:id="rId5" imgW="27351000" imgH="9981720" progId="Equation.DSMT4">
                <p:embed/>
              </p:oleObj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03325" y="5126038"/>
            <a:ext cx="7415213" cy="744537"/>
            <a:chOff x="840" y="2637"/>
            <a:chExt cx="4671" cy="469"/>
          </a:xfrm>
        </p:grpSpPr>
        <p:sp>
          <p:nvSpPr>
            <p:cNvPr id="17418" name="Rectangle 38"/>
            <p:cNvSpPr>
              <a:spLocks noChangeArrowheads="1"/>
            </p:cNvSpPr>
            <p:nvPr/>
          </p:nvSpPr>
          <p:spPr bwMode="auto">
            <a:xfrm>
              <a:off x="1791" y="2704"/>
              <a:ext cx="3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200" b="1"/>
                <a:t>为导体 </a:t>
              </a:r>
              <a:r>
                <a:rPr lang="en-US" altLang="zh-CN" sz="2200" b="1" i="1"/>
                <a:t>i </a:t>
              </a:r>
              <a:r>
                <a:rPr lang="zh-CN" altLang="en-US" sz="2200" b="1"/>
                <a:t>对地的自有部分电容。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7419" name="Object 39"/>
            <p:cNvGraphicFramePr>
              <a:graphicFrameLocks noChangeAspect="1"/>
            </p:cNvGraphicFramePr>
            <p:nvPr/>
          </p:nvGraphicFramePr>
          <p:xfrm>
            <a:off x="840" y="2637"/>
            <a:ext cx="588" cy="469"/>
          </p:xfrm>
          <a:graphic>
            <a:graphicData uri="http://schemas.openxmlformats.org/presentationml/2006/ole">
              <p:oleObj spid="_x0000_s17427" name="Equation" r:id="rId6" imgW="12375000" imgH="917172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90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72" grpId="0"/>
      <p:bldP spid="9021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2"/>
          <p:cNvSpPr>
            <a:spLocks noChangeArrowheads="1"/>
          </p:cNvSpPr>
          <p:nvPr/>
        </p:nvSpPr>
        <p:spPr bwMode="auto">
          <a:xfrm>
            <a:off x="1698625" y="203835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5" name="Rectangle 43"/>
          <p:cNvSpPr>
            <a:spLocks noChangeArrowheads="1"/>
          </p:cNvSpPr>
          <p:nvPr/>
        </p:nvSpPr>
        <p:spPr bwMode="auto">
          <a:xfrm>
            <a:off x="1698625" y="2046288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6" name="Rectangle 47"/>
          <p:cNvSpPr>
            <a:spLocks noChangeArrowheads="1"/>
          </p:cNvSpPr>
          <p:nvPr/>
        </p:nvSpPr>
        <p:spPr bwMode="auto">
          <a:xfrm>
            <a:off x="1698625" y="2514600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8437" name="Rectangle 48"/>
          <p:cNvSpPr>
            <a:spLocks noChangeArrowheads="1"/>
          </p:cNvSpPr>
          <p:nvPr/>
        </p:nvSpPr>
        <p:spPr bwMode="auto">
          <a:xfrm>
            <a:off x="250825" y="531813"/>
            <a:ext cx="52562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fontAlgn="ctr">
              <a:lnSpc>
                <a:spcPct val="130000"/>
              </a:lnSpc>
            </a:pPr>
            <a:r>
              <a:rPr lang="zh-CN" altLang="en-US" b="1" dirty="0">
                <a:latin typeface="楷体_GB2312"/>
                <a:cs typeface="Times New Roman" pitchFamily="18" charset="0"/>
              </a:rPr>
              <a:t>在多导体系统中，把其中任意两个导体作为电容器的两个电极，设在这两个电极间加上电压</a:t>
            </a:r>
            <a:r>
              <a:rPr lang="en-US" altLang="zh-CN" b="1" i="1" dirty="0">
                <a:cs typeface="Times New Roman" pitchFamily="18" charset="0"/>
              </a:rPr>
              <a:t>U</a:t>
            </a:r>
            <a:r>
              <a:rPr lang="zh-CN" altLang="en-US" b="1" dirty="0">
                <a:cs typeface="Times New Roman" pitchFamily="18" charset="0"/>
              </a:rPr>
              <a:t>，极板上所带电荷分别为</a:t>
            </a:r>
            <a:r>
              <a:rPr lang="zh-CN" altLang="en-US" b="1" dirty="0"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b="1" i="1" dirty="0">
                <a:cs typeface="Times New Roman" pitchFamily="18" charset="0"/>
              </a:rPr>
              <a:t>q</a:t>
            </a:r>
            <a:r>
              <a:rPr lang="zh-CN" altLang="en-US" b="1" dirty="0">
                <a:cs typeface="Times New Roman" pitchFamily="18" charset="0"/>
              </a:rPr>
              <a:t>，则比值</a:t>
            </a:r>
            <a:r>
              <a:rPr lang="en-US" altLang="zh-CN" b="1" i="1" dirty="0">
                <a:cs typeface="Times New Roman" pitchFamily="18" charset="0"/>
              </a:rPr>
              <a:t>q/U</a:t>
            </a:r>
            <a:r>
              <a:rPr lang="zh-CN" altLang="en-US" b="1" dirty="0">
                <a:cs typeface="Times New Roman" pitchFamily="18" charset="0"/>
              </a:rPr>
              <a:t>称为这两个导体间的</a:t>
            </a:r>
            <a:r>
              <a:rPr lang="zh-CN" altLang="en-US" b="1" u="sng" dirty="0">
                <a:cs typeface="Times New Roman" pitchFamily="18" charset="0"/>
              </a:rPr>
              <a:t>等效电容</a:t>
            </a:r>
            <a:r>
              <a:rPr lang="zh-CN" altLang="en-US" b="1" dirty="0">
                <a:cs typeface="Times New Roman" pitchFamily="18" charset="0"/>
              </a:rPr>
              <a:t>。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39750" y="3213100"/>
            <a:ext cx="5399088" cy="465138"/>
            <a:chOff x="341" y="2205"/>
            <a:chExt cx="3401" cy="293"/>
          </a:xfrm>
        </p:grpSpPr>
        <p:sp>
          <p:nvSpPr>
            <p:cNvPr id="18473" name="Rectangle 57"/>
            <p:cNvSpPr>
              <a:spLocks noChangeArrowheads="1"/>
            </p:cNvSpPr>
            <p:nvPr/>
          </p:nvSpPr>
          <p:spPr bwMode="auto">
            <a:xfrm>
              <a:off x="341" y="2205"/>
              <a:ext cx="3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>
                  <a:cs typeface="Times New Roman" pitchFamily="18" charset="0"/>
                </a:rPr>
                <a:t>如图所示，有三个部分电容</a:t>
              </a:r>
            </a:p>
          </p:txBody>
        </p:sp>
        <p:graphicFrame>
          <p:nvGraphicFramePr>
            <p:cNvPr id="18474" name="Object 56"/>
            <p:cNvGraphicFramePr>
              <a:graphicFrameLocks noChangeAspect="1"/>
            </p:cNvGraphicFramePr>
            <p:nvPr/>
          </p:nvGraphicFramePr>
          <p:xfrm>
            <a:off x="2790" y="2250"/>
            <a:ext cx="952" cy="248"/>
          </p:xfrm>
          <a:graphic>
            <a:graphicData uri="http://schemas.openxmlformats.org/presentationml/2006/ole">
              <p:oleObj spid="_x0000_s18475" name="Equation" r:id="rId3" imgW="19863000" imgH="4851720" progId="Equation.DSMT4">
                <p:embed/>
              </p:oleObj>
            </a:graphicData>
          </a:graphic>
        </p:graphicFrame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38163" y="3795713"/>
            <a:ext cx="5832475" cy="785812"/>
            <a:chOff x="340" y="2572"/>
            <a:chExt cx="3674" cy="495"/>
          </a:xfrm>
        </p:grpSpPr>
        <p:sp>
          <p:nvSpPr>
            <p:cNvPr id="18471" name="Rectangle 58"/>
            <p:cNvSpPr>
              <a:spLocks noChangeArrowheads="1"/>
            </p:cNvSpPr>
            <p:nvPr/>
          </p:nvSpPr>
          <p:spPr bwMode="auto">
            <a:xfrm>
              <a:off x="340" y="2659"/>
              <a:ext cx="3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间的等效电容为</a:t>
              </a:r>
            </a:p>
          </p:txBody>
        </p:sp>
        <p:graphicFrame>
          <p:nvGraphicFramePr>
            <p:cNvPr id="18472" name="Object 55"/>
            <p:cNvGraphicFramePr>
              <a:graphicFrameLocks noChangeAspect="1"/>
            </p:cNvGraphicFramePr>
            <p:nvPr/>
          </p:nvGraphicFramePr>
          <p:xfrm>
            <a:off x="2860" y="2572"/>
            <a:ext cx="1084" cy="495"/>
          </p:xfrm>
          <a:graphic>
            <a:graphicData uri="http://schemas.openxmlformats.org/presentationml/2006/ole">
              <p:oleObj spid="_x0000_s18476" name="Equation" r:id="rId4" imgW="21303000" imgH="9171720" progId="Equation.DSMT4">
                <p:embed/>
              </p:oleObj>
            </a:graphicData>
          </a:graphic>
        </p:graphicFrame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39750" y="4654550"/>
            <a:ext cx="6072188" cy="779463"/>
            <a:chOff x="295" y="3113"/>
            <a:chExt cx="3825" cy="491"/>
          </a:xfrm>
        </p:grpSpPr>
        <p:sp>
          <p:nvSpPr>
            <p:cNvPr id="18469" name="Rectangle 59"/>
            <p:cNvSpPr>
              <a:spLocks noChangeArrowheads="1"/>
            </p:cNvSpPr>
            <p:nvPr/>
          </p:nvSpPr>
          <p:spPr bwMode="auto">
            <a:xfrm>
              <a:off x="295" y="3158"/>
              <a:ext cx="3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1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70" name="Object 54"/>
            <p:cNvGraphicFramePr>
              <a:graphicFrameLocks noChangeAspect="1"/>
            </p:cNvGraphicFramePr>
            <p:nvPr/>
          </p:nvGraphicFramePr>
          <p:xfrm>
            <a:off x="3046" y="3113"/>
            <a:ext cx="1074" cy="491"/>
          </p:xfrm>
          <a:graphic>
            <a:graphicData uri="http://schemas.openxmlformats.org/presentationml/2006/ole">
              <p:oleObj spid="_x0000_s18477" name="Equation" r:id="rId5" imgW="21303000" imgH="9171720" progId="Equation.DSMT4">
                <p:embed/>
              </p:oleObj>
            </a:graphicData>
          </a:graphic>
        </p:graphicFrame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38163" y="5459413"/>
            <a:ext cx="6143625" cy="777875"/>
            <a:chOff x="295" y="3620"/>
            <a:chExt cx="3870" cy="490"/>
          </a:xfrm>
        </p:grpSpPr>
        <p:sp>
          <p:nvSpPr>
            <p:cNvPr id="18467" name="Rectangle 60"/>
            <p:cNvSpPr>
              <a:spLocks noChangeArrowheads="1"/>
            </p:cNvSpPr>
            <p:nvPr/>
          </p:nvSpPr>
          <p:spPr bwMode="auto">
            <a:xfrm>
              <a:off x="295" y="3686"/>
              <a:ext cx="3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itchFamily="18" charset="0"/>
                </a:rPr>
                <a:t>导线 </a:t>
              </a:r>
              <a:r>
                <a:rPr lang="en-US" altLang="zh-CN" b="1">
                  <a:cs typeface="Times New Roman" pitchFamily="18" charset="0"/>
                </a:rPr>
                <a:t>2 </a:t>
              </a:r>
              <a:r>
                <a:rPr lang="zh-CN" altLang="en-US" b="1">
                  <a:cs typeface="Times New Roman" pitchFamily="18" charset="0"/>
                </a:rPr>
                <a:t>和大地间的等效电容为</a:t>
              </a:r>
            </a:p>
          </p:txBody>
        </p:sp>
        <p:graphicFrame>
          <p:nvGraphicFramePr>
            <p:cNvPr id="18468" name="Object 53"/>
            <p:cNvGraphicFramePr>
              <a:graphicFrameLocks noChangeAspect="1"/>
            </p:cNvGraphicFramePr>
            <p:nvPr/>
          </p:nvGraphicFramePr>
          <p:xfrm>
            <a:off x="3093" y="3620"/>
            <a:ext cx="1072" cy="490"/>
          </p:xfrm>
          <a:graphic>
            <a:graphicData uri="http://schemas.openxmlformats.org/presentationml/2006/ole">
              <p:oleObj spid="_x0000_s18478" name="Equation" r:id="rId6" imgW="21303000" imgH="9171720" progId="Equation.DSMT4">
                <p:embed/>
              </p:oleObj>
            </a:graphicData>
          </a:graphic>
        </p:graphicFrame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5581650" y="476250"/>
            <a:ext cx="3382963" cy="2736850"/>
            <a:chOff x="3334" y="2024"/>
            <a:chExt cx="2131" cy="1724"/>
          </a:xfrm>
        </p:grpSpPr>
        <p:sp>
          <p:nvSpPr>
            <p:cNvPr id="18443" name="Rectangle 62"/>
            <p:cNvSpPr>
              <a:spLocks noChangeArrowheads="1"/>
            </p:cNvSpPr>
            <p:nvPr/>
          </p:nvSpPr>
          <p:spPr bwMode="auto">
            <a:xfrm>
              <a:off x="3334" y="2024"/>
              <a:ext cx="2131" cy="172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b="1"/>
            </a:p>
          </p:txBody>
        </p:sp>
        <p:sp>
          <p:nvSpPr>
            <p:cNvPr id="18444" name="Line 64"/>
            <p:cNvSpPr>
              <a:spLocks noChangeShapeType="1"/>
            </p:cNvSpPr>
            <p:nvPr/>
          </p:nvSpPr>
          <p:spPr bwMode="auto">
            <a:xfrm>
              <a:off x="4251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65"/>
            <p:cNvSpPr>
              <a:spLocks noChangeShapeType="1"/>
            </p:cNvSpPr>
            <p:nvPr/>
          </p:nvSpPr>
          <p:spPr bwMode="auto">
            <a:xfrm>
              <a:off x="4305" y="233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66"/>
            <p:cNvSpPr>
              <a:spLocks noChangeShapeType="1"/>
            </p:cNvSpPr>
            <p:nvPr/>
          </p:nvSpPr>
          <p:spPr bwMode="auto">
            <a:xfrm>
              <a:off x="4323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67"/>
            <p:cNvSpPr>
              <a:spLocks noChangeShapeType="1"/>
            </p:cNvSpPr>
            <p:nvPr/>
          </p:nvSpPr>
          <p:spPr bwMode="auto">
            <a:xfrm>
              <a:off x="3891" y="239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68"/>
            <p:cNvSpPr>
              <a:spLocks noChangeShapeType="1"/>
            </p:cNvSpPr>
            <p:nvPr/>
          </p:nvSpPr>
          <p:spPr bwMode="auto">
            <a:xfrm rot="-5400000">
              <a:off x="3882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69"/>
            <p:cNvSpPr>
              <a:spLocks noChangeShapeType="1"/>
            </p:cNvSpPr>
            <p:nvPr/>
          </p:nvSpPr>
          <p:spPr bwMode="auto">
            <a:xfrm rot="-5400000">
              <a:off x="3882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70"/>
            <p:cNvSpPr>
              <a:spLocks noChangeShapeType="1"/>
            </p:cNvSpPr>
            <p:nvPr/>
          </p:nvSpPr>
          <p:spPr bwMode="auto">
            <a:xfrm rot="-5400000">
              <a:off x="3702" y="25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71"/>
            <p:cNvSpPr>
              <a:spLocks noChangeShapeType="1"/>
            </p:cNvSpPr>
            <p:nvPr/>
          </p:nvSpPr>
          <p:spPr bwMode="auto">
            <a:xfrm rot="-5400000">
              <a:off x="3702" y="296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 rot="-5400000">
              <a:off x="4669" y="2702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73"/>
            <p:cNvSpPr>
              <a:spLocks noChangeShapeType="1"/>
            </p:cNvSpPr>
            <p:nvPr/>
          </p:nvSpPr>
          <p:spPr bwMode="auto">
            <a:xfrm rot="-5400000">
              <a:off x="4669" y="2658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74"/>
            <p:cNvSpPr>
              <a:spLocks noChangeShapeType="1"/>
            </p:cNvSpPr>
            <p:nvPr/>
          </p:nvSpPr>
          <p:spPr bwMode="auto">
            <a:xfrm rot="-5400000">
              <a:off x="4489" y="252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75"/>
            <p:cNvSpPr>
              <a:spLocks noChangeShapeType="1"/>
            </p:cNvSpPr>
            <p:nvPr/>
          </p:nvSpPr>
          <p:spPr bwMode="auto">
            <a:xfrm rot="-5400000">
              <a:off x="4489" y="295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Rectangle 76" descr="浅色下对角线"/>
            <p:cNvSpPr>
              <a:spLocks noChangeArrowheads="1"/>
            </p:cNvSpPr>
            <p:nvPr/>
          </p:nvSpPr>
          <p:spPr bwMode="auto">
            <a:xfrm>
              <a:off x="3625" y="3075"/>
              <a:ext cx="1361" cy="63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57" name="Line 77"/>
            <p:cNvSpPr>
              <a:spLocks noChangeShapeType="1"/>
            </p:cNvSpPr>
            <p:nvPr/>
          </p:nvSpPr>
          <p:spPr bwMode="auto">
            <a:xfrm>
              <a:off x="3606" y="307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Text Box 81"/>
            <p:cNvSpPr txBox="1">
              <a:spLocks noChangeArrowheads="1"/>
            </p:cNvSpPr>
            <p:nvPr/>
          </p:nvSpPr>
          <p:spPr bwMode="auto">
            <a:xfrm>
              <a:off x="3535" y="214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459" name="Text Box 82"/>
            <p:cNvSpPr txBox="1">
              <a:spLocks noChangeArrowheads="1"/>
            </p:cNvSpPr>
            <p:nvPr/>
          </p:nvSpPr>
          <p:spPr bwMode="auto">
            <a:xfrm>
              <a:off x="4768" y="217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460" name="Oval 85" descr="浅色上对角线"/>
            <p:cNvSpPr>
              <a:spLocks noChangeAspect="1" noChangeArrowheads="1"/>
            </p:cNvSpPr>
            <p:nvPr/>
          </p:nvSpPr>
          <p:spPr bwMode="auto">
            <a:xfrm>
              <a:off x="4604" y="2330"/>
              <a:ext cx="145" cy="148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8461" name="Oval 86" descr="浅色上对角线"/>
            <p:cNvSpPr>
              <a:spLocks noChangeAspect="1" noChangeArrowheads="1"/>
            </p:cNvSpPr>
            <p:nvPr/>
          </p:nvSpPr>
          <p:spPr bwMode="auto">
            <a:xfrm>
              <a:off x="3787" y="2296"/>
              <a:ext cx="168" cy="171"/>
            </a:xfrm>
            <a:prstGeom prst="ellipse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18462" name="Object 87"/>
            <p:cNvGraphicFramePr>
              <a:graphicFrameLocks noChangeAspect="1"/>
            </p:cNvGraphicFramePr>
            <p:nvPr/>
          </p:nvGraphicFramePr>
          <p:xfrm>
            <a:off x="4138" y="2039"/>
            <a:ext cx="272" cy="272"/>
          </p:xfrm>
          <a:graphic>
            <a:graphicData uri="http://schemas.openxmlformats.org/presentationml/2006/ole">
              <p:oleObj spid="_x0000_s18479" name="Equation" r:id="rId7" imgW="228600" imgH="228600" progId="Equation.DSMT4">
                <p:embed/>
              </p:oleObj>
            </a:graphicData>
          </a:graphic>
        </p:graphicFrame>
        <p:graphicFrame>
          <p:nvGraphicFramePr>
            <p:cNvPr id="18463" name="Object 88"/>
            <p:cNvGraphicFramePr>
              <a:graphicFrameLocks noChangeAspect="1"/>
            </p:cNvGraphicFramePr>
            <p:nvPr/>
          </p:nvGraphicFramePr>
          <p:xfrm>
            <a:off x="4740" y="2614"/>
            <a:ext cx="292" cy="281"/>
          </p:xfrm>
          <a:graphic>
            <a:graphicData uri="http://schemas.openxmlformats.org/presentationml/2006/ole">
              <p:oleObj spid="_x0000_s18480" name="Equation" r:id="rId8" imgW="241300" imgH="228600" progId="Equation.DSMT4">
                <p:embed/>
              </p:oleObj>
            </a:graphicData>
          </a:graphic>
        </p:graphicFrame>
        <p:graphicFrame>
          <p:nvGraphicFramePr>
            <p:cNvPr id="18464" name="Object 89"/>
            <p:cNvGraphicFramePr>
              <a:graphicFrameLocks noChangeAspect="1"/>
            </p:cNvGraphicFramePr>
            <p:nvPr/>
          </p:nvGraphicFramePr>
          <p:xfrm>
            <a:off x="3560" y="2614"/>
            <a:ext cx="261" cy="272"/>
          </p:xfrm>
          <a:graphic>
            <a:graphicData uri="http://schemas.openxmlformats.org/presentationml/2006/ole">
              <p:oleObj spid="_x0000_s18481" name="Equation" r:id="rId9" imgW="215806" imgH="228501" progId="Equation.DSMT4">
                <p:embed/>
              </p:oleObj>
            </a:graphicData>
          </a:graphic>
        </p:graphicFrame>
        <p:sp>
          <p:nvSpPr>
            <p:cNvPr id="18465" name="Rectangle 91"/>
            <p:cNvSpPr>
              <a:spLocks noChangeArrowheads="1"/>
            </p:cNvSpPr>
            <p:nvPr/>
          </p:nvSpPr>
          <p:spPr bwMode="auto">
            <a:xfrm>
              <a:off x="4468" y="3108"/>
              <a:ext cx="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800" b="1"/>
                <a:t>大地</a:t>
              </a:r>
            </a:p>
          </p:txBody>
        </p:sp>
        <p:sp>
          <p:nvSpPr>
            <p:cNvPr id="18466" name="Rectangle 92"/>
            <p:cNvSpPr>
              <a:spLocks noChangeArrowheads="1"/>
            </p:cNvSpPr>
            <p:nvPr/>
          </p:nvSpPr>
          <p:spPr bwMode="auto">
            <a:xfrm>
              <a:off x="3513" y="3407"/>
              <a:ext cx="1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>
                  <a:ea typeface="宋体" pitchFamily="2" charset="-122"/>
                </a:rPr>
                <a:t>大地上空的平行双导线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35"/>
          <p:cNvSpPr>
            <a:spLocks noGrp="1" noChangeArrowheads="1"/>
          </p:cNvSpPr>
          <p:nvPr>
            <p:ph type="title"/>
          </p:nvPr>
        </p:nvSpPr>
        <p:spPr>
          <a:xfrm>
            <a:off x="1190625" y="417513"/>
            <a:ext cx="5205413" cy="490537"/>
          </a:xfrm>
        </p:spPr>
        <p:txBody>
          <a:bodyPr anchor="t"/>
          <a:lstStyle/>
          <a:p>
            <a:pPr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3.1.4  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静电场的能量</a:t>
            </a:r>
            <a:r>
              <a:rPr kumimoji="1" lang="zh-CN" altLang="en-US" sz="240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0825" y="3905250"/>
            <a:ext cx="889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b="1">
                <a:solidFill>
                  <a:schemeClr val="bg1"/>
                </a:solidFill>
              </a:rPr>
              <a:t>      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55663" y="1176338"/>
            <a:ext cx="7394575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b="1" dirty="0">
                <a:solidFill>
                  <a:srgbClr val="0000FF"/>
                </a:solidFill>
              </a:rPr>
              <a:t>静电场能量来源于电场建立过程中外源提供的能量。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9100" y="1909763"/>
            <a:ext cx="8258176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b="1" dirty="0">
                <a:solidFill>
                  <a:srgbClr val="002060"/>
                </a:solidFill>
              </a:rPr>
              <a:t>       带电系统一般要经过从没有电荷到某个最终电荷分布的建立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itchFamily="18" charset="0"/>
              </a:rPr>
              <a:t>或充电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2060"/>
                </a:solidFill>
              </a:rPr>
              <a:t>过程。在此过程中，外加电源必须克服电荷之间的相互作用力而作功。如果充电过程足够缓慢，就不会有能量辐射，充电过程中外加电源所作的总功将全部转换成电场能量，或者说</a:t>
            </a:r>
            <a:r>
              <a:rPr kumimoji="1" lang="zh-CN" altLang="en-US" b="1" dirty="0">
                <a:solidFill>
                  <a:srgbClr val="0000FF"/>
                </a:solidFill>
              </a:rPr>
              <a:t>电场能量就等于外加电源在此电场建立过程中所作的总功。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181491" y="5367349"/>
            <a:ext cx="462363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如何计算静电场的能量？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28588" y="617538"/>
            <a:ext cx="597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</a:rPr>
              <a:t>1.  </a:t>
            </a:r>
            <a:r>
              <a:rPr kumimoji="1" lang="zh-CN" altLang="en-US" b="1" dirty="0">
                <a:solidFill>
                  <a:srgbClr val="0000CC"/>
                </a:solidFill>
                <a:ea typeface="宋体" pitchFamily="2" charset="-122"/>
              </a:rPr>
              <a:t>静电场的能量</a:t>
            </a: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(energy)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0" y="1069975"/>
            <a:ext cx="89646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1" dirty="0"/>
              <a:t>        </a:t>
            </a:r>
            <a:r>
              <a:rPr kumimoji="1" lang="zh-CN" altLang="en-US" b="1" dirty="0"/>
              <a:t>设系统从零开始充电，最终带电量为 </a:t>
            </a:r>
            <a:r>
              <a:rPr kumimoji="1" lang="en-US" altLang="zh-CN" b="1" i="1" dirty="0"/>
              <a:t>q </a:t>
            </a:r>
            <a:r>
              <a:rPr kumimoji="1" lang="zh-CN" altLang="en-US" b="1" dirty="0"/>
              <a:t>、电位为</a:t>
            </a:r>
            <a:r>
              <a:rPr kumimoji="1" lang="zh-CN" altLang="en-US" b="1" i="1" dirty="0">
                <a:sym typeface="Symbol" pitchFamily="18" charset="2"/>
              </a:rPr>
              <a:t></a:t>
            </a:r>
            <a:r>
              <a:rPr kumimoji="1" lang="zh-CN" altLang="en-US" b="1" dirty="0"/>
              <a:t> </a:t>
            </a:r>
            <a:r>
              <a:rPr kumimoji="1" lang="zh-CN" altLang="en-US" b="1" dirty="0"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cs typeface="Times New Roman" pitchFamily="18" charset="0"/>
              </a:rPr>
              <a:t>      充电过程中某一时刻的电荷量为</a:t>
            </a:r>
            <a:r>
              <a:rPr kumimoji="1" lang="el-GR" altLang="zh-CN" b="1" i="1" dirty="0">
                <a:cs typeface="Times New Roman" pitchFamily="18" charset="0"/>
              </a:rPr>
              <a:t>α</a:t>
            </a:r>
            <a:r>
              <a:rPr kumimoji="1" lang="en-US" altLang="zh-CN" b="1" i="1" dirty="0"/>
              <a:t>q</a:t>
            </a:r>
            <a:r>
              <a:rPr kumimoji="1" lang="zh-CN" altLang="en-US" b="1" dirty="0"/>
              <a:t>、电位为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>
                <a:sym typeface="Symbol" pitchFamily="18" charset="2"/>
              </a:rPr>
              <a:t> </a:t>
            </a:r>
            <a:r>
              <a:rPr kumimoji="1" lang="zh-CN" altLang="en-US" b="1" i="1" dirty="0">
                <a:sym typeface="Symbol" pitchFamily="18" charset="2"/>
              </a:rPr>
              <a:t>。 </a:t>
            </a:r>
            <a:r>
              <a:rPr kumimoji="1" lang="en-US" altLang="zh-CN" b="1" dirty="0">
                <a:sym typeface="Symbol" pitchFamily="18" charset="2"/>
              </a:rPr>
              <a:t>(0≤</a:t>
            </a:r>
            <a:r>
              <a:rPr kumimoji="1" lang="el-GR" altLang="zh-CN" b="1" i="1" dirty="0">
                <a:sym typeface="Symbol" pitchFamily="18" charset="2"/>
              </a:rPr>
              <a:t>α</a:t>
            </a:r>
            <a:r>
              <a:rPr kumimoji="1" lang="el-GR" altLang="zh-CN" b="1" dirty="0">
                <a:sym typeface="Symbol" pitchFamily="18" charset="2"/>
              </a:rPr>
              <a:t>≤</a:t>
            </a:r>
            <a:r>
              <a:rPr kumimoji="1" lang="en-US" altLang="zh-CN" b="1" dirty="0">
                <a:sym typeface="Symbol" pitchFamily="18" charset="2"/>
              </a:rPr>
              <a:t>1)</a:t>
            </a:r>
            <a:endParaRPr kumimoji="1" lang="el-GR" altLang="en-US" b="1" dirty="0"/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 dirty="0"/>
              <a:t>      </a:t>
            </a:r>
            <a:r>
              <a:rPr kumimoji="1" lang="zh-CN" altLang="en-US" b="1" dirty="0"/>
              <a:t>当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增加为</a:t>
            </a:r>
            <a:r>
              <a:rPr kumimoji="1" lang="en-US" altLang="zh-CN" b="1" dirty="0"/>
              <a:t>(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/>
              <a:t>+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时，外电源做功为</a:t>
            </a:r>
            <a:r>
              <a:rPr kumimoji="1" lang="en-US" altLang="zh-CN" b="1" dirty="0"/>
              <a:t>:  </a:t>
            </a:r>
            <a:r>
              <a:rPr kumimoji="1" lang="el-GR" altLang="zh-CN" b="1" i="1" dirty="0"/>
              <a:t>α</a:t>
            </a:r>
            <a:r>
              <a:rPr kumimoji="1" lang="en-US" altLang="zh-CN" b="1" i="1" dirty="0">
                <a:sym typeface="Symbol" pitchFamily="18" charset="2"/>
              </a:rPr>
              <a:t></a:t>
            </a:r>
            <a:r>
              <a:rPr kumimoji="1" lang="en-US" altLang="zh-CN" b="1" dirty="0">
                <a:sym typeface="Symbol" pitchFamily="18" charset="2"/>
              </a:rPr>
              <a:t> (</a:t>
            </a:r>
            <a:r>
              <a:rPr kumimoji="1" lang="en-US" altLang="zh-CN" b="1" i="1" dirty="0"/>
              <a:t>q </a:t>
            </a:r>
            <a:r>
              <a:rPr kumimoji="1" lang="en-US" altLang="zh-CN" b="1" dirty="0"/>
              <a:t>d</a:t>
            </a:r>
            <a:r>
              <a:rPr kumimoji="1" lang="el-GR" altLang="zh-CN" b="1" i="1" dirty="0"/>
              <a:t>α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       对</a:t>
            </a:r>
            <a:r>
              <a:rPr kumimoji="1" lang="el-GR" altLang="zh-CN" b="1" i="1" dirty="0"/>
              <a:t>α</a:t>
            </a:r>
            <a:r>
              <a:rPr kumimoji="1" lang="zh-CN" altLang="en-US" b="1" dirty="0"/>
              <a:t>从</a:t>
            </a:r>
            <a:r>
              <a:rPr kumimoji="1" lang="en-US" altLang="zh-CN" b="1" dirty="0"/>
              <a:t>0 </a:t>
            </a:r>
            <a:r>
              <a:rPr kumimoji="1" lang="zh-CN" altLang="en-US" b="1" dirty="0"/>
              <a:t>到 </a:t>
            </a:r>
            <a:r>
              <a:rPr kumimoji="1" lang="en-US" altLang="zh-CN" b="1" dirty="0"/>
              <a:t>1 </a:t>
            </a:r>
            <a:r>
              <a:rPr kumimoji="1" lang="zh-CN" altLang="en-US" b="1" dirty="0"/>
              <a:t>积分，即得到外电源所做的总功为</a:t>
            </a:r>
            <a:endParaRPr kumimoji="1" lang="zh-CN" altLang="en-US" sz="2000" b="1" dirty="0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2876550" y="3027363"/>
          <a:ext cx="2379663" cy="835025"/>
        </p:xfrm>
        <a:graphic>
          <a:graphicData uri="http://schemas.openxmlformats.org/presentationml/2006/ole">
            <p:oleObj spid="_x0000_s61442" name="Equation" r:id="rId3" imgW="25335000" imgH="8361720" progId="Equation.DSMT4">
              <p:embed/>
            </p:oleObj>
          </a:graphicData>
        </a:graphic>
      </p:graphicFrame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77788" y="3814763"/>
            <a:ext cx="889793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根据</a:t>
            </a:r>
            <a:r>
              <a:rPr kumimoji="1" lang="zh-CN" altLang="en-US" b="1" dirty="0" smtClean="0"/>
              <a:t>能量守恒定律（外电源所做的功转换为电场的能量），</a:t>
            </a:r>
            <a:r>
              <a:rPr kumimoji="1" lang="zh-CN" altLang="en-US" b="1" dirty="0"/>
              <a:t>此功也就是电量为 </a:t>
            </a:r>
            <a:r>
              <a:rPr kumimoji="1" lang="en-US" altLang="zh-CN" i="1" dirty="0"/>
              <a:t>q </a:t>
            </a:r>
            <a:r>
              <a:rPr kumimoji="1" lang="zh-CN" altLang="en-US" b="1" dirty="0"/>
              <a:t>的带电体具有的电场能量</a:t>
            </a:r>
            <a:r>
              <a:rPr kumimoji="1" lang="en-US" altLang="zh-CN" b="1" i="1" dirty="0"/>
              <a:t>W</a:t>
            </a:r>
            <a:r>
              <a:rPr kumimoji="1" lang="en-US" altLang="zh-CN" b="1" i="1" baseline="-25000" dirty="0"/>
              <a:t>e  </a:t>
            </a:r>
            <a:r>
              <a:rPr kumimoji="1" lang="zh-CN" altLang="en-US" b="1" dirty="0"/>
              <a:t>，即</a:t>
            </a:r>
            <a:endParaRPr kumimoji="1" lang="zh-CN" altLang="en-US" b="1" dirty="0">
              <a:latin typeface="幼圆" pitchFamily="49" charset="-122"/>
            </a:endParaRPr>
          </a:p>
        </p:txBody>
      </p:sp>
      <p:graphicFrame>
        <p:nvGraphicFramePr>
          <p:cNvPr id="6" name="Object 31"/>
          <p:cNvGraphicFramePr>
            <a:graphicFrameLocks noChangeAspect="1"/>
          </p:cNvGraphicFramePr>
          <p:nvPr/>
        </p:nvGraphicFramePr>
        <p:xfrm>
          <a:off x="7391400" y="4179888"/>
          <a:ext cx="1347788" cy="815975"/>
        </p:xfrm>
        <a:graphic>
          <a:graphicData uri="http://schemas.openxmlformats.org/presentationml/2006/ole">
            <p:oleObj spid="_x0000_s61443" name="Equation" r:id="rId4" imgW="14679000" imgH="8361720" progId="Equation.DSMT4">
              <p:embed/>
            </p:oleObj>
          </a:graphicData>
        </a:graphic>
      </p:graphicFrame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47625" y="4965700"/>
            <a:ext cx="8897938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 dirty="0"/>
              <a:t>       </a:t>
            </a:r>
            <a:r>
              <a:rPr kumimoji="1" lang="zh-CN" altLang="en-US" b="1" dirty="0"/>
              <a:t>对于电荷</a:t>
            </a:r>
            <a:r>
              <a:rPr kumimoji="1" lang="zh-CN" altLang="en-US" b="1" dirty="0" smtClean="0"/>
              <a:t>体密度为</a:t>
            </a:r>
            <a:r>
              <a:rPr kumimoji="1" lang="el-GR" altLang="zh-CN" b="1" i="1" dirty="0" smtClean="0"/>
              <a:t>ρ</a:t>
            </a:r>
            <a:r>
              <a:rPr kumimoji="1" lang="zh-CN" altLang="en-US" b="1" dirty="0" smtClean="0"/>
              <a:t>的</a:t>
            </a:r>
            <a:r>
              <a:rPr kumimoji="1" lang="zh-CN" altLang="en-US" b="1" dirty="0"/>
              <a:t>体分布电荷，体积元</a:t>
            </a:r>
            <a:r>
              <a:rPr kumimoji="1" lang="en-US" altLang="zh-CN" b="1" dirty="0" err="1"/>
              <a:t>d</a:t>
            </a:r>
            <a:r>
              <a:rPr kumimoji="1" lang="en-US" altLang="zh-CN" b="1" i="1" dirty="0" err="1"/>
              <a:t>V</a:t>
            </a:r>
            <a:r>
              <a:rPr kumimoji="1" lang="zh-CN" altLang="en-US" b="1" dirty="0"/>
              <a:t>中的电荷</a:t>
            </a:r>
            <a:r>
              <a:rPr kumimoji="1" lang="el-GR" altLang="zh-CN" b="1" i="1" dirty="0"/>
              <a:t>ρ</a:t>
            </a:r>
            <a:r>
              <a:rPr kumimoji="1" lang="en-US" altLang="zh-CN" b="1" dirty="0" err="1"/>
              <a:t>d</a:t>
            </a:r>
            <a:r>
              <a:rPr kumimoji="1" lang="en-US" altLang="zh-CN" b="1" i="1" dirty="0" err="1"/>
              <a:t>V</a:t>
            </a:r>
            <a:r>
              <a:rPr kumimoji="1" lang="zh-CN" altLang="en-US" b="1" dirty="0"/>
              <a:t>具有的电场能量为</a:t>
            </a:r>
          </a:p>
        </p:txBody>
      </p:sp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2624137" y="5562599"/>
          <a:ext cx="2039937" cy="722516"/>
        </p:xfrm>
        <a:graphic>
          <a:graphicData uri="http://schemas.openxmlformats.org/presentationml/2006/ole">
            <p:oleObj spid="_x0000_s61444" name="Equation" r:id="rId5" imgW="95220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50825" y="36607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边界条件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2775" y="1812925"/>
            <a:ext cx="3311525" cy="1081088"/>
            <a:chOff x="340" y="1026"/>
            <a:chExt cx="2086" cy="681"/>
          </a:xfrm>
        </p:grpSpPr>
        <p:graphicFrame>
          <p:nvGraphicFramePr>
            <p:cNvPr id="4119" name="Object 3"/>
            <p:cNvGraphicFramePr>
              <a:graphicFrameLocks noChangeAspect="1"/>
            </p:cNvGraphicFramePr>
            <p:nvPr/>
          </p:nvGraphicFramePr>
          <p:xfrm>
            <a:off x="1338" y="1026"/>
            <a:ext cx="1088" cy="681"/>
          </p:xfrm>
          <a:graphic>
            <a:graphicData uri="http://schemas.openxmlformats.org/presentationml/2006/ole">
              <p:oleObj spid="_x0000_s4121" name="公式" r:id="rId3" imgW="685800" imgH="508000" progId="Equation.3">
                <p:embed/>
              </p:oleObj>
            </a:graphicData>
          </a:graphic>
        </p:graphicFrame>
        <p:sp>
          <p:nvSpPr>
            <p:cNvPr id="4120" name="Text Box 8"/>
            <p:cNvSpPr txBox="1">
              <a:spLocks noChangeArrowheads="1"/>
            </p:cNvSpPr>
            <p:nvPr/>
          </p:nvSpPr>
          <p:spPr bwMode="auto">
            <a:xfrm>
              <a:off x="340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微分形式：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1038" y="2868613"/>
            <a:ext cx="2738437" cy="457200"/>
            <a:chOff x="295" y="1797"/>
            <a:chExt cx="1725" cy="288"/>
          </a:xfrm>
        </p:grpSpPr>
        <p:graphicFrame>
          <p:nvGraphicFramePr>
            <p:cNvPr id="4117" name="Object 6"/>
            <p:cNvGraphicFramePr>
              <a:graphicFrameLocks noChangeAspect="1"/>
            </p:cNvGraphicFramePr>
            <p:nvPr/>
          </p:nvGraphicFramePr>
          <p:xfrm>
            <a:off x="1338" y="1797"/>
            <a:ext cx="682" cy="272"/>
          </p:xfrm>
          <a:graphic>
            <a:graphicData uri="http://schemas.openxmlformats.org/presentationml/2006/ole">
              <p:oleObj spid="_x0000_s4122" name="公式" r:id="rId4" imgW="482181" imgH="215713" progId="Equation.3">
                <p:embed/>
              </p:oleObj>
            </a:graphicData>
          </a:graphic>
        </p:graphicFrame>
        <p:sp>
          <p:nvSpPr>
            <p:cNvPr id="4118" name="Text Box 9"/>
            <p:cNvSpPr txBox="1">
              <a:spLocks noChangeArrowheads="1"/>
            </p:cNvSpPr>
            <p:nvPr/>
          </p:nvSpPr>
          <p:spPr bwMode="auto">
            <a:xfrm>
              <a:off x="295" y="1797"/>
              <a:ext cx="11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本构关系：</a:t>
              </a:r>
            </a:p>
          </p:txBody>
        </p:sp>
      </p:grpSp>
      <p:sp>
        <p:nvSpPr>
          <p:cNvPr id="829450" name="Text Box 10"/>
          <p:cNvSpPr txBox="1">
            <a:spLocks noChangeArrowheads="1"/>
          </p:cNvSpPr>
          <p:nvPr/>
        </p:nvSpPr>
        <p:spPr bwMode="auto">
          <a:xfrm>
            <a:off x="298450" y="1454150"/>
            <a:ext cx="247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基本方程</a:t>
            </a:r>
            <a:endParaRPr kumimoji="1" lang="zh-CN" altLang="en-US" sz="2800" b="1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29451" name="Object 11"/>
          <p:cNvGraphicFramePr>
            <a:graphicFrameLocks noChangeAspect="1"/>
          </p:cNvGraphicFramePr>
          <p:nvPr/>
        </p:nvGraphicFramePr>
        <p:xfrm>
          <a:off x="2024063" y="3325813"/>
          <a:ext cx="2647950" cy="1152525"/>
        </p:xfrm>
        <a:graphic>
          <a:graphicData uri="http://schemas.openxmlformats.org/presentationml/2006/ole">
            <p:oleObj spid="_x0000_s4123" name="公式" r:id="rId5" imgW="1231366" imgH="533169" progId="Equation.3">
              <p:embed/>
            </p:oleObj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40200" y="1784350"/>
            <a:ext cx="3527425" cy="1254125"/>
            <a:chOff x="2699" y="981"/>
            <a:chExt cx="2222" cy="790"/>
          </a:xfrm>
        </p:grpSpPr>
        <p:graphicFrame>
          <p:nvGraphicFramePr>
            <p:cNvPr id="4115" name="Object 4"/>
            <p:cNvGraphicFramePr>
              <a:graphicFrameLocks noChangeAspect="1"/>
            </p:cNvGraphicFramePr>
            <p:nvPr/>
          </p:nvGraphicFramePr>
          <p:xfrm>
            <a:off x="3651" y="981"/>
            <a:ext cx="1270" cy="790"/>
          </p:xfrm>
          <a:graphic>
            <a:graphicData uri="http://schemas.openxmlformats.org/presentationml/2006/ole">
              <p:oleObj spid="_x0000_s4124" name="公式" r:id="rId6" imgW="799753" imgH="634725" progId="Equation.3">
                <p:embed/>
              </p:oleObj>
            </a:graphicData>
          </a:graphic>
        </p:graphicFrame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2699" y="1207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积分形式：</a:t>
              </a:r>
            </a:p>
          </p:txBody>
        </p:sp>
      </p:grpSp>
      <p:graphicFrame>
        <p:nvGraphicFramePr>
          <p:cNvPr id="829454" name="Object 14"/>
          <p:cNvGraphicFramePr>
            <a:graphicFrameLocks noChangeAspect="1"/>
          </p:cNvGraphicFramePr>
          <p:nvPr/>
        </p:nvGraphicFramePr>
        <p:xfrm>
          <a:off x="2881313" y="4406900"/>
          <a:ext cx="2509837" cy="1152525"/>
        </p:xfrm>
        <a:graphic>
          <a:graphicData uri="http://schemas.openxmlformats.org/presentationml/2006/ole">
            <p:oleObj spid="_x0000_s4125" name="公式" r:id="rId7" imgW="1167893" imgH="533169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95850" y="3254375"/>
            <a:ext cx="3363913" cy="1022350"/>
            <a:chOff x="3130" y="2205"/>
            <a:chExt cx="2119" cy="644"/>
          </a:xfrm>
        </p:grpSpPr>
        <p:graphicFrame>
          <p:nvGraphicFramePr>
            <p:cNvPr id="4113" name="Object 12"/>
            <p:cNvGraphicFramePr>
              <a:graphicFrameLocks noChangeAspect="1"/>
            </p:cNvGraphicFramePr>
            <p:nvPr/>
          </p:nvGraphicFramePr>
          <p:xfrm>
            <a:off x="3642" y="2205"/>
            <a:ext cx="1607" cy="644"/>
          </p:xfrm>
          <a:graphic>
            <a:graphicData uri="http://schemas.openxmlformats.org/presentationml/2006/ole">
              <p:oleObj spid="_x0000_s4126" name="公式" r:id="rId8" imgW="1028254" imgH="482391" progId="Equation.3">
                <p:embed/>
              </p:oleObj>
            </a:graphicData>
          </a:graphic>
        </p:graphicFrame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3130" y="2387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829457" name="Text Box 17"/>
          <p:cNvSpPr txBox="1">
            <a:spLocks noChangeArrowheads="1"/>
          </p:cNvSpPr>
          <p:nvPr/>
        </p:nvSpPr>
        <p:spPr bwMode="auto">
          <a:xfrm>
            <a:off x="612775" y="4694238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若</a:t>
            </a:r>
            <a:r>
              <a:rPr kumimoji="1" lang="el-GR" altLang="zh-CN" b="1" i="1">
                <a:solidFill>
                  <a:srgbClr val="0000CC"/>
                </a:solidFill>
                <a:latin typeface="楷体_GB2312"/>
              </a:rPr>
              <a:t>ρ</a:t>
            </a:r>
            <a:r>
              <a:rPr kumimoji="1" lang="en-US" altLang="zh-CN" b="1" baseline="-25000">
                <a:solidFill>
                  <a:srgbClr val="0000CC"/>
                </a:solidFill>
                <a:latin typeface="楷体_GB2312"/>
              </a:rPr>
              <a:t>S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＝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0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，则有</a:t>
            </a:r>
            <a:endParaRPr kumimoji="1" lang="zh-CN" altLang="el-GR" b="1">
              <a:solidFill>
                <a:srgbClr val="0000CC"/>
              </a:solidFill>
              <a:latin typeface="楷体_GB2312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08625" y="4406900"/>
            <a:ext cx="2751138" cy="1022350"/>
            <a:chOff x="2903" y="3421"/>
            <a:chExt cx="1733" cy="644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3505" y="3421"/>
            <a:ext cx="1131" cy="644"/>
          </p:xfrm>
          <a:graphic>
            <a:graphicData uri="http://schemas.openxmlformats.org/presentationml/2006/ole">
              <p:oleObj spid="_x0000_s4127" name="公式" r:id="rId9" imgW="723586" imgH="482391" progId="Equation.3">
                <p:embed/>
              </p:oleObj>
            </a:graphicData>
          </a:graphic>
        </p:graphicFrame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2903" y="3566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或</a:t>
              </a:r>
            </a:p>
          </p:txBody>
        </p:sp>
      </p:grpSp>
      <p:sp>
        <p:nvSpPr>
          <p:cNvPr id="4108" name="Rectangle 20"/>
          <p:cNvSpPr>
            <a:spLocks noGrp="1" noChangeArrowheads="1"/>
          </p:cNvSpPr>
          <p:nvPr>
            <p:ph type="title"/>
          </p:nvPr>
        </p:nvSpPr>
        <p:spPr>
          <a:xfrm>
            <a:off x="230188" y="963613"/>
            <a:ext cx="6199187" cy="490537"/>
          </a:xfrm>
        </p:spPr>
        <p:txBody>
          <a:bodyPr anchor="t"/>
          <a:lstStyle/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3.1.1 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静电场的基本方程和边界条件</a:t>
            </a:r>
          </a:p>
        </p:txBody>
      </p:sp>
      <p:sp>
        <p:nvSpPr>
          <p:cNvPr id="4109" name="Rectangle 26"/>
          <p:cNvSpPr>
            <a:spLocks noChangeArrowheads="1"/>
          </p:cNvSpPr>
          <p:nvPr/>
        </p:nvSpPr>
        <p:spPr bwMode="auto">
          <a:xfrm>
            <a:off x="395288" y="417513"/>
            <a:ext cx="7723187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   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静电场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(electrostatic field)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分析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829467" name="Text Box 27"/>
          <p:cNvSpPr txBox="1">
            <a:spLocks noChangeArrowheads="1"/>
          </p:cNvSpPr>
          <p:nvPr/>
        </p:nvSpPr>
        <p:spPr bwMode="auto">
          <a:xfrm>
            <a:off x="611188" y="5557838"/>
            <a:ext cx="7632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分布型问题：电荷分布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&lt;=&gt;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边值型问题：边界条件 </a:t>
            </a:r>
            <a:r>
              <a:rPr lang="en-US" altLang="zh-CN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=&gt;</a:t>
            </a:r>
            <a:r>
              <a:rPr lang="zh-CN" altLang="en-US" b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场（位）分布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2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2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/>
      <p:bldP spid="829450" grpId="0"/>
      <p:bldP spid="829457" grpId="0"/>
      <p:bldP spid="8294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6498" name="Object 2"/>
          <p:cNvGraphicFramePr>
            <a:graphicFrameLocks noChangeAspect="1"/>
          </p:cNvGraphicFramePr>
          <p:nvPr/>
        </p:nvGraphicFramePr>
        <p:xfrm>
          <a:off x="4678363" y="352425"/>
          <a:ext cx="2638425" cy="950913"/>
        </p:xfrm>
        <a:graphic>
          <a:graphicData uri="http://schemas.openxmlformats.org/presentationml/2006/ole">
            <p:oleObj spid="_x0000_s20497" name="公式" r:id="rId3" imgW="990170" imgH="393529" progId="Equation.3">
              <p:embed/>
            </p:oleObj>
          </a:graphicData>
        </a:graphic>
      </p:graphicFrame>
      <p:graphicFrame>
        <p:nvGraphicFramePr>
          <p:cNvPr id="746499" name="Object 3"/>
          <p:cNvGraphicFramePr>
            <a:graphicFrameLocks noChangeAspect="1"/>
          </p:cNvGraphicFramePr>
          <p:nvPr/>
        </p:nvGraphicFramePr>
        <p:xfrm>
          <a:off x="4862513" y="1331913"/>
          <a:ext cx="2374900" cy="808037"/>
        </p:xfrm>
        <a:graphic>
          <a:graphicData uri="http://schemas.openxmlformats.org/presentationml/2006/ole">
            <p:oleObj spid="_x0000_s20498" name="公式" r:id="rId4" imgW="1016000" imgH="393700" progId="Equation.3">
              <p:embed/>
            </p:oleObj>
          </a:graphicData>
        </a:graphic>
      </p:graphicFrame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395288" y="484188"/>
            <a:ext cx="5599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故体分布电荷的电场能量为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395288" y="1349375"/>
            <a:ext cx="6840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对于面分布电荷，</a:t>
            </a:r>
            <a:r>
              <a:rPr kumimoji="1" lang="zh-CN" altLang="en-US" b="1"/>
              <a:t>电场能量为</a:t>
            </a:r>
            <a:endParaRPr kumimoji="1" lang="zh-CN" altLang="en-US" b="1">
              <a:latin typeface="幼圆" pitchFamily="49" charset="-122"/>
            </a:endParaRPr>
          </a:p>
        </p:txBody>
      </p:sp>
      <p:graphicFrame>
        <p:nvGraphicFramePr>
          <p:cNvPr id="746512" name="Object 16"/>
          <p:cNvGraphicFramePr>
            <a:graphicFrameLocks noChangeAspect="1"/>
          </p:cNvGraphicFramePr>
          <p:nvPr/>
        </p:nvGraphicFramePr>
        <p:xfrm>
          <a:off x="922338" y="2801938"/>
          <a:ext cx="7297737" cy="981075"/>
        </p:xfrm>
        <a:graphic>
          <a:graphicData uri="http://schemas.openxmlformats.org/presentationml/2006/ole">
            <p:oleObj spid="_x0000_s20499" name="Equation" r:id="rId5" imgW="70551000" imgH="8901720" progId="Equation.DSMT4">
              <p:embed/>
            </p:oleObj>
          </a:graphicData>
        </a:graphic>
      </p:graphicFrame>
      <p:sp>
        <p:nvSpPr>
          <p:cNvPr id="746518" name="Text Box 22"/>
          <p:cNvSpPr txBox="1">
            <a:spLocks noChangeArrowheads="1"/>
          </p:cNvSpPr>
          <p:nvPr/>
        </p:nvSpPr>
        <p:spPr bwMode="auto">
          <a:xfrm>
            <a:off x="396875" y="2139950"/>
            <a:ext cx="68405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对于多导体组成的带电系统，则有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57325" y="3940175"/>
            <a:ext cx="7146925" cy="520700"/>
            <a:chOff x="1009" y="2438"/>
            <a:chExt cx="4502" cy="328"/>
          </a:xfrm>
        </p:grpSpPr>
        <p:graphicFrame>
          <p:nvGraphicFramePr>
            <p:cNvPr id="20495" name="Object 7"/>
            <p:cNvGraphicFramePr>
              <a:graphicFrameLocks noChangeAspect="1"/>
            </p:cNvGraphicFramePr>
            <p:nvPr/>
          </p:nvGraphicFramePr>
          <p:xfrm>
            <a:off x="1009" y="2462"/>
            <a:ext cx="193" cy="288"/>
          </p:xfrm>
          <a:graphic>
            <a:graphicData uri="http://schemas.openxmlformats.org/presentationml/2006/ole">
              <p:oleObj spid="_x0000_s20500" name="Equation" r:id="rId6" imgW="3447000" imgH="4851720" progId="Equation.DSMT4">
                <p:embed/>
              </p:oleObj>
            </a:graphicData>
          </a:graphic>
        </p:graphicFrame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1202" y="2438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个导体所带的电荷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28750" y="4454525"/>
            <a:ext cx="7102475" cy="566738"/>
            <a:chOff x="1037" y="2756"/>
            <a:chExt cx="4474" cy="357"/>
          </a:xfrm>
        </p:grpSpPr>
        <p:graphicFrame>
          <p:nvGraphicFramePr>
            <p:cNvPr id="20493" name="Object 24"/>
            <p:cNvGraphicFramePr>
              <a:graphicFrameLocks noChangeAspect="1"/>
            </p:cNvGraphicFramePr>
            <p:nvPr/>
          </p:nvGraphicFramePr>
          <p:xfrm>
            <a:off x="1037" y="2825"/>
            <a:ext cx="210" cy="288"/>
          </p:xfrm>
          <a:graphic>
            <a:graphicData uri="http://schemas.openxmlformats.org/presentationml/2006/ole">
              <p:oleObj spid="_x0000_s20501" name="Equation" r:id="rId7" imgW="3735000" imgH="4851720" progId="Equation.DSMT4">
                <p:embed/>
              </p:oleObj>
            </a:graphicData>
          </a:graphic>
        </p:graphicFrame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1202" y="2756"/>
              <a:ext cx="430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b="1"/>
                <a:t>——</a:t>
              </a:r>
              <a:r>
                <a:rPr kumimoji="1" lang="en-US" altLang="zh-CN" b="1">
                  <a:latin typeface="幼圆" pitchFamily="49" charset="-122"/>
                </a:rPr>
                <a:t> </a:t>
              </a:r>
              <a:r>
                <a:rPr kumimoji="1" lang="zh-CN" altLang="en-US" b="1">
                  <a:latin typeface="幼圆" pitchFamily="49" charset="-122"/>
                </a:rPr>
                <a:t>第</a:t>
              </a:r>
              <a:r>
                <a:rPr kumimoji="1" lang="en-US" altLang="zh-CN" b="1" i="1"/>
                <a:t>i</a:t>
              </a:r>
              <a:r>
                <a:rPr kumimoji="1" lang="zh-CN" altLang="en-US" b="1">
                  <a:latin typeface="幼圆" pitchFamily="49" charset="-122"/>
                </a:rPr>
                <a:t>个导体的电位</a:t>
              </a:r>
            </a:p>
          </p:txBody>
        </p:sp>
      </p:grpSp>
      <p:sp>
        <p:nvSpPr>
          <p:cNvPr id="746522" name="Text Box 26"/>
          <p:cNvSpPr txBox="1">
            <a:spLocks noChangeArrowheads="1"/>
          </p:cNvSpPr>
          <p:nvPr/>
        </p:nvSpPr>
        <p:spPr bwMode="auto">
          <a:xfrm>
            <a:off x="404813" y="3925888"/>
            <a:ext cx="9620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幼圆" pitchFamily="49" charset="-122"/>
              </a:rPr>
              <a:t>式中：</a:t>
            </a:r>
          </a:p>
        </p:txBody>
      </p:sp>
      <p:sp>
        <p:nvSpPr>
          <p:cNvPr id="746526" name="Text Box 30"/>
          <p:cNvSpPr txBox="1">
            <a:spLocks noChangeArrowheads="1"/>
          </p:cNvSpPr>
          <p:nvPr/>
        </p:nvSpPr>
        <p:spPr bwMode="auto">
          <a:xfrm>
            <a:off x="322263" y="5203825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</a:rPr>
              <a:t>2.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电场能量密度</a:t>
            </a:r>
            <a:r>
              <a:rPr kumimoji="1" lang="en-US" altLang="zh-CN" b="1">
                <a:ea typeface="宋体" pitchFamily="2" charset="-122"/>
              </a:rPr>
              <a:t>(energy density)</a:t>
            </a:r>
          </a:p>
        </p:txBody>
      </p:sp>
      <p:sp>
        <p:nvSpPr>
          <p:cNvPr id="746527" name="Text Box 31"/>
          <p:cNvSpPr txBox="1">
            <a:spLocks noChangeArrowheads="1"/>
          </p:cNvSpPr>
          <p:nvPr/>
        </p:nvSpPr>
        <p:spPr bwMode="auto">
          <a:xfrm>
            <a:off x="107950" y="5589588"/>
            <a:ext cx="90011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从场的观点来看，静电场的能量分布于电场所在的整个空间。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4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46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4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0" grpId="0"/>
      <p:bldP spid="746501" grpId="0"/>
      <p:bldP spid="746518" grpId="0"/>
      <p:bldP spid="746522" grpId="0"/>
      <p:bldP spid="746526" grpId="0"/>
      <p:bldP spid="7465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0" y="2751138"/>
            <a:ext cx="5543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由于体积</a:t>
            </a:r>
            <a:r>
              <a:rPr kumimoji="1" lang="en-US" altLang="zh-CN" b="1" i="1" dirty="0"/>
              <a:t>V</a:t>
            </a:r>
            <a:r>
              <a:rPr kumimoji="1" lang="zh-CN" altLang="en-US" b="1" dirty="0"/>
              <a:t>外的电荷密度</a:t>
            </a:r>
            <a:r>
              <a:rPr kumimoji="1" lang="el-GR" altLang="zh-CN" b="1" i="1" dirty="0"/>
              <a:t>ρ</a:t>
            </a:r>
            <a:r>
              <a:rPr kumimoji="1" lang="zh-CN" altLang="en-US" b="1" dirty="0"/>
              <a:t>＝</a:t>
            </a:r>
            <a:r>
              <a:rPr kumimoji="1" lang="en-US" altLang="zh-CN" b="1" dirty="0"/>
              <a:t>0</a:t>
            </a:r>
            <a:r>
              <a:rPr kumimoji="1" lang="zh-CN" altLang="en-US" b="1" dirty="0"/>
              <a:t>，若将上式中的积分区域扩大到整个场空间，结果仍然成立。只要电荷分布在有限区域内，当闭合面</a:t>
            </a:r>
            <a:r>
              <a:rPr kumimoji="1" lang="en-US" altLang="zh-CN" b="1" i="1" dirty="0"/>
              <a:t>S</a:t>
            </a:r>
            <a:r>
              <a:rPr kumimoji="1" lang="zh-CN" altLang="en-US" b="1" dirty="0"/>
              <a:t>无限扩大时，则有</a:t>
            </a:r>
            <a:endParaRPr kumimoji="1" lang="zh-CN" altLang="el-GR" b="1" dirty="0"/>
          </a:p>
        </p:txBody>
      </p:sp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200025" y="4703763"/>
          <a:ext cx="5629275" cy="1027112"/>
        </p:xfrm>
        <a:graphic>
          <a:graphicData uri="http://schemas.openxmlformats.org/presentationml/2006/ole">
            <p:oleObj spid="_x0000_s21534" name="Equation" r:id="rId3" imgW="2997000" imgH="609480" progId="Equation.DSMT4">
              <p:embed/>
            </p:oleObj>
          </a:graphicData>
        </a:graphic>
      </p:graphicFrame>
      <p:graphicFrame>
        <p:nvGraphicFramePr>
          <p:cNvPr id="749589" name="Object 21"/>
          <p:cNvGraphicFramePr>
            <a:graphicFrameLocks noChangeAspect="1"/>
          </p:cNvGraphicFramePr>
          <p:nvPr/>
        </p:nvGraphicFramePr>
        <p:xfrm>
          <a:off x="1041399" y="5762626"/>
          <a:ext cx="4777147" cy="666750"/>
        </p:xfrm>
        <a:graphic>
          <a:graphicData uri="http://schemas.openxmlformats.org/presentationml/2006/ole">
            <p:oleObj spid="_x0000_s21535" name="Equation" r:id="rId4" imgW="2197080" imgH="393480" progId="Equation.DSMT4">
              <p:embed/>
            </p:oleObj>
          </a:graphicData>
        </a:graphic>
      </p:graphicFrame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-9525" y="5815013"/>
            <a:ext cx="38877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/>
              <a:t>故</a:t>
            </a:r>
            <a:endParaRPr kumimoji="1" lang="zh-CN" altLang="el-GR" b="1" dirty="0"/>
          </a:p>
        </p:txBody>
      </p:sp>
      <p:graphicFrame>
        <p:nvGraphicFramePr>
          <p:cNvPr id="749606" name="Object 38"/>
          <p:cNvGraphicFramePr>
            <a:graphicFrameLocks noChangeAspect="1"/>
          </p:cNvGraphicFramePr>
          <p:nvPr/>
        </p:nvGraphicFramePr>
        <p:xfrm>
          <a:off x="1630363" y="2076450"/>
          <a:ext cx="3552825" cy="785813"/>
        </p:xfrm>
        <a:graphic>
          <a:graphicData uri="http://schemas.openxmlformats.org/presentationml/2006/ole">
            <p:oleObj spid="_x0000_s21536" name="Equation" r:id="rId5" imgW="40311000" imgH="8361720" progId="Equation.DSMT4">
              <p:embed/>
            </p:oleObj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725988" y="420688"/>
            <a:ext cx="4043362" cy="1008062"/>
            <a:chOff x="3061" y="391"/>
            <a:chExt cx="2547" cy="635"/>
          </a:xfrm>
        </p:grpSpPr>
        <p:graphicFrame>
          <p:nvGraphicFramePr>
            <p:cNvPr id="21532" name="Object 37"/>
            <p:cNvGraphicFramePr>
              <a:graphicFrameLocks noChangeAspect="1"/>
            </p:cNvGraphicFramePr>
            <p:nvPr/>
          </p:nvGraphicFramePr>
          <p:xfrm>
            <a:off x="3581" y="391"/>
            <a:ext cx="2027" cy="304"/>
          </p:xfrm>
          <a:graphic>
            <a:graphicData uri="http://schemas.openxmlformats.org/presentationml/2006/ole">
              <p:oleObj spid="_x0000_s21537" name="Equation" r:id="rId6" imgW="36567000" imgH="5121720" progId="Equation.DSMT4">
                <p:embed/>
              </p:oleObj>
            </a:graphicData>
          </a:graphic>
        </p:graphicFrame>
        <p:sp>
          <p:nvSpPr>
            <p:cNvPr id="21533" name="Line 41"/>
            <p:cNvSpPr>
              <a:spLocks noChangeShapeType="1"/>
            </p:cNvSpPr>
            <p:nvPr/>
          </p:nvSpPr>
          <p:spPr bwMode="auto">
            <a:xfrm flipH="1">
              <a:off x="3061" y="685"/>
              <a:ext cx="512" cy="34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359150" y="1133475"/>
            <a:ext cx="5441950" cy="1085850"/>
            <a:chOff x="2200" y="840"/>
            <a:chExt cx="3428" cy="684"/>
          </a:xfrm>
        </p:grpSpPr>
        <p:graphicFrame>
          <p:nvGraphicFramePr>
            <p:cNvPr id="21530" name="Object 42"/>
            <p:cNvGraphicFramePr>
              <a:graphicFrameLocks noChangeAspect="1"/>
            </p:cNvGraphicFramePr>
            <p:nvPr/>
          </p:nvGraphicFramePr>
          <p:xfrm>
            <a:off x="3581" y="840"/>
            <a:ext cx="2047" cy="367"/>
          </p:xfrm>
          <a:graphic>
            <a:graphicData uri="http://schemas.openxmlformats.org/presentationml/2006/ole">
              <p:oleObj spid="_x0000_s21538" name="Equation" r:id="rId7" imgW="36855000" imgH="6201720" progId="Equation.DSMT4">
                <p:embed/>
              </p:oleObj>
            </a:graphicData>
          </a:graphic>
        </p:graphicFrame>
        <p:sp>
          <p:nvSpPr>
            <p:cNvPr id="21531" name="Line 43"/>
            <p:cNvSpPr>
              <a:spLocks noChangeShapeType="1"/>
            </p:cNvSpPr>
            <p:nvPr/>
          </p:nvSpPr>
          <p:spPr bwMode="auto">
            <a:xfrm flipH="1">
              <a:off x="2200" y="1117"/>
              <a:ext cx="1381" cy="40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38650" y="1860550"/>
            <a:ext cx="2584450" cy="504825"/>
            <a:chOff x="2880" y="1298"/>
            <a:chExt cx="1628" cy="318"/>
          </a:xfrm>
        </p:grpSpPr>
        <p:graphicFrame>
          <p:nvGraphicFramePr>
            <p:cNvPr id="21528" name="Object 44"/>
            <p:cNvGraphicFramePr>
              <a:graphicFrameLocks noChangeAspect="1"/>
            </p:cNvGraphicFramePr>
            <p:nvPr/>
          </p:nvGraphicFramePr>
          <p:xfrm>
            <a:off x="3742" y="1312"/>
            <a:ext cx="766" cy="304"/>
          </p:xfrm>
          <a:graphic>
            <a:graphicData uri="http://schemas.openxmlformats.org/presentationml/2006/ole">
              <p:oleObj spid="_x0000_s21539" name="Equation" r:id="rId8" imgW="13815000" imgH="5121720" progId="Equation.DSMT4">
                <p:embed/>
              </p:oleObj>
            </a:graphicData>
          </a:graphic>
        </p:graphicFrame>
        <p:sp>
          <p:nvSpPr>
            <p:cNvPr id="21529" name="Line 45"/>
            <p:cNvSpPr>
              <a:spLocks noChangeShapeType="1"/>
            </p:cNvSpPr>
            <p:nvPr/>
          </p:nvSpPr>
          <p:spPr bwMode="auto">
            <a:xfrm flipH="1">
              <a:off x="2880" y="1298"/>
              <a:ext cx="862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61938" y="996950"/>
            <a:ext cx="2232025" cy="842963"/>
            <a:chOff x="249" y="754"/>
            <a:chExt cx="1406" cy="531"/>
          </a:xfrm>
        </p:grpSpPr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V="1">
              <a:off x="1002" y="754"/>
              <a:ext cx="653" cy="3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7" name="Object 46"/>
            <p:cNvGraphicFramePr>
              <a:graphicFrameLocks noChangeAspect="1"/>
            </p:cNvGraphicFramePr>
            <p:nvPr/>
          </p:nvGraphicFramePr>
          <p:xfrm>
            <a:off x="249" y="981"/>
            <a:ext cx="751" cy="304"/>
          </p:xfrm>
          <a:graphic>
            <a:graphicData uri="http://schemas.openxmlformats.org/presentationml/2006/ole">
              <p:oleObj spid="_x0000_s21540" name="Equation" r:id="rId9" imgW="13527000" imgH="5121720" progId="Equation.DSMT4">
                <p:embed/>
              </p:oleObj>
            </a:graphicData>
          </a:graphic>
        </p:graphicFrame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686426" y="2597150"/>
            <a:ext cx="3019424" cy="2774950"/>
            <a:chOff x="3696" y="1978"/>
            <a:chExt cx="2018" cy="1996"/>
          </a:xfrm>
        </p:grpSpPr>
        <p:sp>
          <p:nvSpPr>
            <p:cNvPr id="21518" name="Rectangle 48"/>
            <p:cNvSpPr>
              <a:spLocks noChangeArrowheads="1"/>
            </p:cNvSpPr>
            <p:nvPr/>
          </p:nvSpPr>
          <p:spPr bwMode="auto">
            <a:xfrm>
              <a:off x="3696" y="1978"/>
              <a:ext cx="2018" cy="19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19" name="Oval 49"/>
            <p:cNvSpPr>
              <a:spLocks noChangeArrowheads="1"/>
            </p:cNvSpPr>
            <p:nvPr/>
          </p:nvSpPr>
          <p:spPr bwMode="auto">
            <a:xfrm>
              <a:off x="4216" y="2749"/>
              <a:ext cx="907" cy="907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0" name="Oval 50"/>
            <p:cNvSpPr>
              <a:spLocks noChangeArrowheads="1"/>
            </p:cNvSpPr>
            <p:nvPr/>
          </p:nvSpPr>
          <p:spPr bwMode="auto">
            <a:xfrm>
              <a:off x="3787" y="2069"/>
              <a:ext cx="1793" cy="186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1521" name="Line 51"/>
            <p:cNvSpPr>
              <a:spLocks noChangeShapeType="1"/>
            </p:cNvSpPr>
            <p:nvPr/>
          </p:nvSpPr>
          <p:spPr bwMode="auto">
            <a:xfrm>
              <a:off x="3922" y="2568"/>
              <a:ext cx="740" cy="5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" name="Object 52"/>
            <p:cNvGraphicFramePr>
              <a:graphicFrameLocks noChangeAspect="1"/>
            </p:cNvGraphicFramePr>
            <p:nvPr/>
          </p:nvGraphicFramePr>
          <p:xfrm>
            <a:off x="4188" y="2584"/>
            <a:ext cx="175" cy="206"/>
          </p:xfrm>
          <a:graphic>
            <a:graphicData uri="http://schemas.openxmlformats.org/presentationml/2006/ole">
              <p:oleObj spid="_x0000_s21541" name="Equation" r:id="rId10" imgW="3447000" imgH="3501720" progId="Equation.3">
                <p:embed/>
              </p:oleObj>
            </a:graphicData>
          </a:graphic>
        </p:graphicFrame>
        <p:sp>
          <p:nvSpPr>
            <p:cNvPr id="21523" name="Text Box 53"/>
            <p:cNvSpPr txBox="1">
              <a:spLocks noChangeArrowheads="1"/>
            </p:cNvSpPr>
            <p:nvPr/>
          </p:nvSpPr>
          <p:spPr bwMode="auto">
            <a:xfrm>
              <a:off x="4533" y="320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</a:p>
          </p:txBody>
        </p:sp>
        <p:sp>
          <p:nvSpPr>
            <p:cNvPr id="21524" name="Text Box 54"/>
            <p:cNvSpPr txBox="1">
              <a:spLocks noChangeArrowheads="1"/>
            </p:cNvSpPr>
            <p:nvPr/>
          </p:nvSpPr>
          <p:spPr bwMode="auto">
            <a:xfrm>
              <a:off x="4512" y="2341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l-GR" altLang="zh-CN" b="1" i="1">
                  <a:solidFill>
                    <a:srgbClr val="0000CC"/>
                  </a:solidFill>
                </a:rPr>
                <a:t>ρ</a:t>
              </a:r>
              <a:r>
                <a:rPr kumimoji="1" lang="zh-CN" altLang="en-US" b="1">
                  <a:solidFill>
                    <a:srgbClr val="0000CC"/>
                  </a:solidFill>
                </a:rPr>
                <a:t>＝</a:t>
              </a:r>
              <a:r>
                <a:rPr kumimoji="1" lang="en-US" altLang="zh-CN" b="1">
                  <a:solidFill>
                    <a:srgbClr val="0000CC"/>
                  </a:solidFill>
                </a:rPr>
                <a:t>0</a:t>
              </a:r>
              <a:endParaRPr kumimoji="1" lang="el-GR" altLang="zh-CN" b="1">
                <a:solidFill>
                  <a:srgbClr val="0000CC"/>
                </a:solidFill>
              </a:endParaRPr>
            </a:p>
          </p:txBody>
        </p:sp>
        <p:sp>
          <p:nvSpPr>
            <p:cNvPr id="21525" name="Text Box 55"/>
            <p:cNvSpPr txBox="1">
              <a:spLocks noChangeArrowheads="1"/>
            </p:cNvSpPr>
            <p:nvPr/>
          </p:nvSpPr>
          <p:spPr bwMode="auto">
            <a:xfrm>
              <a:off x="3923" y="2099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0000CC"/>
                  </a:solidFill>
                </a:rPr>
                <a:t>S</a:t>
              </a:r>
              <a:endParaRPr kumimoji="1" lang="el-GR" altLang="zh-CN" b="1" i="1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1516" name="Object 61"/>
          <p:cNvGraphicFramePr>
            <a:graphicFrameLocks noChangeAspect="1"/>
          </p:cNvGraphicFramePr>
          <p:nvPr/>
        </p:nvGraphicFramePr>
        <p:xfrm>
          <a:off x="982663" y="355600"/>
          <a:ext cx="3959225" cy="785813"/>
        </p:xfrm>
        <a:graphic>
          <a:graphicData uri="http://schemas.openxmlformats.org/presentationml/2006/ole">
            <p:oleObj spid="_x0000_s21542" name="Equation" r:id="rId11" imgW="44919000" imgH="8361720" progId="Equation.DSMT4">
              <p:embed/>
            </p:oleObj>
          </a:graphicData>
        </a:graphic>
      </p:graphicFrame>
      <p:graphicFrame>
        <p:nvGraphicFramePr>
          <p:cNvPr id="749630" name="Object 62"/>
          <p:cNvGraphicFramePr>
            <a:graphicFrameLocks noChangeAspect="1"/>
          </p:cNvGraphicFramePr>
          <p:nvPr/>
        </p:nvGraphicFramePr>
        <p:xfrm>
          <a:off x="1609725" y="1212850"/>
          <a:ext cx="3476625" cy="785813"/>
        </p:xfrm>
        <a:graphic>
          <a:graphicData uri="http://schemas.openxmlformats.org/presentationml/2006/ole">
            <p:oleObj spid="_x0000_s21543" name="Equation" r:id="rId12" imgW="39447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6" grpId="0"/>
      <p:bldP spid="7495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70"/>
          <p:cNvGrpSpPr>
            <a:grpSpLocks/>
          </p:cNvGrpSpPr>
          <p:nvPr/>
        </p:nvGrpSpPr>
        <p:grpSpPr bwMode="auto">
          <a:xfrm>
            <a:off x="338138" y="468313"/>
            <a:ext cx="5022850" cy="787400"/>
            <a:chOff x="113" y="881"/>
            <a:chExt cx="3164" cy="496"/>
          </a:xfrm>
        </p:grpSpPr>
        <p:graphicFrame>
          <p:nvGraphicFramePr>
            <p:cNvPr id="22540" name="Object 1027"/>
            <p:cNvGraphicFramePr>
              <a:graphicFrameLocks noChangeAspect="1"/>
            </p:cNvGraphicFramePr>
            <p:nvPr/>
          </p:nvGraphicFramePr>
          <p:xfrm>
            <a:off x="1846" y="881"/>
            <a:ext cx="991" cy="496"/>
          </p:xfrm>
          <a:graphic>
            <a:graphicData uri="http://schemas.openxmlformats.org/presentationml/2006/ole">
              <p:oleObj spid="_x0000_s22542" name="公式" r:id="rId3" imgW="787058" imgH="393529" progId="Equation.3">
                <p:embed/>
              </p:oleObj>
            </a:graphicData>
          </a:graphic>
        </p:graphicFrame>
        <p:sp>
          <p:nvSpPr>
            <p:cNvPr id="22541" name="Text Box 49"/>
            <p:cNvSpPr txBox="1">
              <a:spLocks noChangeArrowheads="1"/>
            </p:cNvSpPr>
            <p:nvPr/>
          </p:nvSpPr>
          <p:spPr bwMode="auto">
            <a:xfrm>
              <a:off x="113" y="949"/>
              <a:ext cx="316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电场能量密度：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38138" y="1349375"/>
            <a:ext cx="5292725" cy="787400"/>
            <a:chOff x="113" y="1436"/>
            <a:chExt cx="3334" cy="496"/>
          </a:xfrm>
        </p:grpSpPr>
        <p:graphicFrame>
          <p:nvGraphicFramePr>
            <p:cNvPr id="22538" name="Object 1030"/>
            <p:cNvGraphicFramePr>
              <a:graphicFrameLocks noChangeAspect="1"/>
            </p:cNvGraphicFramePr>
            <p:nvPr/>
          </p:nvGraphicFramePr>
          <p:xfrm>
            <a:off x="1809" y="1436"/>
            <a:ext cx="1392" cy="496"/>
          </p:xfrm>
          <a:graphic>
            <a:graphicData uri="http://schemas.openxmlformats.org/presentationml/2006/ole">
              <p:oleObj spid="_x0000_s22543" name="Equation" r:id="rId5" imgW="25047000" imgH="8361720" progId="Equation.3">
                <p:embed/>
              </p:oleObj>
            </a:graphicData>
          </a:graphic>
        </p:graphicFrame>
        <p:sp>
          <p:nvSpPr>
            <p:cNvPr id="22539" name="Text Box 50"/>
            <p:cNvSpPr txBox="1">
              <a:spLocks noChangeArrowheads="1"/>
            </p:cNvSpPr>
            <p:nvPr/>
          </p:nvSpPr>
          <p:spPr bwMode="auto">
            <a:xfrm>
              <a:off x="113" y="1490"/>
              <a:ext cx="333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kumimoji="1" lang="zh-CN" altLang="en-US" b="1"/>
                <a:t>　电场的总能量：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241800" y="1789113"/>
            <a:ext cx="3960813" cy="795337"/>
            <a:chOff x="2517" y="1762"/>
            <a:chExt cx="2495" cy="501"/>
          </a:xfrm>
        </p:grpSpPr>
        <p:sp>
          <p:nvSpPr>
            <p:cNvPr id="22536" name="Text Box 1031"/>
            <p:cNvSpPr txBox="1">
              <a:spLocks noChangeArrowheads="1"/>
            </p:cNvSpPr>
            <p:nvPr/>
          </p:nvSpPr>
          <p:spPr bwMode="auto">
            <a:xfrm>
              <a:off x="3696" y="1762"/>
              <a:ext cx="1316" cy="5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kumimoji="1" lang="zh-CN" altLang="en-US" sz="2000" b="1">
                  <a:solidFill>
                    <a:srgbClr val="0000CC"/>
                  </a:solidFill>
                </a:rPr>
                <a:t>积分区域为电场所在的整个空间</a:t>
              </a:r>
            </a:p>
          </p:txBody>
        </p:sp>
        <p:sp>
          <p:nvSpPr>
            <p:cNvPr id="22537" name="Line 51"/>
            <p:cNvSpPr>
              <a:spLocks noChangeShapeType="1"/>
            </p:cNvSpPr>
            <p:nvPr/>
          </p:nvSpPr>
          <p:spPr bwMode="auto">
            <a:xfrm flipH="1" flipV="1">
              <a:off x="2517" y="1899"/>
              <a:ext cx="1179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1409" name="Object 65"/>
          <p:cNvGraphicFramePr>
            <a:graphicFrameLocks noChangeAspect="1"/>
          </p:cNvGraphicFramePr>
          <p:nvPr/>
        </p:nvGraphicFramePr>
        <p:xfrm>
          <a:off x="1704975" y="3903663"/>
          <a:ext cx="6497638" cy="879475"/>
        </p:xfrm>
        <a:graphic>
          <a:graphicData uri="http://schemas.openxmlformats.org/presentationml/2006/ole">
            <p:oleObj spid="_x0000_s22544" name="Equation" r:id="rId6" imgW="65943000" imgH="8361720" progId="Equation.DSMT4">
              <p:embed/>
            </p:oleObj>
          </a:graphicData>
        </a:graphic>
      </p:graphicFrame>
      <p:sp>
        <p:nvSpPr>
          <p:cNvPr id="441410" name="Text Box 66"/>
          <p:cNvSpPr txBox="1">
            <a:spLocks noChangeArrowheads="1"/>
          </p:cNvSpPr>
          <p:nvPr/>
        </p:nvSpPr>
        <p:spPr bwMode="auto">
          <a:xfrm>
            <a:off x="338138" y="2363788"/>
            <a:ext cx="84105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b="1"/>
              <a:t>　对于线性、各向同性介质，则有</a:t>
            </a:r>
          </a:p>
        </p:txBody>
      </p:sp>
      <p:graphicFrame>
        <p:nvGraphicFramePr>
          <p:cNvPr id="441412" name="Object 68"/>
          <p:cNvGraphicFramePr>
            <a:graphicFrameLocks noChangeAspect="1"/>
          </p:cNvGraphicFramePr>
          <p:nvPr/>
        </p:nvGraphicFramePr>
        <p:xfrm>
          <a:off x="1798638" y="2936875"/>
          <a:ext cx="4438650" cy="911225"/>
        </p:xfrm>
        <a:graphic>
          <a:graphicData uri="http://schemas.openxmlformats.org/presentationml/2006/ole">
            <p:oleObj spid="_x0000_s22545" name="Equation" r:id="rId7" imgW="43479000" imgH="8361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4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395288" y="1027113"/>
            <a:ext cx="83153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200" b="1" dirty="0"/>
              <a:t>对于电荷分布复杂的带电系统，根据库仑定律计算电场力困难，因此通常采用虚位移法来计算静电力。</a:t>
            </a:r>
            <a:endParaRPr kumimoji="1" lang="zh-CN" altLang="en-US" sz="2200" b="1" dirty="0">
              <a:latin typeface="楷体_GB2312"/>
            </a:endParaRPr>
          </a:p>
        </p:txBody>
      </p:sp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420688" y="2060575"/>
            <a:ext cx="84724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虚位移法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200" b="1">
                <a:latin typeface="楷体_GB2312"/>
                <a:ea typeface="宋体" pitchFamily="2" charset="-122"/>
                <a:cs typeface="Times New Roman" pitchFamily="18" charset="0"/>
              </a:rPr>
              <a:t>假设第 </a:t>
            </a:r>
            <a:r>
              <a:rPr lang="en-US" altLang="zh-CN" sz="2200" b="1" i="1">
                <a:ea typeface="宋体" pitchFamily="2" charset="-122"/>
                <a:cs typeface="Times New Roman" pitchFamily="18" charset="0"/>
              </a:rPr>
              <a:t>i </a:t>
            </a:r>
            <a:r>
              <a:rPr lang="zh-CN" altLang="en-US" sz="2200" b="1">
                <a:latin typeface="楷体_GB2312"/>
                <a:ea typeface="宋体" pitchFamily="2" charset="-122"/>
                <a:cs typeface="Times New Roman" pitchFamily="18" charset="0"/>
              </a:rPr>
              <a:t>个带电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导体在电场力</a:t>
            </a:r>
            <a:r>
              <a:rPr lang="en-US" altLang="zh-CN" sz="2200" b="1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的作用下发生位移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，则电场力做功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200"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，系统的静电能量改变为 </a:t>
            </a:r>
            <a:r>
              <a:rPr lang="en-US" altLang="zh-CN" sz="220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200" i="1"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200" b="1" i="1" baseline="-2500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。根据能量守恒定律，该系统的功能关系为</a:t>
            </a:r>
          </a:p>
        </p:txBody>
      </p:sp>
      <p:graphicFrame>
        <p:nvGraphicFramePr>
          <p:cNvPr id="910340" name="Object 4"/>
          <p:cNvGraphicFramePr>
            <a:graphicFrameLocks noChangeAspect="1"/>
          </p:cNvGraphicFramePr>
          <p:nvPr/>
        </p:nvGraphicFramePr>
        <p:xfrm>
          <a:off x="4437063" y="3049588"/>
          <a:ext cx="3186112" cy="631825"/>
        </p:xfrm>
        <a:graphic>
          <a:graphicData uri="http://schemas.openxmlformats.org/presentationml/2006/ole">
            <p:oleObj spid="_x0000_s23561" name="Equation" r:id="rId3" imgW="26199000" imgH="4851720" progId="Equation.DSMT4">
              <p:embed/>
            </p:oleObj>
          </a:graphicData>
        </a:graphic>
      </p:graphicFrame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8313" y="3767138"/>
            <a:ext cx="69072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b="1"/>
              <a:t>其中</a:t>
            </a:r>
            <a:r>
              <a:rPr lang="en-US" altLang="zh-CN" sz="2200"/>
              <a:t>d</a:t>
            </a:r>
            <a:r>
              <a:rPr lang="en-US" altLang="zh-CN" sz="2200" i="1"/>
              <a:t>W</a:t>
            </a:r>
            <a:r>
              <a:rPr lang="en-US" altLang="zh-CN" sz="2200" b="1" i="1" baseline="-25000"/>
              <a:t>S</a:t>
            </a:r>
            <a:r>
              <a:rPr lang="zh-CN" altLang="en-US" sz="2200" b="1"/>
              <a:t>是与各带电体相连接的外电源所提供的能量。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39725" y="5310188"/>
            <a:ext cx="8280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200" b="1"/>
              <a:t>虚位移法计算电场力可分为两种情况：</a:t>
            </a:r>
            <a:endParaRPr lang="en-US" altLang="zh-CN" sz="2200" b="1"/>
          </a:p>
          <a:p>
            <a:pPr fontAlgn="ctr">
              <a:lnSpc>
                <a:spcPct val="130000"/>
              </a:lnSpc>
            </a:pPr>
            <a:r>
              <a:rPr lang="en-US" altLang="zh-CN" sz="2200" b="1"/>
              <a:t>1</a:t>
            </a:r>
            <a:r>
              <a:rPr lang="zh-CN" altLang="en-US" sz="2200" b="1"/>
              <a:t>）假定各带电体的电位不变；</a:t>
            </a:r>
            <a:r>
              <a:rPr lang="en-US" altLang="zh-CN" sz="2200" b="1"/>
              <a:t>2</a:t>
            </a:r>
            <a:r>
              <a:rPr lang="zh-CN" altLang="en-US" sz="2200" b="1"/>
              <a:t>）假定各带电体的电荷不变。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07950" y="561975"/>
            <a:ext cx="41036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3.1.5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静电力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2900" y="4386263"/>
            <a:ext cx="8493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虚位移是指几何量的虚增量，可以是距离、面积、体积、角度，对应的电场力可以是机械力、表面张力、压强和转矩等。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9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8" grpId="0" autoUpdateAnimBg="0"/>
      <p:bldP spid="910339" grpId="0"/>
      <p:bldP spid="910341" grpId="0"/>
      <p:bldP spid="91034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107950" y="47625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1.  </a:t>
            </a:r>
            <a:r>
              <a:rPr lang="zh-CN" altLang="en-US" b="1">
                <a:ea typeface="宋体" pitchFamily="2" charset="-122"/>
              </a:rPr>
              <a:t>假设各带电导体的电位不变</a:t>
            </a:r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107950" y="836613"/>
            <a:ext cx="882173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/>
              <a:t>       </a:t>
            </a:r>
            <a:r>
              <a:rPr lang="zh-CN" altLang="en-US" b="1"/>
              <a:t>此时，各带电导体应分别与外电压源连接，外电压源向系统提供的能量</a:t>
            </a:r>
          </a:p>
        </p:txBody>
      </p:sp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2627313" y="1484313"/>
          <a:ext cx="3379787" cy="863600"/>
        </p:xfrm>
        <a:graphic>
          <a:graphicData uri="http://schemas.openxmlformats.org/presentationml/2006/ole">
            <p:oleObj spid="_x0000_s24604" name="Equation" r:id="rId3" imgW="38007000" imgH="9171720" progId="Equation.DSMT4">
              <p:embed/>
            </p:oleObj>
          </a:graphicData>
        </a:graphic>
      </p:graphicFrame>
      <p:graphicFrame>
        <p:nvGraphicFramePr>
          <p:cNvPr id="754695" name="Object 7"/>
          <p:cNvGraphicFramePr>
            <a:graphicFrameLocks noChangeAspect="1"/>
          </p:cNvGraphicFramePr>
          <p:nvPr/>
        </p:nvGraphicFramePr>
        <p:xfrm>
          <a:off x="3492500" y="2349500"/>
          <a:ext cx="4068763" cy="911225"/>
        </p:xfrm>
        <a:graphic>
          <a:graphicData uri="http://schemas.openxmlformats.org/presentationml/2006/ole">
            <p:oleObj spid="_x0000_s24605" name="Equation" r:id="rId4" imgW="43479000" imgH="9171720" progId="Equation.DSMT4">
              <p:embed/>
            </p:oleObj>
          </a:graphicData>
        </a:graphic>
      </p:graphicFrame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34925" y="256540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系统所改变的静电能量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7950" y="3500438"/>
            <a:ext cx="2522538" cy="457200"/>
            <a:chOff x="68" y="2205"/>
            <a:chExt cx="1589" cy="288"/>
          </a:xfrm>
        </p:grpSpPr>
        <p:sp>
          <p:nvSpPr>
            <p:cNvPr id="24602" name="Rectangle 11"/>
            <p:cNvSpPr>
              <a:spLocks noChangeArrowheads="1"/>
            </p:cNvSpPr>
            <p:nvPr/>
          </p:nvSpPr>
          <p:spPr bwMode="auto">
            <a:xfrm>
              <a:off x="68" y="2205"/>
              <a:ext cx="5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即</a:t>
              </a:r>
            </a:p>
          </p:txBody>
        </p:sp>
        <p:graphicFrame>
          <p:nvGraphicFramePr>
            <p:cNvPr id="24603" name="Object 12"/>
            <p:cNvGraphicFramePr>
              <a:graphicFrameLocks noChangeAspect="1"/>
            </p:cNvGraphicFramePr>
            <p:nvPr/>
          </p:nvGraphicFramePr>
          <p:xfrm>
            <a:off x="657" y="2205"/>
            <a:ext cx="1000" cy="288"/>
          </p:xfrm>
          <a:graphic>
            <a:graphicData uri="http://schemas.openxmlformats.org/presentationml/2006/ole">
              <p:oleObj spid="_x0000_s24606" name="Equation" r:id="rId5" imgW="17847000" imgH="4851720" progId="Equation.DSMT4">
                <p:embed/>
              </p:oleObj>
            </a:graphicData>
          </a:graphic>
        </p:graphicFrame>
      </p:grpSp>
      <p:sp>
        <p:nvSpPr>
          <p:cNvPr id="754707" name="Rectangle 19"/>
          <p:cNvSpPr>
            <a:spLocks noChangeArrowheads="1"/>
          </p:cNvSpPr>
          <p:nvPr/>
        </p:nvSpPr>
        <p:spPr bwMode="auto">
          <a:xfrm>
            <a:off x="611188" y="4627563"/>
            <a:ext cx="798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此时，所有带电体都不和外电源相连接，则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en-US" altLang="zh-CN" i="1"/>
              <a:t>W</a:t>
            </a:r>
            <a:r>
              <a:rPr lang="en-US" altLang="zh-CN" b="1" i="1" baseline="-25000"/>
              <a:t>S</a:t>
            </a:r>
            <a:r>
              <a:rPr lang="zh-CN" altLang="en-US" b="1"/>
              <a:t>＝</a:t>
            </a:r>
            <a:r>
              <a:rPr lang="en-US" altLang="zh-CN" b="1"/>
              <a:t>0</a:t>
            </a:r>
            <a:r>
              <a:rPr lang="zh-CN" altLang="en-US" b="1"/>
              <a:t>，因此</a:t>
            </a:r>
          </a:p>
        </p:txBody>
      </p:sp>
      <p:sp>
        <p:nvSpPr>
          <p:cNvPr id="754708" name="Rectangle 20"/>
          <p:cNvSpPr>
            <a:spLocks noChangeArrowheads="1"/>
          </p:cNvSpPr>
          <p:nvPr/>
        </p:nvSpPr>
        <p:spPr bwMode="auto">
          <a:xfrm>
            <a:off x="107950" y="4076700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>
                <a:ea typeface="宋体" pitchFamily="2" charset="-122"/>
              </a:rPr>
              <a:t>2.  </a:t>
            </a:r>
            <a:r>
              <a:rPr lang="zh-CN" altLang="en-US" b="1">
                <a:ea typeface="宋体" pitchFamily="2" charset="-122"/>
              </a:rPr>
              <a:t>假设各带电导体的电荷不变</a:t>
            </a:r>
          </a:p>
        </p:txBody>
      </p:sp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1619250" y="5229225"/>
          <a:ext cx="1879600" cy="514350"/>
        </p:xfrm>
        <a:graphic>
          <a:graphicData uri="http://schemas.openxmlformats.org/presentationml/2006/ole">
            <p:oleObj spid="_x0000_s24607" name="Equation" r:id="rId6" imgW="18999000" imgH="4851720" progId="Equation.DSMT4">
              <p:embed/>
            </p:oleObj>
          </a:graphicData>
        </a:graphic>
      </p:graphicFrame>
      <p:sp>
        <p:nvSpPr>
          <p:cNvPr id="754713" name="Rectangle 25"/>
          <p:cNvSpPr>
            <a:spLocks noChangeArrowheads="1"/>
          </p:cNvSpPr>
          <p:nvPr/>
        </p:nvSpPr>
        <p:spPr bwMode="auto">
          <a:xfrm>
            <a:off x="36513" y="5949950"/>
            <a:ext cx="90725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b="1"/>
              <a:t>式中的“－”号表示电场力做功是靠减少系统的静电能量来实现的。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43213" y="3500438"/>
            <a:ext cx="2376487" cy="514350"/>
            <a:chOff x="1791" y="2205"/>
            <a:chExt cx="1497" cy="324"/>
          </a:xfrm>
        </p:grpSpPr>
        <p:graphicFrame>
          <p:nvGraphicFramePr>
            <p:cNvPr id="24600" name="Object 3"/>
            <p:cNvGraphicFramePr>
              <a:graphicFrameLocks noChangeAspect="1"/>
            </p:cNvGraphicFramePr>
            <p:nvPr/>
          </p:nvGraphicFramePr>
          <p:xfrm>
            <a:off x="2230" y="2205"/>
            <a:ext cx="1058" cy="324"/>
          </p:xfrm>
          <a:graphic>
            <a:graphicData uri="http://schemas.openxmlformats.org/presentationml/2006/ole">
              <p:oleObj spid="_x0000_s24608" name="Equation" r:id="rId7" imgW="16983000" imgH="4851720" progId="Equation.DSMT4">
                <p:embed/>
              </p:oleObj>
            </a:graphicData>
          </a:graphic>
        </p:graphicFrame>
        <p:sp>
          <p:nvSpPr>
            <p:cNvPr id="24601" name="AutoShape 26"/>
            <p:cNvSpPr>
              <a:spLocks noChangeArrowheads="1"/>
            </p:cNvSpPr>
            <p:nvPr/>
          </p:nvSpPr>
          <p:spPr bwMode="auto">
            <a:xfrm>
              <a:off x="1791" y="22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64163" y="3317875"/>
            <a:ext cx="3671887" cy="979488"/>
            <a:chOff x="3379" y="2024"/>
            <a:chExt cx="2313" cy="686"/>
          </a:xfrm>
        </p:grpSpPr>
        <p:grpSp>
          <p:nvGrpSpPr>
            <p:cNvPr id="24595" name="Group 15"/>
            <p:cNvGrpSpPr>
              <a:grpSpLocks/>
            </p:cNvGrpSpPr>
            <p:nvPr/>
          </p:nvGrpSpPr>
          <p:grpSpPr bwMode="auto">
            <a:xfrm>
              <a:off x="3885" y="2024"/>
              <a:ext cx="1807" cy="686"/>
              <a:chOff x="1814" y="3047"/>
              <a:chExt cx="1807" cy="686"/>
            </a:xfrm>
          </p:grpSpPr>
          <p:graphicFrame>
            <p:nvGraphicFramePr>
              <p:cNvPr id="24597" name="Object 16"/>
              <p:cNvGraphicFramePr>
                <a:graphicFrameLocks noChangeAspect="1"/>
              </p:cNvGraphicFramePr>
              <p:nvPr/>
            </p:nvGraphicFramePr>
            <p:xfrm>
              <a:off x="1814" y="3047"/>
              <a:ext cx="842" cy="655"/>
            </p:xfrm>
            <a:graphic>
              <a:graphicData uri="http://schemas.openxmlformats.org/presentationml/2006/ole">
                <p:oleObj spid="_x0000_s24609" name="Equation" r:id="rId8" imgW="14103000" imgH="10251720" progId="Equation.DSMT4">
                  <p:embed/>
                </p:oleObj>
              </a:graphicData>
            </a:graphic>
          </p:graphicFrame>
          <p:sp>
            <p:nvSpPr>
              <p:cNvPr id="24598" name="Rectangle 17"/>
              <p:cNvSpPr>
                <a:spLocks noChangeArrowheads="1"/>
              </p:cNvSpPr>
              <p:nvPr/>
            </p:nvSpPr>
            <p:spPr bwMode="auto">
              <a:xfrm>
                <a:off x="2608" y="3410"/>
                <a:ext cx="1013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</a:t>
                </a:r>
                <a:r>
                  <a:rPr lang="zh-CN" altLang="en-US" b="1">
                    <a:solidFill>
                      <a:srgbClr val="0000CC"/>
                    </a:solidFill>
                  </a:rPr>
                  <a:t>不变</a:t>
                </a:r>
              </a:p>
            </p:txBody>
          </p:sp>
          <p:graphicFrame>
            <p:nvGraphicFramePr>
              <p:cNvPr id="24599" name="Object 18"/>
              <p:cNvGraphicFramePr>
                <a:graphicFrameLocks noChangeAspect="1"/>
              </p:cNvGraphicFramePr>
              <p:nvPr/>
            </p:nvGraphicFramePr>
            <p:xfrm>
              <a:off x="2698" y="3455"/>
              <a:ext cx="177" cy="208"/>
            </p:xfrm>
            <a:graphic>
              <a:graphicData uri="http://schemas.openxmlformats.org/presentationml/2006/ole">
                <p:oleObj spid="_x0000_s24610" name="Equation" r:id="rId9" imgW="3159000" imgH="3501720" progId="Equation.DSMT4">
                  <p:embed/>
                </p:oleObj>
              </a:graphicData>
            </a:graphic>
          </p:graphicFrame>
        </p:grpSp>
        <p:sp>
          <p:nvSpPr>
            <p:cNvPr id="24596" name="AutoShape 27"/>
            <p:cNvSpPr>
              <a:spLocks noChangeArrowheads="1"/>
            </p:cNvSpPr>
            <p:nvPr/>
          </p:nvSpPr>
          <p:spPr bwMode="auto">
            <a:xfrm>
              <a:off x="3379" y="2296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924300" y="5049838"/>
            <a:ext cx="4127500" cy="971550"/>
            <a:chOff x="2472" y="3158"/>
            <a:chExt cx="2600" cy="655"/>
          </a:xfrm>
        </p:grpSpPr>
        <p:grpSp>
          <p:nvGrpSpPr>
            <p:cNvPr id="24591" name="Group 22"/>
            <p:cNvGrpSpPr>
              <a:grpSpLocks/>
            </p:cNvGrpSpPr>
            <p:nvPr/>
          </p:nvGrpSpPr>
          <p:grpSpPr bwMode="auto">
            <a:xfrm>
              <a:off x="3107" y="3158"/>
              <a:ext cx="1965" cy="655"/>
              <a:chOff x="2064" y="1298"/>
              <a:chExt cx="1965" cy="655"/>
            </a:xfrm>
          </p:grpSpPr>
          <p:graphicFrame>
            <p:nvGraphicFramePr>
              <p:cNvPr id="24593" name="Object 23"/>
              <p:cNvGraphicFramePr>
                <a:graphicFrameLocks noChangeAspect="1"/>
              </p:cNvGraphicFramePr>
              <p:nvPr/>
            </p:nvGraphicFramePr>
            <p:xfrm>
              <a:off x="2064" y="1298"/>
              <a:ext cx="979" cy="655"/>
            </p:xfrm>
            <a:graphic>
              <a:graphicData uri="http://schemas.openxmlformats.org/presentationml/2006/ole">
                <p:oleObj spid="_x0000_s24611" name="Equation" r:id="rId10" imgW="16407000" imgH="10251720" progId="Equation.DSMT4">
                  <p:embed/>
                </p:oleObj>
              </a:graphicData>
            </a:graphic>
          </p:graphicFrame>
          <p:sp>
            <p:nvSpPr>
              <p:cNvPr id="24594" name="Rectangle 24"/>
              <p:cNvSpPr>
                <a:spLocks noChangeArrowheads="1"/>
              </p:cNvSpPr>
              <p:nvPr/>
            </p:nvSpPr>
            <p:spPr bwMode="auto">
              <a:xfrm>
                <a:off x="3016" y="1616"/>
                <a:ext cx="1013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altLang="zh-CN" b="1" i="1"/>
                  <a:t>q</a:t>
                </a:r>
                <a:r>
                  <a:rPr lang="zh-CN" altLang="en-US" b="1"/>
                  <a:t>不变</a:t>
                </a:r>
              </a:p>
            </p:txBody>
          </p:sp>
        </p:grpSp>
        <p:sp>
          <p:nvSpPr>
            <p:cNvPr id="24592" name="AutoShape 28"/>
            <p:cNvSpPr>
              <a:spLocks noChangeArrowheads="1"/>
            </p:cNvSpPr>
            <p:nvPr/>
          </p:nvSpPr>
          <p:spPr bwMode="auto">
            <a:xfrm>
              <a:off x="2472" y="338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/>
      <p:bldP spid="754692" grpId="0"/>
      <p:bldP spid="754698" grpId="0"/>
      <p:bldP spid="754707" grpId="0"/>
      <p:bldP spid="754708" grpId="0"/>
      <p:bldP spid="7547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60325" y="465138"/>
            <a:ext cx="56181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800100">
              <a:lnSpc>
                <a:spcPct val="125000"/>
              </a:lnSpc>
            </a:pP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3.1.7  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有一平行金属板电容器，极板面积为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200" b="1">
                <a:ea typeface="幼圆" pitchFamily="49" charset="-122"/>
                <a:cs typeface="Times New Roman" pitchFamily="18" charset="0"/>
              </a:rPr>
              <a:t>×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，板间距离为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，用一块介质片（宽度为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b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、厚度为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d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，介电常数为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ε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）部分填充在两极板之间，如图所示。设极板间外加电压为 </a:t>
            </a:r>
            <a:r>
              <a:rPr lang="en-US" altLang="zh-CN" sz="22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200" b="1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200" b="1">
                <a:ea typeface="幼圆" pitchFamily="49" charset="-122"/>
                <a:cs typeface="Times New Roman" pitchFamily="18" charset="0"/>
              </a:rPr>
              <a:t>，忽略边缘效应，求介质片所受的静电力。</a:t>
            </a:r>
          </a:p>
        </p:txBody>
      </p:sp>
      <p:graphicFrame>
        <p:nvGraphicFramePr>
          <p:cNvPr id="755723" name="Object 11"/>
          <p:cNvGraphicFramePr>
            <a:graphicFrameLocks noChangeAspect="1"/>
          </p:cNvGraphicFramePr>
          <p:nvPr/>
        </p:nvGraphicFramePr>
        <p:xfrm>
          <a:off x="4186238" y="2984500"/>
          <a:ext cx="2687637" cy="792163"/>
        </p:xfrm>
        <a:graphic>
          <a:graphicData uri="http://schemas.openxmlformats.org/presentationml/2006/ole">
            <p:oleObj spid="_x0000_s25649" name="Equation" r:id="rId3" imgW="29943000" imgH="8361720" progId="Equation.DSMT4">
              <p:embed/>
            </p:oleObj>
          </a:graphicData>
        </a:graphic>
      </p:graphicFrame>
      <p:sp>
        <p:nvSpPr>
          <p:cNvPr id="755724" name="Rectangle 12"/>
          <p:cNvSpPr>
            <a:spLocks noChangeArrowheads="1"/>
          </p:cNvSpPr>
          <p:nvPr/>
        </p:nvSpPr>
        <p:spPr bwMode="auto">
          <a:xfrm>
            <a:off x="420688" y="38814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所以电容器内的电场能量为</a:t>
            </a:r>
          </a:p>
        </p:txBody>
      </p:sp>
      <p:graphicFrame>
        <p:nvGraphicFramePr>
          <p:cNvPr id="755725" name="Object 13"/>
          <p:cNvGraphicFramePr>
            <a:graphicFrameLocks noChangeAspect="1"/>
          </p:cNvGraphicFramePr>
          <p:nvPr/>
        </p:nvGraphicFramePr>
        <p:xfrm>
          <a:off x="4441825" y="3687763"/>
          <a:ext cx="4176713" cy="866775"/>
        </p:xfrm>
        <a:graphic>
          <a:graphicData uri="http://schemas.openxmlformats.org/presentationml/2006/ole">
            <p:oleObj spid="_x0000_s25650" name="Equation" r:id="rId4" imgW="48087000" imgH="8901720" progId="Equation.DSMT4">
              <p:embed/>
            </p:oleObj>
          </a:graphicData>
        </a:graphic>
      </p:graphicFrame>
      <p:graphicFrame>
        <p:nvGraphicFramePr>
          <p:cNvPr id="755726" name="Object 14"/>
          <p:cNvGraphicFramePr>
            <a:graphicFrameLocks noChangeAspect="1"/>
          </p:cNvGraphicFramePr>
          <p:nvPr/>
        </p:nvGraphicFramePr>
        <p:xfrm>
          <a:off x="1258888" y="5178425"/>
          <a:ext cx="4032250" cy="1008063"/>
        </p:xfrm>
        <a:graphic>
          <a:graphicData uri="http://schemas.openxmlformats.org/presentationml/2006/ole">
            <p:oleObj spid="_x0000_s25651" name="Equation" r:id="rId5" imgW="41463000" imgH="10251720" progId="Equation.DSMT4">
              <p:embed/>
            </p:oleObj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65125" y="4352925"/>
            <a:ext cx="6975475" cy="863600"/>
            <a:chOff x="68" y="2886"/>
            <a:chExt cx="4394" cy="544"/>
          </a:xfrm>
        </p:grpSpPr>
        <p:sp>
          <p:nvSpPr>
            <p:cNvPr id="25645" name="Rectangle 16"/>
            <p:cNvSpPr>
              <a:spLocks noChangeArrowheads="1"/>
            </p:cNvSpPr>
            <p:nvPr/>
          </p:nvSpPr>
          <p:spPr bwMode="auto">
            <a:xfrm>
              <a:off x="68" y="3021"/>
              <a:ext cx="4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/>
                <a:t>由                       可求得介质片受到的静电力为</a:t>
              </a:r>
            </a:p>
          </p:txBody>
        </p:sp>
        <p:grpSp>
          <p:nvGrpSpPr>
            <p:cNvPr id="25646" name="Group 54"/>
            <p:cNvGrpSpPr>
              <a:grpSpLocks/>
            </p:cNvGrpSpPr>
            <p:nvPr/>
          </p:nvGrpSpPr>
          <p:grpSpPr bwMode="auto">
            <a:xfrm>
              <a:off x="340" y="2886"/>
              <a:ext cx="1221" cy="544"/>
              <a:chOff x="340" y="2931"/>
              <a:chExt cx="1221" cy="544"/>
            </a:xfrm>
          </p:grpSpPr>
          <p:graphicFrame>
            <p:nvGraphicFramePr>
              <p:cNvPr id="25647" name="Object 17"/>
              <p:cNvGraphicFramePr>
                <a:graphicFrameLocks noChangeAspect="1"/>
              </p:cNvGraphicFramePr>
              <p:nvPr/>
            </p:nvGraphicFramePr>
            <p:xfrm>
              <a:off x="340" y="2931"/>
              <a:ext cx="761" cy="544"/>
            </p:xfrm>
            <a:graphic>
              <a:graphicData uri="http://schemas.openxmlformats.org/presentationml/2006/ole">
                <p:oleObj spid="_x0000_s25652" name="Equation" r:id="rId6" imgW="14103000" imgH="10251720" progId="Equation.DSMT4">
                  <p:embed/>
                </p:oleObj>
              </a:graphicData>
            </a:graphic>
          </p:graphicFrame>
          <p:graphicFrame>
            <p:nvGraphicFramePr>
              <p:cNvPr id="25648" name="Object 18"/>
              <p:cNvGraphicFramePr>
                <a:graphicFrameLocks noChangeAspect="1"/>
              </p:cNvGraphicFramePr>
              <p:nvPr/>
            </p:nvGraphicFramePr>
            <p:xfrm>
              <a:off x="1066" y="3254"/>
              <a:ext cx="495" cy="213"/>
            </p:xfrm>
            <a:graphic>
              <a:graphicData uri="http://schemas.openxmlformats.org/presentationml/2006/ole">
                <p:oleObj spid="_x0000_s25653" name="Equation" r:id="rId7" imgW="9783000" imgH="4311720" progId="Equation.DSMT4">
                  <p:embed/>
                </p:oleObj>
              </a:graphicData>
            </a:graphic>
          </p:graphicFrame>
        </p:grpSp>
      </p:grpSp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174625" y="3103563"/>
            <a:ext cx="405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>
                <a:ea typeface="幼圆" pitchFamily="49" charset="-122"/>
              </a:rPr>
              <a:t>解</a:t>
            </a:r>
            <a:r>
              <a:rPr lang="zh-CN" altLang="en-US" b="1"/>
              <a:t>：平行板电容器的电容为</a:t>
            </a:r>
          </a:p>
        </p:txBody>
      </p:sp>
      <p:grpSp>
        <p:nvGrpSpPr>
          <p:cNvPr id="25609" name="Group 21"/>
          <p:cNvGrpSpPr>
            <a:grpSpLocks/>
          </p:cNvGrpSpPr>
          <p:nvPr/>
        </p:nvGrpSpPr>
        <p:grpSpPr bwMode="auto">
          <a:xfrm>
            <a:off x="5715000" y="481013"/>
            <a:ext cx="3421063" cy="2376487"/>
            <a:chOff x="3605" y="346"/>
            <a:chExt cx="2155" cy="1497"/>
          </a:xfrm>
        </p:grpSpPr>
        <p:sp>
          <p:nvSpPr>
            <p:cNvPr id="25614" name="Rectangle 22"/>
            <p:cNvSpPr>
              <a:spLocks noChangeArrowheads="1"/>
            </p:cNvSpPr>
            <p:nvPr/>
          </p:nvSpPr>
          <p:spPr bwMode="auto">
            <a:xfrm>
              <a:off x="3605" y="346"/>
              <a:ext cx="2133" cy="149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5" name="Text Box 23"/>
            <p:cNvSpPr txBox="1">
              <a:spLocks noChangeArrowheads="1"/>
            </p:cNvSpPr>
            <p:nvPr/>
          </p:nvSpPr>
          <p:spPr bwMode="auto">
            <a:xfrm>
              <a:off x="3777" y="1589"/>
              <a:ext cx="17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部分填充介质的平行板电容器</a:t>
              </a:r>
            </a:p>
          </p:txBody>
        </p:sp>
        <p:sp>
          <p:nvSpPr>
            <p:cNvPr id="25616" name="Rectangle 24"/>
            <p:cNvSpPr>
              <a:spLocks noChangeArrowheads="1"/>
            </p:cNvSpPr>
            <p:nvPr/>
          </p:nvSpPr>
          <p:spPr bwMode="auto">
            <a:xfrm>
              <a:off x="3992" y="1246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17" name="Line 25"/>
            <p:cNvSpPr>
              <a:spLocks noChangeShapeType="1"/>
            </p:cNvSpPr>
            <p:nvPr/>
          </p:nvSpPr>
          <p:spPr bwMode="auto">
            <a:xfrm>
              <a:off x="5060" y="834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26"/>
            <p:cNvSpPr>
              <a:spLocks noChangeShapeType="1"/>
            </p:cNvSpPr>
            <p:nvPr/>
          </p:nvSpPr>
          <p:spPr bwMode="auto">
            <a:xfrm>
              <a:off x="5483" y="631"/>
              <a:ext cx="0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27" descr="50%"/>
            <p:cNvSpPr>
              <a:spLocks noChangeArrowheads="1"/>
            </p:cNvSpPr>
            <p:nvPr/>
          </p:nvSpPr>
          <p:spPr bwMode="auto">
            <a:xfrm>
              <a:off x="3694" y="965"/>
              <a:ext cx="937" cy="280"/>
            </a:xfrm>
            <a:prstGeom prst="rect">
              <a:avLst/>
            </a:prstGeom>
            <a:pattFill prst="pct50">
              <a:fgClr>
                <a:srgbClr val="969696"/>
              </a:fgClr>
              <a:bgClr>
                <a:srgbClr val="B2B2B2"/>
              </a:bgClr>
            </a:patt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>
              <a:flatTx/>
            </a:bodyPr>
            <a:lstStyle/>
            <a:p>
              <a:pPr marL="342900" indent="-342900">
                <a:spcBef>
                  <a:spcPct val="20000"/>
                </a:spcBef>
              </a:pPr>
              <a:endParaRPr lang="zh-CN" altLang="zh-CN">
                <a:solidFill>
                  <a:srgbClr val="0000CC"/>
                </a:solidFill>
              </a:endParaRPr>
            </a:p>
          </p:txBody>
        </p:sp>
        <p:grpSp>
          <p:nvGrpSpPr>
            <p:cNvPr id="25620" name="Group 28"/>
            <p:cNvGrpSpPr>
              <a:grpSpLocks/>
            </p:cNvGrpSpPr>
            <p:nvPr/>
          </p:nvGrpSpPr>
          <p:grpSpPr bwMode="auto">
            <a:xfrm>
              <a:off x="5310" y="717"/>
              <a:ext cx="155" cy="355"/>
              <a:chOff x="10707" y="9130"/>
              <a:chExt cx="266" cy="548"/>
            </a:xfrm>
          </p:grpSpPr>
          <p:sp>
            <p:nvSpPr>
              <p:cNvPr id="25641" name="Line 29"/>
              <p:cNvSpPr>
                <a:spLocks noChangeShapeType="1"/>
              </p:cNvSpPr>
              <p:nvPr/>
            </p:nvSpPr>
            <p:spPr bwMode="auto">
              <a:xfrm>
                <a:off x="10707" y="9396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2" name="Line 30"/>
              <p:cNvSpPr>
                <a:spLocks noChangeShapeType="1"/>
              </p:cNvSpPr>
              <p:nvPr/>
            </p:nvSpPr>
            <p:spPr bwMode="auto">
              <a:xfrm>
                <a:off x="10752" y="9462"/>
                <a:ext cx="17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3" name="Line 31"/>
              <p:cNvSpPr>
                <a:spLocks noChangeShapeType="1"/>
              </p:cNvSpPr>
              <p:nvPr/>
            </p:nvSpPr>
            <p:spPr bwMode="auto">
              <a:xfrm rot="5400000">
                <a:off x="10709" y="9263"/>
                <a:ext cx="266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4" name="Line 32"/>
              <p:cNvSpPr>
                <a:spLocks noChangeShapeType="1"/>
              </p:cNvSpPr>
              <p:nvPr/>
            </p:nvSpPr>
            <p:spPr bwMode="auto">
              <a:xfrm rot="5400000">
                <a:off x="10737" y="9573"/>
                <a:ext cx="21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1" name="Line 33"/>
            <p:cNvSpPr>
              <a:spLocks noChangeShapeType="1"/>
            </p:cNvSpPr>
            <p:nvPr/>
          </p:nvSpPr>
          <p:spPr bwMode="auto">
            <a:xfrm rot="5400000">
              <a:off x="4305" y="539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rot="5400000">
              <a:off x="5429" y="535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>
              <a:off x="4395" y="562"/>
              <a:ext cx="1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4" name="Group 36"/>
            <p:cNvGrpSpPr>
              <a:grpSpLocks/>
            </p:cNvGrpSpPr>
            <p:nvPr/>
          </p:nvGrpSpPr>
          <p:grpSpPr bwMode="auto">
            <a:xfrm>
              <a:off x="3996" y="1223"/>
              <a:ext cx="644" cy="262"/>
              <a:chOff x="7039" y="10316"/>
              <a:chExt cx="1270" cy="434"/>
            </a:xfrm>
          </p:grpSpPr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rot="5400000">
                <a:off x="6906" y="10602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 rot="5400000">
                <a:off x="8166" y="10611"/>
                <a:ext cx="2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7039" y="10555"/>
                <a:ext cx="1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7384" y="10316"/>
                <a:ext cx="11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Ins="0" b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5625" name="Group 41"/>
            <p:cNvGrpSpPr>
              <a:grpSpLocks/>
            </p:cNvGrpSpPr>
            <p:nvPr/>
          </p:nvGrpSpPr>
          <p:grpSpPr bwMode="auto">
            <a:xfrm>
              <a:off x="5129" y="981"/>
              <a:ext cx="426" cy="494"/>
              <a:chOff x="5039" y="1123"/>
              <a:chExt cx="372" cy="442"/>
            </a:xfrm>
          </p:grpSpPr>
          <p:sp>
            <p:nvSpPr>
              <p:cNvPr id="25634" name="Line 42"/>
              <p:cNvSpPr>
                <a:spLocks noChangeShapeType="1"/>
              </p:cNvSpPr>
              <p:nvPr/>
            </p:nvSpPr>
            <p:spPr bwMode="auto">
              <a:xfrm rot="5400000">
                <a:off x="5324" y="1203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Line 43"/>
              <p:cNvSpPr>
                <a:spLocks noChangeShapeType="1"/>
              </p:cNvSpPr>
              <p:nvPr/>
            </p:nvSpPr>
            <p:spPr bwMode="auto">
              <a:xfrm rot="5400000">
                <a:off x="4966" y="1485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Line 44"/>
              <p:cNvSpPr>
                <a:spLocks noChangeShapeType="1"/>
              </p:cNvSpPr>
              <p:nvPr/>
            </p:nvSpPr>
            <p:spPr bwMode="auto">
              <a:xfrm flipV="1">
                <a:off x="5039" y="1176"/>
                <a:ext cx="372" cy="2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5034" y="950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Text Box 46"/>
            <p:cNvSpPr txBox="1">
              <a:spLocks noChangeArrowheads="1"/>
            </p:cNvSpPr>
            <p:nvPr/>
          </p:nvSpPr>
          <p:spPr bwMode="auto">
            <a:xfrm>
              <a:off x="4844" y="959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8" name="Rectangle 47"/>
            <p:cNvSpPr>
              <a:spLocks noChangeArrowheads="1"/>
            </p:cNvSpPr>
            <p:nvPr/>
          </p:nvSpPr>
          <p:spPr bwMode="auto">
            <a:xfrm>
              <a:off x="3985" y="908"/>
              <a:ext cx="1138" cy="41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ObliqueTopRight">
                <a:rot lat="21299991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5629" name="Rectangle 48"/>
            <p:cNvSpPr>
              <a:spLocks noChangeArrowheads="1"/>
            </p:cNvSpPr>
            <p:nvPr/>
          </p:nvSpPr>
          <p:spPr bwMode="auto">
            <a:xfrm>
              <a:off x="4798" y="981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25630" name="Rectangle 49"/>
            <p:cNvSpPr>
              <a:spLocks noChangeArrowheads="1"/>
            </p:cNvSpPr>
            <p:nvPr/>
          </p:nvSpPr>
          <p:spPr bwMode="auto">
            <a:xfrm>
              <a:off x="5205" y="1146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25631" name="Rectangle 50"/>
            <p:cNvSpPr>
              <a:spLocks noChangeArrowheads="1"/>
            </p:cNvSpPr>
            <p:nvPr/>
          </p:nvSpPr>
          <p:spPr bwMode="auto">
            <a:xfrm>
              <a:off x="5329" y="663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632" name="Rectangle 51"/>
            <p:cNvSpPr>
              <a:spLocks noChangeArrowheads="1"/>
            </p:cNvSpPr>
            <p:nvPr/>
          </p:nvSpPr>
          <p:spPr bwMode="auto">
            <a:xfrm>
              <a:off x="4740" y="346"/>
              <a:ext cx="3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lnSpc>
                  <a:spcPct val="9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l</a:t>
              </a:r>
            </a:p>
          </p:txBody>
        </p:sp>
        <p:sp>
          <p:nvSpPr>
            <p:cNvPr id="25633" name="Rectangle 52"/>
            <p:cNvSpPr>
              <a:spLocks noChangeArrowheads="1"/>
            </p:cNvSpPr>
            <p:nvPr/>
          </p:nvSpPr>
          <p:spPr bwMode="auto">
            <a:xfrm>
              <a:off x="4150" y="1253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b="1" i="1">
                  <a:solidFill>
                    <a:srgbClr val="0000CC"/>
                  </a:solidFill>
                </a:rPr>
                <a:t>x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307013" y="5095875"/>
            <a:ext cx="3779837" cy="1185863"/>
            <a:chOff x="3334" y="3384"/>
            <a:chExt cx="2381" cy="747"/>
          </a:xfrm>
        </p:grpSpPr>
        <p:sp>
          <p:nvSpPr>
            <p:cNvPr id="25612" name="Rectangle 19"/>
            <p:cNvSpPr>
              <a:spLocks noChangeArrowheads="1"/>
            </p:cNvSpPr>
            <p:nvPr/>
          </p:nvSpPr>
          <p:spPr bwMode="auto">
            <a:xfrm>
              <a:off x="3787" y="3384"/>
              <a:ext cx="1928" cy="747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lang="zh-CN" altLang="en-US" sz="2000" b="1">
                  <a:ea typeface="宋体" pitchFamily="2" charset="-122"/>
                </a:rPr>
                <a:t>由于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>
                  <a:ea typeface="宋体" pitchFamily="2" charset="-122"/>
                </a:rPr>
                <a:t>&gt;</a:t>
              </a:r>
              <a:r>
                <a:rPr lang="en-US" altLang="zh-CN" b="1" i="1">
                  <a:ea typeface="宋体" pitchFamily="2" charset="-122"/>
                </a:rPr>
                <a:t>ε</a:t>
              </a:r>
              <a:r>
                <a:rPr lang="en-US" altLang="zh-CN" sz="2000" b="1" baseline="-25000">
                  <a:ea typeface="宋体" pitchFamily="2" charset="-122"/>
                </a:rPr>
                <a:t>0</a:t>
              </a:r>
              <a:r>
                <a:rPr lang="zh-CN" altLang="en-US" sz="2000" b="1">
                  <a:ea typeface="宋体" pitchFamily="2" charset="-122"/>
                </a:rPr>
                <a:t>，所以介质片所受到的力有将其拉进电容器的趋势。</a:t>
              </a:r>
            </a:p>
          </p:txBody>
        </p:sp>
        <p:sp>
          <p:nvSpPr>
            <p:cNvPr id="25613" name="Line 53"/>
            <p:cNvSpPr>
              <a:spLocks noChangeShapeType="1"/>
            </p:cNvSpPr>
            <p:nvPr/>
          </p:nvSpPr>
          <p:spPr bwMode="auto">
            <a:xfrm flipH="1">
              <a:off x="3334" y="3702"/>
              <a:ext cx="453" cy="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5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4" grpId="0"/>
      <p:bldP spid="7557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0813" y="6081713"/>
            <a:ext cx="364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作业：习题</a:t>
            </a:r>
            <a:r>
              <a:rPr lang="en-US" altLang="zh-CN" b="1" dirty="0">
                <a:solidFill>
                  <a:srgbClr val="FF0000"/>
                </a:solidFill>
              </a:rPr>
              <a:t>3.3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3.7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3.10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68538" y="2205038"/>
          <a:ext cx="3375025" cy="865187"/>
        </p:xfrm>
        <a:graphic>
          <a:graphicData uri="http://schemas.openxmlformats.org/presentationml/2006/ole">
            <p:oleObj spid="_x0000_s60418" name="Equation" r:id="rId3" imgW="1778000" imgH="457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24075" y="3284538"/>
          <a:ext cx="4464050" cy="960437"/>
        </p:xfrm>
        <a:graphic>
          <a:graphicData uri="http://schemas.openxmlformats.org/presentationml/2006/ole">
            <p:oleObj spid="_x0000_s60419" name="Equation" r:id="rId4" imgW="2260600" imgH="482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5938" y="4357688"/>
          <a:ext cx="3816350" cy="839787"/>
        </p:xfrm>
        <a:graphic>
          <a:graphicData uri="http://schemas.openxmlformats.org/presentationml/2006/ole">
            <p:oleObj spid="_x0000_s60420" name="Equation" r:id="rId5" imgW="1905000" imgH="4191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39975" y="5300663"/>
          <a:ext cx="2232025" cy="869950"/>
        </p:xfrm>
        <a:graphic>
          <a:graphicData uri="http://schemas.openxmlformats.org/presentationml/2006/ole">
            <p:oleObj spid="_x0000_s60421" name="Equation" r:id="rId6" imgW="1079500" imgH="419100" progId="Equation.DSMT4">
              <p:embed/>
            </p:oleObj>
          </a:graphicData>
        </a:graphic>
      </p:graphicFrame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692150"/>
            <a:ext cx="828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此题也可用式                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来计算</a:t>
            </a: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92125" y="1557338"/>
            <a:ext cx="363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设极板上保持总电荷</a:t>
            </a:r>
            <a:r>
              <a:rPr lang="en-US" altLang="zh-CN" sz="2000" b="1" i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不变，则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11188" y="3500438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11188" y="45085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由于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571500" y="5357813"/>
            <a:ext cx="190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同样得到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5786446" y="5572140"/>
            <a:ext cx="17859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结果一致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032001" y="514351"/>
          <a:ext cx="1301750" cy="808934"/>
        </p:xfrm>
        <a:graphic>
          <a:graphicData uri="http://schemas.openxmlformats.org/presentationml/2006/ole">
            <p:oleObj spid="_x0000_s60422" name="Equation" r:id="rId7" imgW="72360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517525"/>
            <a:ext cx="6975475" cy="647700"/>
          </a:xfrm>
        </p:spPr>
        <p:txBody>
          <a:bodyPr anchor="t"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3.2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导电媒质中的恒定电场分析 </a:t>
            </a:r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107950" y="1292225"/>
            <a:ext cx="89646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>
                <a:latin typeface="楷体_GB2312"/>
              </a:rPr>
              <a:t>由</a:t>
            </a:r>
            <a:r>
              <a:rPr kumimoji="1" lang="en-US" altLang="zh-CN" b="1" i="1">
                <a:cs typeface="Times New Roman" pitchFamily="18" charset="0"/>
              </a:rPr>
              <a:t>J </a:t>
            </a:r>
            <a:r>
              <a:rPr kumimoji="1" lang="zh-CN" altLang="en-US" b="1">
                <a:cs typeface="Times New Roman" pitchFamily="18" charset="0"/>
              </a:rPr>
              <a:t>＝</a:t>
            </a:r>
            <a:r>
              <a:rPr kumimoji="1" lang="zh-CN" altLang="en-US" b="1" i="1"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E </a:t>
            </a:r>
            <a:r>
              <a:rPr kumimoji="1" lang="zh-CN" altLang="en-US" b="1">
                <a:latin typeface="楷体_GB2312"/>
              </a:rPr>
              <a:t>可知，导体中若存在恒定电流，则必有维持该电流的电场，虽然导体中产生电场的电荷作定向运动，但导体中的电荷分布是一种不随时间变化的恒定分布，这种恒定分布电荷产生的电场称为恒定电场（或稳恒电场</a:t>
            </a:r>
            <a:r>
              <a:rPr kumimoji="1" lang="en-US" altLang="zh-CN" b="1">
                <a:latin typeface="楷体_GB2312"/>
              </a:rPr>
              <a:t>,steady electric field</a:t>
            </a:r>
            <a:r>
              <a:rPr kumimoji="1" lang="zh-CN" altLang="en-US" b="1">
                <a:latin typeface="楷体_GB2312"/>
              </a:rPr>
              <a:t>）。</a:t>
            </a: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107950" y="3848100"/>
            <a:ext cx="89630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恒定电场与静电场重要区别：（</a:t>
            </a:r>
            <a:r>
              <a:rPr kumimoji="1" lang="en-US" altLang="zh-CN" b="1">
                <a:latin typeface="楷体_GB2312"/>
              </a:rPr>
              <a:t>1</a:t>
            </a:r>
            <a:r>
              <a:rPr kumimoji="1" lang="zh-CN" altLang="en-US" b="1">
                <a:latin typeface="楷体_GB2312"/>
              </a:rPr>
              <a:t>）恒定电场可以存在于导体内部。（</a:t>
            </a:r>
            <a:r>
              <a:rPr kumimoji="1" lang="en-US" altLang="zh-CN" b="1">
                <a:latin typeface="楷体_GB2312"/>
              </a:rPr>
              <a:t>2</a:t>
            </a:r>
            <a:r>
              <a:rPr kumimoji="1" lang="zh-CN" altLang="en-US" b="1">
                <a:latin typeface="楷体_GB2312"/>
              </a:rPr>
              <a:t>）恒定电场中有电场能量的损耗</a:t>
            </a:r>
            <a:r>
              <a:rPr kumimoji="1" lang="en-US" altLang="zh-CN" b="1">
                <a:latin typeface="楷体_GB2312"/>
              </a:rPr>
              <a:t>,</a:t>
            </a:r>
            <a:r>
              <a:rPr kumimoji="1" lang="zh-CN" altLang="en-US" b="1">
                <a:latin typeface="楷体_GB2312"/>
              </a:rPr>
              <a:t>要维持导体中的恒定电流，就必须有外加电源来不断补充被损耗的电场能量。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696913" y="3355975"/>
            <a:ext cx="59324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b="1">
                <a:latin typeface="楷体_GB2312"/>
              </a:rPr>
              <a:t>恒定电场和静电场都是有源无旋场。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7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7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42" name="Object 2"/>
          <p:cNvGraphicFramePr>
            <a:graphicFrameLocks noChangeAspect="1"/>
          </p:cNvGraphicFramePr>
          <p:nvPr/>
        </p:nvGraphicFramePr>
        <p:xfrm>
          <a:off x="5641975" y="3983038"/>
          <a:ext cx="1166813" cy="428625"/>
        </p:xfrm>
        <a:graphic>
          <a:graphicData uri="http://schemas.openxmlformats.org/presentationml/2006/ole">
            <p:oleObj spid="_x0000_s27679" name="公式" r:id="rId3" imgW="520474" imgH="215806" progId="Equation.3">
              <p:embed/>
            </p:oleObj>
          </a:graphicData>
        </a:graphic>
      </p:graphicFrame>
      <p:graphicFrame>
        <p:nvGraphicFramePr>
          <p:cNvPr id="778243" name="Object 3"/>
          <p:cNvGraphicFramePr>
            <a:graphicFrameLocks noChangeAspect="1"/>
          </p:cNvGraphicFramePr>
          <p:nvPr/>
        </p:nvGraphicFramePr>
        <p:xfrm>
          <a:off x="6483350" y="2519363"/>
          <a:ext cx="2017713" cy="1270000"/>
        </p:xfrm>
        <a:graphic>
          <a:graphicData uri="http://schemas.openxmlformats.org/presentationml/2006/ole">
            <p:oleObj spid="_x0000_s27680" name="公式" r:id="rId4" imgW="774364" imgH="634725" progId="Equation.3">
              <p:embed/>
            </p:oleObj>
          </a:graphicData>
        </a:graphic>
      </p:graphicFrame>
      <p:graphicFrame>
        <p:nvGraphicFramePr>
          <p:cNvPr id="778244" name="Object 4"/>
          <p:cNvGraphicFramePr>
            <a:graphicFrameLocks noChangeAspect="1"/>
          </p:cNvGraphicFramePr>
          <p:nvPr/>
        </p:nvGraphicFramePr>
        <p:xfrm>
          <a:off x="2524125" y="2590800"/>
          <a:ext cx="1439863" cy="1068388"/>
        </p:xfrm>
        <a:graphic>
          <a:graphicData uri="http://schemas.openxmlformats.org/presentationml/2006/ole">
            <p:oleObj spid="_x0000_s27681" name="公式" r:id="rId5" imgW="685800" imgH="508000" progId="Equation.3">
              <p:embed/>
            </p:oleObj>
          </a:graphicData>
        </a:graphic>
      </p:graphicFrame>
      <p:graphicFrame>
        <p:nvGraphicFramePr>
          <p:cNvPr id="778245" name="Object 5"/>
          <p:cNvGraphicFramePr>
            <a:graphicFrameLocks noChangeAspect="1"/>
          </p:cNvGraphicFramePr>
          <p:nvPr/>
        </p:nvGraphicFramePr>
        <p:xfrm>
          <a:off x="3400425" y="5322888"/>
          <a:ext cx="1228725" cy="482600"/>
        </p:xfrm>
        <a:graphic>
          <a:graphicData uri="http://schemas.openxmlformats.org/presentationml/2006/ole">
            <p:oleObj spid="_x0000_s27682" name="公式" r:id="rId6" imgW="596900" imgH="241300" progId="Equation.3">
              <p:embed/>
            </p:oleObj>
          </a:graphicData>
        </a:graphic>
      </p:graphicFrame>
      <p:graphicFrame>
        <p:nvGraphicFramePr>
          <p:cNvPr id="778247" name="Object 7"/>
          <p:cNvGraphicFramePr>
            <a:graphicFrameLocks noChangeAspect="1"/>
          </p:cNvGraphicFramePr>
          <p:nvPr/>
        </p:nvGraphicFramePr>
        <p:xfrm>
          <a:off x="3257550" y="6005513"/>
          <a:ext cx="1727200" cy="404812"/>
        </p:xfrm>
        <a:graphic>
          <a:graphicData uri="http://schemas.openxmlformats.org/presentationml/2006/ole">
            <p:oleObj spid="_x0000_s27683" name="公式" r:id="rId7" imgW="863225" imgH="203112" progId="Equation.3">
              <p:embed/>
            </p:oleObj>
          </a:graphicData>
        </a:graphic>
      </p:graphicFrame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76200" y="476250"/>
            <a:ext cx="65119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3.2.1  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恒定电场的基本方程和边界条件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76200" y="958850"/>
            <a:ext cx="3384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楷体_GB231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基本方程</a:t>
            </a:r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76200" y="1989138"/>
            <a:ext cx="44465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恒定电场的基本方程为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939800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微分形式：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4899025" y="273526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积分形式：</a:t>
            </a:r>
          </a:p>
        </p:txBody>
      </p:sp>
      <p:graphicFrame>
        <p:nvGraphicFramePr>
          <p:cNvPr id="778255" name="Object 15"/>
          <p:cNvGraphicFramePr>
            <a:graphicFrameLocks noChangeAspect="1"/>
          </p:cNvGraphicFramePr>
          <p:nvPr/>
        </p:nvGraphicFramePr>
        <p:xfrm>
          <a:off x="1371600" y="5932488"/>
          <a:ext cx="1087438" cy="428625"/>
        </p:xfrm>
        <a:graphic>
          <a:graphicData uri="http://schemas.openxmlformats.org/presentationml/2006/ole">
            <p:oleObj spid="_x0000_s27684" name="公式" r:id="rId8" imgW="545626" imgH="215713" progId="Equation.3">
              <p:embed/>
            </p:oleObj>
          </a:graphicData>
        </a:graphic>
      </p:graphicFrame>
      <p:graphicFrame>
        <p:nvGraphicFramePr>
          <p:cNvPr id="27661" name="Object 6"/>
          <p:cNvGraphicFramePr>
            <a:graphicFrameLocks noChangeAspect="1"/>
          </p:cNvGraphicFramePr>
          <p:nvPr/>
        </p:nvGraphicFramePr>
        <p:xfrm>
          <a:off x="5213350" y="1438275"/>
          <a:ext cx="657225" cy="479425"/>
        </p:xfrm>
        <a:graphic>
          <a:graphicData uri="http://schemas.openxmlformats.org/presentationml/2006/ole">
            <p:oleObj spid="_x0000_s27685" name="公式" r:id="rId9" imgW="330057" imgH="241195" progId="Equation.3">
              <p:embed/>
            </p:oleObj>
          </a:graphicData>
        </a:graphic>
      </p:graphicFrame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73025" y="1389063"/>
            <a:ext cx="8243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恒定电场的基本场矢量是电流密度        和电场强度</a:t>
            </a:r>
          </a:p>
        </p:txBody>
      </p:sp>
      <p:graphicFrame>
        <p:nvGraphicFramePr>
          <p:cNvPr id="27663" name="Object 16"/>
          <p:cNvGraphicFramePr>
            <a:graphicFrameLocks noChangeAspect="1"/>
          </p:cNvGraphicFramePr>
          <p:nvPr/>
        </p:nvGraphicFramePr>
        <p:xfrm>
          <a:off x="7385050" y="1463675"/>
          <a:ext cx="682625" cy="479425"/>
        </p:xfrm>
        <a:graphic>
          <a:graphicData uri="http://schemas.openxmlformats.org/presentationml/2006/ole">
            <p:oleObj spid="_x0000_s27686" name="公式" r:id="rId10" imgW="342751" imgH="241195" progId="Equation.3">
              <p:embed/>
            </p:oleObj>
          </a:graphicData>
        </a:graphic>
      </p:graphicFrame>
      <p:sp>
        <p:nvSpPr>
          <p:cNvPr id="778257" name="Rectangle 17"/>
          <p:cNvSpPr>
            <a:spLocks noChangeArrowheads="1"/>
          </p:cNvSpPr>
          <p:nvPr/>
        </p:nvSpPr>
        <p:spPr bwMode="auto">
          <a:xfrm>
            <a:off x="114300" y="3930650"/>
            <a:ext cx="86407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 dirty="0"/>
              <a:t>    </a:t>
            </a:r>
            <a:r>
              <a:rPr kumimoji="1" lang="zh-CN" altLang="en-US" b="1" dirty="0"/>
              <a:t>线性各向同性导电媒质的本构关系</a:t>
            </a:r>
          </a:p>
        </p:txBody>
      </p:sp>
      <p:sp>
        <p:nvSpPr>
          <p:cNvPr id="778260" name="Rectangle 20"/>
          <p:cNvSpPr>
            <a:spLocks noChangeArrowheads="1"/>
          </p:cNvSpPr>
          <p:nvPr/>
        </p:nvSpPr>
        <p:spPr bwMode="auto">
          <a:xfrm>
            <a:off x="76200" y="4724400"/>
            <a:ext cx="88931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/>
              <a:t>恒定电场的电位函数</a:t>
            </a:r>
          </a:p>
        </p:txBody>
      </p:sp>
      <p:graphicFrame>
        <p:nvGraphicFramePr>
          <p:cNvPr id="778261" name="Object 21"/>
          <p:cNvGraphicFramePr>
            <a:graphicFrameLocks noChangeAspect="1"/>
          </p:cNvGraphicFramePr>
          <p:nvPr/>
        </p:nvGraphicFramePr>
        <p:xfrm>
          <a:off x="1371600" y="5322888"/>
          <a:ext cx="1255713" cy="431800"/>
        </p:xfrm>
        <a:graphic>
          <a:graphicData uri="http://schemas.openxmlformats.org/presentationml/2006/ole">
            <p:oleObj spid="_x0000_s27689" name="公式" r:id="rId11" imgW="609336" imgH="215806" progId="Equation.3">
              <p:embed/>
            </p:oleObj>
          </a:graphicData>
        </a:graphic>
      </p:graphicFrame>
      <p:graphicFrame>
        <p:nvGraphicFramePr>
          <p:cNvPr id="778262" name="Object 22"/>
          <p:cNvGraphicFramePr>
            <a:graphicFrameLocks noChangeAspect="1"/>
          </p:cNvGraphicFramePr>
          <p:nvPr/>
        </p:nvGraphicFramePr>
        <p:xfrm>
          <a:off x="5980113" y="5932488"/>
          <a:ext cx="1223962" cy="520700"/>
        </p:xfrm>
        <a:graphic>
          <a:graphicData uri="http://schemas.openxmlformats.org/presentationml/2006/ole">
            <p:oleObj spid="_x0000_s27690" name="公式" r:id="rId12" imgW="533169" imgH="228501" progId="Equation.3">
              <p:embed/>
            </p:oleObj>
          </a:graphicData>
        </a:graphic>
      </p:graphicFrame>
      <p:sp>
        <p:nvSpPr>
          <p:cNvPr id="778264" name="AutoShape 24"/>
          <p:cNvSpPr>
            <a:spLocks noChangeArrowheads="1"/>
          </p:cNvSpPr>
          <p:nvPr/>
        </p:nvSpPr>
        <p:spPr bwMode="auto">
          <a:xfrm>
            <a:off x="2668588" y="5467350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5" name="Rectangle 25"/>
          <p:cNvSpPr>
            <a:spLocks noChangeArrowheads="1"/>
          </p:cNvSpPr>
          <p:nvPr/>
        </p:nvSpPr>
        <p:spPr bwMode="auto">
          <a:xfrm>
            <a:off x="544513" y="5789613"/>
            <a:ext cx="21240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由</a:t>
            </a:r>
          </a:p>
        </p:txBody>
      </p:sp>
      <p:sp>
        <p:nvSpPr>
          <p:cNvPr id="778266" name="AutoShape 26"/>
          <p:cNvSpPr>
            <a:spLocks noChangeArrowheads="1"/>
          </p:cNvSpPr>
          <p:nvPr/>
        </p:nvSpPr>
        <p:spPr bwMode="auto">
          <a:xfrm>
            <a:off x="2595563" y="600551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778267" name="AutoShape 27"/>
          <p:cNvSpPr>
            <a:spLocks noChangeArrowheads="1"/>
          </p:cNvSpPr>
          <p:nvPr/>
        </p:nvSpPr>
        <p:spPr bwMode="auto">
          <a:xfrm>
            <a:off x="5183188" y="607536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7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/>
      <p:bldP spid="778253" grpId="0"/>
      <p:bldP spid="778254" grpId="0"/>
      <p:bldP spid="778257" grpId="0"/>
      <p:bldP spid="778260" grpId="0"/>
      <p:bldP spid="778264" grpId="0" animBg="1"/>
      <p:bldP spid="778265" grpId="0"/>
      <p:bldP spid="778266" grpId="0" animBg="1"/>
      <p:bldP spid="778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79388" y="438150"/>
            <a:ext cx="46799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2.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恒定电场的边界条件</a:t>
            </a:r>
          </a:p>
        </p:txBody>
      </p:sp>
      <p:graphicFrame>
        <p:nvGraphicFramePr>
          <p:cNvPr id="779270" name="Object 6"/>
          <p:cNvGraphicFramePr>
            <a:graphicFrameLocks noChangeAspect="1"/>
          </p:cNvGraphicFramePr>
          <p:nvPr/>
        </p:nvGraphicFramePr>
        <p:xfrm>
          <a:off x="768350" y="2225675"/>
          <a:ext cx="1485900" cy="601663"/>
        </p:xfrm>
        <a:graphic>
          <a:graphicData uri="http://schemas.openxmlformats.org/presentationml/2006/ole">
            <p:oleObj spid="_x0000_s28712" name="公式" r:id="rId3" imgW="685502" imgH="304668" progId="Equation.3">
              <p:embed/>
            </p:oleObj>
          </a:graphicData>
        </a:graphic>
      </p:graphicFrame>
      <p:graphicFrame>
        <p:nvGraphicFramePr>
          <p:cNvPr id="779271" name="Object 7"/>
          <p:cNvGraphicFramePr>
            <a:graphicFrameLocks noChangeAspect="1"/>
          </p:cNvGraphicFramePr>
          <p:nvPr/>
        </p:nvGraphicFramePr>
        <p:xfrm>
          <a:off x="768350" y="1473200"/>
          <a:ext cx="1485900" cy="600075"/>
        </p:xfrm>
        <a:graphic>
          <a:graphicData uri="http://schemas.openxmlformats.org/presentationml/2006/ole">
            <p:oleObj spid="_x0000_s28713" name="公式" r:id="rId4" imgW="685502" imgH="304668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35613" y="3144838"/>
            <a:ext cx="3338512" cy="2543175"/>
            <a:chOff x="3651" y="1842"/>
            <a:chExt cx="2041" cy="1543"/>
          </a:xfrm>
        </p:grpSpPr>
        <p:sp>
          <p:nvSpPr>
            <p:cNvPr id="28695" name="Rectangle 10"/>
            <p:cNvSpPr>
              <a:spLocks noChangeArrowheads="1"/>
            </p:cNvSpPr>
            <p:nvPr/>
          </p:nvSpPr>
          <p:spPr bwMode="auto">
            <a:xfrm>
              <a:off x="3651" y="1842"/>
              <a:ext cx="2041" cy="8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6" name="Rectangle 11"/>
            <p:cNvSpPr>
              <a:spLocks noChangeArrowheads="1"/>
            </p:cNvSpPr>
            <p:nvPr/>
          </p:nvSpPr>
          <p:spPr bwMode="auto">
            <a:xfrm>
              <a:off x="3651" y="2659"/>
              <a:ext cx="2041" cy="7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3696" y="2659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2</a:t>
              </a:r>
            </a:p>
          </p:txBody>
        </p:sp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3696" y="2296"/>
              <a:ext cx="5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楷体_GB2312"/>
                </a:rPr>
                <a:t>媒质</a:t>
              </a:r>
              <a:r>
                <a:rPr kumimoji="1" lang="en-US" altLang="zh-CN" sz="2000" b="1">
                  <a:latin typeface="楷体_GB2312"/>
                </a:rPr>
                <a:t>1</a:t>
              </a:r>
            </a:p>
          </p:txBody>
        </p:sp>
        <p:graphicFrame>
          <p:nvGraphicFramePr>
            <p:cNvPr id="28699" name="Object 14"/>
            <p:cNvGraphicFramePr>
              <a:graphicFrameLocks noChangeAspect="1"/>
            </p:cNvGraphicFramePr>
            <p:nvPr/>
          </p:nvGraphicFramePr>
          <p:xfrm>
            <a:off x="5329" y="2704"/>
            <a:ext cx="209" cy="266"/>
          </p:xfrm>
          <a:graphic>
            <a:graphicData uri="http://schemas.openxmlformats.org/presentationml/2006/ole">
              <p:oleObj spid="_x0000_s28714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28700" name="Object 15"/>
            <p:cNvGraphicFramePr>
              <a:graphicFrameLocks noChangeAspect="1"/>
            </p:cNvGraphicFramePr>
            <p:nvPr/>
          </p:nvGraphicFramePr>
          <p:xfrm>
            <a:off x="5329" y="2387"/>
            <a:ext cx="220" cy="263"/>
          </p:xfrm>
          <a:graphic>
            <a:graphicData uri="http://schemas.openxmlformats.org/presentationml/2006/ole">
              <p:oleObj spid="_x0000_s28715" name="公式" r:id="rId6" imgW="177480" imgH="215640" progId="Equation.3">
                <p:embed/>
              </p:oleObj>
            </a:graphicData>
          </a:graphic>
        </p:graphicFrame>
        <p:sp>
          <p:nvSpPr>
            <p:cNvPr id="28701" name="Line 16"/>
            <p:cNvSpPr>
              <a:spLocks noChangeShapeType="1"/>
            </p:cNvSpPr>
            <p:nvPr/>
          </p:nvSpPr>
          <p:spPr bwMode="auto">
            <a:xfrm flipV="1">
              <a:off x="4416" y="2659"/>
              <a:ext cx="431" cy="31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 flipH="1">
              <a:off x="4830" y="2071"/>
              <a:ext cx="0" cy="113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8"/>
            <p:cNvSpPr>
              <a:spLocks noChangeShapeType="1"/>
            </p:cNvSpPr>
            <p:nvPr/>
          </p:nvSpPr>
          <p:spPr bwMode="auto">
            <a:xfrm flipV="1">
              <a:off x="4830" y="2088"/>
              <a:ext cx="431" cy="57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Freeform 19"/>
            <p:cNvSpPr>
              <a:spLocks/>
            </p:cNvSpPr>
            <p:nvPr/>
          </p:nvSpPr>
          <p:spPr bwMode="auto">
            <a:xfrm>
              <a:off x="4689" y="2761"/>
              <a:ext cx="170" cy="91"/>
            </a:xfrm>
            <a:custGeom>
              <a:avLst/>
              <a:gdLst>
                <a:gd name="T0" fmla="*/ 0 w 192"/>
                <a:gd name="T1" fmla="*/ 0 h 112"/>
                <a:gd name="T2" fmla="*/ 58 w 192"/>
                <a:gd name="T3" fmla="*/ 41 h 112"/>
                <a:gd name="T4" fmla="*/ 119 w 192"/>
                <a:gd name="T5" fmla="*/ 41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Freeform 20"/>
            <p:cNvSpPr>
              <a:spLocks/>
            </p:cNvSpPr>
            <p:nvPr/>
          </p:nvSpPr>
          <p:spPr bwMode="auto">
            <a:xfrm>
              <a:off x="4851" y="2385"/>
              <a:ext cx="148" cy="59"/>
            </a:xfrm>
            <a:custGeom>
              <a:avLst/>
              <a:gdLst>
                <a:gd name="T0" fmla="*/ 0 w 192"/>
                <a:gd name="T1" fmla="*/ 68 h 56"/>
                <a:gd name="T2" fmla="*/ 34 w 192"/>
                <a:gd name="T3" fmla="*/ 8 h 56"/>
                <a:gd name="T4" fmla="*/ 68 w 192"/>
                <a:gd name="T5" fmla="*/ 8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8"/>
                    <a:pt x="19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6" name="Object 21"/>
            <p:cNvGraphicFramePr>
              <a:graphicFrameLocks noChangeAspect="1"/>
            </p:cNvGraphicFramePr>
            <p:nvPr/>
          </p:nvGraphicFramePr>
          <p:xfrm>
            <a:off x="4602" y="2803"/>
            <a:ext cx="228" cy="252"/>
          </p:xfrm>
          <a:graphic>
            <a:graphicData uri="http://schemas.openxmlformats.org/presentationml/2006/ole">
              <p:oleObj spid="_x0000_s28716" name="Equation" r:id="rId7" imgW="164880" imgH="215640" progId="Equation.3">
                <p:embed/>
              </p:oleObj>
            </a:graphicData>
          </a:graphic>
        </p:graphicFrame>
        <p:graphicFrame>
          <p:nvGraphicFramePr>
            <p:cNvPr id="28707" name="Object 22"/>
            <p:cNvGraphicFramePr>
              <a:graphicFrameLocks noChangeAspect="1"/>
            </p:cNvGraphicFramePr>
            <p:nvPr/>
          </p:nvGraphicFramePr>
          <p:xfrm>
            <a:off x="4859" y="2121"/>
            <a:ext cx="241" cy="262"/>
          </p:xfrm>
          <a:graphic>
            <a:graphicData uri="http://schemas.openxmlformats.org/presentationml/2006/ole">
              <p:oleObj spid="_x0000_s28717" name="Equation" r:id="rId8" imgW="152280" imgH="215640" progId="Equation.3">
                <p:embed/>
              </p:oleObj>
            </a:graphicData>
          </a:graphic>
        </p:graphicFrame>
        <p:graphicFrame>
          <p:nvGraphicFramePr>
            <p:cNvPr id="28708" name="Object 23"/>
            <p:cNvGraphicFramePr>
              <a:graphicFrameLocks noChangeAspect="1"/>
            </p:cNvGraphicFramePr>
            <p:nvPr/>
          </p:nvGraphicFramePr>
          <p:xfrm>
            <a:off x="4240" y="2846"/>
            <a:ext cx="268" cy="298"/>
          </p:xfrm>
          <a:graphic>
            <a:graphicData uri="http://schemas.openxmlformats.org/presentationml/2006/ole">
              <p:oleObj spid="_x0000_s28718" name="公式" r:id="rId9" imgW="190440" imgH="241200" progId="Equation.3">
                <p:embed/>
              </p:oleObj>
            </a:graphicData>
          </a:graphic>
        </p:graphicFrame>
        <p:graphicFrame>
          <p:nvGraphicFramePr>
            <p:cNvPr id="28709" name="Object 24"/>
            <p:cNvGraphicFramePr>
              <a:graphicFrameLocks noChangeAspect="1"/>
            </p:cNvGraphicFramePr>
            <p:nvPr/>
          </p:nvGraphicFramePr>
          <p:xfrm>
            <a:off x="5193" y="1879"/>
            <a:ext cx="272" cy="266"/>
          </p:xfrm>
          <a:graphic>
            <a:graphicData uri="http://schemas.openxmlformats.org/presentationml/2006/ole">
              <p:oleObj spid="_x0000_s28719" name="公式" r:id="rId10" imgW="177480" imgH="241200" progId="Equation.3">
                <p:embed/>
              </p:oleObj>
            </a:graphicData>
          </a:graphic>
        </p:graphicFrame>
        <p:graphicFrame>
          <p:nvGraphicFramePr>
            <p:cNvPr id="28710" name="Object 25"/>
            <p:cNvGraphicFramePr>
              <a:graphicFrameLocks noChangeAspect="1"/>
            </p:cNvGraphicFramePr>
            <p:nvPr/>
          </p:nvGraphicFramePr>
          <p:xfrm>
            <a:off x="4598" y="1930"/>
            <a:ext cx="271" cy="321"/>
          </p:xfrm>
          <a:graphic>
            <a:graphicData uri="http://schemas.openxmlformats.org/presentationml/2006/ole">
              <p:oleObj spid="_x0000_s28720" name="公式" r:id="rId11" imgW="164880" imgH="228600" progId="Equation.3">
                <p:embed/>
              </p:oleObj>
            </a:graphicData>
          </a:graphic>
        </p:graphicFrame>
        <p:sp>
          <p:nvSpPr>
            <p:cNvPr id="28711" name="Rectangle 26"/>
            <p:cNvSpPr>
              <a:spLocks noChangeArrowheads="1"/>
            </p:cNvSpPr>
            <p:nvPr/>
          </p:nvSpPr>
          <p:spPr bwMode="auto">
            <a:xfrm>
              <a:off x="3651" y="1842"/>
              <a:ext cx="2041" cy="154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411413" y="1427163"/>
            <a:ext cx="3108325" cy="512762"/>
            <a:chOff x="1519" y="899"/>
            <a:chExt cx="1958" cy="323"/>
          </a:xfrm>
        </p:grpSpPr>
        <p:graphicFrame>
          <p:nvGraphicFramePr>
            <p:cNvPr id="28693" name="Object 2"/>
            <p:cNvGraphicFramePr>
              <a:graphicFrameLocks noChangeAspect="1"/>
            </p:cNvGraphicFramePr>
            <p:nvPr/>
          </p:nvGraphicFramePr>
          <p:xfrm>
            <a:off x="1964" y="899"/>
            <a:ext cx="1513" cy="323"/>
          </p:xfrm>
          <a:graphic>
            <a:graphicData uri="http://schemas.openxmlformats.org/presentationml/2006/ole">
              <p:oleObj spid="_x0000_s28721" name="公式" r:id="rId12" imgW="1002865" imgH="241195" progId="Equation.3">
                <p:embed/>
              </p:oleObj>
            </a:graphicData>
          </a:graphic>
        </p:graphicFrame>
        <p:sp>
          <p:nvSpPr>
            <p:cNvPr id="28694" name="AutoShape 27"/>
            <p:cNvSpPr>
              <a:spLocks noChangeArrowheads="1"/>
            </p:cNvSpPr>
            <p:nvPr/>
          </p:nvSpPr>
          <p:spPr bwMode="auto">
            <a:xfrm>
              <a:off x="1519" y="1025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411413" y="2217738"/>
            <a:ext cx="3270250" cy="506412"/>
            <a:chOff x="1519" y="1397"/>
            <a:chExt cx="2060" cy="319"/>
          </a:xfrm>
        </p:grpSpPr>
        <p:graphicFrame>
          <p:nvGraphicFramePr>
            <p:cNvPr id="28691" name="Object 5"/>
            <p:cNvGraphicFramePr>
              <a:graphicFrameLocks noChangeAspect="1"/>
            </p:cNvGraphicFramePr>
            <p:nvPr/>
          </p:nvGraphicFramePr>
          <p:xfrm>
            <a:off x="1954" y="1397"/>
            <a:ext cx="1625" cy="319"/>
          </p:xfrm>
          <a:graphic>
            <a:graphicData uri="http://schemas.openxmlformats.org/presentationml/2006/ole">
              <p:oleObj spid="_x0000_s28722" name="公式" r:id="rId13" imgW="1091726" imgH="241195" progId="Equation.3">
                <p:embed/>
              </p:oleObj>
            </a:graphicData>
          </a:graphic>
        </p:graphicFrame>
        <p:sp>
          <p:nvSpPr>
            <p:cNvPr id="28692" name="AutoShape 28"/>
            <p:cNvSpPr>
              <a:spLocks noChangeArrowheads="1"/>
            </p:cNvSpPr>
            <p:nvPr/>
          </p:nvSpPr>
          <p:spPr bwMode="auto">
            <a:xfrm>
              <a:off x="1519" y="1480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79293" name="Text Box 29"/>
          <p:cNvSpPr txBox="1">
            <a:spLocks noChangeArrowheads="1"/>
          </p:cNvSpPr>
          <p:nvPr/>
        </p:nvSpPr>
        <p:spPr bwMode="auto">
          <a:xfrm>
            <a:off x="80963" y="955675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场矢量的边界条件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578475" y="1412875"/>
            <a:ext cx="1963738" cy="538163"/>
            <a:chOff x="3514" y="890"/>
            <a:chExt cx="1237" cy="339"/>
          </a:xfrm>
        </p:grpSpPr>
        <p:graphicFrame>
          <p:nvGraphicFramePr>
            <p:cNvPr id="28689" name="Object 4"/>
            <p:cNvGraphicFramePr>
              <a:graphicFrameLocks noChangeAspect="1"/>
            </p:cNvGraphicFramePr>
            <p:nvPr/>
          </p:nvGraphicFramePr>
          <p:xfrm>
            <a:off x="3776" y="890"/>
            <a:ext cx="975" cy="339"/>
          </p:xfrm>
          <a:graphic>
            <a:graphicData uri="http://schemas.openxmlformats.org/presentationml/2006/ole">
              <p:oleObj spid="_x0000_s28723" name="公式" r:id="rId14" imgW="583947" imgH="228501" progId="Equation.3">
                <p:embed/>
              </p:oleObj>
            </a:graphicData>
          </a:graphic>
        </p:graphicFrame>
        <p:sp>
          <p:nvSpPr>
            <p:cNvPr id="28690" name="Text Box 30"/>
            <p:cNvSpPr txBox="1">
              <a:spLocks noChangeArrowheads="1"/>
            </p:cNvSpPr>
            <p:nvPr/>
          </p:nvSpPr>
          <p:spPr bwMode="auto">
            <a:xfrm>
              <a:off x="3514" y="89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578475" y="2159000"/>
            <a:ext cx="1946275" cy="549275"/>
            <a:chOff x="3514" y="1360"/>
            <a:chExt cx="1226" cy="346"/>
          </a:xfrm>
        </p:grpSpPr>
        <p:graphicFrame>
          <p:nvGraphicFramePr>
            <p:cNvPr id="28687" name="Object 8"/>
            <p:cNvGraphicFramePr>
              <a:graphicFrameLocks noChangeAspect="1"/>
            </p:cNvGraphicFramePr>
            <p:nvPr/>
          </p:nvGraphicFramePr>
          <p:xfrm>
            <a:off x="3787" y="1360"/>
            <a:ext cx="953" cy="346"/>
          </p:xfrm>
          <a:graphic>
            <a:graphicData uri="http://schemas.openxmlformats.org/presentationml/2006/ole">
              <p:oleObj spid="_x0000_s28724" name="公式" r:id="rId15" imgW="558800" imgH="228600" progId="Equation.3">
                <p:embed/>
              </p:oleObj>
            </a:graphicData>
          </a:graphic>
        </p:graphicFrame>
        <p:sp>
          <p:nvSpPr>
            <p:cNvPr id="28688" name="Text Box 31"/>
            <p:cNvSpPr txBox="1">
              <a:spLocks noChangeArrowheads="1"/>
            </p:cNvSpPr>
            <p:nvPr/>
          </p:nvSpPr>
          <p:spPr bwMode="auto">
            <a:xfrm>
              <a:off x="3514" y="1389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即</a:t>
              </a:r>
            </a:p>
          </p:txBody>
        </p:sp>
      </p:grpSp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323850" y="3043238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楷体_GB2312"/>
              </a:rPr>
              <a:t>场矢量的折射关系</a:t>
            </a:r>
          </a:p>
        </p:txBody>
      </p:sp>
      <p:graphicFrame>
        <p:nvGraphicFramePr>
          <p:cNvPr id="779299" name="Object 35"/>
          <p:cNvGraphicFramePr>
            <a:graphicFrameLocks noChangeAspect="1"/>
          </p:cNvGraphicFramePr>
          <p:nvPr/>
        </p:nvGraphicFramePr>
        <p:xfrm>
          <a:off x="841375" y="3644900"/>
          <a:ext cx="4451350" cy="936625"/>
        </p:xfrm>
        <a:graphic>
          <a:graphicData uri="http://schemas.openxmlformats.org/presentationml/2006/ole">
            <p:oleObj spid="_x0000_s28725" name="公式" r:id="rId16" imgW="2057400" imgH="431800" progId="Equation.3">
              <p:embed/>
            </p:oleObj>
          </a:graphicData>
        </a:graphic>
      </p:graphicFrame>
      <p:sp>
        <p:nvSpPr>
          <p:cNvPr id="779304" name="Text Box 40"/>
          <p:cNvSpPr txBox="1">
            <a:spLocks noChangeArrowheads="1"/>
          </p:cNvSpPr>
          <p:nvPr/>
        </p:nvSpPr>
        <p:spPr bwMode="auto">
          <a:xfrm>
            <a:off x="223838" y="4700588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b="1">
                <a:latin typeface="楷体_GB2312"/>
              </a:rPr>
              <a:t>  </a:t>
            </a:r>
            <a:r>
              <a:rPr kumimoji="1" lang="zh-CN" altLang="en-US" b="1">
                <a:latin typeface="楷体_GB2312"/>
              </a:rPr>
              <a:t>电位的边界条件</a:t>
            </a:r>
          </a:p>
        </p:txBody>
      </p:sp>
      <p:graphicFrame>
        <p:nvGraphicFramePr>
          <p:cNvPr id="779305" name="Object 41"/>
          <p:cNvGraphicFramePr>
            <a:graphicFrameLocks noChangeAspect="1"/>
          </p:cNvGraphicFramePr>
          <p:nvPr/>
        </p:nvGraphicFramePr>
        <p:xfrm>
          <a:off x="1042988" y="5300663"/>
          <a:ext cx="3716337" cy="790575"/>
        </p:xfrm>
        <a:graphic>
          <a:graphicData uri="http://schemas.openxmlformats.org/presentationml/2006/ole">
            <p:oleObj spid="_x0000_s28726" name="公式" r:id="rId17" imgW="16510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7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93" grpId="0"/>
      <p:bldP spid="779298" grpId="0"/>
      <p:bldP spid="7793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89288" y="917575"/>
            <a:ext cx="1914525" cy="566738"/>
            <a:chOff x="521" y="941"/>
            <a:chExt cx="1206" cy="357"/>
          </a:xfrm>
        </p:grpSpPr>
        <p:graphicFrame>
          <p:nvGraphicFramePr>
            <p:cNvPr id="5140" name="Object 3"/>
            <p:cNvGraphicFramePr>
              <a:graphicFrameLocks noChangeAspect="1"/>
            </p:cNvGraphicFramePr>
            <p:nvPr/>
          </p:nvGraphicFramePr>
          <p:xfrm>
            <a:off x="830" y="997"/>
            <a:ext cx="897" cy="301"/>
          </p:xfrm>
          <a:graphic>
            <a:graphicData uri="http://schemas.openxmlformats.org/presentationml/2006/ole">
              <p:oleObj spid="_x0000_s5142" name="公式" r:id="rId3" imgW="622030" imgH="215806" progId="Equation.3">
                <p:embed/>
              </p:oleObj>
            </a:graphicData>
          </a:graphic>
        </p:graphicFrame>
        <p:sp>
          <p:nvSpPr>
            <p:cNvPr id="5141" name="Text Box 4"/>
            <p:cNvSpPr txBox="1">
              <a:spLocks noChangeArrowheads="1"/>
            </p:cNvSpPr>
            <p:nvPr/>
          </p:nvSpPr>
          <p:spPr bwMode="auto">
            <a:xfrm>
              <a:off x="521" y="941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由</a:t>
              </a:r>
            </a:p>
          </p:txBody>
        </p:sp>
      </p:grp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611188" y="1450975"/>
            <a:ext cx="82089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即：</a:t>
            </a:r>
            <a:r>
              <a:rPr kumimoji="1" lang="zh-CN" altLang="en-US" b="1">
                <a:solidFill>
                  <a:srgbClr val="0000CC"/>
                </a:solidFill>
              </a:rPr>
              <a:t>静电场可以用一个标量函数 </a:t>
            </a:r>
            <a:r>
              <a:rPr kumimoji="1" lang="zh-CN" altLang="en-US" b="1" i="1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kumimoji="1" lang="zh-CN" altLang="en-US" b="1">
                <a:solidFill>
                  <a:srgbClr val="0000CC"/>
                </a:solidFill>
              </a:rPr>
              <a:t>的梯度来表示，</a:t>
            </a:r>
            <a:r>
              <a:rPr kumimoji="1" lang="zh-CN" altLang="en-US" b="1" i="1">
                <a:solidFill>
                  <a:srgbClr val="0000CC"/>
                </a:solidFill>
                <a:latin typeface="楷体_GB2312"/>
                <a:sym typeface="Symbol" pitchFamily="18" charset="2"/>
              </a:rPr>
              <a:t>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称为静电场的电位。引入电位可以简化电场的分析与计算。</a:t>
            </a: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250825" y="938213"/>
            <a:ext cx="34559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1.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电位概念的引入：</a:t>
            </a:r>
            <a:endParaRPr kumimoji="1" lang="zh-CN" altLang="en-US" b="1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278438" y="962025"/>
            <a:ext cx="2460625" cy="534988"/>
            <a:chOff x="1837" y="1007"/>
            <a:chExt cx="1550" cy="337"/>
          </a:xfrm>
        </p:grpSpPr>
        <p:graphicFrame>
          <p:nvGraphicFramePr>
            <p:cNvPr id="5138" name="Object 8"/>
            <p:cNvGraphicFramePr>
              <a:graphicFrameLocks noChangeAspect="1"/>
            </p:cNvGraphicFramePr>
            <p:nvPr/>
          </p:nvGraphicFramePr>
          <p:xfrm>
            <a:off x="2253" y="1007"/>
            <a:ext cx="1134" cy="337"/>
          </p:xfrm>
          <a:graphic>
            <a:graphicData uri="http://schemas.openxmlformats.org/presentationml/2006/ole">
              <p:oleObj spid="_x0000_s5143" name="Equation" r:id="rId4" imgW="17847000" imgH="5121720" progId="Equation.DSMT4">
                <p:embed/>
              </p:oleObj>
            </a:graphicData>
          </a:graphic>
        </p:graphicFrame>
        <p:sp>
          <p:nvSpPr>
            <p:cNvPr id="5139" name="AutoShape 9"/>
            <p:cNvSpPr>
              <a:spLocks noChangeArrowheads="1"/>
            </p:cNvSpPr>
            <p:nvPr/>
          </p:nvSpPr>
          <p:spPr bwMode="auto">
            <a:xfrm>
              <a:off x="1837" y="1111"/>
              <a:ext cx="408" cy="182"/>
            </a:xfrm>
            <a:prstGeom prst="rightArrow">
              <a:avLst>
                <a:gd name="adj1" fmla="val 50000"/>
                <a:gd name="adj2" fmla="val 56044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5126" name="Rectangle 36"/>
          <p:cNvSpPr>
            <a:spLocks noGrp="1" noChangeArrowheads="1"/>
          </p:cNvSpPr>
          <p:nvPr>
            <p:ph type="title"/>
          </p:nvPr>
        </p:nvSpPr>
        <p:spPr>
          <a:xfrm>
            <a:off x="230188" y="476250"/>
            <a:ext cx="6045200" cy="490538"/>
          </a:xfrm>
        </p:spPr>
        <p:txBody>
          <a:bodyPr anchor="t"/>
          <a:lstStyle/>
          <a:p>
            <a:pPr algn="l" eaLnBrk="1" hangingPunct="1"/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3.1.2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电位</a:t>
            </a:r>
            <a:r>
              <a:rPr kumimoji="1"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(electric potential)</a:t>
            </a:r>
            <a:r>
              <a:rPr kumimoji="1"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函数</a:t>
            </a:r>
          </a:p>
        </p:txBody>
      </p:sp>
      <p:sp>
        <p:nvSpPr>
          <p:cNvPr id="637992" name="Text Box 40"/>
          <p:cNvSpPr txBox="1">
            <a:spLocks noChangeArrowheads="1"/>
          </p:cNvSpPr>
          <p:nvPr/>
        </p:nvSpPr>
        <p:spPr bwMode="auto">
          <a:xfrm>
            <a:off x="268288" y="2492375"/>
            <a:ext cx="401478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2.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电位的表达式</a:t>
            </a:r>
          </a:p>
        </p:txBody>
      </p:sp>
      <p:sp>
        <p:nvSpPr>
          <p:cNvPr id="637993" name="Text Box 41"/>
          <p:cNvSpPr txBox="1">
            <a:spLocks noChangeArrowheads="1"/>
          </p:cNvSpPr>
          <p:nvPr/>
        </p:nvSpPr>
        <p:spPr bwMode="auto">
          <a:xfrm>
            <a:off x="722313" y="2976563"/>
            <a:ext cx="75263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对于连续的体分布电荷，由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graphicFrame>
        <p:nvGraphicFramePr>
          <p:cNvPr id="637994" name="Object 42"/>
          <p:cNvGraphicFramePr>
            <a:graphicFrameLocks noChangeAspect="1"/>
          </p:cNvGraphicFramePr>
          <p:nvPr/>
        </p:nvGraphicFramePr>
        <p:xfrm>
          <a:off x="1851025" y="5305425"/>
          <a:ext cx="3800475" cy="787400"/>
        </p:xfrm>
        <a:graphic>
          <a:graphicData uri="http://schemas.openxmlformats.org/presentationml/2006/ole">
            <p:oleObj spid="_x0000_s5144" name="Equation" r:id="rId5" imgW="38295000" imgH="8361720" progId="Equation.DSMT4">
              <p:embed/>
            </p:oleObj>
          </a:graphicData>
        </a:graphic>
      </p:graphicFrame>
      <p:sp>
        <p:nvSpPr>
          <p:cNvPr id="637995" name="Text Box 43"/>
          <p:cNvSpPr txBox="1">
            <a:spLocks noChangeArrowheads="1"/>
          </p:cNvSpPr>
          <p:nvPr/>
        </p:nvSpPr>
        <p:spPr bwMode="auto">
          <a:xfrm>
            <a:off x="827088" y="5491163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可得</a:t>
            </a:r>
            <a:endParaRPr kumimoji="1" lang="zh-CN" altLang="en-US" b="1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637996" name="Object 44"/>
          <p:cNvGraphicFramePr>
            <a:graphicFrameLocks noChangeAspect="1"/>
          </p:cNvGraphicFramePr>
          <p:nvPr/>
        </p:nvGraphicFramePr>
        <p:xfrm>
          <a:off x="1414463" y="3500438"/>
          <a:ext cx="7016750" cy="1676400"/>
        </p:xfrm>
        <a:graphic>
          <a:graphicData uri="http://schemas.openxmlformats.org/presentationml/2006/ole">
            <p:oleObj spid="_x0000_s5145" name="公式" r:id="rId6" imgW="3124200" imgH="838200" progId="Equation.3">
              <p:embed/>
            </p:oleObj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815138" y="4076700"/>
            <a:ext cx="1873250" cy="1409700"/>
            <a:chOff x="4150" y="1253"/>
            <a:chExt cx="1180" cy="888"/>
          </a:xfrm>
        </p:grpSpPr>
        <p:graphicFrame>
          <p:nvGraphicFramePr>
            <p:cNvPr id="5136" name="Object 46"/>
            <p:cNvGraphicFramePr>
              <a:graphicFrameLocks noChangeAspect="1"/>
            </p:cNvGraphicFramePr>
            <p:nvPr/>
          </p:nvGraphicFramePr>
          <p:xfrm>
            <a:off x="4150" y="1616"/>
            <a:ext cx="1180" cy="525"/>
          </p:xfrm>
          <a:graphic>
            <a:graphicData uri="http://schemas.openxmlformats.org/presentationml/2006/ole">
              <p:oleObj spid="_x0000_s5146" name="公式" r:id="rId7" imgW="838200" imgH="419100" progId="Equation.3">
                <p:embed/>
              </p:oleObj>
            </a:graphicData>
          </a:graphic>
        </p:graphicFrame>
        <p:sp>
          <p:nvSpPr>
            <p:cNvPr id="5137" name="Line 47"/>
            <p:cNvSpPr>
              <a:spLocks noChangeShapeType="1"/>
            </p:cNvSpPr>
            <p:nvPr/>
          </p:nvSpPr>
          <p:spPr bwMode="auto">
            <a:xfrm flipV="1">
              <a:off x="4286" y="1253"/>
              <a:ext cx="227" cy="36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438650" y="2852738"/>
            <a:ext cx="2336800" cy="838200"/>
            <a:chOff x="2653" y="482"/>
            <a:chExt cx="1472" cy="528"/>
          </a:xfrm>
        </p:grpSpPr>
        <p:graphicFrame>
          <p:nvGraphicFramePr>
            <p:cNvPr id="5134" name="Object 49"/>
            <p:cNvGraphicFramePr>
              <a:graphicFrameLocks noChangeAspect="1"/>
            </p:cNvGraphicFramePr>
            <p:nvPr/>
          </p:nvGraphicFramePr>
          <p:xfrm>
            <a:off x="3243" y="482"/>
            <a:ext cx="882" cy="256"/>
          </p:xfrm>
          <a:graphic>
            <a:graphicData uri="http://schemas.openxmlformats.org/presentationml/2006/ole">
              <p:oleObj spid="_x0000_s5147" name="Equation" r:id="rId8" imgW="14103000" imgH="4311720" progId="Equation.DSMT4">
                <p:embed/>
              </p:oleObj>
            </a:graphicData>
          </a:graphic>
        </p:graphicFrame>
        <p:sp>
          <p:nvSpPr>
            <p:cNvPr id="5135" name="Line 50"/>
            <p:cNvSpPr>
              <a:spLocks noChangeShapeType="1"/>
            </p:cNvSpPr>
            <p:nvPr/>
          </p:nvSpPr>
          <p:spPr bwMode="auto">
            <a:xfrm flipH="1">
              <a:off x="2653" y="738"/>
              <a:ext cx="590" cy="27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6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6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6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/>
      <p:bldP spid="637959" grpId="0"/>
      <p:bldP spid="637992" grpId="0"/>
      <p:bldP spid="637993" grpId="0"/>
      <p:bldP spid="637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07"/>
          <p:cNvSpPr txBox="1">
            <a:spLocks noChangeArrowheads="1"/>
          </p:cNvSpPr>
          <p:nvPr/>
        </p:nvSpPr>
        <p:spPr bwMode="auto">
          <a:xfrm>
            <a:off x="252413" y="1039813"/>
            <a:ext cx="8640762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恒定电场同时存在于导体内部和外部，在导体表面上的电场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     既有法向分量又有切向分量，电场并不垂直于导体表面，因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/>
              <a:t>     而导体表面不是等位面；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1973263" y="2843213"/>
            <a:ext cx="5681662" cy="2592387"/>
            <a:chOff x="1292" y="2341"/>
            <a:chExt cx="3579" cy="1633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1564" y="2341"/>
              <a:ext cx="3284" cy="142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564" y="2431"/>
              <a:ext cx="3284" cy="12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29703" name="Group 6"/>
            <p:cNvGrpSpPr>
              <a:grpSpLocks/>
            </p:cNvGrpSpPr>
            <p:nvPr/>
          </p:nvGrpSpPr>
          <p:grpSpPr bwMode="auto">
            <a:xfrm>
              <a:off x="1852" y="3782"/>
              <a:ext cx="288" cy="192"/>
              <a:chOff x="1852" y="3748"/>
              <a:chExt cx="288" cy="192"/>
            </a:xfrm>
          </p:grpSpPr>
          <p:sp>
            <p:nvSpPr>
              <p:cNvPr id="29802" name="Line 7"/>
              <p:cNvSpPr>
                <a:spLocks noChangeShapeType="1"/>
              </p:cNvSpPr>
              <p:nvPr/>
            </p:nvSpPr>
            <p:spPr bwMode="auto">
              <a:xfrm>
                <a:off x="1996" y="374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" name="Line 8"/>
              <p:cNvSpPr>
                <a:spLocks noChangeShapeType="1"/>
              </p:cNvSpPr>
              <p:nvPr/>
            </p:nvSpPr>
            <p:spPr bwMode="auto">
              <a:xfrm>
                <a:off x="1900" y="39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4" name="Line 9"/>
              <p:cNvSpPr>
                <a:spLocks noChangeShapeType="1"/>
              </p:cNvSpPr>
              <p:nvPr/>
            </p:nvSpPr>
            <p:spPr bwMode="auto">
              <a:xfrm>
                <a:off x="1852" y="389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4" name="Group 10"/>
            <p:cNvGrpSpPr>
              <a:grpSpLocks/>
            </p:cNvGrpSpPr>
            <p:nvPr/>
          </p:nvGrpSpPr>
          <p:grpSpPr bwMode="auto">
            <a:xfrm>
              <a:off x="1609" y="2407"/>
              <a:ext cx="3170" cy="470"/>
              <a:chOff x="1655" y="2317"/>
              <a:chExt cx="3170" cy="470"/>
            </a:xfrm>
          </p:grpSpPr>
          <p:grpSp>
            <p:nvGrpSpPr>
              <p:cNvPr id="29766" name="Group 11"/>
              <p:cNvGrpSpPr>
                <a:grpSpLocks/>
              </p:cNvGrpSpPr>
              <p:nvPr/>
            </p:nvGrpSpPr>
            <p:grpSpPr bwMode="auto">
              <a:xfrm>
                <a:off x="3288" y="2325"/>
                <a:ext cx="180" cy="462"/>
                <a:chOff x="3288" y="2325"/>
                <a:chExt cx="180" cy="462"/>
              </a:xfrm>
            </p:grpSpPr>
            <p:sp>
              <p:nvSpPr>
                <p:cNvPr id="29800" name="Freeform 1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1" name="Freeform 1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7" name="Group 14"/>
              <p:cNvGrpSpPr>
                <a:grpSpLocks/>
              </p:cNvGrpSpPr>
              <p:nvPr/>
            </p:nvGrpSpPr>
            <p:grpSpPr bwMode="auto">
              <a:xfrm>
                <a:off x="3016" y="2325"/>
                <a:ext cx="180" cy="462"/>
                <a:chOff x="3288" y="2325"/>
                <a:chExt cx="180" cy="462"/>
              </a:xfrm>
            </p:grpSpPr>
            <p:sp>
              <p:nvSpPr>
                <p:cNvPr id="29798" name="Freeform 1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9" name="Freeform 1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8" name="Group 17"/>
              <p:cNvGrpSpPr>
                <a:grpSpLocks/>
              </p:cNvGrpSpPr>
              <p:nvPr/>
            </p:nvGrpSpPr>
            <p:grpSpPr bwMode="auto">
              <a:xfrm>
                <a:off x="2744" y="2317"/>
                <a:ext cx="180" cy="462"/>
                <a:chOff x="3288" y="2325"/>
                <a:chExt cx="180" cy="462"/>
              </a:xfrm>
            </p:grpSpPr>
            <p:sp>
              <p:nvSpPr>
                <p:cNvPr id="29796" name="Freeform 1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7" name="Freeform 1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69" name="Group 20"/>
              <p:cNvGrpSpPr>
                <a:grpSpLocks/>
              </p:cNvGrpSpPr>
              <p:nvPr/>
            </p:nvGrpSpPr>
            <p:grpSpPr bwMode="auto">
              <a:xfrm>
                <a:off x="2472" y="2317"/>
                <a:ext cx="180" cy="462"/>
                <a:chOff x="3288" y="2325"/>
                <a:chExt cx="180" cy="462"/>
              </a:xfrm>
            </p:grpSpPr>
            <p:sp>
              <p:nvSpPr>
                <p:cNvPr id="29794" name="Freeform 2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5" name="Freeform 2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0" name="Group 23"/>
              <p:cNvGrpSpPr>
                <a:grpSpLocks/>
              </p:cNvGrpSpPr>
              <p:nvPr/>
            </p:nvGrpSpPr>
            <p:grpSpPr bwMode="auto">
              <a:xfrm>
                <a:off x="2201" y="2325"/>
                <a:ext cx="180" cy="462"/>
                <a:chOff x="3288" y="2325"/>
                <a:chExt cx="180" cy="462"/>
              </a:xfrm>
            </p:grpSpPr>
            <p:sp>
              <p:nvSpPr>
                <p:cNvPr id="29792" name="Freeform 2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3" name="Freeform 2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1" name="Group 26"/>
              <p:cNvGrpSpPr>
                <a:grpSpLocks/>
              </p:cNvGrpSpPr>
              <p:nvPr/>
            </p:nvGrpSpPr>
            <p:grpSpPr bwMode="auto">
              <a:xfrm>
                <a:off x="1929" y="2317"/>
                <a:ext cx="180" cy="462"/>
                <a:chOff x="3288" y="2325"/>
                <a:chExt cx="180" cy="462"/>
              </a:xfrm>
            </p:grpSpPr>
            <p:sp>
              <p:nvSpPr>
                <p:cNvPr id="29790" name="Freeform 2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91" name="Freeform 2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2" name="Group 29"/>
              <p:cNvGrpSpPr>
                <a:grpSpLocks/>
              </p:cNvGrpSpPr>
              <p:nvPr/>
            </p:nvGrpSpPr>
            <p:grpSpPr bwMode="auto">
              <a:xfrm>
                <a:off x="1655" y="2325"/>
                <a:ext cx="180" cy="462"/>
                <a:chOff x="3288" y="2325"/>
                <a:chExt cx="180" cy="462"/>
              </a:xfrm>
            </p:grpSpPr>
            <p:sp>
              <p:nvSpPr>
                <p:cNvPr id="29788" name="Freeform 3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9" name="Freeform 3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3" name="Group 32"/>
              <p:cNvGrpSpPr>
                <a:grpSpLocks/>
              </p:cNvGrpSpPr>
              <p:nvPr/>
            </p:nvGrpSpPr>
            <p:grpSpPr bwMode="auto">
              <a:xfrm>
                <a:off x="4645" y="2317"/>
                <a:ext cx="180" cy="462"/>
                <a:chOff x="3288" y="2325"/>
                <a:chExt cx="180" cy="462"/>
              </a:xfrm>
            </p:grpSpPr>
            <p:sp>
              <p:nvSpPr>
                <p:cNvPr id="29786" name="Freeform 3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7" name="Freeform 3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4" name="Group 35"/>
              <p:cNvGrpSpPr>
                <a:grpSpLocks/>
              </p:cNvGrpSpPr>
              <p:nvPr/>
            </p:nvGrpSpPr>
            <p:grpSpPr bwMode="auto">
              <a:xfrm>
                <a:off x="4373" y="2317"/>
                <a:ext cx="180" cy="462"/>
                <a:chOff x="3288" y="2325"/>
                <a:chExt cx="180" cy="462"/>
              </a:xfrm>
            </p:grpSpPr>
            <p:sp>
              <p:nvSpPr>
                <p:cNvPr id="29784" name="Freeform 3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5" name="Freeform 3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5" name="Group 38"/>
              <p:cNvGrpSpPr>
                <a:grpSpLocks/>
              </p:cNvGrpSpPr>
              <p:nvPr/>
            </p:nvGrpSpPr>
            <p:grpSpPr bwMode="auto">
              <a:xfrm>
                <a:off x="4102" y="2325"/>
                <a:ext cx="180" cy="462"/>
                <a:chOff x="3288" y="2325"/>
                <a:chExt cx="180" cy="462"/>
              </a:xfrm>
            </p:grpSpPr>
            <p:sp>
              <p:nvSpPr>
                <p:cNvPr id="29782" name="Freeform 3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3" name="Freeform 4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6" name="Group 41"/>
              <p:cNvGrpSpPr>
                <a:grpSpLocks/>
              </p:cNvGrpSpPr>
              <p:nvPr/>
            </p:nvGrpSpPr>
            <p:grpSpPr bwMode="auto">
              <a:xfrm>
                <a:off x="3830" y="2317"/>
                <a:ext cx="180" cy="462"/>
                <a:chOff x="3288" y="2325"/>
                <a:chExt cx="180" cy="462"/>
              </a:xfrm>
            </p:grpSpPr>
            <p:sp>
              <p:nvSpPr>
                <p:cNvPr id="29780" name="Freeform 4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1" name="Freeform 4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77" name="Group 44"/>
              <p:cNvGrpSpPr>
                <a:grpSpLocks/>
              </p:cNvGrpSpPr>
              <p:nvPr/>
            </p:nvGrpSpPr>
            <p:grpSpPr bwMode="auto">
              <a:xfrm>
                <a:off x="3556" y="2325"/>
                <a:ext cx="180" cy="462"/>
                <a:chOff x="3288" y="2325"/>
                <a:chExt cx="180" cy="462"/>
              </a:xfrm>
            </p:grpSpPr>
            <p:sp>
              <p:nvSpPr>
                <p:cNvPr id="29778" name="Freeform 4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9" name="Freeform 4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05" name="Group 47"/>
            <p:cNvGrpSpPr>
              <a:grpSpLocks/>
            </p:cNvGrpSpPr>
            <p:nvPr/>
          </p:nvGrpSpPr>
          <p:grpSpPr bwMode="auto">
            <a:xfrm flipV="1">
              <a:off x="1604" y="3237"/>
              <a:ext cx="3170" cy="470"/>
              <a:chOff x="1610" y="663"/>
              <a:chExt cx="3170" cy="470"/>
            </a:xfrm>
          </p:grpSpPr>
          <p:grpSp>
            <p:nvGrpSpPr>
              <p:cNvPr id="29730" name="Group 48"/>
              <p:cNvGrpSpPr>
                <a:grpSpLocks/>
              </p:cNvGrpSpPr>
              <p:nvPr/>
            </p:nvGrpSpPr>
            <p:grpSpPr bwMode="auto">
              <a:xfrm>
                <a:off x="3243" y="671"/>
                <a:ext cx="180" cy="462"/>
                <a:chOff x="3288" y="2325"/>
                <a:chExt cx="180" cy="462"/>
              </a:xfrm>
            </p:grpSpPr>
            <p:sp>
              <p:nvSpPr>
                <p:cNvPr id="29764" name="Freeform 4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5" name="Freeform 5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1" name="Group 51"/>
              <p:cNvGrpSpPr>
                <a:grpSpLocks/>
              </p:cNvGrpSpPr>
              <p:nvPr/>
            </p:nvGrpSpPr>
            <p:grpSpPr bwMode="auto">
              <a:xfrm>
                <a:off x="2971" y="671"/>
                <a:ext cx="180" cy="462"/>
                <a:chOff x="3288" y="2325"/>
                <a:chExt cx="180" cy="462"/>
              </a:xfrm>
            </p:grpSpPr>
            <p:sp>
              <p:nvSpPr>
                <p:cNvPr id="29762" name="Freeform 5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3" name="Freeform 5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2" name="Group 54"/>
              <p:cNvGrpSpPr>
                <a:grpSpLocks/>
              </p:cNvGrpSpPr>
              <p:nvPr/>
            </p:nvGrpSpPr>
            <p:grpSpPr bwMode="auto">
              <a:xfrm>
                <a:off x="2699" y="663"/>
                <a:ext cx="180" cy="462"/>
                <a:chOff x="3288" y="2325"/>
                <a:chExt cx="180" cy="462"/>
              </a:xfrm>
            </p:grpSpPr>
            <p:sp>
              <p:nvSpPr>
                <p:cNvPr id="29760" name="Freeform 5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1" name="Freeform 5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3" name="Group 57"/>
              <p:cNvGrpSpPr>
                <a:grpSpLocks/>
              </p:cNvGrpSpPr>
              <p:nvPr/>
            </p:nvGrpSpPr>
            <p:grpSpPr bwMode="auto">
              <a:xfrm>
                <a:off x="2427" y="663"/>
                <a:ext cx="180" cy="462"/>
                <a:chOff x="3288" y="2325"/>
                <a:chExt cx="180" cy="462"/>
              </a:xfrm>
            </p:grpSpPr>
            <p:sp>
              <p:nvSpPr>
                <p:cNvPr id="29758" name="Freeform 5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9" name="Freeform 5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4" name="Group 60"/>
              <p:cNvGrpSpPr>
                <a:grpSpLocks/>
              </p:cNvGrpSpPr>
              <p:nvPr/>
            </p:nvGrpSpPr>
            <p:grpSpPr bwMode="auto">
              <a:xfrm>
                <a:off x="2156" y="671"/>
                <a:ext cx="180" cy="462"/>
                <a:chOff x="3288" y="2325"/>
                <a:chExt cx="180" cy="462"/>
              </a:xfrm>
            </p:grpSpPr>
            <p:sp>
              <p:nvSpPr>
                <p:cNvPr id="29756" name="Freeform 6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7" name="Freeform 6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5" name="Group 63"/>
              <p:cNvGrpSpPr>
                <a:grpSpLocks/>
              </p:cNvGrpSpPr>
              <p:nvPr/>
            </p:nvGrpSpPr>
            <p:grpSpPr bwMode="auto">
              <a:xfrm>
                <a:off x="1884" y="663"/>
                <a:ext cx="180" cy="462"/>
                <a:chOff x="3288" y="2325"/>
                <a:chExt cx="180" cy="462"/>
              </a:xfrm>
            </p:grpSpPr>
            <p:sp>
              <p:nvSpPr>
                <p:cNvPr id="29754" name="Freeform 6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5" name="Freeform 6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6" name="Group 66"/>
              <p:cNvGrpSpPr>
                <a:grpSpLocks/>
              </p:cNvGrpSpPr>
              <p:nvPr/>
            </p:nvGrpSpPr>
            <p:grpSpPr bwMode="auto">
              <a:xfrm>
                <a:off x="1610" y="671"/>
                <a:ext cx="180" cy="462"/>
                <a:chOff x="3288" y="2325"/>
                <a:chExt cx="180" cy="462"/>
              </a:xfrm>
            </p:grpSpPr>
            <p:sp>
              <p:nvSpPr>
                <p:cNvPr id="29752" name="Freeform 6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3" name="Freeform 6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7" name="Group 69"/>
              <p:cNvGrpSpPr>
                <a:grpSpLocks/>
              </p:cNvGrpSpPr>
              <p:nvPr/>
            </p:nvGrpSpPr>
            <p:grpSpPr bwMode="auto">
              <a:xfrm>
                <a:off x="4600" y="663"/>
                <a:ext cx="180" cy="462"/>
                <a:chOff x="3288" y="2325"/>
                <a:chExt cx="180" cy="462"/>
              </a:xfrm>
            </p:grpSpPr>
            <p:sp>
              <p:nvSpPr>
                <p:cNvPr id="29750" name="Freeform 7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Freeform 7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8" name="Group 72"/>
              <p:cNvGrpSpPr>
                <a:grpSpLocks/>
              </p:cNvGrpSpPr>
              <p:nvPr/>
            </p:nvGrpSpPr>
            <p:grpSpPr bwMode="auto">
              <a:xfrm>
                <a:off x="4328" y="663"/>
                <a:ext cx="180" cy="462"/>
                <a:chOff x="3288" y="2325"/>
                <a:chExt cx="180" cy="462"/>
              </a:xfrm>
            </p:grpSpPr>
            <p:sp>
              <p:nvSpPr>
                <p:cNvPr id="29748" name="Freeform 7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9" name="Freeform 7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9" name="Group 75"/>
              <p:cNvGrpSpPr>
                <a:grpSpLocks/>
              </p:cNvGrpSpPr>
              <p:nvPr/>
            </p:nvGrpSpPr>
            <p:grpSpPr bwMode="auto">
              <a:xfrm>
                <a:off x="4057" y="671"/>
                <a:ext cx="180" cy="462"/>
                <a:chOff x="3288" y="2325"/>
                <a:chExt cx="180" cy="462"/>
              </a:xfrm>
            </p:grpSpPr>
            <p:sp>
              <p:nvSpPr>
                <p:cNvPr id="29746" name="Freeform 7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7" name="Freeform 7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0" name="Group 78"/>
              <p:cNvGrpSpPr>
                <a:grpSpLocks/>
              </p:cNvGrpSpPr>
              <p:nvPr/>
            </p:nvGrpSpPr>
            <p:grpSpPr bwMode="auto">
              <a:xfrm>
                <a:off x="3785" y="663"/>
                <a:ext cx="180" cy="462"/>
                <a:chOff x="3288" y="2325"/>
                <a:chExt cx="180" cy="462"/>
              </a:xfrm>
            </p:grpSpPr>
            <p:sp>
              <p:nvSpPr>
                <p:cNvPr id="29744" name="Freeform 7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5" name="Freeform 8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41" name="Group 81"/>
              <p:cNvGrpSpPr>
                <a:grpSpLocks/>
              </p:cNvGrpSpPr>
              <p:nvPr/>
            </p:nvGrpSpPr>
            <p:grpSpPr bwMode="auto">
              <a:xfrm>
                <a:off x="3511" y="671"/>
                <a:ext cx="180" cy="462"/>
                <a:chOff x="3288" y="2325"/>
                <a:chExt cx="180" cy="462"/>
              </a:xfrm>
            </p:grpSpPr>
            <p:sp>
              <p:nvSpPr>
                <p:cNvPr id="29742" name="Freeform 8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Freeform 8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8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  <a:gd name="T9" fmla="*/ 0 w 46"/>
                    <a:gd name="T10" fmla="*/ 0 h 454"/>
                    <a:gd name="T11" fmla="*/ 46 w 46"/>
                    <a:gd name="T12" fmla="*/ 454 h 4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06" name="Arc 84"/>
            <p:cNvSpPr>
              <a:spLocks/>
            </p:cNvSpPr>
            <p:nvPr/>
          </p:nvSpPr>
          <p:spPr bwMode="auto">
            <a:xfrm flipH="1">
              <a:off x="1292" y="2342"/>
              <a:ext cx="272" cy="1428"/>
            </a:xfrm>
            <a:custGeom>
              <a:avLst/>
              <a:gdLst>
                <a:gd name="T0" fmla="*/ 0 w 21600"/>
                <a:gd name="T1" fmla="*/ 0 h 43181"/>
                <a:gd name="T2" fmla="*/ 0 w 21600"/>
                <a:gd name="T3" fmla="*/ 0 h 43181"/>
                <a:gd name="T4" fmla="*/ 0 w 21600"/>
                <a:gd name="T5" fmla="*/ 0 h 431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1"/>
                <a:gd name="T11" fmla="*/ 21600 w 21600"/>
                <a:gd name="T12" fmla="*/ 43181 h 43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</a:path>
                <a:path w="21600" h="4318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D3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Arc 85"/>
            <p:cNvSpPr>
              <a:spLocks/>
            </p:cNvSpPr>
            <p:nvPr/>
          </p:nvSpPr>
          <p:spPr bwMode="auto">
            <a:xfrm flipH="1">
              <a:off x="1337" y="2431"/>
              <a:ext cx="226" cy="1247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A1A1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Arc 86"/>
            <p:cNvSpPr>
              <a:spLocks/>
            </p:cNvSpPr>
            <p:nvPr/>
          </p:nvSpPr>
          <p:spPr bwMode="auto">
            <a:xfrm flipH="1">
              <a:off x="1474" y="2863"/>
              <a:ext cx="90" cy="385"/>
            </a:xfrm>
            <a:custGeom>
              <a:avLst/>
              <a:gdLst>
                <a:gd name="T0" fmla="*/ 0 w 21600"/>
                <a:gd name="T1" fmla="*/ 0 h 43134"/>
                <a:gd name="T2" fmla="*/ 0 w 21600"/>
                <a:gd name="T3" fmla="*/ 0 h 43134"/>
                <a:gd name="T4" fmla="*/ 0 w 21600"/>
                <a:gd name="T5" fmla="*/ 0 h 43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34"/>
                <a:gd name="T11" fmla="*/ 21600 w 21600"/>
                <a:gd name="T12" fmla="*/ 43134 h 43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3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</a:path>
                <a:path w="21600" h="4313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8F4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9" name="Group 87"/>
            <p:cNvGrpSpPr>
              <a:grpSpLocks/>
            </p:cNvGrpSpPr>
            <p:nvPr/>
          </p:nvGrpSpPr>
          <p:grpSpPr bwMode="auto">
            <a:xfrm>
              <a:off x="1564" y="2869"/>
              <a:ext cx="3284" cy="385"/>
              <a:chOff x="1610" y="2779"/>
              <a:chExt cx="3284" cy="385"/>
            </a:xfrm>
          </p:grpSpPr>
          <p:sp>
            <p:nvSpPr>
              <p:cNvPr id="29715" name="Rectangle 88"/>
              <p:cNvSpPr>
                <a:spLocks noChangeArrowheads="1"/>
              </p:cNvSpPr>
              <p:nvPr/>
            </p:nvSpPr>
            <p:spPr bwMode="auto">
              <a:xfrm>
                <a:off x="1610" y="2780"/>
                <a:ext cx="3284" cy="384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6" name="Line 89"/>
              <p:cNvSpPr>
                <a:spLocks noChangeShapeType="1"/>
              </p:cNvSpPr>
              <p:nvPr/>
            </p:nvSpPr>
            <p:spPr bwMode="auto">
              <a:xfrm>
                <a:off x="4532" y="2780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17" name="Object 90"/>
              <p:cNvGraphicFramePr>
                <a:graphicFrameLocks noChangeAspect="1"/>
              </p:cNvGraphicFramePr>
              <p:nvPr/>
            </p:nvGraphicFramePr>
            <p:xfrm>
              <a:off x="4532" y="2797"/>
              <a:ext cx="171" cy="188"/>
            </p:xfrm>
            <a:graphic>
              <a:graphicData uri="http://schemas.openxmlformats.org/presentationml/2006/ole">
                <p:oleObj spid="_x0000_s29805" name="公式" r:id="rId4" imgW="126720" imgH="139680" progId="Equation.3">
                  <p:embed/>
                </p:oleObj>
              </a:graphicData>
            </a:graphic>
          </p:graphicFrame>
          <p:grpSp>
            <p:nvGrpSpPr>
              <p:cNvPr id="29718" name="Group 91"/>
              <p:cNvGrpSpPr>
                <a:grpSpLocks/>
              </p:cNvGrpSpPr>
              <p:nvPr/>
            </p:nvGrpSpPr>
            <p:grpSpPr bwMode="auto">
              <a:xfrm>
                <a:off x="1610" y="2779"/>
                <a:ext cx="3266" cy="120"/>
                <a:chOff x="1610" y="2779"/>
                <a:chExt cx="3266" cy="120"/>
              </a:xfrm>
            </p:grpSpPr>
            <p:sp>
              <p:nvSpPr>
                <p:cNvPr id="2972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9" name="Group 96"/>
              <p:cNvGrpSpPr>
                <a:grpSpLocks/>
              </p:cNvGrpSpPr>
              <p:nvPr/>
            </p:nvGrpSpPr>
            <p:grpSpPr bwMode="auto">
              <a:xfrm flipV="1">
                <a:off x="1610" y="3038"/>
                <a:ext cx="3266" cy="120"/>
                <a:chOff x="1610" y="2779"/>
                <a:chExt cx="3266" cy="120"/>
              </a:xfrm>
            </p:grpSpPr>
            <p:sp>
              <p:nvSpPr>
                <p:cNvPr id="29722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20" name="Line 101"/>
              <p:cNvSpPr>
                <a:spLocks noChangeShapeType="1"/>
              </p:cNvSpPr>
              <p:nvPr/>
            </p:nvSpPr>
            <p:spPr bwMode="auto">
              <a:xfrm flipV="1">
                <a:off x="1610" y="2897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" name="Line 102"/>
              <p:cNvSpPr>
                <a:spLocks noChangeShapeType="1"/>
              </p:cNvSpPr>
              <p:nvPr/>
            </p:nvSpPr>
            <p:spPr bwMode="auto">
              <a:xfrm>
                <a:off x="1610" y="3001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710" name="Object 103"/>
            <p:cNvGraphicFramePr>
              <a:graphicFrameLocks noChangeAspect="1"/>
            </p:cNvGraphicFramePr>
            <p:nvPr/>
          </p:nvGraphicFramePr>
          <p:xfrm>
            <a:off x="4104" y="2527"/>
            <a:ext cx="171" cy="239"/>
          </p:xfrm>
          <a:graphic>
            <a:graphicData uri="http://schemas.openxmlformats.org/presentationml/2006/ole">
              <p:oleObj spid="_x0000_s29806" name="Equation" r:id="rId5" imgW="126720" imgH="177480" progId="Equation.3">
                <p:embed/>
              </p:oleObj>
            </a:graphicData>
          </a:graphic>
        </p:graphicFrame>
        <p:graphicFrame>
          <p:nvGraphicFramePr>
            <p:cNvPr id="29711" name="Object 104"/>
            <p:cNvGraphicFramePr>
              <a:graphicFrameLocks noChangeAspect="1"/>
            </p:cNvGraphicFramePr>
            <p:nvPr/>
          </p:nvGraphicFramePr>
          <p:xfrm>
            <a:off x="3469" y="2527"/>
            <a:ext cx="442" cy="267"/>
          </p:xfrm>
          <a:graphic>
            <a:graphicData uri="http://schemas.openxmlformats.org/presentationml/2006/ole">
              <p:oleObj spid="_x0000_s29807" name="Equation" r:id="rId6" imgW="431640" imgH="228600" progId="Equation.DSMT4">
                <p:embed/>
              </p:oleObj>
            </a:graphicData>
          </a:graphic>
        </p:graphicFrame>
        <p:sp>
          <p:nvSpPr>
            <p:cNvPr id="29712" name="Line 105"/>
            <p:cNvSpPr>
              <a:spLocks noChangeShapeType="1"/>
            </p:cNvSpPr>
            <p:nvPr/>
          </p:nvSpPr>
          <p:spPr bwMode="auto">
            <a:xfrm flipH="1">
              <a:off x="4013" y="243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106"/>
            <p:cNvSpPr>
              <a:spLocks noChangeShapeType="1"/>
            </p:cNvSpPr>
            <p:nvPr/>
          </p:nvSpPr>
          <p:spPr bwMode="auto">
            <a:xfrm>
              <a:off x="1418" y="3066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108"/>
            <p:cNvSpPr>
              <a:spLocks noChangeShapeType="1"/>
            </p:cNvSpPr>
            <p:nvPr/>
          </p:nvSpPr>
          <p:spPr bwMode="auto">
            <a:xfrm>
              <a:off x="1437" y="3067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0" name="Text Box 109"/>
          <p:cNvSpPr txBox="1">
            <a:spLocks noChangeArrowheads="1"/>
          </p:cNvSpPr>
          <p:nvPr/>
        </p:nvSpPr>
        <p:spPr bwMode="auto">
          <a:xfrm>
            <a:off x="107950" y="404813"/>
            <a:ext cx="27733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Blip>
                <a:blip r:embed="rId7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620713"/>
            <a:ext cx="2843212" cy="2309812"/>
            <a:chOff x="3878" y="934"/>
            <a:chExt cx="1791" cy="1455"/>
          </a:xfrm>
        </p:grpSpPr>
        <p:sp>
          <p:nvSpPr>
            <p:cNvPr id="30740" name="Rectangle 3"/>
            <p:cNvSpPr>
              <a:spLocks noChangeArrowheads="1"/>
            </p:cNvSpPr>
            <p:nvPr/>
          </p:nvSpPr>
          <p:spPr bwMode="auto">
            <a:xfrm>
              <a:off x="3878" y="934"/>
              <a:ext cx="1791" cy="64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1" name="Rectangle 4"/>
            <p:cNvSpPr>
              <a:spLocks noChangeArrowheads="1"/>
            </p:cNvSpPr>
            <p:nvPr/>
          </p:nvSpPr>
          <p:spPr bwMode="auto">
            <a:xfrm>
              <a:off x="3878" y="1570"/>
              <a:ext cx="1791" cy="81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2" name="Text Box 5"/>
            <p:cNvSpPr txBox="1">
              <a:spLocks noChangeArrowheads="1"/>
            </p:cNvSpPr>
            <p:nvPr/>
          </p:nvSpPr>
          <p:spPr bwMode="auto">
            <a:xfrm>
              <a:off x="3923" y="1524"/>
              <a:ext cx="66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3923" y="1206"/>
              <a:ext cx="66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44" name="Object 7"/>
            <p:cNvGraphicFramePr>
              <a:graphicFrameLocks noChangeAspect="1"/>
            </p:cNvGraphicFramePr>
            <p:nvPr/>
          </p:nvGraphicFramePr>
          <p:xfrm>
            <a:off x="5329" y="1569"/>
            <a:ext cx="280" cy="319"/>
          </p:xfrm>
          <a:graphic>
            <a:graphicData uri="http://schemas.openxmlformats.org/presentationml/2006/ole">
              <p:oleObj spid="_x0000_s30755" name="Equation" r:id="rId3" imgW="190440" imgH="215640" progId="Equation.3">
                <p:embed/>
              </p:oleObj>
            </a:graphicData>
          </a:graphic>
        </p:graphicFrame>
        <p:graphicFrame>
          <p:nvGraphicFramePr>
            <p:cNvPr id="30745" name="Object 8"/>
            <p:cNvGraphicFramePr>
              <a:graphicFrameLocks noChangeAspect="1"/>
            </p:cNvGraphicFramePr>
            <p:nvPr/>
          </p:nvGraphicFramePr>
          <p:xfrm>
            <a:off x="5329" y="1252"/>
            <a:ext cx="227" cy="317"/>
          </p:xfrm>
          <a:graphic>
            <a:graphicData uri="http://schemas.openxmlformats.org/presentationml/2006/ole">
              <p:oleObj spid="_x0000_s30756" name="Equation" r:id="rId4" imgW="177480" imgH="215640" progId="Equation.3">
                <p:embed/>
              </p:oleObj>
            </a:graphicData>
          </a:graphic>
        </p:graphicFrame>
        <p:sp>
          <p:nvSpPr>
            <p:cNvPr id="30746" name="Line 9"/>
            <p:cNvSpPr>
              <a:spLocks noChangeShapeType="1"/>
            </p:cNvSpPr>
            <p:nvPr/>
          </p:nvSpPr>
          <p:spPr bwMode="auto">
            <a:xfrm flipV="1">
              <a:off x="4665" y="1577"/>
              <a:ext cx="364" cy="2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10"/>
            <p:cNvSpPr>
              <a:spLocks noChangeShapeType="1"/>
            </p:cNvSpPr>
            <p:nvPr/>
          </p:nvSpPr>
          <p:spPr bwMode="auto">
            <a:xfrm>
              <a:off x="5025" y="1077"/>
              <a:ext cx="0" cy="1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11"/>
            <p:cNvSpPr>
              <a:spLocks noChangeShapeType="1"/>
            </p:cNvSpPr>
            <p:nvPr/>
          </p:nvSpPr>
          <p:spPr bwMode="auto">
            <a:xfrm flipH="1" flipV="1">
              <a:off x="5023" y="1212"/>
              <a:ext cx="6" cy="36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2"/>
            <p:cNvSpPr>
              <a:spLocks/>
            </p:cNvSpPr>
            <p:nvPr/>
          </p:nvSpPr>
          <p:spPr bwMode="auto">
            <a:xfrm>
              <a:off x="4935" y="1625"/>
              <a:ext cx="94" cy="55"/>
            </a:xfrm>
            <a:custGeom>
              <a:avLst/>
              <a:gdLst>
                <a:gd name="T0" fmla="*/ 0 w 192"/>
                <a:gd name="T1" fmla="*/ 0 h 112"/>
                <a:gd name="T2" fmla="*/ 5 w 192"/>
                <a:gd name="T3" fmla="*/ 5 h 112"/>
                <a:gd name="T4" fmla="*/ 11 w 192"/>
                <a:gd name="T5" fmla="*/ 5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0" name="Object 13"/>
            <p:cNvGraphicFramePr>
              <a:graphicFrameLocks noChangeAspect="1"/>
            </p:cNvGraphicFramePr>
            <p:nvPr/>
          </p:nvGraphicFramePr>
          <p:xfrm>
            <a:off x="4818" y="1627"/>
            <a:ext cx="239" cy="305"/>
          </p:xfrm>
          <a:graphic>
            <a:graphicData uri="http://schemas.openxmlformats.org/presentationml/2006/ole">
              <p:oleObj spid="_x0000_s30757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30751" name="Object 14"/>
            <p:cNvGraphicFramePr>
              <a:graphicFrameLocks noChangeAspect="1"/>
            </p:cNvGraphicFramePr>
            <p:nvPr/>
          </p:nvGraphicFramePr>
          <p:xfrm>
            <a:off x="4483" y="1705"/>
            <a:ext cx="253" cy="345"/>
          </p:xfrm>
          <a:graphic>
            <a:graphicData uri="http://schemas.openxmlformats.org/presentationml/2006/ole">
              <p:oleObj spid="_x0000_s30758" name="公式" r:id="rId6" imgW="190440" imgH="241200" progId="Equation.3">
                <p:embed/>
              </p:oleObj>
            </a:graphicData>
          </a:graphic>
        </p:graphicFrame>
        <p:graphicFrame>
          <p:nvGraphicFramePr>
            <p:cNvPr id="30752" name="Object 15"/>
            <p:cNvGraphicFramePr>
              <a:graphicFrameLocks noChangeAspect="1"/>
            </p:cNvGraphicFramePr>
            <p:nvPr/>
          </p:nvGraphicFramePr>
          <p:xfrm>
            <a:off x="4755" y="1076"/>
            <a:ext cx="289" cy="312"/>
          </p:xfrm>
          <a:graphic>
            <a:graphicData uri="http://schemas.openxmlformats.org/presentationml/2006/ole">
              <p:oleObj spid="_x0000_s30759" name="公式" r:id="rId7" imgW="177646" imgH="241091" progId="Equation.3">
                <p:embed/>
              </p:oleObj>
            </a:graphicData>
          </a:graphic>
        </p:graphicFrame>
        <p:graphicFrame>
          <p:nvGraphicFramePr>
            <p:cNvPr id="30753" name="Object 16"/>
            <p:cNvGraphicFramePr>
              <a:graphicFrameLocks noChangeAspect="1"/>
            </p:cNvGraphicFramePr>
            <p:nvPr/>
          </p:nvGraphicFramePr>
          <p:xfrm>
            <a:off x="4488" y="2115"/>
            <a:ext cx="887" cy="274"/>
          </p:xfrm>
          <a:graphic>
            <a:graphicData uri="http://schemas.openxmlformats.org/presentationml/2006/ole">
              <p:oleObj spid="_x0000_s30760" name="公式" r:id="rId8" imgW="698400" imgH="215640" progId="Equation.3">
                <p:embed/>
              </p:oleObj>
            </a:graphicData>
          </a:graphic>
        </p:graphicFrame>
        <p:sp>
          <p:nvSpPr>
            <p:cNvPr id="30754" name="Rectangle 17"/>
            <p:cNvSpPr>
              <a:spLocks noChangeArrowheads="1"/>
            </p:cNvSpPr>
            <p:nvPr/>
          </p:nvSpPr>
          <p:spPr bwMode="auto">
            <a:xfrm>
              <a:off x="3878" y="935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84888" y="3500438"/>
            <a:ext cx="2870200" cy="2305050"/>
            <a:chOff x="3878" y="2523"/>
            <a:chExt cx="1808" cy="1452"/>
          </a:xfrm>
        </p:grpSpPr>
        <p:sp>
          <p:nvSpPr>
            <p:cNvPr id="30726" name="Rectangle 19"/>
            <p:cNvSpPr>
              <a:spLocks noChangeArrowheads="1"/>
            </p:cNvSpPr>
            <p:nvPr/>
          </p:nvSpPr>
          <p:spPr bwMode="auto">
            <a:xfrm>
              <a:off x="3878" y="2523"/>
              <a:ext cx="1808" cy="6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7" name="Rectangle 20"/>
            <p:cNvSpPr>
              <a:spLocks noChangeArrowheads="1"/>
            </p:cNvSpPr>
            <p:nvPr/>
          </p:nvSpPr>
          <p:spPr bwMode="auto">
            <a:xfrm>
              <a:off x="3878" y="3185"/>
              <a:ext cx="1808" cy="78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28" name="Text Box 21"/>
            <p:cNvSpPr txBox="1">
              <a:spLocks noChangeArrowheads="1"/>
            </p:cNvSpPr>
            <p:nvPr/>
          </p:nvSpPr>
          <p:spPr bwMode="auto">
            <a:xfrm>
              <a:off x="3923" y="3203"/>
              <a:ext cx="81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2</a:t>
              </a:r>
            </a:p>
          </p:txBody>
        </p:sp>
        <p:sp>
          <p:nvSpPr>
            <p:cNvPr id="30729" name="Text Box 22"/>
            <p:cNvSpPr txBox="1">
              <a:spLocks noChangeArrowheads="1"/>
            </p:cNvSpPr>
            <p:nvPr/>
          </p:nvSpPr>
          <p:spPr bwMode="auto">
            <a:xfrm>
              <a:off x="3923" y="2840"/>
              <a:ext cx="63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宋体" pitchFamily="2" charset="-122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30730" name="Object 23"/>
            <p:cNvGraphicFramePr>
              <a:graphicFrameLocks noChangeAspect="1"/>
            </p:cNvGraphicFramePr>
            <p:nvPr/>
          </p:nvGraphicFramePr>
          <p:xfrm>
            <a:off x="5329" y="3203"/>
            <a:ext cx="257" cy="296"/>
          </p:xfrm>
          <a:graphic>
            <a:graphicData uri="http://schemas.openxmlformats.org/presentationml/2006/ole">
              <p:oleObj spid="_x0000_s30761" name="Equation" r:id="rId9" imgW="190440" imgH="215640" progId="Equation.3">
                <p:embed/>
              </p:oleObj>
            </a:graphicData>
          </a:graphic>
        </p:graphicFrame>
        <p:graphicFrame>
          <p:nvGraphicFramePr>
            <p:cNvPr id="30731" name="Object 24"/>
            <p:cNvGraphicFramePr>
              <a:graphicFrameLocks noChangeAspect="1"/>
            </p:cNvGraphicFramePr>
            <p:nvPr/>
          </p:nvGraphicFramePr>
          <p:xfrm>
            <a:off x="4412" y="2886"/>
            <a:ext cx="464" cy="268"/>
          </p:xfrm>
          <a:graphic>
            <a:graphicData uri="http://schemas.openxmlformats.org/presentationml/2006/ole">
              <p:oleObj spid="_x0000_s30762" name="公式" r:id="rId10" imgW="419040" imgH="215640" progId="Equation.3">
                <p:embed/>
              </p:oleObj>
            </a:graphicData>
          </a:graphic>
        </p:graphicFrame>
        <p:sp>
          <p:nvSpPr>
            <p:cNvPr id="30732" name="Line 25"/>
            <p:cNvSpPr>
              <a:spLocks noChangeShapeType="1"/>
            </p:cNvSpPr>
            <p:nvPr/>
          </p:nvSpPr>
          <p:spPr bwMode="auto">
            <a:xfrm flipV="1">
              <a:off x="4577" y="3203"/>
              <a:ext cx="44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26"/>
            <p:cNvSpPr>
              <a:spLocks noChangeShapeType="1"/>
            </p:cNvSpPr>
            <p:nvPr/>
          </p:nvSpPr>
          <p:spPr bwMode="auto">
            <a:xfrm>
              <a:off x="5019" y="2670"/>
              <a:ext cx="0" cy="10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4" name="Object 27"/>
            <p:cNvGraphicFramePr>
              <a:graphicFrameLocks noChangeAspect="1"/>
            </p:cNvGraphicFramePr>
            <p:nvPr/>
          </p:nvGraphicFramePr>
          <p:xfrm>
            <a:off x="4604" y="3203"/>
            <a:ext cx="260" cy="337"/>
          </p:xfrm>
          <a:graphic>
            <a:graphicData uri="http://schemas.openxmlformats.org/presentationml/2006/ole">
              <p:oleObj spid="_x0000_s30763" name="公式" r:id="rId11" imgW="190440" imgH="241200" progId="Equation.3">
                <p:embed/>
              </p:oleObj>
            </a:graphicData>
          </a:graphic>
        </p:graphicFrame>
        <p:graphicFrame>
          <p:nvGraphicFramePr>
            <p:cNvPr id="30735" name="Object 28"/>
            <p:cNvGraphicFramePr>
              <a:graphicFrameLocks noChangeAspect="1"/>
            </p:cNvGraphicFramePr>
            <p:nvPr/>
          </p:nvGraphicFramePr>
          <p:xfrm>
            <a:off x="5035" y="2523"/>
            <a:ext cx="249" cy="313"/>
          </p:xfrm>
          <a:graphic>
            <a:graphicData uri="http://schemas.openxmlformats.org/presentationml/2006/ole">
              <p:oleObj spid="_x0000_s30764" name="公式" r:id="rId12" imgW="164880" imgH="228600" progId="Equation.3">
                <p:embed/>
              </p:oleObj>
            </a:graphicData>
          </a:graphic>
        </p:graphicFrame>
        <p:sp>
          <p:nvSpPr>
            <p:cNvPr id="30736" name="Line 29"/>
            <p:cNvSpPr>
              <a:spLocks noChangeShapeType="1"/>
            </p:cNvSpPr>
            <p:nvPr/>
          </p:nvSpPr>
          <p:spPr bwMode="auto">
            <a:xfrm flipV="1">
              <a:off x="5014" y="2931"/>
              <a:ext cx="27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7" name="Object 30"/>
            <p:cNvGraphicFramePr>
              <a:graphicFrameLocks noChangeAspect="1"/>
            </p:cNvGraphicFramePr>
            <p:nvPr/>
          </p:nvGraphicFramePr>
          <p:xfrm>
            <a:off x="5269" y="2750"/>
            <a:ext cx="242" cy="337"/>
          </p:xfrm>
          <a:graphic>
            <a:graphicData uri="http://schemas.openxmlformats.org/presentationml/2006/ole">
              <p:oleObj spid="_x0000_s30765" name="公式" r:id="rId13" imgW="177480" imgH="241200" progId="Equation.3">
                <p:embed/>
              </p:oleObj>
            </a:graphicData>
          </a:graphic>
        </p:graphicFrame>
        <p:graphicFrame>
          <p:nvGraphicFramePr>
            <p:cNvPr id="30738" name="Object 31"/>
            <p:cNvGraphicFramePr>
              <a:graphicFrameLocks noChangeAspect="1"/>
            </p:cNvGraphicFramePr>
            <p:nvPr/>
          </p:nvGraphicFramePr>
          <p:xfrm>
            <a:off x="4626" y="3700"/>
            <a:ext cx="661" cy="274"/>
          </p:xfrm>
          <a:graphic>
            <a:graphicData uri="http://schemas.openxmlformats.org/presentationml/2006/ole">
              <p:oleObj spid="_x0000_s30766" name="公式" r:id="rId14" imgW="520560" imgH="215640" progId="Equation.3">
                <p:embed/>
              </p:oleObj>
            </a:graphicData>
          </a:graphic>
        </p:graphicFrame>
        <p:sp>
          <p:nvSpPr>
            <p:cNvPr id="30739" name="Rectangle 32"/>
            <p:cNvSpPr>
              <a:spLocks noChangeArrowheads="1"/>
            </p:cNvSpPr>
            <p:nvPr/>
          </p:nvSpPr>
          <p:spPr bwMode="auto">
            <a:xfrm>
              <a:off x="3886" y="2523"/>
              <a:ext cx="1791" cy="14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81345" name="Text Box 33"/>
          <p:cNvSpPr txBox="1">
            <a:spLocks noChangeArrowheads="1"/>
          </p:cNvSpPr>
          <p:nvPr/>
        </p:nvSpPr>
        <p:spPr bwMode="auto">
          <a:xfrm>
            <a:off x="179388" y="763588"/>
            <a:ext cx="55451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 dirty="0"/>
              <a:t>  </a:t>
            </a:r>
            <a:r>
              <a:rPr kumimoji="1" lang="zh-CN" altLang="en-US" b="1" dirty="0"/>
              <a:t>如</a:t>
            </a:r>
            <a:r>
              <a:rPr kumimoji="1" lang="zh-CN" altLang="en-US" b="1" i="1" dirty="0">
                <a:sym typeface="Symbol" pitchFamily="18" charset="2"/>
              </a:rPr>
              <a:t>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&gt;&gt;</a:t>
            </a:r>
            <a:r>
              <a:rPr lang="el-GR" altLang="zh-CN" b="1" dirty="0">
                <a:ea typeface="宋体" pitchFamily="2" charset="-122"/>
              </a:rPr>
              <a:t>σ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、且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2</a:t>
            </a:r>
            <a:r>
              <a:rPr kumimoji="1" lang="en-US" altLang="zh-CN" b="1" dirty="0">
                <a:sym typeface="Symbol" pitchFamily="18" charset="2"/>
              </a:rPr>
              <a:t>≠90°</a:t>
            </a:r>
            <a:r>
              <a:rPr kumimoji="1" lang="zh-CN" altLang="en-US" b="1" dirty="0">
                <a:sym typeface="Symbol" pitchFamily="18" charset="2"/>
              </a:rPr>
              <a:t>，</a:t>
            </a:r>
            <a:r>
              <a:rPr lang="zh-CN" altLang="en-US" b="1" dirty="0"/>
              <a:t>则</a:t>
            </a:r>
            <a:r>
              <a:rPr kumimoji="1" lang="zh-CN" altLang="en-US" b="1" i="1" dirty="0">
                <a:sym typeface="Symbol" pitchFamily="18" charset="2"/>
              </a:rPr>
              <a:t></a:t>
            </a:r>
            <a:r>
              <a:rPr kumimoji="1" lang="en-US" altLang="zh-CN" b="1" baseline="-25000" dirty="0">
                <a:sym typeface="Symbol" pitchFamily="18" charset="2"/>
              </a:rPr>
              <a:t>1</a:t>
            </a:r>
            <a:r>
              <a:rPr kumimoji="1" lang="zh-CN" altLang="en-US" b="1" dirty="0">
                <a:sym typeface="Symbol" pitchFamily="18" charset="2"/>
              </a:rPr>
              <a:t></a:t>
            </a:r>
            <a:r>
              <a:rPr kumimoji="1" lang="en-US" altLang="zh-CN" b="1" dirty="0">
                <a:sym typeface="Symbol" pitchFamily="18" charset="2"/>
              </a:rPr>
              <a:t>0</a:t>
            </a:r>
            <a:r>
              <a:rPr kumimoji="1" lang="zh-CN" altLang="en-US" b="1" dirty="0">
                <a:sym typeface="Symbol" pitchFamily="18" charset="2"/>
              </a:rPr>
              <a:t>，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即电场线近似垂直</a:t>
            </a:r>
            <a:r>
              <a:rPr lang="zh-CN" altLang="en-US" b="1" dirty="0" smtClean="0"/>
              <a:t>于良导体</a:t>
            </a:r>
            <a:r>
              <a:rPr lang="zh-CN" altLang="en-US" b="1" dirty="0"/>
              <a:t>表面。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此时，良导体表面可近似地看作为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b="1" dirty="0"/>
              <a:t>     等位面；</a:t>
            </a:r>
            <a:endParaRPr kumimoji="1" lang="zh-CN" altLang="en-US" b="1" dirty="0">
              <a:sym typeface="Symbol" pitchFamily="18" charset="2"/>
            </a:endParaRPr>
          </a:p>
        </p:txBody>
      </p:sp>
      <p:sp>
        <p:nvSpPr>
          <p:cNvPr id="781346" name="Text Box 34"/>
          <p:cNvSpPr txBox="1">
            <a:spLocks noChangeArrowheads="1"/>
          </p:cNvSpPr>
          <p:nvPr/>
        </p:nvSpPr>
        <p:spPr bwMode="auto">
          <a:xfrm>
            <a:off x="179388" y="3497263"/>
            <a:ext cx="5329237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buFontTx/>
              <a:buBlip>
                <a:blip r:embed="rId15"/>
              </a:buBlip>
            </a:pPr>
            <a:r>
              <a:rPr kumimoji="1" lang="en-US" altLang="zh-CN" b="1"/>
              <a:t>  </a:t>
            </a:r>
            <a:r>
              <a:rPr kumimoji="1" lang="zh-CN" altLang="en-US" b="1"/>
              <a:t>若媒质</a:t>
            </a:r>
            <a:r>
              <a:rPr kumimoji="1" lang="en-US" altLang="zh-CN" b="1"/>
              <a:t>1</a:t>
            </a:r>
            <a:r>
              <a:rPr kumimoji="1" lang="zh-CN" altLang="en-US" b="1"/>
              <a:t>为理想介质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即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>
                <a:sym typeface="Symbol" pitchFamily="18" charset="2"/>
              </a:rPr>
              <a:t>＝</a:t>
            </a:r>
            <a:r>
              <a:rPr kumimoji="1" lang="en-US" altLang="zh-CN" b="1">
                <a:sym typeface="Symbol" pitchFamily="18" charset="2"/>
              </a:rPr>
              <a:t>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则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 i="1">
                <a:sym typeface="Symbol" pitchFamily="18" charset="2"/>
              </a:rPr>
              <a:t>     </a:t>
            </a:r>
            <a:r>
              <a:rPr kumimoji="1" lang="en-US" altLang="zh-CN" b="1" i="1">
                <a:sym typeface="Symbol" pitchFamily="18" charset="2"/>
              </a:rPr>
              <a:t>J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=0</a:t>
            </a:r>
            <a:r>
              <a:rPr kumimoji="1" lang="zh-CN" altLang="en-US" b="1">
                <a:sym typeface="Symbol" pitchFamily="18" charset="2"/>
              </a:rPr>
              <a:t>，</a:t>
            </a:r>
            <a:r>
              <a:rPr kumimoji="1" lang="zh-CN" altLang="en-US" b="1"/>
              <a:t>故</a:t>
            </a:r>
            <a:r>
              <a:rPr kumimoji="1" lang="en-US" altLang="zh-CN" b="1" i="1"/>
              <a:t>J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  </a:t>
            </a:r>
            <a:r>
              <a:rPr kumimoji="1" lang="zh-CN" altLang="en-US" b="1"/>
              <a:t>且</a:t>
            </a:r>
            <a:r>
              <a:rPr kumimoji="1" lang="zh-CN" altLang="en-US" b="1" i="1"/>
              <a:t> </a:t>
            </a:r>
            <a:r>
              <a:rPr kumimoji="1" lang="en-US" altLang="zh-CN" b="1" i="1"/>
              <a:t>E</a:t>
            </a:r>
            <a:r>
              <a:rPr kumimoji="1" lang="en-US" altLang="zh-CN" b="1" baseline="-25000"/>
              <a:t>2n</a:t>
            </a:r>
            <a:r>
              <a:rPr kumimoji="1" lang="en-US" altLang="zh-CN" b="1"/>
              <a:t>=0</a:t>
            </a:r>
            <a:r>
              <a:rPr kumimoji="1" lang="zh-CN" altLang="en-US" b="1"/>
              <a:t>，即导体中</a:t>
            </a:r>
          </a:p>
          <a:p>
            <a:pPr algn="just" eaLnBrk="1" hangingPunct="1">
              <a:lnSpc>
                <a:spcPct val="130000"/>
              </a:lnSpc>
              <a:spcBef>
                <a:spcPct val="10000"/>
              </a:spcBef>
            </a:pPr>
            <a:r>
              <a:rPr kumimoji="1" lang="zh-CN" altLang="en-US" b="1"/>
              <a:t>     的电流和电场与分界面平行。</a:t>
            </a:r>
            <a:endParaRPr kumimoji="1" lang="zh-CN" alt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81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1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1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8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8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8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45" grpId="0" build="p" autoUpdateAnimBg="0"/>
      <p:bldP spid="78134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363" y="404813"/>
            <a:ext cx="89296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6775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ea typeface="幼圆" pitchFamily="49" charset="-122"/>
              </a:rPr>
              <a:t>        </a:t>
            </a: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: </a:t>
            </a:r>
            <a:r>
              <a:rPr kumimoji="1" lang="zh-CN" altLang="en-US" b="1"/>
              <a:t>填充有两层介质的同轴电缆，内导体半径为 </a:t>
            </a:r>
            <a:r>
              <a:rPr kumimoji="1" lang="en-US" altLang="zh-CN" b="1" i="1"/>
              <a:t>a</a:t>
            </a:r>
            <a:r>
              <a:rPr kumimoji="1" lang="zh-CN" altLang="en-US" b="1"/>
              <a:t>，外导体半径为 </a:t>
            </a:r>
            <a:r>
              <a:rPr kumimoji="1" lang="en-US" altLang="zh-CN" b="1" i="1"/>
              <a:t>c</a:t>
            </a:r>
            <a:r>
              <a:rPr kumimoji="1" lang="zh-CN" altLang="en-US" b="1"/>
              <a:t>，介质的分界面半径为 </a:t>
            </a:r>
            <a:r>
              <a:rPr kumimoji="1" lang="en-US" altLang="zh-CN" b="1" i="1"/>
              <a:t>b</a:t>
            </a:r>
            <a:r>
              <a:rPr kumimoji="1" lang="zh-CN" altLang="en-US" b="1"/>
              <a:t>。两层介质的介电常数为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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、电导率为</a:t>
            </a:r>
            <a:r>
              <a:rPr kumimoji="1" lang="zh-CN" altLang="en-US" b="1">
                <a:sym typeface="Symbol" pitchFamily="18" charset="2"/>
              </a:rPr>
              <a:t> 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zh-CN" altLang="en-US" b="1"/>
              <a:t>和</a:t>
            </a:r>
            <a:r>
              <a:rPr kumimoji="1" lang="zh-CN" altLang="en-US" b="1" i="1">
                <a:sym typeface="Symbol" pitchFamily="18" charset="2"/>
              </a:rPr>
              <a:t>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 </a:t>
            </a:r>
            <a:r>
              <a:rPr kumimoji="1" lang="zh-CN" altLang="en-US" b="1"/>
              <a:t>。设内导体的电压为</a:t>
            </a:r>
            <a:r>
              <a:rPr kumimoji="1" lang="en-US" altLang="zh-CN" b="1" i="1"/>
              <a:t>U</a:t>
            </a:r>
            <a:r>
              <a:rPr kumimoji="1" lang="en-US" altLang="zh-CN" b="1" baseline="-25000"/>
              <a:t>0</a:t>
            </a:r>
            <a:r>
              <a:rPr kumimoji="1" lang="en-US" altLang="zh-CN" b="1"/>
              <a:t> </a:t>
            </a:r>
            <a:r>
              <a:rPr kumimoji="1" lang="zh-CN" altLang="en-US" b="1"/>
              <a:t>，外导体接地。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求：（</a:t>
            </a:r>
            <a:r>
              <a:rPr kumimoji="1" lang="en-US" altLang="zh-CN" b="1"/>
              <a:t>1</a:t>
            </a:r>
            <a:r>
              <a:rPr kumimoji="1" lang="zh-CN" altLang="en-US" b="1"/>
              <a:t>）两导体之间的电流密度和电场强度分布；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/>
              <a:t>        （</a:t>
            </a:r>
            <a:r>
              <a:rPr kumimoji="1" lang="en-US" altLang="zh-CN" b="1"/>
              <a:t>2</a:t>
            </a:r>
            <a:r>
              <a:rPr kumimoji="1" lang="zh-CN" altLang="en-US" b="1"/>
              <a:t>）介质分界面上的自由电荷面密度。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323850" y="3284538"/>
            <a:ext cx="2286000" cy="2286000"/>
            <a:chOff x="1824" y="960"/>
            <a:chExt cx="1440" cy="1440"/>
          </a:xfrm>
        </p:grpSpPr>
        <p:sp>
          <p:nvSpPr>
            <p:cNvPr id="31821" name="Oval 4"/>
            <p:cNvSpPr>
              <a:spLocks noChangeArrowheads="1"/>
            </p:cNvSpPr>
            <p:nvPr/>
          </p:nvSpPr>
          <p:spPr bwMode="auto">
            <a:xfrm>
              <a:off x="1824" y="960"/>
              <a:ext cx="1440" cy="144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2" name="Oval 5"/>
            <p:cNvSpPr>
              <a:spLocks noChangeArrowheads="1"/>
            </p:cNvSpPr>
            <p:nvPr/>
          </p:nvSpPr>
          <p:spPr bwMode="auto">
            <a:xfrm>
              <a:off x="1968" y="1104"/>
              <a:ext cx="1152" cy="11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3" name="AutoShape 6"/>
            <p:cNvSpPr>
              <a:spLocks noChangeArrowheads="1"/>
            </p:cNvSpPr>
            <p:nvPr/>
          </p:nvSpPr>
          <p:spPr bwMode="auto">
            <a:xfrm>
              <a:off x="2160" y="1296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4" name="Oval 7"/>
            <p:cNvSpPr>
              <a:spLocks noChangeArrowheads="1"/>
            </p:cNvSpPr>
            <p:nvPr/>
          </p:nvSpPr>
          <p:spPr bwMode="auto">
            <a:xfrm>
              <a:off x="2352" y="1488"/>
              <a:ext cx="383" cy="3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48" name="Line 8"/>
          <p:cNvSpPr>
            <a:spLocks noChangeShapeType="1"/>
          </p:cNvSpPr>
          <p:nvPr/>
        </p:nvSpPr>
        <p:spPr bwMode="auto">
          <a:xfrm>
            <a:off x="1203325" y="587533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9"/>
          <p:cNvSpPr>
            <a:spLocks noChangeShapeType="1"/>
          </p:cNvSpPr>
          <p:nvPr/>
        </p:nvSpPr>
        <p:spPr bwMode="auto">
          <a:xfrm>
            <a:off x="1349375" y="595153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1466850" y="557053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1" name="Object 11"/>
          <p:cNvGraphicFramePr>
            <a:graphicFrameLocks noChangeAspect="1"/>
          </p:cNvGraphicFramePr>
          <p:nvPr/>
        </p:nvGraphicFramePr>
        <p:xfrm>
          <a:off x="895350" y="4652963"/>
          <a:ext cx="328613" cy="504825"/>
        </p:xfrm>
        <a:graphic>
          <a:graphicData uri="http://schemas.openxmlformats.org/presentationml/2006/ole">
            <p:oleObj spid="_x0000_s31825" name="公式" r:id="rId3" imgW="139680" imgH="215640" progId="Equation.3">
              <p:embed/>
            </p:oleObj>
          </a:graphicData>
        </a:graphic>
      </p:graphicFrame>
      <p:graphicFrame>
        <p:nvGraphicFramePr>
          <p:cNvPr id="31752" name="Object 12"/>
          <p:cNvGraphicFramePr>
            <a:graphicFrameLocks noChangeAspect="1"/>
          </p:cNvGraphicFramePr>
          <p:nvPr/>
        </p:nvGraphicFramePr>
        <p:xfrm>
          <a:off x="1093788" y="3440113"/>
          <a:ext cx="346075" cy="420687"/>
        </p:xfrm>
        <a:graphic>
          <a:graphicData uri="http://schemas.openxmlformats.org/presentationml/2006/ole">
            <p:oleObj spid="_x0000_s31826" name="Equation" r:id="rId4" imgW="177480" imgH="215640" progId="Equation.3">
              <p:embed/>
            </p:oleObj>
          </a:graphicData>
        </a:graphic>
      </p:graphicFrame>
      <p:graphicFrame>
        <p:nvGraphicFramePr>
          <p:cNvPr id="31753" name="Object 13"/>
          <p:cNvGraphicFramePr>
            <a:graphicFrameLocks noChangeAspect="1"/>
          </p:cNvGraphicFramePr>
          <p:nvPr/>
        </p:nvGraphicFramePr>
        <p:xfrm>
          <a:off x="1104900" y="3716338"/>
          <a:ext cx="347663" cy="452437"/>
        </p:xfrm>
        <a:graphic>
          <a:graphicData uri="http://schemas.openxmlformats.org/presentationml/2006/ole">
            <p:oleObj spid="_x0000_s31827" name="Equation" r:id="rId5" imgW="190440" imgH="215640" progId="Equation.3">
              <p:embed/>
            </p:oleObj>
          </a:graphicData>
        </a:graphic>
      </p:graphicFrame>
      <p:graphicFrame>
        <p:nvGraphicFramePr>
          <p:cNvPr id="31754" name="Object 14"/>
          <p:cNvGraphicFramePr>
            <a:graphicFrameLocks noChangeAspect="1"/>
          </p:cNvGraphicFramePr>
          <p:nvPr/>
        </p:nvGraphicFramePr>
        <p:xfrm>
          <a:off x="1444625" y="3716338"/>
          <a:ext cx="355600" cy="504825"/>
        </p:xfrm>
        <a:graphic>
          <a:graphicData uri="http://schemas.openxmlformats.org/presentationml/2006/ole">
            <p:oleObj spid="_x0000_s31828" name="Equation" r:id="rId6" imgW="152280" imgH="215640" progId="Equation.3">
              <p:embed/>
            </p:oleObj>
          </a:graphicData>
        </a:graphic>
      </p:graphicFrame>
      <p:graphicFrame>
        <p:nvGraphicFramePr>
          <p:cNvPr id="31755" name="Object 15"/>
          <p:cNvGraphicFramePr>
            <a:graphicFrameLocks noChangeAspect="1"/>
          </p:cNvGraphicFramePr>
          <p:nvPr/>
        </p:nvGraphicFramePr>
        <p:xfrm>
          <a:off x="1438275" y="3387725"/>
          <a:ext cx="361950" cy="473075"/>
        </p:xfrm>
        <a:graphic>
          <a:graphicData uri="http://schemas.openxmlformats.org/presentationml/2006/ole">
            <p:oleObj spid="_x0000_s31829" name="Equation" r:id="rId7" imgW="164880" imgH="215640" progId="Equation.3">
              <p:embed/>
            </p:oleObj>
          </a:graphicData>
        </a:graphic>
      </p:graphicFrame>
      <p:graphicFrame>
        <p:nvGraphicFramePr>
          <p:cNvPr id="31756" name="Object 16"/>
          <p:cNvGraphicFramePr>
            <a:graphicFrameLocks noChangeAspect="1"/>
          </p:cNvGraphicFramePr>
          <p:nvPr/>
        </p:nvGraphicFramePr>
        <p:xfrm>
          <a:off x="1206500" y="4835525"/>
          <a:ext cx="304800" cy="393700"/>
        </p:xfrm>
        <a:graphic>
          <a:graphicData uri="http://schemas.openxmlformats.org/presentationml/2006/ole">
            <p:oleObj spid="_x0000_s31830" name="Equation" r:id="rId8" imgW="126720" imgH="164880" progId="Equation.3">
              <p:embed/>
            </p:oleObj>
          </a:graphicData>
        </a:graphic>
      </p:graphicFrame>
      <p:grpSp>
        <p:nvGrpSpPr>
          <p:cNvPr id="31757" name="Group 17"/>
          <p:cNvGrpSpPr>
            <a:grpSpLocks/>
          </p:cNvGrpSpPr>
          <p:nvPr/>
        </p:nvGrpSpPr>
        <p:grpSpPr bwMode="auto">
          <a:xfrm>
            <a:off x="2686050" y="3284538"/>
            <a:ext cx="5213350" cy="2286000"/>
            <a:chOff x="1546" y="2069"/>
            <a:chExt cx="3504" cy="1440"/>
          </a:xfrm>
        </p:grpSpPr>
        <p:sp>
          <p:nvSpPr>
            <p:cNvPr id="31817" name="Rectangle 18"/>
            <p:cNvSpPr>
              <a:spLocks noChangeArrowheads="1"/>
            </p:cNvSpPr>
            <p:nvPr/>
          </p:nvSpPr>
          <p:spPr bwMode="auto">
            <a:xfrm>
              <a:off x="1546" y="2069"/>
              <a:ext cx="3504" cy="14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18" name="Rectangle 19"/>
            <p:cNvSpPr>
              <a:spLocks noChangeArrowheads="1"/>
            </p:cNvSpPr>
            <p:nvPr/>
          </p:nvSpPr>
          <p:spPr bwMode="auto">
            <a:xfrm>
              <a:off x="1546" y="2165"/>
              <a:ext cx="3504" cy="124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19" name="Rectangle 20"/>
            <p:cNvSpPr>
              <a:spLocks noChangeArrowheads="1"/>
            </p:cNvSpPr>
            <p:nvPr/>
          </p:nvSpPr>
          <p:spPr bwMode="auto">
            <a:xfrm>
              <a:off x="1546" y="2357"/>
              <a:ext cx="350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820" name="Rectangle 21"/>
            <p:cNvSpPr>
              <a:spLocks noChangeArrowheads="1"/>
            </p:cNvSpPr>
            <p:nvPr/>
          </p:nvSpPr>
          <p:spPr bwMode="auto">
            <a:xfrm>
              <a:off x="1546" y="2597"/>
              <a:ext cx="3504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58" name="Text Box 22"/>
          <p:cNvSpPr txBox="1">
            <a:spLocks noChangeArrowheads="1"/>
          </p:cNvSpPr>
          <p:nvPr/>
        </p:nvSpPr>
        <p:spPr bwMode="auto">
          <a:xfrm>
            <a:off x="7899400" y="5229225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幼圆" pitchFamily="49" charset="-122"/>
                <a:ea typeface="幼圆" pitchFamily="49" charset="-122"/>
              </a:rPr>
              <a:t>外导体</a:t>
            </a:r>
          </a:p>
        </p:txBody>
      </p:sp>
      <p:sp>
        <p:nvSpPr>
          <p:cNvPr id="31759" name="Text Box 23"/>
          <p:cNvSpPr txBox="1">
            <a:spLocks noChangeArrowheads="1"/>
          </p:cNvSpPr>
          <p:nvPr/>
        </p:nvSpPr>
        <p:spPr bwMode="auto">
          <a:xfrm>
            <a:off x="7899400" y="4149725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宋体" pitchFamily="2" charset="-122"/>
                <a:ea typeface="宋体" pitchFamily="2" charset="-122"/>
              </a:rPr>
              <a:t>内导体</a:t>
            </a:r>
          </a:p>
        </p:txBody>
      </p:sp>
      <p:sp>
        <p:nvSpPr>
          <p:cNvPr id="31760" name="Text Box 24"/>
          <p:cNvSpPr txBox="1">
            <a:spLocks noChangeArrowheads="1"/>
          </p:cNvSpPr>
          <p:nvPr/>
        </p:nvSpPr>
        <p:spPr bwMode="auto">
          <a:xfrm>
            <a:off x="7899400" y="3357563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介质</a:t>
            </a:r>
            <a:r>
              <a:rPr kumimoji="1" lang="en-US" altLang="zh-CN" sz="2000" b="1">
                <a:latin typeface="楷体_GB2312"/>
              </a:rPr>
              <a:t>2</a:t>
            </a:r>
          </a:p>
        </p:txBody>
      </p:sp>
      <p:sp>
        <p:nvSpPr>
          <p:cNvPr id="31761" name="Line 25"/>
          <p:cNvSpPr>
            <a:spLocks noChangeShapeType="1"/>
          </p:cNvSpPr>
          <p:nvPr/>
        </p:nvSpPr>
        <p:spPr bwMode="auto">
          <a:xfrm>
            <a:off x="3371850" y="5570538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6"/>
          <p:cNvSpPr>
            <a:spLocks noChangeShapeType="1"/>
          </p:cNvSpPr>
          <p:nvPr/>
        </p:nvSpPr>
        <p:spPr bwMode="auto">
          <a:xfrm>
            <a:off x="3219450" y="58753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7"/>
          <p:cNvSpPr>
            <a:spLocks noChangeShapeType="1"/>
          </p:cNvSpPr>
          <p:nvPr/>
        </p:nvSpPr>
        <p:spPr bwMode="auto">
          <a:xfrm>
            <a:off x="3143250" y="579913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64" name="Group 28"/>
          <p:cNvGrpSpPr>
            <a:grpSpLocks/>
          </p:cNvGrpSpPr>
          <p:nvPr/>
        </p:nvGrpSpPr>
        <p:grpSpPr bwMode="auto">
          <a:xfrm>
            <a:off x="541338" y="4381500"/>
            <a:ext cx="1839912" cy="76200"/>
            <a:chOff x="137" y="2760"/>
            <a:chExt cx="1159" cy="48"/>
          </a:xfrm>
        </p:grpSpPr>
        <p:sp>
          <p:nvSpPr>
            <p:cNvPr id="31814" name="Line 29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Line 30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Oval 31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65" name="Line 32"/>
          <p:cNvSpPr>
            <a:spLocks noChangeShapeType="1"/>
          </p:cNvSpPr>
          <p:nvPr/>
        </p:nvSpPr>
        <p:spPr bwMode="auto">
          <a:xfrm flipV="1">
            <a:off x="2000250" y="3733800"/>
            <a:ext cx="3810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33"/>
          <p:cNvSpPr>
            <a:spLocks noChangeShapeType="1"/>
          </p:cNvSpPr>
          <p:nvPr/>
        </p:nvSpPr>
        <p:spPr bwMode="auto">
          <a:xfrm flipV="1">
            <a:off x="1466850" y="3505200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34"/>
          <p:cNvSpPr>
            <a:spLocks noChangeShapeType="1"/>
          </p:cNvSpPr>
          <p:nvPr/>
        </p:nvSpPr>
        <p:spPr bwMode="auto">
          <a:xfrm>
            <a:off x="2643188" y="4437063"/>
            <a:ext cx="54514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Rectangle 35"/>
          <p:cNvSpPr>
            <a:spLocks noChangeArrowheads="1"/>
          </p:cNvSpPr>
          <p:nvPr/>
        </p:nvSpPr>
        <p:spPr bwMode="auto">
          <a:xfrm>
            <a:off x="7899400" y="3716338"/>
            <a:ext cx="963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000" b="1"/>
              <a:t>介质</a:t>
            </a:r>
            <a:r>
              <a:rPr kumimoji="1" lang="en-US" altLang="zh-CN" sz="2000" b="1"/>
              <a:t>1</a:t>
            </a:r>
          </a:p>
        </p:txBody>
      </p:sp>
      <p:sp>
        <p:nvSpPr>
          <p:cNvPr id="31769" name="Line 36"/>
          <p:cNvSpPr>
            <a:spLocks noChangeShapeType="1"/>
          </p:cNvSpPr>
          <p:nvPr/>
        </p:nvSpPr>
        <p:spPr bwMode="auto">
          <a:xfrm>
            <a:off x="1473200" y="4725988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0" name="Group 37"/>
          <p:cNvGrpSpPr>
            <a:grpSpLocks/>
          </p:cNvGrpSpPr>
          <p:nvPr/>
        </p:nvGrpSpPr>
        <p:grpSpPr bwMode="auto">
          <a:xfrm rot="1800000">
            <a:off x="549275" y="4381500"/>
            <a:ext cx="1839913" cy="76200"/>
            <a:chOff x="137" y="2760"/>
            <a:chExt cx="1159" cy="48"/>
          </a:xfrm>
        </p:grpSpPr>
        <p:sp>
          <p:nvSpPr>
            <p:cNvPr id="31811" name="Line 38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Line 39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Oval 40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771" name="Line 41"/>
          <p:cNvSpPr>
            <a:spLocks noChangeShapeType="1"/>
          </p:cNvSpPr>
          <p:nvPr/>
        </p:nvSpPr>
        <p:spPr bwMode="auto">
          <a:xfrm rot="3600000" flipH="1">
            <a:off x="841375" y="38862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42"/>
          <p:cNvSpPr>
            <a:spLocks noChangeShapeType="1"/>
          </p:cNvSpPr>
          <p:nvPr/>
        </p:nvSpPr>
        <p:spPr bwMode="auto">
          <a:xfrm rot="3600000">
            <a:off x="1457325" y="49530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43"/>
          <p:cNvSpPr>
            <a:spLocks noChangeShapeType="1"/>
          </p:cNvSpPr>
          <p:nvPr/>
        </p:nvSpPr>
        <p:spPr bwMode="auto">
          <a:xfrm rot="-3600000">
            <a:off x="1474788" y="38877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Line 44"/>
          <p:cNvSpPr>
            <a:spLocks noChangeShapeType="1"/>
          </p:cNvSpPr>
          <p:nvPr/>
        </p:nvSpPr>
        <p:spPr bwMode="auto">
          <a:xfrm rot="18000000" flipH="1">
            <a:off x="860425" y="49545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 rot="-1800000">
            <a:off x="1695450" y="412432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Line 46"/>
          <p:cNvSpPr>
            <a:spLocks noChangeShapeType="1"/>
          </p:cNvSpPr>
          <p:nvPr/>
        </p:nvSpPr>
        <p:spPr bwMode="auto">
          <a:xfrm rot="19800000" flipH="1">
            <a:off x="628650" y="474027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7" name="Group 47"/>
          <p:cNvGrpSpPr>
            <a:grpSpLocks/>
          </p:cNvGrpSpPr>
          <p:nvPr/>
        </p:nvGrpSpPr>
        <p:grpSpPr bwMode="auto">
          <a:xfrm>
            <a:off x="2859088" y="3343275"/>
            <a:ext cx="4737100" cy="2076450"/>
            <a:chOff x="1713" y="2106"/>
            <a:chExt cx="2984" cy="1308"/>
          </a:xfrm>
        </p:grpSpPr>
        <p:sp>
          <p:nvSpPr>
            <p:cNvPr id="31778" name="Line 48"/>
            <p:cNvSpPr>
              <a:spLocks noChangeShapeType="1"/>
            </p:cNvSpPr>
            <p:nvPr/>
          </p:nvSpPr>
          <p:spPr bwMode="auto">
            <a:xfrm>
              <a:off x="4526" y="25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49"/>
            <p:cNvSpPr>
              <a:spLocks noChangeShapeType="1"/>
            </p:cNvSpPr>
            <p:nvPr/>
          </p:nvSpPr>
          <p:spPr bwMode="auto">
            <a:xfrm>
              <a:off x="4344" y="235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0"/>
            <p:cNvSpPr>
              <a:spLocks noChangeShapeType="1"/>
            </p:cNvSpPr>
            <p:nvPr/>
          </p:nvSpPr>
          <p:spPr bwMode="auto">
            <a:xfrm flipH="1">
              <a:off x="4072" y="216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1" name="Object 51"/>
            <p:cNvGraphicFramePr>
              <a:graphicFrameLocks noChangeAspect="1"/>
            </p:cNvGraphicFramePr>
            <p:nvPr/>
          </p:nvGraphicFramePr>
          <p:xfrm>
            <a:off x="4526" y="2614"/>
            <a:ext cx="171" cy="188"/>
          </p:xfrm>
          <a:graphic>
            <a:graphicData uri="http://schemas.openxmlformats.org/presentationml/2006/ole">
              <p:oleObj spid="_x0000_s31831" name="Equation" r:id="rId9" imgW="126720" imgH="139680" progId="Equation.3">
                <p:embed/>
              </p:oleObj>
            </a:graphicData>
          </a:graphic>
        </p:graphicFrame>
        <p:graphicFrame>
          <p:nvGraphicFramePr>
            <p:cNvPr id="31782" name="Object 52"/>
            <p:cNvGraphicFramePr>
              <a:graphicFrameLocks noChangeAspect="1"/>
            </p:cNvGraphicFramePr>
            <p:nvPr/>
          </p:nvGraphicFramePr>
          <p:xfrm>
            <a:off x="4390" y="2341"/>
            <a:ext cx="171" cy="239"/>
          </p:xfrm>
          <a:graphic>
            <a:graphicData uri="http://schemas.openxmlformats.org/presentationml/2006/ole">
              <p:oleObj spid="_x0000_s31832" name="Equation" r:id="rId10" imgW="126720" imgH="177480" progId="Equation.3">
                <p:embed/>
              </p:oleObj>
            </a:graphicData>
          </a:graphic>
        </p:graphicFrame>
        <p:graphicFrame>
          <p:nvGraphicFramePr>
            <p:cNvPr id="31783" name="Object 53"/>
            <p:cNvGraphicFramePr>
              <a:graphicFrameLocks noChangeAspect="1"/>
            </p:cNvGraphicFramePr>
            <p:nvPr/>
          </p:nvGraphicFramePr>
          <p:xfrm>
            <a:off x="4117" y="2205"/>
            <a:ext cx="154" cy="188"/>
          </p:xfrm>
          <a:graphic>
            <a:graphicData uri="http://schemas.openxmlformats.org/presentationml/2006/ole">
              <p:oleObj spid="_x0000_s31833" name="Equation" r:id="rId11" imgW="114120" imgH="139680" progId="Equation.3">
                <p:embed/>
              </p:oleObj>
            </a:graphicData>
          </a:graphic>
        </p:graphicFrame>
        <p:graphicFrame>
          <p:nvGraphicFramePr>
            <p:cNvPr id="31784" name="Object 54"/>
            <p:cNvGraphicFramePr>
              <a:graphicFrameLocks noChangeAspect="1"/>
            </p:cNvGraphicFramePr>
            <p:nvPr/>
          </p:nvGraphicFramePr>
          <p:xfrm>
            <a:off x="3370" y="2347"/>
            <a:ext cx="442" cy="267"/>
          </p:xfrm>
          <a:graphic>
            <a:graphicData uri="http://schemas.openxmlformats.org/presentationml/2006/ole">
              <p:oleObj spid="_x0000_s31834" name="Equation" r:id="rId12" imgW="431640" imgH="228600" progId="Equation.DSMT4">
                <p:embed/>
              </p:oleObj>
            </a:graphicData>
          </a:graphic>
        </p:graphicFrame>
        <p:graphicFrame>
          <p:nvGraphicFramePr>
            <p:cNvPr id="31785" name="Object 55"/>
            <p:cNvGraphicFramePr>
              <a:graphicFrameLocks noChangeAspect="1"/>
            </p:cNvGraphicFramePr>
            <p:nvPr/>
          </p:nvGraphicFramePr>
          <p:xfrm>
            <a:off x="3369" y="2106"/>
            <a:ext cx="385" cy="261"/>
          </p:xfrm>
          <a:graphic>
            <a:graphicData uri="http://schemas.openxmlformats.org/presentationml/2006/ole">
              <p:oleObj spid="_x0000_s31835" name="Equation" r:id="rId13" imgW="457200" imgH="228600" progId="Equation.DSMT4">
                <p:embed/>
              </p:oleObj>
            </a:graphicData>
          </a:graphic>
        </p:graphicFrame>
        <p:graphicFrame>
          <p:nvGraphicFramePr>
            <p:cNvPr id="31786" name="Object 56"/>
            <p:cNvGraphicFramePr>
              <a:graphicFrameLocks noChangeAspect="1"/>
            </p:cNvGraphicFramePr>
            <p:nvPr/>
          </p:nvGraphicFramePr>
          <p:xfrm>
            <a:off x="1713" y="2542"/>
            <a:ext cx="264" cy="298"/>
          </p:xfrm>
          <a:graphic>
            <a:graphicData uri="http://schemas.openxmlformats.org/presentationml/2006/ole">
              <p:oleObj spid="_x0000_s31836" name="Equation" r:id="rId14" imgW="203040" imgH="228600" progId="Equation.3">
                <p:embed/>
              </p:oleObj>
            </a:graphicData>
          </a:graphic>
        </p:graphicFrame>
        <p:sp>
          <p:nvSpPr>
            <p:cNvPr id="31787" name="Line 57"/>
            <p:cNvSpPr>
              <a:spLocks noChangeShapeType="1"/>
            </p:cNvSpPr>
            <p:nvPr/>
          </p:nvSpPr>
          <p:spPr bwMode="auto">
            <a:xfrm flipV="1">
              <a:off x="207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58"/>
            <p:cNvSpPr>
              <a:spLocks noChangeShapeType="1"/>
            </p:cNvSpPr>
            <p:nvPr/>
          </p:nvSpPr>
          <p:spPr bwMode="auto">
            <a:xfrm flipV="1">
              <a:off x="217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59"/>
            <p:cNvSpPr>
              <a:spLocks noChangeShapeType="1"/>
            </p:cNvSpPr>
            <p:nvPr/>
          </p:nvSpPr>
          <p:spPr bwMode="auto">
            <a:xfrm flipV="1">
              <a:off x="226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60"/>
            <p:cNvSpPr>
              <a:spLocks noChangeShapeType="1"/>
            </p:cNvSpPr>
            <p:nvPr/>
          </p:nvSpPr>
          <p:spPr bwMode="auto">
            <a:xfrm flipV="1">
              <a:off x="236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61"/>
            <p:cNvSpPr>
              <a:spLocks noChangeShapeType="1"/>
            </p:cNvSpPr>
            <p:nvPr/>
          </p:nvSpPr>
          <p:spPr bwMode="auto">
            <a:xfrm flipV="1">
              <a:off x="245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62"/>
            <p:cNvSpPr>
              <a:spLocks noChangeShapeType="1"/>
            </p:cNvSpPr>
            <p:nvPr/>
          </p:nvSpPr>
          <p:spPr bwMode="auto">
            <a:xfrm flipV="1">
              <a:off x="255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63"/>
            <p:cNvSpPr>
              <a:spLocks noChangeShapeType="1"/>
            </p:cNvSpPr>
            <p:nvPr/>
          </p:nvSpPr>
          <p:spPr bwMode="auto">
            <a:xfrm flipV="1">
              <a:off x="265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64"/>
            <p:cNvSpPr>
              <a:spLocks noChangeShapeType="1"/>
            </p:cNvSpPr>
            <p:nvPr/>
          </p:nvSpPr>
          <p:spPr bwMode="auto">
            <a:xfrm flipV="1">
              <a:off x="274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65"/>
            <p:cNvSpPr>
              <a:spLocks noChangeShapeType="1"/>
            </p:cNvSpPr>
            <p:nvPr/>
          </p:nvSpPr>
          <p:spPr bwMode="auto">
            <a:xfrm flipV="1">
              <a:off x="284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66"/>
            <p:cNvSpPr>
              <a:spLocks noChangeShapeType="1"/>
            </p:cNvSpPr>
            <p:nvPr/>
          </p:nvSpPr>
          <p:spPr bwMode="auto">
            <a:xfrm flipV="1">
              <a:off x="293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67"/>
            <p:cNvSpPr>
              <a:spLocks noChangeShapeType="1"/>
            </p:cNvSpPr>
            <p:nvPr/>
          </p:nvSpPr>
          <p:spPr bwMode="auto">
            <a:xfrm flipV="1">
              <a:off x="303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68"/>
            <p:cNvSpPr>
              <a:spLocks noChangeShapeType="1"/>
            </p:cNvSpPr>
            <p:nvPr/>
          </p:nvSpPr>
          <p:spPr bwMode="auto">
            <a:xfrm flipV="1">
              <a:off x="313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69"/>
            <p:cNvSpPr>
              <a:spLocks noChangeShapeType="1"/>
            </p:cNvSpPr>
            <p:nvPr/>
          </p:nvSpPr>
          <p:spPr bwMode="auto">
            <a:xfrm>
              <a:off x="207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70"/>
            <p:cNvSpPr>
              <a:spLocks noChangeShapeType="1"/>
            </p:cNvSpPr>
            <p:nvPr/>
          </p:nvSpPr>
          <p:spPr bwMode="auto">
            <a:xfrm>
              <a:off x="217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Line 71"/>
            <p:cNvSpPr>
              <a:spLocks noChangeShapeType="1"/>
            </p:cNvSpPr>
            <p:nvPr/>
          </p:nvSpPr>
          <p:spPr bwMode="auto">
            <a:xfrm>
              <a:off x="226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72"/>
            <p:cNvSpPr>
              <a:spLocks noChangeShapeType="1"/>
            </p:cNvSpPr>
            <p:nvPr/>
          </p:nvSpPr>
          <p:spPr bwMode="auto">
            <a:xfrm>
              <a:off x="236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73"/>
            <p:cNvSpPr>
              <a:spLocks noChangeShapeType="1"/>
            </p:cNvSpPr>
            <p:nvPr/>
          </p:nvSpPr>
          <p:spPr bwMode="auto">
            <a:xfrm>
              <a:off x="246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Line 74"/>
            <p:cNvSpPr>
              <a:spLocks noChangeShapeType="1"/>
            </p:cNvSpPr>
            <p:nvPr/>
          </p:nvSpPr>
          <p:spPr bwMode="auto">
            <a:xfrm>
              <a:off x="255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Line 75"/>
            <p:cNvSpPr>
              <a:spLocks noChangeShapeType="1"/>
            </p:cNvSpPr>
            <p:nvPr/>
          </p:nvSpPr>
          <p:spPr bwMode="auto">
            <a:xfrm>
              <a:off x="265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Line 76"/>
            <p:cNvSpPr>
              <a:spLocks noChangeShapeType="1"/>
            </p:cNvSpPr>
            <p:nvPr/>
          </p:nvSpPr>
          <p:spPr bwMode="auto">
            <a:xfrm>
              <a:off x="274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Line 77"/>
            <p:cNvSpPr>
              <a:spLocks noChangeShapeType="1"/>
            </p:cNvSpPr>
            <p:nvPr/>
          </p:nvSpPr>
          <p:spPr bwMode="auto">
            <a:xfrm>
              <a:off x="284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78"/>
            <p:cNvSpPr>
              <a:spLocks noChangeShapeType="1"/>
            </p:cNvSpPr>
            <p:nvPr/>
          </p:nvSpPr>
          <p:spPr bwMode="auto">
            <a:xfrm>
              <a:off x="294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79"/>
            <p:cNvSpPr>
              <a:spLocks noChangeShapeType="1"/>
            </p:cNvSpPr>
            <p:nvPr/>
          </p:nvSpPr>
          <p:spPr bwMode="auto">
            <a:xfrm>
              <a:off x="303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80"/>
            <p:cNvSpPr>
              <a:spLocks noChangeShapeType="1"/>
            </p:cNvSpPr>
            <p:nvPr/>
          </p:nvSpPr>
          <p:spPr bwMode="auto">
            <a:xfrm>
              <a:off x="313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2185988"/>
            <a:ext cx="8856663" cy="1122362"/>
            <a:chOff x="68" y="1389"/>
            <a:chExt cx="5579" cy="707"/>
          </a:xfrm>
        </p:grpSpPr>
        <p:sp>
          <p:nvSpPr>
            <p:cNvPr id="32781" name="Rectangle 5"/>
            <p:cNvSpPr>
              <a:spLocks noChangeArrowheads="1"/>
            </p:cNvSpPr>
            <p:nvPr/>
          </p:nvSpPr>
          <p:spPr bwMode="auto">
            <a:xfrm>
              <a:off x="68" y="1389"/>
              <a:ext cx="5579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楷体_GB2312"/>
                  <a:cs typeface="Times New Roman" pitchFamily="18" charset="0"/>
                </a:rPr>
                <a:t>  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（</a:t>
              </a:r>
              <a:r>
                <a:rPr lang="en-US" altLang="zh-CN" b="1" dirty="0">
                  <a:latin typeface="楷体_GB2312"/>
                  <a:cs typeface="Times New Roman" pitchFamily="18" charset="0"/>
                </a:rPr>
                <a:t>1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）设同轴电缆中单位长度的径向电流为</a:t>
              </a:r>
              <a:r>
                <a:rPr lang="en-US" altLang="zh-CN" b="1" dirty="0">
                  <a:latin typeface="楷体_GB2312"/>
                  <a:cs typeface="Times New Roman" pitchFamily="18" charset="0"/>
                </a:rPr>
                <a:t>I,</a:t>
              </a:r>
              <a:r>
                <a:rPr lang="zh-CN" altLang="en-US" b="1" dirty="0">
                  <a:latin typeface="楷体_GB2312"/>
                  <a:cs typeface="Times New Roman" pitchFamily="18" charset="0"/>
                </a:rPr>
                <a:t>则由        </a:t>
              </a:r>
              <a:r>
                <a:rPr lang="zh-CN" altLang="en-US" sz="2800" b="1" dirty="0">
                  <a:cs typeface="Times New Roman" pitchFamily="18" charset="0"/>
                </a:rPr>
                <a:t>   </a:t>
              </a:r>
              <a:r>
                <a:rPr lang="zh-CN" altLang="en-US" sz="2800" b="1" dirty="0" smtClean="0">
                  <a:cs typeface="Times New Roman" pitchFamily="18" charset="0"/>
                </a:rPr>
                <a:t>     </a:t>
              </a:r>
              <a:r>
                <a:rPr lang="zh-CN" altLang="en-US" b="1" dirty="0" smtClean="0">
                  <a:cs typeface="Times New Roman" pitchFamily="18" charset="0"/>
                </a:rPr>
                <a:t>可</a:t>
              </a:r>
              <a:r>
                <a:rPr lang="zh-CN" altLang="en-US" b="1" dirty="0">
                  <a:cs typeface="Times New Roman" pitchFamily="18" charset="0"/>
                </a:rPr>
                <a:t>得电流密度</a:t>
              </a:r>
            </a:p>
          </p:txBody>
        </p:sp>
        <p:graphicFrame>
          <p:nvGraphicFramePr>
            <p:cNvPr id="32782" name="Object 6"/>
            <p:cNvGraphicFramePr>
              <a:graphicFrameLocks noChangeAspect="1"/>
            </p:cNvGraphicFramePr>
            <p:nvPr/>
          </p:nvGraphicFramePr>
          <p:xfrm>
            <a:off x="4282" y="1451"/>
            <a:ext cx="975" cy="397"/>
          </p:xfrm>
          <a:graphic>
            <a:graphicData uri="http://schemas.openxmlformats.org/presentationml/2006/ole">
              <p:oleObj spid="_x0000_s32783" name="Equation" r:id="rId3" imgW="17559000" imgH="6741720" progId="Equation.DSMT4">
                <p:embed/>
              </p:oleObj>
            </a:graphicData>
          </a:graphic>
        </p:graphicFrame>
      </p:grpSp>
      <p:graphicFrame>
        <p:nvGraphicFramePr>
          <p:cNvPr id="786439" name="Object 7"/>
          <p:cNvGraphicFramePr>
            <a:graphicFrameLocks noChangeAspect="1"/>
          </p:cNvGraphicFramePr>
          <p:nvPr/>
        </p:nvGraphicFramePr>
        <p:xfrm>
          <a:off x="2598738" y="2820988"/>
          <a:ext cx="3455987" cy="865187"/>
        </p:xfrm>
        <a:graphic>
          <a:graphicData uri="http://schemas.openxmlformats.org/presentationml/2006/ole">
            <p:oleObj spid="_x0000_s32784" name="Equation" r:id="rId4" imgW="35703000" imgH="8901720" progId="Equation.DSMT4">
              <p:embed/>
            </p:oleObj>
          </a:graphicData>
        </a:graphic>
      </p:graphicFrame>
      <p:graphicFrame>
        <p:nvGraphicFramePr>
          <p:cNvPr id="786440" name="Object 8"/>
          <p:cNvGraphicFramePr>
            <a:graphicFrameLocks noChangeAspect="1"/>
          </p:cNvGraphicFramePr>
          <p:nvPr/>
        </p:nvGraphicFramePr>
        <p:xfrm>
          <a:off x="2598738" y="3716338"/>
          <a:ext cx="4881562" cy="1008062"/>
        </p:xfrm>
        <a:graphic>
          <a:graphicData uri="http://schemas.openxmlformats.org/presentationml/2006/ole">
            <p:oleObj spid="_x0000_s32785" name="Equation" r:id="rId5" imgW="48951000" imgH="9711720" progId="Equation.DSMT4">
              <p:embed/>
            </p:oleObj>
          </a:graphicData>
        </a:graphic>
      </p:graphicFrame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82550" y="3860800"/>
            <a:ext cx="297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介质中的电场：</a:t>
            </a:r>
          </a:p>
        </p:txBody>
      </p:sp>
      <p:graphicFrame>
        <p:nvGraphicFramePr>
          <p:cNvPr id="786442" name="Object 10"/>
          <p:cNvGraphicFramePr>
            <a:graphicFrameLocks noChangeAspect="1"/>
          </p:cNvGraphicFramePr>
          <p:nvPr/>
        </p:nvGraphicFramePr>
        <p:xfrm>
          <a:off x="2627313" y="4776788"/>
          <a:ext cx="4824412" cy="1008062"/>
        </p:xfrm>
        <a:graphic>
          <a:graphicData uri="http://schemas.openxmlformats.org/presentationml/2006/ole">
            <p:oleObj spid="_x0000_s32786" name="Equation" r:id="rId6" imgW="48087000" imgH="971172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2875" y="358775"/>
            <a:ext cx="8893175" cy="2012950"/>
            <a:chOff x="90" y="226"/>
            <a:chExt cx="5602" cy="1268"/>
          </a:xfrm>
        </p:grpSpPr>
        <p:sp>
          <p:nvSpPr>
            <p:cNvPr id="32776" name="Rectangle 2"/>
            <p:cNvSpPr>
              <a:spLocks noChangeArrowheads="1"/>
            </p:cNvSpPr>
            <p:nvPr/>
          </p:nvSpPr>
          <p:spPr bwMode="auto">
            <a:xfrm>
              <a:off x="90" y="226"/>
              <a:ext cx="5602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cs typeface="Times New Roman" pitchFamily="18" charset="0"/>
                </a:rPr>
                <a:t>        </a:t>
              </a:r>
              <a:r>
                <a:rPr lang="zh-CN" altLang="en-US" b="1">
                  <a:ea typeface="幼圆" pitchFamily="49" charset="-122"/>
                  <a:cs typeface="Times New Roman" pitchFamily="18" charset="0"/>
                </a:rPr>
                <a:t>解</a:t>
              </a:r>
              <a:r>
                <a:rPr lang="zh-CN" altLang="en-US" b="1">
                  <a:cs typeface="Times New Roman" pitchFamily="18" charset="0"/>
                </a:rPr>
                <a:t>：电流由内导体流向外导体，在分界面上只有法向分量，所以电流密度成轴对称分布。可先假设电流为</a:t>
              </a:r>
              <a:r>
                <a:rPr lang="en-US" altLang="zh-CN" b="1" i="1">
                  <a:cs typeface="Times New Roman" pitchFamily="18" charset="0"/>
                </a:rPr>
                <a:t>I</a:t>
              </a:r>
              <a:r>
                <a:rPr lang="zh-CN" altLang="en-US" b="1">
                  <a:cs typeface="Times New Roman" pitchFamily="18" charset="0"/>
                </a:rPr>
                <a:t>，</a:t>
              </a:r>
              <a:r>
                <a:rPr lang="zh-CN" altLang="en-US" b="1"/>
                <a:t>由求出电流密度</a:t>
              </a:r>
            </a:p>
            <a:p>
              <a:pPr>
                <a:lnSpc>
                  <a:spcPct val="130000"/>
                </a:lnSpc>
              </a:pPr>
              <a:r>
                <a:rPr lang="zh-CN" altLang="en-US" b="1"/>
                <a:t>    的表达式，然后求出     和     ，再由                                         确定出电流  </a:t>
              </a:r>
              <a:r>
                <a:rPr lang="en-US" altLang="zh-CN" b="1" i="1"/>
                <a:t>I</a:t>
              </a:r>
              <a:r>
                <a:rPr lang="zh-CN" altLang="en-US" b="1" i="1"/>
                <a:t>。</a:t>
              </a:r>
            </a:p>
          </p:txBody>
        </p:sp>
        <p:graphicFrame>
          <p:nvGraphicFramePr>
            <p:cNvPr id="32777" name="Object 3"/>
            <p:cNvGraphicFramePr>
              <a:graphicFrameLocks noChangeAspect="1"/>
            </p:cNvGraphicFramePr>
            <p:nvPr/>
          </p:nvGraphicFramePr>
          <p:xfrm>
            <a:off x="128" y="862"/>
            <a:ext cx="199" cy="319"/>
          </p:xfrm>
          <a:graphic>
            <a:graphicData uri="http://schemas.openxmlformats.org/presentationml/2006/ole">
              <p:oleObj spid="_x0000_s32787" name="Equation" r:id="rId7" imgW="3159000" imgH="4581720" progId="Equation.DSMT4">
                <p:embed/>
              </p:oleObj>
            </a:graphicData>
          </a:graphic>
        </p:graphicFrame>
        <p:graphicFrame>
          <p:nvGraphicFramePr>
            <p:cNvPr id="32778" name="Object 4"/>
            <p:cNvGraphicFramePr>
              <a:graphicFrameLocks noChangeAspect="1"/>
            </p:cNvGraphicFramePr>
            <p:nvPr/>
          </p:nvGraphicFramePr>
          <p:xfrm>
            <a:off x="3398" y="832"/>
            <a:ext cx="1860" cy="392"/>
          </p:xfrm>
          <a:graphic>
            <a:graphicData uri="http://schemas.openxmlformats.org/presentationml/2006/ole">
              <p:oleObj spid="_x0000_s32788" name="Equation" r:id="rId8" imgW="35991000" imgH="7011720" progId="Equation.DSMT4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2083" y="870"/>
            <a:ext cx="239" cy="340"/>
          </p:xfrm>
          <a:graphic>
            <a:graphicData uri="http://schemas.openxmlformats.org/presentationml/2006/ole">
              <p:oleObj spid="_x0000_s32789" name="Equation" r:id="rId9" imgW="4023000" imgH="5391720" progId="Equation.DSMT4">
                <p:embed/>
              </p:oleObj>
            </a:graphicData>
          </a:graphic>
        </p:graphicFrame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516" y="864"/>
            <a:ext cx="256" cy="340"/>
          </p:xfrm>
          <a:graphic>
            <a:graphicData uri="http://schemas.openxmlformats.org/presentationml/2006/ole">
              <p:oleObj spid="_x0000_s32790" name="Equation" r:id="rId10" imgW="4311000" imgH="539172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458" name="Object 2"/>
          <p:cNvGraphicFramePr>
            <a:graphicFrameLocks noChangeAspect="1"/>
          </p:cNvGraphicFramePr>
          <p:nvPr/>
        </p:nvGraphicFramePr>
        <p:xfrm>
          <a:off x="1690688" y="3141663"/>
          <a:ext cx="6049962" cy="912812"/>
        </p:xfrm>
        <a:graphic>
          <a:graphicData uri="http://schemas.openxmlformats.org/presentationml/2006/ole">
            <p:oleObj spid="_x0000_s33802" name="Equation" r:id="rId3" imgW="64503000" imgH="9171720" progId="Equation.DSMT4">
              <p:embed/>
            </p:oleObj>
          </a:graphicData>
        </a:graphic>
      </p:graphicFrame>
      <p:graphicFrame>
        <p:nvGraphicFramePr>
          <p:cNvPr id="787459" name="Object 3"/>
          <p:cNvGraphicFramePr>
            <a:graphicFrameLocks noChangeAspect="1"/>
          </p:cNvGraphicFramePr>
          <p:nvPr/>
        </p:nvGraphicFramePr>
        <p:xfrm>
          <a:off x="1692275" y="4149725"/>
          <a:ext cx="6048375" cy="892175"/>
        </p:xfrm>
        <a:graphic>
          <a:graphicData uri="http://schemas.openxmlformats.org/presentationml/2006/ole">
            <p:oleObj spid="_x0000_s33803" name="Equation" r:id="rId4" imgW="65655000" imgH="9171720" progId="Equation.DSMT4">
              <p:embed/>
            </p:oleObj>
          </a:graphicData>
        </a:graphic>
      </p:graphicFrame>
      <p:graphicFrame>
        <p:nvGraphicFramePr>
          <p:cNvPr id="787460" name="Object 4"/>
          <p:cNvGraphicFramePr>
            <a:graphicFrameLocks noChangeAspect="1"/>
          </p:cNvGraphicFramePr>
          <p:nvPr/>
        </p:nvGraphicFramePr>
        <p:xfrm>
          <a:off x="1692275" y="5157788"/>
          <a:ext cx="5975350" cy="998537"/>
        </p:xfrm>
        <a:graphic>
          <a:graphicData uri="http://schemas.openxmlformats.org/presentationml/2006/ole">
            <p:oleObj spid="_x0000_s33804" name="Equation" r:id="rId5" imgW="64503000" imgH="9171720" progId="Equation.DSMT4">
              <p:embed/>
            </p:oleObj>
          </a:graphicData>
        </a:graphic>
      </p:graphicFrame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396875" y="2492375"/>
            <a:ext cx="606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itchFamily="18" charset="0"/>
              </a:rPr>
              <a:t>故两种介质中的电流密度和电场强度分别为</a:t>
            </a:r>
          </a:p>
        </p:txBody>
      </p:sp>
      <p:graphicFrame>
        <p:nvGraphicFramePr>
          <p:cNvPr id="787462" name="Object 6"/>
          <p:cNvGraphicFramePr>
            <a:graphicFrameLocks noChangeAspect="1"/>
          </p:cNvGraphicFramePr>
          <p:nvPr/>
        </p:nvGraphicFramePr>
        <p:xfrm>
          <a:off x="2555875" y="1412875"/>
          <a:ext cx="3887788" cy="976313"/>
        </p:xfrm>
        <a:graphic>
          <a:graphicData uri="http://schemas.openxmlformats.org/presentationml/2006/ole">
            <p:oleObj spid="_x0000_s33805" name="Equation" r:id="rId6" imgW="38583000" imgH="9171720" progId="Equation.DSMT4">
              <p:embed/>
            </p:oleObj>
          </a:graphicData>
        </a:graphic>
      </p:graphicFrame>
      <p:graphicFrame>
        <p:nvGraphicFramePr>
          <p:cNvPr id="787463" name="Object 7"/>
          <p:cNvGraphicFramePr>
            <a:graphicFrameLocks noChangeAspect="1"/>
          </p:cNvGraphicFramePr>
          <p:nvPr/>
        </p:nvGraphicFramePr>
        <p:xfrm>
          <a:off x="1619250" y="476250"/>
          <a:ext cx="6516688" cy="895350"/>
        </p:xfrm>
        <a:graphic>
          <a:graphicData uri="http://schemas.openxmlformats.org/presentationml/2006/ole">
            <p:oleObj spid="_x0000_s33806" name="Equation" r:id="rId7" imgW="70551000" imgH="9171720" progId="Equation.DSMT4">
              <p:embed/>
            </p:oleObj>
          </a:graphicData>
        </a:graphic>
      </p:graphicFrame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360363" y="595313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由于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395288" y="16287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于是得到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1" grpId="0"/>
      <p:bldP spid="787464" grpId="0"/>
      <p:bldP spid="7874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3" name="Object 3"/>
          <p:cNvGraphicFramePr>
            <a:graphicFrameLocks noChangeAspect="1"/>
          </p:cNvGraphicFramePr>
          <p:nvPr/>
        </p:nvGraphicFramePr>
        <p:xfrm>
          <a:off x="1344613" y="1038225"/>
          <a:ext cx="6518275" cy="935038"/>
        </p:xfrm>
        <a:graphic>
          <a:graphicData uri="http://schemas.openxmlformats.org/presentationml/2006/ole">
            <p:oleObj spid="_x0000_s34860" name="Equation" r:id="rId3" imgW="67671000" imgH="9171720" progId="Equation.DSMT4">
              <p:embed/>
            </p:oleObj>
          </a:graphicData>
        </a:graphic>
      </p:graphicFrame>
      <p:graphicFrame>
        <p:nvGraphicFramePr>
          <p:cNvPr id="788484" name="Object 4"/>
          <p:cNvGraphicFramePr>
            <a:graphicFrameLocks noChangeAspect="1"/>
          </p:cNvGraphicFramePr>
          <p:nvPr/>
        </p:nvGraphicFramePr>
        <p:xfrm>
          <a:off x="1230313" y="2513013"/>
          <a:ext cx="6362700" cy="936625"/>
        </p:xfrm>
        <a:graphic>
          <a:graphicData uri="http://schemas.openxmlformats.org/presentationml/2006/ole">
            <p:oleObj spid="_x0000_s34861" name="Equation" r:id="rId4" imgW="66231000" imgH="9171720" progId="Equation.DSMT4">
              <p:embed/>
            </p:oleObj>
          </a:graphicData>
        </a:graphic>
      </p:graphicFrame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914400" y="4168775"/>
          <a:ext cx="4968875" cy="1592263"/>
        </p:xfrm>
        <a:graphic>
          <a:graphicData uri="http://schemas.openxmlformats.org/presentationml/2006/ole">
            <p:oleObj spid="_x0000_s34862" name="Equation" r:id="rId5" imgW="44343000" imgH="15651720" progId="Equation.DSMT4">
              <p:embed/>
            </p:oleObj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15888" y="496888"/>
            <a:ext cx="7908925" cy="555625"/>
            <a:chOff x="73" y="313"/>
            <a:chExt cx="4982" cy="350"/>
          </a:xfrm>
        </p:grpSpPr>
        <p:graphicFrame>
          <p:nvGraphicFramePr>
            <p:cNvPr id="34858" name="Object 2"/>
            <p:cNvGraphicFramePr>
              <a:graphicFrameLocks noChangeAspect="1"/>
            </p:cNvGraphicFramePr>
            <p:nvPr/>
          </p:nvGraphicFramePr>
          <p:xfrm>
            <a:off x="1082" y="313"/>
            <a:ext cx="907" cy="350"/>
          </p:xfrm>
          <a:graphic>
            <a:graphicData uri="http://schemas.openxmlformats.org/presentationml/2006/ole">
              <p:oleObj spid="_x0000_s34863" name="Equation" r:id="rId6" imgW="14967000" imgH="5391720" progId="Equation.DSMT4">
                <p:embed/>
              </p:oleObj>
            </a:graphicData>
          </a:graphic>
        </p:graphicFrame>
        <p:sp>
          <p:nvSpPr>
            <p:cNvPr id="34859" name="Rectangle 38"/>
            <p:cNvSpPr>
              <a:spLocks noChangeArrowheads="1"/>
            </p:cNvSpPr>
            <p:nvPr/>
          </p:nvSpPr>
          <p:spPr bwMode="auto">
            <a:xfrm>
              <a:off x="73" y="346"/>
              <a:ext cx="4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b="1"/>
                <a:t>      </a:t>
              </a:r>
              <a:r>
                <a:rPr lang="zh-CN" altLang="en-US" b="1"/>
                <a:t>（</a:t>
              </a:r>
              <a:r>
                <a:rPr lang="en-US" altLang="zh-CN" b="1"/>
                <a:t>2</a:t>
              </a:r>
              <a:r>
                <a:rPr lang="zh-CN" altLang="en-US" b="1"/>
                <a:t>）由                   可得，介质</a:t>
              </a:r>
              <a:r>
                <a:rPr lang="en-US" altLang="zh-CN" b="1"/>
                <a:t>1</a:t>
              </a:r>
              <a:r>
                <a:rPr lang="zh-CN" altLang="en-US" b="1"/>
                <a:t>内表面的电荷面密度为</a:t>
              </a:r>
            </a:p>
          </p:txBody>
        </p:sp>
      </p:grpSp>
      <p:sp>
        <p:nvSpPr>
          <p:cNvPr id="788519" name="Rectangle 39"/>
          <p:cNvSpPr>
            <a:spLocks noChangeArrowheads="1"/>
          </p:cNvSpPr>
          <p:nvPr/>
        </p:nvSpPr>
        <p:spPr bwMode="auto">
          <a:xfrm>
            <a:off x="801688" y="2030413"/>
            <a:ext cx="457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介质</a:t>
            </a:r>
            <a:r>
              <a:rPr lang="en-US" altLang="zh-CN" b="1"/>
              <a:t>2</a:t>
            </a:r>
            <a:r>
              <a:rPr lang="zh-CN" altLang="en-US" b="1"/>
              <a:t>外表面的电荷面密度为</a:t>
            </a:r>
          </a:p>
        </p:txBody>
      </p:sp>
      <p:sp>
        <p:nvSpPr>
          <p:cNvPr id="788520" name="Rectangle 40"/>
          <p:cNvSpPr>
            <a:spLocks noChangeArrowheads="1"/>
          </p:cNvSpPr>
          <p:nvPr/>
        </p:nvSpPr>
        <p:spPr bwMode="auto">
          <a:xfrm>
            <a:off x="815975" y="356235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/>
              <a:t>两种介质分界面上的电荷面密度为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27763" y="3573463"/>
            <a:ext cx="2843212" cy="2879725"/>
            <a:chOff x="3923" y="2251"/>
            <a:chExt cx="1791" cy="1814"/>
          </a:xfrm>
        </p:grpSpPr>
        <p:sp>
          <p:nvSpPr>
            <p:cNvPr id="34825" name="Rectangle 41"/>
            <p:cNvSpPr>
              <a:spLocks noChangeArrowheads="1"/>
            </p:cNvSpPr>
            <p:nvPr/>
          </p:nvSpPr>
          <p:spPr bwMode="auto">
            <a:xfrm>
              <a:off x="3923" y="2251"/>
              <a:ext cx="1791" cy="181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4826" name="Group 42"/>
            <p:cNvGrpSpPr>
              <a:grpSpLocks/>
            </p:cNvGrpSpPr>
            <p:nvPr/>
          </p:nvGrpSpPr>
          <p:grpSpPr bwMode="auto">
            <a:xfrm>
              <a:off x="4105" y="2341"/>
              <a:ext cx="1440" cy="1680"/>
              <a:chOff x="340" y="2205"/>
              <a:chExt cx="1440" cy="1680"/>
            </a:xfrm>
          </p:grpSpPr>
          <p:grpSp>
            <p:nvGrpSpPr>
              <p:cNvPr id="34827" name="Group 43"/>
              <p:cNvGrpSpPr>
                <a:grpSpLocks/>
              </p:cNvGrpSpPr>
              <p:nvPr/>
            </p:nvGrpSpPr>
            <p:grpSpPr bwMode="auto">
              <a:xfrm>
                <a:off x="340" y="2205"/>
                <a:ext cx="1440" cy="1440"/>
                <a:chOff x="1824" y="960"/>
                <a:chExt cx="1440" cy="1440"/>
              </a:xfrm>
            </p:grpSpPr>
            <p:sp>
              <p:nvSpPr>
                <p:cNvPr id="34854" name="Oval 44"/>
                <p:cNvSpPr>
                  <a:spLocks noChangeArrowheads="1"/>
                </p:cNvSpPr>
                <p:nvPr/>
              </p:nvSpPr>
              <p:spPr bwMode="auto">
                <a:xfrm>
                  <a:off x="1824" y="960"/>
                  <a:ext cx="1440" cy="144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5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1104"/>
                  <a:ext cx="1152" cy="115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34856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0" y="1296"/>
                  <a:ext cx="768" cy="7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7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1488"/>
                  <a:ext cx="383" cy="3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28" name="Line 48"/>
              <p:cNvSpPr>
                <a:spLocks noChangeShapeType="1"/>
              </p:cNvSpPr>
              <p:nvPr/>
            </p:nvSpPr>
            <p:spPr bwMode="auto">
              <a:xfrm>
                <a:off x="894" y="3837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Line 49"/>
              <p:cNvSpPr>
                <a:spLocks noChangeShapeType="1"/>
              </p:cNvSpPr>
              <p:nvPr/>
            </p:nvSpPr>
            <p:spPr bwMode="auto">
              <a:xfrm>
                <a:off x="986" y="3885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0" name="Line 50"/>
              <p:cNvSpPr>
                <a:spLocks noChangeShapeType="1"/>
              </p:cNvSpPr>
              <p:nvPr/>
            </p:nvSpPr>
            <p:spPr bwMode="auto">
              <a:xfrm flipH="1">
                <a:off x="1060" y="364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31" name="Object 51"/>
              <p:cNvGraphicFramePr>
                <a:graphicFrameLocks noChangeAspect="1"/>
              </p:cNvGraphicFramePr>
              <p:nvPr/>
            </p:nvGraphicFramePr>
            <p:xfrm>
              <a:off x="700" y="3067"/>
              <a:ext cx="207" cy="318"/>
            </p:xfrm>
            <a:graphic>
              <a:graphicData uri="http://schemas.openxmlformats.org/presentationml/2006/ole">
                <p:oleObj spid="_x0000_s34864" name="公式" r:id="rId7" imgW="139680" imgH="215640" progId="Equation.3">
                  <p:embed/>
                </p:oleObj>
              </a:graphicData>
            </a:graphic>
          </p:graphicFrame>
          <p:graphicFrame>
            <p:nvGraphicFramePr>
              <p:cNvPr id="34832" name="Object 52"/>
              <p:cNvGraphicFramePr>
                <a:graphicFrameLocks noChangeAspect="1"/>
              </p:cNvGraphicFramePr>
              <p:nvPr/>
            </p:nvGraphicFramePr>
            <p:xfrm>
              <a:off x="817" y="2295"/>
              <a:ext cx="234" cy="281"/>
            </p:xfrm>
            <a:graphic>
              <a:graphicData uri="http://schemas.openxmlformats.org/presentationml/2006/ole">
                <p:oleObj spid="_x0000_s34865" name="Equation" r:id="rId8" imgW="190440" imgH="228600" progId="Equation.DSMT4">
                  <p:embed/>
                </p:oleObj>
              </a:graphicData>
            </a:graphic>
          </p:graphicFrame>
          <p:graphicFrame>
            <p:nvGraphicFramePr>
              <p:cNvPr id="34833" name="Object 53"/>
              <p:cNvGraphicFramePr>
                <a:graphicFrameLocks noChangeAspect="1"/>
              </p:cNvGraphicFramePr>
              <p:nvPr/>
            </p:nvGraphicFramePr>
            <p:xfrm>
              <a:off x="839" y="2469"/>
              <a:ext cx="204" cy="302"/>
            </p:xfrm>
            <a:graphic>
              <a:graphicData uri="http://schemas.openxmlformats.org/presentationml/2006/ole">
                <p:oleObj spid="_x0000_s34866" name="Equation" r:id="rId9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34834" name="Object 54"/>
              <p:cNvGraphicFramePr>
                <a:graphicFrameLocks noChangeAspect="1"/>
              </p:cNvGraphicFramePr>
              <p:nvPr/>
            </p:nvGraphicFramePr>
            <p:xfrm>
              <a:off x="1046" y="2477"/>
              <a:ext cx="224" cy="318"/>
            </p:xfrm>
            <a:graphic>
              <a:graphicData uri="http://schemas.openxmlformats.org/presentationml/2006/ole">
                <p:oleObj spid="_x0000_s34867" name="Equation" r:id="rId10" imgW="152280" imgH="215640" progId="Equation.3">
                  <p:embed/>
                </p:oleObj>
              </a:graphicData>
            </a:graphic>
          </p:graphicFrame>
          <p:graphicFrame>
            <p:nvGraphicFramePr>
              <p:cNvPr id="34835" name="Object 55"/>
              <p:cNvGraphicFramePr>
                <a:graphicFrameLocks noChangeAspect="1"/>
              </p:cNvGraphicFramePr>
              <p:nvPr/>
            </p:nvGraphicFramePr>
            <p:xfrm>
              <a:off x="1042" y="2270"/>
              <a:ext cx="228" cy="298"/>
            </p:xfrm>
            <a:graphic>
              <a:graphicData uri="http://schemas.openxmlformats.org/presentationml/2006/ole">
                <p:oleObj spid="_x0000_s34868" name="Equation" r:id="rId11" imgW="164880" imgH="215640" progId="Equation.DSMT4">
                  <p:embed/>
                </p:oleObj>
              </a:graphicData>
            </a:graphic>
          </p:graphicFrame>
          <p:graphicFrame>
            <p:nvGraphicFramePr>
              <p:cNvPr id="34836" name="Object 56"/>
              <p:cNvGraphicFramePr>
                <a:graphicFrameLocks noChangeAspect="1"/>
              </p:cNvGraphicFramePr>
              <p:nvPr/>
            </p:nvGraphicFramePr>
            <p:xfrm>
              <a:off x="896" y="3182"/>
              <a:ext cx="192" cy="248"/>
            </p:xfrm>
            <a:graphic>
              <a:graphicData uri="http://schemas.openxmlformats.org/presentationml/2006/ole">
                <p:oleObj spid="_x0000_s34869" name="Equation" r:id="rId12" imgW="126720" imgH="164880" progId="Equation.3">
                  <p:embed/>
                </p:oleObj>
              </a:graphicData>
            </a:graphic>
          </p:graphicFrame>
          <p:grpSp>
            <p:nvGrpSpPr>
              <p:cNvPr id="34837" name="Group 57"/>
              <p:cNvGrpSpPr>
                <a:grpSpLocks/>
              </p:cNvGrpSpPr>
              <p:nvPr/>
            </p:nvGrpSpPr>
            <p:grpSpPr bwMode="auto">
              <a:xfrm>
                <a:off x="477" y="2896"/>
                <a:ext cx="1159" cy="48"/>
                <a:chOff x="137" y="2760"/>
                <a:chExt cx="1159" cy="48"/>
              </a:xfrm>
            </p:grpSpPr>
            <p:sp>
              <p:nvSpPr>
                <p:cNvPr id="3485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Line 59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3" name="Oval 60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38" name="Line 61"/>
              <p:cNvSpPr>
                <a:spLocks noChangeShapeType="1"/>
              </p:cNvSpPr>
              <p:nvPr/>
            </p:nvSpPr>
            <p:spPr bwMode="auto">
              <a:xfrm flipV="1">
                <a:off x="1396" y="2488"/>
                <a:ext cx="240" cy="19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Line 62"/>
              <p:cNvSpPr>
                <a:spLocks noChangeShapeType="1"/>
              </p:cNvSpPr>
              <p:nvPr/>
            </p:nvSpPr>
            <p:spPr bwMode="auto">
              <a:xfrm flipV="1">
                <a:off x="1060" y="234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0" name="Line 63"/>
              <p:cNvSpPr>
                <a:spLocks noChangeShapeType="1"/>
              </p:cNvSpPr>
              <p:nvPr/>
            </p:nvSpPr>
            <p:spPr bwMode="auto">
              <a:xfrm>
                <a:off x="1064" y="3113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41" name="Group 64"/>
              <p:cNvGrpSpPr>
                <a:grpSpLocks/>
              </p:cNvGrpSpPr>
              <p:nvPr/>
            </p:nvGrpSpPr>
            <p:grpSpPr bwMode="auto">
              <a:xfrm rot="1800000">
                <a:off x="482" y="2896"/>
                <a:ext cx="1159" cy="48"/>
                <a:chOff x="137" y="2760"/>
                <a:chExt cx="1159" cy="48"/>
              </a:xfrm>
            </p:grpSpPr>
            <p:sp>
              <p:nvSpPr>
                <p:cNvPr id="3484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66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0" name="Oval 67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</p:grpSp>
          <p:sp>
            <p:nvSpPr>
              <p:cNvPr id="34842" name="Line 68"/>
              <p:cNvSpPr>
                <a:spLocks noChangeShapeType="1"/>
              </p:cNvSpPr>
              <p:nvPr/>
            </p:nvSpPr>
            <p:spPr bwMode="auto">
              <a:xfrm rot="3600000" flipH="1">
                <a:off x="666" y="25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69"/>
              <p:cNvSpPr>
                <a:spLocks noChangeShapeType="1"/>
              </p:cNvSpPr>
              <p:nvPr/>
            </p:nvSpPr>
            <p:spPr bwMode="auto">
              <a:xfrm rot="3600000">
                <a:off x="1054" y="32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Line 70"/>
              <p:cNvSpPr>
                <a:spLocks noChangeShapeType="1"/>
              </p:cNvSpPr>
              <p:nvPr/>
            </p:nvSpPr>
            <p:spPr bwMode="auto">
              <a:xfrm rot="-3600000">
                <a:off x="1065" y="2585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71"/>
              <p:cNvSpPr>
                <a:spLocks noChangeShapeType="1"/>
              </p:cNvSpPr>
              <p:nvPr/>
            </p:nvSpPr>
            <p:spPr bwMode="auto">
              <a:xfrm rot="18000000" flipH="1">
                <a:off x="678" y="3257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Line 72"/>
              <p:cNvSpPr>
                <a:spLocks noChangeShapeType="1"/>
              </p:cNvSpPr>
              <p:nvPr/>
            </p:nvSpPr>
            <p:spPr bwMode="auto">
              <a:xfrm rot="-1800000">
                <a:off x="1204" y="273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Line 73"/>
              <p:cNvSpPr>
                <a:spLocks noChangeShapeType="1"/>
              </p:cNvSpPr>
              <p:nvPr/>
            </p:nvSpPr>
            <p:spPr bwMode="auto">
              <a:xfrm rot="19800000" flipH="1">
                <a:off x="532" y="312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/>
      <p:bldP spid="7885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4175" y="573088"/>
            <a:ext cx="5810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幼圆" pitchFamily="49" charset="-122"/>
              </a:rPr>
              <a:t>3.2.2   </a:t>
            </a:r>
            <a:r>
              <a:rPr kumimoji="1" lang="zh-CN" altLang="en-US" b="1">
                <a:solidFill>
                  <a:srgbClr val="FF0000"/>
                </a:solidFill>
                <a:ea typeface="幼圆" pitchFamily="49" charset="-122"/>
              </a:rPr>
              <a:t>比拟法：恒定电场与静电场的比拟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252413" y="1068388"/>
            <a:ext cx="8640762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2000" b="1">
                <a:latin typeface="幼圆" pitchFamily="49" charset="-122"/>
                <a:ea typeface="幼圆" pitchFamily="49" charset="-122"/>
              </a:rPr>
              <a:t>     </a:t>
            </a:r>
            <a:r>
              <a:rPr kumimoji="1" lang="zh-CN" altLang="en-US" b="1">
                <a:latin typeface="楷体_GB2312"/>
              </a:rPr>
              <a:t>如果两种场，在一定条件下，场方程有相同的形式，边界形状相同，边界条件等效，则其解也必有相同的形式，求解这两种场分布必然是同一个数学问题。</a:t>
            </a:r>
            <a:endParaRPr kumimoji="1" lang="en-US" altLang="zh-CN" b="1">
              <a:latin typeface="楷体_GB2312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b="1">
                <a:latin typeface="楷体_GB2312"/>
              </a:rPr>
              <a:t>   </a:t>
            </a:r>
            <a:r>
              <a:rPr kumimoji="1" lang="zh-CN" altLang="en-US" b="1">
                <a:latin typeface="楷体_GB2312"/>
              </a:rPr>
              <a:t>只需求出一种场的解，就可以用对应的物理量作替换而得到另一种场的解。这种求解场的方法称为比拟法。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00113" y="45085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表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3.2.1 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恒定电场与静电场的比拟（教材</a:t>
            </a:r>
            <a:r>
              <a:rPr kumimoji="1" lang="en-US" altLang="zh-CN" b="1">
                <a:latin typeface="宋体" pitchFamily="2" charset="-122"/>
                <a:ea typeface="宋体" pitchFamily="2" charset="-122"/>
              </a:rPr>
              <a:t>p.107</a:t>
            </a:r>
            <a:r>
              <a:rPr kumimoji="1" lang="zh-CN" altLang="en-US" b="1">
                <a:latin typeface="宋体" pitchFamily="2" charset="-122"/>
                <a:ea typeface="宋体" pitchFamily="2" charset="-122"/>
              </a:rPr>
              <a:t>）</a:t>
            </a:r>
            <a:endParaRPr kumimoji="1" lang="zh-CN" altLang="en-US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6867" name="Group 64"/>
          <p:cNvGrpSpPr>
            <a:grpSpLocks/>
          </p:cNvGrpSpPr>
          <p:nvPr/>
        </p:nvGrpSpPr>
        <p:grpSpPr bwMode="auto">
          <a:xfrm>
            <a:off x="250825" y="1031875"/>
            <a:ext cx="8642350" cy="4125913"/>
            <a:chOff x="158" y="650"/>
            <a:chExt cx="5444" cy="2599"/>
          </a:xfrm>
        </p:grpSpPr>
        <p:sp>
          <p:nvSpPr>
            <p:cNvPr id="36896" name="Line 3"/>
            <p:cNvSpPr>
              <a:spLocks noChangeShapeType="1"/>
            </p:cNvSpPr>
            <p:nvPr/>
          </p:nvSpPr>
          <p:spPr bwMode="auto">
            <a:xfrm flipV="1">
              <a:off x="204" y="650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4"/>
            <p:cNvSpPr>
              <a:spLocks noChangeShapeType="1"/>
            </p:cNvSpPr>
            <p:nvPr/>
          </p:nvSpPr>
          <p:spPr bwMode="auto">
            <a:xfrm>
              <a:off x="204" y="96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Text Box 5"/>
            <p:cNvSpPr txBox="1">
              <a:spLocks noChangeArrowheads="1"/>
            </p:cNvSpPr>
            <p:nvPr/>
          </p:nvSpPr>
          <p:spPr bwMode="auto">
            <a:xfrm>
              <a:off x="203" y="1163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基本方程</a:t>
              </a:r>
            </a:p>
          </p:txBody>
        </p:sp>
        <p:graphicFrame>
          <p:nvGraphicFramePr>
            <p:cNvPr id="36899" name="Object 6"/>
            <p:cNvGraphicFramePr>
              <a:graphicFrameLocks noChangeAspect="1"/>
            </p:cNvGraphicFramePr>
            <p:nvPr/>
          </p:nvGraphicFramePr>
          <p:xfrm>
            <a:off x="1846" y="1725"/>
            <a:ext cx="706" cy="267"/>
          </p:xfrm>
          <a:graphic>
            <a:graphicData uri="http://schemas.openxmlformats.org/presentationml/2006/ole">
              <p:oleObj spid="_x0000_s36930" name="公式" r:id="rId3" imgW="469696" imgH="215806" progId="Equation.3">
                <p:embed/>
              </p:oleObj>
            </a:graphicData>
          </a:graphic>
        </p:graphicFrame>
        <p:graphicFrame>
          <p:nvGraphicFramePr>
            <p:cNvPr id="36900" name="Object 7"/>
            <p:cNvGraphicFramePr>
              <a:graphicFrameLocks noChangeAspect="1"/>
            </p:cNvGraphicFramePr>
            <p:nvPr/>
          </p:nvGraphicFramePr>
          <p:xfrm>
            <a:off x="1429" y="2032"/>
            <a:ext cx="771" cy="309"/>
          </p:xfrm>
          <a:graphic>
            <a:graphicData uri="http://schemas.openxmlformats.org/presentationml/2006/ole">
              <p:oleObj spid="_x0000_s36931" name="公式" r:id="rId4" imgW="634725" imgH="241195" progId="Equation.3">
                <p:embed/>
              </p:oleObj>
            </a:graphicData>
          </a:graphic>
        </p:graphicFrame>
        <p:graphicFrame>
          <p:nvGraphicFramePr>
            <p:cNvPr id="36901" name="Object 8"/>
            <p:cNvGraphicFramePr>
              <a:graphicFrameLocks noChangeAspect="1"/>
            </p:cNvGraphicFramePr>
            <p:nvPr/>
          </p:nvGraphicFramePr>
          <p:xfrm>
            <a:off x="3889" y="1716"/>
            <a:ext cx="794" cy="263"/>
          </p:xfrm>
          <a:graphic>
            <a:graphicData uri="http://schemas.openxmlformats.org/presentationml/2006/ole">
              <p:oleObj spid="_x0000_s36932" name="公式" r:id="rId5" imgW="469696" imgH="215806" progId="Equation.3">
                <p:embed/>
              </p:oleObj>
            </a:graphicData>
          </a:graphic>
        </p:graphicFrame>
        <p:graphicFrame>
          <p:nvGraphicFramePr>
            <p:cNvPr id="36902" name="Object 9"/>
            <p:cNvGraphicFramePr>
              <a:graphicFrameLocks/>
            </p:cNvGraphicFramePr>
            <p:nvPr/>
          </p:nvGraphicFramePr>
          <p:xfrm>
            <a:off x="4513" y="2063"/>
            <a:ext cx="816" cy="278"/>
          </p:xfrm>
          <a:graphic>
            <a:graphicData uri="http://schemas.openxmlformats.org/presentationml/2006/ole">
              <p:oleObj spid="_x0000_s36933" name="公式" r:id="rId6" imgW="533169" imgH="228501" progId="Equation.3">
                <p:embed/>
              </p:oleObj>
            </a:graphicData>
          </a:graphic>
        </p:graphicFrame>
        <p:graphicFrame>
          <p:nvGraphicFramePr>
            <p:cNvPr id="36903" name="Object 10"/>
            <p:cNvGraphicFramePr>
              <a:graphicFrameLocks noChangeAspect="1"/>
            </p:cNvGraphicFramePr>
            <p:nvPr/>
          </p:nvGraphicFramePr>
          <p:xfrm>
            <a:off x="2472" y="2063"/>
            <a:ext cx="680" cy="273"/>
          </p:xfrm>
          <a:graphic>
            <a:graphicData uri="http://schemas.openxmlformats.org/presentationml/2006/ole">
              <p:oleObj spid="_x0000_s36934" name="公式" r:id="rId7" imgW="533169" imgH="228501" progId="Equation.3">
                <p:embed/>
              </p:oleObj>
            </a:graphicData>
          </a:graphic>
        </p:graphicFrame>
        <p:graphicFrame>
          <p:nvGraphicFramePr>
            <p:cNvPr id="36904" name="Object 11"/>
            <p:cNvGraphicFramePr>
              <a:graphicFrameLocks noChangeAspect="1"/>
            </p:cNvGraphicFramePr>
            <p:nvPr/>
          </p:nvGraphicFramePr>
          <p:xfrm>
            <a:off x="1383" y="2432"/>
            <a:ext cx="1860" cy="305"/>
          </p:xfrm>
          <a:graphic>
            <a:graphicData uri="http://schemas.openxmlformats.org/presentationml/2006/ole">
              <p:oleObj spid="_x0000_s36935" name="公式" r:id="rId8" imgW="1295400" imgH="228600" progId="Equation.3">
                <p:embed/>
              </p:oleObj>
            </a:graphicData>
          </a:graphic>
        </p:graphicFrame>
        <p:graphicFrame>
          <p:nvGraphicFramePr>
            <p:cNvPr id="36905" name="Object 12"/>
            <p:cNvGraphicFramePr>
              <a:graphicFrameLocks noChangeAspect="1"/>
            </p:cNvGraphicFramePr>
            <p:nvPr/>
          </p:nvGraphicFramePr>
          <p:xfrm>
            <a:off x="3560" y="2387"/>
            <a:ext cx="1905" cy="322"/>
          </p:xfrm>
          <a:graphic>
            <a:graphicData uri="http://schemas.openxmlformats.org/presentationml/2006/ole">
              <p:oleObj spid="_x0000_s36936" name="公式" r:id="rId9" imgW="1244600" imgH="228600" progId="Equation.3">
                <p:embed/>
              </p:oleObj>
            </a:graphicData>
          </a:graphic>
        </p:graphicFrame>
        <p:sp>
          <p:nvSpPr>
            <p:cNvPr id="36928" name="Text Box 14"/>
            <p:cNvSpPr txBox="1">
              <a:spLocks noChangeArrowheads="1"/>
            </p:cNvSpPr>
            <p:nvPr/>
          </p:nvSpPr>
          <p:spPr bwMode="auto">
            <a:xfrm>
              <a:off x="1364" y="680"/>
              <a:ext cx="21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 dirty="0" smtClean="0">
                  <a:latin typeface="楷体_GB2312"/>
                </a:rPr>
                <a:t>静电场（     </a:t>
              </a:r>
              <a:r>
                <a:rPr kumimoji="1" lang="zh-CN" altLang="en-US" b="1" dirty="0" smtClean="0">
                  <a:latin typeface="楷体_GB2312"/>
                </a:rPr>
                <a:t>      区域</a:t>
              </a:r>
              <a:r>
                <a:rPr kumimoji="1" lang="zh-CN" altLang="en-US" b="1" dirty="0">
                  <a:latin typeface="楷体_GB2312"/>
                </a:rPr>
                <a:t>） </a:t>
              </a:r>
            </a:p>
          </p:txBody>
        </p:sp>
        <p:graphicFrame>
          <p:nvGraphicFramePr>
            <p:cNvPr id="36907" name="Object 16"/>
            <p:cNvGraphicFramePr>
              <a:graphicFrameLocks noChangeAspect="1"/>
            </p:cNvGraphicFramePr>
            <p:nvPr/>
          </p:nvGraphicFramePr>
          <p:xfrm>
            <a:off x="3567" y="1026"/>
            <a:ext cx="1845" cy="371"/>
          </p:xfrm>
          <a:graphic>
            <a:graphicData uri="http://schemas.openxmlformats.org/presentationml/2006/ole">
              <p:oleObj spid="_x0000_s36938" name="公式" r:id="rId10" imgW="1511300" imgH="304800" progId="Equation.3">
                <p:embed/>
              </p:oleObj>
            </a:graphicData>
          </a:graphic>
        </p:graphicFrame>
        <p:graphicFrame>
          <p:nvGraphicFramePr>
            <p:cNvPr id="36908" name="Object 17"/>
            <p:cNvGraphicFramePr>
              <a:graphicFrameLocks noChangeAspect="1"/>
            </p:cNvGraphicFramePr>
            <p:nvPr/>
          </p:nvGraphicFramePr>
          <p:xfrm>
            <a:off x="3704" y="1457"/>
            <a:ext cx="1572" cy="295"/>
          </p:xfrm>
          <a:graphic>
            <a:graphicData uri="http://schemas.openxmlformats.org/presentationml/2006/ole">
              <p:oleObj spid="_x0000_s36939" name="公式" r:id="rId11" imgW="1282700" imgH="241300" progId="Equation.3">
                <p:embed/>
              </p:oleObj>
            </a:graphicData>
          </a:graphic>
        </p:graphicFrame>
        <p:sp>
          <p:nvSpPr>
            <p:cNvPr id="36909" name="Line 18"/>
            <p:cNvSpPr>
              <a:spLocks noChangeShapeType="1"/>
            </p:cNvSpPr>
            <p:nvPr/>
          </p:nvSpPr>
          <p:spPr bwMode="auto">
            <a:xfrm>
              <a:off x="1247" y="1421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19"/>
            <p:cNvSpPr>
              <a:spLocks noChangeShapeType="1"/>
            </p:cNvSpPr>
            <p:nvPr/>
          </p:nvSpPr>
          <p:spPr bwMode="auto">
            <a:xfrm>
              <a:off x="204" y="2381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20"/>
            <p:cNvSpPr>
              <a:spLocks noChangeShapeType="1"/>
            </p:cNvSpPr>
            <p:nvPr/>
          </p:nvSpPr>
          <p:spPr bwMode="auto">
            <a:xfrm flipH="1">
              <a:off x="3379" y="650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21"/>
            <p:cNvSpPr>
              <a:spLocks noChangeShapeType="1"/>
            </p:cNvSpPr>
            <p:nvPr/>
          </p:nvSpPr>
          <p:spPr bwMode="auto">
            <a:xfrm>
              <a:off x="204" y="2018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Line 22"/>
            <p:cNvSpPr>
              <a:spLocks noChangeShapeType="1"/>
            </p:cNvSpPr>
            <p:nvPr/>
          </p:nvSpPr>
          <p:spPr bwMode="auto">
            <a:xfrm>
              <a:off x="204" y="172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4" name="Object 23"/>
            <p:cNvGraphicFramePr>
              <a:graphicFrameLocks noChangeAspect="1"/>
            </p:cNvGraphicFramePr>
            <p:nvPr/>
          </p:nvGraphicFramePr>
          <p:xfrm>
            <a:off x="3561" y="2032"/>
            <a:ext cx="771" cy="309"/>
          </p:xfrm>
          <a:graphic>
            <a:graphicData uri="http://schemas.openxmlformats.org/presentationml/2006/ole">
              <p:oleObj spid="_x0000_s36940" name="公式" r:id="rId12" imgW="634725" imgH="241195" progId="Equation.3">
                <p:embed/>
              </p:oleObj>
            </a:graphicData>
          </a:graphic>
        </p:graphicFrame>
        <p:graphicFrame>
          <p:nvGraphicFramePr>
            <p:cNvPr id="36915" name="Object 24"/>
            <p:cNvGraphicFramePr>
              <a:graphicFrameLocks noChangeAspect="1"/>
            </p:cNvGraphicFramePr>
            <p:nvPr/>
          </p:nvGraphicFramePr>
          <p:xfrm>
            <a:off x="1312" y="1024"/>
            <a:ext cx="2048" cy="365"/>
          </p:xfrm>
          <a:graphic>
            <a:graphicData uri="http://schemas.openxmlformats.org/presentationml/2006/ole">
              <p:oleObj spid="_x0000_s36941" name="Equation" r:id="rId13" imgW="37143000" imgH="6201720" progId="Equation.DSMT4">
                <p:embed/>
              </p:oleObj>
            </a:graphicData>
          </a:graphic>
        </p:graphicFrame>
        <p:graphicFrame>
          <p:nvGraphicFramePr>
            <p:cNvPr id="36916" name="Object 25"/>
            <p:cNvGraphicFramePr>
              <a:graphicFrameLocks noChangeAspect="1"/>
            </p:cNvGraphicFramePr>
            <p:nvPr/>
          </p:nvGraphicFramePr>
          <p:xfrm>
            <a:off x="1559" y="1421"/>
            <a:ext cx="1552" cy="304"/>
          </p:xfrm>
          <a:graphic>
            <a:graphicData uri="http://schemas.openxmlformats.org/presentationml/2006/ole">
              <p:oleObj spid="_x0000_s36942" name="Equation" r:id="rId14" imgW="27927000" imgH="5121720" progId="Equation.DSMT4">
                <p:embed/>
              </p:oleObj>
            </a:graphicData>
          </a:graphic>
        </p:graphicFrame>
        <p:sp>
          <p:nvSpPr>
            <p:cNvPr id="36917" name="Line 26"/>
            <p:cNvSpPr>
              <a:spLocks noChangeShapeType="1"/>
            </p:cNvSpPr>
            <p:nvPr/>
          </p:nvSpPr>
          <p:spPr bwMode="auto">
            <a:xfrm>
              <a:off x="1247" y="2744"/>
              <a:ext cx="4355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18" name="Object 27"/>
            <p:cNvGraphicFramePr>
              <a:graphicFrameLocks noChangeAspect="1"/>
            </p:cNvGraphicFramePr>
            <p:nvPr/>
          </p:nvGraphicFramePr>
          <p:xfrm>
            <a:off x="1390" y="2750"/>
            <a:ext cx="1845" cy="496"/>
          </p:xfrm>
          <a:graphic>
            <a:graphicData uri="http://schemas.openxmlformats.org/presentationml/2006/ole">
              <p:oleObj spid="_x0000_s36943" name="公式" r:id="rId15" imgW="1586811" imgH="393529" progId="Equation.3">
                <p:embed/>
              </p:oleObj>
            </a:graphicData>
          </a:graphic>
        </p:graphicFrame>
        <p:graphicFrame>
          <p:nvGraphicFramePr>
            <p:cNvPr id="36919" name="Object 28"/>
            <p:cNvGraphicFramePr>
              <a:graphicFrameLocks noChangeAspect="1"/>
            </p:cNvGraphicFramePr>
            <p:nvPr/>
          </p:nvGraphicFramePr>
          <p:xfrm>
            <a:off x="3454" y="2743"/>
            <a:ext cx="2058" cy="460"/>
          </p:xfrm>
          <a:graphic>
            <a:graphicData uri="http://schemas.openxmlformats.org/presentationml/2006/ole">
              <p:oleObj spid="_x0000_s36944" name="公式" r:id="rId16" imgW="1637589" imgH="393529" progId="Equation.3">
                <p:embed/>
              </p:oleObj>
            </a:graphicData>
          </a:graphic>
        </p:graphicFrame>
        <p:sp>
          <p:nvSpPr>
            <p:cNvPr id="36920" name="Line 29"/>
            <p:cNvSpPr>
              <a:spLocks noChangeShapeType="1"/>
            </p:cNvSpPr>
            <p:nvPr/>
          </p:nvSpPr>
          <p:spPr bwMode="auto">
            <a:xfrm>
              <a:off x="204" y="324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Line 30"/>
            <p:cNvSpPr>
              <a:spLocks noChangeShapeType="1"/>
            </p:cNvSpPr>
            <p:nvPr/>
          </p:nvSpPr>
          <p:spPr bwMode="auto">
            <a:xfrm flipH="1">
              <a:off x="5602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2" name="Line 31"/>
            <p:cNvSpPr>
              <a:spLocks noChangeShapeType="1"/>
            </p:cNvSpPr>
            <p:nvPr/>
          </p:nvSpPr>
          <p:spPr bwMode="auto">
            <a:xfrm flipH="1">
              <a:off x="1247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3" name="Line 32"/>
            <p:cNvSpPr>
              <a:spLocks noChangeShapeType="1"/>
            </p:cNvSpPr>
            <p:nvPr/>
          </p:nvSpPr>
          <p:spPr bwMode="auto">
            <a:xfrm flipH="1">
              <a:off x="204" y="657"/>
              <a:ext cx="0" cy="2592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4" name="Text Box 33"/>
            <p:cNvSpPr txBox="1">
              <a:spLocks noChangeArrowheads="1"/>
            </p:cNvSpPr>
            <p:nvPr/>
          </p:nvSpPr>
          <p:spPr bwMode="auto">
            <a:xfrm>
              <a:off x="203" y="1707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本构关系</a:t>
              </a:r>
            </a:p>
          </p:txBody>
        </p:sp>
        <p:sp>
          <p:nvSpPr>
            <p:cNvPr id="36925" name="Text Box 34"/>
            <p:cNvSpPr txBox="1">
              <a:spLocks noChangeArrowheads="1"/>
            </p:cNvSpPr>
            <p:nvPr/>
          </p:nvSpPr>
          <p:spPr bwMode="auto">
            <a:xfrm>
              <a:off x="204" y="2070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位函数</a:t>
              </a:r>
            </a:p>
          </p:txBody>
        </p:sp>
        <p:sp>
          <p:nvSpPr>
            <p:cNvPr id="36926" name="Text Box 35"/>
            <p:cNvSpPr txBox="1">
              <a:spLocks noChangeArrowheads="1"/>
            </p:cNvSpPr>
            <p:nvPr/>
          </p:nvSpPr>
          <p:spPr bwMode="auto">
            <a:xfrm>
              <a:off x="158" y="2614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边界条件</a:t>
              </a:r>
            </a:p>
          </p:txBody>
        </p:sp>
        <p:sp>
          <p:nvSpPr>
            <p:cNvPr id="36927" name="Text Box 61"/>
            <p:cNvSpPr txBox="1">
              <a:spLocks noChangeArrowheads="1"/>
            </p:cNvSpPr>
            <p:nvPr/>
          </p:nvSpPr>
          <p:spPr bwMode="auto">
            <a:xfrm>
              <a:off x="3547" y="664"/>
              <a:ext cx="19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恒定电场（电源外）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15900" y="5329238"/>
            <a:ext cx="8677275" cy="1027112"/>
            <a:chOff x="136" y="3357"/>
            <a:chExt cx="5466" cy="647"/>
          </a:xfrm>
        </p:grpSpPr>
        <p:sp>
          <p:nvSpPr>
            <p:cNvPr id="36869" name="Text Box 36"/>
            <p:cNvSpPr txBox="1">
              <a:spLocks noChangeArrowheads="1"/>
            </p:cNvSpPr>
            <p:nvPr/>
          </p:nvSpPr>
          <p:spPr bwMode="auto">
            <a:xfrm>
              <a:off x="136" y="3566"/>
              <a:ext cx="1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对应物理量</a:t>
              </a:r>
            </a:p>
          </p:txBody>
        </p:sp>
        <p:sp>
          <p:nvSpPr>
            <p:cNvPr id="36870" name="Text Box 37"/>
            <p:cNvSpPr txBox="1">
              <a:spLocks noChangeArrowheads="1"/>
            </p:cNvSpPr>
            <p:nvPr/>
          </p:nvSpPr>
          <p:spPr bwMode="auto">
            <a:xfrm>
              <a:off x="1535" y="3357"/>
              <a:ext cx="8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静电场</a:t>
              </a:r>
            </a:p>
          </p:txBody>
        </p:sp>
        <p:graphicFrame>
          <p:nvGraphicFramePr>
            <p:cNvPr id="36871" name="Object 38"/>
            <p:cNvGraphicFramePr>
              <a:graphicFrameLocks noChangeAspect="1"/>
            </p:cNvGraphicFramePr>
            <p:nvPr/>
          </p:nvGraphicFramePr>
          <p:xfrm>
            <a:off x="3742" y="3402"/>
            <a:ext cx="242" cy="255"/>
          </p:xfrm>
          <a:graphic>
            <a:graphicData uri="http://schemas.openxmlformats.org/presentationml/2006/ole">
              <p:oleObj spid="_x0000_s36945" name="公式" r:id="rId17" imgW="139579" imgH="164957" progId="Equation.3">
                <p:embed/>
              </p:oleObj>
            </a:graphicData>
          </a:graphic>
        </p:graphicFrame>
        <p:graphicFrame>
          <p:nvGraphicFramePr>
            <p:cNvPr id="36872" name="Object 39"/>
            <p:cNvGraphicFramePr>
              <a:graphicFrameLocks noChangeAspect="1"/>
            </p:cNvGraphicFramePr>
            <p:nvPr/>
          </p:nvGraphicFramePr>
          <p:xfrm>
            <a:off x="4785" y="3402"/>
            <a:ext cx="227" cy="227"/>
          </p:xfrm>
          <a:graphic>
            <a:graphicData uri="http://schemas.openxmlformats.org/presentationml/2006/ole">
              <p:oleObj spid="_x0000_s36946" name="公式" r:id="rId18" imgW="126835" imgH="139518" progId="Equation.3">
                <p:embed/>
              </p:oleObj>
            </a:graphicData>
          </a:graphic>
        </p:graphicFrame>
        <p:graphicFrame>
          <p:nvGraphicFramePr>
            <p:cNvPr id="36873" name="Object 40"/>
            <p:cNvGraphicFramePr>
              <a:graphicFrameLocks noChangeAspect="1"/>
            </p:cNvGraphicFramePr>
            <p:nvPr/>
          </p:nvGraphicFramePr>
          <p:xfrm>
            <a:off x="4785" y="3720"/>
            <a:ext cx="272" cy="221"/>
          </p:xfrm>
          <a:graphic>
            <a:graphicData uri="http://schemas.openxmlformats.org/presentationml/2006/ole">
              <p:oleObj spid="_x0000_s36947" name="公式" r:id="rId19" imgW="152334" imgH="139639" progId="Equation.3">
                <p:embed/>
              </p:oleObj>
            </a:graphicData>
          </a:graphic>
        </p:graphicFrame>
        <p:graphicFrame>
          <p:nvGraphicFramePr>
            <p:cNvPr id="36874" name="Object 41"/>
            <p:cNvGraphicFramePr>
              <a:graphicFrameLocks noChangeAspect="1"/>
            </p:cNvGraphicFramePr>
            <p:nvPr/>
          </p:nvGraphicFramePr>
          <p:xfrm>
            <a:off x="2608" y="3385"/>
            <a:ext cx="242" cy="272"/>
          </p:xfrm>
          <a:graphic>
            <a:graphicData uri="http://schemas.openxmlformats.org/presentationml/2006/ole">
              <p:oleObj spid="_x0000_s36948" name="公式" r:id="rId20" imgW="152268" imgH="203024" progId="Equation.3">
                <p:embed/>
              </p:oleObj>
            </a:graphicData>
          </a:graphic>
        </p:graphicFrame>
        <p:graphicFrame>
          <p:nvGraphicFramePr>
            <p:cNvPr id="36875" name="Object 42"/>
            <p:cNvGraphicFramePr>
              <a:graphicFrameLocks noChangeAspect="1"/>
            </p:cNvGraphicFramePr>
            <p:nvPr/>
          </p:nvGraphicFramePr>
          <p:xfrm>
            <a:off x="2608" y="3675"/>
            <a:ext cx="265" cy="299"/>
          </p:xfrm>
          <a:graphic>
            <a:graphicData uri="http://schemas.openxmlformats.org/presentationml/2006/ole">
              <p:oleObj spid="_x0000_s36949" name="公式" r:id="rId21" imgW="152268" imgH="203024" progId="Equation.3">
                <p:embed/>
              </p:oleObj>
            </a:graphicData>
          </a:graphic>
        </p:graphicFrame>
        <p:graphicFrame>
          <p:nvGraphicFramePr>
            <p:cNvPr id="36876" name="Object 43"/>
            <p:cNvGraphicFramePr>
              <a:graphicFrameLocks noChangeAspect="1"/>
            </p:cNvGraphicFramePr>
            <p:nvPr/>
          </p:nvGraphicFramePr>
          <p:xfrm>
            <a:off x="3153" y="3385"/>
            <a:ext cx="237" cy="257"/>
          </p:xfrm>
          <a:graphic>
            <a:graphicData uri="http://schemas.openxmlformats.org/presentationml/2006/ole">
              <p:oleObj spid="_x0000_s36950" name="公式" r:id="rId22" imgW="164957" imgH="203024" progId="Equation.3">
                <p:embed/>
              </p:oleObj>
            </a:graphicData>
          </a:graphic>
        </p:graphicFrame>
        <p:graphicFrame>
          <p:nvGraphicFramePr>
            <p:cNvPr id="36877" name="Object 44"/>
            <p:cNvGraphicFramePr>
              <a:graphicFrameLocks noChangeAspect="1"/>
            </p:cNvGraphicFramePr>
            <p:nvPr/>
          </p:nvGraphicFramePr>
          <p:xfrm>
            <a:off x="3198" y="3658"/>
            <a:ext cx="264" cy="316"/>
          </p:xfrm>
          <a:graphic>
            <a:graphicData uri="http://schemas.openxmlformats.org/presentationml/2006/ole">
              <p:oleObj spid="_x0000_s36951" name="公式" r:id="rId23" imgW="139579" imgH="215713" progId="Equation.3">
                <p:embed/>
              </p:oleObj>
            </a:graphicData>
          </a:graphic>
        </p:graphicFrame>
        <p:graphicFrame>
          <p:nvGraphicFramePr>
            <p:cNvPr id="36878" name="Object 45"/>
            <p:cNvGraphicFramePr>
              <a:graphicFrameLocks noChangeAspect="1"/>
            </p:cNvGraphicFramePr>
            <p:nvPr/>
          </p:nvGraphicFramePr>
          <p:xfrm>
            <a:off x="4241" y="3385"/>
            <a:ext cx="236" cy="272"/>
          </p:xfrm>
          <a:graphic>
            <a:graphicData uri="http://schemas.openxmlformats.org/presentationml/2006/ole">
              <p:oleObj spid="_x0000_s36952" name="公式" r:id="rId24" imgW="126780" imgH="164814" progId="Equation.3">
                <p:embed/>
              </p:oleObj>
            </a:graphicData>
          </a:graphic>
        </p:graphicFrame>
        <p:graphicFrame>
          <p:nvGraphicFramePr>
            <p:cNvPr id="36879" name="Object 46"/>
            <p:cNvGraphicFramePr>
              <a:graphicFrameLocks noChangeAspect="1"/>
            </p:cNvGraphicFramePr>
            <p:nvPr/>
          </p:nvGraphicFramePr>
          <p:xfrm>
            <a:off x="4257" y="3703"/>
            <a:ext cx="244" cy="260"/>
          </p:xfrm>
          <a:graphic>
            <a:graphicData uri="http://schemas.openxmlformats.org/presentationml/2006/ole">
              <p:oleObj spid="_x0000_s36953" name="公式" r:id="rId25" imgW="126835" imgH="152202" progId="Equation.3">
                <p:embed/>
              </p:oleObj>
            </a:graphicData>
          </a:graphic>
        </p:graphicFrame>
        <p:sp>
          <p:nvSpPr>
            <p:cNvPr id="36880" name="Text Box 47"/>
            <p:cNvSpPr txBox="1">
              <a:spLocks noChangeArrowheads="1"/>
            </p:cNvSpPr>
            <p:nvPr/>
          </p:nvSpPr>
          <p:spPr bwMode="auto">
            <a:xfrm>
              <a:off x="1520" y="3674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/>
                </a:rPr>
                <a:t>恒定电场</a:t>
              </a:r>
            </a:p>
          </p:txBody>
        </p:sp>
        <p:sp>
          <p:nvSpPr>
            <p:cNvPr id="36881" name="Line 48"/>
            <p:cNvSpPr>
              <a:spLocks noChangeShapeType="1"/>
            </p:cNvSpPr>
            <p:nvPr/>
          </p:nvSpPr>
          <p:spPr bwMode="auto">
            <a:xfrm>
              <a:off x="5148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2" name="Object 49"/>
            <p:cNvGraphicFramePr>
              <a:graphicFrameLocks noChangeAspect="1"/>
            </p:cNvGraphicFramePr>
            <p:nvPr/>
          </p:nvGraphicFramePr>
          <p:xfrm>
            <a:off x="3742" y="3691"/>
            <a:ext cx="242" cy="255"/>
          </p:xfrm>
          <a:graphic>
            <a:graphicData uri="http://schemas.openxmlformats.org/presentationml/2006/ole">
              <p:oleObj spid="_x0000_s36954" name="公式" r:id="rId26" imgW="139579" imgH="164957" progId="Equation.3">
                <p:embed/>
              </p:oleObj>
            </a:graphicData>
          </a:graphic>
        </p:graphicFrame>
        <p:sp>
          <p:nvSpPr>
            <p:cNvPr id="36883" name="Line 50"/>
            <p:cNvSpPr>
              <a:spLocks noChangeShapeType="1"/>
            </p:cNvSpPr>
            <p:nvPr/>
          </p:nvSpPr>
          <p:spPr bwMode="auto">
            <a:xfrm>
              <a:off x="4649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51"/>
            <p:cNvSpPr>
              <a:spLocks noChangeShapeType="1"/>
            </p:cNvSpPr>
            <p:nvPr/>
          </p:nvSpPr>
          <p:spPr bwMode="auto">
            <a:xfrm>
              <a:off x="4105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52"/>
            <p:cNvSpPr>
              <a:spLocks noChangeShapeType="1"/>
            </p:cNvSpPr>
            <p:nvPr/>
          </p:nvSpPr>
          <p:spPr bwMode="auto">
            <a:xfrm>
              <a:off x="3561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53"/>
            <p:cNvSpPr>
              <a:spLocks noChangeShapeType="1"/>
            </p:cNvSpPr>
            <p:nvPr/>
          </p:nvSpPr>
          <p:spPr bwMode="auto">
            <a:xfrm>
              <a:off x="3016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54"/>
            <p:cNvSpPr>
              <a:spLocks noChangeShapeType="1"/>
            </p:cNvSpPr>
            <p:nvPr/>
          </p:nvSpPr>
          <p:spPr bwMode="auto">
            <a:xfrm>
              <a:off x="2472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55"/>
            <p:cNvSpPr>
              <a:spLocks noChangeShapeType="1"/>
            </p:cNvSpPr>
            <p:nvPr/>
          </p:nvSpPr>
          <p:spPr bwMode="auto">
            <a:xfrm>
              <a:off x="1474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56"/>
            <p:cNvSpPr>
              <a:spLocks noChangeShapeType="1"/>
            </p:cNvSpPr>
            <p:nvPr/>
          </p:nvSpPr>
          <p:spPr bwMode="auto">
            <a:xfrm>
              <a:off x="5602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0" name="Object 57"/>
            <p:cNvGraphicFramePr>
              <a:graphicFrameLocks noChangeAspect="1"/>
            </p:cNvGraphicFramePr>
            <p:nvPr/>
          </p:nvGraphicFramePr>
          <p:xfrm>
            <a:off x="5239" y="3714"/>
            <a:ext cx="272" cy="260"/>
          </p:xfrm>
          <a:graphic>
            <a:graphicData uri="http://schemas.openxmlformats.org/presentationml/2006/ole">
              <p:oleObj spid="_x0000_s36955" name="公式" r:id="rId27" imgW="164814" imgH="177492" progId="Equation.3">
                <p:embed/>
              </p:oleObj>
            </a:graphicData>
          </a:graphic>
        </p:graphicFrame>
        <p:graphicFrame>
          <p:nvGraphicFramePr>
            <p:cNvPr id="36891" name="Object 58"/>
            <p:cNvGraphicFramePr>
              <a:graphicFrameLocks noChangeAspect="1"/>
            </p:cNvGraphicFramePr>
            <p:nvPr/>
          </p:nvGraphicFramePr>
          <p:xfrm>
            <a:off x="5284" y="3416"/>
            <a:ext cx="227" cy="241"/>
          </p:xfrm>
          <a:graphic>
            <a:graphicData uri="http://schemas.openxmlformats.org/presentationml/2006/ole">
              <p:oleObj spid="_x0000_s36956" name="公式" r:id="rId28" imgW="152202" imgH="177569" progId="Equation.3">
                <p:embed/>
              </p:oleObj>
            </a:graphicData>
          </a:graphic>
        </p:graphicFrame>
        <p:sp>
          <p:nvSpPr>
            <p:cNvPr id="36892" name="Line 59"/>
            <p:cNvSpPr>
              <a:spLocks noChangeShapeType="1"/>
            </p:cNvSpPr>
            <p:nvPr/>
          </p:nvSpPr>
          <p:spPr bwMode="auto">
            <a:xfrm>
              <a:off x="1474" y="3674"/>
              <a:ext cx="412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60"/>
            <p:cNvSpPr>
              <a:spLocks noChangeShapeType="1"/>
            </p:cNvSpPr>
            <p:nvPr/>
          </p:nvSpPr>
          <p:spPr bwMode="auto">
            <a:xfrm>
              <a:off x="204" y="336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62"/>
            <p:cNvSpPr>
              <a:spLocks noChangeShapeType="1"/>
            </p:cNvSpPr>
            <p:nvPr/>
          </p:nvSpPr>
          <p:spPr bwMode="auto">
            <a:xfrm>
              <a:off x="204" y="4004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63"/>
            <p:cNvSpPr>
              <a:spLocks noChangeShapeType="1"/>
            </p:cNvSpPr>
            <p:nvPr/>
          </p:nvSpPr>
          <p:spPr bwMode="auto">
            <a:xfrm>
              <a:off x="204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" name="Object 15"/>
          <p:cNvGraphicFramePr>
            <a:graphicFrameLocks/>
          </p:cNvGraphicFramePr>
          <p:nvPr/>
        </p:nvGraphicFramePr>
        <p:xfrm>
          <a:off x="3560763" y="1114425"/>
          <a:ext cx="703263" cy="398463"/>
        </p:xfrm>
        <a:graphic>
          <a:graphicData uri="http://schemas.openxmlformats.org/presentationml/2006/ole">
            <p:oleObj spid="_x0000_s36957" name="Equation" r:id="rId29" imgW="380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79388" y="981075"/>
            <a:ext cx="88566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幼圆" pitchFamily="49" charset="-122"/>
                <a:ea typeface="幼圆" pitchFamily="49" charset="-122"/>
              </a:rPr>
              <a:t>    </a:t>
            </a:r>
            <a:r>
              <a:rPr kumimoji="1" lang="zh-CN" altLang="en-US" b="1"/>
              <a:t>工程上常在电容器两极板之间，同轴电缆的芯线与外壳之间，填充不导电的材料作电绝缘。这些绝缘材料的电导率远远小于金属材料的电导率，但毕竟不为零，因而当在电极间加上电压</a:t>
            </a:r>
            <a:r>
              <a:rPr kumimoji="1" lang="en-US" altLang="zh-CN" b="1" i="1"/>
              <a:t>U </a:t>
            </a:r>
            <a:r>
              <a:rPr kumimoji="1" lang="zh-CN" altLang="en-US" b="1"/>
              <a:t>时，必定会有微小的漏电流 </a:t>
            </a:r>
            <a:r>
              <a:rPr kumimoji="1" lang="en-US" altLang="zh-CN" b="1" i="1"/>
              <a:t>J </a:t>
            </a:r>
            <a:r>
              <a:rPr kumimoji="1" lang="zh-CN" altLang="en-US" b="1"/>
              <a:t>存在。  </a:t>
            </a:r>
          </a:p>
        </p:txBody>
      </p:sp>
      <p:sp>
        <p:nvSpPr>
          <p:cNvPr id="789507" name="Rectangle 3"/>
          <p:cNvSpPr>
            <a:spLocks noChangeArrowheads="1"/>
          </p:cNvSpPr>
          <p:nvPr/>
        </p:nvSpPr>
        <p:spPr bwMode="auto">
          <a:xfrm>
            <a:off x="95250" y="2941638"/>
            <a:ext cx="8077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b="1">
                <a:latin typeface="楷体_GB2312"/>
              </a:rPr>
              <a:t>    </a:t>
            </a:r>
            <a:r>
              <a:rPr kumimoji="1" lang="zh-CN" altLang="en-US" b="1">
                <a:latin typeface="楷体_GB2312"/>
              </a:rPr>
              <a:t>漏电流与电压之比为漏电导，即</a:t>
            </a:r>
          </a:p>
        </p:txBody>
      </p:sp>
      <p:graphicFrame>
        <p:nvGraphicFramePr>
          <p:cNvPr id="789508" name="Object 4"/>
          <p:cNvGraphicFramePr>
            <a:graphicFrameLocks noChangeAspect="1"/>
          </p:cNvGraphicFramePr>
          <p:nvPr/>
        </p:nvGraphicFramePr>
        <p:xfrm>
          <a:off x="5367338" y="2882900"/>
          <a:ext cx="1193800" cy="698500"/>
        </p:xfrm>
        <a:graphic>
          <a:graphicData uri="http://schemas.openxmlformats.org/presentationml/2006/ole">
            <p:oleObj spid="_x0000_s37896" name="公式" r:id="rId3" imgW="457002" imgH="393529" progId="Equation.3">
              <p:embed/>
            </p:oleObj>
          </a:graphicData>
        </a:graphic>
      </p:graphicFrame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717550" y="3692525"/>
            <a:ext cx="467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>
                <a:latin typeface="楷体_GB2312"/>
              </a:rPr>
              <a:t>其倒数称为绝缘电阻，即</a:t>
            </a:r>
          </a:p>
        </p:txBody>
      </p:sp>
      <p:graphicFrame>
        <p:nvGraphicFramePr>
          <p:cNvPr id="789510" name="Object 6"/>
          <p:cNvGraphicFramePr>
            <a:graphicFrameLocks noChangeAspect="1"/>
          </p:cNvGraphicFramePr>
          <p:nvPr/>
        </p:nvGraphicFramePr>
        <p:xfrm>
          <a:off x="4406900" y="3605213"/>
          <a:ext cx="1917700" cy="752475"/>
        </p:xfrm>
        <a:graphic>
          <a:graphicData uri="http://schemas.openxmlformats.org/presentationml/2006/ole">
            <p:oleObj spid="_x0000_s37897" name="公式" r:id="rId4" imgW="736280" imgH="393529" progId="Equation.3">
              <p:embed/>
            </p:oleObj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2713" y="404813"/>
            <a:ext cx="4495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3.2.3   </a:t>
            </a:r>
            <a:r>
              <a:rPr kumimoji="1" lang="zh-CN" altLang="en-US" b="1">
                <a:solidFill>
                  <a:srgbClr val="FF0000"/>
                </a:solidFill>
                <a:ea typeface="宋体" pitchFamily="2" charset="-122"/>
              </a:rPr>
              <a:t>漏电导</a:t>
            </a: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(conductance)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/>
      <p:bldP spid="789507" grpId="0"/>
      <p:bldP spid="7895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950" y="908050"/>
            <a:ext cx="4392613" cy="3889375"/>
            <a:chOff x="68" y="572"/>
            <a:chExt cx="2767" cy="2450"/>
          </a:xfrm>
        </p:grpSpPr>
        <p:sp>
          <p:nvSpPr>
            <p:cNvPr id="38927" name="Rectangle 2"/>
            <p:cNvSpPr>
              <a:spLocks noChangeArrowheads="1"/>
            </p:cNvSpPr>
            <p:nvPr/>
          </p:nvSpPr>
          <p:spPr bwMode="auto">
            <a:xfrm>
              <a:off x="68" y="572"/>
              <a:ext cx="2767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(1)  </a:t>
              </a:r>
              <a:r>
                <a:rPr kumimoji="1" lang="zh-CN" altLang="en-US" b="1"/>
                <a:t>假定两电极间的电流为</a:t>
              </a:r>
              <a:r>
                <a:rPr kumimoji="1" lang="en-US" altLang="zh-CN" b="1" i="1"/>
                <a:t>I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2"/>
              </a:pPr>
              <a:r>
                <a:rPr kumimoji="1" lang="zh-CN" altLang="en-US" b="1"/>
                <a:t>  计算两电极间的电流密度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矢量</a:t>
              </a:r>
              <a:r>
                <a:rPr kumimoji="1" lang="en-US" altLang="zh-CN" b="1" i="1"/>
                <a:t>J</a:t>
              </a:r>
              <a:r>
                <a:rPr kumimoji="1" lang="zh-CN" altLang="en-US" b="1"/>
                <a:t>；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zh-CN" altLang="en-US" b="1"/>
                <a:t>  由</a:t>
              </a:r>
              <a:r>
                <a:rPr kumimoji="1" lang="en-US" altLang="zh-CN" b="1" i="1"/>
                <a:t>J </a:t>
              </a:r>
              <a:r>
                <a:rPr kumimoji="1" lang="en-US" altLang="zh-CN" b="1"/>
                <a:t>= </a:t>
              </a:r>
              <a:r>
                <a:rPr kumimoji="1" lang="en-US" altLang="zh-CN" b="1" i="1">
                  <a:sym typeface="Symbol" pitchFamily="18" charset="2"/>
                </a:rPr>
                <a:t> E </a:t>
              </a:r>
              <a:r>
                <a:rPr kumimoji="1" lang="zh-CN" altLang="en-US" b="1">
                  <a:sym typeface="Symbol" pitchFamily="18" charset="2"/>
                </a:rPr>
                <a:t>得到 </a:t>
              </a:r>
              <a:r>
                <a:rPr kumimoji="1" lang="en-US" altLang="zh-CN" b="1" i="1">
                  <a:sym typeface="Symbol" pitchFamily="18" charset="2"/>
                </a:rPr>
                <a:t>E 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arenBoth" startAt="3"/>
              </a:pPr>
              <a:r>
                <a:rPr kumimoji="1" lang="en-US" altLang="zh-CN" b="1"/>
                <a:t>  </a:t>
              </a:r>
              <a:r>
                <a:rPr kumimoji="1" lang="zh-CN" altLang="en-US" b="1"/>
                <a:t>由                     ，求出两导 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体间的电位差；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en-US" altLang="zh-CN" b="1"/>
                <a:t>(5)  </a:t>
              </a:r>
              <a:r>
                <a:rPr kumimoji="1" lang="zh-CN" altLang="en-US" b="1"/>
                <a:t>求比值                 ，即得出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kumimoji="1" lang="zh-CN" altLang="en-US" b="1"/>
                <a:t>       所求电导。</a:t>
              </a:r>
            </a:p>
          </p:txBody>
        </p:sp>
        <p:graphicFrame>
          <p:nvGraphicFramePr>
            <p:cNvPr id="38928" name="Object 3"/>
            <p:cNvGraphicFramePr>
              <a:graphicFrameLocks noChangeAspect="1"/>
            </p:cNvGraphicFramePr>
            <p:nvPr/>
          </p:nvGraphicFramePr>
          <p:xfrm>
            <a:off x="612" y="1791"/>
            <a:ext cx="989" cy="414"/>
          </p:xfrm>
          <a:graphic>
            <a:graphicData uri="http://schemas.openxmlformats.org/presentationml/2006/ole">
              <p:oleObj spid="_x0000_s38930" name="公式" r:id="rId3" imgW="17847000" imgH="7011720" progId="Equation.3">
                <p:embed/>
              </p:oleObj>
            </a:graphicData>
          </a:graphic>
        </p:graphicFrame>
        <p:graphicFrame>
          <p:nvGraphicFramePr>
            <p:cNvPr id="38929" name="Object 4"/>
            <p:cNvGraphicFramePr>
              <a:graphicFrameLocks noChangeAspect="1"/>
            </p:cNvGraphicFramePr>
            <p:nvPr/>
          </p:nvGraphicFramePr>
          <p:xfrm>
            <a:off x="1020" y="2477"/>
            <a:ext cx="750" cy="223"/>
          </p:xfrm>
          <a:graphic>
            <a:graphicData uri="http://schemas.openxmlformats.org/presentationml/2006/ole">
              <p:oleObj spid="_x0000_s38931" name="公式" r:id="rId4" imgW="13527000" imgH="3771720" progId="Equation.3">
                <p:embed/>
              </p:oleObj>
            </a:graphicData>
          </a:graphic>
        </p:graphicFrame>
      </p:grp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71438" y="430213"/>
            <a:ext cx="36369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计算电导的方法一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4427538" y="476250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计算电导的方法二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：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356100" y="908050"/>
            <a:ext cx="4716463" cy="3889375"/>
            <a:chOff x="2744" y="572"/>
            <a:chExt cx="2971" cy="2450"/>
          </a:xfrm>
        </p:grpSpPr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2744" y="572"/>
              <a:ext cx="2971" cy="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b="1"/>
                <a:t> (1)  </a:t>
              </a:r>
              <a:r>
                <a:rPr kumimoji="1" lang="zh-CN" altLang="en-US" b="1"/>
                <a:t>假定两电极间的电位差为</a:t>
              </a:r>
              <a:r>
                <a:rPr kumimoji="1" lang="en-US" altLang="zh-CN" b="1" i="1"/>
                <a:t>U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(2)  </a:t>
              </a:r>
              <a:r>
                <a:rPr kumimoji="1" lang="zh-CN" altLang="en-US" b="1"/>
                <a:t>计算两电极间的电位分布</a:t>
              </a:r>
              <a:r>
                <a:rPr kumimoji="1" lang="zh-CN" altLang="en-US" b="1" i="1">
                  <a:sym typeface="Symbol" pitchFamily="18" charset="2"/>
                </a:rPr>
                <a:t> </a:t>
              </a:r>
              <a:r>
                <a:rPr kumimoji="1" lang="zh-CN" altLang="en-US" b="1"/>
                <a:t>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(3)  </a:t>
              </a:r>
              <a:r>
                <a:rPr kumimoji="1" lang="zh-CN" altLang="en-US" b="1"/>
                <a:t>由               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>
                  <a:sym typeface="Symbol" pitchFamily="18" charset="2"/>
                </a:rPr>
                <a:t>E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(4)  </a:t>
              </a:r>
              <a:r>
                <a:rPr kumimoji="1" lang="zh-CN" altLang="en-US" b="1"/>
                <a:t>由 </a:t>
              </a:r>
              <a:r>
                <a:rPr kumimoji="1" lang="en-US" altLang="zh-CN" b="1" i="1"/>
                <a:t>J = </a:t>
              </a:r>
              <a:r>
                <a:rPr kumimoji="1" lang="en-US" altLang="zh-CN" b="1" i="1">
                  <a:sym typeface="Symbol" pitchFamily="18" charset="2"/>
                </a:rPr>
                <a:t> E</a:t>
              </a:r>
              <a:r>
                <a:rPr kumimoji="1" lang="en-US" altLang="zh-CN" b="1">
                  <a:sym typeface="Symbol" pitchFamily="18" charset="2"/>
                </a:rPr>
                <a:t> </a:t>
              </a:r>
              <a:r>
                <a:rPr kumimoji="1" lang="zh-CN" altLang="en-US" b="1">
                  <a:sym typeface="Symbol" pitchFamily="18" charset="2"/>
                </a:rPr>
                <a:t>得到</a:t>
              </a:r>
              <a:r>
                <a:rPr kumimoji="1" lang="en-US" altLang="zh-CN" b="1" i="1"/>
                <a:t>J</a:t>
              </a:r>
              <a:r>
                <a:rPr kumimoji="1" lang="en-US" altLang="zh-CN" b="1">
                  <a:sym typeface="Symbol" pitchFamily="18" charset="2"/>
                </a:rPr>
                <a:t>;</a:t>
              </a:r>
              <a:endParaRPr kumimoji="1" lang="en-US" altLang="zh-CN" b="1"/>
            </a:p>
            <a:p>
              <a:pPr>
                <a:lnSpc>
                  <a:spcPct val="130000"/>
                </a:lnSpc>
              </a:pPr>
              <a:r>
                <a:rPr kumimoji="1" lang="en-US" altLang="zh-CN" b="1"/>
                <a:t> (5)  </a:t>
              </a:r>
              <a:r>
                <a:rPr kumimoji="1" lang="zh-CN" altLang="en-US" b="1"/>
                <a:t>由		    ，求出两导体间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电流；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</a:t>
              </a:r>
              <a:r>
                <a:rPr kumimoji="1" lang="en-US" altLang="zh-CN" b="1"/>
                <a:t>(6)  </a:t>
              </a:r>
              <a:r>
                <a:rPr kumimoji="1" lang="zh-CN" altLang="en-US" b="1"/>
                <a:t>求比值                ，即得出所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b="1"/>
                <a:t>        求电导。</a:t>
              </a:r>
            </a:p>
          </p:txBody>
        </p:sp>
        <p:graphicFrame>
          <p:nvGraphicFramePr>
            <p:cNvPr id="38924" name="Object 8"/>
            <p:cNvGraphicFramePr>
              <a:graphicFrameLocks noChangeAspect="1"/>
            </p:cNvGraphicFramePr>
            <p:nvPr/>
          </p:nvGraphicFramePr>
          <p:xfrm>
            <a:off x="3379" y="1207"/>
            <a:ext cx="770" cy="303"/>
          </p:xfrm>
          <a:graphic>
            <a:graphicData uri="http://schemas.openxmlformats.org/presentationml/2006/ole">
              <p:oleObj spid="_x0000_s38932" name="公式" r:id="rId5" imgW="13815000" imgH="5121720" progId="Equation.3">
                <p:embed/>
              </p:oleObj>
            </a:graphicData>
          </a:graphic>
        </p:graphicFrame>
        <p:graphicFrame>
          <p:nvGraphicFramePr>
            <p:cNvPr id="38925" name="Object 9"/>
            <p:cNvGraphicFramePr>
              <a:graphicFrameLocks noChangeAspect="1"/>
            </p:cNvGraphicFramePr>
            <p:nvPr/>
          </p:nvGraphicFramePr>
          <p:xfrm>
            <a:off x="3342" y="1831"/>
            <a:ext cx="773" cy="366"/>
          </p:xfrm>
          <a:graphic>
            <a:graphicData uri="http://schemas.openxmlformats.org/presentationml/2006/ole">
              <p:oleObj spid="_x0000_s38933" name="公式" r:id="rId6" imgW="15831000" imgH="6201720" progId="Equation.3">
                <p:embed/>
              </p:oleObj>
            </a:graphicData>
          </a:graphic>
        </p:graphicFrame>
        <p:graphicFrame>
          <p:nvGraphicFramePr>
            <p:cNvPr id="38926" name="Object 10"/>
            <p:cNvGraphicFramePr>
              <a:graphicFrameLocks noChangeAspect="1"/>
            </p:cNvGraphicFramePr>
            <p:nvPr/>
          </p:nvGraphicFramePr>
          <p:xfrm>
            <a:off x="3787" y="2478"/>
            <a:ext cx="755" cy="223"/>
          </p:xfrm>
          <a:graphic>
            <a:graphicData uri="http://schemas.openxmlformats.org/presentationml/2006/ole">
              <p:oleObj spid="_x0000_s38934" name="公式" r:id="rId7" imgW="13527000" imgH="3771720" progId="Equation.3">
                <p:embed/>
              </p:oleObj>
            </a:graphicData>
          </a:graphic>
        </p:graphicFrame>
      </p:grpSp>
      <p:sp>
        <p:nvSpPr>
          <p:cNvPr id="790539" name="Line 11"/>
          <p:cNvSpPr>
            <a:spLocks noChangeShapeType="1"/>
          </p:cNvSpPr>
          <p:nvPr/>
        </p:nvSpPr>
        <p:spPr bwMode="auto">
          <a:xfrm>
            <a:off x="4356100" y="404813"/>
            <a:ext cx="0" cy="446405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Line 12"/>
          <p:cNvSpPr>
            <a:spLocks noChangeShapeType="1"/>
          </p:cNvSpPr>
          <p:nvPr/>
        </p:nvSpPr>
        <p:spPr bwMode="auto">
          <a:xfrm>
            <a:off x="323850" y="4868863"/>
            <a:ext cx="8496300" cy="0"/>
          </a:xfrm>
          <a:prstGeom prst="line">
            <a:avLst/>
          </a:prstGeom>
          <a:noFill/>
          <a:ln w="9525">
            <a:solidFill>
              <a:srgbClr val="FFCC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1" name="Rectangle 13"/>
          <p:cNvSpPr>
            <a:spLocks noChangeArrowheads="1"/>
          </p:cNvSpPr>
          <p:nvPr/>
        </p:nvSpPr>
        <p:spPr bwMode="auto">
          <a:xfrm>
            <a:off x="0" y="5013325"/>
            <a:ext cx="40671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kumimoji="1" lang="en-US" altLang="zh-CN" b="1">
                <a:solidFill>
                  <a:srgbClr val="0000CC"/>
                </a:solidFill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计算电导的方法三</a:t>
            </a:r>
            <a:r>
              <a:rPr kumimoji="1" lang="zh-CN" altLang="en-US" b="1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790542" name="Rectangle 14"/>
          <p:cNvSpPr>
            <a:spLocks noChangeArrowheads="1"/>
          </p:cNvSpPr>
          <p:nvPr/>
        </p:nvSpPr>
        <p:spPr bwMode="auto">
          <a:xfrm>
            <a:off x="1330325" y="5588000"/>
            <a:ext cx="2376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/>
              <a:t>静电比拟法：</a:t>
            </a:r>
          </a:p>
        </p:txBody>
      </p:sp>
      <p:graphicFrame>
        <p:nvGraphicFramePr>
          <p:cNvPr id="790543" name="Object 15"/>
          <p:cNvGraphicFramePr>
            <a:graphicFrameLocks noChangeAspect="1"/>
          </p:cNvGraphicFramePr>
          <p:nvPr/>
        </p:nvGraphicFramePr>
        <p:xfrm>
          <a:off x="3259138" y="5559425"/>
          <a:ext cx="1554162" cy="693738"/>
        </p:xfrm>
        <a:graphic>
          <a:graphicData uri="http://schemas.openxmlformats.org/presentationml/2006/ole">
            <p:oleObj spid="_x0000_s38935" name="公式" r:id="rId8" imgW="46969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7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3000"/>
                                        <p:tgtEl>
                                          <p:spTgt spid="7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/>
      <p:bldP spid="790535" grpId="0"/>
      <p:bldP spid="790539" grpId="0" animBg="1"/>
      <p:bldP spid="790540" grpId="0" animBg="1"/>
      <p:bldP spid="790541" grpId="0"/>
      <p:bldP spid="790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4"/>
          <p:cNvSpPr txBox="1">
            <a:spLocks noChangeArrowheads="1"/>
          </p:cNvSpPr>
          <p:nvPr/>
        </p:nvSpPr>
        <p:spPr bwMode="auto">
          <a:xfrm>
            <a:off x="684213" y="558800"/>
            <a:ext cx="62642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面电荷的电位： 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6147" name="Text Box 29"/>
          <p:cNvSpPr txBox="1">
            <a:spLocks noChangeArrowheads="1"/>
          </p:cNvSpPr>
          <p:nvPr/>
        </p:nvSpPr>
        <p:spPr bwMode="auto">
          <a:xfrm>
            <a:off x="755650" y="20605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点电荷的电位：</a:t>
            </a:r>
          </a:p>
        </p:txBody>
      </p:sp>
      <p:graphicFrame>
        <p:nvGraphicFramePr>
          <p:cNvPr id="6148" name="Object 30"/>
          <p:cNvGraphicFramePr>
            <a:graphicFrameLocks noChangeAspect="1"/>
          </p:cNvGraphicFramePr>
          <p:nvPr/>
        </p:nvGraphicFramePr>
        <p:xfrm>
          <a:off x="3081338" y="1916113"/>
          <a:ext cx="2427287" cy="787400"/>
        </p:xfrm>
        <a:graphic>
          <a:graphicData uri="http://schemas.openxmlformats.org/presentationml/2006/ole">
            <p:oleObj spid="_x0000_s6171" name="Equation" r:id="rId3" imgW="24471000" imgH="8361720" progId="Equation.DSMT4">
              <p:embed/>
            </p:oleObj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2917825" y="407988"/>
          <a:ext cx="3886200" cy="787400"/>
        </p:xfrm>
        <a:graphic>
          <a:graphicData uri="http://schemas.openxmlformats.org/presentationml/2006/ole">
            <p:oleObj spid="_x0000_s6172" name="Equation" r:id="rId4" imgW="39159000" imgH="8361720" progId="Equation.DSMT4">
              <p:embed/>
            </p:oleObj>
          </a:graphicData>
        </a:graphic>
      </p:graphicFrame>
      <p:graphicFrame>
        <p:nvGraphicFramePr>
          <p:cNvPr id="6150" name="Object 32"/>
          <p:cNvGraphicFramePr>
            <a:graphicFrameLocks noChangeAspect="1"/>
          </p:cNvGraphicFramePr>
          <p:nvPr/>
        </p:nvGraphicFramePr>
        <p:xfrm>
          <a:off x="3060700" y="1201738"/>
          <a:ext cx="3743325" cy="787400"/>
        </p:xfrm>
        <a:graphic>
          <a:graphicData uri="http://schemas.openxmlformats.org/presentationml/2006/ole">
            <p:oleObj spid="_x0000_s6173" name="Equation" r:id="rId5" imgW="37719000" imgH="8361720" progId="Equation.DSMT4">
              <p:embed/>
            </p:oleObj>
          </a:graphicData>
        </a:graphic>
      </p:graphicFrame>
      <p:sp>
        <p:nvSpPr>
          <p:cNvPr id="6151" name="Text Box 39"/>
          <p:cNvSpPr txBox="1">
            <a:spLocks noChangeArrowheads="1"/>
          </p:cNvSpPr>
          <p:nvPr/>
        </p:nvSpPr>
        <p:spPr bwMode="auto">
          <a:xfrm>
            <a:off x="755650" y="1341438"/>
            <a:ext cx="62642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CC"/>
                </a:solidFill>
              </a:rPr>
              <a:t>线电荷的电位：</a:t>
            </a:r>
            <a:endParaRPr kumimoji="1" lang="zh-CN" altLang="en-US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576557" name="Rectangle 45"/>
          <p:cNvSpPr>
            <a:spLocks noChangeArrowheads="1"/>
          </p:cNvSpPr>
          <p:nvPr/>
        </p:nvSpPr>
        <p:spPr bwMode="auto">
          <a:xfrm>
            <a:off x="323850" y="2492375"/>
            <a:ext cx="56880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3.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电位差、电压</a:t>
            </a:r>
            <a:endParaRPr kumimoji="1" lang="en-US" altLang="zh-CN" b="1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738" y="3055938"/>
            <a:ext cx="4535487" cy="576262"/>
            <a:chOff x="249" y="572"/>
            <a:chExt cx="2857" cy="363"/>
          </a:xfrm>
        </p:grpSpPr>
        <p:sp>
          <p:nvSpPr>
            <p:cNvPr id="6167" name="Text Box 47"/>
            <p:cNvSpPr txBox="1">
              <a:spLocks noChangeArrowheads="1"/>
            </p:cNvSpPr>
            <p:nvPr/>
          </p:nvSpPr>
          <p:spPr bwMode="auto">
            <a:xfrm>
              <a:off x="1292" y="572"/>
              <a:ext cx="18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两端点乘    ，则有</a:t>
              </a:r>
            </a:p>
          </p:txBody>
        </p:sp>
        <p:graphicFrame>
          <p:nvGraphicFramePr>
            <p:cNvPr id="6168" name="Object 48"/>
            <p:cNvGraphicFramePr>
              <a:graphicFrameLocks noChangeAspect="1"/>
            </p:cNvGraphicFramePr>
            <p:nvPr/>
          </p:nvGraphicFramePr>
          <p:xfrm>
            <a:off x="2118" y="618"/>
            <a:ext cx="263" cy="271"/>
          </p:xfrm>
          <a:graphic>
            <a:graphicData uri="http://schemas.openxmlformats.org/presentationml/2006/ole">
              <p:oleObj spid="_x0000_s6174" name="公式" r:id="rId6" imgW="203024" imgH="215713" progId="Equation.3">
                <p:embed/>
              </p:oleObj>
            </a:graphicData>
          </a:graphic>
        </p:graphicFrame>
        <p:graphicFrame>
          <p:nvGraphicFramePr>
            <p:cNvPr id="6169" name="Object 49"/>
            <p:cNvGraphicFramePr>
              <a:graphicFrameLocks noChangeAspect="1"/>
            </p:cNvGraphicFramePr>
            <p:nvPr/>
          </p:nvGraphicFramePr>
          <p:xfrm>
            <a:off x="498" y="630"/>
            <a:ext cx="794" cy="305"/>
          </p:xfrm>
          <a:graphic>
            <a:graphicData uri="http://schemas.openxmlformats.org/presentationml/2006/ole">
              <p:oleObj spid="_x0000_s6175" name="公式" r:id="rId7" imgW="609336" imgH="241195" progId="Equation.3">
                <p:embed/>
              </p:oleObj>
            </a:graphicData>
          </a:graphic>
        </p:graphicFrame>
        <p:sp>
          <p:nvSpPr>
            <p:cNvPr id="6170" name="Text Box 50"/>
            <p:cNvSpPr txBox="1">
              <a:spLocks noChangeArrowheads="1"/>
            </p:cNvSpPr>
            <p:nvPr/>
          </p:nvSpPr>
          <p:spPr bwMode="auto">
            <a:xfrm>
              <a:off x="249" y="572"/>
              <a:ext cx="108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</a:t>
              </a:r>
            </a:p>
          </p:txBody>
        </p:sp>
      </p:grpSp>
      <p:graphicFrame>
        <p:nvGraphicFramePr>
          <p:cNvPr id="576563" name="Object 51"/>
          <p:cNvGraphicFramePr>
            <a:graphicFrameLocks noChangeAspect="1"/>
          </p:cNvGraphicFramePr>
          <p:nvPr/>
        </p:nvGraphicFramePr>
        <p:xfrm>
          <a:off x="1317625" y="3632200"/>
          <a:ext cx="6699250" cy="863600"/>
        </p:xfrm>
        <a:graphic>
          <a:graphicData uri="http://schemas.openxmlformats.org/presentationml/2006/ole">
            <p:oleObj spid="_x0000_s6176" name="Equation" r:id="rId8" imgW="3124080" imgH="419040" progId="Equation.DSMT4">
              <p:embed/>
            </p:oleObj>
          </a:graphicData>
        </a:graphic>
      </p:graphicFrame>
      <p:sp>
        <p:nvSpPr>
          <p:cNvPr id="576564" name="Text Box 52"/>
          <p:cNvSpPr txBox="1">
            <a:spLocks noChangeArrowheads="1"/>
          </p:cNvSpPr>
          <p:nvPr/>
        </p:nvSpPr>
        <p:spPr bwMode="auto">
          <a:xfrm>
            <a:off x="611188" y="4365625"/>
            <a:ext cx="7200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上式两边从点</a:t>
            </a:r>
            <a:r>
              <a:rPr kumimoji="1" lang="en-US" altLang="zh-CN" b="1" i="1">
                <a:solidFill>
                  <a:srgbClr val="0000CC"/>
                </a:solidFill>
              </a:rPr>
              <a:t>P</a:t>
            </a:r>
            <a:r>
              <a:rPr kumimoji="1" lang="zh-CN" altLang="en-US" b="1">
                <a:solidFill>
                  <a:srgbClr val="0000CC"/>
                </a:solidFill>
              </a:rPr>
              <a:t>到点</a:t>
            </a:r>
            <a:r>
              <a:rPr kumimoji="1" lang="en-US" altLang="zh-CN" b="1" i="1">
                <a:solidFill>
                  <a:srgbClr val="0000CC"/>
                </a:solidFill>
              </a:rPr>
              <a:t>Q</a:t>
            </a:r>
            <a:r>
              <a:rPr kumimoji="1" lang="zh-CN" altLang="en-US" b="1">
                <a:solidFill>
                  <a:srgbClr val="0000CC"/>
                </a:solidFill>
              </a:rPr>
              <a:t>沿任意路径进行积分，得</a:t>
            </a:r>
          </a:p>
        </p:txBody>
      </p:sp>
      <p:graphicFrame>
        <p:nvGraphicFramePr>
          <p:cNvPr id="576565" name="Object 53"/>
          <p:cNvGraphicFramePr>
            <a:graphicFrameLocks noChangeAspect="1"/>
          </p:cNvGraphicFramePr>
          <p:nvPr/>
        </p:nvGraphicFramePr>
        <p:xfrm>
          <a:off x="2595563" y="5072063"/>
          <a:ext cx="4770437" cy="733425"/>
        </p:xfrm>
        <a:graphic>
          <a:graphicData uri="http://schemas.openxmlformats.org/presentationml/2006/ole">
            <p:oleObj spid="_x0000_s6177" name="公式" r:id="rId9" imgW="2019300" imgH="330200" progId="Equation.3">
              <p:embed/>
            </p:oleObj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507038" y="5143500"/>
            <a:ext cx="3529012" cy="1117600"/>
            <a:chOff x="3424" y="1834"/>
            <a:chExt cx="2223" cy="704"/>
          </a:xfrm>
        </p:grpSpPr>
        <p:sp>
          <p:nvSpPr>
            <p:cNvPr id="6163" name="Rectangle 55"/>
            <p:cNvSpPr>
              <a:spLocks noChangeArrowheads="1"/>
            </p:cNvSpPr>
            <p:nvPr/>
          </p:nvSpPr>
          <p:spPr bwMode="auto">
            <a:xfrm>
              <a:off x="3424" y="1834"/>
              <a:ext cx="1180" cy="408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6164" name="Group 56"/>
            <p:cNvGrpSpPr>
              <a:grpSpLocks/>
            </p:cNvGrpSpPr>
            <p:nvPr/>
          </p:nvGrpSpPr>
          <p:grpSpPr bwMode="auto">
            <a:xfrm>
              <a:off x="3697" y="2070"/>
              <a:ext cx="1950" cy="468"/>
              <a:chOff x="3697" y="2070"/>
              <a:chExt cx="1950" cy="468"/>
            </a:xfrm>
          </p:grpSpPr>
          <p:sp>
            <p:nvSpPr>
              <p:cNvPr id="6165" name="Text Box 57"/>
              <p:cNvSpPr txBox="1">
                <a:spLocks noChangeArrowheads="1"/>
              </p:cNvSpPr>
              <p:nvPr/>
            </p:nvSpPr>
            <p:spPr bwMode="auto">
              <a:xfrm>
                <a:off x="3697" y="2284"/>
                <a:ext cx="1950" cy="254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zh-CN" sz="2000" b="1" i="1">
                    <a:solidFill>
                      <a:srgbClr val="0000CC"/>
                    </a:solidFill>
                  </a:rPr>
                  <a:t>P</a:t>
                </a:r>
                <a:r>
                  <a:rPr lang="zh-CN" altLang="en-US" sz="2000" b="1">
                    <a:solidFill>
                      <a:srgbClr val="0000CC"/>
                    </a:solidFill>
                  </a:rPr>
                  <a:t>、</a:t>
                </a:r>
                <a:r>
                  <a:rPr lang="en-US" altLang="zh-CN" sz="2000" b="1" i="1">
                    <a:solidFill>
                      <a:srgbClr val="0000CC"/>
                    </a:solidFill>
                  </a:rPr>
                  <a:t>Q </a:t>
                </a:r>
                <a:r>
                  <a:rPr lang="zh-CN" altLang="en-US" sz="2000" b="1">
                    <a:solidFill>
                      <a:srgbClr val="0000CC"/>
                    </a:solidFill>
                    <a:ea typeface="宋体" pitchFamily="2" charset="-122"/>
                  </a:rPr>
                  <a:t>两点间的电位差</a:t>
                </a:r>
              </a:p>
            </p:txBody>
          </p:sp>
          <p:sp>
            <p:nvSpPr>
              <p:cNvPr id="6166" name="Line 58"/>
              <p:cNvSpPr>
                <a:spLocks noChangeShapeType="1"/>
              </p:cNvSpPr>
              <p:nvPr/>
            </p:nvSpPr>
            <p:spPr bwMode="auto">
              <a:xfrm flipH="1" flipV="1">
                <a:off x="4635" y="2070"/>
                <a:ext cx="604" cy="21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684213" y="5014913"/>
            <a:ext cx="3238500" cy="1108075"/>
            <a:chOff x="567" y="1753"/>
            <a:chExt cx="1859" cy="698"/>
          </a:xfrm>
        </p:grpSpPr>
        <p:grpSp>
          <p:nvGrpSpPr>
            <p:cNvPr id="6159" name="Group 60"/>
            <p:cNvGrpSpPr>
              <a:grpSpLocks/>
            </p:cNvGrpSpPr>
            <p:nvPr/>
          </p:nvGrpSpPr>
          <p:grpSpPr bwMode="auto">
            <a:xfrm>
              <a:off x="567" y="1753"/>
              <a:ext cx="1089" cy="698"/>
              <a:chOff x="628" y="1743"/>
              <a:chExt cx="1089" cy="698"/>
            </a:xfrm>
          </p:grpSpPr>
          <p:sp>
            <p:nvSpPr>
              <p:cNvPr id="6161" name="Text Box 61"/>
              <p:cNvSpPr txBox="1">
                <a:spLocks noChangeArrowheads="1"/>
              </p:cNvSpPr>
              <p:nvPr/>
            </p:nvSpPr>
            <p:spPr bwMode="auto">
              <a:xfrm>
                <a:off x="628" y="1743"/>
                <a:ext cx="771" cy="6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zh-CN" altLang="en-US" sz="2000" b="1">
                    <a:solidFill>
                      <a:srgbClr val="0000CC"/>
                    </a:solidFill>
                    <a:ea typeface="宋体" pitchFamily="2" charset="-122"/>
                  </a:rPr>
                  <a:t>移动单位电荷电场力做的功</a:t>
                </a:r>
              </a:p>
            </p:txBody>
          </p:sp>
          <p:sp>
            <p:nvSpPr>
              <p:cNvPr id="6162" name="Line 62"/>
              <p:cNvSpPr>
                <a:spLocks noChangeShapeType="1"/>
              </p:cNvSpPr>
              <p:nvPr/>
            </p:nvSpPr>
            <p:spPr bwMode="auto">
              <a:xfrm>
                <a:off x="1399" y="2015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0" name="Rectangle 63"/>
            <p:cNvSpPr>
              <a:spLocks noChangeArrowheads="1"/>
            </p:cNvSpPr>
            <p:nvPr/>
          </p:nvSpPr>
          <p:spPr bwMode="auto">
            <a:xfrm>
              <a:off x="1655" y="1797"/>
              <a:ext cx="771" cy="454"/>
            </a:xfrm>
            <a:prstGeom prst="rect">
              <a:avLst/>
            </a:prstGeom>
            <a:noFill/>
            <a:ln w="19050" algn="ctr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57" grpId="0"/>
      <p:bldP spid="5765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1438" y="404813"/>
            <a:ext cx="90725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b="1">
                <a:ea typeface="幼圆" pitchFamily="49" charset="-122"/>
              </a:rPr>
              <a:t>例</a:t>
            </a:r>
            <a:r>
              <a:rPr kumimoji="1" lang="en-US" altLang="zh-CN" b="1">
                <a:ea typeface="幼圆" pitchFamily="49" charset="-122"/>
              </a:rPr>
              <a:t>3.2.1  </a:t>
            </a:r>
            <a:r>
              <a:rPr kumimoji="1" lang="zh-CN" altLang="en-US" b="1"/>
              <a:t>求同轴电缆的绝缘电阻。设内外的半径分别为</a:t>
            </a:r>
            <a:r>
              <a:rPr kumimoji="1" lang="en-US" altLang="zh-CN" b="1" i="1"/>
              <a:t>a</a:t>
            </a:r>
            <a:r>
              <a:rPr kumimoji="1" lang="zh-CN" altLang="en-US" b="1"/>
              <a:t>、</a:t>
            </a:r>
            <a:r>
              <a:rPr kumimoji="1" lang="en-US" altLang="zh-CN" b="1" i="1"/>
              <a:t>b</a:t>
            </a:r>
            <a:r>
              <a:rPr kumimoji="1" lang="zh-CN" altLang="en-US" b="1" i="1"/>
              <a:t>，</a:t>
            </a:r>
            <a:r>
              <a:rPr kumimoji="1" lang="zh-CN" altLang="en-US" b="1"/>
              <a:t>长度为</a:t>
            </a:r>
            <a:r>
              <a:rPr kumimoji="1" lang="en-US" altLang="zh-CN" b="1" i="1"/>
              <a:t>l</a:t>
            </a:r>
            <a:r>
              <a:rPr kumimoji="1" lang="en-US" altLang="en-US" b="1" i="1"/>
              <a:t> </a:t>
            </a:r>
            <a:r>
              <a:rPr kumimoji="1" lang="zh-CN" altLang="en-US" b="1"/>
              <a:t>，其间媒质的电导率为</a:t>
            </a:r>
            <a:r>
              <a:rPr kumimoji="1" lang="el-GR" altLang="zh-CN" b="1" i="1">
                <a:latin typeface="楷体_GB2312"/>
              </a:rPr>
              <a:t>σ</a:t>
            </a:r>
            <a:r>
              <a:rPr kumimoji="1" lang="zh-CN" altLang="en-US" b="1"/>
              <a:t>、介电常数为</a:t>
            </a:r>
            <a:r>
              <a:rPr kumimoji="1" lang="el-GR" altLang="zh-CN" b="1" i="1">
                <a:latin typeface="楷体_GB2312"/>
              </a:rPr>
              <a:t>ε</a:t>
            </a:r>
            <a:r>
              <a:rPr kumimoji="1" lang="zh-CN" altLang="en-US"/>
              <a:t>。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3708400" y="1557338"/>
            <a:ext cx="502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1. </a:t>
            </a:r>
            <a:r>
              <a:rPr kumimoji="1" lang="zh-CN" altLang="en-US" sz="2000" b="1"/>
              <a:t>直接用恒定电场的基本关系计算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852863" y="4186238"/>
            <a:ext cx="4135437" cy="679450"/>
            <a:chOff x="2092" y="3601"/>
            <a:chExt cx="2352" cy="428"/>
          </a:xfrm>
        </p:grpSpPr>
        <p:sp>
          <p:nvSpPr>
            <p:cNvPr id="39974" name="Text Box 9"/>
            <p:cNvSpPr txBox="1">
              <a:spLocks noChangeArrowheads="1"/>
            </p:cNvSpPr>
            <p:nvPr/>
          </p:nvSpPr>
          <p:spPr bwMode="auto">
            <a:xfrm>
              <a:off x="2092" y="3708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故绝缘电阻为：</a:t>
              </a:r>
            </a:p>
          </p:txBody>
        </p:sp>
        <p:graphicFrame>
          <p:nvGraphicFramePr>
            <p:cNvPr id="39975" name="Object 10"/>
            <p:cNvGraphicFramePr>
              <a:graphicFrameLocks noChangeAspect="1"/>
            </p:cNvGraphicFramePr>
            <p:nvPr/>
          </p:nvGraphicFramePr>
          <p:xfrm>
            <a:off x="3172" y="3601"/>
            <a:ext cx="1272" cy="428"/>
          </p:xfrm>
          <a:graphic>
            <a:graphicData uri="http://schemas.openxmlformats.org/presentationml/2006/ole">
              <p:oleObj spid="_x0000_s39976" name="公式" r:id="rId3" imgW="1180588" imgH="393529" progId="Equation.3">
                <p:embed/>
              </p:oleObj>
            </a:graphicData>
          </a:graphic>
        </p:graphicFrame>
      </p:grpSp>
      <p:graphicFrame>
        <p:nvGraphicFramePr>
          <p:cNvPr id="791563" name="Object 11"/>
          <p:cNvGraphicFramePr>
            <a:graphicFrameLocks noChangeAspect="1"/>
          </p:cNvGraphicFramePr>
          <p:nvPr/>
        </p:nvGraphicFramePr>
        <p:xfrm>
          <a:off x="3892550" y="3395663"/>
          <a:ext cx="4837113" cy="769937"/>
        </p:xfrm>
        <a:graphic>
          <a:graphicData uri="http://schemas.openxmlformats.org/presentationml/2006/ole">
            <p:oleObj spid="_x0000_s39977" name="公式" r:id="rId4" imgW="2400300" imgH="431800" progId="Equation.3">
              <p:embed/>
            </p:oleObj>
          </a:graphicData>
        </a:graphic>
      </p:graphicFrame>
      <p:sp>
        <p:nvSpPr>
          <p:cNvPr id="39942" name="Line 12"/>
          <p:cNvSpPr>
            <a:spLocks noChangeShapeType="1"/>
          </p:cNvSpPr>
          <p:nvPr/>
        </p:nvSpPr>
        <p:spPr bwMode="auto">
          <a:xfrm>
            <a:off x="755650" y="42211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3" name="Group 32"/>
          <p:cNvGrpSpPr>
            <a:grpSpLocks/>
          </p:cNvGrpSpPr>
          <p:nvPr/>
        </p:nvGrpSpPr>
        <p:grpSpPr bwMode="auto">
          <a:xfrm>
            <a:off x="323850" y="1700213"/>
            <a:ext cx="2952750" cy="2592387"/>
            <a:chOff x="158" y="1525"/>
            <a:chExt cx="2042" cy="1860"/>
          </a:xfrm>
        </p:grpSpPr>
        <p:sp>
          <p:nvSpPr>
            <p:cNvPr id="39959" name="Rectangle 13"/>
            <p:cNvSpPr>
              <a:spLocks noChangeArrowheads="1"/>
            </p:cNvSpPr>
            <p:nvPr/>
          </p:nvSpPr>
          <p:spPr bwMode="auto">
            <a:xfrm>
              <a:off x="158" y="1525"/>
              <a:ext cx="2042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0" name="AutoShape 14"/>
            <p:cNvSpPr>
              <a:spLocks noChangeArrowheads="1"/>
            </p:cNvSpPr>
            <p:nvPr/>
          </p:nvSpPr>
          <p:spPr bwMode="auto">
            <a:xfrm>
              <a:off x="385" y="2070"/>
              <a:ext cx="953" cy="9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71 h 21600"/>
                <a:gd name="T26" fmla="*/ 18427 w 21600"/>
                <a:gd name="T27" fmla="*/ 18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17" y="10800"/>
                  </a:moveTo>
                  <a:cubicBezTo>
                    <a:pt x="817" y="16313"/>
                    <a:pt x="5287" y="20783"/>
                    <a:pt x="10800" y="20783"/>
                  </a:cubicBezTo>
                  <a:cubicBezTo>
                    <a:pt x="16313" y="20783"/>
                    <a:pt x="20783" y="16313"/>
                    <a:pt x="20783" y="10800"/>
                  </a:cubicBezTo>
                  <a:cubicBezTo>
                    <a:pt x="20783" y="5287"/>
                    <a:pt x="16313" y="817"/>
                    <a:pt x="10800" y="817"/>
                  </a:cubicBezTo>
                  <a:cubicBezTo>
                    <a:pt x="5287" y="817"/>
                    <a:pt x="817" y="5287"/>
                    <a:pt x="817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round/>
              <a:headEnd/>
              <a:tailEnd/>
            </a:ln>
            <a:scene3d>
              <a:camera prst="legacyPerspectiveTopRight">
                <a:rot lat="600000" lon="1799995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961" name="Oval 15"/>
            <p:cNvSpPr>
              <a:spLocks noChangeAspect="1" noChangeArrowheads="1"/>
            </p:cNvSpPr>
            <p:nvPr/>
          </p:nvSpPr>
          <p:spPr bwMode="auto">
            <a:xfrm>
              <a:off x="340" y="2093"/>
              <a:ext cx="929" cy="929"/>
            </a:xfrm>
            <a:prstGeom prst="ellipse">
              <a:avLst/>
            </a:prstGeom>
            <a:solidFill>
              <a:srgbClr val="FF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2" name="Line 16"/>
            <p:cNvSpPr>
              <a:spLocks noChangeShapeType="1"/>
            </p:cNvSpPr>
            <p:nvPr/>
          </p:nvSpPr>
          <p:spPr bwMode="auto">
            <a:xfrm>
              <a:off x="1090" y="1810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7"/>
            <p:cNvSpPr>
              <a:spLocks noChangeShapeType="1"/>
            </p:cNvSpPr>
            <p:nvPr/>
          </p:nvSpPr>
          <p:spPr bwMode="auto">
            <a:xfrm>
              <a:off x="386" y="209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H="1">
              <a:off x="656" y="1797"/>
              <a:ext cx="728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65" name="Object 19"/>
            <p:cNvGraphicFramePr>
              <a:graphicFrameLocks noChangeAspect="1"/>
            </p:cNvGraphicFramePr>
            <p:nvPr/>
          </p:nvGraphicFramePr>
          <p:xfrm>
            <a:off x="858" y="1752"/>
            <a:ext cx="124" cy="224"/>
          </p:xfrm>
          <a:graphic>
            <a:graphicData uri="http://schemas.openxmlformats.org/presentationml/2006/ole">
              <p:oleObj spid="_x0000_s39978" name="Equation" r:id="rId5" imgW="2295000" imgH="3771720" progId="Equation.DSMT4">
                <p:embed/>
              </p:oleObj>
            </a:graphicData>
          </a:graphic>
        </p:graphicFrame>
        <p:sp>
          <p:nvSpPr>
            <p:cNvPr id="39966" name="Oval 20"/>
            <p:cNvSpPr>
              <a:spLocks noChangeAspect="1" noChangeArrowheads="1"/>
            </p:cNvSpPr>
            <p:nvPr/>
          </p:nvSpPr>
          <p:spPr bwMode="auto">
            <a:xfrm>
              <a:off x="399" y="2153"/>
              <a:ext cx="816" cy="81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7" name="Oval 21"/>
            <p:cNvSpPr>
              <a:spLocks noChangeAspect="1" noChangeArrowheads="1"/>
            </p:cNvSpPr>
            <p:nvPr/>
          </p:nvSpPr>
          <p:spPr bwMode="auto">
            <a:xfrm>
              <a:off x="581" y="2342"/>
              <a:ext cx="453" cy="453"/>
            </a:xfrm>
            <a:prstGeom prst="ellipse">
              <a:avLst/>
            </a:prstGeom>
            <a:solidFill>
              <a:srgbClr val="FFA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graphicFrame>
          <p:nvGraphicFramePr>
            <p:cNvPr id="39968" name="Object 22"/>
            <p:cNvGraphicFramePr>
              <a:graphicFrameLocks noChangeAspect="1"/>
            </p:cNvGraphicFramePr>
            <p:nvPr/>
          </p:nvGraphicFramePr>
          <p:xfrm>
            <a:off x="690" y="2166"/>
            <a:ext cx="197" cy="181"/>
          </p:xfrm>
          <a:graphic>
            <a:graphicData uri="http://schemas.openxmlformats.org/presentationml/2006/ole">
              <p:oleObj spid="_x0000_s39979" name="Equation" r:id="rId6" imgW="3447000" imgH="2961720" progId="Equation.3">
                <p:embed/>
              </p:oleObj>
            </a:graphicData>
          </a:graphic>
        </p:graphicFrame>
        <p:graphicFrame>
          <p:nvGraphicFramePr>
            <p:cNvPr id="39969" name="Object 23"/>
            <p:cNvGraphicFramePr>
              <a:graphicFrameLocks noChangeAspect="1"/>
            </p:cNvGraphicFramePr>
            <p:nvPr/>
          </p:nvGraphicFramePr>
          <p:xfrm>
            <a:off x="884" y="2212"/>
            <a:ext cx="181" cy="199"/>
          </p:xfrm>
          <a:graphic>
            <a:graphicData uri="http://schemas.openxmlformats.org/presentationml/2006/ole">
              <p:oleObj spid="_x0000_s39980" name="Equation" r:id="rId7" imgW="2871000" imgH="2961720" progId="Equation.3">
                <p:embed/>
              </p:oleObj>
            </a:graphicData>
          </a:graphic>
        </p:graphicFrame>
        <p:sp>
          <p:nvSpPr>
            <p:cNvPr id="39970" name="Line 24"/>
            <p:cNvSpPr>
              <a:spLocks noChangeShapeType="1"/>
            </p:cNvSpPr>
            <p:nvPr/>
          </p:nvSpPr>
          <p:spPr bwMode="auto">
            <a:xfrm flipH="1" flipV="1">
              <a:off x="484" y="2296"/>
              <a:ext cx="305" cy="28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25"/>
            <p:cNvSpPr>
              <a:spLocks noChangeAspect="1" noChangeShapeType="1"/>
            </p:cNvSpPr>
            <p:nvPr/>
          </p:nvSpPr>
          <p:spPr bwMode="auto">
            <a:xfrm flipV="1">
              <a:off x="790" y="2405"/>
              <a:ext cx="199" cy="16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72" name="Object 26"/>
            <p:cNvGraphicFramePr>
              <a:graphicFrameLocks noChangeAspect="1"/>
            </p:cNvGraphicFramePr>
            <p:nvPr/>
          </p:nvGraphicFramePr>
          <p:xfrm>
            <a:off x="458" y="2365"/>
            <a:ext cx="181" cy="253"/>
          </p:xfrm>
          <a:graphic>
            <a:graphicData uri="http://schemas.openxmlformats.org/presentationml/2006/ole">
              <p:oleObj spid="_x0000_s39981" name="公式" r:id="rId8" imgW="2871000" imgH="3771720" progId="Equation.3">
                <p:embed/>
              </p:oleObj>
            </a:graphicData>
          </a:graphic>
        </p:graphicFrame>
        <p:graphicFrame>
          <p:nvGraphicFramePr>
            <p:cNvPr id="39973" name="Object 27"/>
            <p:cNvGraphicFramePr>
              <a:graphicFrameLocks noChangeAspect="1"/>
            </p:cNvGraphicFramePr>
            <p:nvPr/>
          </p:nvGraphicFramePr>
          <p:xfrm>
            <a:off x="876" y="2480"/>
            <a:ext cx="181" cy="201"/>
          </p:xfrm>
          <a:graphic>
            <a:graphicData uri="http://schemas.openxmlformats.org/presentationml/2006/ole">
              <p:oleObj spid="_x0000_s39982" name="公式" r:id="rId9" imgW="2871000" imgH="2961720" progId="Equation.3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10000" y="2643188"/>
            <a:ext cx="2500313" cy="633412"/>
            <a:chOff x="2400" y="1695"/>
            <a:chExt cx="1516" cy="399"/>
          </a:xfrm>
        </p:grpSpPr>
        <p:sp>
          <p:nvSpPr>
            <p:cNvPr id="39955" name="Text Box 4"/>
            <p:cNvSpPr txBox="1">
              <a:spLocks noChangeArrowheads="1"/>
            </p:cNvSpPr>
            <p:nvPr/>
          </p:nvSpPr>
          <p:spPr bwMode="auto">
            <a:xfrm>
              <a:off x="2400" y="1734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/>
                <a:t>则</a:t>
              </a:r>
            </a:p>
          </p:txBody>
        </p:sp>
        <p:graphicFrame>
          <p:nvGraphicFramePr>
            <p:cNvPr id="39956" name="Object 5"/>
            <p:cNvGraphicFramePr>
              <a:graphicFrameLocks noChangeAspect="1"/>
            </p:cNvGraphicFramePr>
            <p:nvPr/>
          </p:nvGraphicFramePr>
          <p:xfrm>
            <a:off x="2699" y="1769"/>
            <a:ext cx="167" cy="208"/>
          </p:xfrm>
          <a:graphic>
            <a:graphicData uri="http://schemas.openxmlformats.org/presentationml/2006/ole">
              <p:oleObj spid="_x0000_s39983" name="公式" r:id="rId10" imgW="2871000" imgH="3501720" progId="Equation.3">
                <p:embed/>
              </p:oleObj>
            </a:graphicData>
          </a:graphic>
        </p:graphicFrame>
        <p:graphicFrame>
          <p:nvGraphicFramePr>
            <p:cNvPr id="39957" name="Object 29"/>
            <p:cNvGraphicFramePr>
              <a:graphicFrameLocks noChangeAspect="1"/>
            </p:cNvGraphicFramePr>
            <p:nvPr/>
          </p:nvGraphicFramePr>
          <p:xfrm>
            <a:off x="3176" y="1695"/>
            <a:ext cx="740" cy="399"/>
          </p:xfrm>
          <a:graphic>
            <a:graphicData uri="http://schemas.openxmlformats.org/presentationml/2006/ole">
              <p:oleObj spid="_x0000_s39984" name="公式" r:id="rId11" imgW="609600" imgH="419100" progId="Equation.3">
                <p:embed/>
              </p:oleObj>
            </a:graphicData>
          </a:graphic>
        </p:graphicFrame>
        <p:sp>
          <p:nvSpPr>
            <p:cNvPr id="39958" name="AutoShape 30"/>
            <p:cNvSpPr>
              <a:spLocks noChangeArrowheads="1"/>
            </p:cNvSpPr>
            <p:nvPr/>
          </p:nvSpPr>
          <p:spPr bwMode="auto">
            <a:xfrm>
              <a:off x="2880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 sz="200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300788" y="2595563"/>
            <a:ext cx="2589212" cy="677862"/>
            <a:chOff x="3969" y="1665"/>
            <a:chExt cx="1631" cy="427"/>
          </a:xfrm>
        </p:grpSpPr>
        <p:graphicFrame>
          <p:nvGraphicFramePr>
            <p:cNvPr id="39953" name="Object 28"/>
            <p:cNvGraphicFramePr>
              <a:graphicFrameLocks noChangeAspect="1"/>
            </p:cNvGraphicFramePr>
            <p:nvPr/>
          </p:nvGraphicFramePr>
          <p:xfrm>
            <a:off x="4280" y="1665"/>
            <a:ext cx="1320" cy="427"/>
          </p:xfrm>
          <a:graphic>
            <a:graphicData uri="http://schemas.openxmlformats.org/presentationml/2006/ole">
              <p:oleObj spid="_x0000_s39985" name="公式" r:id="rId12" imgW="1016000" imgH="419100" progId="Equation.3">
                <p:embed/>
              </p:oleObj>
            </a:graphicData>
          </a:graphic>
        </p:graphicFrame>
        <p:sp>
          <p:nvSpPr>
            <p:cNvPr id="39954" name="AutoShape 31"/>
            <p:cNvSpPr>
              <a:spLocks noChangeArrowheads="1"/>
            </p:cNvSpPr>
            <p:nvPr/>
          </p:nvSpPr>
          <p:spPr bwMode="auto">
            <a:xfrm>
              <a:off x="3969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791585" name="Text Box 33"/>
          <p:cNvSpPr txBox="1">
            <a:spLocks noChangeArrowheads="1"/>
          </p:cNvSpPr>
          <p:nvPr/>
        </p:nvSpPr>
        <p:spPr bwMode="auto">
          <a:xfrm>
            <a:off x="3779838" y="2060575"/>
            <a:ext cx="511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设由内导体流向外导体的电流为</a:t>
            </a:r>
            <a:r>
              <a:rPr kumimoji="1" lang="en-US" altLang="zh-CN" sz="2000" b="1" i="1"/>
              <a:t>I</a:t>
            </a:r>
            <a:r>
              <a:rPr kumimoji="1" lang="zh-CN" altLang="en-US" sz="2000" b="1"/>
              <a:t>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85763" y="4722813"/>
            <a:ext cx="3284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ea typeface="幼圆" pitchFamily="49" charset="-122"/>
              </a:rPr>
              <a:t>解法</a:t>
            </a:r>
            <a:r>
              <a:rPr kumimoji="1" lang="en-US" altLang="zh-CN" sz="2000" b="1"/>
              <a:t>2.  </a:t>
            </a:r>
            <a:r>
              <a:rPr kumimoji="1" lang="zh-CN" altLang="en-US" sz="2000" b="1"/>
              <a:t>用静电比拟法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125" y="5130800"/>
            <a:ext cx="491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000" b="1"/>
              <a:t>由例</a:t>
            </a:r>
            <a:r>
              <a:rPr lang="en-US" altLang="zh-CN" sz="2000" b="1"/>
              <a:t>3.1.5</a:t>
            </a:r>
            <a:r>
              <a:rPr lang="zh-CN" altLang="en-US" sz="2000" b="1"/>
              <a:t>得到同轴线单位长度的电容为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64113" y="5006975"/>
          <a:ext cx="1465262" cy="768350"/>
        </p:xfrm>
        <a:graphic>
          <a:graphicData uri="http://schemas.openxmlformats.org/presentationml/2006/ole">
            <p:oleObj spid="_x0000_s39986" name="公式" r:id="rId13" imgW="800100" imgH="41910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95325" y="5637213"/>
          <a:ext cx="1814513" cy="768350"/>
        </p:xfrm>
        <a:graphic>
          <a:graphicData uri="http://schemas.openxmlformats.org/presentationml/2006/ole">
            <p:oleObj spid="_x0000_s39987" name="公式" r:id="rId14" imgW="990600" imgH="4191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1913" y="5638800"/>
          <a:ext cx="2443162" cy="722313"/>
        </p:xfrm>
        <a:graphic>
          <a:graphicData uri="http://schemas.openxmlformats.org/presentationml/2006/ole">
            <p:oleObj spid="_x0000_s39988" name="公式" r:id="rId15" imgW="1333500" imgH="393700" progId="Equation.3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22988" y="5948363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自读例</a:t>
            </a:r>
            <a:r>
              <a:rPr lang="en-US" altLang="zh-CN" b="1"/>
              <a:t>3.2.2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/>
      <p:bldP spid="791585" grpId="0"/>
      <p:bldP spid="37" grpId="0"/>
      <p:bldP spid="4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Object 2"/>
          <p:cNvGraphicFramePr>
            <a:graphicFrameLocks noChangeAspect="1"/>
          </p:cNvGraphicFramePr>
          <p:nvPr/>
        </p:nvGraphicFramePr>
        <p:xfrm>
          <a:off x="2119313" y="3289300"/>
          <a:ext cx="2654300" cy="925513"/>
        </p:xfrm>
        <a:graphic>
          <a:graphicData uri="http://schemas.openxmlformats.org/presentationml/2006/ole">
            <p:oleObj spid="_x0000_s41033" name="公式" r:id="rId3" imgW="1143000" imgH="444500" progId="Equation.3">
              <p:embed/>
            </p:oleObj>
          </a:graphicData>
        </a:graphic>
      </p:graphicFrame>
      <p:graphicFrame>
        <p:nvGraphicFramePr>
          <p:cNvPr id="792579" name="Object 3"/>
          <p:cNvGraphicFramePr>
            <a:graphicFrameLocks noChangeAspect="1"/>
          </p:cNvGraphicFramePr>
          <p:nvPr/>
        </p:nvGraphicFramePr>
        <p:xfrm>
          <a:off x="2484438" y="4887913"/>
          <a:ext cx="3178175" cy="620712"/>
        </p:xfrm>
        <a:graphic>
          <a:graphicData uri="http://schemas.openxmlformats.org/presentationml/2006/ole">
            <p:oleObj spid="_x0000_s41034" name="Equation" r:id="rId4" imgW="35127000" imgH="5931720" progId="Equation.DSMT4">
              <p:embed/>
            </p:oleObj>
          </a:graphicData>
        </a:graphic>
      </p:graphicFrame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107950" y="4340225"/>
            <a:ext cx="580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方程通解为</a:t>
            </a:r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/>
        </p:nvGraphicFramePr>
        <p:xfrm>
          <a:off x="2138363" y="4348163"/>
          <a:ext cx="1893887" cy="469900"/>
        </p:xfrm>
        <a:graphic>
          <a:graphicData uri="http://schemas.openxmlformats.org/presentationml/2006/ole">
            <p:oleObj spid="_x0000_s41035" name="公式" r:id="rId5" imgW="799753" imgH="215806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07950" y="312738"/>
            <a:ext cx="89646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b="1">
                <a:cs typeface="Times New Roman" pitchFamily="18" charset="0"/>
              </a:rPr>
              <a:t>         </a:t>
            </a:r>
            <a:r>
              <a:rPr lang="zh-CN" altLang="en-US" b="1">
                <a:ea typeface="幼圆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cs typeface="Times New Roman" pitchFamily="18" charset="0"/>
              </a:rPr>
              <a:t>:  </a:t>
            </a:r>
            <a:r>
              <a:rPr lang="zh-CN" altLang="en-US" b="1">
                <a:cs typeface="Times New Roman" pitchFamily="18" charset="0"/>
              </a:rPr>
              <a:t>在一块厚度</a:t>
            </a:r>
            <a:r>
              <a:rPr lang="en-US" altLang="zh-CN" b="1" i="1">
                <a:cs typeface="Times New Roman" pitchFamily="18" charset="0"/>
              </a:rPr>
              <a:t>h </a:t>
            </a:r>
            <a:r>
              <a:rPr lang="zh-CN" altLang="en-US" b="1"/>
              <a:t>的导电板上， 由两个半径为</a:t>
            </a:r>
            <a:r>
              <a:rPr lang="en-US" altLang="zh-CN" b="1" i="1"/>
              <a:t>r</a:t>
            </a:r>
            <a:r>
              <a:rPr lang="en-US" altLang="zh-CN" b="1" baseline="-35000"/>
              <a:t>1</a:t>
            </a:r>
            <a:r>
              <a:rPr lang="zh-CN" altLang="en-US" b="1"/>
              <a:t>和</a:t>
            </a:r>
            <a:r>
              <a:rPr lang="en-US" altLang="zh-CN" b="1" i="1"/>
              <a:t>r</a:t>
            </a:r>
            <a:r>
              <a:rPr lang="en-US" altLang="zh-CN" b="1" baseline="-35000"/>
              <a:t>2</a:t>
            </a:r>
            <a:r>
              <a:rPr lang="zh-CN" altLang="en-US" b="1"/>
              <a:t>的圆弧和夹角为</a:t>
            </a:r>
            <a:r>
              <a:rPr lang="zh-CN" altLang="en-US" b="1" i="1">
                <a:sym typeface="Symbol" pitchFamily="18" charset="2"/>
              </a:rPr>
              <a:t> </a:t>
            </a:r>
            <a:r>
              <a:rPr lang="en-US" altLang="zh-CN" b="1" baseline="-40000"/>
              <a:t>0</a:t>
            </a:r>
            <a:r>
              <a:rPr lang="zh-CN" altLang="en-US" b="1">
                <a:sym typeface="Symbol" pitchFamily="18" charset="2"/>
              </a:rPr>
              <a:t>的两半径割出的一段环形导电媒质，如图所示。计算沿</a:t>
            </a:r>
            <a:r>
              <a:rPr lang="zh-CN" altLang="en-US" b="1" i="1">
                <a:sym typeface="Symbol" pitchFamily="18" charset="2"/>
              </a:rPr>
              <a:t></a:t>
            </a:r>
            <a:r>
              <a:rPr lang="zh-CN" altLang="en-US" b="1"/>
              <a:t>方向的两电极之间的电阻。设导电媒质的电导率为 </a:t>
            </a:r>
            <a:r>
              <a:rPr lang="en-US" altLang="zh-CN" b="1" i="1"/>
              <a:t>σ</a:t>
            </a:r>
            <a:r>
              <a:rPr lang="zh-CN" altLang="en-US" b="1"/>
              <a:t>。</a:t>
            </a:r>
          </a:p>
        </p:txBody>
      </p:sp>
      <p:sp>
        <p:nvSpPr>
          <p:cNvPr id="792583" name="Rectangle 7"/>
          <p:cNvSpPr>
            <a:spLocks noChangeArrowheads="1"/>
          </p:cNvSpPr>
          <p:nvPr/>
        </p:nvSpPr>
        <p:spPr bwMode="auto">
          <a:xfrm>
            <a:off x="107950" y="1960563"/>
            <a:ext cx="89281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ea typeface="幼圆" pitchFamily="49" charset="-122"/>
                <a:cs typeface="Times New Roman" pitchFamily="18" charset="0"/>
              </a:rPr>
              <a:t>        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解：  设在沿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方向的两电极之间外加电压</a:t>
            </a:r>
            <a:r>
              <a:rPr lang="en-US" altLang="zh-CN" sz="2000" b="1" i="1">
                <a:ea typeface="幼圆" pitchFamily="49" charset="-122"/>
                <a:cs typeface="Times New Roman" pitchFamily="18" charset="0"/>
              </a:rPr>
              <a:t>U</a:t>
            </a:r>
            <a:r>
              <a:rPr lang="en-US" altLang="zh-CN" sz="2000" b="1" baseline="-25000">
                <a:ea typeface="幼圆" pitchFamily="49" charset="-122"/>
                <a:cs typeface="Times New Roman" pitchFamily="18" charset="0"/>
              </a:rPr>
              <a:t>0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，则电流沿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方向流动，而且电流密度是随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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变化的。但容易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判定电位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只是变量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的函数，因此电位函数</a:t>
            </a:r>
            <a:r>
              <a:rPr lang="zh-CN" altLang="en-US" sz="2000" b="1" i="1">
                <a:ea typeface="幼圆" pitchFamily="49" charset="-122"/>
                <a:cs typeface="Times New Roman" pitchFamily="18" charset="0"/>
                <a:sym typeface="Symbol" pitchFamily="18" charset="2"/>
              </a:rPr>
              <a:t> </a:t>
            </a:r>
            <a:r>
              <a:rPr lang="zh-CN" altLang="en-US" sz="2000" b="1">
                <a:ea typeface="幼圆" pitchFamily="49" charset="-122"/>
                <a:cs typeface="Times New Roman" pitchFamily="18" charset="0"/>
              </a:rPr>
              <a:t>满足一维</a:t>
            </a:r>
            <a:r>
              <a:rPr lang="zh-CN" altLang="en-US" sz="2000" b="1">
                <a:ea typeface="幼圆" pitchFamily="49" charset="-122"/>
                <a:cs typeface="Times New Roman" pitchFamily="18" charset="0"/>
                <a:sym typeface="Symbol" pitchFamily="18" charset="2"/>
              </a:rPr>
              <a:t>拉普拉斯方程</a:t>
            </a:r>
          </a:p>
        </p:txBody>
      </p:sp>
      <p:sp>
        <p:nvSpPr>
          <p:cNvPr id="792584" name="Rectangle 8"/>
          <p:cNvSpPr>
            <a:spLocks noChangeArrowheads="1"/>
          </p:cNvSpPr>
          <p:nvPr/>
        </p:nvSpPr>
        <p:spPr bwMode="auto">
          <a:xfrm>
            <a:off x="107950" y="4987925"/>
            <a:ext cx="252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000" b="1"/>
              <a:t>代入边界条件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328613" y="5708650"/>
            <a:ext cx="5808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/>
              <a:t>可以得到</a:t>
            </a:r>
          </a:p>
        </p:txBody>
      </p:sp>
      <p:graphicFrame>
        <p:nvGraphicFramePr>
          <p:cNvPr id="792586" name="Object 10"/>
          <p:cNvGraphicFramePr>
            <a:graphicFrameLocks noChangeAspect="1"/>
          </p:cNvGraphicFramePr>
          <p:nvPr/>
        </p:nvGraphicFramePr>
        <p:xfrm>
          <a:off x="1954213" y="5707063"/>
          <a:ext cx="2857500" cy="492125"/>
        </p:xfrm>
        <a:graphic>
          <a:graphicData uri="http://schemas.openxmlformats.org/presentationml/2006/ole">
            <p:oleObj spid="_x0000_s41036" name="Equation" r:id="rId6" imgW="32535000" imgH="4851720" progId="Equation.DSMT4">
              <p:embed/>
            </p:oleObj>
          </a:graphicData>
        </a:graphic>
      </p:graphicFrame>
      <p:grpSp>
        <p:nvGrpSpPr>
          <p:cNvPr id="40971" name="Group 72"/>
          <p:cNvGrpSpPr>
            <a:grpSpLocks/>
          </p:cNvGrpSpPr>
          <p:nvPr/>
        </p:nvGrpSpPr>
        <p:grpSpPr bwMode="auto">
          <a:xfrm>
            <a:off x="6013450" y="3571875"/>
            <a:ext cx="2879725" cy="2665413"/>
            <a:chOff x="3788" y="2250"/>
            <a:chExt cx="1814" cy="1679"/>
          </a:xfrm>
        </p:grpSpPr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3788" y="2250"/>
              <a:ext cx="1814" cy="16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73" name="Text Box 12"/>
            <p:cNvSpPr txBox="1">
              <a:spLocks noChangeArrowheads="1"/>
            </p:cNvSpPr>
            <p:nvPr/>
          </p:nvSpPr>
          <p:spPr bwMode="auto">
            <a:xfrm>
              <a:off x="3879" y="3634"/>
              <a:ext cx="1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000" b="1">
                  <a:cs typeface="Times New Roman" pitchFamily="18" charset="0"/>
                </a:rPr>
                <a:t>环形导电媒质块</a:t>
              </a:r>
            </a:p>
          </p:txBody>
        </p:sp>
        <p:grpSp>
          <p:nvGrpSpPr>
            <p:cNvPr id="40974" name="Group 13"/>
            <p:cNvGrpSpPr>
              <a:grpSpLocks/>
            </p:cNvGrpSpPr>
            <p:nvPr/>
          </p:nvGrpSpPr>
          <p:grpSpPr bwMode="auto">
            <a:xfrm>
              <a:off x="3878" y="2341"/>
              <a:ext cx="1587" cy="1286"/>
              <a:chOff x="3878" y="2341"/>
              <a:chExt cx="1587" cy="1286"/>
            </a:xfrm>
          </p:grpSpPr>
          <p:sp>
            <p:nvSpPr>
              <p:cNvPr id="40975" name="Text Box 14"/>
              <p:cNvSpPr txBox="1">
                <a:spLocks noChangeArrowheads="1"/>
              </p:cNvSpPr>
              <p:nvPr/>
            </p:nvSpPr>
            <p:spPr bwMode="auto">
              <a:xfrm>
                <a:off x="4378" y="3339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1</a:t>
                </a:r>
              </a:p>
            </p:txBody>
          </p:sp>
          <p:sp>
            <p:nvSpPr>
              <p:cNvPr id="40976" name="Arc 15"/>
              <p:cNvSpPr>
                <a:spLocks/>
              </p:cNvSpPr>
              <p:nvPr/>
            </p:nvSpPr>
            <p:spPr bwMode="auto">
              <a:xfrm rot="-420000">
                <a:off x="4255" y="2883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Line 16"/>
              <p:cNvSpPr>
                <a:spLocks noChangeShapeType="1"/>
              </p:cNvSpPr>
              <p:nvPr/>
            </p:nvSpPr>
            <p:spPr bwMode="auto">
              <a:xfrm>
                <a:off x="4189" y="2341"/>
                <a:ext cx="214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Line 17"/>
              <p:cNvSpPr>
                <a:spLocks noChangeShapeType="1"/>
              </p:cNvSpPr>
              <p:nvPr/>
            </p:nvSpPr>
            <p:spPr bwMode="auto">
              <a:xfrm flipH="1">
                <a:off x="4001" y="2387"/>
                <a:ext cx="331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Line 18"/>
              <p:cNvSpPr>
                <a:spLocks noChangeShapeType="1"/>
              </p:cNvSpPr>
              <p:nvPr/>
            </p:nvSpPr>
            <p:spPr bwMode="auto">
              <a:xfrm>
                <a:off x="3878" y="3205"/>
                <a:ext cx="212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0" name="Line 19"/>
              <p:cNvSpPr>
                <a:spLocks noChangeShapeType="1"/>
              </p:cNvSpPr>
              <p:nvPr/>
            </p:nvSpPr>
            <p:spPr bwMode="auto">
              <a:xfrm rot="2719958" flipH="1" flipV="1">
                <a:off x="4103" y="2875"/>
                <a:ext cx="185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1" name="Arc 20"/>
              <p:cNvSpPr>
                <a:spLocks/>
              </p:cNvSpPr>
              <p:nvPr/>
            </p:nvSpPr>
            <p:spPr bwMode="auto">
              <a:xfrm rot="-600000">
                <a:off x="4256" y="3005"/>
                <a:ext cx="314" cy="3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Arc 21"/>
              <p:cNvSpPr>
                <a:spLocks/>
              </p:cNvSpPr>
              <p:nvPr/>
            </p:nvSpPr>
            <p:spPr bwMode="auto">
              <a:xfrm rot="-600000">
                <a:off x="4255" y="2960"/>
                <a:ext cx="316" cy="311"/>
              </a:xfrm>
              <a:custGeom>
                <a:avLst/>
                <a:gdLst>
                  <a:gd name="T0" fmla="*/ 0 w 21737"/>
                  <a:gd name="T1" fmla="*/ 0 h 22173"/>
                  <a:gd name="T2" fmla="*/ 0 w 21737"/>
                  <a:gd name="T3" fmla="*/ 0 h 22173"/>
                  <a:gd name="T4" fmla="*/ 0 w 21737"/>
                  <a:gd name="T5" fmla="*/ 0 h 22173"/>
                  <a:gd name="T6" fmla="*/ 0 60000 65536"/>
                  <a:gd name="T7" fmla="*/ 0 60000 65536"/>
                  <a:gd name="T8" fmla="*/ 0 60000 65536"/>
                  <a:gd name="T9" fmla="*/ 0 w 21737"/>
                  <a:gd name="T10" fmla="*/ 0 h 22173"/>
                  <a:gd name="T11" fmla="*/ 21737 w 21737"/>
                  <a:gd name="T12" fmla="*/ 22173 h 22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37" h="22173" fill="none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</a:path>
                  <a:path w="21737" h="22173" stroke="0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  <a:lnTo>
                      <a:pt x="13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Arc 22"/>
              <p:cNvSpPr>
                <a:spLocks/>
              </p:cNvSpPr>
              <p:nvPr/>
            </p:nvSpPr>
            <p:spPr bwMode="auto">
              <a:xfrm rot="-600000">
                <a:off x="4256" y="3032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Arc 23"/>
              <p:cNvSpPr>
                <a:spLocks/>
              </p:cNvSpPr>
              <p:nvPr/>
            </p:nvSpPr>
            <p:spPr bwMode="auto">
              <a:xfrm rot="-600000">
                <a:off x="4279" y="2949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5" name="Arc 24"/>
              <p:cNvSpPr>
                <a:spLocks/>
              </p:cNvSpPr>
              <p:nvPr/>
            </p:nvSpPr>
            <p:spPr bwMode="auto">
              <a:xfrm rot="-600000">
                <a:off x="4262" y="2932"/>
                <a:ext cx="315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6" name="Arc 25"/>
              <p:cNvSpPr>
                <a:spLocks/>
              </p:cNvSpPr>
              <p:nvPr/>
            </p:nvSpPr>
            <p:spPr bwMode="auto">
              <a:xfrm rot="-600000">
                <a:off x="4270" y="2914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Line 26"/>
              <p:cNvSpPr>
                <a:spLocks noChangeShapeType="1"/>
              </p:cNvSpPr>
              <p:nvPr/>
            </p:nvSpPr>
            <p:spPr bwMode="auto">
              <a:xfrm>
                <a:off x="5184" y="3000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8" name="Line 27"/>
              <p:cNvSpPr>
                <a:spLocks noChangeShapeType="1"/>
              </p:cNvSpPr>
              <p:nvPr/>
            </p:nvSpPr>
            <p:spPr bwMode="auto">
              <a:xfrm>
                <a:off x="5182" y="31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9" name="Text Box 28"/>
              <p:cNvSpPr txBox="1">
                <a:spLocks noChangeArrowheads="1"/>
              </p:cNvSpPr>
              <p:nvPr/>
            </p:nvSpPr>
            <p:spPr bwMode="auto">
              <a:xfrm>
                <a:off x="5196" y="2926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0990" name="Line 29"/>
              <p:cNvSpPr>
                <a:spLocks noChangeShapeType="1"/>
              </p:cNvSpPr>
              <p:nvPr/>
            </p:nvSpPr>
            <p:spPr bwMode="auto">
              <a:xfrm rot="2940000" flipV="1">
                <a:off x="4774" y="2856"/>
                <a:ext cx="216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1" name="Arc 30"/>
              <p:cNvSpPr>
                <a:spLocks/>
              </p:cNvSpPr>
              <p:nvPr/>
            </p:nvSpPr>
            <p:spPr bwMode="auto">
              <a:xfrm rot="-300000">
                <a:off x="4439" y="2601"/>
                <a:ext cx="528" cy="468"/>
              </a:xfrm>
              <a:custGeom>
                <a:avLst/>
                <a:gdLst>
                  <a:gd name="T0" fmla="*/ 0 w 23864"/>
                  <a:gd name="T1" fmla="*/ 0 h 23613"/>
                  <a:gd name="T2" fmla="*/ 0 w 23864"/>
                  <a:gd name="T3" fmla="*/ 0 h 23613"/>
                  <a:gd name="T4" fmla="*/ 0 w 23864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3864"/>
                  <a:gd name="T10" fmla="*/ 0 h 23613"/>
                  <a:gd name="T11" fmla="*/ 23864 w 23864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64" h="23613" fill="none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</a:path>
                  <a:path w="23864" h="23613" stroke="0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  <a:lnTo>
                      <a:pt x="2264" y="21600"/>
                    </a:lnTo>
                    <a:lnTo>
                      <a:pt x="-1" y="118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Arc 31"/>
              <p:cNvSpPr>
                <a:spLocks/>
              </p:cNvSpPr>
              <p:nvPr/>
            </p:nvSpPr>
            <p:spPr bwMode="auto">
              <a:xfrm rot="-300000">
                <a:off x="4358" y="2710"/>
                <a:ext cx="445" cy="3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3" name="Line 32"/>
              <p:cNvSpPr>
                <a:spLocks noChangeShapeType="1"/>
              </p:cNvSpPr>
              <p:nvPr/>
            </p:nvSpPr>
            <p:spPr bwMode="auto">
              <a:xfrm rot="2719958" flipH="1" flipV="1">
                <a:off x="4295" y="2436"/>
                <a:ext cx="181" cy="491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Arc 33"/>
              <p:cNvSpPr>
                <a:spLocks/>
              </p:cNvSpPr>
              <p:nvPr/>
            </p:nvSpPr>
            <p:spPr bwMode="auto">
              <a:xfrm rot="-300000">
                <a:off x="4359" y="2816"/>
                <a:ext cx="365" cy="35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Arc 34"/>
              <p:cNvSpPr>
                <a:spLocks/>
              </p:cNvSpPr>
              <p:nvPr/>
            </p:nvSpPr>
            <p:spPr bwMode="auto">
              <a:xfrm rot="-300000">
                <a:off x="4290" y="2864"/>
                <a:ext cx="346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6" name="Line 35"/>
              <p:cNvSpPr>
                <a:spLocks noChangeShapeType="1"/>
              </p:cNvSpPr>
              <p:nvPr/>
            </p:nvSpPr>
            <p:spPr bwMode="auto">
              <a:xfrm rot="2940000" flipV="1">
                <a:off x="4773" y="2751"/>
                <a:ext cx="217" cy="533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7" name="Line 36"/>
              <p:cNvSpPr>
                <a:spLocks noChangeShapeType="1"/>
              </p:cNvSpPr>
              <p:nvPr/>
            </p:nvSpPr>
            <p:spPr bwMode="auto">
              <a:xfrm rot="2940000" flipV="1">
                <a:off x="4772" y="2820"/>
                <a:ext cx="216" cy="533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8" name="Line 37"/>
              <p:cNvSpPr>
                <a:spLocks noChangeShapeType="1"/>
              </p:cNvSpPr>
              <p:nvPr/>
            </p:nvSpPr>
            <p:spPr bwMode="auto">
              <a:xfrm rot="2940000" flipV="1">
                <a:off x="4754" y="2916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38"/>
              <p:cNvSpPr>
                <a:spLocks noChangeShapeType="1"/>
              </p:cNvSpPr>
              <p:nvPr/>
            </p:nvSpPr>
            <p:spPr bwMode="auto">
              <a:xfrm rot="2940000" flipV="1">
                <a:off x="4759" y="2880"/>
                <a:ext cx="217" cy="534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Line 39"/>
              <p:cNvSpPr>
                <a:spLocks noChangeShapeType="1"/>
              </p:cNvSpPr>
              <p:nvPr/>
            </p:nvSpPr>
            <p:spPr bwMode="auto">
              <a:xfrm rot="2940000" flipV="1">
                <a:off x="4744" y="2946"/>
                <a:ext cx="217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1" name="Line 40"/>
              <p:cNvSpPr>
                <a:spLocks noChangeShapeType="1"/>
              </p:cNvSpPr>
              <p:nvPr/>
            </p:nvSpPr>
            <p:spPr bwMode="auto">
              <a:xfrm rot="2940000" flipV="1">
                <a:off x="4772" y="2815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Line 41"/>
              <p:cNvSpPr>
                <a:spLocks noChangeShapeType="1"/>
              </p:cNvSpPr>
              <p:nvPr/>
            </p:nvSpPr>
            <p:spPr bwMode="auto">
              <a:xfrm rot="2940000" flipV="1">
                <a:off x="4754" y="2971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Arc 42"/>
              <p:cNvSpPr>
                <a:spLocks/>
              </p:cNvSpPr>
              <p:nvPr/>
            </p:nvSpPr>
            <p:spPr bwMode="auto">
              <a:xfrm rot="-600000">
                <a:off x="4264" y="2906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4" name="Line 43"/>
              <p:cNvSpPr>
                <a:spLocks noChangeShapeType="1"/>
              </p:cNvSpPr>
              <p:nvPr/>
            </p:nvSpPr>
            <p:spPr bwMode="auto">
              <a:xfrm rot="360000">
                <a:off x="5140" y="2990"/>
                <a:ext cx="0" cy="178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5" name="Line 44"/>
              <p:cNvSpPr>
                <a:spLocks noChangeShapeType="1"/>
              </p:cNvSpPr>
              <p:nvPr/>
            </p:nvSpPr>
            <p:spPr bwMode="auto">
              <a:xfrm>
                <a:off x="5254" y="2990"/>
                <a:ext cx="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6" name="Arc 45"/>
              <p:cNvSpPr>
                <a:spLocks/>
              </p:cNvSpPr>
              <p:nvPr/>
            </p:nvSpPr>
            <p:spPr bwMode="auto">
              <a:xfrm>
                <a:off x="4165" y="3191"/>
                <a:ext cx="73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Line 46"/>
              <p:cNvSpPr>
                <a:spLocks noChangeShapeType="1"/>
              </p:cNvSpPr>
              <p:nvPr/>
            </p:nvSpPr>
            <p:spPr bwMode="auto">
              <a:xfrm flipV="1">
                <a:off x="4187" y="3362"/>
                <a:ext cx="46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8" name="Line 47"/>
              <p:cNvSpPr>
                <a:spLocks noChangeShapeType="1"/>
              </p:cNvSpPr>
              <p:nvPr/>
            </p:nvSpPr>
            <p:spPr bwMode="auto">
              <a:xfrm>
                <a:off x="4112" y="3309"/>
                <a:ext cx="64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9" name="Text Box 48"/>
              <p:cNvSpPr txBox="1">
                <a:spLocks noChangeArrowheads="1"/>
              </p:cNvSpPr>
              <p:nvPr/>
            </p:nvSpPr>
            <p:spPr bwMode="auto">
              <a:xfrm>
                <a:off x="4455" y="2711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0" name="AutoShape 49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537" y="3110"/>
                <a:ext cx="428" cy="183"/>
              </a:xfrm>
              <a:prstGeom prst="parallelogram">
                <a:avLst>
                  <a:gd name="adj" fmla="val 58470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1" name="AutoShape 50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745" y="3066"/>
                <a:ext cx="351" cy="160"/>
              </a:xfrm>
              <a:prstGeom prst="parallelogram">
                <a:avLst>
                  <a:gd name="adj" fmla="val 54844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2" name="AutoShape 51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846" y="3031"/>
                <a:ext cx="351" cy="185"/>
              </a:xfrm>
              <a:prstGeom prst="parallelogram">
                <a:avLst>
                  <a:gd name="adj" fmla="val 47432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1013" name="Line 52"/>
              <p:cNvSpPr>
                <a:spLocks noChangeShapeType="1"/>
              </p:cNvSpPr>
              <p:nvPr/>
            </p:nvSpPr>
            <p:spPr bwMode="auto">
              <a:xfrm>
                <a:off x="4621" y="3185"/>
                <a:ext cx="64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4" name="Arc 53"/>
              <p:cNvSpPr>
                <a:spLocks/>
              </p:cNvSpPr>
              <p:nvPr/>
            </p:nvSpPr>
            <p:spPr bwMode="auto">
              <a:xfrm rot="-600000">
                <a:off x="4261" y="2919"/>
                <a:ext cx="300" cy="304"/>
              </a:xfrm>
              <a:custGeom>
                <a:avLst/>
                <a:gdLst>
                  <a:gd name="T0" fmla="*/ 0 w 21565"/>
                  <a:gd name="T1" fmla="*/ 0 h 21600"/>
                  <a:gd name="T2" fmla="*/ 0 w 21565"/>
                  <a:gd name="T3" fmla="*/ 0 h 21600"/>
                  <a:gd name="T4" fmla="*/ 0 w 2156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65"/>
                  <a:gd name="T10" fmla="*/ 0 h 21600"/>
                  <a:gd name="T11" fmla="*/ 21565 w 2156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5" h="21600" fill="none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</a:path>
                  <a:path w="21565" h="21600" stroke="0" extrusionOk="0">
                    <a:moveTo>
                      <a:pt x="-1" y="0"/>
                    </a:moveTo>
                    <a:cubicBezTo>
                      <a:pt x="11450" y="0"/>
                      <a:pt x="20911" y="8935"/>
                      <a:pt x="21564" y="203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5" name="Arc 54"/>
              <p:cNvSpPr>
                <a:spLocks/>
              </p:cNvSpPr>
              <p:nvPr/>
            </p:nvSpPr>
            <p:spPr bwMode="auto">
              <a:xfrm rot="-600000">
                <a:off x="4257" y="3079"/>
                <a:ext cx="307" cy="303"/>
              </a:xfrm>
              <a:custGeom>
                <a:avLst/>
                <a:gdLst>
                  <a:gd name="T0" fmla="*/ 0 w 21050"/>
                  <a:gd name="T1" fmla="*/ 0 h 21600"/>
                  <a:gd name="T2" fmla="*/ 0 w 21050"/>
                  <a:gd name="T3" fmla="*/ 0 h 21600"/>
                  <a:gd name="T4" fmla="*/ 0 w 210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050"/>
                  <a:gd name="T10" fmla="*/ 0 h 21600"/>
                  <a:gd name="T11" fmla="*/ 21050 w 21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50" h="21600" fill="none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</a:path>
                  <a:path w="21050" h="21600" stroke="0" extrusionOk="0">
                    <a:moveTo>
                      <a:pt x="-1" y="0"/>
                    </a:moveTo>
                    <a:cubicBezTo>
                      <a:pt x="10063" y="0"/>
                      <a:pt x="18794" y="6950"/>
                      <a:pt x="21050" y="1675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6" name="Arc 55"/>
              <p:cNvSpPr>
                <a:spLocks/>
              </p:cNvSpPr>
              <p:nvPr/>
            </p:nvSpPr>
            <p:spPr bwMode="auto">
              <a:xfrm rot="-420000">
                <a:off x="4254" y="3097"/>
                <a:ext cx="313" cy="304"/>
              </a:xfrm>
              <a:custGeom>
                <a:avLst/>
                <a:gdLst>
                  <a:gd name="T0" fmla="*/ 0 w 21477"/>
                  <a:gd name="T1" fmla="*/ 0 h 21600"/>
                  <a:gd name="T2" fmla="*/ 0 w 21477"/>
                  <a:gd name="T3" fmla="*/ 0 h 21600"/>
                  <a:gd name="T4" fmla="*/ 0 w 214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477"/>
                  <a:gd name="T10" fmla="*/ 0 h 21600"/>
                  <a:gd name="T11" fmla="*/ 21477 w 214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77" h="21600" fill="none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</a:path>
                  <a:path w="21477" h="21600" stroke="0" extrusionOk="0">
                    <a:moveTo>
                      <a:pt x="-1" y="0"/>
                    </a:moveTo>
                    <a:cubicBezTo>
                      <a:pt x="11039" y="0"/>
                      <a:pt x="20302" y="8324"/>
                      <a:pt x="21477" y="193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Arc 56"/>
              <p:cNvSpPr>
                <a:spLocks/>
              </p:cNvSpPr>
              <p:nvPr/>
            </p:nvSpPr>
            <p:spPr bwMode="auto">
              <a:xfrm rot="-420000">
                <a:off x="4269" y="2907"/>
                <a:ext cx="311" cy="303"/>
              </a:xfrm>
              <a:custGeom>
                <a:avLst/>
                <a:gdLst>
                  <a:gd name="T0" fmla="*/ 0 w 21370"/>
                  <a:gd name="T1" fmla="*/ 0 h 21600"/>
                  <a:gd name="T2" fmla="*/ 0 w 21370"/>
                  <a:gd name="T3" fmla="*/ 0 h 21600"/>
                  <a:gd name="T4" fmla="*/ 0 w 2137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370"/>
                  <a:gd name="T10" fmla="*/ 0 h 21600"/>
                  <a:gd name="T11" fmla="*/ 21370 w 213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70" h="21600" fill="none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</a:path>
                  <a:path w="21370" h="21600" stroke="0" extrusionOk="0">
                    <a:moveTo>
                      <a:pt x="-1" y="0"/>
                    </a:moveTo>
                    <a:cubicBezTo>
                      <a:pt x="10714" y="0"/>
                      <a:pt x="19810" y="7855"/>
                      <a:pt x="21369" y="1845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Arc 57"/>
              <p:cNvSpPr>
                <a:spLocks/>
              </p:cNvSpPr>
              <p:nvPr/>
            </p:nvSpPr>
            <p:spPr bwMode="auto">
              <a:xfrm rot="-300000">
                <a:off x="4468" y="2526"/>
                <a:ext cx="534" cy="467"/>
              </a:xfrm>
              <a:custGeom>
                <a:avLst/>
                <a:gdLst>
                  <a:gd name="T0" fmla="*/ 0 w 24158"/>
                  <a:gd name="T1" fmla="*/ 0 h 23613"/>
                  <a:gd name="T2" fmla="*/ 0 w 24158"/>
                  <a:gd name="T3" fmla="*/ 0 h 23613"/>
                  <a:gd name="T4" fmla="*/ 0 w 24158"/>
                  <a:gd name="T5" fmla="*/ 0 h 23613"/>
                  <a:gd name="T6" fmla="*/ 0 60000 65536"/>
                  <a:gd name="T7" fmla="*/ 0 60000 65536"/>
                  <a:gd name="T8" fmla="*/ 0 60000 65536"/>
                  <a:gd name="T9" fmla="*/ 0 w 24158"/>
                  <a:gd name="T10" fmla="*/ 0 h 23613"/>
                  <a:gd name="T11" fmla="*/ 24158 w 24158"/>
                  <a:gd name="T12" fmla="*/ 23613 h 23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158" h="23613" fill="none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</a:path>
                  <a:path w="24158" h="23613" stroke="0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  <a:lnTo>
                      <a:pt x="2558" y="21600"/>
                    </a:lnTo>
                    <a:lnTo>
                      <a:pt x="0" y="152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9" name="Arc 58"/>
              <p:cNvSpPr>
                <a:spLocks/>
              </p:cNvSpPr>
              <p:nvPr/>
            </p:nvSpPr>
            <p:spPr bwMode="auto">
              <a:xfrm rot="-188591">
                <a:off x="4578" y="2663"/>
                <a:ext cx="289" cy="272"/>
              </a:xfrm>
              <a:custGeom>
                <a:avLst/>
                <a:gdLst>
                  <a:gd name="T0" fmla="*/ 0 w 21563"/>
                  <a:gd name="T1" fmla="*/ 0 h 21592"/>
                  <a:gd name="T2" fmla="*/ 0 w 21563"/>
                  <a:gd name="T3" fmla="*/ 0 h 21592"/>
                  <a:gd name="T4" fmla="*/ 0 w 21563"/>
                  <a:gd name="T5" fmla="*/ 0 h 21592"/>
                  <a:gd name="T6" fmla="*/ 0 60000 65536"/>
                  <a:gd name="T7" fmla="*/ 0 60000 65536"/>
                  <a:gd name="T8" fmla="*/ 0 60000 65536"/>
                  <a:gd name="T9" fmla="*/ 0 w 21563"/>
                  <a:gd name="T10" fmla="*/ 0 h 21592"/>
                  <a:gd name="T11" fmla="*/ 21563 w 21563"/>
                  <a:gd name="T12" fmla="*/ 21592 h 21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3" h="21592" fill="none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</a:path>
                  <a:path w="21563" h="21592" stroke="0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  <a:lnTo>
                      <a:pt x="0" y="21592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0" name="Arc 59"/>
              <p:cNvSpPr>
                <a:spLocks/>
              </p:cNvSpPr>
              <p:nvPr/>
            </p:nvSpPr>
            <p:spPr bwMode="auto">
              <a:xfrm rot="-480000">
                <a:off x="4476" y="2387"/>
                <a:ext cx="638" cy="619"/>
              </a:xfrm>
              <a:custGeom>
                <a:avLst/>
                <a:gdLst>
                  <a:gd name="T0" fmla="*/ 0 w 22706"/>
                  <a:gd name="T1" fmla="*/ 0 h 21600"/>
                  <a:gd name="T2" fmla="*/ 0 w 22706"/>
                  <a:gd name="T3" fmla="*/ 0 h 21600"/>
                  <a:gd name="T4" fmla="*/ 0 w 227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706"/>
                  <a:gd name="T10" fmla="*/ 0 h 21600"/>
                  <a:gd name="T11" fmla="*/ 22706 w 227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06" h="21600" fill="none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</a:path>
                  <a:path w="22706" h="21600" stroke="0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  <a:lnTo>
                      <a:pt x="1106" y="21600"/>
                    </a:lnTo>
                    <a:lnTo>
                      <a:pt x="0" y="2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1" name="Line 60"/>
              <p:cNvSpPr>
                <a:spLocks noChangeShapeType="1"/>
              </p:cNvSpPr>
              <p:nvPr/>
            </p:nvSpPr>
            <p:spPr bwMode="auto">
              <a:xfrm rot="360000">
                <a:off x="5149" y="2972"/>
                <a:ext cx="1" cy="2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2" name="Line 61"/>
              <p:cNvSpPr>
                <a:spLocks noChangeShapeType="1"/>
              </p:cNvSpPr>
              <p:nvPr/>
            </p:nvSpPr>
            <p:spPr bwMode="auto">
              <a:xfrm rot="2940000" flipV="1">
                <a:off x="4752" y="3002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3" name="Line 62"/>
              <p:cNvSpPr>
                <a:spLocks noChangeShapeType="1"/>
              </p:cNvSpPr>
              <p:nvPr/>
            </p:nvSpPr>
            <p:spPr bwMode="auto">
              <a:xfrm rot="2940000" flipV="1">
                <a:off x="4771" y="2795"/>
                <a:ext cx="216" cy="5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4" name="Line 63"/>
              <p:cNvSpPr>
                <a:spLocks noChangeShapeType="1"/>
              </p:cNvSpPr>
              <p:nvPr/>
            </p:nvSpPr>
            <p:spPr bwMode="auto">
              <a:xfrm rot="420000">
                <a:off x="4576" y="3125"/>
                <a:ext cx="28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64"/>
              <p:cNvSpPr>
                <a:spLocks noChangeShapeType="1"/>
              </p:cNvSpPr>
              <p:nvPr/>
            </p:nvSpPr>
            <p:spPr bwMode="auto">
              <a:xfrm rot="420000">
                <a:off x="4240" y="2929"/>
                <a:ext cx="0" cy="1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65"/>
              <p:cNvSpPr>
                <a:spLocks noChangeShapeType="1"/>
              </p:cNvSpPr>
              <p:nvPr/>
            </p:nvSpPr>
            <p:spPr bwMode="auto">
              <a:xfrm rot="2719958" flipH="1" flipV="1">
                <a:off x="4233" y="2421"/>
                <a:ext cx="220" cy="5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Line 66"/>
              <p:cNvSpPr>
                <a:spLocks noChangeShapeType="1"/>
              </p:cNvSpPr>
              <p:nvPr/>
            </p:nvSpPr>
            <p:spPr bwMode="auto">
              <a:xfrm rot="2940000" flipV="1">
                <a:off x="4262" y="2991"/>
                <a:ext cx="18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Text Box 67"/>
              <p:cNvSpPr txBox="1">
                <a:spLocks noChangeArrowheads="1"/>
              </p:cNvSpPr>
              <p:nvPr/>
            </p:nvSpPr>
            <p:spPr bwMode="auto">
              <a:xfrm>
                <a:off x="5193" y="293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b="1" i="1"/>
                  <a:t>h</a:t>
                </a:r>
              </a:p>
            </p:txBody>
          </p:sp>
          <p:sp>
            <p:nvSpPr>
              <p:cNvPr id="41029" name="Text Box 68"/>
              <p:cNvSpPr txBox="1">
                <a:spLocks noChangeArrowheads="1"/>
              </p:cNvSpPr>
              <p:nvPr/>
            </p:nvSpPr>
            <p:spPr bwMode="auto">
              <a:xfrm>
                <a:off x="3923" y="2617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/>
                  <a:t>r</a:t>
                </a:r>
                <a:r>
                  <a:rPr kumimoji="1" lang="en-US" altLang="zh-CN" b="1" baseline="-25000"/>
                  <a:t>2</a:t>
                </a:r>
              </a:p>
            </p:txBody>
          </p:sp>
          <p:sp>
            <p:nvSpPr>
              <p:cNvPr id="41030" name="Text Box 69"/>
              <p:cNvSpPr txBox="1">
                <a:spLocks noChangeArrowheads="1"/>
              </p:cNvSpPr>
              <p:nvPr/>
            </p:nvSpPr>
            <p:spPr bwMode="auto">
              <a:xfrm>
                <a:off x="4135" y="294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b="1" i="1">
                    <a:sym typeface="Symbol" pitchFamily="18" charset="2"/>
                  </a:rPr>
                  <a:t></a:t>
                </a:r>
                <a:r>
                  <a:rPr kumimoji="1" lang="en-US" altLang="zh-CN" b="1" baseline="-25000"/>
                  <a:t>0</a:t>
                </a:r>
              </a:p>
            </p:txBody>
          </p:sp>
          <p:graphicFrame>
            <p:nvGraphicFramePr>
              <p:cNvPr id="41031" name="Object 70"/>
              <p:cNvGraphicFramePr>
                <a:graphicFrameLocks noChangeAspect="1"/>
              </p:cNvGraphicFramePr>
              <p:nvPr/>
            </p:nvGraphicFramePr>
            <p:xfrm>
              <a:off x="4484" y="2441"/>
              <a:ext cx="183" cy="261"/>
            </p:xfrm>
            <a:graphic>
              <a:graphicData uri="http://schemas.openxmlformats.org/presentationml/2006/ole">
                <p:oleObj spid="_x0000_s41037" name="Equation" r:id="rId7" imgW="3159000" imgH="4311720" progId="Equation.DSMT4">
                  <p:embed/>
                </p:oleObj>
              </a:graphicData>
            </a:graphic>
          </p:graphicFrame>
          <p:sp>
            <p:nvSpPr>
              <p:cNvPr id="41032" name="Text Box 71"/>
              <p:cNvSpPr txBox="1">
                <a:spLocks noChangeArrowheads="1"/>
              </p:cNvSpPr>
              <p:nvPr/>
            </p:nvSpPr>
            <p:spPr bwMode="auto">
              <a:xfrm>
                <a:off x="4408" y="271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l-GR" altLang="zh-CN" b="1" i="1">
                    <a:latin typeface="楷体_GB2312"/>
                  </a:rPr>
                  <a:t>σ</a:t>
                </a:r>
                <a:endParaRPr kumimoji="1" lang="el-GR" altLang="zh-CN" b="1" baseline="-25000">
                  <a:latin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3" grpId="0"/>
      <p:bldP spid="792584" grpId="0"/>
      <p:bldP spid="7925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265113" y="14843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电流密度</a:t>
            </a:r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2124075" y="1412875"/>
          <a:ext cx="2176463" cy="862013"/>
        </p:xfrm>
        <a:graphic>
          <a:graphicData uri="http://schemas.openxmlformats.org/presentationml/2006/ole">
            <p:oleObj spid="_x0000_s41996" name="Equation" r:id="rId3" imgW="26775000" imgH="9171720" progId="Equation.DSMT4">
              <p:embed/>
            </p:oleObj>
          </a:graphicData>
        </a:graphic>
      </p:graphicFrame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两电极之间的</a:t>
            </a:r>
            <a:r>
              <a:rPr kumimoji="1" lang="zh-CN" altLang="en-US" sz="2000" b="1">
                <a:latin typeface="楷体_GB2312"/>
              </a:rPr>
              <a:t>电流</a:t>
            </a:r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1547813" y="2598738"/>
          <a:ext cx="6237287" cy="974725"/>
        </p:xfrm>
        <a:graphic>
          <a:graphicData uri="http://schemas.openxmlformats.org/presentationml/2006/ole">
            <p:oleObj spid="_x0000_s41997" name="Equation" r:id="rId4" imgW="62487000" imgH="9171720" progId="Equation.DSMT4">
              <p:embed/>
            </p:oleObj>
          </a:graphicData>
        </a:graphic>
      </p:graphicFrame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250825" y="36195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故</a:t>
            </a:r>
            <a:r>
              <a:rPr lang="zh-CN" altLang="en-US" sz="2000" b="1">
                <a:sym typeface="Symbol" pitchFamily="18" charset="2"/>
              </a:rPr>
              <a:t>沿</a:t>
            </a:r>
            <a:r>
              <a:rPr lang="zh-CN" altLang="en-US" sz="2000" b="1" i="1">
                <a:sym typeface="Symbol" pitchFamily="18" charset="2"/>
              </a:rPr>
              <a:t></a:t>
            </a:r>
            <a:r>
              <a:rPr lang="zh-CN" altLang="en-US" sz="2000" b="1"/>
              <a:t>方向的两电极之间的电阻</a:t>
            </a:r>
            <a:r>
              <a:rPr kumimoji="1" lang="zh-CN" altLang="en-US" sz="2000" b="1">
                <a:latin typeface="楷体_GB2312"/>
              </a:rPr>
              <a:t>为</a:t>
            </a:r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2166938" y="4206875"/>
          <a:ext cx="3716337" cy="922338"/>
        </p:xfrm>
        <a:graphic>
          <a:graphicData uri="http://schemas.openxmlformats.org/presentationml/2006/ole">
            <p:oleObj spid="_x0000_s41998" name="Equation" r:id="rId5" imgW="40023000" imgH="9171720" progId="Equation.DSMT4">
              <p:embed/>
            </p:oleObj>
          </a:graphicData>
        </a:graphic>
      </p:graphicFrame>
      <p:graphicFrame>
        <p:nvGraphicFramePr>
          <p:cNvPr id="793608" name="Object 8"/>
          <p:cNvGraphicFramePr>
            <a:graphicFrameLocks noChangeAspect="1"/>
          </p:cNvGraphicFramePr>
          <p:nvPr/>
        </p:nvGraphicFramePr>
        <p:xfrm>
          <a:off x="1979613" y="477838"/>
          <a:ext cx="1711325" cy="863600"/>
        </p:xfrm>
        <a:graphic>
          <a:graphicData uri="http://schemas.openxmlformats.org/presentationml/2006/ole">
            <p:oleObj spid="_x0000_s41999" name="Equation" r:id="rId6" imgW="21015000" imgH="9171720" progId="Equation.DSMT4">
              <p:embed/>
            </p:oleObj>
          </a:graphicData>
        </a:graphic>
      </p:graphicFrame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265113" y="620713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楷体_GB2312"/>
              </a:rPr>
              <a:t>所以</a:t>
            </a:r>
          </a:p>
        </p:txBody>
      </p:sp>
      <p:graphicFrame>
        <p:nvGraphicFramePr>
          <p:cNvPr id="793610" name="Object 10"/>
          <p:cNvGraphicFramePr>
            <a:graphicFrameLocks noChangeAspect="1"/>
          </p:cNvGraphicFramePr>
          <p:nvPr/>
        </p:nvGraphicFramePr>
        <p:xfrm>
          <a:off x="4500563" y="549275"/>
          <a:ext cx="3446462" cy="863600"/>
        </p:xfrm>
        <a:graphic>
          <a:graphicData uri="http://schemas.openxmlformats.org/presentationml/2006/ole">
            <p:oleObj spid="_x0000_s42000" name="Equation" r:id="rId7" imgW="42327000" imgH="9171720" progId="Equation.DSMT4">
              <p:embed/>
            </p:oleObj>
          </a:graphicData>
        </a:graphic>
      </p:graphicFrame>
      <p:sp>
        <p:nvSpPr>
          <p:cNvPr id="793611" name="Text Box 11"/>
          <p:cNvSpPr txBox="1">
            <a:spLocks noChangeArrowheads="1"/>
          </p:cNvSpPr>
          <p:nvPr/>
        </p:nvSpPr>
        <p:spPr bwMode="auto">
          <a:xfrm>
            <a:off x="601663" y="5457825"/>
            <a:ext cx="373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作业：</a:t>
            </a:r>
            <a:r>
              <a:rPr lang="en-US" altLang="zh-CN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9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2" grpId="0"/>
      <p:bldP spid="793604" grpId="0"/>
      <p:bldP spid="793606" grpId="0"/>
      <p:bldP spid="793609" grpId="0"/>
      <p:bldP spid="7936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0" y="765175"/>
            <a:ext cx="88931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 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静电位不唯一，可以相差一个常数，即</a:t>
            </a:r>
          </a:p>
        </p:txBody>
      </p:sp>
      <p:graphicFrame>
        <p:nvGraphicFramePr>
          <p:cNvPr id="577545" name="Object 9"/>
          <p:cNvGraphicFramePr>
            <a:graphicFrameLocks noChangeAspect="1"/>
          </p:cNvGraphicFramePr>
          <p:nvPr/>
        </p:nvGraphicFramePr>
        <p:xfrm>
          <a:off x="2055813" y="1303338"/>
          <a:ext cx="5056187" cy="449262"/>
        </p:xfrm>
        <a:graphic>
          <a:graphicData uri="http://schemas.openxmlformats.org/presentationml/2006/ole">
            <p:oleObj spid="_x0000_s7175" name="公式" r:id="rId3" imgW="2222500" imgH="203200" progId="Equation.3">
              <p:embed/>
            </p:oleObj>
          </a:graphicData>
        </a:graphic>
      </p:graphicFrame>
      <p:sp>
        <p:nvSpPr>
          <p:cNvPr id="577574" name="Text Box 38"/>
          <p:cNvSpPr txBox="1">
            <a:spLocks noChangeArrowheads="1"/>
          </p:cNvSpPr>
          <p:nvPr/>
        </p:nvSpPr>
        <p:spPr bwMode="auto">
          <a:xfrm>
            <a:off x="323850" y="2708275"/>
            <a:ext cx="8497888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如何选择电位参考点：</a:t>
            </a:r>
            <a:endParaRPr kumimoji="1" lang="zh-CN" altLang="en-US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应使电位表达式最简单。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应使场中各点的电位有确定值。四种限制：</a:t>
            </a:r>
            <a:r>
              <a:rPr kumimoji="1" lang="en-US" altLang="zh-CN" b="1">
                <a:solidFill>
                  <a:srgbClr val="0000CC"/>
                </a:solidFill>
              </a:rPr>
              <a:t>1</a:t>
            </a:r>
            <a:r>
              <a:rPr kumimoji="1" lang="zh-CN" altLang="en-US" b="1">
                <a:solidFill>
                  <a:srgbClr val="0000CC"/>
                </a:solidFill>
              </a:rPr>
              <a:t>）不能选择点电荷所在的点；</a:t>
            </a:r>
            <a:r>
              <a:rPr kumimoji="1" lang="en-US" altLang="zh-CN" b="1">
                <a:solidFill>
                  <a:srgbClr val="0000CC"/>
                </a:solidFill>
              </a:rPr>
              <a:t>2</a:t>
            </a:r>
            <a:r>
              <a:rPr kumimoji="1" lang="zh-CN" altLang="en-US" b="1">
                <a:solidFill>
                  <a:srgbClr val="0000CC"/>
                </a:solidFill>
              </a:rPr>
              <a:t>）只有电荷分布在有限区域时，才能选择无限远处为电位参考点；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3</a:t>
            </a:r>
            <a:r>
              <a:rPr kumimoji="1" lang="zh-CN" altLang="en-US" b="1">
                <a:solidFill>
                  <a:srgbClr val="0000CC"/>
                </a:solidFill>
              </a:rPr>
              <a:t>）轴对称问题，一般选择圆柱面为电位参考点；</a:t>
            </a:r>
            <a:r>
              <a:rPr kumimoji="1" lang="en-US" altLang="zh-CN" b="1">
                <a:solidFill>
                  <a:srgbClr val="0000CC"/>
                </a:solidFill>
              </a:rPr>
              <a:t>4</a:t>
            </a:r>
            <a:r>
              <a:rPr kumimoji="1" lang="zh-CN" altLang="en-US" b="1">
                <a:solidFill>
                  <a:srgbClr val="0000CC"/>
                </a:solidFill>
              </a:rPr>
              <a:t>）同一个问题只能有一个参考点。</a:t>
            </a:r>
          </a:p>
          <a:p>
            <a:pPr algn="just" eaLnBrk="1" hangingPunct="1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   电位测量中，通常选择“地”为电位参考点。</a:t>
            </a:r>
          </a:p>
        </p:txBody>
      </p:sp>
      <p:sp>
        <p:nvSpPr>
          <p:cNvPr id="577576" name="Text Box 40"/>
          <p:cNvSpPr txBox="1">
            <a:spLocks noChangeArrowheads="1"/>
          </p:cNvSpPr>
          <p:nvPr/>
        </p:nvSpPr>
        <p:spPr bwMode="auto">
          <a:xfrm>
            <a:off x="107950" y="333375"/>
            <a:ext cx="32781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0000CC"/>
                </a:solidFill>
                <a:ea typeface="宋体" pitchFamily="2" charset="-122"/>
              </a:rPr>
              <a:t>4.   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电位参考点</a:t>
            </a:r>
          </a:p>
        </p:txBody>
      </p:sp>
      <p:sp>
        <p:nvSpPr>
          <p:cNvPr id="577577" name="Text Box 41"/>
          <p:cNvSpPr txBox="1">
            <a:spLocks noChangeArrowheads="1"/>
          </p:cNvSpPr>
          <p:nvPr/>
        </p:nvSpPr>
        <p:spPr bwMode="auto">
          <a:xfrm>
            <a:off x="503238" y="1666875"/>
            <a:ext cx="84613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</a:rPr>
              <a:t>为使空间各点电位具有确定值，可以选定空间某一点作为参考点并令参考点的电位为零。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5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77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77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77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77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/>
      <p:bldP spid="577576" grpId="0"/>
      <p:bldP spid="577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22263" y="428625"/>
            <a:ext cx="892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       </a:t>
            </a:r>
            <a:r>
              <a:rPr kumimoji="1" lang="zh-CN" altLang="en-US" b="1">
                <a:solidFill>
                  <a:srgbClr val="0000CC"/>
                </a:solidFill>
                <a:ea typeface="幼圆" pitchFamily="49" charset="-122"/>
              </a:rPr>
              <a:t>例 </a:t>
            </a:r>
            <a:r>
              <a:rPr kumimoji="1" lang="en-US" altLang="zh-CN" b="1">
                <a:solidFill>
                  <a:srgbClr val="0000CC"/>
                </a:solidFill>
                <a:ea typeface="幼圆" pitchFamily="49" charset="-122"/>
              </a:rPr>
              <a:t>3.1.1</a:t>
            </a:r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</a:rPr>
              <a:t>计算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电偶极子周围空间的电位和电场分布</a:t>
            </a:r>
            <a:r>
              <a:rPr kumimoji="1" lang="en-US" altLang="zh-CN" b="1">
                <a:solidFill>
                  <a:srgbClr val="0000CC"/>
                </a:solidFill>
                <a:latin typeface="楷体_GB2312"/>
              </a:rPr>
              <a:t>.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276225" y="95567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fontAlgn="b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kumimoji="1" lang="zh-CN" altLang="en-US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解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在球坐标系中</a:t>
            </a:r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839788" y="1487488"/>
          <a:ext cx="4460875" cy="862012"/>
        </p:xfrm>
        <a:graphic>
          <a:graphicData uri="http://schemas.openxmlformats.org/presentationml/2006/ole">
            <p:oleObj spid="_x0000_s8207" name="公式" r:id="rId3" imgW="2146300" imgH="431800" progId="Equation.3">
              <p:embed/>
            </p:oleObj>
          </a:graphicData>
        </a:graphic>
      </p:graphicFrame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1204913" y="2468563"/>
          <a:ext cx="3697287" cy="1185862"/>
        </p:xfrm>
        <a:graphic>
          <a:graphicData uri="http://schemas.openxmlformats.org/presentationml/2006/ole">
            <p:oleObj spid="_x0000_s8208" name="公式" r:id="rId4" imgW="1739900" imgH="558800" progId="Equation.3">
              <p:embed/>
            </p:oleObj>
          </a:graphicData>
        </a:graphic>
      </p:graphicFrame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6842125" y="3865563"/>
          <a:ext cx="1906588" cy="787400"/>
        </p:xfrm>
        <a:graphic>
          <a:graphicData uri="http://schemas.openxmlformats.org/presentationml/2006/ole">
            <p:oleObj spid="_x0000_s8209" name="Equation" r:id="rId5" imgW="21591000" imgH="8361720" progId="Equation.DSMT4">
              <p:embed/>
            </p:oleObj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4638" y="39798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用二项式展开，由于　　　，得</a:t>
            </a:r>
          </a:p>
        </p:txBody>
      </p:sp>
      <p:graphicFrame>
        <p:nvGraphicFramePr>
          <p:cNvPr id="632840" name="Object 8"/>
          <p:cNvGraphicFramePr>
            <a:graphicFrameLocks noChangeAspect="1"/>
          </p:cNvGraphicFramePr>
          <p:nvPr/>
        </p:nvGraphicFramePr>
        <p:xfrm>
          <a:off x="3106738" y="4010025"/>
          <a:ext cx="889000" cy="355600"/>
        </p:xfrm>
        <a:graphic>
          <a:graphicData uri="http://schemas.openxmlformats.org/presentationml/2006/ole">
            <p:oleObj spid="_x0000_s8210" name="公式" r:id="rId6" imgW="444114" imgH="177646" progId="Equation.3">
              <p:embed/>
            </p:oleObj>
          </a:graphicData>
        </a:graphic>
      </p:graphicFrame>
      <p:graphicFrame>
        <p:nvGraphicFramePr>
          <p:cNvPr id="632841" name="Object 9"/>
          <p:cNvGraphicFramePr>
            <a:graphicFrameLocks noChangeAspect="1"/>
          </p:cNvGraphicFramePr>
          <p:nvPr/>
        </p:nvGraphicFramePr>
        <p:xfrm>
          <a:off x="4656138" y="3860800"/>
          <a:ext cx="1990725" cy="811213"/>
        </p:xfrm>
        <a:graphic>
          <a:graphicData uri="http://schemas.openxmlformats.org/presentationml/2006/ole">
            <p:oleObj spid="_x0000_s8211" name="Equation" r:id="rId7" imgW="21879000" imgH="8361720" progId="Equation.DSMT4">
              <p:embed/>
            </p:oleObj>
          </a:graphicData>
        </a:graphic>
      </p:graphicFrame>
      <p:graphicFrame>
        <p:nvGraphicFramePr>
          <p:cNvPr id="632867" name="Object 35"/>
          <p:cNvGraphicFramePr>
            <a:graphicFrameLocks noChangeAspect="1"/>
          </p:cNvGraphicFramePr>
          <p:nvPr/>
        </p:nvGraphicFramePr>
        <p:xfrm>
          <a:off x="2579688" y="4806950"/>
          <a:ext cx="5360987" cy="927100"/>
        </p:xfrm>
        <a:graphic>
          <a:graphicData uri="http://schemas.openxmlformats.org/presentationml/2006/ole">
            <p:oleObj spid="_x0000_s8212" name="Equation" r:id="rId8" imgW="49239000" imgH="9171720" progId="Equation.DSMT4">
              <p:embed/>
            </p:oleObj>
          </a:graphicData>
        </a:graphic>
      </p:graphicFrame>
      <p:sp>
        <p:nvSpPr>
          <p:cNvPr id="632868" name="Text Box 36"/>
          <p:cNvSpPr txBox="1">
            <a:spLocks noChangeArrowheads="1"/>
          </p:cNvSpPr>
          <p:nvPr/>
        </p:nvSpPr>
        <p:spPr bwMode="auto">
          <a:xfrm>
            <a:off x="323850" y="49784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代入上式，得</a:t>
            </a:r>
          </a:p>
        </p:txBody>
      </p:sp>
      <p:sp>
        <p:nvSpPr>
          <p:cNvPr id="632869" name="Text Box 37"/>
          <p:cNvSpPr txBox="1">
            <a:spLocks noChangeArrowheads="1"/>
          </p:cNvSpPr>
          <p:nvPr/>
        </p:nvSpPr>
        <p:spPr bwMode="auto">
          <a:xfrm>
            <a:off x="827088" y="587851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表示电偶极矩，方向由负电荷指向正电荷。</a:t>
            </a:r>
          </a:p>
        </p:txBody>
      </p:sp>
      <p:graphicFrame>
        <p:nvGraphicFramePr>
          <p:cNvPr id="632870" name="Object 38"/>
          <p:cNvGraphicFramePr>
            <a:graphicFrameLocks noChangeAspect="1"/>
          </p:cNvGraphicFramePr>
          <p:nvPr/>
        </p:nvGraphicFramePr>
        <p:xfrm>
          <a:off x="403765" y="5871639"/>
          <a:ext cx="930275" cy="477837"/>
        </p:xfrm>
        <a:graphic>
          <a:graphicData uri="http://schemas.openxmlformats.org/presentationml/2006/ole">
            <p:oleObj spid="_x0000_s8213" name="公式" r:id="rId9" imgW="10647000" imgH="5121720" progId="Equation.3">
              <p:embed/>
            </p:oleObj>
          </a:graphicData>
        </a:graphic>
      </p:graphicFrame>
      <p:pic>
        <p:nvPicPr>
          <p:cNvPr id="8206" name="Picture 4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8025" y="949325"/>
            <a:ext cx="3073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6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6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6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6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/>
      <p:bldP spid="632839" grpId="0"/>
      <p:bldP spid="632868" grpId="0"/>
      <p:bldP spid="632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3859" name="Object 3"/>
          <p:cNvGraphicFramePr>
            <a:graphicFrameLocks noChangeAspect="1"/>
          </p:cNvGraphicFramePr>
          <p:nvPr/>
        </p:nvGraphicFramePr>
        <p:xfrm>
          <a:off x="3340100" y="3756025"/>
          <a:ext cx="1800225" cy="1003300"/>
        </p:xfrm>
        <a:graphic>
          <a:graphicData uri="http://schemas.openxmlformats.org/presentationml/2006/ole">
            <p:oleObj spid="_x0000_s9254" name="公式" r:id="rId3" imgW="647700" imgH="431800" progId="Equation.3">
              <p:embed/>
            </p:oleObj>
          </a:graphicData>
        </a:graphic>
      </p:graphicFrame>
      <p:graphicFrame>
        <p:nvGraphicFramePr>
          <p:cNvPr id="633861" name="Object 5"/>
          <p:cNvGraphicFramePr>
            <a:graphicFrameLocks noChangeAspect="1"/>
          </p:cNvGraphicFramePr>
          <p:nvPr/>
        </p:nvGraphicFramePr>
        <p:xfrm>
          <a:off x="3038326" y="5135955"/>
          <a:ext cx="1784350" cy="574675"/>
        </p:xfrm>
        <a:graphic>
          <a:graphicData uri="http://schemas.openxmlformats.org/presentationml/2006/ole">
            <p:oleObj spid="_x0000_s9255" name="公式" r:id="rId4" imgW="774364" imgH="228501" progId="Equation.3">
              <p:embed/>
            </p:oleObj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39763" y="4718050"/>
            <a:ext cx="3544887" cy="1052513"/>
            <a:chOff x="21" y="3312"/>
            <a:chExt cx="2233" cy="663"/>
          </a:xfrm>
        </p:grpSpPr>
        <p:sp>
          <p:nvSpPr>
            <p:cNvPr id="9251" name="Text Box 6"/>
            <p:cNvSpPr txBox="1">
              <a:spLocks noChangeArrowheads="1"/>
            </p:cNvSpPr>
            <p:nvPr/>
          </p:nvSpPr>
          <p:spPr bwMode="auto">
            <a:xfrm>
              <a:off x="21" y="3312"/>
              <a:ext cx="2233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  <a:latin typeface="楷体_GB2312"/>
                </a:rPr>
                <a:t>将　 和　 代入上式，</a:t>
              </a:r>
              <a:endParaRPr kumimoji="1" lang="en-US" altLang="zh-CN" b="1">
                <a:solidFill>
                  <a:srgbClr val="0000CC"/>
                </a:solidFill>
                <a:latin typeface="楷体_GB2312"/>
              </a:endParaRPr>
            </a:p>
            <a:p>
              <a:pPr eaLnBrk="1" fontAlgn="b" hangingPunct="1">
                <a:lnSpc>
                  <a:spcPct val="130000"/>
                </a:lnSpc>
              </a:pPr>
              <a:r>
                <a:rPr kumimoji="1" lang="zh-CN" altLang="en-US" b="1">
                  <a:solidFill>
                    <a:srgbClr val="0000CC"/>
                  </a:solidFill>
                </a:rPr>
                <a:t>解得</a:t>
              </a:r>
              <a:r>
                <a:rPr kumimoji="1" lang="en-US" altLang="zh-CN" b="1" i="1">
                  <a:solidFill>
                    <a:srgbClr val="0000CC"/>
                  </a:solidFill>
                </a:rPr>
                <a:t>E</a:t>
              </a:r>
              <a:r>
                <a:rPr kumimoji="1" lang="zh-CN" altLang="en-US" b="1">
                  <a:solidFill>
                    <a:srgbClr val="0000CC"/>
                  </a:solidFill>
                </a:rPr>
                <a:t>线方程为</a:t>
              </a:r>
            </a:p>
          </p:txBody>
        </p:sp>
        <p:graphicFrame>
          <p:nvGraphicFramePr>
            <p:cNvPr id="9252" name="Object 7"/>
            <p:cNvGraphicFramePr>
              <a:graphicFrameLocks noChangeAspect="1"/>
            </p:cNvGraphicFramePr>
            <p:nvPr/>
          </p:nvGraphicFramePr>
          <p:xfrm>
            <a:off x="254" y="3339"/>
            <a:ext cx="278" cy="317"/>
          </p:xfrm>
          <a:graphic>
            <a:graphicData uri="http://schemas.openxmlformats.org/presentationml/2006/ole">
              <p:oleObj spid="_x0000_s9256" name="公式" r:id="rId5" imgW="203112" imgH="228501" progId="Equation.3">
                <p:embed/>
              </p:oleObj>
            </a:graphicData>
          </a:graphic>
        </p:graphicFrame>
        <p:graphicFrame>
          <p:nvGraphicFramePr>
            <p:cNvPr id="9253" name="Object 8"/>
            <p:cNvGraphicFramePr>
              <a:graphicFrameLocks noChangeAspect="1"/>
            </p:cNvGraphicFramePr>
            <p:nvPr/>
          </p:nvGraphicFramePr>
          <p:xfrm>
            <a:off x="716" y="3351"/>
            <a:ext cx="262" cy="305"/>
          </p:xfrm>
          <a:graphic>
            <a:graphicData uri="http://schemas.openxmlformats.org/presentationml/2006/ole">
              <p:oleObj spid="_x0000_s9257" name="公式" r:id="rId6" imgW="190335" imgH="215713" progId="Equation.3">
                <p:embed/>
              </p:oleObj>
            </a:graphicData>
          </a:graphic>
        </p:graphicFrame>
      </p:grp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925" y="404813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由球坐标系中的梯度公式，可得到电偶极子的远区电场强度</a:t>
            </a:r>
          </a:p>
        </p:txBody>
      </p:sp>
      <p:graphicFrame>
        <p:nvGraphicFramePr>
          <p:cNvPr id="633858" name="Object 2"/>
          <p:cNvGraphicFramePr>
            <a:graphicFrameLocks noChangeAspect="1"/>
          </p:cNvGraphicFramePr>
          <p:nvPr/>
        </p:nvGraphicFramePr>
        <p:xfrm>
          <a:off x="2208213" y="1597025"/>
          <a:ext cx="4059237" cy="912813"/>
        </p:xfrm>
        <a:graphic>
          <a:graphicData uri="http://schemas.openxmlformats.org/presentationml/2006/ole">
            <p:oleObj spid="_x0000_s9258" name="公式" r:id="rId7" imgW="1828800" imgH="431800" progId="Equation.3">
              <p:embed/>
            </p:oleObj>
          </a:graphicData>
        </a:graphic>
      </p:graphicFrame>
      <p:graphicFrame>
        <p:nvGraphicFramePr>
          <p:cNvPr id="633869" name="Object 13"/>
          <p:cNvGraphicFramePr>
            <a:graphicFrameLocks noChangeAspect="1"/>
          </p:cNvGraphicFramePr>
          <p:nvPr/>
        </p:nvGraphicFramePr>
        <p:xfrm>
          <a:off x="1447800" y="855663"/>
          <a:ext cx="6856413" cy="885825"/>
        </p:xfrm>
        <a:graphic>
          <a:graphicData uri="http://schemas.openxmlformats.org/presentationml/2006/ole">
            <p:oleObj spid="_x0000_s9259" name="公式" r:id="rId8" imgW="3022600" imgH="419100" progId="Equation.3">
              <p:embed/>
            </p:oleObj>
          </a:graphicData>
        </a:graphic>
      </p:graphicFrame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736600" y="2814638"/>
            <a:ext cx="4567238" cy="1016000"/>
            <a:chOff x="643" y="1838"/>
            <a:chExt cx="2877" cy="640"/>
          </a:xfrm>
        </p:grpSpPr>
        <p:graphicFrame>
          <p:nvGraphicFramePr>
            <p:cNvPr id="9248" name="Object 10"/>
            <p:cNvGraphicFramePr>
              <a:graphicFrameLocks noChangeAspect="1"/>
            </p:cNvGraphicFramePr>
            <p:nvPr/>
          </p:nvGraphicFramePr>
          <p:xfrm>
            <a:off x="2249" y="1963"/>
            <a:ext cx="1271" cy="317"/>
          </p:xfrm>
          <a:graphic>
            <a:graphicData uri="http://schemas.openxmlformats.org/presentationml/2006/ole">
              <p:oleObj spid="_x0000_s9260" name="公式" r:id="rId9" imgW="787058" imgH="203112" progId="Equation.3">
                <p:embed/>
              </p:oleObj>
            </a:graphicData>
          </a:graphic>
        </p:graphicFrame>
        <p:graphicFrame>
          <p:nvGraphicFramePr>
            <p:cNvPr id="9249" name="Object 11"/>
            <p:cNvGraphicFramePr>
              <a:graphicFrameLocks noChangeAspect="1"/>
            </p:cNvGraphicFramePr>
            <p:nvPr/>
          </p:nvGraphicFramePr>
          <p:xfrm>
            <a:off x="643" y="1838"/>
            <a:ext cx="1254" cy="640"/>
          </p:xfrm>
          <a:graphic>
            <a:graphicData uri="http://schemas.openxmlformats.org/presentationml/2006/ole">
              <p:oleObj spid="_x0000_s9261" name="公式" r:id="rId10" imgW="761669" imgH="431613" progId="Equation.3">
                <p:embed/>
              </p:oleObj>
            </a:graphicData>
          </a:graphic>
        </p:graphicFrame>
        <p:sp>
          <p:nvSpPr>
            <p:cNvPr id="9250" name="AutoShape 36"/>
            <p:cNvSpPr>
              <a:spLocks noChangeArrowheads="1"/>
            </p:cNvSpPr>
            <p:nvPr/>
          </p:nvSpPr>
          <p:spPr bwMode="auto">
            <a:xfrm>
              <a:off x="1887" y="2053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rgbClr val="FFCC99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675313" y="3051175"/>
            <a:ext cx="3300412" cy="3240088"/>
            <a:chOff x="3614" y="1797"/>
            <a:chExt cx="2079" cy="2041"/>
          </a:xfrm>
        </p:grpSpPr>
        <p:sp>
          <p:nvSpPr>
            <p:cNvPr id="9228" name="Rectangle 27"/>
            <p:cNvSpPr>
              <a:spLocks noChangeArrowheads="1"/>
            </p:cNvSpPr>
            <p:nvPr/>
          </p:nvSpPr>
          <p:spPr bwMode="auto">
            <a:xfrm>
              <a:off x="5569" y="1797"/>
              <a:ext cx="124" cy="2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>
                <a:solidFill>
                  <a:srgbClr val="0000CC"/>
                </a:solidFill>
              </a:endParaRPr>
            </a:p>
          </p:txBody>
        </p:sp>
        <p:grpSp>
          <p:nvGrpSpPr>
            <p:cNvPr id="9229" name="Group 61"/>
            <p:cNvGrpSpPr>
              <a:grpSpLocks/>
            </p:cNvGrpSpPr>
            <p:nvPr/>
          </p:nvGrpSpPr>
          <p:grpSpPr bwMode="auto">
            <a:xfrm>
              <a:off x="3677" y="1797"/>
              <a:ext cx="1949" cy="1833"/>
              <a:chOff x="3489" y="1706"/>
              <a:chExt cx="2132" cy="2018"/>
            </a:xfrm>
          </p:grpSpPr>
          <p:graphicFrame>
            <p:nvGraphicFramePr>
              <p:cNvPr id="9231" name="Object 16"/>
              <p:cNvGraphicFramePr>
                <a:graphicFrameLocks noChangeAspect="1"/>
              </p:cNvGraphicFramePr>
              <p:nvPr/>
            </p:nvGraphicFramePr>
            <p:xfrm>
              <a:off x="3489" y="1706"/>
              <a:ext cx="2132" cy="2018"/>
            </p:xfrm>
            <a:graphic>
              <a:graphicData uri="http://schemas.openxmlformats.org/presentationml/2006/ole">
                <p:oleObj spid="_x0000_s9262" name="位图图像" r:id="rId11" imgW="2895238" imgH="2838846" progId="PBrush">
                  <p:embed/>
                </p:oleObj>
              </a:graphicData>
            </a:graphic>
          </p:graphicFrame>
          <p:grpSp>
            <p:nvGrpSpPr>
              <p:cNvPr id="9232" name="Group 41"/>
              <p:cNvGrpSpPr>
                <a:grpSpLocks/>
              </p:cNvGrpSpPr>
              <p:nvPr/>
            </p:nvGrpSpPr>
            <p:grpSpPr bwMode="auto">
              <a:xfrm>
                <a:off x="3515" y="2704"/>
                <a:ext cx="1996" cy="590"/>
                <a:chOff x="3515" y="2704"/>
                <a:chExt cx="1996" cy="590"/>
              </a:xfrm>
            </p:grpSpPr>
            <p:sp>
              <p:nvSpPr>
                <p:cNvPr id="9246" name="Arc 39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Arc 40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3" name="Group 42"/>
              <p:cNvGrpSpPr>
                <a:grpSpLocks/>
              </p:cNvGrpSpPr>
              <p:nvPr/>
            </p:nvGrpSpPr>
            <p:grpSpPr bwMode="auto">
              <a:xfrm flipV="1">
                <a:off x="3515" y="2045"/>
                <a:ext cx="1996" cy="590"/>
                <a:chOff x="3515" y="2704"/>
                <a:chExt cx="1996" cy="590"/>
              </a:xfrm>
            </p:grpSpPr>
            <p:sp>
              <p:nvSpPr>
                <p:cNvPr id="9244" name="Arc 43"/>
                <p:cNvSpPr>
                  <a:spLocks/>
                </p:cNvSpPr>
                <p:nvPr/>
              </p:nvSpPr>
              <p:spPr bwMode="auto">
                <a:xfrm flipV="1">
                  <a:off x="3515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Arc 44"/>
                <p:cNvSpPr>
                  <a:spLocks/>
                </p:cNvSpPr>
                <p:nvPr/>
              </p:nvSpPr>
              <p:spPr bwMode="auto">
                <a:xfrm flipH="1" flipV="1">
                  <a:off x="4529" y="2704"/>
                  <a:ext cx="982" cy="590"/>
                </a:xfrm>
                <a:custGeom>
                  <a:avLst/>
                  <a:gdLst>
                    <a:gd name="T0" fmla="*/ 0 w 26577"/>
                    <a:gd name="T1" fmla="*/ 0 h 21600"/>
                    <a:gd name="T2" fmla="*/ 0 w 26577"/>
                    <a:gd name="T3" fmla="*/ 0 h 21600"/>
                    <a:gd name="T4" fmla="*/ 0 w 2657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6577"/>
                    <a:gd name="T10" fmla="*/ 0 h 21600"/>
                    <a:gd name="T11" fmla="*/ 26577 w 2657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577" h="21600" fill="none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</a:path>
                    <a:path w="26577" h="21600" stroke="0" extrusionOk="0">
                      <a:moveTo>
                        <a:pt x="-1" y="666"/>
                      </a:moveTo>
                      <a:cubicBezTo>
                        <a:pt x="1740" y="223"/>
                        <a:pt x="3529" y="-1"/>
                        <a:pt x="5325" y="0"/>
                      </a:cubicBezTo>
                      <a:cubicBezTo>
                        <a:pt x="15765" y="0"/>
                        <a:pt x="24711" y="7467"/>
                        <a:pt x="26577" y="17739"/>
                      </a:cubicBezTo>
                      <a:lnTo>
                        <a:pt x="5325" y="21600"/>
                      </a:lnTo>
                      <a:lnTo>
                        <a:pt x="-1" y="666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34" name="Line 48"/>
              <p:cNvSpPr>
                <a:spLocks noChangeShapeType="1"/>
              </p:cNvSpPr>
              <p:nvPr/>
            </p:nvSpPr>
            <p:spPr bwMode="auto">
              <a:xfrm>
                <a:off x="4438" y="2763"/>
                <a:ext cx="7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35" name="Group 51"/>
              <p:cNvGrpSpPr>
                <a:grpSpLocks/>
              </p:cNvGrpSpPr>
              <p:nvPr/>
            </p:nvGrpSpPr>
            <p:grpSpPr bwMode="auto">
              <a:xfrm>
                <a:off x="4438" y="2543"/>
                <a:ext cx="70" cy="68"/>
                <a:chOff x="2661" y="3323"/>
                <a:chExt cx="68" cy="68"/>
              </a:xfrm>
            </p:grpSpPr>
            <p:sp>
              <p:nvSpPr>
                <p:cNvPr id="9242" name="Line 52"/>
                <p:cNvSpPr>
                  <a:spLocks noChangeShapeType="1"/>
                </p:cNvSpPr>
                <p:nvPr/>
              </p:nvSpPr>
              <p:spPr bwMode="auto">
                <a:xfrm>
                  <a:off x="2661" y="3361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2662" y="3357"/>
                  <a:ext cx="68" cy="0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6" name="Group 56"/>
              <p:cNvGrpSpPr>
                <a:grpSpLocks/>
              </p:cNvGrpSpPr>
              <p:nvPr/>
            </p:nvGrpSpPr>
            <p:grpSpPr bwMode="auto">
              <a:xfrm>
                <a:off x="3742" y="2053"/>
                <a:ext cx="91" cy="1241"/>
                <a:chOff x="3742" y="2053"/>
                <a:chExt cx="91" cy="1241"/>
              </a:xfrm>
            </p:grpSpPr>
            <p:sp>
              <p:nvSpPr>
                <p:cNvPr id="9240" name="Line 54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7" name="Group 57"/>
              <p:cNvGrpSpPr>
                <a:grpSpLocks/>
              </p:cNvGrpSpPr>
              <p:nvPr/>
            </p:nvGrpSpPr>
            <p:grpSpPr bwMode="auto">
              <a:xfrm flipH="1">
                <a:off x="5193" y="2053"/>
                <a:ext cx="91" cy="1241"/>
                <a:chOff x="3742" y="2053"/>
                <a:chExt cx="91" cy="1241"/>
              </a:xfrm>
            </p:grpSpPr>
            <p:sp>
              <p:nvSpPr>
                <p:cNvPr id="9238" name="Line 58"/>
                <p:cNvSpPr>
                  <a:spLocks noChangeShapeType="1"/>
                </p:cNvSpPr>
                <p:nvPr/>
              </p:nvSpPr>
              <p:spPr bwMode="auto">
                <a:xfrm>
                  <a:off x="3742" y="3294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42" y="2053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0" name="Text Box 70"/>
            <p:cNvSpPr txBox="1">
              <a:spLocks noChangeArrowheads="1"/>
            </p:cNvSpPr>
            <p:nvPr/>
          </p:nvSpPr>
          <p:spPr bwMode="auto">
            <a:xfrm>
              <a:off x="3614" y="3623"/>
              <a:ext cx="205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</a:rPr>
                <a:t>电偶极子的电位和电场分布图</a:t>
              </a:r>
            </a:p>
          </p:txBody>
        </p:sp>
      </p:grpSp>
      <p:sp>
        <p:nvSpPr>
          <p:cNvPr id="633928" name="Text Box 72"/>
          <p:cNvSpPr txBox="1">
            <a:spLocks noChangeArrowheads="1"/>
          </p:cNvSpPr>
          <p:nvPr/>
        </p:nvSpPr>
        <p:spPr bwMode="auto">
          <a:xfrm>
            <a:off x="122238" y="3798888"/>
            <a:ext cx="5026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电场线微分方程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633929" name="Text Box 73"/>
          <p:cNvSpPr txBox="1">
            <a:spLocks noChangeArrowheads="1"/>
          </p:cNvSpPr>
          <p:nvPr/>
        </p:nvSpPr>
        <p:spPr bwMode="auto">
          <a:xfrm>
            <a:off x="107950" y="2349500"/>
            <a:ext cx="45354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12"/>
              </a:buBlip>
            </a:pPr>
            <a:r>
              <a:rPr kumimoji="1" lang="zh-CN" altLang="en-US" b="1">
                <a:solidFill>
                  <a:srgbClr val="0000CC"/>
                </a:solidFill>
              </a:rPr>
              <a:t>　</a:t>
            </a:r>
            <a:r>
              <a:rPr kumimoji="1" lang="zh-CN" altLang="en-US" b="1">
                <a:solidFill>
                  <a:srgbClr val="0000CC"/>
                </a:solidFill>
                <a:ea typeface="宋体" pitchFamily="2" charset="-122"/>
              </a:rPr>
              <a:t>等位线方程</a:t>
            </a:r>
            <a:r>
              <a:rPr kumimoji="1" lang="zh-CN" altLang="en-US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8" grpId="0" autoUpdateAnimBg="0"/>
      <p:bldP spid="633928" grpId="0"/>
      <p:bldP spid="6339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51" name="Text Box 67"/>
          <p:cNvSpPr txBox="1">
            <a:spLocks noChangeArrowheads="1"/>
          </p:cNvSpPr>
          <p:nvPr/>
        </p:nvSpPr>
        <p:spPr bwMode="auto">
          <a:xfrm>
            <a:off x="396875" y="1196975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在均匀介质中，有</a:t>
            </a:r>
          </a:p>
        </p:txBody>
      </p:sp>
      <p:sp>
        <p:nvSpPr>
          <p:cNvPr id="502852" name="Text Box 68"/>
          <p:cNvSpPr txBox="1">
            <a:spLocks noChangeArrowheads="1"/>
          </p:cNvSpPr>
          <p:nvPr/>
        </p:nvSpPr>
        <p:spPr bwMode="auto">
          <a:xfrm>
            <a:off x="107950" y="549275"/>
            <a:ext cx="43926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ea typeface="宋体" pitchFamily="2" charset="-122"/>
              </a:rPr>
              <a:t>5.</a:t>
            </a:r>
            <a:r>
              <a:rPr kumimoji="1"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电位的微分方程</a:t>
            </a:r>
          </a:p>
        </p:txBody>
      </p:sp>
      <p:graphicFrame>
        <p:nvGraphicFramePr>
          <p:cNvPr id="502853" name="Object 69"/>
          <p:cNvGraphicFramePr>
            <a:graphicFrameLocks noChangeAspect="1"/>
          </p:cNvGraphicFramePr>
          <p:nvPr/>
        </p:nvGraphicFramePr>
        <p:xfrm>
          <a:off x="5364163" y="2139950"/>
          <a:ext cx="2368550" cy="646113"/>
        </p:xfrm>
        <a:graphic>
          <a:graphicData uri="http://schemas.openxmlformats.org/presentationml/2006/ole">
            <p:oleObj spid="_x0000_s10260" name="公式" r:id="rId3" imgW="812447" imgH="228501" progId="Equation.3">
              <p:embed/>
            </p:oleObj>
          </a:graphicData>
        </a:graphic>
      </p:graphicFrame>
      <p:sp>
        <p:nvSpPr>
          <p:cNvPr id="502855" name="Text Box 71"/>
          <p:cNvSpPr txBox="1">
            <a:spLocks noChangeArrowheads="1"/>
          </p:cNvSpPr>
          <p:nvPr/>
        </p:nvSpPr>
        <p:spPr bwMode="auto">
          <a:xfrm>
            <a:off x="468313" y="3284538"/>
            <a:ext cx="2879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latin typeface="楷体_GB2312"/>
              </a:rPr>
              <a:t>在无源区域，</a:t>
            </a:r>
          </a:p>
        </p:txBody>
      </p:sp>
      <p:graphicFrame>
        <p:nvGraphicFramePr>
          <p:cNvPr id="502856" name="Object 72"/>
          <p:cNvGraphicFramePr>
            <a:graphicFrameLocks noChangeAspect="1"/>
          </p:cNvGraphicFramePr>
          <p:nvPr/>
        </p:nvGraphicFramePr>
        <p:xfrm>
          <a:off x="2339975" y="3376613"/>
          <a:ext cx="936625" cy="484187"/>
        </p:xfrm>
        <a:graphic>
          <a:graphicData uri="http://schemas.openxmlformats.org/presentationml/2006/ole">
            <p:oleObj spid="_x0000_s10261" name="公式" r:id="rId4" imgW="380835" imgH="203112" progId="Equation.3">
              <p:embed/>
            </p:oleObj>
          </a:graphicData>
        </a:graphic>
      </p:graphicFrame>
      <p:graphicFrame>
        <p:nvGraphicFramePr>
          <p:cNvPr id="502859" name="Object 75"/>
          <p:cNvGraphicFramePr>
            <a:graphicFrameLocks noChangeAspect="1"/>
          </p:cNvGraphicFramePr>
          <p:nvPr/>
        </p:nvGraphicFramePr>
        <p:xfrm>
          <a:off x="795338" y="1852613"/>
          <a:ext cx="3952875" cy="1206500"/>
        </p:xfrm>
        <a:graphic>
          <a:graphicData uri="http://schemas.openxmlformats.org/presentationml/2006/ole">
            <p:oleObj spid="_x0000_s10262" name="公式" r:id="rId5" imgW="1612900" imgH="508000" progId="Equation.3">
              <p:embed/>
            </p:oleObj>
          </a:graphicData>
        </a:graphic>
      </p:graphicFrame>
      <p:sp>
        <p:nvSpPr>
          <p:cNvPr id="502860" name="AutoShape 76"/>
          <p:cNvSpPr>
            <a:spLocks noChangeArrowheads="1"/>
          </p:cNvSpPr>
          <p:nvPr/>
        </p:nvSpPr>
        <p:spPr bwMode="auto">
          <a:xfrm>
            <a:off x="4716463" y="23495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502861" name="Object 77"/>
          <p:cNvGraphicFramePr>
            <a:graphicFrameLocks noChangeAspect="1"/>
          </p:cNvGraphicFramePr>
          <p:nvPr/>
        </p:nvGraphicFramePr>
        <p:xfrm>
          <a:off x="4068763" y="3306763"/>
          <a:ext cx="1655762" cy="627062"/>
        </p:xfrm>
        <a:graphic>
          <a:graphicData uri="http://schemas.openxmlformats.org/presentationml/2006/ole">
            <p:oleObj spid="_x0000_s10263" name="公式" r:id="rId6" imgW="533169" imgH="228501" progId="Equation.3">
              <p:embed/>
            </p:oleObj>
          </a:graphicData>
        </a:graphic>
      </p:graphicFrame>
      <p:sp>
        <p:nvSpPr>
          <p:cNvPr id="502862" name="AutoShape 78"/>
          <p:cNvSpPr>
            <a:spLocks noChangeArrowheads="1"/>
          </p:cNvSpPr>
          <p:nvPr/>
        </p:nvSpPr>
        <p:spPr bwMode="auto">
          <a:xfrm>
            <a:off x="3348038" y="350202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795963" y="1125538"/>
            <a:ext cx="2159000" cy="1079500"/>
            <a:chOff x="3651" y="800"/>
            <a:chExt cx="1360" cy="680"/>
          </a:xfrm>
        </p:grpSpPr>
        <p:sp>
          <p:nvSpPr>
            <p:cNvPr id="10258" name="Text Box 73"/>
            <p:cNvSpPr txBox="1">
              <a:spLocks noChangeArrowheads="1"/>
            </p:cNvSpPr>
            <p:nvPr/>
          </p:nvSpPr>
          <p:spPr bwMode="auto">
            <a:xfrm>
              <a:off x="3651" y="800"/>
              <a:ext cx="1360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电位泊松方程</a:t>
              </a:r>
            </a:p>
          </p:txBody>
        </p:sp>
        <p:sp>
          <p:nvSpPr>
            <p:cNvPr id="10259" name="Line 1030"/>
            <p:cNvSpPr>
              <a:spLocks noChangeShapeType="1"/>
            </p:cNvSpPr>
            <p:nvPr/>
          </p:nvSpPr>
          <p:spPr bwMode="auto">
            <a:xfrm flipH="1">
              <a:off x="3969" y="1071"/>
              <a:ext cx="317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5651500" y="3284538"/>
            <a:ext cx="3313113" cy="430212"/>
            <a:chOff x="3515" y="2069"/>
            <a:chExt cx="1769" cy="271"/>
          </a:xfrm>
        </p:grpSpPr>
        <p:sp>
          <p:nvSpPr>
            <p:cNvPr id="10256" name="Text Box 74"/>
            <p:cNvSpPr txBox="1">
              <a:spLocks noChangeArrowheads="1"/>
            </p:cNvSpPr>
            <p:nvPr/>
          </p:nvSpPr>
          <p:spPr bwMode="auto">
            <a:xfrm>
              <a:off x="3969" y="2069"/>
              <a:ext cx="1315" cy="271"/>
            </a:xfrm>
            <a:prstGeom prst="rect">
              <a:avLst/>
            </a:prstGeom>
            <a:solidFill>
              <a:srgbClr val="CCFFFF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lang="zh-CN" altLang="en-US" sz="2200" b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电位拉普拉斯方程</a:t>
              </a:r>
            </a:p>
          </p:txBody>
        </p:sp>
        <p:sp>
          <p:nvSpPr>
            <p:cNvPr id="10257" name="Line 1031"/>
            <p:cNvSpPr>
              <a:spLocks noChangeShapeType="1"/>
            </p:cNvSpPr>
            <p:nvPr/>
          </p:nvSpPr>
          <p:spPr bwMode="auto">
            <a:xfrm flipH="1">
              <a:off x="3515" y="2206"/>
              <a:ext cx="454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0442" name="Rectangle 1034"/>
          <p:cNvSpPr>
            <a:spLocks noChangeArrowheads="1"/>
          </p:cNvSpPr>
          <p:nvPr/>
        </p:nvSpPr>
        <p:spPr bwMode="auto">
          <a:xfrm>
            <a:off x="5364163" y="2205038"/>
            <a:ext cx="2087562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3" name="Rectangle 1035"/>
          <p:cNvSpPr>
            <a:spLocks noChangeArrowheads="1"/>
          </p:cNvSpPr>
          <p:nvPr/>
        </p:nvSpPr>
        <p:spPr bwMode="auto">
          <a:xfrm>
            <a:off x="4024313" y="3284538"/>
            <a:ext cx="1584325" cy="576262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0444" name="Text Box 1036"/>
          <p:cNvSpPr txBox="1">
            <a:spLocks noChangeArrowheads="1"/>
          </p:cNvSpPr>
          <p:nvPr/>
        </p:nvSpPr>
        <p:spPr bwMode="auto">
          <a:xfrm>
            <a:off x="539750" y="4365625"/>
            <a:ext cx="82804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通过求解电位的泊松方程或拉普拉斯方程，可以获知空间</a:t>
            </a:r>
            <a:r>
              <a:rPr lang="zh-CN" altLang="en-US" b="1" dirty="0" smtClean="0">
                <a:solidFill>
                  <a:srgbClr val="0000CC"/>
                </a:solidFill>
              </a:rPr>
              <a:t>电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位</a:t>
            </a:r>
            <a:r>
              <a:rPr lang="zh-CN" altLang="en-US" b="1" dirty="0">
                <a:solidFill>
                  <a:srgbClr val="0000CC"/>
                </a:solidFill>
              </a:rPr>
              <a:t>分布</a:t>
            </a:r>
            <a:r>
              <a:rPr lang="en-US" altLang="zh-CN" b="1" dirty="0">
                <a:solidFill>
                  <a:srgbClr val="0000CC"/>
                </a:solidFill>
              </a:rPr>
              <a:t>---</a:t>
            </a:r>
            <a:r>
              <a:rPr lang="zh-CN" altLang="en-US" b="1" dirty="0">
                <a:solidFill>
                  <a:srgbClr val="0000CC"/>
                </a:solidFill>
              </a:rPr>
              <a:t>直接积分法。</a:t>
            </a:r>
          </a:p>
          <a:p>
            <a:pPr eaLnBrk="1" hangingPunct="1">
              <a:spcBef>
                <a:spcPct val="20000"/>
              </a:spcBef>
            </a:pPr>
            <a:endParaRPr lang="en-US" altLang="zh-CN" b="1" dirty="0" smtClean="0">
              <a:solidFill>
                <a:srgbClr val="0000CC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边值问题</a:t>
            </a:r>
            <a:r>
              <a:rPr lang="zh-CN" altLang="en-US" b="1" dirty="0">
                <a:solidFill>
                  <a:srgbClr val="0000CC"/>
                </a:solidFill>
              </a:rPr>
              <a:t>：根据给定的边界条件求解空间任意一点的电位。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0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3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51" grpId="0"/>
      <p:bldP spid="502852" grpId="0"/>
      <p:bldP spid="502855" grpId="0"/>
      <p:bldP spid="502860" grpId="0" animBg="1"/>
      <p:bldP spid="502862" grpId="0" animBg="1"/>
      <p:bldP spid="530442" grpId="0" animBg="1"/>
      <p:bldP spid="530443" grpId="0" animBg="1"/>
      <p:bldP spid="530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713" y="423863"/>
            <a:ext cx="3595687" cy="5095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6.  </a:t>
            </a:r>
            <a:r>
              <a:rPr kumimoji="1" lang="zh-CN" altLang="en-US" sz="2400" b="1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静电位的边界条件</a:t>
            </a:r>
            <a:endParaRPr kumimoji="1" lang="en-US" altLang="zh-CN" sz="2400" b="1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71438" y="908050"/>
            <a:ext cx="89646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 dirty="0">
                <a:solidFill>
                  <a:srgbClr val="0000CC"/>
                </a:solidFill>
                <a:ea typeface="宋体" pitchFamily="2" charset="-122"/>
              </a:rPr>
              <a:t>        </a:t>
            </a:r>
            <a:r>
              <a:rPr kumimoji="1" lang="zh-CN" altLang="en-US" b="1" dirty="0">
                <a:solidFill>
                  <a:srgbClr val="0000CC"/>
                </a:solidFill>
              </a:rPr>
              <a:t>设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</a:rPr>
              <a:t>和</a:t>
            </a:r>
            <a:r>
              <a:rPr kumimoji="1" lang="en-US" altLang="zh-CN" b="1" i="1" dirty="0">
                <a:solidFill>
                  <a:srgbClr val="0000CC"/>
                </a:solidFill>
              </a:rPr>
              <a:t>P</a:t>
            </a:r>
            <a:r>
              <a:rPr kumimoji="1" lang="en-US" altLang="zh-CN" b="1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</a:rPr>
              <a:t>是介质分界面两侧紧贴界面的相邻两点，其电位分别为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和</a:t>
            </a:r>
            <a:r>
              <a:rPr kumimoji="1" lang="zh-CN" altLang="en-US" b="1" i="1" dirty="0">
                <a:solidFill>
                  <a:srgbClr val="0000CC"/>
                </a:solidFill>
                <a:sym typeface="Symbol" pitchFamily="18" charset="2"/>
              </a:rPr>
              <a:t></a:t>
            </a:r>
            <a:r>
              <a:rPr kumimoji="1" lang="en-US" altLang="zh-CN" b="1" baseline="-25000" dirty="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kumimoji="1" lang="zh-CN" altLang="en-US" b="1" dirty="0">
                <a:solidFill>
                  <a:srgbClr val="0000CC"/>
                </a:solidFill>
                <a:sym typeface="Symbol" pitchFamily="18" charset="2"/>
              </a:rPr>
              <a:t>。</a:t>
            </a:r>
            <a:r>
              <a:rPr kumimoji="1" lang="zh-CN" altLang="en-US" b="1" dirty="0">
                <a:solidFill>
                  <a:srgbClr val="0000CC"/>
                </a:solidFill>
              </a:rPr>
              <a:t>当两点间距离⊿</a:t>
            </a:r>
            <a:r>
              <a:rPr kumimoji="1" lang="en-US" altLang="zh-CN" i="1" dirty="0">
                <a:solidFill>
                  <a:srgbClr val="0000CC"/>
                </a:solidFill>
              </a:rPr>
              <a:t>l</a:t>
            </a:r>
            <a:r>
              <a:rPr kumimoji="1" lang="en-US" altLang="zh-CN" b="1" dirty="0">
                <a:solidFill>
                  <a:srgbClr val="0000CC"/>
                </a:solidFill>
              </a:rPr>
              <a:t>→0</a:t>
            </a:r>
            <a:r>
              <a:rPr kumimoji="1" lang="zh-CN" altLang="en-US" b="1" dirty="0">
                <a:solidFill>
                  <a:srgbClr val="0000CC"/>
                </a:solidFill>
              </a:rPr>
              <a:t>时</a:t>
            </a:r>
            <a:endParaRPr kumimoji="1" lang="zh-CN" altLang="en-US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583702" name="Text Box 22"/>
          <p:cNvSpPr txBox="1">
            <a:spLocks noChangeArrowheads="1"/>
          </p:cNvSpPr>
          <p:nvPr/>
        </p:nvSpPr>
        <p:spPr bwMode="auto">
          <a:xfrm>
            <a:off x="34925" y="4995863"/>
            <a:ext cx="54721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b="1">
                <a:solidFill>
                  <a:srgbClr val="0000CC"/>
                </a:solidFill>
                <a:latin typeface="Verdana" pitchFamily="34" charset="0"/>
              </a:rPr>
              <a:t>   </a:t>
            </a:r>
            <a:r>
              <a:rPr lang="zh-CN" altLang="en-US" b="1">
                <a:solidFill>
                  <a:srgbClr val="0000CC"/>
                </a:solidFill>
                <a:latin typeface="Verdana" pitchFamily="34" charset="0"/>
              </a:rPr>
              <a:t>若介质分界面上无自由电荷，即</a:t>
            </a:r>
          </a:p>
        </p:txBody>
      </p:sp>
      <p:sp>
        <p:nvSpPr>
          <p:cNvPr id="583719" name="Rectangle 39"/>
          <p:cNvSpPr>
            <a:spLocks noChangeArrowheads="1"/>
          </p:cNvSpPr>
          <p:nvPr/>
        </p:nvSpPr>
        <p:spPr bwMode="auto">
          <a:xfrm>
            <a:off x="107950" y="5803900"/>
            <a:ext cx="4608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0000CC"/>
                </a:solidFill>
                <a:latin typeface="楷体_GB2312"/>
              </a:rPr>
              <a:t>导体表面上电位的边界条件：</a:t>
            </a:r>
            <a:endParaRPr lang="zh-CN" altLang="en-US">
              <a:solidFill>
                <a:srgbClr val="0000CC"/>
              </a:solidFill>
              <a:latin typeface="楷体_GB2312"/>
            </a:endParaRPr>
          </a:p>
        </p:txBody>
      </p:sp>
      <p:graphicFrame>
        <p:nvGraphicFramePr>
          <p:cNvPr id="583729" name="Object 49"/>
          <p:cNvGraphicFramePr>
            <a:graphicFrameLocks noChangeAspect="1"/>
          </p:cNvGraphicFramePr>
          <p:nvPr/>
        </p:nvGraphicFramePr>
        <p:xfrm>
          <a:off x="900113" y="2011363"/>
          <a:ext cx="4103687" cy="812800"/>
        </p:xfrm>
        <a:graphic>
          <a:graphicData uri="http://schemas.openxmlformats.org/presentationml/2006/ole">
            <p:oleObj spid="_x0000_s11306" name="公式" r:id="rId3" imgW="1600200" imgH="355600" progId="Equation.3">
              <p:embed/>
            </p:oleObj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98488" y="3465513"/>
            <a:ext cx="5208588" cy="552450"/>
            <a:chOff x="377" y="2157"/>
            <a:chExt cx="3281" cy="348"/>
          </a:xfrm>
        </p:grpSpPr>
        <p:graphicFrame>
          <p:nvGraphicFramePr>
            <p:cNvPr id="11303" name="Object 6"/>
            <p:cNvGraphicFramePr>
              <a:graphicFrameLocks noChangeAspect="1"/>
            </p:cNvGraphicFramePr>
            <p:nvPr/>
          </p:nvGraphicFramePr>
          <p:xfrm>
            <a:off x="377" y="2157"/>
            <a:ext cx="1492" cy="340"/>
          </p:xfrm>
          <a:graphic>
            <a:graphicData uri="http://schemas.openxmlformats.org/presentationml/2006/ole">
              <p:oleObj spid="_x0000_s11307" name="公式" r:id="rId4" imgW="1129810" imgH="253890" progId="Equation.3">
                <p:embed/>
              </p:oleObj>
            </a:graphicData>
          </a:graphic>
        </p:graphicFrame>
        <p:graphicFrame>
          <p:nvGraphicFramePr>
            <p:cNvPr id="11304" name="Object 7"/>
            <p:cNvGraphicFramePr>
              <a:graphicFrameLocks noChangeAspect="1"/>
            </p:cNvGraphicFramePr>
            <p:nvPr/>
          </p:nvGraphicFramePr>
          <p:xfrm>
            <a:off x="2024" y="2182"/>
            <a:ext cx="1634" cy="323"/>
          </p:xfrm>
          <a:graphic>
            <a:graphicData uri="http://schemas.openxmlformats.org/presentationml/2006/ole">
              <p:oleObj spid="_x0000_s11308" name="Equation" r:id="rId5" imgW="23319000" imgH="4851720" progId="Equation.DSMT4">
                <p:embed/>
              </p:oleObj>
            </a:graphicData>
          </a:graphic>
        </p:graphicFrame>
      </p:grpSp>
      <p:graphicFrame>
        <p:nvGraphicFramePr>
          <p:cNvPr id="583735" name="Object 55"/>
          <p:cNvGraphicFramePr>
            <a:graphicFrameLocks noChangeAspect="1"/>
          </p:cNvGraphicFramePr>
          <p:nvPr/>
        </p:nvGraphicFramePr>
        <p:xfrm>
          <a:off x="4937125" y="4967288"/>
          <a:ext cx="1008063" cy="504825"/>
        </p:xfrm>
        <a:graphic>
          <a:graphicData uri="http://schemas.openxmlformats.org/presentationml/2006/ole">
            <p:oleObj spid="_x0000_s11316" name="公式" r:id="rId6" imgW="444307" imgH="228501" progId="Equation.3">
              <p:embed/>
            </p:oleObj>
          </a:graphicData>
        </a:graphic>
      </p:graphicFrame>
      <p:sp>
        <p:nvSpPr>
          <p:cNvPr id="583737" name="AutoShape 57"/>
          <p:cNvSpPr>
            <a:spLocks noChangeArrowheads="1"/>
          </p:cNvSpPr>
          <p:nvPr/>
        </p:nvSpPr>
        <p:spPr bwMode="auto">
          <a:xfrm>
            <a:off x="5986463" y="5100638"/>
            <a:ext cx="576262" cy="217487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aphicFrame>
        <p:nvGraphicFramePr>
          <p:cNvPr id="583738" name="Object 58"/>
          <p:cNvGraphicFramePr>
            <a:graphicFrameLocks noChangeAspect="1"/>
          </p:cNvGraphicFramePr>
          <p:nvPr/>
        </p:nvGraphicFramePr>
        <p:xfrm>
          <a:off x="6586538" y="4719638"/>
          <a:ext cx="2219325" cy="881062"/>
        </p:xfrm>
        <a:graphic>
          <a:graphicData uri="http://schemas.openxmlformats.org/presentationml/2006/ole">
            <p:oleObj spid="_x0000_s11317" name="公式" r:id="rId7" imgW="977476" imgH="393529" progId="Equation.3">
              <p:embed/>
            </p:oleObj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4467225" y="5605463"/>
            <a:ext cx="3138488" cy="881062"/>
            <a:chOff x="2814" y="3531"/>
            <a:chExt cx="1977" cy="555"/>
          </a:xfrm>
        </p:grpSpPr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3143" y="3631"/>
              <a:ext cx="117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Verdana" pitchFamily="34" charset="0"/>
                </a:rPr>
                <a:t>常数，</a:t>
              </a:r>
            </a:p>
          </p:txBody>
        </p:sp>
        <p:graphicFrame>
          <p:nvGraphicFramePr>
            <p:cNvPr id="11283" name="Object 50"/>
            <p:cNvGraphicFramePr>
              <a:graphicFrameLocks noChangeAspect="1"/>
            </p:cNvGraphicFramePr>
            <p:nvPr/>
          </p:nvGraphicFramePr>
          <p:xfrm>
            <a:off x="2814" y="3756"/>
            <a:ext cx="412" cy="227"/>
          </p:xfrm>
          <a:graphic>
            <a:graphicData uri="http://schemas.openxmlformats.org/presentationml/2006/ole">
              <p:oleObj spid="_x0000_s11318" name="公式" r:id="rId8" imgW="266353" imgH="164885" progId="Equation.3">
                <p:embed/>
              </p:oleObj>
            </a:graphicData>
          </a:graphic>
        </p:graphicFrame>
        <p:graphicFrame>
          <p:nvGraphicFramePr>
            <p:cNvPr id="11284" name="Object 59"/>
            <p:cNvGraphicFramePr>
              <a:graphicFrameLocks noChangeAspect="1"/>
            </p:cNvGraphicFramePr>
            <p:nvPr/>
          </p:nvGraphicFramePr>
          <p:xfrm>
            <a:off x="3719" y="3531"/>
            <a:ext cx="1072" cy="555"/>
          </p:xfrm>
          <a:graphic>
            <a:graphicData uri="http://schemas.openxmlformats.org/presentationml/2006/ole">
              <p:oleObj spid="_x0000_s11319" name="公式" r:id="rId9" imgW="748975" imgH="393529" progId="Equation.3">
                <p:embed/>
              </p:oleObj>
            </a:graphicData>
          </a:graphic>
        </p:graphicFrame>
      </p:grpSp>
      <p:graphicFrame>
        <p:nvGraphicFramePr>
          <p:cNvPr id="583740" name="Object 60"/>
          <p:cNvGraphicFramePr>
            <a:graphicFrameLocks noChangeAspect="1"/>
          </p:cNvGraphicFramePr>
          <p:nvPr/>
        </p:nvGraphicFramePr>
        <p:xfrm>
          <a:off x="1763713" y="2852738"/>
          <a:ext cx="1223962" cy="503237"/>
        </p:xfrm>
        <a:graphic>
          <a:graphicData uri="http://schemas.openxmlformats.org/presentationml/2006/ole">
            <p:oleObj spid="_x0000_s11320" name="公式" r:id="rId10" imgW="469696" imgH="215806" progId="Equation.3">
              <p:embed/>
            </p:oleObj>
          </a:graphicData>
        </a:graphic>
      </p:graphicFrame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827088" y="4076700"/>
            <a:ext cx="3457575" cy="863600"/>
            <a:chOff x="521" y="2558"/>
            <a:chExt cx="2178" cy="544"/>
          </a:xfrm>
        </p:grpSpPr>
        <p:graphicFrame>
          <p:nvGraphicFramePr>
            <p:cNvPr id="11280" name="Object 8"/>
            <p:cNvGraphicFramePr>
              <a:graphicFrameLocks noChangeAspect="1"/>
            </p:cNvGraphicFramePr>
            <p:nvPr/>
          </p:nvGraphicFramePr>
          <p:xfrm>
            <a:off x="919" y="2558"/>
            <a:ext cx="1780" cy="544"/>
          </p:xfrm>
          <a:graphic>
            <a:graphicData uri="http://schemas.openxmlformats.org/presentationml/2006/ole">
              <p:oleObj spid="_x0000_s11321" name="公式" r:id="rId11" imgW="1269449" imgH="393529" progId="Equation.3">
                <p:embed/>
              </p:oleObj>
            </a:graphicData>
          </a:graphic>
        </p:graphicFrame>
        <p:sp>
          <p:nvSpPr>
            <p:cNvPr id="11281" name="AutoShape 62"/>
            <p:cNvSpPr>
              <a:spLocks noChangeArrowheads="1"/>
            </p:cNvSpPr>
            <p:nvPr/>
          </p:nvSpPr>
          <p:spPr bwMode="auto">
            <a:xfrm>
              <a:off x="521" y="2795"/>
              <a:ext cx="363" cy="137"/>
            </a:xfrm>
            <a:prstGeom prst="rightArrow">
              <a:avLst>
                <a:gd name="adj1" fmla="val 50000"/>
                <a:gd name="adj2" fmla="val 66241"/>
              </a:avLst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zh-CN" altLang="zh-CN" sz="2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583743" name="AutoShape 63"/>
          <p:cNvSpPr>
            <a:spLocks noChangeArrowheads="1"/>
          </p:cNvSpPr>
          <p:nvPr/>
        </p:nvSpPr>
        <p:spPr bwMode="auto">
          <a:xfrm>
            <a:off x="1116013" y="2997200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rgbClr val="FFCC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endParaRPr lang="zh-CN" altLang="zh-CN" sz="280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873702" y="1733550"/>
            <a:ext cx="3232198" cy="2407401"/>
            <a:chOff x="5911802" y="1815541"/>
            <a:chExt cx="3098417" cy="2325410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5911802" y="1815541"/>
              <a:ext cx="3097212" cy="1157288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913007" y="2988426"/>
              <a:ext cx="3097212" cy="1152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graphicFrame>
          <p:nvGraphicFramePr>
            <p:cNvPr id="44" name="Object 15"/>
            <p:cNvGraphicFramePr>
              <a:graphicFrameLocks noChangeAspect="1"/>
            </p:cNvGraphicFramePr>
            <p:nvPr/>
          </p:nvGraphicFramePr>
          <p:xfrm>
            <a:off x="7605002" y="2595004"/>
            <a:ext cx="274637" cy="377825"/>
          </p:xfrm>
          <a:graphic>
            <a:graphicData uri="http://schemas.openxmlformats.org/presentationml/2006/ole">
              <p:oleObj spid="_x0000_s11322" name="Equation" r:id="rId12" imgW="164880" imgH="215640" progId="Equation.3">
                <p:embed/>
              </p:oleObj>
            </a:graphicData>
          </a:graphic>
        </p:graphicFrame>
        <p:graphicFrame>
          <p:nvGraphicFramePr>
            <p:cNvPr id="45" name="Object 16"/>
            <p:cNvGraphicFramePr>
              <a:graphicFrameLocks noChangeAspect="1"/>
            </p:cNvGraphicFramePr>
            <p:nvPr/>
          </p:nvGraphicFramePr>
          <p:xfrm>
            <a:off x="7584364" y="2909329"/>
            <a:ext cx="295275" cy="376237"/>
          </p:xfrm>
          <a:graphic>
            <a:graphicData uri="http://schemas.openxmlformats.org/presentationml/2006/ole">
              <p:oleObj spid="_x0000_s11323" name="Equation" r:id="rId13" imgW="177480" imgH="215640" progId="Equation.3">
                <p:embed/>
              </p:oleObj>
            </a:graphicData>
          </a:graphic>
        </p:graphicFrame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925427" y="3044266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5925427" y="2044141"/>
              <a:ext cx="140017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媒质</a:t>
              </a:r>
              <a:r>
                <a:rPr kumimoji="1" lang="en-US" altLang="zh-CN" sz="2000" b="1">
                  <a:solidFill>
                    <a:srgbClr val="00206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6139739" y="3472891"/>
            <a:ext cx="428625" cy="439738"/>
          </p:xfrm>
          <a:graphic>
            <a:graphicData uri="http://schemas.openxmlformats.org/presentationml/2006/ole">
              <p:oleObj spid="_x0000_s11324" name="Equation" r:id="rId14" imgW="164880" imgH="215640" progId="Equation.3">
                <p:embed/>
              </p:oleObj>
            </a:graphicData>
          </a:graphic>
        </p:graphicFrame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6211177" y="2472766"/>
            <a:ext cx="395287" cy="438150"/>
          </p:xfrm>
          <a:graphic>
            <a:graphicData uri="http://schemas.openxmlformats.org/presentationml/2006/ole">
              <p:oleObj spid="_x0000_s11325" name="Equation" r:id="rId15" imgW="152280" imgH="215640" progId="Equation.3">
                <p:embed/>
              </p:oleObj>
            </a:graphicData>
          </a:graphic>
        </p:graphicFrame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7890752" y="2822016"/>
              <a:ext cx="68262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1" name="Oval 22"/>
            <p:cNvSpPr>
              <a:spLocks noChangeArrowheads="1"/>
            </p:cNvSpPr>
            <p:nvPr/>
          </p:nvSpPr>
          <p:spPr bwMode="auto">
            <a:xfrm>
              <a:off x="7885989" y="3109354"/>
              <a:ext cx="68263" cy="730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8016164" y="2844241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8016164" y="3144279"/>
              <a:ext cx="2746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8117764" y="2856941"/>
              <a:ext cx="0" cy="287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26"/>
            <p:cNvGraphicFramePr>
              <a:graphicFrameLocks noChangeAspect="1"/>
            </p:cNvGraphicFramePr>
            <p:nvPr/>
          </p:nvGraphicFramePr>
          <p:xfrm>
            <a:off x="8157452" y="2820429"/>
            <a:ext cx="393700" cy="336550"/>
          </p:xfrm>
          <a:graphic>
            <a:graphicData uri="http://schemas.openxmlformats.org/presentationml/2006/ole">
              <p:oleObj spid="_x0000_s11326" name="Equation" r:id="rId16" imgW="190440" imgH="177480" progId="Equation.DSMT4">
                <p:embed/>
              </p:oleObj>
            </a:graphicData>
          </a:graphic>
        </p:graphicFrame>
        <p:graphicFrame>
          <p:nvGraphicFramePr>
            <p:cNvPr id="56" name="Object 27"/>
            <p:cNvGraphicFramePr>
              <a:graphicFrameLocks noChangeAspect="1"/>
            </p:cNvGraphicFramePr>
            <p:nvPr/>
          </p:nvGraphicFramePr>
          <p:xfrm>
            <a:off x="7843127" y="3110941"/>
            <a:ext cx="314325" cy="431800"/>
          </p:xfrm>
          <a:graphic>
            <a:graphicData uri="http://schemas.openxmlformats.org/presentationml/2006/ole">
              <p:oleObj spid="_x0000_s11327" name="Equation" r:id="rId17" imgW="164880" imgH="215640" progId="Equation.DSMT4">
                <p:embed/>
              </p:oleObj>
            </a:graphicData>
          </a:graphic>
        </p:graphicFrame>
        <p:graphicFrame>
          <p:nvGraphicFramePr>
            <p:cNvPr id="57" name="Object 28"/>
            <p:cNvGraphicFramePr>
              <a:graphicFrameLocks noChangeAspect="1"/>
            </p:cNvGraphicFramePr>
            <p:nvPr/>
          </p:nvGraphicFramePr>
          <p:xfrm>
            <a:off x="7820902" y="2437841"/>
            <a:ext cx="292100" cy="431800"/>
          </p:xfrm>
          <a:graphic>
            <a:graphicData uri="http://schemas.openxmlformats.org/presentationml/2006/ole">
              <p:oleObj spid="_x0000_s11328" name="Equation" r:id="rId18" imgW="152280" imgH="215640" progId="Equation.DSMT4">
                <p:embed/>
              </p:oleObj>
            </a:graphicData>
          </a:graphic>
        </p:graphicFrame>
        <p:graphicFrame>
          <p:nvGraphicFramePr>
            <p:cNvPr id="58" name="Object 43"/>
            <p:cNvGraphicFramePr>
              <a:graphicFrameLocks noChangeAspect="1"/>
            </p:cNvGraphicFramePr>
            <p:nvPr/>
          </p:nvGraphicFramePr>
          <p:xfrm>
            <a:off x="7139864" y="2329891"/>
            <a:ext cx="428625" cy="500063"/>
          </p:xfrm>
          <a:graphic>
            <a:graphicData uri="http://schemas.openxmlformats.org/presentationml/2006/ole">
              <p:oleObj spid="_x0000_s11329" name="Equation" r:id="rId19" imgW="139680" imgH="177480" progId="Equation.DSMT4">
                <p:embed/>
              </p:oleObj>
            </a:graphicData>
          </a:graphic>
        </p:graphicFrame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6854129" y="2745593"/>
              <a:ext cx="42942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8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8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8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8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build="p"/>
      <p:bldP spid="583699" grpId="0"/>
      <p:bldP spid="583702" grpId="0"/>
      <p:bldP spid="583719" grpId="0"/>
      <p:bldP spid="583737" grpId="0" animBg="1"/>
      <p:bldP spid="583743" grpId="0" animBg="1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2129</TotalTime>
  <Words>3089</Words>
  <Application>Microsoft Office PowerPoint</Application>
  <PresentationFormat>全屏显示(4:3)</PresentationFormat>
  <Paragraphs>300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《电磁场理论》－课件模板</vt:lpstr>
      <vt:lpstr>公式</vt:lpstr>
      <vt:lpstr>Equation</vt:lpstr>
      <vt:lpstr>位图图像</vt:lpstr>
      <vt:lpstr>MathType 6.0 Equation</vt:lpstr>
      <vt:lpstr>幻灯片 1</vt:lpstr>
      <vt:lpstr>3.1.1  静电场的基本方程和边界条件</vt:lpstr>
      <vt:lpstr>3.1.2 电位(electric potential)函数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 3.1.3 导体系统的电容与部分电容</vt:lpstr>
      <vt:lpstr>幻灯片 13</vt:lpstr>
      <vt:lpstr>幻灯片 14</vt:lpstr>
      <vt:lpstr>幻灯片 15</vt:lpstr>
      <vt:lpstr>幻灯片 16</vt:lpstr>
      <vt:lpstr>幻灯片 17</vt:lpstr>
      <vt:lpstr>3.1.4   静电场的能量 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3.2   导电媒质中的恒定电场分析 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电子科大</dc:creator>
  <cp:lastModifiedBy>ZZ</cp:lastModifiedBy>
  <cp:revision>183</cp:revision>
  <cp:lastPrinted>2001-03-01T15:11:03Z</cp:lastPrinted>
  <dcterms:created xsi:type="dcterms:W3CDTF">2011-07-29T07:12:42Z</dcterms:created>
  <dcterms:modified xsi:type="dcterms:W3CDTF">2014-11-17T01:19:33Z</dcterms:modified>
</cp:coreProperties>
</file>